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7.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Lst>
  <p:notesMasterIdLst>
    <p:notesMasterId r:id="rId35"/>
  </p:notesMasterIdLst>
  <p:handoutMasterIdLst>
    <p:handoutMasterId r:id="rId36"/>
  </p:handoutMasterIdLst>
  <p:sldIdLst>
    <p:sldId id="263" r:id="rId5"/>
    <p:sldId id="440" r:id="rId6"/>
    <p:sldId id="310" r:id="rId7"/>
    <p:sldId id="311" r:id="rId8"/>
    <p:sldId id="382" r:id="rId9"/>
    <p:sldId id="359" r:id="rId10"/>
    <p:sldId id="443" r:id="rId11"/>
    <p:sldId id="343" r:id="rId12"/>
    <p:sldId id="344" r:id="rId13"/>
    <p:sldId id="473" r:id="rId14"/>
    <p:sldId id="345" r:id="rId15"/>
    <p:sldId id="351" r:id="rId16"/>
    <p:sldId id="352" r:id="rId17"/>
    <p:sldId id="346" r:id="rId18"/>
    <p:sldId id="477" r:id="rId19"/>
    <p:sldId id="478" r:id="rId20"/>
    <p:sldId id="479" r:id="rId21"/>
    <p:sldId id="347" r:id="rId22"/>
    <p:sldId id="475" r:id="rId23"/>
    <p:sldId id="480" r:id="rId24"/>
    <p:sldId id="476" r:id="rId25"/>
    <p:sldId id="349" r:id="rId26"/>
    <p:sldId id="481" r:id="rId27"/>
    <p:sldId id="350" r:id="rId28"/>
    <p:sldId id="482" r:id="rId29"/>
    <p:sldId id="353" r:id="rId30"/>
    <p:sldId id="354" r:id="rId31"/>
    <p:sldId id="355" r:id="rId32"/>
    <p:sldId id="442" r:id="rId33"/>
    <p:sldId id="472" r:id="rId34"/>
  </p:sldIdLst>
  <p:sldSz cx="9144000" cy="6858000" type="screen4x3"/>
  <p:notesSz cx="6858000" cy="9144000"/>
  <p:custDataLst>
    <p:tags r:id="rId3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sultant Notes - Delete or Hide this Section!" id="{ECCBEB37-BD84-8342-B0D5-1A9496EE0A3B}">
          <p14:sldIdLst>
            <p14:sldId id="263"/>
            <p14:sldId id="440"/>
          </p14:sldIdLst>
        </p14:section>
        <p14:section name="Section Introduction" id="{2C34CA84-5908-1942-B6F8-C124483D6486}">
          <p14:sldIdLst>
            <p14:sldId id="310"/>
            <p14:sldId id="311"/>
            <p14:sldId id="382"/>
          </p14:sldIdLst>
        </p14:section>
        <p14:section name="Session Outcomes" id="{DFB9714C-6F5D-6B46-A981-CAA6ABB92706}">
          <p14:sldIdLst>
            <p14:sldId id="359"/>
          </p14:sldIdLst>
        </p14:section>
        <p14:section name="Active Supervision" id="{AE3C26CB-1294-CE4F-ABCE-071EC9422503}">
          <p14:sldIdLst>
            <p14:sldId id="443"/>
            <p14:sldId id="343"/>
            <p14:sldId id="344"/>
            <p14:sldId id="473"/>
            <p14:sldId id="345"/>
            <p14:sldId id="351"/>
            <p14:sldId id="352"/>
            <p14:sldId id="346"/>
            <p14:sldId id="477"/>
            <p14:sldId id="478"/>
            <p14:sldId id="479"/>
            <p14:sldId id="347"/>
            <p14:sldId id="475"/>
            <p14:sldId id="480"/>
            <p14:sldId id="476"/>
            <p14:sldId id="349"/>
            <p14:sldId id="481"/>
            <p14:sldId id="350"/>
            <p14:sldId id="482"/>
            <p14:sldId id="353"/>
            <p14:sldId id="354"/>
            <p14:sldId id="355"/>
            <p14:sldId id="442"/>
          </p14:sldIdLst>
        </p14:section>
        <p14:section name="Next Session &amp; Contact Information" id="{F23F110C-09D7-8E43-85F9-337FF54F8A80}">
          <p14:sldIdLst>
            <p14:sldId id="47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y, Gordon" initials="WG" lastIdx="1" clrIdx="0">
    <p:extLst>
      <p:ext uri="{19B8F6BF-5375-455C-9EA6-DF929625EA0E}">
        <p15:presenceInfo xmlns:p15="http://schemas.microsoft.com/office/powerpoint/2012/main" userId="S-1-5-21-201074022-649947792-1237804090-27557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2" autoAdjust="0"/>
    <p:restoredTop sz="75606" autoAdjust="0"/>
  </p:normalViewPr>
  <p:slideViewPr>
    <p:cSldViewPr snapToGrid="0" snapToObjects="1">
      <p:cViewPr varScale="1">
        <p:scale>
          <a:sx n="84" d="100"/>
          <a:sy n="84" d="100"/>
        </p:scale>
        <p:origin x="1656" y="84"/>
      </p:cViewPr>
      <p:guideLst>
        <p:guide orient="horz" pos="2160"/>
        <p:guide pos="2880"/>
      </p:guideLst>
    </p:cSldViewPr>
  </p:slideViewPr>
  <p:outlineViewPr>
    <p:cViewPr>
      <p:scale>
        <a:sx n="33" d="100"/>
        <a:sy n="33" d="100"/>
      </p:scale>
      <p:origin x="0" y="-40114"/>
    </p:cViewPr>
  </p:outlineViewPr>
  <p:notesTextViewPr>
    <p:cViewPr>
      <p:scale>
        <a:sx n="100" d="100"/>
        <a:sy n="100" d="100"/>
      </p:scale>
      <p:origin x="0" y="0"/>
    </p:cViewPr>
  </p:notesTextViewPr>
  <p:sorterViewPr>
    <p:cViewPr>
      <p:scale>
        <a:sx n="111" d="100"/>
        <a:sy n="111" d="100"/>
      </p:scale>
      <p:origin x="0" y="-13088"/>
    </p:cViewPr>
  </p:sorterViewPr>
  <p:notesViewPr>
    <p:cSldViewPr snapToGrid="0" snapToObjects="1">
      <p:cViewPr varScale="1">
        <p:scale>
          <a:sx n="44" d="100"/>
          <a:sy n="44" d="100"/>
        </p:scale>
        <p:origin x="-217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0FB762B-1AB4-7149-9A47-D222CCAF76D7}" type="datetimeFigureOut">
              <a:rPr lang="en-US" smtClean="0"/>
              <a:pPr/>
              <a:t>7/5/2019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4614579-F112-034A-9ABE-7050F67F9B99}" type="slidenum">
              <a:rPr lang="en-US" smtClean="0"/>
              <a:pPr/>
              <a:t>‹#›</a:t>
            </a:fld>
            <a:endParaRPr lang="en-US"/>
          </a:p>
        </p:txBody>
      </p:sp>
    </p:spTree>
    <p:extLst>
      <p:ext uri="{BB962C8B-B14F-4D97-AF65-F5344CB8AC3E}">
        <p14:creationId xmlns:p14="http://schemas.microsoft.com/office/powerpoint/2010/main" val="35863076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D0E9B8-F6FA-DA48-900D-304F968A2FA6}" type="datetimeFigureOut">
              <a:rPr lang="en-US" smtClean="0"/>
              <a:pPr/>
              <a:t>7/5/2019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75B4DD-DD12-5549-9756-868EB0781E70}" type="slidenum">
              <a:rPr lang="en-US" smtClean="0"/>
              <a:pPr/>
              <a:t>‹#›</a:t>
            </a:fld>
            <a:endParaRPr lang="en-US" dirty="0"/>
          </a:p>
        </p:txBody>
      </p:sp>
    </p:spTree>
    <p:extLst>
      <p:ext uri="{BB962C8B-B14F-4D97-AF65-F5344CB8AC3E}">
        <p14:creationId xmlns:p14="http://schemas.microsoft.com/office/powerpoint/2010/main" val="41900518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35298" indent="-235298">
              <a:spcBef>
                <a:spcPct val="0"/>
              </a:spcBef>
            </a:pPr>
            <a:endParaRPr lang="en-US">
              <a:latin typeface="Arial" panose="020B0604020202020204" pitchFamily="34" charset="0"/>
            </a:endParaRPr>
          </a:p>
          <a:p>
            <a:pPr marL="235298" indent="-235298">
              <a:spcBef>
                <a:spcPct val="0"/>
              </a:spcBef>
            </a:pPr>
            <a:endParaRPr lang="en-US">
              <a:latin typeface="Arial" panose="020B0604020202020204" pitchFamily="34" charset="0"/>
            </a:endParaRPr>
          </a:p>
          <a:p>
            <a:pPr marL="235298" indent="-235298">
              <a:spcBef>
                <a:spcPct val="0"/>
              </a:spcBef>
            </a:pPr>
            <a:endParaRPr lang="en-US">
              <a:latin typeface="Arial" panose="020B0604020202020204" pitchFamily="34" charset="0"/>
            </a:endParaRPr>
          </a:p>
        </p:txBody>
      </p:sp>
      <p:sp>
        <p:nvSpPr>
          <p:cNvPr id="1013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4718" indent="-294122" eaLnBrk="0" hangingPunct="0">
              <a:defRPr>
                <a:solidFill>
                  <a:schemeClr val="tx1"/>
                </a:solidFill>
                <a:latin typeface="Arial" panose="020B0604020202020204" pitchFamily="34" charset="0"/>
                <a:cs typeface="Arial" panose="020B0604020202020204" pitchFamily="34" charset="0"/>
              </a:defRPr>
            </a:lvl2pPr>
            <a:lvl3pPr marL="1176490" indent="-235298" eaLnBrk="0" hangingPunct="0">
              <a:defRPr>
                <a:solidFill>
                  <a:schemeClr val="tx1"/>
                </a:solidFill>
                <a:latin typeface="Arial" panose="020B0604020202020204" pitchFamily="34" charset="0"/>
                <a:cs typeface="Arial" panose="020B0604020202020204" pitchFamily="34" charset="0"/>
              </a:defRPr>
            </a:lvl3pPr>
            <a:lvl4pPr marL="1647086" indent="-235298" eaLnBrk="0" hangingPunct="0">
              <a:defRPr>
                <a:solidFill>
                  <a:schemeClr val="tx1"/>
                </a:solidFill>
                <a:latin typeface="Arial" panose="020B0604020202020204" pitchFamily="34" charset="0"/>
                <a:cs typeface="Arial" panose="020B0604020202020204" pitchFamily="34" charset="0"/>
              </a:defRPr>
            </a:lvl4pPr>
            <a:lvl5pPr marL="2117682" indent="-235298" eaLnBrk="0" hangingPunct="0">
              <a:defRPr>
                <a:solidFill>
                  <a:schemeClr val="tx1"/>
                </a:solidFill>
                <a:latin typeface="Arial" panose="020B0604020202020204" pitchFamily="34" charset="0"/>
                <a:cs typeface="Arial" panose="020B0604020202020204" pitchFamily="34" charset="0"/>
              </a:defRPr>
            </a:lvl5pPr>
            <a:lvl6pPr marL="2588278" indent="-235298" defTabSz="47059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58874" indent="-235298" defTabSz="47059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29470" indent="-235298" defTabSz="47059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066" indent="-235298" defTabSz="47059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0B211D5-D1C6-4A3C-BBCA-C55C4F2F0857}" type="slidenum">
              <a:rPr lang="en-US">
                <a:latin typeface="Calibri" panose="020F0502020204030204" pitchFamily="34" charset="0"/>
                <a:ea typeface="ＭＳ Ｐゴシック" panose="020B0600070205080204" pitchFamily="34" charset="-128"/>
              </a:rPr>
              <a:pPr eaLnBrk="1" hangingPunct="1"/>
              <a:t>2</a:t>
            </a:fld>
            <a:endParaRPr lang="en-US">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3215283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To say: </a:t>
            </a:r>
          </a:p>
          <a:p>
            <a:r>
              <a:rPr lang="en-US" sz="1200" kern="1200" dirty="0">
                <a:solidFill>
                  <a:schemeClr val="tx1"/>
                </a:solidFill>
                <a:effectLst/>
                <a:latin typeface="+mn-lt"/>
                <a:ea typeface="+mn-ea"/>
                <a:cs typeface="+mn-cs"/>
              </a:rPr>
              <a:t>“Active supervision is the process of monitoring any school setting that incorporates three practices: </a:t>
            </a:r>
          </a:p>
          <a:p>
            <a:pPr marL="228600" indent="-228600">
              <a:buAutoNum type="arabicParenR"/>
            </a:pPr>
            <a:r>
              <a:rPr lang="en-US" sz="1200" kern="1200" dirty="0">
                <a:solidFill>
                  <a:schemeClr val="tx1"/>
                </a:solidFill>
                <a:effectLst/>
                <a:latin typeface="+mn-lt"/>
                <a:ea typeface="+mn-ea"/>
                <a:cs typeface="+mn-cs"/>
              </a:rPr>
              <a:t>moving, </a:t>
            </a:r>
          </a:p>
          <a:p>
            <a:pPr marL="228600" indent="-228600">
              <a:buAutoNum type="arabicParenR"/>
            </a:pPr>
            <a:r>
              <a:rPr lang="en-US" sz="1200" kern="1200" dirty="0">
                <a:solidFill>
                  <a:schemeClr val="tx1"/>
                </a:solidFill>
                <a:effectLst/>
                <a:latin typeface="+mn-lt"/>
                <a:ea typeface="+mn-ea"/>
                <a:cs typeface="+mn-cs"/>
              </a:rPr>
              <a:t>scanning, and </a:t>
            </a:r>
          </a:p>
          <a:p>
            <a:pPr marL="228600" indent="-228600">
              <a:buAutoNum type="arabicParenR"/>
            </a:pPr>
            <a:r>
              <a:rPr lang="en-US" sz="1200" kern="1200" dirty="0">
                <a:solidFill>
                  <a:schemeClr val="tx1"/>
                </a:solidFill>
                <a:effectLst/>
                <a:latin typeface="+mn-lt"/>
                <a:ea typeface="+mn-ea"/>
                <a:cs typeface="+mn-cs"/>
              </a:rPr>
              <a:t>interacting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DePry</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Sugai</a:t>
            </a:r>
            <a:r>
              <a:rPr lang="en-US" sz="1200" kern="1200" dirty="0">
                <a:solidFill>
                  <a:schemeClr val="tx1"/>
                </a:solidFill>
                <a:effectLst/>
                <a:latin typeface="+mn-lt"/>
                <a:ea typeface="+mn-ea"/>
                <a:cs typeface="+mn-cs"/>
              </a:rPr>
              <a:t>, 2002).”</a:t>
            </a:r>
          </a:p>
        </p:txBody>
      </p:sp>
      <p:sp>
        <p:nvSpPr>
          <p:cNvPr id="4" name="Slide Number Placeholder 3"/>
          <p:cNvSpPr>
            <a:spLocks noGrp="1"/>
          </p:cNvSpPr>
          <p:nvPr>
            <p:ph type="sldNum" sz="quarter" idx="10"/>
          </p:nvPr>
        </p:nvSpPr>
        <p:spPr/>
        <p:txBody>
          <a:bodyPr/>
          <a:lstStyle/>
          <a:p>
            <a:fld id="{F8BE4607-2072-E14D-A2D4-834D545D3161}" type="slidenum">
              <a:rPr lang="en-US" smtClean="0"/>
              <a:pPr/>
              <a:t>11</a:t>
            </a:fld>
            <a:endParaRPr lang="en-US" dirty="0"/>
          </a:p>
        </p:txBody>
      </p:sp>
    </p:spTree>
    <p:extLst>
      <p:ext uri="{BB962C8B-B14F-4D97-AF65-F5344CB8AC3E}">
        <p14:creationId xmlns:p14="http://schemas.microsoft.com/office/powerpoint/2010/main" val="2889223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To do:</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Provide access to the following material: </a:t>
            </a:r>
            <a:r>
              <a:rPr lang="en-US" b="1" i="0" dirty="0"/>
              <a:t>Features</a:t>
            </a:r>
            <a:r>
              <a:rPr lang="en-US" b="1" i="0" baseline="0" dirty="0"/>
              <a:t> of </a:t>
            </a:r>
            <a:r>
              <a:rPr lang="en-US" b="1" i="0" dirty="0"/>
              <a:t>Active</a:t>
            </a:r>
            <a:r>
              <a:rPr lang="en-US" b="1" i="0" baseline="0" dirty="0"/>
              <a:t> Supervision</a:t>
            </a:r>
            <a:r>
              <a:rPr lang="en-US" b="0" i="0" baseline="0" dirty="0"/>
              <a:t> </a:t>
            </a:r>
            <a:r>
              <a:rPr lang="en-US" b="1" i="0" baseline="0" dirty="0"/>
              <a:t>Read the slide.</a:t>
            </a:r>
          </a:p>
          <a:p>
            <a:pPr marL="0" marR="0" indent="0" algn="l" defTabSz="457200" rtl="0" eaLnBrk="1" fontAlgn="auto" latinLnBrk="0" hangingPunct="1">
              <a:lnSpc>
                <a:spcPct val="100000"/>
              </a:lnSpc>
              <a:spcBef>
                <a:spcPts val="0"/>
              </a:spcBef>
              <a:spcAft>
                <a:spcPts val="0"/>
              </a:spcAft>
              <a:buClrTx/>
              <a:buSzTx/>
              <a:buFontTx/>
              <a:buNone/>
              <a:tabLst/>
              <a:defRPr/>
            </a:pPr>
            <a:r>
              <a:rPr lang="en-US" b="1" i="0" baseline="0" dirty="0"/>
              <a:t>Provide approximately 3 minutes for this activity.</a:t>
            </a:r>
          </a:p>
          <a:p>
            <a:pPr marL="0" marR="0" indent="0" algn="l" defTabSz="457200" rtl="0" eaLnBrk="1" fontAlgn="auto" latinLnBrk="0" hangingPunct="1">
              <a:lnSpc>
                <a:spcPct val="100000"/>
              </a:lnSpc>
              <a:spcBef>
                <a:spcPts val="0"/>
              </a:spcBef>
              <a:spcAft>
                <a:spcPts val="0"/>
              </a:spcAft>
              <a:buClrTx/>
              <a:buSzTx/>
              <a:buFontTx/>
              <a:buNone/>
              <a:tabLst/>
              <a:defRPr/>
            </a:pPr>
            <a:r>
              <a:rPr lang="en-US" i="0" baseline="0" dirty="0"/>
              <a:t>Answers are provided on the next slide. </a:t>
            </a:r>
            <a:endParaRPr lang="en-US" i="1" dirty="0"/>
          </a:p>
          <a:p>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12</a:t>
            </a:fld>
            <a:endParaRPr lang="en-US"/>
          </a:p>
        </p:txBody>
      </p:sp>
    </p:spTree>
    <p:extLst>
      <p:ext uri="{BB962C8B-B14F-4D97-AF65-F5344CB8AC3E}">
        <p14:creationId xmlns:p14="http://schemas.microsoft.com/office/powerpoint/2010/main" val="2122317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a:t>
            </a:r>
            <a:r>
              <a:rPr lang="en-US" b="0" dirty="0"/>
              <a:t>Direct participants to check their work using the</a:t>
            </a:r>
            <a:r>
              <a:rPr lang="en-US" b="0" baseline="0" dirty="0"/>
              <a:t> answer key on this slide. </a:t>
            </a:r>
            <a:endParaRPr lang="en-US" b="0" dirty="0"/>
          </a:p>
          <a:p>
            <a:endParaRPr lang="en-US" b="0" dirty="0"/>
          </a:p>
          <a:p>
            <a:r>
              <a:rPr lang="en-US" b="1" dirty="0"/>
              <a:t>To say:</a:t>
            </a:r>
          </a:p>
          <a:p>
            <a:r>
              <a:rPr lang="en-US" b="0" dirty="0"/>
              <a:t>“How did your answers compare to these?”</a:t>
            </a:r>
          </a:p>
          <a:p>
            <a:endParaRPr lang="en-US" b="0" dirty="0"/>
          </a:p>
          <a:p>
            <a:r>
              <a:rPr lang="en-US" b="0" dirty="0"/>
              <a:t>Let’s take a more in-depth look at the practices used in Active Supervision. </a:t>
            </a:r>
          </a:p>
        </p:txBody>
      </p:sp>
      <p:sp>
        <p:nvSpPr>
          <p:cNvPr id="4" name="Slide Number Placeholder 3"/>
          <p:cNvSpPr>
            <a:spLocks noGrp="1"/>
          </p:cNvSpPr>
          <p:nvPr>
            <p:ph type="sldNum" sz="quarter" idx="10"/>
          </p:nvPr>
        </p:nvSpPr>
        <p:spPr/>
        <p:txBody>
          <a:bodyPr/>
          <a:lstStyle/>
          <a:p>
            <a:fld id="{F8BE4607-2072-E14D-A2D4-834D545D3161}" type="slidenum">
              <a:rPr lang="en-US" smtClean="0"/>
              <a:pPr/>
              <a:t>13</a:t>
            </a:fld>
            <a:endParaRPr lang="en-US"/>
          </a:p>
        </p:txBody>
      </p:sp>
    </p:spTree>
    <p:extLst>
      <p:ext uri="{BB962C8B-B14F-4D97-AF65-F5344CB8AC3E}">
        <p14:creationId xmlns:p14="http://schemas.microsoft.com/office/powerpoint/2010/main" val="574877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To say: </a:t>
            </a:r>
          </a:p>
          <a:p>
            <a:r>
              <a:rPr lang="en-US" sz="1200" kern="1200" dirty="0">
                <a:solidFill>
                  <a:schemeClr val="tx1"/>
                </a:solidFill>
                <a:effectLst/>
                <a:latin typeface="+mn-lt"/>
                <a:ea typeface="+mn-ea"/>
                <a:cs typeface="+mn-cs"/>
              </a:rPr>
              <a:t>“Effective teachers use their body positioning purposefully to ensure student engagement. </a:t>
            </a:r>
          </a:p>
          <a:p>
            <a:r>
              <a:rPr lang="en-US" sz="1200" kern="1200" dirty="0">
                <a:solidFill>
                  <a:schemeClr val="tx1"/>
                </a:solidFill>
                <a:effectLst/>
                <a:latin typeface="+mn-lt"/>
                <a:ea typeface="+mn-ea"/>
                <a:cs typeface="+mn-cs"/>
              </a:rPr>
              <a:t>Supervision of work or activities includes moving or circulating among students with whom you are working. </a:t>
            </a:r>
          </a:p>
          <a:p>
            <a:r>
              <a:rPr lang="en-US" sz="1200" kern="1200" dirty="0">
                <a:solidFill>
                  <a:schemeClr val="tx1"/>
                </a:solidFill>
                <a:effectLst/>
                <a:latin typeface="+mn-lt"/>
                <a:ea typeface="+mn-ea"/>
                <a:cs typeface="+mn-cs"/>
              </a:rPr>
              <a:t>When you are circulating, you will keep moving and avoid spending the majority of your time in any one location. </a:t>
            </a:r>
          </a:p>
          <a:p>
            <a:r>
              <a:rPr lang="en-US" sz="1200" kern="1200" dirty="0">
                <a:solidFill>
                  <a:schemeClr val="tx1"/>
                </a:solidFill>
                <a:effectLst/>
                <a:latin typeface="+mn-lt"/>
                <a:ea typeface="+mn-ea"/>
                <a:cs typeface="+mn-cs"/>
              </a:rPr>
              <a:t>Continuous movement and proximity with all students makes your presence known and heightens their attention to tasks and the expected behaviors.</a:t>
            </a:r>
          </a:p>
          <a:p>
            <a:r>
              <a:rPr lang="en-US" sz="1200" kern="1200" dirty="0">
                <a:solidFill>
                  <a:schemeClr val="tx1"/>
                </a:solidFill>
                <a:effectLst/>
                <a:latin typeface="+mn-lt"/>
                <a:ea typeface="+mn-ea"/>
                <a:cs typeface="+mn-cs"/>
              </a:rPr>
              <a:t>This movement should be random or unpredictable so students are unsure of when you will be in proximity. </a:t>
            </a:r>
          </a:p>
          <a:p>
            <a:r>
              <a:rPr lang="en-US" sz="1200" kern="1200" dirty="0">
                <a:solidFill>
                  <a:schemeClr val="tx1"/>
                </a:solidFill>
                <a:effectLst/>
                <a:latin typeface="+mn-lt"/>
                <a:ea typeface="+mn-ea"/>
                <a:cs typeface="+mn-cs"/>
              </a:rPr>
              <a:t>It should also include moving close to noncompliant students as needed and more frequent contacts with possible targeted problem areas (</a:t>
            </a:r>
            <a:r>
              <a:rPr lang="en-US" sz="1200" kern="1200" dirty="0" err="1">
                <a:solidFill>
                  <a:schemeClr val="tx1"/>
                </a:solidFill>
                <a:effectLst/>
                <a:latin typeface="+mn-lt"/>
                <a:ea typeface="+mn-ea"/>
                <a:cs typeface="+mn-cs"/>
              </a:rPr>
              <a:t>Lampi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Fenty</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Beaunae</a:t>
            </a:r>
            <a:r>
              <a:rPr lang="en-US" sz="1200" kern="1200" dirty="0">
                <a:solidFill>
                  <a:schemeClr val="tx1"/>
                </a:solidFill>
                <a:effectLst/>
                <a:latin typeface="+mn-lt"/>
                <a:ea typeface="+mn-ea"/>
                <a:cs typeface="+mn-cs"/>
              </a:rPr>
              <a:t>, 2005). </a:t>
            </a:r>
          </a:p>
          <a:p>
            <a:r>
              <a:rPr lang="en-US" sz="1200" kern="1200" dirty="0">
                <a:solidFill>
                  <a:schemeClr val="tx1"/>
                </a:solidFill>
                <a:effectLst/>
                <a:latin typeface="+mn-lt"/>
                <a:ea typeface="+mn-ea"/>
                <a:cs typeface="+mn-cs"/>
              </a:rPr>
              <a:t>Movement can be a challenge when working with a small group or providing individual instruction. You can still build in ways to periodically and unpredictably supervise the entire group. For example, during small group writing instruction, you can give students a brief task to complete while you get up and move among the large group of students, then resume working with the small group.”</a:t>
            </a:r>
          </a:p>
          <a:p>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14</a:t>
            </a:fld>
            <a:endParaRPr lang="en-US" dirty="0"/>
          </a:p>
        </p:txBody>
      </p:sp>
    </p:spTree>
    <p:extLst>
      <p:ext uri="{BB962C8B-B14F-4D97-AF65-F5344CB8AC3E}">
        <p14:creationId xmlns:p14="http://schemas.microsoft.com/office/powerpoint/2010/main" val="309343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a:t>
            </a:r>
            <a:r>
              <a:rPr lang="en-US" dirty="0"/>
              <a:t>Direct participants to the slide and give participants time to read the questions.</a:t>
            </a:r>
          </a:p>
          <a:p>
            <a:r>
              <a:rPr lang="en-US" b="1" dirty="0"/>
              <a:t>To say:</a:t>
            </a:r>
          </a:p>
          <a:p>
            <a:r>
              <a:rPr lang="en-US" dirty="0"/>
              <a:t>“In a moment I will show you an example of the way one school decided to think about movement during active supervision of the playground."</a:t>
            </a:r>
          </a:p>
        </p:txBody>
      </p:sp>
      <p:sp>
        <p:nvSpPr>
          <p:cNvPr id="4" name="Slide Number Placeholder 3"/>
          <p:cNvSpPr>
            <a:spLocks noGrp="1"/>
          </p:cNvSpPr>
          <p:nvPr>
            <p:ph type="sldNum" sz="quarter" idx="5"/>
          </p:nvPr>
        </p:nvSpPr>
        <p:spPr/>
        <p:txBody>
          <a:bodyPr/>
          <a:lstStyle/>
          <a:p>
            <a:fld id="{A875B4DD-DD12-5549-9756-868EB0781E70}" type="slidenum">
              <a:rPr lang="en-US" smtClean="0"/>
              <a:pPr/>
              <a:t>15</a:t>
            </a:fld>
            <a:endParaRPr lang="en-US" dirty="0"/>
          </a:p>
        </p:txBody>
      </p:sp>
    </p:spTree>
    <p:extLst>
      <p:ext uri="{BB962C8B-B14F-4D97-AF65-F5344CB8AC3E}">
        <p14:creationId xmlns:p14="http://schemas.microsoft.com/office/powerpoint/2010/main" val="2006650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a:t>
            </a:r>
            <a:r>
              <a:rPr lang="en-US" dirty="0"/>
              <a:t>Have participants describe the graphic.</a:t>
            </a:r>
          </a:p>
          <a:p>
            <a:endParaRPr lang="en-US" dirty="0"/>
          </a:p>
          <a:p>
            <a:r>
              <a:rPr lang="en-US" b="1" dirty="0"/>
              <a:t>To say:</a:t>
            </a:r>
          </a:p>
          <a:p>
            <a:r>
              <a:rPr lang="en-US" dirty="0"/>
              <a:t>” The building determined it would be most effective for the staff doing supervision on the playground to move around in specific areas.  The “red” teacher moves from the swings to the benches and monitors students walking around on the blacktop by the flagpole.  The “purple” teacher moves between the slide and the ‘big toy’, and the “blue” teacher moves around the four-square and the open field.  This places an adult in proximity to students at all times.”</a:t>
            </a:r>
          </a:p>
        </p:txBody>
      </p:sp>
      <p:sp>
        <p:nvSpPr>
          <p:cNvPr id="4" name="Slide Number Placeholder 3"/>
          <p:cNvSpPr>
            <a:spLocks noGrp="1"/>
          </p:cNvSpPr>
          <p:nvPr>
            <p:ph type="sldNum" sz="quarter" idx="5"/>
          </p:nvPr>
        </p:nvSpPr>
        <p:spPr/>
        <p:txBody>
          <a:bodyPr/>
          <a:lstStyle/>
          <a:p>
            <a:fld id="{A875B4DD-DD12-5549-9756-868EB0781E70}" type="slidenum">
              <a:rPr lang="en-US" smtClean="0"/>
              <a:pPr/>
              <a:t>16</a:t>
            </a:fld>
            <a:endParaRPr lang="en-US" dirty="0"/>
          </a:p>
        </p:txBody>
      </p:sp>
    </p:spTree>
    <p:extLst>
      <p:ext uri="{BB962C8B-B14F-4D97-AF65-F5344CB8AC3E}">
        <p14:creationId xmlns:p14="http://schemas.microsoft.com/office/powerpoint/2010/main" val="1694662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a:t>
            </a:r>
            <a:r>
              <a:rPr lang="en-US" dirty="0"/>
              <a:t>Direct participants to the slide and have them consider their own classrooms.</a:t>
            </a:r>
          </a:p>
          <a:p>
            <a:r>
              <a:rPr lang="en-US" b="1" dirty="0"/>
              <a:t>To say:</a:t>
            </a:r>
          </a:p>
          <a:p>
            <a:r>
              <a:rPr lang="en-US" dirty="0"/>
              <a:t>Take a moment and do a basic sketch of your classroom, like the playground diagram.  Is the arrangement conducive to efficient movement for each situation above?  Draw arrows or otherwise represent how you currently move through the classroom in each of the situations above.</a:t>
            </a:r>
          </a:p>
          <a:p>
            <a:endParaRPr lang="en-US" dirty="0"/>
          </a:p>
          <a:p>
            <a:r>
              <a:rPr lang="en-US" dirty="0"/>
              <a:t>Use the </a:t>
            </a:r>
            <a:r>
              <a:rPr lang="en-US" sz="1200" i="1" kern="1200" dirty="0">
                <a:solidFill>
                  <a:schemeClr val="tx1"/>
                </a:solidFill>
                <a:effectLst/>
                <a:latin typeface="+mn-lt"/>
                <a:ea typeface="+mn-ea"/>
                <a:cs typeface="+mn-cs"/>
              </a:rPr>
              <a:t>Effective Classroom Practice – Active Supervision Personal Reflection</a:t>
            </a:r>
            <a:r>
              <a:rPr lang="en-US" sz="1200" i="0" kern="1200" dirty="0">
                <a:solidFill>
                  <a:schemeClr val="tx1"/>
                </a:solidFill>
                <a:effectLst/>
                <a:latin typeface="+mn-lt"/>
                <a:ea typeface="+mn-ea"/>
                <a:cs typeface="+mn-cs"/>
              </a:rPr>
              <a:t> handout to make notes about what you’re doing now to continue, what you’d like to add, and what you’d like to eliminate.</a:t>
            </a:r>
            <a:endParaRPr lang="en-US" sz="1200" i="1" kern="1200" dirty="0">
              <a:solidFill>
                <a:schemeClr val="tx1"/>
              </a:solidFill>
              <a:effectLst/>
              <a:latin typeface="+mn-lt"/>
              <a:ea typeface="+mn-ea"/>
              <a:cs typeface="+mn-cs"/>
            </a:endParaRPr>
          </a:p>
          <a:p>
            <a:endParaRPr lang="en-US" dirty="0"/>
          </a:p>
          <a:p>
            <a:endParaRPr lang="en-US" dirty="0"/>
          </a:p>
          <a:p>
            <a:r>
              <a:rPr lang="en-US" b="1" dirty="0"/>
              <a:t>Provide about 3 minutes for this activity.</a:t>
            </a:r>
          </a:p>
        </p:txBody>
      </p:sp>
      <p:sp>
        <p:nvSpPr>
          <p:cNvPr id="4" name="Slide Number Placeholder 3"/>
          <p:cNvSpPr>
            <a:spLocks noGrp="1"/>
          </p:cNvSpPr>
          <p:nvPr>
            <p:ph type="sldNum" sz="quarter" idx="5"/>
          </p:nvPr>
        </p:nvSpPr>
        <p:spPr/>
        <p:txBody>
          <a:bodyPr/>
          <a:lstStyle/>
          <a:p>
            <a:fld id="{A875B4DD-DD12-5549-9756-868EB0781E70}" type="slidenum">
              <a:rPr lang="en-US" smtClean="0"/>
              <a:pPr/>
              <a:t>17</a:t>
            </a:fld>
            <a:endParaRPr lang="en-US" dirty="0"/>
          </a:p>
        </p:txBody>
      </p:sp>
    </p:spTree>
    <p:extLst>
      <p:ext uri="{BB962C8B-B14F-4D97-AF65-F5344CB8AC3E}">
        <p14:creationId xmlns:p14="http://schemas.microsoft.com/office/powerpoint/2010/main" val="782783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To say: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“Whether you are moving around the room, working with a small group or individual, or leading the group from the front of the room, you should frequently and intentionally look around at the students. This visual scanning includes establishing eye contact with students.</a:t>
            </a:r>
            <a:r>
              <a:rPr lang="en-US" sz="1200" kern="1200" baseline="0" dirty="0">
                <a:solidFill>
                  <a:schemeClr val="tx1"/>
                </a:solidFill>
                <a:effectLst/>
                <a:latin typeface="+mn-lt"/>
                <a:ea typeface="+mn-ea"/>
                <a:cs typeface="+mn-cs"/>
              </a:rPr>
              <a:t> V</a:t>
            </a:r>
            <a:r>
              <a:rPr lang="en-US" sz="1200" kern="1200" dirty="0">
                <a:solidFill>
                  <a:schemeClr val="tx1"/>
                </a:solidFill>
                <a:effectLst/>
                <a:latin typeface="+mn-lt"/>
                <a:ea typeface="+mn-ea"/>
                <a:cs typeface="+mn-cs"/>
              </a:rPr>
              <a:t>isually sweep all areas of the room as well as looking at the students nearest you. If you are working with an individual student, position yourself so you scan the entire room simultaneously.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visual scanning allows you to watch for instances of appropriate or inappropriate behavior so</a:t>
            </a:r>
            <a:r>
              <a:rPr lang="en-US" sz="1200" kern="1200" baseline="0" dirty="0">
                <a:solidFill>
                  <a:schemeClr val="tx1"/>
                </a:solidFill>
                <a:effectLst/>
                <a:latin typeface="+mn-lt"/>
                <a:ea typeface="+mn-ea"/>
                <a:cs typeface="+mn-cs"/>
              </a:rPr>
              <a:t> you can respon</a:t>
            </a:r>
            <a:r>
              <a:rPr lang="en-US" sz="1200" kern="1200" dirty="0">
                <a:solidFill>
                  <a:schemeClr val="tx1"/>
                </a:solidFill>
                <a:effectLst/>
                <a:latin typeface="+mn-lt"/>
                <a:ea typeface="+mn-ea"/>
                <a:cs typeface="+mn-cs"/>
              </a:rPr>
              <a:t>d as soon as possible. It will also help you to identify students who may need your assistance.”</a:t>
            </a:r>
          </a:p>
          <a:p>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18</a:t>
            </a:fld>
            <a:endParaRPr lang="en-US" dirty="0"/>
          </a:p>
        </p:txBody>
      </p:sp>
    </p:spTree>
    <p:extLst>
      <p:ext uri="{BB962C8B-B14F-4D97-AF65-F5344CB8AC3E}">
        <p14:creationId xmlns:p14="http://schemas.microsoft.com/office/powerpoint/2010/main" val="3084507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To say: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“Whether you are moving around the room, working with a small group or individual, or leading the group from the front of the room, you should frequently and intentionally look around at the students. </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visual scanning includes establishing eye contact with students.</a:t>
            </a:r>
            <a:r>
              <a:rPr lang="en-US" sz="1200" kern="1200" baseline="0" dirty="0">
                <a:solidFill>
                  <a:schemeClr val="tx1"/>
                </a:solidFill>
                <a:effectLst/>
                <a:latin typeface="+mn-lt"/>
                <a:ea typeface="+mn-ea"/>
                <a:cs typeface="+mn-cs"/>
              </a:rPr>
              <a:t>  V</a:t>
            </a:r>
            <a:r>
              <a:rPr lang="en-US" sz="1200" kern="1200" dirty="0">
                <a:solidFill>
                  <a:schemeClr val="tx1"/>
                </a:solidFill>
                <a:effectLst/>
                <a:latin typeface="+mn-lt"/>
                <a:ea typeface="+mn-ea"/>
                <a:cs typeface="+mn-cs"/>
              </a:rPr>
              <a:t>isually sweep all areas of the room as well as looking at the students nearest you. </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If you are working with an individual student, position yourself so you scan the entire room simultaneously.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visual scanning allows you to watch for instances of appropriate or inappropriate behavior so</a:t>
            </a:r>
            <a:r>
              <a:rPr lang="en-US" sz="1200" kern="1200" baseline="0" dirty="0">
                <a:solidFill>
                  <a:schemeClr val="tx1"/>
                </a:solidFill>
                <a:effectLst/>
                <a:latin typeface="+mn-lt"/>
                <a:ea typeface="+mn-ea"/>
                <a:cs typeface="+mn-cs"/>
              </a:rPr>
              <a:t> you can respon</a:t>
            </a:r>
            <a:r>
              <a:rPr lang="en-US" sz="1200" kern="1200" dirty="0">
                <a:solidFill>
                  <a:schemeClr val="tx1"/>
                </a:solidFill>
                <a:effectLst/>
                <a:latin typeface="+mn-lt"/>
                <a:ea typeface="+mn-ea"/>
                <a:cs typeface="+mn-cs"/>
              </a:rPr>
              <a:t>d as soon as possible. It will also help you to identify students who may need your assistance.”</a:t>
            </a:r>
          </a:p>
          <a:p>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19</a:t>
            </a:fld>
            <a:endParaRPr lang="en-US" dirty="0"/>
          </a:p>
        </p:txBody>
      </p:sp>
    </p:spTree>
    <p:extLst>
      <p:ext uri="{BB962C8B-B14F-4D97-AF65-F5344CB8AC3E}">
        <p14:creationId xmlns:p14="http://schemas.microsoft.com/office/powerpoint/2010/main" val="2955251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a:t>
            </a:r>
            <a:r>
              <a:rPr lang="en-US" dirty="0"/>
              <a:t>Direct participants to the slide and have them consider their own classrooms.</a:t>
            </a:r>
          </a:p>
          <a:p>
            <a:r>
              <a:rPr lang="en-US" b="1" dirty="0"/>
              <a:t>To say:</a:t>
            </a:r>
          </a:p>
          <a:p>
            <a:r>
              <a:rPr lang="en-US" dirty="0"/>
              <a:t>Refer to the sketch of your classroom.  Does the classroom arrangement allow for visual monitoring of all areas where students might engage in each situation above?  Are there visual obstacles when the teacher is engaged in small group or individual instruction?  Is the classroom arranged so the teacher can see the students while using technology (like an interactive whiteboard or video)?</a:t>
            </a:r>
          </a:p>
          <a:p>
            <a:endParaRPr lang="en-US" dirty="0"/>
          </a:p>
          <a:p>
            <a:r>
              <a:rPr lang="en-US" b="1" dirty="0"/>
              <a:t>Provide about 2 minutes for participants to reflect.</a:t>
            </a:r>
          </a:p>
        </p:txBody>
      </p:sp>
      <p:sp>
        <p:nvSpPr>
          <p:cNvPr id="4" name="Slide Number Placeholder 3"/>
          <p:cNvSpPr>
            <a:spLocks noGrp="1"/>
          </p:cNvSpPr>
          <p:nvPr>
            <p:ph type="sldNum" sz="quarter" idx="5"/>
          </p:nvPr>
        </p:nvSpPr>
        <p:spPr/>
        <p:txBody>
          <a:bodyPr/>
          <a:lstStyle/>
          <a:p>
            <a:fld id="{A875B4DD-DD12-5549-9756-868EB0781E70}" type="slidenum">
              <a:rPr lang="en-US" smtClean="0"/>
              <a:pPr/>
              <a:t>20</a:t>
            </a:fld>
            <a:endParaRPr lang="en-US" dirty="0"/>
          </a:p>
        </p:txBody>
      </p:sp>
    </p:spTree>
    <p:extLst>
      <p:ext uri="{BB962C8B-B14F-4D97-AF65-F5344CB8AC3E}">
        <p14:creationId xmlns:p14="http://schemas.microsoft.com/office/powerpoint/2010/main" val="3992333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t>To do: Read and clarify all expectations. Answer any questions, and take suggestions if offered.</a:t>
            </a:r>
          </a:p>
          <a:p>
            <a:pPr eaLnBrk="1" hangingPunct="1"/>
            <a:r>
              <a:rPr lang="en-US" dirty="0"/>
              <a:t>To say: “These will be the Working Agreements we will honor during this training session.”</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010D49E-3F3A-4898-89D7-CFF810473561}" type="slidenum">
              <a:rPr lang="en-US">
                <a:latin typeface="Calibri" panose="020F0502020204030204" pitchFamily="34" charset="0"/>
              </a:rPr>
              <a:pPr eaLnBrk="1" hangingPunct="1"/>
              <a:t>3</a:t>
            </a:fld>
            <a:endParaRPr lang="en-US">
              <a:latin typeface="Calibri" panose="020F0502020204030204" pitchFamily="34" charset="0"/>
            </a:endParaRPr>
          </a:p>
        </p:txBody>
      </p:sp>
    </p:spTree>
    <p:extLst>
      <p:ext uri="{BB962C8B-B14F-4D97-AF65-F5344CB8AC3E}">
        <p14:creationId xmlns:p14="http://schemas.microsoft.com/office/powerpoint/2010/main" val="1368325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To say:</a:t>
            </a:r>
          </a:p>
          <a:p>
            <a:r>
              <a:rPr lang="en-US" sz="1200" kern="1200" dirty="0">
                <a:solidFill>
                  <a:schemeClr val="tx1"/>
                </a:solidFill>
                <a:effectLst/>
                <a:latin typeface="+mn-lt"/>
                <a:ea typeface="+mn-ea"/>
                <a:cs typeface="+mn-cs"/>
              </a:rPr>
              <a:t>“While moving and scanning you should also frequently interact with students. A friendly, open and helpful demeanor communicates care, trust, and respect and helps build relationships.”</a:t>
            </a:r>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21</a:t>
            </a:fld>
            <a:endParaRPr lang="en-US" dirty="0"/>
          </a:p>
        </p:txBody>
      </p:sp>
    </p:spTree>
    <p:extLst>
      <p:ext uri="{BB962C8B-B14F-4D97-AF65-F5344CB8AC3E}">
        <p14:creationId xmlns:p14="http://schemas.microsoft.com/office/powerpoint/2010/main" val="236619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r>
              <a:rPr lang="en-US" dirty="0"/>
              <a:t>“Interacting</a:t>
            </a:r>
            <a:r>
              <a:rPr lang="en-US" baseline="0" dirty="0"/>
              <a:t> also includes</a:t>
            </a:r>
            <a:r>
              <a:rPr lang="en-US" sz="1200" kern="1200" baseline="0" dirty="0">
                <a:solidFill>
                  <a:schemeClr val="tx1"/>
                </a:solidFill>
                <a:effectLst/>
                <a:latin typeface="+mn-lt"/>
                <a:ea typeface="+mn-ea"/>
                <a:cs typeface="+mn-cs"/>
              </a:rPr>
              <a:t> p</a:t>
            </a:r>
            <a:r>
              <a:rPr lang="en-US" sz="1200" kern="1200" dirty="0">
                <a:solidFill>
                  <a:schemeClr val="tx1"/>
                </a:solidFill>
                <a:effectLst/>
                <a:latin typeface="+mn-lt"/>
                <a:ea typeface="+mn-ea"/>
                <a:cs typeface="+mn-cs"/>
              </a:rPr>
              <a:t>roximity, signals and non-verbal cues</a:t>
            </a:r>
            <a:r>
              <a:rPr lang="en-US" dirty="0">
                <a:effectLst/>
              </a:rPr>
              <a:t> to help manage and correct behavior errors. Interactions should also include high rates of general</a:t>
            </a:r>
            <a:r>
              <a:rPr lang="en-US" baseline="0" dirty="0">
                <a:effectLst/>
              </a:rPr>
              <a:t> and specific positive feedback.</a:t>
            </a:r>
            <a:r>
              <a:rPr lang="en-US" dirty="0">
                <a:effectLst/>
              </a:rPr>
              <a:t>”</a:t>
            </a:r>
          </a:p>
          <a:p>
            <a:endParaRPr lang="en-US" dirty="0">
              <a:effectLst/>
            </a:endParaRPr>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22</a:t>
            </a:fld>
            <a:endParaRPr lang="en-US" dirty="0"/>
          </a:p>
        </p:txBody>
      </p:sp>
    </p:spTree>
    <p:extLst>
      <p:ext uri="{BB962C8B-B14F-4D97-AF65-F5344CB8AC3E}">
        <p14:creationId xmlns:p14="http://schemas.microsoft.com/office/powerpoint/2010/main" val="2160294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a:t>
            </a:r>
            <a:r>
              <a:rPr lang="en-US" dirty="0"/>
              <a:t>Direct participants to the slide and have them consider their own classrooms.</a:t>
            </a:r>
          </a:p>
          <a:p>
            <a:r>
              <a:rPr lang="en-US" b="1" dirty="0"/>
              <a:t>To say:</a:t>
            </a:r>
          </a:p>
          <a:p>
            <a:r>
              <a:rPr lang="en-US" dirty="0"/>
              <a:t>Refer to the sketch of your classroom.  What signals have you already developed for use to engage in non-verbal interaction with students? How do you use precorrects to interact (e.g., "Two more minutes to finish up your sentences, then you will need to put it in  your project folder”)? What ideas do you have for making interaction effective and efficient for your classroom?</a:t>
            </a:r>
          </a:p>
          <a:p>
            <a:endParaRPr lang="en-US" dirty="0"/>
          </a:p>
          <a:p>
            <a:r>
              <a:rPr lang="en-US" b="1" dirty="0"/>
              <a:t>Provide about 2 minutes for participants to reflect.</a:t>
            </a:r>
          </a:p>
        </p:txBody>
      </p:sp>
      <p:sp>
        <p:nvSpPr>
          <p:cNvPr id="4" name="Slide Number Placeholder 3"/>
          <p:cNvSpPr>
            <a:spLocks noGrp="1"/>
          </p:cNvSpPr>
          <p:nvPr>
            <p:ph type="sldNum" sz="quarter" idx="5"/>
          </p:nvPr>
        </p:nvSpPr>
        <p:spPr/>
        <p:txBody>
          <a:bodyPr/>
          <a:lstStyle/>
          <a:p>
            <a:fld id="{A875B4DD-DD12-5549-9756-868EB0781E70}" type="slidenum">
              <a:rPr lang="en-US" smtClean="0"/>
              <a:pPr/>
              <a:t>23</a:t>
            </a:fld>
            <a:endParaRPr lang="en-US" dirty="0"/>
          </a:p>
        </p:txBody>
      </p:sp>
    </p:spTree>
    <p:extLst>
      <p:ext uri="{BB962C8B-B14F-4D97-AF65-F5344CB8AC3E}">
        <p14:creationId xmlns:p14="http://schemas.microsoft.com/office/powerpoint/2010/main" val="3097098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a:t>
            </a:r>
          </a:p>
          <a:p>
            <a:r>
              <a:rPr lang="en-US" dirty="0"/>
              <a:t>“A culminating</a:t>
            </a:r>
            <a:r>
              <a:rPr lang="en-US" baseline="0" dirty="0"/>
              <a:t> thought…”</a:t>
            </a:r>
            <a:endParaRPr lang="en-US" dirty="0"/>
          </a:p>
          <a:p>
            <a:r>
              <a:rPr lang="en-US" b="1" dirty="0"/>
              <a:t>To do: </a:t>
            </a:r>
            <a:r>
              <a:rPr lang="en-US" dirty="0"/>
              <a:t>Direct participants to quote on slide.</a:t>
            </a:r>
          </a:p>
        </p:txBody>
      </p:sp>
      <p:sp>
        <p:nvSpPr>
          <p:cNvPr id="4" name="Slide Number Placeholder 3"/>
          <p:cNvSpPr>
            <a:spLocks noGrp="1"/>
          </p:cNvSpPr>
          <p:nvPr>
            <p:ph type="sldNum" sz="quarter" idx="10"/>
          </p:nvPr>
        </p:nvSpPr>
        <p:spPr/>
        <p:txBody>
          <a:bodyPr/>
          <a:lstStyle/>
          <a:p>
            <a:fld id="{F8BE4607-2072-E14D-A2D4-834D545D3161}" type="slidenum">
              <a:rPr lang="en-US" smtClean="0"/>
              <a:pPr/>
              <a:t>24</a:t>
            </a:fld>
            <a:endParaRPr lang="en-US" dirty="0"/>
          </a:p>
        </p:txBody>
      </p:sp>
    </p:spTree>
    <p:extLst>
      <p:ext uri="{BB962C8B-B14F-4D97-AF65-F5344CB8AC3E}">
        <p14:creationId xmlns:p14="http://schemas.microsoft.com/office/powerpoint/2010/main" val="2379752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p>
          <a:p>
            <a:r>
              <a:rPr lang="en-US" dirty="0"/>
              <a:t>This video from a Missouri classroom shows the teacher engaged in active supervision.  Let’s watch for examples of moving, scanning, and interacting.</a:t>
            </a:r>
          </a:p>
          <a:p>
            <a:endParaRPr lang="en-US" dirty="0"/>
          </a:p>
          <a:p>
            <a:r>
              <a:rPr lang="en-US" b="1" dirty="0"/>
              <a:t>To do: </a:t>
            </a:r>
          </a:p>
          <a:p>
            <a:r>
              <a:rPr lang="en-US" dirty="0"/>
              <a:t>Play the 1:34 video. Can be accessed at https://youtu.be/r08yOBZYKIA  </a:t>
            </a:r>
          </a:p>
          <a:p>
            <a:endParaRPr lang="en-US" dirty="0"/>
          </a:p>
          <a:p>
            <a:r>
              <a:rPr lang="en-US" b="1" dirty="0"/>
              <a:t>To say:</a:t>
            </a:r>
          </a:p>
          <a:p>
            <a:r>
              <a:rPr lang="en-US" dirty="0"/>
              <a:t>What examples of active supervision did you notice?  How did the teacher use the following?</a:t>
            </a:r>
          </a:p>
          <a:p>
            <a:pPr marL="171450" indent="-171450">
              <a:buFont typeface="Arial" panose="020B0604020202020204" pitchFamily="34" charset="0"/>
              <a:buChar char="•"/>
            </a:pPr>
            <a:r>
              <a:rPr lang="en-US" dirty="0"/>
              <a:t>Proximity, signals and non-verbal cues</a:t>
            </a:r>
          </a:p>
          <a:p>
            <a:pPr marL="171450" indent="-171450">
              <a:buFont typeface="Arial" panose="020B0604020202020204" pitchFamily="34" charset="0"/>
              <a:buChar char="•"/>
            </a:pPr>
            <a:r>
              <a:rPr lang="en-US" dirty="0"/>
              <a:t>Pre-correction</a:t>
            </a:r>
          </a:p>
          <a:p>
            <a:pPr marL="171450" indent="-171450">
              <a:buFont typeface="Arial" panose="020B0604020202020204" pitchFamily="34" charset="0"/>
              <a:buChar char="•"/>
            </a:pPr>
            <a:r>
              <a:rPr lang="en-US" dirty="0"/>
              <a:t>Non-contingent attention</a:t>
            </a:r>
          </a:p>
          <a:p>
            <a:pPr marL="171450" indent="-171450">
              <a:buFont typeface="Arial" panose="020B0604020202020204" pitchFamily="34" charset="0"/>
              <a:buChar char="•"/>
            </a:pPr>
            <a:r>
              <a:rPr lang="en-US" dirty="0"/>
              <a:t>Specific positive feedback</a:t>
            </a:r>
          </a:p>
          <a:p>
            <a:pPr marL="171450" indent="-171450">
              <a:buFont typeface="Arial" panose="020B0604020202020204" pitchFamily="34" charset="0"/>
              <a:buChar char="•"/>
            </a:pPr>
            <a:r>
              <a:rPr lang="en-US" dirty="0"/>
              <a:t>The continuum of responses to address unexpected behavior</a:t>
            </a:r>
          </a:p>
          <a:p>
            <a:pPr marL="0" indent="0">
              <a:buFont typeface="Arial" panose="020B0604020202020204" pitchFamily="34" charset="0"/>
              <a:buNone/>
            </a:pPr>
            <a:r>
              <a:rPr lang="en-US" dirty="0"/>
              <a:t>How would this look similar or different in your context?</a:t>
            </a:r>
          </a:p>
          <a:p>
            <a:endParaRPr lang="en-US" dirty="0"/>
          </a:p>
        </p:txBody>
      </p:sp>
      <p:sp>
        <p:nvSpPr>
          <p:cNvPr id="4" name="Slide Number Placeholder 3"/>
          <p:cNvSpPr>
            <a:spLocks noGrp="1"/>
          </p:cNvSpPr>
          <p:nvPr>
            <p:ph type="sldNum" sz="quarter" idx="5"/>
          </p:nvPr>
        </p:nvSpPr>
        <p:spPr/>
        <p:txBody>
          <a:bodyPr/>
          <a:lstStyle/>
          <a:p>
            <a:fld id="{A875B4DD-DD12-5549-9756-868EB0781E70}" type="slidenum">
              <a:rPr lang="en-US" smtClean="0"/>
              <a:pPr/>
              <a:t>25</a:t>
            </a:fld>
            <a:endParaRPr lang="en-US" dirty="0"/>
          </a:p>
        </p:txBody>
      </p:sp>
    </p:spTree>
    <p:extLst>
      <p:ext uri="{BB962C8B-B14F-4D97-AF65-F5344CB8AC3E}">
        <p14:creationId xmlns:p14="http://schemas.microsoft.com/office/powerpoint/2010/main" val="1740032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To do:</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a:t>Have participants use their</a:t>
            </a:r>
            <a:r>
              <a:rPr lang="en-US" b="0" baseline="0" dirty="0"/>
              <a:t> </a:t>
            </a:r>
            <a:r>
              <a:rPr lang="en-US" b="0" i="0" dirty="0"/>
              <a:t>Active Supervision Personal Reflection</a:t>
            </a:r>
            <a:endParaRPr lang="en-US" b="0" i="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0" i="0" baseline="0" dirty="0"/>
              <a:t>Read the slide.</a:t>
            </a:r>
          </a:p>
          <a:p>
            <a:r>
              <a:rPr lang="en-US" b="0" dirty="0"/>
              <a:t>Provide about 10 minutes for small group or partner discussions, and then 10 minutes to share and discuss as a whole group.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i="0" baseline="0" dirty="0"/>
          </a:p>
          <a:p>
            <a:endParaRPr lang="en-US" b="0"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26</a:t>
            </a:fld>
            <a:endParaRPr lang="en-US" dirty="0"/>
          </a:p>
        </p:txBody>
      </p:sp>
    </p:spTree>
    <p:extLst>
      <p:ext uri="{BB962C8B-B14F-4D97-AF65-F5344CB8AC3E}">
        <p14:creationId xmlns:p14="http://schemas.microsoft.com/office/powerpoint/2010/main" val="3410059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To say: </a:t>
            </a:r>
          </a:p>
          <a:p>
            <a:r>
              <a:rPr lang="en-US" sz="1200" kern="1200" dirty="0">
                <a:solidFill>
                  <a:schemeClr val="tx1"/>
                </a:solidFill>
                <a:effectLst/>
                <a:latin typeface="+mn-lt"/>
                <a:ea typeface="+mn-ea"/>
                <a:cs typeface="+mn-cs"/>
              </a:rPr>
              <a:t>“Once your team has ensured</a:t>
            </a:r>
            <a:r>
              <a:rPr lang="en-US" sz="1200" kern="1200" baseline="0" dirty="0">
                <a:solidFill>
                  <a:schemeClr val="tx1"/>
                </a:solidFill>
                <a:effectLst/>
                <a:latin typeface="+mn-lt"/>
                <a:ea typeface="+mn-ea"/>
                <a:cs typeface="+mn-cs"/>
              </a:rPr>
              <a:t> that </a:t>
            </a:r>
            <a:r>
              <a:rPr lang="en-US" sz="1200" kern="1200" dirty="0">
                <a:solidFill>
                  <a:schemeClr val="tx1"/>
                </a:solidFill>
                <a:effectLst/>
                <a:latin typeface="+mn-lt"/>
                <a:ea typeface="+mn-ea"/>
                <a:cs typeface="+mn-cs"/>
              </a:rPr>
              <a:t>professional development has been developed to teach Active Supervision, how will your school monitor the implementation of Active Supervision? Remember the</a:t>
            </a:r>
            <a:r>
              <a:rPr lang="en-US" sz="1200" kern="1200" baseline="0" dirty="0">
                <a:solidFill>
                  <a:schemeClr val="tx1"/>
                </a:solidFill>
                <a:effectLst/>
                <a:latin typeface="+mn-lt"/>
                <a:ea typeface="+mn-ea"/>
                <a:cs typeface="+mn-cs"/>
              </a:rPr>
              <a:t> activity you completed this morning to answer the question, ‘What evidence do we have to determine that each practice within our system is actually in place?’ </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“Peer observation can be an effective way to support teachers to develop and routinely use the practices of active supervision. </a:t>
            </a:r>
          </a:p>
          <a:p>
            <a:r>
              <a:rPr lang="en-US" sz="1200" kern="1200" dirty="0">
                <a:solidFill>
                  <a:schemeClr val="tx1"/>
                </a:solidFill>
                <a:effectLst/>
                <a:latin typeface="+mn-lt"/>
                <a:ea typeface="+mn-ea"/>
                <a:cs typeface="+mn-cs"/>
              </a:rPr>
              <a:t>On the next slide, you will study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 structured assessment tool that can be used by peers to objectively note and review practices observed with a</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partner. The tool is especially helpful in fostering relatively simple practices that require awareness to build new habits and consistent implementation.”</a:t>
            </a:r>
          </a:p>
          <a:p>
            <a:br>
              <a:rPr lang="en-US" sz="1200" b="1" kern="1200" dirty="0">
                <a:solidFill>
                  <a:schemeClr val="tx1"/>
                </a:solidFill>
                <a:effectLst/>
                <a:latin typeface="+mn-lt"/>
                <a:ea typeface="+mn-ea"/>
                <a:cs typeface="+mn-cs"/>
              </a:rPr>
            </a:br>
            <a:endParaRPr lang="en-US" b="1"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27</a:t>
            </a:fld>
            <a:endParaRPr lang="en-US" dirty="0"/>
          </a:p>
        </p:txBody>
      </p:sp>
    </p:spTree>
    <p:extLst>
      <p:ext uri="{BB962C8B-B14F-4D97-AF65-F5344CB8AC3E}">
        <p14:creationId xmlns:p14="http://schemas.microsoft.com/office/powerpoint/2010/main" val="3605020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t>To do: Direct participants to the Classroom Active Supervision Assessment Handout</a:t>
            </a:r>
            <a:endParaRPr lang="en-US" b="1" i="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i="0" baseline="0" dirty="0"/>
              <a:t>To say: </a:t>
            </a:r>
          </a:p>
          <a:p>
            <a:pPr marL="0" marR="0" indent="0" algn="l" defTabSz="457200" rtl="0" eaLnBrk="1" fontAlgn="auto" latinLnBrk="0" hangingPunct="1">
              <a:lnSpc>
                <a:spcPct val="100000"/>
              </a:lnSpc>
              <a:spcBef>
                <a:spcPts val="0"/>
              </a:spcBef>
              <a:spcAft>
                <a:spcPts val="0"/>
              </a:spcAft>
              <a:buClrTx/>
              <a:buSzTx/>
              <a:buFontTx/>
              <a:buNone/>
              <a:tabLst/>
              <a:defRPr/>
            </a:pPr>
            <a:r>
              <a:rPr lang="en-US" b="0" i="0" baseline="0" dirty="0"/>
              <a:t> This can be used as a peer-observation feedback tool.</a:t>
            </a:r>
          </a:p>
          <a:p>
            <a:pPr marL="0" marR="0" indent="0" algn="l" defTabSz="457200" rtl="0" eaLnBrk="1" fontAlgn="auto" latinLnBrk="0" hangingPunct="1">
              <a:lnSpc>
                <a:spcPct val="100000"/>
              </a:lnSpc>
              <a:spcBef>
                <a:spcPts val="0"/>
              </a:spcBef>
              <a:spcAft>
                <a:spcPts val="0"/>
              </a:spcAft>
              <a:buClrTx/>
              <a:buSzTx/>
              <a:buFontTx/>
              <a:buNone/>
              <a:tabLst/>
              <a:defRPr/>
            </a:pPr>
            <a:r>
              <a:rPr lang="en-US" b="0" i="0" baseline="0" dirty="0"/>
              <a:t>Your team will want to address these questions:</a:t>
            </a:r>
          </a:p>
          <a:p>
            <a:pPr marL="0" marR="0" indent="0" algn="l" defTabSz="457200" rtl="0" eaLnBrk="1" fontAlgn="auto" latinLnBrk="0" hangingPunct="1">
              <a:lnSpc>
                <a:spcPct val="100000"/>
              </a:lnSpc>
              <a:spcBef>
                <a:spcPts val="0"/>
              </a:spcBef>
              <a:spcAft>
                <a:spcPts val="0"/>
              </a:spcAft>
              <a:buClrTx/>
              <a:buSzTx/>
              <a:buFontTx/>
              <a:buNone/>
              <a:tabLst/>
              <a:defRPr/>
            </a:pPr>
            <a:r>
              <a:rPr lang="en-US" b="0" i="0" baseline="0" dirty="0"/>
              <a:t>How could teachers select a peer partner to conduct observations and use this assessment tool?</a:t>
            </a:r>
          </a:p>
          <a:p>
            <a:pPr marL="0" marR="0" indent="0" algn="l" defTabSz="457200" rtl="0" eaLnBrk="1" fontAlgn="auto" latinLnBrk="0" hangingPunct="1">
              <a:lnSpc>
                <a:spcPct val="100000"/>
              </a:lnSpc>
              <a:spcBef>
                <a:spcPts val="0"/>
              </a:spcBef>
              <a:spcAft>
                <a:spcPts val="0"/>
              </a:spcAft>
              <a:buClrTx/>
              <a:buSzTx/>
              <a:buFontTx/>
              <a:buNone/>
              <a:tabLst/>
              <a:defRPr/>
            </a:pPr>
            <a:r>
              <a:rPr lang="en-US" b="0" i="0" baseline="0" dirty="0"/>
              <a:t>What might need to be done to build a collaborative environment and establish trust so teachers will be able to allow and benefit from peer observation?”</a:t>
            </a:r>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i="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1" i="0" baseline="0" dirty="0"/>
              <a:t>Provide approximately 5 minutes for this activity.</a:t>
            </a:r>
            <a:r>
              <a:rPr lang="en-US" i="0" baseline="0" dirty="0"/>
              <a:t> </a:t>
            </a:r>
          </a:p>
          <a:p>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28</a:t>
            </a:fld>
            <a:endParaRPr lang="en-US" dirty="0"/>
          </a:p>
        </p:txBody>
      </p:sp>
    </p:spTree>
    <p:extLst>
      <p:ext uri="{BB962C8B-B14F-4D97-AF65-F5344CB8AC3E}">
        <p14:creationId xmlns:p14="http://schemas.microsoft.com/office/powerpoint/2010/main" val="545251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endParaRPr lang="en-US" baseline="0" dirty="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effectLst/>
              </a:rPr>
              <a:t>Consider how you will plan for implementing Active Supervision in your own classroom, and how you might support others in your building to learn the practices and use them.  Remember…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effectLst/>
              </a:rPr>
              <a:t>‘</a:t>
            </a:r>
            <a:r>
              <a:rPr lang="en-US" dirty="0">
                <a:effectLst/>
              </a:rPr>
              <a:t>Planning without action is futile, action without planning is fatal’ – Author Unknown”</a:t>
            </a:r>
          </a:p>
          <a:p>
            <a:endParaRPr lang="en-US" b="0" dirty="0"/>
          </a:p>
        </p:txBody>
      </p:sp>
      <p:sp>
        <p:nvSpPr>
          <p:cNvPr id="4" name="Slide Number Placeholder 3"/>
          <p:cNvSpPr>
            <a:spLocks noGrp="1"/>
          </p:cNvSpPr>
          <p:nvPr>
            <p:ph type="sldNum" sz="quarter" idx="10"/>
          </p:nvPr>
        </p:nvSpPr>
        <p:spPr/>
        <p:txBody>
          <a:bodyPr/>
          <a:lstStyle/>
          <a:p>
            <a:fld id="{BC0BDB5B-8A69-DA49-B3FA-F9DE6EC936B5}" type="slidenum">
              <a:rPr lang="en-US" smtClean="0"/>
              <a:pPr/>
              <a:t>29</a:t>
            </a:fld>
            <a:endParaRPr lang="en-US" dirty="0"/>
          </a:p>
        </p:txBody>
      </p:sp>
    </p:spTree>
    <p:extLst>
      <p:ext uri="{BB962C8B-B14F-4D97-AF65-F5344CB8AC3E}">
        <p14:creationId xmlns:p14="http://schemas.microsoft.com/office/powerpoint/2010/main" val="2008668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30</a:t>
            </a:fld>
            <a:endParaRPr lang="en-US" dirty="0"/>
          </a:p>
        </p:txBody>
      </p:sp>
    </p:spTree>
    <p:extLst>
      <p:ext uri="{BB962C8B-B14F-4D97-AF65-F5344CB8AC3E}">
        <p14:creationId xmlns:p14="http://schemas.microsoft.com/office/powerpoint/2010/main" val="4282950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Arial" panose="020B0604020202020204" pitchFamily="34" charset="0"/>
              </a:rPr>
              <a:t>To do:  Choose an attention signal.</a:t>
            </a:r>
          </a:p>
          <a:p>
            <a:pPr eaLnBrk="1" hangingPunct="1">
              <a:spcBef>
                <a:spcPct val="0"/>
              </a:spcBef>
            </a:pPr>
            <a:endParaRPr lang="en-US" dirty="0">
              <a:latin typeface="Arial" panose="020B0604020202020204" pitchFamily="34" charset="0"/>
            </a:endParaRPr>
          </a:p>
          <a:p>
            <a:pPr eaLnBrk="1" hangingPunct="1">
              <a:spcBef>
                <a:spcPct val="0"/>
              </a:spcBef>
            </a:pPr>
            <a:r>
              <a:rPr lang="en-US" dirty="0">
                <a:latin typeface="Arial" panose="020B0604020202020204" pitchFamily="34" charset="0"/>
              </a:rPr>
              <a:t>To say:</a:t>
            </a:r>
          </a:p>
          <a:p>
            <a:pPr eaLnBrk="1" hangingPunct="1">
              <a:spcBef>
                <a:spcPct val="0"/>
              </a:spcBef>
            </a:pPr>
            <a:r>
              <a:rPr lang="en-US" dirty="0">
                <a:latin typeface="Arial" panose="020B0604020202020204" pitchFamily="34" charset="0"/>
              </a:rPr>
              <a:t>“One of our agreements is to follow the attention signal.” </a:t>
            </a:r>
          </a:p>
          <a:p>
            <a:pPr eaLnBrk="1" hangingPunct="1">
              <a:spcBef>
                <a:spcPct val="0"/>
              </a:spcBef>
            </a:pPr>
            <a:r>
              <a:rPr lang="en-US" dirty="0">
                <a:latin typeface="Arial" panose="020B0604020202020204" pitchFamily="34" charset="0"/>
              </a:rPr>
              <a:t>“Your</a:t>
            </a:r>
            <a:r>
              <a:rPr lang="en-US" baseline="0" dirty="0">
                <a:latin typeface="Arial" panose="020B0604020202020204" pitchFamily="34" charset="0"/>
              </a:rPr>
              <a:t> team will work with your school to </a:t>
            </a:r>
            <a:r>
              <a:rPr lang="en-US" dirty="0">
                <a:latin typeface="Arial" panose="020B0604020202020204" pitchFamily="34" charset="0"/>
              </a:rPr>
              <a:t>develop an attention signal you will use in every</a:t>
            </a:r>
            <a:r>
              <a:rPr lang="en-US" baseline="0" dirty="0">
                <a:latin typeface="Arial" panose="020B0604020202020204" pitchFamily="34" charset="0"/>
              </a:rPr>
              <a:t> setting</a:t>
            </a:r>
            <a:r>
              <a:rPr lang="en-US" dirty="0">
                <a:latin typeface="Arial" panose="020B0604020202020204" pitchFamily="34" charset="0"/>
              </a:rPr>
              <a:t>.”</a:t>
            </a:r>
          </a:p>
          <a:p>
            <a:pPr eaLnBrk="1" hangingPunct="1">
              <a:spcBef>
                <a:spcPct val="0"/>
              </a:spcBef>
            </a:pPr>
            <a:endParaRPr lang="en-US" dirty="0">
              <a:latin typeface="Arial" panose="020B0604020202020204" pitchFamily="34" charset="0"/>
            </a:endParaRPr>
          </a:p>
          <a:p>
            <a:pPr eaLnBrk="1" hangingPunct="1">
              <a:spcBef>
                <a:spcPct val="0"/>
              </a:spcBef>
            </a:pPr>
            <a:r>
              <a:rPr lang="en-US" dirty="0">
                <a:latin typeface="Arial" panose="020B0604020202020204" pitchFamily="34" charset="0"/>
              </a:rPr>
              <a:t>“In order to get all of you focused after discussions, activities or breaks, I </a:t>
            </a:r>
            <a:r>
              <a:rPr lang="en-US" u="none" dirty="0">
                <a:latin typeface="Arial" panose="020B0604020202020204" pitchFamily="34" charset="0"/>
              </a:rPr>
              <a:t>will __</a:t>
            </a:r>
            <a:r>
              <a:rPr lang="en-US" u="none" dirty="0">
                <a:solidFill>
                  <a:srgbClr val="FF0000"/>
                </a:solidFill>
                <a:latin typeface="Arial" panose="020B0604020202020204" pitchFamily="34" charset="0"/>
              </a:rPr>
              <a:t>______________________</a:t>
            </a:r>
            <a:r>
              <a:rPr lang="en-US" dirty="0">
                <a:solidFill>
                  <a:srgbClr val="FF0000"/>
                </a:solidFill>
                <a:latin typeface="Arial" panose="020B0604020202020204" pitchFamily="34" charset="0"/>
              </a:rPr>
              <a:t>.”</a:t>
            </a:r>
          </a:p>
          <a:p>
            <a:pPr eaLnBrk="1" hangingPunct="1">
              <a:spcBef>
                <a:spcPct val="0"/>
              </a:spcBef>
            </a:pPr>
            <a:r>
              <a:rPr lang="en-US" dirty="0">
                <a:solidFill>
                  <a:srgbClr val="FF0000"/>
                </a:solidFill>
                <a:latin typeface="Arial" panose="020B0604020202020204" pitchFamily="34" charset="0"/>
              </a:rPr>
              <a:t>											(</a:t>
            </a:r>
            <a:r>
              <a:rPr lang="en-US" u="none" dirty="0">
                <a:solidFill>
                  <a:srgbClr val="FF0000"/>
                </a:solidFill>
                <a:latin typeface="Arial" panose="020B0604020202020204" pitchFamily="34" charset="0"/>
              </a:rPr>
              <a:t>Insert your attention signal here.)</a:t>
            </a:r>
          </a:p>
          <a:p>
            <a:pPr eaLnBrk="1" hangingPunct="1">
              <a:spcBef>
                <a:spcPct val="0"/>
              </a:spcBef>
            </a:pPr>
            <a:r>
              <a:rPr lang="en-US" altLang="ja-JP" dirty="0">
                <a:latin typeface="Arial" panose="020B0604020202020204" pitchFamily="34" charset="0"/>
              </a:rPr>
              <a:t>“Your task will be to finish your sentence, quiet your voice and ____________________________.”</a:t>
            </a:r>
          </a:p>
          <a:p>
            <a:pPr eaLnBrk="1" hangingPunct="1">
              <a:spcBef>
                <a:spcPct val="0"/>
              </a:spcBef>
            </a:pPr>
            <a:r>
              <a:rPr lang="en-US" dirty="0">
                <a:latin typeface="Arial" panose="020B0604020202020204" pitchFamily="34" charset="0"/>
              </a:rPr>
              <a:t>									(Insert</a:t>
            </a:r>
            <a:r>
              <a:rPr lang="en-US" baseline="0" dirty="0">
                <a:latin typeface="Arial" panose="020B0604020202020204" pitchFamily="34" charset="0"/>
              </a:rPr>
              <a:t> what you want participants to do.)</a:t>
            </a:r>
            <a:endParaRPr lang="en-US" dirty="0">
              <a:latin typeface="Arial" panose="020B0604020202020204" pitchFamily="34" charset="0"/>
            </a:endParaRPr>
          </a:p>
        </p:txBody>
      </p:sp>
      <p:sp>
        <p:nvSpPr>
          <p:cNvPr id="10240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CD4B340-89DC-4CC2-AD75-2D4129CE8BFD}" type="slidenum">
              <a:rPr lang="en-US">
                <a:latin typeface="Calibri" panose="020F0502020204030204" pitchFamily="34" charset="0"/>
                <a:ea typeface="ＭＳ Ｐゴシック" panose="020B0600070205080204" pitchFamily="34" charset="-128"/>
              </a:rPr>
              <a:pPr eaLnBrk="1" hangingPunct="1"/>
              <a:t>4</a:t>
            </a:fld>
            <a:endParaRPr lang="en-US">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2417510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dirty="0"/>
              <a:t>To do: Choose an Introductions Activity appropriate for your group size and context.</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BBC2B5-81ED-4E13-9FCA-9302FB25B9DA}" type="slidenum">
              <a:rPr lang="en-US">
                <a:latin typeface="Calibri" panose="020F0502020204030204" pitchFamily="34" charset="0"/>
              </a:rPr>
              <a:pPr eaLnBrk="1" hangingPunct="1"/>
              <a:t>5</a:t>
            </a:fld>
            <a:endParaRPr lang="en-US">
              <a:latin typeface="Calibri" panose="020F0502020204030204" pitchFamily="34" charset="0"/>
            </a:endParaRPr>
          </a:p>
        </p:txBody>
      </p:sp>
    </p:spTree>
    <p:extLst>
      <p:ext uri="{BB962C8B-B14F-4D97-AF65-F5344CB8AC3E}">
        <p14:creationId xmlns:p14="http://schemas.microsoft.com/office/powerpoint/2010/main" val="3023752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1" baseline="0" dirty="0">
                <a:latin typeface="Calibri" charset="0"/>
              </a:rPr>
              <a:t>To do: Read the slide</a:t>
            </a:r>
          </a:p>
          <a:p>
            <a:pPr eaLnBrk="1" hangingPunct="1">
              <a:spcBef>
                <a:spcPct val="0"/>
              </a:spcBef>
            </a:pPr>
            <a:endParaRPr lang="en-US" b="1" baseline="0" dirty="0">
              <a:latin typeface="Calibri" charset="0"/>
            </a:endParaRPr>
          </a:p>
          <a:p>
            <a:pPr eaLnBrk="1" hangingPunct="1">
              <a:spcBef>
                <a:spcPct val="0"/>
              </a:spcBef>
            </a:pPr>
            <a:r>
              <a:rPr lang="en-US" b="1" baseline="0" dirty="0">
                <a:latin typeface="Calibri" charset="0"/>
              </a:rPr>
              <a:t>To say:</a:t>
            </a:r>
          </a:p>
          <a:p>
            <a:r>
              <a:rPr lang="en-US" sz="1200" b="0" baseline="0" dirty="0">
                <a:solidFill>
                  <a:srgbClr val="D57604"/>
                </a:solidFill>
              </a:rPr>
              <a:t>“During this session, your team will focus on evaluating the implementation of your system, study a mechanism for measuring the impact of implementation on student outcomes and learn another antecedent strategy to promote appropriate behavior.”</a:t>
            </a:r>
            <a:endParaRPr lang="en-US" b="1" dirty="0"/>
          </a:p>
        </p:txBody>
      </p:sp>
      <p:sp>
        <p:nvSpPr>
          <p:cNvPr id="4" name="Slide Number Placeholder 3"/>
          <p:cNvSpPr>
            <a:spLocks noGrp="1"/>
          </p:cNvSpPr>
          <p:nvPr>
            <p:ph type="sldNum" sz="quarter" idx="10"/>
          </p:nvPr>
        </p:nvSpPr>
        <p:spPr/>
        <p:txBody>
          <a:bodyPr/>
          <a:lstStyle/>
          <a:p>
            <a:fld id="{BC0BDB5B-8A69-DA49-B3FA-F9DE6EC936B5}" type="slidenum">
              <a:rPr lang="en-US" smtClean="0"/>
              <a:pPr/>
              <a:t>6</a:t>
            </a:fld>
            <a:endParaRPr lang="en-US" dirty="0"/>
          </a:p>
        </p:txBody>
      </p:sp>
    </p:spTree>
    <p:extLst>
      <p:ext uri="{BB962C8B-B14F-4D97-AF65-F5344CB8AC3E}">
        <p14:creationId xmlns:p14="http://schemas.microsoft.com/office/powerpoint/2010/main" val="1383448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r>
              <a:rPr lang="en-US" b="0" dirty="0"/>
              <a:t>“</a:t>
            </a:r>
            <a:r>
              <a:rPr lang="en-US" dirty="0"/>
              <a:t>Here is the list of research-based effective classroom practices. Today we are going to focus</a:t>
            </a:r>
            <a:r>
              <a:rPr lang="en-US" baseline="0" dirty="0"/>
              <a:t> on Active Supervision.” </a:t>
            </a:r>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7</a:t>
            </a:fld>
            <a:endParaRPr lang="en-US" dirty="0"/>
          </a:p>
        </p:txBody>
      </p:sp>
    </p:spTree>
    <p:extLst>
      <p:ext uri="{BB962C8B-B14F-4D97-AF65-F5344CB8AC3E}">
        <p14:creationId xmlns:p14="http://schemas.microsoft.com/office/powerpoint/2010/main" val="2366426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To say:</a:t>
            </a:r>
          </a:p>
          <a:p>
            <a:r>
              <a:rPr lang="en-US" sz="1200" kern="1200" dirty="0">
                <a:solidFill>
                  <a:schemeClr val="tx1"/>
                </a:solidFill>
                <a:effectLst/>
                <a:latin typeface="+mn-lt"/>
                <a:ea typeface="+mn-ea"/>
                <a:cs typeface="+mn-cs"/>
              </a:rPr>
              <a:t>“Why do we need to address active supervision? While supervision seems to be an apparent teacher duty, using </a:t>
            </a:r>
            <a:r>
              <a:rPr lang="en-US" sz="1200" i="1" kern="1200" dirty="0">
                <a:solidFill>
                  <a:schemeClr val="tx1"/>
                </a:solidFill>
                <a:effectLst/>
                <a:latin typeface="+mn-lt"/>
                <a:ea typeface="+mn-ea"/>
                <a:cs typeface="+mn-cs"/>
              </a:rPr>
              <a:t>active</a:t>
            </a:r>
            <a:r>
              <a:rPr lang="en-US" sz="1200" kern="1200" dirty="0">
                <a:solidFill>
                  <a:schemeClr val="tx1"/>
                </a:solidFill>
                <a:effectLst/>
                <a:latin typeface="+mn-lt"/>
                <a:ea typeface="+mn-ea"/>
                <a:cs typeface="+mn-cs"/>
              </a:rPr>
              <a:t> supervision may not be intuitive and is essential to creating effective learning environments.</a:t>
            </a:r>
            <a:r>
              <a:rPr lang="en-US" sz="1200" kern="1200" baseline="0" dirty="0">
                <a:solidFill>
                  <a:schemeClr val="tx1"/>
                </a:solidFill>
                <a:effectLst/>
                <a:latin typeface="+mn-lt"/>
                <a:ea typeface="+mn-ea"/>
                <a:cs typeface="+mn-cs"/>
              </a:rPr>
              <a:t> It is much more complex than simply standing in the hall or classroom and watching students, then telling them what they should be doing.”</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a relationship between the number of supervisor - to - student interactions and the instances of problem behavior.” (</a:t>
            </a:r>
            <a:r>
              <a:rPr lang="en-US" sz="1200" kern="1200" dirty="0" err="1">
                <a:solidFill>
                  <a:schemeClr val="tx1"/>
                </a:solidFill>
                <a:effectLst/>
                <a:latin typeface="+mn-lt"/>
                <a:ea typeface="+mn-ea"/>
                <a:cs typeface="+mn-cs"/>
              </a:rPr>
              <a:t>Simonsen</a:t>
            </a:r>
            <a:r>
              <a:rPr lang="en-US" sz="1200" kern="1200" dirty="0">
                <a:solidFill>
                  <a:schemeClr val="tx1"/>
                </a:solidFill>
                <a:effectLst/>
                <a:latin typeface="+mn-lt"/>
                <a:ea typeface="+mn-ea"/>
                <a:cs typeface="+mn-cs"/>
              </a:rPr>
              <a:t>, Fairbanks, </a:t>
            </a:r>
            <a:r>
              <a:rPr lang="en-US" sz="1200" kern="1200" dirty="0" err="1">
                <a:solidFill>
                  <a:schemeClr val="tx1"/>
                </a:solidFill>
                <a:effectLst/>
                <a:latin typeface="+mn-lt"/>
                <a:ea typeface="+mn-ea"/>
                <a:cs typeface="+mn-cs"/>
              </a:rPr>
              <a:t>Briesch</a:t>
            </a:r>
            <a:r>
              <a:rPr lang="en-US" sz="1200" kern="1200" dirty="0">
                <a:solidFill>
                  <a:schemeClr val="tx1"/>
                </a:solidFill>
                <a:effectLst/>
                <a:latin typeface="+mn-lt"/>
                <a:ea typeface="+mn-ea"/>
                <a:cs typeface="+mn-cs"/>
              </a:rPr>
              <a:t>, Myers &amp; </a:t>
            </a:r>
            <a:r>
              <a:rPr lang="en-US" sz="1200" kern="1200" dirty="0" err="1">
                <a:solidFill>
                  <a:schemeClr val="tx1"/>
                </a:solidFill>
                <a:effectLst/>
                <a:latin typeface="+mn-lt"/>
                <a:ea typeface="+mn-ea"/>
                <a:cs typeface="+mn-cs"/>
              </a:rPr>
              <a:t>Sugai</a:t>
            </a:r>
            <a:r>
              <a:rPr lang="en-US" sz="1200" kern="1200" dirty="0">
                <a:solidFill>
                  <a:schemeClr val="tx1"/>
                </a:solidFill>
                <a:effectLst/>
                <a:latin typeface="+mn-lt"/>
                <a:ea typeface="+mn-ea"/>
                <a:cs typeface="+mn-cs"/>
              </a:rPr>
              <a:t>, 2008)</a:t>
            </a:r>
          </a:p>
          <a:p>
            <a:endParaRPr lang="en-US" dirty="0"/>
          </a:p>
        </p:txBody>
      </p:sp>
      <p:sp>
        <p:nvSpPr>
          <p:cNvPr id="4" name="Slide Number Placeholder 3"/>
          <p:cNvSpPr>
            <a:spLocks noGrp="1"/>
          </p:cNvSpPr>
          <p:nvPr>
            <p:ph type="sldNum" sz="quarter" idx="10"/>
          </p:nvPr>
        </p:nvSpPr>
        <p:spPr/>
        <p:txBody>
          <a:bodyPr/>
          <a:lstStyle/>
          <a:p>
            <a:fld id="{F8BE4607-2072-E14D-A2D4-834D545D3161}" type="slidenum">
              <a:rPr lang="en-US" smtClean="0"/>
              <a:pPr/>
              <a:t>8</a:t>
            </a:fld>
            <a:endParaRPr lang="en-US" dirty="0"/>
          </a:p>
        </p:txBody>
      </p:sp>
    </p:spTree>
    <p:extLst>
      <p:ext uri="{BB962C8B-B14F-4D97-AF65-F5344CB8AC3E}">
        <p14:creationId xmlns:p14="http://schemas.microsoft.com/office/powerpoint/2010/main" val="3309414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To say:</a:t>
            </a:r>
          </a:p>
          <a:p>
            <a:r>
              <a:rPr lang="en-US" dirty="0">
                <a:effectLst/>
              </a:rPr>
              <a:t>“Supervision allows you to monitor learning and to identify students who may have questions or need your assistance. </a:t>
            </a:r>
            <a:r>
              <a:rPr lang="en-US" i="1" dirty="0">
                <a:effectLst/>
              </a:rPr>
              <a:t>Active</a:t>
            </a:r>
            <a:r>
              <a:rPr lang="en-US" dirty="0">
                <a:effectLst/>
              </a:rPr>
              <a:t> supervision can increase student task engagement. We know that when adults are present and actively supervising, student behavior is better (</a:t>
            </a:r>
            <a:r>
              <a:rPr lang="en-US" dirty="0" err="1">
                <a:effectLst/>
              </a:rPr>
              <a:t>Simonsen</a:t>
            </a:r>
            <a:r>
              <a:rPr lang="en-US" dirty="0">
                <a:effectLst/>
              </a:rPr>
              <a:t>, et al., 2008). </a:t>
            </a:r>
          </a:p>
          <a:p>
            <a:r>
              <a:rPr lang="en-US" dirty="0">
                <a:effectLst/>
              </a:rPr>
              <a:t>Your physical presence itself tends to reduce the occurrence of student misbehavior. We have all experienced how we are more likely to honor traffic regulations when a police officer is around. So it is with students.”</a:t>
            </a:r>
          </a:p>
          <a:p>
            <a:endParaRPr lang="en-US" dirty="0">
              <a:effectLst/>
            </a:endParaRPr>
          </a:p>
          <a:p>
            <a:r>
              <a:rPr lang="en-US" dirty="0">
                <a:effectLst/>
              </a:rPr>
              <a:t>“Additionally, monitoring students closely is the only way you will know if students are meeting your expectations. Having clearly defined expectations and teaching them has a limited impact without consistently upholding those expectations through supervision paired with encouragement and correction. Supervision will, of course, allow you to ensure student safety and possibly prevent problematic or even perhaps dangerous situations. Possibly most important, supervision provides an opportunity to establish positive relationships. Adult attention is one of the most powerful ways to impact student positive affect, increase compliance, and meet student needs for attention. Finally, all of the above help to improve the quality of instructional time.”</a:t>
            </a:r>
          </a:p>
        </p:txBody>
      </p:sp>
      <p:sp>
        <p:nvSpPr>
          <p:cNvPr id="4" name="Slide Number Placeholder 3"/>
          <p:cNvSpPr>
            <a:spLocks noGrp="1"/>
          </p:cNvSpPr>
          <p:nvPr>
            <p:ph type="sldNum" sz="quarter" idx="10"/>
          </p:nvPr>
        </p:nvSpPr>
        <p:spPr/>
        <p:txBody>
          <a:bodyPr/>
          <a:lstStyle/>
          <a:p>
            <a:fld id="{F8BE4607-2072-E14D-A2D4-834D545D3161}" type="slidenum">
              <a:rPr lang="en-US" smtClean="0"/>
              <a:pPr/>
              <a:t>9</a:t>
            </a:fld>
            <a:endParaRPr lang="en-US" dirty="0"/>
          </a:p>
        </p:txBody>
      </p:sp>
    </p:spTree>
    <p:extLst>
      <p:ext uri="{BB962C8B-B14F-4D97-AF65-F5344CB8AC3E}">
        <p14:creationId xmlns:p14="http://schemas.microsoft.com/office/powerpoint/2010/main" val="8081618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 </a:t>
            </a:r>
            <a:r>
              <a:rPr lang="en-US" b="0" dirty="0"/>
              <a:t>Direct participants</a:t>
            </a:r>
            <a:r>
              <a:rPr lang="en-US" b="0" baseline="0" dirty="0"/>
              <a:t> to read the slide.</a:t>
            </a:r>
            <a:endParaRPr lang="en-US" b="0" dirty="0"/>
          </a:p>
        </p:txBody>
      </p:sp>
      <p:sp>
        <p:nvSpPr>
          <p:cNvPr id="4" name="Slide Number Placeholder 3"/>
          <p:cNvSpPr>
            <a:spLocks noGrp="1"/>
          </p:cNvSpPr>
          <p:nvPr>
            <p:ph type="sldNum" sz="quarter" idx="10"/>
          </p:nvPr>
        </p:nvSpPr>
        <p:spPr/>
        <p:txBody>
          <a:bodyPr/>
          <a:lstStyle/>
          <a:p>
            <a:fld id="{A875B4DD-DD12-5549-9756-868EB0781E70}" type="slidenum">
              <a:rPr lang="en-US" smtClean="0"/>
              <a:pPr/>
              <a:t>10</a:t>
            </a:fld>
            <a:endParaRPr lang="en-US" dirty="0"/>
          </a:p>
        </p:txBody>
      </p:sp>
    </p:spTree>
    <p:extLst>
      <p:ext uri="{BB962C8B-B14F-4D97-AF65-F5344CB8AC3E}">
        <p14:creationId xmlns:p14="http://schemas.microsoft.com/office/powerpoint/2010/main" val="35263918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61424"/>
            <a:ext cx="7772400" cy="1470025"/>
          </a:xfrm>
        </p:spPr>
        <p:txBody>
          <a:bodyPr>
            <a:normAutofit/>
          </a:bodyPr>
          <a:lstStyle>
            <a:lvl1pPr>
              <a:defRPr sz="3600"/>
            </a:lvl1pPr>
          </a:lstStyle>
          <a:p>
            <a:r>
              <a:rPr lang="en-US" dirty="0"/>
              <a:t>Click to edit Master title style</a:t>
            </a:r>
          </a:p>
        </p:txBody>
      </p:sp>
      <p:sp>
        <p:nvSpPr>
          <p:cNvPr id="3" name="Subtitle 2"/>
          <p:cNvSpPr>
            <a:spLocks noGrp="1"/>
          </p:cNvSpPr>
          <p:nvPr>
            <p:ph type="subTitle" idx="1"/>
          </p:nvPr>
        </p:nvSpPr>
        <p:spPr>
          <a:xfrm>
            <a:off x="1371600" y="2004134"/>
            <a:ext cx="6400800" cy="650289"/>
          </a:xfrm>
        </p:spPr>
        <p:txBody>
          <a:bodyPr/>
          <a:lstStyle>
            <a:lvl1pPr marL="0" indent="0" algn="ctr">
              <a:buNone/>
              <a:defRPr>
                <a:solidFill>
                  <a:srgbClr val="FF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1" descr="MO_SWPBS_Logo-2011.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90875" y="2752725"/>
            <a:ext cx="2689225" cy="232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1788" y="5618163"/>
            <a:ext cx="520700"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6"/>
          <p:cNvSpPr txBox="1">
            <a:spLocks noChangeArrowheads="1"/>
          </p:cNvSpPr>
          <p:nvPr userDrawn="1"/>
        </p:nvSpPr>
        <p:spPr bwMode="auto">
          <a:xfrm>
            <a:off x="950913" y="5519321"/>
            <a:ext cx="1871662"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400" b="1" dirty="0">
                <a:latin typeface="Calibri" panose="020F0502020204030204" pitchFamily="34" charset="0"/>
                <a:ea typeface="ＭＳ Ｐゴシック" panose="020B0600070205080204" pitchFamily="34" charset="-128"/>
              </a:rPr>
              <a:t>MU Center for SW-PBS</a:t>
            </a:r>
          </a:p>
          <a:p>
            <a:pPr eaLnBrk="1" hangingPunct="1"/>
            <a:r>
              <a:rPr lang="en-US" sz="1400" dirty="0">
                <a:latin typeface="Calibri" panose="020F0502020204030204" pitchFamily="34" charset="0"/>
                <a:ea typeface="ＭＳ Ｐゴシック" panose="020B0600070205080204" pitchFamily="34" charset="-128"/>
              </a:rPr>
              <a:t>College of Education</a:t>
            </a:r>
          </a:p>
          <a:p>
            <a:pPr eaLnBrk="1" hangingPunct="1"/>
            <a:r>
              <a:rPr lang="en-US" sz="1400" dirty="0">
                <a:latin typeface="Calibri" panose="020F0502020204030204" pitchFamily="34" charset="0"/>
                <a:ea typeface="ＭＳ Ｐゴシック" panose="020B0600070205080204" pitchFamily="34" charset="-128"/>
              </a:rPr>
              <a:t>University of Missouri</a:t>
            </a:r>
          </a:p>
          <a:p>
            <a:pPr eaLnBrk="1" hangingPunct="1"/>
            <a:endParaRPr lang="en-US" sz="1400" dirty="0">
              <a:latin typeface="Times New Roman" panose="02020603050405020304" pitchFamily="18" charset="0"/>
              <a:ea typeface="ＭＳ Ｐゴシック" panose="020B0600070205080204" pitchFamily="34" charset="-128"/>
            </a:endParaRPr>
          </a:p>
        </p:txBody>
      </p:sp>
      <p:pic>
        <p:nvPicPr>
          <p:cNvPr id="10" name="Picture 7" descr="M:\BD\SUGAI\PBIS LOGO-LARGE.TIF"/>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458075" y="5448300"/>
            <a:ext cx="1077913" cy="784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9" descr="C:\Users\joann\Pictures\iPod Photo Cache\DESE-color.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470275" y="5618163"/>
            <a:ext cx="2697163" cy="97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01498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982788" y="536575"/>
            <a:ext cx="6710362" cy="938213"/>
          </a:xfrm>
        </p:spPr>
        <p:txBody>
          <a:bodyPr/>
          <a:lstStyle>
            <a:lvl1pPr>
              <a:defRPr/>
            </a:lvl1pPr>
          </a:lstStyle>
          <a:p>
            <a:pPr algn="l"/>
            <a:r>
              <a:rPr lang="en-US" sz="3600" dirty="0">
                <a:solidFill>
                  <a:srgbClr val="008000"/>
                </a:solidFill>
                <a:ea typeface="Franklin Gothic Book" panose="020B0503020102020204" pitchFamily="34" charset="0"/>
                <a:cs typeface="Franklin Gothic Book" panose="020B0503020102020204" pitchFamily="34" charset="0"/>
              </a:rPr>
              <a:t>Discussion: </a:t>
            </a:r>
            <a:r>
              <a:rPr lang="en-US" sz="3600" dirty="0">
                <a:solidFill>
                  <a:srgbClr val="FF0000"/>
                </a:solidFill>
                <a:ea typeface="Franklin Gothic Book" panose="020B0503020102020204" pitchFamily="34" charset="0"/>
                <a:cs typeface="Franklin Gothic Book" panose="020B0503020102020204" pitchFamily="34" charset="0"/>
              </a:rPr>
              <a:t>Title</a:t>
            </a:r>
          </a:p>
        </p:txBody>
      </p:sp>
      <p:pic>
        <p:nvPicPr>
          <p:cNvPr id="9" name="Picture 5" descr="Macintosh HD:Users:wellspl:Desktop:6-Free-Teamwork-Clipart-Illustration-Showing-Diversity.jpg"/>
          <p:cNvPicPr>
            <a:picLocks noChangeAspect="1"/>
          </p:cNvPicPr>
          <p:nvPr userDrawn="1"/>
        </p:nvPicPr>
        <p:blipFill>
          <a:blip r:embed="rId2">
            <a:extLst>
              <a:ext uri="{28A0092B-C50C-407E-A947-70E740481C1C}">
                <a14:useLocalDpi xmlns:a14="http://schemas.microsoft.com/office/drawing/2010/main" val="0"/>
              </a:ext>
            </a:extLst>
          </a:blip>
          <a:srcRect r="25555"/>
          <a:stretch>
            <a:fillRect/>
          </a:stretch>
        </p:blipFill>
        <p:spPr bwMode="auto">
          <a:xfrm>
            <a:off x="552450" y="587375"/>
            <a:ext cx="1371600" cy="77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Content Placeholder 2"/>
          <p:cNvSpPr>
            <a:spLocks noGrp="1"/>
          </p:cNvSpPr>
          <p:nvPr>
            <p:ph idx="1"/>
          </p:nvPr>
        </p:nvSpPr>
        <p:spPr>
          <a:xfrm>
            <a:off x="457200" y="1600200"/>
            <a:ext cx="8229600" cy="4525963"/>
          </a:xfrm>
        </p:spPr>
        <p:txBody>
          <a:bodyPr/>
          <a:lstStyle>
            <a:lvl1pPr marL="0" indent="0">
              <a:buClr>
                <a:srgbClr val="FF0000"/>
              </a:buClr>
              <a:buFont typeface="Arial" panose="020B0604020202020204" pitchFamily="34" charset="0"/>
              <a:buNone/>
              <a:defRPr>
                <a:solidFill>
                  <a:srgbClr val="009E47"/>
                </a:solidFill>
              </a:defRPr>
            </a:lvl1pPr>
            <a:lvl2pPr marL="742950" indent="-285750">
              <a:buClr>
                <a:srgbClr val="FF0000"/>
              </a:buClr>
              <a:buFont typeface="Arial" panose="020B0604020202020204" pitchFamily="34" charset="0"/>
              <a:buChar char="•"/>
              <a:defRPr i="1"/>
            </a:lvl2pPr>
            <a:lvl3pPr marL="1143000" indent="-228600">
              <a:buClr>
                <a:srgbClr val="FF0000"/>
              </a:buClr>
              <a:buFont typeface="Arial" panose="020B0604020202020204" pitchFamily="34" charset="0"/>
              <a:buChar char="•"/>
              <a:defRPr i="1"/>
            </a:lvl3pPr>
            <a:lvl4pPr marL="1600200" indent="-228600">
              <a:buClr>
                <a:srgbClr val="FF0000"/>
              </a:buClr>
              <a:buFont typeface="Arial" panose="020B0604020202020204" pitchFamily="34" charset="0"/>
              <a:buChar char="•"/>
              <a:defRPr i="1"/>
            </a:lvl4pPr>
            <a:lvl5pPr marL="2057400" indent="-228600">
              <a:buClr>
                <a:srgbClr val="FF0000"/>
              </a:buClr>
              <a:buFont typeface="Arial" panose="020B0604020202020204" pitchFamily="34" charset="0"/>
              <a:buChar char="•"/>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p:cNvGrpSpPr/>
          <p:nvPr userDrawn="1"/>
        </p:nvGrpSpPr>
        <p:grpSpPr>
          <a:xfrm>
            <a:off x="12700" y="6211407"/>
            <a:ext cx="9144378" cy="659292"/>
            <a:chOff x="12700" y="6211407"/>
            <a:chExt cx="9144378" cy="659292"/>
          </a:xfrm>
        </p:grpSpPr>
        <p:sp>
          <p:nvSpPr>
            <p:cNvPr id="13" name="Rectangle 12"/>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15"/>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1496122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descr="Green-Pencil-Icon-pencils-7151356-150-15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471522" y="440886"/>
            <a:ext cx="1234222" cy="1234222"/>
          </a:xfrm>
          <a:prstGeom prst="rect">
            <a:avLst/>
          </a:prstGeom>
        </p:spPr>
      </p:pic>
      <p:sp>
        <p:nvSpPr>
          <p:cNvPr id="9" name="Title 1"/>
          <p:cNvSpPr>
            <a:spLocks noGrp="1"/>
          </p:cNvSpPr>
          <p:nvPr>
            <p:ph type="title" hasCustomPrompt="1"/>
          </p:nvPr>
        </p:nvSpPr>
        <p:spPr>
          <a:xfrm>
            <a:off x="1471882" y="491686"/>
            <a:ext cx="7363508" cy="925952"/>
          </a:xfrm>
        </p:spPr>
        <p:txBody>
          <a:bodyPr>
            <a:noAutofit/>
          </a:bodyPr>
          <a:lstStyle>
            <a:lvl1pPr>
              <a:defRPr/>
            </a:lvl1pPr>
          </a:lstStyle>
          <a:p>
            <a:pPr algn="l"/>
            <a:r>
              <a:rPr lang="en-US" sz="3600" dirty="0">
                <a:solidFill>
                  <a:srgbClr val="008000"/>
                </a:solidFill>
                <a:cs typeface="Franklin Gothic Book"/>
              </a:rPr>
              <a:t>Activity: </a:t>
            </a:r>
            <a:r>
              <a:rPr lang="en-US" sz="3200" dirty="0">
                <a:solidFill>
                  <a:srgbClr val="FF0000"/>
                </a:solidFill>
                <a:cs typeface="Franklin Gothic Book"/>
              </a:rPr>
              <a:t>Title</a:t>
            </a:r>
          </a:p>
        </p:txBody>
      </p:sp>
      <p:grpSp>
        <p:nvGrpSpPr>
          <p:cNvPr id="10" name="Group 9"/>
          <p:cNvGrpSpPr/>
          <p:nvPr userDrawn="1"/>
        </p:nvGrpSpPr>
        <p:grpSpPr>
          <a:xfrm>
            <a:off x="12700" y="6211407"/>
            <a:ext cx="9144378" cy="659292"/>
            <a:chOff x="12700" y="6211407"/>
            <a:chExt cx="9144378" cy="659292"/>
          </a:xfrm>
        </p:grpSpPr>
        <p:sp>
          <p:nvSpPr>
            <p:cNvPr id="11" name="Rectangle 10"/>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
        <p:nvSpPr>
          <p:cNvPr id="15" name="Content Placeholder 2"/>
          <p:cNvSpPr>
            <a:spLocks noGrp="1"/>
          </p:cNvSpPr>
          <p:nvPr>
            <p:ph idx="1"/>
          </p:nvPr>
        </p:nvSpPr>
        <p:spPr>
          <a:xfrm>
            <a:off x="457200" y="1600200"/>
            <a:ext cx="8229600" cy="4525963"/>
          </a:xfrm>
        </p:spPr>
        <p:txBody>
          <a:bodyPr/>
          <a:lstStyle>
            <a:lvl1pPr marL="0" indent="0">
              <a:buClr>
                <a:srgbClr val="FF0000"/>
              </a:buClr>
              <a:buFont typeface="Arial" panose="020B0604020202020204" pitchFamily="34" charset="0"/>
              <a:buNone/>
              <a:defRPr>
                <a:solidFill>
                  <a:srgbClr val="009E47"/>
                </a:solidFill>
              </a:defRPr>
            </a:lvl1pPr>
            <a:lvl2pPr marL="742950" indent="-285750">
              <a:buClr>
                <a:srgbClr val="FF0000"/>
              </a:buClr>
              <a:buFont typeface="Arial" panose="020B0604020202020204" pitchFamily="34" charset="0"/>
              <a:buChar char="•"/>
              <a:defRPr i="1"/>
            </a:lvl2pPr>
            <a:lvl3pPr marL="1143000" indent="-228600">
              <a:buClr>
                <a:srgbClr val="FF0000"/>
              </a:buClr>
              <a:buFont typeface="Arial" panose="020B0604020202020204" pitchFamily="34" charset="0"/>
              <a:buChar char="•"/>
              <a:defRPr i="1"/>
            </a:lvl3pPr>
            <a:lvl4pPr marL="1600200" indent="-228600">
              <a:buClr>
                <a:srgbClr val="FF0000"/>
              </a:buClr>
              <a:buFont typeface="Arial" panose="020B0604020202020204" pitchFamily="34" charset="0"/>
              <a:buChar char="•"/>
              <a:defRPr i="1"/>
            </a:lvl4pPr>
            <a:lvl5pPr marL="2057400" indent="-228600">
              <a:buClr>
                <a:srgbClr val="FF0000"/>
              </a:buClr>
              <a:buFont typeface="Arial" panose="020B0604020202020204" pitchFamily="34" charset="0"/>
              <a:buChar char="•"/>
              <a:defRPr i="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1820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471881" y="491686"/>
            <a:ext cx="7472093" cy="925952"/>
          </a:xfrm>
        </p:spPr>
        <p:txBody>
          <a:bodyPr>
            <a:noAutofit/>
          </a:bodyPr>
          <a:lstStyle>
            <a:lvl1pPr>
              <a:defRPr/>
            </a:lvl1pPr>
          </a:lstStyle>
          <a:p>
            <a:pPr algn="l"/>
            <a:r>
              <a:rPr lang="en-US" sz="3600" dirty="0">
                <a:solidFill>
                  <a:srgbClr val="008000"/>
                </a:solidFill>
                <a:cs typeface="Franklin Gothic Book"/>
              </a:rPr>
              <a:t>Action Planning: </a:t>
            </a:r>
            <a:r>
              <a:rPr lang="en-US" sz="3600" dirty="0">
                <a:solidFill>
                  <a:srgbClr val="FF0000"/>
                </a:solidFill>
                <a:cs typeface="Franklin Gothic Book"/>
              </a:rPr>
              <a:t>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08" y="207049"/>
            <a:ext cx="1463040" cy="1463040"/>
          </a:xfrm>
          <a:prstGeom prst="rect">
            <a:avLst/>
          </a:prstGeom>
        </p:spPr>
      </p:pic>
      <p:sp>
        <p:nvSpPr>
          <p:cNvPr id="5" name="Content Placeholder 2"/>
          <p:cNvSpPr>
            <a:spLocks noGrp="1"/>
          </p:cNvSpPr>
          <p:nvPr>
            <p:ph idx="1" hasCustomPrompt="1"/>
          </p:nvPr>
        </p:nvSpPr>
        <p:spPr>
          <a:xfrm>
            <a:off x="596900" y="1922540"/>
            <a:ext cx="8001000" cy="3636440"/>
          </a:xfrm>
        </p:spPr>
        <p:txBody>
          <a:bodyPr>
            <a:normAutofit/>
          </a:bodyPr>
          <a:lstStyle>
            <a:lvl1pPr marL="457200" indent="-457200">
              <a:buFont typeface="Arial" panose="020B0604020202020204" pitchFamily="34" charset="0"/>
              <a:buChar char="•"/>
              <a:defRPr/>
            </a:lvl1pPr>
          </a:lstStyle>
          <a:p>
            <a:pPr marL="0" indent="0">
              <a:spcBef>
                <a:spcPts val="0"/>
              </a:spcBef>
              <a:spcAft>
                <a:spcPts val="800"/>
              </a:spcAft>
              <a:buNone/>
            </a:pPr>
            <a:r>
              <a:rPr lang="en-US" i="1" dirty="0">
                <a:solidFill>
                  <a:srgbClr val="008000"/>
                </a:solidFill>
              </a:rPr>
              <a:t>Add the following to your Action Plan: </a:t>
            </a:r>
          </a:p>
          <a:p>
            <a:pPr defTabSz="458788">
              <a:spcBef>
                <a:spcPts val="0"/>
              </a:spcBef>
              <a:spcAft>
                <a:spcPts val="600"/>
              </a:spcAft>
              <a:buClr>
                <a:srgbClr val="FF0000"/>
              </a:buClr>
            </a:pPr>
            <a:endParaRPr lang="en-US" sz="2800" dirty="0"/>
          </a:p>
        </p:txBody>
      </p:sp>
      <p:grpSp>
        <p:nvGrpSpPr>
          <p:cNvPr id="6" name="Group 5"/>
          <p:cNvGrpSpPr/>
          <p:nvPr userDrawn="1"/>
        </p:nvGrpSpPr>
        <p:grpSpPr>
          <a:xfrm>
            <a:off x="12700" y="6211407"/>
            <a:ext cx="9144378" cy="659292"/>
            <a:chOff x="12700" y="6211407"/>
            <a:chExt cx="9144378" cy="659292"/>
          </a:xfrm>
        </p:grpSpPr>
        <p:sp>
          <p:nvSpPr>
            <p:cNvPr id="7" name="Rectangle 6"/>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2207416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274638"/>
            <a:ext cx="8229600" cy="1143000"/>
          </a:xfrm>
        </p:spPr>
        <p:txBody>
          <a:bodyPr/>
          <a:lstStyle>
            <a:lvl1pPr>
              <a:defRPr/>
            </a:lvl1pPr>
          </a:lstStyle>
          <a:p>
            <a:pPr eaLnBrk="1" hangingPunct="1"/>
            <a:r>
              <a:rPr lang="en-US" dirty="0"/>
              <a:t>Title</a:t>
            </a:r>
          </a:p>
        </p:txBody>
      </p:sp>
      <p:grpSp>
        <p:nvGrpSpPr>
          <p:cNvPr id="8" name="Group 9"/>
          <p:cNvGrpSpPr>
            <a:grpSpLocks/>
          </p:cNvGrpSpPr>
          <p:nvPr userDrawn="1"/>
        </p:nvGrpSpPr>
        <p:grpSpPr bwMode="auto">
          <a:xfrm>
            <a:off x="12700" y="6211888"/>
            <a:ext cx="9144000" cy="658812"/>
            <a:chOff x="12700" y="6211407"/>
            <a:chExt cx="9144378" cy="659292"/>
          </a:xfrm>
        </p:grpSpPr>
        <p:sp>
          <p:nvSpPr>
            <p:cNvPr id="9" name="Rectangle 8"/>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0" name="Rectangle 9"/>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Rectangle 10"/>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 name="TextBox 11"/>
            <p:cNvSpPr txBox="1"/>
            <p:nvPr/>
          </p:nvSpPr>
          <p:spPr>
            <a:xfrm>
              <a:off x="673127" y="6211407"/>
              <a:ext cx="1752672" cy="368568"/>
            </a:xfrm>
            <a:prstGeom prst="rect">
              <a:avLst/>
            </a:prstGeom>
            <a:noFill/>
            <a:effectLst>
              <a:outerShdw blurRad="44450" dist="38100" dir="2700000" algn="tl" rotWithShape="0">
                <a:srgbClr val="008000"/>
              </a:outerShdw>
            </a:effectLst>
          </p:spPr>
          <p:txBody>
            <a:bodyPr>
              <a:spAutoFit/>
            </a:bodyPr>
            <a:lstStyle/>
            <a:p>
              <a:pPr>
                <a:defRPr/>
              </a:pPr>
              <a:r>
                <a:rPr lang="en-US" dirty="0">
                  <a:solidFill>
                    <a:schemeClr val="bg1"/>
                  </a:solidFill>
                </a:rPr>
                <a:t>MO SW-PBS</a:t>
              </a:r>
            </a:p>
          </p:txBody>
        </p:sp>
      </p:grpSp>
      <p:sp>
        <p:nvSpPr>
          <p:cNvPr id="13" name="Action Button: Movie 12">
            <a:hlinkClick r:id="" action="ppaction://noaction" highlightClick="1"/>
          </p:cNvPr>
          <p:cNvSpPr/>
          <p:nvPr userDrawn="1"/>
        </p:nvSpPr>
        <p:spPr>
          <a:xfrm>
            <a:off x="3492500" y="4505325"/>
            <a:ext cx="2032000" cy="1198563"/>
          </a:xfrm>
          <a:prstGeom prst="actionButtonMovi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Content Placeholder 2"/>
          <p:cNvSpPr>
            <a:spLocks noGrp="1"/>
          </p:cNvSpPr>
          <p:nvPr>
            <p:ph idx="1"/>
          </p:nvPr>
        </p:nvSpPr>
        <p:spPr>
          <a:xfrm>
            <a:off x="457200" y="1600200"/>
            <a:ext cx="8229600" cy="4525963"/>
          </a:xfrm>
        </p:spPr>
        <p:txBody>
          <a:bodyPr/>
          <a:lstStyle>
            <a:lvl1pPr marL="457200" indent="-457200">
              <a:buFont typeface="Arial" panose="020B0604020202020204" pitchFamily="34" charset="0"/>
              <a:buChar char="•"/>
              <a:defRPr/>
            </a:lvl1pPr>
          </a:lstStyle>
          <a:p>
            <a:pPr eaLnBrk="1" hangingPunct="1">
              <a:buClr>
                <a:srgbClr val="FF0000"/>
              </a:buClr>
            </a:pPr>
            <a:endParaRPr lang="en-US" dirty="0"/>
          </a:p>
        </p:txBody>
      </p:sp>
    </p:spTree>
    <p:extLst>
      <p:ext uri="{BB962C8B-B14F-4D97-AF65-F5344CB8AC3E}">
        <p14:creationId xmlns:p14="http://schemas.microsoft.com/office/powerpoint/2010/main" val="1538174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sneak-peek-icon-web-2.jpg"/>
          <p:cNvPicPr>
            <a:picLocks noChangeAspect="1"/>
          </p:cNvPicPr>
          <p:nvPr userDrawn="1"/>
        </p:nvPicPr>
        <p:blipFill rotWithShape="1">
          <a:blip r:embed="rId2">
            <a:extLst>
              <a:ext uri="{28A0092B-C50C-407E-A947-70E740481C1C}">
                <a14:useLocalDpi xmlns:a14="http://schemas.microsoft.com/office/drawing/2010/main" val="0"/>
              </a:ext>
            </a:extLst>
          </a:blip>
          <a:srcRect b="38000"/>
          <a:stretch/>
        </p:blipFill>
        <p:spPr>
          <a:xfrm>
            <a:off x="430429" y="323197"/>
            <a:ext cx="2884127" cy="1490134"/>
          </a:xfrm>
          <a:prstGeom prst="rect">
            <a:avLst/>
          </a:prstGeom>
        </p:spPr>
      </p:pic>
      <p:sp>
        <p:nvSpPr>
          <p:cNvPr id="4" name="Content Placeholder 2"/>
          <p:cNvSpPr>
            <a:spLocks noGrp="1"/>
          </p:cNvSpPr>
          <p:nvPr>
            <p:ph idx="1"/>
          </p:nvPr>
        </p:nvSpPr>
        <p:spPr>
          <a:xfrm>
            <a:off x="800099" y="1447802"/>
            <a:ext cx="7466229" cy="3746498"/>
          </a:xfrm>
        </p:spPr>
        <p:txBody>
          <a:bodyPr>
            <a:normAutofit lnSpcReduction="10000"/>
          </a:bodyPr>
          <a:lstStyle/>
          <a:p>
            <a:pPr marL="0" indent="0" algn="ctr">
              <a:buNone/>
            </a:pPr>
            <a:r>
              <a:rPr lang="en-US" sz="4400" dirty="0">
                <a:solidFill>
                  <a:srgbClr val="008000"/>
                </a:solidFill>
              </a:rPr>
              <a:t>Next Session:</a:t>
            </a:r>
          </a:p>
          <a:p>
            <a:pPr marL="0" indent="0" algn="ctr">
              <a:buNone/>
            </a:pPr>
            <a:r>
              <a:rPr lang="en-US" sz="4000" i="1" dirty="0">
                <a:solidFill>
                  <a:srgbClr val="FF0000"/>
                </a:solidFill>
              </a:rPr>
              <a:t>Title</a:t>
            </a:r>
          </a:p>
          <a:p>
            <a:pPr marL="0" indent="0" algn="ctr">
              <a:buNone/>
            </a:pPr>
            <a:r>
              <a:rPr lang="en-US" sz="3600" dirty="0">
                <a:solidFill>
                  <a:srgbClr val="000000"/>
                </a:solidFill>
              </a:rPr>
              <a:t>[Date, Location]</a:t>
            </a:r>
          </a:p>
          <a:p>
            <a:pPr marL="0" indent="0" algn="ctr">
              <a:buNone/>
            </a:pPr>
            <a:endParaRPr lang="en-US" sz="2800" dirty="0">
              <a:solidFill>
                <a:srgbClr val="000000"/>
              </a:solidFill>
            </a:endParaRPr>
          </a:p>
          <a:p>
            <a:pPr marL="0" indent="0" algn="ctr">
              <a:buNone/>
            </a:pPr>
            <a:r>
              <a:rPr lang="en-US" sz="3600" dirty="0">
                <a:solidFill>
                  <a:srgbClr val="008000"/>
                </a:solidFill>
              </a:rPr>
              <a:t>Things to Bring:</a:t>
            </a:r>
          </a:p>
          <a:p>
            <a:pPr marL="1260475">
              <a:buClr>
                <a:srgbClr val="FF0000"/>
              </a:buClr>
            </a:pPr>
            <a:r>
              <a:rPr lang="en-US" sz="3000" dirty="0">
                <a:solidFill>
                  <a:srgbClr val="000000"/>
                </a:solidFill>
              </a:rPr>
              <a:t> </a:t>
            </a:r>
          </a:p>
          <a:p>
            <a:pPr marL="0" indent="0">
              <a:buNone/>
            </a:pPr>
            <a:endParaRPr lang="en-US" sz="3600" dirty="0">
              <a:solidFill>
                <a:srgbClr val="008000"/>
              </a:solidFill>
            </a:endParaRPr>
          </a:p>
        </p:txBody>
      </p:sp>
      <p:grpSp>
        <p:nvGrpSpPr>
          <p:cNvPr id="5" name="Group 4"/>
          <p:cNvGrpSpPr/>
          <p:nvPr userDrawn="1"/>
        </p:nvGrpSpPr>
        <p:grpSpPr>
          <a:xfrm>
            <a:off x="12700" y="6211407"/>
            <a:ext cx="9144378" cy="659292"/>
            <a:chOff x="12700" y="6211407"/>
            <a:chExt cx="9144378" cy="659292"/>
          </a:xfrm>
        </p:grpSpPr>
        <p:sp>
          <p:nvSpPr>
            <p:cNvPr id="6" name="Rectangle 5"/>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1737996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Clr>
                <a:srgbClr val="FF0000"/>
              </a:buClr>
              <a:buFont typeface="Arial" panose="020B0604020202020204" pitchFamily="34" charset="0"/>
              <a:buChar char="•"/>
              <a:defRPr/>
            </a:lvl1pPr>
            <a:lvl2pPr marL="742950" indent="-285750">
              <a:buClr>
                <a:srgbClr val="FF0000"/>
              </a:buClr>
              <a:buFont typeface="Arial" panose="020B0604020202020204" pitchFamily="34" charset="0"/>
              <a:buChar char="•"/>
              <a:defRPr/>
            </a:lvl2pPr>
            <a:lvl3pPr marL="1143000" indent="-228600">
              <a:buClr>
                <a:srgbClr val="FF0000"/>
              </a:buClr>
              <a:buFont typeface="Arial" panose="020B0604020202020204" pitchFamily="34" charset="0"/>
              <a:buChar char="•"/>
              <a:defRPr/>
            </a:lvl3pPr>
            <a:lvl4pPr marL="1600200" indent="-228600">
              <a:buClr>
                <a:srgbClr val="FF0000"/>
              </a:buClr>
              <a:buFont typeface="Arial" panose="020B0604020202020204" pitchFamily="34" charset="0"/>
              <a:buChar char="•"/>
              <a:defRPr/>
            </a:lvl4pPr>
            <a:lvl5pPr marL="2057400" indent="-228600">
              <a:buClr>
                <a:srgbClr val="FF0000"/>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p:cNvGrpSpPr/>
          <p:nvPr userDrawn="1"/>
        </p:nvGrpSpPr>
        <p:grpSpPr>
          <a:xfrm>
            <a:off x="12700" y="6211407"/>
            <a:ext cx="9144378" cy="659292"/>
            <a:chOff x="12700" y="6211407"/>
            <a:chExt cx="9144378" cy="659292"/>
          </a:xfrm>
        </p:grpSpPr>
        <p:sp>
          <p:nvSpPr>
            <p:cNvPr id="8" name="Rectangle 7"/>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1330128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457200" y="274638"/>
            <a:ext cx="8229600" cy="1143000"/>
          </a:xfrm>
        </p:spPr>
        <p:txBody>
          <a:bodyPr/>
          <a:lstStyle/>
          <a:p>
            <a:pPr eaLnBrk="1" hangingPunct="1"/>
            <a:r>
              <a:rPr lang="en-US" dirty="0"/>
              <a:t>Working Agreements</a:t>
            </a:r>
          </a:p>
        </p:txBody>
      </p:sp>
      <p:sp>
        <p:nvSpPr>
          <p:cNvPr id="4" name="Content Placeholder 2"/>
          <p:cNvSpPr>
            <a:spLocks noGrp="1"/>
          </p:cNvSpPr>
          <p:nvPr>
            <p:ph idx="1"/>
          </p:nvPr>
        </p:nvSpPr>
        <p:spPr>
          <a:xfrm>
            <a:off x="1022350" y="1417638"/>
            <a:ext cx="8229600" cy="4525962"/>
          </a:xfrm>
        </p:spPr>
        <p:txBody>
          <a:bodyPr/>
          <a:lstStyle/>
          <a:p>
            <a:pPr eaLnBrk="1" hangingPunct="1">
              <a:buFont typeface="Arial" panose="020B0604020202020204" pitchFamily="34" charset="0"/>
              <a:buNone/>
            </a:pPr>
            <a:r>
              <a:rPr lang="en-US" sz="2600" b="1" dirty="0"/>
              <a:t>Be Respectful</a:t>
            </a:r>
          </a:p>
          <a:p>
            <a:pPr eaLnBrk="1" hangingPunct="1">
              <a:buClr>
                <a:srgbClr val="FF0000"/>
              </a:buClr>
            </a:pPr>
            <a:r>
              <a:rPr lang="en-US" sz="2200" dirty="0"/>
              <a:t>Be an active listener—open to new ideas</a:t>
            </a:r>
          </a:p>
          <a:p>
            <a:pPr eaLnBrk="1" hangingPunct="1">
              <a:buClr>
                <a:srgbClr val="FF0000"/>
              </a:buClr>
            </a:pPr>
            <a:r>
              <a:rPr lang="en-US" sz="2200" dirty="0"/>
              <a:t>Use notes for side bar conversations</a:t>
            </a:r>
          </a:p>
          <a:p>
            <a:pPr eaLnBrk="1" hangingPunct="1">
              <a:buFont typeface="Arial" panose="020B0604020202020204" pitchFamily="34" charset="0"/>
              <a:buNone/>
            </a:pPr>
            <a:r>
              <a:rPr lang="en-US" sz="2600" b="1" dirty="0"/>
              <a:t>Be Responsible</a:t>
            </a:r>
          </a:p>
          <a:p>
            <a:pPr eaLnBrk="1" hangingPunct="1">
              <a:buClr>
                <a:srgbClr val="FF0000"/>
              </a:buClr>
            </a:pPr>
            <a:r>
              <a:rPr lang="en-US" sz="2200" dirty="0"/>
              <a:t>Be on time for sessions</a:t>
            </a:r>
          </a:p>
          <a:p>
            <a:pPr eaLnBrk="1" hangingPunct="1">
              <a:buClr>
                <a:srgbClr val="FF0000"/>
              </a:buClr>
            </a:pPr>
            <a:r>
              <a:rPr lang="en-US" sz="2200" dirty="0"/>
              <a:t>Silence cell phones—reply appropriately</a:t>
            </a:r>
          </a:p>
          <a:p>
            <a:pPr eaLnBrk="1" hangingPunct="1">
              <a:buFont typeface="Arial" panose="020B0604020202020204" pitchFamily="34" charset="0"/>
              <a:buNone/>
            </a:pPr>
            <a:r>
              <a:rPr lang="en-US" sz="2600" b="1" dirty="0"/>
              <a:t>Be</a:t>
            </a:r>
            <a:r>
              <a:rPr lang="en-US" sz="3600" b="1" dirty="0"/>
              <a:t> </a:t>
            </a:r>
            <a:r>
              <a:rPr lang="en-US" sz="2600" b="1" dirty="0"/>
              <a:t>a Problem Solver</a:t>
            </a:r>
          </a:p>
          <a:p>
            <a:pPr eaLnBrk="1" hangingPunct="1">
              <a:buClr>
                <a:srgbClr val="FF0000"/>
              </a:buClr>
            </a:pPr>
            <a:r>
              <a:rPr lang="en-US" sz="2200" dirty="0"/>
              <a:t>Follow the decision making process</a:t>
            </a:r>
          </a:p>
          <a:p>
            <a:pPr eaLnBrk="1" hangingPunct="1">
              <a:buClr>
                <a:srgbClr val="FF0000"/>
              </a:buClr>
            </a:pPr>
            <a:r>
              <a:rPr lang="en-US" sz="2200" dirty="0"/>
              <a:t>Work toward consensus and support decisions of the group</a:t>
            </a:r>
          </a:p>
          <a:p>
            <a:pPr eaLnBrk="1" hangingPunct="1"/>
            <a:endParaRPr lang="en-US" dirty="0"/>
          </a:p>
        </p:txBody>
      </p:sp>
      <p:grpSp>
        <p:nvGrpSpPr>
          <p:cNvPr id="5" name="Group 4"/>
          <p:cNvGrpSpPr/>
          <p:nvPr userDrawn="1"/>
        </p:nvGrpSpPr>
        <p:grpSpPr>
          <a:xfrm>
            <a:off x="12700" y="6211407"/>
            <a:ext cx="9144378" cy="659292"/>
            <a:chOff x="12700" y="6211407"/>
            <a:chExt cx="9144378" cy="659292"/>
          </a:xfrm>
        </p:grpSpPr>
        <p:sp>
          <p:nvSpPr>
            <p:cNvPr id="6" name="Rectangle 5"/>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1530806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4"/>
          <p:cNvSpPr>
            <a:spLocks noGrp="1"/>
          </p:cNvSpPr>
          <p:nvPr>
            <p:ph type="title"/>
          </p:nvPr>
        </p:nvSpPr>
        <p:spPr>
          <a:xfrm>
            <a:off x="457200" y="274638"/>
            <a:ext cx="8229600" cy="969962"/>
          </a:xfrm>
        </p:spPr>
        <p:txBody>
          <a:bodyPr/>
          <a:lstStyle/>
          <a:p>
            <a:r>
              <a:rPr lang="en-US" dirty="0"/>
              <a:t>Session Outcomes</a:t>
            </a:r>
          </a:p>
        </p:txBody>
      </p:sp>
      <p:sp>
        <p:nvSpPr>
          <p:cNvPr id="8" name="Content Placeholder 6"/>
          <p:cNvSpPr>
            <a:spLocks noGrp="1"/>
          </p:cNvSpPr>
          <p:nvPr>
            <p:ph idx="1" hasCustomPrompt="1"/>
          </p:nvPr>
        </p:nvSpPr>
        <p:spPr>
          <a:xfrm>
            <a:off x="457200" y="1117600"/>
            <a:ext cx="8229600" cy="5088590"/>
          </a:xfrm>
        </p:spPr>
        <p:txBody>
          <a:bodyPr>
            <a:normAutofit/>
          </a:bodyPr>
          <a:lstStyle/>
          <a:p>
            <a:pPr marL="0" indent="0" algn="ctr">
              <a:lnSpc>
                <a:spcPct val="110000"/>
              </a:lnSpc>
              <a:spcBef>
                <a:spcPts val="0"/>
              </a:spcBef>
              <a:spcAft>
                <a:spcPts val="600"/>
              </a:spcAft>
              <a:buNone/>
            </a:pPr>
            <a:r>
              <a:rPr lang="en-US" sz="2600" i="1" dirty="0">
                <a:solidFill>
                  <a:srgbClr val="008000"/>
                </a:solidFill>
              </a:rPr>
              <a:t>At the end of today’s session, you will be able to…</a:t>
            </a:r>
          </a:p>
          <a:p>
            <a:pPr marL="0" indent="0" algn="ctr">
              <a:spcBef>
                <a:spcPts val="0"/>
              </a:spcBef>
              <a:spcAft>
                <a:spcPts val="600"/>
              </a:spcAft>
              <a:buNone/>
            </a:pPr>
            <a:endParaRPr lang="en-US" sz="200" i="1" dirty="0">
              <a:solidFill>
                <a:srgbClr val="008000"/>
              </a:solidFill>
            </a:endParaRPr>
          </a:p>
          <a:p>
            <a:pPr>
              <a:spcBef>
                <a:spcPts val="0"/>
              </a:spcBef>
              <a:spcAft>
                <a:spcPts val="600"/>
              </a:spcAft>
              <a:buClr>
                <a:srgbClr val="FF0000"/>
              </a:buClr>
            </a:pPr>
            <a:endParaRPr lang="en-US" sz="2600" dirty="0"/>
          </a:p>
        </p:txBody>
      </p:sp>
      <p:grpSp>
        <p:nvGrpSpPr>
          <p:cNvPr id="9" name="Group 9"/>
          <p:cNvGrpSpPr>
            <a:grpSpLocks/>
          </p:cNvGrpSpPr>
          <p:nvPr userDrawn="1"/>
        </p:nvGrpSpPr>
        <p:grpSpPr bwMode="auto">
          <a:xfrm>
            <a:off x="12700" y="6211888"/>
            <a:ext cx="9144000" cy="658812"/>
            <a:chOff x="12700" y="6211407"/>
            <a:chExt cx="9144378" cy="659292"/>
          </a:xfrm>
        </p:grpSpPr>
        <p:sp>
          <p:nvSpPr>
            <p:cNvPr id="10" name="Rectangle 9"/>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1" name="Rectangle 10"/>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2" name="Rectangle 11"/>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3" name="TextBox 12"/>
            <p:cNvSpPr txBox="1"/>
            <p:nvPr/>
          </p:nvSpPr>
          <p:spPr>
            <a:xfrm>
              <a:off x="673127" y="6211407"/>
              <a:ext cx="1752672" cy="368568"/>
            </a:xfrm>
            <a:prstGeom prst="rect">
              <a:avLst/>
            </a:prstGeom>
            <a:noFill/>
            <a:effectLst>
              <a:outerShdw blurRad="44450" dist="38100" dir="2700000" algn="tl" rotWithShape="0">
                <a:srgbClr val="008000"/>
              </a:outerShdw>
            </a:effectLst>
          </p:spPr>
          <p:txBody>
            <a:bodyPr>
              <a:spAutoFit/>
            </a:bodyPr>
            <a:lstStyle/>
            <a:p>
              <a:pPr>
                <a:defRPr/>
              </a:pPr>
              <a:r>
                <a:rPr lang="en-US" dirty="0">
                  <a:solidFill>
                    <a:schemeClr val="bg1"/>
                  </a:solidFill>
                </a:rPr>
                <a:t>MO SW-PBS</a:t>
              </a:r>
            </a:p>
          </p:txBody>
        </p:sp>
      </p:grpSp>
    </p:spTree>
    <p:extLst>
      <p:ext uri="{BB962C8B-B14F-4D97-AF65-F5344CB8AC3E}">
        <p14:creationId xmlns:p14="http://schemas.microsoft.com/office/powerpoint/2010/main" val="818457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4457" y="2453812"/>
            <a:ext cx="7772400" cy="1362075"/>
          </a:xfrm>
        </p:spPr>
        <p:txBody>
          <a:bodyPr anchor="t"/>
          <a:lstStyle>
            <a:lvl1pPr algn="ctr">
              <a:defRPr sz="4000" b="0" cap="none" baseline="0">
                <a:solidFill>
                  <a:srgbClr val="009E47"/>
                </a:solidFill>
              </a:defRPr>
            </a:lvl1pPr>
          </a:lstStyle>
          <a:p>
            <a:r>
              <a:rPr lang="en-US" dirty="0"/>
              <a:t>Click to edit Master title style</a:t>
            </a:r>
          </a:p>
        </p:txBody>
      </p:sp>
      <p:grpSp>
        <p:nvGrpSpPr>
          <p:cNvPr id="7" name="Group 6"/>
          <p:cNvGrpSpPr/>
          <p:nvPr userDrawn="1"/>
        </p:nvGrpSpPr>
        <p:grpSpPr>
          <a:xfrm>
            <a:off x="12700" y="6288897"/>
            <a:ext cx="9144378" cy="581802"/>
            <a:chOff x="12700" y="6288897"/>
            <a:chExt cx="9144378" cy="581802"/>
          </a:xfrm>
        </p:grpSpPr>
        <p:sp>
          <p:nvSpPr>
            <p:cNvPr id="8" name="Rectangle 7"/>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11" name="Picture 10" descr="SWPBSLogo-2011-highres-transbg-we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0847" y="5470010"/>
            <a:ext cx="1606469" cy="1387990"/>
          </a:xfrm>
          <a:prstGeom prst="rect">
            <a:avLst/>
          </a:prstGeom>
        </p:spPr>
      </p:pic>
    </p:spTree>
    <p:extLst>
      <p:ext uri="{BB962C8B-B14F-4D97-AF65-F5344CB8AC3E}">
        <p14:creationId xmlns:p14="http://schemas.microsoft.com/office/powerpoint/2010/main" val="123326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marL="457200" indent="-457200">
              <a:buClr>
                <a:srgbClr val="FF0000"/>
              </a:buClr>
              <a:buFont typeface="Arial" panose="020B0604020202020204" pitchFamily="34" charset="0"/>
              <a:buChar char="•"/>
              <a:defRPr sz="2800"/>
            </a:lvl1pPr>
            <a:lvl2pPr marL="800100" indent="-342900">
              <a:buClr>
                <a:srgbClr val="FF0000"/>
              </a:buClr>
              <a:buFont typeface="Arial" panose="020B0604020202020204" pitchFamily="34" charset="0"/>
              <a:buChar char="•"/>
              <a:defRPr sz="2400"/>
            </a:lvl2pPr>
            <a:lvl3pPr marL="1257300" indent="-342900">
              <a:buClr>
                <a:srgbClr val="FF0000"/>
              </a:buClr>
              <a:buFont typeface="Arial" panose="020B0604020202020204" pitchFamily="34" charset="0"/>
              <a:buChar char="•"/>
              <a:defRPr sz="2000"/>
            </a:lvl3pPr>
            <a:lvl4pPr marL="1657350" indent="-285750">
              <a:buClr>
                <a:srgbClr val="FF0000"/>
              </a:buClr>
              <a:buFont typeface="Arial" panose="020B0604020202020204" pitchFamily="34" charset="0"/>
              <a:buChar char="•"/>
              <a:defRPr sz="1800"/>
            </a:lvl4pPr>
            <a:lvl5pPr marL="2114550" indent="-285750">
              <a:buClr>
                <a:srgbClr val="FF0000"/>
              </a:buClr>
              <a:buFont typeface="Arial" panose="020B0604020202020204" pitchFamily="34" charset="0"/>
              <a:buChar cha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marL="457200" indent="-457200">
              <a:buClr>
                <a:srgbClr val="FF0000"/>
              </a:buClr>
              <a:buFont typeface="Arial" panose="020B0604020202020204" pitchFamily="34" charset="0"/>
              <a:buChar char="•"/>
              <a:defRPr sz="2800"/>
            </a:lvl1pPr>
            <a:lvl2pPr marL="800100" indent="-342900">
              <a:buClr>
                <a:srgbClr val="FF0000"/>
              </a:buClr>
              <a:buFont typeface="Arial" panose="020B0604020202020204" pitchFamily="34" charset="0"/>
              <a:buChar char="•"/>
              <a:defRPr sz="2400"/>
            </a:lvl2pPr>
            <a:lvl3pPr marL="1257300" indent="-342900">
              <a:buClr>
                <a:srgbClr val="FF0000"/>
              </a:buClr>
              <a:buFont typeface="Arial" panose="020B0604020202020204" pitchFamily="34" charset="0"/>
              <a:buChar char="•"/>
              <a:defRPr sz="2000"/>
            </a:lvl3pPr>
            <a:lvl4pPr marL="1657350" indent="-285750">
              <a:buClr>
                <a:srgbClr val="FF0000"/>
              </a:buClr>
              <a:buFont typeface="Arial" panose="020B0604020202020204" pitchFamily="34" charset="0"/>
              <a:buChar char="•"/>
              <a:defRPr sz="1800"/>
            </a:lvl4pPr>
            <a:lvl5pPr marL="2114550" indent="-285750">
              <a:buClr>
                <a:srgbClr val="FF0000"/>
              </a:buClr>
              <a:buFont typeface="Arial" panose="020B0604020202020204" pitchFamily="34" charset="0"/>
              <a:buChar cha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p:cNvGrpSpPr/>
          <p:nvPr userDrawn="1"/>
        </p:nvGrpSpPr>
        <p:grpSpPr>
          <a:xfrm>
            <a:off x="12700" y="6211407"/>
            <a:ext cx="9144378" cy="659292"/>
            <a:chOff x="12700" y="6211407"/>
            <a:chExt cx="9144378" cy="659292"/>
          </a:xfrm>
        </p:grpSpPr>
        <p:sp>
          <p:nvSpPr>
            <p:cNvPr id="9" name="Rectangle 8"/>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3617193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p:cNvGrpSpPr/>
          <p:nvPr userDrawn="1"/>
        </p:nvGrpSpPr>
        <p:grpSpPr>
          <a:xfrm>
            <a:off x="12700" y="6211407"/>
            <a:ext cx="9144378" cy="659292"/>
            <a:chOff x="12700" y="6211407"/>
            <a:chExt cx="9144378" cy="659292"/>
          </a:xfrm>
        </p:grpSpPr>
        <p:sp>
          <p:nvSpPr>
            <p:cNvPr id="11" name="Rectangle 10"/>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3301883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grpSp>
        <p:nvGrpSpPr>
          <p:cNvPr id="6" name="Group 5"/>
          <p:cNvGrpSpPr/>
          <p:nvPr userDrawn="1"/>
        </p:nvGrpSpPr>
        <p:grpSpPr>
          <a:xfrm>
            <a:off x="12700" y="6211407"/>
            <a:ext cx="9144378" cy="659292"/>
            <a:chOff x="12700" y="6211407"/>
            <a:chExt cx="9144378" cy="659292"/>
          </a:xfrm>
        </p:grpSpPr>
        <p:sp>
          <p:nvSpPr>
            <p:cNvPr id="7" name="Rectangle 6"/>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1685984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oup 4"/>
          <p:cNvGrpSpPr/>
          <p:nvPr userDrawn="1"/>
        </p:nvGrpSpPr>
        <p:grpSpPr>
          <a:xfrm>
            <a:off x="12700" y="6211407"/>
            <a:ext cx="9144378" cy="659292"/>
            <a:chOff x="12700" y="6211407"/>
            <a:chExt cx="9144378" cy="659292"/>
          </a:xfrm>
        </p:grpSpPr>
        <p:sp>
          <p:nvSpPr>
            <p:cNvPr id="6" name="Rectangle 5"/>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228121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2938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9" r:id="rId4"/>
    <p:sldLayoutId id="2147483651" r:id="rId5"/>
    <p:sldLayoutId id="2147483652" r:id="rId6"/>
    <p:sldLayoutId id="2147483653" r:id="rId7"/>
    <p:sldLayoutId id="2147483654" r:id="rId8"/>
    <p:sldLayoutId id="2147483655" r:id="rId9"/>
    <p:sldLayoutId id="2147483656" r:id="rId10"/>
    <p:sldLayoutId id="2147483657" r:id="rId11"/>
    <p:sldLayoutId id="2147483661" r:id="rId12"/>
    <p:sldLayoutId id="2147483658"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FF0000"/>
        </a:buClr>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FF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FF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FF0000"/>
        </a:buClr>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F0000"/>
        </a:buClr>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16.tiff"/><Relationship Id="rId4" Type="http://schemas.openxmlformats.org/officeDocument/2006/relationships/image" Target="../media/image15.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video" Target="https://www.youtube.com/embed/r08yOBZYKIA" TargetMode="Externa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9.xml"/><Relationship Id="rId1" Type="http://schemas.openxmlformats.org/officeDocument/2006/relationships/tags" Target="../tags/tag7.xml"/><Relationship Id="rId6" Type="http://schemas.openxmlformats.org/officeDocument/2006/relationships/image" Target="../media/image23.jpeg"/><Relationship Id="rId5" Type="http://schemas.openxmlformats.org/officeDocument/2006/relationships/image" Target="../media/image22.tiff"/><Relationship Id="rId4" Type="http://schemas.openxmlformats.org/officeDocument/2006/relationships/image" Target="../media/image21.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cintosh HD:Users:wellspl:Desktop:Bloc notes.png"/>
          <p:cNvPicPr/>
          <p:nvPr/>
        </p:nvPicPr>
        <p:blipFill>
          <a:blip r:embed="rId2">
            <a:extLst>
              <a:ext uri="{28A0092B-C50C-407E-A947-70E740481C1C}">
                <a14:useLocalDpi xmlns:a14="http://schemas.microsoft.com/office/drawing/2010/main" val="0"/>
              </a:ext>
            </a:extLst>
          </a:blip>
          <a:srcRect/>
          <a:stretch>
            <a:fillRect/>
          </a:stretch>
        </p:blipFill>
        <p:spPr bwMode="auto">
          <a:xfrm>
            <a:off x="774700" y="205665"/>
            <a:ext cx="2136140" cy="1967865"/>
          </a:xfrm>
          <a:prstGeom prst="rect">
            <a:avLst/>
          </a:prstGeom>
          <a:noFill/>
          <a:ln>
            <a:noFill/>
          </a:ln>
          <a:extLst>
            <a:ext uri="{FAA26D3D-D897-4be2-8F04-BA451C77F1D7}">
              <ma14:placeholderFlag xmlns:ma14="http://schemas.microsoft.com/office/mac/drawingml/2011/main" xmlns=""/>
            </a:ext>
          </a:extLst>
        </p:spPr>
      </p:pic>
      <p:sp>
        <p:nvSpPr>
          <p:cNvPr id="7" name="Text Box 3"/>
          <p:cNvSpPr txBox="1"/>
          <p:nvPr/>
        </p:nvSpPr>
        <p:spPr>
          <a:xfrm>
            <a:off x="1409065" y="528245"/>
            <a:ext cx="6388735" cy="1010285"/>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3600" dirty="0">
                <a:effectLst/>
                <a:latin typeface="Calibri"/>
                <a:ea typeface="ＭＳ 明朝"/>
                <a:cs typeface="Times New Roman"/>
              </a:rPr>
              <a:t>Trainer Notes </a:t>
            </a:r>
            <a:r>
              <a:rPr lang="en-US" sz="2400" dirty="0">
                <a:effectLst/>
                <a:latin typeface="Calibri"/>
                <a:ea typeface="ＭＳ 明朝"/>
                <a:cs typeface="Times New Roman"/>
              </a:rPr>
              <a:t>(Remove before training.)</a:t>
            </a:r>
            <a:endParaRPr lang="en-US" sz="2400" dirty="0">
              <a:effectLst/>
              <a:ea typeface="ＭＳ 明朝"/>
              <a:cs typeface="Times New Roman"/>
            </a:endParaRPr>
          </a:p>
        </p:txBody>
      </p:sp>
      <p:sp>
        <p:nvSpPr>
          <p:cNvPr id="2" name="TextBox 1"/>
          <p:cNvSpPr txBox="1"/>
          <p:nvPr/>
        </p:nvSpPr>
        <p:spPr>
          <a:xfrm>
            <a:off x="534464" y="2039949"/>
            <a:ext cx="8137936" cy="2190343"/>
          </a:xfrm>
          <a:prstGeom prst="rect">
            <a:avLst/>
          </a:prstGeom>
          <a:noFill/>
        </p:spPr>
        <p:txBody>
          <a:bodyPr wrap="square" rtlCol="0">
            <a:spAutoFit/>
          </a:bodyPr>
          <a:lstStyle/>
          <a:p>
            <a:pPr algn="ctr" defTabSz="463550">
              <a:spcAft>
                <a:spcPts val="600"/>
              </a:spcAft>
              <a:tabLst>
                <a:tab pos="5033963" algn="l"/>
              </a:tabLst>
            </a:pPr>
            <a:r>
              <a:rPr lang="en-US" sz="2800" dirty="0">
                <a:solidFill>
                  <a:srgbClr val="008000"/>
                </a:solidFill>
              </a:rPr>
              <a:t>Approximate Time Estimates:</a:t>
            </a:r>
          </a:p>
          <a:p>
            <a:pPr defTabSz="463550">
              <a:spcAft>
                <a:spcPts val="400"/>
              </a:spcAft>
              <a:tabLst>
                <a:tab pos="5889625" algn="l"/>
              </a:tabLst>
            </a:pPr>
            <a:r>
              <a:rPr lang="en-US" sz="2000" u="sng" dirty="0"/>
              <a:t>Active Supervision			 	1.5 hours</a:t>
            </a:r>
          </a:p>
          <a:p>
            <a:pPr marL="342900" indent="-342900" defTabSz="231775">
              <a:buClr>
                <a:srgbClr val="FF0000"/>
              </a:buClr>
              <a:buFont typeface="Arial" panose="020B0604020202020204" pitchFamily="34" charset="0"/>
              <a:buChar char="•"/>
              <a:tabLst>
                <a:tab pos="6292850" algn="l"/>
              </a:tabLst>
            </a:pPr>
            <a:endParaRPr lang="en-US" sz="2000" dirty="0"/>
          </a:p>
          <a:p>
            <a:pPr marL="342900" indent="-342900" defTabSz="231775">
              <a:buClr>
                <a:srgbClr val="FF0000"/>
              </a:buClr>
              <a:buFont typeface="Arial" panose="020B0604020202020204" pitchFamily="34" charset="0"/>
              <a:buChar char="•"/>
              <a:tabLst>
                <a:tab pos="6292850" algn="l"/>
              </a:tabLst>
            </a:pPr>
            <a:r>
              <a:rPr lang="en-US" sz="2000" dirty="0"/>
              <a:t>Active Supervision		90 minutes</a:t>
            </a:r>
          </a:p>
          <a:p>
            <a:pPr defTabSz="231775">
              <a:buClr>
                <a:srgbClr val="FF0000"/>
              </a:buClr>
              <a:tabLst>
                <a:tab pos="6292850" algn="l"/>
              </a:tabLst>
            </a:pPr>
            <a:r>
              <a:rPr lang="en-US" sz="2000" dirty="0"/>
              <a:t>	</a:t>
            </a:r>
          </a:p>
          <a:p>
            <a:pPr defTabSz="463550">
              <a:spcAft>
                <a:spcPts val="400"/>
              </a:spcAft>
              <a:tabLst>
                <a:tab pos="5889625" algn="l"/>
              </a:tabLst>
            </a:pPr>
            <a:endParaRPr lang="en-US" sz="2000" dirty="0"/>
          </a:p>
        </p:txBody>
      </p:sp>
    </p:spTree>
    <p:extLst>
      <p:ext uri="{BB962C8B-B14F-4D97-AF65-F5344CB8AC3E}">
        <p14:creationId xmlns:p14="http://schemas.microsoft.com/office/powerpoint/2010/main" val="1484885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457200" y="564288"/>
            <a:ext cx="5165387" cy="5729423"/>
          </a:xfrm>
        </p:spPr>
        <p:txBody>
          <a:bodyPr>
            <a:normAutofit/>
          </a:bodyPr>
          <a:lstStyle/>
          <a:p>
            <a:pPr marL="0" indent="0" algn="ctr">
              <a:buNone/>
            </a:pPr>
            <a:endParaRPr lang="en-US" sz="800" i="1" dirty="0">
              <a:solidFill>
                <a:srgbClr val="00B050"/>
              </a:solidFill>
            </a:endParaRPr>
          </a:p>
          <a:p>
            <a:pPr marL="0" indent="0">
              <a:buNone/>
            </a:pPr>
            <a:r>
              <a:rPr lang="en-US" i="1" dirty="0">
                <a:solidFill>
                  <a:srgbClr val="008000"/>
                </a:solidFill>
              </a:rPr>
              <a:t>“The goal of effective classroom management is not creating “perfect” children, but providing the perfect </a:t>
            </a:r>
            <a:r>
              <a:rPr lang="en-US" b="1" i="1" dirty="0">
                <a:solidFill>
                  <a:srgbClr val="008000"/>
                </a:solidFill>
              </a:rPr>
              <a:t>environment</a:t>
            </a:r>
            <a:r>
              <a:rPr lang="en-US" i="1" dirty="0">
                <a:solidFill>
                  <a:srgbClr val="008000"/>
                </a:solidFill>
              </a:rPr>
              <a:t> for enhancing their growth and using research-based strategies that guide students toward increasingly responsible and motivated behavior.”</a:t>
            </a:r>
            <a:r>
              <a:rPr lang="en-US" dirty="0">
                <a:solidFill>
                  <a:srgbClr val="008000"/>
                </a:solidFill>
              </a:rPr>
              <a:t>   </a:t>
            </a:r>
            <a:r>
              <a:rPr lang="en-US" sz="1200" i="1" dirty="0" err="1"/>
              <a:t>Sprick</a:t>
            </a:r>
            <a:r>
              <a:rPr lang="en-US" sz="1200" i="1" dirty="0"/>
              <a:t>, et al., 2006</a:t>
            </a:r>
          </a:p>
          <a:p>
            <a:pPr algn="ctr"/>
            <a:endParaRPr lang="en-US" dirty="0"/>
          </a:p>
        </p:txBody>
      </p:sp>
      <p:pic>
        <p:nvPicPr>
          <p:cNvPr id="3" name="Picture 2">
            <a:extLst>
              <a:ext uri="{FF2B5EF4-FFF2-40B4-BE49-F238E27FC236}">
                <a16:creationId xmlns:a16="http://schemas.microsoft.com/office/drawing/2014/main" id="{7FAE374F-2152-E44C-A1AB-C6A858A983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89415" y="1976337"/>
            <a:ext cx="3718397" cy="2478931"/>
          </a:xfrm>
          <a:prstGeom prst="rect">
            <a:avLst/>
          </a:prstGeom>
        </p:spPr>
      </p:pic>
    </p:spTree>
    <p:extLst>
      <p:ext uri="{BB962C8B-B14F-4D97-AF65-F5344CB8AC3E}">
        <p14:creationId xmlns:p14="http://schemas.microsoft.com/office/powerpoint/2010/main" val="4253482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Actively Supervise</a:t>
            </a:r>
          </a:p>
        </p:txBody>
      </p:sp>
      <p:sp>
        <p:nvSpPr>
          <p:cNvPr id="3" name="Content Placeholder 2"/>
          <p:cNvSpPr>
            <a:spLocks noGrp="1"/>
          </p:cNvSpPr>
          <p:nvPr>
            <p:ph idx="1"/>
          </p:nvPr>
        </p:nvSpPr>
        <p:spPr/>
        <p:txBody>
          <a:bodyPr/>
          <a:lstStyle/>
          <a:p>
            <a:pPr marL="0" indent="0">
              <a:buNone/>
            </a:pPr>
            <a:r>
              <a:rPr lang="en-US" dirty="0"/>
              <a:t>Monitor any school setting using three practices:</a:t>
            </a:r>
          </a:p>
          <a:p>
            <a:pPr marL="917575" indent="-514350">
              <a:buClr>
                <a:srgbClr val="FF0000"/>
              </a:buClr>
              <a:buFont typeface="+mj-lt"/>
              <a:buAutoNum type="arabicPeriod"/>
            </a:pPr>
            <a:r>
              <a:rPr lang="en-US" dirty="0"/>
              <a:t>Moving</a:t>
            </a:r>
          </a:p>
          <a:p>
            <a:pPr marL="917575" indent="-514350">
              <a:buClr>
                <a:srgbClr val="FF0000"/>
              </a:buClr>
              <a:buFont typeface="+mj-lt"/>
              <a:buAutoNum type="arabicPeriod"/>
            </a:pPr>
            <a:r>
              <a:rPr lang="en-US" dirty="0"/>
              <a:t>Scanning</a:t>
            </a:r>
          </a:p>
          <a:p>
            <a:pPr marL="917575" indent="-514350">
              <a:buClr>
                <a:srgbClr val="FF0000"/>
              </a:buClr>
              <a:buFont typeface="+mj-lt"/>
              <a:buAutoNum type="arabicPeriod"/>
            </a:pPr>
            <a:r>
              <a:rPr lang="en-US" dirty="0"/>
              <a:t>Interacting</a:t>
            </a:r>
          </a:p>
        </p:txBody>
      </p:sp>
      <p:pic>
        <p:nvPicPr>
          <p:cNvPr id="9" name="Picture 8" descr="Positive suppor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1352" y="2741650"/>
            <a:ext cx="4467455" cy="2981011"/>
          </a:xfrm>
          <a:prstGeom prst="rect">
            <a:avLst/>
          </a:prstGeom>
        </p:spPr>
      </p:pic>
      <p:sp>
        <p:nvSpPr>
          <p:cNvPr id="10" name="TextBox 9"/>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spTree>
    <p:custDataLst>
      <p:tags r:id="rId1"/>
    </p:custDataLst>
    <p:extLst>
      <p:ext uri="{BB962C8B-B14F-4D97-AF65-F5344CB8AC3E}">
        <p14:creationId xmlns:p14="http://schemas.microsoft.com/office/powerpoint/2010/main" val="3629326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1549400" indent="-1549400" algn="l"/>
            <a:r>
              <a:rPr lang="en-US" sz="4000" dirty="0">
                <a:solidFill>
                  <a:srgbClr val="008000"/>
                </a:solidFill>
                <a:cs typeface="Franklin Gothic Book"/>
              </a:rPr>
              <a:t>Activity: </a:t>
            </a:r>
            <a:r>
              <a:rPr lang="en-US" sz="4000" dirty="0">
                <a:solidFill>
                  <a:srgbClr val="FF0000"/>
                </a:solidFill>
                <a:cs typeface="Franklin Gothic Book"/>
              </a:rPr>
              <a:t>Features of Active 	Supervision</a:t>
            </a:r>
          </a:p>
        </p:txBody>
      </p:sp>
      <p:sp>
        <p:nvSpPr>
          <p:cNvPr id="3" name="Content Placeholder 2"/>
          <p:cNvSpPr>
            <a:spLocks noGrp="1"/>
          </p:cNvSpPr>
          <p:nvPr>
            <p:ph idx="1"/>
          </p:nvPr>
        </p:nvSpPr>
        <p:spPr>
          <a:xfrm>
            <a:off x="457200" y="1844772"/>
            <a:ext cx="8229600" cy="4281391"/>
          </a:xfrm>
        </p:spPr>
        <p:txBody>
          <a:bodyPr>
            <a:normAutofit/>
          </a:bodyPr>
          <a:lstStyle/>
          <a:p>
            <a:pPr marL="457200" indent="-457200">
              <a:spcBef>
                <a:spcPts val="0"/>
              </a:spcBef>
              <a:spcAft>
                <a:spcPts val="1400"/>
              </a:spcAft>
              <a:buClr>
                <a:srgbClr val="FF0000"/>
              </a:buClr>
              <a:buFont typeface="Arial"/>
              <a:buChar char="•"/>
            </a:pPr>
            <a:r>
              <a:rPr lang="en-US" sz="2800" dirty="0">
                <a:solidFill>
                  <a:schemeClr val="tx1"/>
                </a:solidFill>
              </a:rPr>
              <a:t>With a partner, read and discuss the classroom scene on the handout, </a:t>
            </a:r>
            <a:r>
              <a:rPr lang="en-US" sz="2800" i="1" dirty="0">
                <a:solidFill>
                  <a:schemeClr val="tx1"/>
                </a:solidFill>
              </a:rPr>
              <a:t>Features</a:t>
            </a:r>
            <a:r>
              <a:rPr lang="en-US" sz="2800" dirty="0">
                <a:solidFill>
                  <a:schemeClr val="tx1"/>
                </a:solidFill>
              </a:rPr>
              <a:t> </a:t>
            </a:r>
            <a:r>
              <a:rPr lang="en-US" sz="2800" i="1" dirty="0">
                <a:solidFill>
                  <a:schemeClr val="tx1"/>
                </a:solidFill>
              </a:rPr>
              <a:t>of Active Supervision. </a:t>
            </a:r>
          </a:p>
          <a:p>
            <a:pPr marL="457200" indent="-457200">
              <a:spcBef>
                <a:spcPts val="0"/>
              </a:spcBef>
              <a:spcAft>
                <a:spcPts val="1400"/>
              </a:spcAft>
              <a:buClr>
                <a:srgbClr val="FF0000"/>
              </a:buClr>
              <a:buFont typeface="Arial"/>
              <a:buChar char="•"/>
            </a:pPr>
            <a:r>
              <a:rPr lang="en-US" sz="2800" dirty="0">
                <a:solidFill>
                  <a:schemeClr val="tx1"/>
                </a:solidFill>
              </a:rPr>
              <a:t>Underline each Active Supervision practice and note whether it is an example of moving (M), scanning (S), or interacting (I).</a:t>
            </a:r>
          </a:p>
          <a:p>
            <a:pPr marL="457200" indent="-457200">
              <a:spcBef>
                <a:spcPts val="0"/>
              </a:spcBef>
              <a:spcAft>
                <a:spcPts val="1400"/>
              </a:spcAft>
              <a:buClr>
                <a:srgbClr val="FF0000"/>
              </a:buClr>
              <a:buFont typeface="Arial"/>
              <a:buChar char="•"/>
            </a:pPr>
            <a:r>
              <a:rPr lang="en-US" sz="2800" dirty="0">
                <a:solidFill>
                  <a:schemeClr val="tx1"/>
                </a:solidFill>
              </a:rPr>
              <a:t>Be prepared to share your answers.</a:t>
            </a:r>
          </a:p>
          <a:p>
            <a:pPr marL="0" indent="0">
              <a:spcBef>
                <a:spcPts val="0"/>
              </a:spcBef>
              <a:spcAft>
                <a:spcPts val="1400"/>
              </a:spcAft>
              <a:buClr>
                <a:srgbClr val="FF0000"/>
              </a:buClr>
              <a:buNone/>
            </a:pPr>
            <a:endParaRPr lang="en-US" sz="2800" dirty="0"/>
          </a:p>
        </p:txBody>
      </p:sp>
      <p:sp>
        <p:nvSpPr>
          <p:cNvPr id="6" name="AutoShape 1"/>
          <p:cNvSpPr>
            <a:spLocks noChangeArrowheads="1"/>
          </p:cNvSpPr>
          <p:nvPr/>
        </p:nvSpPr>
        <p:spPr bwMode="auto">
          <a:xfrm>
            <a:off x="2899749" y="5741845"/>
            <a:ext cx="266700" cy="285750"/>
          </a:xfrm>
          <a:prstGeom prst="star5">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3173506" y="5684665"/>
            <a:ext cx="4894729" cy="400110"/>
          </a:xfrm>
          <a:prstGeom prst="rect">
            <a:avLst/>
          </a:prstGeom>
          <a:noFill/>
        </p:spPr>
        <p:txBody>
          <a:bodyPr wrap="square" rtlCol="0">
            <a:spAutoFit/>
          </a:bodyPr>
          <a:lstStyle/>
          <a:p>
            <a:r>
              <a:rPr lang="en-US" sz="2000" dirty="0"/>
              <a:t>Features of Active Supervision</a:t>
            </a:r>
          </a:p>
        </p:txBody>
      </p:sp>
    </p:spTree>
    <p:extLst>
      <p:ext uri="{BB962C8B-B14F-4D97-AF65-F5344CB8AC3E}">
        <p14:creationId xmlns:p14="http://schemas.microsoft.com/office/powerpoint/2010/main" val="3843919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een-Pencil-Icon-pencils-7151356-150-1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1522" y="440886"/>
            <a:ext cx="1234222" cy="1234222"/>
          </a:xfrm>
          <a:prstGeom prst="rect">
            <a:avLst/>
          </a:prstGeom>
        </p:spPr>
      </p:pic>
      <p:sp>
        <p:nvSpPr>
          <p:cNvPr id="2" name="Title 1"/>
          <p:cNvSpPr>
            <a:spLocks noGrp="1"/>
          </p:cNvSpPr>
          <p:nvPr>
            <p:ph type="title"/>
          </p:nvPr>
        </p:nvSpPr>
        <p:spPr>
          <a:xfrm>
            <a:off x="1471882" y="491686"/>
            <a:ext cx="6757718" cy="925952"/>
          </a:xfrm>
        </p:spPr>
        <p:txBody>
          <a:bodyPr>
            <a:noAutofit/>
          </a:bodyPr>
          <a:lstStyle/>
          <a:p>
            <a:pPr marL="1549400" indent="-1549400" algn="l"/>
            <a:r>
              <a:rPr lang="en-US" sz="4000" dirty="0">
                <a:solidFill>
                  <a:srgbClr val="008000"/>
                </a:solidFill>
                <a:cs typeface="Franklin Gothic Book"/>
              </a:rPr>
              <a:t>Activity: </a:t>
            </a:r>
            <a:r>
              <a:rPr lang="en-US" sz="4000" dirty="0">
                <a:solidFill>
                  <a:srgbClr val="FF0000"/>
                </a:solidFill>
                <a:cs typeface="Franklin Gothic Book"/>
              </a:rPr>
              <a:t>Features of Active 	Supervision</a:t>
            </a:r>
          </a:p>
        </p:txBody>
      </p:sp>
      <p:sp>
        <p:nvSpPr>
          <p:cNvPr id="3" name="Content Placeholder 2"/>
          <p:cNvSpPr>
            <a:spLocks noGrp="1"/>
          </p:cNvSpPr>
          <p:nvPr>
            <p:ph idx="1"/>
          </p:nvPr>
        </p:nvSpPr>
        <p:spPr>
          <a:xfrm>
            <a:off x="596900" y="1963398"/>
            <a:ext cx="8001000" cy="3960847"/>
          </a:xfrm>
        </p:spPr>
        <p:txBody>
          <a:bodyPr>
            <a:normAutofit fontScale="92500" lnSpcReduction="20000"/>
          </a:bodyPr>
          <a:lstStyle/>
          <a:p>
            <a:pPr marL="0" indent="0">
              <a:spcBef>
                <a:spcPts val="0"/>
              </a:spcBef>
              <a:spcAft>
                <a:spcPts val="1400"/>
              </a:spcAft>
              <a:buClr>
                <a:srgbClr val="FF0000"/>
              </a:buClr>
              <a:buNone/>
            </a:pPr>
            <a:r>
              <a:rPr lang="en-US" sz="2800" i="1" dirty="0"/>
              <a:t>The teacher, Ms. Hailey, directed the class to finish writing a paragraph by themselves. She then </a:t>
            </a:r>
            <a:r>
              <a:rPr lang="en-US" sz="2800" i="1" u="sng" dirty="0"/>
              <a:t>moved slowly down the aisles</a:t>
            </a:r>
            <a:r>
              <a:rPr lang="en-US" sz="2800" i="1" dirty="0"/>
              <a:t>(M) </a:t>
            </a:r>
            <a:r>
              <a:rPr lang="en-US" sz="2800" i="1" u="sng" dirty="0"/>
              <a:t>looking from side to side </a:t>
            </a:r>
            <a:r>
              <a:rPr lang="en-US" sz="2800" i="1" dirty="0"/>
              <a:t>(S) quietly </a:t>
            </a:r>
            <a:r>
              <a:rPr lang="en-US" sz="2800" i="1" u="sng" dirty="0"/>
              <a:t>acknowledging </a:t>
            </a:r>
            <a:r>
              <a:rPr lang="en-US" sz="2800" i="1" dirty="0"/>
              <a:t>(I ) the students for starting quickly. She </a:t>
            </a:r>
            <a:r>
              <a:rPr lang="en-US" sz="2800" i="1" u="sng" dirty="0"/>
              <a:t>stood beside </a:t>
            </a:r>
            <a:r>
              <a:rPr lang="en-US" sz="2800" i="1" dirty="0"/>
              <a:t>(M) Enrico for a moment, as he usually does not do well with independent work, and </a:t>
            </a:r>
            <a:r>
              <a:rPr lang="en-US" sz="2800" i="1" u="sng" dirty="0"/>
              <a:t>praised him</a:t>
            </a:r>
            <a:r>
              <a:rPr lang="en-US" sz="2800" i="1" dirty="0"/>
              <a:t> (I) for getting started. Ms. Hailey then stopped, turned around, and </a:t>
            </a:r>
            <a:r>
              <a:rPr lang="en-US" sz="2800" i="1" u="sng" dirty="0"/>
              <a:t>watched</a:t>
            </a:r>
            <a:r>
              <a:rPr lang="en-US" sz="2800" i="1" dirty="0"/>
              <a:t> (S) the front half of the class. She continued to </a:t>
            </a:r>
            <a:r>
              <a:rPr lang="en-US" sz="2800" i="1" u="sng" dirty="0"/>
              <a:t>loop</a:t>
            </a:r>
            <a:r>
              <a:rPr lang="en-US" sz="2800" i="1" dirty="0"/>
              <a:t> (M) around the class, checking the students’ work, and </a:t>
            </a:r>
            <a:r>
              <a:rPr lang="en-US" sz="2800" i="1" u="sng" dirty="0"/>
              <a:t>making compliments </a:t>
            </a:r>
            <a:r>
              <a:rPr lang="en-US" sz="2800" dirty="0"/>
              <a:t>(I) </a:t>
            </a:r>
            <a:r>
              <a:rPr lang="en-US" sz="2800" i="1" dirty="0"/>
              <a:t>here and there.</a:t>
            </a:r>
            <a:r>
              <a:rPr lang="en-US" sz="2800" dirty="0"/>
              <a:t> (Colvin, 2009, p. 46)</a:t>
            </a:r>
          </a:p>
          <a:p>
            <a:pPr marL="0" indent="0">
              <a:spcBef>
                <a:spcPts val="0"/>
              </a:spcBef>
              <a:spcAft>
                <a:spcPts val="1400"/>
              </a:spcAft>
              <a:buClr>
                <a:srgbClr val="FF0000"/>
              </a:buClr>
              <a:buNone/>
            </a:pPr>
            <a:endParaRPr lang="en-US" sz="2800" dirty="0"/>
          </a:p>
        </p:txBody>
      </p:sp>
    </p:spTree>
    <p:extLst>
      <p:ext uri="{BB962C8B-B14F-4D97-AF65-F5344CB8AC3E}">
        <p14:creationId xmlns:p14="http://schemas.microsoft.com/office/powerpoint/2010/main" val="2497296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a:t>
            </a:r>
          </a:p>
        </p:txBody>
      </p:sp>
      <p:sp>
        <p:nvSpPr>
          <p:cNvPr id="3" name="Content Placeholder 2"/>
          <p:cNvSpPr>
            <a:spLocks noGrp="1"/>
          </p:cNvSpPr>
          <p:nvPr>
            <p:ph idx="1"/>
          </p:nvPr>
        </p:nvSpPr>
        <p:spPr>
          <a:xfrm>
            <a:off x="457200" y="1285634"/>
            <a:ext cx="8229600" cy="4840530"/>
          </a:xfrm>
        </p:spPr>
        <p:txBody>
          <a:bodyPr>
            <a:normAutofit fontScale="85000" lnSpcReduction="10000"/>
          </a:bodyPr>
          <a:lstStyle/>
          <a:p>
            <a:pPr marL="0" indent="0">
              <a:buNone/>
            </a:pPr>
            <a:r>
              <a:rPr lang="en-US" dirty="0"/>
              <a:t>When supervising work or activities, circulate among students.</a:t>
            </a:r>
          </a:p>
          <a:p>
            <a:pPr marL="466725">
              <a:buClr>
                <a:srgbClr val="FF0000"/>
              </a:buClr>
            </a:pPr>
            <a:r>
              <a:rPr lang="en-US" dirty="0"/>
              <a:t>Continuously move.</a:t>
            </a:r>
          </a:p>
          <a:p>
            <a:pPr marL="466725">
              <a:buClr>
                <a:srgbClr val="FF0000"/>
              </a:buClr>
            </a:pPr>
            <a:r>
              <a:rPr lang="en-US" dirty="0"/>
              <a:t>Maintain proximity with students.</a:t>
            </a:r>
          </a:p>
          <a:p>
            <a:pPr marL="466725">
              <a:buClr>
                <a:srgbClr val="FF0000"/>
              </a:buClr>
            </a:pPr>
            <a:r>
              <a:rPr lang="en-US" dirty="0"/>
              <a:t>Random or unpredictable.</a:t>
            </a:r>
          </a:p>
          <a:p>
            <a:pPr marL="466725">
              <a:buClr>
                <a:srgbClr val="FF0000"/>
              </a:buClr>
            </a:pPr>
            <a:r>
              <a:rPr lang="en-US" dirty="0"/>
              <a:t>Include moving close to students who struggle with expected behavior and possible problem areas.</a:t>
            </a:r>
          </a:p>
          <a:p>
            <a:pPr marL="466725">
              <a:buClr>
                <a:srgbClr val="FF0000"/>
              </a:buClr>
            </a:pPr>
            <a:r>
              <a:rPr lang="en-US" dirty="0"/>
              <a:t>Demonstrate interest in students, assist with learning tasks, provide feedback–both positive and corrective.</a:t>
            </a:r>
          </a:p>
          <a:p>
            <a:pPr marL="466725">
              <a:buClr>
                <a:srgbClr val="FF0000"/>
              </a:buClr>
            </a:pPr>
            <a:r>
              <a:rPr lang="en-US" dirty="0"/>
              <a:t>Periodically move and supervise when providing individual or small group instruction.</a:t>
            </a:r>
          </a:p>
          <a:p>
            <a:endParaRPr lang="en-US" dirty="0"/>
          </a:p>
          <a:p>
            <a:endParaRPr lang="en-US" dirty="0"/>
          </a:p>
          <a:p>
            <a:pPr lvl="1"/>
            <a:endParaRPr lang="en-US" dirty="0"/>
          </a:p>
        </p:txBody>
      </p:sp>
    </p:spTree>
    <p:custDataLst>
      <p:tags r:id="rId1"/>
    </p:custDataLst>
    <p:extLst>
      <p:ext uri="{BB962C8B-B14F-4D97-AF65-F5344CB8AC3E}">
        <p14:creationId xmlns:p14="http://schemas.microsoft.com/office/powerpoint/2010/main" val="3708683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2CC5-5558-1D49-9321-F2AF5F0BCF67}"/>
              </a:ext>
            </a:extLst>
          </p:cNvPr>
          <p:cNvSpPr>
            <a:spLocks noGrp="1"/>
          </p:cNvSpPr>
          <p:nvPr>
            <p:ph type="title"/>
          </p:nvPr>
        </p:nvSpPr>
        <p:spPr/>
        <p:txBody>
          <a:bodyPr/>
          <a:lstStyle/>
          <a:p>
            <a:r>
              <a:rPr lang="en-US" dirty="0"/>
              <a:t>Moving</a:t>
            </a:r>
          </a:p>
        </p:txBody>
      </p:sp>
      <p:sp>
        <p:nvSpPr>
          <p:cNvPr id="3" name="Content Placeholder 2">
            <a:extLst>
              <a:ext uri="{FF2B5EF4-FFF2-40B4-BE49-F238E27FC236}">
                <a16:creationId xmlns:a16="http://schemas.microsoft.com/office/drawing/2014/main" id="{D5277533-0041-1640-BB61-70AB95C327B0}"/>
              </a:ext>
            </a:extLst>
          </p:cNvPr>
          <p:cNvSpPr>
            <a:spLocks noGrp="1"/>
          </p:cNvSpPr>
          <p:nvPr>
            <p:ph idx="1"/>
          </p:nvPr>
        </p:nvSpPr>
        <p:spPr>
          <a:xfrm>
            <a:off x="457200" y="1300397"/>
            <a:ext cx="8229600" cy="4525963"/>
          </a:xfrm>
        </p:spPr>
        <p:txBody>
          <a:bodyPr/>
          <a:lstStyle/>
          <a:p>
            <a:r>
              <a:rPr lang="en-US" dirty="0"/>
              <a:t>Think about a non-classroom area where  active supervision is needed:</a:t>
            </a:r>
          </a:p>
          <a:p>
            <a:pPr lvl="1"/>
            <a:r>
              <a:rPr lang="en-US" dirty="0"/>
              <a:t>Hallway</a:t>
            </a:r>
          </a:p>
          <a:p>
            <a:pPr lvl="1"/>
            <a:r>
              <a:rPr lang="en-US" dirty="0"/>
              <a:t>Cafeteria</a:t>
            </a:r>
          </a:p>
          <a:p>
            <a:pPr lvl="1"/>
            <a:r>
              <a:rPr lang="en-US" dirty="0"/>
              <a:t>Bus/Pick Up Area/Parking Lot</a:t>
            </a:r>
          </a:p>
          <a:p>
            <a:pPr lvl="1"/>
            <a:r>
              <a:rPr lang="en-US" dirty="0"/>
              <a:t>Playground</a:t>
            </a:r>
          </a:p>
          <a:p>
            <a:r>
              <a:rPr lang="en-US" dirty="0"/>
              <a:t>What are the current expectations for staff movement? Is there a specific expectation?</a:t>
            </a:r>
          </a:p>
          <a:p>
            <a:pPr lvl="1"/>
            <a:endParaRPr lang="en-US" dirty="0"/>
          </a:p>
        </p:txBody>
      </p:sp>
    </p:spTree>
    <p:extLst>
      <p:ext uri="{BB962C8B-B14F-4D97-AF65-F5344CB8AC3E}">
        <p14:creationId xmlns:p14="http://schemas.microsoft.com/office/powerpoint/2010/main" val="2641011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1387F067-6989-634F-9EFB-C10C19F61F14}"/>
              </a:ext>
            </a:extLst>
          </p:cNvPr>
          <p:cNvSpPr/>
          <p:nvPr/>
        </p:nvSpPr>
        <p:spPr>
          <a:xfrm>
            <a:off x="276771" y="2150846"/>
            <a:ext cx="8651452" cy="4127838"/>
          </a:xfrm>
          <a:prstGeom prst="rect">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5126CA6-CBE7-0B4D-ABE5-A76C734BB490}"/>
              </a:ext>
            </a:extLst>
          </p:cNvPr>
          <p:cNvSpPr/>
          <p:nvPr/>
        </p:nvSpPr>
        <p:spPr>
          <a:xfrm>
            <a:off x="4761105" y="2272077"/>
            <a:ext cx="3772048" cy="1595385"/>
          </a:xfrm>
          <a:prstGeom prst="rect">
            <a:avLst/>
          </a:prstGeom>
          <a:solidFill>
            <a:schemeClr val="bg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B2EB4D0-4F9E-6542-A22A-D43E2B622CB4}"/>
              </a:ext>
            </a:extLst>
          </p:cNvPr>
          <p:cNvSpPr/>
          <p:nvPr/>
        </p:nvSpPr>
        <p:spPr>
          <a:xfrm>
            <a:off x="918268" y="1926641"/>
            <a:ext cx="3525189" cy="1813809"/>
          </a:xfrm>
          <a:prstGeom prst="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Arc 38">
            <a:extLst>
              <a:ext uri="{FF2B5EF4-FFF2-40B4-BE49-F238E27FC236}">
                <a16:creationId xmlns:a16="http://schemas.microsoft.com/office/drawing/2014/main" id="{C8E1222E-FDA8-3648-8ED4-BB52A2652D7D}"/>
              </a:ext>
            </a:extLst>
          </p:cNvPr>
          <p:cNvSpPr/>
          <p:nvPr/>
        </p:nvSpPr>
        <p:spPr>
          <a:xfrm>
            <a:off x="5702280" y="2588399"/>
            <a:ext cx="614165" cy="1031563"/>
          </a:xfrm>
          <a:prstGeom prst="arc">
            <a:avLst>
              <a:gd name="adj1" fmla="val 16200000"/>
              <a:gd name="adj2" fmla="val 2863499"/>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Parallelogram 34">
            <a:extLst>
              <a:ext uri="{FF2B5EF4-FFF2-40B4-BE49-F238E27FC236}">
                <a16:creationId xmlns:a16="http://schemas.microsoft.com/office/drawing/2014/main" id="{B1BDC2E4-D573-EA41-8B89-D6785315A5E5}"/>
              </a:ext>
            </a:extLst>
          </p:cNvPr>
          <p:cNvSpPr/>
          <p:nvPr/>
        </p:nvSpPr>
        <p:spPr>
          <a:xfrm rot="10360287">
            <a:off x="911327" y="2201610"/>
            <a:ext cx="2020113" cy="913880"/>
          </a:xfrm>
          <a:prstGeom prst="parallelogram">
            <a:avLst/>
          </a:prstGeom>
          <a:solidFill>
            <a:schemeClr val="bg2">
              <a:lumMod val="90000"/>
            </a:schemeClr>
          </a:solidFill>
          <a:ln>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87E8FE-4ECE-9E4A-A1C1-E485523D360C}"/>
              </a:ext>
            </a:extLst>
          </p:cNvPr>
          <p:cNvSpPr>
            <a:spLocks noGrp="1"/>
          </p:cNvSpPr>
          <p:nvPr>
            <p:ph type="title"/>
          </p:nvPr>
        </p:nvSpPr>
        <p:spPr>
          <a:xfrm>
            <a:off x="0" y="63610"/>
            <a:ext cx="5786099" cy="1143000"/>
          </a:xfrm>
        </p:spPr>
        <p:txBody>
          <a:bodyPr>
            <a:normAutofit fontScale="90000"/>
          </a:bodyPr>
          <a:lstStyle/>
          <a:p>
            <a:r>
              <a:rPr lang="en-US" dirty="0"/>
              <a:t>Active Supervision – </a:t>
            </a:r>
            <a:br>
              <a:rPr lang="en-US" dirty="0"/>
            </a:br>
            <a:r>
              <a:rPr lang="en-US" dirty="0"/>
              <a:t>Moving on the Playground</a:t>
            </a:r>
          </a:p>
        </p:txBody>
      </p:sp>
      <p:sp>
        <p:nvSpPr>
          <p:cNvPr id="5" name="Rectangle 4">
            <a:extLst>
              <a:ext uri="{FF2B5EF4-FFF2-40B4-BE49-F238E27FC236}">
                <a16:creationId xmlns:a16="http://schemas.microsoft.com/office/drawing/2014/main" id="{BF631DDE-3A9A-2B45-A1A3-4CFB9EB365D3}"/>
              </a:ext>
            </a:extLst>
          </p:cNvPr>
          <p:cNvSpPr/>
          <p:nvPr/>
        </p:nvSpPr>
        <p:spPr>
          <a:xfrm rot="16200000">
            <a:off x="6698153" y="3945138"/>
            <a:ext cx="1716282" cy="2590801"/>
          </a:xfrm>
          <a:prstGeom prst="rect">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4017135-D2D4-1F41-9627-9B91B1331114}"/>
              </a:ext>
            </a:extLst>
          </p:cNvPr>
          <p:cNvSpPr/>
          <p:nvPr/>
        </p:nvSpPr>
        <p:spPr>
          <a:xfrm>
            <a:off x="2467130" y="4076256"/>
            <a:ext cx="1070548" cy="959370"/>
          </a:xfrm>
          <a:prstGeom prst="ellipse">
            <a:avLst/>
          </a:prstGeom>
          <a:solidFill>
            <a:schemeClr val="accent3">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A9EA8FDD-81B4-5647-9569-9642D8B93323}"/>
              </a:ext>
            </a:extLst>
          </p:cNvPr>
          <p:cNvCxnSpPr/>
          <p:nvPr/>
        </p:nvCxnSpPr>
        <p:spPr>
          <a:xfrm flipV="1">
            <a:off x="3002404" y="3867462"/>
            <a:ext cx="145530" cy="6884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 name="Wave 8">
            <a:extLst>
              <a:ext uri="{FF2B5EF4-FFF2-40B4-BE49-F238E27FC236}">
                <a16:creationId xmlns:a16="http://schemas.microsoft.com/office/drawing/2014/main" id="{3C336ECC-67C1-014B-B287-7A4E34928D2C}"/>
              </a:ext>
            </a:extLst>
          </p:cNvPr>
          <p:cNvSpPr/>
          <p:nvPr/>
        </p:nvSpPr>
        <p:spPr>
          <a:xfrm rot="923112">
            <a:off x="3147933" y="3941344"/>
            <a:ext cx="329784" cy="404555"/>
          </a:xfrm>
          <a:prstGeom prst="wave">
            <a:avLst/>
          </a:prstGeom>
          <a:solidFill>
            <a:schemeClr val="tx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222483D5-5272-304B-941E-584B91F9990F}"/>
              </a:ext>
            </a:extLst>
          </p:cNvPr>
          <p:cNvGrpSpPr/>
          <p:nvPr/>
        </p:nvGrpSpPr>
        <p:grpSpPr>
          <a:xfrm>
            <a:off x="1235915" y="2051059"/>
            <a:ext cx="1231214" cy="873090"/>
            <a:chOff x="2876091" y="2079972"/>
            <a:chExt cx="1242166" cy="1093753"/>
          </a:xfrm>
        </p:grpSpPr>
        <p:grpSp>
          <p:nvGrpSpPr>
            <p:cNvPr id="18" name="Group 17">
              <a:extLst>
                <a:ext uri="{FF2B5EF4-FFF2-40B4-BE49-F238E27FC236}">
                  <a16:creationId xmlns:a16="http://schemas.microsoft.com/office/drawing/2014/main" id="{90E144BB-4CB7-EE40-835B-928FC413EA33}"/>
                </a:ext>
              </a:extLst>
            </p:cNvPr>
            <p:cNvGrpSpPr/>
            <p:nvPr/>
          </p:nvGrpSpPr>
          <p:grpSpPr>
            <a:xfrm>
              <a:off x="2876091" y="2329987"/>
              <a:ext cx="271843" cy="843738"/>
              <a:chOff x="2876091" y="2329987"/>
              <a:chExt cx="271843" cy="843738"/>
            </a:xfrm>
          </p:grpSpPr>
          <p:cxnSp>
            <p:nvCxnSpPr>
              <p:cNvPr id="11" name="Straight Connector 10">
                <a:extLst>
                  <a:ext uri="{FF2B5EF4-FFF2-40B4-BE49-F238E27FC236}">
                    <a16:creationId xmlns:a16="http://schemas.microsoft.com/office/drawing/2014/main" id="{534556F9-061B-944C-96C7-6B50D2AFDFE0}"/>
                  </a:ext>
                </a:extLst>
              </p:cNvPr>
              <p:cNvCxnSpPr/>
              <p:nvPr/>
            </p:nvCxnSpPr>
            <p:spPr>
              <a:xfrm flipH="1">
                <a:off x="2876091" y="2329987"/>
                <a:ext cx="197058" cy="7302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DA91B34-9BE2-274C-A2DD-03AC10C45A5E}"/>
                  </a:ext>
                </a:extLst>
              </p:cNvPr>
              <p:cNvCxnSpPr>
                <a:cxnSpLocks/>
              </p:cNvCxnSpPr>
              <p:nvPr/>
            </p:nvCxnSpPr>
            <p:spPr>
              <a:xfrm>
                <a:off x="3100177" y="2329987"/>
                <a:ext cx="47757" cy="84373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15" name="Straight Connector 14">
              <a:extLst>
                <a:ext uri="{FF2B5EF4-FFF2-40B4-BE49-F238E27FC236}">
                  <a16:creationId xmlns:a16="http://schemas.microsoft.com/office/drawing/2014/main" id="{B128A588-6E84-3F44-8D73-0135E1A27C0A}"/>
                </a:ext>
              </a:extLst>
            </p:cNvPr>
            <p:cNvCxnSpPr>
              <a:cxnSpLocks/>
            </p:cNvCxnSpPr>
            <p:nvPr/>
          </p:nvCxnSpPr>
          <p:spPr>
            <a:xfrm flipV="1">
              <a:off x="3100176" y="2079972"/>
              <a:ext cx="992139" cy="25001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9" name="Group 18">
              <a:extLst>
                <a:ext uri="{FF2B5EF4-FFF2-40B4-BE49-F238E27FC236}">
                  <a16:creationId xmlns:a16="http://schemas.microsoft.com/office/drawing/2014/main" id="{2ECD79D9-6676-3A44-8EC1-3C7999B44FA9}"/>
                </a:ext>
              </a:extLst>
            </p:cNvPr>
            <p:cNvGrpSpPr/>
            <p:nvPr/>
          </p:nvGrpSpPr>
          <p:grpSpPr>
            <a:xfrm>
              <a:off x="3846414" y="2079972"/>
              <a:ext cx="271843" cy="843738"/>
              <a:chOff x="2876091" y="2329987"/>
              <a:chExt cx="271843" cy="843738"/>
            </a:xfrm>
          </p:grpSpPr>
          <p:cxnSp>
            <p:nvCxnSpPr>
              <p:cNvPr id="20" name="Straight Connector 19">
                <a:extLst>
                  <a:ext uri="{FF2B5EF4-FFF2-40B4-BE49-F238E27FC236}">
                    <a16:creationId xmlns:a16="http://schemas.microsoft.com/office/drawing/2014/main" id="{A482CBA1-47F2-E84A-909D-3CC4179CC6AD}"/>
                  </a:ext>
                </a:extLst>
              </p:cNvPr>
              <p:cNvCxnSpPr/>
              <p:nvPr/>
            </p:nvCxnSpPr>
            <p:spPr>
              <a:xfrm flipH="1">
                <a:off x="2876091" y="2329987"/>
                <a:ext cx="197058" cy="73023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831E378-1489-C244-8225-9FC4A3BC545C}"/>
                  </a:ext>
                </a:extLst>
              </p:cNvPr>
              <p:cNvCxnSpPr>
                <a:cxnSpLocks/>
              </p:cNvCxnSpPr>
              <p:nvPr/>
            </p:nvCxnSpPr>
            <p:spPr>
              <a:xfrm>
                <a:off x="3100177" y="2329987"/>
                <a:ext cx="47757" cy="84373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23" name="Straight Connector 22">
              <a:extLst>
                <a:ext uri="{FF2B5EF4-FFF2-40B4-BE49-F238E27FC236}">
                  <a16:creationId xmlns:a16="http://schemas.microsoft.com/office/drawing/2014/main" id="{861A8AA6-D4B7-6345-B2E1-03655E85B722}"/>
                </a:ext>
              </a:extLst>
            </p:cNvPr>
            <p:cNvCxnSpPr/>
            <p:nvPr/>
          </p:nvCxnSpPr>
          <p:spPr>
            <a:xfrm>
              <a:off x="3312825" y="2272078"/>
              <a:ext cx="0" cy="4230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128FD2AA-80EB-2444-AAEE-6DE12C7079A6}"/>
                </a:ext>
              </a:extLst>
            </p:cNvPr>
            <p:cNvCxnSpPr/>
            <p:nvPr/>
          </p:nvCxnSpPr>
          <p:spPr>
            <a:xfrm>
              <a:off x="3512981" y="2233576"/>
              <a:ext cx="0" cy="4230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7066CE3F-3987-7A4B-8347-CF1D92ABFF76}"/>
                </a:ext>
              </a:extLst>
            </p:cNvPr>
            <p:cNvCxnSpPr/>
            <p:nvPr/>
          </p:nvCxnSpPr>
          <p:spPr>
            <a:xfrm>
              <a:off x="3720058" y="2204979"/>
              <a:ext cx="0" cy="4230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0C263847-013C-214F-ACD1-906D343FE5E1}"/>
                </a:ext>
              </a:extLst>
            </p:cNvPr>
            <p:cNvCxnSpPr/>
            <p:nvPr/>
          </p:nvCxnSpPr>
          <p:spPr>
            <a:xfrm>
              <a:off x="3846414" y="2118473"/>
              <a:ext cx="0" cy="42302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0BD382E8-DD6A-1943-B1A4-991C9F9E2875}"/>
                </a:ext>
              </a:extLst>
            </p:cNvPr>
            <p:cNvCxnSpPr>
              <a:cxnSpLocks/>
            </p:cNvCxnSpPr>
            <p:nvPr/>
          </p:nvCxnSpPr>
          <p:spPr>
            <a:xfrm flipH="1">
              <a:off x="3312825" y="2633095"/>
              <a:ext cx="254833" cy="956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5996E24B-EBE1-CC49-A24F-9988D75EA5BF}"/>
                </a:ext>
              </a:extLst>
            </p:cNvPr>
            <p:cNvCxnSpPr>
              <a:cxnSpLocks/>
            </p:cNvCxnSpPr>
            <p:nvPr/>
          </p:nvCxnSpPr>
          <p:spPr>
            <a:xfrm flipH="1">
              <a:off x="3720060" y="2501841"/>
              <a:ext cx="224883" cy="1071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Punched Tape 35">
            <a:extLst>
              <a:ext uri="{FF2B5EF4-FFF2-40B4-BE49-F238E27FC236}">
                <a16:creationId xmlns:a16="http://schemas.microsoft.com/office/drawing/2014/main" id="{DCB5C527-43D6-434B-96A2-AC4259EDA167}"/>
              </a:ext>
            </a:extLst>
          </p:cNvPr>
          <p:cNvSpPr/>
          <p:nvPr/>
        </p:nvSpPr>
        <p:spPr>
          <a:xfrm rot="19105342">
            <a:off x="5195077" y="2833823"/>
            <a:ext cx="1049312" cy="448097"/>
          </a:xfrm>
          <a:prstGeom prst="flowChartPunchedTape">
            <a:avLst/>
          </a:prstGeom>
          <a:solidFill>
            <a:schemeClr val="bg1">
              <a:lumMod val="85000"/>
            </a:schemeClr>
          </a:solidFill>
          <a:ln>
            <a:solidFill>
              <a:schemeClr val="bg1">
                <a:lumMod val="75000"/>
              </a:schemeClr>
            </a:solidFill>
          </a:ln>
          <a:effectLst>
            <a:outerShdw blurRad="50800" dist="38100" dir="2700000" sx="114000" sy="114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Arc 36">
            <a:extLst>
              <a:ext uri="{FF2B5EF4-FFF2-40B4-BE49-F238E27FC236}">
                <a16:creationId xmlns:a16="http://schemas.microsoft.com/office/drawing/2014/main" id="{0F28FBF5-AE52-E247-94F1-B81B56E8835F}"/>
              </a:ext>
            </a:extLst>
          </p:cNvPr>
          <p:cNvSpPr/>
          <p:nvPr/>
        </p:nvSpPr>
        <p:spPr>
          <a:xfrm>
            <a:off x="5848662" y="2848392"/>
            <a:ext cx="614165" cy="1031563"/>
          </a:xfrm>
          <a:prstGeom prst="arc">
            <a:avLst>
              <a:gd name="adj1" fmla="val 16200000"/>
              <a:gd name="adj2" fmla="val 1514323"/>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Block Arc 40">
            <a:extLst>
              <a:ext uri="{FF2B5EF4-FFF2-40B4-BE49-F238E27FC236}">
                <a16:creationId xmlns:a16="http://schemas.microsoft.com/office/drawing/2014/main" id="{59D44B6E-300E-0949-8EF7-9864EC2C77A6}"/>
              </a:ext>
            </a:extLst>
          </p:cNvPr>
          <p:cNvSpPr/>
          <p:nvPr/>
        </p:nvSpPr>
        <p:spPr>
          <a:xfrm>
            <a:off x="5876276" y="2690821"/>
            <a:ext cx="448455" cy="403961"/>
          </a:xfrm>
          <a:prstGeom prst="blockArc">
            <a:avLst>
              <a:gd name="adj1" fmla="val 8845788"/>
              <a:gd name="adj2" fmla="val 0"/>
              <a:gd name="adj3" fmla="val 25000"/>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43" name="Straight Connector 42">
            <a:extLst>
              <a:ext uri="{FF2B5EF4-FFF2-40B4-BE49-F238E27FC236}">
                <a16:creationId xmlns:a16="http://schemas.microsoft.com/office/drawing/2014/main" id="{D66F9CCD-2F17-C94C-830B-B4F098030160}"/>
              </a:ext>
            </a:extLst>
          </p:cNvPr>
          <p:cNvCxnSpPr>
            <a:cxnSpLocks/>
          </p:cNvCxnSpPr>
          <p:nvPr/>
        </p:nvCxnSpPr>
        <p:spPr>
          <a:xfrm>
            <a:off x="6244526" y="3197204"/>
            <a:ext cx="200848" cy="147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8682EA5A-95DB-7F4D-B403-B5990ADFCD13}"/>
              </a:ext>
            </a:extLst>
          </p:cNvPr>
          <p:cNvCxnSpPr>
            <a:cxnSpLocks/>
          </p:cNvCxnSpPr>
          <p:nvPr/>
        </p:nvCxnSpPr>
        <p:spPr>
          <a:xfrm>
            <a:off x="6233659" y="3057871"/>
            <a:ext cx="213496" cy="16652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0" name="Block Arc 39">
            <a:extLst>
              <a:ext uri="{FF2B5EF4-FFF2-40B4-BE49-F238E27FC236}">
                <a16:creationId xmlns:a16="http://schemas.microsoft.com/office/drawing/2014/main" id="{0E98D98E-4E97-184E-BCE8-0F4ACE53B51E}"/>
              </a:ext>
            </a:extLst>
          </p:cNvPr>
          <p:cNvSpPr/>
          <p:nvPr/>
        </p:nvSpPr>
        <p:spPr>
          <a:xfrm>
            <a:off x="5707289" y="2419474"/>
            <a:ext cx="448455" cy="403961"/>
          </a:xfrm>
          <a:prstGeom prst="blockArc">
            <a:avLst>
              <a:gd name="adj1" fmla="val 8845788"/>
              <a:gd name="adj2" fmla="val 0"/>
              <a:gd name="adj3" fmla="val 25000"/>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0" name="Picture 49">
            <a:extLst>
              <a:ext uri="{FF2B5EF4-FFF2-40B4-BE49-F238E27FC236}">
                <a16:creationId xmlns:a16="http://schemas.microsoft.com/office/drawing/2014/main" id="{4EBA73F0-C966-184A-B0D2-C790FE0FC268}"/>
              </a:ext>
            </a:extLst>
          </p:cNvPr>
          <p:cNvPicPr>
            <a:picLocks noChangeAspect="1"/>
          </p:cNvPicPr>
          <p:nvPr/>
        </p:nvPicPr>
        <p:blipFill>
          <a:blip r:embed="rId3"/>
          <a:stretch>
            <a:fillRect/>
          </a:stretch>
        </p:blipFill>
        <p:spPr>
          <a:xfrm rot="508744">
            <a:off x="3418267" y="2204408"/>
            <a:ext cx="918268" cy="508874"/>
          </a:xfrm>
          <a:prstGeom prst="rect">
            <a:avLst/>
          </a:prstGeom>
        </p:spPr>
      </p:pic>
      <p:pic>
        <p:nvPicPr>
          <p:cNvPr id="51" name="Picture 50">
            <a:extLst>
              <a:ext uri="{FF2B5EF4-FFF2-40B4-BE49-F238E27FC236}">
                <a16:creationId xmlns:a16="http://schemas.microsoft.com/office/drawing/2014/main" id="{591C84E6-18C6-1F43-8A3D-9FF718E84B50}"/>
              </a:ext>
            </a:extLst>
          </p:cNvPr>
          <p:cNvPicPr>
            <a:picLocks noChangeAspect="1"/>
          </p:cNvPicPr>
          <p:nvPr/>
        </p:nvPicPr>
        <p:blipFill>
          <a:blip r:embed="rId3"/>
          <a:stretch>
            <a:fillRect/>
          </a:stretch>
        </p:blipFill>
        <p:spPr>
          <a:xfrm rot="542081">
            <a:off x="3433648" y="2967205"/>
            <a:ext cx="918268" cy="508874"/>
          </a:xfrm>
          <a:prstGeom prst="rect">
            <a:avLst/>
          </a:prstGeom>
        </p:spPr>
      </p:pic>
      <p:sp>
        <p:nvSpPr>
          <p:cNvPr id="69" name="Can 68">
            <a:extLst>
              <a:ext uri="{FF2B5EF4-FFF2-40B4-BE49-F238E27FC236}">
                <a16:creationId xmlns:a16="http://schemas.microsoft.com/office/drawing/2014/main" id="{6E569F01-3F90-C943-A07F-A0109858D789}"/>
              </a:ext>
            </a:extLst>
          </p:cNvPr>
          <p:cNvSpPr/>
          <p:nvPr/>
        </p:nvSpPr>
        <p:spPr>
          <a:xfrm>
            <a:off x="7030593" y="3239410"/>
            <a:ext cx="186843" cy="596758"/>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Can 69">
            <a:extLst>
              <a:ext uri="{FF2B5EF4-FFF2-40B4-BE49-F238E27FC236}">
                <a16:creationId xmlns:a16="http://schemas.microsoft.com/office/drawing/2014/main" id="{80C48C2A-916B-194C-89E1-898ADBE7F75A}"/>
              </a:ext>
            </a:extLst>
          </p:cNvPr>
          <p:cNvSpPr/>
          <p:nvPr/>
        </p:nvSpPr>
        <p:spPr>
          <a:xfrm>
            <a:off x="8275827" y="3240563"/>
            <a:ext cx="186843" cy="596758"/>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Trapezoid 54">
            <a:extLst>
              <a:ext uri="{FF2B5EF4-FFF2-40B4-BE49-F238E27FC236}">
                <a16:creationId xmlns:a16="http://schemas.microsoft.com/office/drawing/2014/main" id="{A44EB9FD-3952-2B4C-9731-A0EA8D6AFE92}"/>
              </a:ext>
            </a:extLst>
          </p:cNvPr>
          <p:cNvSpPr/>
          <p:nvPr/>
        </p:nvSpPr>
        <p:spPr>
          <a:xfrm>
            <a:off x="7015501" y="2583609"/>
            <a:ext cx="1502766" cy="704426"/>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Connector 56">
            <a:extLst>
              <a:ext uri="{FF2B5EF4-FFF2-40B4-BE49-F238E27FC236}">
                <a16:creationId xmlns:a16="http://schemas.microsoft.com/office/drawing/2014/main" id="{13C48BCD-36C1-C84C-982A-BA144A5AE9C0}"/>
              </a:ext>
            </a:extLst>
          </p:cNvPr>
          <p:cNvCxnSpPr/>
          <p:nvPr/>
        </p:nvCxnSpPr>
        <p:spPr>
          <a:xfrm>
            <a:off x="8361149" y="2385292"/>
            <a:ext cx="0" cy="339282"/>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58B2EC51-AFF8-8243-9CCB-2F11DA82DFE7}"/>
              </a:ext>
            </a:extLst>
          </p:cNvPr>
          <p:cNvCxnSpPr/>
          <p:nvPr/>
        </p:nvCxnSpPr>
        <p:spPr>
          <a:xfrm>
            <a:off x="8502413" y="2900128"/>
            <a:ext cx="0" cy="339282"/>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E63B8FD2-ADB3-E446-B832-987E341E52BC}"/>
              </a:ext>
            </a:extLst>
          </p:cNvPr>
          <p:cNvCxnSpPr/>
          <p:nvPr/>
        </p:nvCxnSpPr>
        <p:spPr>
          <a:xfrm>
            <a:off x="7015501" y="2912324"/>
            <a:ext cx="0" cy="339282"/>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ADB52406-494C-A24E-A95F-C121D1D2F72E}"/>
              </a:ext>
            </a:extLst>
          </p:cNvPr>
          <p:cNvCxnSpPr/>
          <p:nvPr/>
        </p:nvCxnSpPr>
        <p:spPr>
          <a:xfrm>
            <a:off x="7164434" y="2335823"/>
            <a:ext cx="0" cy="339282"/>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D650EBB6-7035-1448-833F-F2EB9A80D788}"/>
              </a:ext>
            </a:extLst>
          </p:cNvPr>
          <p:cNvCxnSpPr>
            <a:cxnSpLocks/>
          </p:cNvCxnSpPr>
          <p:nvPr/>
        </p:nvCxnSpPr>
        <p:spPr>
          <a:xfrm flipH="1">
            <a:off x="7015501" y="2342515"/>
            <a:ext cx="148933" cy="605326"/>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256A0754-B269-5046-B335-0401ECA385F8}"/>
              </a:ext>
            </a:extLst>
          </p:cNvPr>
          <p:cNvCxnSpPr>
            <a:cxnSpLocks/>
          </p:cNvCxnSpPr>
          <p:nvPr/>
        </p:nvCxnSpPr>
        <p:spPr>
          <a:xfrm>
            <a:off x="8361149" y="2385292"/>
            <a:ext cx="157118" cy="550530"/>
          </a:xfrm>
          <a:prstGeom prst="line">
            <a:avLst/>
          </a:prstGeom>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36825B64-837D-1640-9A44-1FE5379A15E5}"/>
              </a:ext>
            </a:extLst>
          </p:cNvPr>
          <p:cNvCxnSpPr>
            <a:cxnSpLocks/>
          </p:cNvCxnSpPr>
          <p:nvPr/>
        </p:nvCxnSpPr>
        <p:spPr>
          <a:xfrm flipV="1">
            <a:off x="7015501" y="2947841"/>
            <a:ext cx="1517652" cy="10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F69808D9-F7F6-E84D-98AE-1E21BF633F4F}"/>
              </a:ext>
            </a:extLst>
          </p:cNvPr>
          <p:cNvCxnSpPr>
            <a:cxnSpLocks/>
          </p:cNvCxnSpPr>
          <p:nvPr/>
        </p:nvCxnSpPr>
        <p:spPr>
          <a:xfrm>
            <a:off x="7149259" y="2377757"/>
            <a:ext cx="1211890" cy="7436"/>
          </a:xfrm>
          <a:prstGeom prst="line">
            <a:avLst/>
          </a:prstGeom>
        </p:spPr>
        <p:style>
          <a:lnRef idx="2">
            <a:schemeClr val="accent1"/>
          </a:lnRef>
          <a:fillRef idx="0">
            <a:schemeClr val="accent1"/>
          </a:fillRef>
          <a:effectRef idx="1">
            <a:schemeClr val="accent1"/>
          </a:effectRef>
          <a:fontRef idx="minor">
            <a:schemeClr val="tx1"/>
          </a:fontRef>
        </p:style>
      </p:cxnSp>
      <p:sp>
        <p:nvSpPr>
          <p:cNvPr id="53" name="Can 52">
            <a:extLst>
              <a:ext uri="{FF2B5EF4-FFF2-40B4-BE49-F238E27FC236}">
                <a16:creationId xmlns:a16="http://schemas.microsoft.com/office/drawing/2014/main" id="{A3A97278-64F0-9E43-A2D9-13C0CB45E733}"/>
              </a:ext>
            </a:extLst>
          </p:cNvPr>
          <p:cNvSpPr/>
          <p:nvPr/>
        </p:nvSpPr>
        <p:spPr>
          <a:xfrm>
            <a:off x="7475202" y="2112035"/>
            <a:ext cx="583365" cy="546515"/>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riangle 53">
            <a:extLst>
              <a:ext uri="{FF2B5EF4-FFF2-40B4-BE49-F238E27FC236}">
                <a16:creationId xmlns:a16="http://schemas.microsoft.com/office/drawing/2014/main" id="{4202B174-6F0D-6640-9F92-EE0C93C725FE}"/>
              </a:ext>
            </a:extLst>
          </p:cNvPr>
          <p:cNvSpPr/>
          <p:nvPr/>
        </p:nvSpPr>
        <p:spPr>
          <a:xfrm>
            <a:off x="7276810" y="1712000"/>
            <a:ext cx="992437" cy="577247"/>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2" name="Straight Connector 71">
            <a:extLst>
              <a:ext uri="{FF2B5EF4-FFF2-40B4-BE49-F238E27FC236}">
                <a16:creationId xmlns:a16="http://schemas.microsoft.com/office/drawing/2014/main" id="{188CCDD3-C26A-1D42-9F19-687FC55457D4}"/>
              </a:ext>
            </a:extLst>
          </p:cNvPr>
          <p:cNvCxnSpPr/>
          <p:nvPr/>
        </p:nvCxnSpPr>
        <p:spPr>
          <a:xfrm>
            <a:off x="5702280" y="3429000"/>
            <a:ext cx="17453" cy="19096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74" name="Picture 73">
            <a:extLst>
              <a:ext uri="{FF2B5EF4-FFF2-40B4-BE49-F238E27FC236}">
                <a16:creationId xmlns:a16="http://schemas.microsoft.com/office/drawing/2014/main" id="{96D26BAB-4E3D-4745-B5C6-6891E01C3B4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116967" y="5085777"/>
            <a:ext cx="331394" cy="310682"/>
          </a:xfrm>
          <a:prstGeom prst="rect">
            <a:avLst/>
          </a:prstGeom>
        </p:spPr>
      </p:pic>
      <p:sp>
        <p:nvSpPr>
          <p:cNvPr id="75" name="Rectangle 74">
            <a:extLst>
              <a:ext uri="{FF2B5EF4-FFF2-40B4-BE49-F238E27FC236}">
                <a16:creationId xmlns:a16="http://schemas.microsoft.com/office/drawing/2014/main" id="{CB387E5E-DDC5-3D48-9BAD-F9F158FF27C0}"/>
              </a:ext>
            </a:extLst>
          </p:cNvPr>
          <p:cNvSpPr/>
          <p:nvPr/>
        </p:nvSpPr>
        <p:spPr>
          <a:xfrm>
            <a:off x="4572000" y="4555941"/>
            <a:ext cx="884420" cy="840518"/>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2A77BAB2-BD02-7F44-8469-7C75F8C47536}"/>
              </a:ext>
            </a:extLst>
          </p:cNvPr>
          <p:cNvCxnSpPr>
            <a:stCxn id="75" idx="0"/>
            <a:endCxn id="75" idx="2"/>
          </p:cNvCxnSpPr>
          <p:nvPr/>
        </p:nvCxnSpPr>
        <p:spPr>
          <a:xfrm>
            <a:off x="5014210" y="4555941"/>
            <a:ext cx="0" cy="84051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DD6B5508-EA43-4A47-8216-0842B2B98280}"/>
              </a:ext>
            </a:extLst>
          </p:cNvPr>
          <p:cNvCxnSpPr>
            <a:cxnSpLocks/>
            <a:stCxn id="75" idx="1"/>
            <a:endCxn id="75" idx="3"/>
          </p:cNvCxnSpPr>
          <p:nvPr/>
        </p:nvCxnSpPr>
        <p:spPr>
          <a:xfrm>
            <a:off x="4572000" y="4976200"/>
            <a:ext cx="88442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81" name="Picture 80">
            <a:extLst>
              <a:ext uri="{FF2B5EF4-FFF2-40B4-BE49-F238E27FC236}">
                <a16:creationId xmlns:a16="http://schemas.microsoft.com/office/drawing/2014/main" id="{C735285B-7B63-0C47-A890-F1E4DD27867F}"/>
              </a:ext>
            </a:extLst>
          </p:cNvPr>
          <p:cNvPicPr>
            <a:picLocks noChangeAspect="1"/>
          </p:cNvPicPr>
          <p:nvPr/>
        </p:nvPicPr>
        <p:blipFill>
          <a:blip r:embed="rId5">
            <a:duotone>
              <a:schemeClr val="accent2">
                <a:shade val="45000"/>
                <a:satMod val="135000"/>
              </a:schemeClr>
              <a:prstClr val="white"/>
            </a:duotone>
          </a:blip>
          <a:stretch>
            <a:fillRect/>
          </a:stretch>
        </p:blipFill>
        <p:spPr>
          <a:xfrm>
            <a:off x="931041" y="3617402"/>
            <a:ext cx="1435780" cy="1435780"/>
          </a:xfrm>
          <a:prstGeom prst="rect">
            <a:avLst/>
          </a:prstGeom>
        </p:spPr>
      </p:pic>
      <p:sp>
        <p:nvSpPr>
          <p:cNvPr id="82" name="Oval 81">
            <a:extLst>
              <a:ext uri="{FF2B5EF4-FFF2-40B4-BE49-F238E27FC236}">
                <a16:creationId xmlns:a16="http://schemas.microsoft.com/office/drawing/2014/main" id="{FFA28F59-26B3-BD4E-B3BE-166EACA28DE0}"/>
              </a:ext>
            </a:extLst>
          </p:cNvPr>
          <p:cNvSpPr/>
          <p:nvPr/>
        </p:nvSpPr>
        <p:spPr>
          <a:xfrm>
            <a:off x="276771" y="1620570"/>
            <a:ext cx="4717772" cy="3569566"/>
          </a:xfrm>
          <a:prstGeom prst="ellipse">
            <a:avLst/>
          </a:prstGeom>
          <a:no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3" name="Picture 82">
            <a:extLst>
              <a:ext uri="{FF2B5EF4-FFF2-40B4-BE49-F238E27FC236}">
                <a16:creationId xmlns:a16="http://schemas.microsoft.com/office/drawing/2014/main" id="{04A5CDEF-459A-F840-B710-5BAAC5A41526}"/>
              </a:ext>
            </a:extLst>
          </p:cNvPr>
          <p:cNvPicPr>
            <a:picLocks noChangeAspect="1"/>
          </p:cNvPicPr>
          <p:nvPr/>
        </p:nvPicPr>
        <p:blipFill>
          <a:blip r:embed="rId5">
            <a:duotone>
              <a:schemeClr val="accent4">
                <a:shade val="45000"/>
                <a:satMod val="135000"/>
              </a:schemeClr>
              <a:prstClr val="white"/>
            </a:duotone>
          </a:blip>
          <a:stretch>
            <a:fillRect/>
          </a:stretch>
        </p:blipFill>
        <p:spPr>
          <a:xfrm>
            <a:off x="5640171" y="2652808"/>
            <a:ext cx="1435780" cy="1435780"/>
          </a:xfrm>
          <a:prstGeom prst="rect">
            <a:avLst/>
          </a:prstGeom>
        </p:spPr>
      </p:pic>
      <p:sp>
        <p:nvSpPr>
          <p:cNvPr id="84" name="Oval 83">
            <a:extLst>
              <a:ext uri="{FF2B5EF4-FFF2-40B4-BE49-F238E27FC236}">
                <a16:creationId xmlns:a16="http://schemas.microsoft.com/office/drawing/2014/main" id="{88BED0DC-CFCF-A748-A064-63E5168EF14A}"/>
              </a:ext>
            </a:extLst>
          </p:cNvPr>
          <p:cNvSpPr/>
          <p:nvPr/>
        </p:nvSpPr>
        <p:spPr>
          <a:xfrm>
            <a:off x="3862665" y="1187227"/>
            <a:ext cx="5065558" cy="3578844"/>
          </a:xfrm>
          <a:prstGeom prst="ellipse">
            <a:avLst/>
          </a:prstGeom>
          <a:noFill/>
          <a:ln w="38100">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5" name="Picture 84">
            <a:extLst>
              <a:ext uri="{FF2B5EF4-FFF2-40B4-BE49-F238E27FC236}">
                <a16:creationId xmlns:a16="http://schemas.microsoft.com/office/drawing/2014/main" id="{0A00780C-47F3-B24F-9145-CB58684EED24}"/>
              </a:ext>
            </a:extLst>
          </p:cNvPr>
          <p:cNvPicPr>
            <a:picLocks noChangeAspect="1"/>
          </p:cNvPicPr>
          <p:nvPr/>
        </p:nvPicPr>
        <p:blipFill>
          <a:blip r:embed="rId5">
            <a:duotone>
              <a:schemeClr val="accent5">
                <a:shade val="45000"/>
                <a:satMod val="135000"/>
              </a:schemeClr>
              <a:prstClr val="white"/>
            </a:duotone>
          </a:blip>
          <a:stretch>
            <a:fillRect/>
          </a:stretch>
        </p:blipFill>
        <p:spPr>
          <a:xfrm>
            <a:off x="4984390" y="4603523"/>
            <a:ext cx="1435780" cy="1435780"/>
          </a:xfrm>
          <a:prstGeom prst="rect">
            <a:avLst/>
          </a:prstGeom>
        </p:spPr>
      </p:pic>
      <p:sp>
        <p:nvSpPr>
          <p:cNvPr id="86" name="Oval 85">
            <a:extLst>
              <a:ext uri="{FF2B5EF4-FFF2-40B4-BE49-F238E27FC236}">
                <a16:creationId xmlns:a16="http://schemas.microsoft.com/office/drawing/2014/main" id="{5CE67E3D-B258-5342-B89C-22C8D3AB7938}"/>
              </a:ext>
            </a:extLst>
          </p:cNvPr>
          <p:cNvSpPr/>
          <p:nvPr/>
        </p:nvSpPr>
        <p:spPr>
          <a:xfrm>
            <a:off x="3646889" y="3638355"/>
            <a:ext cx="5497111" cy="2640329"/>
          </a:xfrm>
          <a:prstGeom prst="ellipse">
            <a:avLst/>
          </a:prstGeom>
          <a:noFill/>
          <a:ln w="28575">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3420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2CC5-5558-1D49-9321-F2AF5F0BCF67}"/>
              </a:ext>
            </a:extLst>
          </p:cNvPr>
          <p:cNvSpPr>
            <a:spLocks noGrp="1"/>
          </p:cNvSpPr>
          <p:nvPr>
            <p:ph type="title"/>
          </p:nvPr>
        </p:nvSpPr>
        <p:spPr/>
        <p:txBody>
          <a:bodyPr/>
          <a:lstStyle/>
          <a:p>
            <a:r>
              <a:rPr lang="en-US" dirty="0"/>
              <a:t>Moving</a:t>
            </a:r>
          </a:p>
        </p:txBody>
      </p:sp>
      <p:sp>
        <p:nvSpPr>
          <p:cNvPr id="3" name="Content Placeholder 2">
            <a:extLst>
              <a:ext uri="{FF2B5EF4-FFF2-40B4-BE49-F238E27FC236}">
                <a16:creationId xmlns:a16="http://schemas.microsoft.com/office/drawing/2014/main" id="{D5277533-0041-1640-BB61-70AB95C327B0}"/>
              </a:ext>
            </a:extLst>
          </p:cNvPr>
          <p:cNvSpPr>
            <a:spLocks noGrp="1"/>
          </p:cNvSpPr>
          <p:nvPr>
            <p:ph idx="1"/>
          </p:nvPr>
        </p:nvSpPr>
        <p:spPr>
          <a:xfrm>
            <a:off x="457200" y="1300397"/>
            <a:ext cx="8229600" cy="4525963"/>
          </a:xfrm>
        </p:spPr>
        <p:txBody>
          <a:bodyPr>
            <a:normAutofit fontScale="92500" lnSpcReduction="20000"/>
          </a:bodyPr>
          <a:lstStyle/>
          <a:p>
            <a:r>
              <a:rPr lang="en-US" dirty="0"/>
              <a:t>Now consider classroom situations where active supervision is needed:</a:t>
            </a:r>
          </a:p>
          <a:p>
            <a:pPr lvl="1"/>
            <a:r>
              <a:rPr lang="en-US" dirty="0"/>
              <a:t>Whole group instruction – when the teacher is working with all students</a:t>
            </a:r>
          </a:p>
          <a:p>
            <a:pPr lvl="1"/>
            <a:r>
              <a:rPr lang="en-US" dirty="0"/>
              <a:t>Small group instruction – when the teacher is working with a group, but monitoring all students</a:t>
            </a:r>
          </a:p>
          <a:p>
            <a:pPr lvl="1"/>
            <a:r>
              <a:rPr lang="en-US" dirty="0"/>
              <a:t>Individual instruction/Assessment – when the teacher is working with a single student, but monitoring all students</a:t>
            </a:r>
          </a:p>
          <a:p>
            <a:r>
              <a:rPr lang="en-US" dirty="0"/>
              <a:t>How can the teacher use movement to engage in active supervision?</a:t>
            </a:r>
          </a:p>
          <a:p>
            <a:pPr lvl="1"/>
            <a:endParaRPr lang="en-US" dirty="0"/>
          </a:p>
        </p:txBody>
      </p:sp>
      <p:sp>
        <p:nvSpPr>
          <p:cNvPr id="4" name="TextBox 3">
            <a:extLst>
              <a:ext uri="{FF2B5EF4-FFF2-40B4-BE49-F238E27FC236}">
                <a16:creationId xmlns:a16="http://schemas.microsoft.com/office/drawing/2014/main" id="{3BE0CDE9-0E6D-924D-88A0-21146379D906}"/>
              </a:ext>
            </a:extLst>
          </p:cNvPr>
          <p:cNvSpPr txBox="1"/>
          <p:nvPr/>
        </p:nvSpPr>
        <p:spPr>
          <a:xfrm>
            <a:off x="2277035" y="5903089"/>
            <a:ext cx="4697506" cy="400110"/>
          </a:xfrm>
          <a:prstGeom prst="rect">
            <a:avLst/>
          </a:prstGeom>
          <a:noFill/>
        </p:spPr>
        <p:txBody>
          <a:bodyPr wrap="square" rtlCol="0">
            <a:spAutoFit/>
          </a:bodyPr>
          <a:lstStyle/>
          <a:p>
            <a:r>
              <a:rPr lang="en-US" sz="2000" dirty="0"/>
              <a:t>Classroom Active Supervision Assessment </a:t>
            </a:r>
          </a:p>
        </p:txBody>
      </p:sp>
      <p:sp>
        <p:nvSpPr>
          <p:cNvPr id="5" name="AutoShape 1">
            <a:extLst>
              <a:ext uri="{FF2B5EF4-FFF2-40B4-BE49-F238E27FC236}">
                <a16:creationId xmlns:a16="http://schemas.microsoft.com/office/drawing/2014/main" id="{F1AF744B-E3E8-6044-A88B-4E0C271CBA01}"/>
              </a:ext>
            </a:extLst>
          </p:cNvPr>
          <p:cNvSpPr>
            <a:spLocks noChangeArrowheads="1"/>
          </p:cNvSpPr>
          <p:nvPr/>
        </p:nvSpPr>
        <p:spPr bwMode="auto">
          <a:xfrm>
            <a:off x="1902759" y="5903089"/>
            <a:ext cx="266700" cy="285750"/>
          </a:xfrm>
          <a:prstGeom prst="star5">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53029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Scanning</a:t>
            </a:r>
          </a:p>
        </p:txBody>
      </p:sp>
      <p:sp>
        <p:nvSpPr>
          <p:cNvPr id="3" name="Content Placeholder 2"/>
          <p:cNvSpPr>
            <a:spLocks noGrp="1"/>
          </p:cNvSpPr>
          <p:nvPr>
            <p:ph idx="1"/>
          </p:nvPr>
        </p:nvSpPr>
        <p:spPr>
          <a:xfrm>
            <a:off x="457200" y="1285634"/>
            <a:ext cx="8229600" cy="4840530"/>
          </a:xfrm>
        </p:spPr>
        <p:txBody>
          <a:bodyPr>
            <a:normAutofit/>
          </a:bodyPr>
          <a:lstStyle/>
          <a:p>
            <a:pPr marL="0" indent="0">
              <a:buNone/>
            </a:pPr>
            <a:r>
              <a:rPr lang="en-US" dirty="0"/>
              <a:t>Frequently and intentionally look around at students:</a:t>
            </a:r>
          </a:p>
          <a:p>
            <a:pPr marL="466725">
              <a:buClr>
                <a:srgbClr val="FF0000"/>
              </a:buClr>
            </a:pPr>
            <a:r>
              <a:rPr lang="en-US" dirty="0"/>
              <a:t>Look students in the eye.</a:t>
            </a:r>
          </a:p>
          <a:p>
            <a:pPr marL="466725">
              <a:buClr>
                <a:srgbClr val="FF0000"/>
              </a:buClr>
            </a:pPr>
            <a:r>
              <a:rPr lang="en-US" dirty="0"/>
              <a:t>Visually sweep all areas of the room as well as look directly at students nearest you.</a:t>
            </a:r>
          </a:p>
          <a:p>
            <a:pPr marL="466725">
              <a:buClr>
                <a:srgbClr val="FF0000"/>
              </a:buClr>
            </a:pPr>
            <a:r>
              <a:rPr lang="en-US" dirty="0"/>
              <a:t>If working with individual, position self so as to scan the entire room or get up and scan occasionally.</a:t>
            </a:r>
          </a:p>
          <a:p>
            <a:endParaRPr lang="en-US" dirty="0"/>
          </a:p>
          <a:p>
            <a:endParaRPr lang="en-US" dirty="0"/>
          </a:p>
          <a:p>
            <a:pPr lvl="1"/>
            <a:endParaRPr lang="en-US" dirty="0"/>
          </a:p>
        </p:txBody>
      </p:sp>
    </p:spTree>
    <p:custDataLst>
      <p:tags r:id="rId1"/>
    </p:custDataLst>
    <p:extLst>
      <p:ext uri="{BB962C8B-B14F-4D97-AF65-F5344CB8AC3E}">
        <p14:creationId xmlns:p14="http://schemas.microsoft.com/office/powerpoint/2010/main" val="2785915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Scanning</a:t>
            </a:r>
          </a:p>
        </p:txBody>
      </p:sp>
      <p:sp>
        <p:nvSpPr>
          <p:cNvPr id="3" name="Content Placeholder 2"/>
          <p:cNvSpPr>
            <a:spLocks noGrp="1"/>
          </p:cNvSpPr>
          <p:nvPr>
            <p:ph idx="1"/>
          </p:nvPr>
        </p:nvSpPr>
        <p:spPr>
          <a:xfrm>
            <a:off x="457200" y="1285634"/>
            <a:ext cx="8229600" cy="4840530"/>
          </a:xfrm>
        </p:spPr>
        <p:txBody>
          <a:bodyPr>
            <a:normAutofit/>
          </a:bodyPr>
          <a:lstStyle/>
          <a:p>
            <a:pPr marL="0" indent="0">
              <a:buNone/>
            </a:pPr>
            <a:r>
              <a:rPr lang="en-US" dirty="0"/>
              <a:t>Frequently and intentionally look around at students:</a:t>
            </a:r>
          </a:p>
          <a:p>
            <a:pPr marL="466725">
              <a:buClr>
                <a:srgbClr val="FF0000"/>
              </a:buClr>
            </a:pPr>
            <a:r>
              <a:rPr lang="en-US" dirty="0"/>
              <a:t>Look students in the eye.</a:t>
            </a:r>
          </a:p>
          <a:p>
            <a:pPr marL="466725">
              <a:buClr>
                <a:srgbClr val="FF0000"/>
              </a:buClr>
            </a:pPr>
            <a:r>
              <a:rPr lang="en-US" dirty="0"/>
              <a:t>Visually sweep all areas of the room as well as look directly at students nearest you.</a:t>
            </a:r>
          </a:p>
          <a:p>
            <a:pPr marL="466725">
              <a:buClr>
                <a:srgbClr val="FF0000"/>
              </a:buClr>
            </a:pPr>
            <a:r>
              <a:rPr lang="en-US" dirty="0"/>
              <a:t>If working with individual, position self so as to scan the entire room or get up and scan occasionally.</a:t>
            </a:r>
          </a:p>
          <a:p>
            <a:endParaRPr lang="en-US" dirty="0"/>
          </a:p>
          <a:p>
            <a:endParaRPr lang="en-US" dirty="0"/>
          </a:p>
          <a:p>
            <a:pPr lvl="1"/>
            <a:endParaRPr lang="en-US" dirty="0"/>
          </a:p>
        </p:txBody>
      </p:sp>
    </p:spTree>
    <p:extLst>
      <p:ext uri="{BB962C8B-B14F-4D97-AF65-F5344CB8AC3E}">
        <p14:creationId xmlns:p14="http://schemas.microsoft.com/office/powerpoint/2010/main" val="1991909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533400" y="457200"/>
            <a:ext cx="7772400" cy="4343400"/>
          </a:xfrm>
        </p:spPr>
        <p:txBody>
          <a:bodyPr>
            <a:normAutofit/>
          </a:bodyPr>
          <a:lstStyle/>
          <a:p>
            <a:pPr eaLnBrk="1" hangingPunct="1"/>
            <a:r>
              <a:rPr lang="en-US" sz="3600" dirty="0"/>
              <a:t>Active Supervision</a:t>
            </a:r>
            <a:br>
              <a:rPr lang="en-US" sz="3600" dirty="0"/>
            </a:br>
            <a:br>
              <a:rPr lang="en-US" sz="3600" dirty="0">
                <a:solidFill>
                  <a:srgbClr val="FF0000"/>
                </a:solidFill>
              </a:rPr>
            </a:br>
            <a:br>
              <a:rPr lang="en-US" sz="3600" dirty="0"/>
            </a:br>
            <a:br>
              <a:rPr lang="en-US" sz="3600" dirty="0"/>
            </a:br>
            <a:br>
              <a:rPr lang="en-US" sz="2900" dirty="0"/>
            </a:br>
            <a:endParaRPr lang="en-US" sz="2900" dirty="0"/>
          </a:p>
        </p:txBody>
      </p:sp>
    </p:spTree>
    <p:custDataLst>
      <p:tags r:id="rId1"/>
    </p:custDataLst>
    <p:extLst>
      <p:ext uri="{BB962C8B-B14F-4D97-AF65-F5344CB8AC3E}">
        <p14:creationId xmlns:p14="http://schemas.microsoft.com/office/powerpoint/2010/main" val="1899794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2CC5-5558-1D49-9321-F2AF5F0BCF67}"/>
              </a:ext>
            </a:extLst>
          </p:cNvPr>
          <p:cNvSpPr>
            <a:spLocks noGrp="1"/>
          </p:cNvSpPr>
          <p:nvPr>
            <p:ph type="title"/>
          </p:nvPr>
        </p:nvSpPr>
        <p:spPr/>
        <p:txBody>
          <a:bodyPr/>
          <a:lstStyle/>
          <a:p>
            <a:r>
              <a:rPr lang="en-US" dirty="0"/>
              <a:t>Scanning</a:t>
            </a:r>
          </a:p>
        </p:txBody>
      </p:sp>
      <p:sp>
        <p:nvSpPr>
          <p:cNvPr id="3" name="Content Placeholder 2">
            <a:extLst>
              <a:ext uri="{FF2B5EF4-FFF2-40B4-BE49-F238E27FC236}">
                <a16:creationId xmlns:a16="http://schemas.microsoft.com/office/drawing/2014/main" id="{D5277533-0041-1640-BB61-70AB95C327B0}"/>
              </a:ext>
            </a:extLst>
          </p:cNvPr>
          <p:cNvSpPr>
            <a:spLocks noGrp="1"/>
          </p:cNvSpPr>
          <p:nvPr>
            <p:ph idx="1"/>
          </p:nvPr>
        </p:nvSpPr>
        <p:spPr>
          <a:xfrm>
            <a:off x="457200" y="1300397"/>
            <a:ext cx="8229600" cy="4525963"/>
          </a:xfrm>
        </p:spPr>
        <p:txBody>
          <a:bodyPr>
            <a:normAutofit fontScale="92500" lnSpcReduction="20000"/>
          </a:bodyPr>
          <a:lstStyle/>
          <a:p>
            <a:r>
              <a:rPr lang="en-US" dirty="0"/>
              <a:t>Let’s return to classroom situations where active supervision is needed:</a:t>
            </a:r>
          </a:p>
          <a:p>
            <a:pPr lvl="1"/>
            <a:r>
              <a:rPr lang="en-US" dirty="0"/>
              <a:t>Whole group instruction – when the teacher is working with all students</a:t>
            </a:r>
          </a:p>
          <a:p>
            <a:pPr lvl="1"/>
            <a:r>
              <a:rPr lang="en-US" dirty="0"/>
              <a:t>Small group instruction – when the teacher is working with a group, but monitoring all students</a:t>
            </a:r>
          </a:p>
          <a:p>
            <a:pPr lvl="1"/>
            <a:r>
              <a:rPr lang="en-US" dirty="0"/>
              <a:t>Individual instruction/Assessment – when the teacher is working with a single student, but monitoring all students</a:t>
            </a:r>
          </a:p>
          <a:p>
            <a:r>
              <a:rPr lang="en-US" dirty="0"/>
              <a:t>How can the teacher use scanning to engage in active supervision?</a:t>
            </a:r>
          </a:p>
          <a:p>
            <a:pPr lvl="1"/>
            <a:endParaRPr lang="en-US" dirty="0"/>
          </a:p>
        </p:txBody>
      </p:sp>
      <p:sp>
        <p:nvSpPr>
          <p:cNvPr id="4" name="TextBox 3">
            <a:extLst>
              <a:ext uri="{FF2B5EF4-FFF2-40B4-BE49-F238E27FC236}">
                <a16:creationId xmlns:a16="http://schemas.microsoft.com/office/drawing/2014/main" id="{3B7B12B5-14F7-1348-9790-9F64C4C53A73}"/>
              </a:ext>
            </a:extLst>
          </p:cNvPr>
          <p:cNvSpPr txBox="1"/>
          <p:nvPr/>
        </p:nvSpPr>
        <p:spPr>
          <a:xfrm>
            <a:off x="2277035" y="5903089"/>
            <a:ext cx="4697506" cy="400110"/>
          </a:xfrm>
          <a:prstGeom prst="rect">
            <a:avLst/>
          </a:prstGeom>
          <a:noFill/>
        </p:spPr>
        <p:txBody>
          <a:bodyPr wrap="square" rtlCol="0">
            <a:spAutoFit/>
          </a:bodyPr>
          <a:lstStyle/>
          <a:p>
            <a:r>
              <a:rPr lang="en-US" sz="2000" dirty="0"/>
              <a:t>Classroom Active Supervision Assessment </a:t>
            </a:r>
          </a:p>
        </p:txBody>
      </p:sp>
      <p:sp>
        <p:nvSpPr>
          <p:cNvPr id="5" name="AutoShape 1">
            <a:extLst>
              <a:ext uri="{FF2B5EF4-FFF2-40B4-BE49-F238E27FC236}">
                <a16:creationId xmlns:a16="http://schemas.microsoft.com/office/drawing/2014/main" id="{972E5B0B-40D8-2A45-8DA3-625DCF921E64}"/>
              </a:ext>
            </a:extLst>
          </p:cNvPr>
          <p:cNvSpPr>
            <a:spLocks noChangeArrowheads="1"/>
          </p:cNvSpPr>
          <p:nvPr/>
        </p:nvSpPr>
        <p:spPr bwMode="auto">
          <a:xfrm>
            <a:off x="1902759" y="5903089"/>
            <a:ext cx="266700" cy="285750"/>
          </a:xfrm>
          <a:prstGeom prst="star5">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443776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Interacting</a:t>
            </a:r>
          </a:p>
        </p:txBody>
      </p:sp>
      <p:sp>
        <p:nvSpPr>
          <p:cNvPr id="3" name="Content Placeholder 2"/>
          <p:cNvSpPr>
            <a:spLocks noGrp="1"/>
          </p:cNvSpPr>
          <p:nvPr>
            <p:ph idx="1"/>
          </p:nvPr>
        </p:nvSpPr>
        <p:spPr>
          <a:xfrm>
            <a:off x="457200" y="1285634"/>
            <a:ext cx="8229600" cy="4840530"/>
          </a:xfrm>
        </p:spPr>
        <p:txBody>
          <a:bodyPr>
            <a:normAutofit fontScale="92500" lnSpcReduction="20000"/>
          </a:bodyPr>
          <a:lstStyle/>
          <a:p>
            <a:pPr marL="0" indent="0">
              <a:lnSpc>
                <a:spcPct val="120000"/>
              </a:lnSpc>
              <a:spcBef>
                <a:spcPts val="0"/>
              </a:spcBef>
              <a:spcAft>
                <a:spcPts val="1200"/>
              </a:spcAft>
              <a:buNone/>
            </a:pPr>
            <a:r>
              <a:rPr lang="en-US" dirty="0"/>
              <a:t>While moving and scanning you should also frequently interact with students.  Interacting…</a:t>
            </a:r>
          </a:p>
          <a:p>
            <a:pPr marL="466725">
              <a:buClr>
                <a:srgbClr val="FF0000"/>
              </a:buClr>
            </a:pPr>
            <a:r>
              <a:rPr lang="en-US" dirty="0"/>
              <a:t>Communicates care, trust, and respect, and helps build relationships.</a:t>
            </a:r>
          </a:p>
          <a:p>
            <a:pPr marL="466725">
              <a:buClr>
                <a:srgbClr val="FF0000"/>
              </a:buClr>
            </a:pPr>
            <a:r>
              <a:rPr lang="en-US" dirty="0"/>
              <a:t>Creates positive climate and increases likelihood of accepting correction if needed.</a:t>
            </a:r>
          </a:p>
          <a:p>
            <a:pPr marL="466725">
              <a:buClr>
                <a:srgbClr val="FF0000"/>
              </a:buClr>
            </a:pPr>
            <a:r>
              <a:rPr lang="en-US" dirty="0"/>
              <a:t> Remains the same when teaching, encouraging or addressing problem behavior.</a:t>
            </a:r>
          </a:p>
          <a:p>
            <a:pPr marL="466725">
              <a:buClr>
                <a:srgbClr val="FF0000"/>
              </a:buClr>
            </a:pPr>
            <a:r>
              <a:rPr lang="en-US" dirty="0"/>
              <a:t>Includes: proximity, listening, eye contact, smiles, pleasant voice tone, and use of student’s name.</a:t>
            </a:r>
          </a:p>
          <a:p>
            <a:endParaRPr lang="en-US" dirty="0"/>
          </a:p>
          <a:p>
            <a:endParaRPr lang="en-US" dirty="0"/>
          </a:p>
          <a:p>
            <a:pPr lvl="1"/>
            <a:endParaRPr lang="en-US" dirty="0"/>
          </a:p>
        </p:txBody>
      </p:sp>
    </p:spTree>
    <p:extLst>
      <p:ext uri="{BB962C8B-B14F-4D97-AF65-F5344CB8AC3E}">
        <p14:creationId xmlns:p14="http://schemas.microsoft.com/office/powerpoint/2010/main" val="31709207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Interacting may also include…</a:t>
            </a:r>
            <a:endParaRPr lang="en-US" dirty="0"/>
          </a:p>
        </p:txBody>
      </p:sp>
      <p:sp>
        <p:nvSpPr>
          <p:cNvPr id="3" name="Content Placeholder 2"/>
          <p:cNvSpPr>
            <a:spLocks noGrp="1"/>
          </p:cNvSpPr>
          <p:nvPr>
            <p:ph idx="1"/>
          </p:nvPr>
        </p:nvSpPr>
        <p:spPr/>
        <p:txBody>
          <a:bodyPr/>
          <a:lstStyle/>
          <a:p>
            <a:r>
              <a:rPr lang="en-US" dirty="0"/>
              <a:t>Proximity, signals and non-verbal cues</a:t>
            </a:r>
          </a:p>
          <a:p>
            <a:r>
              <a:rPr lang="en-US" dirty="0"/>
              <a:t>Pre-correction</a:t>
            </a:r>
          </a:p>
          <a:p>
            <a:r>
              <a:rPr lang="en-US" dirty="0"/>
              <a:t>Non-contingent attention</a:t>
            </a:r>
          </a:p>
          <a:p>
            <a:r>
              <a:rPr lang="en-US" dirty="0"/>
              <a:t>Specific positive feedback</a:t>
            </a:r>
          </a:p>
          <a:p>
            <a:r>
              <a:rPr lang="en-US" dirty="0"/>
              <a:t>The continuum of responses to address unexpected behavior</a:t>
            </a:r>
          </a:p>
        </p:txBody>
      </p:sp>
    </p:spTree>
    <p:extLst>
      <p:ext uri="{BB962C8B-B14F-4D97-AF65-F5344CB8AC3E}">
        <p14:creationId xmlns:p14="http://schemas.microsoft.com/office/powerpoint/2010/main" val="3541633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2CC5-5558-1D49-9321-F2AF5F0BCF67}"/>
              </a:ext>
            </a:extLst>
          </p:cNvPr>
          <p:cNvSpPr>
            <a:spLocks noGrp="1"/>
          </p:cNvSpPr>
          <p:nvPr>
            <p:ph type="title"/>
          </p:nvPr>
        </p:nvSpPr>
        <p:spPr/>
        <p:txBody>
          <a:bodyPr/>
          <a:lstStyle/>
          <a:p>
            <a:r>
              <a:rPr lang="en-US" dirty="0"/>
              <a:t>Interacting</a:t>
            </a:r>
          </a:p>
        </p:txBody>
      </p:sp>
      <p:sp>
        <p:nvSpPr>
          <p:cNvPr id="3" name="Content Placeholder 2">
            <a:extLst>
              <a:ext uri="{FF2B5EF4-FFF2-40B4-BE49-F238E27FC236}">
                <a16:creationId xmlns:a16="http://schemas.microsoft.com/office/drawing/2014/main" id="{D5277533-0041-1640-BB61-70AB95C327B0}"/>
              </a:ext>
            </a:extLst>
          </p:cNvPr>
          <p:cNvSpPr>
            <a:spLocks noGrp="1"/>
          </p:cNvSpPr>
          <p:nvPr>
            <p:ph idx="1"/>
          </p:nvPr>
        </p:nvSpPr>
        <p:spPr>
          <a:xfrm>
            <a:off x="457200" y="1300397"/>
            <a:ext cx="8229600" cy="4525963"/>
          </a:xfrm>
        </p:spPr>
        <p:txBody>
          <a:bodyPr>
            <a:normAutofit fontScale="92500" lnSpcReduction="20000"/>
          </a:bodyPr>
          <a:lstStyle/>
          <a:p>
            <a:r>
              <a:rPr lang="en-US" dirty="0"/>
              <a:t>Let’s return to classroom situations where active supervision is needed:</a:t>
            </a:r>
          </a:p>
          <a:p>
            <a:pPr lvl="1"/>
            <a:r>
              <a:rPr lang="en-US" dirty="0"/>
              <a:t>Whole group instruction – when the teacher is working with all students</a:t>
            </a:r>
          </a:p>
          <a:p>
            <a:pPr lvl="1"/>
            <a:r>
              <a:rPr lang="en-US" dirty="0"/>
              <a:t>Small group instruction – when the teacher is working with a group, but monitoring all students</a:t>
            </a:r>
          </a:p>
          <a:p>
            <a:pPr lvl="1"/>
            <a:r>
              <a:rPr lang="en-US" dirty="0"/>
              <a:t>Individual instruction/Assessment – when the teacher is working with a single student, but monitoring all students</a:t>
            </a:r>
          </a:p>
          <a:p>
            <a:r>
              <a:rPr lang="en-US" dirty="0"/>
              <a:t>How can the teacher use interaction to engage in active supervision?</a:t>
            </a:r>
          </a:p>
          <a:p>
            <a:pPr lvl="1"/>
            <a:endParaRPr lang="en-US" dirty="0"/>
          </a:p>
        </p:txBody>
      </p:sp>
      <p:sp>
        <p:nvSpPr>
          <p:cNvPr id="4" name="TextBox 3">
            <a:extLst>
              <a:ext uri="{FF2B5EF4-FFF2-40B4-BE49-F238E27FC236}">
                <a16:creationId xmlns:a16="http://schemas.microsoft.com/office/drawing/2014/main" id="{2A59628D-7555-044D-B530-731C8888F63C}"/>
              </a:ext>
            </a:extLst>
          </p:cNvPr>
          <p:cNvSpPr txBox="1"/>
          <p:nvPr/>
        </p:nvSpPr>
        <p:spPr>
          <a:xfrm>
            <a:off x="2277035" y="5903089"/>
            <a:ext cx="4697506" cy="400110"/>
          </a:xfrm>
          <a:prstGeom prst="rect">
            <a:avLst/>
          </a:prstGeom>
          <a:noFill/>
        </p:spPr>
        <p:txBody>
          <a:bodyPr wrap="square" rtlCol="0">
            <a:spAutoFit/>
          </a:bodyPr>
          <a:lstStyle/>
          <a:p>
            <a:r>
              <a:rPr lang="en-US" sz="2000" dirty="0"/>
              <a:t>Classroom Active Supervision Assessment </a:t>
            </a:r>
          </a:p>
        </p:txBody>
      </p:sp>
      <p:sp>
        <p:nvSpPr>
          <p:cNvPr id="5" name="AutoShape 1">
            <a:extLst>
              <a:ext uri="{FF2B5EF4-FFF2-40B4-BE49-F238E27FC236}">
                <a16:creationId xmlns:a16="http://schemas.microsoft.com/office/drawing/2014/main" id="{1C91D706-7E0E-FF4D-B9BB-CCFF07BB58E7}"/>
              </a:ext>
            </a:extLst>
          </p:cNvPr>
          <p:cNvSpPr>
            <a:spLocks noChangeArrowheads="1"/>
          </p:cNvSpPr>
          <p:nvPr/>
        </p:nvSpPr>
        <p:spPr bwMode="auto">
          <a:xfrm>
            <a:off x="1902759" y="5903089"/>
            <a:ext cx="266700" cy="285750"/>
          </a:xfrm>
          <a:prstGeom prst="star5">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230748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Active Supervision…</a:t>
            </a:r>
          </a:p>
        </p:txBody>
      </p:sp>
      <p:sp>
        <p:nvSpPr>
          <p:cNvPr id="3" name="Content Placeholder 2"/>
          <p:cNvSpPr>
            <a:spLocks noGrp="1"/>
          </p:cNvSpPr>
          <p:nvPr>
            <p:ph idx="1"/>
          </p:nvPr>
        </p:nvSpPr>
        <p:spPr>
          <a:xfrm>
            <a:off x="945445" y="1515534"/>
            <a:ext cx="7253112" cy="1744133"/>
          </a:xfrm>
        </p:spPr>
        <p:txBody>
          <a:bodyPr/>
          <a:lstStyle/>
          <a:p>
            <a:pPr marL="0" indent="0" algn="ctr">
              <a:buClr>
                <a:srgbClr val="FF0000"/>
              </a:buClr>
              <a:buNone/>
            </a:pPr>
            <a:r>
              <a:rPr lang="en-US" dirty="0"/>
              <a:t>Verbally and non-verbally communicates to students the certainty that you do </a:t>
            </a:r>
            <a:r>
              <a:rPr lang="en-US" i="1" dirty="0"/>
              <a:t>inspect</a:t>
            </a:r>
            <a:r>
              <a:rPr lang="en-US" dirty="0"/>
              <a:t> what you </a:t>
            </a:r>
            <a:r>
              <a:rPr lang="en-US" i="1" dirty="0"/>
              <a:t>expect</a:t>
            </a:r>
            <a:r>
              <a:rPr lang="en-US" dirty="0"/>
              <a:t>.</a:t>
            </a:r>
          </a:p>
        </p:txBody>
      </p:sp>
      <p:pic>
        <p:nvPicPr>
          <p:cNvPr id="11" name="Picture 10" descr="supervising and interacting.jpg"/>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554111" y="3314912"/>
            <a:ext cx="3979332" cy="2656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7743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813F8-0332-9B4F-9CDE-FA6CAEDCEFCC}"/>
              </a:ext>
            </a:extLst>
          </p:cNvPr>
          <p:cNvSpPr>
            <a:spLocks noGrp="1"/>
          </p:cNvSpPr>
          <p:nvPr>
            <p:ph type="title"/>
          </p:nvPr>
        </p:nvSpPr>
        <p:spPr/>
        <p:txBody>
          <a:bodyPr/>
          <a:lstStyle/>
          <a:p>
            <a:r>
              <a:rPr lang="en-US" dirty="0"/>
              <a:t>Active Supervision</a:t>
            </a:r>
          </a:p>
        </p:txBody>
      </p:sp>
      <p:pic>
        <p:nvPicPr>
          <p:cNvPr id="4" name="Online Media 3">
            <a:hlinkClick r:id="" action="ppaction://media"/>
            <a:extLst>
              <a:ext uri="{FF2B5EF4-FFF2-40B4-BE49-F238E27FC236}">
                <a16:creationId xmlns:a16="http://schemas.microsoft.com/office/drawing/2014/main" id="{9B00AE51-C61A-4410-8104-7C957E52CB70}"/>
              </a:ext>
            </a:extLst>
          </p:cNvPr>
          <p:cNvPicPr>
            <a:picLocks noRot="1" noChangeAspect="1"/>
          </p:cNvPicPr>
          <p:nvPr>
            <a:videoFile r:link="rId1"/>
          </p:nvPr>
        </p:nvPicPr>
        <p:blipFill>
          <a:blip r:embed="rId4"/>
          <a:stretch>
            <a:fillRect/>
          </a:stretch>
        </p:blipFill>
        <p:spPr>
          <a:xfrm>
            <a:off x="822960" y="1320165"/>
            <a:ext cx="7498080" cy="4217670"/>
          </a:xfrm>
          <a:prstGeom prst="rect">
            <a:avLst/>
          </a:prstGeom>
        </p:spPr>
      </p:pic>
    </p:spTree>
    <p:extLst>
      <p:ext uri="{BB962C8B-B14F-4D97-AF65-F5344CB8AC3E}">
        <p14:creationId xmlns:p14="http://schemas.microsoft.com/office/powerpoint/2010/main" val="842432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US" sz="4000" dirty="0">
                <a:solidFill>
                  <a:srgbClr val="008000"/>
                </a:solidFill>
                <a:cs typeface="Franklin Gothic Book"/>
              </a:rPr>
              <a:t>Discussion: </a:t>
            </a:r>
            <a:r>
              <a:rPr lang="en-US" sz="4000" dirty="0">
                <a:solidFill>
                  <a:srgbClr val="FF0000"/>
                </a:solidFill>
                <a:cs typeface="Franklin Gothic Book"/>
              </a:rPr>
              <a:t>Active Supervision</a:t>
            </a:r>
          </a:p>
        </p:txBody>
      </p:sp>
      <p:sp>
        <p:nvSpPr>
          <p:cNvPr id="5" name="Content Placeholder 4"/>
          <p:cNvSpPr>
            <a:spLocks noGrp="1"/>
          </p:cNvSpPr>
          <p:nvPr>
            <p:ph idx="1"/>
          </p:nvPr>
        </p:nvSpPr>
        <p:spPr>
          <a:xfrm>
            <a:off x="457200" y="1600201"/>
            <a:ext cx="8229600" cy="3958074"/>
          </a:xfrm>
        </p:spPr>
        <p:txBody>
          <a:bodyPr>
            <a:normAutofit/>
          </a:bodyPr>
          <a:lstStyle/>
          <a:p>
            <a:pPr marL="0" indent="0">
              <a:spcBef>
                <a:spcPts val="0"/>
              </a:spcBef>
              <a:spcAft>
                <a:spcPts val="600"/>
              </a:spcAft>
              <a:buNone/>
            </a:pPr>
            <a:r>
              <a:rPr lang="en-US" sz="2800" dirty="0">
                <a:solidFill>
                  <a:srgbClr val="008000"/>
                </a:solidFill>
              </a:rPr>
              <a:t>With a partner or your team, use your notes from the previous reflections to discuss the following: </a:t>
            </a:r>
          </a:p>
          <a:p>
            <a:pPr marL="457200" indent="-457200">
              <a:spcBef>
                <a:spcPts val="0"/>
              </a:spcBef>
              <a:spcAft>
                <a:spcPts val="600"/>
              </a:spcAft>
              <a:buFont typeface="Arial" panose="020B0604020202020204" pitchFamily="34" charset="0"/>
              <a:buChar char="•"/>
            </a:pPr>
            <a:r>
              <a:rPr lang="en-US" sz="2800" i="1" dirty="0">
                <a:solidFill>
                  <a:srgbClr val="000000"/>
                </a:solidFill>
              </a:rPr>
              <a:t>What am I currently doing that I want to continue?</a:t>
            </a:r>
          </a:p>
          <a:p>
            <a:pPr marL="457200" indent="-457200">
              <a:spcBef>
                <a:spcPts val="0"/>
              </a:spcBef>
              <a:spcAft>
                <a:spcPts val="600"/>
              </a:spcAft>
              <a:buClr>
                <a:srgbClr val="FF0000"/>
              </a:buClr>
              <a:buFont typeface="Arial"/>
              <a:buChar char="•"/>
            </a:pPr>
            <a:r>
              <a:rPr lang="en-US" sz="2800" i="1" dirty="0">
                <a:solidFill>
                  <a:srgbClr val="000000"/>
                </a:solidFill>
              </a:rPr>
              <a:t>What practices do I need to add?</a:t>
            </a:r>
          </a:p>
          <a:p>
            <a:pPr marL="457200" indent="-457200">
              <a:spcBef>
                <a:spcPts val="0"/>
              </a:spcBef>
              <a:spcAft>
                <a:spcPts val="600"/>
              </a:spcAft>
              <a:buClr>
                <a:srgbClr val="FF0000"/>
              </a:buClr>
              <a:buFont typeface="Arial"/>
              <a:buChar char="•"/>
            </a:pPr>
            <a:r>
              <a:rPr lang="en-US" sz="2800" i="1" dirty="0">
                <a:solidFill>
                  <a:srgbClr val="000000"/>
                </a:solidFill>
              </a:rPr>
              <a:t>Are there things I am doing that I need to eliminate?</a:t>
            </a:r>
          </a:p>
          <a:p>
            <a:pPr marL="457200" indent="-457200">
              <a:spcBef>
                <a:spcPts val="0"/>
              </a:spcBef>
              <a:spcAft>
                <a:spcPts val="600"/>
              </a:spcAft>
              <a:buClr>
                <a:srgbClr val="FF0000"/>
              </a:buClr>
              <a:buFont typeface="Arial"/>
              <a:buChar char="•"/>
            </a:pPr>
            <a:r>
              <a:rPr lang="en-US" sz="2800" i="1" dirty="0">
                <a:solidFill>
                  <a:srgbClr val="000000"/>
                </a:solidFill>
              </a:rPr>
              <a:t>How can we develop supports to encourage the practice? </a:t>
            </a:r>
          </a:p>
        </p:txBody>
      </p:sp>
      <p:sp>
        <p:nvSpPr>
          <p:cNvPr id="7" name="AutoShape 1"/>
          <p:cNvSpPr>
            <a:spLocks noChangeArrowheads="1"/>
          </p:cNvSpPr>
          <p:nvPr/>
        </p:nvSpPr>
        <p:spPr bwMode="auto">
          <a:xfrm>
            <a:off x="2592374" y="5799025"/>
            <a:ext cx="266700" cy="285750"/>
          </a:xfrm>
          <a:prstGeom prst="star5">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3012141" y="5741845"/>
            <a:ext cx="4410635" cy="400110"/>
          </a:xfrm>
          <a:prstGeom prst="rect">
            <a:avLst/>
          </a:prstGeom>
          <a:noFill/>
        </p:spPr>
        <p:txBody>
          <a:bodyPr wrap="square" rtlCol="0">
            <a:spAutoFit/>
          </a:bodyPr>
          <a:lstStyle/>
          <a:p>
            <a:r>
              <a:rPr lang="en-US" sz="2000" dirty="0"/>
              <a:t>Active Supervision Personal Reflection </a:t>
            </a:r>
          </a:p>
        </p:txBody>
      </p:sp>
    </p:spTree>
    <p:extLst>
      <p:ext uri="{BB962C8B-B14F-4D97-AF65-F5344CB8AC3E}">
        <p14:creationId xmlns:p14="http://schemas.microsoft.com/office/powerpoint/2010/main" val="3933633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Active Supervision:</a:t>
            </a:r>
            <a:br>
              <a:rPr lang="en-US" dirty="0"/>
            </a:br>
            <a:r>
              <a:rPr lang="en-US" dirty="0"/>
              <a:t>Assessing Implementation</a:t>
            </a:r>
          </a:p>
        </p:txBody>
      </p:sp>
      <p:sp>
        <p:nvSpPr>
          <p:cNvPr id="3" name="Content Placeholder 2"/>
          <p:cNvSpPr>
            <a:spLocks noGrp="1"/>
          </p:cNvSpPr>
          <p:nvPr>
            <p:ph sz="half" idx="1"/>
          </p:nvPr>
        </p:nvSpPr>
        <p:spPr/>
        <p:txBody>
          <a:bodyPr>
            <a:normAutofit fontScale="92500" lnSpcReduction="10000"/>
          </a:bodyPr>
          <a:lstStyle/>
          <a:p>
            <a:pPr>
              <a:buClr>
                <a:srgbClr val="FF0000"/>
              </a:buClr>
            </a:pPr>
            <a:r>
              <a:rPr lang="en-US" sz="2800" dirty="0"/>
              <a:t>Peer observations can support teachers to develop and routinely use the practices of Active Supervision.</a:t>
            </a:r>
          </a:p>
          <a:p>
            <a:pPr>
              <a:buClr>
                <a:srgbClr val="FF0000"/>
              </a:buClr>
            </a:pPr>
            <a:r>
              <a:rPr lang="en-US" sz="2800" dirty="0"/>
              <a:t>Especially helpful in fostering relatively simple practices that require awareness and thought to build new habits and implement consistently.</a:t>
            </a:r>
          </a:p>
        </p:txBody>
      </p:sp>
      <p:pic>
        <p:nvPicPr>
          <p:cNvPr id="12" name="Content Placeholder 11"/>
          <p:cNvPicPr>
            <a:picLocks noGrp="1"/>
          </p:cNvPicPr>
          <p:nvPr>
            <p:ph sz="half" idx="2"/>
          </p:nvPr>
        </p:nvPicPr>
        <p:blipFill>
          <a:blip r:embed="rId3">
            <a:extLst>
              <a:ext uri="{BEBA8EAE-BF5A-486C-A8C5-ECC9F3942E4B}">
                <a14:imgProps xmlns:a14="http://schemas.microsoft.com/office/drawing/2010/main">
                  <a14:imgLayer r:embed="rId4">
                    <a14:imgEffect>
                      <a14:saturation sat="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4970264" y="1600200"/>
            <a:ext cx="3394472" cy="4525963"/>
          </a:xfrm>
          <a:prstGeom prst="rect">
            <a:avLst/>
          </a:prstGeom>
          <a:noFill/>
          <a:ln>
            <a:noFill/>
          </a:ln>
        </p:spPr>
      </p:pic>
    </p:spTree>
    <p:extLst>
      <p:ext uri="{BB962C8B-B14F-4D97-AF65-F5344CB8AC3E}">
        <p14:creationId xmlns:p14="http://schemas.microsoft.com/office/powerpoint/2010/main" val="3911751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7107" y="106602"/>
            <a:ext cx="8896893" cy="5925185"/>
          </a:xfrm>
          <a:prstGeom prst="rect">
            <a:avLst/>
          </a:prstGeom>
        </p:spPr>
      </p:pic>
      <p:sp>
        <p:nvSpPr>
          <p:cNvPr id="4" name="AutoShape 1"/>
          <p:cNvSpPr>
            <a:spLocks noChangeArrowheads="1"/>
          </p:cNvSpPr>
          <p:nvPr/>
        </p:nvSpPr>
        <p:spPr bwMode="auto">
          <a:xfrm>
            <a:off x="1823651" y="5888912"/>
            <a:ext cx="266700" cy="285750"/>
          </a:xfrm>
          <a:prstGeom prst="star5">
            <a:avLst/>
          </a:prstGeom>
          <a:solidFill>
            <a:srgbClr val="FFFF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2277035" y="5903089"/>
            <a:ext cx="4697506" cy="400110"/>
          </a:xfrm>
          <a:prstGeom prst="rect">
            <a:avLst/>
          </a:prstGeom>
          <a:noFill/>
        </p:spPr>
        <p:txBody>
          <a:bodyPr wrap="square" rtlCol="0">
            <a:spAutoFit/>
          </a:bodyPr>
          <a:lstStyle/>
          <a:p>
            <a:r>
              <a:rPr lang="en-US" sz="2000" dirty="0"/>
              <a:t>Classroom Active Supervision Assessment </a:t>
            </a:r>
          </a:p>
        </p:txBody>
      </p:sp>
    </p:spTree>
    <p:extLst>
      <p:ext uri="{BB962C8B-B14F-4D97-AF65-F5344CB8AC3E}">
        <p14:creationId xmlns:p14="http://schemas.microsoft.com/office/powerpoint/2010/main" val="4160832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969962"/>
          </a:xfrm>
        </p:spPr>
        <p:txBody>
          <a:bodyPr/>
          <a:lstStyle/>
          <a:p>
            <a:r>
              <a:rPr lang="en-US" dirty="0"/>
              <a:t>Session Outcomes</a:t>
            </a:r>
          </a:p>
        </p:txBody>
      </p:sp>
      <p:sp>
        <p:nvSpPr>
          <p:cNvPr id="7" name="Content Placeholder 6"/>
          <p:cNvSpPr>
            <a:spLocks noGrp="1"/>
          </p:cNvSpPr>
          <p:nvPr>
            <p:ph idx="1"/>
          </p:nvPr>
        </p:nvSpPr>
        <p:spPr>
          <a:xfrm>
            <a:off x="457200" y="1117600"/>
            <a:ext cx="8229600" cy="5088590"/>
          </a:xfrm>
        </p:spPr>
        <p:txBody>
          <a:bodyPr>
            <a:normAutofit/>
          </a:bodyPr>
          <a:lstStyle/>
          <a:p>
            <a:pPr marL="0" indent="0" algn="ctr">
              <a:lnSpc>
                <a:spcPct val="110000"/>
              </a:lnSpc>
              <a:spcBef>
                <a:spcPts val="0"/>
              </a:spcBef>
              <a:spcAft>
                <a:spcPts val="600"/>
              </a:spcAft>
              <a:buNone/>
            </a:pPr>
            <a:r>
              <a:rPr lang="en-US" sz="2600" i="1" dirty="0">
                <a:solidFill>
                  <a:srgbClr val="008000"/>
                </a:solidFill>
              </a:rPr>
              <a:t>At the end of today’s session, you will be able to…</a:t>
            </a:r>
          </a:p>
          <a:p>
            <a:pPr marL="0" indent="0" algn="ctr">
              <a:lnSpc>
                <a:spcPct val="110000"/>
              </a:lnSpc>
              <a:spcBef>
                <a:spcPts val="0"/>
              </a:spcBef>
              <a:spcAft>
                <a:spcPts val="600"/>
              </a:spcAft>
              <a:buNone/>
            </a:pPr>
            <a:endParaRPr lang="en-US" sz="800" i="1" dirty="0">
              <a:solidFill>
                <a:srgbClr val="008000"/>
              </a:solidFill>
            </a:endParaRPr>
          </a:p>
          <a:p>
            <a:r>
              <a:rPr lang="en-US" sz="2800" dirty="0"/>
              <a:t>List and describe the three practices used in active supervision </a:t>
            </a:r>
          </a:p>
          <a:p>
            <a:r>
              <a:rPr lang="en-US" sz="2800" dirty="0"/>
              <a:t>Connect active supervision with encouraging expected behavior and discouraging unexpected behavior</a:t>
            </a:r>
          </a:p>
          <a:p>
            <a:pPr marL="0" indent="0">
              <a:spcBef>
                <a:spcPts val="0"/>
              </a:spcBef>
              <a:spcAft>
                <a:spcPts val="600"/>
              </a:spcAft>
              <a:buClr>
                <a:srgbClr val="FF0000"/>
              </a:buClr>
              <a:buNone/>
            </a:pPr>
            <a:endParaRPr lang="en-US" sz="2600" strike="sngStrike" dirty="0"/>
          </a:p>
        </p:txBody>
      </p:sp>
      <p:grpSp>
        <p:nvGrpSpPr>
          <p:cNvPr id="17" name="Group 16"/>
          <p:cNvGrpSpPr/>
          <p:nvPr/>
        </p:nvGrpSpPr>
        <p:grpSpPr>
          <a:xfrm>
            <a:off x="12700" y="6211407"/>
            <a:ext cx="9144378" cy="659292"/>
            <a:chOff x="12700" y="6211407"/>
            <a:chExt cx="9144378" cy="659292"/>
          </a:xfrm>
        </p:grpSpPr>
        <p:sp>
          <p:nvSpPr>
            <p:cNvPr id="18" name="Rectangle 17"/>
            <p:cNvSpPr/>
            <p:nvPr/>
          </p:nvSpPr>
          <p:spPr>
            <a:xfrm>
              <a:off x="12700" y="67566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12700" y="6288897"/>
              <a:ext cx="9144378" cy="283567"/>
            </a:xfrm>
            <a:prstGeom prst="rect">
              <a:avLst/>
            </a:prstGeom>
            <a:gradFill flip="none" rotWithShape="1">
              <a:gsLst>
                <a:gs pos="75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p:cNvSpPr/>
            <p:nvPr/>
          </p:nvSpPr>
          <p:spPr>
            <a:xfrm>
              <a:off x="12700" y="6572093"/>
              <a:ext cx="9144000" cy="184935"/>
            </a:xfrm>
            <a:prstGeom prst="rect">
              <a:avLst/>
            </a:prstGeom>
            <a:gradFill flip="none" rotWithShape="1">
              <a:gsLst>
                <a:gs pos="65000">
                  <a:srgbClr val="FFF123"/>
                </a:gs>
                <a:gs pos="9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grpSp>
    </p:spTree>
    <p:extLst>
      <p:ext uri="{BB962C8B-B14F-4D97-AF65-F5344CB8AC3E}">
        <p14:creationId xmlns:p14="http://schemas.microsoft.com/office/powerpoint/2010/main" val="2911816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b="1"/>
              <a:t>Working Agreements</a:t>
            </a:r>
          </a:p>
        </p:txBody>
      </p:sp>
      <p:sp>
        <p:nvSpPr>
          <p:cNvPr id="16387" name="Content Placeholder 2"/>
          <p:cNvSpPr>
            <a:spLocks noGrp="1"/>
          </p:cNvSpPr>
          <p:nvPr>
            <p:ph idx="1"/>
          </p:nvPr>
        </p:nvSpPr>
        <p:spPr>
          <a:xfrm>
            <a:off x="1022350" y="1417638"/>
            <a:ext cx="6727565" cy="2884539"/>
          </a:xfrm>
        </p:spPr>
        <p:txBody>
          <a:bodyPr>
            <a:normAutofit fontScale="92500" lnSpcReduction="10000"/>
          </a:bodyPr>
          <a:lstStyle/>
          <a:p>
            <a:pPr eaLnBrk="1" hangingPunct="1">
              <a:buFont typeface="Arial" panose="020B0604020202020204" pitchFamily="34" charset="0"/>
              <a:buNone/>
            </a:pPr>
            <a:r>
              <a:rPr lang="en-US" b="1" dirty="0"/>
              <a:t>Be Respectful</a:t>
            </a:r>
          </a:p>
          <a:p>
            <a:pPr eaLnBrk="1" hangingPunct="1">
              <a:buClr>
                <a:srgbClr val="FF0000"/>
              </a:buClr>
            </a:pPr>
            <a:r>
              <a:rPr lang="en-US" sz="2800" dirty="0"/>
              <a:t>Be an active listener—open to new ideas</a:t>
            </a:r>
          </a:p>
          <a:p>
            <a:pPr eaLnBrk="1" hangingPunct="1">
              <a:buClr>
                <a:srgbClr val="FF0000"/>
              </a:buClr>
            </a:pPr>
            <a:r>
              <a:rPr lang="en-US" sz="2800" dirty="0"/>
              <a:t>Use notes for side bar conversations</a:t>
            </a:r>
          </a:p>
          <a:p>
            <a:pPr eaLnBrk="1" hangingPunct="1">
              <a:buFont typeface="Arial" panose="020B0604020202020204" pitchFamily="34" charset="0"/>
              <a:buNone/>
            </a:pPr>
            <a:r>
              <a:rPr lang="en-US" b="1" dirty="0"/>
              <a:t>Be Responsible</a:t>
            </a:r>
          </a:p>
          <a:p>
            <a:pPr eaLnBrk="1" hangingPunct="1">
              <a:buClr>
                <a:srgbClr val="FF0000"/>
              </a:buClr>
            </a:pPr>
            <a:r>
              <a:rPr lang="en-US" sz="2800" dirty="0"/>
              <a:t>Be on time for sessions</a:t>
            </a:r>
          </a:p>
          <a:p>
            <a:pPr eaLnBrk="1" hangingPunct="1">
              <a:buClr>
                <a:srgbClr val="FF0000"/>
              </a:buClr>
            </a:pPr>
            <a:r>
              <a:rPr lang="en-US" sz="2800" dirty="0"/>
              <a:t>Silence cell phones—reply appropriately</a:t>
            </a:r>
          </a:p>
          <a:p>
            <a:pPr marL="0" indent="0" eaLnBrk="1" hangingPunct="1">
              <a:buNone/>
            </a:pPr>
            <a:endParaRPr lang="en-US" dirty="0"/>
          </a:p>
        </p:txBody>
      </p:sp>
    </p:spTree>
    <p:extLst>
      <p:ext uri="{BB962C8B-B14F-4D97-AF65-F5344CB8AC3E}">
        <p14:creationId xmlns:p14="http://schemas.microsoft.com/office/powerpoint/2010/main" val="23398482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1" name="Title 1"/>
          <p:cNvSpPr txBox="1">
            <a:spLocks/>
          </p:cNvSpPr>
          <p:nvPr/>
        </p:nvSpPr>
        <p:spPr>
          <a:xfrm>
            <a:off x="2300736" y="1199817"/>
            <a:ext cx="4561578" cy="500931"/>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700" dirty="0"/>
              <a:t>Contact Information</a:t>
            </a:r>
          </a:p>
        </p:txBody>
      </p:sp>
      <p:grpSp>
        <p:nvGrpSpPr>
          <p:cNvPr id="37" name="Group 36"/>
          <p:cNvGrpSpPr/>
          <p:nvPr/>
        </p:nvGrpSpPr>
        <p:grpSpPr>
          <a:xfrm>
            <a:off x="1372943" y="2847692"/>
            <a:ext cx="3505082" cy="1913037"/>
            <a:chOff x="244548" y="1398759"/>
            <a:chExt cx="4673442" cy="2550716"/>
          </a:xfrm>
        </p:grpSpPr>
        <p:pic>
          <p:nvPicPr>
            <p:cNvPr id="38" name="Picture 37"/>
            <p:cNvPicPr>
              <a:picLocks noChangeAspect="1"/>
            </p:cNvPicPr>
            <p:nvPr/>
          </p:nvPicPr>
          <p:blipFill>
            <a:blip r:embed="rId4"/>
            <a:stretch>
              <a:fillRect/>
            </a:stretch>
          </p:blipFill>
          <p:spPr>
            <a:xfrm>
              <a:off x="244548" y="2200146"/>
              <a:ext cx="1051375" cy="1051375"/>
            </a:xfrm>
            <a:prstGeom prst="rect">
              <a:avLst/>
            </a:prstGeom>
          </p:spPr>
        </p:pic>
        <p:pic>
          <p:nvPicPr>
            <p:cNvPr id="39" name="Picture 38"/>
            <p:cNvPicPr>
              <a:picLocks noChangeAspect="1"/>
            </p:cNvPicPr>
            <p:nvPr/>
          </p:nvPicPr>
          <p:blipFill>
            <a:blip r:embed="rId5"/>
            <a:stretch>
              <a:fillRect/>
            </a:stretch>
          </p:blipFill>
          <p:spPr>
            <a:xfrm>
              <a:off x="399061" y="3345688"/>
              <a:ext cx="742351" cy="603787"/>
            </a:xfrm>
            <a:prstGeom prst="rect">
              <a:avLst/>
            </a:prstGeom>
          </p:spPr>
        </p:pic>
        <p:pic>
          <p:nvPicPr>
            <p:cNvPr id="40" name="Picture 39" descr="MO_SWPBS_Logo-2011.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591" y="1398759"/>
              <a:ext cx="927288" cy="801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TextBox 40"/>
            <p:cNvSpPr txBox="1"/>
            <p:nvPr/>
          </p:nvSpPr>
          <p:spPr>
            <a:xfrm>
              <a:off x="1233879" y="1614786"/>
              <a:ext cx="3140153" cy="400109"/>
            </a:xfrm>
            <a:prstGeom prst="rect">
              <a:avLst/>
            </a:prstGeom>
            <a:noFill/>
          </p:spPr>
          <p:txBody>
            <a:bodyPr wrap="square" rtlCol="0">
              <a:spAutoFit/>
            </a:bodyPr>
            <a:lstStyle/>
            <a:p>
              <a:r>
                <a:rPr lang="en-US" sz="1350" dirty="0" err="1"/>
                <a:t>pbismissouri.org</a:t>
              </a:r>
              <a:endParaRPr lang="en-US" sz="1350" dirty="0"/>
            </a:p>
          </p:txBody>
        </p:sp>
        <p:sp>
          <p:nvSpPr>
            <p:cNvPr id="42" name="TextBox 41"/>
            <p:cNvSpPr txBox="1"/>
            <p:nvPr/>
          </p:nvSpPr>
          <p:spPr>
            <a:xfrm>
              <a:off x="1233879" y="2541167"/>
              <a:ext cx="3684111" cy="400109"/>
            </a:xfrm>
            <a:prstGeom prst="rect">
              <a:avLst/>
            </a:prstGeom>
            <a:noFill/>
          </p:spPr>
          <p:txBody>
            <a:bodyPr wrap="square" rtlCol="0">
              <a:spAutoFit/>
            </a:bodyPr>
            <a:lstStyle/>
            <a:p>
              <a:r>
                <a:rPr lang="en-US" sz="1350" dirty="0" err="1"/>
                <a:t>facebook.com</a:t>
              </a:r>
              <a:r>
                <a:rPr lang="en-US" sz="1350" dirty="0"/>
                <a:t>/</a:t>
              </a:r>
              <a:r>
                <a:rPr lang="en-US" sz="1350" dirty="0" err="1"/>
                <a:t>moswpbs</a:t>
              </a:r>
              <a:endParaRPr lang="en-US" sz="1350" dirty="0"/>
            </a:p>
          </p:txBody>
        </p:sp>
        <p:sp>
          <p:nvSpPr>
            <p:cNvPr id="43" name="TextBox 42"/>
            <p:cNvSpPr txBox="1"/>
            <p:nvPr/>
          </p:nvSpPr>
          <p:spPr>
            <a:xfrm>
              <a:off x="1233879" y="3407876"/>
              <a:ext cx="3684110" cy="400109"/>
            </a:xfrm>
            <a:prstGeom prst="rect">
              <a:avLst/>
            </a:prstGeom>
            <a:noFill/>
          </p:spPr>
          <p:txBody>
            <a:bodyPr wrap="square" rtlCol="0">
              <a:spAutoFit/>
            </a:bodyPr>
            <a:lstStyle/>
            <a:p>
              <a:r>
                <a:rPr lang="en-US" sz="1350" dirty="0"/>
                <a:t>@MOSWPBS</a:t>
              </a:r>
            </a:p>
          </p:txBody>
        </p:sp>
      </p:grpSp>
      <p:sp>
        <p:nvSpPr>
          <p:cNvPr id="44" name="TextBox 43"/>
          <p:cNvSpPr txBox="1"/>
          <p:nvPr/>
        </p:nvSpPr>
        <p:spPr>
          <a:xfrm>
            <a:off x="4891217" y="1910647"/>
            <a:ext cx="3942196" cy="507831"/>
          </a:xfrm>
          <a:prstGeom prst="rect">
            <a:avLst/>
          </a:prstGeom>
          <a:noFill/>
        </p:spPr>
        <p:txBody>
          <a:bodyPr wrap="square" rtlCol="0">
            <a:spAutoFit/>
          </a:bodyPr>
          <a:lstStyle/>
          <a:p>
            <a:r>
              <a:rPr lang="en-US" sz="1350" b="1" dirty="0">
                <a:solidFill>
                  <a:srgbClr val="FF0000"/>
                </a:solidFill>
              </a:rPr>
              <a:t>Consultant Contact Information:</a:t>
            </a:r>
          </a:p>
          <a:p>
            <a:endParaRPr lang="en-US" sz="1350" b="1" dirty="0">
              <a:solidFill>
                <a:srgbClr val="FF0000"/>
              </a:solidFill>
            </a:endParaRPr>
          </a:p>
        </p:txBody>
      </p:sp>
      <p:sp>
        <p:nvSpPr>
          <p:cNvPr id="45" name="TextBox 44"/>
          <p:cNvSpPr txBox="1"/>
          <p:nvPr/>
        </p:nvSpPr>
        <p:spPr>
          <a:xfrm>
            <a:off x="1372943" y="1910646"/>
            <a:ext cx="3505080" cy="507831"/>
          </a:xfrm>
          <a:prstGeom prst="rect">
            <a:avLst/>
          </a:prstGeom>
          <a:noFill/>
        </p:spPr>
        <p:txBody>
          <a:bodyPr wrap="square" rtlCol="0">
            <a:spAutoFit/>
          </a:bodyPr>
          <a:lstStyle/>
          <a:p>
            <a:r>
              <a:rPr lang="en-US" sz="1350" dirty="0"/>
              <a:t>Remember to </a:t>
            </a:r>
            <a:r>
              <a:rPr lang="en-US" sz="1350"/>
              <a:t>follow MO SW-PBS </a:t>
            </a:r>
            <a:r>
              <a:rPr lang="en-US" sz="1350" dirty="0"/>
              <a:t>on </a:t>
            </a:r>
            <a:r>
              <a:rPr lang="en-US" sz="1350"/>
              <a:t>social media</a:t>
            </a:r>
            <a:endParaRPr lang="en-US" sz="1350" dirty="0"/>
          </a:p>
        </p:txBody>
      </p:sp>
    </p:spTree>
    <p:custDataLst>
      <p:tags r:id="rId1"/>
    </p:custDataLst>
    <p:extLst>
      <p:ext uri="{BB962C8B-B14F-4D97-AF65-F5344CB8AC3E}">
        <p14:creationId xmlns:p14="http://schemas.microsoft.com/office/powerpoint/2010/main" val="641163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dirty="0"/>
              <a:t>Attention Signal Practice</a:t>
            </a:r>
          </a:p>
        </p:txBody>
      </p:sp>
      <p:sp>
        <p:nvSpPr>
          <p:cNvPr id="17411" name="Content Placeholder 2"/>
          <p:cNvSpPr>
            <a:spLocks noGrp="1"/>
          </p:cNvSpPr>
          <p:nvPr>
            <p:ph idx="1"/>
          </p:nvPr>
        </p:nvSpPr>
        <p:spPr/>
        <p:txBody>
          <a:bodyPr/>
          <a:lstStyle/>
          <a:p>
            <a:pPr eaLnBrk="1" hangingPunct="1"/>
            <a:r>
              <a:rPr lang="en-US" dirty="0">
                <a:solidFill>
                  <a:srgbClr val="000000"/>
                </a:solidFill>
              </a:rPr>
              <a:t>Select and teach an attention signal.</a:t>
            </a:r>
          </a:p>
        </p:txBody>
      </p:sp>
    </p:spTree>
    <p:extLst>
      <p:ext uri="{BB962C8B-B14F-4D97-AF65-F5344CB8AC3E}">
        <p14:creationId xmlns:p14="http://schemas.microsoft.com/office/powerpoint/2010/main" val="451883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a:t>Introductions</a:t>
            </a:r>
          </a:p>
        </p:txBody>
      </p:sp>
      <p:sp>
        <p:nvSpPr>
          <p:cNvPr id="18435" name="Content Placeholder 2"/>
          <p:cNvSpPr>
            <a:spLocks noGrp="1"/>
          </p:cNvSpPr>
          <p:nvPr>
            <p:ph idx="1"/>
          </p:nvPr>
        </p:nvSpPr>
        <p:spPr/>
        <p:txBody>
          <a:bodyPr/>
          <a:lstStyle/>
          <a:p>
            <a:pPr eaLnBrk="1" hangingPunct="1"/>
            <a:r>
              <a:rPr lang="en-US" dirty="0"/>
              <a:t>Insert an Introductions Activity.</a:t>
            </a:r>
          </a:p>
        </p:txBody>
      </p:sp>
    </p:spTree>
    <p:extLst>
      <p:ext uri="{BB962C8B-B14F-4D97-AF65-F5344CB8AC3E}">
        <p14:creationId xmlns:p14="http://schemas.microsoft.com/office/powerpoint/2010/main" val="1205362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969962"/>
          </a:xfrm>
        </p:spPr>
        <p:txBody>
          <a:bodyPr/>
          <a:lstStyle/>
          <a:p>
            <a:r>
              <a:rPr lang="en-US" dirty="0"/>
              <a:t>Session Outcomes</a:t>
            </a:r>
          </a:p>
        </p:txBody>
      </p:sp>
      <p:sp>
        <p:nvSpPr>
          <p:cNvPr id="7" name="Content Placeholder 6"/>
          <p:cNvSpPr>
            <a:spLocks noGrp="1"/>
          </p:cNvSpPr>
          <p:nvPr>
            <p:ph idx="1"/>
          </p:nvPr>
        </p:nvSpPr>
        <p:spPr>
          <a:xfrm>
            <a:off x="457200" y="1117600"/>
            <a:ext cx="8229600" cy="5088590"/>
          </a:xfrm>
        </p:spPr>
        <p:txBody>
          <a:bodyPr>
            <a:normAutofit/>
          </a:bodyPr>
          <a:lstStyle/>
          <a:p>
            <a:pPr marL="0" indent="0" algn="ctr">
              <a:lnSpc>
                <a:spcPct val="110000"/>
              </a:lnSpc>
              <a:spcBef>
                <a:spcPts val="0"/>
              </a:spcBef>
              <a:spcAft>
                <a:spcPts val="600"/>
              </a:spcAft>
              <a:buNone/>
            </a:pPr>
            <a:r>
              <a:rPr lang="en-US" sz="2600" i="1" dirty="0">
                <a:solidFill>
                  <a:srgbClr val="008000"/>
                </a:solidFill>
              </a:rPr>
              <a:t>At the end of this session, you will be able to…</a:t>
            </a:r>
          </a:p>
          <a:p>
            <a:pPr marL="0" indent="0" algn="ctr">
              <a:lnSpc>
                <a:spcPct val="110000"/>
              </a:lnSpc>
              <a:spcBef>
                <a:spcPts val="0"/>
              </a:spcBef>
              <a:spcAft>
                <a:spcPts val="600"/>
              </a:spcAft>
              <a:buNone/>
            </a:pPr>
            <a:endParaRPr lang="en-US" sz="800" i="1" dirty="0">
              <a:solidFill>
                <a:srgbClr val="008000"/>
              </a:solidFill>
            </a:endParaRPr>
          </a:p>
          <a:p>
            <a:r>
              <a:rPr lang="en-US" sz="3600" dirty="0"/>
              <a:t>List and describe the three practices used in active supervision </a:t>
            </a:r>
          </a:p>
          <a:p>
            <a:r>
              <a:rPr lang="en-US" sz="3600" dirty="0"/>
              <a:t>Connect active supervision with encouraging expected behavior and discouraging unexpected behavior</a:t>
            </a:r>
          </a:p>
          <a:p>
            <a:endParaRPr lang="en-US" sz="3600" dirty="0"/>
          </a:p>
          <a:p>
            <a:pPr marL="0" indent="0">
              <a:spcBef>
                <a:spcPts val="0"/>
              </a:spcBef>
              <a:spcAft>
                <a:spcPts val="600"/>
              </a:spcAft>
              <a:buClr>
                <a:srgbClr val="FF0000"/>
              </a:buClr>
              <a:buNone/>
            </a:pPr>
            <a:endParaRPr lang="en-US" sz="2600" strike="sngStrike" dirty="0"/>
          </a:p>
        </p:txBody>
      </p:sp>
    </p:spTree>
    <p:extLst>
      <p:ext uri="{BB962C8B-B14F-4D97-AF65-F5344CB8AC3E}">
        <p14:creationId xmlns:p14="http://schemas.microsoft.com/office/powerpoint/2010/main" val="1310525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Effective Classroom Practices </a:t>
            </a:r>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dirty="0"/>
              <a:t>Classroom Expectations</a:t>
            </a:r>
          </a:p>
          <a:p>
            <a:pPr marL="514350" indent="-514350">
              <a:buFont typeface="+mj-lt"/>
              <a:buAutoNum type="arabicPeriod"/>
            </a:pPr>
            <a:r>
              <a:rPr lang="en-US" dirty="0"/>
              <a:t>Classroom Procedures &amp; Routines</a:t>
            </a:r>
          </a:p>
          <a:p>
            <a:pPr marL="514350" indent="-514350">
              <a:buFont typeface="+mj-lt"/>
              <a:buAutoNum type="arabicPeriod"/>
            </a:pPr>
            <a:r>
              <a:rPr lang="en-US" dirty="0">
                <a:solidFill>
                  <a:srgbClr val="008000"/>
                </a:solidFill>
              </a:rPr>
              <a:t> </a:t>
            </a:r>
            <a:r>
              <a:rPr lang="en-US" dirty="0"/>
              <a:t>Encouraging Expected Behavior</a:t>
            </a:r>
          </a:p>
          <a:p>
            <a:pPr marL="514350" indent="-514350">
              <a:buFont typeface="+mj-lt"/>
              <a:buAutoNum type="arabicPeriod"/>
            </a:pPr>
            <a:r>
              <a:rPr lang="en-US" dirty="0"/>
              <a:t>Discouraging Inappropriate Behavior</a:t>
            </a:r>
          </a:p>
          <a:p>
            <a:pPr marL="514350" indent="-514350">
              <a:buFont typeface="+mj-lt"/>
              <a:buAutoNum type="arabicPeriod"/>
            </a:pPr>
            <a:r>
              <a:rPr lang="en-US" b="1" dirty="0">
                <a:solidFill>
                  <a:srgbClr val="008000"/>
                </a:solidFill>
              </a:rPr>
              <a:t>Active Supervision</a:t>
            </a:r>
          </a:p>
          <a:p>
            <a:pPr marL="514350" indent="-514350">
              <a:buFont typeface="+mj-lt"/>
              <a:buAutoNum type="arabicPeriod"/>
            </a:pPr>
            <a:r>
              <a:rPr lang="en-US" dirty="0"/>
              <a:t>Opportunities to Respond (OTR)</a:t>
            </a:r>
          </a:p>
          <a:p>
            <a:pPr marL="514350" indent="-514350">
              <a:buFont typeface="+mj-lt"/>
              <a:buAutoNum type="arabicPeriod"/>
            </a:pPr>
            <a:r>
              <a:rPr lang="en-US" dirty="0"/>
              <a:t>Activity Sequencing &amp; Choice</a:t>
            </a:r>
          </a:p>
          <a:p>
            <a:pPr marL="514350" indent="-514350">
              <a:buFont typeface="+mj-lt"/>
              <a:buAutoNum type="arabicPeriod"/>
            </a:pPr>
            <a:r>
              <a:rPr lang="en-US" dirty="0"/>
              <a:t>Task Difficulty</a:t>
            </a:r>
          </a:p>
          <a:p>
            <a:endParaRPr lang="en-US" dirty="0"/>
          </a:p>
        </p:txBody>
      </p:sp>
      <p:sp>
        <p:nvSpPr>
          <p:cNvPr id="4" name="Rectangle 3"/>
          <p:cNvSpPr/>
          <p:nvPr/>
        </p:nvSpPr>
        <p:spPr>
          <a:xfrm>
            <a:off x="0" y="6743956"/>
            <a:ext cx="9144000" cy="114043"/>
          </a:xfrm>
          <a:prstGeom prst="rect">
            <a:avLst/>
          </a:prstGeom>
          <a:gradFill flip="none" rotWithShape="1">
            <a:gsLst>
              <a:gs pos="0">
                <a:srgbClr val="FF0000"/>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0" y="6250797"/>
            <a:ext cx="9144378" cy="283567"/>
          </a:xfrm>
          <a:prstGeom prst="rect">
            <a:avLst/>
          </a:prstGeom>
          <a:gradFill flip="none" rotWithShape="1">
            <a:gsLst>
              <a:gs pos="49000">
                <a:srgbClr val="008000"/>
              </a:gs>
              <a:gs pos="100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0" y="6546693"/>
            <a:ext cx="9144000" cy="184935"/>
          </a:xfrm>
          <a:prstGeom prst="rect">
            <a:avLst/>
          </a:prstGeom>
          <a:gradFill flip="none" rotWithShape="1">
            <a:gsLst>
              <a:gs pos="8000">
                <a:srgbClr val="FFF123"/>
              </a:gs>
              <a:gs pos="87000">
                <a:srgbClr val="FFFFFF"/>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8231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Active Supervision</a:t>
            </a:r>
            <a:endParaRPr lang="en-US" i="1" dirty="0"/>
          </a:p>
        </p:txBody>
      </p:sp>
      <p:sp>
        <p:nvSpPr>
          <p:cNvPr id="3" name="Content Placeholder 2"/>
          <p:cNvSpPr>
            <a:spLocks noGrp="1"/>
          </p:cNvSpPr>
          <p:nvPr>
            <p:ph sz="half" idx="1"/>
          </p:nvPr>
        </p:nvSpPr>
        <p:spPr/>
        <p:txBody>
          <a:bodyPr>
            <a:normAutofit/>
          </a:bodyPr>
          <a:lstStyle/>
          <a:p>
            <a:pPr marL="0" indent="0">
              <a:buNone/>
            </a:pPr>
            <a:r>
              <a:rPr lang="en-US" dirty="0"/>
              <a:t>Once you have </a:t>
            </a:r>
            <a:r>
              <a:rPr lang="en-US" i="1" dirty="0"/>
              <a:t>clarified</a:t>
            </a:r>
            <a:r>
              <a:rPr lang="en-US" dirty="0"/>
              <a:t> and </a:t>
            </a:r>
            <a:r>
              <a:rPr lang="en-US" i="1" dirty="0"/>
              <a:t>taught</a:t>
            </a:r>
            <a:r>
              <a:rPr lang="en-US" dirty="0"/>
              <a:t> expectations, it is crucial to monitor students closely through </a:t>
            </a:r>
            <a:r>
              <a:rPr lang="en-US" b="1" dirty="0">
                <a:solidFill>
                  <a:srgbClr val="008000"/>
                </a:solidFill>
              </a:rPr>
              <a:t>active supervision</a:t>
            </a:r>
            <a:r>
              <a:rPr lang="en-US" dirty="0"/>
              <a:t> and </a:t>
            </a:r>
            <a:r>
              <a:rPr lang="en-US" i="1" dirty="0"/>
              <a:t>provide feedback</a:t>
            </a:r>
            <a:r>
              <a:rPr lang="en-US" dirty="0"/>
              <a:t>, both positive and corrective, on how their behavior aligns with the expectations.</a:t>
            </a:r>
          </a:p>
          <a:p>
            <a:pPr marL="0" indent="0">
              <a:buNone/>
            </a:pPr>
            <a:endParaRPr lang="en-US" dirty="0"/>
          </a:p>
        </p:txBody>
      </p:sp>
      <p:sp>
        <p:nvSpPr>
          <p:cNvPr id="10" name="TextBox 9"/>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pic>
        <p:nvPicPr>
          <p:cNvPr id="11" name="Content Placeholder 10" descr="active supervision.jp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80000" y="2275681"/>
            <a:ext cx="3175000" cy="3175000"/>
          </a:xfrm>
          <a:prstGeom prst="rect">
            <a:avLst/>
          </a:prstGeom>
        </p:spPr>
      </p:pic>
    </p:spTree>
    <p:extLst>
      <p:ext uri="{BB962C8B-B14F-4D97-AF65-F5344CB8AC3E}">
        <p14:creationId xmlns:p14="http://schemas.microsoft.com/office/powerpoint/2010/main" val="4183926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Value of Active Supervision</a:t>
            </a:r>
            <a:endParaRPr lang="en-US" dirty="0"/>
          </a:p>
        </p:txBody>
      </p:sp>
      <p:sp>
        <p:nvSpPr>
          <p:cNvPr id="3" name="Content Placeholder 2"/>
          <p:cNvSpPr>
            <a:spLocks noGrp="1"/>
          </p:cNvSpPr>
          <p:nvPr>
            <p:ph idx="1"/>
          </p:nvPr>
        </p:nvSpPr>
        <p:spPr/>
        <p:txBody>
          <a:bodyPr>
            <a:normAutofit fontScale="92500" lnSpcReduction="20000"/>
          </a:bodyPr>
          <a:lstStyle/>
          <a:p>
            <a:r>
              <a:rPr lang="en-US" dirty="0"/>
              <a:t>Reduces inappropriate behavior; increases appropriate behavior.</a:t>
            </a:r>
          </a:p>
          <a:p>
            <a:r>
              <a:rPr lang="en-US" dirty="0"/>
              <a:t>Provides knowledge on whether students are using expectations.</a:t>
            </a:r>
          </a:p>
          <a:p>
            <a:r>
              <a:rPr lang="en-US" dirty="0"/>
              <a:t>Allows for frequent use of encouragement.</a:t>
            </a:r>
          </a:p>
          <a:p>
            <a:r>
              <a:rPr lang="en-US" dirty="0"/>
              <a:t>Allows for timely correction of behavioral errors.</a:t>
            </a:r>
          </a:p>
          <a:p>
            <a:r>
              <a:rPr lang="en-US" dirty="0"/>
              <a:t>Builds positive adult-student relationships. </a:t>
            </a:r>
          </a:p>
          <a:p>
            <a:r>
              <a:rPr lang="en-US" dirty="0"/>
              <a:t>Allows for the provision of immediate learning assistance to students.</a:t>
            </a:r>
          </a:p>
          <a:p>
            <a:r>
              <a:rPr lang="en-US" dirty="0"/>
              <a:t>Increases student engagement.</a:t>
            </a:r>
          </a:p>
          <a:p>
            <a:endParaRPr lang="en-US" dirty="0"/>
          </a:p>
        </p:txBody>
      </p:sp>
      <p:sp>
        <p:nvSpPr>
          <p:cNvPr id="8" name="TextBox 7"/>
          <p:cNvSpPr txBox="1"/>
          <p:nvPr/>
        </p:nvSpPr>
        <p:spPr>
          <a:xfrm>
            <a:off x="673596" y="6211407"/>
            <a:ext cx="1752104" cy="369332"/>
          </a:xfrm>
          <a:prstGeom prst="rect">
            <a:avLst/>
          </a:prstGeom>
          <a:noFill/>
          <a:effectLst>
            <a:outerShdw blurRad="44450" dist="38100" dir="2700000" algn="tl" rotWithShape="0">
              <a:srgbClr val="008000"/>
            </a:outerShdw>
          </a:effectLst>
        </p:spPr>
        <p:txBody>
          <a:bodyPr wrap="square" rtlCol="0">
            <a:spAutoFit/>
          </a:bodyPr>
          <a:lstStyle/>
          <a:p>
            <a:r>
              <a:rPr lang="en-US" dirty="0">
                <a:solidFill>
                  <a:schemeClr val="bg1"/>
                </a:solidFill>
              </a:rPr>
              <a:t>MO SW-PBS</a:t>
            </a:r>
          </a:p>
        </p:txBody>
      </p:sp>
    </p:spTree>
    <p:custDataLst>
      <p:tags r:id="rId1"/>
    </p:custDataLst>
    <p:extLst>
      <p:ext uri="{BB962C8B-B14F-4D97-AF65-F5344CB8AC3E}">
        <p14:creationId xmlns:p14="http://schemas.microsoft.com/office/powerpoint/2010/main" val="40022669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OFFICE THEME" val="PBt667Gm"/>
  <p:tag name="ARTICULATE_SLIDE_THUMBNAIL_REFRESH" val="1"/>
  <p:tag name="ARTICULATE_SLIDE_COUNT" val="123"/>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373A137DB20514D96EFE696FA4A4210" ma:contentTypeVersion="0" ma:contentTypeDescription="Create a new document." ma:contentTypeScope="" ma:versionID="7a8bc7aecfafd5f9fe14ca0b22370951">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EE107A-6504-4B2F-B218-6E2D211D58C4}">
  <ds:schemaRefs>
    <ds:schemaRef ds:uri="http://schemas.microsoft.com/office/2006/documentManagement/types"/>
    <ds:schemaRef ds:uri="http://schemas.openxmlformats.org/package/2006/metadata/core-properties"/>
    <ds:schemaRef ds:uri="http://schemas.microsoft.com/office/2006/metadata/properties"/>
    <ds:schemaRef ds:uri="http://purl.org/dc/elements/1.1/"/>
    <ds:schemaRef ds:uri="http://purl.org/dc/terms/"/>
    <ds:schemaRef ds:uri="http://purl.org/dc/dcmitype/"/>
    <ds:schemaRef ds:uri="http://www.w3.org/XML/1998/namespace"/>
    <ds:schemaRef ds:uri="http://schemas.microsoft.com/office/infopath/2007/PartnerControls"/>
  </ds:schemaRefs>
</ds:datastoreItem>
</file>

<file path=customXml/itemProps2.xml><?xml version="1.0" encoding="utf-8"?>
<ds:datastoreItem xmlns:ds="http://schemas.openxmlformats.org/officeDocument/2006/customXml" ds:itemID="{EDDC578A-8290-4254-9F04-6797C39842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5135F75F-AA2C-447D-B71A-23F2B5C9CD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23096</TotalTime>
  <Words>3271</Words>
  <Application>Microsoft Office PowerPoint</Application>
  <PresentationFormat>On-screen Show (4:3)</PresentationFormat>
  <Paragraphs>303</Paragraphs>
  <Slides>30</Slides>
  <Notes>29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ＭＳ 明朝</vt:lpstr>
      <vt:lpstr>ＭＳ Ｐゴシック</vt:lpstr>
      <vt:lpstr>Arial</vt:lpstr>
      <vt:lpstr>Calibri</vt:lpstr>
      <vt:lpstr>Franklin Gothic Book</vt:lpstr>
      <vt:lpstr>Times New Roman</vt:lpstr>
      <vt:lpstr>Office Theme</vt:lpstr>
      <vt:lpstr>PowerPoint Presentation</vt:lpstr>
      <vt:lpstr>Active Supervision     </vt:lpstr>
      <vt:lpstr>Working Agreements</vt:lpstr>
      <vt:lpstr>Attention Signal Practice</vt:lpstr>
      <vt:lpstr>Introductions</vt:lpstr>
      <vt:lpstr>Session Outcomes</vt:lpstr>
      <vt:lpstr>Effective Classroom Practices </vt:lpstr>
      <vt:lpstr>Active Supervision</vt:lpstr>
      <vt:lpstr>The Value of Active Supervision</vt:lpstr>
      <vt:lpstr>PowerPoint Presentation</vt:lpstr>
      <vt:lpstr>How to Actively Supervise</vt:lpstr>
      <vt:lpstr>Activity: Features of Active  Supervision</vt:lpstr>
      <vt:lpstr>Activity: Features of Active  Supervision</vt:lpstr>
      <vt:lpstr>Moving</vt:lpstr>
      <vt:lpstr>Moving</vt:lpstr>
      <vt:lpstr>Active Supervision –  Moving on the Playground</vt:lpstr>
      <vt:lpstr>Moving</vt:lpstr>
      <vt:lpstr>Scanning</vt:lpstr>
      <vt:lpstr>Scanning</vt:lpstr>
      <vt:lpstr>Scanning</vt:lpstr>
      <vt:lpstr>Interacting</vt:lpstr>
      <vt:lpstr>Interacting may also include…</vt:lpstr>
      <vt:lpstr>Interacting</vt:lpstr>
      <vt:lpstr>Active Supervision…</vt:lpstr>
      <vt:lpstr>Active Supervision</vt:lpstr>
      <vt:lpstr>Discussion: Active Supervision</vt:lpstr>
      <vt:lpstr>Active Supervision: Assessing Implementation</vt:lpstr>
      <vt:lpstr>PowerPoint Presentation</vt:lpstr>
      <vt:lpstr>Session Outcomes</vt:lpstr>
      <vt:lpstr>PowerPoint Presentation</vt:lpstr>
    </vt:vector>
  </TitlesOfParts>
  <Manager/>
  <Company>University of Missouri</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ES3: Implementation Fidelity</dc:title>
  <dc:subject/>
  <dc:creator>MO SW-PBS</dc:creator>
  <cp:keywords/>
  <dc:description/>
  <cp:lastModifiedBy>Jodi Arnold</cp:lastModifiedBy>
  <cp:revision>719</cp:revision>
  <cp:lastPrinted>2012-05-31T14:31:56Z</cp:lastPrinted>
  <dcterms:created xsi:type="dcterms:W3CDTF">2012-05-29T13:50:56Z</dcterms:created>
  <dcterms:modified xsi:type="dcterms:W3CDTF">2019-07-05T19:55:42Z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0x010100C373A137DB20514D96EFE696FA4A4210</vt:lpwstr>
  </property>
  <property fmtid="{D5CDD505-2E9C-101B-9397-08002B2CF9AE}" pid="3" name="ArticulateGUID">
    <vt:lpwstr>94A8DC29-B5E4-4FCE-B3EC-DE03B1BDC475</vt:lpwstr>
  </property>
  <property fmtid="{D5CDD505-2E9C-101B-9397-08002B2CF9AE}" pid="4" name="ArticulatePath">
    <vt:lpwstr>ES3_CO~1</vt:lpwstr>
  </property>
</Properties>
</file>