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5"/>
  </p:notesMasterIdLst>
  <p:handoutMasterIdLst>
    <p:handoutMasterId r:id="rId16"/>
  </p:handoutMasterIdLst>
  <p:sldIdLst>
    <p:sldId id="440" r:id="rId5"/>
    <p:sldId id="443" r:id="rId6"/>
    <p:sldId id="343" r:id="rId7"/>
    <p:sldId id="386" r:id="rId8"/>
    <p:sldId id="345" r:id="rId9"/>
    <p:sldId id="346" r:id="rId10"/>
    <p:sldId id="347" r:id="rId11"/>
    <p:sldId id="348" r:id="rId12"/>
    <p:sldId id="350" r:id="rId13"/>
    <p:sldId id="35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CCBEB37-BD84-8342-B0D5-1A9496EE0A3B}">
          <p14:sldIdLst>
            <p14:sldId id="440"/>
          </p14:sldIdLst>
        </p14:section>
        <p14:section name="Active Supervision" id="{AE3C26CB-1294-CE4F-ABCE-071EC9422503}">
          <p14:sldIdLst>
            <p14:sldId id="443"/>
            <p14:sldId id="343"/>
            <p14:sldId id="386"/>
            <p14:sldId id="345"/>
            <p14:sldId id="346"/>
            <p14:sldId id="347"/>
            <p14:sldId id="348"/>
            <p14:sldId id="350"/>
            <p14:sldId id="3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60453" autoAdjust="0"/>
  </p:normalViewPr>
  <p:slideViewPr>
    <p:cSldViewPr snapToGrid="0" snapToObjects="1">
      <p:cViewPr varScale="1">
        <p:scale>
          <a:sx n="76" d="100"/>
          <a:sy n="76" d="100"/>
        </p:scale>
        <p:origin x="2904" y="200"/>
      </p:cViewPr>
      <p:guideLst>
        <p:guide orient="horz" pos="2160"/>
        <p:guide pos="2880"/>
      </p:guideLst>
    </p:cSldViewPr>
  </p:slideViewPr>
  <p:outlineViewPr>
    <p:cViewPr>
      <p:scale>
        <a:sx n="33" d="100"/>
        <a:sy n="33" d="100"/>
      </p:scale>
      <p:origin x="0" y="-40114"/>
    </p:cViewPr>
  </p:outlineViewPr>
  <p:notesTextViewPr>
    <p:cViewPr>
      <p:scale>
        <a:sx n="100" d="100"/>
        <a:sy n="100" d="100"/>
      </p:scale>
      <p:origin x="0" y="0"/>
    </p:cViewPr>
  </p:notesTextViewPr>
  <p:sorterViewPr>
    <p:cViewPr>
      <p:scale>
        <a:sx n="111" d="100"/>
        <a:sy n="111" d="100"/>
      </p:scale>
      <p:origin x="0" y="18712"/>
    </p:cViewPr>
  </p:sorterViewPr>
  <p:notesViewPr>
    <p:cSldViewPr snapToGrid="0" snapToObjects="1">
      <p:cViewPr varScale="1">
        <p:scale>
          <a:sx n="44" d="100"/>
          <a:sy n="44" d="100"/>
        </p:scale>
        <p:origin x="-21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FB762B-1AB4-7149-9A47-D222CCAF76D7}" type="datetimeFigureOut">
              <a:rPr lang="en-US" smtClean="0"/>
              <a:pPr/>
              <a:t>6/24/19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614579-F112-034A-9ABE-7050F67F9B99}" type="slidenum">
              <a:rPr lang="en-US" smtClean="0"/>
              <a:pPr/>
              <a:t>‹#›</a:t>
            </a:fld>
            <a:endParaRPr lang="en-US"/>
          </a:p>
        </p:txBody>
      </p:sp>
    </p:spTree>
    <p:extLst>
      <p:ext uri="{BB962C8B-B14F-4D97-AF65-F5344CB8AC3E}">
        <p14:creationId xmlns:p14="http://schemas.microsoft.com/office/powerpoint/2010/main" val="358630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D0E9B8-F6FA-DA48-900D-304F968A2FA6}" type="datetimeFigureOut">
              <a:rPr lang="en-US" smtClean="0"/>
              <a:pPr/>
              <a:t>6/24/19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75B4DD-DD12-5549-9756-868EB0781E70}" type="slidenum">
              <a:rPr lang="en-US" smtClean="0"/>
              <a:pPr/>
              <a:t>‹#›</a:t>
            </a:fld>
            <a:endParaRPr lang="en-US" dirty="0"/>
          </a:p>
        </p:txBody>
      </p:sp>
    </p:spTree>
    <p:extLst>
      <p:ext uri="{BB962C8B-B14F-4D97-AF65-F5344CB8AC3E}">
        <p14:creationId xmlns:p14="http://schemas.microsoft.com/office/powerpoint/2010/main" val="41900518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5298" marR="0" lvl="0" indent="-235298" algn="l" defTabSz="457200" rtl="0" eaLnBrk="1" fontAlgn="auto" latinLnBrk="0" hangingPunct="1">
              <a:lnSpc>
                <a:spcPct val="100000"/>
              </a:lnSpc>
              <a:spcBef>
                <a:spcPct val="0"/>
              </a:spcBef>
              <a:spcAft>
                <a:spcPts val="0"/>
              </a:spcAft>
              <a:buClrTx/>
              <a:buSzTx/>
              <a:buFontTx/>
              <a:buNone/>
              <a:tabLst/>
              <a:defRPr/>
            </a:pPr>
            <a:r>
              <a:rPr lang="en-US" b="1" dirty="0">
                <a:latin typeface="Arial" panose="020B0604020202020204" pitchFamily="34" charset="0"/>
              </a:rPr>
              <a:t>Please note the 2018-19 MO SW-PBS Tier 1 Team Workbook can be found </a:t>
            </a:r>
            <a:r>
              <a:rPr lang="en-US" sz="1200" b="1" kern="1200" dirty="0">
                <a:solidFill>
                  <a:schemeClr val="tx1"/>
                </a:solidFill>
                <a:effectLst/>
                <a:latin typeface="+mn-lt"/>
                <a:ea typeface="+mn-ea"/>
                <a:cs typeface="+mn-cs"/>
              </a:rPr>
              <a:t>at</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http://pbismissouri.org</a:t>
            </a:r>
            <a:r>
              <a:rPr lang="en-US" sz="1200" kern="1200" dirty="0">
                <a:solidFill>
                  <a:schemeClr val="tx1"/>
                </a:solidFill>
                <a:effectLst/>
                <a:latin typeface="+mn-lt"/>
                <a:ea typeface="+mn-ea"/>
                <a:cs typeface="+mn-cs"/>
              </a:rPr>
              <a:t> </a:t>
            </a:r>
            <a:endParaRPr lang="en-US" b="1" dirty="0">
              <a:latin typeface="Arial" panose="020B0604020202020204" pitchFamily="34" charset="0"/>
            </a:endParaRPr>
          </a:p>
          <a:p>
            <a:pPr marL="235298" indent="-235298">
              <a:spcBef>
                <a:spcPct val="0"/>
              </a:spcBef>
            </a:pPr>
            <a:endParaRPr lang="en-US" dirty="0">
              <a:latin typeface="Arial" panose="020B0604020202020204" pitchFamily="34" charset="0"/>
            </a:endParaRPr>
          </a:p>
          <a:p>
            <a:pPr marL="235298" indent="-235298">
              <a:spcBef>
                <a:spcPct val="0"/>
              </a:spcBef>
            </a:pPr>
            <a:endParaRPr lang="en-US" dirty="0">
              <a:latin typeface="Arial" panose="020B0604020202020204" pitchFamily="34" charset="0"/>
            </a:endParaRPr>
          </a:p>
          <a:p>
            <a:pPr marL="235298" indent="-235298">
              <a:spcBef>
                <a:spcPct val="0"/>
              </a:spcBef>
            </a:pPr>
            <a:endParaRPr lang="en-US" dirty="0">
              <a:latin typeface="Arial" panose="020B0604020202020204" pitchFamily="34" charset="0"/>
            </a:endParaRPr>
          </a:p>
        </p:txBody>
      </p:sp>
      <p:sp>
        <p:nvSpPr>
          <p:cNvPr id="1013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4718" indent="-294122" eaLnBrk="0" hangingPunct="0">
              <a:defRPr>
                <a:solidFill>
                  <a:schemeClr val="tx1"/>
                </a:solidFill>
                <a:latin typeface="Arial" panose="020B0604020202020204" pitchFamily="34" charset="0"/>
                <a:cs typeface="Arial" panose="020B0604020202020204" pitchFamily="34" charset="0"/>
              </a:defRPr>
            </a:lvl2pPr>
            <a:lvl3pPr marL="1176490" indent="-235298" eaLnBrk="0" hangingPunct="0">
              <a:defRPr>
                <a:solidFill>
                  <a:schemeClr val="tx1"/>
                </a:solidFill>
                <a:latin typeface="Arial" panose="020B0604020202020204" pitchFamily="34" charset="0"/>
                <a:cs typeface="Arial" panose="020B0604020202020204" pitchFamily="34" charset="0"/>
              </a:defRPr>
            </a:lvl3pPr>
            <a:lvl4pPr marL="1647086" indent="-235298" eaLnBrk="0" hangingPunct="0">
              <a:defRPr>
                <a:solidFill>
                  <a:schemeClr val="tx1"/>
                </a:solidFill>
                <a:latin typeface="Arial" panose="020B0604020202020204" pitchFamily="34" charset="0"/>
                <a:cs typeface="Arial" panose="020B0604020202020204" pitchFamily="34" charset="0"/>
              </a:defRPr>
            </a:lvl4pPr>
            <a:lvl5pPr marL="2117682" indent="-235298" eaLnBrk="0" hangingPunct="0">
              <a:defRPr>
                <a:solidFill>
                  <a:schemeClr val="tx1"/>
                </a:solidFill>
                <a:latin typeface="Arial" panose="020B0604020202020204" pitchFamily="34" charset="0"/>
                <a:cs typeface="Arial" panose="020B0604020202020204" pitchFamily="34" charset="0"/>
              </a:defRPr>
            </a:lvl5pPr>
            <a:lvl6pPr marL="2588278"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8874"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9470"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066"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B211D5-D1C6-4A3C-BBCA-C55C4F2F0857}" type="slidenum">
              <a:rPr lang="en-US">
                <a:latin typeface="Calibri" panose="020F0502020204030204" pitchFamily="34" charset="0"/>
                <a:ea typeface="ＭＳ Ｐゴシック" panose="020B0600070205080204" pitchFamily="34" charset="-128"/>
              </a:rPr>
              <a:pPr eaLnBrk="1" hangingPunct="1"/>
              <a:t>1</a:t>
            </a:fld>
            <a:endParaRPr 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21528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 do: Provide access to the following material: </a:t>
            </a:r>
            <a:r>
              <a:rPr lang="en-US" b="1" i="1" dirty="0"/>
              <a:t>Classroom</a:t>
            </a:r>
            <a:r>
              <a:rPr lang="en-US" b="1" i="1" baseline="0" dirty="0"/>
              <a:t> Active Supervision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baseline="0" dirty="0"/>
              <a:t>Provide approximately 5 minutes for this activity.</a:t>
            </a:r>
            <a:r>
              <a:rPr lang="en-US" i="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To say:</a:t>
            </a:r>
            <a:r>
              <a:rPr lang="en-US" b="0" i="0" baseline="0" dirty="0"/>
              <a:t> “Address these 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How could teachers select a peer partner to conduct observations and use this assessment tool?</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What might need to be done to build a collaborative environment and establish trust so teachers will be able to allow and benefit from peer observation?”</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10</a:t>
            </a:fld>
            <a:endParaRPr lang="en-US" dirty="0"/>
          </a:p>
        </p:txBody>
      </p:sp>
    </p:spTree>
    <p:extLst>
      <p:ext uri="{BB962C8B-B14F-4D97-AF65-F5344CB8AC3E}">
        <p14:creationId xmlns:p14="http://schemas.microsoft.com/office/powerpoint/2010/main" val="54525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p>
          <a:p>
            <a:r>
              <a:rPr lang="en-US" b="1" dirty="0"/>
              <a:t> </a:t>
            </a:r>
            <a:r>
              <a:rPr lang="en-US" b="0" dirty="0"/>
              <a:t>“</a:t>
            </a:r>
            <a:r>
              <a:rPr lang="en-US" dirty="0"/>
              <a:t>Here is the list of research-based effective classroom practices.  Today we are going to focus</a:t>
            </a:r>
            <a:r>
              <a:rPr lang="en-US" baseline="0" dirty="0"/>
              <a:t> on Active Supervision.”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a:t>
            </a:fld>
            <a:endParaRPr lang="en-US" dirty="0"/>
          </a:p>
        </p:txBody>
      </p:sp>
    </p:spTree>
    <p:extLst>
      <p:ext uri="{BB962C8B-B14F-4D97-AF65-F5344CB8AC3E}">
        <p14:creationId xmlns:p14="http://schemas.microsoft.com/office/powerpoint/2010/main" val="236642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 </a:t>
            </a:r>
            <a:r>
              <a:rPr lang="en-US" sz="1200" kern="1200" dirty="0">
                <a:solidFill>
                  <a:schemeClr val="tx1"/>
                </a:solidFill>
                <a:effectLst/>
                <a:latin typeface="+mn-lt"/>
                <a:ea typeface="+mn-ea"/>
                <a:cs typeface="+mn-cs"/>
              </a:rPr>
              <a:t>“Why do we need to address active supervision?  While supervision seems to be an apparent teacher duty, using </a:t>
            </a:r>
            <a:r>
              <a:rPr lang="en-US" sz="1200" i="1" kern="1200" dirty="0">
                <a:solidFill>
                  <a:schemeClr val="tx1"/>
                </a:solidFill>
                <a:effectLst/>
                <a:latin typeface="+mn-lt"/>
                <a:ea typeface="+mn-ea"/>
                <a:cs typeface="+mn-cs"/>
              </a:rPr>
              <a:t>active</a:t>
            </a:r>
            <a:r>
              <a:rPr lang="en-US" sz="1200" kern="1200" dirty="0">
                <a:solidFill>
                  <a:schemeClr val="tx1"/>
                </a:solidFill>
                <a:effectLst/>
                <a:latin typeface="+mn-lt"/>
                <a:ea typeface="+mn-ea"/>
                <a:cs typeface="+mn-cs"/>
              </a:rPr>
              <a:t> supervision may not be intuitive and is essential to creating effective learning environments.</a:t>
            </a:r>
            <a:r>
              <a:rPr lang="en-US" sz="1200" kern="1200" baseline="0" dirty="0">
                <a:solidFill>
                  <a:schemeClr val="tx1"/>
                </a:solidFill>
                <a:effectLst/>
                <a:latin typeface="+mn-lt"/>
                <a:ea typeface="+mn-ea"/>
                <a:cs typeface="+mn-cs"/>
              </a:rPr>
              <a:t>  It is much more complex than simply standing in the hall or classroom and watching students, then telling them what they should be doing.”</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relationship between the number of supervisor - to - student interactions and the instances of problem behavior.” (</a:t>
            </a:r>
            <a:r>
              <a:rPr lang="en-US" sz="1200" kern="1200" dirty="0" err="1">
                <a:solidFill>
                  <a:schemeClr val="tx1"/>
                </a:solidFill>
                <a:effectLst/>
                <a:latin typeface="+mn-lt"/>
                <a:ea typeface="+mn-ea"/>
                <a:cs typeface="+mn-cs"/>
              </a:rPr>
              <a:t>Simonsen</a:t>
            </a:r>
            <a:r>
              <a:rPr lang="en-US" sz="1200" kern="1200" dirty="0">
                <a:solidFill>
                  <a:schemeClr val="tx1"/>
                </a:solidFill>
                <a:effectLst/>
                <a:latin typeface="+mn-lt"/>
                <a:ea typeface="+mn-ea"/>
                <a:cs typeface="+mn-cs"/>
              </a:rPr>
              <a:t>, Fairbanks, </a:t>
            </a:r>
            <a:r>
              <a:rPr lang="en-US" sz="1200" kern="1200" dirty="0" err="1">
                <a:solidFill>
                  <a:schemeClr val="tx1"/>
                </a:solidFill>
                <a:effectLst/>
                <a:latin typeface="+mn-lt"/>
                <a:ea typeface="+mn-ea"/>
                <a:cs typeface="+mn-cs"/>
              </a:rPr>
              <a:t>Briesch</a:t>
            </a:r>
            <a:r>
              <a:rPr lang="en-US" sz="1200" kern="1200" dirty="0">
                <a:solidFill>
                  <a:schemeClr val="tx1"/>
                </a:solidFill>
                <a:effectLst/>
                <a:latin typeface="+mn-lt"/>
                <a:ea typeface="+mn-ea"/>
                <a:cs typeface="+mn-cs"/>
              </a:rPr>
              <a:t>, Myers &amp; </a:t>
            </a:r>
            <a:r>
              <a:rPr lang="en-US" sz="1200" kern="1200" dirty="0" err="1">
                <a:solidFill>
                  <a:schemeClr val="tx1"/>
                </a:solidFill>
                <a:effectLst/>
                <a:latin typeface="+mn-lt"/>
                <a:ea typeface="+mn-ea"/>
                <a:cs typeface="+mn-cs"/>
              </a:rPr>
              <a:t>Sugai</a:t>
            </a:r>
            <a:r>
              <a:rPr lang="en-US" sz="1200" kern="1200" dirty="0">
                <a:solidFill>
                  <a:schemeClr val="tx1"/>
                </a:solidFill>
                <a:effectLst/>
                <a:latin typeface="+mn-lt"/>
                <a:ea typeface="+mn-ea"/>
                <a:cs typeface="+mn-cs"/>
              </a:rPr>
              <a:t>, 2008)</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3</a:t>
            </a:fld>
            <a:endParaRPr lang="en-US" dirty="0"/>
          </a:p>
        </p:txBody>
      </p:sp>
    </p:spTree>
    <p:extLst>
      <p:ext uri="{BB962C8B-B14F-4D97-AF65-F5344CB8AC3E}">
        <p14:creationId xmlns:p14="http://schemas.microsoft.com/office/powerpoint/2010/main" val="330941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Direct participants</a:t>
            </a:r>
            <a:r>
              <a:rPr lang="en-US" b="1" baseline="0" dirty="0"/>
              <a:t> to read the slide.</a:t>
            </a:r>
            <a:endParaRPr lang="en-US" b="1"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a:t>
            </a:fld>
            <a:endParaRPr lang="en-US" dirty="0"/>
          </a:p>
        </p:txBody>
      </p:sp>
    </p:spTree>
    <p:extLst>
      <p:ext uri="{BB962C8B-B14F-4D97-AF65-F5344CB8AC3E}">
        <p14:creationId xmlns:p14="http://schemas.microsoft.com/office/powerpoint/2010/main" val="6966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a:t>
            </a:r>
          </a:p>
          <a:p>
            <a:r>
              <a:rPr lang="en-US" sz="1200" kern="1200" dirty="0">
                <a:solidFill>
                  <a:schemeClr val="tx1"/>
                </a:solidFill>
                <a:effectLst/>
                <a:latin typeface="+mn-lt"/>
                <a:ea typeface="+mn-ea"/>
                <a:cs typeface="+mn-cs"/>
              </a:rPr>
              <a:t>“Active supervision is the process of monitoring any school setting that incorporates three practices: </a:t>
            </a:r>
          </a:p>
          <a:p>
            <a:pPr marL="228600" indent="-228600">
              <a:buAutoNum type="arabicParenR"/>
            </a:pPr>
            <a:r>
              <a:rPr lang="en-US" sz="1200" kern="1200" dirty="0">
                <a:solidFill>
                  <a:schemeClr val="tx1"/>
                </a:solidFill>
                <a:effectLst/>
                <a:latin typeface="+mn-lt"/>
                <a:ea typeface="+mn-ea"/>
                <a:cs typeface="+mn-cs"/>
              </a:rPr>
              <a:t>moving, </a:t>
            </a:r>
          </a:p>
          <a:p>
            <a:pPr marL="228600" indent="-228600">
              <a:buAutoNum type="arabicParenR"/>
            </a:pPr>
            <a:r>
              <a:rPr lang="en-US" sz="1200" kern="1200" dirty="0">
                <a:solidFill>
                  <a:schemeClr val="tx1"/>
                </a:solidFill>
                <a:effectLst/>
                <a:latin typeface="+mn-lt"/>
                <a:ea typeface="+mn-ea"/>
                <a:cs typeface="+mn-cs"/>
              </a:rPr>
              <a:t>scanning, and </a:t>
            </a:r>
          </a:p>
          <a:p>
            <a:pPr marL="228600" indent="-228600">
              <a:buAutoNum type="arabicParenR"/>
            </a:pPr>
            <a:r>
              <a:rPr lang="en-US" sz="1200" kern="1200" dirty="0">
                <a:solidFill>
                  <a:schemeClr val="tx1"/>
                </a:solidFill>
                <a:effectLst/>
                <a:latin typeface="+mn-lt"/>
                <a:ea typeface="+mn-ea"/>
                <a:cs typeface="+mn-cs"/>
              </a:rPr>
              <a:t>interacting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DePry</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Sugai</a:t>
            </a:r>
            <a:r>
              <a:rPr lang="en-US" sz="1200" kern="1200" dirty="0">
                <a:solidFill>
                  <a:schemeClr val="tx1"/>
                </a:solidFill>
                <a:effectLst/>
                <a:latin typeface="+mn-lt"/>
                <a:ea typeface="+mn-ea"/>
                <a:cs typeface="+mn-cs"/>
              </a:rPr>
              <a:t>, 2002).”</a:t>
            </a:r>
          </a:p>
        </p:txBody>
      </p:sp>
      <p:sp>
        <p:nvSpPr>
          <p:cNvPr id="4" name="Slide Number Placeholder 3"/>
          <p:cNvSpPr>
            <a:spLocks noGrp="1"/>
          </p:cNvSpPr>
          <p:nvPr>
            <p:ph type="sldNum" sz="quarter" idx="10"/>
          </p:nvPr>
        </p:nvSpPr>
        <p:spPr/>
        <p:txBody>
          <a:bodyPr/>
          <a:lstStyle/>
          <a:p>
            <a:fld id="{F8BE4607-2072-E14D-A2D4-834D545D3161}" type="slidenum">
              <a:rPr lang="en-US" smtClean="0"/>
              <a:pPr/>
              <a:t>5</a:t>
            </a:fld>
            <a:endParaRPr lang="en-US" dirty="0"/>
          </a:p>
        </p:txBody>
      </p:sp>
    </p:spTree>
    <p:extLst>
      <p:ext uri="{BB962C8B-B14F-4D97-AF65-F5344CB8AC3E}">
        <p14:creationId xmlns:p14="http://schemas.microsoft.com/office/powerpoint/2010/main" val="288922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sz="1200" kern="1200" dirty="0">
                <a:solidFill>
                  <a:schemeClr val="tx1"/>
                </a:solidFill>
                <a:effectLst/>
                <a:latin typeface="+mn-lt"/>
                <a:ea typeface="+mn-ea"/>
                <a:cs typeface="+mn-cs"/>
              </a:rPr>
              <a:t>To say: </a:t>
            </a:r>
          </a:p>
          <a:p>
            <a:r>
              <a:rPr lang="en-US" sz="1200" kern="1200" dirty="0">
                <a:solidFill>
                  <a:schemeClr val="tx1"/>
                </a:solidFill>
                <a:effectLst/>
                <a:latin typeface="+mn-lt"/>
                <a:ea typeface="+mn-ea"/>
                <a:cs typeface="+mn-cs"/>
              </a:rPr>
              <a:t>“Effective teachers use their body positioning purposefully to ensure student engagement. </a:t>
            </a:r>
          </a:p>
          <a:p>
            <a:r>
              <a:rPr lang="en-US" sz="1200" kern="1200" dirty="0">
                <a:solidFill>
                  <a:schemeClr val="tx1"/>
                </a:solidFill>
                <a:effectLst/>
                <a:latin typeface="+mn-lt"/>
                <a:ea typeface="+mn-ea"/>
                <a:cs typeface="+mn-cs"/>
              </a:rPr>
              <a:t>Supervision of work or activities includes moving or circulating among students with whom you are working. </a:t>
            </a:r>
          </a:p>
          <a:p>
            <a:r>
              <a:rPr lang="en-US" sz="1200" kern="1200" dirty="0">
                <a:solidFill>
                  <a:schemeClr val="tx1"/>
                </a:solidFill>
                <a:effectLst/>
                <a:latin typeface="+mn-lt"/>
                <a:ea typeface="+mn-ea"/>
                <a:cs typeface="+mn-cs"/>
              </a:rPr>
              <a:t>When you are circulating, you will keep moving and avoid spending the majority of your time in any one location. </a:t>
            </a:r>
          </a:p>
          <a:p>
            <a:r>
              <a:rPr lang="en-US" sz="1200" kern="1200" dirty="0">
                <a:solidFill>
                  <a:schemeClr val="tx1"/>
                </a:solidFill>
                <a:effectLst/>
                <a:latin typeface="+mn-lt"/>
                <a:ea typeface="+mn-ea"/>
                <a:cs typeface="+mn-cs"/>
              </a:rPr>
              <a:t>Continuous movement and proximity with all students makes your presence known and heightens their attention to tasks and the expected behaviors.</a:t>
            </a:r>
          </a:p>
          <a:p>
            <a:r>
              <a:rPr lang="en-US" sz="1200" kern="1200" dirty="0">
                <a:solidFill>
                  <a:schemeClr val="tx1"/>
                </a:solidFill>
                <a:effectLst/>
                <a:latin typeface="+mn-lt"/>
                <a:ea typeface="+mn-ea"/>
                <a:cs typeface="+mn-cs"/>
              </a:rPr>
              <a:t>This movement should be random or unpredictable so students are unsure of when you will be in proximity. </a:t>
            </a:r>
          </a:p>
          <a:p>
            <a:r>
              <a:rPr lang="en-US" sz="1200" kern="1200" dirty="0">
                <a:solidFill>
                  <a:schemeClr val="tx1"/>
                </a:solidFill>
                <a:effectLst/>
                <a:latin typeface="+mn-lt"/>
                <a:ea typeface="+mn-ea"/>
                <a:cs typeface="+mn-cs"/>
              </a:rPr>
              <a:t>It should also include moving close to noncompliant students as needed and more frequent contacts with possible targeted problem areas (</a:t>
            </a:r>
            <a:r>
              <a:rPr lang="en-US" sz="1200" kern="1200" dirty="0" err="1">
                <a:solidFill>
                  <a:schemeClr val="tx1"/>
                </a:solidFill>
                <a:effectLst/>
                <a:latin typeface="+mn-lt"/>
                <a:ea typeface="+mn-ea"/>
                <a:cs typeface="+mn-cs"/>
              </a:rPr>
              <a:t>Lampi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Fenty</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Beaunae</a:t>
            </a:r>
            <a:r>
              <a:rPr lang="en-US" sz="1200" kern="1200" dirty="0">
                <a:solidFill>
                  <a:schemeClr val="tx1"/>
                </a:solidFill>
                <a:effectLst/>
                <a:latin typeface="+mn-lt"/>
                <a:ea typeface="+mn-ea"/>
                <a:cs typeface="+mn-cs"/>
              </a:rPr>
              <a:t>, 2005). </a:t>
            </a:r>
          </a:p>
          <a:p>
            <a:r>
              <a:rPr lang="en-US" sz="1200" kern="1200" dirty="0">
                <a:solidFill>
                  <a:schemeClr val="tx1"/>
                </a:solidFill>
                <a:effectLst/>
                <a:latin typeface="+mn-lt"/>
                <a:ea typeface="+mn-ea"/>
                <a:cs typeface="+mn-cs"/>
              </a:rPr>
              <a:t>Movement can be a challenge when working with a small group or providing individual instruction. You can still build in ways to periodically and unpredictably supervise the entire group. For example, during small group writing instruction, you can give students a brief task to complete while you get up and move among the large group of students, then resume working with the small group.”</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6</a:t>
            </a:fld>
            <a:endParaRPr lang="en-US" dirty="0"/>
          </a:p>
        </p:txBody>
      </p:sp>
    </p:spTree>
    <p:extLst>
      <p:ext uri="{BB962C8B-B14F-4D97-AF65-F5344CB8AC3E}">
        <p14:creationId xmlns:p14="http://schemas.microsoft.com/office/powerpoint/2010/main" val="3093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 say: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you are moving around the room, working with a small group or individual, or leading the group from the front of the room, you should frequently and intentionally look around at the students.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visual scanning includes establishing eye contact with students.</a:t>
            </a:r>
            <a:r>
              <a:rPr lang="en-US" sz="1200" kern="1200" baseline="0" dirty="0">
                <a:solidFill>
                  <a:schemeClr val="tx1"/>
                </a:solidFill>
                <a:effectLst/>
                <a:latin typeface="+mn-lt"/>
                <a:ea typeface="+mn-ea"/>
                <a:cs typeface="+mn-cs"/>
              </a:rPr>
              <a:t>  V</a:t>
            </a:r>
            <a:r>
              <a:rPr lang="en-US" sz="1200" kern="1200" dirty="0">
                <a:solidFill>
                  <a:schemeClr val="tx1"/>
                </a:solidFill>
                <a:effectLst/>
                <a:latin typeface="+mn-lt"/>
                <a:ea typeface="+mn-ea"/>
                <a:cs typeface="+mn-cs"/>
              </a:rPr>
              <a:t>isually sweep all areas of the room as well as looking at the students nearest you.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 are working with an individual student, position yourself so you scan the entire room simultaneously.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visual scanning allows you to watch for instances of appropriate or inappropriate behavior so</a:t>
            </a:r>
            <a:r>
              <a:rPr lang="en-US" sz="1200" kern="1200" baseline="0" dirty="0">
                <a:solidFill>
                  <a:schemeClr val="tx1"/>
                </a:solidFill>
                <a:effectLst/>
                <a:latin typeface="+mn-lt"/>
                <a:ea typeface="+mn-ea"/>
                <a:cs typeface="+mn-cs"/>
              </a:rPr>
              <a:t> you can respon</a:t>
            </a:r>
            <a:r>
              <a:rPr lang="en-US" sz="1200" kern="1200" dirty="0">
                <a:solidFill>
                  <a:schemeClr val="tx1"/>
                </a:solidFill>
                <a:effectLst/>
                <a:latin typeface="+mn-lt"/>
                <a:ea typeface="+mn-ea"/>
                <a:cs typeface="+mn-cs"/>
              </a:rPr>
              <a:t>d as soon as possible. It will also help you to identify students who may need your assistance.”</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7</a:t>
            </a:fld>
            <a:endParaRPr lang="en-US" dirty="0"/>
          </a:p>
        </p:txBody>
      </p:sp>
    </p:spTree>
    <p:extLst>
      <p:ext uri="{BB962C8B-B14F-4D97-AF65-F5344CB8AC3E}">
        <p14:creationId xmlns:p14="http://schemas.microsoft.com/office/powerpoint/2010/main" val="308450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 say:</a:t>
            </a:r>
          </a:p>
          <a:p>
            <a:r>
              <a:rPr lang="en-US" sz="1200" kern="1200" dirty="0">
                <a:solidFill>
                  <a:schemeClr val="tx1"/>
                </a:solidFill>
                <a:effectLst/>
                <a:latin typeface="+mn-lt"/>
                <a:ea typeface="+mn-ea"/>
                <a:cs typeface="+mn-cs"/>
              </a:rPr>
              <a:t>“While moving and scanning you should also frequently interact with students. A friendly, open and helpful demeanor communicates care, trust, and respect and helps build relationships.”</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8</a:t>
            </a:fld>
            <a:endParaRPr lang="en-US" dirty="0"/>
          </a:p>
        </p:txBody>
      </p:sp>
    </p:spTree>
    <p:extLst>
      <p:ext uri="{BB962C8B-B14F-4D97-AF65-F5344CB8AC3E}">
        <p14:creationId xmlns:p14="http://schemas.microsoft.com/office/powerpoint/2010/main" val="229918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p>
          <a:p>
            <a:r>
              <a:rPr lang="en-US" dirty="0"/>
              <a:t>“A culminating</a:t>
            </a:r>
            <a:r>
              <a:rPr lang="en-US" baseline="0" dirty="0"/>
              <a:t> thought…”</a:t>
            </a:r>
            <a:endParaRPr lang="en-US" dirty="0"/>
          </a:p>
          <a:p>
            <a:r>
              <a:rPr lang="en-US" b="1" dirty="0"/>
              <a:t>To do: </a:t>
            </a:r>
            <a:r>
              <a:rPr lang="en-US" dirty="0"/>
              <a:t>Have participants read the slide.</a:t>
            </a:r>
          </a:p>
        </p:txBody>
      </p:sp>
      <p:sp>
        <p:nvSpPr>
          <p:cNvPr id="4" name="Slide Number Placeholder 3"/>
          <p:cNvSpPr>
            <a:spLocks noGrp="1"/>
          </p:cNvSpPr>
          <p:nvPr>
            <p:ph type="sldNum" sz="quarter" idx="10"/>
          </p:nvPr>
        </p:nvSpPr>
        <p:spPr/>
        <p:txBody>
          <a:bodyPr/>
          <a:lstStyle/>
          <a:p>
            <a:fld id="{F8BE4607-2072-E14D-A2D4-834D545D3161}" type="slidenum">
              <a:rPr lang="en-US" smtClean="0"/>
              <a:pPr/>
              <a:t>9</a:t>
            </a:fld>
            <a:endParaRPr lang="en-US" dirty="0"/>
          </a:p>
        </p:txBody>
      </p:sp>
    </p:spTree>
    <p:extLst>
      <p:ext uri="{BB962C8B-B14F-4D97-AF65-F5344CB8AC3E}">
        <p14:creationId xmlns:p14="http://schemas.microsoft.com/office/powerpoint/2010/main" val="2379752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424"/>
            <a:ext cx="77724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2004134"/>
            <a:ext cx="6400800" cy="650289"/>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1" descr="MO_SWPBS_Logo-20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788" y="5618163"/>
            <a:ext cx="52070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6"/>
          <p:cNvSpPr txBox="1">
            <a:spLocks noChangeArrowheads="1"/>
          </p:cNvSpPr>
          <p:nvPr userDrawn="1"/>
        </p:nvSpPr>
        <p:spPr bwMode="auto">
          <a:xfrm>
            <a:off x="950913" y="5519321"/>
            <a:ext cx="1871662"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b="1" dirty="0">
                <a:latin typeface="Calibri" panose="020F0502020204030204" pitchFamily="34" charset="0"/>
                <a:ea typeface="ＭＳ Ｐゴシック" panose="020B0600070205080204" pitchFamily="34" charset="-128"/>
              </a:rPr>
              <a:t>MU Center for SW-PBS</a:t>
            </a:r>
          </a:p>
          <a:p>
            <a:pPr eaLnBrk="1" hangingPunct="1"/>
            <a:r>
              <a:rPr lang="en-US" sz="1400" dirty="0">
                <a:latin typeface="Calibri" panose="020F0502020204030204" pitchFamily="34" charset="0"/>
                <a:ea typeface="ＭＳ Ｐゴシック" panose="020B0600070205080204" pitchFamily="34" charset="-128"/>
              </a:rPr>
              <a:t>College of Education</a:t>
            </a:r>
          </a:p>
          <a:p>
            <a:pPr eaLnBrk="1" hangingPunct="1"/>
            <a:r>
              <a:rPr lang="en-US" sz="1400" dirty="0">
                <a:latin typeface="Calibri" panose="020F0502020204030204" pitchFamily="34" charset="0"/>
                <a:ea typeface="ＭＳ Ｐゴシック" panose="020B0600070205080204" pitchFamily="34" charset="-128"/>
              </a:rPr>
              <a:t>University of Missouri</a:t>
            </a:r>
          </a:p>
          <a:p>
            <a:pPr eaLnBrk="1" hangingPunct="1"/>
            <a:endParaRPr lang="en-US" sz="1400" dirty="0">
              <a:latin typeface="Times New Roman" panose="02020603050405020304" pitchFamily="18" charset="0"/>
              <a:ea typeface="ＭＳ Ｐゴシック" panose="020B0600070205080204" pitchFamily="34" charset="-128"/>
            </a:endParaRPr>
          </a:p>
        </p:txBody>
      </p:sp>
      <p:pic>
        <p:nvPicPr>
          <p:cNvPr id="10" name="Picture 7" descr="M:\BD\SUGAI\PBIS LOGO-LARGE.T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58075" y="5448300"/>
            <a:ext cx="1077913"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9" descr="C:\Users\joann\Pictures\iPod Photo Cache\DESE-color.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0275" y="5618163"/>
            <a:ext cx="2697163"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9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4961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820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71881" y="491686"/>
            <a:ext cx="7472093" cy="925952"/>
          </a:xfrm>
        </p:spPr>
        <p:txBody>
          <a:bodyPr>
            <a:noAutofit/>
          </a:bodyPr>
          <a:lstStyle>
            <a:lvl1pPr>
              <a:defRPr/>
            </a:lvl1pPr>
          </a:lstStyle>
          <a:p>
            <a:pPr algn="l"/>
            <a:r>
              <a:rPr lang="en-US" sz="3600" dirty="0">
                <a:solidFill>
                  <a:srgbClr val="008000"/>
                </a:solidFill>
                <a:cs typeface="Franklin Gothic Book"/>
              </a:rPr>
              <a:t>Action Planning: </a:t>
            </a:r>
            <a:r>
              <a:rPr lang="en-US" sz="3600" dirty="0">
                <a:solidFill>
                  <a:srgbClr val="FF0000"/>
                </a:solidFill>
                <a:cs typeface="Franklin Gothic Book"/>
              </a:rPr>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
        <p:nvSpPr>
          <p:cNvPr id="5" name="Content Placeholder 2"/>
          <p:cNvSpPr>
            <a:spLocks noGrp="1"/>
          </p:cNvSpPr>
          <p:nvPr>
            <p:ph idx="1" hasCustomPrompt="1"/>
          </p:nvPr>
        </p:nvSpPr>
        <p:spPr>
          <a:xfrm>
            <a:off x="596900" y="1922540"/>
            <a:ext cx="8001000" cy="3636440"/>
          </a:xfrm>
        </p:spPr>
        <p:txBody>
          <a:bodyPr>
            <a:normAutofit/>
          </a:bodyPr>
          <a:lstStyle>
            <a:lvl1pPr marL="457200" indent="-457200">
              <a:buFont typeface="Arial" panose="020B0604020202020204" pitchFamily="34" charset="0"/>
              <a:buChar char="•"/>
              <a:defRPr/>
            </a:lvl1pPr>
          </a:lstStyle>
          <a:p>
            <a:pPr marL="0" indent="0">
              <a:spcBef>
                <a:spcPts val="0"/>
              </a:spcBef>
              <a:spcAft>
                <a:spcPts val="800"/>
              </a:spcAft>
              <a:buNone/>
            </a:pPr>
            <a:r>
              <a:rPr lang="en-US" i="1" dirty="0">
                <a:solidFill>
                  <a:srgbClr val="008000"/>
                </a:solidFill>
              </a:rPr>
              <a:t>Add the following to your Action Plan: </a:t>
            </a:r>
          </a:p>
          <a:p>
            <a:pPr defTabSz="458788">
              <a:spcBef>
                <a:spcPts val="0"/>
              </a:spcBef>
              <a:spcAft>
                <a:spcPts val="600"/>
              </a:spcAft>
              <a:buClr>
                <a:srgbClr val="FF0000"/>
              </a:buClr>
            </a:pPr>
            <a:endParaRPr lang="en-US" sz="2800" dirty="0"/>
          </a:p>
        </p:txBody>
      </p:sp>
      <p:grpSp>
        <p:nvGrpSpPr>
          <p:cNvPr id="6" name="Group 5"/>
          <p:cNvGrpSpPr/>
          <p:nvPr userDrawn="1"/>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207416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74638"/>
            <a:ext cx="8229600" cy="1143000"/>
          </a:xfrm>
        </p:spPr>
        <p:txBody>
          <a:bodyPr/>
          <a:lstStyle>
            <a:lvl1pPr>
              <a:defRPr/>
            </a:lvl1pPr>
          </a:lstStyle>
          <a:p>
            <a:pPr eaLnBrk="1" hangingPunct="1"/>
            <a:r>
              <a:rPr lang="en-US" dirty="0"/>
              <a:t>Title</a:t>
            </a:r>
          </a:p>
        </p:txBody>
      </p:sp>
      <p:grpSp>
        <p:nvGrpSpPr>
          <p:cNvPr id="8" name="Group 9"/>
          <p:cNvGrpSpPr>
            <a:grpSpLocks/>
          </p:cNvGrpSpPr>
          <p:nvPr userDrawn="1"/>
        </p:nvGrpSpPr>
        <p:grpSpPr bwMode="auto">
          <a:xfrm>
            <a:off x="12700" y="6211888"/>
            <a:ext cx="9144000" cy="65881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
        <p:nvSpPr>
          <p:cNvPr id="13" name="Action Button: Movie 12">
            <a:hlinkClick r:id="" action="ppaction://noaction" highlightClick="1"/>
          </p:cNvPr>
          <p:cNvSpPr/>
          <p:nvPr userDrawn="1"/>
        </p:nvSpPr>
        <p:spPr>
          <a:xfrm>
            <a:off x="3492500" y="4505325"/>
            <a:ext cx="2032000" cy="1198563"/>
          </a:xfrm>
          <a:prstGeom prst="actionButtonMovi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Content Placeholder 2"/>
          <p:cNvSpPr>
            <a:spLocks noGrp="1"/>
          </p:cNvSpPr>
          <p:nvPr>
            <p:ph idx="1"/>
          </p:nvPr>
        </p:nvSpPr>
        <p:spPr>
          <a:xfrm>
            <a:off x="457200" y="1600200"/>
            <a:ext cx="8229600" cy="4525963"/>
          </a:xfrm>
        </p:spPr>
        <p:txBody>
          <a:bodyPr/>
          <a:lstStyle>
            <a:lvl1pPr marL="457200" indent="-457200">
              <a:buFont typeface="Arial" panose="020B0604020202020204" pitchFamily="34" charset="0"/>
              <a:buChar char="•"/>
              <a:defRPr/>
            </a:lvl1pPr>
          </a:lstStyle>
          <a:p>
            <a:pPr eaLnBrk="1" hangingPunct="1">
              <a:buClr>
                <a:srgbClr val="FF0000"/>
              </a:buClr>
            </a:pPr>
            <a:endParaRPr lang="en-US" dirty="0"/>
          </a:p>
        </p:txBody>
      </p:sp>
    </p:spTree>
    <p:extLst>
      <p:ext uri="{BB962C8B-B14F-4D97-AF65-F5344CB8AC3E}">
        <p14:creationId xmlns:p14="http://schemas.microsoft.com/office/powerpoint/2010/main" val="153817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sneak-peek-icon-web-2.jpg"/>
          <p:cNvPicPr>
            <a:picLocks noChangeAspect="1"/>
          </p:cNvPicPr>
          <p:nvPr userDrawn="1"/>
        </p:nvPicPr>
        <p:blipFill rotWithShape="1">
          <a:blip r:embed="rId2">
            <a:extLst>
              <a:ext uri="{28A0092B-C50C-407E-A947-70E740481C1C}">
                <a14:useLocalDpi xmlns:a14="http://schemas.microsoft.com/office/drawing/2010/main" val="0"/>
              </a:ext>
            </a:extLst>
          </a:blip>
          <a:srcRect b="38000"/>
          <a:stretch/>
        </p:blipFill>
        <p:spPr>
          <a:xfrm>
            <a:off x="430429" y="323197"/>
            <a:ext cx="2884127" cy="1490134"/>
          </a:xfrm>
          <a:prstGeom prst="rect">
            <a:avLst/>
          </a:prstGeom>
        </p:spPr>
      </p:pic>
      <p:sp>
        <p:nvSpPr>
          <p:cNvPr id="4" name="Content Placeholder 2"/>
          <p:cNvSpPr>
            <a:spLocks noGrp="1"/>
          </p:cNvSpPr>
          <p:nvPr>
            <p:ph idx="1"/>
          </p:nvPr>
        </p:nvSpPr>
        <p:spPr>
          <a:xfrm>
            <a:off x="800099" y="1447802"/>
            <a:ext cx="7466229" cy="3746498"/>
          </a:xfrm>
        </p:spPr>
        <p:txBody>
          <a:bodyPr>
            <a:normAutofit lnSpcReduction="10000"/>
          </a:bodyPr>
          <a:lstStyle/>
          <a:p>
            <a:pPr marL="0" indent="0" algn="ctr">
              <a:buNone/>
            </a:pPr>
            <a:r>
              <a:rPr lang="en-US" sz="4400" dirty="0">
                <a:solidFill>
                  <a:srgbClr val="008000"/>
                </a:solidFill>
              </a:rPr>
              <a:t>Next Session:</a:t>
            </a:r>
          </a:p>
          <a:p>
            <a:pPr marL="0" indent="0" algn="ctr">
              <a:buNone/>
            </a:pPr>
            <a:r>
              <a:rPr lang="en-US" sz="4000" i="1" dirty="0">
                <a:solidFill>
                  <a:srgbClr val="FF0000"/>
                </a:solidFill>
              </a:rPr>
              <a:t>Title</a:t>
            </a:r>
          </a:p>
          <a:p>
            <a:pPr marL="0" indent="0" algn="ctr">
              <a:buNone/>
            </a:pPr>
            <a:r>
              <a:rPr lang="en-US" sz="3600" dirty="0">
                <a:solidFill>
                  <a:srgbClr val="000000"/>
                </a:solidFill>
              </a:rPr>
              <a:t>[Date, Location]</a:t>
            </a:r>
          </a:p>
          <a:p>
            <a:pPr marL="0" indent="0" algn="ctr">
              <a:buNone/>
            </a:pPr>
            <a:endParaRPr lang="en-US" sz="2800" dirty="0">
              <a:solidFill>
                <a:srgbClr val="000000"/>
              </a:solidFill>
            </a:endParaRPr>
          </a:p>
          <a:p>
            <a:pPr marL="0" indent="0" algn="ctr">
              <a:buNone/>
            </a:pPr>
            <a:r>
              <a:rPr lang="en-US" sz="3600" dirty="0">
                <a:solidFill>
                  <a:srgbClr val="008000"/>
                </a:solidFill>
              </a:rPr>
              <a:t>Things to Bring:</a:t>
            </a:r>
          </a:p>
          <a:p>
            <a:pPr marL="1260475">
              <a:buClr>
                <a:srgbClr val="FF0000"/>
              </a:buClr>
            </a:pPr>
            <a:r>
              <a:rPr lang="en-US" sz="3000" dirty="0">
                <a:solidFill>
                  <a:srgbClr val="000000"/>
                </a:solidFill>
              </a:rPr>
              <a:t> </a:t>
            </a:r>
          </a:p>
          <a:p>
            <a:pPr marL="0" indent="0">
              <a:buNone/>
            </a:pPr>
            <a:endParaRPr lang="en-US" sz="3600" dirty="0">
              <a:solidFill>
                <a:srgbClr val="008000"/>
              </a:solidFill>
            </a:endParaRPr>
          </a:p>
        </p:txBody>
      </p:sp>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7379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FF0000"/>
              </a:buClr>
              <a:buFont typeface="Arial" panose="020B0604020202020204" pitchFamily="34" charset="0"/>
              <a:buChar char="•"/>
              <a:defRPr/>
            </a:lvl1pPr>
            <a:lvl2pPr marL="742950" indent="-285750">
              <a:buClr>
                <a:srgbClr val="FF0000"/>
              </a:buClr>
              <a:buFont typeface="Arial" panose="020B0604020202020204" pitchFamily="34" charset="0"/>
              <a:buChar char="•"/>
              <a:defRPr/>
            </a:lvl2pPr>
            <a:lvl3pPr marL="1143000" indent="-228600">
              <a:buClr>
                <a:srgbClr val="FF0000"/>
              </a:buClr>
              <a:buFont typeface="Arial" panose="020B0604020202020204" pitchFamily="34" charset="0"/>
              <a:buChar char="•"/>
              <a:defRPr/>
            </a:lvl3pPr>
            <a:lvl4pPr marL="1600200" indent="-228600">
              <a:buClr>
                <a:srgbClr val="FF0000"/>
              </a:buClr>
              <a:buFont typeface="Arial" panose="020B0604020202020204" pitchFamily="34" charset="0"/>
              <a:buChar char="•"/>
              <a:defRPr/>
            </a:lvl4pPr>
            <a:lvl5pPr marL="2057400" indent="-228600">
              <a:buClr>
                <a:srgbClr val="FF000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33012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pPr eaLnBrk="1" hangingPunct="1"/>
            <a:r>
              <a:rPr lang="en-US" dirty="0"/>
              <a:t>Working Agreements</a:t>
            </a:r>
          </a:p>
        </p:txBody>
      </p:sp>
      <p:sp>
        <p:nvSpPr>
          <p:cNvPr id="4" name="Content Placeholder 2"/>
          <p:cNvSpPr>
            <a:spLocks noGrp="1"/>
          </p:cNvSpPr>
          <p:nvPr>
            <p:ph idx="1"/>
          </p:nvPr>
        </p:nvSpPr>
        <p:spPr>
          <a:xfrm>
            <a:off x="1022350" y="1417638"/>
            <a:ext cx="8229600" cy="4525962"/>
          </a:xfrm>
        </p:spPr>
        <p:txBody>
          <a:bodyPr/>
          <a:lstStyle/>
          <a:p>
            <a:pPr eaLnBrk="1" hangingPunct="1">
              <a:buFont typeface="Arial" panose="020B0604020202020204" pitchFamily="34" charset="0"/>
              <a:buNone/>
            </a:pPr>
            <a:r>
              <a:rPr lang="en-US" sz="2600" b="1" dirty="0"/>
              <a:t>Be Respectful</a:t>
            </a:r>
          </a:p>
          <a:p>
            <a:pPr eaLnBrk="1" hangingPunct="1">
              <a:buClr>
                <a:srgbClr val="FF0000"/>
              </a:buClr>
            </a:pPr>
            <a:r>
              <a:rPr lang="en-US" sz="2200" dirty="0"/>
              <a:t>Be an active listener—open to new ideas</a:t>
            </a:r>
          </a:p>
          <a:p>
            <a:pPr eaLnBrk="1" hangingPunct="1">
              <a:buClr>
                <a:srgbClr val="FF0000"/>
              </a:buClr>
            </a:pPr>
            <a:r>
              <a:rPr lang="en-US" sz="2200" dirty="0"/>
              <a:t>Use notes for side bar conversations</a:t>
            </a:r>
          </a:p>
          <a:p>
            <a:pPr eaLnBrk="1" hangingPunct="1">
              <a:buFont typeface="Arial" panose="020B0604020202020204" pitchFamily="34" charset="0"/>
              <a:buNone/>
            </a:pPr>
            <a:r>
              <a:rPr lang="en-US" sz="2600" b="1" dirty="0"/>
              <a:t>Be Responsible</a:t>
            </a:r>
          </a:p>
          <a:p>
            <a:pPr eaLnBrk="1" hangingPunct="1">
              <a:buClr>
                <a:srgbClr val="FF0000"/>
              </a:buClr>
            </a:pPr>
            <a:r>
              <a:rPr lang="en-US" sz="2200" dirty="0"/>
              <a:t>Be on time for sessions</a:t>
            </a:r>
          </a:p>
          <a:p>
            <a:pPr eaLnBrk="1" hangingPunct="1">
              <a:buClr>
                <a:srgbClr val="FF0000"/>
              </a:buClr>
            </a:pPr>
            <a:r>
              <a:rPr lang="en-US" sz="2200" dirty="0"/>
              <a:t>Silence cell phones—reply appropriately</a:t>
            </a:r>
          </a:p>
          <a:p>
            <a:pPr eaLnBrk="1" hangingPunct="1">
              <a:buFont typeface="Arial" panose="020B0604020202020204" pitchFamily="34" charset="0"/>
              <a:buNone/>
            </a:pPr>
            <a:r>
              <a:rPr lang="en-US" sz="2600" b="1" dirty="0"/>
              <a:t>Be</a:t>
            </a:r>
            <a:r>
              <a:rPr lang="en-US" sz="3600" b="1" dirty="0"/>
              <a:t> </a:t>
            </a:r>
            <a:r>
              <a:rPr lang="en-US" sz="2600" b="1" dirty="0"/>
              <a:t>a Problem Solver</a:t>
            </a:r>
          </a:p>
          <a:p>
            <a:pPr eaLnBrk="1" hangingPunct="1">
              <a:buClr>
                <a:srgbClr val="FF0000"/>
              </a:buClr>
            </a:pPr>
            <a:r>
              <a:rPr lang="en-US" sz="2200" dirty="0"/>
              <a:t>Follow the decision making process</a:t>
            </a:r>
          </a:p>
          <a:p>
            <a:pPr eaLnBrk="1" hangingPunct="1">
              <a:buClr>
                <a:srgbClr val="FF0000"/>
              </a:buClr>
            </a:pPr>
            <a:r>
              <a:rPr lang="en-US" sz="2200" dirty="0"/>
              <a:t>Work toward consensus and support decisions of the group</a:t>
            </a:r>
          </a:p>
          <a:p>
            <a:pPr eaLnBrk="1" hangingPunct="1"/>
            <a:endParaRPr lang="en-US" dirty="0"/>
          </a:p>
        </p:txBody>
      </p:sp>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53080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969962"/>
          </a:xfrm>
        </p:spPr>
        <p:txBody>
          <a:bodyPr/>
          <a:lstStyle/>
          <a:p>
            <a:r>
              <a:rPr lang="en-US" dirty="0"/>
              <a:t>Session Outcomes</a:t>
            </a:r>
          </a:p>
        </p:txBody>
      </p:sp>
      <p:sp>
        <p:nvSpPr>
          <p:cNvPr id="8" name="Content Placeholder 6"/>
          <p:cNvSpPr>
            <a:spLocks noGrp="1"/>
          </p:cNvSpPr>
          <p:nvPr>
            <p:ph idx="1" hasCustomPrompt="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today’s session, you will be able to…</a:t>
            </a:r>
          </a:p>
          <a:p>
            <a:pPr marL="0" indent="0" algn="ctr">
              <a:spcBef>
                <a:spcPts val="0"/>
              </a:spcBef>
              <a:spcAft>
                <a:spcPts val="600"/>
              </a:spcAft>
              <a:buNone/>
            </a:pPr>
            <a:endParaRPr lang="en-US" sz="200" i="1" dirty="0">
              <a:solidFill>
                <a:srgbClr val="008000"/>
              </a:solidFill>
            </a:endParaRPr>
          </a:p>
          <a:p>
            <a:pPr>
              <a:spcBef>
                <a:spcPts val="0"/>
              </a:spcBef>
              <a:spcAft>
                <a:spcPts val="600"/>
              </a:spcAft>
              <a:buClr>
                <a:srgbClr val="FF0000"/>
              </a:buClr>
            </a:pPr>
            <a:endParaRPr lang="en-US" sz="2600" dirty="0"/>
          </a:p>
        </p:txBody>
      </p:sp>
      <p:grpSp>
        <p:nvGrpSpPr>
          <p:cNvPr id="9" name="Group 9"/>
          <p:cNvGrpSpPr>
            <a:grpSpLocks/>
          </p:cNvGrpSpPr>
          <p:nvPr userDrawn="1"/>
        </p:nvGrpSpPr>
        <p:grpSpPr bwMode="auto">
          <a:xfrm>
            <a:off x="12700" y="6211888"/>
            <a:ext cx="9144000" cy="65881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Tree>
    <p:extLst>
      <p:ext uri="{BB962C8B-B14F-4D97-AF65-F5344CB8AC3E}">
        <p14:creationId xmlns:p14="http://schemas.microsoft.com/office/powerpoint/2010/main" val="81845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4457" y="2453812"/>
            <a:ext cx="7772400" cy="1362075"/>
          </a:xfrm>
        </p:spPr>
        <p:txBody>
          <a:bodyPr anchor="t"/>
          <a:lstStyle>
            <a:lvl1pPr algn="ctr">
              <a:defRPr sz="4000" b="0" cap="none" baseline="0">
                <a:solidFill>
                  <a:srgbClr val="009E47"/>
                </a:solidFill>
              </a:defRPr>
            </a:lvl1pPr>
          </a:lstStyle>
          <a:p>
            <a:r>
              <a:rPr lang="en-US" dirty="0"/>
              <a:t>Click to edit Master title style</a:t>
            </a:r>
          </a:p>
        </p:txBody>
      </p:sp>
      <p:grpSp>
        <p:nvGrpSpPr>
          <p:cNvPr id="7" name="Group 6"/>
          <p:cNvGrpSpPr/>
          <p:nvPr userDrawn="1"/>
        </p:nvGrpSpPr>
        <p:grpSpPr>
          <a:xfrm>
            <a:off x="12700" y="6288897"/>
            <a:ext cx="9144378" cy="581802"/>
            <a:chOff x="12700" y="6288897"/>
            <a:chExt cx="9144378" cy="58180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descr="SWPBSLogo-2011-highres-transbg-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47" y="5470010"/>
            <a:ext cx="1606469" cy="1387990"/>
          </a:xfrm>
          <a:prstGeom prst="rect">
            <a:avLst/>
          </a:prstGeom>
        </p:spPr>
      </p:pic>
    </p:spTree>
    <p:extLst>
      <p:ext uri="{BB962C8B-B14F-4D97-AF65-F5344CB8AC3E}">
        <p14:creationId xmlns:p14="http://schemas.microsoft.com/office/powerpoint/2010/main" val="12332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12700" y="6211407"/>
            <a:ext cx="9144378" cy="65929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6171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30188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userDrawn="1"/>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68598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2812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938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9" r:id="rId4"/>
    <p:sldLayoutId id="2147483651" r:id="rId5"/>
    <p:sldLayoutId id="2147483652" r:id="rId6"/>
    <p:sldLayoutId id="2147483653" r:id="rId7"/>
    <p:sldLayoutId id="2147483654" r:id="rId8"/>
    <p:sldLayoutId id="2147483655" r:id="rId9"/>
    <p:sldLayoutId id="2147483656" r:id="rId10"/>
    <p:sldLayoutId id="2147483657" r:id="rId11"/>
    <p:sldLayoutId id="2147483661" r:id="rId12"/>
    <p:sldLayoutId id="2147483658"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94490" y="1040859"/>
            <a:ext cx="7772400" cy="4343400"/>
          </a:xfrm>
        </p:spPr>
        <p:txBody>
          <a:bodyPr>
            <a:normAutofit/>
          </a:bodyPr>
          <a:lstStyle/>
          <a:p>
            <a:pPr eaLnBrk="1" hangingPunct="1"/>
            <a:r>
              <a:rPr lang="en-US" dirty="0"/>
              <a:t>Staff Mini-Module</a:t>
            </a:r>
            <a:r>
              <a:rPr lang="en-US" sz="3600" dirty="0"/>
              <a:t> </a:t>
            </a:r>
            <a:br>
              <a:rPr lang="en-US" dirty="0"/>
            </a:br>
            <a:r>
              <a:rPr lang="en-US" dirty="0"/>
              <a:t>Active Supervision</a:t>
            </a:r>
            <a:br>
              <a:rPr lang="en-US" sz="3600" dirty="0"/>
            </a:br>
            <a:br>
              <a:rPr lang="en-US" dirty="0">
                <a:solidFill>
                  <a:srgbClr val="FF0000"/>
                </a:solidFill>
              </a:rPr>
            </a:br>
            <a:br>
              <a:rPr lang="en-US" sz="3600" dirty="0">
                <a:solidFill>
                  <a:srgbClr val="FF0000"/>
                </a:solidFill>
              </a:rPr>
            </a:br>
            <a:br>
              <a:rPr lang="en-US" sz="3600" dirty="0"/>
            </a:br>
            <a:br>
              <a:rPr lang="en-US" sz="3600" dirty="0"/>
            </a:br>
            <a:br>
              <a:rPr lang="en-US" sz="2900" dirty="0"/>
            </a:br>
            <a:endParaRPr lang="en-US" sz="2900" dirty="0"/>
          </a:p>
        </p:txBody>
      </p:sp>
    </p:spTree>
    <p:extLst>
      <p:ext uri="{BB962C8B-B14F-4D97-AF65-F5344CB8AC3E}">
        <p14:creationId xmlns:p14="http://schemas.microsoft.com/office/powerpoint/2010/main" val="189979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107" y="106602"/>
            <a:ext cx="8896893" cy="5925185"/>
          </a:xfrm>
          <a:prstGeom prst="rect">
            <a:avLst/>
          </a:prstGeom>
        </p:spPr>
      </p:pic>
      <p:sp>
        <p:nvSpPr>
          <p:cNvPr id="4" name="AutoShape 1"/>
          <p:cNvSpPr>
            <a:spLocks noChangeArrowheads="1"/>
          </p:cNvSpPr>
          <p:nvPr/>
        </p:nvSpPr>
        <p:spPr bwMode="auto">
          <a:xfrm>
            <a:off x="1823651" y="5888912"/>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277035" y="5903089"/>
            <a:ext cx="4697506" cy="400110"/>
          </a:xfrm>
          <a:prstGeom prst="rect">
            <a:avLst/>
          </a:prstGeom>
          <a:noFill/>
        </p:spPr>
        <p:txBody>
          <a:bodyPr wrap="square" rtlCol="0">
            <a:spAutoFit/>
          </a:bodyPr>
          <a:lstStyle/>
          <a:p>
            <a:r>
              <a:rPr lang="en-US" sz="2000" dirty="0"/>
              <a:t>Classroom Active Supervision Assessment </a:t>
            </a:r>
          </a:p>
        </p:txBody>
      </p:sp>
    </p:spTree>
    <p:extLst>
      <p:ext uri="{BB962C8B-B14F-4D97-AF65-F5344CB8AC3E}">
        <p14:creationId xmlns:p14="http://schemas.microsoft.com/office/powerpoint/2010/main" val="416083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Effective Classroom Practices </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Classroom Expectations</a:t>
            </a:r>
          </a:p>
          <a:p>
            <a:pPr marL="514350" indent="-514350">
              <a:buFont typeface="+mj-lt"/>
              <a:buAutoNum type="arabicPeriod"/>
            </a:pPr>
            <a:r>
              <a:rPr lang="en-US" dirty="0"/>
              <a:t>Classroom Procedures &amp; Routines</a:t>
            </a:r>
          </a:p>
          <a:p>
            <a:pPr marL="514350" indent="-514350">
              <a:buFont typeface="+mj-lt"/>
              <a:buAutoNum type="arabicPeriod"/>
            </a:pPr>
            <a:r>
              <a:rPr lang="en-US" dirty="0">
                <a:solidFill>
                  <a:srgbClr val="008000"/>
                </a:solidFill>
              </a:rPr>
              <a:t> </a:t>
            </a:r>
            <a:r>
              <a:rPr lang="en-US" dirty="0"/>
              <a:t>Encouraging Expected Behavior</a:t>
            </a:r>
          </a:p>
          <a:p>
            <a:pPr marL="514350" indent="-514350">
              <a:buFont typeface="+mj-lt"/>
              <a:buAutoNum type="arabicPeriod"/>
            </a:pPr>
            <a:r>
              <a:rPr lang="en-US" dirty="0"/>
              <a:t>Discouraging Inappropriate Behavior</a:t>
            </a:r>
          </a:p>
          <a:p>
            <a:pPr marL="514350" indent="-514350">
              <a:buFont typeface="+mj-lt"/>
              <a:buAutoNum type="arabicPeriod"/>
            </a:pPr>
            <a:r>
              <a:rPr lang="en-US" b="1" dirty="0">
                <a:solidFill>
                  <a:srgbClr val="008000"/>
                </a:solidFill>
              </a:rPr>
              <a:t>Active Supervision</a:t>
            </a:r>
          </a:p>
          <a:p>
            <a:pPr marL="514350" indent="-514350">
              <a:buFont typeface="+mj-lt"/>
              <a:buAutoNum type="arabicPeriod"/>
            </a:pPr>
            <a:r>
              <a:rPr lang="en-US" dirty="0"/>
              <a:t>Opportunities to Respond (OTR)</a:t>
            </a:r>
          </a:p>
          <a:p>
            <a:pPr marL="514350" indent="-514350">
              <a:buFont typeface="+mj-lt"/>
              <a:buAutoNum type="arabicPeriod"/>
            </a:pPr>
            <a:r>
              <a:rPr lang="en-US" dirty="0"/>
              <a:t>Activity Sequencing &amp; Choice</a:t>
            </a:r>
          </a:p>
          <a:p>
            <a:pPr marL="514350" indent="-514350">
              <a:buFont typeface="+mj-lt"/>
              <a:buAutoNum type="arabicPeriod"/>
            </a:pPr>
            <a:r>
              <a:rPr lang="en-US" dirty="0"/>
              <a:t>Task Difficulty</a:t>
            </a:r>
          </a:p>
          <a:p>
            <a:endParaRPr lang="en-US" dirty="0"/>
          </a:p>
        </p:txBody>
      </p:sp>
      <p:sp>
        <p:nvSpPr>
          <p:cNvPr id="4" name="Rectangle 3"/>
          <p:cNvSpPr/>
          <p:nvPr/>
        </p:nvSpPr>
        <p:spPr>
          <a:xfrm>
            <a:off x="0" y="67439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250797"/>
            <a:ext cx="9144378" cy="283567"/>
          </a:xfrm>
          <a:prstGeom prst="rect">
            <a:avLst/>
          </a:prstGeom>
          <a:gradFill flip="none" rotWithShape="1">
            <a:gsLst>
              <a:gs pos="49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6546693"/>
            <a:ext cx="9144000" cy="184935"/>
          </a:xfrm>
          <a:prstGeom prst="rect">
            <a:avLst/>
          </a:prstGeom>
          <a:gradFill flip="none" rotWithShape="1">
            <a:gsLst>
              <a:gs pos="8000">
                <a:srgbClr val="FFF123"/>
              </a:gs>
              <a:gs pos="87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82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Active Supervision</a:t>
            </a:r>
            <a:endParaRPr lang="en-US" i="1" dirty="0"/>
          </a:p>
        </p:txBody>
      </p:sp>
      <p:sp>
        <p:nvSpPr>
          <p:cNvPr id="3" name="Content Placeholder 2"/>
          <p:cNvSpPr>
            <a:spLocks noGrp="1"/>
          </p:cNvSpPr>
          <p:nvPr>
            <p:ph sz="half" idx="1"/>
          </p:nvPr>
        </p:nvSpPr>
        <p:spPr/>
        <p:txBody>
          <a:bodyPr>
            <a:normAutofit/>
          </a:bodyPr>
          <a:lstStyle/>
          <a:p>
            <a:pPr marL="0" indent="0">
              <a:buNone/>
            </a:pPr>
            <a:r>
              <a:rPr lang="en-US" dirty="0"/>
              <a:t>Once you have </a:t>
            </a:r>
            <a:r>
              <a:rPr lang="en-US" i="1" dirty="0"/>
              <a:t>clarified</a:t>
            </a:r>
            <a:r>
              <a:rPr lang="en-US" dirty="0"/>
              <a:t> and </a:t>
            </a:r>
            <a:r>
              <a:rPr lang="en-US" i="1" dirty="0"/>
              <a:t>taught</a:t>
            </a:r>
            <a:r>
              <a:rPr lang="en-US" dirty="0"/>
              <a:t> expectations, it is crucial to monitor students closely through </a:t>
            </a:r>
            <a:r>
              <a:rPr lang="en-US" b="1" dirty="0">
                <a:solidFill>
                  <a:srgbClr val="008000"/>
                </a:solidFill>
              </a:rPr>
              <a:t>active supervision</a:t>
            </a:r>
            <a:r>
              <a:rPr lang="en-US" dirty="0"/>
              <a:t> and </a:t>
            </a:r>
            <a:r>
              <a:rPr lang="en-US" i="1" dirty="0"/>
              <a:t>provide feedback</a:t>
            </a:r>
            <a:r>
              <a:rPr lang="en-US" dirty="0"/>
              <a:t>, both positive and corrective, on how their behavior aligns with the expectations.</a:t>
            </a:r>
          </a:p>
          <a:p>
            <a:pPr marL="0" indent="0">
              <a:buNone/>
            </a:pP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pic>
        <p:nvPicPr>
          <p:cNvPr id="11" name="Content Placeholder 10" descr="active supervision.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0000" y="2275681"/>
            <a:ext cx="3175000" cy="3175000"/>
          </a:xfrm>
          <a:prstGeom prst="rect">
            <a:avLst/>
          </a:prstGeom>
        </p:spPr>
      </p:pic>
    </p:spTree>
    <p:extLst>
      <p:ext uri="{BB962C8B-B14F-4D97-AF65-F5344CB8AC3E}">
        <p14:creationId xmlns:p14="http://schemas.microsoft.com/office/powerpoint/2010/main" val="418392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457200" y="564288"/>
            <a:ext cx="5165387" cy="5729423"/>
          </a:xfrm>
        </p:spPr>
        <p:txBody>
          <a:bodyPr>
            <a:normAutofit/>
          </a:bodyPr>
          <a:lstStyle/>
          <a:p>
            <a:pPr marL="0" indent="0" algn="ctr">
              <a:buNone/>
            </a:pPr>
            <a:endParaRPr lang="en-US" sz="800" i="1" dirty="0">
              <a:solidFill>
                <a:srgbClr val="00B050"/>
              </a:solidFill>
            </a:endParaRPr>
          </a:p>
          <a:p>
            <a:pPr marL="0" indent="0">
              <a:buNone/>
            </a:pPr>
            <a:r>
              <a:rPr lang="en-US" i="1" dirty="0">
                <a:solidFill>
                  <a:srgbClr val="008000"/>
                </a:solidFill>
              </a:rPr>
              <a:t>“The goal of effective classroom management is not creating “perfect” children, but providing the perfect </a:t>
            </a:r>
            <a:r>
              <a:rPr lang="en-US" b="1" i="1" dirty="0">
                <a:solidFill>
                  <a:srgbClr val="008000"/>
                </a:solidFill>
              </a:rPr>
              <a:t>environment</a:t>
            </a:r>
            <a:r>
              <a:rPr lang="en-US" i="1" dirty="0">
                <a:solidFill>
                  <a:srgbClr val="008000"/>
                </a:solidFill>
              </a:rPr>
              <a:t> for enhancing their growth and using research-based strategies that guide students toward increasingly responsible and motivated behavior.”</a:t>
            </a:r>
            <a:r>
              <a:rPr lang="en-US" dirty="0">
                <a:solidFill>
                  <a:srgbClr val="008000"/>
                </a:solidFill>
              </a:rPr>
              <a:t>   </a:t>
            </a:r>
            <a:r>
              <a:rPr lang="en-US" sz="1200" i="1" dirty="0" err="1"/>
              <a:t>Sprick</a:t>
            </a:r>
            <a:r>
              <a:rPr lang="en-US" sz="1200" i="1" dirty="0"/>
              <a:t>, et al., 2006</a:t>
            </a:r>
          </a:p>
          <a:p>
            <a:pPr algn="ctr"/>
            <a:endParaRPr lang="en-US" dirty="0"/>
          </a:p>
        </p:txBody>
      </p:sp>
      <p:pic>
        <p:nvPicPr>
          <p:cNvPr id="3" name="Picture 2">
            <a:extLst>
              <a:ext uri="{FF2B5EF4-FFF2-40B4-BE49-F238E27FC236}">
                <a16:creationId xmlns:a16="http://schemas.microsoft.com/office/drawing/2014/main" id="{7FAE374F-2152-E44C-A1AB-C6A858A983D8}"/>
              </a:ext>
            </a:extLst>
          </p:cNvPr>
          <p:cNvPicPr>
            <a:picLocks noChangeAspect="1"/>
          </p:cNvPicPr>
          <p:nvPr/>
        </p:nvPicPr>
        <p:blipFill>
          <a:blip r:embed="rId3"/>
          <a:stretch>
            <a:fillRect/>
          </a:stretch>
        </p:blipFill>
        <p:spPr>
          <a:xfrm>
            <a:off x="5289415" y="1976337"/>
            <a:ext cx="3718397" cy="2478931"/>
          </a:xfrm>
          <a:prstGeom prst="rect">
            <a:avLst/>
          </a:prstGeom>
        </p:spPr>
      </p:pic>
    </p:spTree>
    <p:extLst>
      <p:ext uri="{BB962C8B-B14F-4D97-AF65-F5344CB8AC3E}">
        <p14:creationId xmlns:p14="http://schemas.microsoft.com/office/powerpoint/2010/main" val="183471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Actively Supervise</a:t>
            </a:r>
          </a:p>
        </p:txBody>
      </p:sp>
      <p:sp>
        <p:nvSpPr>
          <p:cNvPr id="3" name="Content Placeholder 2"/>
          <p:cNvSpPr>
            <a:spLocks noGrp="1"/>
          </p:cNvSpPr>
          <p:nvPr>
            <p:ph idx="1"/>
          </p:nvPr>
        </p:nvSpPr>
        <p:spPr>
          <a:xfrm>
            <a:off x="169830" y="1551541"/>
            <a:ext cx="8229600" cy="4525963"/>
          </a:xfrm>
        </p:spPr>
        <p:txBody>
          <a:bodyPr/>
          <a:lstStyle/>
          <a:p>
            <a:pPr marL="0" indent="0">
              <a:buNone/>
            </a:pPr>
            <a:r>
              <a:rPr lang="en-US" dirty="0"/>
              <a:t>Monitor any school setting using three practices:</a:t>
            </a:r>
          </a:p>
          <a:p>
            <a:pPr marL="917575" indent="-514350">
              <a:buClr>
                <a:srgbClr val="FF0000"/>
              </a:buClr>
              <a:buFont typeface="+mj-lt"/>
              <a:buAutoNum type="arabicPeriod"/>
            </a:pPr>
            <a:r>
              <a:rPr lang="en-US" sz="3600" dirty="0"/>
              <a:t>Moving</a:t>
            </a:r>
          </a:p>
          <a:p>
            <a:pPr marL="917575" indent="-514350">
              <a:buClr>
                <a:srgbClr val="FF0000"/>
              </a:buClr>
              <a:buFont typeface="+mj-lt"/>
              <a:buAutoNum type="arabicPeriod"/>
            </a:pPr>
            <a:r>
              <a:rPr lang="en-US" sz="3600" dirty="0"/>
              <a:t>Scanning</a:t>
            </a:r>
          </a:p>
          <a:p>
            <a:pPr marL="917575" indent="-514350">
              <a:buClr>
                <a:srgbClr val="FF0000"/>
              </a:buClr>
              <a:buFont typeface="+mj-lt"/>
              <a:buAutoNum type="arabicPeriod"/>
            </a:pPr>
            <a:r>
              <a:rPr lang="en-US" sz="3600" dirty="0"/>
              <a:t>Interacting</a:t>
            </a:r>
          </a:p>
        </p:txBody>
      </p:sp>
      <p:pic>
        <p:nvPicPr>
          <p:cNvPr id="9" name="Picture 8" descr="Positive sup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942" y="2298418"/>
            <a:ext cx="5448228" cy="3635454"/>
          </a:xfrm>
          <a:prstGeom prst="rect">
            <a:avLst/>
          </a:prstGeom>
        </p:spPr>
      </p:pic>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spTree>
    <p:extLst>
      <p:ext uri="{BB962C8B-B14F-4D97-AF65-F5344CB8AC3E}">
        <p14:creationId xmlns:p14="http://schemas.microsoft.com/office/powerpoint/2010/main" val="362932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a:t>
            </a:r>
          </a:p>
        </p:txBody>
      </p:sp>
      <p:sp>
        <p:nvSpPr>
          <p:cNvPr id="3" name="Content Placeholder 2"/>
          <p:cNvSpPr>
            <a:spLocks noGrp="1"/>
          </p:cNvSpPr>
          <p:nvPr>
            <p:ph idx="1"/>
          </p:nvPr>
        </p:nvSpPr>
        <p:spPr>
          <a:xfrm>
            <a:off x="457200" y="1285634"/>
            <a:ext cx="8229600" cy="4840530"/>
          </a:xfrm>
        </p:spPr>
        <p:txBody>
          <a:bodyPr>
            <a:normAutofit fontScale="85000" lnSpcReduction="10000"/>
          </a:bodyPr>
          <a:lstStyle/>
          <a:p>
            <a:pPr marL="0" indent="0">
              <a:buNone/>
            </a:pPr>
            <a:r>
              <a:rPr lang="en-US" dirty="0"/>
              <a:t>When supervising work or activities, circulate among students.</a:t>
            </a:r>
          </a:p>
          <a:p>
            <a:pPr marL="466725">
              <a:buClr>
                <a:srgbClr val="FF0000"/>
              </a:buClr>
            </a:pPr>
            <a:r>
              <a:rPr lang="en-US" dirty="0"/>
              <a:t>Continuously move.</a:t>
            </a:r>
          </a:p>
          <a:p>
            <a:pPr marL="466725">
              <a:buClr>
                <a:srgbClr val="FF0000"/>
              </a:buClr>
            </a:pPr>
            <a:r>
              <a:rPr lang="en-US" dirty="0"/>
              <a:t>Maintain proximity with students.</a:t>
            </a:r>
          </a:p>
          <a:p>
            <a:pPr marL="466725">
              <a:buClr>
                <a:srgbClr val="FF0000"/>
              </a:buClr>
            </a:pPr>
            <a:r>
              <a:rPr lang="en-US" dirty="0"/>
              <a:t>Random or unpredictable.</a:t>
            </a:r>
          </a:p>
          <a:p>
            <a:pPr marL="466725">
              <a:buClr>
                <a:srgbClr val="FF0000"/>
              </a:buClr>
            </a:pPr>
            <a:r>
              <a:rPr lang="en-US" dirty="0"/>
              <a:t>Include moving close to noncompliant students and possible targeted problem areas.</a:t>
            </a:r>
          </a:p>
          <a:p>
            <a:pPr marL="466725">
              <a:buClr>
                <a:srgbClr val="FF0000"/>
              </a:buClr>
            </a:pPr>
            <a:r>
              <a:rPr lang="en-US" dirty="0"/>
              <a:t>Demonstrate interest in students, assist with learning tasks, provide feedback–both positive and corrective.</a:t>
            </a:r>
          </a:p>
          <a:p>
            <a:pPr marL="466725">
              <a:buClr>
                <a:srgbClr val="FF0000"/>
              </a:buClr>
            </a:pPr>
            <a:r>
              <a:rPr lang="en-US" dirty="0"/>
              <a:t>Periodically move and supervise when providing individual or small group instruction.</a:t>
            </a:r>
          </a:p>
          <a:p>
            <a:endParaRPr lang="en-US" dirty="0"/>
          </a:p>
          <a:p>
            <a:endParaRPr lang="en-US" dirty="0"/>
          </a:p>
          <a:p>
            <a:pPr lvl="1"/>
            <a:endParaRPr lang="en-US" dirty="0"/>
          </a:p>
        </p:txBody>
      </p:sp>
    </p:spTree>
    <p:extLst>
      <p:ext uri="{BB962C8B-B14F-4D97-AF65-F5344CB8AC3E}">
        <p14:creationId xmlns:p14="http://schemas.microsoft.com/office/powerpoint/2010/main" val="370868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a:t>
            </a:r>
          </a:p>
        </p:txBody>
      </p:sp>
      <p:sp>
        <p:nvSpPr>
          <p:cNvPr id="3" name="Content Placeholder 2"/>
          <p:cNvSpPr>
            <a:spLocks noGrp="1"/>
          </p:cNvSpPr>
          <p:nvPr>
            <p:ph idx="1"/>
          </p:nvPr>
        </p:nvSpPr>
        <p:spPr>
          <a:xfrm>
            <a:off x="457200" y="1285634"/>
            <a:ext cx="8229600" cy="4840530"/>
          </a:xfrm>
        </p:spPr>
        <p:txBody>
          <a:bodyPr>
            <a:normAutofit/>
          </a:bodyPr>
          <a:lstStyle/>
          <a:p>
            <a:pPr marL="0" indent="0">
              <a:buNone/>
            </a:pPr>
            <a:r>
              <a:rPr lang="en-US" dirty="0"/>
              <a:t>Frequently and intentionally look around at students:</a:t>
            </a:r>
          </a:p>
          <a:p>
            <a:pPr marL="466725">
              <a:buClr>
                <a:srgbClr val="FF0000"/>
              </a:buClr>
            </a:pPr>
            <a:r>
              <a:rPr lang="en-US" dirty="0"/>
              <a:t>Look students in the eye.</a:t>
            </a:r>
          </a:p>
          <a:p>
            <a:pPr marL="466725">
              <a:buClr>
                <a:srgbClr val="FF0000"/>
              </a:buClr>
            </a:pPr>
            <a:r>
              <a:rPr lang="en-US" dirty="0"/>
              <a:t>Visually sweep all areas of the room as well as look directly at students nearest you.</a:t>
            </a:r>
          </a:p>
          <a:p>
            <a:pPr marL="466725">
              <a:buClr>
                <a:srgbClr val="FF0000"/>
              </a:buClr>
            </a:pPr>
            <a:r>
              <a:rPr lang="en-US" dirty="0"/>
              <a:t>If working with individual, position self so as to scan the entire room or get up and scan occasionally.</a:t>
            </a:r>
          </a:p>
          <a:p>
            <a:endParaRPr lang="en-US" dirty="0"/>
          </a:p>
          <a:p>
            <a:endParaRPr lang="en-US" dirty="0"/>
          </a:p>
          <a:p>
            <a:pPr lvl="1"/>
            <a:endParaRPr lang="en-US" dirty="0"/>
          </a:p>
        </p:txBody>
      </p:sp>
    </p:spTree>
    <p:extLst>
      <p:ext uri="{BB962C8B-B14F-4D97-AF65-F5344CB8AC3E}">
        <p14:creationId xmlns:p14="http://schemas.microsoft.com/office/powerpoint/2010/main" val="278591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Interacting</a:t>
            </a:r>
          </a:p>
        </p:txBody>
      </p:sp>
      <p:sp>
        <p:nvSpPr>
          <p:cNvPr id="3" name="Content Placeholder 2"/>
          <p:cNvSpPr>
            <a:spLocks noGrp="1"/>
          </p:cNvSpPr>
          <p:nvPr>
            <p:ph idx="1"/>
          </p:nvPr>
        </p:nvSpPr>
        <p:spPr>
          <a:xfrm>
            <a:off x="457200" y="1285634"/>
            <a:ext cx="8229600" cy="4840530"/>
          </a:xfrm>
        </p:spPr>
        <p:txBody>
          <a:bodyPr>
            <a:normAutofit fontScale="92500" lnSpcReduction="20000"/>
          </a:bodyPr>
          <a:lstStyle/>
          <a:p>
            <a:pPr marL="0" indent="0">
              <a:lnSpc>
                <a:spcPct val="120000"/>
              </a:lnSpc>
              <a:spcBef>
                <a:spcPts val="0"/>
              </a:spcBef>
              <a:spcAft>
                <a:spcPts val="1200"/>
              </a:spcAft>
              <a:buNone/>
            </a:pPr>
            <a:r>
              <a:rPr lang="en-US" dirty="0"/>
              <a:t>While moving and scanning you should also frequently interact with students.  Interacting…</a:t>
            </a:r>
          </a:p>
          <a:p>
            <a:pPr marL="466725">
              <a:buClr>
                <a:srgbClr val="FF0000"/>
              </a:buClr>
            </a:pPr>
            <a:r>
              <a:rPr lang="en-US" dirty="0"/>
              <a:t>Communicates care, trust, and respect, and helps build relationships.</a:t>
            </a:r>
          </a:p>
          <a:p>
            <a:pPr marL="466725">
              <a:buClr>
                <a:srgbClr val="FF0000"/>
              </a:buClr>
            </a:pPr>
            <a:r>
              <a:rPr lang="en-US" dirty="0"/>
              <a:t>Creates positive climate and increases likelihood of accepting correction if needed.</a:t>
            </a:r>
          </a:p>
          <a:p>
            <a:pPr marL="466725">
              <a:buClr>
                <a:srgbClr val="FF0000"/>
              </a:buClr>
            </a:pPr>
            <a:r>
              <a:rPr lang="en-US" dirty="0"/>
              <a:t> Remains the same when teaching, encouraging or addressing problem behavior.</a:t>
            </a:r>
          </a:p>
          <a:p>
            <a:pPr marL="466725">
              <a:buClr>
                <a:srgbClr val="FF0000"/>
              </a:buClr>
            </a:pPr>
            <a:r>
              <a:rPr lang="en-US" dirty="0"/>
              <a:t>Includes: proximity, listening, eye contact, smiles, pleasant voice tone, and use of student’s name.</a:t>
            </a:r>
          </a:p>
          <a:p>
            <a:endParaRPr lang="en-US" dirty="0"/>
          </a:p>
          <a:p>
            <a:endParaRPr lang="en-US" dirty="0"/>
          </a:p>
          <a:p>
            <a:pPr lvl="1"/>
            <a:endParaRPr lang="en-US" dirty="0"/>
          </a:p>
        </p:txBody>
      </p:sp>
    </p:spTree>
    <p:extLst>
      <p:ext uri="{BB962C8B-B14F-4D97-AF65-F5344CB8AC3E}">
        <p14:creationId xmlns:p14="http://schemas.microsoft.com/office/powerpoint/2010/main" val="64565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Supervision…</a:t>
            </a:r>
          </a:p>
        </p:txBody>
      </p:sp>
      <p:sp>
        <p:nvSpPr>
          <p:cNvPr id="3" name="Content Placeholder 2"/>
          <p:cNvSpPr>
            <a:spLocks noGrp="1"/>
          </p:cNvSpPr>
          <p:nvPr>
            <p:ph idx="1"/>
          </p:nvPr>
        </p:nvSpPr>
        <p:spPr>
          <a:xfrm>
            <a:off x="945445" y="1515534"/>
            <a:ext cx="7253112" cy="1744133"/>
          </a:xfrm>
        </p:spPr>
        <p:txBody>
          <a:bodyPr/>
          <a:lstStyle/>
          <a:p>
            <a:pPr marL="0" indent="0" algn="ctr">
              <a:buClr>
                <a:srgbClr val="FF0000"/>
              </a:buClr>
              <a:buNone/>
            </a:pPr>
            <a:r>
              <a:rPr lang="en-US" dirty="0"/>
              <a:t>Verbally and non-verbally communicates to students the certainty that you do </a:t>
            </a:r>
            <a:r>
              <a:rPr lang="en-US" i="1" dirty="0"/>
              <a:t>inspect</a:t>
            </a:r>
            <a:r>
              <a:rPr lang="en-US" dirty="0"/>
              <a:t> what you </a:t>
            </a:r>
            <a:r>
              <a:rPr lang="en-US" i="1" dirty="0"/>
              <a:t>expect</a:t>
            </a:r>
            <a:r>
              <a:rPr lang="en-US" dirty="0"/>
              <a:t>.</a:t>
            </a:r>
          </a:p>
        </p:txBody>
      </p:sp>
      <p:pic>
        <p:nvPicPr>
          <p:cNvPr id="11" name="Picture 10" descr="supervising and interac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111" y="3314912"/>
            <a:ext cx="3979332" cy="2656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7743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73A137DB20514D96EFE696FA4A4210" ma:contentTypeVersion="0" ma:contentTypeDescription="Create a new document." ma:contentTypeScope="" ma:versionID="7a8bc7aecfafd5f9fe14ca0b2237095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35F75F-AA2C-447D-B71A-23F2B5C9CD13}">
  <ds:schemaRefs>
    <ds:schemaRef ds:uri="http://schemas.microsoft.com/sharepoint/v3/contenttype/forms"/>
  </ds:schemaRefs>
</ds:datastoreItem>
</file>

<file path=customXml/itemProps2.xml><?xml version="1.0" encoding="utf-8"?>
<ds:datastoreItem xmlns:ds="http://schemas.openxmlformats.org/officeDocument/2006/customXml" ds:itemID="{EDDC578A-8290-4254-9F04-6797C39842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8EE107A-6504-4B2F-B218-6E2D211D58C4}">
  <ds:schemaRefs>
    <ds:schemaRef ds:uri="http://schemas.openxmlformats.org/package/2006/metadata/core-properties"/>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8402</TotalTime>
  <Words>904</Words>
  <Application>Microsoft Macintosh PowerPoint</Application>
  <PresentationFormat>On-screen Show (4:3)</PresentationFormat>
  <Paragraphs>96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Staff Mini-Module  Active Supervision      </vt:lpstr>
      <vt:lpstr>Effective Classroom Practices </vt:lpstr>
      <vt:lpstr>Active Supervision</vt:lpstr>
      <vt:lpstr>PowerPoint Presentation</vt:lpstr>
      <vt:lpstr>How to Actively Supervise</vt:lpstr>
      <vt:lpstr>Moving</vt:lpstr>
      <vt:lpstr>Scanning</vt:lpstr>
      <vt:lpstr>Interacting</vt:lpstr>
      <vt:lpstr>Active Supervision…</vt:lpstr>
      <vt:lpstr>PowerPoint Presentation</vt:lpstr>
    </vt:vector>
  </TitlesOfParts>
  <Manager/>
  <Company>University of Missouri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ES3: Implementation Fidelity</dc:title>
  <dc:subject/>
  <dc:creator>MO SW-PBS</dc:creator>
  <cp:keywords/>
  <dc:description/>
  <cp:lastModifiedBy>Deanna Maynard</cp:lastModifiedBy>
  <cp:revision>559</cp:revision>
  <cp:lastPrinted>2012-05-31T14:31:56Z</cp:lastPrinted>
  <dcterms:created xsi:type="dcterms:W3CDTF">2012-05-29T13:50:56Z</dcterms:created>
  <dcterms:modified xsi:type="dcterms:W3CDTF">2019-06-25T00:40:39Z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0x010100C373A137DB20514D96EFE696FA4A4210</vt:lpwstr>
  </property>
</Properties>
</file>