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Lst>
  <p:notesMasterIdLst>
    <p:notesMasterId r:id="rId54"/>
  </p:notesMasterIdLst>
  <p:handoutMasterIdLst>
    <p:handoutMasterId r:id="rId55"/>
  </p:handoutMasterIdLst>
  <p:sldIdLst>
    <p:sldId id="257" r:id="rId2"/>
    <p:sldId id="263" r:id="rId3"/>
    <p:sldId id="264" r:id="rId4"/>
    <p:sldId id="265" r:id="rId5"/>
    <p:sldId id="266" r:id="rId6"/>
    <p:sldId id="267" r:id="rId7"/>
    <p:sldId id="270" r:id="rId8"/>
    <p:sldId id="311" r:id="rId9"/>
    <p:sldId id="312" r:id="rId10"/>
    <p:sldId id="313" r:id="rId11"/>
    <p:sldId id="314" r:id="rId12"/>
    <p:sldId id="315" r:id="rId13"/>
    <p:sldId id="316" r:id="rId14"/>
    <p:sldId id="262" r:id="rId15"/>
    <p:sldId id="317" r:id="rId16"/>
    <p:sldId id="261" r:id="rId17"/>
    <p:sldId id="394" r:id="rId18"/>
    <p:sldId id="321" r:id="rId19"/>
    <p:sldId id="322" r:id="rId20"/>
    <p:sldId id="323" r:id="rId21"/>
    <p:sldId id="324" r:id="rId22"/>
    <p:sldId id="390" r:id="rId23"/>
    <p:sldId id="325" r:id="rId24"/>
    <p:sldId id="388" r:id="rId25"/>
    <p:sldId id="392"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42" r:id="rId43"/>
    <p:sldId id="343" r:id="rId44"/>
    <p:sldId id="344" r:id="rId45"/>
    <p:sldId id="345" r:id="rId46"/>
    <p:sldId id="372" r:id="rId47"/>
    <p:sldId id="347" r:id="rId48"/>
    <p:sldId id="348" r:id="rId49"/>
    <p:sldId id="349" r:id="rId50"/>
    <p:sldId id="368" r:id="rId51"/>
    <p:sldId id="387" r:id="rId52"/>
    <p:sldId id="393" r:id="rId53"/>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521415D9-36F7-43E2-AB2F-B90AF26B5E84}">
      <p14:sectionLst xmlns:p14="http://schemas.microsoft.com/office/powerpoint/2010/main">
        <p14:section name="Consultant Notes - Delete or Hide this Section!" id="{E99252DC-E2D9-6142-B80C-68446B4DF06E}">
          <p14:sldIdLst>
            <p14:sldId id="257"/>
            <p14:sldId id="263"/>
          </p14:sldIdLst>
        </p14:section>
        <p14:section name="Session Introduction" id="{CE6C177F-D79F-AD4A-B2E2-A0F9733B9F54}">
          <p14:sldIdLst>
            <p14:sldId id="264"/>
            <p14:sldId id="265"/>
            <p14:sldId id="266"/>
            <p14:sldId id="267"/>
          </p14:sldIdLst>
        </p14:section>
        <p14:section name="Previous Session Review" id="{DAB2F690-14D3-5D47-8514-43A66CF9CA84}">
          <p14:sldIdLst/>
        </p14:section>
        <p14:section name="Session Outcomes" id="{511F639F-F641-B741-9CC3-0BDE749CA599}">
          <p14:sldIdLst>
            <p14:sldId id="270"/>
          </p14:sldIdLst>
        </p14:section>
        <p14:section name="Schoolwide Expectations" id="{5133AE96-1977-B441-A643-0910C8A25CA6}">
          <p14:sldIdLst>
            <p14:sldId id="311"/>
            <p14:sldId id="312"/>
            <p14:sldId id="313"/>
            <p14:sldId id="314"/>
            <p14:sldId id="315"/>
            <p14:sldId id="316"/>
            <p14:sldId id="262"/>
            <p14:sldId id="317"/>
            <p14:sldId id="261"/>
            <p14:sldId id="394"/>
            <p14:sldId id="321"/>
            <p14:sldId id="322"/>
            <p14:sldId id="323"/>
            <p14:sldId id="324"/>
            <p14:sldId id="390"/>
            <p14:sldId id="325"/>
            <p14:sldId id="388"/>
          </p14:sldIdLst>
        </p14:section>
        <p14:section name="Creating a Matrix" id="{68FF4745-1F41-CD48-A6F2-4E5D5EAA8ED6}">
          <p14:sldIdLst>
            <p14:sldId id="392"/>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72"/>
            <p14:sldId id="347"/>
            <p14:sldId id="348"/>
            <p14:sldId id="349"/>
          </p14:sldIdLst>
        </p14:section>
        <p14:section name="Final Action Planning" id="{90C64871-FD76-EE44-9FAA-46890C4619BB}">
          <p14:sldIdLst>
            <p14:sldId id="368"/>
          </p14:sldIdLst>
        </p14:section>
        <p14:section name="Next Session &amp; Contact Information" id="{AAA64BF2-0C94-AC4B-B0CA-440FD49CF372}">
          <p14:sldIdLst>
            <p14:sldId id="387"/>
            <p14:sldId id="39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E49B60A-79E0-4A74-B276-706400648F9C}">
  <a:tblStyle styleId="{CE49B60A-79E0-4A74-B276-706400648F9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FF3F9"/>
          </a:solidFill>
        </a:fill>
      </a:tcStyle>
    </a:wholeTbl>
    <a:band1H>
      <a:tcStyle>
        <a:tcBdr/>
        <a:fill>
          <a:solidFill>
            <a:srgbClr val="DBE5F1"/>
          </a:solidFill>
        </a:fill>
      </a:tcStyle>
    </a:band1H>
    <a:band1V>
      <a:tcStyle>
        <a:tcBdr/>
        <a:fill>
          <a:solidFill>
            <a:srgbClr val="DBE5F1"/>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0F944BCD-6AC8-4AE0-8317-77C93B8BA583}"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FF3F9"/>
          </a:solidFill>
        </a:fill>
      </a:tcStyle>
    </a:wholeTbl>
    <a:band1H>
      <a:tcStyle>
        <a:tcBdr/>
        <a:fill>
          <a:solidFill>
            <a:srgbClr val="DBE5F1"/>
          </a:solidFill>
        </a:fill>
      </a:tcStyle>
    </a:band1H>
    <a:band1V>
      <a:tcStyle>
        <a:tcBdr/>
        <a:fill>
          <a:solidFill>
            <a:srgbClr val="DBE5F1"/>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C238B8E8-DC3F-44FE-8987-2879476B156D}"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FF3F9"/>
          </a:solidFill>
        </a:fill>
      </a:tcStyle>
    </a:wholeTbl>
    <a:band1H>
      <a:tcStyle>
        <a:tcBdr/>
        <a:fill>
          <a:solidFill>
            <a:srgbClr val="DBE5F1"/>
          </a:solidFill>
        </a:fill>
      </a:tcStyle>
    </a:band1H>
    <a:band1V>
      <a:tcStyle>
        <a:tcBdr/>
        <a:fill>
          <a:solidFill>
            <a:srgbClr val="DBE5F1"/>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88ED8C01-A353-4F28-A5DC-45C082B1F575}" styleName="Table_3"/>
  <a:tblStyle styleId="{6827E71F-8466-4B31-9BEE-B565A08FF2A7}" styleName="Table_4">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C7DCC903-CDD4-4853-82ED-3978AD040161}" styleName="Table_5"/>
  <a:tblStyle styleId="{31DD5122-7FC7-41D1-A129-2276BC001192}" styleName="Table_6">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AC61F327-6B2E-45B9-B610-DAB01930EBC3}" styleName="Table_7">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FC80614D-A95C-4298-B043-B2FFA9CF2BE5}" styleName="Table_8">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98712C1F-98F0-48A8-B55A-77EC660E4B5C}" styleName="Table_9">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BAFE6F4A-B63E-41E4-9357-F088A3AD5E9C}" styleName="Table_1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71" autoAdjust="0"/>
    <p:restoredTop sz="69774" autoAdjust="0"/>
  </p:normalViewPr>
  <p:slideViewPr>
    <p:cSldViewPr snapToGrid="0">
      <p:cViewPr varScale="1">
        <p:scale>
          <a:sx n="55" d="100"/>
          <a:sy n="55" d="100"/>
        </p:scale>
        <p:origin x="2336" y="184"/>
      </p:cViewPr>
      <p:guideLst>
        <p:guide orient="horz" pos="2160"/>
        <p:guide pos="2880"/>
      </p:guideLst>
    </p:cSldViewPr>
  </p:slideViewPr>
  <p:outlineViewPr>
    <p:cViewPr>
      <p:scale>
        <a:sx n="33" d="100"/>
        <a:sy n="33" d="100"/>
      </p:scale>
      <p:origin x="0" y="-31124"/>
    </p:cViewPr>
  </p:outlineViewPr>
  <p:notesTextViewPr>
    <p:cViewPr>
      <p:scale>
        <a:sx n="1" d="1"/>
        <a:sy n="1" d="1"/>
      </p:scale>
      <p:origin x="0" y="0"/>
    </p:cViewPr>
  </p:notesTextViewPr>
  <p:sorterViewPr>
    <p:cViewPr>
      <p:scale>
        <a:sx n="124" d="100"/>
        <a:sy n="124" d="100"/>
      </p:scale>
      <p:origin x="0" y="142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7F975C-587F-6841-BB93-A2537FB3DC5C}" type="datetimeFigureOut">
              <a:rPr lang="en-US" smtClean="0"/>
              <a:t>5/30/19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18C73B-12F3-5B44-BFE1-CB2DB4A034E0}" type="slidenum">
              <a:rPr lang="en-US" smtClean="0"/>
              <a:t>‹#›</a:t>
            </a:fld>
            <a:endParaRPr lang="en-US"/>
          </a:p>
        </p:txBody>
      </p:sp>
    </p:spTree>
    <p:extLst>
      <p:ext uri="{BB962C8B-B14F-4D97-AF65-F5344CB8AC3E}">
        <p14:creationId xmlns:p14="http://schemas.microsoft.com/office/powerpoint/2010/main" val="2142328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extLst>
      <p:ext uri="{BB962C8B-B14F-4D97-AF65-F5344CB8AC3E}">
        <p14:creationId xmlns:p14="http://schemas.microsoft.com/office/powerpoint/2010/main" val="276476575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147" name="Shape 1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9339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82" name="Shape 5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say: </a:t>
            </a:r>
            <a:r>
              <a:rPr lang="en-US" sz="1200" b="0" i="0" u="none" strike="noStrike" cap="none" baseline="0" dirty="0">
                <a:solidFill>
                  <a:schemeClr val="dk1"/>
                </a:solidFill>
                <a:latin typeface="Calibri"/>
                <a:ea typeface="Calibri"/>
                <a:cs typeface="Calibri"/>
                <a:sym typeface="Calibri"/>
              </a:rPr>
              <a:t>“The science of behavior focuses on changing the </a:t>
            </a:r>
            <a:r>
              <a:rPr lang="en-US" sz="1200" b="0" i="1" u="none" strike="noStrike" cap="none" baseline="0" dirty="0">
                <a:solidFill>
                  <a:schemeClr val="dk1"/>
                </a:solidFill>
                <a:latin typeface="Calibri"/>
                <a:ea typeface="Calibri"/>
                <a:cs typeface="Calibri"/>
                <a:sym typeface="Calibri"/>
              </a:rPr>
              <a:t>environment</a:t>
            </a:r>
            <a:r>
              <a:rPr lang="en-US" sz="1200" b="0" i="0" u="none" strike="noStrike" cap="none" baseline="0" dirty="0">
                <a:solidFill>
                  <a:schemeClr val="dk1"/>
                </a:solidFill>
                <a:latin typeface="Calibri"/>
                <a:ea typeface="Calibri"/>
                <a:cs typeface="Calibri"/>
                <a:sym typeface="Calibri"/>
              </a:rPr>
              <a:t> in order to change behavior.  This is based on the understanding that an individual’s behavior is determined by past and current environmental events,”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do: </a:t>
            </a:r>
            <a:r>
              <a:rPr lang="en-US" sz="1200" b="1" i="0" u="none" strike="noStrike" cap="none" baseline="0" dirty="0">
                <a:solidFill>
                  <a:schemeClr val="dk1"/>
                </a:solidFill>
                <a:latin typeface="Calibri"/>
                <a:ea typeface="Calibri"/>
                <a:cs typeface="Calibri"/>
                <a:sym typeface="Calibri"/>
              </a:rPr>
              <a:t>Read the slide.</a:t>
            </a:r>
          </a:p>
        </p:txBody>
      </p:sp>
      <p:sp>
        <p:nvSpPr>
          <p:cNvPr id="583" name="Shape 5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000000"/>
                </a:solidFill>
                <a:latin typeface="Calibri"/>
                <a:ea typeface="Calibri"/>
                <a:cs typeface="Calibri"/>
                <a:sym typeface="Calibri"/>
              </a:rPr>
              <a:t>10</a:t>
            </a:fld>
            <a:endParaRPr lang="en-US" sz="1200" b="0" i="0" u="none" strike="noStrike" cap="none" baseline="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74859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93" name="Shape 5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say: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a:t>
            </a:r>
            <a:r>
              <a:rPr lang="en-US" sz="1200" b="0" i="0" u="sng" strike="noStrike" cap="none" baseline="0" dirty="0">
                <a:solidFill>
                  <a:schemeClr val="dk1"/>
                </a:solidFill>
                <a:latin typeface="Calibri"/>
                <a:ea typeface="Calibri"/>
                <a:cs typeface="Calibri"/>
                <a:sym typeface="Calibri"/>
              </a:rPr>
              <a:t>Antecedents</a:t>
            </a:r>
            <a:r>
              <a:rPr lang="en-US" sz="1200" b="0" i="0" u="none" strike="noStrike" cap="none" baseline="0" dirty="0">
                <a:solidFill>
                  <a:schemeClr val="dk1"/>
                </a:solidFill>
                <a:latin typeface="Calibri"/>
                <a:ea typeface="Calibri"/>
                <a:cs typeface="Calibri"/>
                <a:sym typeface="Calibri"/>
              </a:rPr>
              <a:t> are the actions/events that occur </a:t>
            </a:r>
            <a:r>
              <a:rPr lang="en-US" sz="1200" b="0" i="1" u="none" strike="noStrike" cap="none" baseline="0" dirty="0">
                <a:solidFill>
                  <a:schemeClr val="dk1"/>
                </a:solidFill>
                <a:latin typeface="Calibri"/>
                <a:ea typeface="Calibri"/>
                <a:cs typeface="Calibri"/>
                <a:sym typeface="Calibri"/>
              </a:rPr>
              <a:t>before </a:t>
            </a:r>
            <a:r>
              <a:rPr lang="en-US" sz="1200" b="0" i="0" u="none" strike="noStrike" cap="none" baseline="0" dirty="0">
                <a:solidFill>
                  <a:schemeClr val="dk1"/>
                </a:solidFill>
                <a:latin typeface="Calibri"/>
                <a:ea typeface="Calibri"/>
                <a:cs typeface="Calibri"/>
                <a:sym typeface="Calibri"/>
              </a:rPr>
              <a:t>the behavior.  </a:t>
            </a:r>
            <a:r>
              <a:rPr lang="en-US" sz="1200" b="0" i="1" u="none" strike="noStrike" cap="none" baseline="0" dirty="0">
                <a:solidFill>
                  <a:schemeClr val="dk1"/>
                </a:solidFill>
                <a:latin typeface="Calibri"/>
                <a:ea typeface="Calibri"/>
                <a:cs typeface="Calibri"/>
                <a:sym typeface="Calibri"/>
              </a:rPr>
              <a:t>Anything</a:t>
            </a:r>
            <a:r>
              <a:rPr lang="en-US" sz="1200" b="0" i="0" u="none" strike="noStrike" cap="none" baseline="0" dirty="0">
                <a:solidFill>
                  <a:schemeClr val="dk1"/>
                </a:solidFill>
                <a:latin typeface="Calibri"/>
                <a:ea typeface="Calibri"/>
                <a:cs typeface="Calibri"/>
                <a:sym typeface="Calibri"/>
              </a:rPr>
              <a:t> in the students’ environment that sets the stage or triggers the behavior is considered to be an antecedent.  Antecedents include the physical setting, type of activity, materials, person or people present, as well as how and what directions are given.” </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a:t>
            </a:r>
            <a:r>
              <a:rPr lang="en-US" sz="1200" b="0" i="0" u="sng" strike="noStrike" cap="none" baseline="0" dirty="0">
                <a:solidFill>
                  <a:schemeClr val="dk1"/>
                </a:solidFill>
                <a:latin typeface="Calibri"/>
                <a:ea typeface="Calibri"/>
                <a:cs typeface="Calibri"/>
                <a:sym typeface="Calibri"/>
              </a:rPr>
              <a:t>Behavior</a:t>
            </a:r>
            <a:r>
              <a:rPr lang="en-US" sz="1200" b="0" i="0" u="none" strike="noStrike" cap="none" baseline="0" dirty="0">
                <a:solidFill>
                  <a:schemeClr val="dk1"/>
                </a:solidFill>
                <a:latin typeface="Calibri"/>
                <a:ea typeface="Calibri"/>
                <a:cs typeface="Calibri"/>
                <a:sym typeface="Calibri"/>
              </a:rPr>
              <a:t> is any observable act that the student does–the actions or reactions of the student to the environment or antecedents.” </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a:t>
            </a:r>
            <a:r>
              <a:rPr lang="en-US" sz="1200" b="0" i="0" u="sng" strike="noStrike" cap="none" baseline="0" dirty="0">
                <a:solidFill>
                  <a:schemeClr val="dk1"/>
                </a:solidFill>
                <a:latin typeface="Calibri"/>
                <a:ea typeface="Calibri"/>
                <a:cs typeface="Calibri"/>
                <a:sym typeface="Calibri"/>
              </a:rPr>
              <a:t>Consequences</a:t>
            </a:r>
            <a:r>
              <a:rPr lang="en-US" sz="1200" b="0" i="0" u="none" strike="noStrike" cap="none" baseline="0" dirty="0">
                <a:solidFill>
                  <a:schemeClr val="dk1"/>
                </a:solidFill>
                <a:latin typeface="Calibri"/>
                <a:ea typeface="Calibri"/>
                <a:cs typeface="Calibri"/>
                <a:sym typeface="Calibri"/>
              </a:rPr>
              <a:t> are the results, actions or events that directly follow the behavior. Consequences either </a:t>
            </a:r>
            <a:r>
              <a:rPr lang="en-US" sz="1200" b="0" i="1" u="none" strike="noStrike" cap="none" baseline="0" dirty="0">
                <a:solidFill>
                  <a:schemeClr val="dk1"/>
                </a:solidFill>
                <a:latin typeface="Calibri"/>
                <a:ea typeface="Calibri"/>
                <a:cs typeface="Calibri"/>
                <a:sym typeface="Calibri"/>
              </a:rPr>
              <a:t>increase </a:t>
            </a:r>
            <a:r>
              <a:rPr lang="en-US" sz="1200" b="0" i="0" u="none" strike="noStrike" cap="none" baseline="0" dirty="0">
                <a:solidFill>
                  <a:schemeClr val="dk1"/>
                </a:solidFill>
                <a:latin typeface="Calibri"/>
                <a:ea typeface="Calibri"/>
                <a:cs typeface="Calibri"/>
                <a:sym typeface="Calibri"/>
              </a:rPr>
              <a:t>(reinforce) </a:t>
            </a:r>
            <a:r>
              <a:rPr lang="en-US" sz="1200" b="0" i="1" u="none" strike="noStrike" cap="none" baseline="0" dirty="0">
                <a:solidFill>
                  <a:schemeClr val="dk1"/>
                </a:solidFill>
                <a:latin typeface="Calibri"/>
                <a:ea typeface="Calibri"/>
                <a:cs typeface="Calibri"/>
                <a:sym typeface="Calibri"/>
              </a:rPr>
              <a:t>or decrease </a:t>
            </a:r>
            <a:r>
              <a:rPr lang="en-US" sz="1200" b="0" i="0" u="none" strike="noStrike" cap="none" baseline="0" dirty="0">
                <a:solidFill>
                  <a:schemeClr val="dk1"/>
                </a:solidFill>
                <a:latin typeface="Calibri"/>
                <a:ea typeface="Calibri"/>
                <a:cs typeface="Calibri"/>
                <a:sym typeface="Calibri"/>
              </a:rPr>
              <a:t>(punish) the</a:t>
            </a:r>
            <a:r>
              <a:rPr lang="en-US" sz="1200" b="0" i="1" u="none" strike="noStrike" cap="none" baseline="0" dirty="0">
                <a:solidFill>
                  <a:schemeClr val="dk1"/>
                </a:solidFill>
                <a:latin typeface="Calibri"/>
                <a:ea typeface="Calibri"/>
                <a:cs typeface="Calibri"/>
                <a:sym typeface="Calibri"/>
              </a:rPr>
              <a:t> probability </a:t>
            </a:r>
            <a:r>
              <a:rPr lang="en-US" sz="1200" b="0" i="0" u="none" strike="noStrike" cap="none" baseline="0" dirty="0">
                <a:solidFill>
                  <a:schemeClr val="dk1"/>
                </a:solidFill>
                <a:latin typeface="Calibri"/>
                <a:ea typeface="Calibri"/>
                <a:cs typeface="Calibri"/>
                <a:sym typeface="Calibri"/>
              </a:rPr>
              <a:t>that the behavior will occur again in the future (Alberto &amp; Troutman, 2012).”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To do: direct participants to read the examples, and ask for questions.</a:t>
            </a:r>
            <a:endParaRPr sz="1200" b="0" i="0" u="none" strike="noStrike" cap="none" baseline="0" dirty="0">
              <a:solidFill>
                <a:schemeClr val="dk1"/>
              </a:solidFill>
              <a:latin typeface="Calibri"/>
              <a:ea typeface="Calibri"/>
              <a:cs typeface="Calibri"/>
              <a:sym typeface="Calibri"/>
            </a:endParaRPr>
          </a:p>
        </p:txBody>
      </p:sp>
      <p:sp>
        <p:nvSpPr>
          <p:cNvPr id="594" name="Shape 5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000000"/>
                </a:solidFill>
                <a:latin typeface="Calibri"/>
                <a:ea typeface="Calibri"/>
                <a:cs typeface="Calibri"/>
                <a:sym typeface="Calibri"/>
              </a:rPr>
              <a:t>11</a:t>
            </a:fld>
            <a:endParaRPr lang="en-US" sz="1200" b="0" i="0" u="none" strike="noStrike" cap="none" baseline="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04363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2" name="Shape 6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do: Provide access to Workbook p. 24 . You can choose to make this an individual activity or a team activity.  Monitor participants for questions.  When the activity is completed…</a:t>
            </a: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say: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“Next, </a:t>
            </a:r>
            <a:r>
              <a:rPr lang="en-US" sz="1200" b="0" i="0" u="none" strike="noStrike" cap="none" baseline="0" dirty="0">
                <a:solidFill>
                  <a:schemeClr val="dk1"/>
                </a:solidFill>
                <a:latin typeface="Arial"/>
                <a:ea typeface="Arial"/>
                <a:cs typeface="Arial"/>
                <a:sym typeface="Arial"/>
              </a:rPr>
              <a:t>we will focus on clarifying the </a:t>
            </a:r>
            <a:r>
              <a:rPr lang="en-US" sz="1200" b="0" i="1" u="none" strike="noStrike" cap="none" baseline="0" dirty="0">
                <a:solidFill>
                  <a:schemeClr val="dk1"/>
                </a:solidFill>
                <a:latin typeface="Arial"/>
                <a:ea typeface="Arial"/>
                <a:cs typeface="Arial"/>
                <a:sym typeface="Arial"/>
              </a:rPr>
              <a:t>B</a:t>
            </a:r>
            <a:r>
              <a:rPr lang="en-US" sz="1200" b="0" i="0" u="none" strike="noStrike" cap="none" baseline="0" dirty="0">
                <a:solidFill>
                  <a:schemeClr val="dk1"/>
                </a:solidFill>
                <a:latin typeface="Arial"/>
                <a:ea typeface="Arial"/>
                <a:cs typeface="Arial"/>
                <a:sym typeface="Arial"/>
              </a:rPr>
              <a:t> in the A-B-C’s by beginning the process of developing a clear set of behavioral expectations for the students in your school.”</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603" name="Shape 60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536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14" name="Shape 6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say: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 first step in developing a positive and proactive approach to discipline is to clarify the behavior you expect the students in your school to exhibit.  These will be your social behavioral expectations and rules.”</a:t>
            </a:r>
          </a:p>
        </p:txBody>
      </p:sp>
      <p:sp>
        <p:nvSpPr>
          <p:cNvPr id="615" name="Shape 6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000000"/>
                </a:solidFill>
                <a:latin typeface="Calibri"/>
                <a:ea typeface="Calibri"/>
                <a:cs typeface="Calibri"/>
                <a:sym typeface="Calibri"/>
              </a:rPr>
              <a:t>13</a:t>
            </a:fld>
            <a:endParaRPr lang="en-US" sz="1200" b="0" i="0" u="none" strike="noStrike" cap="none" baseline="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12777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6" name="Shape 6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chemeClr val="dk1"/>
                </a:solidFill>
                <a:latin typeface="Calibri"/>
                <a:ea typeface="Calibri"/>
                <a:cs typeface="Calibri"/>
                <a:sym typeface="Calibri"/>
              </a:rPr>
              <a:t>To Do</a:t>
            </a:r>
            <a:r>
              <a:rPr lang="en-US" sz="1200" b="0" i="0" u="none" strike="noStrike" cap="none" baseline="0" dirty="0">
                <a:solidFill>
                  <a:schemeClr val="dk1"/>
                </a:solidFill>
                <a:latin typeface="Calibri"/>
                <a:ea typeface="Calibri"/>
                <a:cs typeface="Calibri"/>
                <a:sym typeface="Calibri"/>
              </a:rPr>
              <a:t>:  </a:t>
            </a:r>
            <a:r>
              <a:rPr lang="en-US" sz="1200" dirty="0">
                <a:solidFill>
                  <a:schemeClr val="dk1"/>
                </a:solidFill>
                <a:latin typeface="+mn-lt"/>
                <a:ea typeface="Calibri"/>
                <a:cs typeface="Calibri"/>
                <a:sym typeface="Calibri"/>
              </a:rPr>
              <a:t>Show Participants the following YouTube video:  </a:t>
            </a:r>
            <a:r>
              <a:rPr lang="en-US" sz="1200" i="1" dirty="0">
                <a:solidFill>
                  <a:schemeClr val="dk1"/>
                </a:solidFill>
                <a:latin typeface="+mn-lt"/>
                <a:ea typeface="Calibri"/>
                <a:cs typeface="Calibri"/>
                <a:sym typeface="Calibri"/>
              </a:rPr>
              <a:t>Children See, Children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dk1"/>
                </a:solidFill>
                <a:latin typeface="+mn-lt"/>
                <a:ea typeface="Calibri"/>
                <a:cs typeface="Calibri"/>
                <a:sym typeface="Calibri"/>
              </a:rPr>
              <a:t>To say: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dk1"/>
                </a:solidFill>
                <a:latin typeface="+mn-lt"/>
                <a:ea typeface="Calibri"/>
                <a:cs typeface="Calibri"/>
                <a:sym typeface="Calibri"/>
              </a:rPr>
              <a:t>“Children are always learning – we don’t always know what or where. Think about the video and some of the behavior children were learning.  What would we want them to do instead?  Have a conversation with people near you and consider: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dk1"/>
                </a:solidFill>
                <a:latin typeface="+mn-lt"/>
                <a:ea typeface="Calibri"/>
                <a:cs typeface="Calibri"/>
                <a:sym typeface="Calibri"/>
              </a:rPr>
              <a:t>Instead of becoming frustrated on the telephone, what would be the replacement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dk1"/>
                </a:solidFill>
                <a:latin typeface="+mn-lt"/>
                <a:ea typeface="Calibri"/>
                <a:cs typeface="Calibri"/>
                <a:sym typeface="Calibri"/>
              </a:rPr>
              <a:t>Instead of being impatient for the train, what would be the replacement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dk1"/>
                </a:solidFill>
                <a:latin typeface="+mn-lt"/>
                <a:ea typeface="Calibri"/>
                <a:cs typeface="Calibri"/>
                <a:sym typeface="Calibri"/>
              </a:rPr>
              <a:t>Instead of smoking and littering, or dropping soda cans on the ground, what would be the replacement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dk1"/>
                </a:solidFill>
                <a:latin typeface="+mn-lt"/>
                <a:ea typeface="Calibri"/>
                <a:cs typeface="Calibri"/>
                <a:sym typeface="Calibri"/>
              </a:rPr>
              <a:t>Instead of ignoring a person struggling to get the stroller up the stairs, what would be the replacement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dk1"/>
                </a:solidFill>
                <a:latin typeface="+mn-lt"/>
                <a:ea typeface="Calibri"/>
                <a:cs typeface="Calibri"/>
                <a:sym typeface="Calibri"/>
              </a:rPr>
              <a:t>Instead of being inebriated and sick on the street, what would be the replacement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dk1"/>
                </a:solidFill>
                <a:latin typeface="+mn-lt"/>
                <a:ea typeface="Calibri"/>
                <a:cs typeface="Calibri"/>
                <a:sym typeface="Calibri"/>
              </a:rPr>
              <a:t>Instead of screaming at other drivers or behaving hatefully toward someone of a different race or ethnicity, what would be the replacement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dk1"/>
                </a:solidFill>
                <a:latin typeface="+mn-lt"/>
                <a:ea typeface="Calibri"/>
                <a:cs typeface="Calibri"/>
                <a:sym typeface="Calibri"/>
              </a:rPr>
              <a:t>Instead of mistreating pets and screaming at babies, what would be the replacement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dk1"/>
                </a:solidFill>
                <a:latin typeface="+mn-lt"/>
                <a:ea typeface="Calibri"/>
                <a:cs typeface="Calibri"/>
                <a:sym typeface="Calibri"/>
              </a:rPr>
              <a:t>Instead of physical violence, what would be the replacement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dk1"/>
                </a:solidFill>
                <a:latin typeface="+mn-lt"/>
                <a:ea typeface="Calibri"/>
                <a:cs typeface="Calibri"/>
                <a:sym typeface="Calibri"/>
              </a:rPr>
              <a:t>To do: Allow groups to discuss and have them record the replacement behaviors they come up with.  Are there patterns in what groups are identifying? (e.g. treat others with respect, be helpful, make safe and healthy choices, be responsible and clean up our own mess, deal with anger in a healthy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dk1"/>
                </a:solidFill>
                <a:latin typeface="+mn-lt"/>
                <a:ea typeface="Calibri"/>
                <a:cs typeface="Calibri"/>
                <a:sym typeface="Calibri"/>
              </a:rPr>
              <a:t>To 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dk1"/>
                </a:solidFill>
                <a:latin typeface="+mn-lt"/>
                <a:ea typeface="Calibri"/>
                <a:cs typeface="Calibri"/>
                <a:sym typeface="Calibri"/>
              </a:rPr>
              <a:t>“Now – how can we increase the likelihood of children learning and using the desired replacement behaviors rather than the problem behaviors?  We can teach them. By identifying and teaching behaviors that promote pro-social interaction, respect for self and others, responsibility, safe choices, and other important characteristics of success, we can provide opportunities for children to learn skills and habits that will lead to academic and behavioral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dk1"/>
              </a:solidFill>
              <a:latin typeface="+mn-lt"/>
              <a:ea typeface="Calibri"/>
              <a:cs typeface="Calibri"/>
              <a:sym typeface="Calibri"/>
            </a:endParaRPr>
          </a:p>
        </p:txBody>
      </p:sp>
      <p:sp>
        <p:nvSpPr>
          <p:cNvPr id="637" name="Shape 6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6833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Shape 6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21" name="Shape 6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To say: “One of the most important tasks your team and school will accomplish is the development of a clear set of positive schoolwide behavioral expectations.  Why is this so important?   Common expectations provide the basis for ALL adults in the school to create a common experience for ALL children.”</a:t>
            </a:r>
          </a:p>
          <a:p>
            <a:pPr marL="0" marR="0" lvl="0" indent="0" algn="l" rtl="0">
              <a:spcBef>
                <a:spcPts val="0"/>
              </a:spcBef>
              <a:buNone/>
            </a:pPr>
            <a:endParaRPr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“Simply put, if the staff expect students to achieve and behave appropriately, they will.”</a:t>
            </a: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Geoff Colvin, (2007). 7 Steps for Developing A Proactive Schoolwide Discipline Plan: A Guide for Principals and Leadership Teams.</a:t>
            </a:r>
          </a:p>
          <a:p>
            <a:pPr marL="0" marR="0" lvl="0" indent="0" algn="l" rtl="0">
              <a:spcBef>
                <a:spcPts val="0"/>
              </a:spcBef>
              <a:buNone/>
            </a:pPr>
            <a:endParaRPr sz="1200" b="0" i="0" u="none" strike="noStrike" cap="none" baseline="0" dirty="0">
              <a:solidFill>
                <a:schemeClr val="dk1"/>
              </a:solidFill>
              <a:latin typeface="Arial"/>
              <a:ea typeface="Arial"/>
              <a:cs typeface="Arial"/>
              <a:sym typeface="Arial"/>
            </a:endParaRPr>
          </a:p>
        </p:txBody>
      </p:sp>
      <p:sp>
        <p:nvSpPr>
          <p:cNvPr id="622" name="Shape 6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691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say: </a:t>
            </a:r>
            <a:r>
              <a:rPr lang="en-US" sz="1200" b="0" i="0" u="none" strike="noStrike" cap="none" baseline="0" dirty="0">
                <a:solidFill>
                  <a:schemeClr val="dk1"/>
                </a:solidFill>
                <a:latin typeface="Calibri"/>
                <a:ea typeface="Calibri"/>
                <a:cs typeface="Calibri"/>
                <a:sym typeface="Calibri"/>
              </a:rPr>
              <a:t>“Now that you’ve drafted your vision of the ‘perfect student,’ how will you go about making the vision a reality?”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do: Read the slide and conduct the activity.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Materials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50 to 100 Balloons (Each participant should be given about 3 or 4 balloons.)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10 to 15 Straight Pins (Each group will have a leader – Each leader will be given a straight pin.)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Instructions:</a:t>
            </a:r>
            <a:endParaRPr lang="en-US" dirty="0"/>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Have participants count off to 10</a:t>
            </a:r>
            <a:r>
              <a:rPr lang="en-US" baseline="0" dirty="0"/>
              <a:t> (You may have participants count off to 15 or 20 if you have a large group.)</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Direct each group to go to a different area of the room.</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Ask each group to select a leader.</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Take the group leaders to a separate area (an area where you can speak to the leaders without the other members of the group hearing you.)</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The group leaders will be given the following information:</a:t>
            </a:r>
          </a:p>
          <a:p>
            <a:pPr marR="0" algn="l" defTabSz="914400" rtl="0" eaLnBrk="1" fontAlgn="auto" latinLnBrk="0" hangingPunct="1">
              <a:lnSpc>
                <a:spcPct val="100000"/>
              </a:lnSpc>
              <a:spcBef>
                <a:spcPts val="0"/>
              </a:spcBef>
              <a:spcAft>
                <a:spcPts val="0"/>
              </a:spcAft>
              <a:buClrTx/>
              <a:buSzTx/>
              <a:tabLst>
                <a:tab pos="228600" algn="l"/>
              </a:tabLst>
              <a:defRPr/>
            </a:pPr>
            <a:r>
              <a:rPr lang="en-US" dirty="0"/>
              <a:t>	</a:t>
            </a:r>
            <a:r>
              <a:rPr lang="en-US" baseline="0" dirty="0"/>
              <a:t>You are not going to blow up balloons, you are going to inspect the balloons.</a:t>
            </a:r>
          </a:p>
          <a:p>
            <a:pPr marR="0" algn="l" defTabSz="914400" rtl="0" eaLnBrk="1" fontAlgn="auto" latinLnBrk="0" hangingPunct="1">
              <a:lnSpc>
                <a:spcPct val="100000"/>
              </a:lnSpc>
              <a:spcBef>
                <a:spcPts val="0"/>
              </a:spcBef>
              <a:spcAft>
                <a:spcPts val="0"/>
              </a:spcAft>
              <a:buClrTx/>
              <a:buSzTx/>
              <a:tabLst>
                <a:tab pos="228600" algn="l"/>
              </a:tabLst>
              <a:defRPr/>
            </a:pPr>
            <a:r>
              <a:rPr lang="en-US" dirty="0"/>
              <a:t>	</a:t>
            </a:r>
            <a:r>
              <a:rPr lang="en-US" baseline="0" dirty="0"/>
              <a:t>We are going to decide on a set</a:t>
            </a:r>
            <a:r>
              <a:rPr lang="en-US" dirty="0"/>
              <a:t> of expectations</a:t>
            </a:r>
            <a:r>
              <a:rPr lang="en-US" baseline="0" dirty="0"/>
              <a:t> for the balloons.  </a:t>
            </a:r>
          </a:p>
          <a:p>
            <a:pPr marR="0" algn="l" defTabSz="914400" rtl="0" eaLnBrk="1" fontAlgn="auto" latinLnBrk="0" hangingPunct="1">
              <a:lnSpc>
                <a:spcPct val="100000"/>
              </a:lnSpc>
              <a:spcBef>
                <a:spcPts val="0"/>
              </a:spcBef>
              <a:spcAft>
                <a:spcPts val="0"/>
              </a:spcAft>
              <a:buClrTx/>
              <a:buSzTx/>
              <a:tabLst>
                <a:tab pos="228600" algn="l"/>
              </a:tabLst>
              <a:defRPr/>
            </a:pPr>
            <a:r>
              <a:rPr lang="en-US" dirty="0"/>
              <a:t>	</a:t>
            </a:r>
            <a:r>
              <a:rPr lang="en-US" baseline="0" dirty="0"/>
              <a:t>For example, we will accept only balloons that are red or pink and are larger than the leader’s head.  All leaders will use the same rules.</a:t>
            </a:r>
          </a:p>
          <a:p>
            <a:pPr marR="0" algn="l" defTabSz="914400" rtl="0" eaLnBrk="1" fontAlgn="auto" latinLnBrk="0" hangingPunct="1">
              <a:lnSpc>
                <a:spcPct val="100000"/>
              </a:lnSpc>
              <a:spcBef>
                <a:spcPts val="0"/>
              </a:spcBef>
              <a:spcAft>
                <a:spcPts val="0"/>
              </a:spcAft>
              <a:buClrTx/>
              <a:buSzTx/>
              <a:tabLst>
                <a:tab pos="228600" algn="l"/>
              </a:tabLst>
              <a:defRPr/>
            </a:pPr>
            <a:r>
              <a:rPr lang="en-US" dirty="0"/>
              <a:t>	</a:t>
            </a:r>
            <a:r>
              <a:rPr lang="en-US" baseline="0" dirty="0"/>
              <a:t>Each time a group member gives a balloon to the group leader, the group leader will take 1 of 2 actions:</a:t>
            </a:r>
          </a:p>
          <a:p>
            <a:pPr marL="514350" marR="0" lvl="2" indent="-171450" algn="l" defTabSz="914400" rtl="0" eaLnBrk="1" fontAlgn="auto" latinLnBrk="0" hangingPunct="1">
              <a:lnSpc>
                <a:spcPct val="100000"/>
              </a:lnSpc>
              <a:spcBef>
                <a:spcPts val="0"/>
              </a:spcBef>
              <a:spcAft>
                <a:spcPts val="0"/>
              </a:spcAft>
              <a:buClrTx/>
              <a:buSzTx/>
              <a:buFontTx/>
              <a:buAutoNum type="alphaLcParenR"/>
              <a:tabLst/>
              <a:defRPr/>
            </a:pPr>
            <a:r>
              <a:rPr lang="en-US" baseline="0" dirty="0"/>
              <a:t>Any balloon that does</a:t>
            </a:r>
            <a:r>
              <a:rPr lang="en-US" dirty="0"/>
              <a:t> meet the expectations</a:t>
            </a:r>
            <a:r>
              <a:rPr lang="en-US" baseline="0" dirty="0"/>
              <a:t> will be placed in a pile on the floor beside the group leader.</a:t>
            </a:r>
          </a:p>
          <a:p>
            <a:pPr marL="514350" marR="0" lvl="2" indent="-171450" algn="l" defTabSz="914400" rtl="0" eaLnBrk="1" fontAlgn="auto" latinLnBrk="0" hangingPunct="1">
              <a:lnSpc>
                <a:spcPct val="100000"/>
              </a:lnSpc>
              <a:spcBef>
                <a:spcPts val="0"/>
              </a:spcBef>
              <a:spcAft>
                <a:spcPts val="0"/>
              </a:spcAft>
              <a:buClrTx/>
              <a:buSzTx/>
              <a:buFontTx/>
              <a:buAutoNum type="alphaLcParenR"/>
              <a:tabLst/>
              <a:defRPr/>
            </a:pPr>
            <a:r>
              <a:rPr lang="en-US" baseline="0" dirty="0"/>
              <a:t>Any balloon that does NOT meet</a:t>
            </a:r>
            <a:r>
              <a:rPr lang="en-US" dirty="0"/>
              <a:t> the expectations </a:t>
            </a:r>
            <a:r>
              <a:rPr lang="en-US" baseline="0" dirty="0"/>
              <a:t>will be popped with the straight pin you’ve been provided.</a:t>
            </a:r>
          </a:p>
          <a:p>
            <a:pPr marL="514350" marR="0" lvl="2" indent="-171450" algn="l" defTabSz="914400" rtl="0" eaLnBrk="1" fontAlgn="auto" latinLnBrk="0" hangingPunct="1">
              <a:lnSpc>
                <a:spcPct val="100000"/>
              </a:lnSpc>
              <a:spcBef>
                <a:spcPts val="0"/>
              </a:spcBef>
              <a:spcAft>
                <a:spcPts val="0"/>
              </a:spcAft>
              <a:buClrTx/>
              <a:buSzTx/>
              <a:buFontTx/>
              <a:buAutoNum type="alphaLcParenR"/>
              <a:tabLst/>
              <a:defRPr/>
            </a:pPr>
            <a:r>
              <a:rPr lang="en-US" baseline="0" dirty="0"/>
              <a:t>You must keep the information about the rules to yourself – You must NOT tell your group members.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t>16</a:t>
            </a:fld>
            <a:endParaRPr lang="en-US" dirty="0"/>
          </a:p>
        </p:txBody>
      </p:sp>
    </p:spTree>
    <p:extLst>
      <p:ext uri="{BB962C8B-B14F-4D97-AF65-F5344CB8AC3E}">
        <p14:creationId xmlns:p14="http://schemas.microsoft.com/office/powerpoint/2010/main" val="1397050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Calibri" pitchFamily="34" charset="0"/>
              <a:buNone/>
              <a:tabLst/>
              <a:defRPr/>
            </a:pPr>
            <a:r>
              <a:rPr lang="en-US" dirty="0"/>
              <a:t>To do: Pose these questions after participants</a:t>
            </a:r>
            <a:r>
              <a:rPr lang="en-US" baseline="0" dirty="0"/>
              <a:t> complete the activity and return to their seats.</a:t>
            </a:r>
            <a:endParaRPr lang="en-US" dirty="0"/>
          </a:p>
          <a:p>
            <a:pPr marL="457200" lvl="1" indent="0" eaLnBrk="1" fontAlgn="auto" hangingPunct="1">
              <a:spcBef>
                <a:spcPts val="0"/>
              </a:spcBef>
              <a:spcAft>
                <a:spcPts val="0"/>
              </a:spcAft>
              <a:buFont typeface="Calibri" pitchFamily="34" charset="0"/>
              <a:buNone/>
              <a:defRPr/>
            </a:pPr>
            <a:endParaRPr lang="en-US" b="1" dirty="0">
              <a:solidFill>
                <a:srgbClr val="0000FF"/>
              </a:solidFill>
              <a:ea typeface="ＭＳ Ｐゴシック" pitchFamily="34" charset="-128"/>
            </a:endParaRPr>
          </a:p>
        </p:txBody>
      </p:sp>
      <p:sp>
        <p:nvSpPr>
          <p:cNvPr id="4" name="Slide Number Placeholder 3"/>
          <p:cNvSpPr>
            <a:spLocks noGrp="1"/>
          </p:cNvSpPr>
          <p:nvPr>
            <p:ph type="sldNum" sz="quarter" idx="10"/>
          </p:nvPr>
        </p:nvSpPr>
        <p:spPr/>
        <p:txBody>
          <a:bodyPr/>
          <a:lstStyle/>
          <a:p>
            <a:fld id="{A875B4DD-DD12-5549-9756-868EB0781E70}" type="slidenum">
              <a:rPr lang="en-US" smtClean="0"/>
              <a:t>17</a:t>
            </a:fld>
            <a:endParaRPr lang="en-US" dirty="0"/>
          </a:p>
        </p:txBody>
      </p:sp>
    </p:spTree>
    <p:extLst>
      <p:ext uri="{BB962C8B-B14F-4D97-AF65-F5344CB8AC3E}">
        <p14:creationId xmlns:p14="http://schemas.microsoft.com/office/powerpoint/2010/main" val="1846342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4" name="Shape 6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457200" marR="0" lvl="1" indent="0" algn="l" rtl="0">
              <a:spcBef>
                <a:spcPts val="0"/>
              </a:spcBef>
              <a:spcAft>
                <a:spcPts val="0"/>
              </a:spcAft>
              <a:buClr>
                <a:srgbClr val="0000FF"/>
              </a:buClr>
              <a:buSzPct val="25000"/>
              <a:buFont typeface="Calibri"/>
              <a:buNone/>
            </a:pPr>
            <a:r>
              <a:rPr lang="en-US" sz="1200" b="1" i="0" u="none" strike="noStrike" cap="none" baseline="0" dirty="0">
                <a:solidFill>
                  <a:srgbClr val="0000FF"/>
                </a:solidFill>
                <a:latin typeface="Calibri"/>
                <a:ea typeface="Calibri"/>
                <a:cs typeface="Calibri"/>
                <a:sym typeface="Calibri"/>
              </a:rPr>
              <a:t>Provide each participant access to Workbook pp. 98-99, then read the slide.  Provide teams 15-20 minutes to read and discuss.</a:t>
            </a:r>
          </a:p>
          <a:p>
            <a:pPr marL="457200" marR="0" lvl="1" indent="0" algn="l" rtl="0">
              <a:spcBef>
                <a:spcPts val="0"/>
              </a:spcBef>
              <a:spcAft>
                <a:spcPts val="0"/>
              </a:spcAft>
              <a:buClr>
                <a:schemeClr val="dk1"/>
              </a:buClr>
              <a:buFont typeface="Calibri"/>
              <a:buNone/>
            </a:pPr>
            <a:endParaRPr sz="1200" b="1" i="0" u="none" strike="noStrike" cap="none" baseline="0" dirty="0">
              <a:solidFill>
                <a:srgbClr val="0000FF"/>
              </a:solidFill>
              <a:latin typeface="Calibri"/>
              <a:ea typeface="Calibri"/>
              <a:cs typeface="Calibri"/>
              <a:sym typeface="Calibri"/>
            </a:endParaRPr>
          </a:p>
        </p:txBody>
      </p:sp>
      <p:sp>
        <p:nvSpPr>
          <p:cNvPr id="665" name="Shape 66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0482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76" name="Shape 6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say: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“This graphic depicts the process your school will utilize to develop your social behavioral curriculum.  You will work with all staff to develop a common philosophy and purpose of discipline.  You will also work to emphasize that you must address social behavior to achieve your school’s vision and mission.  Today, you will begin the process of developing schoolwide expectations and rules.”</a:t>
            </a:r>
          </a:p>
        </p:txBody>
      </p:sp>
      <p:sp>
        <p:nvSpPr>
          <p:cNvPr id="677" name="Shape 6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661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99040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Shape 6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3" name="Shape 6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do: Read the slide or direct participants to read the slide</a:t>
            </a: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say: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“Here is an example of an expectation and a rule to meet the expectation:</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‘Be responsible by bringing needed materials to class.’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Here is an example of a procedure to support this rule: </a:t>
            </a:r>
          </a:p>
          <a:p>
            <a:pPr marL="228600" marR="0" lvl="0" indent="-228600" algn="l" rtl="0">
              <a:spcBef>
                <a:spcPts val="0"/>
              </a:spcBef>
              <a:buClr>
                <a:schemeClr val="dk1"/>
              </a:buClr>
              <a:buSzPct val="100000"/>
              <a:buFont typeface="Calibri"/>
              <a:buAutoNum type="arabicParenR"/>
            </a:pPr>
            <a:r>
              <a:rPr lang="en-US" sz="1200" b="0" i="0" u="none" strike="noStrike" cap="none" baseline="0" dirty="0">
                <a:solidFill>
                  <a:schemeClr val="dk1"/>
                </a:solidFill>
                <a:latin typeface="Calibri"/>
                <a:ea typeface="Calibri"/>
                <a:cs typeface="Calibri"/>
                <a:sym typeface="Calibri"/>
              </a:rPr>
              <a:t>Write materials needed for tomorrow’s class in your planner.</a:t>
            </a:r>
          </a:p>
          <a:p>
            <a:pPr marL="228600" marR="0" lvl="0" indent="-228600" algn="l" rtl="0">
              <a:spcBef>
                <a:spcPts val="0"/>
              </a:spcBef>
              <a:buClr>
                <a:schemeClr val="dk1"/>
              </a:buClr>
              <a:buSzPct val="100000"/>
              <a:buFont typeface="Calibri"/>
              <a:buAutoNum type="arabicParenR"/>
            </a:pPr>
            <a:r>
              <a:rPr lang="en-US" sz="1200" b="0" i="0" u="none" strike="noStrike" cap="none" baseline="0" dirty="0">
                <a:solidFill>
                  <a:schemeClr val="dk1"/>
                </a:solidFill>
                <a:latin typeface="Calibri"/>
                <a:ea typeface="Calibri"/>
                <a:cs typeface="Calibri"/>
                <a:sym typeface="Calibri"/>
              </a:rPr>
              <a:t>Read the list of needed materials posted on the door outside the classroom before entering.</a:t>
            </a:r>
          </a:p>
          <a:p>
            <a:pPr marL="228600" marR="0" lvl="0" indent="-228600" algn="l" rtl="0">
              <a:spcBef>
                <a:spcPts val="0"/>
              </a:spcBef>
              <a:buClr>
                <a:schemeClr val="dk1"/>
              </a:buClr>
              <a:buSzPct val="100000"/>
              <a:buFont typeface="Calibri"/>
              <a:buAutoNum type="arabicParenR"/>
            </a:pPr>
            <a:r>
              <a:rPr lang="en-US" sz="1200" b="0" i="0" u="none" strike="noStrike" cap="none" baseline="0" dirty="0">
                <a:solidFill>
                  <a:schemeClr val="dk1"/>
                </a:solidFill>
                <a:latin typeface="Calibri"/>
                <a:ea typeface="Calibri"/>
                <a:cs typeface="Calibri"/>
                <a:sym typeface="Calibri"/>
              </a:rPr>
              <a:t>If you do not have needed materials, go to the emergency materials center, get what you need and leave an ‘I O O T’ slip (I owe organization time slip.)</a:t>
            </a:r>
          </a:p>
          <a:p>
            <a:pPr marL="228600" marR="0" lvl="0" indent="-228600" algn="l" rtl="0">
              <a:spcBef>
                <a:spcPts val="0"/>
              </a:spcBef>
              <a:buClr>
                <a:schemeClr val="dk1"/>
              </a:buClr>
              <a:buSzPct val="100000"/>
              <a:buFont typeface="Calibri"/>
              <a:buAutoNum type="arabicParenR"/>
            </a:pPr>
            <a:r>
              <a:rPr lang="en-US" sz="1200" b="0" i="0" u="none" strike="noStrike" cap="none" baseline="0" dirty="0">
                <a:solidFill>
                  <a:schemeClr val="dk1"/>
                </a:solidFill>
                <a:latin typeface="Calibri"/>
                <a:ea typeface="Calibri"/>
                <a:cs typeface="Calibri"/>
                <a:sym typeface="Calibri"/>
              </a:rPr>
              <a:t>Take needed materials to your desk and follow getting started procedures.</a:t>
            </a:r>
          </a:p>
          <a:p>
            <a:pPr marL="228600" marR="0" lvl="0" indent="-152400" algn="l" rtl="0">
              <a:spcBef>
                <a:spcPts val="0"/>
              </a:spcBef>
              <a:buClr>
                <a:schemeClr val="dk1"/>
              </a:buClr>
              <a:buFont typeface="Calibri"/>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a:t>
            </a:r>
          </a:p>
        </p:txBody>
      </p:sp>
      <p:sp>
        <p:nvSpPr>
          <p:cNvPr id="684" name="Shape 68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6773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Shape 6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0" name="Shape 6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do: Read the slide or direct participants to read the slide</a:t>
            </a: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say:  </a:t>
            </a:r>
            <a:r>
              <a:rPr lang="en-US" sz="1200" b="0" i="0" u="none" strike="noStrike" cap="none" baseline="0" dirty="0">
                <a:solidFill>
                  <a:schemeClr val="dk1"/>
                </a:solidFill>
                <a:latin typeface="Calibri"/>
                <a:ea typeface="Calibri"/>
                <a:cs typeface="Calibri"/>
                <a:sym typeface="Calibri"/>
              </a:rPr>
              <a:t>“Schoolwide expectations are guiding principles – valued attitudes for success at school. Schoolwide expectations reflect the language and culture of each school. They will become the language all staff use when they teach, remind, recognize, and correct students.” </a:t>
            </a:r>
          </a:p>
        </p:txBody>
      </p:sp>
      <p:sp>
        <p:nvSpPr>
          <p:cNvPr id="691" name="Shape 6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159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Read the slide.</a:t>
            </a:r>
          </a:p>
          <a:p>
            <a:r>
              <a:rPr lang="en-US" b="1" dirty="0"/>
              <a:t>To Say:</a:t>
            </a:r>
          </a:p>
          <a:p>
            <a:endParaRPr lang="en-US" dirty="0"/>
          </a:p>
          <a:p>
            <a:r>
              <a:rPr lang="en-US" dirty="0"/>
              <a:t>“Other examples are on page 104 in the workbook.”</a:t>
            </a:r>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22</a:t>
            </a:fld>
            <a:endParaRPr lang="en-US"/>
          </a:p>
        </p:txBody>
      </p:sp>
    </p:spTree>
    <p:extLst>
      <p:ext uri="{BB962C8B-B14F-4D97-AF65-F5344CB8AC3E}">
        <p14:creationId xmlns:p14="http://schemas.microsoft.com/office/powerpoint/2010/main" val="2663472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98" name="Shape 6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say: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“You might use the work group process to involve all school staff in the development of your schoolwide expectations.  You might also consider using the expectations activity you completed as a team during this session to activate discussion and consideration of schoolwide expectations. You can use the activity found on pp. 107- 109 of the workbook.  Schoolwide expectations should reflect the context and culture of the school community.  They should be intentionally designed to value and reflect the members of the school and community. Some schools convene parent and student advisories to provide continuous input regarding the development and implementation of all SW-PBS components.”</a:t>
            </a:r>
          </a:p>
          <a:p>
            <a:pPr marL="0" marR="0" lvl="0" indent="0" algn="l" rtl="0">
              <a:spcBef>
                <a:spcPts val="0"/>
              </a:spcBef>
              <a:buNone/>
            </a:pPr>
            <a:endParaRPr sz="1200" b="1"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699" name="Shape 6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1273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rtl="0">
              <a:spcBef>
                <a:spcPts val="0"/>
              </a:spcBef>
              <a:spcAft>
                <a:spcPts val="0"/>
              </a:spcAft>
              <a:buClr>
                <a:srgbClr val="FF0000"/>
              </a:buClr>
              <a:buSzPct val="25000"/>
              <a:buFont typeface="Arial"/>
              <a:buNone/>
            </a:pPr>
            <a:r>
              <a:rPr lang="en-US" sz="1200" b="1" i="0" u="none" strike="noStrike" cap="none" baseline="0" dirty="0">
                <a:solidFill>
                  <a:srgbClr val="008000"/>
                </a:solidFill>
                <a:latin typeface="Calibri"/>
                <a:ea typeface="Calibri"/>
                <a:cs typeface="Calibri"/>
                <a:sym typeface="Calibri"/>
              </a:rPr>
              <a:t>To do: Prompt participants to add to their action plan if needed.  Provide 10 minutes for Action Planning.</a:t>
            </a:r>
          </a:p>
          <a:p>
            <a:endParaRPr lang="en-US" b="0"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24</a:t>
            </a:fld>
            <a:endParaRPr lang="en-US" dirty="0"/>
          </a:p>
        </p:txBody>
      </p:sp>
    </p:spTree>
    <p:extLst>
      <p:ext uri="{BB962C8B-B14F-4D97-AF65-F5344CB8AC3E}">
        <p14:creationId xmlns:p14="http://schemas.microsoft.com/office/powerpoint/2010/main" val="365454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8" name="Shape 628"/>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do: If the team has more than 6 people, divide the team into 2 groups.</a:t>
            </a: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Provide approximately 15 minutes for this activity.</a:t>
            </a: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baseline="0" dirty="0">
                <a:solidFill>
                  <a:schemeClr val="dk1"/>
                </a:solidFill>
                <a:latin typeface="Calibri"/>
                <a:ea typeface="Calibri"/>
                <a:cs typeface="Calibri"/>
                <a:sym typeface="Calibri"/>
              </a:rPr>
              <a:t>Have Teams refer to this picture through the rest of the training.</a:t>
            </a:r>
          </a:p>
          <a:p>
            <a:pPr marL="0" marR="0" lvl="0" indent="0" algn="l" rtl="0">
              <a:lnSpc>
                <a:spcPct val="100000"/>
              </a:lnSpc>
              <a:spcBef>
                <a:spcPts val="0"/>
              </a:spcBef>
              <a:spcAft>
                <a:spcPts val="0"/>
              </a:spcAft>
              <a:buClr>
                <a:schemeClr val="dk1"/>
              </a:buClr>
              <a:buSzPct val="25000"/>
              <a:buFont typeface="Calibri"/>
              <a:buNone/>
            </a:pPr>
            <a:endParaRPr lang="en-US" sz="1200" b="1"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baseline="0" dirty="0">
                <a:solidFill>
                  <a:schemeClr val="dk1"/>
                </a:solidFill>
                <a:latin typeface="Calibri"/>
                <a:ea typeface="Calibri"/>
                <a:cs typeface="Calibri"/>
                <a:sym typeface="Calibri"/>
              </a:rPr>
              <a:t>*****(Optional – This activity can be used as an Introductions Activity on Day 1.)</a:t>
            </a:r>
          </a:p>
          <a:p>
            <a:pPr marL="0" marR="0" lvl="0" indent="0" algn="l" rtl="0">
              <a:lnSpc>
                <a:spcPct val="100000"/>
              </a:lnSpc>
              <a:spcBef>
                <a:spcPts val="0"/>
              </a:spcBef>
              <a:spcAft>
                <a:spcPts val="0"/>
              </a:spcAft>
              <a:buClr>
                <a:schemeClr val="dk1"/>
              </a:buClr>
              <a:buSzPct val="25000"/>
              <a:buFont typeface="Calibri"/>
              <a:buNone/>
            </a:pPr>
            <a:endParaRPr lang="en-US" sz="1200" b="1" i="0" u="none" strike="noStrike" cap="none" baseline="0" dirty="0">
              <a:solidFill>
                <a:schemeClr val="dk1"/>
              </a:solidFill>
              <a:latin typeface="Calibri"/>
              <a:ea typeface="Calibri"/>
              <a:cs typeface="Calibri"/>
              <a:sym typeface="Calibri"/>
            </a:endParaRPr>
          </a:p>
          <a:p>
            <a:pPr>
              <a:buSzPct val="25000"/>
            </a:pPr>
            <a:endParaRPr dirty="0">
              <a:solidFill>
                <a:schemeClr val="dk1"/>
              </a:solidFill>
              <a:latin typeface="Calibri"/>
              <a:ea typeface="Calibri"/>
              <a:cs typeface="Calibri"/>
              <a:sym typeface="Calibri"/>
            </a:endParaRPr>
          </a:p>
        </p:txBody>
      </p:sp>
      <p:sp>
        <p:nvSpPr>
          <p:cNvPr id="629" name="Shape 629"/>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buSzPct val="25000"/>
            </a:pPr>
            <a:fld id="{00000000-1234-1234-1234-123412341234}" type="slidenum">
              <a:rPr lang="en-US">
                <a:solidFill>
                  <a:srgbClr val="000000"/>
                </a:solidFill>
              </a:rPr>
              <a:pPr>
                <a:buSzPct val="25000"/>
              </a:pPr>
              <a:t>25</a:t>
            </a:fld>
            <a:endParaRPr lang="en-US">
              <a:solidFill>
                <a:srgbClr val="000000"/>
              </a:solidFill>
            </a:endParaRPr>
          </a:p>
        </p:txBody>
      </p:sp>
    </p:spTree>
    <p:extLst>
      <p:ext uri="{BB962C8B-B14F-4D97-AF65-F5344CB8AC3E}">
        <p14:creationId xmlns:p14="http://schemas.microsoft.com/office/powerpoint/2010/main" val="1136844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Shape 7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06" name="Shape 7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do: Direct participants to read the slide.</a:t>
            </a:r>
          </a:p>
        </p:txBody>
      </p:sp>
      <p:sp>
        <p:nvSpPr>
          <p:cNvPr id="707" name="Shape 7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4359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Shape 7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13" name="Shape 7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Arial"/>
                <a:ea typeface="Arial"/>
                <a:cs typeface="Arial"/>
                <a:sym typeface="Arial"/>
              </a:rPr>
              <a:t>To do: Provide access to </a:t>
            </a:r>
            <a:r>
              <a:rPr lang="en-US" sz="1200" b="1" i="1" u="none" strike="noStrike" cap="none" baseline="0" dirty="0">
                <a:solidFill>
                  <a:schemeClr val="dk1"/>
                </a:solidFill>
                <a:latin typeface="Arial"/>
                <a:ea typeface="Arial"/>
                <a:cs typeface="Arial"/>
                <a:sym typeface="Arial"/>
              </a:rPr>
              <a:t>Blank Matrix </a:t>
            </a:r>
            <a:r>
              <a:rPr lang="en-US" sz="1200" b="1" i="0" u="none" strike="noStrike" cap="none" baseline="0" dirty="0">
                <a:solidFill>
                  <a:schemeClr val="dk1"/>
                </a:solidFill>
                <a:latin typeface="Arial"/>
                <a:ea typeface="Arial"/>
                <a:cs typeface="Arial"/>
                <a:sym typeface="Arial"/>
              </a:rPr>
              <a:t>available in the Handouts folder. It is also on page 111 in the 2018-19 workbook.</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To say: “Schools organize their expectations and specifically defined rules or behaviors in a table.  The table is most commonly called the Schoolwide Behavior Matrix.” </a:t>
            </a:r>
          </a:p>
          <a:p>
            <a:pPr marL="0" marR="0" lvl="0" indent="0" algn="l" rtl="0">
              <a:spcBef>
                <a:spcPts val="0"/>
              </a:spcBef>
              <a:buNone/>
            </a:pPr>
            <a:endParaRPr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“Expectations are commonly listed in the first column of the Matrix.</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Specific locations in the school are commonly listed in the first row of the Matrix.”</a:t>
            </a:r>
          </a:p>
          <a:p>
            <a:pPr marL="0" marR="0" lvl="0" indent="0" algn="l" rtl="0">
              <a:spcBef>
                <a:spcPts val="0"/>
              </a:spcBef>
              <a:buNone/>
            </a:pPr>
            <a:endParaRPr sz="1200" b="0" i="0" u="none" strike="noStrike" cap="none" baseline="0" dirty="0">
              <a:solidFill>
                <a:schemeClr val="dk1"/>
              </a:solidFill>
              <a:latin typeface="Arial"/>
              <a:ea typeface="Arial"/>
              <a:cs typeface="Arial"/>
              <a:sym typeface="Arial"/>
            </a:endParaRPr>
          </a:p>
        </p:txBody>
      </p:sp>
      <p:sp>
        <p:nvSpPr>
          <p:cNvPr id="714" name="Shape 7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5959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21" name="Shape 7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do: Direct participants to read the slide</a:t>
            </a: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say: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“We use the acronym, “OMPUA” to help us to remember how to specifically define behaviors.”  </a:t>
            </a:r>
          </a:p>
          <a:p>
            <a:pPr marL="171450" marR="0" lvl="0" indent="-171450" algn="l" rtl="0">
              <a:spcBef>
                <a:spcPts val="0"/>
              </a:spcBef>
              <a:buClr>
                <a:schemeClr val="dk1"/>
              </a:buClr>
              <a:buSzPct val="100000"/>
              <a:buFont typeface="Arial"/>
              <a:buChar char="•"/>
            </a:pPr>
            <a:r>
              <a:rPr lang="en-US" sz="1200" b="0" i="0" u="none" strike="noStrike" cap="none" baseline="0" dirty="0">
                <a:solidFill>
                  <a:schemeClr val="dk1"/>
                </a:solidFill>
                <a:latin typeface="Calibri"/>
                <a:ea typeface="Calibri"/>
                <a:cs typeface="Calibri"/>
                <a:sym typeface="Calibri"/>
              </a:rPr>
              <a:t>“Observable means that we can see or hear the behavior. Observable behaviors are described by action words.</a:t>
            </a:r>
          </a:p>
          <a:p>
            <a:pPr marL="171450" marR="0" lvl="0" indent="-171450" algn="l" rtl="0">
              <a:spcBef>
                <a:spcPts val="0"/>
              </a:spcBef>
              <a:buClr>
                <a:schemeClr val="dk1"/>
              </a:buClr>
              <a:buSzPct val="100000"/>
              <a:buFont typeface="Arial"/>
              <a:buChar char="•"/>
            </a:pPr>
            <a:r>
              <a:rPr lang="en-US" sz="1200" b="0" i="0" u="none" strike="noStrike" cap="none" baseline="0" dirty="0">
                <a:solidFill>
                  <a:schemeClr val="dk1"/>
                </a:solidFill>
                <a:latin typeface="Calibri"/>
                <a:ea typeface="Calibri"/>
                <a:cs typeface="Calibri"/>
                <a:sym typeface="Calibri"/>
              </a:rPr>
              <a:t>Measurable indicates that the behavior can be counted or the duration of the behavior can be timed.</a:t>
            </a:r>
          </a:p>
          <a:p>
            <a:pPr marL="171450" marR="0" lvl="0" indent="-171450" algn="l" rtl="0">
              <a:spcBef>
                <a:spcPts val="0"/>
              </a:spcBef>
              <a:buClr>
                <a:schemeClr val="dk1"/>
              </a:buClr>
              <a:buSzPct val="100000"/>
              <a:buFont typeface="Arial"/>
              <a:buChar char="•"/>
            </a:pPr>
            <a:r>
              <a:rPr lang="en-US" sz="1200" b="0" i="0" u="none" strike="noStrike" cap="none" baseline="0" dirty="0">
                <a:solidFill>
                  <a:schemeClr val="dk1"/>
                </a:solidFill>
                <a:latin typeface="Calibri"/>
                <a:ea typeface="Calibri"/>
                <a:cs typeface="Calibri"/>
                <a:sym typeface="Calibri"/>
              </a:rPr>
              <a:t>Positively stated – the behavior is a DO message (telling someone what TO do instead of what NOT to do)</a:t>
            </a:r>
          </a:p>
          <a:p>
            <a:pPr marL="171450" marR="0" lvl="0" indent="-171450" algn="l" rtl="0">
              <a:spcBef>
                <a:spcPts val="0"/>
              </a:spcBef>
              <a:buClr>
                <a:schemeClr val="dk1"/>
              </a:buClr>
              <a:buSzPct val="100000"/>
              <a:buFont typeface="Arial"/>
              <a:buChar char="•"/>
            </a:pPr>
            <a:r>
              <a:rPr lang="en-US" sz="1200" b="0" i="0" u="none" strike="noStrike" cap="none" baseline="0" dirty="0">
                <a:solidFill>
                  <a:schemeClr val="dk1"/>
                </a:solidFill>
                <a:latin typeface="Calibri"/>
                <a:ea typeface="Calibri"/>
                <a:cs typeface="Calibri"/>
                <a:sym typeface="Calibri"/>
              </a:rPr>
              <a:t>Understandable indicates that the description of the expected behavior must be developmentally appropriate and culturally relevant.</a:t>
            </a:r>
          </a:p>
          <a:p>
            <a:pPr marL="171450" marR="0" lvl="0" indent="-171450" algn="l" rtl="0">
              <a:spcBef>
                <a:spcPts val="0"/>
              </a:spcBef>
              <a:buClr>
                <a:schemeClr val="dk1"/>
              </a:buClr>
              <a:buSzPct val="100000"/>
              <a:buFont typeface="Arial"/>
              <a:buChar char="•"/>
            </a:pPr>
            <a:r>
              <a:rPr lang="en-US" sz="1200" b="0" i="0" u="none" strike="noStrike" cap="none" baseline="0" dirty="0">
                <a:solidFill>
                  <a:schemeClr val="dk1"/>
                </a:solidFill>
                <a:latin typeface="Calibri"/>
                <a:ea typeface="Calibri"/>
                <a:cs typeface="Calibri"/>
                <a:sym typeface="Calibri"/>
              </a:rPr>
              <a:t>Always Applicable means that the expected behavior must be applicable under all conditions.” </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722" name="Shape 7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0664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Shape 7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35" name="Shape 7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*************This slide has animation.</a:t>
            </a:r>
          </a:p>
          <a:p>
            <a:pPr marL="0" marR="0" lvl="0" indent="0" algn="l" rtl="0">
              <a:spcBef>
                <a:spcPts val="0"/>
              </a:spcBef>
              <a:buSzPct val="25000"/>
              <a:buNone/>
            </a:pPr>
            <a:endParaRPr lang="en-US" sz="1200" b="1"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do: Direct participants to give a “thumbs up” if the behavior meets OMPUA guidelines.</a:t>
            </a: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Direct participants to give a “thumbs down” if the behavior does not meet all OMPUA guidelines.</a:t>
            </a: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Read each item, and click on each item after participants indicate thumbs up or thumbs down to access answer key.  Ask participants to identify which OMPUA criteria is not met for thumbs down.</a:t>
            </a: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3. Observable? </a:t>
            </a:r>
            <a:r>
              <a:rPr lang="en-US" sz="1200" b="1" i="0" u="none" strike="noStrike" cap="none" baseline="0" dirty="0" err="1">
                <a:solidFill>
                  <a:schemeClr val="dk1"/>
                </a:solidFill>
                <a:latin typeface="Calibri"/>
                <a:ea typeface="Calibri"/>
                <a:cs typeface="Calibri"/>
                <a:sym typeface="Calibri"/>
              </a:rPr>
              <a:t>Measureable</a:t>
            </a:r>
            <a:r>
              <a:rPr lang="en-US" sz="1200" b="1" i="0" u="none" strike="noStrike" cap="none" baseline="0" dirty="0">
                <a:solidFill>
                  <a:schemeClr val="dk1"/>
                </a:solidFill>
                <a:latin typeface="Calibri"/>
                <a:ea typeface="Calibri"/>
                <a:cs typeface="Calibri"/>
                <a:sym typeface="Calibri"/>
              </a:rPr>
              <a:t>? Understandable?</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1" i="0" u="none" strike="noStrike" cap="none" baseline="0" dirty="0">
                <a:solidFill>
                  <a:schemeClr val="dk1"/>
                </a:solidFill>
                <a:latin typeface="Calibri"/>
                <a:ea typeface="Calibri"/>
                <a:cs typeface="Calibri"/>
                <a:sym typeface="Calibri"/>
              </a:rPr>
              <a:t>5. </a:t>
            </a:r>
            <a:r>
              <a:rPr lang="en-US" sz="1200" b="1" i="0" u="none" strike="noStrike" cap="none" baseline="0" dirty="0" err="1">
                <a:solidFill>
                  <a:schemeClr val="dk1"/>
                </a:solidFill>
                <a:latin typeface="Calibri"/>
                <a:ea typeface="Calibri"/>
                <a:cs typeface="Calibri"/>
                <a:sym typeface="Calibri"/>
              </a:rPr>
              <a:t>Measureable</a:t>
            </a:r>
            <a:r>
              <a:rPr lang="en-US" sz="1200" b="1" i="0" u="none" strike="noStrike" cap="none" baseline="0" dirty="0">
                <a:solidFill>
                  <a:schemeClr val="dk1"/>
                </a:solidFill>
                <a:latin typeface="Calibri"/>
                <a:ea typeface="Calibri"/>
                <a:cs typeface="Calibri"/>
                <a:sym typeface="Calibri"/>
              </a:rPr>
              <a:t>? Understandable?</a:t>
            </a: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6. Positively stated? – How can we fix it?  Quiet in the hallway?  Quiet voices in the hallway?</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736" name="Shape 7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8817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228600" marR="0" lvl="0" indent="-228600" algn="l" rtl="0">
              <a:spcBef>
                <a:spcPts val="0"/>
              </a:spcBef>
              <a:buNone/>
            </a:pPr>
            <a:endParaRPr sz="1200" b="0" i="0" u="none" strike="noStrike" cap="none" baseline="0">
              <a:solidFill>
                <a:schemeClr val="dk1"/>
              </a:solidFill>
              <a:latin typeface="Arial"/>
              <a:ea typeface="Arial"/>
              <a:cs typeface="Arial"/>
              <a:sym typeface="Arial"/>
            </a:endParaRPr>
          </a:p>
          <a:p>
            <a:pPr marL="228600" marR="0" lvl="0" indent="-228600" algn="l" rtl="0">
              <a:spcBef>
                <a:spcPts val="0"/>
              </a:spcBef>
              <a:buNone/>
            </a:pPr>
            <a:endParaRPr sz="1200" b="0" i="0" u="none" strike="noStrike" cap="none" baseline="0">
              <a:solidFill>
                <a:schemeClr val="dk1"/>
              </a:solidFill>
              <a:latin typeface="Arial"/>
              <a:ea typeface="Arial"/>
              <a:cs typeface="Arial"/>
              <a:sym typeface="Arial"/>
            </a:endParaRPr>
          </a:p>
          <a:p>
            <a:pPr marL="228600" marR="0" lvl="0" indent="-228600" algn="l" rtl="0">
              <a:spcBef>
                <a:spcPts val="0"/>
              </a:spcBef>
              <a:buNone/>
            </a:pPr>
            <a:endParaRPr sz="1200" b="0" i="0" u="none" strike="noStrike" cap="none" baseline="0">
              <a:solidFill>
                <a:schemeClr val="dk1"/>
              </a:solidFill>
              <a:latin typeface="Arial"/>
              <a:ea typeface="Arial"/>
              <a:cs typeface="Arial"/>
              <a:sym typeface="Arial"/>
            </a:endParaRPr>
          </a:p>
        </p:txBody>
      </p:sp>
      <p:sp>
        <p:nvSpPr>
          <p:cNvPr id="195" name="Shape 1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8007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43" name="Shape 7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do: Post OMPUA guidelines so all teams can see them as they work on this activity. </a:t>
            </a: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Determine if you will put the guidelines on a poster or ask teams to access p. 100 in their workbook.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chemeClr val="dk1"/>
                </a:solidFill>
                <a:latin typeface="Calibri"/>
                <a:ea typeface="Calibri"/>
                <a:cs typeface="Calibri"/>
                <a:sym typeface="Calibri"/>
              </a:rPr>
              <a:t>Provide approximately 20 minutes for this activity.  </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say: “The purpose of this activity is to provide practice defining behaviors using OMPUA guidelines.</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Remember to reference the posters of the “perfect” student you created earlier in the day.”</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know: The object is to identify specific tasks students do in order to meet the </a:t>
            </a:r>
            <a:r>
              <a:rPr lang="en-US" sz="1200" b="0" i="0" u="none" strike="noStrike" cap="none" baseline="0" dirty="0" err="1">
                <a:solidFill>
                  <a:schemeClr val="dk1"/>
                </a:solidFill>
                <a:latin typeface="Calibri"/>
                <a:ea typeface="Calibri"/>
                <a:cs typeface="Calibri"/>
                <a:sym typeface="Calibri"/>
              </a:rPr>
              <a:t>schoowide</a:t>
            </a:r>
            <a:r>
              <a:rPr lang="en-US" sz="1200" b="0" i="0" u="none" strike="noStrike" cap="none" baseline="0" dirty="0">
                <a:solidFill>
                  <a:schemeClr val="dk1"/>
                </a:solidFill>
                <a:latin typeface="Calibri"/>
                <a:ea typeface="Calibri"/>
                <a:cs typeface="Calibri"/>
                <a:sym typeface="Calibri"/>
              </a:rPr>
              <a:t> expectations following the OMPUA guidelines.  </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744" name="Shape 74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4315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Shape 7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56" name="Shape 7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To say: Here is a sample Matrix with Expectations and specifically defined behaviors.”</a:t>
            </a:r>
          </a:p>
          <a:p>
            <a:pPr marL="0" marR="0" lvl="0" indent="0" algn="l" rtl="0">
              <a:spcBef>
                <a:spcPts val="0"/>
              </a:spcBef>
              <a:buNone/>
            </a:pPr>
            <a:endParaRPr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“Most schools begin by clarifying spe­cific behaviors for </a:t>
            </a:r>
            <a:r>
              <a:rPr lang="en-US" sz="1200" b="0" i="1" u="none" strike="noStrike" cap="none" baseline="0" dirty="0">
                <a:solidFill>
                  <a:schemeClr val="dk1"/>
                </a:solidFill>
                <a:latin typeface="Calibri"/>
                <a:ea typeface="Calibri"/>
                <a:cs typeface="Calibri"/>
                <a:sym typeface="Calibri"/>
              </a:rPr>
              <a:t>all settings</a:t>
            </a:r>
            <a:r>
              <a:rPr lang="en-US" sz="1200" b="0" i="0" u="none" strike="noStrike" cap="none" baseline="0" dirty="0">
                <a:solidFill>
                  <a:schemeClr val="dk1"/>
                </a:solidFill>
                <a:latin typeface="Calibri"/>
                <a:ea typeface="Calibri"/>
                <a:cs typeface="Calibri"/>
                <a:sym typeface="Calibri"/>
              </a:rPr>
              <a:t>. These are behaviors that are expected in </a:t>
            </a:r>
            <a:r>
              <a:rPr lang="en-US" sz="1200" b="0" i="1" u="none" strike="noStrike" cap="none" baseline="0" dirty="0">
                <a:solidFill>
                  <a:schemeClr val="dk1"/>
                </a:solidFill>
                <a:latin typeface="Calibri"/>
                <a:ea typeface="Calibri"/>
                <a:cs typeface="Calibri"/>
                <a:sym typeface="Calibri"/>
              </a:rPr>
              <a:t>all</a:t>
            </a:r>
            <a:r>
              <a:rPr lang="en-US" sz="1200" b="0" i="0" u="none" strike="noStrike" cap="none" baseline="0" dirty="0">
                <a:solidFill>
                  <a:schemeClr val="dk1"/>
                </a:solidFill>
                <a:latin typeface="Calibri"/>
                <a:ea typeface="Calibri"/>
                <a:cs typeface="Calibri"/>
                <a:sym typeface="Calibri"/>
              </a:rPr>
              <a:t> school locations. You will start drafting work for identification of ‘All Settings’ behaviors in the next activity.”</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“Other examples are in 2018-19 workbook, Chapter 3,101-103.” </a:t>
            </a:r>
          </a:p>
          <a:p>
            <a:pPr marL="0" marR="0" lvl="0" indent="0" algn="l" rtl="0">
              <a:spcBef>
                <a:spcPts val="0"/>
              </a:spcBef>
              <a:buNone/>
            </a:pPr>
            <a:endParaRPr sz="1200" b="0" i="0" u="none" strike="noStrike" cap="none" baseline="0" dirty="0">
              <a:solidFill>
                <a:schemeClr val="dk1"/>
              </a:solidFill>
              <a:latin typeface="Arial"/>
              <a:ea typeface="Arial"/>
              <a:cs typeface="Arial"/>
              <a:sym typeface="Arial"/>
            </a:endParaRPr>
          </a:p>
          <a:p>
            <a:pPr marL="0" marR="0" lvl="0" indent="0" algn="l" rtl="0">
              <a:lnSpc>
                <a:spcPct val="90000"/>
              </a:lnSpc>
              <a:spcBef>
                <a:spcPts val="0"/>
              </a:spcBef>
              <a:buNone/>
            </a:pPr>
            <a:endParaRPr sz="1200" b="0" i="0" u="none" strike="noStrike" cap="none" baseline="0" dirty="0">
              <a:solidFill>
                <a:schemeClr val="dk1"/>
              </a:solidFill>
              <a:latin typeface="Arial"/>
              <a:ea typeface="Arial"/>
              <a:cs typeface="Arial"/>
              <a:sym typeface="Arial"/>
            </a:endParaRPr>
          </a:p>
        </p:txBody>
      </p:sp>
      <p:sp>
        <p:nvSpPr>
          <p:cNvPr id="757" name="Shape 7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3765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Shape 7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To say: “Now, let’s think about all school settings”</a:t>
            </a:r>
            <a:endParaRPr dirty="0"/>
          </a:p>
        </p:txBody>
      </p:sp>
      <p:sp>
        <p:nvSpPr>
          <p:cNvPr id="763" name="Shape 7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86035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Shape 7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70" name="Shape 7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do: Read the slide.</a:t>
            </a:r>
          </a:p>
        </p:txBody>
      </p:sp>
      <p:sp>
        <p:nvSpPr>
          <p:cNvPr id="771" name="Shape 7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5372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78" name="Shape 77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say: “Please, read the rules in this matrix.  Do the rules describe what safe, respectful and responsible should look and sound like?  Remember, the ‘All Settings’ rules should describe the specific behaviors you expect in </a:t>
            </a:r>
            <a:r>
              <a:rPr lang="en-US" sz="1200" b="0" i="1" u="none" strike="noStrike" cap="none" baseline="0" dirty="0">
                <a:solidFill>
                  <a:schemeClr val="dk1"/>
                </a:solidFill>
                <a:latin typeface="Calibri"/>
                <a:ea typeface="Calibri"/>
                <a:cs typeface="Calibri"/>
                <a:sym typeface="Calibri"/>
              </a:rPr>
              <a:t>all</a:t>
            </a:r>
            <a:r>
              <a:rPr lang="en-US" sz="1200" b="0" i="0" u="none" strike="noStrike" cap="none" baseline="0" dirty="0">
                <a:solidFill>
                  <a:schemeClr val="dk1"/>
                </a:solidFill>
                <a:latin typeface="Calibri"/>
                <a:ea typeface="Calibri"/>
                <a:cs typeface="Calibri"/>
                <a:sym typeface="Calibri"/>
              </a:rPr>
              <a:t> school locations.”</a:t>
            </a:r>
          </a:p>
        </p:txBody>
      </p:sp>
      <p:sp>
        <p:nvSpPr>
          <p:cNvPr id="779" name="Shape 77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1603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To say: While all settings really does mean all settings, there are some </a:t>
            </a:r>
            <a:r>
              <a:rPr lang="en-US" dirty="0" err="1"/>
              <a:t>nonclassroom</a:t>
            </a:r>
            <a:r>
              <a:rPr lang="en-US" dirty="0"/>
              <a:t> areas where specific behaviors are expected.”</a:t>
            </a:r>
            <a:endParaRPr dirty="0"/>
          </a:p>
        </p:txBody>
      </p:sp>
      <p:sp>
        <p:nvSpPr>
          <p:cNvPr id="785" name="Shape 7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19319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Shape 7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92" name="Shape 7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say:  </a:t>
            </a:r>
            <a:r>
              <a:rPr lang="en-US" sz="1200" b="0" i="0" u="none" strike="noStrike" cap="none" baseline="0" dirty="0">
                <a:solidFill>
                  <a:schemeClr val="dk1"/>
                </a:solidFill>
                <a:latin typeface="Calibri"/>
                <a:ea typeface="Calibri"/>
                <a:cs typeface="Calibri"/>
                <a:sym typeface="Calibri"/>
              </a:rPr>
              <a:t>“Non-classroom areas are settings outside the classroom.  Non-classroom areas are those areas of the school that may be under the direct supervision of a variety of differing adults depending on the day or time. Often these non-classroom settings also have fewer staff supervising larger numbers of students.  Clarifying expected behavior in these settings sets the stage for appropriate behavior in the classroom.”</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1" i="0" u="none" strike="noStrike" cap="none" baseline="0" dirty="0">
                <a:solidFill>
                  <a:schemeClr val="dk1"/>
                </a:solidFill>
                <a:latin typeface="Calibri"/>
                <a:ea typeface="Calibri"/>
                <a:cs typeface="Calibri"/>
                <a:sym typeface="Calibri"/>
              </a:rPr>
              <a:t>To do: Direct participants to read the slide.</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793" name="Shape 7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3738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Shape 7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00" name="Shape 8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do: Provide participants about 1 minute to review the list</a:t>
            </a: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say:</a:t>
            </a: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“Can you think of any other non-classroom areas?  (Bus, Specific Sporting Events, etc.)</a:t>
            </a:r>
            <a:r>
              <a:rPr lang="en-US" sz="1200" b="1" i="0" u="none" strike="noStrike" cap="none" baseline="0" dirty="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When you consider putting a bus column on your matrix or a cafeteria column, consider the people that work in that area. Make sure they are part of the conversation and find what is important to them.  The problems seen by members of the team may not be the underlying problem in that area.”  </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801" name="Shape 8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904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Shape 8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7" name="Shape 8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say: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 same considerations when defining specific behaviors/rules for all settings apply to non-classroom settings.  Write only the rules necessary to clarify expectations in addition to those identified for All Settings.”</a:t>
            </a:r>
          </a:p>
        </p:txBody>
      </p:sp>
      <p:sp>
        <p:nvSpPr>
          <p:cNvPr id="808" name="Shape 8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2637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Shape 8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5" name="Shape 8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say: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“Do these behaviors describe what respectful, responsible, safe and do your best should look and sound like in the hallway?”</a:t>
            </a: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do:</a:t>
            </a: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Provide approximately 1 minute for participants to read the rules and respond to the question.</a:t>
            </a:r>
          </a:p>
        </p:txBody>
      </p:sp>
      <p:sp>
        <p:nvSpPr>
          <p:cNvPr id="816" name="Shape 8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4916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01" name="Shape 2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say: These will be the Working Agreements we will honor during all our training sessions this year.</a:t>
            </a:r>
          </a:p>
        </p:txBody>
      </p:sp>
      <p:sp>
        <p:nvSpPr>
          <p:cNvPr id="202" name="Shape 20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8168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Shape 8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To say: “Now, considering students spend about 90% of their time each day in classrooms, defining behaviors or rules for classroom is critical."</a:t>
            </a:r>
            <a:endParaRPr dirty="0"/>
          </a:p>
        </p:txBody>
      </p:sp>
      <p:sp>
        <p:nvSpPr>
          <p:cNvPr id="822" name="Shape 8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1931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Shape 8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29" name="Shape 8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TO say: As we think about schoolwide and </a:t>
            </a:r>
            <a:r>
              <a:rPr lang="en-US" sz="1200" b="0" i="0" u="none" strike="noStrike" cap="none" baseline="0" dirty="0" err="1">
                <a:solidFill>
                  <a:schemeClr val="dk1"/>
                </a:solidFill>
                <a:latin typeface="Calibri"/>
                <a:ea typeface="Calibri"/>
                <a:cs typeface="Calibri"/>
                <a:sym typeface="Calibri"/>
              </a:rPr>
              <a:t>nonclassroom</a:t>
            </a:r>
            <a:r>
              <a:rPr lang="en-US" sz="1200" b="0" i="0" u="none" strike="noStrike" cap="none" baseline="0" dirty="0">
                <a:solidFill>
                  <a:schemeClr val="dk1"/>
                </a:solidFill>
                <a:latin typeface="Calibri"/>
                <a:ea typeface="Calibri"/>
                <a:cs typeface="Calibri"/>
                <a:sym typeface="Calibri"/>
              </a:rPr>
              <a:t> behaviors, we must also think about what is expected in the classroom.  </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We will share various ways to do this.</a:t>
            </a:r>
          </a:p>
          <a:p>
            <a:pPr marL="0" marR="0" lvl="0" indent="0" algn="l" rtl="0">
              <a:lnSpc>
                <a:spcPct val="100000"/>
              </a:lnSpc>
              <a:spcBef>
                <a:spcPts val="0"/>
              </a:spcBef>
              <a:spcAft>
                <a:spcPts val="0"/>
              </a:spcAft>
              <a:buClr>
                <a:schemeClr val="dk1"/>
              </a:buClr>
              <a:buFont typeface="Calibri"/>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830" name="Shape 83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00548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Shape 8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37" name="Shape 8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say: </a:t>
            </a:r>
            <a:r>
              <a:rPr lang="en-US" sz="1200" b="0" i="0" u="none" strike="noStrike" cap="none" baseline="0" dirty="0">
                <a:solidFill>
                  <a:schemeClr val="dk1"/>
                </a:solidFill>
                <a:latin typeface="Calibri"/>
                <a:ea typeface="Calibri"/>
                <a:cs typeface="Calibri"/>
                <a:sym typeface="Calibri"/>
              </a:rPr>
              <a:t>“Clarity and consistency are the keys to increasing instructional time and increasing each student’s responsibility for his or her behavior.”</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1" i="0" u="none" strike="noStrike" cap="none" baseline="0" dirty="0">
                <a:solidFill>
                  <a:schemeClr val="dk1"/>
                </a:solidFill>
                <a:latin typeface="Calibri"/>
                <a:ea typeface="Calibri"/>
                <a:cs typeface="Calibri"/>
                <a:sym typeface="Calibri"/>
              </a:rPr>
              <a:t>To do: Direct participants to read the slide.</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838" name="Shape 83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6086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Shape 8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45" name="Shape 8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say: “Some schools opt to identify the same set of rules for all classrooms.  Teachers in these schools have determined that these rules are sufficient to insure appropriate behavior and are applicable to all classrooms.”</a:t>
            </a:r>
          </a:p>
        </p:txBody>
      </p:sp>
      <p:sp>
        <p:nvSpPr>
          <p:cNvPr id="846" name="Shape 84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38738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Shape 8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3" name="Shape 8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say: “Some schools opt to identify the same set of basic rules for all classrooms, then allow teachers to develop additional rules to allow for the unique context of the classroom (PE v. Chemistry).”</a:t>
            </a:r>
          </a:p>
        </p:txBody>
      </p:sp>
      <p:sp>
        <p:nvSpPr>
          <p:cNvPr id="854" name="Shape 85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4235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Shape 8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1" name="Shape 8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say: “Some schools opt to allow each teacher to develop all of his/her classroom rules.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No matter which option your school selects, keep the following in mind:</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Jones and Jones (1998) share six factors that increase the likelihood students will accept and consistently follow classroom rules:</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Effective classroom behaviors/rules….</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1. Are developed by students and teachers.</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2. Need to be clearly stated. Previously we have referred to OMPUA – observable, measureable, positively stated, understandable and always applicable – to ensure the rules are clear.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3. Are few in number.</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4. Must be clearly accepted by students. Students must indicate their acceptance of the behavior standards agreed on by the class.</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5. Must be monitored and frequently discussed to ensure they are consistent with classroom standards.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6. Communicated and accepted by significant others, such as parents and peers. Students will more likely follow classroom behaviors/rules if they know others agree with them.”</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862" name="Shape 8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59126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4" name="Shape 6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457200" marR="0" lvl="1" indent="0" algn="l" rtl="0">
              <a:spcBef>
                <a:spcPts val="0"/>
              </a:spcBef>
              <a:spcAft>
                <a:spcPts val="0"/>
              </a:spcAft>
              <a:buClr>
                <a:schemeClr val="dk1"/>
              </a:buClr>
              <a:buFont typeface="Calibri"/>
              <a:buNone/>
            </a:pPr>
            <a:r>
              <a:rPr lang="en-US" sz="1200" b="1" i="0" u="none" strike="noStrike" cap="none" baseline="0" dirty="0">
                <a:solidFill>
                  <a:srgbClr val="0000FF"/>
                </a:solidFill>
                <a:latin typeface="Calibri"/>
                <a:ea typeface="Calibri"/>
                <a:cs typeface="Calibri"/>
                <a:sym typeface="Calibri"/>
              </a:rPr>
              <a:t>TO do: Read the slide and provide participants with 5 minutes to discuss.</a:t>
            </a:r>
            <a:endParaRPr sz="1200" b="1" i="0" u="none" strike="noStrike" cap="none" baseline="0" dirty="0">
              <a:solidFill>
                <a:srgbClr val="0000FF"/>
              </a:solidFill>
              <a:latin typeface="Calibri"/>
              <a:ea typeface="Calibri"/>
              <a:cs typeface="Calibri"/>
              <a:sym typeface="Calibri"/>
            </a:endParaRPr>
          </a:p>
        </p:txBody>
      </p:sp>
      <p:sp>
        <p:nvSpPr>
          <p:cNvPr id="665" name="Shape 66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5475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8" name="Shape 8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do: Read the slide or direct participants to read the slide.</a:t>
            </a: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say: </a:t>
            </a:r>
            <a:r>
              <a:rPr lang="en-US" sz="1200" b="0" i="0" u="none" strike="noStrike" cap="none" baseline="0" dirty="0">
                <a:solidFill>
                  <a:schemeClr val="dk1"/>
                </a:solidFill>
                <a:latin typeface="Calibri"/>
                <a:ea typeface="Calibri"/>
                <a:cs typeface="Calibri"/>
                <a:sym typeface="Calibri"/>
              </a:rPr>
              <a:t>“Consider how to best engage students so all voices can be heard and represented.  Make a list of all suggestions and guide students through a think-aloud grouping like items and distilling to a minimum.  Have a conversation about the schoolwide expectations and encourage students to write 3-5 suggestions and send to you – use the suggestions to combine and present students with their suggestions the next day.  What ever way you choose to engage students, it has to be clear that these are rules we agree on, and that they will be consistently used as the measure for providing feedback.”</a:t>
            </a:r>
            <a:endParaRPr lang="en-US" sz="1200" b="1"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1"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889" name="Shape 88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22631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Shape 8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do: If desired, you can access the additional PowerPoint called Class Meetings to Build a Matrix with Students to share with participants.  </a:t>
            </a:r>
          </a:p>
          <a:p>
            <a:pPr>
              <a:spcBef>
                <a:spcPts val="0"/>
              </a:spcBef>
              <a:buNone/>
            </a:pPr>
            <a:endParaRPr dirty="0"/>
          </a:p>
        </p:txBody>
      </p:sp>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85306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Shape 9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6" name="Shape 9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To say: “These recommendations were generated through parent/school partnerships in schools participating in Maryland PBIS.  They began with the following premise, ‘Apply PBIS logic to Family Engagement: don’t keep doing what hasn’t worked,” </a:t>
            </a:r>
            <a:r>
              <a:rPr lang="en-US" sz="1200" b="1" i="0" u="none" strike="noStrike" cap="none" baseline="0" dirty="0">
                <a:solidFill>
                  <a:schemeClr val="dk1"/>
                </a:solidFill>
                <a:latin typeface="Calibri"/>
                <a:ea typeface="Calibri"/>
                <a:cs typeface="Calibri"/>
                <a:sym typeface="Calibri"/>
              </a:rPr>
              <a:t>then read the slide.</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“Other important considerations when facilitating family engagement:</a:t>
            </a:r>
          </a:p>
          <a:p>
            <a:pPr marL="171450" marR="0" lvl="0" indent="-171450" algn="l" rtl="0">
              <a:lnSpc>
                <a:spcPct val="110000"/>
              </a:lnSpc>
              <a:spcBef>
                <a:spcPts val="0"/>
              </a:spcBef>
              <a:buClr>
                <a:schemeClr val="dk1"/>
              </a:buClr>
              <a:buSzPct val="100000"/>
              <a:buFont typeface="Arial"/>
              <a:buChar char="•"/>
            </a:pPr>
            <a:r>
              <a:rPr lang="en-US" sz="1200" b="0" i="0" u="none" strike="noStrike" cap="none" baseline="0" dirty="0">
                <a:solidFill>
                  <a:schemeClr val="dk1"/>
                </a:solidFill>
                <a:latin typeface="Calibri"/>
                <a:ea typeface="Calibri"/>
                <a:cs typeface="Calibri"/>
                <a:sym typeface="Calibri"/>
              </a:rPr>
              <a:t>Professionals don’t get to choose or judge how families raise their kids.</a:t>
            </a:r>
          </a:p>
          <a:p>
            <a:pPr marL="171450" marR="0" lvl="0" indent="-171450" algn="l" rtl="0">
              <a:lnSpc>
                <a:spcPct val="110000"/>
              </a:lnSpc>
              <a:spcBef>
                <a:spcPts val="0"/>
              </a:spcBef>
              <a:buClr>
                <a:schemeClr val="dk1"/>
              </a:buClr>
              <a:buSzPct val="100000"/>
              <a:buFont typeface="Arial"/>
              <a:buChar char="•"/>
            </a:pPr>
            <a:r>
              <a:rPr lang="en-US" sz="1200" b="0" i="0" u="none" strike="noStrike" cap="none" baseline="0" dirty="0">
                <a:solidFill>
                  <a:schemeClr val="dk1"/>
                </a:solidFill>
                <a:latin typeface="Calibri"/>
                <a:ea typeface="Calibri"/>
                <a:cs typeface="Calibri"/>
                <a:sym typeface="Calibri"/>
              </a:rPr>
              <a:t>Always start with a conversation ( not a meeting) with the family, getting their trust and permission before talking with others.”</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907" name="Shape 9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7611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08" name="Shape 2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To do: Select an attention signal appropriate for your context and audience.</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To say: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“One of our agreements is to follow the attention signal.”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“Your team will work with your school to develop an attention signal you will use in every setting.”</a:t>
            </a:r>
          </a:p>
          <a:p>
            <a:pPr marL="0" marR="0" lvl="0" indent="0" algn="l" rtl="0">
              <a:spcBef>
                <a:spcPts val="0"/>
              </a:spcBef>
              <a:buNone/>
            </a:pPr>
            <a:endParaRPr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“In order to get all of you focused after discussions, activities or breaks,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I will __________________</a:t>
            </a:r>
            <a:r>
              <a:rPr lang="en-US" sz="1200" b="0" i="0" u="none" strike="noStrike" cap="none" baseline="0" dirty="0">
                <a:solidFill>
                  <a:srgbClr val="FF0000"/>
                </a:solidFill>
                <a:latin typeface="Arial"/>
                <a:ea typeface="Arial"/>
                <a:cs typeface="Arial"/>
                <a:sym typeface="Arial"/>
              </a:rPr>
              <a:t>______________________.”</a:t>
            </a:r>
          </a:p>
          <a:p>
            <a:pPr marL="0" marR="0" lvl="0" indent="0" algn="l" rtl="0">
              <a:spcBef>
                <a:spcPts val="0"/>
              </a:spcBef>
              <a:buSzPct val="25000"/>
              <a:buNone/>
            </a:pPr>
            <a:r>
              <a:rPr lang="en-US" sz="1200" b="0" i="0" u="none" strike="noStrike" cap="none" baseline="0" dirty="0">
                <a:solidFill>
                  <a:srgbClr val="FF0000"/>
                </a:solidFill>
                <a:latin typeface="Arial"/>
                <a:ea typeface="Arial"/>
                <a:cs typeface="Arial"/>
                <a:sym typeface="Arial"/>
              </a:rPr>
              <a:t>	(</a:t>
            </a:r>
            <a:r>
              <a:rPr lang="en-US" sz="1200" b="1" i="0" u="none" strike="noStrike" cap="none" baseline="0" dirty="0">
                <a:solidFill>
                  <a:srgbClr val="FF0000"/>
                </a:solidFill>
                <a:latin typeface="Arial"/>
                <a:ea typeface="Arial"/>
                <a:cs typeface="Arial"/>
                <a:sym typeface="Arial"/>
              </a:rPr>
              <a:t>Insert your attention signal here</a:t>
            </a:r>
            <a:r>
              <a:rPr lang="en-US" sz="1200" b="0" i="0" u="none" strike="noStrike" cap="none" baseline="0" dirty="0">
                <a:solidFill>
                  <a:srgbClr val="FF0000"/>
                </a:solidFill>
                <a:latin typeface="Arial"/>
                <a:ea typeface="Arial"/>
                <a:cs typeface="Arial"/>
                <a:sym typeface="Arial"/>
              </a:rPr>
              <a:t>.)</a:t>
            </a:r>
          </a:p>
          <a:p>
            <a:pPr marL="0" marR="0" lvl="0" indent="0" algn="l" rtl="0">
              <a:spcBef>
                <a:spcPts val="0"/>
              </a:spcBef>
              <a:buNone/>
            </a:pPr>
            <a:endParaRPr sz="1200" b="0" i="0" u="none" strike="noStrike" cap="none" baseline="0" dirty="0">
              <a:solidFill>
                <a:srgbClr val="FF0000"/>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“Your task will be to finish your sentence, quiet your voice and ____________________________.”</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							(</a:t>
            </a:r>
            <a:r>
              <a:rPr lang="en-US" sz="1200" b="1" i="0" u="none" strike="noStrike" cap="none" baseline="0" dirty="0">
                <a:solidFill>
                  <a:schemeClr val="dk1"/>
                </a:solidFill>
                <a:latin typeface="Arial"/>
                <a:ea typeface="Arial"/>
                <a:cs typeface="Arial"/>
                <a:sym typeface="Arial"/>
              </a:rPr>
              <a:t>Insert what you want participants to do</a:t>
            </a:r>
            <a:r>
              <a:rPr lang="en-US" sz="1200" b="0" i="0" u="none" strike="noStrike" cap="none" baseline="0" dirty="0">
                <a:solidFill>
                  <a:schemeClr val="dk1"/>
                </a:solidFill>
                <a:latin typeface="Arial"/>
                <a:ea typeface="Arial"/>
                <a:cs typeface="Arial"/>
                <a:sym typeface="Arial"/>
              </a:rPr>
              <a:t>.)</a:t>
            </a:r>
          </a:p>
        </p:txBody>
      </p:sp>
      <p:sp>
        <p:nvSpPr>
          <p:cNvPr id="209" name="Shape 2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04509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8" name="Shape 5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“With a proactive and instructional approach to discipline, we first develop a social behavioral curriculum. Your social behavioral curriculum will be based on determining the social skills and behaviors you expect all students and staff to learn and display. The first step in developing your social behavioral curriculum will be to identify three to five overarching </a:t>
            </a:r>
            <a:r>
              <a:rPr lang="en-US" sz="1200" b="0" i="1" u="none" strike="noStrike" cap="none" baseline="0">
                <a:solidFill>
                  <a:schemeClr val="dk1"/>
                </a:solidFill>
                <a:latin typeface="Calibri"/>
                <a:ea typeface="Calibri"/>
                <a:cs typeface="Calibri"/>
                <a:sym typeface="Calibri"/>
              </a:rPr>
              <a:t>schoolwide social behavioral expectations </a:t>
            </a:r>
            <a:r>
              <a:rPr lang="en-US" sz="1200" b="0" i="0" u="none" strike="noStrike" cap="none" baseline="0">
                <a:solidFill>
                  <a:schemeClr val="dk1"/>
                </a:solidFill>
                <a:latin typeface="Calibri"/>
                <a:ea typeface="Calibri"/>
                <a:cs typeface="Calibri"/>
                <a:sym typeface="Calibri"/>
              </a:rPr>
              <a:t>that will be defined and agreed to by all staff.”</a:t>
            </a:r>
          </a:p>
        </p:txBody>
      </p:sp>
      <p:sp>
        <p:nvSpPr>
          <p:cNvPr id="559" name="Shape 5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18780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51</a:t>
            </a:fld>
            <a:endParaRPr lang="en-US" dirty="0"/>
          </a:p>
        </p:txBody>
      </p:sp>
    </p:spTree>
    <p:extLst>
      <p:ext uri="{BB962C8B-B14F-4D97-AF65-F5344CB8AC3E}">
        <p14:creationId xmlns:p14="http://schemas.microsoft.com/office/powerpoint/2010/main" val="4282950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do: Choose an Introductions Activity</a:t>
            </a:r>
          </a:p>
        </p:txBody>
      </p:sp>
      <p:sp>
        <p:nvSpPr>
          <p:cNvPr id="221" name="Shape 2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3636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600"/>
              </a:spcAft>
              <a:buSzPct val="25000"/>
              <a:buNone/>
            </a:pPr>
            <a:r>
              <a:rPr lang="en-US" sz="1200" b="1" i="0" u="none" strike="noStrike" cap="none" baseline="0" dirty="0">
                <a:solidFill>
                  <a:schemeClr val="dk1"/>
                </a:solidFill>
                <a:latin typeface="Calibri"/>
                <a:ea typeface="Calibri"/>
                <a:cs typeface="Calibri"/>
                <a:sym typeface="Calibri"/>
              </a:rPr>
              <a:t>To Say: </a:t>
            </a:r>
            <a:r>
              <a:rPr lang="en-US" sz="1200" b="0" i="0" u="none" strike="noStrike" cap="none" baseline="0" dirty="0">
                <a:solidFill>
                  <a:schemeClr val="dk1"/>
                </a:solidFill>
                <a:latin typeface="Calibri"/>
                <a:ea typeface="Calibri"/>
                <a:cs typeface="Calibri"/>
                <a:sym typeface="Calibri"/>
              </a:rPr>
              <a:t>“Once you’ve developed an efficient and effective system to accomplish the work of your SW-PBS team and effectively engaged staff in all development work, you’ll begin work on these tasks,” </a:t>
            </a:r>
            <a:r>
              <a:rPr lang="en-US" sz="1200" b="1" i="0" u="none" strike="noStrike" cap="none" baseline="0" dirty="0">
                <a:solidFill>
                  <a:schemeClr val="dk1"/>
                </a:solidFill>
                <a:latin typeface="Calibri"/>
                <a:ea typeface="Calibri"/>
                <a:cs typeface="Calibri"/>
                <a:sym typeface="Calibri"/>
              </a:rPr>
              <a:t>then read the slide.</a:t>
            </a:r>
          </a:p>
        </p:txBody>
      </p:sp>
      <p:sp>
        <p:nvSpPr>
          <p:cNvPr id="242" name="Shape 2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7269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To say: “Let’s talk about the science of behavior”</a:t>
            </a:r>
            <a:endParaRPr dirty="0"/>
          </a:p>
        </p:txBody>
      </p:sp>
      <p:sp>
        <p:nvSpPr>
          <p:cNvPr id="564" name="Shape 5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2141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71" name="Shape 5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To say: “The science of behavior is the foundation of SW-PBS.</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What are some of the principles of the science of behavior?</a:t>
            </a:r>
          </a:p>
          <a:p>
            <a:pPr marL="171450" marR="0" lvl="0" indent="-171450" algn="l" rtl="0">
              <a:spcBef>
                <a:spcPts val="0"/>
              </a:spcBef>
              <a:buClr>
                <a:schemeClr val="dk1"/>
              </a:buClr>
              <a:buSzPct val="100000"/>
              <a:buFont typeface="Arial"/>
              <a:buChar char="•"/>
            </a:pPr>
            <a:r>
              <a:rPr lang="en-US" sz="1200" b="0" i="0" u="none" strike="noStrike" cap="none" baseline="0" dirty="0">
                <a:solidFill>
                  <a:schemeClr val="dk1"/>
                </a:solidFill>
                <a:latin typeface="Arial"/>
                <a:ea typeface="Arial"/>
                <a:cs typeface="Arial"/>
                <a:sym typeface="Arial"/>
              </a:rPr>
              <a:t>Students are not born with bad (or good) behavior. Behavior is learned. The good news is that as educators, we can help students learn </a:t>
            </a:r>
            <a:r>
              <a:rPr lang="en-US" sz="1200" b="0" i="1" u="none" strike="noStrike" cap="none" baseline="0" dirty="0">
                <a:solidFill>
                  <a:schemeClr val="dk1"/>
                </a:solidFill>
                <a:latin typeface="Arial"/>
                <a:ea typeface="Arial"/>
                <a:cs typeface="Arial"/>
                <a:sym typeface="Arial"/>
              </a:rPr>
              <a:t>new</a:t>
            </a:r>
            <a:r>
              <a:rPr lang="en-US" sz="1200" b="0" i="0" u="none" strike="noStrike" cap="none" baseline="0" dirty="0">
                <a:solidFill>
                  <a:schemeClr val="dk1"/>
                </a:solidFill>
                <a:latin typeface="Arial"/>
                <a:ea typeface="Arial"/>
                <a:cs typeface="Arial"/>
                <a:sym typeface="Arial"/>
              </a:rPr>
              <a:t> behaviors.</a:t>
            </a:r>
          </a:p>
          <a:p>
            <a:pPr marL="0" marR="0" lvl="0" indent="0" algn="l" rtl="0">
              <a:spcBef>
                <a:spcPts val="0"/>
              </a:spcBef>
              <a:buNone/>
            </a:pPr>
            <a:endParaRPr sz="1200" b="0" i="0" u="none" strike="noStrike" cap="none" baseline="0" dirty="0">
              <a:solidFill>
                <a:schemeClr val="dk1"/>
              </a:solidFill>
              <a:latin typeface="Arial"/>
              <a:ea typeface="Arial"/>
              <a:cs typeface="Arial"/>
              <a:sym typeface="Arial"/>
            </a:endParaRPr>
          </a:p>
          <a:p>
            <a:pPr marL="171450" marR="0" lvl="0" indent="-171450" algn="l" rtl="0">
              <a:spcBef>
                <a:spcPts val="0"/>
              </a:spcBef>
              <a:buClr>
                <a:schemeClr val="dk1"/>
              </a:buClr>
              <a:buSzPct val="100000"/>
              <a:buFont typeface="Arial"/>
              <a:buChar char="•"/>
            </a:pPr>
            <a:r>
              <a:rPr lang="en-US" sz="1200" b="0" i="0" u="none" strike="noStrike" cap="none" baseline="0" dirty="0">
                <a:solidFill>
                  <a:schemeClr val="dk1"/>
                </a:solidFill>
                <a:latin typeface="Arial"/>
                <a:ea typeface="Arial"/>
                <a:cs typeface="Arial"/>
                <a:sym typeface="Arial"/>
              </a:rPr>
              <a:t>Students don’t learn appropriate behavior if all we do is use a “get tough” approach.  Punishment (by definition) reduces the misbehavior targeted; however, it does not teach the student what to do instead of misbehaving. </a:t>
            </a:r>
          </a:p>
          <a:p>
            <a:pPr marL="0" marR="0" lvl="0" indent="0" algn="l" rtl="0">
              <a:spcBef>
                <a:spcPts val="0"/>
              </a:spcBef>
              <a:buNone/>
            </a:pPr>
            <a:endParaRPr sz="1200" b="0" i="0" u="none" strike="noStrike" cap="none" baseline="0" dirty="0">
              <a:solidFill>
                <a:schemeClr val="dk1"/>
              </a:solidFill>
              <a:latin typeface="Arial"/>
              <a:ea typeface="Arial"/>
              <a:cs typeface="Arial"/>
              <a:sym typeface="Arial"/>
            </a:endParaRPr>
          </a:p>
          <a:p>
            <a:pPr marL="171450" marR="0" lvl="0" indent="-171450" algn="l" rtl="0">
              <a:spcBef>
                <a:spcPts val="0"/>
              </a:spcBef>
              <a:buClr>
                <a:schemeClr val="dk1"/>
              </a:buClr>
              <a:buSzPct val="100000"/>
              <a:buFont typeface="Arial"/>
              <a:buChar char="•"/>
            </a:pPr>
            <a:r>
              <a:rPr lang="en-US" sz="1200" b="0" i="0" u="none" strike="noStrike" cap="none" baseline="0" dirty="0">
                <a:solidFill>
                  <a:schemeClr val="dk1"/>
                </a:solidFill>
                <a:latin typeface="Arial"/>
                <a:ea typeface="Arial"/>
                <a:cs typeface="Arial"/>
                <a:sym typeface="Arial"/>
              </a:rPr>
              <a:t>Students learn behavior through direct instruction of social skills.  They must also receive ongoing feedback about what they are doing correctly so they can exhibit the correct behavior again.</a:t>
            </a:r>
          </a:p>
          <a:p>
            <a:pPr marL="0" marR="0" lvl="0" indent="76200" algn="l" rtl="0">
              <a:spcBef>
                <a:spcPts val="0"/>
              </a:spcBef>
              <a:buClr>
                <a:schemeClr val="dk1"/>
              </a:buClr>
              <a:buFont typeface="Calibri"/>
              <a:buNone/>
            </a:pPr>
            <a:endParaRPr sz="12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Arial"/>
                <a:ea typeface="Arial"/>
                <a:cs typeface="Arial"/>
                <a:sym typeface="Arial"/>
              </a:rPr>
              <a:t>The Components of SW-PBS are based on the principles of the science of behavior.” </a:t>
            </a:r>
          </a:p>
          <a:p>
            <a:pPr marL="0" marR="0" lvl="0" indent="0" algn="l" rtl="0">
              <a:spcBef>
                <a:spcPts val="0"/>
              </a:spcBef>
              <a:buClr>
                <a:schemeClr val="dk1"/>
              </a:buClr>
              <a:buFont typeface="Calibri"/>
              <a:buNone/>
            </a:pPr>
            <a:endParaRPr sz="12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Font typeface="Calibri"/>
              <a:buNone/>
            </a:pPr>
            <a:endParaRPr sz="1200" b="0" i="0" u="none" strike="noStrike" cap="none" baseline="0" dirty="0">
              <a:solidFill>
                <a:schemeClr val="dk1"/>
              </a:solidFill>
              <a:latin typeface="Arial"/>
              <a:ea typeface="Arial"/>
              <a:cs typeface="Arial"/>
              <a:sym typeface="Arial"/>
            </a:endParaRPr>
          </a:p>
          <a:p>
            <a:pPr marL="0" marR="0" lvl="0" indent="0" algn="l" rtl="0">
              <a:spcBef>
                <a:spcPts val="0"/>
              </a:spcBef>
              <a:buNone/>
            </a:pPr>
            <a:endParaRPr sz="1200" b="0" i="0" u="none" strike="noStrike" cap="none" baseline="0" dirty="0">
              <a:solidFill>
                <a:schemeClr val="dk1"/>
              </a:solidFill>
              <a:latin typeface="Arial"/>
              <a:ea typeface="Arial"/>
              <a:cs typeface="Arial"/>
              <a:sym typeface="Arial"/>
            </a:endParaRPr>
          </a:p>
        </p:txBody>
      </p:sp>
      <p:sp>
        <p:nvSpPr>
          <p:cNvPr id="572" name="Shape 5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82528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1424"/>
            <a:ext cx="7772400" cy="1470025"/>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2004134"/>
            <a:ext cx="6400800" cy="650289"/>
          </a:xfrm>
        </p:spPr>
        <p:txBody>
          <a:bodyPr/>
          <a:lstStyle>
            <a:lvl1pPr marL="0" indent="0" algn="ctr">
              <a:buNone/>
              <a:defRPr>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1" descr="MO_SWPBS_Logo-20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75" y="2752725"/>
            <a:ext cx="2689225"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8" y="5618163"/>
            <a:ext cx="520700"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6"/>
          <p:cNvSpPr txBox="1">
            <a:spLocks noChangeArrowheads="1"/>
          </p:cNvSpPr>
          <p:nvPr/>
        </p:nvSpPr>
        <p:spPr bwMode="auto">
          <a:xfrm>
            <a:off x="950913" y="5519321"/>
            <a:ext cx="1871662"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400" b="1" dirty="0">
                <a:latin typeface="Calibri" panose="020F0502020204030204" pitchFamily="34" charset="0"/>
                <a:ea typeface="ＭＳ Ｐゴシック" panose="020B0600070205080204" pitchFamily="34" charset="-128"/>
              </a:rPr>
              <a:t>MU Center for SW-PBS</a:t>
            </a:r>
          </a:p>
          <a:p>
            <a:pPr eaLnBrk="1" hangingPunct="1"/>
            <a:r>
              <a:rPr lang="en-US" sz="1400" dirty="0">
                <a:latin typeface="Calibri" panose="020F0502020204030204" pitchFamily="34" charset="0"/>
                <a:ea typeface="ＭＳ Ｐゴシック" panose="020B0600070205080204" pitchFamily="34" charset="-128"/>
              </a:rPr>
              <a:t>College of Education</a:t>
            </a:r>
          </a:p>
          <a:p>
            <a:pPr eaLnBrk="1" hangingPunct="1"/>
            <a:r>
              <a:rPr lang="en-US" sz="1400" dirty="0">
                <a:latin typeface="Calibri" panose="020F0502020204030204" pitchFamily="34" charset="0"/>
                <a:ea typeface="ＭＳ Ｐゴシック" panose="020B0600070205080204" pitchFamily="34" charset="-128"/>
              </a:rPr>
              <a:t>University of Missouri</a:t>
            </a:r>
          </a:p>
          <a:p>
            <a:pPr eaLnBrk="1" hangingPunct="1"/>
            <a:endParaRPr lang="en-US" sz="1400" dirty="0">
              <a:latin typeface="Times New Roman" panose="02020603050405020304" pitchFamily="18" charset="0"/>
              <a:ea typeface="ＭＳ Ｐゴシック" panose="020B0600070205080204" pitchFamily="34" charset="-128"/>
            </a:endParaRPr>
          </a:p>
        </p:txBody>
      </p:sp>
      <p:pic>
        <p:nvPicPr>
          <p:cNvPr id="10" name="Picture 7" descr="M:\BD\SUGAI\PBIS LOGO-LARG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8075" y="5448300"/>
            <a:ext cx="1077913"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descr="C:\Users\joann\Pictures\iPod Photo Cache\DESE-col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0275" y="5618163"/>
            <a:ext cx="2697163"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52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982788" y="536575"/>
            <a:ext cx="6710362" cy="938213"/>
          </a:xfrm>
        </p:spPr>
        <p:txBody>
          <a:bodyPr/>
          <a:lstStyle>
            <a:lvl1pPr>
              <a:defRPr/>
            </a:lvl1pPr>
          </a:lstStyle>
          <a:p>
            <a:pPr algn="l"/>
            <a:r>
              <a:rPr lang="en-US" sz="3600" dirty="0">
                <a:solidFill>
                  <a:srgbClr val="008000"/>
                </a:solidFill>
                <a:ea typeface="Franklin Gothic Book" panose="020B0503020102020204" pitchFamily="34" charset="0"/>
                <a:cs typeface="Franklin Gothic Book" panose="020B0503020102020204" pitchFamily="34" charset="0"/>
              </a:rPr>
              <a:t>Discussion: </a:t>
            </a:r>
            <a:r>
              <a:rPr lang="en-US" sz="3600" dirty="0">
                <a:solidFill>
                  <a:srgbClr val="FF0000"/>
                </a:solidFill>
                <a:ea typeface="Franklin Gothic Book" panose="020B0503020102020204" pitchFamily="34" charset="0"/>
                <a:cs typeface="Franklin Gothic Book" panose="020B0503020102020204" pitchFamily="34" charset="0"/>
              </a:rPr>
              <a:t>Title</a:t>
            </a:r>
          </a:p>
        </p:txBody>
      </p:sp>
      <p:pic>
        <p:nvPicPr>
          <p:cNvPr id="9" name="Picture 5" descr="Macintosh HD:Users:wellspl:Desktop:6-Free-Teamwork-Clipart-Illustration-Showing-Diversity.jpg"/>
          <p:cNvPicPr>
            <a:picLocks noChangeAspect="1"/>
          </p:cNvPicPr>
          <p:nvPr/>
        </p:nvPicPr>
        <p:blipFill>
          <a:blip r:embed="rId2">
            <a:extLst>
              <a:ext uri="{28A0092B-C50C-407E-A947-70E740481C1C}">
                <a14:useLocalDpi xmlns:a14="http://schemas.microsoft.com/office/drawing/2010/main" val="0"/>
              </a:ext>
            </a:extLst>
          </a:blip>
          <a:srcRect r="25555"/>
          <a:stretch>
            <a:fillRect/>
          </a:stretch>
        </p:blipFill>
        <p:spPr bwMode="auto">
          <a:xfrm>
            <a:off x="552450" y="587375"/>
            <a:ext cx="1371600"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ontent Placeholder 2"/>
          <p:cNvSpPr>
            <a:spLocks noGrp="1"/>
          </p:cNvSpPr>
          <p:nvPr>
            <p:ph idx="1"/>
          </p:nvPr>
        </p:nvSpPr>
        <p:spPr>
          <a:xfrm>
            <a:off x="457200" y="1600200"/>
            <a:ext cx="82296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Group 11"/>
          <p:cNvGrpSpPr/>
          <p:nvPr/>
        </p:nvGrpSpPr>
        <p:grpSpPr>
          <a:xfrm>
            <a:off x="12700" y="6211407"/>
            <a:ext cx="9144378" cy="659292"/>
            <a:chOff x="12700" y="6211407"/>
            <a:chExt cx="9144378" cy="659292"/>
          </a:xfrm>
        </p:grpSpPr>
        <p:sp>
          <p:nvSpPr>
            <p:cNvPr id="13" name="Rectangle 12"/>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473862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8" name="Picture 7" descr="Green-Pencil-Icon-pencils-7151356-150-1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9" name="Title 1"/>
          <p:cNvSpPr>
            <a:spLocks noGrp="1"/>
          </p:cNvSpPr>
          <p:nvPr>
            <p:ph type="title" hasCustomPrompt="1"/>
          </p:nvPr>
        </p:nvSpPr>
        <p:spPr>
          <a:xfrm>
            <a:off x="1471882" y="491686"/>
            <a:ext cx="7363508" cy="925952"/>
          </a:xfrm>
        </p:spPr>
        <p:txBody>
          <a:bodyPr>
            <a:noAutofit/>
          </a:bodyPr>
          <a:lstStyle>
            <a:lvl1pPr>
              <a:defRPr/>
            </a:lvl1pPr>
          </a:lstStyle>
          <a:p>
            <a:pPr algn="l"/>
            <a:r>
              <a:rPr lang="en-US" sz="3600" dirty="0">
                <a:solidFill>
                  <a:srgbClr val="008000"/>
                </a:solidFill>
                <a:cs typeface="Franklin Gothic Book"/>
              </a:rPr>
              <a:t>Activity: </a:t>
            </a:r>
            <a:r>
              <a:rPr lang="en-US" sz="3200" dirty="0">
                <a:solidFill>
                  <a:srgbClr val="FF0000"/>
                </a:solidFill>
                <a:cs typeface="Franklin Gothic Book"/>
              </a:rPr>
              <a:t>Title</a:t>
            </a:r>
          </a:p>
        </p:txBody>
      </p:sp>
      <p:grpSp>
        <p:nvGrpSpPr>
          <p:cNvPr id="10" name="Group 9"/>
          <p:cNvGrpSpPr/>
          <p:nvPr/>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
        <p:nvSpPr>
          <p:cNvPr id="15" name="Content Placeholder 2"/>
          <p:cNvSpPr>
            <a:spLocks noGrp="1"/>
          </p:cNvSpPr>
          <p:nvPr>
            <p:ph idx="1"/>
          </p:nvPr>
        </p:nvSpPr>
        <p:spPr>
          <a:xfrm>
            <a:off x="457200" y="1600200"/>
            <a:ext cx="82296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5153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471881" y="491686"/>
            <a:ext cx="7472093" cy="925952"/>
          </a:xfrm>
        </p:spPr>
        <p:txBody>
          <a:bodyPr>
            <a:noAutofit/>
          </a:bodyPr>
          <a:lstStyle>
            <a:lvl1pPr>
              <a:defRPr/>
            </a:lvl1pPr>
          </a:lstStyle>
          <a:p>
            <a:pPr algn="l"/>
            <a:r>
              <a:rPr lang="en-US" sz="3600" dirty="0">
                <a:solidFill>
                  <a:srgbClr val="008000"/>
                </a:solidFill>
                <a:cs typeface="Franklin Gothic Book"/>
              </a:rPr>
              <a:t>Action Planning: </a:t>
            </a:r>
            <a:r>
              <a:rPr lang="en-US" sz="3600" dirty="0">
                <a:solidFill>
                  <a:srgbClr val="FF0000"/>
                </a:solidFill>
                <a:cs typeface="Franklin Gothic Book"/>
              </a:rPr>
              <a:t>Title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8" y="207049"/>
            <a:ext cx="1463040" cy="1463040"/>
          </a:xfrm>
          <a:prstGeom prst="rect">
            <a:avLst/>
          </a:prstGeom>
        </p:spPr>
      </p:pic>
      <p:sp>
        <p:nvSpPr>
          <p:cNvPr id="5" name="Content Placeholder 2"/>
          <p:cNvSpPr>
            <a:spLocks noGrp="1"/>
          </p:cNvSpPr>
          <p:nvPr>
            <p:ph idx="1" hasCustomPrompt="1"/>
          </p:nvPr>
        </p:nvSpPr>
        <p:spPr>
          <a:xfrm>
            <a:off x="596900" y="1922540"/>
            <a:ext cx="8001000" cy="3636440"/>
          </a:xfrm>
        </p:spPr>
        <p:txBody>
          <a:bodyPr>
            <a:normAutofit/>
          </a:bodyPr>
          <a:lstStyle>
            <a:lvl1pPr marL="457200" indent="-457200">
              <a:buFont typeface="Arial" panose="020B0604020202020204" pitchFamily="34" charset="0"/>
              <a:buChar char="•"/>
              <a:defRPr/>
            </a:lvl1pPr>
          </a:lstStyle>
          <a:p>
            <a:pPr marL="0" indent="0">
              <a:spcBef>
                <a:spcPts val="0"/>
              </a:spcBef>
              <a:spcAft>
                <a:spcPts val="800"/>
              </a:spcAft>
              <a:buNone/>
            </a:pPr>
            <a:r>
              <a:rPr lang="en-US" i="1" dirty="0">
                <a:solidFill>
                  <a:srgbClr val="008000"/>
                </a:solidFill>
              </a:rPr>
              <a:t>Add the following to your Action Plan: </a:t>
            </a:r>
          </a:p>
          <a:p>
            <a:pPr defTabSz="458788">
              <a:spcBef>
                <a:spcPts val="0"/>
              </a:spcBef>
              <a:spcAft>
                <a:spcPts val="600"/>
              </a:spcAft>
              <a:buClr>
                <a:srgbClr val="FF0000"/>
              </a:buClr>
            </a:pPr>
            <a:endParaRPr lang="en-US" sz="2800" dirty="0"/>
          </a:p>
        </p:txBody>
      </p:sp>
      <p:grpSp>
        <p:nvGrpSpPr>
          <p:cNvPr id="6" name="Group 5"/>
          <p:cNvGrpSpPr/>
          <p:nvPr/>
        </p:nvGrpSpPr>
        <p:grpSpPr>
          <a:xfrm>
            <a:off x="12700" y="6211407"/>
            <a:ext cx="9144378" cy="659292"/>
            <a:chOff x="12700" y="6211407"/>
            <a:chExt cx="9144378" cy="659292"/>
          </a:xfrm>
        </p:grpSpPr>
        <p:sp>
          <p:nvSpPr>
            <p:cNvPr id="7" name="Rectangle 6"/>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866129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74638"/>
            <a:ext cx="8229600" cy="1143000"/>
          </a:xfrm>
        </p:spPr>
        <p:txBody>
          <a:bodyPr/>
          <a:lstStyle>
            <a:lvl1pPr>
              <a:defRPr/>
            </a:lvl1pPr>
          </a:lstStyle>
          <a:p>
            <a:pPr eaLnBrk="1" hangingPunct="1"/>
            <a:r>
              <a:rPr lang="en-US" dirty="0"/>
              <a:t>Title</a:t>
            </a:r>
          </a:p>
        </p:txBody>
      </p:sp>
      <p:grpSp>
        <p:nvGrpSpPr>
          <p:cNvPr id="8" name="Group 9"/>
          <p:cNvGrpSpPr>
            <a:grpSpLocks/>
          </p:cNvGrpSpPr>
          <p:nvPr/>
        </p:nvGrpSpPr>
        <p:grpSpPr bwMode="auto">
          <a:xfrm>
            <a:off x="12700" y="6211888"/>
            <a:ext cx="9144000" cy="658812"/>
            <a:chOff x="12700" y="6211407"/>
            <a:chExt cx="9144378" cy="659292"/>
          </a:xfrm>
        </p:grpSpPr>
        <p:sp>
          <p:nvSpPr>
            <p:cNvPr id="9" name="Rectangle 8"/>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ectangle 9"/>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10"/>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TextBox 11"/>
            <p:cNvSpPr txBox="1"/>
            <p:nvPr/>
          </p:nvSpPr>
          <p:spPr>
            <a:xfrm>
              <a:off x="673127" y="6211407"/>
              <a:ext cx="1752672" cy="368568"/>
            </a:xfrm>
            <a:prstGeom prst="rect">
              <a:avLst/>
            </a:prstGeom>
            <a:noFill/>
            <a:effectLst>
              <a:outerShdw blurRad="44450" dist="38100" dir="2700000" algn="tl" rotWithShape="0">
                <a:srgbClr val="008000"/>
              </a:outerShdw>
            </a:effectLst>
          </p:spPr>
          <p:txBody>
            <a:bodyPr>
              <a:spAutoFit/>
            </a:bodyPr>
            <a:lstStyle/>
            <a:p>
              <a:pPr>
                <a:defRPr/>
              </a:pPr>
              <a:r>
                <a:rPr lang="en-US" dirty="0">
                  <a:solidFill>
                    <a:schemeClr val="bg1"/>
                  </a:solidFill>
                </a:rPr>
                <a:t>MO SW-PBS</a:t>
              </a:r>
            </a:p>
          </p:txBody>
        </p:sp>
      </p:grpSp>
      <p:sp>
        <p:nvSpPr>
          <p:cNvPr id="13" name="Action Button: Movie 12">
            <a:hlinkClick r:id="" action="ppaction://noaction" highlightClick="1"/>
          </p:cNvPr>
          <p:cNvSpPr/>
          <p:nvPr/>
        </p:nvSpPr>
        <p:spPr>
          <a:xfrm>
            <a:off x="3492500" y="4505325"/>
            <a:ext cx="2032000" cy="1198563"/>
          </a:xfrm>
          <a:prstGeom prst="actionButtonMovi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Content Placeholder 2"/>
          <p:cNvSpPr>
            <a:spLocks noGrp="1"/>
          </p:cNvSpPr>
          <p:nvPr>
            <p:ph idx="1"/>
          </p:nvPr>
        </p:nvSpPr>
        <p:spPr>
          <a:xfrm>
            <a:off x="457200" y="1600200"/>
            <a:ext cx="8229600" cy="4525963"/>
          </a:xfrm>
        </p:spPr>
        <p:txBody>
          <a:bodyPr/>
          <a:lstStyle>
            <a:lvl1pPr marL="457200" indent="-457200">
              <a:buFont typeface="Arial" panose="020B0604020202020204" pitchFamily="34" charset="0"/>
              <a:buChar char="•"/>
              <a:defRPr/>
            </a:lvl1pPr>
          </a:lstStyle>
          <a:p>
            <a:pPr lvl="0" eaLnBrk="1" hangingPunct="1">
              <a:buClr>
                <a:srgbClr val="FF0000"/>
              </a:buClr>
            </a:pPr>
            <a:r>
              <a:rPr lang="en-US"/>
              <a:t>Click to edit Master text styles</a:t>
            </a:r>
          </a:p>
        </p:txBody>
      </p:sp>
    </p:spTree>
    <p:extLst>
      <p:ext uri="{BB962C8B-B14F-4D97-AF65-F5344CB8AC3E}">
        <p14:creationId xmlns:p14="http://schemas.microsoft.com/office/powerpoint/2010/main" val="1391237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3" name="Picture 2" descr="sneak-peek-icon-web-2.jpg"/>
          <p:cNvPicPr>
            <a:picLocks noChangeAspect="1"/>
          </p:cNvPicPr>
          <p:nvPr/>
        </p:nvPicPr>
        <p:blipFill rotWithShape="1">
          <a:blip r:embed="rId2">
            <a:extLst>
              <a:ext uri="{28A0092B-C50C-407E-A947-70E740481C1C}">
                <a14:useLocalDpi xmlns:a14="http://schemas.microsoft.com/office/drawing/2010/main" val="0"/>
              </a:ext>
            </a:extLst>
          </a:blip>
          <a:srcRect b="38000"/>
          <a:stretch/>
        </p:blipFill>
        <p:spPr>
          <a:xfrm>
            <a:off x="430429" y="323197"/>
            <a:ext cx="2884127" cy="1490134"/>
          </a:xfrm>
          <a:prstGeom prst="rect">
            <a:avLst/>
          </a:prstGeom>
        </p:spPr>
      </p:pic>
      <p:sp>
        <p:nvSpPr>
          <p:cNvPr id="4" name="Content Placeholder 2"/>
          <p:cNvSpPr>
            <a:spLocks noGrp="1"/>
          </p:cNvSpPr>
          <p:nvPr>
            <p:ph idx="1"/>
          </p:nvPr>
        </p:nvSpPr>
        <p:spPr>
          <a:xfrm>
            <a:off x="800099" y="1447802"/>
            <a:ext cx="7466229" cy="3746498"/>
          </a:xfrm>
        </p:spPr>
        <p:txBody>
          <a:bodyPr>
            <a:normAutofit lnSpcReduction="10000"/>
          </a:bodyPr>
          <a:lstStyle/>
          <a:p>
            <a:pPr marL="0" lvl="0" indent="0" algn="ctr">
              <a:buNone/>
            </a:pPr>
            <a:r>
              <a:rPr lang="en-US" sz="4400">
                <a:solidFill>
                  <a:srgbClr val="008000"/>
                </a:solidFill>
              </a:rPr>
              <a:t>Click to edit Master text styles</a:t>
            </a:r>
          </a:p>
          <a:p>
            <a:pPr marL="0" lvl="1" indent="0" algn="ctr">
              <a:buNone/>
            </a:pPr>
            <a:r>
              <a:rPr lang="en-US" sz="4400">
                <a:solidFill>
                  <a:srgbClr val="008000"/>
                </a:solidFill>
              </a:rPr>
              <a:t>Second level</a:t>
            </a:r>
          </a:p>
          <a:p>
            <a:pPr marL="0" lvl="2" indent="0" algn="ctr">
              <a:buNone/>
            </a:pPr>
            <a:r>
              <a:rPr lang="en-US" sz="4400">
                <a:solidFill>
                  <a:srgbClr val="008000"/>
                </a:solidFill>
              </a:rPr>
              <a:t>Third level</a:t>
            </a:r>
          </a:p>
          <a:p>
            <a:pPr marL="0" lvl="3" indent="0" algn="ctr">
              <a:buNone/>
            </a:pPr>
            <a:r>
              <a:rPr lang="en-US" sz="4400">
                <a:solidFill>
                  <a:srgbClr val="008000"/>
                </a:solidFill>
              </a:rPr>
              <a:t>Fourth level</a:t>
            </a:r>
          </a:p>
          <a:p>
            <a:pPr marL="0" lvl="4" indent="0" algn="ctr">
              <a:buNone/>
            </a:pPr>
            <a:r>
              <a:rPr lang="en-US" sz="4400">
                <a:solidFill>
                  <a:srgbClr val="008000"/>
                </a:solidFill>
              </a:rPr>
              <a:t>Fifth level</a:t>
            </a:r>
            <a:endParaRPr lang="en-US" sz="3600" dirty="0">
              <a:solidFill>
                <a:srgbClr val="008000"/>
              </a:solidFill>
            </a:endParaRPr>
          </a:p>
        </p:txBody>
      </p:sp>
      <p:grpSp>
        <p:nvGrpSpPr>
          <p:cNvPr id="5" name="Group 4"/>
          <p:cNvGrpSpPr/>
          <p:nvPr/>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732411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FF0000"/>
              </a:buClr>
              <a:buFont typeface="Arial" panose="020B0604020202020204" pitchFamily="34" charset="0"/>
              <a:buChar char="•"/>
              <a:defRPr/>
            </a:lvl1pPr>
            <a:lvl2pPr marL="742950" indent="-285750">
              <a:buClr>
                <a:srgbClr val="FF0000"/>
              </a:buClr>
              <a:buFont typeface="Arial" panose="020B0604020202020204" pitchFamily="34" charset="0"/>
              <a:buChar char="•"/>
              <a:defRPr/>
            </a:lvl2pPr>
            <a:lvl3pPr marL="1143000" indent="-228600">
              <a:buClr>
                <a:srgbClr val="FF0000"/>
              </a:buClr>
              <a:buFont typeface="Arial" panose="020B0604020202020204" pitchFamily="34" charset="0"/>
              <a:buChar char="•"/>
              <a:defRPr/>
            </a:lvl3pPr>
            <a:lvl4pPr marL="1600200" indent="-228600">
              <a:buClr>
                <a:srgbClr val="FF0000"/>
              </a:buClr>
              <a:buFont typeface="Arial" panose="020B0604020202020204" pitchFamily="34" charset="0"/>
              <a:buChar char="•"/>
              <a:defRPr/>
            </a:lvl4pPr>
            <a:lvl5pPr marL="2057400" indent="-228600">
              <a:buClr>
                <a:srgbClr val="FF000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p:cNvGrpSpPr/>
          <p:nvPr/>
        </p:nvGrpSpPr>
        <p:grpSpPr>
          <a:xfrm>
            <a:off x="12700" y="6211407"/>
            <a:ext cx="9144378" cy="659292"/>
            <a:chOff x="12700" y="6211407"/>
            <a:chExt cx="9144378" cy="659292"/>
          </a:xfrm>
        </p:grpSpPr>
        <p:sp>
          <p:nvSpPr>
            <p:cNvPr id="8" name="Rectangle 7"/>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250709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1143000"/>
          </a:xfrm>
        </p:spPr>
        <p:txBody>
          <a:bodyPr/>
          <a:lstStyle/>
          <a:p>
            <a:pPr eaLnBrk="1" hangingPunct="1"/>
            <a:r>
              <a:rPr lang="en-US"/>
              <a:t>Click to edit Master title style</a:t>
            </a:r>
            <a:endParaRPr lang="en-US" dirty="0"/>
          </a:p>
        </p:txBody>
      </p:sp>
      <p:sp>
        <p:nvSpPr>
          <p:cNvPr id="4" name="Content Placeholder 2"/>
          <p:cNvSpPr>
            <a:spLocks noGrp="1"/>
          </p:cNvSpPr>
          <p:nvPr>
            <p:ph idx="1"/>
          </p:nvPr>
        </p:nvSpPr>
        <p:spPr>
          <a:xfrm>
            <a:off x="1022350" y="1417638"/>
            <a:ext cx="8229600" cy="4525962"/>
          </a:xfrm>
        </p:spPr>
        <p:txBody>
          <a:bodyPr/>
          <a:lstStyle/>
          <a:p>
            <a:pPr lvl="0" eaLnBrk="1" hangingPunct="1">
              <a:buFont typeface="Arial" panose="020B0604020202020204" pitchFamily="34" charset="0"/>
              <a:buNone/>
            </a:pPr>
            <a:r>
              <a:rPr lang="en-US" sz="2600" b="1"/>
              <a:t>Click to edit Master text styles</a:t>
            </a:r>
          </a:p>
          <a:p>
            <a:pPr lvl="1" eaLnBrk="1" hangingPunct="1">
              <a:buFont typeface="Arial" panose="020B0604020202020204" pitchFamily="34" charset="0"/>
              <a:buNone/>
            </a:pPr>
            <a:r>
              <a:rPr lang="en-US" sz="2600" b="1"/>
              <a:t>Second level</a:t>
            </a:r>
          </a:p>
          <a:p>
            <a:pPr lvl="2" eaLnBrk="1" hangingPunct="1">
              <a:buFont typeface="Arial" panose="020B0604020202020204" pitchFamily="34" charset="0"/>
              <a:buNone/>
            </a:pPr>
            <a:r>
              <a:rPr lang="en-US" sz="2600" b="1"/>
              <a:t>Third level</a:t>
            </a:r>
          </a:p>
          <a:p>
            <a:pPr lvl="3" eaLnBrk="1" hangingPunct="1">
              <a:buFont typeface="Arial" panose="020B0604020202020204" pitchFamily="34" charset="0"/>
              <a:buNone/>
            </a:pPr>
            <a:r>
              <a:rPr lang="en-US" sz="2600" b="1"/>
              <a:t>Fourth level</a:t>
            </a:r>
          </a:p>
          <a:p>
            <a:pPr lvl="4" eaLnBrk="1" hangingPunct="1">
              <a:buFont typeface="Arial" panose="020B0604020202020204" pitchFamily="34" charset="0"/>
              <a:buNone/>
            </a:pPr>
            <a:r>
              <a:rPr lang="en-US" sz="2600" b="1"/>
              <a:t>Fifth level</a:t>
            </a:r>
            <a:endParaRPr lang="en-US" dirty="0"/>
          </a:p>
        </p:txBody>
      </p:sp>
      <p:grpSp>
        <p:nvGrpSpPr>
          <p:cNvPr id="5" name="Group 4"/>
          <p:cNvGrpSpPr/>
          <p:nvPr/>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06810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7" name="Title 4"/>
          <p:cNvSpPr>
            <a:spLocks noGrp="1"/>
          </p:cNvSpPr>
          <p:nvPr>
            <p:ph type="title"/>
          </p:nvPr>
        </p:nvSpPr>
        <p:spPr>
          <a:xfrm>
            <a:off x="457200" y="274638"/>
            <a:ext cx="8229600" cy="969962"/>
          </a:xfrm>
        </p:spPr>
        <p:txBody>
          <a:bodyPr/>
          <a:lstStyle/>
          <a:p>
            <a:r>
              <a:rPr lang="en-US"/>
              <a:t>Click to edit Master title style</a:t>
            </a:r>
            <a:endParaRPr lang="en-US" dirty="0"/>
          </a:p>
        </p:txBody>
      </p:sp>
      <p:sp>
        <p:nvSpPr>
          <p:cNvPr id="8" name="Content Placeholder 6"/>
          <p:cNvSpPr>
            <a:spLocks noGrp="1"/>
          </p:cNvSpPr>
          <p:nvPr>
            <p:ph idx="1" hasCustomPrompt="1"/>
          </p:nvPr>
        </p:nvSpPr>
        <p:spPr>
          <a:xfrm>
            <a:off x="457200" y="1117600"/>
            <a:ext cx="8229600" cy="5088590"/>
          </a:xfrm>
        </p:spPr>
        <p:txBody>
          <a:bodyPr>
            <a:normAutofit/>
          </a:bodyPr>
          <a:lstStyle/>
          <a:p>
            <a:pPr marL="0" indent="0" algn="ctr">
              <a:lnSpc>
                <a:spcPct val="110000"/>
              </a:lnSpc>
              <a:spcBef>
                <a:spcPts val="0"/>
              </a:spcBef>
              <a:spcAft>
                <a:spcPts val="600"/>
              </a:spcAft>
              <a:buNone/>
            </a:pPr>
            <a:r>
              <a:rPr lang="en-US" sz="2600" i="1" dirty="0">
                <a:solidFill>
                  <a:srgbClr val="008000"/>
                </a:solidFill>
              </a:rPr>
              <a:t>At the end of today’s session, you will be able to…</a:t>
            </a:r>
          </a:p>
          <a:p>
            <a:pPr marL="0" indent="0" algn="ctr">
              <a:spcBef>
                <a:spcPts val="0"/>
              </a:spcBef>
              <a:spcAft>
                <a:spcPts val="600"/>
              </a:spcAft>
              <a:buNone/>
            </a:pPr>
            <a:endParaRPr lang="en-US" sz="200" i="1" dirty="0">
              <a:solidFill>
                <a:srgbClr val="008000"/>
              </a:solidFill>
            </a:endParaRPr>
          </a:p>
          <a:p>
            <a:pPr>
              <a:spcBef>
                <a:spcPts val="0"/>
              </a:spcBef>
              <a:spcAft>
                <a:spcPts val="600"/>
              </a:spcAft>
              <a:buClr>
                <a:srgbClr val="FF0000"/>
              </a:buClr>
            </a:pPr>
            <a:endParaRPr lang="en-US" sz="2600" dirty="0"/>
          </a:p>
        </p:txBody>
      </p:sp>
      <p:grpSp>
        <p:nvGrpSpPr>
          <p:cNvPr id="9" name="Group 9"/>
          <p:cNvGrpSpPr>
            <a:grpSpLocks/>
          </p:cNvGrpSpPr>
          <p:nvPr/>
        </p:nvGrpSpPr>
        <p:grpSpPr bwMode="auto">
          <a:xfrm>
            <a:off x="12700" y="6211888"/>
            <a:ext cx="9144000" cy="658812"/>
            <a:chOff x="12700" y="6211407"/>
            <a:chExt cx="9144378" cy="659292"/>
          </a:xfrm>
        </p:grpSpPr>
        <p:sp>
          <p:nvSpPr>
            <p:cNvPr id="10" name="Rectangle 9"/>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10"/>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Rectangle 11"/>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TextBox 12"/>
            <p:cNvSpPr txBox="1"/>
            <p:nvPr/>
          </p:nvSpPr>
          <p:spPr>
            <a:xfrm>
              <a:off x="673127" y="6211407"/>
              <a:ext cx="1752672" cy="368568"/>
            </a:xfrm>
            <a:prstGeom prst="rect">
              <a:avLst/>
            </a:prstGeom>
            <a:noFill/>
            <a:effectLst>
              <a:outerShdw blurRad="44450" dist="38100" dir="2700000" algn="tl" rotWithShape="0">
                <a:srgbClr val="008000"/>
              </a:outerShdw>
            </a:effectLst>
          </p:spPr>
          <p:txBody>
            <a:bodyPr>
              <a:spAutoFit/>
            </a:bodyPr>
            <a:lstStyle/>
            <a:p>
              <a:pPr>
                <a:defRPr/>
              </a:pPr>
              <a:r>
                <a:rPr lang="en-US" dirty="0">
                  <a:solidFill>
                    <a:schemeClr val="bg1"/>
                  </a:solidFill>
                </a:rPr>
                <a:t>MO SW-PBS</a:t>
              </a:r>
            </a:p>
          </p:txBody>
        </p:sp>
      </p:grpSp>
    </p:spTree>
    <p:extLst>
      <p:ext uri="{BB962C8B-B14F-4D97-AF65-F5344CB8AC3E}">
        <p14:creationId xmlns:p14="http://schemas.microsoft.com/office/powerpoint/2010/main" val="45869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4457" y="2453812"/>
            <a:ext cx="7772400" cy="1362075"/>
          </a:xfrm>
        </p:spPr>
        <p:txBody>
          <a:bodyPr anchor="t"/>
          <a:lstStyle>
            <a:lvl1pPr algn="ctr">
              <a:defRPr sz="4000" b="0" cap="none" baseline="0">
                <a:solidFill>
                  <a:srgbClr val="009E47"/>
                </a:solidFill>
              </a:defRPr>
            </a:lvl1pPr>
          </a:lstStyle>
          <a:p>
            <a:r>
              <a:rPr lang="en-US"/>
              <a:t>Click to edit Master title style</a:t>
            </a:r>
            <a:endParaRPr lang="en-US" dirty="0"/>
          </a:p>
        </p:txBody>
      </p:sp>
      <p:grpSp>
        <p:nvGrpSpPr>
          <p:cNvPr id="7" name="Group 6"/>
          <p:cNvGrpSpPr/>
          <p:nvPr/>
        </p:nvGrpSpPr>
        <p:grpSpPr>
          <a:xfrm>
            <a:off x="12700" y="6288897"/>
            <a:ext cx="9144378" cy="581802"/>
            <a:chOff x="12700" y="6288897"/>
            <a:chExt cx="9144378" cy="581802"/>
          </a:xfrm>
        </p:grpSpPr>
        <p:sp>
          <p:nvSpPr>
            <p:cNvPr id="8" name="Rectangle 7"/>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1" name="Picture 10" descr="SWPBSLogo-2011-highres-transbg-we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47" y="5470010"/>
            <a:ext cx="1606469" cy="1387990"/>
          </a:xfrm>
          <a:prstGeom prst="rect">
            <a:avLst/>
          </a:prstGeom>
        </p:spPr>
      </p:pic>
    </p:spTree>
    <p:extLst>
      <p:ext uri="{BB962C8B-B14F-4D97-AF65-F5344CB8AC3E}">
        <p14:creationId xmlns:p14="http://schemas.microsoft.com/office/powerpoint/2010/main" val="1955333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marL="457200" indent="-457200">
              <a:buClr>
                <a:srgbClr val="FF0000"/>
              </a:buClr>
              <a:buFont typeface="Arial" panose="020B0604020202020204" pitchFamily="34" charset="0"/>
              <a:buChar char="•"/>
              <a:defRPr sz="2800"/>
            </a:lvl1pPr>
            <a:lvl2pPr marL="800100" indent="-342900">
              <a:buClr>
                <a:srgbClr val="FF0000"/>
              </a:buClr>
              <a:buFont typeface="Arial" panose="020B0604020202020204" pitchFamily="34" charset="0"/>
              <a:buChar char="•"/>
              <a:defRPr sz="2400"/>
            </a:lvl2pPr>
            <a:lvl3pPr marL="1257300" indent="-342900">
              <a:buClr>
                <a:srgbClr val="FF0000"/>
              </a:buClr>
              <a:buFont typeface="Arial" panose="020B0604020202020204" pitchFamily="34" charset="0"/>
              <a:buChar char="•"/>
              <a:defRPr sz="2000"/>
            </a:lvl3pPr>
            <a:lvl4pPr marL="1657350" indent="-285750">
              <a:buClr>
                <a:srgbClr val="FF0000"/>
              </a:buClr>
              <a:buFont typeface="Arial" panose="020B0604020202020204" pitchFamily="34" charset="0"/>
              <a:buChar char="•"/>
              <a:defRPr sz="1800"/>
            </a:lvl4pPr>
            <a:lvl5pPr marL="2114550" indent="-285750">
              <a:buClr>
                <a:srgbClr val="FF0000"/>
              </a:buClr>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marL="457200" indent="-457200">
              <a:buClr>
                <a:srgbClr val="FF0000"/>
              </a:buClr>
              <a:buFont typeface="Arial" panose="020B0604020202020204" pitchFamily="34" charset="0"/>
              <a:buChar char="•"/>
              <a:defRPr sz="2800"/>
            </a:lvl1pPr>
            <a:lvl2pPr marL="800100" indent="-342900">
              <a:buClr>
                <a:srgbClr val="FF0000"/>
              </a:buClr>
              <a:buFont typeface="Arial" panose="020B0604020202020204" pitchFamily="34" charset="0"/>
              <a:buChar char="•"/>
              <a:defRPr sz="2400"/>
            </a:lvl2pPr>
            <a:lvl3pPr marL="1257300" indent="-342900">
              <a:buClr>
                <a:srgbClr val="FF0000"/>
              </a:buClr>
              <a:buFont typeface="Arial" panose="020B0604020202020204" pitchFamily="34" charset="0"/>
              <a:buChar char="•"/>
              <a:defRPr sz="2000"/>
            </a:lvl3pPr>
            <a:lvl4pPr marL="1657350" indent="-285750">
              <a:buClr>
                <a:srgbClr val="FF0000"/>
              </a:buClr>
              <a:buFont typeface="Arial" panose="020B0604020202020204" pitchFamily="34" charset="0"/>
              <a:buChar char="•"/>
              <a:defRPr sz="1800"/>
            </a:lvl4pPr>
            <a:lvl5pPr marL="2114550" indent="-285750">
              <a:buClr>
                <a:srgbClr val="FF0000"/>
              </a:buClr>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p:nvGrpSpPr>
        <p:grpSpPr>
          <a:xfrm>
            <a:off x="12700" y="6211407"/>
            <a:ext cx="9144378" cy="659292"/>
            <a:chOff x="12700" y="6211407"/>
            <a:chExt cx="9144378" cy="659292"/>
          </a:xfrm>
        </p:grpSpPr>
        <p:sp>
          <p:nvSpPr>
            <p:cNvPr id="9" name="Rectangle 8"/>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3978348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p:cNvGrpSpPr/>
          <p:nvPr/>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582015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6" name="Group 5"/>
          <p:cNvGrpSpPr/>
          <p:nvPr/>
        </p:nvGrpSpPr>
        <p:grpSpPr>
          <a:xfrm>
            <a:off x="12700" y="6211407"/>
            <a:ext cx="9144378" cy="659292"/>
            <a:chOff x="12700" y="6211407"/>
            <a:chExt cx="9144378" cy="659292"/>
          </a:xfrm>
        </p:grpSpPr>
        <p:sp>
          <p:nvSpPr>
            <p:cNvPr id="7" name="Rectangle 6"/>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38462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417288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022816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FF0000"/>
        </a:buClr>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F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F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F0000"/>
        </a:buClr>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F0000"/>
        </a:buClr>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KHi2dxSf9hw"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20.tiff"/><Relationship Id="rId4" Type="http://schemas.openxmlformats.org/officeDocument/2006/relationships/image" Target="../media/image19.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1.xml"/><Relationship Id="rId1" Type="http://schemas.openxmlformats.org/officeDocument/2006/relationships/slideLayout" Target="../slideLayouts/slideLayout9.xml"/><Relationship Id="rId5" Type="http://schemas.openxmlformats.org/officeDocument/2006/relationships/image" Target="../media/image25.jpeg"/><Relationship Id="rId4" Type="http://schemas.openxmlformats.org/officeDocument/2006/relationships/image" Target="../media/image24.tiff"/></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Delete this Slide.</a:t>
            </a:r>
          </a:p>
        </p:txBody>
      </p:sp>
      <p:sp>
        <p:nvSpPr>
          <p:cNvPr id="138" name="Shape 138"/>
          <p:cNvSpPr txBox="1">
            <a:spLocks noGrp="1"/>
          </p:cNvSpPr>
          <p:nvPr>
            <p:ph idx="1"/>
          </p:nvPr>
        </p:nvSpPr>
        <p:spPr>
          <a:xfrm>
            <a:off x="457200" y="1247775"/>
            <a:ext cx="8229600" cy="48259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FF0000"/>
              </a:buClr>
              <a:buSzPct val="25000"/>
              <a:buFont typeface="Arial"/>
              <a:buNone/>
            </a:pPr>
            <a:r>
              <a:rPr lang="en-US" sz="2950" b="0" i="1" u="none" strike="noStrike" cap="none" baseline="0" dirty="0">
                <a:solidFill>
                  <a:schemeClr val="dk1"/>
                </a:solidFill>
                <a:latin typeface="Calibri"/>
                <a:ea typeface="Calibri"/>
                <a:cs typeface="Calibri"/>
                <a:sym typeface="Calibri"/>
              </a:rPr>
              <a:t>Notes to Consultants</a:t>
            </a:r>
          </a:p>
          <a:p>
            <a:pPr marL="342900" marR="0" lvl="0" indent="-342900" algn="l" rtl="0">
              <a:lnSpc>
                <a:spcPct val="90000"/>
              </a:lnSpc>
              <a:spcBef>
                <a:spcPts val="500"/>
              </a:spcBef>
              <a:spcAft>
                <a:spcPts val="0"/>
              </a:spcAft>
              <a:buClr>
                <a:srgbClr val="FF0000"/>
              </a:buClr>
              <a:buSzPct val="100000"/>
              <a:buFont typeface="Arial"/>
              <a:buChar char="•"/>
            </a:pPr>
            <a:r>
              <a:rPr lang="en-US" sz="2500" b="0" i="0" u="none" strike="noStrike" cap="none" baseline="0" dirty="0">
                <a:solidFill>
                  <a:schemeClr val="dk1"/>
                </a:solidFill>
                <a:latin typeface="Calibri"/>
                <a:ea typeface="Calibri"/>
                <a:cs typeface="Calibri"/>
                <a:sym typeface="Calibri"/>
              </a:rPr>
              <a:t>Slides with a </a:t>
            </a:r>
            <a:r>
              <a:rPr lang="en-US" sz="2500" b="0" i="0" u="none" strike="noStrike" cap="none" baseline="0" dirty="0">
                <a:solidFill>
                  <a:srgbClr val="FF0000"/>
                </a:solidFill>
                <a:latin typeface="Calibri"/>
                <a:ea typeface="Calibri"/>
                <a:cs typeface="Calibri"/>
                <a:sym typeface="Calibri"/>
              </a:rPr>
              <a:t>red</a:t>
            </a:r>
            <a:r>
              <a:rPr lang="en-US" sz="2500" b="0" i="0" u="none" strike="noStrike" cap="none" baseline="0" dirty="0">
                <a:solidFill>
                  <a:schemeClr val="dk1"/>
                </a:solidFill>
                <a:latin typeface="Calibri"/>
                <a:ea typeface="Calibri"/>
                <a:cs typeface="Calibri"/>
                <a:sym typeface="Calibri"/>
              </a:rPr>
              <a:t> </a:t>
            </a:r>
            <a:r>
              <a:rPr lang="en-US" sz="2500" b="0" i="0" u="none" strike="noStrike" cap="none" baseline="0" dirty="0">
                <a:solidFill>
                  <a:srgbClr val="FF0000"/>
                </a:solidFill>
                <a:latin typeface="Calibri"/>
                <a:ea typeface="Calibri"/>
                <a:cs typeface="Calibri"/>
                <a:sym typeface="Calibri"/>
              </a:rPr>
              <a:t>background</a:t>
            </a:r>
            <a:r>
              <a:rPr lang="en-US" sz="2500" b="0" i="0" u="none" strike="noStrike" cap="none" baseline="0" dirty="0">
                <a:solidFill>
                  <a:schemeClr val="dk1"/>
                </a:solidFill>
                <a:latin typeface="Calibri"/>
                <a:ea typeface="Calibri"/>
                <a:cs typeface="Calibri"/>
                <a:sym typeface="Calibri"/>
              </a:rPr>
              <a:t> indicate that you can select an activity from a PowerPoint with the same title as the slide (e.g. The Introductions slide indicates that you will select an activity from a PowerPoint titled, Introductions Activities.)</a:t>
            </a:r>
          </a:p>
          <a:p>
            <a:pPr marL="342900" marR="0" lvl="0" indent="-342900" algn="l" rtl="0">
              <a:lnSpc>
                <a:spcPct val="90000"/>
              </a:lnSpc>
              <a:spcBef>
                <a:spcPts val="500"/>
              </a:spcBef>
              <a:spcAft>
                <a:spcPts val="0"/>
              </a:spcAft>
              <a:buClr>
                <a:srgbClr val="FF0000"/>
              </a:buClr>
              <a:buSzPct val="100000"/>
              <a:buFont typeface="Arial"/>
              <a:buChar char="•"/>
            </a:pPr>
            <a:r>
              <a:rPr lang="en-US" sz="2500" b="0" i="0" u="none" strike="noStrike" cap="none" baseline="0" dirty="0">
                <a:solidFill>
                  <a:schemeClr val="dk1"/>
                </a:solidFill>
                <a:latin typeface="Calibri"/>
                <a:ea typeface="Calibri"/>
                <a:cs typeface="Calibri"/>
                <a:sym typeface="Calibri"/>
              </a:rPr>
              <a:t>Slides with the pencil icon  	  denote an activity that may also include discussion.</a:t>
            </a:r>
          </a:p>
          <a:p>
            <a:pPr marL="342900" marR="0" lvl="0" indent="-342900" algn="l" rtl="0">
              <a:lnSpc>
                <a:spcPct val="90000"/>
              </a:lnSpc>
              <a:spcBef>
                <a:spcPts val="500"/>
              </a:spcBef>
              <a:spcAft>
                <a:spcPts val="0"/>
              </a:spcAft>
              <a:buClr>
                <a:srgbClr val="FF0000"/>
              </a:buClr>
              <a:buSzPct val="100000"/>
              <a:buFont typeface="Arial"/>
              <a:buChar char="•"/>
            </a:pPr>
            <a:r>
              <a:rPr lang="en-US" sz="2500" b="0" i="0" u="none" strike="noStrike" cap="none" baseline="0" dirty="0">
                <a:solidFill>
                  <a:schemeClr val="dk1"/>
                </a:solidFill>
                <a:latin typeface="Calibri"/>
                <a:ea typeface="Calibri"/>
                <a:cs typeface="Calibri"/>
                <a:sym typeface="Calibri"/>
              </a:rPr>
              <a:t>Slides with the group icon 	     denote a discussion.</a:t>
            </a:r>
          </a:p>
          <a:p>
            <a:pPr marL="342900" marR="0" lvl="0" indent="-342900" algn="l" rtl="0">
              <a:lnSpc>
                <a:spcPct val="90000"/>
              </a:lnSpc>
              <a:spcBef>
                <a:spcPts val="500"/>
              </a:spcBef>
              <a:spcAft>
                <a:spcPts val="0"/>
              </a:spcAft>
              <a:buClr>
                <a:srgbClr val="FF0000"/>
              </a:buClr>
              <a:buSzPct val="100000"/>
              <a:buFont typeface="Arial"/>
              <a:buChar char="•"/>
            </a:pPr>
            <a:r>
              <a:rPr lang="en-US" sz="2500" b="0" i="0" u="none" strike="noStrike" cap="none" baseline="0" dirty="0">
                <a:solidFill>
                  <a:schemeClr val="dk1"/>
                </a:solidFill>
                <a:latin typeface="Calibri"/>
                <a:ea typeface="Calibri"/>
                <a:cs typeface="Calibri"/>
                <a:sym typeface="Calibri"/>
              </a:rPr>
              <a:t>Slides with a yellow  star        denote accompanying materials must be accessed.</a:t>
            </a:r>
          </a:p>
          <a:p>
            <a:pPr marL="342900" marR="0" lvl="0" indent="-342900" algn="l" rtl="0">
              <a:lnSpc>
                <a:spcPct val="90000"/>
              </a:lnSpc>
              <a:spcBef>
                <a:spcPts val="500"/>
              </a:spcBef>
              <a:spcAft>
                <a:spcPts val="0"/>
              </a:spcAft>
              <a:buClr>
                <a:srgbClr val="FF0000"/>
              </a:buClr>
              <a:buSzPct val="100000"/>
              <a:buFont typeface="Arial"/>
              <a:buChar char="•"/>
            </a:pPr>
            <a:r>
              <a:rPr lang="en-US" sz="2500" b="0" i="0" u="none" strike="noStrike" cap="none" baseline="0" dirty="0">
                <a:solidFill>
                  <a:schemeClr val="dk1"/>
                </a:solidFill>
                <a:latin typeface="Calibri"/>
                <a:ea typeface="Calibri"/>
                <a:cs typeface="Calibri"/>
                <a:sym typeface="Calibri"/>
              </a:rPr>
              <a:t>Slides with	this icon 	       denote a video.</a:t>
            </a:r>
          </a:p>
          <a:p>
            <a:pPr marL="342900" marR="0" lvl="0" indent="-342900" algn="l" rtl="0">
              <a:lnSpc>
                <a:spcPct val="90000"/>
              </a:lnSpc>
              <a:spcBef>
                <a:spcPts val="500"/>
              </a:spcBef>
              <a:spcAft>
                <a:spcPts val="0"/>
              </a:spcAft>
              <a:buClr>
                <a:srgbClr val="FF0000"/>
              </a:buClr>
              <a:buSzPct val="100000"/>
              <a:buFont typeface="Arial"/>
              <a:buChar char="•"/>
            </a:pPr>
            <a:r>
              <a:rPr lang="en-US" sz="2500" b="0" i="0" u="none" strike="noStrike" cap="none" baseline="0" dirty="0">
                <a:solidFill>
                  <a:schemeClr val="dk1"/>
                </a:solidFill>
                <a:latin typeface="Calibri"/>
                <a:ea typeface="Calibri"/>
                <a:cs typeface="Calibri"/>
                <a:sym typeface="Calibri"/>
              </a:rPr>
              <a:t>Slides with the check icon        denote action planning.</a:t>
            </a:r>
          </a:p>
        </p:txBody>
      </p:sp>
      <p:sp>
        <p:nvSpPr>
          <p:cNvPr id="139" name="Shape 139"/>
          <p:cNvSpPr/>
          <p:nvPr/>
        </p:nvSpPr>
        <p:spPr>
          <a:xfrm>
            <a:off x="3658626" y="5144453"/>
            <a:ext cx="512762" cy="260350"/>
          </a:xfrm>
          <a:custGeom>
            <a:avLst/>
            <a:gdLst/>
            <a:ahLst/>
            <a:cxnLst/>
            <a:rect l="0" t="0" r="0" b="0"/>
            <a:pathLst>
              <a:path w="120000" h="120000" extrusionOk="0">
                <a:moveTo>
                  <a:pt x="0" y="0"/>
                </a:moveTo>
                <a:lnTo>
                  <a:pt x="120000" y="0"/>
                </a:lnTo>
                <a:lnTo>
                  <a:pt x="120000" y="120000"/>
                </a:lnTo>
                <a:lnTo>
                  <a:pt x="0" y="120000"/>
                </a:lnTo>
                <a:close/>
                <a:moveTo>
                  <a:pt x="37151" y="37000"/>
                </a:moveTo>
                <a:lnTo>
                  <a:pt x="37151" y="54812"/>
                </a:lnTo>
                <a:lnTo>
                  <a:pt x="40229" y="54812"/>
                </a:lnTo>
                <a:lnTo>
                  <a:pt x="41181" y="52779"/>
                </a:lnTo>
                <a:lnTo>
                  <a:pt x="42070" y="52779"/>
                </a:lnTo>
                <a:lnTo>
                  <a:pt x="42070" y="79966"/>
                </a:lnTo>
                <a:lnTo>
                  <a:pt x="73137" y="79966"/>
                </a:lnTo>
                <a:lnTo>
                  <a:pt x="73137" y="70591"/>
                </a:lnTo>
                <a:lnTo>
                  <a:pt x="78056" y="70591"/>
                </a:lnTo>
                <a:lnTo>
                  <a:pt x="80722" y="75750"/>
                </a:lnTo>
                <a:lnTo>
                  <a:pt x="82848" y="75750"/>
                </a:lnTo>
                <a:lnTo>
                  <a:pt x="82848" y="42625"/>
                </a:lnTo>
                <a:lnTo>
                  <a:pt x="80722" y="42625"/>
                </a:lnTo>
                <a:lnTo>
                  <a:pt x="78881" y="46216"/>
                </a:lnTo>
                <a:lnTo>
                  <a:pt x="73137" y="46216"/>
                </a:lnTo>
                <a:lnTo>
                  <a:pt x="73137" y="42625"/>
                </a:lnTo>
                <a:lnTo>
                  <a:pt x="71328" y="38875"/>
                </a:lnTo>
                <a:lnTo>
                  <a:pt x="41181" y="38875"/>
                </a:lnTo>
                <a:lnTo>
                  <a:pt x="40229" y="37000"/>
                </a:lnTo>
                <a:close/>
              </a:path>
              <a:path w="120000" h="120000" fill="darken" extrusionOk="0">
                <a:moveTo>
                  <a:pt x="37151" y="37000"/>
                </a:moveTo>
                <a:lnTo>
                  <a:pt x="37151" y="54812"/>
                </a:lnTo>
                <a:lnTo>
                  <a:pt x="40229" y="54812"/>
                </a:lnTo>
                <a:lnTo>
                  <a:pt x="41181" y="52779"/>
                </a:lnTo>
                <a:lnTo>
                  <a:pt x="42070" y="52779"/>
                </a:lnTo>
                <a:lnTo>
                  <a:pt x="42070" y="79966"/>
                </a:lnTo>
                <a:lnTo>
                  <a:pt x="73137" y="79966"/>
                </a:lnTo>
                <a:lnTo>
                  <a:pt x="73137" y="70591"/>
                </a:lnTo>
                <a:lnTo>
                  <a:pt x="78056" y="70591"/>
                </a:lnTo>
                <a:lnTo>
                  <a:pt x="80722" y="75750"/>
                </a:lnTo>
                <a:lnTo>
                  <a:pt x="82848" y="75750"/>
                </a:lnTo>
                <a:lnTo>
                  <a:pt x="82848" y="42625"/>
                </a:lnTo>
                <a:lnTo>
                  <a:pt x="80722" y="42625"/>
                </a:lnTo>
                <a:lnTo>
                  <a:pt x="78881" y="46216"/>
                </a:lnTo>
                <a:lnTo>
                  <a:pt x="73137" y="46216"/>
                </a:lnTo>
                <a:lnTo>
                  <a:pt x="73137" y="42625"/>
                </a:lnTo>
                <a:lnTo>
                  <a:pt x="71328" y="38875"/>
                </a:lnTo>
                <a:lnTo>
                  <a:pt x="41181" y="38875"/>
                </a:lnTo>
                <a:lnTo>
                  <a:pt x="40229" y="37000"/>
                </a:lnTo>
                <a:close/>
              </a:path>
              <a:path w="120000" h="120000" fill="none" extrusionOk="0">
                <a:moveTo>
                  <a:pt x="37151" y="37000"/>
                </a:moveTo>
                <a:lnTo>
                  <a:pt x="40229" y="37000"/>
                </a:lnTo>
                <a:lnTo>
                  <a:pt x="41181" y="38875"/>
                </a:lnTo>
                <a:lnTo>
                  <a:pt x="71328" y="38875"/>
                </a:lnTo>
                <a:lnTo>
                  <a:pt x="73137" y="42625"/>
                </a:lnTo>
                <a:lnTo>
                  <a:pt x="73137" y="46216"/>
                </a:lnTo>
                <a:lnTo>
                  <a:pt x="78881" y="46216"/>
                </a:lnTo>
                <a:lnTo>
                  <a:pt x="80722" y="42625"/>
                </a:lnTo>
                <a:lnTo>
                  <a:pt x="82848" y="42625"/>
                </a:lnTo>
                <a:lnTo>
                  <a:pt x="82848" y="75750"/>
                </a:lnTo>
                <a:lnTo>
                  <a:pt x="80722" y="75750"/>
                </a:lnTo>
                <a:lnTo>
                  <a:pt x="78056" y="70591"/>
                </a:lnTo>
                <a:lnTo>
                  <a:pt x="73137" y="70591"/>
                </a:lnTo>
                <a:lnTo>
                  <a:pt x="73137" y="79966"/>
                </a:lnTo>
                <a:lnTo>
                  <a:pt x="42070" y="79966"/>
                </a:lnTo>
                <a:lnTo>
                  <a:pt x="42070" y="52779"/>
                </a:lnTo>
                <a:lnTo>
                  <a:pt x="41181" y="52779"/>
                </a:lnTo>
                <a:lnTo>
                  <a:pt x="40229" y="54812"/>
                </a:lnTo>
                <a:lnTo>
                  <a:pt x="37151" y="54812"/>
                </a:lnTo>
                <a:close/>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395E8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Calibri"/>
              <a:ea typeface="Calibri"/>
              <a:cs typeface="Calibri"/>
              <a:sym typeface="Calibri"/>
            </a:endParaRPr>
          </a:p>
        </p:txBody>
      </p:sp>
      <p:pic>
        <p:nvPicPr>
          <p:cNvPr id="140" name="Shape 140"/>
          <p:cNvPicPr preferRelativeResize="0"/>
          <p:nvPr/>
        </p:nvPicPr>
        <p:blipFill rotWithShape="1">
          <a:blip r:embed="rId3">
            <a:alphaModFix/>
          </a:blip>
          <a:srcRect r="25555"/>
          <a:stretch/>
        </p:blipFill>
        <p:spPr>
          <a:xfrm>
            <a:off x="4334760" y="3953069"/>
            <a:ext cx="533399" cy="304799"/>
          </a:xfrm>
          <a:prstGeom prst="rect">
            <a:avLst/>
          </a:prstGeom>
          <a:noFill/>
          <a:ln>
            <a:noFill/>
          </a:ln>
        </p:spPr>
      </p:pic>
      <p:pic>
        <p:nvPicPr>
          <p:cNvPr id="141" name="Shape 141"/>
          <p:cNvPicPr preferRelativeResize="0"/>
          <p:nvPr/>
        </p:nvPicPr>
        <p:blipFill rotWithShape="1">
          <a:blip r:embed="rId4">
            <a:alphaModFix/>
          </a:blip>
          <a:srcRect/>
          <a:stretch/>
        </p:blipFill>
        <p:spPr>
          <a:xfrm>
            <a:off x="4284592" y="5534978"/>
            <a:ext cx="462032" cy="462032"/>
          </a:xfrm>
          <a:prstGeom prst="rect">
            <a:avLst/>
          </a:prstGeom>
          <a:noFill/>
          <a:ln>
            <a:noFill/>
          </a:ln>
        </p:spPr>
      </p:pic>
      <p:pic>
        <p:nvPicPr>
          <p:cNvPr id="142" name="Shape 142"/>
          <p:cNvPicPr preferRelativeResize="0"/>
          <p:nvPr/>
        </p:nvPicPr>
        <p:blipFill rotWithShape="1">
          <a:blip r:embed="rId5">
            <a:alphaModFix/>
          </a:blip>
          <a:srcRect/>
          <a:stretch/>
        </p:blipFill>
        <p:spPr>
          <a:xfrm>
            <a:off x="4304737" y="3136603"/>
            <a:ext cx="428624" cy="428624"/>
          </a:xfrm>
          <a:prstGeom prst="rect">
            <a:avLst/>
          </a:prstGeom>
          <a:noFill/>
          <a:ln>
            <a:noFill/>
          </a:ln>
        </p:spPr>
      </p:pic>
      <p:sp>
        <p:nvSpPr>
          <p:cNvPr id="143" name="Shape 143"/>
          <p:cNvSpPr/>
          <p:nvPr/>
        </p:nvSpPr>
        <p:spPr>
          <a:xfrm>
            <a:off x="4171387" y="4378492"/>
            <a:ext cx="266699" cy="285750"/>
          </a:xfrm>
          <a:prstGeom prst="star5">
            <a:avLst>
              <a:gd name="adj" fmla="val 19098"/>
              <a:gd name="hf" fmla="val 105146"/>
              <a:gd name="vf" fmla="val 110557"/>
            </a:avLst>
          </a:prstGeom>
          <a:solidFill>
            <a:srgbClr val="FFFF00"/>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The Science of Behavior</a:t>
            </a:r>
          </a:p>
        </p:txBody>
      </p:sp>
      <p:sp>
        <p:nvSpPr>
          <p:cNvPr id="575" name="Shape 575"/>
          <p:cNvSpPr txBox="1">
            <a:spLocks noGrp="1"/>
          </p:cNvSpPr>
          <p:nvPr>
            <p:ph type="body" idx="4294967295"/>
          </p:nvPr>
        </p:nvSpPr>
        <p:spPr>
          <a:xfrm>
            <a:off x="0" y="1489075"/>
            <a:ext cx="8229600" cy="33147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0000"/>
              </a:buClr>
              <a:buSzPct val="25000"/>
              <a:buFont typeface="Arial"/>
              <a:buNone/>
            </a:pPr>
            <a:r>
              <a:rPr lang="en-US" sz="8000" b="0" i="0" u="none" strike="noStrike" cap="none" baseline="0" dirty="0">
                <a:solidFill>
                  <a:srgbClr val="008000"/>
                </a:solidFill>
                <a:latin typeface="Arial"/>
                <a:ea typeface="Arial"/>
                <a:cs typeface="Arial"/>
                <a:sym typeface="Arial"/>
              </a:rPr>
              <a:t>  A       </a:t>
            </a:r>
            <a:r>
              <a:rPr lang="en-US" sz="8000" b="0" i="0" u="none" strike="noStrike" cap="none" baseline="0" dirty="0">
                <a:solidFill>
                  <a:srgbClr val="FF0000"/>
                </a:solidFill>
                <a:latin typeface="Arial"/>
                <a:ea typeface="Arial"/>
                <a:cs typeface="Arial"/>
                <a:sym typeface="Arial"/>
              </a:rPr>
              <a:t>B      </a:t>
            </a:r>
            <a:r>
              <a:rPr lang="en-US" sz="8000" b="0" i="0" u="none" strike="noStrike" cap="none" baseline="0" dirty="0">
                <a:solidFill>
                  <a:srgbClr val="008000"/>
                </a:solidFill>
                <a:latin typeface="Arial"/>
                <a:ea typeface="Arial"/>
                <a:cs typeface="Arial"/>
                <a:sym typeface="Arial"/>
              </a:rPr>
              <a:t>C</a:t>
            </a:r>
          </a:p>
          <a:p>
            <a:pPr marL="342900" marR="0" lvl="0" indent="-63500" algn="l" rtl="0">
              <a:spcBef>
                <a:spcPts val="880"/>
              </a:spcBef>
              <a:spcAft>
                <a:spcPts val="0"/>
              </a:spcAft>
              <a:buClr>
                <a:srgbClr val="FF0000"/>
              </a:buClr>
              <a:buFont typeface="Arial"/>
              <a:buNone/>
            </a:pPr>
            <a:endParaRPr sz="4400" b="0" i="0" u="none" strike="noStrike" cap="none" baseline="0" dirty="0">
              <a:solidFill>
                <a:schemeClr val="dk1"/>
              </a:solidFill>
              <a:latin typeface="Times New Roman"/>
              <a:ea typeface="Times New Roman"/>
              <a:cs typeface="Times New Roman"/>
              <a:sym typeface="Times New Roman"/>
            </a:endParaRPr>
          </a:p>
          <a:p>
            <a:pPr marL="0" marR="0" lvl="0" indent="0" algn="l" rtl="0">
              <a:spcBef>
                <a:spcPts val="640"/>
              </a:spcBef>
              <a:spcAft>
                <a:spcPts val="0"/>
              </a:spcAft>
              <a:buClr>
                <a:srgbClr val="FF0000"/>
              </a:buClr>
              <a:buSzPct val="25000"/>
              <a:buFont typeface="Arial"/>
              <a:buNone/>
            </a:pPr>
            <a:r>
              <a:rPr lang="en-US" sz="3200" b="0" i="0" u="none" strike="noStrike" cap="none" baseline="0" dirty="0">
                <a:solidFill>
                  <a:schemeClr val="dk1"/>
                </a:solidFill>
                <a:latin typeface="Source Sans Pro"/>
                <a:ea typeface="Source Sans Pro"/>
                <a:cs typeface="Source Sans Pro"/>
                <a:sym typeface="Source Sans Pro"/>
              </a:rPr>
              <a:t>		</a:t>
            </a:r>
          </a:p>
          <a:p>
            <a:pPr marL="0" marR="0" lvl="0" indent="0" algn="l" rtl="0">
              <a:spcBef>
                <a:spcPts val="640"/>
              </a:spcBef>
              <a:spcAft>
                <a:spcPts val="0"/>
              </a:spcAft>
              <a:buClr>
                <a:srgbClr val="FF0000"/>
              </a:buClr>
              <a:buFont typeface="Arial"/>
              <a:buNone/>
            </a:pPr>
            <a:endParaRPr sz="3200" b="0" i="0" u="none" strike="noStrike" cap="none" baseline="0" dirty="0">
              <a:solidFill>
                <a:schemeClr val="dk1"/>
              </a:solidFill>
              <a:latin typeface="Calibri"/>
              <a:ea typeface="Calibri"/>
              <a:cs typeface="Calibri"/>
              <a:sym typeface="Calibri"/>
            </a:endParaRPr>
          </a:p>
        </p:txBody>
      </p:sp>
      <p:graphicFrame>
        <p:nvGraphicFramePr>
          <p:cNvPr id="576" name="Shape 576"/>
          <p:cNvGraphicFramePr/>
          <p:nvPr>
            <p:extLst>
              <p:ext uri="{D42A27DB-BD31-4B8C-83A1-F6EECF244321}">
                <p14:modId xmlns:p14="http://schemas.microsoft.com/office/powerpoint/2010/main" val="1305029400"/>
              </p:ext>
            </p:extLst>
          </p:nvPr>
        </p:nvGraphicFramePr>
        <p:xfrm>
          <a:off x="1092200" y="2665413"/>
          <a:ext cx="6908800" cy="2316225"/>
        </p:xfrm>
        <a:graphic>
          <a:graphicData uri="http://schemas.openxmlformats.org/drawingml/2006/table">
            <a:tbl>
              <a:tblPr firstRow="1" bandRow="1">
                <a:noFill/>
                <a:tableStyleId>{CE49B60A-79E0-4A74-B276-706400648F9C}</a:tableStyleId>
              </a:tblPr>
              <a:tblGrid>
                <a:gridCol w="2387600">
                  <a:extLst>
                    <a:ext uri="{9D8B030D-6E8A-4147-A177-3AD203B41FA5}">
                      <a16:colId xmlns:a16="http://schemas.microsoft.com/office/drawing/2014/main" val="20000"/>
                    </a:ext>
                  </a:extLst>
                </a:gridCol>
                <a:gridCol w="1968500">
                  <a:extLst>
                    <a:ext uri="{9D8B030D-6E8A-4147-A177-3AD203B41FA5}">
                      <a16:colId xmlns:a16="http://schemas.microsoft.com/office/drawing/2014/main" val="20001"/>
                    </a:ext>
                  </a:extLst>
                </a:gridCol>
                <a:gridCol w="2552700">
                  <a:extLst>
                    <a:ext uri="{9D8B030D-6E8A-4147-A177-3AD203B41FA5}">
                      <a16:colId xmlns:a16="http://schemas.microsoft.com/office/drawing/2014/main" val="20002"/>
                    </a:ext>
                  </a:extLst>
                </a:gridCol>
              </a:tblGrid>
              <a:tr h="396175">
                <a:tc>
                  <a:txBody>
                    <a:bodyPr/>
                    <a:lstStyle/>
                    <a:p>
                      <a:pPr marL="0" marR="0" lvl="0" indent="0" algn="ctr" rtl="0">
                        <a:spcBef>
                          <a:spcPts val="0"/>
                        </a:spcBef>
                        <a:buSzPct val="25000"/>
                        <a:buNone/>
                      </a:pPr>
                      <a:r>
                        <a:rPr lang="en-US" sz="2000" b="0" u="none" strike="noStrike" cap="none" baseline="0">
                          <a:solidFill>
                            <a:srgbClr val="000000"/>
                          </a:solidFill>
                        </a:rPr>
                        <a:t>Antecedent</a:t>
                      </a:r>
                    </a:p>
                  </a:txBody>
                  <a:tcPr marL="91450" marR="91450" marT="45725" marB="45725" anchor="ctr">
                    <a:lnR w="12700" cap="flat" cmpd="sng">
                      <a:solidFill>
                        <a:srgbClr val="000000"/>
                      </a:solidFill>
                      <a:prstDash val="solid"/>
                      <a:round/>
                      <a:headEnd type="none" w="med" len="med"/>
                      <a:tailEnd type="none" w="med" len="med"/>
                    </a:lnR>
                    <a:lnB w="12700" cap="flat" cmpd="sng">
                      <a:solidFill>
                        <a:srgbClr val="000000"/>
                      </a:solidFill>
                      <a:prstDash val="solid"/>
                      <a:round/>
                      <a:headEnd type="none" w="med" len="med"/>
                      <a:tailEnd type="none" w="med" len="med"/>
                    </a:lnB>
                  </a:tcPr>
                </a:tc>
                <a:tc>
                  <a:txBody>
                    <a:bodyPr/>
                    <a:lstStyle/>
                    <a:p>
                      <a:pPr marL="63500" marR="0" lvl="0" indent="0" algn="ctr" rtl="0">
                        <a:spcBef>
                          <a:spcPts val="0"/>
                        </a:spcBef>
                        <a:buSzPct val="25000"/>
                        <a:buNone/>
                      </a:pPr>
                      <a:r>
                        <a:rPr lang="en-US" sz="2000" b="0" u="none" strike="noStrike" cap="none" baseline="0" dirty="0">
                          <a:solidFill>
                            <a:srgbClr val="000000"/>
                          </a:solidFill>
                        </a:rPr>
                        <a:t>Behavior</a:t>
                      </a:r>
                    </a:p>
                  </a:txBody>
                  <a:tcPr marL="91450" marR="9145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2000" b="0" u="none" strike="noStrike" cap="none" baseline="0">
                          <a:solidFill>
                            <a:srgbClr val="000000"/>
                          </a:solidFill>
                        </a:rPr>
                        <a:t>Consequence</a:t>
                      </a:r>
                    </a:p>
                  </a:txBody>
                  <a:tcPr marL="91450" marR="91450" marT="45725" marB="45725" anchor="ctr">
                    <a:lnL w="12700" cap="flat" cmpd="sng">
                      <a:solidFill>
                        <a:srgbClr val="000000"/>
                      </a:solidFill>
                      <a:prstDash val="solid"/>
                      <a:round/>
                      <a:headEnd type="none" w="med" len="med"/>
                      <a:tailEnd type="none" w="med" len="med"/>
                    </a:lnL>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19975">
                <a:tc>
                  <a:txBody>
                    <a:bodyPr/>
                    <a:lstStyle/>
                    <a:p>
                      <a:pPr marL="0" marR="0" lvl="0" indent="0" algn="ctr" rtl="0">
                        <a:spcBef>
                          <a:spcPts val="0"/>
                        </a:spcBef>
                        <a:buSzPct val="25000"/>
                        <a:buNone/>
                      </a:pPr>
                      <a:r>
                        <a:rPr lang="en-US" sz="1800" b="0" i="0" u="none" strike="noStrike" cap="none" baseline="0" dirty="0">
                          <a:solidFill>
                            <a:schemeClr val="dk1"/>
                          </a:solidFill>
                          <a:latin typeface="Calibri" charset="0"/>
                          <a:ea typeface="Calibri" charset="0"/>
                          <a:cs typeface="Calibri" charset="0"/>
                          <a:sym typeface="Arial"/>
                          <a:rtl val="0"/>
                        </a:rPr>
                        <a:t>Events that happen </a:t>
                      </a:r>
                      <a:r>
                        <a:rPr lang="en-US" sz="1800" b="0" i="0" u="sng" strike="noStrike" cap="none" baseline="0" dirty="0">
                          <a:solidFill>
                            <a:schemeClr val="dk1"/>
                          </a:solidFill>
                          <a:latin typeface="Calibri" charset="0"/>
                          <a:ea typeface="Calibri" charset="0"/>
                          <a:cs typeface="Calibri" charset="0"/>
                          <a:sym typeface="Arial"/>
                          <a:rtl val="0"/>
                        </a:rPr>
                        <a:t>immediately before </a:t>
                      </a:r>
                      <a:r>
                        <a:rPr lang="en-US" sz="1800" b="0" i="0" u="none" strike="noStrike" cap="none" baseline="0" dirty="0">
                          <a:solidFill>
                            <a:schemeClr val="dk1"/>
                          </a:solidFill>
                          <a:latin typeface="Calibri" charset="0"/>
                          <a:ea typeface="Calibri" charset="0"/>
                          <a:cs typeface="Calibri" charset="0"/>
                          <a:sym typeface="Arial"/>
                          <a:rtl val="0"/>
                        </a:rPr>
                        <a:t>and trigger a behavior</a:t>
                      </a:r>
                      <a:r>
                        <a:rPr lang="en-US" sz="1800" b="0" u="none" strike="noStrike" cap="none" baseline="0" dirty="0">
                          <a:solidFill>
                            <a:schemeClr val="dk1"/>
                          </a:solidFill>
                          <a:latin typeface="Calibri" charset="0"/>
                          <a:ea typeface="Calibri" charset="0"/>
                          <a:cs typeface="Calibri" charset="0"/>
                          <a:sym typeface="Source Sans Pro"/>
                        </a:rPr>
                        <a:t>.</a:t>
                      </a:r>
                    </a:p>
                  </a:txBody>
                  <a:tcPr marL="91450" marR="91450" marT="45725" marB="45725" anchor="ctr">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tcPr>
                </a:tc>
                <a:tc>
                  <a:txBody>
                    <a:bodyPr/>
                    <a:lstStyle/>
                    <a:p>
                      <a:pPr marL="63500" marR="0" lvl="0" indent="0" algn="ctr" rtl="0">
                        <a:spcBef>
                          <a:spcPts val="0"/>
                        </a:spcBef>
                        <a:buSzPct val="25000"/>
                        <a:buNone/>
                      </a:pPr>
                      <a:r>
                        <a:rPr lang="en-US" sz="1800" b="0" u="none" strike="noStrike" cap="none" baseline="0" dirty="0">
                          <a:solidFill>
                            <a:srgbClr val="000000"/>
                          </a:solidFill>
                          <a:latin typeface="Calibri" charset="0"/>
                          <a:ea typeface="Calibri" charset="0"/>
                          <a:cs typeface="Calibri" charset="0"/>
                          <a:sym typeface="Source Sans Pro"/>
                        </a:rPr>
                        <a:t>An observable act. What the student does. The actions or reactions to the antecedents.</a:t>
                      </a:r>
                    </a:p>
                  </a:txBody>
                  <a:tcPr marL="91450" marR="9145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tcPr>
                </a:tc>
                <a:tc>
                  <a:txBody>
                    <a:bodyPr/>
                    <a:lstStyle/>
                    <a:p>
                      <a:pPr marL="0" marR="0" lvl="0" indent="0" algn="ctr" rtl="0">
                        <a:spcBef>
                          <a:spcPts val="0"/>
                        </a:spcBef>
                        <a:buSzPct val="25000"/>
                        <a:buNone/>
                      </a:pPr>
                      <a:r>
                        <a:rPr lang="en-US" sz="1800" b="0" u="none" strike="noStrike" cap="none" baseline="0" dirty="0">
                          <a:solidFill>
                            <a:srgbClr val="000000"/>
                          </a:solidFill>
                          <a:latin typeface="Calibri" charset="0"/>
                          <a:ea typeface="Calibri" charset="0"/>
                          <a:cs typeface="Calibri" charset="0"/>
                          <a:sym typeface="Source Sans Pro"/>
                        </a:rPr>
                        <a:t>The resulting event or outcome that occurs immediately following the behavior. Impacts future occurrence of the behavior.</a:t>
                      </a:r>
                    </a:p>
                  </a:txBody>
                  <a:tcPr marL="91450" marR="91450" marT="45725" marB="45725" anchor="ctr">
                    <a:lnL w="12700" cap="flat" cmpd="sng">
                      <a:solidFill>
                        <a:srgbClr val="000000"/>
                      </a:solidFill>
                      <a:prstDash val="solid"/>
                      <a:round/>
                      <a:headEnd type="none" w="med" len="med"/>
                      <a:tailEnd type="none" w="med" len="med"/>
                    </a:lnL>
                    <a:lnT w="12700" cap="flat" cmpd="sng">
                      <a:solidFill>
                        <a:srgbClr val="000000"/>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
        <p:nvSpPr>
          <p:cNvPr id="577" name="Shape 577"/>
          <p:cNvSpPr/>
          <p:nvPr/>
        </p:nvSpPr>
        <p:spPr>
          <a:xfrm>
            <a:off x="5391896" y="1976260"/>
            <a:ext cx="635000" cy="368299"/>
          </a:xfrm>
          <a:prstGeom prst="rightArrow">
            <a:avLst>
              <a:gd name="adj1" fmla="val 50000"/>
              <a:gd name="adj2" fmla="val 50000"/>
            </a:avLst>
          </a:prstGeom>
          <a:solidFill>
            <a:schemeClr val="dk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578" name="Shape 578"/>
          <p:cNvSpPr/>
          <p:nvPr/>
        </p:nvSpPr>
        <p:spPr>
          <a:xfrm>
            <a:off x="2871692" y="1958734"/>
            <a:ext cx="635000" cy="368299"/>
          </a:xfrm>
          <a:prstGeom prst="rightArrow">
            <a:avLst>
              <a:gd name="adj1" fmla="val 50000"/>
              <a:gd name="adj2" fmla="val 50000"/>
            </a:avLst>
          </a:prstGeom>
          <a:solidFill>
            <a:schemeClr val="dk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The Science of Behavior</a:t>
            </a:r>
          </a:p>
        </p:txBody>
      </p:sp>
      <p:sp>
        <p:nvSpPr>
          <p:cNvPr id="586" name="Shape 586"/>
          <p:cNvSpPr txBox="1">
            <a:spLocks noGrp="1"/>
          </p:cNvSpPr>
          <p:nvPr>
            <p:ph type="body" idx="4294967295"/>
          </p:nvPr>
        </p:nvSpPr>
        <p:spPr>
          <a:xfrm>
            <a:off x="0" y="1193800"/>
            <a:ext cx="8229600" cy="33147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0000"/>
              </a:buClr>
              <a:buSzPct val="25000"/>
              <a:buFont typeface="Arial"/>
              <a:buNone/>
            </a:pPr>
            <a:r>
              <a:rPr lang="en-US" sz="8000" b="0" i="0" u="none" strike="noStrike" cap="none" baseline="0">
                <a:solidFill>
                  <a:srgbClr val="008000"/>
                </a:solidFill>
                <a:latin typeface="Arial"/>
                <a:ea typeface="Arial"/>
                <a:cs typeface="Arial"/>
                <a:sym typeface="Arial"/>
              </a:rPr>
              <a:t>A    </a:t>
            </a:r>
            <a:r>
              <a:rPr lang="en-US" sz="8000" b="0" i="0" u="none" strike="noStrike" cap="none" baseline="0">
                <a:solidFill>
                  <a:srgbClr val="FF0000"/>
                </a:solidFill>
                <a:latin typeface="Arial"/>
                <a:ea typeface="Arial"/>
                <a:cs typeface="Arial"/>
                <a:sym typeface="Arial"/>
              </a:rPr>
              <a:t>B    </a:t>
            </a:r>
            <a:r>
              <a:rPr lang="en-US" sz="8000" b="0" i="0" u="none" strike="noStrike" cap="none" baseline="0">
                <a:solidFill>
                  <a:srgbClr val="008000"/>
                </a:solidFill>
                <a:latin typeface="Arial"/>
                <a:ea typeface="Arial"/>
                <a:cs typeface="Arial"/>
                <a:sym typeface="Arial"/>
              </a:rPr>
              <a:t>C</a:t>
            </a:r>
          </a:p>
          <a:p>
            <a:pPr marL="342900" marR="0" lvl="0" indent="-63500" algn="l" rtl="0">
              <a:spcBef>
                <a:spcPts val="880"/>
              </a:spcBef>
              <a:spcAft>
                <a:spcPts val="0"/>
              </a:spcAft>
              <a:buClr>
                <a:srgbClr val="FF0000"/>
              </a:buClr>
              <a:buFont typeface="Arial"/>
              <a:buNone/>
            </a:pPr>
            <a:endParaRPr sz="4400" b="0" i="0" u="none" strike="noStrike" cap="none" baseline="0">
              <a:solidFill>
                <a:schemeClr val="dk1"/>
              </a:solidFill>
              <a:latin typeface="Times New Roman"/>
              <a:ea typeface="Times New Roman"/>
              <a:cs typeface="Times New Roman"/>
              <a:sym typeface="Times New Roman"/>
            </a:endParaRPr>
          </a:p>
          <a:p>
            <a:pPr marL="0" marR="0" lvl="0" indent="0" algn="l" rtl="0">
              <a:spcBef>
                <a:spcPts val="640"/>
              </a:spcBef>
              <a:spcAft>
                <a:spcPts val="0"/>
              </a:spcAft>
              <a:buClr>
                <a:srgbClr val="FF0000"/>
              </a:buClr>
              <a:buSzPct val="25000"/>
              <a:buFont typeface="Arial"/>
              <a:buNone/>
            </a:pPr>
            <a:r>
              <a:rPr lang="en-US" sz="3200" b="0" i="0" u="none" strike="noStrike" cap="none" baseline="0">
                <a:solidFill>
                  <a:schemeClr val="dk1"/>
                </a:solidFill>
                <a:latin typeface="Source Sans Pro"/>
                <a:ea typeface="Source Sans Pro"/>
                <a:cs typeface="Source Sans Pro"/>
                <a:sym typeface="Source Sans Pro"/>
              </a:rPr>
              <a:t>		</a:t>
            </a:r>
          </a:p>
          <a:p>
            <a:pPr marL="0" marR="0" lvl="0" indent="0" algn="l" rtl="0">
              <a:spcBef>
                <a:spcPts val="640"/>
              </a:spcBef>
              <a:spcAft>
                <a:spcPts val="0"/>
              </a:spcAft>
              <a:buClr>
                <a:srgbClr val="FF0000"/>
              </a:buClr>
              <a:buFont typeface="Arial"/>
              <a:buNone/>
            </a:pPr>
            <a:endParaRPr sz="3200" b="0" i="0" u="none" strike="noStrike" cap="none" baseline="0">
              <a:solidFill>
                <a:schemeClr val="dk1"/>
              </a:solidFill>
              <a:latin typeface="Calibri"/>
              <a:ea typeface="Calibri"/>
              <a:cs typeface="Calibri"/>
              <a:sym typeface="Calibri"/>
            </a:endParaRPr>
          </a:p>
        </p:txBody>
      </p:sp>
      <p:graphicFrame>
        <p:nvGraphicFramePr>
          <p:cNvPr id="587" name="Shape 587"/>
          <p:cNvGraphicFramePr/>
          <p:nvPr>
            <p:extLst>
              <p:ext uri="{D42A27DB-BD31-4B8C-83A1-F6EECF244321}">
                <p14:modId xmlns:p14="http://schemas.microsoft.com/office/powerpoint/2010/main" val="1788705251"/>
              </p:ext>
            </p:extLst>
          </p:nvPr>
        </p:nvGraphicFramePr>
        <p:xfrm>
          <a:off x="571500" y="2375973"/>
          <a:ext cx="8115300" cy="3799775"/>
        </p:xfrm>
        <a:graphic>
          <a:graphicData uri="http://schemas.openxmlformats.org/drawingml/2006/table">
            <a:tbl>
              <a:tblPr firstRow="1" bandRow="1">
                <a:noFill/>
                <a:tableStyleId>{0F944BCD-6AC8-4AE0-8317-77C93B8BA583}</a:tableStyleId>
              </a:tblPr>
              <a:tblGrid>
                <a:gridCol w="2804550">
                  <a:extLst>
                    <a:ext uri="{9D8B030D-6E8A-4147-A177-3AD203B41FA5}">
                      <a16:colId xmlns:a16="http://schemas.microsoft.com/office/drawing/2014/main" val="20000"/>
                    </a:ext>
                  </a:extLst>
                </a:gridCol>
                <a:gridCol w="2312275">
                  <a:extLst>
                    <a:ext uri="{9D8B030D-6E8A-4147-A177-3AD203B41FA5}">
                      <a16:colId xmlns:a16="http://schemas.microsoft.com/office/drawing/2014/main" val="20001"/>
                    </a:ext>
                  </a:extLst>
                </a:gridCol>
                <a:gridCol w="2998475">
                  <a:extLst>
                    <a:ext uri="{9D8B030D-6E8A-4147-A177-3AD203B41FA5}">
                      <a16:colId xmlns:a16="http://schemas.microsoft.com/office/drawing/2014/main" val="20002"/>
                    </a:ext>
                  </a:extLst>
                </a:gridCol>
              </a:tblGrid>
              <a:tr h="649950">
                <a:tc>
                  <a:txBody>
                    <a:bodyPr/>
                    <a:lstStyle/>
                    <a:p>
                      <a:pPr marL="0" marR="0" lvl="0" indent="0" algn="ctr" rtl="0">
                        <a:spcBef>
                          <a:spcPts val="0"/>
                        </a:spcBef>
                        <a:buSzPct val="25000"/>
                        <a:buNone/>
                      </a:pPr>
                      <a:r>
                        <a:rPr lang="en-US" sz="1800" b="0" u="none" strike="noStrike" cap="none" baseline="0">
                          <a:solidFill>
                            <a:srgbClr val="000000"/>
                          </a:solidFill>
                        </a:rPr>
                        <a:t>Antecedent</a:t>
                      </a:r>
                    </a:p>
                  </a:txBody>
                  <a:tcPr marL="91450" marR="91450" marT="45725" marB="45725" anchor="ctr">
                    <a:lnR w="12700" cap="flat" cmpd="sng">
                      <a:solidFill>
                        <a:srgbClr val="000000"/>
                      </a:solidFill>
                      <a:prstDash val="solid"/>
                      <a:round/>
                      <a:headEnd type="none" w="med" len="med"/>
                      <a:tailEnd type="none" w="med" len="med"/>
                    </a:lnR>
                    <a:lnB w="12700" cap="flat" cmpd="sng">
                      <a:solidFill>
                        <a:srgbClr val="000000"/>
                      </a:solidFill>
                      <a:prstDash val="solid"/>
                      <a:round/>
                      <a:headEnd type="none" w="med" len="med"/>
                      <a:tailEnd type="none" w="med" len="med"/>
                    </a:lnB>
                  </a:tcPr>
                </a:tc>
                <a:tc>
                  <a:txBody>
                    <a:bodyPr/>
                    <a:lstStyle/>
                    <a:p>
                      <a:pPr marL="63500" marR="0" lvl="0" indent="0" algn="ctr" rtl="0">
                        <a:spcBef>
                          <a:spcPts val="0"/>
                        </a:spcBef>
                        <a:buSzPct val="25000"/>
                        <a:buNone/>
                      </a:pPr>
                      <a:r>
                        <a:rPr lang="en-US" sz="1800" b="0" u="none" strike="noStrike" cap="none" baseline="0">
                          <a:solidFill>
                            <a:srgbClr val="000000"/>
                          </a:solidFill>
                        </a:rPr>
                        <a:t>Behavior</a:t>
                      </a:r>
                    </a:p>
                  </a:txBody>
                  <a:tcPr marL="91450" marR="9145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800" b="0" u="none" strike="noStrike" cap="none" baseline="0">
                          <a:solidFill>
                            <a:srgbClr val="000000"/>
                          </a:solidFill>
                        </a:rPr>
                        <a:t>Consequence</a:t>
                      </a:r>
                    </a:p>
                  </a:txBody>
                  <a:tcPr marL="91450" marR="91450" marT="45725" marB="45725" anchor="ctr">
                    <a:lnL w="12700" cap="flat" cmpd="sng">
                      <a:solidFill>
                        <a:srgbClr val="000000"/>
                      </a:solidFill>
                      <a:prstDash val="solid"/>
                      <a:round/>
                      <a:headEnd type="none" w="med" len="med"/>
                      <a:tailEnd type="none" w="med" len="med"/>
                    </a:lnL>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49825">
                <a:tc>
                  <a:txBody>
                    <a:bodyPr/>
                    <a:lstStyle/>
                    <a:p>
                      <a:pPr marL="0" marR="0" lvl="0" indent="0" algn="ctr" rtl="0">
                        <a:spcBef>
                          <a:spcPts val="0"/>
                        </a:spcBef>
                        <a:buSzPct val="25000"/>
                        <a:buNone/>
                      </a:pPr>
                      <a:r>
                        <a:rPr lang="en-US" sz="1800" b="0" i="0" u="none" strike="noStrike" cap="none" baseline="0" dirty="0">
                          <a:solidFill>
                            <a:schemeClr val="dk1"/>
                          </a:solidFill>
                          <a:latin typeface="Calibri" charset="0"/>
                          <a:ea typeface="Calibri" charset="0"/>
                          <a:cs typeface="Calibri" charset="0"/>
                          <a:sym typeface="Arial"/>
                          <a:rtl val="0"/>
                        </a:rPr>
                        <a:t>Events that happen </a:t>
                      </a:r>
                      <a:r>
                        <a:rPr lang="en-US" sz="1800" b="0" i="0" u="sng" strike="noStrike" cap="none" baseline="0" dirty="0">
                          <a:solidFill>
                            <a:schemeClr val="dk1"/>
                          </a:solidFill>
                          <a:latin typeface="Calibri" charset="0"/>
                          <a:ea typeface="Calibri" charset="0"/>
                          <a:cs typeface="Calibri" charset="0"/>
                          <a:sym typeface="Arial"/>
                          <a:rtl val="0"/>
                        </a:rPr>
                        <a:t>immediately before </a:t>
                      </a:r>
                      <a:r>
                        <a:rPr lang="en-US" sz="1800" b="0" i="0" u="none" strike="noStrike" cap="none" baseline="0" dirty="0">
                          <a:solidFill>
                            <a:schemeClr val="dk1"/>
                          </a:solidFill>
                          <a:latin typeface="Calibri" charset="0"/>
                          <a:ea typeface="Calibri" charset="0"/>
                          <a:cs typeface="Calibri" charset="0"/>
                          <a:sym typeface="Arial"/>
                          <a:rtl val="0"/>
                        </a:rPr>
                        <a:t>and trigger a behavior</a:t>
                      </a:r>
                      <a:r>
                        <a:rPr lang="en-US" sz="1800" b="0" u="none" strike="noStrike" cap="none" baseline="0" dirty="0">
                          <a:solidFill>
                            <a:schemeClr val="dk1"/>
                          </a:solidFill>
                          <a:latin typeface="Calibri" charset="0"/>
                          <a:ea typeface="Calibri" charset="0"/>
                          <a:cs typeface="Calibri" charset="0"/>
                          <a:sym typeface="Source Sans Pro"/>
                        </a:rPr>
                        <a:t>.</a:t>
                      </a:r>
                    </a:p>
                    <a:p>
                      <a:pPr marL="0" marR="0" lvl="0" indent="0" algn="ctr" rtl="0">
                        <a:spcBef>
                          <a:spcPts val="0"/>
                        </a:spcBef>
                        <a:buNone/>
                      </a:pPr>
                      <a:endParaRPr sz="1800" b="0" u="none" strike="noStrike" cap="none" baseline="0" dirty="0">
                        <a:solidFill>
                          <a:schemeClr val="dk1"/>
                        </a:solidFill>
                        <a:latin typeface="Calibri" charset="0"/>
                        <a:ea typeface="Calibri" charset="0"/>
                        <a:cs typeface="Calibri" charset="0"/>
                        <a:sym typeface="Source Sans Pro"/>
                      </a:endParaRPr>
                    </a:p>
                    <a:p>
                      <a:pPr marL="0" marR="0" lvl="0" indent="0" algn="ctr" rtl="0">
                        <a:spcBef>
                          <a:spcPts val="0"/>
                        </a:spcBef>
                        <a:buSzPct val="25000"/>
                        <a:buNone/>
                      </a:pPr>
                      <a:r>
                        <a:rPr lang="en-US" sz="1800" i="1" u="none" strike="noStrike" cap="none" baseline="0" dirty="0">
                          <a:solidFill>
                            <a:srgbClr val="008000"/>
                          </a:solidFill>
                          <a:latin typeface="Calibri" charset="0"/>
                          <a:ea typeface="Calibri" charset="0"/>
                          <a:cs typeface="Calibri" charset="0"/>
                          <a:sym typeface="Calibri"/>
                        </a:rPr>
                        <a:t>Example:</a:t>
                      </a:r>
                    </a:p>
                    <a:p>
                      <a:pPr marL="0" marR="0" lvl="0" indent="0" algn="ctr" rtl="0">
                        <a:spcBef>
                          <a:spcPts val="0"/>
                        </a:spcBef>
                        <a:buSzPct val="25000"/>
                        <a:buNone/>
                      </a:pPr>
                      <a:r>
                        <a:rPr lang="en-US" sz="1800" i="1" u="none" strike="noStrike" cap="none" baseline="0" dirty="0">
                          <a:solidFill>
                            <a:srgbClr val="008000"/>
                          </a:solidFill>
                          <a:latin typeface="Calibri" charset="0"/>
                          <a:ea typeface="Calibri" charset="0"/>
                          <a:cs typeface="Calibri" charset="0"/>
                          <a:sym typeface="Calibri"/>
                        </a:rPr>
                        <a:t>Hallway rules and procedures are established and taught. Teacher prompts, “Remember to be mindful in the hallway.”</a:t>
                      </a:r>
                    </a:p>
                    <a:p>
                      <a:pPr marL="0" marR="0" lvl="0" indent="0" algn="ctr" rtl="0">
                        <a:spcBef>
                          <a:spcPts val="0"/>
                        </a:spcBef>
                        <a:buNone/>
                      </a:pPr>
                      <a:endParaRPr sz="1800" b="0" u="none" strike="noStrike" cap="none" baseline="0" dirty="0">
                        <a:latin typeface="Calibri" charset="0"/>
                        <a:ea typeface="Calibri" charset="0"/>
                        <a:cs typeface="Calibri" charset="0"/>
                      </a:endParaRPr>
                    </a:p>
                  </a:txBody>
                  <a:tcPr marL="91450" marR="91450" marT="45725" marB="45725" anchor="ctr">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tcPr>
                </a:tc>
                <a:tc>
                  <a:txBody>
                    <a:bodyPr/>
                    <a:lstStyle/>
                    <a:p>
                      <a:pPr marL="63500" marR="0" lvl="0" indent="0" algn="ctr" rtl="0">
                        <a:spcBef>
                          <a:spcPts val="0"/>
                        </a:spcBef>
                        <a:buSzPct val="25000"/>
                        <a:buNone/>
                      </a:pPr>
                      <a:r>
                        <a:rPr lang="en-US" sz="1800" b="0" u="none" strike="noStrike" cap="none" baseline="0">
                          <a:solidFill>
                            <a:srgbClr val="000000"/>
                          </a:solidFill>
                          <a:latin typeface="Calibri" charset="0"/>
                          <a:ea typeface="Calibri" charset="0"/>
                          <a:cs typeface="Calibri" charset="0"/>
                          <a:sym typeface="Source Sans Pro"/>
                        </a:rPr>
                        <a:t>An observable act. What the student does. The actions or reactions to the antecedents.</a:t>
                      </a:r>
                    </a:p>
                    <a:p>
                      <a:pPr marL="63500" marR="0" lvl="0" indent="0" algn="ctr" rtl="0">
                        <a:spcBef>
                          <a:spcPts val="0"/>
                        </a:spcBef>
                        <a:buNone/>
                      </a:pPr>
                      <a:endParaRPr sz="1800" b="0" u="none" strike="noStrike" cap="none" baseline="0">
                        <a:solidFill>
                          <a:srgbClr val="000000"/>
                        </a:solidFill>
                        <a:latin typeface="Calibri" charset="0"/>
                        <a:ea typeface="Calibri" charset="0"/>
                        <a:cs typeface="Calibri" charset="0"/>
                        <a:sym typeface="Source Sans Pro"/>
                      </a:endParaRPr>
                    </a:p>
                    <a:p>
                      <a:pPr marL="0" marR="0" lvl="0" indent="0" algn="ctr" rtl="0">
                        <a:spcBef>
                          <a:spcPts val="0"/>
                        </a:spcBef>
                        <a:buSzPct val="25000"/>
                        <a:buNone/>
                      </a:pPr>
                      <a:r>
                        <a:rPr lang="en-US" sz="1800" i="1" u="none" strike="noStrike" cap="none" baseline="0">
                          <a:solidFill>
                            <a:srgbClr val="008000"/>
                          </a:solidFill>
                          <a:latin typeface="Calibri" charset="0"/>
                          <a:ea typeface="Calibri" charset="0"/>
                          <a:cs typeface="Calibri" charset="0"/>
                          <a:sym typeface="Calibri"/>
                        </a:rPr>
                        <a:t>Example:</a:t>
                      </a:r>
                    </a:p>
                    <a:p>
                      <a:pPr marL="0" marR="0" lvl="0" indent="0" algn="ctr" rtl="0">
                        <a:spcBef>
                          <a:spcPts val="0"/>
                        </a:spcBef>
                        <a:buSzPct val="25000"/>
                        <a:buNone/>
                      </a:pPr>
                      <a:r>
                        <a:rPr lang="en-US" sz="1800" i="1" u="none" strike="noStrike" cap="none" baseline="0">
                          <a:solidFill>
                            <a:srgbClr val="008000"/>
                          </a:solidFill>
                          <a:latin typeface="Calibri" charset="0"/>
                          <a:ea typeface="Calibri" charset="0"/>
                          <a:cs typeface="Calibri" charset="0"/>
                          <a:sym typeface="Calibri"/>
                        </a:rPr>
                        <a:t>Student keeps voice quiet, body to self and walks on the right</a:t>
                      </a:r>
                      <a:r>
                        <a:rPr lang="en-US" sz="1800" b="0" i="1" u="none" strike="noStrike" cap="none" baseline="0">
                          <a:solidFill>
                            <a:srgbClr val="008000"/>
                          </a:solidFill>
                          <a:latin typeface="Calibri" charset="0"/>
                          <a:ea typeface="Calibri" charset="0"/>
                          <a:cs typeface="Calibri" charset="0"/>
                          <a:sym typeface="Calibri"/>
                        </a:rPr>
                        <a:t>.</a:t>
                      </a:r>
                    </a:p>
                  </a:txBody>
                  <a:tcPr marL="91450" marR="9145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tcPr>
                </a:tc>
                <a:tc>
                  <a:txBody>
                    <a:bodyPr/>
                    <a:lstStyle/>
                    <a:p>
                      <a:pPr marL="0" marR="0" lvl="0" indent="0" algn="ctr" rtl="0">
                        <a:spcBef>
                          <a:spcPts val="0"/>
                        </a:spcBef>
                        <a:buSzPct val="25000"/>
                        <a:buNone/>
                      </a:pPr>
                      <a:r>
                        <a:rPr lang="en-US" sz="1800" b="0" u="none" strike="noStrike" cap="none" baseline="0" dirty="0">
                          <a:solidFill>
                            <a:srgbClr val="000000"/>
                          </a:solidFill>
                          <a:latin typeface="Calibri" charset="0"/>
                          <a:ea typeface="Calibri" charset="0"/>
                          <a:cs typeface="Calibri" charset="0"/>
                          <a:sym typeface="Source Sans Pro"/>
                        </a:rPr>
                        <a:t>The resulting event or outcome that occurs immediately following the behavior. Impacts future occurrence of the behavior.</a:t>
                      </a:r>
                    </a:p>
                    <a:p>
                      <a:pPr marL="0" marR="0" lvl="0" indent="0" algn="ctr" rtl="0">
                        <a:spcBef>
                          <a:spcPts val="0"/>
                        </a:spcBef>
                        <a:buNone/>
                      </a:pPr>
                      <a:endParaRPr sz="1800" b="0" u="none" strike="noStrike" cap="none" baseline="0" dirty="0">
                        <a:solidFill>
                          <a:srgbClr val="000000"/>
                        </a:solidFill>
                        <a:latin typeface="Calibri" charset="0"/>
                        <a:ea typeface="Calibri" charset="0"/>
                        <a:cs typeface="Calibri" charset="0"/>
                        <a:sym typeface="Source Sans Pro"/>
                      </a:endParaRPr>
                    </a:p>
                    <a:p>
                      <a:pPr marL="0" marR="0" lvl="0" indent="0" algn="ctr" rtl="0">
                        <a:spcBef>
                          <a:spcPts val="0"/>
                        </a:spcBef>
                        <a:buSzPct val="25000"/>
                        <a:buNone/>
                      </a:pPr>
                      <a:r>
                        <a:rPr lang="en-US" sz="1800" i="1" u="none" strike="noStrike" cap="none" baseline="0" dirty="0">
                          <a:solidFill>
                            <a:srgbClr val="008000"/>
                          </a:solidFill>
                          <a:latin typeface="Calibri" charset="0"/>
                          <a:ea typeface="Calibri" charset="0"/>
                          <a:cs typeface="Calibri" charset="0"/>
                          <a:sym typeface="Calibri"/>
                        </a:rPr>
                        <a:t>Example:</a:t>
                      </a:r>
                    </a:p>
                    <a:p>
                      <a:pPr marL="0" marR="0" lvl="0" indent="0" algn="ctr" rtl="0">
                        <a:spcBef>
                          <a:spcPts val="0"/>
                        </a:spcBef>
                        <a:buSzPct val="25000"/>
                        <a:buNone/>
                      </a:pPr>
                      <a:r>
                        <a:rPr lang="en-US" sz="1800" i="1" u="none" strike="noStrike" cap="none" baseline="0" dirty="0">
                          <a:solidFill>
                            <a:srgbClr val="008000"/>
                          </a:solidFill>
                          <a:latin typeface="Calibri" charset="0"/>
                          <a:ea typeface="Calibri" charset="0"/>
                          <a:cs typeface="Calibri" charset="0"/>
                          <a:sym typeface="Calibri"/>
                        </a:rPr>
                        <a:t>Teacher gives specific verbal recognition.  Appropriate hall behavior increases.</a:t>
                      </a:r>
                    </a:p>
                    <a:p>
                      <a:pPr marL="0" marR="0" lvl="0" indent="0" algn="ctr" rtl="0">
                        <a:spcBef>
                          <a:spcPts val="0"/>
                        </a:spcBef>
                        <a:buNone/>
                      </a:pPr>
                      <a:endParaRPr sz="1800" b="0" u="none" strike="noStrike" cap="none" baseline="0" dirty="0">
                        <a:solidFill>
                          <a:srgbClr val="000000"/>
                        </a:solidFill>
                        <a:latin typeface="Calibri" charset="0"/>
                        <a:ea typeface="Calibri" charset="0"/>
                        <a:cs typeface="Calibri" charset="0"/>
                      </a:endParaRPr>
                    </a:p>
                  </a:txBody>
                  <a:tcPr marL="91450" marR="91450" marT="45725" marB="45725" anchor="ctr">
                    <a:lnL w="12700" cap="flat" cmpd="sng">
                      <a:solidFill>
                        <a:srgbClr val="000000"/>
                      </a:solidFill>
                      <a:prstDash val="solid"/>
                      <a:round/>
                      <a:headEnd type="none" w="med" len="med"/>
                      <a:tailEnd type="none" w="med" len="med"/>
                    </a:lnL>
                    <a:lnT w="12700" cap="flat" cmpd="sng">
                      <a:solidFill>
                        <a:srgbClr val="000000"/>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
        <p:nvSpPr>
          <p:cNvPr id="588" name="Shape 588"/>
          <p:cNvSpPr/>
          <p:nvPr/>
        </p:nvSpPr>
        <p:spPr>
          <a:xfrm>
            <a:off x="4630832" y="1670153"/>
            <a:ext cx="635000" cy="368299"/>
          </a:xfrm>
          <a:prstGeom prst="rightArrow">
            <a:avLst>
              <a:gd name="adj1" fmla="val 50000"/>
              <a:gd name="adj2" fmla="val 50000"/>
            </a:avLst>
          </a:prstGeom>
          <a:solidFill>
            <a:schemeClr val="dk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589" name="Shape 589"/>
          <p:cNvSpPr/>
          <p:nvPr/>
        </p:nvSpPr>
        <p:spPr>
          <a:xfrm>
            <a:off x="2709956" y="1702875"/>
            <a:ext cx="635000" cy="368299"/>
          </a:xfrm>
          <a:prstGeom prst="rightArrow">
            <a:avLst>
              <a:gd name="adj1" fmla="val 50000"/>
              <a:gd name="adj2" fmla="val 50000"/>
            </a:avLst>
          </a:prstGeom>
          <a:solidFill>
            <a:schemeClr val="dk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5"/>
        <p:cNvGrpSpPr/>
        <p:nvPr/>
      </p:nvGrpSpPr>
      <p:grpSpPr>
        <a:xfrm>
          <a:off x="0" y="0"/>
          <a:ext cx="0" cy="0"/>
          <a:chOff x="0" y="0"/>
          <a:chExt cx="0" cy="0"/>
        </a:xfrm>
      </p:grpSpPr>
      <p:sp>
        <p:nvSpPr>
          <p:cNvPr id="596" name="Shape 596"/>
          <p:cNvSpPr txBox="1">
            <a:spLocks noGrp="1"/>
          </p:cNvSpPr>
          <p:nvPr>
            <p:ph type="title"/>
          </p:nvPr>
        </p:nvSpPr>
        <p:spPr>
          <a:xfrm>
            <a:off x="1529542" y="491685"/>
            <a:ext cx="7614457" cy="925952"/>
          </a:xfrm>
          <a:prstGeom prst="rect">
            <a:avLst/>
          </a:prstGeom>
          <a:noFill/>
          <a:ln>
            <a:noFill/>
          </a:ln>
        </p:spPr>
        <p:txBody>
          <a:bodyPr lIns="91425" tIns="45700" rIns="91425" bIns="45700" anchor="ctr" anchorCtr="0">
            <a:noAutofit/>
          </a:bodyPr>
          <a:lstStyle/>
          <a:p>
            <a:pPr marL="0" marR="0" lvl="0" indent="0" algn="l" rtl="0">
              <a:spcBef>
                <a:spcPts val="0"/>
              </a:spcBef>
              <a:buClr>
                <a:srgbClr val="008000"/>
              </a:buClr>
              <a:buSzPct val="25000"/>
              <a:buFont typeface="Calibri"/>
              <a:buNone/>
            </a:pPr>
            <a:r>
              <a:rPr lang="en-US" sz="3800" b="0" i="0" u="none" strike="noStrike" cap="none" baseline="0" dirty="0">
                <a:solidFill>
                  <a:srgbClr val="008000"/>
                </a:solidFill>
                <a:latin typeface="Calibri"/>
                <a:ea typeface="Calibri"/>
                <a:cs typeface="Calibri"/>
                <a:sym typeface="Calibri"/>
              </a:rPr>
              <a:t>Activity: </a:t>
            </a:r>
            <a:r>
              <a:rPr lang="en-US" sz="3800" b="0" i="0" u="none" strike="noStrike" cap="none" baseline="0" dirty="0">
                <a:solidFill>
                  <a:srgbClr val="FF0000"/>
                </a:solidFill>
                <a:latin typeface="Calibri"/>
                <a:ea typeface="Calibri"/>
                <a:cs typeface="Calibri"/>
                <a:sym typeface="Calibri"/>
              </a:rPr>
              <a:t>Antecedent or Consequence</a:t>
            </a:r>
          </a:p>
        </p:txBody>
      </p:sp>
      <p:sp>
        <p:nvSpPr>
          <p:cNvPr id="597" name="Shape 597"/>
          <p:cNvSpPr txBox="1">
            <a:spLocks noGrp="1"/>
          </p:cNvSpPr>
          <p:nvPr>
            <p:ph idx="1"/>
          </p:nvPr>
        </p:nvSpPr>
        <p:spPr>
          <a:xfrm>
            <a:off x="457200" y="2053652"/>
            <a:ext cx="8229600" cy="4072511"/>
          </a:xfrm>
          <a:prstGeom prst="rect">
            <a:avLst/>
          </a:prstGeom>
          <a:noFill/>
          <a:ln>
            <a:noFill/>
          </a:ln>
        </p:spPr>
        <p:txBody>
          <a:bodyPr lIns="91425" tIns="45700" rIns="91425" bIns="45700" anchor="t" anchorCtr="0">
            <a:noAutofit/>
          </a:bodyPr>
          <a:lstStyle/>
          <a:p>
            <a:pPr marL="457200" marR="0" lvl="0" indent="-457200" algn="l" rtl="0">
              <a:spcBef>
                <a:spcPts val="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Read each of the actions, events, or behaviors listed in the Antecedent or Consequence Activity. Indicate whether each action or behavior is an Antecedent, “A” or a Consequence, “C.”</a:t>
            </a:r>
          </a:p>
          <a:p>
            <a:pPr marL="0" marR="0" lvl="0" indent="0" algn="l" rtl="0">
              <a:spcBef>
                <a:spcPts val="640"/>
              </a:spcBef>
              <a:buClr>
                <a:srgbClr val="FF0000"/>
              </a:buClr>
              <a:buFont typeface="Arial"/>
              <a:buNone/>
            </a:pPr>
            <a:endParaRPr sz="3200" b="0" i="0" u="none" strike="noStrike" cap="none" baseline="0" dirty="0">
              <a:solidFill>
                <a:srgbClr val="009E47"/>
              </a:solidFill>
              <a:latin typeface="Calibri"/>
              <a:ea typeface="Calibri"/>
              <a:cs typeface="Calibri"/>
              <a:sym typeface="Calibri"/>
            </a:endParaRPr>
          </a:p>
        </p:txBody>
      </p:sp>
      <p:sp>
        <p:nvSpPr>
          <p:cNvPr id="598" name="Shape 598"/>
          <p:cNvSpPr txBox="1"/>
          <p:nvPr/>
        </p:nvSpPr>
        <p:spPr>
          <a:xfrm>
            <a:off x="3358401" y="5756830"/>
            <a:ext cx="351304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dk1"/>
                </a:solidFill>
                <a:latin typeface="Calibri"/>
                <a:ea typeface="Calibri"/>
                <a:cs typeface="Calibri"/>
                <a:sym typeface="Calibri"/>
              </a:rPr>
              <a:t>Antecedent or Consequence, p. 24</a:t>
            </a:r>
          </a:p>
        </p:txBody>
      </p:sp>
      <p:sp>
        <p:nvSpPr>
          <p:cNvPr id="6" name="Shape 599">
            <a:extLst>
              <a:ext uri="{FF2B5EF4-FFF2-40B4-BE49-F238E27FC236}">
                <a16:creationId xmlns:a16="http://schemas.microsoft.com/office/drawing/2014/main" id="{1999F07E-5D89-4B48-9047-D221CD468C84}"/>
              </a:ext>
            </a:extLst>
          </p:cNvPr>
          <p:cNvSpPr/>
          <p:nvPr/>
        </p:nvSpPr>
        <p:spPr>
          <a:xfrm>
            <a:off x="7621505" y="6223440"/>
            <a:ext cx="266699" cy="285750"/>
          </a:xfrm>
          <a:prstGeom prst="star5">
            <a:avLst>
              <a:gd name="adj" fmla="val 19098"/>
              <a:gd name="hf" fmla="val 105146"/>
              <a:gd name="vf" fmla="val 110557"/>
            </a:avLst>
          </a:prstGeom>
          <a:solidFill>
            <a:srgbClr val="FFFF00"/>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The Science of Behavior</a:t>
            </a:r>
          </a:p>
        </p:txBody>
      </p:sp>
      <p:sp>
        <p:nvSpPr>
          <p:cNvPr id="606" name="Shape 606"/>
          <p:cNvSpPr txBox="1">
            <a:spLocks noGrp="1"/>
          </p:cNvSpPr>
          <p:nvPr>
            <p:ph type="body" idx="4294967295"/>
          </p:nvPr>
        </p:nvSpPr>
        <p:spPr>
          <a:xfrm>
            <a:off x="0" y="1510340"/>
            <a:ext cx="9144000" cy="33147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0000"/>
              </a:buClr>
              <a:buSzPct val="25000"/>
              <a:buFont typeface="Arial"/>
              <a:buNone/>
            </a:pPr>
            <a:r>
              <a:rPr lang="en-US" sz="8000" b="0" i="0" u="none" strike="noStrike" cap="none" baseline="0" dirty="0">
                <a:solidFill>
                  <a:srgbClr val="008000"/>
                </a:solidFill>
                <a:latin typeface="Arial"/>
                <a:ea typeface="Arial"/>
                <a:cs typeface="Arial"/>
                <a:sym typeface="Arial"/>
              </a:rPr>
              <a:t>A    </a:t>
            </a:r>
            <a:r>
              <a:rPr lang="en-US" sz="8000" b="0" i="0" u="none" strike="noStrike" cap="none" baseline="0" dirty="0">
                <a:solidFill>
                  <a:srgbClr val="FF0000"/>
                </a:solidFill>
                <a:latin typeface="Arial"/>
                <a:ea typeface="Arial"/>
                <a:cs typeface="Arial"/>
                <a:sym typeface="Arial"/>
              </a:rPr>
              <a:t>B    </a:t>
            </a:r>
            <a:r>
              <a:rPr lang="en-US" sz="8000" b="0" i="0" u="none" strike="noStrike" cap="none" baseline="0" dirty="0">
                <a:solidFill>
                  <a:srgbClr val="008000"/>
                </a:solidFill>
                <a:latin typeface="Arial"/>
                <a:ea typeface="Arial"/>
                <a:cs typeface="Arial"/>
                <a:sym typeface="Arial"/>
              </a:rPr>
              <a:t>C</a:t>
            </a:r>
          </a:p>
          <a:p>
            <a:pPr marL="342900" marR="0" lvl="0" indent="-63500" algn="l" rtl="0">
              <a:spcBef>
                <a:spcPts val="880"/>
              </a:spcBef>
              <a:spcAft>
                <a:spcPts val="0"/>
              </a:spcAft>
              <a:buClr>
                <a:srgbClr val="FF0000"/>
              </a:buClr>
              <a:buFont typeface="Arial"/>
              <a:buNone/>
            </a:pPr>
            <a:endParaRPr sz="4400" b="0" i="0" u="none" strike="noStrike" cap="none" baseline="0" dirty="0">
              <a:solidFill>
                <a:schemeClr val="dk1"/>
              </a:solidFill>
              <a:latin typeface="Times New Roman"/>
              <a:ea typeface="Times New Roman"/>
              <a:cs typeface="Times New Roman"/>
              <a:sym typeface="Times New Roman"/>
            </a:endParaRPr>
          </a:p>
          <a:p>
            <a:pPr marL="0" marR="0" lvl="0" indent="0" algn="l" rtl="0">
              <a:spcBef>
                <a:spcPts val="640"/>
              </a:spcBef>
              <a:spcAft>
                <a:spcPts val="0"/>
              </a:spcAft>
              <a:buClr>
                <a:srgbClr val="FF0000"/>
              </a:buClr>
              <a:buSzPct val="25000"/>
              <a:buFont typeface="Arial"/>
              <a:buNone/>
            </a:pPr>
            <a:r>
              <a:rPr lang="en-US" sz="3200" b="0" i="0" u="none" strike="noStrike" cap="none" baseline="0" dirty="0">
                <a:solidFill>
                  <a:schemeClr val="dk1"/>
                </a:solidFill>
                <a:latin typeface="Source Sans Pro"/>
                <a:ea typeface="Source Sans Pro"/>
                <a:cs typeface="Source Sans Pro"/>
                <a:sym typeface="Source Sans Pro"/>
              </a:rPr>
              <a:t>		</a:t>
            </a:r>
          </a:p>
          <a:p>
            <a:pPr marL="0" marR="0" lvl="0" indent="0" algn="l" rtl="0">
              <a:spcBef>
                <a:spcPts val="640"/>
              </a:spcBef>
              <a:spcAft>
                <a:spcPts val="0"/>
              </a:spcAft>
              <a:buClr>
                <a:srgbClr val="FF0000"/>
              </a:buClr>
              <a:buFont typeface="Arial"/>
              <a:buNone/>
            </a:pPr>
            <a:endParaRPr sz="3200" b="0" i="0" u="none" strike="noStrike" cap="none" baseline="0" dirty="0">
              <a:solidFill>
                <a:schemeClr val="dk1"/>
              </a:solidFill>
              <a:latin typeface="Calibri"/>
              <a:ea typeface="Calibri"/>
              <a:cs typeface="Calibri"/>
              <a:sym typeface="Calibri"/>
            </a:endParaRPr>
          </a:p>
        </p:txBody>
      </p:sp>
      <p:graphicFrame>
        <p:nvGraphicFramePr>
          <p:cNvPr id="607" name="Shape 607"/>
          <p:cNvGraphicFramePr/>
          <p:nvPr>
            <p:extLst>
              <p:ext uri="{D42A27DB-BD31-4B8C-83A1-F6EECF244321}">
                <p14:modId xmlns:p14="http://schemas.microsoft.com/office/powerpoint/2010/main" val="171209998"/>
              </p:ext>
            </p:extLst>
          </p:nvPr>
        </p:nvGraphicFramePr>
        <p:xfrm>
          <a:off x="1092200" y="2665413"/>
          <a:ext cx="6908800" cy="2316500"/>
        </p:xfrm>
        <a:graphic>
          <a:graphicData uri="http://schemas.openxmlformats.org/drawingml/2006/table">
            <a:tbl>
              <a:tblPr firstRow="1" bandRow="1">
                <a:noFill/>
                <a:tableStyleId>{C238B8E8-DC3F-44FE-8987-2879476B156D}</a:tableStyleId>
              </a:tblPr>
              <a:tblGrid>
                <a:gridCol w="2387600">
                  <a:extLst>
                    <a:ext uri="{9D8B030D-6E8A-4147-A177-3AD203B41FA5}">
                      <a16:colId xmlns:a16="http://schemas.microsoft.com/office/drawing/2014/main" val="20000"/>
                    </a:ext>
                  </a:extLst>
                </a:gridCol>
                <a:gridCol w="1968500">
                  <a:extLst>
                    <a:ext uri="{9D8B030D-6E8A-4147-A177-3AD203B41FA5}">
                      <a16:colId xmlns:a16="http://schemas.microsoft.com/office/drawing/2014/main" val="20001"/>
                    </a:ext>
                  </a:extLst>
                </a:gridCol>
                <a:gridCol w="2552700">
                  <a:extLst>
                    <a:ext uri="{9D8B030D-6E8A-4147-A177-3AD203B41FA5}">
                      <a16:colId xmlns:a16="http://schemas.microsoft.com/office/drawing/2014/main" val="20002"/>
                    </a:ext>
                  </a:extLst>
                </a:gridCol>
              </a:tblGrid>
              <a:tr h="396175">
                <a:tc>
                  <a:txBody>
                    <a:bodyPr/>
                    <a:lstStyle/>
                    <a:p>
                      <a:pPr marL="0" marR="0" lvl="0" indent="0" algn="ctr" rtl="0">
                        <a:spcBef>
                          <a:spcPts val="0"/>
                        </a:spcBef>
                        <a:buSzPct val="25000"/>
                        <a:buNone/>
                      </a:pPr>
                      <a:r>
                        <a:rPr lang="en-US" sz="2000" b="0" u="none" strike="noStrike" cap="none" baseline="0">
                          <a:solidFill>
                            <a:srgbClr val="000000"/>
                          </a:solidFill>
                        </a:rPr>
                        <a:t>Antecedent</a:t>
                      </a:r>
                    </a:p>
                  </a:txBody>
                  <a:tcPr marL="91450" marR="91450" marT="45725" marB="45725" anchor="ctr">
                    <a:lnR w="12700" cap="flat" cmpd="sng">
                      <a:solidFill>
                        <a:srgbClr val="000000"/>
                      </a:solidFill>
                      <a:prstDash val="solid"/>
                      <a:round/>
                      <a:headEnd type="none" w="med" len="med"/>
                      <a:tailEnd type="none" w="med" len="med"/>
                    </a:lnR>
                    <a:lnB w="12700" cap="flat" cmpd="sng">
                      <a:solidFill>
                        <a:srgbClr val="000000"/>
                      </a:solidFill>
                      <a:prstDash val="solid"/>
                      <a:round/>
                      <a:headEnd type="none" w="med" len="med"/>
                      <a:tailEnd type="none" w="med" len="med"/>
                    </a:lnB>
                  </a:tcPr>
                </a:tc>
                <a:tc>
                  <a:txBody>
                    <a:bodyPr/>
                    <a:lstStyle/>
                    <a:p>
                      <a:pPr marL="63500" marR="0" lvl="0" indent="0" algn="ctr" rtl="0">
                        <a:spcBef>
                          <a:spcPts val="0"/>
                        </a:spcBef>
                        <a:buSzPct val="25000"/>
                        <a:buNone/>
                      </a:pPr>
                      <a:r>
                        <a:rPr lang="en-US" sz="2000" b="0" u="none" strike="noStrike" cap="none" baseline="0">
                          <a:solidFill>
                            <a:srgbClr val="000000"/>
                          </a:solidFill>
                        </a:rPr>
                        <a:t>Behavior</a:t>
                      </a:r>
                    </a:p>
                  </a:txBody>
                  <a:tcPr marL="91450" marR="9145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2000" b="0" u="none" strike="noStrike" cap="none" baseline="0">
                          <a:solidFill>
                            <a:srgbClr val="000000"/>
                          </a:solidFill>
                        </a:rPr>
                        <a:t>Consequence</a:t>
                      </a:r>
                    </a:p>
                  </a:txBody>
                  <a:tcPr marL="91450" marR="91450" marT="45725" marB="45725" anchor="ctr">
                    <a:lnL w="12700" cap="flat" cmpd="sng">
                      <a:solidFill>
                        <a:srgbClr val="000000"/>
                      </a:solidFill>
                      <a:prstDash val="solid"/>
                      <a:round/>
                      <a:headEnd type="none" w="med" len="med"/>
                      <a:tailEnd type="none" w="med" len="med"/>
                    </a:lnL>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19975">
                <a:tc>
                  <a:txBody>
                    <a:bodyPr/>
                    <a:lstStyle/>
                    <a:p>
                      <a:pPr marL="0" marR="0" lvl="0" indent="0" algn="ctr" rtl="0">
                        <a:spcBef>
                          <a:spcPts val="0"/>
                        </a:spcBef>
                        <a:buSzPct val="25000"/>
                        <a:buNone/>
                      </a:pPr>
                      <a:r>
                        <a:rPr lang="en-US" sz="2000" b="0" i="0" u="none" strike="noStrike" cap="none" baseline="0" dirty="0">
                          <a:solidFill>
                            <a:schemeClr val="dk1"/>
                          </a:solidFill>
                          <a:latin typeface="Calibri" charset="0"/>
                          <a:ea typeface="Calibri" charset="0"/>
                          <a:cs typeface="Calibri" charset="0"/>
                          <a:sym typeface="Arial"/>
                          <a:rtl val="0"/>
                        </a:rPr>
                        <a:t>Events that happen </a:t>
                      </a:r>
                      <a:r>
                        <a:rPr lang="en-US" sz="2000" b="0" i="0" u="sng" strike="noStrike" cap="none" baseline="0" dirty="0">
                          <a:solidFill>
                            <a:schemeClr val="dk1"/>
                          </a:solidFill>
                          <a:latin typeface="Calibri" charset="0"/>
                          <a:ea typeface="Calibri" charset="0"/>
                          <a:cs typeface="Calibri" charset="0"/>
                          <a:sym typeface="Arial"/>
                          <a:rtl val="0"/>
                        </a:rPr>
                        <a:t>immediately before </a:t>
                      </a:r>
                      <a:r>
                        <a:rPr lang="en-US" sz="2000" b="0" i="0" u="none" strike="noStrike" cap="none" baseline="0" dirty="0">
                          <a:solidFill>
                            <a:schemeClr val="dk1"/>
                          </a:solidFill>
                          <a:latin typeface="Calibri" charset="0"/>
                          <a:ea typeface="Calibri" charset="0"/>
                          <a:cs typeface="Calibri" charset="0"/>
                          <a:sym typeface="Arial"/>
                          <a:rtl val="0"/>
                        </a:rPr>
                        <a:t>and trigger a behavior</a:t>
                      </a:r>
                      <a:r>
                        <a:rPr lang="en-US" sz="2000" b="0" u="none" strike="noStrike" cap="none" baseline="0" dirty="0">
                          <a:solidFill>
                            <a:schemeClr val="dk1"/>
                          </a:solidFill>
                          <a:latin typeface="Calibri" charset="0"/>
                          <a:ea typeface="Calibri" charset="0"/>
                          <a:cs typeface="Calibri" charset="0"/>
                          <a:sym typeface="Source Sans Pro"/>
                        </a:rPr>
                        <a:t>.</a:t>
                      </a:r>
                    </a:p>
                  </a:txBody>
                  <a:tcPr marL="91450" marR="91450" marT="45725" marB="45725" anchor="ctr">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tcPr>
                </a:tc>
                <a:tc>
                  <a:txBody>
                    <a:bodyPr/>
                    <a:lstStyle/>
                    <a:p>
                      <a:pPr marL="63500" marR="0" lvl="0" indent="0" algn="ctr" rtl="0">
                        <a:spcBef>
                          <a:spcPts val="0"/>
                        </a:spcBef>
                        <a:buSzPct val="25000"/>
                        <a:buNone/>
                      </a:pPr>
                      <a:r>
                        <a:rPr lang="en-US" sz="2000" b="0" u="none" strike="noStrike" cap="none" baseline="0">
                          <a:solidFill>
                            <a:srgbClr val="000000"/>
                          </a:solidFill>
                          <a:latin typeface="Calibri" charset="0"/>
                          <a:ea typeface="Calibri" charset="0"/>
                          <a:cs typeface="Calibri" charset="0"/>
                          <a:sym typeface="Source Sans Pro"/>
                        </a:rPr>
                        <a:t>An observable act. What the student does. The actions or reactions to the antecedents.</a:t>
                      </a:r>
                    </a:p>
                  </a:txBody>
                  <a:tcPr marL="91450" marR="9145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tcPr>
                </a:tc>
                <a:tc>
                  <a:txBody>
                    <a:bodyPr/>
                    <a:lstStyle/>
                    <a:p>
                      <a:pPr marL="0" marR="0" lvl="0" indent="0" algn="ctr" rtl="0">
                        <a:spcBef>
                          <a:spcPts val="0"/>
                        </a:spcBef>
                        <a:buSzPct val="25000"/>
                        <a:buNone/>
                      </a:pPr>
                      <a:r>
                        <a:rPr lang="en-US" sz="2000" b="0" u="none" strike="noStrike" cap="none" baseline="0" dirty="0">
                          <a:solidFill>
                            <a:srgbClr val="000000"/>
                          </a:solidFill>
                          <a:latin typeface="Calibri" charset="0"/>
                          <a:ea typeface="Calibri" charset="0"/>
                          <a:cs typeface="Calibri" charset="0"/>
                          <a:sym typeface="Source Sans Pro"/>
                        </a:rPr>
                        <a:t>The resulting event or outcome that occurs immediately following the behavior. Impacts future occurrence of the behavior.</a:t>
                      </a:r>
                    </a:p>
                  </a:txBody>
                  <a:tcPr marL="91450" marR="91450" marT="45725" marB="45725" anchor="ctr">
                    <a:lnL w="12700" cap="flat" cmpd="sng">
                      <a:solidFill>
                        <a:srgbClr val="000000"/>
                      </a:solidFill>
                      <a:prstDash val="solid"/>
                      <a:round/>
                      <a:headEnd type="none" w="med" len="med"/>
                      <a:tailEnd type="none" w="med" len="med"/>
                    </a:lnL>
                    <a:lnT w="12700" cap="flat" cmpd="sng">
                      <a:solidFill>
                        <a:srgbClr val="000000"/>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
        <p:nvSpPr>
          <p:cNvPr id="608" name="Shape 608"/>
          <p:cNvSpPr/>
          <p:nvPr/>
        </p:nvSpPr>
        <p:spPr>
          <a:xfrm>
            <a:off x="5114925" y="1954830"/>
            <a:ext cx="635000" cy="368299"/>
          </a:xfrm>
          <a:prstGeom prst="rightArrow">
            <a:avLst>
              <a:gd name="adj1" fmla="val 50000"/>
              <a:gd name="adj2" fmla="val 50000"/>
            </a:avLst>
          </a:prstGeom>
          <a:solidFill>
            <a:schemeClr val="dk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09" name="Shape 609"/>
          <p:cNvSpPr/>
          <p:nvPr/>
        </p:nvSpPr>
        <p:spPr>
          <a:xfrm>
            <a:off x="3194049" y="1976260"/>
            <a:ext cx="635000" cy="368299"/>
          </a:xfrm>
          <a:prstGeom prst="rightArrow">
            <a:avLst>
              <a:gd name="adj1" fmla="val 50000"/>
              <a:gd name="adj2" fmla="val 50000"/>
            </a:avLst>
          </a:prstGeom>
          <a:solidFill>
            <a:schemeClr val="dk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11" name="Shape 611"/>
          <p:cNvSpPr/>
          <p:nvPr/>
        </p:nvSpPr>
        <p:spPr>
          <a:xfrm>
            <a:off x="3432682" y="1417637"/>
            <a:ext cx="2011680" cy="4178490"/>
          </a:xfrm>
          <a:prstGeom prst="rect">
            <a:avLst/>
          </a:prstGeom>
          <a:noFill/>
          <a:ln w="762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Shape 631"/>
          <p:cNvSpPr txBox="1">
            <a:spLocks noGrp="1"/>
          </p:cNvSpPr>
          <p:nvPr>
            <p:ph type="title"/>
          </p:nvPr>
        </p:nvSpPr>
        <p:spPr>
          <a:xfrm>
            <a:off x="2520024" y="629023"/>
            <a:ext cx="4897840" cy="857250"/>
          </a:xfrm>
          <a:prstGeom prst="rect">
            <a:avLst/>
          </a:prstGeom>
          <a:noFill/>
          <a:ln>
            <a:noFill/>
          </a:ln>
        </p:spPr>
        <p:txBody>
          <a:bodyPr vert="horz" lIns="68569" tIns="34275" rIns="68569" bIns="34275" rtlCol="0" anchor="ctr" anchorCtr="0">
            <a:noAutofit/>
          </a:bodyPr>
          <a:lstStyle/>
          <a:p>
            <a:pPr algn="l">
              <a:buClr>
                <a:srgbClr val="009E47"/>
              </a:buClr>
              <a:buSzPct val="25000"/>
            </a:pPr>
            <a:r>
              <a:rPr lang="en-US" sz="2963" dirty="0">
                <a:solidFill>
                  <a:srgbClr val="009E47"/>
                </a:solidFill>
                <a:latin typeface="Calibri"/>
                <a:ea typeface="Calibri"/>
                <a:cs typeface="Calibri"/>
                <a:sym typeface="Calibri"/>
              </a:rPr>
              <a:t>Video: </a:t>
            </a:r>
            <a:r>
              <a:rPr lang="en-US" sz="2963" dirty="0">
                <a:solidFill>
                  <a:srgbClr val="FF0000"/>
                </a:solidFill>
                <a:latin typeface="Calibri"/>
                <a:ea typeface="Calibri"/>
                <a:cs typeface="Calibri"/>
                <a:sym typeface="Calibri"/>
              </a:rPr>
              <a:t>Children See</a:t>
            </a:r>
          </a:p>
        </p:txBody>
      </p:sp>
      <p:sp>
        <p:nvSpPr>
          <p:cNvPr id="632" name="Shape 632"/>
          <p:cNvSpPr txBox="1">
            <a:spLocks noGrp="1"/>
          </p:cNvSpPr>
          <p:nvPr>
            <p:ph type="body" idx="1"/>
          </p:nvPr>
        </p:nvSpPr>
        <p:spPr>
          <a:xfrm>
            <a:off x="1136766" y="1731764"/>
            <a:ext cx="6172200" cy="3394472"/>
          </a:xfrm>
          <a:prstGeom prst="rect">
            <a:avLst/>
          </a:prstGeom>
          <a:noFill/>
          <a:ln>
            <a:noFill/>
          </a:ln>
        </p:spPr>
        <p:txBody>
          <a:bodyPr vert="horz" lIns="68569" tIns="34275" rIns="68569" bIns="34275" rtlCol="0" anchor="t" anchorCtr="0">
            <a:noAutofit/>
          </a:bodyPr>
          <a:lstStyle/>
          <a:p>
            <a:pPr marL="0" indent="0">
              <a:buSzPct val="100000"/>
              <a:buNone/>
            </a:pPr>
            <a:r>
              <a:rPr lang="en-US" sz="2400" i="1" dirty="0">
                <a:solidFill>
                  <a:schemeClr val="dk1"/>
                </a:solidFill>
                <a:latin typeface="Calibri"/>
                <a:ea typeface="Calibri"/>
                <a:cs typeface="Calibri"/>
                <a:sym typeface="Calibri"/>
              </a:rPr>
              <a:t>Children See, Children Do</a:t>
            </a:r>
          </a:p>
          <a:p>
            <a:pPr marL="0" indent="0">
              <a:spcBef>
                <a:spcPts val="420"/>
              </a:spcBef>
              <a:buSzPct val="100000"/>
              <a:buNone/>
            </a:pPr>
            <a:r>
              <a:rPr lang="en-US" sz="2100" u="sng" dirty="0">
                <a:solidFill>
                  <a:schemeClr val="hlink"/>
                </a:solidFill>
                <a:latin typeface="Calibri"/>
                <a:ea typeface="Calibri"/>
                <a:cs typeface="Calibri"/>
                <a:sym typeface="Calibri"/>
                <a:hlinkClick r:id="rId3"/>
              </a:rPr>
              <a:t>https://www.youtube.com/watch?v=KHi2dxSf9hw</a:t>
            </a:r>
          </a:p>
          <a:p>
            <a:pPr marL="0" indent="0">
              <a:spcBef>
                <a:spcPts val="480"/>
              </a:spcBef>
              <a:buNone/>
            </a:pPr>
            <a:endParaRPr sz="2400" dirty="0">
              <a:solidFill>
                <a:schemeClr val="dk1"/>
              </a:solidFill>
              <a:latin typeface="Calibri"/>
              <a:ea typeface="Calibri"/>
              <a:cs typeface="Calibri"/>
              <a:sym typeface="Calibri"/>
            </a:endParaRPr>
          </a:p>
        </p:txBody>
      </p:sp>
      <p:sp>
        <p:nvSpPr>
          <p:cNvPr id="633" name="Shape 633"/>
          <p:cNvSpPr/>
          <p:nvPr/>
        </p:nvSpPr>
        <p:spPr>
          <a:xfrm>
            <a:off x="1136766" y="705561"/>
            <a:ext cx="1219058" cy="715334"/>
          </a:xfrm>
          <a:custGeom>
            <a:avLst/>
            <a:gdLst/>
            <a:ahLst/>
            <a:cxnLst/>
            <a:rect l="0" t="0" r="0" b="0"/>
            <a:pathLst>
              <a:path w="120000" h="120000" extrusionOk="0">
                <a:moveTo>
                  <a:pt x="0" y="0"/>
                </a:moveTo>
                <a:lnTo>
                  <a:pt x="120000" y="0"/>
                </a:lnTo>
                <a:lnTo>
                  <a:pt x="120000" y="120000"/>
                </a:lnTo>
                <a:lnTo>
                  <a:pt x="0" y="120000"/>
                </a:lnTo>
                <a:close/>
                <a:moveTo>
                  <a:pt x="33594" y="36999"/>
                </a:moveTo>
                <a:lnTo>
                  <a:pt x="33594" y="54812"/>
                </a:lnTo>
                <a:lnTo>
                  <a:pt x="37151" y="54812"/>
                </a:lnTo>
                <a:lnTo>
                  <a:pt x="38251" y="52779"/>
                </a:lnTo>
                <a:lnTo>
                  <a:pt x="39278" y="52779"/>
                </a:lnTo>
                <a:lnTo>
                  <a:pt x="39278" y="79966"/>
                </a:lnTo>
                <a:lnTo>
                  <a:pt x="75183" y="79966"/>
                </a:lnTo>
                <a:lnTo>
                  <a:pt x="75183" y="70591"/>
                </a:lnTo>
                <a:lnTo>
                  <a:pt x="80867" y="70591"/>
                </a:lnTo>
                <a:lnTo>
                  <a:pt x="83948" y="75750"/>
                </a:lnTo>
                <a:lnTo>
                  <a:pt x="86405" y="75750"/>
                </a:lnTo>
                <a:lnTo>
                  <a:pt x="86405" y="42625"/>
                </a:lnTo>
                <a:lnTo>
                  <a:pt x="83948" y="42625"/>
                </a:lnTo>
                <a:lnTo>
                  <a:pt x="81821" y="46216"/>
                </a:lnTo>
                <a:lnTo>
                  <a:pt x="75183" y="46216"/>
                </a:lnTo>
                <a:lnTo>
                  <a:pt x="75183" y="42625"/>
                </a:lnTo>
                <a:lnTo>
                  <a:pt x="73092" y="38875"/>
                </a:lnTo>
                <a:lnTo>
                  <a:pt x="38251" y="38875"/>
                </a:lnTo>
                <a:lnTo>
                  <a:pt x="37151" y="36999"/>
                </a:lnTo>
                <a:close/>
              </a:path>
              <a:path w="120000" h="120000" fill="darken" extrusionOk="0">
                <a:moveTo>
                  <a:pt x="33594" y="36999"/>
                </a:moveTo>
                <a:lnTo>
                  <a:pt x="33594" y="54812"/>
                </a:lnTo>
                <a:lnTo>
                  <a:pt x="37151" y="54812"/>
                </a:lnTo>
                <a:lnTo>
                  <a:pt x="38251" y="52779"/>
                </a:lnTo>
                <a:lnTo>
                  <a:pt x="39278" y="52779"/>
                </a:lnTo>
                <a:lnTo>
                  <a:pt x="39278" y="79966"/>
                </a:lnTo>
                <a:lnTo>
                  <a:pt x="75183" y="79966"/>
                </a:lnTo>
                <a:lnTo>
                  <a:pt x="75183" y="70591"/>
                </a:lnTo>
                <a:lnTo>
                  <a:pt x="80867" y="70591"/>
                </a:lnTo>
                <a:lnTo>
                  <a:pt x="83948" y="75750"/>
                </a:lnTo>
                <a:lnTo>
                  <a:pt x="86405" y="75750"/>
                </a:lnTo>
                <a:lnTo>
                  <a:pt x="86405" y="42625"/>
                </a:lnTo>
                <a:lnTo>
                  <a:pt x="83948" y="42625"/>
                </a:lnTo>
                <a:lnTo>
                  <a:pt x="81821" y="46216"/>
                </a:lnTo>
                <a:lnTo>
                  <a:pt x="75183" y="46216"/>
                </a:lnTo>
                <a:lnTo>
                  <a:pt x="75183" y="42625"/>
                </a:lnTo>
                <a:lnTo>
                  <a:pt x="73092" y="38875"/>
                </a:lnTo>
                <a:lnTo>
                  <a:pt x="38251" y="38875"/>
                </a:lnTo>
                <a:lnTo>
                  <a:pt x="37151" y="36999"/>
                </a:lnTo>
                <a:close/>
              </a:path>
              <a:path w="120000" h="120000" fill="none" extrusionOk="0">
                <a:moveTo>
                  <a:pt x="33594" y="36999"/>
                </a:moveTo>
                <a:lnTo>
                  <a:pt x="37151" y="36999"/>
                </a:lnTo>
                <a:lnTo>
                  <a:pt x="38251" y="38875"/>
                </a:lnTo>
                <a:lnTo>
                  <a:pt x="73092" y="38875"/>
                </a:lnTo>
                <a:lnTo>
                  <a:pt x="75183" y="42625"/>
                </a:lnTo>
                <a:lnTo>
                  <a:pt x="75183" y="46216"/>
                </a:lnTo>
                <a:lnTo>
                  <a:pt x="81821" y="46216"/>
                </a:lnTo>
                <a:lnTo>
                  <a:pt x="83948" y="42625"/>
                </a:lnTo>
                <a:lnTo>
                  <a:pt x="86405" y="42625"/>
                </a:lnTo>
                <a:lnTo>
                  <a:pt x="86405" y="75750"/>
                </a:lnTo>
                <a:lnTo>
                  <a:pt x="83948" y="75750"/>
                </a:lnTo>
                <a:lnTo>
                  <a:pt x="80867" y="70591"/>
                </a:lnTo>
                <a:lnTo>
                  <a:pt x="75183" y="70591"/>
                </a:lnTo>
                <a:lnTo>
                  <a:pt x="75183" y="79966"/>
                </a:lnTo>
                <a:lnTo>
                  <a:pt x="39278" y="79966"/>
                </a:lnTo>
                <a:lnTo>
                  <a:pt x="39278" y="52779"/>
                </a:lnTo>
                <a:lnTo>
                  <a:pt x="38251" y="52779"/>
                </a:lnTo>
                <a:lnTo>
                  <a:pt x="37151" y="54812"/>
                </a:lnTo>
                <a:lnTo>
                  <a:pt x="33594" y="54812"/>
                </a:lnTo>
                <a:close/>
              </a:path>
              <a:path w="120000" h="120000" fill="none" extrusionOk="0">
                <a:moveTo>
                  <a:pt x="0" y="0"/>
                </a:moveTo>
                <a:lnTo>
                  <a:pt x="120000" y="0"/>
                </a:lnTo>
                <a:lnTo>
                  <a:pt x="120000" y="120000"/>
                </a:lnTo>
                <a:lnTo>
                  <a:pt x="0" y="120000"/>
                </a:lnTo>
                <a:close/>
              </a:path>
            </a:pathLst>
          </a:custGeom>
          <a:solidFill>
            <a:srgbClr val="C2D59B"/>
          </a:solidFill>
          <a:ln w="25400" cap="flat" cmpd="sng">
            <a:solidFill>
              <a:srgbClr val="395E8A"/>
            </a:solidFill>
            <a:prstDash val="solid"/>
            <a:round/>
            <a:headEnd type="none" w="med" len="med"/>
            <a:tailEnd type="none" w="med" len="med"/>
          </a:ln>
        </p:spPr>
        <p:txBody>
          <a:bodyPr lIns="68569" tIns="34275" rIns="68569" bIns="34275" anchor="ctr" anchorCtr="0">
            <a:noAutofit/>
          </a:bodyPr>
          <a:lstStyle/>
          <a:p>
            <a:pPr algn="ctr"/>
            <a:endParaRPr sz="105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15778C0-312C-8D41-A1E5-2A421689364D}"/>
              </a:ext>
            </a:extLst>
          </p:cNvPr>
          <p:cNvPicPr>
            <a:picLocks noChangeAspect="1"/>
          </p:cNvPicPr>
          <p:nvPr/>
        </p:nvPicPr>
        <p:blipFill>
          <a:blip r:embed="rId4"/>
          <a:stretch>
            <a:fillRect/>
          </a:stretch>
        </p:blipFill>
        <p:spPr>
          <a:xfrm>
            <a:off x="2520024" y="2705403"/>
            <a:ext cx="4249669" cy="2648897"/>
          </a:xfrm>
          <a:prstGeom prst="rect">
            <a:avLst/>
          </a:prstGeom>
        </p:spPr>
      </p:pic>
    </p:spTree>
    <p:extLst>
      <p:ext uri="{BB962C8B-B14F-4D97-AF65-F5344CB8AC3E}">
        <p14:creationId xmlns:p14="http://schemas.microsoft.com/office/powerpoint/2010/main" val="1510627778"/>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Why Identify Expectations and Rules?  </a:t>
            </a:r>
          </a:p>
        </p:txBody>
      </p:sp>
      <p:sp>
        <p:nvSpPr>
          <p:cNvPr id="618" name="Shape 618"/>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Provides </a:t>
            </a:r>
            <a:r>
              <a:rPr lang="en-US" sz="3200" b="0" i="1" u="none" strike="noStrike" cap="none" baseline="0" dirty="0">
                <a:solidFill>
                  <a:srgbClr val="008000"/>
                </a:solidFill>
                <a:latin typeface="Calibri"/>
                <a:ea typeface="Calibri"/>
                <a:cs typeface="Calibri"/>
                <a:sym typeface="Calibri"/>
              </a:rPr>
              <a:t>consistency</a:t>
            </a:r>
            <a:r>
              <a:rPr lang="en-US" sz="3200" b="0" i="0" u="none" strike="noStrike" cap="none" baseline="0" dirty="0">
                <a:solidFill>
                  <a:srgbClr val="008000"/>
                </a:solidFill>
                <a:latin typeface="Calibri"/>
                <a:ea typeface="Calibri"/>
                <a:cs typeface="Calibri"/>
                <a:sym typeface="Calibri"/>
              </a:rPr>
              <a:t> </a:t>
            </a:r>
            <a:r>
              <a:rPr lang="en-US" sz="3200" b="0" i="0" u="none" strike="noStrike" cap="none" baseline="0" dirty="0">
                <a:solidFill>
                  <a:schemeClr val="dk1"/>
                </a:solidFill>
                <a:latin typeface="Calibri"/>
                <a:ea typeface="Calibri"/>
                <a:cs typeface="Calibri"/>
                <a:sym typeface="Calibri"/>
              </a:rPr>
              <a:t>in language</a:t>
            </a:r>
          </a:p>
          <a:p>
            <a:pPr marL="342900" marR="0" lvl="0" indent="-342900" algn="l" rtl="0">
              <a:spcBef>
                <a:spcPts val="64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Provides </a:t>
            </a:r>
            <a:r>
              <a:rPr lang="en-US" sz="3200" b="0" i="1" u="none" strike="noStrike" cap="none" baseline="0" dirty="0">
                <a:solidFill>
                  <a:srgbClr val="008000"/>
                </a:solidFill>
                <a:latin typeface="Calibri"/>
                <a:ea typeface="Calibri"/>
                <a:cs typeface="Calibri"/>
                <a:sym typeface="Calibri"/>
              </a:rPr>
              <a:t>consistency</a:t>
            </a:r>
            <a:r>
              <a:rPr lang="en-US" sz="3200" b="0" i="0" u="none" strike="noStrike" cap="none" baseline="0" dirty="0">
                <a:solidFill>
                  <a:srgbClr val="008000"/>
                </a:solidFill>
                <a:latin typeface="Calibri"/>
                <a:ea typeface="Calibri"/>
                <a:cs typeface="Calibri"/>
                <a:sym typeface="Calibri"/>
              </a:rPr>
              <a:t> </a:t>
            </a:r>
            <a:r>
              <a:rPr lang="en-US" sz="3200" b="0" i="0" u="none" strike="noStrike" cap="none" baseline="0" dirty="0">
                <a:solidFill>
                  <a:schemeClr val="dk1"/>
                </a:solidFill>
                <a:latin typeface="Calibri"/>
                <a:ea typeface="Calibri"/>
                <a:cs typeface="Calibri"/>
                <a:sym typeface="Calibri"/>
              </a:rPr>
              <a:t>in what to teach</a:t>
            </a:r>
          </a:p>
          <a:p>
            <a:pPr marL="342900" marR="0" lvl="0" indent="-342900" algn="l" rtl="0">
              <a:spcBef>
                <a:spcPts val="64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Provides </a:t>
            </a:r>
            <a:r>
              <a:rPr lang="en-US" sz="3200" b="0" i="1" u="none" strike="noStrike" cap="none" baseline="0" dirty="0">
                <a:solidFill>
                  <a:srgbClr val="008000"/>
                </a:solidFill>
                <a:latin typeface="Calibri"/>
                <a:ea typeface="Calibri"/>
                <a:cs typeface="Calibri"/>
                <a:sym typeface="Calibri"/>
              </a:rPr>
              <a:t>consistency</a:t>
            </a:r>
            <a:r>
              <a:rPr lang="en-US" sz="3200" b="0" i="0" u="none" strike="noStrike" cap="none" baseline="0" dirty="0">
                <a:solidFill>
                  <a:srgbClr val="008000"/>
                </a:solidFill>
                <a:latin typeface="Calibri"/>
                <a:ea typeface="Calibri"/>
                <a:cs typeface="Calibri"/>
                <a:sym typeface="Calibri"/>
              </a:rPr>
              <a:t> </a:t>
            </a:r>
            <a:r>
              <a:rPr lang="en-US" sz="3200" b="0" i="0" u="none" strike="noStrike" cap="none" baseline="0" dirty="0">
                <a:solidFill>
                  <a:schemeClr val="dk1"/>
                </a:solidFill>
                <a:latin typeface="Calibri"/>
                <a:ea typeface="Calibri"/>
                <a:cs typeface="Calibri"/>
                <a:sym typeface="Calibri"/>
              </a:rPr>
              <a:t>in what to recognize </a:t>
            </a:r>
          </a:p>
          <a:p>
            <a:pPr marL="342900" marR="0" lvl="0" indent="-342900" algn="l" rtl="0">
              <a:spcBef>
                <a:spcPts val="64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Provides</a:t>
            </a:r>
            <a:r>
              <a:rPr lang="en-US" sz="3200" b="0" i="0" u="none" strike="noStrike" cap="none" baseline="0" dirty="0">
                <a:solidFill>
                  <a:srgbClr val="00B050"/>
                </a:solidFill>
                <a:latin typeface="Calibri"/>
                <a:ea typeface="Calibri"/>
                <a:cs typeface="Calibri"/>
                <a:sym typeface="Calibri"/>
              </a:rPr>
              <a:t> </a:t>
            </a:r>
            <a:r>
              <a:rPr lang="en-US" sz="3200" b="0" i="1" u="none" strike="noStrike" cap="none" baseline="0" dirty="0">
                <a:solidFill>
                  <a:srgbClr val="008000"/>
                </a:solidFill>
                <a:latin typeface="Calibri"/>
                <a:ea typeface="Calibri"/>
                <a:cs typeface="Calibri"/>
                <a:sym typeface="Calibri"/>
              </a:rPr>
              <a:t>consistency</a:t>
            </a:r>
            <a:r>
              <a:rPr lang="en-US" sz="3200" b="0" i="0" u="none" strike="noStrike" cap="none" baseline="0" dirty="0">
                <a:solidFill>
                  <a:srgbClr val="008000"/>
                </a:solidFill>
                <a:latin typeface="Calibri"/>
                <a:ea typeface="Calibri"/>
                <a:cs typeface="Calibri"/>
                <a:sym typeface="Calibri"/>
              </a:rPr>
              <a:t> </a:t>
            </a:r>
            <a:r>
              <a:rPr lang="en-US" sz="3200" b="0" i="0" u="none" strike="noStrike" cap="none" baseline="0" dirty="0">
                <a:solidFill>
                  <a:schemeClr val="dk1"/>
                </a:solidFill>
                <a:latin typeface="Calibri"/>
                <a:ea typeface="Calibri"/>
                <a:cs typeface="Calibri"/>
                <a:sym typeface="Calibri"/>
              </a:rPr>
              <a:t>in what to correct</a:t>
            </a:r>
          </a:p>
          <a:p>
            <a:pPr marL="0" marR="0" lvl="0" indent="0" algn="l" rtl="0">
              <a:spcBef>
                <a:spcPts val="640"/>
              </a:spcBef>
              <a:buClr>
                <a:srgbClr val="FF0000"/>
              </a:buClr>
              <a:buSzPct val="100000"/>
              <a:buNone/>
            </a:pPr>
            <a:endParaRPr lang="en-US" sz="3200" b="1" i="0" u="none" strike="noStrike" cap="none" baseline="0" dirty="0">
              <a:solidFill>
                <a:schemeClr val="dk1"/>
              </a:solidFill>
              <a:latin typeface="Calibri"/>
              <a:ea typeface="Calibri"/>
              <a:cs typeface="Calibri"/>
              <a:sym typeface="Calibri"/>
            </a:endParaRPr>
          </a:p>
          <a:p>
            <a:pPr marL="0" marR="0" lvl="0" indent="0" algn="ctr" rtl="0">
              <a:spcBef>
                <a:spcPts val="640"/>
              </a:spcBef>
              <a:buClr>
                <a:srgbClr val="FF0000"/>
              </a:buClr>
              <a:buSzPct val="100000"/>
              <a:buNone/>
            </a:pPr>
            <a:r>
              <a:rPr lang="en-US" sz="3200" b="1" i="0" u="none" strike="noStrike" cap="none" baseline="0" dirty="0">
                <a:solidFill>
                  <a:schemeClr val="dk1"/>
                </a:solidFill>
                <a:latin typeface="Calibri"/>
                <a:ea typeface="Calibri"/>
                <a:cs typeface="Calibri"/>
                <a:sym typeface="Calibri"/>
              </a:rPr>
              <a:t>Consistency is the cornerstone for all you will do to implement SW-PBS!</a:t>
            </a:r>
          </a:p>
          <a:p>
            <a:pPr marL="0" marR="0" lvl="0" indent="0" algn="l" rtl="0">
              <a:spcBef>
                <a:spcPts val="640"/>
              </a:spcBef>
              <a:buClr>
                <a:srgbClr val="FF0000"/>
              </a:buClr>
              <a:buFont typeface="Arial"/>
              <a:buNone/>
            </a:pPr>
            <a:endParaRPr sz="32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2700" y="6211407"/>
            <a:ext cx="9144378" cy="659292"/>
            <a:chOff x="12700" y="6211407"/>
            <a:chExt cx="9144378" cy="659292"/>
          </a:xfrm>
        </p:grpSpPr>
        <p:sp>
          <p:nvSpPr>
            <p:cNvPr id="17" name="Rectangle 16"/>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pic>
        <p:nvPicPr>
          <p:cNvPr id="5" name="Picture 4" descr="Green-Pencil-Icon-pencils-7151356-150-1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2" name="Title 1"/>
          <p:cNvSpPr>
            <a:spLocks noGrp="1"/>
          </p:cNvSpPr>
          <p:nvPr>
            <p:ph type="title"/>
          </p:nvPr>
        </p:nvSpPr>
        <p:spPr>
          <a:xfrm>
            <a:off x="1471882" y="491686"/>
            <a:ext cx="7466378" cy="925952"/>
          </a:xfrm>
        </p:spPr>
        <p:txBody>
          <a:bodyPr>
            <a:noAutofit/>
          </a:bodyPr>
          <a:lstStyle/>
          <a:p>
            <a:pPr algn="l"/>
            <a:r>
              <a:rPr lang="en-US" sz="3600" dirty="0">
                <a:solidFill>
                  <a:srgbClr val="008000"/>
                </a:solidFill>
                <a:cs typeface="Franklin Gothic Book"/>
              </a:rPr>
              <a:t>Activity: </a:t>
            </a:r>
            <a:r>
              <a:rPr lang="en-US" sz="3600" dirty="0">
                <a:solidFill>
                  <a:srgbClr val="FF0000"/>
                </a:solidFill>
                <a:cs typeface="Franklin Gothic Book"/>
              </a:rPr>
              <a:t>Balloon Competition</a:t>
            </a:r>
          </a:p>
        </p:txBody>
      </p:sp>
      <p:sp>
        <p:nvSpPr>
          <p:cNvPr id="3" name="Content Placeholder 2"/>
          <p:cNvSpPr>
            <a:spLocks noGrp="1"/>
          </p:cNvSpPr>
          <p:nvPr>
            <p:ph idx="1"/>
          </p:nvPr>
        </p:nvSpPr>
        <p:spPr>
          <a:xfrm>
            <a:off x="471522" y="1916963"/>
            <a:ext cx="8001000" cy="3636440"/>
          </a:xfrm>
        </p:spPr>
        <p:txBody>
          <a:bodyPr>
            <a:normAutofit fontScale="92500" lnSpcReduction="20000"/>
          </a:bodyPr>
          <a:lstStyle/>
          <a:p>
            <a:pPr marL="228600" indent="-228600"/>
            <a:r>
              <a:rPr lang="en-US" sz="2800" dirty="0"/>
              <a:t>We are going to have a balloon blowing contest!</a:t>
            </a:r>
          </a:p>
          <a:p>
            <a:pPr marL="228600" indent="-228600"/>
            <a:r>
              <a:rPr lang="en-US" sz="2800" dirty="0"/>
              <a:t>Count off to 10.</a:t>
            </a:r>
          </a:p>
          <a:p>
            <a:pPr marL="228600" indent="-228600"/>
            <a:r>
              <a:rPr lang="en-US" sz="2800" dirty="0"/>
              <a:t>Each group go to a separate area as assigned.  </a:t>
            </a:r>
          </a:p>
          <a:p>
            <a:pPr marL="228600" indent="-228600"/>
            <a:r>
              <a:rPr lang="en-US" sz="2800" dirty="0"/>
              <a:t>Select one leader for each group.</a:t>
            </a:r>
          </a:p>
          <a:p>
            <a:pPr marL="228600" indent="-228600"/>
            <a:r>
              <a:rPr lang="en-US" sz="2800" dirty="0"/>
              <a:t>Group leaders meet in a separate area as directed.</a:t>
            </a:r>
          </a:p>
          <a:p>
            <a:pPr marL="228600" indent="-228600"/>
            <a:r>
              <a:rPr lang="en-US" sz="2800" dirty="0"/>
              <a:t>When your group leader returns, you will wait for the signal to start blowing up your balloons.</a:t>
            </a:r>
          </a:p>
          <a:p>
            <a:pPr marL="228600" indent="-228600"/>
            <a:r>
              <a:rPr lang="en-US" sz="2800" dirty="0"/>
              <a:t>Once you’ve blown up a balloon, give it to your group leader.</a:t>
            </a:r>
          </a:p>
          <a:p>
            <a:pPr marL="514350" indent="-514350" defTabSz="458788">
              <a:spcBef>
                <a:spcPts val="0"/>
              </a:spcBef>
              <a:spcAft>
                <a:spcPts val="600"/>
              </a:spcAft>
              <a:buClr>
                <a:srgbClr val="FF0000"/>
              </a:buClr>
              <a:buFont typeface="+mj-lt"/>
              <a:buAutoNum type="arabicPeriod"/>
            </a:pPr>
            <a:endParaRPr lang="en-US" sz="2800" dirty="0"/>
          </a:p>
          <a:p>
            <a:pPr marL="514350" indent="-514350" defTabSz="458788">
              <a:spcBef>
                <a:spcPts val="0"/>
              </a:spcBef>
              <a:spcAft>
                <a:spcPts val="600"/>
              </a:spcAft>
              <a:buClr>
                <a:srgbClr val="FF0000"/>
              </a:buClr>
              <a:buFont typeface="+mj-lt"/>
              <a:buAutoNum type="arabicPeriod"/>
            </a:pPr>
            <a:endParaRPr lang="en-US" sz="28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7914803" y="4926661"/>
            <a:ext cx="1115438" cy="1219200"/>
          </a:xfrm>
          <a:prstGeom prst="rect">
            <a:avLst/>
          </a:prstGeom>
        </p:spPr>
      </p:pic>
    </p:spTree>
    <p:extLst>
      <p:ext uri="{BB962C8B-B14F-4D97-AF65-F5344CB8AC3E}">
        <p14:creationId xmlns:p14="http://schemas.microsoft.com/office/powerpoint/2010/main" val="3708333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104" y="536536"/>
            <a:ext cx="6710365" cy="938340"/>
          </a:xfrm>
        </p:spPr>
        <p:txBody>
          <a:bodyPr>
            <a:noAutofit/>
          </a:bodyPr>
          <a:lstStyle/>
          <a:p>
            <a:pPr algn="l"/>
            <a:r>
              <a:rPr lang="en-US" sz="3600" dirty="0">
                <a:solidFill>
                  <a:srgbClr val="008000"/>
                </a:solidFill>
                <a:cs typeface="Franklin Gothic Book"/>
              </a:rPr>
              <a:t>Discussion: </a:t>
            </a:r>
            <a:r>
              <a:rPr lang="en-US" sz="3600" dirty="0">
                <a:solidFill>
                  <a:srgbClr val="FF0000"/>
                </a:solidFill>
                <a:cs typeface="Franklin Gothic Book"/>
              </a:rPr>
              <a:t>Balloon Competition</a:t>
            </a:r>
          </a:p>
        </p:txBody>
      </p:sp>
      <p:sp>
        <p:nvSpPr>
          <p:cNvPr id="5" name="Content Placeholder 4"/>
          <p:cNvSpPr>
            <a:spLocks noGrp="1"/>
          </p:cNvSpPr>
          <p:nvPr>
            <p:ph idx="1"/>
          </p:nvPr>
        </p:nvSpPr>
        <p:spPr>
          <a:xfrm>
            <a:off x="739614" y="1852621"/>
            <a:ext cx="7832885" cy="4005253"/>
          </a:xfrm>
        </p:spPr>
        <p:txBody>
          <a:bodyPr>
            <a:normAutofit/>
          </a:bodyPr>
          <a:lstStyle/>
          <a:p>
            <a:pPr marL="0" indent="0">
              <a:spcBef>
                <a:spcPts val="0"/>
              </a:spcBef>
              <a:spcAft>
                <a:spcPts val="600"/>
              </a:spcAft>
              <a:buNone/>
            </a:pPr>
            <a:r>
              <a:rPr lang="en-US" dirty="0">
                <a:solidFill>
                  <a:srgbClr val="008000"/>
                </a:solidFill>
              </a:rPr>
              <a:t>Discuss the following with your team:</a:t>
            </a:r>
          </a:p>
          <a:p>
            <a:pPr>
              <a:buClr>
                <a:srgbClr val="FF0000"/>
              </a:buClr>
            </a:pPr>
            <a:r>
              <a:rPr lang="en-US" sz="2800" i="1" dirty="0"/>
              <a:t>What were the expectations for acceptable balloons?</a:t>
            </a:r>
          </a:p>
          <a:p>
            <a:pPr>
              <a:buClr>
                <a:srgbClr val="FF0000"/>
              </a:buClr>
            </a:pPr>
            <a:r>
              <a:rPr lang="en-US" sz="2800" i="1" dirty="0"/>
              <a:t>How did you feel when your balloon was popped by your group leader?</a:t>
            </a:r>
          </a:p>
          <a:p>
            <a:pPr>
              <a:buClr>
                <a:srgbClr val="FF0000"/>
              </a:buClr>
            </a:pPr>
            <a:r>
              <a:rPr lang="en-US" sz="2800" i="1" dirty="0"/>
              <a:t>Could our students feel this same way when they are held responsible for expectations that may differ throughout the building?</a:t>
            </a:r>
          </a:p>
        </p:txBody>
      </p:sp>
      <p:pic>
        <p:nvPicPr>
          <p:cNvPr id="6" name="Picture 5" descr="Macintosh HD:Users:wellspl:Desktop:6-Free-Teamwork-Clipart-Illustration-Showing-Diversity.jpg"/>
          <p:cNvPicPr>
            <a:picLocks noChangeAspect="1"/>
          </p:cNvPicPr>
          <p:nvPr/>
        </p:nvPicPr>
        <p:blipFill rotWithShape="1">
          <a:blip r:embed="rId3" cstate="print">
            <a:extLst>
              <a:ext uri="{28A0092B-C50C-407E-A947-70E740481C1C}">
                <a14:useLocalDpi xmlns:a14="http://schemas.microsoft.com/office/drawing/2010/main" val="0"/>
              </a:ext>
            </a:extLst>
          </a:blip>
          <a:srcRect r="25555"/>
          <a:stretch/>
        </p:blipFill>
        <p:spPr bwMode="auto">
          <a:xfrm>
            <a:off x="551891" y="587487"/>
            <a:ext cx="1371600" cy="771518"/>
          </a:xfrm>
          <a:prstGeom prst="rect">
            <a:avLst/>
          </a:prstGeom>
          <a:noFill/>
          <a:ln>
            <a:noFill/>
          </a:ln>
          <a:extLst>
            <a:ext uri="{53640926-AAD7-44d8-BBD7-CCE9431645EC}">
              <a14:shadowObscured xmlns="" xmlns:a14="http://schemas.microsoft.com/office/drawing/2010/main"/>
            </a:ext>
          </a:extLst>
        </p:spPr>
      </p:pic>
      <p:grpSp>
        <p:nvGrpSpPr>
          <p:cNvPr id="10" name="Group 9"/>
          <p:cNvGrpSpPr/>
          <p:nvPr/>
        </p:nvGrpSpPr>
        <p:grpSpPr>
          <a:xfrm>
            <a:off x="12700" y="6211407"/>
            <a:ext cx="9144378" cy="659292"/>
            <a:chOff x="12700" y="6211407"/>
            <a:chExt cx="9144378" cy="659292"/>
          </a:xfrm>
        </p:grpSpPr>
        <p:sp>
          <p:nvSpPr>
            <p:cNvPr id="16" name="Rectangle 1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762371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buClr>
                <a:srgbClr val="008000"/>
              </a:buClr>
              <a:buSzPct val="25000"/>
              <a:buFont typeface="Calibri"/>
              <a:buNone/>
            </a:pPr>
            <a:r>
              <a:rPr lang="en-US" sz="3600" b="0" i="0" u="none" strike="noStrike" cap="none" baseline="0">
                <a:solidFill>
                  <a:srgbClr val="008000"/>
                </a:solidFill>
                <a:latin typeface="Calibri"/>
                <a:ea typeface="Calibri"/>
                <a:cs typeface="Calibri"/>
                <a:sym typeface="Calibri"/>
              </a:rPr>
              <a:t>Discussion: </a:t>
            </a:r>
            <a:r>
              <a:rPr lang="en-US" sz="3600" b="0" i="0" u="none" strike="noStrike" cap="none" baseline="0">
                <a:solidFill>
                  <a:srgbClr val="FF0000"/>
                </a:solidFill>
                <a:latin typeface="Calibri"/>
                <a:ea typeface="Calibri"/>
                <a:cs typeface="Calibri"/>
                <a:sym typeface="Calibri"/>
              </a:rPr>
              <a:t>A Social Behavioral 				   Curriculum</a:t>
            </a:r>
          </a:p>
        </p:txBody>
      </p:sp>
      <p:sp>
        <p:nvSpPr>
          <p:cNvPr id="653" name="Shape 653"/>
          <p:cNvSpPr txBox="1">
            <a:spLocks noGrp="1"/>
          </p:cNvSpPr>
          <p:nvPr>
            <p:ph idx="1"/>
          </p:nvPr>
        </p:nvSpPr>
        <p:spPr>
          <a:xfrm>
            <a:off x="457200" y="1757983"/>
            <a:ext cx="8229600" cy="436817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FF0000"/>
              </a:buClr>
              <a:buSzPct val="25000"/>
              <a:buFont typeface="Arial"/>
              <a:buNone/>
            </a:pPr>
            <a:r>
              <a:rPr lang="en-US" sz="3200" b="0" i="0" u="none" strike="noStrike" cap="none" baseline="0" dirty="0">
                <a:solidFill>
                  <a:srgbClr val="008000"/>
                </a:solidFill>
                <a:latin typeface="Calibri"/>
                <a:ea typeface="Calibri"/>
                <a:cs typeface="Calibri"/>
                <a:sym typeface="Calibri"/>
              </a:rPr>
              <a:t>Read pages 98-99 and discuss the following questions with your team:</a:t>
            </a:r>
          </a:p>
          <a:p>
            <a:pPr marL="457200" marR="0" lvl="0" indent="-457200" algn="l" rtl="0">
              <a:spcBef>
                <a:spcPts val="600"/>
              </a:spcBef>
              <a:spcAft>
                <a:spcPts val="0"/>
              </a:spcAft>
              <a:buClr>
                <a:srgbClr val="FF0000"/>
              </a:buClr>
              <a:buSzPct val="100000"/>
              <a:buFont typeface="Arial"/>
              <a:buChar char="•"/>
            </a:pPr>
            <a:r>
              <a:rPr lang="en-US" sz="2800" b="0" i="1" u="none" strike="noStrike" cap="none" baseline="0" dirty="0">
                <a:solidFill>
                  <a:schemeClr val="dk1"/>
                </a:solidFill>
                <a:latin typeface="Calibri"/>
                <a:ea typeface="Calibri"/>
                <a:cs typeface="Calibri"/>
                <a:sym typeface="Calibri"/>
              </a:rPr>
              <a:t>How does a curriculum – perhaps math or reading – unify staff and focus their work, ensuring that they are striving for the same student outcomes?</a:t>
            </a:r>
          </a:p>
          <a:p>
            <a:pPr marL="457200" marR="0" lvl="0" indent="-457200" algn="l" rtl="0">
              <a:spcBef>
                <a:spcPts val="600"/>
              </a:spcBef>
              <a:spcAft>
                <a:spcPts val="600"/>
              </a:spcAft>
              <a:buClr>
                <a:srgbClr val="FF0000"/>
              </a:buClr>
              <a:buSzPct val="100000"/>
              <a:buFont typeface="Arial"/>
              <a:buChar char="•"/>
            </a:pPr>
            <a:r>
              <a:rPr lang="en-US" sz="2800" b="0" i="1" u="none" strike="noStrike" cap="none" baseline="0" dirty="0">
                <a:solidFill>
                  <a:schemeClr val="dk1"/>
                </a:solidFill>
                <a:latin typeface="Calibri"/>
                <a:ea typeface="Calibri"/>
                <a:cs typeface="Calibri"/>
                <a:sym typeface="Calibri"/>
              </a:rPr>
              <a:t>What are some of your thoughts about the power of having a social behavioral curriculum?</a:t>
            </a:r>
          </a:p>
        </p:txBody>
      </p:sp>
      <p:grpSp>
        <p:nvGrpSpPr>
          <p:cNvPr id="654" name="Shape 654"/>
          <p:cNvGrpSpPr/>
          <p:nvPr/>
        </p:nvGrpSpPr>
        <p:grpSpPr>
          <a:xfrm>
            <a:off x="12700" y="6211407"/>
            <a:ext cx="9144377" cy="659292"/>
            <a:chOff x="12700" y="6211407"/>
            <a:chExt cx="9144377" cy="659292"/>
          </a:xfrm>
        </p:grpSpPr>
        <p:sp>
          <p:nvSpPr>
            <p:cNvPr id="655" name="Shape 655"/>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56" name="Shape 656"/>
            <p:cNvSpPr/>
            <p:nvPr/>
          </p:nvSpPr>
          <p:spPr>
            <a:xfrm>
              <a:off x="12700" y="6288896"/>
              <a:ext cx="9144377"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57" name="Shape 657"/>
            <p:cNvSpPr/>
            <p:nvPr/>
          </p:nvSpPr>
          <p:spPr>
            <a:xfrm>
              <a:off x="12700" y="6572092"/>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58" name="Shape 658"/>
            <p:cNvSpPr txBox="1"/>
            <p:nvPr/>
          </p:nvSpPr>
          <p:spPr>
            <a:xfrm>
              <a:off x="673595" y="6211407"/>
              <a:ext cx="175210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lt1"/>
                  </a:solidFill>
                  <a:latin typeface="Calibri"/>
                  <a:ea typeface="Calibri"/>
                  <a:cs typeface="Calibri"/>
                  <a:sym typeface="Calibri"/>
                </a:rPr>
                <a:t>MO SW-PBS</a:t>
              </a:r>
            </a:p>
          </p:txBody>
        </p:sp>
      </p:grpSp>
      <p:sp>
        <p:nvSpPr>
          <p:cNvPr id="9" name="Shape 599">
            <a:extLst>
              <a:ext uri="{FF2B5EF4-FFF2-40B4-BE49-F238E27FC236}">
                <a16:creationId xmlns:a16="http://schemas.microsoft.com/office/drawing/2014/main" id="{9F47F6A4-B2D2-754C-BEF5-36D45498AD87}"/>
              </a:ext>
            </a:extLst>
          </p:cNvPr>
          <p:cNvSpPr/>
          <p:nvPr/>
        </p:nvSpPr>
        <p:spPr>
          <a:xfrm>
            <a:off x="7621505" y="6223440"/>
            <a:ext cx="266699" cy="285750"/>
          </a:xfrm>
          <a:prstGeom prst="star5">
            <a:avLst>
              <a:gd name="adj" fmla="val 19098"/>
              <a:gd name="hf" fmla="val 105146"/>
              <a:gd name="vf" fmla="val 110557"/>
            </a:avLst>
          </a:prstGeom>
          <a:solidFill>
            <a:srgbClr val="FFFF00"/>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grpSp>
        <p:nvGrpSpPr>
          <p:cNvPr id="667" name="Shape 667"/>
          <p:cNvGrpSpPr/>
          <p:nvPr/>
        </p:nvGrpSpPr>
        <p:grpSpPr>
          <a:xfrm>
            <a:off x="12699" y="6211887"/>
            <a:ext cx="9143999" cy="658812"/>
            <a:chOff x="12700" y="6211407"/>
            <a:chExt cx="9144377" cy="659292"/>
          </a:xfrm>
        </p:grpSpPr>
        <p:sp>
          <p:nvSpPr>
            <p:cNvPr id="668" name="Shape 668"/>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69" name="Shape 669"/>
            <p:cNvSpPr/>
            <p:nvPr/>
          </p:nvSpPr>
          <p:spPr>
            <a:xfrm>
              <a:off x="12700" y="6288896"/>
              <a:ext cx="9144377"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70" name="Shape 670"/>
            <p:cNvSpPr/>
            <p:nvPr/>
          </p:nvSpPr>
          <p:spPr>
            <a:xfrm>
              <a:off x="12700" y="6572092"/>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71" name="Shape 671"/>
            <p:cNvSpPr txBox="1"/>
            <p:nvPr/>
          </p:nvSpPr>
          <p:spPr>
            <a:xfrm>
              <a:off x="673127" y="6211407"/>
              <a:ext cx="1752671" cy="36856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lt1"/>
                  </a:solidFill>
                  <a:latin typeface="Calibri"/>
                  <a:ea typeface="Calibri"/>
                  <a:cs typeface="Calibri"/>
                  <a:sym typeface="Calibri"/>
                </a:rPr>
                <a:t>MO SW-PBS</a:t>
              </a:r>
            </a:p>
          </p:txBody>
        </p:sp>
      </p:grpSp>
      <p:pic>
        <p:nvPicPr>
          <p:cNvPr id="9" name="Picture 8"/>
          <p:cNvPicPr>
            <a:picLocks noChangeAspect="1"/>
          </p:cNvPicPr>
          <p:nvPr/>
        </p:nvPicPr>
        <p:blipFill rotWithShape="1">
          <a:blip r:embed="rId3"/>
          <a:srcRect r="1142" b="2059"/>
          <a:stretch/>
        </p:blipFill>
        <p:spPr>
          <a:xfrm>
            <a:off x="205014" y="708563"/>
            <a:ext cx="8793843" cy="4531096"/>
          </a:xfrm>
          <a:prstGeom prst="rect">
            <a:avLst/>
          </a:prstGeom>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Shape 184"/>
          <p:cNvPicPr preferRelativeResize="0"/>
          <p:nvPr/>
        </p:nvPicPr>
        <p:blipFill rotWithShape="1">
          <a:blip r:embed="rId3">
            <a:alphaModFix/>
          </a:blip>
          <a:srcRect/>
          <a:stretch/>
        </p:blipFill>
        <p:spPr>
          <a:xfrm>
            <a:off x="774700" y="205664"/>
            <a:ext cx="2136140" cy="1967865"/>
          </a:xfrm>
          <a:prstGeom prst="rect">
            <a:avLst/>
          </a:prstGeom>
          <a:noFill/>
          <a:ln>
            <a:noFill/>
          </a:ln>
        </p:spPr>
      </p:pic>
      <p:sp>
        <p:nvSpPr>
          <p:cNvPr id="185" name="Shape 185"/>
          <p:cNvSpPr txBox="1"/>
          <p:nvPr/>
        </p:nvSpPr>
        <p:spPr>
          <a:xfrm>
            <a:off x="1409065" y="528245"/>
            <a:ext cx="6388735" cy="101028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baseline="0">
                <a:solidFill>
                  <a:schemeClr val="dk1"/>
                </a:solidFill>
                <a:latin typeface="Calibri"/>
                <a:ea typeface="Calibri"/>
                <a:cs typeface="Calibri"/>
                <a:sym typeface="Calibri"/>
              </a:rPr>
              <a:t>Trainer Notes </a:t>
            </a:r>
            <a:r>
              <a:rPr lang="en-US" sz="2400" b="0" i="0" u="none" strike="noStrike" cap="none" baseline="0">
                <a:solidFill>
                  <a:schemeClr val="dk1"/>
                </a:solidFill>
                <a:latin typeface="Calibri"/>
                <a:ea typeface="Calibri"/>
                <a:cs typeface="Calibri"/>
                <a:sym typeface="Calibri"/>
              </a:rPr>
              <a:t>(Remove before training.)</a:t>
            </a:r>
          </a:p>
        </p:txBody>
      </p:sp>
      <p:sp>
        <p:nvSpPr>
          <p:cNvPr id="186" name="Shape 186"/>
          <p:cNvSpPr txBox="1"/>
          <p:nvPr/>
        </p:nvSpPr>
        <p:spPr>
          <a:xfrm>
            <a:off x="503032" y="2496110"/>
            <a:ext cx="8137935" cy="2506976"/>
          </a:xfrm>
          <a:prstGeom prst="rect">
            <a:avLst/>
          </a:prstGeom>
          <a:noFill/>
          <a:ln>
            <a:noFill/>
          </a:ln>
        </p:spPr>
        <p:txBody>
          <a:bodyPr lIns="91425" tIns="45700" rIns="91425" bIns="45700" anchor="t" anchorCtr="0">
            <a:noAutofit/>
          </a:bodyPr>
          <a:lstStyle/>
          <a:p>
            <a:pPr marL="0" marR="0" lvl="0" indent="0" algn="ctr" rtl="0">
              <a:spcBef>
                <a:spcPts val="0"/>
              </a:spcBef>
              <a:spcAft>
                <a:spcPts val="600"/>
              </a:spcAft>
              <a:buSzPct val="25000"/>
              <a:buNone/>
            </a:pPr>
            <a:r>
              <a:rPr lang="en-US" sz="2800" b="0" i="0" u="none" strike="noStrike" cap="none" baseline="0" dirty="0">
                <a:solidFill>
                  <a:srgbClr val="008000"/>
                </a:solidFill>
                <a:latin typeface="Calibri"/>
                <a:ea typeface="Calibri"/>
                <a:cs typeface="Calibri"/>
                <a:sym typeface="Calibri"/>
              </a:rPr>
              <a:t>Approximate Time Estimates:</a:t>
            </a:r>
          </a:p>
          <a:p>
            <a:pPr marL="0" marR="0" lvl="0" indent="0" algn="l" rtl="0">
              <a:spcBef>
                <a:spcPts val="0"/>
              </a:spcBef>
              <a:spcAft>
                <a:spcPts val="400"/>
              </a:spcAft>
              <a:buSzPct val="25000"/>
              <a:buNone/>
            </a:pPr>
            <a:r>
              <a:rPr lang="en-US" sz="2000" b="0" i="0" u="sng" strike="noStrike" cap="none" baseline="0" dirty="0">
                <a:solidFill>
                  <a:schemeClr val="dk1"/>
                </a:solidFill>
                <a:latin typeface="Calibri"/>
                <a:ea typeface="Calibri"/>
                <a:cs typeface="Calibri"/>
                <a:sym typeface="Calibri"/>
              </a:rPr>
              <a:t>Clarifying Expected Behavior</a:t>
            </a:r>
            <a:r>
              <a:rPr lang="en-US" sz="2000" b="0" i="0" u="sng" strike="noStrike" cap="none" dirty="0">
                <a:solidFill>
                  <a:schemeClr val="dk1"/>
                </a:solidFill>
                <a:latin typeface="Calibri"/>
                <a:ea typeface="Calibri"/>
                <a:cs typeface="Calibri"/>
                <a:sym typeface="Calibri"/>
              </a:rPr>
              <a:t>  Expectations and Rules</a:t>
            </a:r>
            <a:r>
              <a:rPr lang="en-US" sz="2000" b="0" i="0" u="sng" strike="noStrike" cap="none" baseline="0" dirty="0">
                <a:solidFill>
                  <a:schemeClr val="dk1"/>
                </a:solidFill>
                <a:latin typeface="Calibri"/>
                <a:ea typeface="Calibri"/>
                <a:cs typeface="Calibri"/>
                <a:sym typeface="Calibri"/>
              </a:rPr>
              <a:t>		___</a:t>
            </a:r>
          </a:p>
          <a:p>
            <a:pPr marL="342900" marR="0" lvl="0" indent="-215900" algn="l" rtl="0">
              <a:spcBef>
                <a:spcPts val="0"/>
              </a:spcBef>
              <a:buClr>
                <a:srgbClr val="FF0000"/>
              </a:buClr>
              <a:buFont typeface="Arial"/>
              <a:buNone/>
            </a:pPr>
            <a:endParaRPr sz="2000" b="0" i="0" u="none" strike="noStrike" cap="none" baseline="0" dirty="0">
              <a:solidFill>
                <a:schemeClr val="dk1"/>
              </a:solidFill>
              <a:latin typeface="Calibri"/>
              <a:ea typeface="Calibri"/>
              <a:cs typeface="Calibri"/>
              <a:sym typeface="Calibri"/>
            </a:endParaRPr>
          </a:p>
          <a:p>
            <a:pPr marL="342900" marR="0" lvl="0" indent="-342900" algn="l" rtl="0">
              <a:spcBef>
                <a:spcPts val="0"/>
              </a:spcBef>
              <a:buClr>
                <a:srgbClr val="FF0000"/>
              </a:buClr>
              <a:buSzPct val="100000"/>
              <a:buFont typeface="Arial"/>
              <a:buChar char="•"/>
            </a:pPr>
            <a:r>
              <a:rPr lang="en-US" sz="2000" b="0" i="0" u="none" strike="noStrike" cap="none" baseline="0" dirty="0">
                <a:solidFill>
                  <a:schemeClr val="dk1"/>
                </a:solidFill>
                <a:latin typeface="Calibri"/>
                <a:ea typeface="Calibri"/>
                <a:cs typeface="Calibri"/>
                <a:sym typeface="Calibri"/>
              </a:rPr>
              <a:t>Clarifying Expected Behavior				120 minutes</a:t>
            </a:r>
          </a:p>
          <a:p>
            <a:pPr marL="342900" marR="0" lvl="0" indent="-342900" algn="l" rtl="0">
              <a:spcBef>
                <a:spcPts val="0"/>
              </a:spcBef>
              <a:buClr>
                <a:srgbClr val="FF0000"/>
              </a:buClr>
              <a:buSzPct val="100000"/>
              <a:buFont typeface="Arial"/>
              <a:buChar char="•"/>
            </a:pPr>
            <a:r>
              <a:rPr lang="en-US" sz="2000" b="0" i="0" u="none" strike="noStrike" cap="none" baseline="0" dirty="0">
                <a:solidFill>
                  <a:schemeClr val="dk1"/>
                </a:solidFill>
                <a:latin typeface="Calibri"/>
                <a:ea typeface="Calibri"/>
                <a:cs typeface="Calibri"/>
                <a:sym typeface="Calibri"/>
              </a:rPr>
              <a:t>Action Planning		                                	</a:t>
            </a:r>
            <a:r>
              <a:rPr lang="en-US" sz="2000" b="0" i="0" u="sng" strike="noStrike" cap="none" baseline="0" dirty="0">
                <a:solidFill>
                  <a:schemeClr val="dk1"/>
                </a:solidFill>
                <a:latin typeface="Calibri"/>
                <a:ea typeface="Calibri"/>
                <a:cs typeface="Calibri"/>
                <a:sym typeface="Calibri"/>
              </a:rPr>
              <a:t>30 minutes</a:t>
            </a:r>
          </a:p>
          <a:p>
            <a:pPr marR="0" lvl="0" algn="l" rtl="0">
              <a:spcBef>
                <a:spcPts val="0"/>
              </a:spcBef>
              <a:buClr>
                <a:srgbClr val="FF0000"/>
              </a:buClr>
              <a:buSzPct val="100000"/>
            </a:pPr>
            <a:r>
              <a:rPr lang="en-US" sz="2000" b="0" i="0" u="none" strike="noStrike" cap="none" baseline="0" dirty="0">
                <a:solidFill>
                  <a:schemeClr val="dk1"/>
                </a:solidFill>
                <a:latin typeface="Calibri"/>
                <a:ea typeface="Calibri"/>
                <a:cs typeface="Calibri"/>
                <a:sym typeface="Calibri"/>
              </a:rPr>
              <a:t>							 2.5 Hours	</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Shape 679"/>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Terminology</a:t>
            </a:r>
          </a:p>
        </p:txBody>
      </p:sp>
      <p:sp>
        <p:nvSpPr>
          <p:cNvPr id="680" name="Shape 680"/>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rgbClr val="FF0000"/>
              </a:buClr>
              <a:buSzPct val="100000"/>
              <a:buFont typeface="Arial"/>
              <a:buChar char="•"/>
            </a:pPr>
            <a:r>
              <a:rPr lang="en-US" sz="3200" b="0" i="1" u="none" strike="noStrike" cap="none" baseline="0">
                <a:solidFill>
                  <a:srgbClr val="008000"/>
                </a:solidFill>
                <a:latin typeface="Calibri"/>
                <a:ea typeface="Calibri"/>
                <a:cs typeface="Calibri"/>
                <a:sym typeface="Calibri"/>
              </a:rPr>
              <a:t>Expectations</a:t>
            </a:r>
            <a:r>
              <a:rPr lang="en-US" sz="3200" b="0" i="0" u="none" strike="noStrike" cap="none" baseline="0">
                <a:solidFill>
                  <a:srgbClr val="008000"/>
                </a:solidFill>
                <a:latin typeface="Calibri"/>
                <a:ea typeface="Calibri"/>
                <a:cs typeface="Calibri"/>
                <a:sym typeface="Calibri"/>
              </a:rPr>
              <a:t>: </a:t>
            </a:r>
            <a:r>
              <a:rPr lang="en-US" sz="3200" b="0" i="0" u="none" strike="noStrike" cap="none" baseline="0">
                <a:solidFill>
                  <a:schemeClr val="dk1"/>
                </a:solidFill>
                <a:latin typeface="Calibri"/>
                <a:ea typeface="Calibri"/>
                <a:cs typeface="Calibri"/>
                <a:sym typeface="Calibri"/>
              </a:rPr>
              <a:t>defines the kind of people that you want your students to be (e.g., respectful, responsible, etc.)</a:t>
            </a:r>
          </a:p>
          <a:p>
            <a:pPr marL="342900" marR="0" lvl="0" indent="-342900" algn="l" rtl="0">
              <a:spcBef>
                <a:spcPts val="640"/>
              </a:spcBef>
              <a:buClr>
                <a:srgbClr val="FF0000"/>
              </a:buClr>
              <a:buSzPct val="100000"/>
              <a:buFont typeface="Arial"/>
              <a:buChar char="•"/>
            </a:pPr>
            <a:r>
              <a:rPr lang="en-US" sz="3200" b="0" i="1" u="none" strike="noStrike" cap="none" baseline="0">
                <a:solidFill>
                  <a:srgbClr val="008000"/>
                </a:solidFill>
                <a:latin typeface="Calibri"/>
                <a:ea typeface="Calibri"/>
                <a:cs typeface="Calibri"/>
                <a:sym typeface="Calibri"/>
              </a:rPr>
              <a:t>Behaviors/Rules</a:t>
            </a:r>
            <a:r>
              <a:rPr lang="en-US" sz="3200" b="0" i="0" u="none" strike="noStrike" cap="none" baseline="0">
                <a:solidFill>
                  <a:srgbClr val="008000"/>
                </a:solidFill>
                <a:latin typeface="Calibri"/>
                <a:ea typeface="Calibri"/>
                <a:cs typeface="Calibri"/>
                <a:sym typeface="Calibri"/>
              </a:rPr>
              <a:t>: </a:t>
            </a:r>
            <a:r>
              <a:rPr lang="en-US" sz="3200" b="0" i="0" u="none" strike="noStrike" cap="none" baseline="0">
                <a:solidFill>
                  <a:schemeClr val="dk1"/>
                </a:solidFill>
                <a:latin typeface="Calibri"/>
                <a:ea typeface="Calibri"/>
                <a:cs typeface="Calibri"/>
                <a:sym typeface="Calibri"/>
              </a:rPr>
              <a:t>specifies tasks students are to do to meet the schoolwide expectations</a:t>
            </a:r>
          </a:p>
          <a:p>
            <a:pPr marL="342900" marR="0" lvl="0" indent="-342900" algn="l" rtl="0">
              <a:spcBef>
                <a:spcPts val="640"/>
              </a:spcBef>
              <a:buClr>
                <a:srgbClr val="FF0000"/>
              </a:buClr>
              <a:buSzPct val="100000"/>
              <a:buFont typeface="Arial"/>
              <a:buChar char="•"/>
            </a:pPr>
            <a:r>
              <a:rPr lang="en-US" sz="3200" b="0" i="1" u="none" strike="noStrike" cap="none" baseline="0">
                <a:solidFill>
                  <a:srgbClr val="008000"/>
                </a:solidFill>
                <a:latin typeface="Calibri"/>
                <a:ea typeface="Calibri"/>
                <a:cs typeface="Calibri"/>
                <a:sym typeface="Calibri"/>
              </a:rPr>
              <a:t>Procedures: </a:t>
            </a:r>
            <a:r>
              <a:rPr lang="en-US" sz="3200" b="0" i="0" u="none" strike="noStrike" cap="none" baseline="0">
                <a:solidFill>
                  <a:schemeClr val="dk1"/>
                </a:solidFill>
                <a:latin typeface="Calibri"/>
                <a:ea typeface="Calibri"/>
                <a:cs typeface="Calibri"/>
                <a:sym typeface="Calibri"/>
              </a:rPr>
              <a:t>methods or process for how things are done in non-classroom settings and each classroom</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Criteria for Schoolwide Expectations</a:t>
            </a:r>
          </a:p>
        </p:txBody>
      </p:sp>
      <p:sp>
        <p:nvSpPr>
          <p:cNvPr id="687" name="Shape 687"/>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rgbClr val="FF0000"/>
              </a:buClr>
              <a:buSzPct val="100000"/>
              <a:buFont typeface="Arial"/>
              <a:buChar char="•"/>
            </a:pPr>
            <a:r>
              <a:rPr lang="en-US" sz="3200" b="0" i="0" u="none" strike="noStrike" cap="none" baseline="0">
                <a:solidFill>
                  <a:schemeClr val="dk1"/>
                </a:solidFill>
                <a:latin typeface="Calibri"/>
                <a:ea typeface="Calibri"/>
                <a:cs typeface="Calibri"/>
                <a:sym typeface="Calibri"/>
              </a:rPr>
              <a:t>Broad constructs or descriptions of the characteristics of positive behavior</a:t>
            </a:r>
          </a:p>
          <a:p>
            <a:pPr marL="342900" marR="0" lvl="0" indent="-342900" algn="l" rtl="0">
              <a:spcBef>
                <a:spcPts val="640"/>
              </a:spcBef>
              <a:buClr>
                <a:srgbClr val="FF0000"/>
              </a:buClr>
              <a:buSzPct val="100000"/>
              <a:buFont typeface="Arial"/>
              <a:buChar char="•"/>
            </a:pPr>
            <a:r>
              <a:rPr lang="en-US" sz="3200" b="0" i="0" u="none" strike="noStrike" cap="none" baseline="0">
                <a:solidFill>
                  <a:schemeClr val="dk1"/>
                </a:solidFill>
                <a:latin typeface="Calibri"/>
                <a:ea typeface="Calibri"/>
                <a:cs typeface="Calibri"/>
                <a:sym typeface="Calibri"/>
              </a:rPr>
              <a:t>Positively stated</a:t>
            </a:r>
          </a:p>
          <a:p>
            <a:pPr marL="342900" marR="0" lvl="0" indent="-342900" algn="l" rtl="0">
              <a:spcBef>
                <a:spcPts val="640"/>
              </a:spcBef>
              <a:buClr>
                <a:srgbClr val="FF0000"/>
              </a:buClr>
              <a:buSzPct val="100000"/>
              <a:buFont typeface="Arial"/>
              <a:buChar char="•"/>
            </a:pPr>
            <a:r>
              <a:rPr lang="en-US" sz="3200" b="0" i="0" u="none" strike="noStrike" cap="none" baseline="0">
                <a:solidFill>
                  <a:schemeClr val="dk1"/>
                </a:solidFill>
                <a:latin typeface="Calibri"/>
                <a:ea typeface="Calibri"/>
                <a:cs typeface="Calibri"/>
                <a:sym typeface="Calibri"/>
              </a:rPr>
              <a:t>Brief – no more than 3 to 5 in number</a:t>
            </a:r>
          </a:p>
          <a:p>
            <a:pPr marL="342900" marR="0" lvl="0" indent="-342900" algn="l" rtl="0">
              <a:spcBef>
                <a:spcPts val="640"/>
              </a:spcBef>
              <a:buClr>
                <a:srgbClr val="FF0000"/>
              </a:buClr>
              <a:buSzPct val="100000"/>
              <a:buFont typeface="Arial"/>
              <a:buChar char="•"/>
            </a:pPr>
            <a:r>
              <a:rPr lang="en-US" sz="3200" b="0" i="0" u="none" strike="noStrike" cap="none" baseline="0">
                <a:solidFill>
                  <a:schemeClr val="dk1"/>
                </a:solidFill>
                <a:latin typeface="Calibri"/>
                <a:ea typeface="Calibri"/>
                <a:cs typeface="Calibri"/>
                <a:sym typeface="Calibri"/>
              </a:rPr>
              <a:t>Comprehensive</a:t>
            </a:r>
          </a:p>
          <a:p>
            <a:pPr marL="342900" marR="0" lvl="0" indent="-139700" algn="l" rtl="0">
              <a:spcBef>
                <a:spcPts val="640"/>
              </a:spcBef>
              <a:buClr>
                <a:srgbClr val="FF0000"/>
              </a:buClr>
              <a:buFont typeface="Arial"/>
              <a:buNone/>
            </a:pPr>
            <a:endParaRPr sz="3200" b="0" i="0" u="none" strike="noStrike" cap="none" baseline="0">
              <a:solidFill>
                <a:schemeClr val="dk1"/>
              </a:solidFill>
              <a:latin typeface="Calibri"/>
              <a:ea typeface="Calibri"/>
              <a:cs typeface="Calibri"/>
              <a:sym typeface="Calibri"/>
            </a:endParaRPr>
          </a:p>
          <a:p>
            <a:pPr marL="342900" marR="0" lvl="0" indent="-139700" algn="l" rtl="0">
              <a:spcBef>
                <a:spcPts val="640"/>
              </a:spcBef>
              <a:buClr>
                <a:srgbClr val="FF0000"/>
              </a:buClr>
              <a:buFont typeface="Arial"/>
              <a:buNone/>
            </a:pPr>
            <a:endParaRPr sz="32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3CB2-B681-424C-A07F-DD5A761B244F}"/>
              </a:ext>
            </a:extLst>
          </p:cNvPr>
          <p:cNvSpPr>
            <a:spLocks noGrp="1"/>
          </p:cNvSpPr>
          <p:nvPr>
            <p:ph type="title"/>
          </p:nvPr>
        </p:nvSpPr>
        <p:spPr/>
        <p:txBody>
          <a:bodyPr>
            <a:normAutofit fontScale="90000"/>
          </a:bodyPr>
          <a:lstStyle/>
          <a:p>
            <a:r>
              <a:rPr lang="en-US" dirty="0"/>
              <a:t>Schoolwide Expectations - Examples</a:t>
            </a:r>
          </a:p>
        </p:txBody>
      </p:sp>
      <p:graphicFrame>
        <p:nvGraphicFramePr>
          <p:cNvPr id="5" name="Content Placeholder 4">
            <a:extLst>
              <a:ext uri="{FF2B5EF4-FFF2-40B4-BE49-F238E27FC236}">
                <a16:creationId xmlns:a16="http://schemas.microsoft.com/office/drawing/2014/main" id="{B8421429-9806-4841-A586-F6D924A544E1}"/>
              </a:ext>
            </a:extLst>
          </p:cNvPr>
          <p:cNvGraphicFramePr>
            <a:graphicFrameLocks noGrp="1"/>
          </p:cNvGraphicFramePr>
          <p:nvPr>
            <p:ph idx="1"/>
            <p:extLst>
              <p:ext uri="{D42A27DB-BD31-4B8C-83A1-F6EECF244321}">
                <p14:modId xmlns:p14="http://schemas.microsoft.com/office/powerpoint/2010/main" val="3795415453"/>
              </p:ext>
            </p:extLst>
          </p:nvPr>
        </p:nvGraphicFramePr>
        <p:xfrm>
          <a:off x="457200" y="1600199"/>
          <a:ext cx="8229600" cy="3641234"/>
        </p:xfrm>
        <a:graphic>
          <a:graphicData uri="http://schemas.openxmlformats.org/drawingml/2006/table">
            <a:tbl>
              <a:tblPr firstRow="1" bandRow="1">
                <a:tableStyleId>{CE49B60A-79E0-4A74-B276-706400648F9C}</a:tableStyleId>
              </a:tblPr>
              <a:tblGrid>
                <a:gridCol w="4114800">
                  <a:extLst>
                    <a:ext uri="{9D8B030D-6E8A-4147-A177-3AD203B41FA5}">
                      <a16:colId xmlns:a16="http://schemas.microsoft.com/office/drawing/2014/main" val="1874296250"/>
                    </a:ext>
                  </a:extLst>
                </a:gridCol>
                <a:gridCol w="4114800">
                  <a:extLst>
                    <a:ext uri="{9D8B030D-6E8A-4147-A177-3AD203B41FA5}">
                      <a16:colId xmlns:a16="http://schemas.microsoft.com/office/drawing/2014/main" val="3859762509"/>
                    </a:ext>
                  </a:extLst>
                </a:gridCol>
              </a:tblGrid>
              <a:tr h="652547">
                <a:tc>
                  <a:txBody>
                    <a:bodyPr/>
                    <a:lstStyle/>
                    <a:p>
                      <a:r>
                        <a:rPr lang="en-US" sz="3200" dirty="0"/>
                        <a:t>The Five B’s</a:t>
                      </a:r>
                    </a:p>
                  </a:txBody>
                  <a:tcPr/>
                </a:tc>
                <a:tc>
                  <a:txBody>
                    <a:bodyPr/>
                    <a:lstStyle/>
                    <a:p>
                      <a:r>
                        <a:rPr lang="en-US" sz="3200" dirty="0"/>
                        <a:t>At East High School we will…</a:t>
                      </a:r>
                    </a:p>
                  </a:txBody>
                  <a:tcPr/>
                </a:tc>
                <a:extLst>
                  <a:ext uri="{0D108BD9-81ED-4DB2-BD59-A6C34878D82A}">
                    <a16:rowId xmlns:a16="http://schemas.microsoft.com/office/drawing/2014/main" val="1923115360"/>
                  </a:ext>
                </a:extLst>
              </a:tr>
              <a:tr h="2574434">
                <a:tc>
                  <a:txBody>
                    <a:bodyPr/>
                    <a:lstStyle/>
                    <a:p>
                      <a:pPr lvl="1"/>
                      <a:r>
                        <a:rPr lang="en-US" sz="2400" dirty="0"/>
                        <a:t>Be Respectful</a:t>
                      </a:r>
                    </a:p>
                    <a:p>
                      <a:pPr lvl="1"/>
                      <a:r>
                        <a:rPr lang="en-US" sz="2400" dirty="0"/>
                        <a:t>Be Responsible</a:t>
                      </a:r>
                    </a:p>
                    <a:p>
                      <a:pPr lvl="1"/>
                      <a:r>
                        <a:rPr lang="en-US" sz="2400" dirty="0"/>
                        <a:t>Be Cooperative</a:t>
                      </a:r>
                    </a:p>
                    <a:p>
                      <a:pPr lvl="1"/>
                      <a:r>
                        <a:rPr lang="en-US" sz="2400" dirty="0"/>
                        <a:t>Be Productive</a:t>
                      </a:r>
                    </a:p>
                    <a:p>
                      <a:pPr lvl="1"/>
                      <a:r>
                        <a:rPr lang="en-US" sz="2400" dirty="0"/>
                        <a:t>Be Safe</a:t>
                      </a:r>
                    </a:p>
                  </a:txBody>
                  <a:tcPr/>
                </a:tc>
                <a:tc>
                  <a:txBody>
                    <a:bodyPr/>
                    <a:lstStyle/>
                    <a:p>
                      <a:pPr marL="285750" indent="-285750">
                        <a:buFont typeface="Arial" panose="020B0604020202020204" pitchFamily="34" charset="0"/>
                        <a:buChar char="•"/>
                      </a:pPr>
                      <a:r>
                        <a:rPr lang="en-US" sz="2400" dirty="0"/>
                        <a:t>Respect Ourselves and Others</a:t>
                      </a:r>
                    </a:p>
                    <a:p>
                      <a:pPr marL="285750" indent="-285750">
                        <a:buFont typeface="Arial" panose="020B0604020202020204" pitchFamily="34" charset="0"/>
                        <a:buChar char="•"/>
                      </a:pPr>
                      <a:r>
                        <a:rPr lang="en-US" sz="2400" dirty="0"/>
                        <a:t>Respect Property</a:t>
                      </a:r>
                    </a:p>
                    <a:p>
                      <a:pPr marL="285750" indent="-285750">
                        <a:buFont typeface="Arial" panose="020B0604020202020204" pitchFamily="34" charset="0"/>
                        <a:buChar char="•"/>
                      </a:pPr>
                      <a:r>
                        <a:rPr lang="en-US" sz="2400" dirty="0"/>
                        <a:t>Respect Our Leaning time </a:t>
                      </a:r>
                    </a:p>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78950692"/>
                  </a:ext>
                </a:extLst>
              </a:tr>
            </a:tbl>
          </a:graphicData>
        </a:graphic>
      </p:graphicFrame>
      <p:sp>
        <p:nvSpPr>
          <p:cNvPr id="4" name="Shape 599">
            <a:extLst>
              <a:ext uri="{FF2B5EF4-FFF2-40B4-BE49-F238E27FC236}">
                <a16:creationId xmlns:a16="http://schemas.microsoft.com/office/drawing/2014/main" id="{2C1BCCAB-41E6-A34E-A252-7215AE60B999}"/>
              </a:ext>
            </a:extLst>
          </p:cNvPr>
          <p:cNvSpPr/>
          <p:nvPr/>
        </p:nvSpPr>
        <p:spPr>
          <a:xfrm>
            <a:off x="7621505" y="6223440"/>
            <a:ext cx="266699" cy="285750"/>
          </a:xfrm>
          <a:prstGeom prst="star5">
            <a:avLst>
              <a:gd name="adj" fmla="val 19098"/>
              <a:gd name="hf" fmla="val 105146"/>
              <a:gd name="vf" fmla="val 110557"/>
            </a:avLst>
          </a:prstGeom>
          <a:solidFill>
            <a:srgbClr val="FFFF00"/>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1666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Shape 69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Schoolwide Expectations </a:t>
            </a:r>
          </a:p>
        </p:txBody>
      </p:sp>
      <p:sp>
        <p:nvSpPr>
          <p:cNvPr id="694" name="Shape 694"/>
          <p:cNvSpPr txBox="1">
            <a:spLocks noGrp="1"/>
          </p:cNvSpPr>
          <p:nvPr>
            <p:ph idx="1"/>
          </p:nvPr>
        </p:nvSpPr>
        <p:spPr>
          <a:xfrm>
            <a:off x="438150" y="1638017"/>
            <a:ext cx="8229600" cy="4525963"/>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Remember, involve all stakeholders when developing your schoolwide expectations.</a:t>
            </a:r>
          </a:p>
          <a:p>
            <a:pPr lvl="1">
              <a:lnSpc>
                <a:spcPct val="90000"/>
              </a:lnSpc>
              <a:spcBef>
                <a:spcPts val="0"/>
              </a:spcBef>
              <a:buSzPct val="100000"/>
              <a:buFont typeface="Arial"/>
              <a:buChar char="•"/>
            </a:pPr>
            <a:r>
              <a:rPr lang="en-US" dirty="0">
                <a:solidFill>
                  <a:schemeClr val="dk1"/>
                </a:solidFill>
                <a:ea typeface="Calibri"/>
                <a:cs typeface="Calibri"/>
                <a:sym typeface="Calibri"/>
              </a:rPr>
              <a:t>How you will involve students and parents in developing your school schoolwide expectations?</a:t>
            </a:r>
          </a:p>
          <a:p>
            <a:pPr lvl="1">
              <a:lnSpc>
                <a:spcPct val="90000"/>
              </a:lnSpc>
              <a:spcBef>
                <a:spcPts val="0"/>
              </a:spcBef>
              <a:buSzPct val="100000"/>
              <a:buFont typeface="Arial"/>
              <a:buChar char="•"/>
            </a:pPr>
            <a:r>
              <a:rPr lang="en-US" b="0" i="0" u="none" strike="noStrike" cap="none" baseline="0" dirty="0">
                <a:solidFill>
                  <a:schemeClr val="dk1"/>
                </a:solidFill>
                <a:latin typeface="Calibri"/>
                <a:ea typeface="Calibri"/>
                <a:cs typeface="Calibri"/>
                <a:sym typeface="Calibri"/>
              </a:rPr>
              <a:t>How will you ensure expectations reflect valued outcomes in your school community?</a:t>
            </a:r>
          </a:p>
          <a:p>
            <a:pPr marL="342900" marR="0" lvl="0" indent="-342900" algn="l" rtl="0">
              <a:lnSpc>
                <a:spcPct val="90000"/>
              </a:lnSpc>
              <a:spcBef>
                <a:spcPts val="64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A Work Group Process is found on page 84 of the workbook.</a:t>
            </a:r>
          </a:p>
        </p:txBody>
      </p:sp>
      <p:sp>
        <p:nvSpPr>
          <p:cNvPr id="4" name="Shape 599">
            <a:extLst>
              <a:ext uri="{FF2B5EF4-FFF2-40B4-BE49-F238E27FC236}">
                <a16:creationId xmlns:a16="http://schemas.microsoft.com/office/drawing/2014/main" id="{3FA03B8D-BBBF-6542-BD3C-D88D027A8D0D}"/>
              </a:ext>
            </a:extLst>
          </p:cNvPr>
          <p:cNvSpPr/>
          <p:nvPr/>
        </p:nvSpPr>
        <p:spPr>
          <a:xfrm>
            <a:off x="7621505" y="6223440"/>
            <a:ext cx="266699" cy="285750"/>
          </a:xfrm>
          <a:prstGeom prst="star5">
            <a:avLst>
              <a:gd name="adj" fmla="val 19098"/>
              <a:gd name="hf" fmla="val 105146"/>
              <a:gd name="vf" fmla="val 110557"/>
            </a:avLst>
          </a:prstGeom>
          <a:solidFill>
            <a:srgbClr val="FFFF00"/>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881" y="491686"/>
            <a:ext cx="7472093" cy="925952"/>
          </a:xfrm>
        </p:spPr>
        <p:txBody>
          <a:bodyPr>
            <a:noAutofit/>
          </a:bodyPr>
          <a:lstStyle/>
          <a:p>
            <a:pPr algn="l"/>
            <a:r>
              <a:rPr lang="en-US" sz="3600" dirty="0">
                <a:solidFill>
                  <a:srgbClr val="008000"/>
                </a:solidFill>
                <a:latin typeface="+mn-lt"/>
                <a:cs typeface="Franklin Gothic Book"/>
              </a:rPr>
              <a:t>Action Planning: </a:t>
            </a:r>
            <a:r>
              <a:rPr lang="en-US" sz="3600" dirty="0">
                <a:solidFill>
                  <a:srgbClr val="FF0000"/>
                </a:solidFill>
                <a:latin typeface="+mn-lt"/>
                <a:cs typeface="Franklin Gothic Book"/>
              </a:rPr>
              <a:t>Expectations</a:t>
            </a:r>
          </a:p>
        </p:txBody>
      </p:sp>
      <p:sp>
        <p:nvSpPr>
          <p:cNvPr id="3" name="Content Placeholder 2"/>
          <p:cNvSpPr>
            <a:spLocks noGrp="1"/>
          </p:cNvSpPr>
          <p:nvPr>
            <p:ph idx="1"/>
          </p:nvPr>
        </p:nvSpPr>
        <p:spPr>
          <a:xfrm>
            <a:off x="596900" y="1954726"/>
            <a:ext cx="8001000" cy="3897434"/>
          </a:xfrm>
        </p:spPr>
        <p:txBody>
          <a:bodyPr>
            <a:normAutofit lnSpcReduction="10000"/>
          </a:bodyPr>
          <a:lstStyle/>
          <a:p>
            <a:pPr marL="0" indent="0">
              <a:spcBef>
                <a:spcPts val="0"/>
              </a:spcBef>
              <a:spcAft>
                <a:spcPts val="800"/>
              </a:spcAft>
              <a:buNone/>
            </a:pPr>
            <a:r>
              <a:rPr lang="en-US" i="1" dirty="0">
                <a:solidFill>
                  <a:srgbClr val="008000"/>
                </a:solidFill>
              </a:rPr>
              <a:t>Action Plan Goals:</a:t>
            </a:r>
          </a:p>
          <a:p>
            <a:pPr>
              <a:spcBef>
                <a:spcPts val="0"/>
              </a:spcBef>
              <a:spcAft>
                <a:spcPts val="800"/>
              </a:spcAft>
            </a:pPr>
            <a:r>
              <a:rPr lang="en-US" dirty="0"/>
              <a:t>Select three to five schoolwide expectations that define success for all students and are applicable in all settings (e.g., respectful, cooperative, safe, kind). </a:t>
            </a:r>
          </a:p>
          <a:p>
            <a:pPr>
              <a:spcBef>
                <a:spcPts val="0"/>
              </a:spcBef>
              <a:spcAft>
                <a:spcPts val="800"/>
              </a:spcAft>
            </a:pPr>
            <a:endParaRPr lang="en-US" dirty="0"/>
          </a:p>
          <a:p>
            <a:pPr marL="0" indent="0" defTabSz="458788">
              <a:spcBef>
                <a:spcPts val="0"/>
              </a:spcBef>
              <a:spcAft>
                <a:spcPts val="600"/>
              </a:spcAft>
              <a:buClr>
                <a:srgbClr val="FF0000"/>
              </a:buClr>
              <a:buNone/>
            </a:pPr>
            <a:r>
              <a:rPr lang="en-US" sz="2800" i="1" dirty="0">
                <a:solidFill>
                  <a:srgbClr val="008000"/>
                </a:solidFill>
              </a:rPr>
              <a:t>Develop steps, timeline, resources, communication, and designate person responsible. </a:t>
            </a:r>
          </a:p>
          <a:p>
            <a:pPr defTabSz="458788">
              <a:spcBef>
                <a:spcPts val="0"/>
              </a:spcBef>
              <a:spcAft>
                <a:spcPts val="600"/>
              </a:spcAft>
              <a:buClr>
                <a:srgbClr val="FF0000"/>
              </a:buClr>
            </a:pP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8" y="207049"/>
            <a:ext cx="1463040" cy="1463040"/>
          </a:xfrm>
          <a:prstGeom prst="rect">
            <a:avLst/>
          </a:prstGeom>
        </p:spPr>
      </p:pic>
    </p:spTree>
    <p:extLst>
      <p:ext uri="{BB962C8B-B14F-4D97-AF65-F5344CB8AC3E}">
        <p14:creationId xmlns:p14="http://schemas.microsoft.com/office/powerpoint/2010/main" val="20337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Shape 624"/>
          <p:cNvSpPr txBox="1">
            <a:spLocks noGrp="1"/>
          </p:cNvSpPr>
          <p:nvPr>
            <p:ph type="title"/>
          </p:nvPr>
        </p:nvSpPr>
        <p:spPr>
          <a:xfrm>
            <a:off x="1780492" y="491686"/>
            <a:ext cx="7363508" cy="925952"/>
          </a:xfrm>
          <a:prstGeom prst="rect">
            <a:avLst/>
          </a:prstGeom>
          <a:noFill/>
          <a:ln>
            <a:noFill/>
          </a:ln>
        </p:spPr>
        <p:txBody>
          <a:bodyPr vert="horz" lIns="68569" tIns="34275" rIns="68569" bIns="34275" rtlCol="0" anchor="ctr" anchorCtr="0">
            <a:noAutofit/>
          </a:bodyPr>
          <a:lstStyle/>
          <a:p>
            <a:pPr algn="l">
              <a:spcBef>
                <a:spcPts val="0"/>
              </a:spcBef>
              <a:buClr>
                <a:srgbClr val="009E47"/>
              </a:buClr>
              <a:buSzPct val="25000"/>
            </a:pPr>
            <a:r>
              <a:rPr lang="en-US" dirty="0">
                <a:solidFill>
                  <a:srgbClr val="009E47"/>
                </a:solidFill>
                <a:latin typeface="Calibri"/>
                <a:ea typeface="Calibri"/>
                <a:cs typeface="Calibri"/>
                <a:sym typeface="Calibri"/>
              </a:rPr>
              <a:t>Activity: </a:t>
            </a:r>
            <a:r>
              <a:rPr lang="en-US" dirty="0">
                <a:solidFill>
                  <a:srgbClr val="FF0000"/>
                </a:solidFill>
                <a:latin typeface="Calibri"/>
                <a:ea typeface="Calibri"/>
                <a:cs typeface="Calibri"/>
                <a:sym typeface="Calibri"/>
              </a:rPr>
              <a:t>The Model Student</a:t>
            </a:r>
          </a:p>
        </p:txBody>
      </p:sp>
      <p:sp>
        <p:nvSpPr>
          <p:cNvPr id="625" name="Shape 625"/>
          <p:cNvSpPr txBox="1">
            <a:spLocks noGrp="1"/>
          </p:cNvSpPr>
          <p:nvPr>
            <p:ph idx="1"/>
          </p:nvPr>
        </p:nvSpPr>
        <p:spPr>
          <a:xfrm>
            <a:off x="424873" y="1763839"/>
            <a:ext cx="8294254" cy="314343"/>
          </a:xfrm>
          <a:prstGeom prst="rect">
            <a:avLst/>
          </a:prstGeom>
          <a:noFill/>
          <a:ln>
            <a:noFill/>
          </a:ln>
        </p:spPr>
        <p:txBody>
          <a:bodyPr vert="horz" lIns="68569" tIns="34275" rIns="68569" bIns="34275" rtlCol="0" anchor="t" anchorCtr="0">
            <a:noAutofit/>
          </a:bodyPr>
          <a:lstStyle/>
          <a:p>
            <a:pPr marL="457200" lvl="0" indent="-457200">
              <a:spcBef>
                <a:spcPts val="0"/>
              </a:spcBef>
              <a:buSzPct val="100000"/>
              <a:buFont typeface="Arial"/>
              <a:buChar char="•"/>
            </a:pPr>
            <a:r>
              <a:rPr lang="en-US" dirty="0">
                <a:solidFill>
                  <a:schemeClr val="dk1"/>
                </a:solidFill>
                <a:ea typeface="Calibri"/>
                <a:cs typeface="Calibri"/>
                <a:sym typeface="Calibri"/>
              </a:rPr>
              <a:t>As a team, describe the behavior of the  model student.</a:t>
            </a:r>
          </a:p>
          <a:p>
            <a:pPr marL="457200" lvl="0" indent="-457200">
              <a:spcBef>
                <a:spcPts val="600"/>
              </a:spcBef>
              <a:buSzPct val="100000"/>
              <a:buFont typeface="Arial"/>
              <a:buChar char="•"/>
            </a:pPr>
            <a:r>
              <a:rPr lang="en-US" dirty="0">
                <a:solidFill>
                  <a:schemeClr val="dk1"/>
                </a:solidFill>
                <a:ea typeface="Calibri"/>
                <a:cs typeface="Calibri"/>
                <a:sym typeface="Calibri"/>
              </a:rPr>
              <a:t>On chart paper, draw a picture of this student.</a:t>
            </a:r>
          </a:p>
          <a:p>
            <a:pPr marL="457200" lvl="0" indent="-457200">
              <a:spcBef>
                <a:spcPts val="600"/>
              </a:spcBef>
              <a:buSzPct val="100000"/>
              <a:buFont typeface="Arial"/>
              <a:buChar char="•"/>
            </a:pPr>
            <a:r>
              <a:rPr lang="en-US" dirty="0">
                <a:solidFill>
                  <a:schemeClr val="dk1"/>
                </a:solidFill>
                <a:ea typeface="Calibri"/>
                <a:cs typeface="Calibri"/>
                <a:sym typeface="Calibri"/>
              </a:rPr>
              <a:t>Be prepared to share with the whole group.</a:t>
            </a:r>
          </a:p>
          <a:p>
            <a:pPr marL="152400">
              <a:spcBef>
                <a:spcPts val="930"/>
              </a:spcBef>
            </a:pPr>
            <a:r>
              <a:rPr lang="en-US" dirty="0"/>
              <a:t>   </a:t>
            </a:r>
            <a:endParaRPr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8FB4254C-6084-2448-ACCE-F78E45AFF9C0}"/>
              </a:ext>
            </a:extLst>
          </p:cNvPr>
          <p:cNvPicPr>
            <a:picLocks noChangeAspect="1"/>
          </p:cNvPicPr>
          <p:nvPr/>
        </p:nvPicPr>
        <p:blipFill rotWithShape="1">
          <a:blip r:embed="rId3"/>
          <a:srcRect b="30903"/>
          <a:stretch/>
        </p:blipFill>
        <p:spPr>
          <a:xfrm>
            <a:off x="2333105" y="4403658"/>
            <a:ext cx="4097249" cy="1882672"/>
          </a:xfrm>
          <a:prstGeom prst="rect">
            <a:avLst/>
          </a:prstGeom>
        </p:spPr>
      </p:pic>
      <p:pic>
        <p:nvPicPr>
          <p:cNvPr id="4" name="Picture 3">
            <a:extLst>
              <a:ext uri="{FF2B5EF4-FFF2-40B4-BE49-F238E27FC236}">
                <a16:creationId xmlns:a16="http://schemas.microsoft.com/office/drawing/2014/main" id="{AE615A5E-539C-3F48-8AA7-8DD6F9D1D128}"/>
              </a:ext>
            </a:extLst>
          </p:cNvPr>
          <p:cNvPicPr>
            <a:picLocks noChangeAspect="1"/>
          </p:cNvPicPr>
          <p:nvPr/>
        </p:nvPicPr>
        <p:blipFill>
          <a:blip r:embed="rId4"/>
          <a:stretch>
            <a:fillRect/>
          </a:stretch>
        </p:blipFill>
        <p:spPr>
          <a:xfrm>
            <a:off x="424873" y="4403658"/>
            <a:ext cx="1908232" cy="1908232"/>
          </a:xfrm>
          <a:prstGeom prst="rect">
            <a:avLst/>
          </a:prstGeom>
        </p:spPr>
      </p:pic>
      <p:pic>
        <p:nvPicPr>
          <p:cNvPr id="5" name="Picture 4">
            <a:extLst>
              <a:ext uri="{FF2B5EF4-FFF2-40B4-BE49-F238E27FC236}">
                <a16:creationId xmlns:a16="http://schemas.microsoft.com/office/drawing/2014/main" id="{46FD7A11-910E-1E43-8844-16908D2FA0C6}"/>
              </a:ext>
            </a:extLst>
          </p:cNvPr>
          <p:cNvPicPr>
            <a:picLocks noChangeAspect="1"/>
          </p:cNvPicPr>
          <p:nvPr/>
        </p:nvPicPr>
        <p:blipFill>
          <a:blip r:embed="rId5"/>
          <a:stretch>
            <a:fillRect/>
          </a:stretch>
        </p:blipFill>
        <p:spPr>
          <a:xfrm>
            <a:off x="6620625" y="4156354"/>
            <a:ext cx="2402840" cy="2402840"/>
          </a:xfrm>
          <a:prstGeom prst="rect">
            <a:avLst/>
          </a:prstGeom>
        </p:spPr>
      </p:pic>
    </p:spTree>
    <p:extLst>
      <p:ext uri="{BB962C8B-B14F-4D97-AF65-F5344CB8AC3E}">
        <p14:creationId xmlns:p14="http://schemas.microsoft.com/office/powerpoint/2010/main" val="779379359"/>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Shape 70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Defining Specific Behaviors/Rules</a:t>
            </a:r>
          </a:p>
        </p:txBody>
      </p:sp>
      <p:sp>
        <p:nvSpPr>
          <p:cNvPr id="702" name="Shape 702"/>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Once you have 3-5 schoolwide expectations,  you must define specific behaviors, or rules, for each one. </a:t>
            </a:r>
          </a:p>
          <a:p>
            <a:pPr marL="342900" marR="0" lvl="0" indent="-342900" algn="l" rtl="0">
              <a:lnSpc>
                <a:spcPct val="90000"/>
              </a:lnSpc>
              <a:spcBef>
                <a:spcPts val="64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Leave no doubt for teachers or students exactly what is to be done.</a:t>
            </a:r>
          </a:p>
          <a:p>
            <a:pPr marL="342900" marR="0" lvl="0" indent="-342900" algn="l" rtl="0">
              <a:lnSpc>
                <a:spcPct val="90000"/>
              </a:lnSpc>
              <a:spcBef>
                <a:spcPts val="64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You are answering the question, “What does [respect, responsibility, best effort, etc.] look like in all settings or in our [hallways, cafeteria, recess, on the bus, etc.].</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Shape 709"/>
          <p:cNvSpPr txBox="1">
            <a:spLocks noGrp="1"/>
          </p:cNvSpPr>
          <p:nvPr>
            <p:ph type="title"/>
          </p:nvPr>
        </p:nvSpPr>
        <p:spPr>
          <a:xfrm>
            <a:off x="457200" y="0"/>
            <a:ext cx="8229600" cy="1417638"/>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200" b="0" i="0" u="none" strike="noStrike" cap="none" baseline="0">
                <a:solidFill>
                  <a:schemeClr val="dk1"/>
                </a:solidFill>
                <a:latin typeface="Calibri"/>
                <a:ea typeface="Calibri"/>
                <a:cs typeface="Calibri"/>
                <a:sym typeface="Calibri"/>
              </a:rPr>
              <a:t>Schoolwide Expectations Matrix</a:t>
            </a:r>
          </a:p>
        </p:txBody>
      </p:sp>
      <p:graphicFrame>
        <p:nvGraphicFramePr>
          <p:cNvPr id="710" name="Shape 710"/>
          <p:cNvGraphicFramePr/>
          <p:nvPr/>
        </p:nvGraphicFramePr>
        <p:xfrm>
          <a:off x="685800" y="1066800"/>
          <a:ext cx="8001000" cy="4765650"/>
        </p:xfrm>
        <a:graphic>
          <a:graphicData uri="http://schemas.openxmlformats.org/drawingml/2006/table">
            <a:tbl>
              <a:tblPr>
                <a:noFill/>
                <a:tableStyleId>{88ED8C01-A353-4F28-A5DC-45C082B1F575}</a:tableStyleId>
              </a:tblPr>
              <a:tblGrid>
                <a:gridCol w="1981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tblGrid>
              <a:tr h="823050">
                <a:tc>
                  <a:txBody>
                    <a:bodyPr/>
                    <a:lstStyle/>
                    <a:p>
                      <a:pPr marL="0" marR="0" lvl="0" indent="0" algn="l" rtl="0">
                        <a:lnSpc>
                          <a:spcPct val="100000"/>
                        </a:lnSpc>
                        <a:spcBef>
                          <a:spcPts val="0"/>
                        </a:spcBef>
                        <a:spcAft>
                          <a:spcPts val="0"/>
                        </a:spcAft>
                        <a:buClr>
                          <a:schemeClr val="dk1"/>
                        </a:buClr>
                        <a:buFont typeface="Calibri"/>
                        <a:buNone/>
                      </a:pPr>
                      <a:endParaRPr sz="2400" b="1" i="0" u="none" strike="noStrike" cap="none" baseline="0">
                        <a:solidFill>
                          <a:srgbClr val="000000"/>
                        </a:solidFill>
                        <a:latin typeface="Calibri"/>
                        <a:ea typeface="Calibri"/>
                        <a:cs typeface="Calibri"/>
                        <a:sym typeface="Calibri"/>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2400" b="1" i="0" u="none" strike="noStrike" cap="none" baseline="0">
                          <a:solidFill>
                            <a:srgbClr val="000000"/>
                          </a:solidFill>
                          <a:latin typeface="Calibri"/>
                          <a:ea typeface="Calibri"/>
                          <a:cs typeface="Calibri"/>
                          <a:sym typeface="Calibri"/>
                        </a:rPr>
                        <a:t>All Settings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2400" b="1" i="0" u="none" strike="noStrike" cap="none" baseline="0">
                          <a:solidFill>
                            <a:srgbClr val="000000"/>
                          </a:solidFill>
                          <a:latin typeface="Calibri"/>
                          <a:ea typeface="Calibri"/>
                          <a:cs typeface="Calibri"/>
                          <a:sym typeface="Calibri"/>
                        </a:rPr>
                        <a:t>Classroom</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2400" b="1" i="0" u="none" strike="noStrike" cap="none" baseline="0">
                          <a:solidFill>
                            <a:srgbClr val="000000"/>
                          </a:solidFill>
                          <a:latin typeface="Calibri"/>
                          <a:ea typeface="Calibri"/>
                          <a:cs typeface="Calibri"/>
                          <a:sym typeface="Calibri"/>
                        </a:rPr>
                        <a:t>Hallway</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2400" b="1" i="0" u="none" strike="noStrike" cap="none" baseline="0">
                          <a:solidFill>
                            <a:srgbClr val="000000"/>
                          </a:solidFill>
                          <a:latin typeface="Calibri"/>
                          <a:ea typeface="Calibri"/>
                          <a:cs typeface="Calibri"/>
                          <a:sym typeface="Calibri"/>
                        </a:rPr>
                        <a:t>Cafeteria</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1314200">
                <a:tc>
                  <a:txBody>
                    <a:bodyPr/>
                    <a:lstStyle/>
                    <a:p>
                      <a:pPr marL="0" marR="0" lvl="0" indent="0" algn="ctr" rtl="0">
                        <a:lnSpc>
                          <a:spcPct val="100000"/>
                        </a:lnSpc>
                        <a:spcBef>
                          <a:spcPts val="0"/>
                        </a:spcBef>
                        <a:spcAft>
                          <a:spcPts val="0"/>
                        </a:spcAft>
                        <a:buClr>
                          <a:schemeClr val="dk1"/>
                        </a:buClr>
                        <a:buSzPct val="25000"/>
                        <a:buFont typeface="Calibri"/>
                        <a:buNone/>
                      </a:pPr>
                      <a:r>
                        <a:rPr lang="en-US" sz="2400" b="1" i="0" u="none" strike="noStrike" cap="none" baseline="0">
                          <a:solidFill>
                            <a:schemeClr val="dk1"/>
                          </a:solidFill>
                          <a:latin typeface="Calibri"/>
                          <a:ea typeface="Calibri"/>
                          <a:cs typeface="Calibri"/>
                          <a:sym typeface="Calibri"/>
                        </a:rPr>
                        <a:t>Be Safe</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l" rtl="0">
                        <a:spcBef>
                          <a:spcPts val="0"/>
                        </a:spcBef>
                        <a:buNone/>
                      </a:pPr>
                      <a:endParaRPr sz="1800" u="none" strike="noStrike" cap="none" baseline="0"/>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l" rtl="0">
                        <a:spcBef>
                          <a:spcPts val="0"/>
                        </a:spcBef>
                        <a:buNone/>
                      </a:pPr>
                      <a:endParaRPr sz="1800" u="none" strike="noStrike" cap="none" baseline="0"/>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l" rtl="0">
                        <a:spcBef>
                          <a:spcPts val="0"/>
                        </a:spcBef>
                        <a:buNone/>
                      </a:pPr>
                      <a:endParaRPr sz="1800" u="none" strike="noStrike" cap="none" baseline="0"/>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l" rtl="0">
                        <a:spcBef>
                          <a:spcPts val="0"/>
                        </a:spcBef>
                        <a:buNone/>
                      </a:pPr>
                      <a:endParaRPr sz="1800" u="none" strike="noStrike" cap="none" baseline="0"/>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1314200">
                <a:tc>
                  <a:txBody>
                    <a:bodyPr/>
                    <a:lstStyle/>
                    <a:p>
                      <a:pPr marL="0" marR="0" lvl="0" indent="0" algn="ctr" rtl="0">
                        <a:lnSpc>
                          <a:spcPct val="100000"/>
                        </a:lnSpc>
                        <a:spcBef>
                          <a:spcPts val="0"/>
                        </a:spcBef>
                        <a:spcAft>
                          <a:spcPts val="0"/>
                        </a:spcAft>
                        <a:buClr>
                          <a:schemeClr val="dk1"/>
                        </a:buClr>
                        <a:buSzPct val="25000"/>
                        <a:buFont typeface="Calibri"/>
                        <a:buNone/>
                      </a:pPr>
                      <a:r>
                        <a:rPr lang="en-US" sz="2400" b="1" i="0" u="none" strike="noStrike" cap="none" baseline="0">
                          <a:solidFill>
                            <a:schemeClr val="dk1"/>
                          </a:solidFill>
                          <a:latin typeface="Calibri"/>
                          <a:ea typeface="Calibri"/>
                          <a:cs typeface="Calibri"/>
                          <a:sym typeface="Calibri"/>
                        </a:rPr>
                        <a:t>Be Respectful</a:t>
                      </a:r>
                    </a:p>
                    <a:p>
                      <a:pPr marL="0" marR="0" lvl="0" indent="0" algn="ctr" rtl="0">
                        <a:lnSpc>
                          <a:spcPct val="100000"/>
                        </a:lnSpc>
                        <a:spcBef>
                          <a:spcPts val="0"/>
                        </a:spcBef>
                        <a:spcAft>
                          <a:spcPts val="0"/>
                        </a:spcAft>
                        <a:buClr>
                          <a:schemeClr val="dk1"/>
                        </a:buClr>
                        <a:buFont typeface="Calibri"/>
                        <a:buNone/>
                      </a:pPr>
                      <a:endParaRPr sz="2400" b="0" i="0" u="none" strike="noStrike" cap="none" baseline="0">
                        <a:solidFill>
                          <a:schemeClr val="dk1"/>
                        </a:solidFill>
                        <a:latin typeface="Calibri"/>
                        <a:ea typeface="Calibri"/>
                        <a:cs typeface="Calibri"/>
                        <a:sym typeface="Calibri"/>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l" rtl="0">
                        <a:spcBef>
                          <a:spcPts val="0"/>
                        </a:spcBef>
                        <a:buNone/>
                      </a:pPr>
                      <a:endParaRPr sz="1800" u="none" strike="noStrike" cap="none" baseline="0"/>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l" rtl="0">
                        <a:spcBef>
                          <a:spcPts val="0"/>
                        </a:spcBef>
                        <a:buNone/>
                      </a:pPr>
                      <a:endParaRPr sz="1800" u="none" strike="noStrike" cap="none" baseline="0"/>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l" rtl="0">
                        <a:spcBef>
                          <a:spcPts val="0"/>
                        </a:spcBef>
                        <a:buNone/>
                      </a:pPr>
                      <a:endParaRPr sz="1800" u="none" strike="noStrike" cap="none" baseline="0"/>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l" rtl="0">
                        <a:spcBef>
                          <a:spcPts val="0"/>
                        </a:spcBef>
                        <a:buNone/>
                      </a:pPr>
                      <a:endParaRPr sz="1800" u="none" strike="noStrike" cap="none" baseline="0"/>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1314200">
                <a:tc>
                  <a:txBody>
                    <a:bodyPr/>
                    <a:lstStyle/>
                    <a:p>
                      <a:pPr marL="0" marR="0" lvl="0" indent="0" algn="ctr" rtl="0">
                        <a:lnSpc>
                          <a:spcPct val="100000"/>
                        </a:lnSpc>
                        <a:spcBef>
                          <a:spcPts val="0"/>
                        </a:spcBef>
                        <a:spcAft>
                          <a:spcPts val="0"/>
                        </a:spcAft>
                        <a:buClr>
                          <a:schemeClr val="dk1"/>
                        </a:buClr>
                        <a:buSzPct val="25000"/>
                        <a:buFont typeface="Calibri"/>
                        <a:buNone/>
                      </a:pPr>
                      <a:r>
                        <a:rPr lang="en-US" sz="2400" b="1" i="0" u="none" strike="noStrike" cap="none" baseline="0">
                          <a:solidFill>
                            <a:schemeClr val="dk1"/>
                          </a:solidFill>
                          <a:latin typeface="Calibri"/>
                          <a:ea typeface="Calibri"/>
                          <a:cs typeface="Calibri"/>
                          <a:sym typeface="Calibri"/>
                        </a:rPr>
                        <a:t>Be Responsible</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l" rtl="0">
                        <a:spcBef>
                          <a:spcPts val="0"/>
                        </a:spcBef>
                        <a:buNone/>
                      </a:pPr>
                      <a:endParaRPr sz="1800" u="none" strike="noStrike" cap="none" baseline="0"/>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l" rtl="0">
                        <a:spcBef>
                          <a:spcPts val="0"/>
                        </a:spcBef>
                        <a:buNone/>
                      </a:pPr>
                      <a:endParaRPr sz="1800" u="none" strike="noStrike" cap="none" baseline="0"/>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l" rtl="0">
                        <a:spcBef>
                          <a:spcPts val="0"/>
                        </a:spcBef>
                        <a:buNone/>
                      </a:pPr>
                      <a:endParaRPr sz="1800" u="none" strike="noStrike" cap="none" baseline="0"/>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l" rtl="0">
                        <a:spcBef>
                          <a:spcPts val="0"/>
                        </a:spcBef>
                        <a:buNone/>
                      </a:pPr>
                      <a:endParaRPr sz="1800" u="none" strike="noStrike" cap="none" baseline="0"/>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bl>
          </a:graphicData>
        </a:graphic>
      </p:graphicFrame>
      <p:sp>
        <p:nvSpPr>
          <p:cNvPr id="4" name="Shape 599">
            <a:extLst>
              <a:ext uri="{FF2B5EF4-FFF2-40B4-BE49-F238E27FC236}">
                <a16:creationId xmlns:a16="http://schemas.microsoft.com/office/drawing/2014/main" id="{C71E5320-0BEA-2D4A-8036-9C784F8CAB2F}"/>
              </a:ext>
            </a:extLst>
          </p:cNvPr>
          <p:cNvSpPr/>
          <p:nvPr/>
        </p:nvSpPr>
        <p:spPr>
          <a:xfrm>
            <a:off x="7621505" y="6223440"/>
            <a:ext cx="266699" cy="285750"/>
          </a:xfrm>
          <a:prstGeom prst="star5">
            <a:avLst>
              <a:gd name="adj" fmla="val 19098"/>
              <a:gd name="hf" fmla="val 105146"/>
              <a:gd name="vf" fmla="val 110557"/>
            </a:avLst>
          </a:prstGeom>
          <a:solidFill>
            <a:srgbClr val="FFFF00"/>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Shape 71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000" b="0" i="0" u="none" strike="noStrike" cap="none" baseline="0">
                <a:solidFill>
                  <a:schemeClr val="dk1"/>
                </a:solidFill>
                <a:latin typeface="Calibri"/>
                <a:ea typeface="Calibri"/>
                <a:cs typeface="Calibri"/>
                <a:sym typeface="Calibri"/>
              </a:rPr>
              <a:t>Defining Behaviors/Rules</a:t>
            </a:r>
          </a:p>
        </p:txBody>
      </p:sp>
      <p:sp>
        <p:nvSpPr>
          <p:cNvPr id="717" name="Shape 717"/>
          <p:cNvSpPr txBox="1">
            <a:spLocks noGrp="1"/>
          </p:cNvSpPr>
          <p:nvPr>
            <p:ph idx="1"/>
          </p:nvPr>
        </p:nvSpPr>
        <p:spPr>
          <a:xfrm>
            <a:off x="568325" y="1601695"/>
            <a:ext cx="8464550" cy="4295868"/>
          </a:xfrm>
          <a:prstGeom prst="rect">
            <a:avLst/>
          </a:prstGeom>
          <a:noFill/>
          <a:ln>
            <a:noFill/>
          </a:ln>
        </p:spPr>
        <p:txBody>
          <a:bodyPr lIns="91425" tIns="45700" rIns="91425" bIns="45700" anchor="t" anchorCtr="0">
            <a:noAutofit/>
          </a:bodyPr>
          <a:lstStyle/>
          <a:p>
            <a:pPr marL="342900" marR="0" lvl="0" indent="-342900" algn="l" rtl="0">
              <a:spcBef>
                <a:spcPts val="0"/>
              </a:spcBef>
              <a:buClr>
                <a:srgbClr val="FF0000"/>
              </a:buClr>
              <a:buSzPct val="100000"/>
              <a:buFont typeface="Arial"/>
              <a:buChar char="•"/>
            </a:pPr>
            <a:r>
              <a:rPr lang="en-US" sz="3200" b="0" i="0" u="none" strike="noStrike" cap="none" baseline="0">
                <a:solidFill>
                  <a:schemeClr val="dk1"/>
                </a:solidFill>
                <a:latin typeface="Calibri"/>
                <a:ea typeface="Calibri"/>
                <a:cs typeface="Calibri"/>
                <a:sym typeface="Calibri"/>
              </a:rPr>
              <a:t>Specifically Identified Behaviors should be:</a:t>
            </a:r>
          </a:p>
          <a:p>
            <a:pPr marL="742950" marR="0" lvl="1" indent="-285750" algn="l" rtl="0">
              <a:spcBef>
                <a:spcPts val="640"/>
              </a:spcBef>
              <a:buClr>
                <a:srgbClr val="FF0000"/>
              </a:buClr>
              <a:buSzPct val="100000"/>
              <a:buFont typeface="Arial"/>
              <a:buChar char="•"/>
            </a:pPr>
            <a:r>
              <a:rPr lang="en-US" sz="3200" b="1" i="0" u="none" strike="noStrike" cap="none" baseline="0">
                <a:solidFill>
                  <a:srgbClr val="FF0000"/>
                </a:solidFill>
                <a:latin typeface="Calibri"/>
                <a:ea typeface="Calibri"/>
                <a:cs typeface="Calibri"/>
                <a:sym typeface="Calibri"/>
              </a:rPr>
              <a:t>O</a:t>
            </a:r>
            <a:r>
              <a:rPr lang="en-US" sz="3200" b="0" i="0" u="none" strike="noStrike" cap="none" baseline="0">
                <a:solidFill>
                  <a:schemeClr val="dk1"/>
                </a:solidFill>
                <a:latin typeface="Calibri"/>
                <a:ea typeface="Calibri"/>
                <a:cs typeface="Calibri"/>
                <a:sym typeface="Calibri"/>
              </a:rPr>
              <a:t>bservable – Behaviors we can see</a:t>
            </a:r>
          </a:p>
          <a:p>
            <a:pPr marL="742950" marR="0" lvl="1" indent="-285750" algn="l" rtl="0">
              <a:spcBef>
                <a:spcPts val="640"/>
              </a:spcBef>
              <a:buClr>
                <a:srgbClr val="FF0000"/>
              </a:buClr>
              <a:buSzPct val="100000"/>
              <a:buFont typeface="Arial"/>
              <a:buChar char="•"/>
            </a:pPr>
            <a:r>
              <a:rPr lang="en-US" sz="3200" b="1" i="0" u="none" strike="noStrike" cap="none" baseline="0">
                <a:solidFill>
                  <a:srgbClr val="FF0000"/>
                </a:solidFill>
                <a:latin typeface="Calibri"/>
                <a:ea typeface="Calibri"/>
                <a:cs typeface="Calibri"/>
                <a:sym typeface="Calibri"/>
              </a:rPr>
              <a:t>M</a:t>
            </a:r>
            <a:r>
              <a:rPr lang="en-US" sz="3200" b="0" i="0" u="none" strike="noStrike" cap="none" baseline="0">
                <a:solidFill>
                  <a:schemeClr val="dk1"/>
                </a:solidFill>
                <a:latin typeface="Calibri"/>
                <a:ea typeface="Calibri"/>
                <a:cs typeface="Calibri"/>
                <a:sym typeface="Calibri"/>
              </a:rPr>
              <a:t>easurable – We can count occurrences</a:t>
            </a:r>
          </a:p>
          <a:p>
            <a:pPr marL="742950" marR="0" lvl="1" indent="-285750" algn="l" rtl="0">
              <a:spcBef>
                <a:spcPts val="640"/>
              </a:spcBef>
              <a:buClr>
                <a:srgbClr val="FF0000"/>
              </a:buClr>
              <a:buSzPct val="100000"/>
              <a:buFont typeface="Arial"/>
              <a:buChar char="•"/>
            </a:pPr>
            <a:r>
              <a:rPr lang="en-US" sz="3200" b="1" i="0" u="none" strike="noStrike" cap="none" baseline="0">
                <a:solidFill>
                  <a:srgbClr val="FF0000"/>
                </a:solidFill>
                <a:latin typeface="Calibri"/>
                <a:ea typeface="Calibri"/>
                <a:cs typeface="Calibri"/>
                <a:sym typeface="Calibri"/>
              </a:rPr>
              <a:t>P</a:t>
            </a:r>
            <a:r>
              <a:rPr lang="en-US" sz="3200" b="0" i="0" u="none" strike="noStrike" cap="none" baseline="0">
                <a:solidFill>
                  <a:schemeClr val="dk1"/>
                </a:solidFill>
                <a:latin typeface="Calibri"/>
                <a:ea typeface="Calibri"/>
                <a:cs typeface="Calibri"/>
                <a:sym typeface="Calibri"/>
              </a:rPr>
              <a:t>ositively Stated – What we do to be 		successful</a:t>
            </a:r>
          </a:p>
          <a:p>
            <a:pPr marL="742950" marR="0" lvl="1" indent="-285750" algn="l" rtl="0">
              <a:spcBef>
                <a:spcPts val="640"/>
              </a:spcBef>
              <a:buClr>
                <a:srgbClr val="FF0000"/>
              </a:buClr>
              <a:buSzPct val="100000"/>
              <a:buFont typeface="Arial"/>
              <a:buChar char="•"/>
            </a:pPr>
            <a:r>
              <a:rPr lang="en-US" sz="3200" b="1" i="0" u="none" strike="noStrike" cap="none" baseline="0">
                <a:solidFill>
                  <a:srgbClr val="FF0000"/>
                </a:solidFill>
                <a:latin typeface="Calibri"/>
                <a:ea typeface="Calibri"/>
                <a:cs typeface="Calibri"/>
                <a:sym typeface="Calibri"/>
              </a:rPr>
              <a:t>U</a:t>
            </a:r>
            <a:r>
              <a:rPr lang="en-US" sz="3200" b="0" i="0" u="none" strike="noStrike" cap="none" baseline="0">
                <a:solidFill>
                  <a:schemeClr val="dk1"/>
                </a:solidFill>
                <a:latin typeface="Calibri"/>
                <a:ea typeface="Calibri"/>
                <a:cs typeface="Calibri"/>
                <a:sym typeface="Calibri"/>
              </a:rPr>
              <a:t>nderstandable – Student-friendly language</a:t>
            </a:r>
          </a:p>
          <a:p>
            <a:pPr marL="742950" marR="0" lvl="1" indent="-285750" algn="l" rtl="0">
              <a:spcBef>
                <a:spcPts val="640"/>
              </a:spcBef>
              <a:buClr>
                <a:srgbClr val="FF0000"/>
              </a:buClr>
              <a:buSzPct val="100000"/>
              <a:buFont typeface="Arial"/>
              <a:buChar char="•"/>
            </a:pPr>
            <a:r>
              <a:rPr lang="en-US" sz="3200" b="1" i="0" u="none" strike="noStrike" cap="none" baseline="0">
                <a:solidFill>
                  <a:srgbClr val="FF0000"/>
                </a:solidFill>
                <a:latin typeface="Calibri"/>
                <a:ea typeface="Calibri"/>
                <a:cs typeface="Calibri"/>
                <a:sym typeface="Calibri"/>
              </a:rPr>
              <a:t>A</a:t>
            </a:r>
            <a:r>
              <a:rPr lang="en-US" sz="3200" b="0" i="0" u="none" strike="noStrike" cap="none" baseline="0">
                <a:solidFill>
                  <a:schemeClr val="dk1"/>
                </a:solidFill>
                <a:latin typeface="Calibri"/>
                <a:ea typeface="Calibri"/>
                <a:cs typeface="Calibri"/>
                <a:sym typeface="Calibri"/>
              </a:rPr>
              <a:t>lways Applicable – The same everyday</a:t>
            </a:r>
          </a:p>
          <a:p>
            <a:pPr marL="342900" marR="0" lvl="0" indent="-139700" algn="l" rtl="0">
              <a:spcBef>
                <a:spcPts val="640"/>
              </a:spcBef>
              <a:buClr>
                <a:srgbClr val="FF0000"/>
              </a:buClr>
              <a:buFont typeface="Arial"/>
              <a:buNone/>
            </a:pPr>
            <a:endParaRPr sz="3200" b="0" i="0" u="none" strike="noStrike" cap="none" baseline="0">
              <a:solidFill>
                <a:schemeClr val="dk1"/>
              </a:solidFill>
              <a:latin typeface="Calibri"/>
              <a:ea typeface="Calibri"/>
              <a:cs typeface="Calibri"/>
              <a:sym typeface="Calibri"/>
            </a:endParaRPr>
          </a:p>
          <a:p>
            <a:pPr marL="342900" marR="0" lvl="0" indent="-139700" algn="l" rtl="0">
              <a:spcBef>
                <a:spcPts val="640"/>
              </a:spcBef>
              <a:buClr>
                <a:srgbClr val="FF0000"/>
              </a:buClr>
              <a:buFont typeface="Arial"/>
              <a:buNone/>
            </a:pPr>
            <a:endParaRPr sz="32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Shape 72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buClr>
                <a:srgbClr val="008000"/>
              </a:buClr>
              <a:buSzPct val="25000"/>
              <a:buFont typeface="Calibri"/>
              <a:buNone/>
            </a:pPr>
            <a:r>
              <a:rPr lang="en-US" sz="4400" b="0" i="0" u="none" strike="noStrike" cap="none" baseline="0">
                <a:solidFill>
                  <a:srgbClr val="008000"/>
                </a:solidFill>
                <a:latin typeface="Calibri"/>
                <a:ea typeface="Calibri"/>
                <a:cs typeface="Calibri"/>
                <a:sym typeface="Calibri"/>
              </a:rPr>
              <a:t>Activity: </a:t>
            </a:r>
            <a:r>
              <a:rPr lang="en-US" sz="4400" b="0" i="0" u="none" strike="noStrike" cap="none" baseline="0">
                <a:solidFill>
                  <a:srgbClr val="FF0000"/>
                </a:solidFill>
                <a:latin typeface="Calibri"/>
                <a:ea typeface="Calibri"/>
                <a:cs typeface="Calibri"/>
                <a:sym typeface="Calibri"/>
              </a:rPr>
              <a:t>OMPUA</a:t>
            </a:r>
          </a:p>
        </p:txBody>
      </p:sp>
      <p:sp>
        <p:nvSpPr>
          <p:cNvPr id="725" name="Shape 725"/>
          <p:cNvSpPr txBox="1">
            <a:spLocks noGrp="1"/>
          </p:cNvSpPr>
          <p:nvPr>
            <p:ph idx="1"/>
          </p:nvPr>
        </p:nvSpPr>
        <p:spPr>
          <a:xfrm>
            <a:off x="457200" y="1789671"/>
            <a:ext cx="8229600" cy="4336491"/>
          </a:xfrm>
          <a:prstGeom prst="rect">
            <a:avLst/>
          </a:prstGeom>
          <a:noFill/>
          <a:ln>
            <a:noFill/>
          </a:ln>
        </p:spPr>
        <p:txBody>
          <a:bodyPr lIns="91425" tIns="45700" rIns="91425" bIns="45700" anchor="t" anchorCtr="0">
            <a:noAutofit/>
          </a:bodyPr>
          <a:lstStyle/>
          <a:p>
            <a:pPr marL="514350" marR="0" lvl="0" indent="-514350" algn="l" rtl="0">
              <a:spcBef>
                <a:spcPts val="0"/>
              </a:spcBef>
              <a:buClr>
                <a:srgbClr val="FF0000"/>
              </a:buClr>
              <a:buSzPct val="100000"/>
              <a:buFont typeface="Calibri"/>
              <a:buAutoNum type="arabicPeriod"/>
            </a:pPr>
            <a:r>
              <a:rPr lang="en-US" sz="3200" b="0" i="0" u="none" strike="noStrike" cap="none" baseline="0">
                <a:solidFill>
                  <a:schemeClr val="dk1"/>
                </a:solidFill>
                <a:latin typeface="Calibri"/>
                <a:ea typeface="Calibri"/>
                <a:cs typeface="Calibri"/>
                <a:sym typeface="Calibri"/>
              </a:rPr>
              <a:t>Keep hands, feet &amp; objects to self.</a:t>
            </a:r>
          </a:p>
          <a:p>
            <a:pPr marL="514350" marR="0" lvl="0" indent="-514350" algn="l" rtl="0">
              <a:spcBef>
                <a:spcPts val="640"/>
              </a:spcBef>
              <a:buClr>
                <a:srgbClr val="FF0000"/>
              </a:buClr>
              <a:buSzPct val="100000"/>
              <a:buFont typeface="Calibri"/>
              <a:buAutoNum type="arabicPeriod"/>
            </a:pPr>
            <a:r>
              <a:rPr lang="en-US" sz="3200" b="0" i="0" u="none" strike="noStrike" cap="none" baseline="0">
                <a:solidFill>
                  <a:schemeClr val="dk1"/>
                </a:solidFill>
                <a:latin typeface="Calibri"/>
                <a:ea typeface="Calibri"/>
                <a:cs typeface="Calibri"/>
                <a:sym typeface="Calibri"/>
              </a:rPr>
              <a:t>Follow directions. </a:t>
            </a:r>
          </a:p>
          <a:p>
            <a:pPr marL="514350" marR="0" lvl="0" indent="-514350" algn="l" rtl="0">
              <a:spcBef>
                <a:spcPts val="640"/>
              </a:spcBef>
              <a:buClr>
                <a:srgbClr val="FF0000"/>
              </a:buClr>
              <a:buSzPct val="100000"/>
              <a:buFont typeface="Calibri"/>
              <a:buAutoNum type="arabicPeriod"/>
            </a:pPr>
            <a:r>
              <a:rPr lang="en-US" sz="3200" b="0" i="0" u="none" strike="noStrike" cap="none" baseline="0">
                <a:solidFill>
                  <a:schemeClr val="dk1"/>
                </a:solidFill>
                <a:latin typeface="Calibri"/>
                <a:ea typeface="Calibri"/>
                <a:cs typeface="Calibri"/>
                <a:sym typeface="Calibri"/>
              </a:rPr>
              <a:t>Try your best.</a:t>
            </a:r>
          </a:p>
          <a:p>
            <a:pPr marL="514350" marR="0" lvl="0" indent="-514350" algn="l" rtl="0">
              <a:spcBef>
                <a:spcPts val="640"/>
              </a:spcBef>
              <a:buClr>
                <a:srgbClr val="FF0000"/>
              </a:buClr>
              <a:buSzPct val="100000"/>
              <a:buFont typeface="Calibri"/>
              <a:buAutoNum type="arabicPeriod"/>
            </a:pPr>
            <a:r>
              <a:rPr lang="en-US" sz="3200" b="0" i="0" u="none" strike="noStrike" cap="none" baseline="0">
                <a:solidFill>
                  <a:schemeClr val="dk1"/>
                </a:solidFill>
                <a:latin typeface="Calibri"/>
                <a:ea typeface="Calibri"/>
                <a:cs typeface="Calibri"/>
                <a:sym typeface="Calibri"/>
              </a:rPr>
              <a:t>Walk. </a:t>
            </a:r>
          </a:p>
          <a:p>
            <a:pPr marL="514350" marR="0" lvl="0" indent="-514350" algn="l" rtl="0">
              <a:spcBef>
                <a:spcPts val="640"/>
              </a:spcBef>
              <a:buClr>
                <a:srgbClr val="FF0000"/>
              </a:buClr>
              <a:buSzPct val="100000"/>
              <a:buFont typeface="Calibri"/>
              <a:buAutoNum type="arabicPeriod"/>
            </a:pPr>
            <a:r>
              <a:rPr lang="en-US" sz="3200" b="0" i="0" u="none" strike="noStrike" cap="none" baseline="0">
                <a:solidFill>
                  <a:schemeClr val="dk1"/>
                </a:solidFill>
                <a:latin typeface="Calibri"/>
                <a:ea typeface="Calibri"/>
                <a:cs typeface="Calibri"/>
                <a:sym typeface="Calibri"/>
              </a:rPr>
              <a:t>Be a learner. </a:t>
            </a:r>
          </a:p>
          <a:p>
            <a:pPr marL="514350" marR="0" lvl="0" indent="-514350" algn="l" rtl="0">
              <a:spcBef>
                <a:spcPts val="640"/>
              </a:spcBef>
              <a:buClr>
                <a:srgbClr val="FF0000"/>
              </a:buClr>
              <a:buSzPct val="100000"/>
              <a:buFont typeface="Calibri"/>
              <a:buAutoNum type="arabicPeriod"/>
            </a:pPr>
            <a:r>
              <a:rPr lang="en-US" sz="3200" b="0" i="0" u="none" strike="noStrike" cap="none" baseline="0">
                <a:solidFill>
                  <a:schemeClr val="dk1"/>
                </a:solidFill>
                <a:latin typeface="Calibri"/>
                <a:ea typeface="Calibri"/>
                <a:cs typeface="Calibri"/>
                <a:sym typeface="Calibri"/>
              </a:rPr>
              <a:t>No talking in the hall. </a:t>
            </a:r>
          </a:p>
          <a:p>
            <a:pPr marL="514350" marR="0" lvl="0" indent="-514350" algn="l" rtl="0">
              <a:spcBef>
                <a:spcPts val="640"/>
              </a:spcBef>
              <a:buClr>
                <a:srgbClr val="FF0000"/>
              </a:buClr>
              <a:buSzPct val="100000"/>
              <a:buFont typeface="Calibri"/>
              <a:buAutoNum type="arabicPeriod"/>
            </a:pPr>
            <a:r>
              <a:rPr lang="en-US" sz="3200" b="0" i="0" u="none" strike="noStrike" cap="none" baseline="0">
                <a:solidFill>
                  <a:schemeClr val="dk1"/>
                </a:solidFill>
                <a:latin typeface="Calibri"/>
                <a:ea typeface="Calibri"/>
                <a:cs typeface="Calibri"/>
                <a:sym typeface="Calibri"/>
              </a:rPr>
              <a:t>Stay in assigned area until dismissed.</a:t>
            </a:r>
          </a:p>
          <a:p>
            <a:pPr marL="0" marR="0" lvl="0" indent="0" algn="l" rtl="0">
              <a:spcBef>
                <a:spcPts val="640"/>
              </a:spcBef>
              <a:buClr>
                <a:srgbClr val="FF0000"/>
              </a:buClr>
              <a:buFont typeface="Arial"/>
              <a:buNone/>
            </a:pPr>
            <a:endParaRPr sz="3200" b="0" i="0" u="none" strike="noStrike" cap="none" baseline="0">
              <a:solidFill>
                <a:srgbClr val="009E47"/>
              </a:solidFill>
              <a:latin typeface="Calibri"/>
              <a:ea typeface="Calibri"/>
              <a:cs typeface="Calibri"/>
              <a:sym typeface="Calibri"/>
            </a:endParaRPr>
          </a:p>
        </p:txBody>
      </p:sp>
      <p:pic>
        <p:nvPicPr>
          <p:cNvPr id="726" name="Shape 726"/>
          <p:cNvPicPr preferRelativeResize="0"/>
          <p:nvPr/>
        </p:nvPicPr>
        <p:blipFill rotWithShape="1">
          <a:blip r:embed="rId3">
            <a:alphaModFix/>
          </a:blip>
          <a:srcRect/>
          <a:stretch/>
        </p:blipFill>
        <p:spPr>
          <a:xfrm>
            <a:off x="6738938" y="1747838"/>
            <a:ext cx="660400" cy="660400"/>
          </a:xfrm>
          <a:prstGeom prst="rect">
            <a:avLst/>
          </a:prstGeom>
          <a:noFill/>
          <a:ln>
            <a:noFill/>
          </a:ln>
        </p:spPr>
      </p:pic>
      <p:pic>
        <p:nvPicPr>
          <p:cNvPr id="727" name="Shape 727"/>
          <p:cNvPicPr preferRelativeResize="0"/>
          <p:nvPr/>
        </p:nvPicPr>
        <p:blipFill rotWithShape="1">
          <a:blip r:embed="rId3">
            <a:alphaModFix/>
          </a:blip>
          <a:srcRect/>
          <a:stretch/>
        </p:blipFill>
        <p:spPr>
          <a:xfrm>
            <a:off x="4063000" y="2230438"/>
            <a:ext cx="660400" cy="660400"/>
          </a:xfrm>
          <a:prstGeom prst="rect">
            <a:avLst/>
          </a:prstGeom>
          <a:noFill/>
          <a:ln>
            <a:noFill/>
          </a:ln>
        </p:spPr>
      </p:pic>
      <p:pic>
        <p:nvPicPr>
          <p:cNvPr id="728" name="Shape 728"/>
          <p:cNvPicPr preferRelativeResize="0"/>
          <p:nvPr/>
        </p:nvPicPr>
        <p:blipFill rotWithShape="1">
          <a:blip r:embed="rId3">
            <a:alphaModFix/>
          </a:blip>
          <a:srcRect/>
          <a:stretch/>
        </p:blipFill>
        <p:spPr>
          <a:xfrm>
            <a:off x="2081238" y="3439739"/>
            <a:ext cx="660400" cy="660400"/>
          </a:xfrm>
          <a:prstGeom prst="rect">
            <a:avLst/>
          </a:prstGeom>
          <a:noFill/>
          <a:ln>
            <a:noFill/>
          </a:ln>
        </p:spPr>
      </p:pic>
      <p:pic>
        <p:nvPicPr>
          <p:cNvPr id="729" name="Shape 729"/>
          <p:cNvPicPr preferRelativeResize="0"/>
          <p:nvPr/>
        </p:nvPicPr>
        <p:blipFill rotWithShape="1">
          <a:blip r:embed="rId3">
            <a:alphaModFix/>
          </a:blip>
          <a:srcRect/>
          <a:stretch/>
        </p:blipFill>
        <p:spPr>
          <a:xfrm>
            <a:off x="7271414" y="4992681"/>
            <a:ext cx="660400" cy="660400"/>
          </a:xfrm>
          <a:prstGeom prst="rect">
            <a:avLst/>
          </a:prstGeom>
          <a:noFill/>
          <a:ln>
            <a:noFill/>
          </a:ln>
        </p:spPr>
      </p:pic>
      <p:pic>
        <p:nvPicPr>
          <p:cNvPr id="730" name="Shape 730"/>
          <p:cNvPicPr preferRelativeResize="0"/>
          <p:nvPr/>
        </p:nvPicPr>
        <p:blipFill rotWithShape="1">
          <a:blip r:embed="rId4">
            <a:alphaModFix/>
          </a:blip>
          <a:srcRect/>
          <a:stretch/>
        </p:blipFill>
        <p:spPr>
          <a:xfrm>
            <a:off x="3363635" y="2890838"/>
            <a:ext cx="699364" cy="699364"/>
          </a:xfrm>
          <a:prstGeom prst="rect">
            <a:avLst/>
          </a:prstGeom>
          <a:noFill/>
          <a:ln>
            <a:noFill/>
          </a:ln>
        </p:spPr>
      </p:pic>
      <p:pic>
        <p:nvPicPr>
          <p:cNvPr id="731" name="Shape 731"/>
          <p:cNvPicPr preferRelativeResize="0"/>
          <p:nvPr/>
        </p:nvPicPr>
        <p:blipFill rotWithShape="1">
          <a:blip r:embed="rId4">
            <a:alphaModFix/>
          </a:blip>
          <a:srcRect/>
          <a:stretch/>
        </p:blipFill>
        <p:spPr>
          <a:xfrm>
            <a:off x="3130878" y="3957916"/>
            <a:ext cx="699364" cy="699364"/>
          </a:xfrm>
          <a:prstGeom prst="rect">
            <a:avLst/>
          </a:prstGeom>
          <a:noFill/>
          <a:ln>
            <a:noFill/>
          </a:ln>
        </p:spPr>
      </p:pic>
      <p:pic>
        <p:nvPicPr>
          <p:cNvPr id="732" name="Shape 732"/>
          <p:cNvPicPr preferRelativeResize="0"/>
          <p:nvPr/>
        </p:nvPicPr>
        <p:blipFill rotWithShape="1">
          <a:blip r:embed="rId4">
            <a:alphaModFix/>
          </a:blip>
          <a:srcRect/>
          <a:stretch/>
        </p:blipFill>
        <p:spPr>
          <a:xfrm>
            <a:off x="4723400" y="4563637"/>
            <a:ext cx="699364" cy="699364"/>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6"/>
                                        </p:tgtEl>
                                        <p:attrNameLst>
                                          <p:attrName>style.visibility</p:attrName>
                                        </p:attrNameLst>
                                      </p:cBhvr>
                                      <p:to>
                                        <p:strVal val="visible"/>
                                      </p:to>
                                    </p:set>
                                    <p:animEffect transition="in" filter="fade">
                                      <p:cBhvr>
                                        <p:cTn id="7" dur="500"/>
                                        <p:tgtEl>
                                          <p:spTgt spid="7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7"/>
                                        </p:tgtEl>
                                        <p:attrNameLst>
                                          <p:attrName>style.visibility</p:attrName>
                                        </p:attrNameLst>
                                      </p:cBhvr>
                                      <p:to>
                                        <p:strVal val="visible"/>
                                      </p:to>
                                    </p:set>
                                    <p:animEffect transition="in" filter="fade">
                                      <p:cBhvr>
                                        <p:cTn id="12" dur="500"/>
                                        <p:tgtEl>
                                          <p:spTgt spid="7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0"/>
                                        </p:tgtEl>
                                        <p:attrNameLst>
                                          <p:attrName>style.visibility</p:attrName>
                                        </p:attrNameLst>
                                      </p:cBhvr>
                                      <p:to>
                                        <p:strVal val="visible"/>
                                      </p:to>
                                    </p:set>
                                    <p:animEffect transition="in" filter="fade">
                                      <p:cBhvr>
                                        <p:cTn id="17" dur="500"/>
                                        <p:tgtEl>
                                          <p:spTgt spid="7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8"/>
                                        </p:tgtEl>
                                        <p:attrNameLst>
                                          <p:attrName>style.visibility</p:attrName>
                                        </p:attrNameLst>
                                      </p:cBhvr>
                                      <p:to>
                                        <p:strVal val="visible"/>
                                      </p:to>
                                    </p:set>
                                    <p:animEffect transition="in" filter="fade">
                                      <p:cBhvr>
                                        <p:cTn id="22" dur="500"/>
                                        <p:tgtEl>
                                          <p:spTgt spid="7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1"/>
                                        </p:tgtEl>
                                        <p:attrNameLst>
                                          <p:attrName>style.visibility</p:attrName>
                                        </p:attrNameLst>
                                      </p:cBhvr>
                                      <p:to>
                                        <p:strVal val="visible"/>
                                      </p:to>
                                    </p:set>
                                    <p:animEffect transition="in" filter="fade">
                                      <p:cBhvr>
                                        <p:cTn id="27" dur="500"/>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ctrTitle"/>
          </p:nvPr>
        </p:nvSpPr>
        <p:spPr>
          <a:xfrm>
            <a:off x="533400" y="457200"/>
            <a:ext cx="7772400" cy="43434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600" b="0" i="0" u="none" strike="noStrike" cap="none" baseline="0" dirty="0">
                <a:solidFill>
                  <a:schemeClr val="dk1"/>
                </a:solidFill>
                <a:latin typeface="Calibri"/>
                <a:ea typeface="Calibri"/>
                <a:cs typeface="Calibri"/>
                <a:sym typeface="Calibri"/>
              </a:rPr>
              <a:t>Clarifying Expected Behavior</a:t>
            </a:r>
            <a:br>
              <a:rPr lang="en-US" sz="3600" b="0" i="0" u="none" strike="noStrike" cap="none" baseline="0" dirty="0">
                <a:solidFill>
                  <a:schemeClr val="dk1"/>
                </a:solidFill>
                <a:latin typeface="Calibri"/>
                <a:ea typeface="Calibri"/>
                <a:cs typeface="Calibri"/>
                <a:sym typeface="Calibri"/>
              </a:rPr>
            </a:br>
            <a:r>
              <a:rPr lang="en-US" sz="3600" b="0" i="0" u="none" strike="noStrike" cap="none" baseline="0" dirty="0">
                <a:solidFill>
                  <a:schemeClr val="dk1"/>
                </a:solidFill>
                <a:latin typeface="Calibri"/>
                <a:ea typeface="Calibri"/>
                <a:cs typeface="Calibri"/>
                <a:sym typeface="Calibri"/>
              </a:rPr>
              <a:t>Expectations and Rules</a:t>
            </a:r>
            <a:br>
              <a:rPr lang="en-US" sz="3600" b="0" i="0" u="none" strike="noStrike" cap="none" baseline="0" dirty="0">
                <a:solidFill>
                  <a:schemeClr val="dk1"/>
                </a:solidFill>
                <a:latin typeface="Calibri"/>
                <a:ea typeface="Calibri"/>
                <a:cs typeface="Calibri"/>
                <a:sym typeface="Calibri"/>
              </a:rPr>
            </a:br>
            <a:br>
              <a:rPr lang="en-US" sz="3600" b="0" i="0" u="none" strike="noStrike" cap="none" baseline="0" dirty="0">
                <a:solidFill>
                  <a:srgbClr val="FF0000"/>
                </a:solidFill>
                <a:latin typeface="Calibri"/>
                <a:ea typeface="Calibri"/>
                <a:cs typeface="Calibri"/>
                <a:sym typeface="Calibri"/>
              </a:rPr>
            </a:br>
            <a:br>
              <a:rPr lang="en-US" sz="3600" b="0" i="0" u="none" strike="noStrike" cap="none" baseline="0" dirty="0">
                <a:solidFill>
                  <a:schemeClr val="dk1"/>
                </a:solidFill>
                <a:latin typeface="Calibri"/>
                <a:ea typeface="Calibri"/>
                <a:cs typeface="Calibri"/>
                <a:sym typeface="Calibri"/>
              </a:rPr>
            </a:br>
            <a:br>
              <a:rPr lang="en-US" sz="3600" b="0" i="0" u="none" strike="noStrike" cap="none" baseline="0" dirty="0">
                <a:solidFill>
                  <a:schemeClr val="dk1"/>
                </a:solidFill>
                <a:latin typeface="Calibri"/>
                <a:ea typeface="Calibri"/>
                <a:cs typeface="Calibri"/>
                <a:sym typeface="Calibri"/>
              </a:rPr>
            </a:br>
            <a:br>
              <a:rPr lang="en-US" sz="2900" b="0" i="0" u="none" strike="noStrike" cap="none" baseline="0" dirty="0">
                <a:solidFill>
                  <a:schemeClr val="dk1"/>
                </a:solidFill>
                <a:latin typeface="Calibri"/>
                <a:ea typeface="Calibri"/>
                <a:cs typeface="Calibri"/>
                <a:sym typeface="Calibri"/>
              </a:rPr>
            </a:br>
            <a:endParaRPr lang="en-US" sz="29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buClr>
                <a:srgbClr val="008000"/>
              </a:buClr>
              <a:buSzPct val="25000"/>
              <a:buFont typeface="Calibri"/>
              <a:buNone/>
            </a:pPr>
            <a:r>
              <a:rPr lang="en-US" sz="4400" b="0" i="0" u="none" strike="noStrike" cap="none" baseline="0">
                <a:solidFill>
                  <a:srgbClr val="008000"/>
                </a:solidFill>
                <a:latin typeface="Calibri"/>
                <a:ea typeface="Calibri"/>
                <a:cs typeface="Calibri"/>
                <a:sym typeface="Calibri"/>
              </a:rPr>
              <a:t>Activity: </a:t>
            </a:r>
            <a:r>
              <a:rPr lang="en-US" sz="4400" b="0" i="0" u="none" strike="noStrike" cap="none" baseline="0">
                <a:solidFill>
                  <a:srgbClr val="FF0000"/>
                </a:solidFill>
                <a:latin typeface="Calibri"/>
                <a:ea typeface="Calibri"/>
                <a:cs typeface="Calibri"/>
                <a:sym typeface="Calibri"/>
              </a:rPr>
              <a:t>Defining Behaviors/ 	   		         Rules with OMPUA</a:t>
            </a:r>
          </a:p>
        </p:txBody>
      </p:sp>
      <p:sp>
        <p:nvSpPr>
          <p:cNvPr id="739" name="Shape 739"/>
          <p:cNvSpPr txBox="1">
            <a:spLocks noGrp="1"/>
          </p:cNvSpPr>
          <p:nvPr>
            <p:ph idx="1"/>
          </p:nvPr>
        </p:nvSpPr>
        <p:spPr>
          <a:xfrm>
            <a:off x="457200" y="1828158"/>
            <a:ext cx="8229600" cy="4298003"/>
          </a:xfrm>
          <a:prstGeom prst="rect">
            <a:avLst/>
          </a:prstGeom>
          <a:noFill/>
          <a:ln>
            <a:noFill/>
          </a:ln>
        </p:spPr>
        <p:txBody>
          <a:bodyPr lIns="91425" tIns="45700" rIns="91425" bIns="45700" anchor="t" anchorCtr="0">
            <a:noAutofit/>
          </a:bodyPr>
          <a:lstStyle/>
          <a:p>
            <a:pPr marL="457200" marR="0" lvl="0" indent="-457200" algn="l" rtl="0">
              <a:lnSpc>
                <a:spcPct val="80000"/>
              </a:lnSpc>
              <a:spcBef>
                <a:spcPts val="0"/>
              </a:spcBef>
              <a:spcAft>
                <a:spcPts val="0"/>
              </a:spcAft>
              <a:buClr>
                <a:srgbClr val="FF0000"/>
              </a:buClr>
              <a:buSzPct val="98333"/>
              <a:buFont typeface="Arial"/>
              <a:buChar char="•"/>
            </a:pPr>
            <a:r>
              <a:rPr lang="en-US" sz="2950" b="0" i="0" u="none" strike="noStrike" cap="none" baseline="0">
                <a:solidFill>
                  <a:schemeClr val="dk1"/>
                </a:solidFill>
                <a:latin typeface="Calibri"/>
                <a:ea typeface="Calibri"/>
                <a:cs typeface="Calibri"/>
                <a:sym typeface="Calibri"/>
              </a:rPr>
              <a:t>Identify behaviors/rules for students being safe in the hallway.</a:t>
            </a:r>
          </a:p>
          <a:p>
            <a:pPr marL="457200" marR="0" lvl="0" indent="-269240" algn="l" rtl="0">
              <a:lnSpc>
                <a:spcPct val="80000"/>
              </a:lnSpc>
              <a:spcBef>
                <a:spcPts val="600"/>
              </a:spcBef>
              <a:spcAft>
                <a:spcPts val="0"/>
              </a:spcAft>
              <a:buClr>
                <a:srgbClr val="FF0000"/>
              </a:buClr>
              <a:buFont typeface="Arial"/>
              <a:buNone/>
            </a:pPr>
            <a:endParaRPr sz="2950" b="0" i="0" u="none" strike="noStrike" cap="none" baseline="0">
              <a:solidFill>
                <a:schemeClr val="dk1"/>
              </a:solidFill>
              <a:latin typeface="Calibri"/>
              <a:ea typeface="Calibri"/>
              <a:cs typeface="Calibri"/>
              <a:sym typeface="Calibri"/>
            </a:endParaRPr>
          </a:p>
          <a:p>
            <a:pPr marL="457200" marR="0" lvl="0" indent="-269240" algn="l" rtl="0">
              <a:lnSpc>
                <a:spcPct val="80000"/>
              </a:lnSpc>
              <a:spcBef>
                <a:spcPts val="600"/>
              </a:spcBef>
              <a:spcAft>
                <a:spcPts val="0"/>
              </a:spcAft>
              <a:buClr>
                <a:srgbClr val="FF0000"/>
              </a:buClr>
              <a:buFont typeface="Arial"/>
              <a:buNone/>
            </a:pPr>
            <a:endParaRPr sz="2950" b="0" i="0" u="none" strike="noStrike" cap="none" baseline="0">
              <a:solidFill>
                <a:schemeClr val="dk1"/>
              </a:solidFill>
              <a:latin typeface="Calibri"/>
              <a:ea typeface="Calibri"/>
              <a:cs typeface="Calibri"/>
              <a:sym typeface="Calibri"/>
            </a:endParaRPr>
          </a:p>
          <a:p>
            <a:pPr marL="457200" marR="0" lvl="0" indent="-269240" algn="l" rtl="0">
              <a:lnSpc>
                <a:spcPct val="80000"/>
              </a:lnSpc>
              <a:spcBef>
                <a:spcPts val="600"/>
              </a:spcBef>
              <a:spcAft>
                <a:spcPts val="0"/>
              </a:spcAft>
              <a:buClr>
                <a:srgbClr val="FF0000"/>
              </a:buClr>
              <a:buFont typeface="Arial"/>
              <a:buNone/>
            </a:pPr>
            <a:endParaRPr sz="2950" b="0" i="0" u="none" strike="noStrike" cap="none" baseline="0">
              <a:solidFill>
                <a:schemeClr val="dk1"/>
              </a:solidFill>
              <a:latin typeface="Calibri"/>
              <a:ea typeface="Calibri"/>
              <a:cs typeface="Calibri"/>
              <a:sym typeface="Calibri"/>
            </a:endParaRPr>
          </a:p>
          <a:p>
            <a:pPr marL="457200" marR="0" lvl="0" indent="-269240" algn="l" rtl="0">
              <a:lnSpc>
                <a:spcPct val="80000"/>
              </a:lnSpc>
              <a:spcBef>
                <a:spcPts val="600"/>
              </a:spcBef>
              <a:spcAft>
                <a:spcPts val="0"/>
              </a:spcAft>
              <a:buClr>
                <a:srgbClr val="FF0000"/>
              </a:buClr>
              <a:buFont typeface="Arial"/>
              <a:buNone/>
            </a:pPr>
            <a:endParaRPr sz="2950" b="0" i="0" u="none" strike="noStrike" cap="none" baseline="0">
              <a:solidFill>
                <a:schemeClr val="dk1"/>
              </a:solidFill>
              <a:latin typeface="Calibri"/>
              <a:ea typeface="Calibri"/>
              <a:cs typeface="Calibri"/>
              <a:sym typeface="Calibri"/>
            </a:endParaRPr>
          </a:p>
          <a:p>
            <a:pPr marL="457200" marR="0" lvl="0" indent="-457200" algn="l" rtl="0">
              <a:lnSpc>
                <a:spcPct val="80000"/>
              </a:lnSpc>
              <a:spcBef>
                <a:spcPts val="600"/>
              </a:spcBef>
              <a:spcAft>
                <a:spcPts val="0"/>
              </a:spcAft>
              <a:buClr>
                <a:srgbClr val="FF0000"/>
              </a:buClr>
              <a:buSzPct val="98333"/>
              <a:buFont typeface="Arial"/>
              <a:buChar char="•"/>
            </a:pPr>
            <a:r>
              <a:rPr lang="en-US" sz="2950" b="0" i="0" u="none" strike="noStrike" cap="none" baseline="0">
                <a:solidFill>
                  <a:schemeClr val="dk1"/>
                </a:solidFill>
                <a:latin typeface="Calibri"/>
                <a:ea typeface="Calibri"/>
                <a:cs typeface="Calibri"/>
                <a:sym typeface="Calibri"/>
              </a:rPr>
              <a:t>Do the behaviors/rules meet OMPUA guidelines?</a:t>
            </a:r>
          </a:p>
          <a:p>
            <a:pPr marL="457200" marR="0" lvl="0" indent="-457200" algn="l" rtl="0">
              <a:lnSpc>
                <a:spcPct val="80000"/>
              </a:lnSpc>
              <a:spcBef>
                <a:spcPts val="600"/>
              </a:spcBef>
              <a:spcAft>
                <a:spcPts val="0"/>
              </a:spcAft>
              <a:buClr>
                <a:srgbClr val="FF0000"/>
              </a:buClr>
              <a:buSzPct val="98333"/>
              <a:buFont typeface="Arial"/>
              <a:buChar char="•"/>
            </a:pPr>
            <a:r>
              <a:rPr lang="en-US" sz="2950" b="0" i="0" u="none" strike="noStrike" cap="none" baseline="0">
                <a:solidFill>
                  <a:schemeClr val="dk1"/>
                </a:solidFill>
                <a:latin typeface="Calibri"/>
                <a:ea typeface="Calibri"/>
                <a:cs typeface="Calibri"/>
                <a:sym typeface="Calibri"/>
              </a:rPr>
              <a:t>Do they, together, create a vision of a highly successful student?</a:t>
            </a:r>
          </a:p>
          <a:p>
            <a:pPr marL="0" marR="0" lvl="0" indent="0" algn="l" rtl="0">
              <a:lnSpc>
                <a:spcPct val="80000"/>
              </a:lnSpc>
              <a:spcBef>
                <a:spcPts val="1192"/>
              </a:spcBef>
              <a:buClr>
                <a:srgbClr val="FF0000"/>
              </a:buClr>
              <a:buFont typeface="Arial"/>
              <a:buNone/>
            </a:pPr>
            <a:endParaRPr sz="2950" b="0" i="0" u="none" strike="noStrike" cap="none" baseline="0">
              <a:solidFill>
                <a:srgbClr val="009E47"/>
              </a:solidFill>
              <a:latin typeface="Calibri"/>
              <a:ea typeface="Calibri"/>
              <a:cs typeface="Calibri"/>
              <a:sym typeface="Calibri"/>
            </a:endParaRPr>
          </a:p>
        </p:txBody>
      </p:sp>
      <p:graphicFrame>
        <p:nvGraphicFramePr>
          <p:cNvPr id="740" name="Shape 740"/>
          <p:cNvGraphicFramePr/>
          <p:nvPr/>
        </p:nvGraphicFramePr>
        <p:xfrm>
          <a:off x="1471882" y="2791634"/>
          <a:ext cx="6096000" cy="1531950"/>
        </p:xfrm>
        <a:graphic>
          <a:graphicData uri="http://schemas.openxmlformats.org/drawingml/2006/table">
            <a:tbl>
              <a:tblPr firstRow="1" bandRow="1">
                <a:noFill/>
                <a:tableStyleId>{6827E71F-8466-4B31-9BEE-B565A08FF2A7}</a:tableStyleId>
              </a:tblPr>
              <a:tblGrid>
                <a:gridCol w="1762125">
                  <a:extLst>
                    <a:ext uri="{9D8B030D-6E8A-4147-A177-3AD203B41FA5}">
                      <a16:colId xmlns:a16="http://schemas.microsoft.com/office/drawing/2014/main" val="20000"/>
                    </a:ext>
                  </a:extLst>
                </a:gridCol>
                <a:gridCol w="4333875">
                  <a:extLst>
                    <a:ext uri="{9D8B030D-6E8A-4147-A177-3AD203B41FA5}">
                      <a16:colId xmlns:a16="http://schemas.microsoft.com/office/drawing/2014/main" val="20001"/>
                    </a:ext>
                  </a:extLst>
                </a:gridCol>
              </a:tblGrid>
              <a:tr h="596100">
                <a:tc>
                  <a:txBody>
                    <a:bodyPr/>
                    <a:lstStyle/>
                    <a:p>
                      <a:pPr marL="0" marR="0" lvl="0" indent="0" algn="l" rtl="0">
                        <a:spcBef>
                          <a:spcPts val="0"/>
                        </a:spcBef>
                        <a:buNone/>
                      </a:pPr>
                      <a:endParaRPr sz="1800" u="none" strike="noStrike" cap="none" baseline="0"/>
                    </a:p>
                  </a:txBody>
                  <a:tcPr marL="91450" marR="91450" marT="45725" marB="45725"/>
                </a:tc>
                <a:tc>
                  <a:txBody>
                    <a:bodyPr/>
                    <a:lstStyle/>
                    <a:p>
                      <a:pPr marL="0" marR="0" lvl="0" indent="0" algn="ctr" rtl="0">
                        <a:spcBef>
                          <a:spcPts val="0"/>
                        </a:spcBef>
                        <a:buSzPct val="25000"/>
                        <a:buNone/>
                      </a:pPr>
                      <a:r>
                        <a:rPr lang="en-US" sz="2800" b="1" u="none" strike="noStrike" cap="none" baseline="0"/>
                        <a:t>Hallway</a:t>
                      </a:r>
                    </a:p>
                  </a:txBody>
                  <a:tcPr marL="91450" marR="91450" marT="45725" marB="45725"/>
                </a:tc>
                <a:extLst>
                  <a:ext uri="{0D108BD9-81ED-4DB2-BD59-A6C34878D82A}">
                    <a16:rowId xmlns:a16="http://schemas.microsoft.com/office/drawing/2014/main" val="10000"/>
                  </a:ext>
                </a:extLst>
              </a:tr>
              <a:tr h="935850">
                <a:tc>
                  <a:txBody>
                    <a:bodyPr/>
                    <a:lstStyle/>
                    <a:p>
                      <a:pPr marL="0" marR="0" lvl="0" indent="0" algn="ctr" rtl="0">
                        <a:spcBef>
                          <a:spcPts val="0"/>
                        </a:spcBef>
                        <a:buSzPct val="25000"/>
                        <a:buNone/>
                      </a:pPr>
                      <a:r>
                        <a:rPr lang="en-US" sz="2800" b="1" u="none" strike="noStrike" cap="none" baseline="0"/>
                        <a:t>Safe</a:t>
                      </a:r>
                    </a:p>
                  </a:txBody>
                  <a:tcPr marL="91450" marR="91450" marT="45725" marB="45725"/>
                </a:tc>
                <a:tc>
                  <a:txBody>
                    <a:bodyPr/>
                    <a:lstStyle/>
                    <a:p>
                      <a:pPr marL="0" marR="0" lvl="0" indent="0" algn="l" rtl="0">
                        <a:spcBef>
                          <a:spcPts val="0"/>
                        </a:spcBef>
                        <a:buNone/>
                      </a:pPr>
                      <a:endParaRPr sz="1800" u="none" strike="noStrike" cap="none" baseline="0"/>
                    </a:p>
                  </a:txBody>
                  <a:tcPr marL="91450" marR="91450" marT="45725" marB="45725">
                    <a:solidFill>
                      <a:srgbClr val="FFFF00"/>
                    </a:solidFill>
                  </a:tcPr>
                </a:tc>
                <a:extLst>
                  <a:ext uri="{0D108BD9-81ED-4DB2-BD59-A6C34878D82A}">
                    <a16:rowId xmlns:a16="http://schemas.microsoft.com/office/drawing/2014/main" val="10001"/>
                  </a:ext>
                </a:extLst>
              </a:tr>
            </a:tbl>
          </a:graphicData>
        </a:graphic>
      </p:graphicFrame>
      <p:sp>
        <p:nvSpPr>
          <p:cNvPr id="5" name="Shape 599">
            <a:extLst>
              <a:ext uri="{FF2B5EF4-FFF2-40B4-BE49-F238E27FC236}">
                <a16:creationId xmlns:a16="http://schemas.microsoft.com/office/drawing/2014/main" id="{47542987-9C9A-A948-82C0-2782B9465796}"/>
              </a:ext>
            </a:extLst>
          </p:cNvPr>
          <p:cNvSpPr/>
          <p:nvPr/>
        </p:nvSpPr>
        <p:spPr>
          <a:xfrm>
            <a:off x="7621505" y="6223440"/>
            <a:ext cx="266699" cy="285750"/>
          </a:xfrm>
          <a:prstGeom prst="star5">
            <a:avLst>
              <a:gd name="adj" fmla="val 19098"/>
              <a:gd name="hf" fmla="val 105146"/>
              <a:gd name="vf" fmla="val 110557"/>
            </a:avLst>
          </a:prstGeom>
          <a:solidFill>
            <a:srgbClr val="FFFF00"/>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Shape 746"/>
          <p:cNvSpPr txBox="1">
            <a:spLocks noGrp="1"/>
          </p:cNvSpPr>
          <p:nvPr>
            <p:ph type="title"/>
          </p:nvPr>
        </p:nvSpPr>
        <p:spPr>
          <a:xfrm>
            <a:off x="457200" y="0"/>
            <a:ext cx="8229600" cy="1417638"/>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200" b="0" i="0" u="none" strike="noStrike" cap="none" baseline="0">
                <a:solidFill>
                  <a:schemeClr val="dk1"/>
                </a:solidFill>
                <a:latin typeface="Calibri"/>
                <a:ea typeface="Calibri"/>
                <a:cs typeface="Calibri"/>
                <a:sym typeface="Calibri"/>
              </a:rPr>
              <a:t>Schoolwide Expectations Matrix</a:t>
            </a:r>
          </a:p>
        </p:txBody>
      </p:sp>
      <p:graphicFrame>
        <p:nvGraphicFramePr>
          <p:cNvPr id="747" name="Shape 747"/>
          <p:cNvGraphicFramePr/>
          <p:nvPr/>
        </p:nvGraphicFramePr>
        <p:xfrm>
          <a:off x="150125" y="1089025"/>
          <a:ext cx="8778000" cy="4919630"/>
        </p:xfrm>
        <a:graphic>
          <a:graphicData uri="http://schemas.openxmlformats.org/drawingml/2006/table">
            <a:tbl>
              <a:tblPr>
                <a:noFill/>
                <a:tableStyleId>{C7DCC903-CDD4-4853-82ED-3978AD040161}</a:tableStyleId>
              </a:tblPr>
              <a:tblGrid>
                <a:gridCol w="1502825">
                  <a:extLst>
                    <a:ext uri="{9D8B030D-6E8A-4147-A177-3AD203B41FA5}">
                      <a16:colId xmlns:a16="http://schemas.microsoft.com/office/drawing/2014/main" val="20000"/>
                    </a:ext>
                  </a:extLst>
                </a:gridCol>
                <a:gridCol w="1240875">
                  <a:extLst>
                    <a:ext uri="{9D8B030D-6E8A-4147-A177-3AD203B41FA5}">
                      <a16:colId xmlns:a16="http://schemas.microsoft.com/office/drawing/2014/main" val="20001"/>
                    </a:ext>
                  </a:extLst>
                </a:gridCol>
                <a:gridCol w="1337375">
                  <a:extLst>
                    <a:ext uri="{9D8B030D-6E8A-4147-A177-3AD203B41FA5}">
                      <a16:colId xmlns:a16="http://schemas.microsoft.com/office/drawing/2014/main" val="20002"/>
                    </a:ext>
                  </a:extLst>
                </a:gridCol>
                <a:gridCol w="1504600">
                  <a:extLst>
                    <a:ext uri="{9D8B030D-6E8A-4147-A177-3AD203B41FA5}">
                      <a16:colId xmlns:a16="http://schemas.microsoft.com/office/drawing/2014/main" val="20003"/>
                    </a:ext>
                  </a:extLst>
                </a:gridCol>
                <a:gridCol w="1487275">
                  <a:extLst>
                    <a:ext uri="{9D8B030D-6E8A-4147-A177-3AD203B41FA5}">
                      <a16:colId xmlns:a16="http://schemas.microsoft.com/office/drawing/2014/main" val="20004"/>
                    </a:ext>
                  </a:extLst>
                </a:gridCol>
                <a:gridCol w="1705050">
                  <a:extLst>
                    <a:ext uri="{9D8B030D-6E8A-4147-A177-3AD203B41FA5}">
                      <a16:colId xmlns:a16="http://schemas.microsoft.com/office/drawing/2014/main" val="20005"/>
                    </a:ext>
                  </a:extLst>
                </a:gridCol>
              </a:tblGrid>
              <a:tr h="735750">
                <a:tc>
                  <a:txBody>
                    <a:bodyPr/>
                    <a:lstStyle/>
                    <a:p>
                      <a:pPr marL="0" marR="0" lvl="0" indent="0" algn="l" rtl="0">
                        <a:lnSpc>
                          <a:spcPct val="100000"/>
                        </a:lnSpc>
                        <a:spcBef>
                          <a:spcPts val="0"/>
                        </a:spcBef>
                        <a:spcAft>
                          <a:spcPts val="0"/>
                        </a:spcAft>
                        <a:buClr>
                          <a:schemeClr val="dk1"/>
                        </a:buClr>
                        <a:buFont typeface="Calibri"/>
                        <a:buNone/>
                      </a:pPr>
                      <a:endParaRPr sz="2400" b="1" i="0" u="none" strike="noStrike" cap="none" baseline="0">
                        <a:solidFill>
                          <a:srgbClr val="00B050"/>
                        </a:solidFill>
                        <a:latin typeface="Calibri"/>
                        <a:ea typeface="Calibri"/>
                        <a:cs typeface="Calibri"/>
                        <a:sym typeface="Calibri"/>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8000"/>
                        </a:buClr>
                        <a:buSzPct val="25000"/>
                        <a:buFont typeface="Calibri"/>
                        <a:buNone/>
                      </a:pPr>
                      <a:r>
                        <a:rPr lang="en-US" sz="2400" b="1" i="0" u="none" strike="noStrike" cap="none" baseline="0">
                          <a:solidFill>
                            <a:srgbClr val="008000"/>
                          </a:solidFill>
                          <a:latin typeface="Calibri"/>
                          <a:ea typeface="Calibri"/>
                          <a:cs typeface="Calibri"/>
                          <a:sym typeface="Calibri"/>
                        </a:rPr>
                        <a:t>All Settings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8000"/>
                        </a:buClr>
                        <a:buSzPct val="25000"/>
                        <a:buFont typeface="Calibri"/>
                        <a:buNone/>
                      </a:pPr>
                      <a:r>
                        <a:rPr lang="en-US" sz="2400" b="1" i="0" u="none" strike="noStrike" cap="none" baseline="0">
                          <a:solidFill>
                            <a:srgbClr val="008000"/>
                          </a:solidFill>
                          <a:latin typeface="Calibri"/>
                          <a:ea typeface="Calibri"/>
                          <a:cs typeface="Calibri"/>
                          <a:sym typeface="Calibri"/>
                        </a:rPr>
                        <a:t>Bus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8000"/>
                        </a:buClr>
                        <a:buSzPct val="25000"/>
                        <a:buFont typeface="Calibri"/>
                        <a:buNone/>
                      </a:pPr>
                      <a:r>
                        <a:rPr lang="en-US" sz="2400" b="1" i="0" u="none" strike="noStrike" cap="none" baseline="0">
                          <a:solidFill>
                            <a:srgbClr val="008000"/>
                          </a:solidFill>
                          <a:latin typeface="Calibri"/>
                          <a:ea typeface="Calibri"/>
                          <a:cs typeface="Calibri"/>
                          <a:sym typeface="Calibri"/>
                        </a:rPr>
                        <a:t>Hallway</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8000"/>
                        </a:buClr>
                        <a:buSzPct val="25000"/>
                        <a:buFont typeface="Calibri"/>
                        <a:buNone/>
                      </a:pPr>
                      <a:r>
                        <a:rPr lang="en-US" sz="2400" b="1" i="0" u="none" strike="noStrike" cap="none" baseline="0">
                          <a:solidFill>
                            <a:srgbClr val="008000"/>
                          </a:solidFill>
                          <a:latin typeface="Calibri"/>
                          <a:ea typeface="Calibri"/>
                          <a:cs typeface="Calibri"/>
                          <a:sym typeface="Calibri"/>
                        </a:rPr>
                        <a:t>Cafeteria</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8000"/>
                        </a:buClr>
                        <a:buSzPct val="25000"/>
                        <a:buFont typeface="Calibri"/>
                        <a:buNone/>
                      </a:pPr>
                      <a:r>
                        <a:rPr lang="en-US" sz="2400" b="1" i="0" u="none" strike="noStrike" cap="none" baseline="0">
                          <a:solidFill>
                            <a:srgbClr val="008000"/>
                          </a:solidFill>
                          <a:latin typeface="Calibri"/>
                          <a:ea typeface="Calibri"/>
                          <a:cs typeface="Calibri"/>
                          <a:sym typeface="Calibri"/>
                        </a:rPr>
                        <a:t>Classroom</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1308025">
                <a:tc>
                  <a:txBody>
                    <a:bodyPr/>
                    <a:lstStyle/>
                    <a:p>
                      <a:pPr marL="0" marR="0" lvl="0" indent="0" algn="ctr" rtl="0">
                        <a:lnSpc>
                          <a:spcPct val="100000"/>
                        </a:lnSpc>
                        <a:spcBef>
                          <a:spcPts val="0"/>
                        </a:spcBef>
                        <a:spcAft>
                          <a:spcPts val="0"/>
                        </a:spcAft>
                        <a:buClr>
                          <a:schemeClr val="dk1"/>
                        </a:buClr>
                        <a:buSzPct val="25000"/>
                        <a:buFont typeface="Calibri"/>
                        <a:buNone/>
                      </a:pPr>
                      <a:r>
                        <a:rPr lang="en-US" sz="2000" b="1" i="0" u="none" strike="noStrike" cap="none" baseline="0">
                          <a:solidFill>
                            <a:schemeClr val="dk1"/>
                          </a:solidFill>
                          <a:latin typeface="Calibri"/>
                          <a:ea typeface="Calibri"/>
                          <a:cs typeface="Calibri"/>
                          <a:sym typeface="Calibri"/>
                        </a:rPr>
                        <a:t>Be Safe</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166688" marR="0" lvl="0" indent="-166688"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Walk</a:t>
                      </a:r>
                    </a:p>
                    <a:p>
                      <a:pPr marL="166688" marR="0" lvl="0" indent="-166688"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Keep hands, feet &amp; objects to yourself</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125413" marR="0" lvl="0" indent="-125413"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Remain seated</a:t>
                      </a:r>
                    </a:p>
                    <a:p>
                      <a:pPr marL="0" marR="0" lvl="0" indent="0" algn="l" rtl="0">
                        <a:lnSpc>
                          <a:spcPct val="100000"/>
                        </a:lnSpc>
                        <a:spcBef>
                          <a:spcPts val="0"/>
                        </a:spcBef>
                        <a:spcAft>
                          <a:spcPts val="0"/>
                        </a:spcAft>
                        <a:buClr>
                          <a:schemeClr val="dk1"/>
                        </a:buClr>
                        <a:buFont typeface="Arial"/>
                        <a:buNone/>
                      </a:pPr>
                      <a:endParaRPr sz="1400" b="1" i="0" u="none" strike="noStrike" cap="none" baseline="0">
                        <a:solidFill>
                          <a:srgbClr val="008000"/>
                        </a:solidFill>
                        <a:latin typeface="Calibri"/>
                        <a:ea typeface="Calibri"/>
                        <a:cs typeface="Calibri"/>
                        <a:sym typeface="Calibri"/>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125413" marR="0" lvl="0" indent="-125413"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Stay to the right</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166688" marR="0" lvl="0" indent="-166688"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Stay seated until dismissed</a:t>
                      </a:r>
                    </a:p>
                    <a:p>
                      <a:pPr marL="166688" marR="0" lvl="0" indent="-166688"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Report spills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166688" marR="0" lvl="0" indent="-166688"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Use materials appropriately</a:t>
                      </a:r>
                    </a:p>
                    <a:p>
                      <a:pPr marL="125413" marR="0" lvl="0" indent="-125413"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Stay in assigned space</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1308025">
                <a:tc>
                  <a:txBody>
                    <a:bodyPr/>
                    <a:lstStyle/>
                    <a:p>
                      <a:pPr marL="0" marR="0" lvl="0" indent="0" algn="ctr" rtl="0">
                        <a:lnSpc>
                          <a:spcPct val="100000"/>
                        </a:lnSpc>
                        <a:spcBef>
                          <a:spcPts val="0"/>
                        </a:spcBef>
                        <a:spcAft>
                          <a:spcPts val="0"/>
                        </a:spcAft>
                        <a:buClr>
                          <a:schemeClr val="dk1"/>
                        </a:buClr>
                        <a:buSzPct val="25000"/>
                        <a:buFont typeface="Calibri"/>
                        <a:buNone/>
                      </a:pPr>
                      <a:r>
                        <a:rPr lang="en-US" sz="2000" b="1" i="0" u="none" strike="noStrike" cap="none" baseline="0">
                          <a:solidFill>
                            <a:schemeClr val="dk1"/>
                          </a:solidFill>
                          <a:latin typeface="Calibri"/>
                          <a:ea typeface="Calibri"/>
                          <a:cs typeface="Calibri"/>
                          <a:sym typeface="Calibri"/>
                        </a:rPr>
                        <a:t>Be Respectful</a:t>
                      </a:r>
                    </a:p>
                    <a:p>
                      <a:pPr marL="0" marR="0" lvl="0" indent="0" algn="ctr" rtl="0">
                        <a:lnSpc>
                          <a:spcPct val="100000"/>
                        </a:lnSpc>
                        <a:spcBef>
                          <a:spcPts val="0"/>
                        </a:spcBef>
                        <a:spcAft>
                          <a:spcPts val="0"/>
                        </a:spcAft>
                        <a:buClr>
                          <a:schemeClr val="dk1"/>
                        </a:buClr>
                        <a:buFont typeface="Calibri"/>
                        <a:buNone/>
                      </a:pPr>
                      <a:endParaRPr sz="2000" b="0" i="0" u="none" strike="noStrike" cap="none" baseline="0">
                        <a:solidFill>
                          <a:srgbClr val="000000"/>
                        </a:solidFill>
                        <a:latin typeface="Calibri"/>
                        <a:ea typeface="Calibri"/>
                        <a:cs typeface="Calibri"/>
                        <a:sym typeface="Calibri"/>
                      </a:endParaRP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166688" marR="0" lvl="0" indent="-166688"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Use appropriate language</a:t>
                      </a:r>
                    </a:p>
                    <a:p>
                      <a:pPr marL="166688" marR="0" lvl="0" indent="-166688"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Use appropriate voice level</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125413" marR="0" lvl="0" indent="-125413"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Go quickly to designated seat</a:t>
                      </a:r>
                    </a:p>
                    <a:p>
                      <a:pPr marL="125413" marR="0" lvl="0" indent="-125413"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Exit quickly</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125413" marR="0" lvl="0" indent="-125413"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Use only your assigned locker</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125413" marR="0" lvl="0" indent="-125413"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Patiently wait in line</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125413" marR="0" lvl="0" indent="-125413"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Listen to the speaker</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1417025">
                <a:tc>
                  <a:txBody>
                    <a:bodyPr/>
                    <a:lstStyle/>
                    <a:p>
                      <a:pPr marL="0" marR="0" lvl="0" indent="0" algn="ctr" rtl="0">
                        <a:lnSpc>
                          <a:spcPct val="100000"/>
                        </a:lnSpc>
                        <a:spcBef>
                          <a:spcPts val="0"/>
                        </a:spcBef>
                        <a:spcAft>
                          <a:spcPts val="0"/>
                        </a:spcAft>
                        <a:buClr>
                          <a:schemeClr val="dk1"/>
                        </a:buClr>
                        <a:buSzPct val="25000"/>
                        <a:buFont typeface="Calibri"/>
                        <a:buNone/>
                      </a:pPr>
                      <a:r>
                        <a:rPr lang="en-US" sz="2000" b="1" i="0" u="none" strike="noStrike" cap="none" baseline="0">
                          <a:solidFill>
                            <a:schemeClr val="dk1"/>
                          </a:solidFill>
                          <a:latin typeface="Calibri"/>
                          <a:ea typeface="Calibri"/>
                          <a:cs typeface="Calibri"/>
                          <a:sym typeface="Calibri"/>
                        </a:rPr>
                        <a:t>Be Responsible</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166688" marR="0" lvl="0" indent="-166688"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Follow Directions</a:t>
                      </a:r>
                    </a:p>
                    <a:p>
                      <a:pPr marL="166688" marR="0" lvl="0" indent="-166688"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Keep all areas clean</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166688" marR="0" lvl="0" indent="-166688"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Keep belongings inside the bus with you</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125413" marR="0" lvl="0" indent="-125413"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Take most direct route</a:t>
                      </a:r>
                    </a:p>
                    <a:p>
                      <a:pPr marL="125413" marR="0" lvl="0" indent="-125413"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Have a pass at all times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125413" marR="0" lvl="0" indent="-125413"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Clean up after yourself</a:t>
                      </a:r>
                    </a:p>
                    <a:p>
                      <a:pPr marL="125413" marR="0" lvl="0" indent="-125413"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Ask permission before getting up</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125413" marR="0" lvl="0" indent="-125413" algn="l" rtl="0">
                        <a:lnSpc>
                          <a:spcPct val="100000"/>
                        </a:lnSpc>
                        <a:spcBef>
                          <a:spcPts val="0"/>
                        </a:spcBef>
                        <a:spcAft>
                          <a:spcPts val="0"/>
                        </a:spcAft>
                        <a:buClr>
                          <a:srgbClr val="008000"/>
                        </a:buClr>
                        <a:buSzPct val="100000"/>
                        <a:buFont typeface="Arial"/>
                        <a:buChar char="•"/>
                      </a:pPr>
                      <a:r>
                        <a:rPr lang="en-US" sz="1400" b="1" i="0" u="none" strike="noStrike" cap="none" baseline="0">
                          <a:solidFill>
                            <a:srgbClr val="008000"/>
                          </a:solidFill>
                          <a:latin typeface="Calibri"/>
                          <a:ea typeface="Calibri"/>
                          <a:cs typeface="Calibri"/>
                          <a:sym typeface="Calibri"/>
                        </a:rPr>
                        <a:t>Do your work</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bl>
          </a:graphicData>
        </a:graphic>
      </p:graphicFrame>
      <p:grpSp>
        <p:nvGrpSpPr>
          <p:cNvPr id="748" name="Shape 748"/>
          <p:cNvGrpSpPr/>
          <p:nvPr/>
        </p:nvGrpSpPr>
        <p:grpSpPr>
          <a:xfrm>
            <a:off x="12699" y="6211887"/>
            <a:ext cx="9143999" cy="658812"/>
            <a:chOff x="12700" y="6211407"/>
            <a:chExt cx="9144377" cy="659292"/>
          </a:xfrm>
        </p:grpSpPr>
        <p:sp>
          <p:nvSpPr>
            <p:cNvPr id="749" name="Shape 749"/>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750" name="Shape 750"/>
            <p:cNvSpPr/>
            <p:nvPr/>
          </p:nvSpPr>
          <p:spPr>
            <a:xfrm>
              <a:off x="12700" y="6288896"/>
              <a:ext cx="9144377"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751" name="Shape 751"/>
            <p:cNvSpPr/>
            <p:nvPr/>
          </p:nvSpPr>
          <p:spPr>
            <a:xfrm>
              <a:off x="12700" y="6572092"/>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752" name="Shape 752"/>
            <p:cNvSpPr txBox="1"/>
            <p:nvPr/>
          </p:nvSpPr>
          <p:spPr>
            <a:xfrm>
              <a:off x="673127" y="6211407"/>
              <a:ext cx="1752671" cy="36856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lt1"/>
                  </a:solidFill>
                  <a:latin typeface="Calibri"/>
                  <a:ea typeface="Calibri"/>
                  <a:cs typeface="Calibri"/>
                  <a:sym typeface="Calibri"/>
                </a:rPr>
                <a:t>MO SW-PBS</a:t>
              </a:r>
            </a:p>
          </p:txBody>
        </p:sp>
      </p:grpSp>
      <p:sp>
        <p:nvSpPr>
          <p:cNvPr id="10" name="Shape 599">
            <a:extLst>
              <a:ext uri="{FF2B5EF4-FFF2-40B4-BE49-F238E27FC236}">
                <a16:creationId xmlns:a16="http://schemas.microsoft.com/office/drawing/2014/main" id="{8FF45BD0-2E5F-744E-BC41-C7D97FCCCCF8}"/>
              </a:ext>
            </a:extLst>
          </p:cNvPr>
          <p:cNvSpPr/>
          <p:nvPr/>
        </p:nvSpPr>
        <p:spPr>
          <a:xfrm>
            <a:off x="7621505" y="6223440"/>
            <a:ext cx="266699" cy="285750"/>
          </a:xfrm>
          <a:prstGeom prst="star5">
            <a:avLst>
              <a:gd name="adj" fmla="val 19098"/>
              <a:gd name="hf" fmla="val 105146"/>
              <a:gd name="vf" fmla="val 110557"/>
            </a:avLst>
          </a:prstGeom>
          <a:solidFill>
            <a:srgbClr val="FFFF00"/>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60" name="Shape 760"/>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rgbClr val="008000"/>
              </a:buClr>
              <a:buSzPct val="25000"/>
              <a:buFont typeface="Calibri"/>
              <a:buNone/>
            </a:pPr>
            <a:r>
              <a:rPr lang="en-US" sz="4000" b="0" i="0" u="none" strike="noStrike" cap="none" baseline="0">
                <a:solidFill>
                  <a:srgbClr val="008000"/>
                </a:solidFill>
                <a:latin typeface="Calibri"/>
                <a:ea typeface="Calibri"/>
                <a:cs typeface="Calibri"/>
                <a:sym typeface="Calibri"/>
              </a:rPr>
              <a:t>Defining Specific Behaviors </a:t>
            </a:r>
            <a:br>
              <a:rPr lang="en-US" sz="4000" b="0" i="0" u="none" strike="noStrike" cap="none" baseline="0">
                <a:solidFill>
                  <a:srgbClr val="008000"/>
                </a:solidFill>
                <a:latin typeface="Calibri"/>
                <a:ea typeface="Calibri"/>
                <a:cs typeface="Calibri"/>
                <a:sym typeface="Calibri"/>
              </a:rPr>
            </a:br>
            <a:r>
              <a:rPr lang="en-US" sz="4000" b="0" i="0" u="none" strike="noStrike" cap="none" baseline="0">
                <a:solidFill>
                  <a:srgbClr val="008000"/>
                </a:solidFill>
                <a:latin typeface="Calibri"/>
                <a:ea typeface="Calibri"/>
                <a:cs typeface="Calibri"/>
                <a:sym typeface="Calibri"/>
              </a:rPr>
              <a:t>for All Settings </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Shape 76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All Settings</a:t>
            </a:r>
          </a:p>
        </p:txBody>
      </p:sp>
      <p:sp>
        <p:nvSpPr>
          <p:cNvPr id="766" name="Shape 766"/>
          <p:cNvSpPr txBox="1">
            <a:spLocks noGrp="1"/>
          </p:cNvSpPr>
          <p:nvPr>
            <p:ph idx="1"/>
          </p:nvPr>
        </p:nvSpPr>
        <p:spPr>
          <a:xfrm>
            <a:off x="2177934" y="1435100"/>
            <a:ext cx="6508865" cy="4630738"/>
          </a:xfrm>
          <a:prstGeom prst="rect">
            <a:avLst/>
          </a:prstGeom>
          <a:noFill/>
          <a:ln>
            <a:noFill/>
          </a:ln>
        </p:spPr>
        <p:txBody>
          <a:bodyPr lIns="91425" tIns="45700" rIns="91425" bIns="45700" anchor="t" anchorCtr="0">
            <a:noAutofit/>
          </a:bodyPr>
          <a:lstStyle/>
          <a:p>
            <a:pPr marR="0" lvl="0" algn="l" rtl="0">
              <a:lnSpc>
                <a:spcPct val="90000"/>
              </a:lnSpc>
              <a:spcBef>
                <a:spcPts val="600"/>
              </a:spcBef>
              <a:buClr>
                <a:srgbClr val="FF0000"/>
              </a:buClr>
              <a:buSzPct val="50000"/>
              <a:buFont typeface="Wingdings" pitchFamily="2" charset="2"/>
              <a:buChar char="Ø"/>
            </a:pPr>
            <a:r>
              <a:rPr lang="en-US" sz="3200" b="0" i="0" u="none" strike="noStrike" cap="none" baseline="0" dirty="0">
                <a:solidFill>
                  <a:schemeClr val="dk1"/>
                </a:solidFill>
                <a:latin typeface="Calibri"/>
                <a:ea typeface="Calibri"/>
                <a:cs typeface="Calibri"/>
                <a:sym typeface="Calibri"/>
              </a:rPr>
              <a:t>Rules that are expected in each and every school location and are connected to the 3-5 schoolwide expectations identified.</a:t>
            </a:r>
          </a:p>
          <a:p>
            <a:pPr marR="0" lvl="0" algn="l" rtl="0">
              <a:lnSpc>
                <a:spcPct val="90000"/>
              </a:lnSpc>
              <a:spcBef>
                <a:spcPts val="600"/>
              </a:spcBef>
              <a:buClr>
                <a:srgbClr val="FF0000"/>
              </a:buClr>
              <a:buSzPct val="50000"/>
              <a:buFont typeface="Wingdings" pitchFamily="2" charset="2"/>
              <a:buChar char="Ø"/>
            </a:pPr>
            <a:r>
              <a:rPr lang="en-US" sz="3200" b="0" i="0" u="none" strike="noStrike" cap="none" baseline="0" dirty="0">
                <a:solidFill>
                  <a:schemeClr val="dk1"/>
                </a:solidFill>
                <a:latin typeface="Calibri"/>
                <a:ea typeface="Calibri"/>
                <a:cs typeface="Calibri"/>
                <a:sym typeface="Calibri"/>
              </a:rPr>
              <a:t>Expectations often not clear or agreed upon by all staff.</a:t>
            </a:r>
          </a:p>
          <a:p>
            <a:pPr marR="0" lvl="0" algn="l" rtl="0">
              <a:lnSpc>
                <a:spcPct val="90000"/>
              </a:lnSpc>
              <a:spcBef>
                <a:spcPts val="600"/>
              </a:spcBef>
              <a:buClr>
                <a:srgbClr val="FF0000"/>
              </a:buClr>
              <a:buSzPct val="50000"/>
              <a:buFont typeface="Wingdings" pitchFamily="2" charset="2"/>
              <a:buChar char="Ø"/>
            </a:pPr>
            <a:r>
              <a:rPr lang="en-US" sz="3200" b="0" i="0" u="none" strike="noStrike" cap="none" baseline="0" dirty="0">
                <a:solidFill>
                  <a:schemeClr val="dk1"/>
                </a:solidFill>
                <a:latin typeface="Calibri"/>
                <a:ea typeface="Calibri"/>
                <a:cs typeface="Calibri"/>
                <a:sym typeface="Calibri"/>
              </a:rPr>
              <a:t>Supervisors change day by day.</a:t>
            </a:r>
          </a:p>
          <a:p>
            <a:pPr marR="0" lvl="0" algn="l" rtl="0">
              <a:lnSpc>
                <a:spcPct val="90000"/>
              </a:lnSpc>
              <a:spcBef>
                <a:spcPts val="600"/>
              </a:spcBef>
              <a:buClr>
                <a:srgbClr val="FF0000"/>
              </a:buClr>
              <a:buSzPct val="50000"/>
              <a:buFont typeface="Wingdings" pitchFamily="2" charset="2"/>
              <a:buChar char="Ø"/>
            </a:pPr>
            <a:r>
              <a:rPr lang="en-US" sz="3200" b="0" i="0" u="none" strike="noStrike" cap="none" baseline="0" dirty="0">
                <a:solidFill>
                  <a:schemeClr val="dk1"/>
                </a:solidFill>
                <a:latin typeface="Calibri"/>
                <a:ea typeface="Calibri"/>
                <a:cs typeface="Calibri"/>
                <a:sym typeface="Calibri"/>
              </a:rPr>
              <a:t>Need to state behavior only once on Matrix, fewer rules on Matrix.</a:t>
            </a:r>
          </a:p>
          <a:p>
            <a:pPr marL="1717675" marR="0" lvl="0" indent="-1717675" algn="l" rtl="0">
              <a:lnSpc>
                <a:spcPct val="90000"/>
              </a:lnSpc>
              <a:spcBef>
                <a:spcPts val="640"/>
              </a:spcBef>
              <a:buClr>
                <a:srgbClr val="FF0000"/>
              </a:buClr>
              <a:buFont typeface="Arial"/>
              <a:buNone/>
            </a:pPr>
            <a:endParaRPr sz="3200" b="0" i="0" u="none" strike="noStrike" cap="none" baseline="0" dirty="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25F43227-C453-9449-A4EA-47F1C819D59D}"/>
              </a:ext>
            </a:extLst>
          </p:cNvPr>
          <p:cNvSpPr txBox="1"/>
          <p:nvPr/>
        </p:nvSpPr>
        <p:spPr>
          <a:xfrm>
            <a:off x="457200" y="1442145"/>
            <a:ext cx="1180406" cy="2308324"/>
          </a:xfrm>
          <a:prstGeom prst="rect">
            <a:avLst/>
          </a:prstGeom>
          <a:noFill/>
        </p:spPr>
        <p:txBody>
          <a:bodyPr wrap="square" rtlCol="0">
            <a:spAutoFit/>
          </a:bodyPr>
          <a:lstStyle/>
          <a:p>
            <a:r>
              <a:rPr lang="en-US" sz="2400" i="1" dirty="0">
                <a:solidFill>
                  <a:srgbClr val="FF0000"/>
                </a:solidFill>
                <a:latin typeface="Calibri"/>
                <a:ea typeface="Calibri"/>
                <a:cs typeface="Calibri"/>
                <a:sym typeface="Calibri"/>
              </a:rPr>
              <a:t>What?</a:t>
            </a:r>
          </a:p>
          <a:p>
            <a:endParaRPr lang="en-US" sz="2400" i="1" dirty="0">
              <a:solidFill>
                <a:srgbClr val="FF0000"/>
              </a:solidFill>
              <a:latin typeface="Calibri"/>
              <a:ea typeface="Calibri"/>
              <a:cs typeface="Calibri"/>
              <a:sym typeface="Calibri"/>
            </a:endParaRPr>
          </a:p>
          <a:p>
            <a:endParaRPr lang="en-US" sz="2400" i="1" dirty="0">
              <a:solidFill>
                <a:srgbClr val="FF0000"/>
              </a:solidFill>
              <a:latin typeface="Calibri"/>
              <a:ea typeface="Calibri"/>
              <a:cs typeface="Calibri"/>
              <a:sym typeface="Calibri"/>
            </a:endParaRPr>
          </a:p>
          <a:p>
            <a:endParaRPr lang="en-US" sz="2400" i="1" dirty="0">
              <a:solidFill>
                <a:srgbClr val="FF0000"/>
              </a:solidFill>
              <a:latin typeface="Calibri"/>
              <a:ea typeface="Calibri"/>
              <a:cs typeface="Calibri"/>
              <a:sym typeface="Calibri"/>
            </a:endParaRPr>
          </a:p>
          <a:p>
            <a:endParaRPr lang="en-US" sz="2400" i="1" dirty="0">
              <a:solidFill>
                <a:srgbClr val="FF0000"/>
              </a:solidFill>
              <a:latin typeface="Calibri"/>
              <a:ea typeface="Calibri"/>
              <a:cs typeface="Calibri"/>
              <a:sym typeface="Calibri"/>
            </a:endParaRPr>
          </a:p>
          <a:p>
            <a:r>
              <a:rPr lang="en-US" sz="2400" i="1" dirty="0">
                <a:solidFill>
                  <a:srgbClr val="FF0000"/>
                </a:solidFill>
                <a:latin typeface="Calibri"/>
                <a:ea typeface="Calibri"/>
                <a:cs typeface="Calibri"/>
                <a:sym typeface="Calibri"/>
              </a:rPr>
              <a:t>Why?</a:t>
            </a:r>
            <a:endParaRPr lang="en-US" sz="2400" dirty="0"/>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Shape 77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All Settings Example</a:t>
            </a:r>
          </a:p>
        </p:txBody>
      </p:sp>
      <p:graphicFrame>
        <p:nvGraphicFramePr>
          <p:cNvPr id="774" name="Shape 774"/>
          <p:cNvGraphicFramePr/>
          <p:nvPr/>
        </p:nvGraphicFramePr>
        <p:xfrm>
          <a:off x="457200" y="1417637"/>
          <a:ext cx="8229600" cy="3863650"/>
        </p:xfrm>
        <a:graphic>
          <a:graphicData uri="http://schemas.openxmlformats.org/drawingml/2006/table">
            <a:tbl>
              <a:tblPr firstRow="1" bandRow="1">
                <a:noFill/>
                <a:tableStyleId>{31DD5122-7FC7-41D1-A129-2276BC001192}</a:tableStyleId>
              </a:tblPr>
              <a:tblGrid>
                <a:gridCol w="25146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tblGrid>
              <a:tr h="681100">
                <a:tc>
                  <a:txBody>
                    <a:bodyPr/>
                    <a:lstStyle/>
                    <a:p>
                      <a:pPr marL="0" marR="0" lvl="0" indent="0" algn="ctr" rtl="0">
                        <a:spcBef>
                          <a:spcPts val="0"/>
                        </a:spcBef>
                        <a:buNone/>
                      </a:pPr>
                      <a:endParaRPr sz="3200" b="1" u="none" strike="noStrike" cap="none" baseline="0"/>
                    </a:p>
                  </a:txBody>
                  <a:tcPr marL="91450" marR="91450" marT="45725" marB="45725"/>
                </a:tc>
                <a:tc>
                  <a:txBody>
                    <a:bodyPr/>
                    <a:lstStyle/>
                    <a:p>
                      <a:pPr marL="0" marR="0" lvl="0" indent="0" algn="ctr" rtl="0">
                        <a:spcBef>
                          <a:spcPts val="0"/>
                        </a:spcBef>
                        <a:buSzPct val="25000"/>
                        <a:buNone/>
                      </a:pPr>
                      <a:r>
                        <a:rPr lang="en-US" sz="3200" b="1" u="none" strike="noStrike" cap="none" baseline="0"/>
                        <a:t>All Settings</a:t>
                      </a:r>
                    </a:p>
                  </a:txBody>
                  <a:tcPr marL="91450" marR="91450" marT="45725" marB="45725"/>
                </a:tc>
                <a:extLst>
                  <a:ext uri="{0D108BD9-81ED-4DB2-BD59-A6C34878D82A}">
                    <a16:rowId xmlns:a16="http://schemas.microsoft.com/office/drawing/2014/main" val="10000"/>
                  </a:ext>
                </a:extLst>
              </a:tr>
              <a:tr h="1060850">
                <a:tc>
                  <a:txBody>
                    <a:bodyPr/>
                    <a:lstStyle/>
                    <a:p>
                      <a:pPr marL="0" marR="0" lvl="0" indent="0" algn="ctr" rtl="0">
                        <a:spcBef>
                          <a:spcPts val="0"/>
                        </a:spcBef>
                        <a:buSzPct val="25000"/>
                        <a:buNone/>
                      </a:pPr>
                      <a:r>
                        <a:rPr lang="en-US" sz="2800" b="1" u="none" strike="noStrike" cap="none" baseline="0"/>
                        <a:t>Safe</a:t>
                      </a:r>
                    </a:p>
                  </a:txBody>
                  <a:tcPr marL="91450" marR="91450" marT="45725" marB="45725"/>
                </a:tc>
                <a:tc>
                  <a:txBody>
                    <a:bodyPr/>
                    <a:lstStyle/>
                    <a:p>
                      <a:pPr marL="285750" marR="0" lvl="0" indent="-285750" algn="l" rtl="0">
                        <a:spcBef>
                          <a:spcPts val="0"/>
                        </a:spcBef>
                        <a:buClr>
                          <a:schemeClr val="dk1"/>
                        </a:buClr>
                        <a:buSzPct val="100000"/>
                        <a:buFont typeface="Arial"/>
                        <a:buChar char="•"/>
                      </a:pPr>
                      <a:r>
                        <a:rPr lang="en-US" sz="1800" u="none" strike="noStrike" cap="none" baseline="0"/>
                        <a:t>Walk </a:t>
                      </a:r>
                    </a:p>
                    <a:p>
                      <a:pPr marL="285750" marR="0" lvl="0" indent="-285750" algn="l" rtl="0">
                        <a:spcBef>
                          <a:spcPts val="0"/>
                        </a:spcBef>
                        <a:buClr>
                          <a:schemeClr val="dk1"/>
                        </a:buClr>
                        <a:buSzPct val="100000"/>
                        <a:buFont typeface="Arial"/>
                        <a:buChar char="•"/>
                      </a:pPr>
                      <a:r>
                        <a:rPr lang="en-US" sz="1800" u="none" strike="noStrike" cap="none" baseline="0"/>
                        <a:t>Keep hands and feet to myself</a:t>
                      </a:r>
                    </a:p>
                    <a:p>
                      <a:pPr marL="285750" marR="0" lvl="0" indent="-285750" algn="l" rtl="0">
                        <a:spcBef>
                          <a:spcPts val="0"/>
                        </a:spcBef>
                        <a:buClr>
                          <a:schemeClr val="dk1"/>
                        </a:buClr>
                        <a:buSzPct val="100000"/>
                        <a:buFont typeface="Arial"/>
                        <a:buChar char="•"/>
                      </a:pPr>
                      <a:r>
                        <a:rPr lang="en-US" sz="1800" u="none" strike="noStrike" cap="none" baseline="0"/>
                        <a:t>Report if someone is hurt or could be hurt</a:t>
                      </a:r>
                    </a:p>
                  </a:txBody>
                  <a:tcPr marL="91450" marR="91450" marT="45725" marB="45725"/>
                </a:tc>
                <a:extLst>
                  <a:ext uri="{0D108BD9-81ED-4DB2-BD59-A6C34878D82A}">
                    <a16:rowId xmlns:a16="http://schemas.microsoft.com/office/drawing/2014/main" val="10001"/>
                  </a:ext>
                </a:extLst>
              </a:tr>
              <a:tr h="1060850">
                <a:tc>
                  <a:txBody>
                    <a:bodyPr/>
                    <a:lstStyle/>
                    <a:p>
                      <a:pPr marL="0" marR="0" lvl="0" indent="0" algn="ctr" rtl="0">
                        <a:spcBef>
                          <a:spcPts val="0"/>
                        </a:spcBef>
                        <a:buSzPct val="25000"/>
                        <a:buNone/>
                      </a:pPr>
                      <a:r>
                        <a:rPr lang="en-US" sz="2800" b="1" u="none" strike="noStrike" cap="none" baseline="0"/>
                        <a:t>Respectful</a:t>
                      </a:r>
                    </a:p>
                  </a:txBody>
                  <a:tcPr marL="91450" marR="91450" marT="45725" marB="45725"/>
                </a:tc>
                <a:tc>
                  <a:txBody>
                    <a:bodyPr/>
                    <a:lstStyle/>
                    <a:p>
                      <a:pPr marL="285750" marR="0" lvl="0" indent="-285750" algn="l" rtl="0">
                        <a:spcBef>
                          <a:spcPts val="0"/>
                        </a:spcBef>
                        <a:buClr>
                          <a:schemeClr val="dk1"/>
                        </a:buClr>
                        <a:buSzPct val="100000"/>
                        <a:buFont typeface="Arial"/>
                        <a:buChar char="•"/>
                      </a:pPr>
                      <a:r>
                        <a:rPr lang="en-US" sz="1800" u="none" strike="noStrike" cap="none" baseline="0"/>
                        <a:t>Use appropriate language</a:t>
                      </a:r>
                    </a:p>
                    <a:p>
                      <a:pPr marL="285750" marR="0" lvl="0" indent="-285750" algn="l" rtl="0">
                        <a:spcBef>
                          <a:spcPts val="0"/>
                        </a:spcBef>
                        <a:buClr>
                          <a:schemeClr val="dk1"/>
                        </a:buClr>
                        <a:buSzPct val="100000"/>
                        <a:buFont typeface="Arial"/>
                        <a:buChar char="•"/>
                      </a:pPr>
                      <a:r>
                        <a:rPr lang="en-US" sz="1800" u="none" strike="noStrike" cap="none" baseline="0"/>
                        <a:t>Follow directions </a:t>
                      </a:r>
                    </a:p>
                    <a:p>
                      <a:pPr marL="285750" marR="0" lvl="0" indent="-285750" algn="l" rtl="0">
                        <a:spcBef>
                          <a:spcPts val="0"/>
                        </a:spcBef>
                        <a:buClr>
                          <a:schemeClr val="dk1"/>
                        </a:buClr>
                        <a:buSzPct val="100000"/>
                        <a:buFont typeface="Arial"/>
                        <a:buChar char="•"/>
                      </a:pPr>
                      <a:r>
                        <a:rPr lang="en-US" sz="1800" u="none" strike="noStrike" cap="none" baseline="0"/>
                        <a:t>Take care of school property</a:t>
                      </a:r>
                    </a:p>
                  </a:txBody>
                  <a:tcPr marL="91450" marR="91450" marT="45725" marB="45725"/>
                </a:tc>
                <a:extLst>
                  <a:ext uri="{0D108BD9-81ED-4DB2-BD59-A6C34878D82A}">
                    <a16:rowId xmlns:a16="http://schemas.microsoft.com/office/drawing/2014/main" val="10002"/>
                  </a:ext>
                </a:extLst>
              </a:tr>
              <a:tr h="1060850">
                <a:tc>
                  <a:txBody>
                    <a:bodyPr/>
                    <a:lstStyle/>
                    <a:p>
                      <a:pPr marL="0" marR="0" lvl="0" indent="0" algn="ctr" rtl="0">
                        <a:spcBef>
                          <a:spcPts val="0"/>
                        </a:spcBef>
                        <a:buSzPct val="25000"/>
                        <a:buNone/>
                      </a:pPr>
                      <a:r>
                        <a:rPr lang="en-US" sz="2800" b="1" u="none" strike="noStrike" cap="none" baseline="0"/>
                        <a:t>Responsible</a:t>
                      </a:r>
                    </a:p>
                  </a:txBody>
                  <a:tcPr marL="91450" marR="91450" marT="45725" marB="45725"/>
                </a:tc>
                <a:tc>
                  <a:txBody>
                    <a:bodyPr/>
                    <a:lstStyle/>
                    <a:p>
                      <a:pPr marL="285750" marR="0" lvl="0" indent="-285750" algn="l" rtl="0">
                        <a:lnSpc>
                          <a:spcPct val="100000"/>
                        </a:lnSpc>
                        <a:spcBef>
                          <a:spcPts val="0"/>
                        </a:spcBef>
                        <a:spcAft>
                          <a:spcPts val="0"/>
                        </a:spcAft>
                        <a:buClr>
                          <a:schemeClr val="dk1"/>
                        </a:buClr>
                        <a:buSzPct val="100000"/>
                        <a:buFont typeface="Arial"/>
                        <a:buChar char="•"/>
                      </a:pPr>
                      <a:r>
                        <a:rPr lang="en-US" sz="1800" u="none" strike="noStrike" cap="none" baseline="0"/>
                        <a:t>Ask permission to leave the area or school</a:t>
                      </a:r>
                    </a:p>
                    <a:p>
                      <a:pPr marL="285750" marR="0" lvl="0" indent="-285750" algn="l" rtl="0">
                        <a:spcBef>
                          <a:spcPts val="0"/>
                        </a:spcBef>
                        <a:buClr>
                          <a:schemeClr val="dk1"/>
                        </a:buClr>
                        <a:buSzPct val="100000"/>
                        <a:buFont typeface="Arial"/>
                        <a:buChar char="•"/>
                      </a:pPr>
                      <a:r>
                        <a:rPr lang="en-US" sz="1800" u="none" strike="noStrike" cap="none" baseline="0"/>
                        <a:t>Use peaceful words to solve problems</a:t>
                      </a:r>
                    </a:p>
                    <a:p>
                      <a:pPr marL="0" marR="0" lvl="0" indent="0" algn="l" rtl="0">
                        <a:spcBef>
                          <a:spcPts val="0"/>
                        </a:spcBef>
                        <a:buClr>
                          <a:schemeClr val="dk1"/>
                        </a:buClr>
                        <a:buFont typeface="Arial"/>
                        <a:buNone/>
                      </a:pPr>
                      <a:endParaRPr sz="1800" u="none" strike="noStrike" cap="none" baseline="0"/>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2" name="Shape 782"/>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rgbClr val="008000"/>
              </a:buClr>
              <a:buSzPct val="25000"/>
              <a:buFont typeface="Calibri"/>
              <a:buNone/>
            </a:pPr>
            <a:r>
              <a:rPr lang="en-US" sz="4000" b="0" i="0" u="none" strike="noStrike" cap="none" baseline="0">
                <a:solidFill>
                  <a:srgbClr val="008000"/>
                </a:solidFill>
                <a:latin typeface="Calibri"/>
                <a:ea typeface="Calibri"/>
                <a:cs typeface="Calibri"/>
                <a:sym typeface="Calibri"/>
              </a:rPr>
              <a:t>Defining Specific Behaviors for </a:t>
            </a:r>
            <a:br>
              <a:rPr lang="en-US" sz="4000" b="0" i="0" u="none" strike="noStrike" cap="none" baseline="0">
                <a:solidFill>
                  <a:srgbClr val="008000"/>
                </a:solidFill>
                <a:latin typeface="Calibri"/>
                <a:ea typeface="Calibri"/>
                <a:cs typeface="Calibri"/>
                <a:sym typeface="Calibri"/>
              </a:rPr>
            </a:br>
            <a:r>
              <a:rPr lang="en-US" sz="4000" b="0" i="0" u="none" strike="noStrike" cap="none" baseline="0">
                <a:solidFill>
                  <a:srgbClr val="008000"/>
                </a:solidFill>
                <a:latin typeface="Calibri"/>
                <a:ea typeface="Calibri"/>
                <a:cs typeface="Calibri"/>
                <a:sym typeface="Calibri"/>
              </a:rPr>
              <a:t>Non-Classroom Areas</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Shape 78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Non-Classroom Areas</a:t>
            </a:r>
          </a:p>
        </p:txBody>
      </p:sp>
      <p:sp>
        <p:nvSpPr>
          <p:cNvPr id="788" name="Shape 788"/>
          <p:cNvSpPr txBox="1">
            <a:spLocks noGrp="1"/>
          </p:cNvSpPr>
          <p:nvPr>
            <p:ph idx="1"/>
          </p:nvPr>
        </p:nvSpPr>
        <p:spPr>
          <a:xfrm>
            <a:off x="2011680" y="1435100"/>
            <a:ext cx="6675120" cy="4630738"/>
          </a:xfrm>
          <a:prstGeom prst="rect">
            <a:avLst/>
          </a:prstGeom>
          <a:noFill/>
          <a:ln>
            <a:noFill/>
          </a:ln>
        </p:spPr>
        <p:txBody>
          <a:bodyPr lIns="91425" tIns="45700" rIns="91425" bIns="45700" anchor="t" anchorCtr="0">
            <a:noAutofit/>
          </a:bodyPr>
          <a:lstStyle/>
          <a:p>
            <a:pPr marR="0" lvl="0" algn="l" rtl="0">
              <a:lnSpc>
                <a:spcPct val="80000"/>
              </a:lnSpc>
              <a:spcBef>
                <a:spcPts val="600"/>
              </a:spcBef>
              <a:buClr>
                <a:srgbClr val="FF0000"/>
              </a:buClr>
              <a:buSzPct val="50000"/>
              <a:buFont typeface="Wingdings" pitchFamily="2" charset="2"/>
              <a:buChar char="Ø"/>
            </a:pPr>
            <a:r>
              <a:rPr lang="en-US" sz="2950" b="0" i="0" u="none" strike="noStrike" cap="none" baseline="0" dirty="0">
                <a:solidFill>
                  <a:schemeClr val="dk1"/>
                </a:solidFill>
                <a:latin typeface="Calibri"/>
                <a:ea typeface="Calibri"/>
                <a:cs typeface="Calibri"/>
                <a:sym typeface="Calibri"/>
              </a:rPr>
              <a:t>Any area of the school not under the direct and consistent supervision of one adult.</a:t>
            </a:r>
          </a:p>
          <a:p>
            <a:pPr marR="0" lvl="0" algn="l" rtl="0">
              <a:lnSpc>
                <a:spcPct val="80000"/>
              </a:lnSpc>
              <a:spcBef>
                <a:spcPts val="600"/>
              </a:spcBef>
              <a:buClr>
                <a:srgbClr val="FF0000"/>
              </a:buClr>
              <a:buSzPct val="50000"/>
              <a:buFont typeface="Wingdings" pitchFamily="2" charset="2"/>
              <a:buChar char="Ø"/>
            </a:pPr>
            <a:r>
              <a:rPr lang="en-US" sz="2950" b="0" i="0" u="none" strike="noStrike" cap="none" baseline="0" dirty="0">
                <a:solidFill>
                  <a:schemeClr val="dk1"/>
                </a:solidFill>
                <a:latin typeface="Calibri"/>
                <a:ea typeface="Calibri"/>
                <a:cs typeface="Calibri"/>
                <a:sym typeface="Calibri"/>
              </a:rPr>
              <a:t>Expectations often not clear or agreed upon by all staff.</a:t>
            </a:r>
          </a:p>
          <a:p>
            <a:pPr marR="0" lvl="0" algn="l" rtl="0">
              <a:lnSpc>
                <a:spcPct val="80000"/>
              </a:lnSpc>
              <a:spcBef>
                <a:spcPts val="600"/>
              </a:spcBef>
              <a:buClr>
                <a:srgbClr val="FF0000"/>
              </a:buClr>
              <a:buSzPct val="50000"/>
              <a:buFont typeface="Wingdings" pitchFamily="2" charset="2"/>
              <a:buChar char="Ø"/>
            </a:pPr>
            <a:r>
              <a:rPr lang="en-US" sz="2950" b="0" i="0" u="none" strike="noStrike" cap="none" baseline="0" dirty="0">
                <a:solidFill>
                  <a:schemeClr val="dk1"/>
                </a:solidFill>
                <a:latin typeface="Calibri"/>
                <a:ea typeface="Calibri"/>
                <a:cs typeface="Calibri"/>
                <a:sym typeface="Calibri"/>
              </a:rPr>
              <a:t>Supervisors change day by day, or area is not regularly supervised.</a:t>
            </a:r>
          </a:p>
          <a:p>
            <a:pPr marR="0" lvl="0" algn="l" rtl="0">
              <a:lnSpc>
                <a:spcPct val="80000"/>
              </a:lnSpc>
              <a:spcBef>
                <a:spcPts val="600"/>
              </a:spcBef>
              <a:buClr>
                <a:srgbClr val="FF0000"/>
              </a:buClr>
              <a:buSzPct val="50000"/>
              <a:buFont typeface="Wingdings" pitchFamily="2" charset="2"/>
              <a:buChar char="Ø"/>
            </a:pPr>
            <a:r>
              <a:rPr lang="en-US" sz="2950" b="0" i="0" u="none" strike="noStrike" cap="none" baseline="0" dirty="0">
                <a:solidFill>
                  <a:schemeClr val="dk1"/>
                </a:solidFill>
                <a:latin typeface="Calibri"/>
                <a:ea typeface="Calibri"/>
                <a:cs typeface="Calibri"/>
                <a:sym typeface="Calibri"/>
              </a:rPr>
              <a:t>Allows staff to teach expectations prior to entering the setting and use consistent supervision.</a:t>
            </a:r>
          </a:p>
          <a:p>
            <a:pPr marR="0" lvl="0" algn="l" rtl="0">
              <a:lnSpc>
                <a:spcPct val="80000"/>
              </a:lnSpc>
              <a:spcBef>
                <a:spcPts val="600"/>
              </a:spcBef>
              <a:buClr>
                <a:srgbClr val="FF0000"/>
              </a:buClr>
              <a:buSzPct val="50000"/>
              <a:buFont typeface="Wingdings" pitchFamily="2" charset="2"/>
              <a:buChar char="Ø"/>
            </a:pPr>
            <a:r>
              <a:rPr lang="en-US" sz="2950" b="0" i="0" u="none" strike="noStrike" cap="none" baseline="0" dirty="0">
                <a:solidFill>
                  <a:schemeClr val="dk1"/>
                </a:solidFill>
                <a:latin typeface="Calibri"/>
                <a:ea typeface="Calibri"/>
                <a:cs typeface="Calibri"/>
                <a:sym typeface="Calibri"/>
              </a:rPr>
              <a:t>Increases staff and student comfort when in these areas.</a:t>
            </a:r>
          </a:p>
        </p:txBody>
      </p:sp>
      <p:sp>
        <p:nvSpPr>
          <p:cNvPr id="2" name="TextBox 1">
            <a:extLst>
              <a:ext uri="{FF2B5EF4-FFF2-40B4-BE49-F238E27FC236}">
                <a16:creationId xmlns:a16="http://schemas.microsoft.com/office/drawing/2014/main" id="{7835F1F6-6BE6-6B4B-92F0-A22CC613AA8A}"/>
              </a:ext>
            </a:extLst>
          </p:cNvPr>
          <p:cNvSpPr txBox="1"/>
          <p:nvPr/>
        </p:nvSpPr>
        <p:spPr>
          <a:xfrm>
            <a:off x="457200" y="1417638"/>
            <a:ext cx="1180406" cy="1569660"/>
          </a:xfrm>
          <a:prstGeom prst="rect">
            <a:avLst/>
          </a:prstGeom>
          <a:noFill/>
        </p:spPr>
        <p:txBody>
          <a:bodyPr wrap="square" rtlCol="0">
            <a:spAutoFit/>
          </a:bodyPr>
          <a:lstStyle/>
          <a:p>
            <a:r>
              <a:rPr lang="en-US" sz="2400" i="1" dirty="0">
                <a:solidFill>
                  <a:srgbClr val="FF0000"/>
                </a:solidFill>
                <a:latin typeface="Calibri"/>
                <a:ea typeface="Calibri"/>
                <a:cs typeface="Calibri"/>
                <a:sym typeface="Calibri"/>
              </a:rPr>
              <a:t>What?</a:t>
            </a:r>
          </a:p>
          <a:p>
            <a:endParaRPr lang="en-US" sz="2400" i="1" dirty="0">
              <a:solidFill>
                <a:srgbClr val="FF0000"/>
              </a:solidFill>
              <a:latin typeface="Calibri"/>
              <a:ea typeface="Calibri"/>
              <a:cs typeface="Calibri"/>
              <a:sym typeface="Calibri"/>
            </a:endParaRPr>
          </a:p>
          <a:p>
            <a:endParaRPr lang="en-US" sz="2400" i="1" dirty="0">
              <a:solidFill>
                <a:srgbClr val="FF0000"/>
              </a:solidFill>
              <a:latin typeface="Calibri"/>
              <a:ea typeface="Calibri"/>
              <a:cs typeface="Calibri"/>
              <a:sym typeface="Calibri"/>
            </a:endParaRPr>
          </a:p>
          <a:p>
            <a:r>
              <a:rPr lang="en-US" sz="2400" i="1" dirty="0">
                <a:solidFill>
                  <a:srgbClr val="FF0000"/>
                </a:solidFill>
                <a:latin typeface="Calibri"/>
                <a:ea typeface="Calibri"/>
                <a:cs typeface="Calibri"/>
                <a:sym typeface="Calibri"/>
              </a:rPr>
              <a:t>Why?</a:t>
            </a:r>
            <a:endParaRPr lang="en-US" sz="2400" dirty="0"/>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Shape 79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Possible Non-Classroom Areas</a:t>
            </a:r>
          </a:p>
        </p:txBody>
      </p:sp>
      <p:sp>
        <p:nvSpPr>
          <p:cNvPr id="796" name="Shape 796"/>
          <p:cNvSpPr txBox="1">
            <a:spLocks noGrp="1"/>
          </p:cNvSpPr>
          <p:nvPr>
            <p:ph type="body" idx="1"/>
          </p:nvPr>
        </p:nvSpPr>
        <p:spPr>
          <a:xfrm>
            <a:off x="576262" y="1554162"/>
            <a:ext cx="4040187" cy="4572000"/>
          </a:xfrm>
          <a:prstGeom prst="rect">
            <a:avLst/>
          </a:prstGeom>
          <a:noFill/>
          <a:ln>
            <a:noFill/>
          </a:ln>
        </p:spPr>
        <p:txBody>
          <a:bodyPr lIns="91425" tIns="45700" rIns="91425" bIns="45700" anchor="t" anchorCtr="0">
            <a:noAutofit/>
          </a:bodyPr>
          <a:lstStyle/>
          <a:p>
            <a:pPr marL="342900" marR="0" lvl="0" indent="-342900" algn="l" rtl="0">
              <a:spcBef>
                <a:spcPts val="0"/>
              </a:spcBef>
              <a:buClr>
                <a:srgbClr val="FF0000"/>
              </a:buClr>
              <a:buSzPct val="100000"/>
              <a:buFont typeface="Arial"/>
              <a:buChar char="•"/>
            </a:pPr>
            <a:r>
              <a:rPr lang="en-US" sz="2800" b="0" i="0" u="none" strike="noStrike" cap="none" baseline="0">
                <a:solidFill>
                  <a:schemeClr val="dk1"/>
                </a:solidFill>
                <a:latin typeface="Calibri"/>
                <a:ea typeface="Calibri"/>
                <a:cs typeface="Calibri"/>
                <a:sym typeface="Calibri"/>
              </a:rPr>
              <a:t>Restrooms</a:t>
            </a:r>
          </a:p>
          <a:p>
            <a:pPr marL="342900" marR="0" lvl="0" indent="-342900" algn="l" rtl="0">
              <a:spcBef>
                <a:spcPts val="560"/>
              </a:spcBef>
              <a:buClr>
                <a:srgbClr val="FF0000"/>
              </a:buClr>
              <a:buSzPct val="100000"/>
              <a:buFont typeface="Arial"/>
              <a:buChar char="•"/>
            </a:pPr>
            <a:r>
              <a:rPr lang="en-US" sz="2800" b="0" i="0" u="none" strike="noStrike" cap="none" baseline="0">
                <a:solidFill>
                  <a:schemeClr val="dk1"/>
                </a:solidFill>
                <a:latin typeface="Calibri"/>
                <a:ea typeface="Calibri"/>
                <a:cs typeface="Calibri"/>
                <a:sym typeface="Calibri"/>
              </a:rPr>
              <a:t>Cafeteria</a:t>
            </a:r>
          </a:p>
          <a:p>
            <a:pPr marL="342900" marR="0" lvl="0" indent="-342900" algn="l" rtl="0">
              <a:spcBef>
                <a:spcPts val="560"/>
              </a:spcBef>
              <a:buClr>
                <a:srgbClr val="FF0000"/>
              </a:buClr>
              <a:buSzPct val="100000"/>
              <a:buFont typeface="Arial"/>
              <a:buChar char="•"/>
            </a:pPr>
            <a:r>
              <a:rPr lang="en-US" sz="2800" b="0" i="0" u="none" strike="noStrike" cap="none" baseline="0">
                <a:solidFill>
                  <a:schemeClr val="dk1"/>
                </a:solidFill>
                <a:latin typeface="Calibri"/>
                <a:ea typeface="Calibri"/>
                <a:cs typeface="Calibri"/>
                <a:sym typeface="Calibri"/>
              </a:rPr>
              <a:t>Hallways</a:t>
            </a:r>
          </a:p>
          <a:p>
            <a:pPr marL="342900" marR="0" lvl="0" indent="-342900" algn="l" rtl="0">
              <a:spcBef>
                <a:spcPts val="560"/>
              </a:spcBef>
              <a:buClr>
                <a:srgbClr val="FF0000"/>
              </a:buClr>
              <a:buSzPct val="100000"/>
              <a:buFont typeface="Arial"/>
              <a:buChar char="•"/>
            </a:pPr>
            <a:r>
              <a:rPr lang="en-US" sz="2800" b="0" i="0" u="none" strike="noStrike" cap="none" baseline="0">
                <a:solidFill>
                  <a:schemeClr val="dk1"/>
                </a:solidFill>
                <a:latin typeface="Calibri"/>
                <a:ea typeface="Calibri"/>
                <a:cs typeface="Calibri"/>
                <a:sym typeface="Calibri"/>
              </a:rPr>
              <a:t>Recess or Breaks</a:t>
            </a:r>
          </a:p>
          <a:p>
            <a:pPr marL="342900" marR="0" lvl="0" indent="-342900" algn="l" rtl="0">
              <a:spcBef>
                <a:spcPts val="560"/>
              </a:spcBef>
              <a:buClr>
                <a:srgbClr val="FF0000"/>
              </a:buClr>
              <a:buSzPct val="100000"/>
              <a:buFont typeface="Arial"/>
              <a:buChar char="•"/>
            </a:pPr>
            <a:r>
              <a:rPr lang="en-US" sz="2800" b="0" i="0" u="none" strike="noStrike" cap="none" baseline="0">
                <a:solidFill>
                  <a:schemeClr val="dk1"/>
                </a:solidFill>
                <a:latin typeface="Calibri"/>
                <a:ea typeface="Calibri"/>
                <a:cs typeface="Calibri"/>
                <a:sym typeface="Calibri"/>
              </a:rPr>
              <a:t>Arrival/Departure</a:t>
            </a:r>
          </a:p>
          <a:p>
            <a:pPr marL="342900" marR="0" lvl="0" indent="-342900" algn="l" rtl="0">
              <a:spcBef>
                <a:spcPts val="560"/>
              </a:spcBef>
              <a:buClr>
                <a:srgbClr val="FF0000"/>
              </a:buClr>
              <a:buSzPct val="100000"/>
              <a:buFont typeface="Arial"/>
              <a:buChar char="•"/>
            </a:pPr>
            <a:r>
              <a:rPr lang="en-US" sz="2800" b="0" i="0" u="none" strike="noStrike" cap="none" baseline="0">
                <a:solidFill>
                  <a:schemeClr val="dk1"/>
                </a:solidFill>
                <a:latin typeface="Calibri"/>
                <a:ea typeface="Calibri"/>
                <a:cs typeface="Calibri"/>
                <a:sym typeface="Calibri"/>
              </a:rPr>
              <a:t>Assemblies/Pep Rallies</a:t>
            </a:r>
          </a:p>
          <a:p>
            <a:pPr marL="342900" marR="0" lvl="0" indent="-342900" algn="l" rtl="0">
              <a:spcBef>
                <a:spcPts val="560"/>
              </a:spcBef>
              <a:buClr>
                <a:srgbClr val="FF0000"/>
              </a:buClr>
              <a:buSzPct val="100000"/>
              <a:buFont typeface="Arial"/>
              <a:buChar char="•"/>
            </a:pPr>
            <a:r>
              <a:rPr lang="en-US" sz="2800" b="0" i="0" u="none" strike="noStrike" cap="none" baseline="0">
                <a:solidFill>
                  <a:schemeClr val="dk1"/>
                </a:solidFill>
                <a:latin typeface="Calibri"/>
                <a:ea typeface="Calibri"/>
                <a:cs typeface="Calibri"/>
                <a:sym typeface="Calibri"/>
              </a:rPr>
              <a:t>After School Activities</a:t>
            </a:r>
          </a:p>
          <a:p>
            <a:pPr marL="342900" marR="0" lvl="0" indent="-342900" algn="l" rtl="0">
              <a:spcBef>
                <a:spcPts val="560"/>
              </a:spcBef>
              <a:buClr>
                <a:srgbClr val="FF0000"/>
              </a:buClr>
              <a:buSzPct val="100000"/>
              <a:buFont typeface="Arial"/>
              <a:buChar char="•"/>
            </a:pPr>
            <a:r>
              <a:rPr lang="en-US" sz="2800" b="0" i="0" u="none" strike="noStrike" cap="none" baseline="0">
                <a:solidFill>
                  <a:schemeClr val="dk1"/>
                </a:solidFill>
                <a:latin typeface="Calibri"/>
                <a:ea typeface="Calibri"/>
                <a:cs typeface="Calibri"/>
                <a:sym typeface="Calibri"/>
              </a:rPr>
              <a:t>Homework Assistance</a:t>
            </a:r>
          </a:p>
          <a:p>
            <a:pPr marL="342900" marR="0" lvl="0" indent="-190500" algn="l" rtl="0">
              <a:spcBef>
                <a:spcPts val="480"/>
              </a:spcBef>
              <a:buClr>
                <a:srgbClr val="FF0000"/>
              </a:buClr>
              <a:buFont typeface="Arial"/>
              <a:buNone/>
            </a:pPr>
            <a:endParaRPr sz="2400" b="0" i="0" u="none" strike="noStrike" cap="none" baseline="0">
              <a:solidFill>
                <a:schemeClr val="dk1"/>
              </a:solidFill>
              <a:latin typeface="Calibri"/>
              <a:ea typeface="Calibri"/>
              <a:cs typeface="Calibri"/>
              <a:sym typeface="Calibri"/>
            </a:endParaRPr>
          </a:p>
        </p:txBody>
      </p:sp>
      <p:sp>
        <p:nvSpPr>
          <p:cNvPr id="797" name="Shape 797"/>
          <p:cNvSpPr txBox="1">
            <a:spLocks noGrp="1"/>
          </p:cNvSpPr>
          <p:nvPr>
            <p:ph type="body" sz="quarter" idx="3"/>
          </p:nvPr>
        </p:nvSpPr>
        <p:spPr>
          <a:xfrm>
            <a:off x="4645025" y="1598612"/>
            <a:ext cx="4041774" cy="4348161"/>
          </a:xfrm>
          <a:prstGeom prst="rect">
            <a:avLst/>
          </a:prstGeom>
          <a:noFill/>
          <a:ln>
            <a:noFill/>
          </a:ln>
        </p:spPr>
        <p:txBody>
          <a:bodyPr lIns="91425" tIns="45700" rIns="91425" bIns="45700" anchor="t" anchorCtr="0">
            <a:noAutofit/>
          </a:bodyPr>
          <a:lstStyle/>
          <a:p>
            <a:pPr marL="342900" marR="0" lvl="0" indent="-342900" algn="l" rtl="0">
              <a:spcBef>
                <a:spcPts val="0"/>
              </a:spcBef>
              <a:buClr>
                <a:srgbClr val="FF0000"/>
              </a:buClr>
              <a:buSzPct val="100000"/>
              <a:buFont typeface="Arial"/>
              <a:buChar char="•"/>
            </a:pPr>
            <a:r>
              <a:rPr lang="en-US" sz="2800" b="0" i="0" u="none" strike="noStrike" cap="none" baseline="0">
                <a:solidFill>
                  <a:schemeClr val="dk1"/>
                </a:solidFill>
                <a:latin typeface="Calibri"/>
                <a:ea typeface="Calibri"/>
                <a:cs typeface="Calibri"/>
                <a:sym typeface="Calibri"/>
              </a:rPr>
              <a:t>School Grounds/Parking Lot</a:t>
            </a:r>
          </a:p>
          <a:p>
            <a:pPr marL="342900" marR="0" lvl="0" indent="-342900" algn="l" rtl="0">
              <a:spcBef>
                <a:spcPts val="560"/>
              </a:spcBef>
              <a:buClr>
                <a:srgbClr val="FF0000"/>
              </a:buClr>
              <a:buSzPct val="100000"/>
              <a:buFont typeface="Arial"/>
              <a:buChar char="•"/>
            </a:pPr>
            <a:r>
              <a:rPr lang="en-US" sz="2800" b="0" i="0" u="none" strike="noStrike" cap="none" baseline="0">
                <a:solidFill>
                  <a:schemeClr val="dk1"/>
                </a:solidFill>
                <a:latin typeface="Calibri"/>
                <a:ea typeface="Calibri"/>
                <a:cs typeface="Calibri"/>
                <a:sym typeface="Calibri"/>
              </a:rPr>
              <a:t>Special Work Areas</a:t>
            </a:r>
          </a:p>
          <a:p>
            <a:pPr marL="342900" marR="0" lvl="0" indent="-342900" algn="l" rtl="0">
              <a:spcBef>
                <a:spcPts val="560"/>
              </a:spcBef>
              <a:buClr>
                <a:srgbClr val="FF0000"/>
              </a:buClr>
              <a:buSzPct val="100000"/>
              <a:buFont typeface="Arial"/>
              <a:buChar char="•"/>
            </a:pPr>
            <a:r>
              <a:rPr lang="en-US" sz="2800" b="0" i="0" u="none" strike="noStrike" cap="none" baseline="0">
                <a:solidFill>
                  <a:schemeClr val="dk1"/>
                </a:solidFill>
                <a:latin typeface="Calibri"/>
                <a:ea typeface="Calibri"/>
                <a:cs typeface="Calibri"/>
                <a:sym typeface="Calibri"/>
              </a:rPr>
              <a:t>Computer Lab</a:t>
            </a:r>
          </a:p>
          <a:p>
            <a:pPr marL="342900" marR="0" lvl="0" indent="-342900" algn="l" rtl="0">
              <a:spcBef>
                <a:spcPts val="560"/>
              </a:spcBef>
              <a:buClr>
                <a:srgbClr val="FF0000"/>
              </a:buClr>
              <a:buSzPct val="100000"/>
              <a:buFont typeface="Arial"/>
              <a:buChar char="•"/>
            </a:pPr>
            <a:r>
              <a:rPr lang="en-US" sz="2800" b="0" i="0" u="none" strike="noStrike" cap="none" baseline="0">
                <a:solidFill>
                  <a:schemeClr val="dk1"/>
                </a:solidFill>
                <a:latin typeface="Calibri"/>
                <a:ea typeface="Calibri"/>
                <a:cs typeface="Calibri"/>
                <a:sym typeface="Calibri"/>
              </a:rPr>
              <a:t>Office Area</a:t>
            </a:r>
          </a:p>
          <a:p>
            <a:pPr marL="342900" marR="0" lvl="0" indent="-342900" algn="l" rtl="0">
              <a:spcBef>
                <a:spcPts val="560"/>
              </a:spcBef>
              <a:buClr>
                <a:srgbClr val="FF0000"/>
              </a:buClr>
              <a:buSzPct val="100000"/>
              <a:buFont typeface="Arial"/>
              <a:buChar char="•"/>
            </a:pPr>
            <a:r>
              <a:rPr lang="en-US" sz="2800" b="0" i="0" u="none" strike="noStrike" cap="none" baseline="0">
                <a:solidFill>
                  <a:schemeClr val="dk1"/>
                </a:solidFill>
                <a:latin typeface="Calibri"/>
                <a:ea typeface="Calibri"/>
                <a:cs typeface="Calibri"/>
                <a:sym typeface="Calibri"/>
              </a:rPr>
              <a:t>Gym or Equipment Area</a:t>
            </a:r>
          </a:p>
          <a:p>
            <a:pPr marL="342900" marR="0" lvl="0" indent="-342900" algn="l" rtl="0">
              <a:spcBef>
                <a:spcPts val="560"/>
              </a:spcBef>
              <a:buClr>
                <a:srgbClr val="FF0000"/>
              </a:buClr>
              <a:buSzPct val="100000"/>
              <a:buFont typeface="Arial"/>
              <a:buChar char="•"/>
            </a:pPr>
            <a:r>
              <a:rPr lang="en-US" sz="2800" b="0" i="0" u="none" strike="noStrike" cap="none" baseline="0">
                <a:solidFill>
                  <a:schemeClr val="dk1"/>
                </a:solidFill>
                <a:latin typeface="Calibri"/>
                <a:ea typeface="Calibri"/>
                <a:cs typeface="Calibri"/>
                <a:sym typeface="Calibri"/>
              </a:rPr>
              <a:t>Concerts or Performances</a:t>
            </a:r>
          </a:p>
          <a:p>
            <a:pPr marL="342900" marR="0" lvl="0" indent="-190500" algn="l" rtl="0">
              <a:spcBef>
                <a:spcPts val="480"/>
              </a:spcBef>
              <a:buClr>
                <a:srgbClr val="FF0000"/>
              </a:buClr>
              <a:buFont typeface="Arial"/>
              <a:buNone/>
            </a:pPr>
            <a:endParaRPr sz="24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Shape 80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Defining Non-Classroom Behaviors</a:t>
            </a:r>
          </a:p>
        </p:txBody>
      </p:sp>
      <p:sp>
        <p:nvSpPr>
          <p:cNvPr id="804" name="Shape 804"/>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FF0000"/>
              </a:buClr>
              <a:buSzPct val="100000"/>
              <a:buFont typeface="Arial"/>
              <a:buChar char="•"/>
            </a:pPr>
            <a:r>
              <a:rPr lang="en-US" sz="3200" b="0" i="0" u="none" strike="noStrike" cap="none" baseline="0">
                <a:solidFill>
                  <a:schemeClr val="dk1"/>
                </a:solidFill>
                <a:latin typeface="Calibri"/>
                <a:ea typeface="Calibri"/>
                <a:cs typeface="Calibri"/>
                <a:sym typeface="Calibri"/>
              </a:rPr>
              <a:t>Same considerations for defining All-Settings behaviors.</a:t>
            </a:r>
          </a:p>
          <a:p>
            <a:pPr marL="342900" marR="0" lvl="0" indent="-342900" algn="l" rtl="0">
              <a:spcBef>
                <a:spcPts val="600"/>
              </a:spcBef>
              <a:spcAft>
                <a:spcPts val="0"/>
              </a:spcAft>
              <a:buClr>
                <a:srgbClr val="FF0000"/>
              </a:buClr>
              <a:buSzPct val="100000"/>
              <a:buFont typeface="Arial"/>
              <a:buChar char="•"/>
            </a:pPr>
            <a:r>
              <a:rPr lang="en-US" sz="3200" b="0" i="0" u="none" strike="noStrike" cap="none" baseline="0">
                <a:solidFill>
                  <a:schemeClr val="dk1"/>
                </a:solidFill>
                <a:latin typeface="Calibri"/>
                <a:ea typeface="Calibri"/>
                <a:cs typeface="Calibri"/>
                <a:sym typeface="Calibri"/>
              </a:rPr>
              <a:t>Aligned/anchored to school-wide expectations.</a:t>
            </a:r>
          </a:p>
          <a:p>
            <a:pPr marL="342900" marR="0" lvl="0" indent="-342900" algn="l" rtl="0">
              <a:spcBef>
                <a:spcPts val="600"/>
              </a:spcBef>
              <a:spcAft>
                <a:spcPts val="0"/>
              </a:spcAft>
              <a:buClr>
                <a:srgbClr val="FF0000"/>
              </a:buClr>
              <a:buSzPct val="100000"/>
              <a:buFont typeface="Arial"/>
              <a:buChar char="•"/>
            </a:pPr>
            <a:r>
              <a:rPr lang="en-US" sz="3200" b="0" i="0" u="none" strike="noStrike" cap="none" baseline="0">
                <a:solidFill>
                  <a:schemeClr val="dk1"/>
                </a:solidFill>
                <a:latin typeface="Calibri"/>
                <a:ea typeface="Calibri"/>
                <a:cs typeface="Calibri"/>
                <a:sym typeface="Calibri"/>
              </a:rPr>
              <a:t>OMPUA</a:t>
            </a:r>
          </a:p>
          <a:p>
            <a:pPr marL="342900" marR="0" lvl="0" indent="-342900" algn="l" rtl="0">
              <a:spcBef>
                <a:spcPts val="600"/>
              </a:spcBef>
              <a:spcAft>
                <a:spcPts val="600"/>
              </a:spcAft>
              <a:buClr>
                <a:srgbClr val="FF0000"/>
              </a:buClr>
              <a:buSzPct val="100000"/>
              <a:buFont typeface="Arial"/>
              <a:buChar char="•"/>
            </a:pPr>
            <a:r>
              <a:rPr lang="en-US" sz="3200" b="0" i="0" u="none" strike="noStrike" cap="none" baseline="0">
                <a:solidFill>
                  <a:schemeClr val="dk1"/>
                </a:solidFill>
                <a:latin typeface="Calibri"/>
                <a:ea typeface="Calibri"/>
                <a:cs typeface="Calibri"/>
                <a:sym typeface="Calibri"/>
              </a:rPr>
              <a:t>Define behaviors in addition to those identified for All Settings that will lead to success in that specific setting.</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Shape 81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Non Classroom Area Example</a:t>
            </a:r>
          </a:p>
        </p:txBody>
      </p:sp>
      <p:graphicFrame>
        <p:nvGraphicFramePr>
          <p:cNvPr id="812" name="Shape 812"/>
          <p:cNvGraphicFramePr/>
          <p:nvPr/>
        </p:nvGraphicFramePr>
        <p:xfrm>
          <a:off x="457200" y="1417637"/>
          <a:ext cx="8229600" cy="4433100"/>
        </p:xfrm>
        <a:graphic>
          <a:graphicData uri="http://schemas.openxmlformats.org/drawingml/2006/table">
            <a:tbl>
              <a:tblPr firstRow="1" bandRow="1">
                <a:noFill/>
                <a:tableStyleId>{AC61F327-6B2E-45B9-B610-DAB01930EBC3}</a:tableStyleId>
              </a:tblPr>
              <a:tblGrid>
                <a:gridCol w="25146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tblGrid>
              <a:tr h="681100">
                <a:tc>
                  <a:txBody>
                    <a:bodyPr/>
                    <a:lstStyle/>
                    <a:p>
                      <a:pPr marL="0" marR="0" lvl="0" indent="0" algn="ctr" rtl="0">
                        <a:spcBef>
                          <a:spcPts val="0"/>
                        </a:spcBef>
                        <a:buNone/>
                      </a:pPr>
                      <a:endParaRPr sz="3200" b="1" u="none" strike="noStrike" cap="none" baseline="0"/>
                    </a:p>
                  </a:txBody>
                  <a:tcPr marL="91450" marR="91450" marT="45725" marB="45725"/>
                </a:tc>
                <a:tc>
                  <a:txBody>
                    <a:bodyPr/>
                    <a:lstStyle/>
                    <a:p>
                      <a:pPr marL="0" marR="0" lvl="0" indent="0" algn="ctr" rtl="0">
                        <a:spcBef>
                          <a:spcPts val="0"/>
                        </a:spcBef>
                        <a:buSzPct val="25000"/>
                        <a:buNone/>
                      </a:pPr>
                      <a:r>
                        <a:rPr lang="en-US" sz="3200" b="1" u="none" strike="noStrike" cap="none" baseline="0"/>
                        <a:t>Hallways</a:t>
                      </a:r>
                    </a:p>
                  </a:txBody>
                  <a:tcPr marL="91450" marR="91450" marT="45725" marB="45725"/>
                </a:tc>
                <a:extLst>
                  <a:ext uri="{0D108BD9-81ED-4DB2-BD59-A6C34878D82A}">
                    <a16:rowId xmlns:a16="http://schemas.microsoft.com/office/drawing/2014/main" val="10000"/>
                  </a:ext>
                </a:extLst>
              </a:tr>
              <a:tr h="801625">
                <a:tc>
                  <a:txBody>
                    <a:bodyPr/>
                    <a:lstStyle/>
                    <a:p>
                      <a:pPr marL="0" marR="0" lvl="0" indent="0" algn="ctr" rtl="0">
                        <a:spcBef>
                          <a:spcPts val="0"/>
                        </a:spcBef>
                        <a:buSzPct val="25000"/>
                        <a:buNone/>
                      </a:pPr>
                      <a:r>
                        <a:rPr lang="en-US" sz="2800" b="1" u="none" strike="noStrike" cap="none" baseline="0"/>
                        <a:t>Respectful</a:t>
                      </a:r>
                    </a:p>
                  </a:txBody>
                  <a:tcPr marL="91450" marR="91450" marT="45725" marB="45725"/>
                </a:tc>
                <a:tc>
                  <a:txBody>
                    <a:bodyPr/>
                    <a:lstStyle/>
                    <a:p>
                      <a:pPr marL="285750" marR="0" lvl="0" indent="-285750" algn="l" rtl="0">
                        <a:spcBef>
                          <a:spcPts val="0"/>
                        </a:spcBef>
                        <a:buClr>
                          <a:schemeClr val="dk1"/>
                        </a:buClr>
                        <a:buSzPct val="100000"/>
                        <a:buFont typeface="Arial"/>
                        <a:buChar char="•"/>
                      </a:pPr>
                      <a:r>
                        <a:rPr lang="en-US" sz="1800" u="none" strike="noStrike" cap="none" baseline="0"/>
                        <a:t>Walk quietly so others can continue learning</a:t>
                      </a:r>
                    </a:p>
                  </a:txBody>
                  <a:tcPr marL="91450" marR="91450" marT="45725" marB="45725"/>
                </a:tc>
                <a:extLst>
                  <a:ext uri="{0D108BD9-81ED-4DB2-BD59-A6C34878D82A}">
                    <a16:rowId xmlns:a16="http://schemas.microsoft.com/office/drawing/2014/main" val="10001"/>
                  </a:ext>
                </a:extLst>
              </a:tr>
              <a:tr h="828675">
                <a:tc>
                  <a:txBody>
                    <a:bodyPr/>
                    <a:lstStyle/>
                    <a:p>
                      <a:pPr marL="0" marR="0" lvl="0" indent="0" algn="ctr" rtl="0">
                        <a:spcBef>
                          <a:spcPts val="0"/>
                        </a:spcBef>
                        <a:buSzPct val="25000"/>
                        <a:buNone/>
                      </a:pPr>
                      <a:r>
                        <a:rPr lang="en-US" sz="2800" b="1" u="none" strike="noStrike" cap="none" baseline="0"/>
                        <a:t>Responsible</a:t>
                      </a:r>
                    </a:p>
                  </a:txBody>
                  <a:tcPr marL="91450" marR="91450" marT="45725" marB="45725"/>
                </a:tc>
                <a:tc>
                  <a:txBody>
                    <a:bodyPr/>
                    <a:lstStyle/>
                    <a:p>
                      <a:pPr marL="285750" marR="0" lvl="0" indent="-285750" algn="l" rtl="0">
                        <a:spcBef>
                          <a:spcPts val="0"/>
                        </a:spcBef>
                        <a:buClr>
                          <a:schemeClr val="dk1"/>
                        </a:buClr>
                        <a:buSzPct val="100000"/>
                        <a:buFont typeface="Arial"/>
                        <a:buChar char="•"/>
                      </a:pPr>
                      <a:r>
                        <a:rPr lang="en-US" sz="1800" u="none" strike="noStrike" cap="none" baseline="0"/>
                        <a:t>Go directly to your destination</a:t>
                      </a:r>
                    </a:p>
                  </a:txBody>
                  <a:tcPr marL="91450" marR="91450" marT="45725" marB="45725"/>
                </a:tc>
                <a:extLst>
                  <a:ext uri="{0D108BD9-81ED-4DB2-BD59-A6C34878D82A}">
                    <a16:rowId xmlns:a16="http://schemas.microsoft.com/office/drawing/2014/main" val="10002"/>
                  </a:ext>
                </a:extLst>
              </a:tr>
              <a:tr h="1060850">
                <a:tc>
                  <a:txBody>
                    <a:bodyPr/>
                    <a:lstStyle/>
                    <a:p>
                      <a:pPr marL="0" marR="0" lvl="0" indent="0" algn="ctr" rtl="0">
                        <a:spcBef>
                          <a:spcPts val="0"/>
                        </a:spcBef>
                        <a:buSzPct val="25000"/>
                        <a:buNone/>
                      </a:pPr>
                      <a:r>
                        <a:rPr lang="en-US" sz="2800" b="1" u="none" strike="noStrike" cap="none" baseline="0"/>
                        <a:t>Safe</a:t>
                      </a:r>
                    </a:p>
                  </a:txBody>
                  <a:tcPr marL="91450" marR="91450" marT="45725" marB="45725"/>
                </a:tc>
                <a:tc>
                  <a:txBody>
                    <a:bodyPr/>
                    <a:lstStyle/>
                    <a:p>
                      <a:pPr marL="285750" marR="0" lvl="0" indent="-285750" algn="l" rtl="0">
                        <a:spcBef>
                          <a:spcPts val="0"/>
                        </a:spcBef>
                        <a:buClr>
                          <a:schemeClr val="dk1"/>
                        </a:buClr>
                        <a:buSzPct val="100000"/>
                        <a:buFont typeface="Arial"/>
                        <a:buChar char="•"/>
                      </a:pPr>
                      <a:r>
                        <a:rPr lang="en-US" sz="1800" u="none" strike="noStrike" cap="none" baseline="0"/>
                        <a:t>Stay to the right</a:t>
                      </a:r>
                    </a:p>
                  </a:txBody>
                  <a:tcPr marL="91450" marR="91450" marT="45725" marB="45725"/>
                </a:tc>
                <a:extLst>
                  <a:ext uri="{0D108BD9-81ED-4DB2-BD59-A6C34878D82A}">
                    <a16:rowId xmlns:a16="http://schemas.microsoft.com/office/drawing/2014/main" val="10003"/>
                  </a:ext>
                </a:extLst>
              </a:tr>
              <a:tr h="1060850">
                <a:tc>
                  <a:txBody>
                    <a:bodyPr/>
                    <a:lstStyle/>
                    <a:p>
                      <a:pPr marL="0" marR="0" lvl="0" indent="0" algn="ctr" rtl="0">
                        <a:spcBef>
                          <a:spcPts val="0"/>
                        </a:spcBef>
                        <a:buSzPct val="25000"/>
                        <a:buNone/>
                      </a:pPr>
                      <a:r>
                        <a:rPr lang="en-US" sz="2800" b="1" u="none" strike="noStrike" cap="none" baseline="0"/>
                        <a:t>Do Your Best</a:t>
                      </a:r>
                    </a:p>
                  </a:txBody>
                  <a:tcPr marL="91450" marR="91450" marT="45725" marB="45725"/>
                </a:tc>
                <a:tc>
                  <a:txBody>
                    <a:bodyPr/>
                    <a:lstStyle/>
                    <a:p>
                      <a:pPr marL="285750" marR="0" lvl="0" indent="-285750" algn="l" rtl="0">
                        <a:spcBef>
                          <a:spcPts val="0"/>
                        </a:spcBef>
                        <a:buClr>
                          <a:schemeClr val="dk1"/>
                        </a:buClr>
                        <a:buSzPct val="100000"/>
                        <a:buFont typeface="Arial"/>
                        <a:buChar char="•"/>
                      </a:pPr>
                      <a:r>
                        <a:rPr lang="en-US" sz="1800" u="none" strike="noStrike" cap="none" baseline="0"/>
                        <a:t>Return to class promptly</a:t>
                      </a:r>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Working Agreements</a:t>
            </a:r>
          </a:p>
        </p:txBody>
      </p:sp>
      <p:sp>
        <p:nvSpPr>
          <p:cNvPr id="198" name="Shape 198"/>
          <p:cNvSpPr txBox="1">
            <a:spLocks noGrp="1"/>
          </p:cNvSpPr>
          <p:nvPr>
            <p:ph idx="1"/>
          </p:nvPr>
        </p:nvSpPr>
        <p:spPr>
          <a:xfrm>
            <a:off x="1022350" y="1417637"/>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buClr>
                <a:srgbClr val="FF0000"/>
              </a:buClr>
              <a:buSzPct val="25000"/>
              <a:buFont typeface="Arial"/>
              <a:buNone/>
            </a:pPr>
            <a:r>
              <a:rPr lang="en-US" sz="2600" b="1" i="0" u="none" strike="noStrike" cap="none" baseline="0">
                <a:solidFill>
                  <a:schemeClr val="dk1"/>
                </a:solidFill>
                <a:latin typeface="Calibri"/>
                <a:ea typeface="Calibri"/>
                <a:cs typeface="Calibri"/>
                <a:sym typeface="Calibri"/>
              </a:rPr>
              <a:t>Be Respectful</a:t>
            </a:r>
          </a:p>
          <a:p>
            <a:pPr marL="342900" marR="0" lvl="0" indent="-342900" algn="l" rtl="0">
              <a:spcBef>
                <a:spcPts val="440"/>
              </a:spcBef>
              <a:buClr>
                <a:srgbClr val="FF0000"/>
              </a:buClr>
              <a:buSzPct val="100000"/>
              <a:buFont typeface="Arial"/>
              <a:buChar char="•"/>
            </a:pPr>
            <a:r>
              <a:rPr lang="en-US" sz="2200" b="0" i="0" u="none" strike="noStrike" cap="none" baseline="0">
                <a:solidFill>
                  <a:schemeClr val="dk1"/>
                </a:solidFill>
                <a:latin typeface="Calibri"/>
                <a:ea typeface="Calibri"/>
                <a:cs typeface="Calibri"/>
                <a:sym typeface="Calibri"/>
              </a:rPr>
              <a:t>Be an active listener—open to new ideas</a:t>
            </a:r>
          </a:p>
          <a:p>
            <a:pPr marL="342900" marR="0" lvl="0" indent="-342900" algn="l" rtl="0">
              <a:spcBef>
                <a:spcPts val="440"/>
              </a:spcBef>
              <a:buClr>
                <a:srgbClr val="FF0000"/>
              </a:buClr>
              <a:buSzPct val="100000"/>
              <a:buFont typeface="Arial"/>
              <a:buChar char="•"/>
            </a:pPr>
            <a:r>
              <a:rPr lang="en-US" sz="2200" b="0" i="0" u="none" strike="noStrike" cap="none" baseline="0">
                <a:solidFill>
                  <a:schemeClr val="dk1"/>
                </a:solidFill>
                <a:latin typeface="Calibri"/>
                <a:ea typeface="Calibri"/>
                <a:cs typeface="Calibri"/>
                <a:sym typeface="Calibri"/>
              </a:rPr>
              <a:t>Use notes for side bar conversations</a:t>
            </a:r>
          </a:p>
          <a:p>
            <a:pPr marL="342900" marR="0" lvl="0" indent="-342900" algn="l" rtl="0">
              <a:spcBef>
                <a:spcPts val="520"/>
              </a:spcBef>
              <a:buClr>
                <a:srgbClr val="FF0000"/>
              </a:buClr>
              <a:buSzPct val="25000"/>
              <a:buFont typeface="Arial"/>
              <a:buNone/>
            </a:pPr>
            <a:r>
              <a:rPr lang="en-US" sz="2600" b="1" i="0" u="none" strike="noStrike" cap="none" baseline="0">
                <a:solidFill>
                  <a:schemeClr val="dk1"/>
                </a:solidFill>
                <a:latin typeface="Calibri"/>
                <a:ea typeface="Calibri"/>
                <a:cs typeface="Calibri"/>
                <a:sym typeface="Calibri"/>
              </a:rPr>
              <a:t>Be Responsible</a:t>
            </a:r>
          </a:p>
          <a:p>
            <a:pPr marL="342900" marR="0" lvl="0" indent="-342900" algn="l" rtl="0">
              <a:spcBef>
                <a:spcPts val="440"/>
              </a:spcBef>
              <a:buClr>
                <a:srgbClr val="FF0000"/>
              </a:buClr>
              <a:buSzPct val="100000"/>
              <a:buFont typeface="Arial"/>
              <a:buChar char="•"/>
            </a:pPr>
            <a:r>
              <a:rPr lang="en-US" sz="2200" b="0" i="0" u="none" strike="noStrike" cap="none" baseline="0">
                <a:solidFill>
                  <a:schemeClr val="dk1"/>
                </a:solidFill>
                <a:latin typeface="Calibri"/>
                <a:ea typeface="Calibri"/>
                <a:cs typeface="Calibri"/>
                <a:sym typeface="Calibri"/>
              </a:rPr>
              <a:t>Be on time for sessions</a:t>
            </a:r>
          </a:p>
          <a:p>
            <a:pPr marL="342900" marR="0" lvl="0" indent="-342900" algn="l" rtl="0">
              <a:spcBef>
                <a:spcPts val="440"/>
              </a:spcBef>
              <a:buClr>
                <a:srgbClr val="FF0000"/>
              </a:buClr>
              <a:buSzPct val="100000"/>
              <a:buFont typeface="Arial"/>
              <a:buChar char="•"/>
            </a:pPr>
            <a:r>
              <a:rPr lang="en-US" sz="2200" b="0" i="0" u="none" strike="noStrike" cap="none" baseline="0">
                <a:solidFill>
                  <a:schemeClr val="dk1"/>
                </a:solidFill>
                <a:latin typeface="Calibri"/>
                <a:ea typeface="Calibri"/>
                <a:cs typeface="Calibri"/>
                <a:sym typeface="Calibri"/>
              </a:rPr>
              <a:t>Silence cell phones—reply appropriately</a:t>
            </a:r>
          </a:p>
          <a:p>
            <a:pPr marL="342900" marR="0" lvl="0" indent="-342900" algn="l" rtl="0">
              <a:spcBef>
                <a:spcPts val="720"/>
              </a:spcBef>
              <a:buClr>
                <a:srgbClr val="FF0000"/>
              </a:buClr>
              <a:buSzPct val="25000"/>
              <a:buFont typeface="Arial"/>
              <a:buNone/>
            </a:pPr>
            <a:r>
              <a:rPr lang="en-US" sz="2600" b="1" i="0" u="none" strike="noStrike" cap="none" baseline="0">
                <a:solidFill>
                  <a:schemeClr val="dk1"/>
                </a:solidFill>
                <a:latin typeface="Calibri"/>
                <a:ea typeface="Calibri"/>
                <a:cs typeface="Calibri"/>
                <a:sym typeface="Calibri"/>
              </a:rPr>
              <a:t>Be</a:t>
            </a:r>
            <a:r>
              <a:rPr lang="en-US" sz="3600" b="1" i="0" u="none" strike="noStrike" cap="none" baseline="0">
                <a:solidFill>
                  <a:schemeClr val="dk1"/>
                </a:solidFill>
                <a:latin typeface="Calibri"/>
                <a:ea typeface="Calibri"/>
                <a:cs typeface="Calibri"/>
                <a:sym typeface="Calibri"/>
              </a:rPr>
              <a:t> </a:t>
            </a:r>
            <a:r>
              <a:rPr lang="en-US" sz="2600" b="1" i="0" u="none" strike="noStrike" cap="none" baseline="0">
                <a:solidFill>
                  <a:schemeClr val="dk1"/>
                </a:solidFill>
                <a:latin typeface="Calibri"/>
                <a:ea typeface="Calibri"/>
                <a:cs typeface="Calibri"/>
                <a:sym typeface="Calibri"/>
              </a:rPr>
              <a:t>a Problem Solver</a:t>
            </a:r>
          </a:p>
          <a:p>
            <a:pPr marL="342900" marR="0" lvl="0" indent="-342900" algn="l" rtl="0">
              <a:spcBef>
                <a:spcPts val="440"/>
              </a:spcBef>
              <a:buClr>
                <a:srgbClr val="FF0000"/>
              </a:buClr>
              <a:buSzPct val="100000"/>
              <a:buFont typeface="Arial"/>
              <a:buChar char="•"/>
            </a:pPr>
            <a:r>
              <a:rPr lang="en-US" sz="2200" b="0" i="0" u="none" strike="noStrike" cap="none" baseline="0">
                <a:solidFill>
                  <a:schemeClr val="dk1"/>
                </a:solidFill>
                <a:latin typeface="Calibri"/>
                <a:ea typeface="Calibri"/>
                <a:cs typeface="Calibri"/>
                <a:sym typeface="Calibri"/>
              </a:rPr>
              <a:t>Follow the decision making process</a:t>
            </a:r>
          </a:p>
          <a:p>
            <a:pPr marL="342900" marR="0" lvl="0" indent="-342900" algn="l" rtl="0">
              <a:spcBef>
                <a:spcPts val="440"/>
              </a:spcBef>
              <a:buClr>
                <a:srgbClr val="FF0000"/>
              </a:buClr>
              <a:buSzPct val="100000"/>
              <a:buFont typeface="Arial"/>
              <a:buChar char="•"/>
            </a:pPr>
            <a:r>
              <a:rPr lang="en-US" sz="2200" b="0" i="0" u="none" strike="noStrike" cap="none" baseline="0">
                <a:solidFill>
                  <a:schemeClr val="dk1"/>
                </a:solidFill>
                <a:latin typeface="Calibri"/>
                <a:ea typeface="Calibri"/>
                <a:cs typeface="Calibri"/>
                <a:sym typeface="Calibri"/>
              </a:rPr>
              <a:t>Work toward consensus and support decisions of the group</a:t>
            </a:r>
          </a:p>
          <a:p>
            <a:pPr marL="342900" marR="0" lvl="0" indent="-139700" algn="l" rtl="0">
              <a:spcBef>
                <a:spcPts val="640"/>
              </a:spcBef>
              <a:buClr>
                <a:srgbClr val="FF0000"/>
              </a:buClr>
              <a:buFont typeface="Arial"/>
              <a:buNone/>
            </a:pPr>
            <a:endParaRPr sz="3200" b="0"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9" name="Shape 819"/>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rgbClr val="008000"/>
              </a:buClr>
              <a:buSzPct val="25000"/>
              <a:buFont typeface="Calibri"/>
              <a:buNone/>
            </a:pPr>
            <a:r>
              <a:rPr lang="en-US" sz="4000" b="0" i="0" u="none" strike="noStrike" cap="none" baseline="0">
                <a:solidFill>
                  <a:srgbClr val="008000"/>
                </a:solidFill>
                <a:latin typeface="Calibri"/>
                <a:ea typeface="Calibri"/>
                <a:cs typeface="Calibri"/>
                <a:sym typeface="Calibri"/>
              </a:rPr>
              <a:t>Defining Specific Behaviors for Classrooms</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3"/>
        <p:cNvGrpSpPr/>
        <p:nvPr/>
      </p:nvGrpSpPr>
      <p:grpSpPr>
        <a:xfrm>
          <a:off x="0" y="0"/>
          <a:ext cx="0" cy="0"/>
          <a:chOff x="0" y="0"/>
          <a:chExt cx="0" cy="0"/>
        </a:xfrm>
      </p:grpSpPr>
      <p:sp>
        <p:nvSpPr>
          <p:cNvPr id="824" name="Shape 824"/>
          <p:cNvSpPr txBox="1">
            <a:spLocks noGrp="1"/>
          </p:cNvSpPr>
          <p:nvPr>
            <p:ph idx="1"/>
          </p:nvPr>
        </p:nvSpPr>
        <p:spPr>
          <a:xfrm>
            <a:off x="457200" y="1165469"/>
            <a:ext cx="8229600" cy="3635568"/>
          </a:xfrm>
          <a:prstGeom prst="rect">
            <a:avLst/>
          </a:prstGeom>
          <a:noFill/>
          <a:ln>
            <a:noFill/>
          </a:ln>
        </p:spPr>
        <p:txBody>
          <a:bodyPr lIns="91425" tIns="45700" rIns="91425" bIns="45700" anchor="t" anchorCtr="0">
            <a:noAutofit/>
          </a:bodyPr>
          <a:lstStyle/>
          <a:p>
            <a:pPr marL="0" marR="0" lvl="0" indent="0" algn="l" rtl="0">
              <a:spcBef>
                <a:spcPts val="0"/>
              </a:spcBef>
              <a:buClr>
                <a:srgbClr val="FF0000"/>
              </a:buClr>
              <a:buFont typeface="Arial"/>
              <a:buNone/>
            </a:pPr>
            <a:endParaRPr sz="3200" b="0" i="0" u="none" strike="noStrike" cap="none" baseline="0" dirty="0">
              <a:solidFill>
                <a:srgbClr val="008000"/>
              </a:solidFill>
              <a:latin typeface="Calibri"/>
              <a:ea typeface="Calibri"/>
              <a:cs typeface="Calibri"/>
              <a:sym typeface="Calibri"/>
            </a:endParaRPr>
          </a:p>
          <a:p>
            <a:pPr marL="0" marR="0" lvl="0" indent="0" algn="l" rtl="0">
              <a:spcBef>
                <a:spcPts val="640"/>
              </a:spcBef>
              <a:buClr>
                <a:srgbClr val="FF0000"/>
              </a:buClr>
              <a:buSzPct val="25000"/>
              <a:buFont typeface="Arial"/>
              <a:buNone/>
            </a:pPr>
            <a:r>
              <a:rPr lang="en-US" sz="3200" b="0" i="1" u="none" strike="noStrike" cap="none" baseline="0" dirty="0">
                <a:solidFill>
                  <a:srgbClr val="008000"/>
                </a:solidFill>
                <a:latin typeface="Calibri"/>
                <a:ea typeface="Calibri"/>
                <a:cs typeface="Calibri"/>
                <a:sym typeface="Calibri"/>
              </a:rPr>
              <a:t>“Findings indicate a need to establish consensus to implement PBIS in the classroom setting as soon as it is implemented in </a:t>
            </a:r>
            <a:r>
              <a:rPr lang="en-US" sz="3200" b="0" i="1" u="none" strike="noStrike" cap="none" baseline="0" dirty="0" err="1">
                <a:solidFill>
                  <a:srgbClr val="008000"/>
                </a:solidFill>
                <a:latin typeface="Calibri"/>
                <a:ea typeface="Calibri"/>
                <a:cs typeface="Calibri"/>
                <a:sym typeface="Calibri"/>
              </a:rPr>
              <a:t>nonclassroom</a:t>
            </a:r>
            <a:r>
              <a:rPr lang="en-US" sz="3200" b="0" i="1" u="none" strike="noStrike" cap="none" baseline="0" dirty="0">
                <a:solidFill>
                  <a:srgbClr val="008000"/>
                </a:solidFill>
                <a:latin typeface="Calibri"/>
                <a:ea typeface="Calibri"/>
                <a:cs typeface="Calibri"/>
                <a:sym typeface="Calibri"/>
              </a:rPr>
              <a:t> settings (</a:t>
            </a:r>
            <a:r>
              <a:rPr lang="en-US" sz="3200" b="0" i="1" u="none" strike="noStrike" cap="none" baseline="0" dirty="0" err="1">
                <a:solidFill>
                  <a:srgbClr val="008000"/>
                </a:solidFill>
                <a:latin typeface="Calibri"/>
                <a:ea typeface="Calibri"/>
                <a:cs typeface="Calibri"/>
                <a:sym typeface="Calibri"/>
              </a:rPr>
              <a:t>ie</a:t>
            </a:r>
            <a:r>
              <a:rPr lang="en-US" sz="3200" b="0" i="1" u="none" strike="noStrike" cap="none" baseline="0" dirty="0">
                <a:solidFill>
                  <a:srgbClr val="008000"/>
                </a:solidFill>
                <a:latin typeface="Calibri"/>
                <a:ea typeface="Calibri"/>
                <a:cs typeface="Calibri"/>
                <a:sym typeface="Calibri"/>
              </a:rPr>
              <a:t>., </a:t>
            </a:r>
            <a:r>
              <a:rPr lang="en-US" sz="3200" b="0" i="1" u="none" strike="noStrike" cap="none" baseline="0" dirty="0" err="1">
                <a:solidFill>
                  <a:srgbClr val="008000"/>
                </a:solidFill>
                <a:latin typeface="Calibri"/>
                <a:ea typeface="Calibri"/>
                <a:cs typeface="Calibri"/>
                <a:sym typeface="Calibri"/>
              </a:rPr>
              <a:t>schoolwide</a:t>
            </a:r>
            <a:r>
              <a:rPr lang="en-US" sz="3200" b="0" i="1" u="none" strike="noStrike" cap="none" baseline="0" dirty="0">
                <a:solidFill>
                  <a:srgbClr val="008000"/>
                </a:solidFill>
                <a:latin typeface="Calibri"/>
                <a:ea typeface="Calibri"/>
                <a:cs typeface="Calibri"/>
                <a:sym typeface="Calibri"/>
              </a:rPr>
              <a:t>).</a:t>
            </a:r>
            <a:r>
              <a:rPr lang="en-US" sz="3200" b="0" i="0" u="none" strike="noStrike" cap="none" baseline="0" dirty="0">
                <a:solidFill>
                  <a:srgbClr val="008000"/>
                </a:solidFill>
                <a:latin typeface="Calibri"/>
                <a:ea typeface="Calibri"/>
                <a:cs typeface="Calibri"/>
                <a:sym typeface="Calibri"/>
              </a:rPr>
              <a:t>”  </a:t>
            </a:r>
          </a:p>
          <a:p>
            <a:pPr marL="0" marR="0" lvl="0" indent="0" algn="l" rtl="0">
              <a:spcBef>
                <a:spcPts val="640"/>
              </a:spcBef>
              <a:buClr>
                <a:srgbClr val="FF0000"/>
              </a:buClr>
              <a:buSzPct val="25000"/>
              <a:buFont typeface="Arial"/>
              <a:buNone/>
            </a:pPr>
            <a:endParaRPr lang="en-US" dirty="0">
              <a:solidFill>
                <a:schemeClr val="dk1"/>
              </a:solidFill>
              <a:latin typeface="Calibri"/>
              <a:ea typeface="Calibri"/>
              <a:cs typeface="Calibri"/>
              <a:sym typeface="Calibri"/>
            </a:endParaRPr>
          </a:p>
          <a:p>
            <a:pPr marL="0" marR="0" lvl="0" indent="0" algn="l" rtl="0">
              <a:spcBef>
                <a:spcPts val="640"/>
              </a:spcBef>
              <a:buClr>
                <a:srgbClr val="FF0000"/>
              </a:buClr>
              <a:buSzPct val="25000"/>
              <a:buFont typeface="Arial"/>
              <a:buNone/>
            </a:pPr>
            <a:r>
              <a:rPr lang="en-US" sz="3200" b="0" i="0" u="none" strike="noStrike" cap="none" baseline="0" dirty="0">
                <a:solidFill>
                  <a:schemeClr val="dk1"/>
                </a:solidFill>
                <a:latin typeface="Calibri"/>
                <a:ea typeface="Calibri"/>
                <a:cs typeface="Calibri"/>
                <a:sym typeface="Calibri"/>
              </a:rPr>
              <a:t>(Mathews, McIntosh, Frank, &amp; May, 2014).</a:t>
            </a:r>
          </a:p>
          <a:p>
            <a:pPr marL="342900" marR="0" lvl="0" indent="-139700" algn="l" rtl="0">
              <a:spcBef>
                <a:spcPts val="640"/>
              </a:spcBef>
              <a:buClr>
                <a:srgbClr val="FF0000"/>
              </a:buClr>
              <a:buFont typeface="Arial"/>
              <a:buNone/>
            </a:pPr>
            <a:endParaRPr sz="3200" b="0" i="0" u="none" strike="noStrike" cap="none" baseline="0" dirty="0">
              <a:solidFill>
                <a:schemeClr val="dk1"/>
              </a:solidFill>
              <a:latin typeface="Calibri"/>
              <a:ea typeface="Calibri"/>
              <a:cs typeface="Calibri"/>
              <a:sym typeface="Calibri"/>
            </a:endParaRPr>
          </a:p>
        </p:txBody>
      </p:sp>
      <p:sp>
        <p:nvSpPr>
          <p:cNvPr id="826" name="Shape 826"/>
          <p:cNvSpPr txBox="1"/>
          <p:nvPr/>
        </p:nvSpPr>
        <p:spPr>
          <a:xfrm>
            <a:off x="8019756" y="5931712"/>
            <a:ext cx="667044"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a:solidFill>
                  <a:srgbClr val="FFFFFF"/>
                </a:solidFill>
                <a:latin typeface="Calibri"/>
                <a:ea typeface="Calibri"/>
                <a:cs typeface="Calibri"/>
                <a:sym typeface="Calibri"/>
              </a:rPr>
              <a:t>124</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Shape 83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Classroom Behaviors/Rules</a:t>
            </a:r>
          </a:p>
        </p:txBody>
      </p:sp>
      <p:sp>
        <p:nvSpPr>
          <p:cNvPr id="833" name="Shape 833"/>
          <p:cNvSpPr txBox="1">
            <a:spLocks noGrp="1"/>
          </p:cNvSpPr>
          <p:nvPr>
            <p:ph idx="1"/>
          </p:nvPr>
        </p:nvSpPr>
        <p:spPr>
          <a:xfrm>
            <a:off x="1637606" y="1435100"/>
            <a:ext cx="7049193" cy="4630738"/>
          </a:xfrm>
          <a:prstGeom prst="rect">
            <a:avLst/>
          </a:prstGeom>
          <a:noFill/>
          <a:ln>
            <a:noFill/>
          </a:ln>
        </p:spPr>
        <p:txBody>
          <a:bodyPr lIns="91425" tIns="45700" rIns="91425" bIns="45700" anchor="t" anchorCtr="0">
            <a:noAutofit/>
          </a:bodyPr>
          <a:lstStyle/>
          <a:p>
            <a:pPr marR="0" lvl="0" algn="l" rtl="0">
              <a:lnSpc>
                <a:spcPct val="90000"/>
              </a:lnSpc>
              <a:spcBef>
                <a:spcPts val="0"/>
              </a:spcBef>
              <a:buClr>
                <a:srgbClr val="FF0000"/>
              </a:buClr>
              <a:buSzPct val="50000"/>
              <a:buFont typeface="Wingdings" pitchFamily="2" charset="2"/>
              <a:buChar char="Ø"/>
            </a:pPr>
            <a:r>
              <a:rPr lang="en-US" sz="2950" b="0" i="0" u="none" strike="noStrike" cap="none" baseline="0" dirty="0">
                <a:solidFill>
                  <a:schemeClr val="dk1"/>
                </a:solidFill>
                <a:latin typeface="Calibri"/>
                <a:ea typeface="Calibri"/>
                <a:cs typeface="Calibri"/>
                <a:sym typeface="Calibri"/>
              </a:rPr>
              <a:t>Rules that apply in your classroom.</a:t>
            </a:r>
          </a:p>
          <a:p>
            <a:pPr marR="0" lvl="0" algn="l" rtl="0">
              <a:lnSpc>
                <a:spcPct val="90000"/>
              </a:lnSpc>
              <a:spcBef>
                <a:spcPts val="590"/>
              </a:spcBef>
              <a:buClr>
                <a:srgbClr val="FF0000"/>
              </a:buClr>
              <a:buSzPct val="50000"/>
              <a:buFont typeface="Wingdings" pitchFamily="2" charset="2"/>
              <a:buChar char="Ø"/>
            </a:pPr>
            <a:r>
              <a:rPr lang="en-US" sz="2950" b="0" i="0" u="none" strike="noStrike" cap="none" baseline="0" dirty="0">
                <a:solidFill>
                  <a:schemeClr val="dk1"/>
                </a:solidFill>
                <a:latin typeface="Calibri"/>
                <a:ea typeface="Calibri"/>
                <a:cs typeface="Calibri"/>
                <a:sym typeface="Calibri"/>
              </a:rPr>
              <a:t>Expectations often not clear or agreed upon by all.</a:t>
            </a:r>
          </a:p>
          <a:p>
            <a:pPr marR="0" lvl="0" algn="l" rtl="0">
              <a:lnSpc>
                <a:spcPct val="90000"/>
              </a:lnSpc>
              <a:spcBef>
                <a:spcPts val="590"/>
              </a:spcBef>
              <a:buClr>
                <a:srgbClr val="FF0000"/>
              </a:buClr>
              <a:buSzPct val="50000"/>
              <a:buFont typeface="Wingdings" pitchFamily="2" charset="2"/>
              <a:buChar char="Ø"/>
            </a:pPr>
            <a:r>
              <a:rPr lang="en-US" sz="2950" b="0" i="0" u="none" strike="noStrike" cap="none" baseline="0" dirty="0">
                <a:solidFill>
                  <a:schemeClr val="dk1"/>
                </a:solidFill>
                <a:latin typeface="Calibri"/>
                <a:ea typeface="Calibri"/>
                <a:cs typeface="Calibri"/>
                <a:sym typeface="Calibri"/>
              </a:rPr>
              <a:t>Students spend the majority of their day in the classroom.</a:t>
            </a:r>
          </a:p>
          <a:p>
            <a:pPr marR="0" lvl="0" algn="l" rtl="0">
              <a:lnSpc>
                <a:spcPct val="90000"/>
              </a:lnSpc>
              <a:spcBef>
                <a:spcPts val="590"/>
              </a:spcBef>
              <a:buClr>
                <a:srgbClr val="FF0000"/>
              </a:buClr>
              <a:buSzPct val="50000"/>
              <a:buFont typeface="Wingdings" pitchFamily="2" charset="2"/>
              <a:buChar char="Ø"/>
            </a:pPr>
            <a:r>
              <a:rPr lang="en-US" sz="2950" b="0" i="0" u="none" strike="noStrike" cap="none" baseline="0" dirty="0">
                <a:solidFill>
                  <a:schemeClr val="dk1"/>
                </a:solidFill>
                <a:latin typeface="Calibri"/>
                <a:ea typeface="Calibri"/>
                <a:cs typeface="Calibri"/>
                <a:sym typeface="Calibri"/>
              </a:rPr>
              <a:t>Prevents problem behaviors.</a:t>
            </a:r>
          </a:p>
          <a:p>
            <a:pPr marR="0" lvl="0" algn="l" rtl="0">
              <a:lnSpc>
                <a:spcPct val="90000"/>
              </a:lnSpc>
              <a:spcBef>
                <a:spcPts val="590"/>
              </a:spcBef>
              <a:buClr>
                <a:srgbClr val="FF0000"/>
              </a:buClr>
              <a:buSzPct val="50000"/>
              <a:buFont typeface="Wingdings" pitchFamily="2" charset="2"/>
              <a:buChar char="Ø"/>
            </a:pPr>
            <a:r>
              <a:rPr lang="en-US" sz="2950" b="0" i="0" u="none" strike="noStrike" cap="none" baseline="0" dirty="0">
                <a:solidFill>
                  <a:schemeClr val="dk1"/>
                </a:solidFill>
                <a:latin typeface="Calibri"/>
                <a:ea typeface="Calibri"/>
                <a:cs typeface="Calibri"/>
                <a:sym typeface="Calibri"/>
              </a:rPr>
              <a:t>Increases instructional time.  </a:t>
            </a:r>
          </a:p>
          <a:p>
            <a:pPr marR="0" lvl="0" algn="l" rtl="0">
              <a:lnSpc>
                <a:spcPct val="90000"/>
              </a:lnSpc>
              <a:spcBef>
                <a:spcPts val="600"/>
              </a:spcBef>
              <a:buClr>
                <a:srgbClr val="FF0000"/>
              </a:buClr>
              <a:buSzPct val="50000"/>
              <a:buFont typeface="Wingdings" pitchFamily="2" charset="2"/>
              <a:buChar char="Ø"/>
            </a:pPr>
            <a:r>
              <a:rPr lang="en-US" sz="2950" b="0" i="0" u="none" strike="noStrike" cap="none" baseline="0" dirty="0">
                <a:solidFill>
                  <a:schemeClr val="dk1"/>
                </a:solidFill>
                <a:latin typeface="Calibri"/>
                <a:ea typeface="Calibri"/>
                <a:cs typeface="Calibri"/>
                <a:sym typeface="Calibri"/>
              </a:rPr>
              <a:t>Provides language for teaching and feedback for students, staff and parents.</a:t>
            </a:r>
          </a:p>
        </p:txBody>
      </p:sp>
      <p:sp>
        <p:nvSpPr>
          <p:cNvPr id="4" name="TextBox 3">
            <a:extLst>
              <a:ext uri="{FF2B5EF4-FFF2-40B4-BE49-F238E27FC236}">
                <a16:creationId xmlns:a16="http://schemas.microsoft.com/office/drawing/2014/main" id="{6F4D7F2D-CEEC-5147-A6F1-C2CD9464CD1C}"/>
              </a:ext>
            </a:extLst>
          </p:cNvPr>
          <p:cNvSpPr txBox="1"/>
          <p:nvPr/>
        </p:nvSpPr>
        <p:spPr>
          <a:xfrm>
            <a:off x="457200" y="1435100"/>
            <a:ext cx="1180406" cy="907941"/>
          </a:xfrm>
          <a:prstGeom prst="rect">
            <a:avLst/>
          </a:prstGeom>
          <a:noFill/>
        </p:spPr>
        <p:txBody>
          <a:bodyPr wrap="square" rtlCol="0">
            <a:spAutoFit/>
          </a:bodyPr>
          <a:lstStyle/>
          <a:p>
            <a:pPr>
              <a:spcBef>
                <a:spcPts val="600"/>
              </a:spcBef>
            </a:pPr>
            <a:r>
              <a:rPr lang="en-US" sz="2400" i="1" dirty="0">
                <a:solidFill>
                  <a:srgbClr val="FF0000"/>
                </a:solidFill>
                <a:latin typeface="Calibri"/>
                <a:ea typeface="Calibri"/>
                <a:cs typeface="Calibri"/>
                <a:sym typeface="Calibri"/>
              </a:rPr>
              <a:t>What?</a:t>
            </a:r>
          </a:p>
          <a:p>
            <a:pPr>
              <a:spcBef>
                <a:spcPts val="600"/>
              </a:spcBef>
            </a:pPr>
            <a:r>
              <a:rPr lang="en-US" sz="2400" i="1" dirty="0">
                <a:solidFill>
                  <a:srgbClr val="FF0000"/>
                </a:solidFill>
                <a:latin typeface="Calibri"/>
                <a:ea typeface="Calibri"/>
                <a:cs typeface="Calibri"/>
                <a:sym typeface="Calibri"/>
              </a:rPr>
              <a:t>Why?</a:t>
            </a:r>
            <a:endParaRPr lang="en-US" sz="2400" dirty="0"/>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Shape 840"/>
          <p:cNvSpPr txBox="1">
            <a:spLocks noGrp="1"/>
          </p:cNvSpPr>
          <p:nvPr>
            <p:ph type="title"/>
          </p:nvPr>
        </p:nvSpPr>
        <p:spPr>
          <a:xfrm>
            <a:off x="457200" y="274637"/>
            <a:ext cx="8229600" cy="93979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Options for Defining </a:t>
            </a:r>
            <a:br>
              <a:rPr lang="en-US" sz="3950" b="0" i="0" u="none" strike="noStrike" cap="none" baseline="0">
                <a:solidFill>
                  <a:schemeClr val="dk1"/>
                </a:solidFill>
                <a:latin typeface="Calibri"/>
                <a:ea typeface="Calibri"/>
                <a:cs typeface="Calibri"/>
                <a:sym typeface="Calibri"/>
              </a:rPr>
            </a:br>
            <a:r>
              <a:rPr lang="en-US" sz="3950" b="0" i="0" u="none" strike="noStrike" cap="none" baseline="0">
                <a:solidFill>
                  <a:schemeClr val="dk1"/>
                </a:solidFill>
                <a:latin typeface="Calibri"/>
                <a:ea typeface="Calibri"/>
                <a:cs typeface="Calibri"/>
                <a:sym typeface="Calibri"/>
              </a:rPr>
              <a:t> Classroom Behaviors/Rules</a:t>
            </a:r>
          </a:p>
        </p:txBody>
      </p:sp>
      <p:sp>
        <p:nvSpPr>
          <p:cNvPr id="841" name="Shape 841"/>
          <p:cNvSpPr txBox="1">
            <a:spLocks noGrp="1"/>
          </p:cNvSpPr>
          <p:nvPr>
            <p:ph idx="1"/>
          </p:nvPr>
        </p:nvSpPr>
        <p:spPr>
          <a:xfrm>
            <a:off x="457200" y="1497428"/>
            <a:ext cx="8229600" cy="4628736"/>
          </a:xfrm>
          <a:prstGeom prst="rect">
            <a:avLst/>
          </a:prstGeom>
          <a:noFill/>
          <a:ln>
            <a:noFill/>
          </a:ln>
        </p:spPr>
        <p:txBody>
          <a:bodyPr lIns="91425" tIns="45700" rIns="91425" bIns="45700" anchor="t" anchorCtr="0">
            <a:noAutofit/>
          </a:bodyPr>
          <a:lstStyle/>
          <a:p>
            <a:pPr marL="514350" marR="0" lvl="0" indent="-514350" algn="l" rtl="0">
              <a:spcBef>
                <a:spcPts val="0"/>
              </a:spcBef>
              <a:buClr>
                <a:srgbClr val="FF0000"/>
              </a:buClr>
              <a:buSzPct val="100000"/>
              <a:buFont typeface="Calibri"/>
              <a:buAutoNum type="arabicPeriod"/>
            </a:pPr>
            <a:r>
              <a:rPr lang="en-US" sz="3200" b="0" i="0" u="none" strike="noStrike" cap="none" baseline="0">
                <a:solidFill>
                  <a:schemeClr val="dk1"/>
                </a:solidFill>
                <a:latin typeface="Calibri"/>
                <a:ea typeface="Calibri"/>
                <a:cs typeface="Calibri"/>
                <a:sym typeface="Calibri"/>
              </a:rPr>
              <a:t>All classrooms have the same rules that are included on the Matrix:  all inclusive!</a:t>
            </a:r>
          </a:p>
          <a:p>
            <a:pPr marL="0" marR="0" lvl="0" indent="0" algn="l" rtl="0">
              <a:spcBef>
                <a:spcPts val="640"/>
              </a:spcBef>
              <a:buClr>
                <a:srgbClr val="FF0000"/>
              </a:buClr>
              <a:buFont typeface="Arial"/>
              <a:buNone/>
            </a:pPr>
            <a:endParaRPr sz="3200" b="0" i="0" u="none" strike="noStrike" cap="none" baseline="0">
              <a:solidFill>
                <a:schemeClr val="dk1"/>
              </a:solidFill>
              <a:latin typeface="Calibri"/>
              <a:ea typeface="Calibri"/>
              <a:cs typeface="Calibri"/>
              <a:sym typeface="Calibri"/>
            </a:endParaRPr>
          </a:p>
          <a:p>
            <a:pPr marL="0" marR="0" lvl="0" indent="0" algn="l" rtl="0">
              <a:spcBef>
                <a:spcPts val="640"/>
              </a:spcBef>
              <a:buClr>
                <a:srgbClr val="FF0000"/>
              </a:buClr>
              <a:buFont typeface="Arial"/>
              <a:buNone/>
            </a:pPr>
            <a:endParaRPr sz="3200" b="0" i="0" u="none" strike="noStrike" cap="none" baseline="0">
              <a:solidFill>
                <a:schemeClr val="dk1"/>
              </a:solidFill>
              <a:latin typeface="Calibri"/>
              <a:ea typeface="Calibri"/>
              <a:cs typeface="Calibri"/>
              <a:sym typeface="Calibri"/>
            </a:endParaRPr>
          </a:p>
        </p:txBody>
      </p:sp>
      <p:graphicFrame>
        <p:nvGraphicFramePr>
          <p:cNvPr id="842" name="Shape 842"/>
          <p:cNvGraphicFramePr/>
          <p:nvPr/>
        </p:nvGraphicFramePr>
        <p:xfrm>
          <a:off x="557212" y="2914649"/>
          <a:ext cx="8229600" cy="2849950"/>
        </p:xfrm>
        <a:graphic>
          <a:graphicData uri="http://schemas.openxmlformats.org/drawingml/2006/table">
            <a:tbl>
              <a:tblPr firstRow="1" bandRow="1">
                <a:noFill/>
                <a:tableStyleId>{FC80614D-A95C-4298-B043-B2FFA9CF2BE5}</a:tableStyleId>
              </a:tblPr>
              <a:tblGrid>
                <a:gridCol w="25146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tblGrid>
              <a:tr h="645250">
                <a:tc>
                  <a:txBody>
                    <a:bodyPr/>
                    <a:lstStyle/>
                    <a:p>
                      <a:pPr marL="0" marR="0" lvl="0" indent="0" algn="ctr" rtl="0">
                        <a:spcBef>
                          <a:spcPts val="0"/>
                        </a:spcBef>
                        <a:buNone/>
                      </a:pPr>
                      <a:endParaRPr sz="3200" b="1" u="none" strike="noStrike" cap="none" baseline="0"/>
                    </a:p>
                  </a:txBody>
                  <a:tcPr marL="91450" marR="91450" marT="45725" marB="45725"/>
                </a:tc>
                <a:tc>
                  <a:txBody>
                    <a:bodyPr/>
                    <a:lstStyle/>
                    <a:p>
                      <a:pPr marL="0" marR="0" lvl="0" indent="0" algn="ctr" rtl="0">
                        <a:spcBef>
                          <a:spcPts val="0"/>
                        </a:spcBef>
                        <a:buSzPct val="25000"/>
                        <a:buNone/>
                      </a:pPr>
                      <a:r>
                        <a:rPr lang="en-US" sz="3200" b="1" u="none" strike="noStrike" cap="none" baseline="0"/>
                        <a:t>Classroom</a:t>
                      </a:r>
                    </a:p>
                  </a:txBody>
                  <a:tcPr marL="91450" marR="91450" marT="45725" marB="45725"/>
                </a:tc>
                <a:extLst>
                  <a:ext uri="{0D108BD9-81ED-4DB2-BD59-A6C34878D82A}">
                    <a16:rowId xmlns:a16="http://schemas.microsoft.com/office/drawing/2014/main" val="10000"/>
                  </a:ext>
                </a:extLst>
              </a:tr>
              <a:tr h="628975">
                <a:tc>
                  <a:txBody>
                    <a:bodyPr/>
                    <a:lstStyle/>
                    <a:p>
                      <a:pPr marL="0" marR="0" lvl="0" indent="0" algn="ctr" rtl="0">
                        <a:spcBef>
                          <a:spcPts val="0"/>
                        </a:spcBef>
                        <a:buSzPct val="25000"/>
                        <a:buNone/>
                      </a:pPr>
                      <a:r>
                        <a:rPr lang="en-US" sz="2800" b="1" u="none" strike="noStrike" cap="none" baseline="0"/>
                        <a:t>Respectful</a:t>
                      </a:r>
                    </a:p>
                  </a:txBody>
                  <a:tcPr marL="91450" marR="91450" marT="45725" marB="45725"/>
                </a:tc>
                <a:tc>
                  <a:txBody>
                    <a:bodyPr/>
                    <a:lstStyle/>
                    <a:p>
                      <a:pPr marL="285750" marR="0" lvl="0" indent="-285750" algn="l" rtl="0">
                        <a:spcBef>
                          <a:spcPts val="0"/>
                        </a:spcBef>
                        <a:buClr>
                          <a:schemeClr val="dk1"/>
                        </a:buClr>
                        <a:buSzPct val="100000"/>
                        <a:buFont typeface="Arial"/>
                        <a:buChar char="•"/>
                      </a:pPr>
                      <a:r>
                        <a:rPr lang="en-US" sz="1800" u="none" strike="noStrike" cap="none" baseline="0"/>
                        <a:t>Listen when others are talking</a:t>
                      </a:r>
                    </a:p>
                    <a:p>
                      <a:pPr marL="285750" marR="0" lvl="0" indent="-285750" algn="l" rtl="0">
                        <a:spcBef>
                          <a:spcPts val="0"/>
                        </a:spcBef>
                        <a:buClr>
                          <a:schemeClr val="dk1"/>
                        </a:buClr>
                        <a:buSzPct val="100000"/>
                        <a:buFont typeface="Arial"/>
                        <a:buChar char="•"/>
                      </a:pPr>
                      <a:r>
                        <a:rPr lang="en-US" sz="1800" u="none" strike="noStrike" cap="none" baseline="0"/>
                        <a:t>Relate discussion to current topic</a:t>
                      </a:r>
                    </a:p>
                  </a:txBody>
                  <a:tcPr marL="91450" marR="91450" marT="45725" marB="45725"/>
                </a:tc>
                <a:extLst>
                  <a:ext uri="{0D108BD9-81ED-4DB2-BD59-A6C34878D82A}">
                    <a16:rowId xmlns:a16="http://schemas.microsoft.com/office/drawing/2014/main" val="10001"/>
                  </a:ext>
                </a:extLst>
              </a:tr>
              <a:tr h="650200">
                <a:tc>
                  <a:txBody>
                    <a:bodyPr/>
                    <a:lstStyle/>
                    <a:p>
                      <a:pPr marL="0" marR="0" lvl="0" indent="0" algn="ctr" rtl="0">
                        <a:spcBef>
                          <a:spcPts val="0"/>
                        </a:spcBef>
                        <a:buSzPct val="25000"/>
                        <a:buNone/>
                      </a:pPr>
                      <a:r>
                        <a:rPr lang="en-US" sz="2800" b="1" u="none" strike="noStrike" cap="none" baseline="0"/>
                        <a:t>Responsible</a:t>
                      </a:r>
                    </a:p>
                  </a:txBody>
                  <a:tcPr marL="91450" marR="91450" marT="45725" marB="45725"/>
                </a:tc>
                <a:tc>
                  <a:txBody>
                    <a:bodyPr/>
                    <a:lstStyle/>
                    <a:p>
                      <a:pPr marL="285750" marR="0" lvl="0" indent="-285750" algn="l" rtl="0">
                        <a:spcBef>
                          <a:spcPts val="0"/>
                        </a:spcBef>
                        <a:buClr>
                          <a:schemeClr val="dk1"/>
                        </a:buClr>
                        <a:buSzPct val="100000"/>
                        <a:buFont typeface="Arial"/>
                        <a:buChar char="•"/>
                      </a:pPr>
                      <a:r>
                        <a:rPr lang="en-US" sz="1800" u="none" strike="noStrike" cap="none" baseline="0"/>
                        <a:t>Turn assignments in on time</a:t>
                      </a:r>
                    </a:p>
                    <a:p>
                      <a:pPr marL="285750" marR="0" lvl="0" indent="-285750" algn="l" rtl="0">
                        <a:spcBef>
                          <a:spcPts val="0"/>
                        </a:spcBef>
                        <a:buClr>
                          <a:schemeClr val="dk1"/>
                        </a:buClr>
                        <a:buSzPct val="100000"/>
                        <a:buFont typeface="Arial"/>
                        <a:buChar char="•"/>
                      </a:pPr>
                      <a:r>
                        <a:rPr lang="en-US" sz="1800" u="none" strike="noStrike" cap="none" baseline="0"/>
                        <a:t>Be prepared with materials</a:t>
                      </a:r>
                    </a:p>
                  </a:txBody>
                  <a:tcPr marL="91450" marR="91450" marT="45725" marB="45725"/>
                </a:tc>
                <a:extLst>
                  <a:ext uri="{0D108BD9-81ED-4DB2-BD59-A6C34878D82A}">
                    <a16:rowId xmlns:a16="http://schemas.microsoft.com/office/drawing/2014/main" val="10002"/>
                  </a:ext>
                </a:extLst>
              </a:tr>
              <a:tr h="729200">
                <a:tc>
                  <a:txBody>
                    <a:bodyPr/>
                    <a:lstStyle/>
                    <a:p>
                      <a:pPr marL="0" marR="0" lvl="0" indent="0" algn="ctr" rtl="0">
                        <a:spcBef>
                          <a:spcPts val="0"/>
                        </a:spcBef>
                        <a:buSzPct val="25000"/>
                        <a:buNone/>
                      </a:pPr>
                      <a:r>
                        <a:rPr lang="en-US" sz="2800" b="1" u="none" strike="noStrike" cap="none" baseline="0"/>
                        <a:t>Safe</a:t>
                      </a:r>
                    </a:p>
                  </a:txBody>
                  <a:tcPr marL="91450" marR="91450" marT="45725" marB="45725"/>
                </a:tc>
                <a:tc>
                  <a:txBody>
                    <a:bodyPr/>
                    <a:lstStyle/>
                    <a:p>
                      <a:pPr marL="285750" marR="0" lvl="0" indent="-285750" algn="l" rtl="0">
                        <a:lnSpc>
                          <a:spcPct val="100000"/>
                        </a:lnSpc>
                        <a:spcBef>
                          <a:spcPts val="0"/>
                        </a:spcBef>
                        <a:spcAft>
                          <a:spcPts val="0"/>
                        </a:spcAft>
                        <a:buClr>
                          <a:schemeClr val="dk1"/>
                        </a:buClr>
                        <a:buSzPct val="100000"/>
                        <a:buFont typeface="Arial"/>
                        <a:buChar char="•"/>
                      </a:pPr>
                      <a:r>
                        <a:rPr lang="en-US" sz="1800" u="none" strike="noStrike" cap="none" baseline="0"/>
                        <a:t>Stay in assigned area</a:t>
                      </a:r>
                    </a:p>
                    <a:p>
                      <a:pPr marL="285750" marR="0" lvl="0" indent="-285750" algn="l" rtl="0">
                        <a:lnSpc>
                          <a:spcPct val="100000"/>
                        </a:lnSpc>
                        <a:spcBef>
                          <a:spcPts val="0"/>
                        </a:spcBef>
                        <a:spcAft>
                          <a:spcPts val="0"/>
                        </a:spcAft>
                        <a:buClr>
                          <a:schemeClr val="dk1"/>
                        </a:buClr>
                        <a:buSzPct val="100000"/>
                        <a:buFont typeface="Arial"/>
                        <a:buChar char="•"/>
                      </a:pPr>
                      <a:r>
                        <a:rPr lang="en-US" sz="1800" u="none" strike="noStrike" cap="none" baseline="0"/>
                        <a:t>Use materials appropriately </a:t>
                      </a:r>
                    </a:p>
                    <a:p>
                      <a:pPr marL="285750" marR="0" lvl="0" indent="-171450" algn="l" rtl="0">
                        <a:spcBef>
                          <a:spcPts val="0"/>
                        </a:spcBef>
                        <a:buClr>
                          <a:schemeClr val="dk1"/>
                        </a:buClr>
                        <a:buFont typeface="Arial"/>
                        <a:buNone/>
                      </a:pPr>
                      <a:endParaRPr sz="1800" u="none" strike="noStrike" cap="none" baseline="0"/>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Shape 848"/>
          <p:cNvSpPr txBox="1">
            <a:spLocks noGrp="1"/>
          </p:cNvSpPr>
          <p:nvPr>
            <p:ph idx="1"/>
          </p:nvPr>
        </p:nvSpPr>
        <p:spPr>
          <a:xfrm>
            <a:off x="457200" y="1390990"/>
            <a:ext cx="8229600" cy="4735172"/>
          </a:xfrm>
          <a:prstGeom prst="rect">
            <a:avLst/>
          </a:prstGeom>
          <a:noFill/>
          <a:ln>
            <a:noFill/>
          </a:ln>
        </p:spPr>
        <p:txBody>
          <a:bodyPr lIns="91425" tIns="45700" rIns="91425" bIns="45700" anchor="t" anchorCtr="0">
            <a:noAutofit/>
          </a:bodyPr>
          <a:lstStyle/>
          <a:p>
            <a:pPr marL="514350" marR="0" lvl="0" indent="-514350" algn="l" rtl="0">
              <a:spcBef>
                <a:spcPts val="0"/>
              </a:spcBef>
              <a:buClr>
                <a:srgbClr val="FF0000"/>
              </a:buClr>
              <a:buSzPct val="100000"/>
              <a:buFont typeface="Calibri"/>
              <a:buAutoNum type="arabicPeriod" startAt="2"/>
            </a:pPr>
            <a:r>
              <a:rPr lang="en-US" sz="2400" b="0" i="0" u="none" strike="noStrike" cap="none" baseline="0">
                <a:solidFill>
                  <a:schemeClr val="dk1"/>
                </a:solidFill>
                <a:latin typeface="Calibri"/>
                <a:ea typeface="Calibri"/>
                <a:cs typeface="Calibri"/>
                <a:sym typeface="Calibri"/>
              </a:rPr>
              <a:t>All classrooms have the same set of basic rules that are included on the Matrix:  teachers can add specific to their classroom that align with expectations</a:t>
            </a:r>
          </a:p>
          <a:p>
            <a:pPr marL="0" marR="0" lvl="0" indent="0" algn="l" rtl="0">
              <a:spcBef>
                <a:spcPts val="640"/>
              </a:spcBef>
              <a:buClr>
                <a:srgbClr val="FF0000"/>
              </a:buClr>
              <a:buFont typeface="Arial"/>
              <a:buNone/>
            </a:pPr>
            <a:endParaRPr sz="3200" b="0" i="0" u="none" strike="noStrike" cap="none" baseline="0">
              <a:solidFill>
                <a:schemeClr val="dk1"/>
              </a:solidFill>
              <a:latin typeface="Calibri"/>
              <a:ea typeface="Calibri"/>
              <a:cs typeface="Calibri"/>
              <a:sym typeface="Calibri"/>
            </a:endParaRPr>
          </a:p>
        </p:txBody>
      </p:sp>
      <p:graphicFrame>
        <p:nvGraphicFramePr>
          <p:cNvPr id="849" name="Shape 849"/>
          <p:cNvGraphicFramePr/>
          <p:nvPr/>
        </p:nvGraphicFramePr>
        <p:xfrm>
          <a:off x="557212" y="2618741"/>
          <a:ext cx="8229600" cy="3192000"/>
        </p:xfrm>
        <a:graphic>
          <a:graphicData uri="http://schemas.openxmlformats.org/drawingml/2006/table">
            <a:tbl>
              <a:tblPr firstRow="1" bandRow="1">
                <a:noFill/>
                <a:tableStyleId>{98712C1F-98F0-48A8-B55A-77EC660E4B5C}</a:tableStyleId>
              </a:tblPr>
              <a:tblGrid>
                <a:gridCol w="25146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tblGrid>
              <a:tr h="553275">
                <a:tc>
                  <a:txBody>
                    <a:bodyPr/>
                    <a:lstStyle/>
                    <a:p>
                      <a:pPr marL="0" marR="0" lvl="0" indent="0" algn="ctr" rtl="0">
                        <a:spcBef>
                          <a:spcPts val="0"/>
                        </a:spcBef>
                        <a:buNone/>
                      </a:pPr>
                      <a:endParaRPr sz="3200" b="1" u="none" strike="noStrike" cap="none" baseline="0"/>
                    </a:p>
                  </a:txBody>
                  <a:tcPr marL="91450" marR="91450" marT="45725" marB="45725"/>
                </a:tc>
                <a:tc>
                  <a:txBody>
                    <a:bodyPr/>
                    <a:lstStyle/>
                    <a:p>
                      <a:pPr marL="0" marR="0" lvl="0" indent="0" algn="ctr" rtl="0">
                        <a:spcBef>
                          <a:spcPts val="0"/>
                        </a:spcBef>
                        <a:buSzPct val="25000"/>
                        <a:buNone/>
                      </a:pPr>
                      <a:r>
                        <a:rPr lang="en-US" sz="3200" b="1" u="none" strike="noStrike" cap="none" baseline="0"/>
                        <a:t>Classroom</a:t>
                      </a:r>
                    </a:p>
                  </a:txBody>
                  <a:tcPr marL="91450" marR="91450" marT="45725" marB="45725"/>
                </a:tc>
                <a:extLst>
                  <a:ext uri="{0D108BD9-81ED-4DB2-BD59-A6C34878D82A}">
                    <a16:rowId xmlns:a16="http://schemas.microsoft.com/office/drawing/2014/main" val="10000"/>
                  </a:ext>
                </a:extLst>
              </a:tr>
              <a:tr h="548850">
                <a:tc>
                  <a:txBody>
                    <a:bodyPr/>
                    <a:lstStyle/>
                    <a:p>
                      <a:pPr marL="0" marR="0" lvl="0" indent="0" algn="ctr" rtl="0">
                        <a:spcBef>
                          <a:spcPts val="0"/>
                        </a:spcBef>
                        <a:buSzPct val="25000"/>
                        <a:buNone/>
                      </a:pPr>
                      <a:r>
                        <a:rPr lang="en-US" sz="2800" b="1" u="none" strike="noStrike" cap="none" baseline="0"/>
                        <a:t>Respectful</a:t>
                      </a:r>
                    </a:p>
                  </a:txBody>
                  <a:tcPr marL="91450" marR="91450" marT="45725" marB="45725"/>
                </a:tc>
                <a:tc>
                  <a:txBody>
                    <a:bodyPr/>
                    <a:lstStyle/>
                    <a:p>
                      <a:pPr marL="285750" marR="0" lvl="0" indent="-285750" algn="l" rtl="0">
                        <a:spcBef>
                          <a:spcPts val="0"/>
                        </a:spcBef>
                        <a:buClr>
                          <a:schemeClr val="dk1"/>
                        </a:buClr>
                        <a:buSzPct val="100000"/>
                        <a:buFont typeface="Arial"/>
                        <a:buChar char="•"/>
                      </a:pPr>
                      <a:r>
                        <a:rPr lang="en-US" sz="1800" u="none" strike="noStrike" cap="none" baseline="0"/>
                        <a:t>Listen when others are talking</a:t>
                      </a:r>
                    </a:p>
                    <a:p>
                      <a:pPr marL="285750" marR="0" lvl="0" indent="-285750" algn="l" rtl="0">
                        <a:spcBef>
                          <a:spcPts val="0"/>
                        </a:spcBef>
                        <a:buClr>
                          <a:schemeClr val="dk1"/>
                        </a:buClr>
                        <a:buSzPct val="100000"/>
                        <a:buFont typeface="Arial"/>
                        <a:buChar char="•"/>
                      </a:pPr>
                      <a:r>
                        <a:rPr lang="en-US" sz="1800" u="none" strike="noStrike" cap="none" baseline="0"/>
                        <a:t>Relate discussion to current topic</a:t>
                      </a:r>
                    </a:p>
                    <a:p>
                      <a:pPr marL="285750" marR="0" lvl="0" indent="-285750" algn="l" rtl="0">
                        <a:spcBef>
                          <a:spcPts val="0"/>
                        </a:spcBef>
                        <a:buClr>
                          <a:schemeClr val="dk1"/>
                        </a:buClr>
                        <a:buSzPct val="100000"/>
                        <a:buFont typeface="Arial"/>
                        <a:buChar char="•"/>
                      </a:pPr>
                      <a:r>
                        <a:rPr lang="en-US" sz="1800" u="none" strike="noStrike" cap="none" baseline="0"/>
                        <a:t>    </a:t>
                      </a:r>
                    </a:p>
                    <a:p>
                      <a:pPr marL="285750" marR="0" lvl="0" indent="-285750" algn="l" rtl="0">
                        <a:spcBef>
                          <a:spcPts val="0"/>
                        </a:spcBef>
                        <a:buClr>
                          <a:schemeClr val="dk1"/>
                        </a:buClr>
                        <a:buSzPct val="100000"/>
                        <a:buFont typeface="Arial"/>
                        <a:buChar char="•"/>
                      </a:pPr>
                      <a:r>
                        <a:rPr lang="en-US" sz="1800" u="none" strike="noStrike" cap="none" baseline="0"/>
                        <a:t>   </a:t>
                      </a:r>
                    </a:p>
                  </a:txBody>
                  <a:tcPr marL="91450" marR="91450" marT="45725" marB="45725"/>
                </a:tc>
                <a:extLst>
                  <a:ext uri="{0D108BD9-81ED-4DB2-BD59-A6C34878D82A}">
                    <a16:rowId xmlns:a16="http://schemas.microsoft.com/office/drawing/2014/main" val="10001"/>
                  </a:ext>
                </a:extLst>
              </a:tr>
              <a:tr h="784050">
                <a:tc>
                  <a:txBody>
                    <a:bodyPr/>
                    <a:lstStyle/>
                    <a:p>
                      <a:pPr marL="0" marR="0" lvl="0" indent="0" algn="ctr" rtl="0">
                        <a:spcBef>
                          <a:spcPts val="0"/>
                        </a:spcBef>
                        <a:buSzPct val="25000"/>
                        <a:buNone/>
                      </a:pPr>
                      <a:r>
                        <a:rPr lang="en-US" sz="2800" b="1" u="none" strike="noStrike" cap="none" baseline="0"/>
                        <a:t>Responsible</a:t>
                      </a:r>
                    </a:p>
                  </a:txBody>
                  <a:tcPr marL="91450" marR="91450" marT="45725" marB="45725"/>
                </a:tc>
                <a:tc>
                  <a:txBody>
                    <a:bodyPr/>
                    <a:lstStyle/>
                    <a:p>
                      <a:pPr marL="285750" marR="0" lvl="0" indent="-285750" algn="l" rtl="0">
                        <a:spcBef>
                          <a:spcPts val="0"/>
                        </a:spcBef>
                        <a:buClr>
                          <a:schemeClr val="dk1"/>
                        </a:buClr>
                        <a:buSzPct val="100000"/>
                        <a:buFont typeface="Arial"/>
                        <a:buChar char="•"/>
                      </a:pPr>
                      <a:r>
                        <a:rPr lang="en-US" sz="1800" u="none" strike="noStrike" cap="none" baseline="0"/>
                        <a:t>Turn assignments in on time</a:t>
                      </a:r>
                    </a:p>
                    <a:p>
                      <a:pPr marL="285750" marR="0" lvl="0" indent="-285750" algn="l" rtl="0">
                        <a:spcBef>
                          <a:spcPts val="0"/>
                        </a:spcBef>
                        <a:buClr>
                          <a:schemeClr val="dk1"/>
                        </a:buClr>
                        <a:buSzPct val="100000"/>
                        <a:buFont typeface="Arial"/>
                        <a:buChar char="•"/>
                      </a:pPr>
                      <a:r>
                        <a:rPr lang="en-US" sz="1800" u="none" strike="noStrike" cap="none" baseline="0">
                          <a:solidFill>
                            <a:schemeClr val="dk1"/>
                          </a:solidFill>
                          <a:latin typeface="Calibri"/>
                          <a:ea typeface="Calibri"/>
                          <a:cs typeface="Calibri"/>
                          <a:sym typeface="Calibri"/>
                        </a:rPr>
                        <a:t>    </a:t>
                      </a:r>
                    </a:p>
                  </a:txBody>
                  <a:tcPr marL="91450" marR="91450" marT="45725" marB="45725"/>
                </a:tc>
                <a:extLst>
                  <a:ext uri="{0D108BD9-81ED-4DB2-BD59-A6C34878D82A}">
                    <a16:rowId xmlns:a16="http://schemas.microsoft.com/office/drawing/2014/main" val="10002"/>
                  </a:ext>
                </a:extLst>
              </a:tr>
              <a:tr h="625275">
                <a:tc>
                  <a:txBody>
                    <a:bodyPr/>
                    <a:lstStyle/>
                    <a:p>
                      <a:pPr marL="0" marR="0" lvl="0" indent="0" algn="ctr" rtl="0">
                        <a:spcBef>
                          <a:spcPts val="0"/>
                        </a:spcBef>
                        <a:buSzPct val="25000"/>
                        <a:buNone/>
                      </a:pPr>
                      <a:r>
                        <a:rPr lang="en-US" sz="2800" b="1" u="none" strike="noStrike" cap="none" baseline="0"/>
                        <a:t>Safe</a:t>
                      </a:r>
                    </a:p>
                  </a:txBody>
                  <a:tcPr marL="91450" marR="91450" marT="45725" marB="45725"/>
                </a:tc>
                <a:tc>
                  <a:txBody>
                    <a:bodyPr/>
                    <a:lstStyle/>
                    <a:p>
                      <a:pPr marL="285750" marR="0" lvl="0" indent="-285750" algn="l" rtl="0">
                        <a:spcBef>
                          <a:spcPts val="0"/>
                        </a:spcBef>
                        <a:buClr>
                          <a:schemeClr val="dk1"/>
                        </a:buClr>
                        <a:buSzPct val="100000"/>
                        <a:buFont typeface="Arial"/>
                        <a:buChar char="•"/>
                      </a:pPr>
                      <a:r>
                        <a:rPr lang="en-US" sz="1800" u="none" strike="noStrike" cap="none" baseline="0"/>
                        <a:t>Use materials appropriately</a:t>
                      </a:r>
                    </a:p>
                    <a:p>
                      <a:pPr marL="285750" marR="0" lvl="0" indent="-285750" algn="l" rtl="0">
                        <a:spcBef>
                          <a:spcPts val="0"/>
                        </a:spcBef>
                        <a:buClr>
                          <a:schemeClr val="dk1"/>
                        </a:buClr>
                        <a:buSzPct val="100000"/>
                        <a:buFont typeface="Arial"/>
                        <a:buChar char="•"/>
                      </a:pPr>
                      <a:r>
                        <a:rPr lang="en-US" sz="1800" u="none" strike="noStrike" cap="none" baseline="0"/>
                        <a:t>  </a:t>
                      </a:r>
                    </a:p>
                  </a:txBody>
                  <a:tcPr marL="91450" marR="91450" marT="45725" marB="45725"/>
                </a:tc>
                <a:extLst>
                  <a:ext uri="{0D108BD9-81ED-4DB2-BD59-A6C34878D82A}">
                    <a16:rowId xmlns:a16="http://schemas.microsoft.com/office/drawing/2014/main" val="10003"/>
                  </a:ext>
                </a:extLst>
              </a:tr>
            </a:tbl>
          </a:graphicData>
        </a:graphic>
      </p:graphicFrame>
      <p:sp>
        <p:nvSpPr>
          <p:cNvPr id="850" name="Shape 850"/>
          <p:cNvSpPr txBox="1"/>
          <p:nvPr/>
        </p:nvSpPr>
        <p:spPr>
          <a:xfrm>
            <a:off x="457200" y="274637"/>
            <a:ext cx="8229600" cy="93979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000" b="0" i="0" u="none" strike="noStrike" cap="none" baseline="0">
                <a:solidFill>
                  <a:schemeClr val="dk1"/>
                </a:solidFill>
                <a:latin typeface="Calibri"/>
                <a:ea typeface="Calibri"/>
                <a:cs typeface="Calibri"/>
                <a:sym typeface="Calibri"/>
              </a:rPr>
              <a:t>Options for Defining </a:t>
            </a:r>
            <a:br>
              <a:rPr lang="en-US" sz="4000" b="0" i="0" u="none" strike="noStrike" cap="none" baseline="0">
                <a:solidFill>
                  <a:schemeClr val="dk1"/>
                </a:solidFill>
                <a:latin typeface="Calibri"/>
                <a:ea typeface="Calibri"/>
                <a:cs typeface="Calibri"/>
                <a:sym typeface="Calibri"/>
              </a:rPr>
            </a:br>
            <a:r>
              <a:rPr lang="en-US" sz="4000" b="0" i="0" u="none" strike="noStrike" cap="none" baseline="0">
                <a:solidFill>
                  <a:schemeClr val="dk1"/>
                </a:solidFill>
                <a:latin typeface="Calibri"/>
                <a:ea typeface="Calibri"/>
                <a:cs typeface="Calibri"/>
                <a:sym typeface="Calibri"/>
              </a:rPr>
              <a:t> Classroom Behavior/Rules</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Shape 856"/>
          <p:cNvSpPr txBox="1">
            <a:spLocks noGrp="1"/>
          </p:cNvSpPr>
          <p:nvPr>
            <p:ph idx="1"/>
          </p:nvPr>
        </p:nvSpPr>
        <p:spPr>
          <a:prstGeom prst="rect">
            <a:avLst/>
          </a:prstGeom>
          <a:noFill/>
          <a:ln>
            <a:noFill/>
          </a:ln>
        </p:spPr>
        <p:txBody>
          <a:bodyPr lIns="91425" tIns="45700" rIns="91425" bIns="45700" anchor="t" anchorCtr="0">
            <a:noAutofit/>
          </a:bodyPr>
          <a:lstStyle/>
          <a:p>
            <a:pPr marL="514350" marR="0" lvl="0" indent="-514350" algn="l" rtl="0">
              <a:spcBef>
                <a:spcPts val="0"/>
              </a:spcBef>
              <a:buClr>
                <a:srgbClr val="FF0000"/>
              </a:buClr>
              <a:buSzPct val="100000"/>
              <a:buFont typeface="Calibri"/>
              <a:buAutoNum type="arabicPeriod" startAt="3"/>
            </a:pPr>
            <a:r>
              <a:rPr lang="en-US" sz="3200" b="0" i="0" u="none" strike="noStrike" cap="none" baseline="0" dirty="0">
                <a:solidFill>
                  <a:schemeClr val="dk1"/>
                </a:solidFill>
                <a:latin typeface="Calibri"/>
                <a:ea typeface="Calibri"/>
                <a:cs typeface="Calibri"/>
                <a:sym typeface="Calibri"/>
              </a:rPr>
              <a:t>Each teacher develops all his/her rules that align with the </a:t>
            </a:r>
            <a:r>
              <a:rPr lang="en-US" sz="3200" b="0" i="0" u="none" strike="noStrike" cap="none" baseline="0" dirty="0" err="1">
                <a:solidFill>
                  <a:schemeClr val="dk1"/>
                </a:solidFill>
                <a:latin typeface="Calibri"/>
                <a:ea typeface="Calibri"/>
                <a:cs typeface="Calibri"/>
                <a:sym typeface="Calibri"/>
              </a:rPr>
              <a:t>schoolwide</a:t>
            </a:r>
            <a:r>
              <a:rPr lang="en-US" sz="3200" b="0" i="0" u="none" strike="noStrike" cap="none" baseline="0" dirty="0">
                <a:solidFill>
                  <a:schemeClr val="dk1"/>
                </a:solidFill>
                <a:latin typeface="Calibri"/>
                <a:ea typeface="Calibri"/>
                <a:cs typeface="Calibri"/>
                <a:sym typeface="Calibri"/>
              </a:rPr>
              <a:t> expectations.</a:t>
            </a:r>
          </a:p>
          <a:p>
            <a:pPr marL="342900" marR="0" lvl="0" indent="-139700" algn="l" rtl="0">
              <a:spcBef>
                <a:spcPts val="640"/>
              </a:spcBef>
              <a:buClr>
                <a:srgbClr val="FF0000"/>
              </a:buClr>
              <a:buFont typeface="Arial"/>
              <a:buNone/>
            </a:pPr>
            <a:endParaRPr sz="3200" b="0" i="0" u="none" strike="noStrike" cap="none" baseline="0" dirty="0">
              <a:solidFill>
                <a:schemeClr val="dk1"/>
              </a:solidFill>
              <a:latin typeface="Calibri"/>
              <a:ea typeface="Calibri"/>
              <a:cs typeface="Calibri"/>
              <a:sym typeface="Calibri"/>
            </a:endParaRPr>
          </a:p>
        </p:txBody>
      </p:sp>
      <p:graphicFrame>
        <p:nvGraphicFramePr>
          <p:cNvPr id="857" name="Shape 857"/>
          <p:cNvGraphicFramePr/>
          <p:nvPr/>
        </p:nvGraphicFramePr>
        <p:xfrm>
          <a:off x="557212" y="2793683"/>
          <a:ext cx="8229600" cy="3322360"/>
        </p:xfrm>
        <a:graphic>
          <a:graphicData uri="http://schemas.openxmlformats.org/drawingml/2006/table">
            <a:tbl>
              <a:tblPr firstRow="1" bandRow="1">
                <a:noFill/>
                <a:tableStyleId>{BAFE6F4A-B63E-41E4-9357-F088A3AD5E9C}</a:tableStyleId>
              </a:tblPr>
              <a:tblGrid>
                <a:gridCol w="25146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tblGrid>
              <a:tr h="553275">
                <a:tc>
                  <a:txBody>
                    <a:bodyPr/>
                    <a:lstStyle/>
                    <a:p>
                      <a:pPr marL="0" marR="0" lvl="0" indent="0" algn="ctr" rtl="0">
                        <a:spcBef>
                          <a:spcPts val="0"/>
                        </a:spcBef>
                        <a:buNone/>
                      </a:pPr>
                      <a:endParaRPr sz="3200" b="1" u="none" strike="noStrike" cap="none" baseline="0"/>
                    </a:p>
                  </a:txBody>
                  <a:tcPr marL="91450" marR="91450" marT="45725" marB="45725"/>
                </a:tc>
                <a:tc>
                  <a:txBody>
                    <a:bodyPr/>
                    <a:lstStyle/>
                    <a:p>
                      <a:pPr marL="0" marR="0" lvl="0" indent="0" algn="ctr" rtl="0">
                        <a:spcBef>
                          <a:spcPts val="0"/>
                        </a:spcBef>
                        <a:buSzPct val="25000"/>
                        <a:buNone/>
                      </a:pPr>
                      <a:r>
                        <a:rPr lang="en-US" sz="3200" b="1" u="none" strike="noStrike" cap="none" baseline="0"/>
                        <a:t>Classroom</a:t>
                      </a:r>
                    </a:p>
                  </a:txBody>
                  <a:tcPr marL="91450" marR="91450" marT="45725" marB="45725"/>
                </a:tc>
                <a:extLst>
                  <a:ext uri="{0D108BD9-81ED-4DB2-BD59-A6C34878D82A}">
                    <a16:rowId xmlns:a16="http://schemas.microsoft.com/office/drawing/2014/main" val="10000"/>
                  </a:ext>
                </a:extLst>
              </a:tr>
              <a:tr h="548850">
                <a:tc>
                  <a:txBody>
                    <a:bodyPr/>
                    <a:lstStyle/>
                    <a:p>
                      <a:pPr marL="0" marR="0" lvl="0" indent="0" algn="ctr" rtl="0">
                        <a:spcBef>
                          <a:spcPts val="0"/>
                        </a:spcBef>
                        <a:buSzPct val="25000"/>
                        <a:buNone/>
                      </a:pPr>
                      <a:r>
                        <a:rPr lang="en-US" sz="2800" b="1" u="none" strike="noStrike" cap="none" baseline="0"/>
                        <a:t>Respectful</a:t>
                      </a:r>
                    </a:p>
                  </a:txBody>
                  <a:tcPr marL="91450" marR="91450" marT="45725" marB="45725"/>
                </a:tc>
                <a:tc>
                  <a:txBody>
                    <a:bodyPr/>
                    <a:lstStyle/>
                    <a:p>
                      <a:pPr marL="285750" marR="0" lvl="0" indent="-285750" algn="l" rtl="0">
                        <a:spcBef>
                          <a:spcPts val="0"/>
                        </a:spcBef>
                        <a:buClr>
                          <a:schemeClr val="dk1"/>
                        </a:buClr>
                        <a:buSzPct val="100000"/>
                        <a:buFont typeface="Arial"/>
                        <a:buChar char="•"/>
                      </a:pPr>
                      <a:r>
                        <a:rPr lang="en-US" sz="1800" u="none" strike="noStrike" cap="none" baseline="0"/>
                        <a:t>  </a:t>
                      </a:r>
                    </a:p>
                    <a:p>
                      <a:pPr marL="285750" marR="0" lvl="0" indent="-285750" algn="l" rtl="0">
                        <a:spcBef>
                          <a:spcPts val="0"/>
                        </a:spcBef>
                        <a:buClr>
                          <a:schemeClr val="dk1"/>
                        </a:buClr>
                        <a:buSzPct val="100000"/>
                        <a:buFont typeface="Arial"/>
                        <a:buChar char="•"/>
                      </a:pPr>
                      <a:r>
                        <a:rPr lang="en-US" sz="1800" u="none" strike="noStrike" cap="none" baseline="0"/>
                        <a:t>  </a:t>
                      </a:r>
                    </a:p>
                    <a:p>
                      <a:pPr marL="285750" marR="0" lvl="0" indent="-285750" algn="l" rtl="0">
                        <a:spcBef>
                          <a:spcPts val="0"/>
                        </a:spcBef>
                        <a:buClr>
                          <a:schemeClr val="dk1"/>
                        </a:buClr>
                        <a:buSzPct val="100000"/>
                        <a:buFont typeface="Arial"/>
                        <a:buChar char="•"/>
                      </a:pPr>
                      <a:r>
                        <a:rPr lang="en-US" sz="1800" u="none" strike="noStrike" cap="none" baseline="0"/>
                        <a:t>     </a:t>
                      </a:r>
                    </a:p>
                  </a:txBody>
                  <a:tcPr marL="91450" marR="91450" marT="45725" marB="45725"/>
                </a:tc>
                <a:extLst>
                  <a:ext uri="{0D108BD9-81ED-4DB2-BD59-A6C34878D82A}">
                    <a16:rowId xmlns:a16="http://schemas.microsoft.com/office/drawing/2014/main" val="10001"/>
                  </a:ext>
                </a:extLst>
              </a:tr>
              <a:tr h="784050">
                <a:tc>
                  <a:txBody>
                    <a:bodyPr/>
                    <a:lstStyle/>
                    <a:p>
                      <a:pPr marL="0" marR="0" lvl="0" indent="0" algn="ctr" rtl="0">
                        <a:spcBef>
                          <a:spcPts val="0"/>
                        </a:spcBef>
                        <a:buSzPct val="25000"/>
                        <a:buNone/>
                      </a:pPr>
                      <a:r>
                        <a:rPr lang="en-US" sz="2800" b="1" u="none" strike="noStrike" cap="none" baseline="0"/>
                        <a:t>Responsible</a:t>
                      </a:r>
                    </a:p>
                  </a:txBody>
                  <a:tcPr marL="91450" marR="91450" marT="45725" marB="45725"/>
                </a:tc>
                <a:tc>
                  <a:txBody>
                    <a:bodyPr/>
                    <a:lstStyle/>
                    <a:p>
                      <a:pPr marL="285750" marR="0" lvl="0" indent="-285750" algn="l" rtl="0">
                        <a:spcBef>
                          <a:spcPts val="0"/>
                        </a:spcBef>
                        <a:buClr>
                          <a:schemeClr val="dk1"/>
                        </a:buClr>
                        <a:buSzPct val="100000"/>
                        <a:buFont typeface="Arial"/>
                        <a:buChar char="•"/>
                      </a:pPr>
                      <a:r>
                        <a:rPr lang="en-US" sz="1800" u="none" strike="noStrike" cap="none" baseline="0"/>
                        <a:t>  </a:t>
                      </a:r>
                    </a:p>
                    <a:p>
                      <a:pPr marL="285750" marR="0" lvl="0" indent="-285750" algn="l" rtl="0">
                        <a:spcBef>
                          <a:spcPts val="0"/>
                        </a:spcBef>
                        <a:buClr>
                          <a:schemeClr val="dk1"/>
                        </a:buClr>
                        <a:buSzPct val="100000"/>
                        <a:buFont typeface="Arial"/>
                        <a:buChar char="•"/>
                      </a:pPr>
                      <a:r>
                        <a:rPr lang="en-US" sz="1800" u="none" strike="noStrike" cap="none" baseline="0"/>
                        <a:t>  </a:t>
                      </a:r>
                    </a:p>
                    <a:p>
                      <a:pPr marL="285750" marR="0" lvl="0" indent="-285750" algn="l" rtl="0">
                        <a:spcBef>
                          <a:spcPts val="0"/>
                        </a:spcBef>
                        <a:buClr>
                          <a:schemeClr val="dk1"/>
                        </a:buClr>
                        <a:buSzPct val="100000"/>
                        <a:buFont typeface="Arial"/>
                        <a:buChar char="•"/>
                      </a:pPr>
                      <a:r>
                        <a:rPr lang="en-US" sz="1800" u="none" strike="noStrike" cap="none" baseline="0"/>
                        <a:t>      </a:t>
                      </a:r>
                    </a:p>
                  </a:txBody>
                  <a:tcPr marL="91450" marR="91450" marT="45725" marB="45725"/>
                </a:tc>
                <a:extLst>
                  <a:ext uri="{0D108BD9-81ED-4DB2-BD59-A6C34878D82A}">
                    <a16:rowId xmlns:a16="http://schemas.microsoft.com/office/drawing/2014/main" val="10002"/>
                  </a:ext>
                </a:extLst>
              </a:tr>
              <a:tr h="625275">
                <a:tc>
                  <a:txBody>
                    <a:bodyPr/>
                    <a:lstStyle/>
                    <a:p>
                      <a:pPr marL="0" marR="0" lvl="0" indent="0" algn="ctr" rtl="0">
                        <a:spcBef>
                          <a:spcPts val="0"/>
                        </a:spcBef>
                        <a:buSzPct val="25000"/>
                        <a:buNone/>
                      </a:pPr>
                      <a:r>
                        <a:rPr lang="en-US" sz="2800" b="1" u="none" strike="noStrike" cap="none" baseline="0"/>
                        <a:t>Safe</a:t>
                      </a:r>
                    </a:p>
                  </a:txBody>
                  <a:tcPr marL="91450" marR="91450" marT="45725" marB="45725"/>
                </a:tc>
                <a:tc>
                  <a:txBody>
                    <a:bodyPr/>
                    <a:lstStyle/>
                    <a:p>
                      <a:pPr marL="285750" marR="0" lvl="0" indent="-285750" algn="l" rtl="0">
                        <a:spcBef>
                          <a:spcPts val="0"/>
                        </a:spcBef>
                        <a:buClr>
                          <a:schemeClr val="dk1"/>
                        </a:buClr>
                        <a:buSzPct val="100000"/>
                        <a:buFont typeface="Arial"/>
                        <a:buChar char="•"/>
                      </a:pPr>
                      <a:r>
                        <a:rPr lang="en-US" sz="1800" u="none" strike="noStrike" cap="none" baseline="0"/>
                        <a:t>  </a:t>
                      </a:r>
                    </a:p>
                    <a:p>
                      <a:pPr marL="285750" marR="0" lvl="0" indent="-285750" algn="l" rtl="0">
                        <a:spcBef>
                          <a:spcPts val="0"/>
                        </a:spcBef>
                        <a:buClr>
                          <a:schemeClr val="dk1"/>
                        </a:buClr>
                        <a:buSzPct val="100000"/>
                        <a:buFont typeface="Arial"/>
                        <a:buChar char="•"/>
                      </a:pPr>
                      <a:r>
                        <a:rPr lang="en-US" sz="1800" u="none" strike="noStrike" cap="none" baseline="0"/>
                        <a:t>  </a:t>
                      </a:r>
                    </a:p>
                    <a:p>
                      <a:pPr marL="285750" marR="0" lvl="0" indent="-285750" algn="l" rtl="0">
                        <a:spcBef>
                          <a:spcPts val="0"/>
                        </a:spcBef>
                        <a:buClr>
                          <a:schemeClr val="dk1"/>
                        </a:buClr>
                        <a:buSzPct val="100000"/>
                        <a:buFont typeface="Arial"/>
                        <a:buChar char="•"/>
                      </a:pPr>
                      <a:r>
                        <a:rPr lang="en-US" sz="1800" u="none" strike="noStrike" cap="none" baseline="0"/>
                        <a:t>    </a:t>
                      </a:r>
                    </a:p>
                  </a:txBody>
                  <a:tcPr marL="91450" marR="91450" marT="45725" marB="45725"/>
                </a:tc>
                <a:extLst>
                  <a:ext uri="{0D108BD9-81ED-4DB2-BD59-A6C34878D82A}">
                    <a16:rowId xmlns:a16="http://schemas.microsoft.com/office/drawing/2014/main" val="10003"/>
                  </a:ext>
                </a:extLst>
              </a:tr>
            </a:tbl>
          </a:graphicData>
        </a:graphic>
      </p:graphicFrame>
      <p:sp>
        <p:nvSpPr>
          <p:cNvPr id="858" name="Shape 858"/>
          <p:cNvSpPr txBox="1"/>
          <p:nvPr/>
        </p:nvSpPr>
        <p:spPr>
          <a:xfrm>
            <a:off x="457200" y="274637"/>
            <a:ext cx="8229600" cy="93979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000" b="0" i="0" u="none" strike="noStrike" cap="none" baseline="0">
                <a:solidFill>
                  <a:schemeClr val="dk1"/>
                </a:solidFill>
                <a:latin typeface="Calibri"/>
                <a:ea typeface="Calibri"/>
                <a:cs typeface="Calibri"/>
                <a:sym typeface="Calibri"/>
              </a:rPr>
              <a:t>Options for  Defining </a:t>
            </a:r>
            <a:br>
              <a:rPr lang="en-US" sz="4000" b="0" i="0" u="none" strike="noStrike" cap="none" baseline="0">
                <a:solidFill>
                  <a:schemeClr val="dk1"/>
                </a:solidFill>
                <a:latin typeface="Calibri"/>
                <a:ea typeface="Calibri"/>
                <a:cs typeface="Calibri"/>
                <a:sym typeface="Calibri"/>
              </a:rPr>
            </a:br>
            <a:r>
              <a:rPr lang="en-US" sz="4000" b="0" i="0" u="none" strike="noStrike" cap="none" baseline="0">
                <a:solidFill>
                  <a:schemeClr val="dk1"/>
                </a:solidFill>
                <a:latin typeface="Calibri"/>
                <a:ea typeface="Calibri"/>
                <a:cs typeface="Calibri"/>
                <a:sym typeface="Calibri"/>
              </a:rPr>
              <a:t> Classroom Behaviors/Rules</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buClr>
                <a:srgbClr val="008000"/>
              </a:buClr>
              <a:buSzPct val="25000"/>
              <a:buFont typeface="Calibri"/>
              <a:buNone/>
            </a:pPr>
            <a:r>
              <a:rPr lang="en-US" sz="3200" b="0" i="0" u="none" strike="noStrike" cap="none" baseline="0" dirty="0">
                <a:solidFill>
                  <a:srgbClr val="008000"/>
                </a:solidFill>
                <a:latin typeface="Calibri"/>
                <a:ea typeface="Calibri"/>
                <a:cs typeface="Calibri"/>
                <a:sym typeface="Calibri"/>
              </a:rPr>
              <a:t>Discussion: </a:t>
            </a:r>
            <a:r>
              <a:rPr lang="en-US" sz="3200" b="0" i="0" u="none" strike="noStrike" cap="none" baseline="0" dirty="0">
                <a:solidFill>
                  <a:srgbClr val="FF0000"/>
                </a:solidFill>
                <a:latin typeface="Calibri"/>
                <a:ea typeface="Calibri"/>
                <a:cs typeface="Calibri"/>
                <a:sym typeface="Calibri"/>
              </a:rPr>
              <a:t>Classroom Behaviors/Rules</a:t>
            </a:r>
          </a:p>
        </p:txBody>
      </p:sp>
      <p:sp>
        <p:nvSpPr>
          <p:cNvPr id="653" name="Shape 653"/>
          <p:cNvSpPr txBox="1">
            <a:spLocks noGrp="1"/>
          </p:cNvSpPr>
          <p:nvPr>
            <p:ph idx="1"/>
          </p:nvPr>
        </p:nvSpPr>
        <p:spPr>
          <a:xfrm>
            <a:off x="457200" y="1757983"/>
            <a:ext cx="8229600" cy="436817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FF0000"/>
              </a:buClr>
              <a:buSzPct val="25000"/>
              <a:buFont typeface="Arial"/>
              <a:buNone/>
            </a:pPr>
            <a:r>
              <a:rPr lang="en-US" sz="3200" b="0" i="1" u="none" strike="noStrike" cap="none" baseline="0" dirty="0">
                <a:solidFill>
                  <a:srgbClr val="008000"/>
                </a:solidFill>
                <a:latin typeface="Calibri"/>
                <a:ea typeface="Calibri"/>
                <a:cs typeface="Calibri"/>
                <a:sym typeface="Calibri"/>
              </a:rPr>
              <a:t>Discuss the following with your team:</a:t>
            </a:r>
          </a:p>
          <a:p>
            <a:pPr marL="457200" marR="0" lvl="0" indent="-457200" algn="l" rtl="0">
              <a:spcBef>
                <a:spcPts val="600"/>
              </a:spcBef>
              <a:spcAft>
                <a:spcPts val="0"/>
              </a:spcAft>
              <a:buClr>
                <a:srgbClr val="FF0000"/>
              </a:buClr>
              <a:buSzPct val="100000"/>
              <a:buFont typeface="Arial"/>
              <a:buChar char="•"/>
            </a:pPr>
            <a:r>
              <a:rPr lang="en-US" sz="2800" b="0" u="none" strike="noStrike" cap="none" baseline="0" dirty="0">
                <a:solidFill>
                  <a:schemeClr val="dk1"/>
                </a:solidFill>
                <a:latin typeface="Calibri"/>
                <a:ea typeface="Calibri"/>
                <a:cs typeface="Calibri"/>
                <a:sym typeface="Calibri"/>
              </a:rPr>
              <a:t>Which option</a:t>
            </a:r>
            <a:r>
              <a:rPr lang="en-US" sz="2800" b="0" u="none" strike="noStrike" cap="none" dirty="0">
                <a:solidFill>
                  <a:schemeClr val="dk1"/>
                </a:solidFill>
                <a:latin typeface="Calibri"/>
                <a:ea typeface="Calibri"/>
                <a:cs typeface="Calibri"/>
                <a:sym typeface="Calibri"/>
              </a:rPr>
              <a:t> for defining classroom behaviors/rules will work best for our staff?</a:t>
            </a:r>
          </a:p>
          <a:p>
            <a:pPr marL="1257300" lvl="1" indent="-514350">
              <a:spcBef>
                <a:spcPts val="600"/>
              </a:spcBef>
              <a:buSzPct val="100000"/>
              <a:buFont typeface="+mj-lt"/>
              <a:buAutoNum type="arabicPeriod"/>
            </a:pPr>
            <a:r>
              <a:rPr lang="en-US" sz="2400" baseline="0" dirty="0">
                <a:solidFill>
                  <a:schemeClr val="dk1"/>
                </a:solidFill>
                <a:latin typeface="Calibri"/>
                <a:ea typeface="Calibri"/>
                <a:cs typeface="Calibri"/>
                <a:sym typeface="Calibri"/>
              </a:rPr>
              <a:t>All</a:t>
            </a:r>
            <a:r>
              <a:rPr lang="en-US" sz="2400" dirty="0">
                <a:solidFill>
                  <a:schemeClr val="dk1"/>
                </a:solidFill>
                <a:latin typeface="Calibri"/>
                <a:ea typeface="Calibri"/>
                <a:cs typeface="Calibri"/>
                <a:sym typeface="Calibri"/>
              </a:rPr>
              <a:t> classrooms have the same behaviors/rules.</a:t>
            </a:r>
          </a:p>
          <a:p>
            <a:pPr marL="1257300" lvl="1" indent="-514350">
              <a:spcBef>
                <a:spcPts val="600"/>
              </a:spcBef>
              <a:buSzPct val="100000"/>
              <a:buFont typeface="+mj-lt"/>
              <a:buAutoNum type="arabicPeriod"/>
            </a:pPr>
            <a:r>
              <a:rPr lang="en-US" sz="2400" b="0" u="none" strike="noStrike" cap="none" baseline="0" dirty="0">
                <a:solidFill>
                  <a:schemeClr val="dk1"/>
                </a:solidFill>
                <a:latin typeface="Calibri"/>
                <a:ea typeface="Calibri"/>
                <a:cs typeface="Calibri"/>
                <a:sym typeface="Calibri"/>
              </a:rPr>
              <a:t>All</a:t>
            </a:r>
            <a:r>
              <a:rPr lang="en-US" sz="2400" b="0" u="none" strike="noStrike" cap="none" dirty="0">
                <a:solidFill>
                  <a:schemeClr val="dk1"/>
                </a:solidFill>
                <a:latin typeface="Calibri"/>
                <a:ea typeface="Calibri"/>
                <a:cs typeface="Calibri"/>
                <a:sym typeface="Calibri"/>
              </a:rPr>
              <a:t> classrooms have same basic behaviors/rules, teachers can add to.</a:t>
            </a:r>
          </a:p>
          <a:p>
            <a:pPr marL="1257300" lvl="1" indent="-514350">
              <a:spcBef>
                <a:spcPts val="600"/>
              </a:spcBef>
              <a:buSzPct val="100000"/>
              <a:buFont typeface="+mj-lt"/>
              <a:buAutoNum type="arabicPeriod"/>
            </a:pPr>
            <a:r>
              <a:rPr lang="en-US" sz="2400" baseline="0" dirty="0">
                <a:solidFill>
                  <a:schemeClr val="dk1"/>
                </a:solidFill>
                <a:latin typeface="Calibri"/>
                <a:ea typeface="Calibri"/>
                <a:cs typeface="Calibri"/>
                <a:sym typeface="Calibri"/>
              </a:rPr>
              <a:t>Each</a:t>
            </a:r>
            <a:r>
              <a:rPr lang="en-US" sz="2400" dirty="0">
                <a:solidFill>
                  <a:schemeClr val="dk1"/>
                </a:solidFill>
                <a:latin typeface="Calibri"/>
                <a:ea typeface="Calibri"/>
                <a:cs typeface="Calibri"/>
                <a:sym typeface="Calibri"/>
              </a:rPr>
              <a:t> teacher develops behaviors/rules aligned to </a:t>
            </a:r>
            <a:r>
              <a:rPr lang="en-US" sz="2400" dirty="0" err="1">
                <a:solidFill>
                  <a:schemeClr val="dk1"/>
                </a:solidFill>
                <a:latin typeface="Calibri"/>
                <a:ea typeface="Calibri"/>
                <a:cs typeface="Calibri"/>
                <a:sym typeface="Calibri"/>
              </a:rPr>
              <a:t>schoolwide</a:t>
            </a:r>
            <a:r>
              <a:rPr lang="en-US" sz="2400" dirty="0">
                <a:solidFill>
                  <a:schemeClr val="dk1"/>
                </a:solidFill>
                <a:latin typeface="Calibri"/>
                <a:ea typeface="Calibri"/>
                <a:cs typeface="Calibri"/>
                <a:sym typeface="Calibri"/>
              </a:rPr>
              <a:t> expectations. </a:t>
            </a:r>
            <a:endParaRPr lang="en-US" sz="2400" b="0" u="none" strike="noStrike" cap="none" baseline="0" dirty="0">
              <a:solidFill>
                <a:schemeClr val="dk1"/>
              </a:solidFill>
              <a:latin typeface="Calibri"/>
              <a:ea typeface="Calibri"/>
              <a:cs typeface="Calibri"/>
              <a:sym typeface="Calibri"/>
            </a:endParaRPr>
          </a:p>
        </p:txBody>
      </p:sp>
      <p:grpSp>
        <p:nvGrpSpPr>
          <p:cNvPr id="654" name="Shape 654"/>
          <p:cNvGrpSpPr/>
          <p:nvPr/>
        </p:nvGrpSpPr>
        <p:grpSpPr>
          <a:xfrm>
            <a:off x="12700" y="6211407"/>
            <a:ext cx="9144377" cy="659292"/>
            <a:chOff x="12700" y="6211407"/>
            <a:chExt cx="9144377" cy="659292"/>
          </a:xfrm>
        </p:grpSpPr>
        <p:sp>
          <p:nvSpPr>
            <p:cNvPr id="655" name="Shape 655"/>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56" name="Shape 656"/>
            <p:cNvSpPr/>
            <p:nvPr/>
          </p:nvSpPr>
          <p:spPr>
            <a:xfrm>
              <a:off x="12700" y="6288896"/>
              <a:ext cx="9144377"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57" name="Shape 657"/>
            <p:cNvSpPr/>
            <p:nvPr/>
          </p:nvSpPr>
          <p:spPr>
            <a:xfrm>
              <a:off x="12700" y="6572092"/>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58" name="Shape 658"/>
            <p:cNvSpPr txBox="1"/>
            <p:nvPr/>
          </p:nvSpPr>
          <p:spPr>
            <a:xfrm>
              <a:off x="673595" y="6211407"/>
              <a:ext cx="175210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lt1"/>
                  </a:solidFill>
                  <a:latin typeface="Calibri"/>
                  <a:ea typeface="Calibri"/>
                  <a:cs typeface="Calibri"/>
                  <a:sym typeface="Calibri"/>
                </a:rPr>
                <a:t>MO SW-PBS</a:t>
              </a:r>
            </a:p>
          </p:txBody>
        </p:sp>
      </p:grpSp>
    </p:spTree>
    <p:extLst>
      <p:ext uri="{BB962C8B-B14F-4D97-AF65-F5344CB8AC3E}">
        <p14:creationId xmlns:p14="http://schemas.microsoft.com/office/powerpoint/2010/main" val="34657794"/>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Shape 88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Engaging Students</a:t>
            </a:r>
          </a:p>
        </p:txBody>
      </p:sp>
      <p:sp>
        <p:nvSpPr>
          <p:cNvPr id="884" name="Shape 884"/>
          <p:cNvSpPr txBox="1">
            <a:spLocks noGrp="1"/>
          </p:cNvSpPr>
          <p:nvPr>
            <p:ph idx="1"/>
          </p:nvPr>
        </p:nvSpPr>
        <p:spPr>
          <a:xfrm>
            <a:off x="623455" y="1733520"/>
            <a:ext cx="8229600" cy="3703003"/>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590"/>
              </a:spcBef>
              <a:buClr>
                <a:srgbClr val="FF0000"/>
              </a:buClr>
              <a:buSzPct val="98333"/>
              <a:buFont typeface="Arial"/>
              <a:buChar char="•"/>
            </a:pPr>
            <a:r>
              <a:rPr lang="en-US" sz="2950" b="0" i="0" u="none" strike="noStrike" cap="none" baseline="0" dirty="0">
                <a:solidFill>
                  <a:schemeClr val="dk1"/>
                </a:solidFill>
                <a:latin typeface="Calibri"/>
                <a:ea typeface="Calibri"/>
                <a:cs typeface="Calibri"/>
                <a:sym typeface="Calibri"/>
              </a:rPr>
              <a:t>List the schoolwide expectations and have students make a list of expected behaviors/rules under each expectation.</a:t>
            </a:r>
          </a:p>
          <a:p>
            <a:pPr marL="342900" marR="0" lvl="0" indent="-342900" algn="l" rtl="0">
              <a:lnSpc>
                <a:spcPct val="80000"/>
              </a:lnSpc>
              <a:spcBef>
                <a:spcPts val="590"/>
              </a:spcBef>
              <a:buClr>
                <a:srgbClr val="FF0000"/>
              </a:buClr>
              <a:buSzPct val="98333"/>
              <a:buFont typeface="Arial"/>
              <a:buChar char="•"/>
            </a:pPr>
            <a:r>
              <a:rPr lang="en-US" sz="2950" b="0" i="0" u="none" strike="noStrike" cap="none" baseline="0" dirty="0">
                <a:solidFill>
                  <a:schemeClr val="dk1"/>
                </a:solidFill>
                <a:latin typeface="Calibri"/>
                <a:ea typeface="Calibri"/>
                <a:cs typeface="Calibri"/>
                <a:sym typeface="Calibri"/>
              </a:rPr>
              <a:t>Lead a discussion to clarify each behaviors/rule developed and gain student commitment.</a:t>
            </a:r>
          </a:p>
          <a:p>
            <a:pPr marL="342900" marR="0" lvl="0" indent="-342900" algn="l" rtl="0">
              <a:lnSpc>
                <a:spcPct val="80000"/>
              </a:lnSpc>
              <a:spcBef>
                <a:spcPts val="590"/>
              </a:spcBef>
              <a:buClr>
                <a:srgbClr val="FF0000"/>
              </a:buClr>
              <a:buSzPct val="98333"/>
              <a:buFont typeface="Arial"/>
              <a:buChar char="•"/>
            </a:pPr>
            <a:r>
              <a:rPr lang="en-US" sz="2950" b="0" i="0" u="none" strike="noStrike" cap="none" baseline="0" dirty="0">
                <a:solidFill>
                  <a:schemeClr val="dk1"/>
                </a:solidFill>
                <a:latin typeface="Calibri"/>
                <a:ea typeface="Calibri"/>
                <a:cs typeface="Calibri"/>
                <a:sym typeface="Calibri"/>
              </a:rPr>
              <a:t>Publicly commit to the behaviors/rules.</a:t>
            </a:r>
          </a:p>
          <a:p>
            <a:pPr marL="342900" marR="0" lvl="0" indent="-342900" algn="l" rtl="0">
              <a:lnSpc>
                <a:spcPct val="80000"/>
              </a:lnSpc>
              <a:spcBef>
                <a:spcPts val="590"/>
              </a:spcBef>
              <a:buClr>
                <a:srgbClr val="FF0000"/>
              </a:buClr>
              <a:buSzPct val="98333"/>
              <a:buFont typeface="Arial"/>
              <a:buChar char="•"/>
            </a:pPr>
            <a:r>
              <a:rPr lang="en-US" sz="2950" b="0" i="0" u="none" strike="noStrike" cap="none" baseline="0" dirty="0">
                <a:solidFill>
                  <a:schemeClr val="dk1"/>
                </a:solidFill>
                <a:latin typeface="Calibri"/>
                <a:ea typeface="Calibri"/>
                <a:cs typeface="Calibri"/>
                <a:sym typeface="Calibri"/>
              </a:rPr>
              <a:t>Send the list home to inform parents.</a:t>
            </a:r>
          </a:p>
          <a:p>
            <a:pPr marL="342900" marR="0" lvl="0" indent="-342900" algn="l" rtl="0">
              <a:lnSpc>
                <a:spcPct val="80000"/>
              </a:lnSpc>
              <a:spcBef>
                <a:spcPts val="590"/>
              </a:spcBef>
              <a:buClr>
                <a:srgbClr val="FF0000"/>
              </a:buClr>
              <a:buSzPct val="98333"/>
              <a:buFont typeface="Arial"/>
              <a:buChar char="•"/>
            </a:pPr>
            <a:r>
              <a:rPr lang="en-US" sz="2950" b="0" i="0" u="none" strike="noStrike" cap="none" baseline="0" dirty="0">
                <a:solidFill>
                  <a:schemeClr val="dk1"/>
                </a:solidFill>
                <a:latin typeface="Calibri"/>
                <a:ea typeface="Calibri"/>
                <a:cs typeface="Calibri"/>
                <a:sym typeface="Calibri"/>
              </a:rPr>
              <a:t>Display the classroom behaviors/rules in a big and bold way. </a:t>
            </a: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5B8B7"/>
        </a:solidFill>
        <a:effectLst/>
      </p:bgPr>
    </p:bg>
    <p:spTree>
      <p:nvGrpSpPr>
        <p:cNvPr id="1" name="Shape 890"/>
        <p:cNvGrpSpPr/>
        <p:nvPr/>
      </p:nvGrpSpPr>
      <p:grpSpPr>
        <a:xfrm>
          <a:off x="0" y="0"/>
          <a:ext cx="0" cy="0"/>
          <a:chOff x="0" y="0"/>
          <a:chExt cx="0" cy="0"/>
        </a:xfrm>
      </p:grpSpPr>
      <p:sp>
        <p:nvSpPr>
          <p:cNvPr id="891" name="Shape 89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Optional Activity</a:t>
            </a:r>
          </a:p>
        </p:txBody>
      </p:sp>
      <p:sp>
        <p:nvSpPr>
          <p:cNvPr id="892" name="Shape 892"/>
          <p:cNvSpPr txBox="1">
            <a:spLocks noGrp="1"/>
          </p:cNvSpPr>
          <p:nvPr>
            <p:ph idx="1"/>
          </p:nvPr>
        </p:nvSpPr>
        <p:spPr>
          <a:prstGeom prst="rect">
            <a:avLst/>
          </a:prstGeom>
          <a:noFill/>
          <a:ln>
            <a:noFill/>
          </a:ln>
        </p:spPr>
        <p:txBody>
          <a:bodyPr lIns="91425" tIns="45700" rIns="91425" bIns="45700" anchor="t" anchorCtr="0">
            <a:noAutofit/>
          </a:bodyPr>
          <a:lstStyle/>
          <a:p>
            <a:pPr marL="0" lvl="0" indent="0">
              <a:spcBef>
                <a:spcPts val="0"/>
              </a:spcBef>
              <a:buSzPct val="25000"/>
              <a:buNone/>
            </a:pPr>
            <a:r>
              <a:rPr lang="en-US" sz="3200" b="0" i="0" u="none" strike="noStrike" cap="none" baseline="0" dirty="0">
                <a:solidFill>
                  <a:schemeClr val="dk1"/>
                </a:solidFill>
                <a:latin typeface="Calibri"/>
                <a:ea typeface="Calibri"/>
                <a:cs typeface="Calibri"/>
                <a:sym typeface="Calibri"/>
              </a:rPr>
              <a:t>Insert Optional Slides titled, Class Meetings to Build a Matrix with Students</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Shape 89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Engaging Parents</a:t>
            </a:r>
          </a:p>
        </p:txBody>
      </p:sp>
      <p:sp>
        <p:nvSpPr>
          <p:cNvPr id="898" name="Shape 898"/>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Families are equal partners in school decisions</a:t>
            </a:r>
          </a:p>
          <a:p>
            <a:pPr marL="342900" marR="0" lvl="0" indent="-342900" algn="l" rtl="0">
              <a:lnSpc>
                <a:spcPct val="90000"/>
              </a:lnSpc>
              <a:spcBef>
                <a:spcPts val="64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Include families in school decisions, developing leaders and representatives</a:t>
            </a:r>
          </a:p>
          <a:p>
            <a:pPr marL="342900" marR="0" lvl="0" indent="-342900" algn="l" rtl="0">
              <a:lnSpc>
                <a:spcPct val="90000"/>
              </a:lnSpc>
              <a:spcBef>
                <a:spcPts val="64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Recruit multiple family members for SWPBS teams (who are not employees or educators)</a:t>
            </a:r>
          </a:p>
          <a:p>
            <a:pPr marL="342900" marR="0" lvl="0" indent="-342900" algn="l" rtl="0">
              <a:lnSpc>
                <a:spcPct val="90000"/>
              </a:lnSpc>
              <a:spcBef>
                <a:spcPts val="64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Alternate meeting times: morning, afternoon and evening</a:t>
            </a:r>
          </a:p>
          <a:p>
            <a:pPr marL="342900" marR="0" lvl="0" indent="-139700" algn="l" rtl="0">
              <a:lnSpc>
                <a:spcPct val="90000"/>
              </a:lnSpc>
              <a:spcBef>
                <a:spcPts val="640"/>
              </a:spcBef>
              <a:buClr>
                <a:srgbClr val="FF0000"/>
              </a:buClr>
              <a:buFont typeface="Arial"/>
              <a:buNone/>
            </a:pPr>
            <a:endParaRPr sz="3200" b="0" i="0" u="none" strike="noStrike" cap="none" baseline="0" dirty="0">
              <a:solidFill>
                <a:schemeClr val="dk1"/>
              </a:solidFill>
              <a:latin typeface="Calibri"/>
              <a:ea typeface="Calibri"/>
              <a:cs typeface="Calibri"/>
              <a:sym typeface="Calibri"/>
            </a:endParaRPr>
          </a:p>
          <a:p>
            <a:pPr marL="0" marR="0" lvl="0" indent="0" algn="ctr" rtl="0">
              <a:lnSpc>
                <a:spcPct val="90000"/>
              </a:lnSpc>
              <a:spcBef>
                <a:spcPts val="480"/>
              </a:spcBef>
              <a:buClr>
                <a:srgbClr val="FF0000"/>
              </a:buClr>
              <a:buSzPct val="25000"/>
              <a:buFont typeface="Arial"/>
              <a:buNone/>
            </a:pPr>
            <a:r>
              <a:rPr lang="en-US" sz="2400" b="0" i="1" u="none" strike="noStrike" cap="none" baseline="0" dirty="0">
                <a:solidFill>
                  <a:schemeClr val="dk1"/>
                </a:solidFill>
                <a:latin typeface="Calibri"/>
                <a:ea typeface="Calibri"/>
                <a:cs typeface="Calibri"/>
                <a:sym typeface="Calibri"/>
              </a:rPr>
              <a:t>(Susan Barrett, Sheppard Pratt Health System)</a:t>
            </a:r>
          </a:p>
          <a:p>
            <a:pPr marL="742950" marR="0" lvl="1" indent="-107950" algn="l" rtl="0">
              <a:lnSpc>
                <a:spcPct val="90000"/>
              </a:lnSpc>
              <a:spcBef>
                <a:spcPts val="560"/>
              </a:spcBef>
              <a:buClr>
                <a:srgbClr val="FF0000"/>
              </a:buClr>
              <a:buFont typeface="Arial"/>
              <a:buNone/>
            </a:pPr>
            <a:endParaRPr sz="2800" b="0" i="0" u="none" strike="noStrike" cap="none" baseline="0" dirty="0">
              <a:solidFill>
                <a:schemeClr val="dk1"/>
              </a:solidFill>
              <a:latin typeface="Calibri"/>
              <a:ea typeface="Calibri"/>
              <a:cs typeface="Calibri"/>
              <a:sym typeface="Calibri"/>
            </a:endParaRPr>
          </a:p>
          <a:p>
            <a:pPr marL="342900" marR="0" lvl="0" indent="-139700" algn="l" rtl="0">
              <a:lnSpc>
                <a:spcPct val="90000"/>
              </a:lnSpc>
              <a:spcBef>
                <a:spcPts val="640"/>
              </a:spcBef>
              <a:buClr>
                <a:srgbClr val="FF0000"/>
              </a:buClr>
              <a:buFont typeface="Arial"/>
              <a:buNone/>
            </a:pPr>
            <a:endParaRPr sz="3200" b="0" i="0" u="none" strike="noStrike" cap="none" baseline="0" dirty="0">
              <a:solidFill>
                <a:schemeClr val="dk1"/>
              </a:solidFill>
              <a:latin typeface="Calibri"/>
              <a:ea typeface="Calibri"/>
              <a:cs typeface="Calibri"/>
              <a:sym typeface="Calibri"/>
            </a:endParaRPr>
          </a:p>
        </p:txBody>
      </p:sp>
      <p:grpSp>
        <p:nvGrpSpPr>
          <p:cNvPr id="899" name="Shape 899"/>
          <p:cNvGrpSpPr/>
          <p:nvPr/>
        </p:nvGrpSpPr>
        <p:grpSpPr>
          <a:xfrm>
            <a:off x="12699" y="6211887"/>
            <a:ext cx="9143999" cy="658812"/>
            <a:chOff x="12700" y="6211407"/>
            <a:chExt cx="9144377" cy="659292"/>
          </a:xfrm>
        </p:grpSpPr>
        <p:sp>
          <p:nvSpPr>
            <p:cNvPr id="900" name="Shape 900"/>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901" name="Shape 901"/>
            <p:cNvSpPr/>
            <p:nvPr/>
          </p:nvSpPr>
          <p:spPr>
            <a:xfrm>
              <a:off x="12700" y="6288896"/>
              <a:ext cx="9144377"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902" name="Shape 902"/>
            <p:cNvSpPr/>
            <p:nvPr/>
          </p:nvSpPr>
          <p:spPr>
            <a:xfrm>
              <a:off x="12700" y="6572092"/>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903" name="Shape 903"/>
            <p:cNvSpPr txBox="1"/>
            <p:nvPr/>
          </p:nvSpPr>
          <p:spPr>
            <a:xfrm>
              <a:off x="673127" y="6211407"/>
              <a:ext cx="1752671" cy="36856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lt1"/>
                  </a:solidFill>
                  <a:latin typeface="Calibri"/>
                  <a:ea typeface="Calibri"/>
                  <a:cs typeface="Calibri"/>
                  <a:sym typeface="Calibri"/>
                </a:rPr>
                <a:t>MO SW-PBS</a:t>
              </a:r>
            </a:p>
          </p:txBody>
        </p:sp>
      </p:gr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9593"/>
        </a:solidFill>
        <a:effectLst/>
      </p:bgPr>
    </p:bg>
    <p:spTree>
      <p:nvGrpSpPr>
        <p:cNvPr id="1" name="Shape 203"/>
        <p:cNvGrpSpPr/>
        <p:nvPr/>
      </p:nvGrpSpPr>
      <p:grpSpPr>
        <a:xfrm>
          <a:off x="0" y="0"/>
          <a:ext cx="0" cy="0"/>
          <a:chOff x="0" y="0"/>
          <a:chExt cx="0" cy="0"/>
        </a:xfrm>
      </p:grpSpPr>
      <p:sp>
        <p:nvSpPr>
          <p:cNvPr id="204" name="Shape 20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Attention Signal Practice</a:t>
            </a:r>
          </a:p>
        </p:txBody>
      </p:sp>
      <p:sp>
        <p:nvSpPr>
          <p:cNvPr id="205" name="Shape 205"/>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rgbClr val="FF0000"/>
              </a:buClr>
              <a:buSzPct val="100000"/>
              <a:buFont typeface="Arial"/>
              <a:buChar char="•"/>
            </a:pPr>
            <a:r>
              <a:rPr lang="en-US" sz="3200" b="0" i="0" u="none" strike="noStrike" cap="none" baseline="0">
                <a:solidFill>
                  <a:schemeClr val="dk1"/>
                </a:solidFill>
                <a:latin typeface="Calibri"/>
                <a:ea typeface="Calibri"/>
                <a:cs typeface="Calibri"/>
                <a:sym typeface="Calibri"/>
              </a:rPr>
              <a:t>Select and teach an attention signal.</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457200" y="274637"/>
            <a:ext cx="8229600" cy="96996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Session Outcomes</a:t>
            </a:r>
          </a:p>
        </p:txBody>
      </p:sp>
      <p:sp>
        <p:nvSpPr>
          <p:cNvPr id="555" name="Shape 555"/>
          <p:cNvSpPr txBox="1">
            <a:spLocks noGrp="1"/>
          </p:cNvSpPr>
          <p:nvPr>
            <p:ph idx="1"/>
          </p:nvPr>
        </p:nvSpPr>
        <p:spPr>
          <a:xfrm>
            <a:off x="457200" y="1117600"/>
            <a:ext cx="8229600" cy="5088590"/>
          </a:xfrm>
          <a:prstGeom prst="rect">
            <a:avLst/>
          </a:prstGeom>
          <a:noFill/>
          <a:ln>
            <a:noFill/>
          </a:ln>
        </p:spPr>
        <p:txBody>
          <a:bodyPr lIns="91425" tIns="45700" rIns="91425" bIns="45700" anchor="t" anchorCtr="0">
            <a:noAutofit/>
          </a:bodyPr>
          <a:lstStyle/>
          <a:p>
            <a:pPr marL="0" marR="0" lvl="0" indent="0" algn="ctr" rtl="0">
              <a:lnSpc>
                <a:spcPct val="110000"/>
              </a:lnSpc>
              <a:spcBef>
                <a:spcPts val="0"/>
              </a:spcBef>
              <a:spcAft>
                <a:spcPts val="0"/>
              </a:spcAft>
              <a:buClr>
                <a:srgbClr val="FF0000"/>
              </a:buClr>
              <a:buSzPct val="25000"/>
              <a:buFont typeface="Arial"/>
              <a:buNone/>
            </a:pPr>
            <a:r>
              <a:rPr lang="en-US" sz="2600" b="0" i="1" u="none" strike="noStrike" cap="none" baseline="0" dirty="0">
                <a:solidFill>
                  <a:srgbClr val="008000"/>
                </a:solidFill>
                <a:latin typeface="Calibri"/>
                <a:ea typeface="Calibri"/>
                <a:cs typeface="Calibri"/>
                <a:sym typeface="Calibri"/>
              </a:rPr>
              <a:t>At the end of today’s session, you will be able to…</a:t>
            </a:r>
          </a:p>
          <a:p>
            <a:pPr lvl="0">
              <a:spcBef>
                <a:spcPts val="600"/>
              </a:spcBef>
              <a:buSzPct val="100000"/>
              <a:buFont typeface="Wingdings" pitchFamily="2" charset="2"/>
              <a:buChar char="ü"/>
            </a:pPr>
            <a:r>
              <a:rPr lang="en-US" sz="2600" dirty="0">
                <a:solidFill>
                  <a:schemeClr val="dk1"/>
                </a:solidFill>
                <a:ea typeface="Calibri"/>
                <a:cs typeface="Calibri"/>
                <a:sym typeface="Calibri"/>
              </a:rPr>
              <a:t>Review the Science of Behavior.</a:t>
            </a:r>
          </a:p>
          <a:p>
            <a:pPr lvl="0">
              <a:spcBef>
                <a:spcPts val="600"/>
              </a:spcBef>
              <a:buSzPct val="100000"/>
              <a:buFont typeface="Wingdings" pitchFamily="2" charset="2"/>
              <a:buChar char="ü"/>
            </a:pPr>
            <a:r>
              <a:rPr lang="en-US" sz="2600" dirty="0">
                <a:solidFill>
                  <a:schemeClr val="dk1"/>
                </a:solidFill>
                <a:ea typeface="Calibri"/>
                <a:cs typeface="Calibri"/>
                <a:sym typeface="Calibri"/>
              </a:rPr>
              <a:t>Select or review three to five schoolwide expectations that define success for all students and are applicable in all settings. </a:t>
            </a:r>
          </a:p>
          <a:p>
            <a:pPr marL="457200" lvl="0" indent="-457200">
              <a:spcBef>
                <a:spcPts val="600"/>
              </a:spcBef>
              <a:buSzPct val="100000"/>
              <a:buFont typeface="Wingdings" charset="2"/>
              <a:buChar char="ü"/>
            </a:pPr>
            <a:r>
              <a:rPr lang="en-US" sz="2600" dirty="0">
                <a:solidFill>
                  <a:schemeClr val="tx1"/>
                </a:solidFill>
                <a:latin typeface="Calibri"/>
                <a:ea typeface="Calibri"/>
                <a:cs typeface="Calibri"/>
                <a:sym typeface="Calibri"/>
              </a:rPr>
              <a:t>Create a matrix of specific behaviors/rules to further clarify each schoolwide expectation for every setting, including classroom. </a:t>
            </a:r>
          </a:p>
          <a:p>
            <a:pPr marL="342900" marR="0" lvl="0" indent="-177800" algn="l" rtl="0">
              <a:spcBef>
                <a:spcPts val="600"/>
              </a:spcBef>
              <a:spcAft>
                <a:spcPts val="600"/>
              </a:spcAft>
              <a:buClr>
                <a:srgbClr val="FF0000"/>
              </a:buClr>
              <a:buFont typeface="Arial"/>
              <a:buNone/>
            </a:pPr>
            <a:endParaRPr sz="26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6237368"/>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1" name="Title 1"/>
          <p:cNvSpPr txBox="1">
            <a:spLocks/>
          </p:cNvSpPr>
          <p:nvPr/>
        </p:nvSpPr>
        <p:spPr>
          <a:xfrm>
            <a:off x="2300736" y="1199817"/>
            <a:ext cx="4561578" cy="500931"/>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700" dirty="0"/>
              <a:t>Contact Information</a:t>
            </a:r>
          </a:p>
        </p:txBody>
      </p:sp>
      <p:grpSp>
        <p:nvGrpSpPr>
          <p:cNvPr id="37" name="Group 36"/>
          <p:cNvGrpSpPr/>
          <p:nvPr/>
        </p:nvGrpSpPr>
        <p:grpSpPr>
          <a:xfrm>
            <a:off x="548195" y="2649894"/>
            <a:ext cx="3505082" cy="1913037"/>
            <a:chOff x="244548" y="1398759"/>
            <a:chExt cx="4673442" cy="2550716"/>
          </a:xfrm>
        </p:grpSpPr>
        <p:pic>
          <p:nvPicPr>
            <p:cNvPr id="38" name="Picture 37"/>
            <p:cNvPicPr>
              <a:picLocks noChangeAspect="1"/>
            </p:cNvPicPr>
            <p:nvPr/>
          </p:nvPicPr>
          <p:blipFill>
            <a:blip r:embed="rId3"/>
            <a:stretch>
              <a:fillRect/>
            </a:stretch>
          </p:blipFill>
          <p:spPr>
            <a:xfrm>
              <a:off x="244548" y="2200146"/>
              <a:ext cx="1051375" cy="1051375"/>
            </a:xfrm>
            <a:prstGeom prst="rect">
              <a:avLst/>
            </a:prstGeom>
          </p:spPr>
        </p:pic>
        <p:pic>
          <p:nvPicPr>
            <p:cNvPr id="39" name="Picture 38"/>
            <p:cNvPicPr>
              <a:picLocks noChangeAspect="1"/>
            </p:cNvPicPr>
            <p:nvPr/>
          </p:nvPicPr>
          <p:blipFill>
            <a:blip r:embed="rId4"/>
            <a:stretch>
              <a:fillRect/>
            </a:stretch>
          </p:blipFill>
          <p:spPr>
            <a:xfrm>
              <a:off x="399061" y="3345688"/>
              <a:ext cx="742351" cy="603787"/>
            </a:xfrm>
            <a:prstGeom prst="rect">
              <a:avLst/>
            </a:prstGeom>
          </p:spPr>
        </p:pic>
        <p:pic>
          <p:nvPicPr>
            <p:cNvPr id="40" name="Picture 39" descr="MO_SWPBS_Logo-201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591" y="1398759"/>
              <a:ext cx="927288" cy="80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extBox 40"/>
            <p:cNvSpPr txBox="1"/>
            <p:nvPr/>
          </p:nvSpPr>
          <p:spPr>
            <a:xfrm>
              <a:off x="1233879" y="1614786"/>
              <a:ext cx="3140153" cy="492443"/>
            </a:xfrm>
            <a:prstGeom prst="rect">
              <a:avLst/>
            </a:prstGeom>
            <a:noFill/>
          </p:spPr>
          <p:txBody>
            <a:bodyPr wrap="square" rtlCol="0">
              <a:spAutoFit/>
            </a:bodyPr>
            <a:lstStyle/>
            <a:p>
              <a:r>
                <a:rPr lang="en-US" sz="1800" dirty="0" err="1"/>
                <a:t>pbismissouri.org</a:t>
              </a:r>
              <a:endParaRPr lang="en-US" sz="1800" dirty="0"/>
            </a:p>
          </p:txBody>
        </p:sp>
        <p:sp>
          <p:nvSpPr>
            <p:cNvPr id="42" name="TextBox 41"/>
            <p:cNvSpPr txBox="1"/>
            <p:nvPr/>
          </p:nvSpPr>
          <p:spPr>
            <a:xfrm>
              <a:off x="1233879" y="2541167"/>
              <a:ext cx="3684111" cy="492443"/>
            </a:xfrm>
            <a:prstGeom prst="rect">
              <a:avLst/>
            </a:prstGeom>
            <a:noFill/>
          </p:spPr>
          <p:txBody>
            <a:bodyPr wrap="square" rtlCol="0">
              <a:spAutoFit/>
            </a:bodyPr>
            <a:lstStyle/>
            <a:p>
              <a:r>
                <a:rPr lang="en-US" sz="1800" dirty="0" err="1"/>
                <a:t>facebook.com</a:t>
              </a:r>
              <a:r>
                <a:rPr lang="en-US" sz="1800" dirty="0"/>
                <a:t>/</a:t>
              </a:r>
              <a:r>
                <a:rPr lang="en-US" sz="1800" dirty="0" err="1"/>
                <a:t>moswpbs</a:t>
              </a:r>
              <a:endParaRPr lang="en-US" sz="1800" dirty="0"/>
            </a:p>
          </p:txBody>
        </p:sp>
        <p:sp>
          <p:nvSpPr>
            <p:cNvPr id="43" name="TextBox 42"/>
            <p:cNvSpPr txBox="1"/>
            <p:nvPr/>
          </p:nvSpPr>
          <p:spPr>
            <a:xfrm>
              <a:off x="1233879" y="3407876"/>
              <a:ext cx="3684110" cy="492443"/>
            </a:xfrm>
            <a:prstGeom prst="rect">
              <a:avLst/>
            </a:prstGeom>
            <a:noFill/>
          </p:spPr>
          <p:txBody>
            <a:bodyPr wrap="square" rtlCol="0">
              <a:spAutoFit/>
            </a:bodyPr>
            <a:lstStyle/>
            <a:p>
              <a:r>
                <a:rPr lang="en-US" sz="1800" dirty="0"/>
                <a:t>@MOSWPBS</a:t>
              </a:r>
            </a:p>
          </p:txBody>
        </p:sp>
      </p:grpSp>
      <p:sp>
        <p:nvSpPr>
          <p:cNvPr id="44" name="TextBox 43"/>
          <p:cNvSpPr txBox="1"/>
          <p:nvPr/>
        </p:nvSpPr>
        <p:spPr>
          <a:xfrm>
            <a:off x="4572000" y="1910646"/>
            <a:ext cx="4261413" cy="1938992"/>
          </a:xfrm>
          <a:prstGeom prst="rect">
            <a:avLst/>
          </a:prstGeom>
          <a:noFill/>
        </p:spPr>
        <p:txBody>
          <a:bodyPr wrap="square" rtlCol="0">
            <a:spAutoFit/>
          </a:bodyPr>
          <a:lstStyle/>
          <a:p>
            <a:r>
              <a:rPr lang="en-US" sz="2000" b="1" dirty="0">
                <a:solidFill>
                  <a:srgbClr val="FF0000"/>
                </a:solidFill>
              </a:rPr>
              <a:t>Facilitator Contact Information:</a:t>
            </a:r>
          </a:p>
          <a:p>
            <a:endParaRPr lang="en-US" sz="2000" b="1" dirty="0">
              <a:solidFill>
                <a:srgbClr val="FF0000"/>
              </a:solidFill>
            </a:endParaRPr>
          </a:p>
          <a:p>
            <a:r>
              <a:rPr lang="en-US" sz="2000" b="1" dirty="0">
                <a:solidFill>
                  <a:srgbClr val="FF0000"/>
                </a:solidFill>
              </a:rPr>
              <a:t>Email:</a:t>
            </a:r>
          </a:p>
          <a:p>
            <a:endParaRPr lang="en-US" sz="2000" b="1" dirty="0">
              <a:solidFill>
                <a:srgbClr val="FF0000"/>
              </a:solidFill>
            </a:endParaRPr>
          </a:p>
          <a:p>
            <a:r>
              <a:rPr lang="en-US" sz="2000" b="1">
                <a:solidFill>
                  <a:srgbClr val="FF0000"/>
                </a:solidFill>
              </a:rPr>
              <a:t>Phone: </a:t>
            </a:r>
            <a:endParaRPr lang="en-US" sz="2000" b="1" dirty="0">
              <a:solidFill>
                <a:srgbClr val="FF0000"/>
              </a:solidFill>
            </a:endParaRPr>
          </a:p>
          <a:p>
            <a:endParaRPr lang="en-US" sz="2000" b="1" dirty="0">
              <a:solidFill>
                <a:srgbClr val="FF0000"/>
              </a:solidFill>
            </a:endParaRPr>
          </a:p>
        </p:txBody>
      </p:sp>
      <p:sp>
        <p:nvSpPr>
          <p:cNvPr id="45" name="TextBox 44"/>
          <p:cNvSpPr txBox="1"/>
          <p:nvPr/>
        </p:nvSpPr>
        <p:spPr>
          <a:xfrm>
            <a:off x="362401" y="1821378"/>
            <a:ext cx="3505080" cy="707886"/>
          </a:xfrm>
          <a:prstGeom prst="rect">
            <a:avLst/>
          </a:prstGeom>
          <a:noFill/>
        </p:spPr>
        <p:txBody>
          <a:bodyPr wrap="square" rtlCol="0">
            <a:spAutoFit/>
          </a:bodyPr>
          <a:lstStyle/>
          <a:p>
            <a:r>
              <a:rPr lang="en-US" sz="2000" dirty="0"/>
              <a:t>Remember to follow MO SW-PBS on social media</a:t>
            </a:r>
          </a:p>
        </p:txBody>
      </p:sp>
    </p:spTree>
    <p:extLst>
      <p:ext uri="{BB962C8B-B14F-4D97-AF65-F5344CB8AC3E}">
        <p14:creationId xmlns:p14="http://schemas.microsoft.com/office/powerpoint/2010/main" val="641163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74900"/>
            <a:ext cx="8229600" cy="3751263"/>
          </a:xfrm>
        </p:spPr>
        <p:txBody>
          <a:bodyPr>
            <a:normAutofit/>
          </a:bodyPr>
          <a:lstStyle/>
          <a:p>
            <a:r>
              <a:rPr lang="en-US" dirty="0">
                <a:latin typeface="Calibri" panose="020F0502020204030204" pitchFamily="34" charset="0"/>
                <a:cs typeface="Times New Roman" panose="02020603050405020304" pitchFamily="18" charset="0"/>
              </a:rPr>
              <a:t>If there are errors in this training, submit feedback on the Consultant Curriculum Feedback form.</a:t>
            </a:r>
          </a:p>
          <a:p>
            <a:r>
              <a:rPr lang="en-US" dirty="0">
                <a:latin typeface="Calibri" panose="020F0502020204030204" pitchFamily="34" charset="0"/>
                <a:cs typeface="Times New Roman" panose="02020603050405020304" pitchFamily="18" charset="0"/>
              </a:rPr>
              <a:t>Thank you!</a:t>
            </a:r>
            <a:endParaRPr lang="en-US" dirty="0"/>
          </a:p>
          <a:p>
            <a:pPr>
              <a:buFont typeface="Wingdings" panose="05000000000000000000" pitchFamily="2" charset="2"/>
              <a:buChar char="q"/>
            </a:pPr>
            <a:endParaRPr lang="en-US" dirty="0">
              <a:solidFill>
                <a:srgbClr val="FF0000"/>
              </a:solidFill>
            </a:endParaRPr>
          </a:p>
        </p:txBody>
      </p:sp>
      <p:pic>
        <p:nvPicPr>
          <p:cNvPr id="5" name="Picture 4" descr="Macintosh HD:Users:wellspl:Desktop:Bloc notes.png"/>
          <p:cNvPicPr/>
          <p:nvPr/>
        </p:nvPicPr>
        <p:blipFill>
          <a:blip r:embed="rId2">
            <a:extLst>
              <a:ext uri="{28A0092B-C50C-407E-A947-70E740481C1C}">
                <a14:useLocalDpi xmlns:a14="http://schemas.microsoft.com/office/drawing/2010/main" val="0"/>
              </a:ext>
            </a:extLst>
          </a:blip>
          <a:srcRect/>
          <a:stretch>
            <a:fillRect/>
          </a:stretch>
        </p:blipFill>
        <p:spPr bwMode="auto">
          <a:xfrm>
            <a:off x="774700" y="407035"/>
            <a:ext cx="2136140" cy="1967865"/>
          </a:xfrm>
          <a:prstGeom prst="rect">
            <a:avLst/>
          </a:prstGeom>
          <a:noFill/>
          <a:ln>
            <a:noFill/>
          </a:ln>
          <a:extLst>
            <a:ext uri="{FAA26D3D-D897-4be2-8F04-BA451C77F1D7}">
              <ma14:placeholderFlag xmlns:ma14="http://schemas.microsoft.com/office/mac/drawingml/2011/main" xmlns=""/>
            </a:ext>
          </a:extLst>
        </p:spPr>
      </p:pic>
      <p:sp>
        <p:nvSpPr>
          <p:cNvPr id="6" name="Text Box 3"/>
          <p:cNvSpPr txBox="1"/>
          <p:nvPr/>
        </p:nvSpPr>
        <p:spPr>
          <a:xfrm>
            <a:off x="2743200" y="729615"/>
            <a:ext cx="5943600" cy="101028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3600" dirty="0">
                <a:effectLst/>
                <a:latin typeface="Calibri"/>
                <a:ea typeface="ＭＳ 明朝"/>
                <a:cs typeface="Times New Roman"/>
              </a:rPr>
              <a:t>Trainer Notes – </a:t>
            </a:r>
            <a:r>
              <a:rPr lang="en-US" sz="3600" dirty="0">
                <a:solidFill>
                  <a:srgbClr val="FF0000"/>
                </a:solidFill>
                <a:effectLst/>
                <a:latin typeface="Calibri"/>
                <a:ea typeface="ＭＳ 明朝"/>
                <a:cs typeface="Times New Roman"/>
              </a:rPr>
              <a:t>Don’t Forget!</a:t>
            </a:r>
            <a:endParaRPr lang="en-US" sz="2400" dirty="0">
              <a:solidFill>
                <a:srgbClr val="FF0000"/>
              </a:solidFill>
              <a:effectLst/>
              <a:ea typeface="ＭＳ 明朝"/>
              <a:cs typeface="Times New Roman"/>
            </a:endParaRPr>
          </a:p>
        </p:txBody>
      </p:sp>
    </p:spTree>
    <p:extLst>
      <p:ext uri="{BB962C8B-B14F-4D97-AF65-F5344CB8AC3E}">
        <p14:creationId xmlns:p14="http://schemas.microsoft.com/office/powerpoint/2010/main" val="553373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9593"/>
        </a:solidFill>
        <a:effectLst/>
      </p:bgPr>
    </p:bg>
    <p:spTree>
      <p:nvGrpSpPr>
        <p:cNvPr id="1" name="Shape 210"/>
        <p:cNvGrpSpPr/>
        <p:nvPr/>
      </p:nvGrpSpPr>
      <p:grpSpPr>
        <a:xfrm>
          <a:off x="0" y="0"/>
          <a:ext cx="0" cy="0"/>
          <a:chOff x="0" y="0"/>
          <a:chExt cx="0" cy="0"/>
        </a:xfrm>
      </p:grpSpPr>
      <p:sp>
        <p:nvSpPr>
          <p:cNvPr id="211" name="Shape 21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Introductions</a:t>
            </a:r>
          </a:p>
        </p:txBody>
      </p:sp>
      <p:sp>
        <p:nvSpPr>
          <p:cNvPr id="212" name="Shape 212"/>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rgbClr val="FF0000"/>
              </a:buClr>
              <a:buSzPct val="100000"/>
              <a:buFont typeface="Arial"/>
              <a:buChar char="•"/>
            </a:pPr>
            <a:r>
              <a:rPr lang="en-US" sz="3200" b="0" i="0" u="none" strike="noStrike" cap="none" baseline="0">
                <a:solidFill>
                  <a:schemeClr val="dk1"/>
                </a:solidFill>
                <a:latin typeface="Calibri"/>
                <a:ea typeface="Calibri"/>
                <a:cs typeface="Calibri"/>
                <a:sym typeface="Calibri"/>
              </a:rPr>
              <a:t>Insert an Introductions Activity.</a:t>
            </a:r>
          </a:p>
        </p:txBody>
      </p:sp>
      <p:grpSp>
        <p:nvGrpSpPr>
          <p:cNvPr id="213" name="Shape 213"/>
          <p:cNvGrpSpPr/>
          <p:nvPr/>
        </p:nvGrpSpPr>
        <p:grpSpPr>
          <a:xfrm>
            <a:off x="12700" y="6211407"/>
            <a:ext cx="9144377" cy="659292"/>
            <a:chOff x="12700" y="6211407"/>
            <a:chExt cx="9144377" cy="659292"/>
          </a:xfrm>
        </p:grpSpPr>
        <p:sp>
          <p:nvSpPr>
            <p:cNvPr id="214" name="Shape 21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15" name="Shape 215"/>
            <p:cNvSpPr/>
            <p:nvPr/>
          </p:nvSpPr>
          <p:spPr>
            <a:xfrm>
              <a:off x="12700" y="6288896"/>
              <a:ext cx="9144377"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16" name="Shape 216"/>
            <p:cNvSpPr/>
            <p:nvPr/>
          </p:nvSpPr>
          <p:spPr>
            <a:xfrm>
              <a:off x="12700" y="6572092"/>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17" name="Shape 217"/>
            <p:cNvSpPr txBox="1"/>
            <p:nvPr/>
          </p:nvSpPr>
          <p:spPr>
            <a:xfrm>
              <a:off x="673595" y="6211407"/>
              <a:ext cx="175210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lt1"/>
                  </a:solidFill>
                  <a:latin typeface="Calibri"/>
                  <a:ea typeface="Calibri"/>
                  <a:cs typeface="Calibri"/>
                  <a:sym typeface="Calibri"/>
                </a:rPr>
                <a:t>MO SW-PBS</a:t>
              </a:r>
            </a:p>
          </p:txBody>
        </p:sp>
      </p:gr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457200" y="274637"/>
            <a:ext cx="8229600" cy="96996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Session Outcomes</a:t>
            </a:r>
          </a:p>
        </p:txBody>
      </p:sp>
      <p:sp>
        <p:nvSpPr>
          <p:cNvPr id="238" name="Shape 238"/>
          <p:cNvSpPr txBox="1">
            <a:spLocks noGrp="1"/>
          </p:cNvSpPr>
          <p:nvPr>
            <p:ph idx="1"/>
          </p:nvPr>
        </p:nvSpPr>
        <p:spPr>
          <a:xfrm>
            <a:off x="457200" y="1117600"/>
            <a:ext cx="8229600" cy="5088590"/>
          </a:xfrm>
          <a:prstGeom prst="rect">
            <a:avLst/>
          </a:prstGeom>
          <a:noFill/>
          <a:ln>
            <a:noFill/>
          </a:ln>
        </p:spPr>
        <p:txBody>
          <a:bodyPr lIns="91425" tIns="45700" rIns="91425" bIns="45700" anchor="t" anchorCtr="0">
            <a:noAutofit/>
          </a:bodyPr>
          <a:lstStyle/>
          <a:p>
            <a:pPr marL="0" marR="0" lvl="0" indent="0" algn="ctr" rtl="0">
              <a:lnSpc>
                <a:spcPct val="110000"/>
              </a:lnSpc>
              <a:spcBef>
                <a:spcPts val="0"/>
              </a:spcBef>
              <a:spcAft>
                <a:spcPts val="0"/>
              </a:spcAft>
              <a:buClr>
                <a:srgbClr val="FF0000"/>
              </a:buClr>
              <a:buSzPct val="25000"/>
              <a:buFont typeface="Arial"/>
              <a:buNone/>
            </a:pPr>
            <a:r>
              <a:rPr lang="en-US" sz="2600" b="0" i="1" u="none" strike="noStrike" cap="none" baseline="0" dirty="0">
                <a:solidFill>
                  <a:srgbClr val="008000"/>
                </a:solidFill>
                <a:latin typeface="Calibri"/>
                <a:ea typeface="Calibri"/>
                <a:cs typeface="Calibri"/>
                <a:sym typeface="Calibri"/>
              </a:rPr>
              <a:t>At the end of today’s session, you will be able to…</a:t>
            </a:r>
          </a:p>
          <a:p>
            <a:pPr marL="342900" marR="0" lvl="0" indent="-342900" algn="l" rtl="0">
              <a:spcBef>
                <a:spcPts val="600"/>
              </a:spcBef>
              <a:spcAft>
                <a:spcPts val="0"/>
              </a:spcAft>
              <a:buClr>
                <a:srgbClr val="FF0000"/>
              </a:buClr>
              <a:buSzPct val="100000"/>
              <a:buFont typeface="Arial"/>
              <a:buChar char="•"/>
            </a:pPr>
            <a:r>
              <a:rPr lang="en-US" sz="2600" b="0" i="0" u="none" strike="noStrike" cap="none" baseline="0" dirty="0">
                <a:solidFill>
                  <a:schemeClr val="dk1"/>
                </a:solidFill>
                <a:latin typeface="Calibri"/>
                <a:ea typeface="Calibri"/>
                <a:cs typeface="Calibri"/>
                <a:sym typeface="Calibri"/>
              </a:rPr>
              <a:t>Review the Science of Behavior.</a:t>
            </a:r>
          </a:p>
          <a:p>
            <a:pPr marL="342900" marR="0" lvl="0" indent="-342900" algn="l" rtl="0">
              <a:spcBef>
                <a:spcPts val="600"/>
              </a:spcBef>
              <a:spcAft>
                <a:spcPts val="0"/>
              </a:spcAft>
              <a:buClr>
                <a:srgbClr val="FF0000"/>
              </a:buClr>
              <a:buSzPct val="100000"/>
              <a:buFont typeface="Arial"/>
              <a:buChar char="•"/>
            </a:pPr>
            <a:r>
              <a:rPr lang="en-US" sz="2600" b="0" i="0" u="none" strike="noStrike" cap="none" baseline="0" dirty="0">
                <a:solidFill>
                  <a:schemeClr val="dk1"/>
                </a:solidFill>
                <a:latin typeface="Calibri"/>
                <a:ea typeface="Calibri"/>
                <a:cs typeface="Calibri"/>
                <a:sym typeface="Calibri"/>
              </a:rPr>
              <a:t>Select or review three to five schoolwide</a:t>
            </a:r>
            <a:r>
              <a:rPr lang="en-US" sz="2600" b="0" i="0" u="none" strike="noStrike" cap="none" dirty="0">
                <a:solidFill>
                  <a:schemeClr val="dk1"/>
                </a:solidFill>
                <a:latin typeface="Calibri"/>
                <a:ea typeface="Calibri"/>
                <a:cs typeface="Calibri"/>
                <a:sym typeface="Calibri"/>
              </a:rPr>
              <a:t> expectations that define success for all students and are applicable in all settings. </a:t>
            </a:r>
            <a:endParaRPr lang="en-US" sz="2600" b="0" i="0" u="none" strike="noStrike" cap="none" baseline="0" dirty="0">
              <a:solidFill>
                <a:schemeClr val="dk1"/>
              </a:solidFill>
              <a:latin typeface="Calibri"/>
              <a:ea typeface="Calibri"/>
              <a:cs typeface="Calibri"/>
              <a:sym typeface="Calibri"/>
            </a:endParaRPr>
          </a:p>
          <a:p>
            <a:pPr marL="342900" marR="0" lvl="0" indent="-342900" algn="l" rtl="0">
              <a:spcBef>
                <a:spcPts val="600"/>
              </a:spcBef>
              <a:spcAft>
                <a:spcPts val="0"/>
              </a:spcAft>
              <a:buClr>
                <a:srgbClr val="FF0000"/>
              </a:buClr>
              <a:buSzPct val="100000"/>
              <a:buFont typeface="Arial"/>
              <a:buChar char="•"/>
            </a:pPr>
            <a:r>
              <a:rPr lang="en-US" sz="2600" b="0" i="0" u="none" strike="noStrike" cap="none" baseline="0" dirty="0">
                <a:solidFill>
                  <a:schemeClr val="dk1"/>
                </a:solidFill>
                <a:latin typeface="Calibri"/>
                <a:ea typeface="Calibri"/>
                <a:cs typeface="Calibri"/>
                <a:sym typeface="Calibri"/>
              </a:rPr>
              <a:t>Create a matrix of specific behaviors/rules</a:t>
            </a:r>
            <a:r>
              <a:rPr lang="en-US" sz="2600" b="0" i="0" u="none" strike="noStrike" cap="none" dirty="0">
                <a:solidFill>
                  <a:schemeClr val="dk1"/>
                </a:solidFill>
                <a:latin typeface="Calibri"/>
                <a:ea typeface="Calibri"/>
                <a:cs typeface="Calibri"/>
                <a:sym typeface="Calibri"/>
              </a:rPr>
              <a:t> to further clarify each </a:t>
            </a:r>
            <a:r>
              <a:rPr lang="en-US" sz="2600" b="0" i="0" u="none" strike="noStrike" cap="none" dirty="0" err="1">
                <a:solidFill>
                  <a:schemeClr val="dk1"/>
                </a:solidFill>
                <a:latin typeface="Calibri"/>
                <a:ea typeface="Calibri"/>
                <a:cs typeface="Calibri"/>
                <a:sym typeface="Calibri"/>
              </a:rPr>
              <a:t>schoolwide</a:t>
            </a:r>
            <a:r>
              <a:rPr lang="en-US" sz="2600" b="0" i="0" u="none" strike="noStrike" cap="none" dirty="0">
                <a:solidFill>
                  <a:schemeClr val="dk1"/>
                </a:solidFill>
                <a:latin typeface="Calibri"/>
                <a:ea typeface="Calibri"/>
                <a:cs typeface="Calibri"/>
                <a:sym typeface="Calibri"/>
              </a:rPr>
              <a:t> expectation for every setting, including classroom. </a:t>
            </a:r>
            <a:endParaRPr lang="en-US" sz="2600" b="0" i="0" u="none" strike="noStrike" cap="none" baseline="0" dirty="0">
              <a:solidFill>
                <a:schemeClr val="dk1"/>
              </a:solidFill>
              <a:latin typeface="Calibri"/>
              <a:ea typeface="Calibri"/>
              <a:cs typeface="Calibri"/>
              <a:sym typeface="Calibri"/>
            </a:endParaRPr>
          </a:p>
          <a:p>
            <a:pPr marL="342900" marR="0" lvl="0" indent="-177800" algn="l" rtl="0">
              <a:spcBef>
                <a:spcPts val="600"/>
              </a:spcBef>
              <a:spcAft>
                <a:spcPts val="600"/>
              </a:spcAft>
              <a:buClr>
                <a:srgbClr val="FF0000"/>
              </a:buClr>
              <a:buFont typeface="Arial"/>
              <a:buNone/>
            </a:pPr>
            <a:endParaRPr sz="26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rgbClr val="008000"/>
              </a:buClr>
              <a:buSzPct val="25000"/>
              <a:buFont typeface="Calibri"/>
              <a:buNone/>
            </a:pPr>
            <a:r>
              <a:rPr lang="en-US" sz="4000" b="0" i="0" u="none" strike="noStrike" cap="none" baseline="0">
                <a:solidFill>
                  <a:srgbClr val="008000"/>
                </a:solidFill>
                <a:latin typeface="Calibri"/>
                <a:ea typeface="Calibri"/>
                <a:cs typeface="Calibri"/>
                <a:sym typeface="Calibri"/>
              </a:rPr>
              <a:t>The Science of Behavior</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Science of Behavior</a:t>
            </a:r>
          </a:p>
        </p:txBody>
      </p:sp>
      <p:sp>
        <p:nvSpPr>
          <p:cNvPr id="567" name="Shape 567"/>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Behavior is learned</a:t>
            </a:r>
          </a:p>
          <a:p>
            <a:pPr marL="342900" marR="0" lvl="0" indent="-342900" algn="l" rtl="0">
              <a:spcBef>
                <a:spcPts val="64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Students do not learn what to do when they are given only adverse consequences</a:t>
            </a:r>
          </a:p>
          <a:p>
            <a:pPr marL="342900" marR="0" lvl="0" indent="-342900" algn="l" rtl="0">
              <a:spcBef>
                <a:spcPts val="64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To </a:t>
            </a:r>
            <a:r>
              <a:rPr lang="en-US" sz="3200" b="0" i="1" u="none" strike="noStrike" cap="none" baseline="0" dirty="0">
                <a:solidFill>
                  <a:schemeClr val="dk1"/>
                </a:solidFill>
                <a:latin typeface="Calibri"/>
                <a:ea typeface="Calibri"/>
                <a:cs typeface="Calibri"/>
                <a:sym typeface="Calibri"/>
              </a:rPr>
              <a:t>learn </a:t>
            </a:r>
            <a:r>
              <a:rPr lang="en-US" sz="3200" b="0" i="0" u="none" strike="noStrike" cap="none" baseline="0" dirty="0">
                <a:solidFill>
                  <a:schemeClr val="dk1"/>
                </a:solidFill>
                <a:latin typeface="Calibri"/>
                <a:ea typeface="Calibri"/>
                <a:cs typeface="Calibri"/>
                <a:sym typeface="Calibri"/>
              </a:rPr>
              <a:t>social behavior, students must be directly taught.</a:t>
            </a:r>
          </a:p>
          <a:p>
            <a:pPr marL="342900" marR="0" lvl="0" indent="-342900" algn="l" rtl="0">
              <a:spcBef>
                <a:spcPts val="640"/>
              </a:spcBef>
              <a:buClr>
                <a:srgbClr val="FF0000"/>
              </a:buClr>
              <a:buSzPct val="100000"/>
              <a:buFont typeface="Arial"/>
              <a:buChar char="•"/>
            </a:pPr>
            <a:r>
              <a:rPr lang="en-US" sz="3200" b="0" i="0" u="none" strike="noStrike" cap="none" baseline="0" dirty="0">
                <a:solidFill>
                  <a:schemeClr val="dk1"/>
                </a:solidFill>
                <a:latin typeface="Calibri"/>
                <a:ea typeface="Calibri"/>
                <a:cs typeface="Calibri"/>
                <a:sym typeface="Calibri"/>
              </a:rPr>
              <a:t>To </a:t>
            </a:r>
            <a:r>
              <a:rPr lang="en-US" sz="3200" b="0" i="1" u="none" strike="noStrike" cap="none" baseline="0" dirty="0">
                <a:solidFill>
                  <a:schemeClr val="dk1"/>
                </a:solidFill>
                <a:latin typeface="Calibri"/>
                <a:ea typeface="Calibri"/>
                <a:cs typeface="Calibri"/>
                <a:sym typeface="Calibri"/>
              </a:rPr>
              <a:t>retain</a:t>
            </a:r>
            <a:r>
              <a:rPr lang="en-US" sz="3200" b="0" i="0" u="none" strike="noStrike" cap="none" baseline="0" dirty="0">
                <a:solidFill>
                  <a:schemeClr val="dk1"/>
                </a:solidFill>
                <a:latin typeface="Calibri"/>
                <a:ea typeface="Calibri"/>
                <a:cs typeface="Calibri"/>
                <a:sym typeface="Calibri"/>
              </a:rPr>
              <a:t> new behaviors, students must be given specific, positive feedback and opportunities to practice.</a:t>
            </a:r>
          </a:p>
        </p:txBody>
      </p:sp>
    </p:spTree>
  </p:cSld>
  <p:clrMapOvr>
    <a:masterClrMapping/>
  </p:clrMapOvr>
  <p:transition spd="slow">
    <p:cut/>
  </p:transition>
</p:sld>
</file>

<file path=ppt/theme/theme1.xml><?xml version="1.0" encoding="utf-8"?>
<a:theme xmlns:a="http://schemas.openxmlformats.org/drawingml/2006/main" name="7 Components Game - t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 Components Game - t1</Template>
  <TotalTime>3945</TotalTime>
  <Words>5517</Words>
  <Application>Microsoft Macintosh PowerPoint</Application>
  <PresentationFormat>On-screen Show (4:3)</PresentationFormat>
  <Paragraphs>622</Paragraphs>
  <Slides>52</Slides>
  <Notes>51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Source Sans Pro</vt:lpstr>
      <vt:lpstr>Times New Roman</vt:lpstr>
      <vt:lpstr>Wingdings</vt:lpstr>
      <vt:lpstr>7 Components Game - t1</vt:lpstr>
      <vt:lpstr>Delete this Slide.</vt:lpstr>
      <vt:lpstr>PowerPoint Presentation</vt:lpstr>
      <vt:lpstr>Clarifying Expected Behavior Expectations and Rules     </vt:lpstr>
      <vt:lpstr>Working Agreements</vt:lpstr>
      <vt:lpstr>Attention Signal Practice</vt:lpstr>
      <vt:lpstr>Introductions</vt:lpstr>
      <vt:lpstr>Session Outcomes</vt:lpstr>
      <vt:lpstr>The Science of Behavior</vt:lpstr>
      <vt:lpstr>Science of Behavior</vt:lpstr>
      <vt:lpstr>The Science of Behavior</vt:lpstr>
      <vt:lpstr>The Science of Behavior</vt:lpstr>
      <vt:lpstr>Activity: Antecedent or Consequence</vt:lpstr>
      <vt:lpstr>The Science of Behavior</vt:lpstr>
      <vt:lpstr>Video: Children See</vt:lpstr>
      <vt:lpstr>Why Identify Expectations and Rules?  </vt:lpstr>
      <vt:lpstr>Activity: Balloon Competition</vt:lpstr>
      <vt:lpstr>Discussion: Balloon Competition</vt:lpstr>
      <vt:lpstr>Discussion: A Social Behavioral        Curriculum</vt:lpstr>
      <vt:lpstr>PowerPoint Presentation</vt:lpstr>
      <vt:lpstr>Terminology</vt:lpstr>
      <vt:lpstr>Criteria for Schoolwide Expectations</vt:lpstr>
      <vt:lpstr>Schoolwide Expectations - Examples</vt:lpstr>
      <vt:lpstr>Schoolwide Expectations </vt:lpstr>
      <vt:lpstr>Action Planning: Expectations</vt:lpstr>
      <vt:lpstr>Activity: The Model Student</vt:lpstr>
      <vt:lpstr>Defining Specific Behaviors/Rules</vt:lpstr>
      <vt:lpstr>Schoolwide Expectations Matrix</vt:lpstr>
      <vt:lpstr>Defining Behaviors/Rules</vt:lpstr>
      <vt:lpstr>Activity: OMPUA</vt:lpstr>
      <vt:lpstr>Activity: Defining Behaviors/                Rules with OMPUA</vt:lpstr>
      <vt:lpstr>Schoolwide Expectations Matrix</vt:lpstr>
      <vt:lpstr>Defining Specific Behaviors  for All Settings </vt:lpstr>
      <vt:lpstr>All Settings</vt:lpstr>
      <vt:lpstr>All Settings Example</vt:lpstr>
      <vt:lpstr>Defining Specific Behaviors for  Non-Classroom Areas</vt:lpstr>
      <vt:lpstr>Non-Classroom Areas</vt:lpstr>
      <vt:lpstr>Possible Non-Classroom Areas</vt:lpstr>
      <vt:lpstr>Defining Non-Classroom Behaviors</vt:lpstr>
      <vt:lpstr>Non Classroom Area Example</vt:lpstr>
      <vt:lpstr>Defining Specific Behaviors for Classrooms</vt:lpstr>
      <vt:lpstr>PowerPoint Presentation</vt:lpstr>
      <vt:lpstr>Classroom Behaviors/Rules</vt:lpstr>
      <vt:lpstr>Options for Defining   Classroom Behaviors/Rules</vt:lpstr>
      <vt:lpstr>PowerPoint Presentation</vt:lpstr>
      <vt:lpstr>PowerPoint Presentation</vt:lpstr>
      <vt:lpstr>Discussion: Classroom Behaviors/Rules</vt:lpstr>
      <vt:lpstr>Engaging Students</vt:lpstr>
      <vt:lpstr>Optional Activity</vt:lpstr>
      <vt:lpstr>Engaging Parents</vt:lpstr>
      <vt:lpstr>Session Outcomes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Workshop for Preparation Phase SW-PBS Teams:  Session 2 - Clarifying Expected Behavior  MO SW-PBS Training</dc:title>
  <dc:creator>Lintner, Debora R.</dc:creator>
  <cp:lastModifiedBy>Deanna Maynard</cp:lastModifiedBy>
  <cp:revision>116</cp:revision>
  <cp:lastPrinted>2019-05-30T21:57:33Z</cp:lastPrinted>
  <dcterms:modified xsi:type="dcterms:W3CDTF">2019-05-30T22:03:04Z</dcterms:modified>
</cp:coreProperties>
</file>