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708" r:id="rId3"/>
  </p:sldMasterIdLst>
  <p:notesMasterIdLst>
    <p:notesMasterId r:id="rId17"/>
  </p:notesMasterIdLst>
  <p:sldIdLst>
    <p:sldId id="257" r:id="rId4"/>
    <p:sldId id="272" r:id="rId5"/>
    <p:sldId id="258" r:id="rId6"/>
    <p:sldId id="260" r:id="rId7"/>
    <p:sldId id="314" r:id="rId8"/>
    <p:sldId id="262" r:id="rId9"/>
    <p:sldId id="322" r:id="rId10"/>
    <p:sldId id="264" r:id="rId11"/>
    <p:sldId id="265" r:id="rId12"/>
    <p:sldId id="266" r:id="rId13"/>
    <p:sldId id="267" r:id="rId14"/>
    <p:sldId id="270"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1" autoAdjust="0"/>
    <p:restoredTop sz="76835" autoAdjust="0"/>
  </p:normalViewPr>
  <p:slideViewPr>
    <p:cSldViewPr snapToGrid="0">
      <p:cViewPr varScale="1">
        <p:scale>
          <a:sx n="83" d="100"/>
          <a:sy n="83" d="100"/>
        </p:scale>
        <p:origin x="240" y="368"/>
      </p:cViewPr>
      <p:guideLst/>
    </p:cSldViewPr>
  </p:slideViewPr>
  <p:notesTextViewPr>
    <p:cViewPr>
      <p:scale>
        <a:sx n="1" d="1"/>
        <a:sy n="1" d="1"/>
      </p:scale>
      <p:origin x="0" y="0"/>
    </p:cViewPr>
  </p:notesTextViewPr>
  <p:sorterViewPr>
    <p:cViewPr>
      <p:scale>
        <a:sx n="153" d="100"/>
        <a:sy n="15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6080E-64D8-45DB-9896-2E448BA5500D}"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59492-CAAC-47C0-9C82-63F2923E251F}" type="slidenum">
              <a:rPr lang="en-US" smtClean="0"/>
              <a:t>‹#›</a:t>
            </a:fld>
            <a:endParaRPr lang="en-US"/>
          </a:p>
        </p:txBody>
      </p:sp>
    </p:spTree>
    <p:extLst>
      <p:ext uri="{BB962C8B-B14F-4D97-AF65-F5344CB8AC3E}">
        <p14:creationId xmlns:p14="http://schemas.microsoft.com/office/powerpoint/2010/main" val="355005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bismissouri.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rPr>
              <a:t>To know: The page numbers in this presentation refer to the 2018-19 MO SW-PBS Tier 1Team Workbook and can be found </a:t>
            </a:r>
            <a:r>
              <a:rPr lang="en-US" sz="1200" b="1" kern="1200" dirty="0">
                <a:solidFill>
                  <a:schemeClr val="tx1"/>
                </a:solidFill>
                <a:effectLst/>
                <a:latin typeface="+mn-lt"/>
                <a:ea typeface="+mn-ea"/>
                <a:cs typeface="+mn-cs"/>
              </a:rPr>
              <a:t>at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http://pbismissouri.org</a:t>
            </a:r>
            <a:r>
              <a:rPr lang="en-US" sz="1200" kern="1200" dirty="0">
                <a:solidFill>
                  <a:schemeClr val="tx1"/>
                </a:solidFill>
                <a:effectLst/>
                <a:latin typeface="+mn-lt"/>
                <a:ea typeface="+mn-ea"/>
                <a:cs typeface="+mn-cs"/>
              </a:rPr>
              <a:t> </a:t>
            </a:r>
          </a:p>
          <a:p>
            <a:pPr marL="228600" marR="0" lvl="0" indent="-228600" algn="l" rtl="0">
              <a:spcBef>
                <a:spcPts val="0"/>
              </a:spcBef>
              <a:buNone/>
            </a:pPr>
            <a:endParaRPr sz="1200" b="0" i="0" u="none" strike="noStrike" cap="none" baseline="0" dirty="0">
              <a:solidFill>
                <a:schemeClr val="dk1"/>
              </a:solidFill>
              <a:latin typeface="Arial"/>
              <a:ea typeface="Arial"/>
              <a:cs typeface="Arial"/>
              <a:sym typeface="Arial"/>
            </a:endParaRPr>
          </a:p>
          <a:p>
            <a:pPr marL="228600" marR="0" lvl="0" indent="-228600" algn="l" rtl="0">
              <a:spcBef>
                <a:spcPts val="0"/>
              </a:spcBef>
              <a:buNone/>
            </a:pPr>
            <a:endParaRPr sz="1200" b="0" i="0" u="none" strike="noStrike" cap="none" baseline="0" dirty="0">
              <a:solidFill>
                <a:schemeClr val="dk1"/>
              </a:solidFill>
              <a:latin typeface="Arial"/>
              <a:ea typeface="Arial"/>
              <a:cs typeface="Arial"/>
              <a:sym typeface="Arial"/>
            </a:endParaRPr>
          </a:p>
          <a:p>
            <a:pPr marL="228600" marR="0" lvl="0" indent="-22860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srgbClr val="000000"/>
                </a:solidFill>
              </a:rPr>
              <a:pPr>
                <a:buSzPct val="25000"/>
              </a:pPr>
              <a:t>1</a:t>
            </a:fld>
            <a:endParaRPr lang="en-US">
              <a:solidFill>
                <a:srgbClr val="000000"/>
              </a:solidFill>
            </a:endParaRPr>
          </a:p>
        </p:txBody>
      </p:sp>
    </p:spTree>
    <p:extLst>
      <p:ext uri="{BB962C8B-B14F-4D97-AF65-F5344CB8AC3E}">
        <p14:creationId xmlns:p14="http://schemas.microsoft.com/office/powerpoint/2010/main" val="167984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2" name="Shape 7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baseline="0" dirty="0">
                <a:solidFill>
                  <a:schemeClr val="dk1"/>
                </a:solidFill>
                <a:latin typeface="Calibri"/>
                <a:ea typeface="Calibri"/>
                <a:cs typeface="Calibri"/>
                <a:sym typeface="Calibri"/>
              </a:rPr>
              <a:t>To say: </a:t>
            </a:r>
            <a:r>
              <a:rPr lang="en-US" sz="1200" b="0" i="0" u="none" strike="noStrike" cap="none" baseline="0" dirty="0">
                <a:solidFill>
                  <a:schemeClr val="dk1"/>
                </a:solidFill>
                <a:latin typeface="Calibri"/>
                <a:ea typeface="Calibri"/>
                <a:cs typeface="Calibri"/>
                <a:sym typeface="Calibri"/>
              </a:rPr>
              <a:t>“Non-classroom areas are settings outside the classroom.  Non-classroom areas are those areas of the school that may be under the direct supervision of a variety of differing adults depending on the day or time. Often these non-classroom settings also have fewer staff supervising larger numbers of students.  Clarifying expected behavior in these settings sets the stage for appropriate behavior in the </a:t>
            </a:r>
            <a:r>
              <a:rPr lang="en-US" sz="1200" b="0" i="0" u="none" strike="noStrike" cap="none" baseline="0" dirty="0">
                <a:solidFill>
                  <a:schemeClr val="dk1"/>
                </a:solidFill>
                <a:latin typeface="+mn-lt"/>
                <a:ea typeface="Calibri"/>
                <a:cs typeface="Calibri"/>
                <a:sym typeface="Calibri"/>
              </a:rPr>
              <a:t>class room.”</a:t>
            </a:r>
          </a:p>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baseline="0" dirty="0">
                <a:solidFill>
                  <a:schemeClr val="dk1"/>
                </a:solidFill>
                <a:latin typeface="Calibri"/>
                <a:ea typeface="Calibri"/>
                <a:cs typeface="Calibri"/>
                <a:sym typeface="Calibri"/>
              </a:rPr>
              <a:t>To do: </a:t>
            </a:r>
            <a:r>
              <a:rPr lang="en-US" sz="1200" b="1" i="0" u="none" strike="noStrike" cap="none" baseline="0" dirty="0">
                <a:solidFill>
                  <a:schemeClr val="dk1"/>
                </a:solidFill>
                <a:latin typeface="+mn-lt"/>
                <a:ea typeface="Calibri"/>
                <a:cs typeface="Calibri"/>
                <a:sym typeface="Calibri"/>
              </a:rPr>
              <a:t>then direct participants to read the slide.</a:t>
            </a:r>
          </a:p>
        </p:txBody>
      </p:sp>
      <p:sp>
        <p:nvSpPr>
          <p:cNvPr id="793" name="Shape 7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812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37" name="Shape 8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To say: </a:t>
            </a:r>
            <a:r>
              <a:rPr lang="en-US" sz="1200" b="0" i="0" u="none" strike="noStrike" cap="none" baseline="0" dirty="0">
                <a:solidFill>
                  <a:schemeClr val="dk1"/>
                </a:solidFill>
                <a:latin typeface="+mn-lt"/>
                <a:ea typeface="Calibri"/>
                <a:cs typeface="Calibri"/>
                <a:sym typeface="Calibri"/>
              </a:rPr>
              <a:t>“Clarity and consistency are the keys to increasing instructional time and increasing each student’s responsibility for his or her behavior.”</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1"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baseline="0" dirty="0">
                <a:solidFill>
                  <a:schemeClr val="dk1"/>
                </a:solidFill>
                <a:latin typeface="+mn-lt"/>
                <a:ea typeface="Calibri"/>
                <a:cs typeface="Calibri"/>
                <a:sym typeface="Calibri"/>
              </a:rPr>
              <a:t>To do: Then direct participants to read the slide.</a:t>
            </a:r>
          </a:p>
        </p:txBody>
      </p:sp>
      <p:sp>
        <p:nvSpPr>
          <p:cNvPr id="838" name="Shape 8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0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6" name="Shape 9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To do: Read the slide, then provide approximately 10 minutes for this discussion.</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967" name="Shape 9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19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none" strike="noStrike" cap="none" baseline="0" dirty="0">
                <a:solidFill>
                  <a:schemeClr val="dk1"/>
                </a:solidFill>
                <a:latin typeface="Calibri"/>
                <a:ea typeface="Calibri"/>
                <a:cs typeface="Calibri"/>
                <a:sym typeface="Calibri"/>
              </a:rPr>
              <a:t>To say: </a:t>
            </a:r>
            <a:r>
              <a:rPr lang="en-US" sz="1200" b="0" i="0" u="none" strike="noStrike" cap="none" baseline="0" dirty="0">
                <a:solidFill>
                  <a:schemeClr val="dk1"/>
                </a:solidFill>
                <a:latin typeface="Calibri"/>
                <a:ea typeface="Calibri"/>
                <a:cs typeface="Calibri"/>
                <a:sym typeface="Calibri"/>
              </a:rPr>
              <a:t>“Once you’ve developed an efficient and effective system to accomplish the work of your SW-PBS team and effectively engaged staff in all development work, you’ll begin work on these tasks,” </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600"/>
              </a:spcAft>
              <a:buSzPct val="25000"/>
              <a:buNone/>
            </a:pPr>
            <a:r>
              <a:rPr lang="en-US" sz="1200" b="1" i="0" u="none" strike="noStrike" cap="none" baseline="0" dirty="0">
                <a:solidFill>
                  <a:schemeClr val="dk1"/>
                </a:solidFill>
                <a:latin typeface="Calibri"/>
                <a:ea typeface="Calibri"/>
                <a:cs typeface="Calibri"/>
                <a:sym typeface="Calibri"/>
              </a:rPr>
              <a:t>To do: Then read the slide.</a:t>
            </a: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2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none" strike="noStrike" cap="none" baseline="0" dirty="0">
                <a:solidFill>
                  <a:schemeClr val="dk1"/>
                </a:solidFill>
                <a:latin typeface="Calibri"/>
                <a:ea typeface="Calibri"/>
                <a:cs typeface="Calibri"/>
                <a:sym typeface="Calibri"/>
              </a:rPr>
              <a:t>To say: </a:t>
            </a:r>
            <a:r>
              <a:rPr lang="en-US" sz="1200" b="0" i="0" u="none" strike="noStrike" cap="none" baseline="0" dirty="0">
                <a:solidFill>
                  <a:schemeClr val="dk1"/>
                </a:solidFill>
                <a:latin typeface="Calibri"/>
                <a:ea typeface="Calibri"/>
                <a:cs typeface="Calibri"/>
                <a:sym typeface="Calibri"/>
              </a:rPr>
              <a:t>“Once you’ve developed an efficient and effective system to accomplish the work of your SW-PBS team and effectively engaged staff in all development work, you’ll begin work on these tasks,” </a:t>
            </a: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600"/>
              </a:spcAft>
              <a:buSzPct val="25000"/>
              <a:buNone/>
            </a:pPr>
            <a:r>
              <a:rPr lang="en-US" sz="1200" b="1" i="0" u="none" strike="noStrike" cap="none" baseline="0" dirty="0">
                <a:solidFill>
                  <a:schemeClr val="dk1"/>
                </a:solidFill>
                <a:latin typeface="Calibri"/>
                <a:ea typeface="Calibri"/>
                <a:cs typeface="Calibri"/>
                <a:sym typeface="Calibri"/>
              </a:rPr>
              <a:t>To do: Then read the slide.</a:t>
            </a:r>
          </a:p>
        </p:txBody>
      </p:sp>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36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9" name="Shape 2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To say: One of the practices we put in place to help support student behavior in the classroom is the clarification of classroom expectations and rules.  Just as expectations and rules were developed for schoolwide and non-classroom areas, expectations and rules will be developed for classroom settings and routines.  </a:t>
            </a:r>
            <a:endParaRPr lang="en-US" sz="1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375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To say: </a:t>
            </a:r>
            <a:r>
              <a:rPr lang="en-US" sz="1200" b="0" i="0" u="none" strike="noStrike" cap="none" baseline="0" dirty="0">
                <a:solidFill>
                  <a:schemeClr val="dk1"/>
                </a:solidFill>
                <a:latin typeface="Arial"/>
                <a:ea typeface="Arial"/>
                <a:cs typeface="Arial"/>
                <a:sym typeface="Arial"/>
              </a:rPr>
              <a:t>“The science of behavior is the foundation of SW-PBS.</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What are some of the principles of the science of behavior?</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Students are not born with bad (or good) behavior. Behavior is learned. The good news is that as educators, we can help students learn </a:t>
            </a:r>
            <a:r>
              <a:rPr lang="en-US" sz="1200" b="0" i="1" u="none" strike="noStrike" cap="none" baseline="0" dirty="0">
                <a:solidFill>
                  <a:schemeClr val="dk1"/>
                </a:solidFill>
                <a:latin typeface="Arial"/>
                <a:ea typeface="Arial"/>
                <a:cs typeface="Arial"/>
                <a:sym typeface="Arial"/>
              </a:rPr>
              <a:t>new</a:t>
            </a:r>
            <a:r>
              <a:rPr lang="en-US" sz="1200" b="0" i="0" u="none" strike="noStrike" cap="none" baseline="0" dirty="0">
                <a:solidFill>
                  <a:schemeClr val="dk1"/>
                </a:solidFill>
                <a:latin typeface="Arial"/>
                <a:ea typeface="Arial"/>
                <a:cs typeface="Arial"/>
                <a:sym typeface="Arial"/>
              </a:rPr>
              <a:t> behaviors.</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Students don’t learn appropriate behavior if all we do is use a “get tough” approach.  Punishment (by definition) reduces the misbehavior targeted; however, it does not teach the student what to do instead of misbehaving. </a:t>
            </a: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Students learn behavior through direct instruction of social skills.  They must also receive ongoing feedback about what they are doing correctly so they can exhibit the correct behavior again.</a:t>
            </a:r>
          </a:p>
          <a:p>
            <a:pPr marL="0" marR="0" lvl="0" indent="76200" algn="l" rtl="0">
              <a:spcBef>
                <a:spcPts val="0"/>
              </a:spcBef>
              <a:buClr>
                <a:schemeClr val="dk1"/>
              </a:buClr>
              <a:buFont typeface="Calibri"/>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Arial"/>
                <a:ea typeface="Arial"/>
                <a:cs typeface="Arial"/>
                <a:sym typeface="Arial"/>
              </a:rPr>
              <a:t>The Components of SW-PBS are based on the principles of the science of behavior – and this equally applies to the classroom.” </a:t>
            </a:r>
          </a:p>
          <a:p>
            <a:pPr marL="0" marR="0" lvl="0" indent="0" algn="l" rtl="0">
              <a:spcBef>
                <a:spcPts val="0"/>
              </a:spcBef>
              <a:buClr>
                <a:schemeClr val="dk1"/>
              </a:buClr>
              <a:buFont typeface="Calibri"/>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srgbClr val="000000"/>
                </a:solidFill>
              </a:rPr>
              <a:pPr>
                <a:buSzPct val="25000"/>
              </a:pPr>
              <a:t>4</a:t>
            </a:fld>
            <a:endParaRPr lang="en-US">
              <a:solidFill>
                <a:srgbClr val="000000"/>
              </a:solidFill>
            </a:endParaRPr>
          </a:p>
        </p:txBody>
      </p:sp>
    </p:spTree>
    <p:extLst>
      <p:ext uri="{BB962C8B-B14F-4D97-AF65-F5344CB8AC3E}">
        <p14:creationId xmlns:p14="http://schemas.microsoft.com/office/powerpoint/2010/main" val="339028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TO say: </a:t>
            </a:r>
            <a:r>
              <a:rPr lang="en-US" sz="1200" b="0" i="0" u="none" strike="noStrike" cap="none" baseline="0" dirty="0">
                <a:solidFill>
                  <a:schemeClr val="dk1"/>
                </a:solidFill>
                <a:latin typeface="Calibri"/>
                <a:ea typeface="Calibri"/>
                <a:cs typeface="Calibri"/>
                <a:sym typeface="Calibri"/>
              </a:rPr>
              <a:t>“</a:t>
            </a:r>
            <a:r>
              <a:rPr lang="en-US" sz="1200" b="0" i="0" u="sng" strike="noStrike" cap="none" baseline="0" dirty="0">
                <a:solidFill>
                  <a:schemeClr val="dk1"/>
                </a:solidFill>
                <a:latin typeface="Calibri"/>
                <a:ea typeface="Calibri"/>
                <a:cs typeface="Calibri"/>
                <a:sym typeface="Calibri"/>
              </a:rPr>
              <a:t>Antecedents</a:t>
            </a:r>
            <a:r>
              <a:rPr lang="en-US" sz="1200" b="0" i="0" u="none" strike="noStrike" cap="none" baseline="0" dirty="0">
                <a:solidFill>
                  <a:schemeClr val="dk1"/>
                </a:solidFill>
                <a:latin typeface="Calibri"/>
                <a:ea typeface="Calibri"/>
                <a:cs typeface="Calibri"/>
                <a:sym typeface="Calibri"/>
              </a:rPr>
              <a:t> are the actions/events that occur </a:t>
            </a:r>
            <a:r>
              <a:rPr lang="en-US" sz="1200" b="0" i="1" u="none" strike="noStrike" cap="none" baseline="0" dirty="0">
                <a:solidFill>
                  <a:schemeClr val="dk1"/>
                </a:solidFill>
                <a:latin typeface="Calibri"/>
                <a:ea typeface="Calibri"/>
                <a:cs typeface="Calibri"/>
                <a:sym typeface="Calibri"/>
              </a:rPr>
              <a:t>before </a:t>
            </a:r>
            <a:r>
              <a:rPr lang="en-US" sz="1200" b="0" i="0" u="none" strike="noStrike" cap="none" baseline="0" dirty="0">
                <a:solidFill>
                  <a:schemeClr val="dk1"/>
                </a:solidFill>
                <a:latin typeface="Calibri"/>
                <a:ea typeface="Calibri"/>
                <a:cs typeface="Calibri"/>
                <a:sym typeface="Calibri"/>
              </a:rPr>
              <a:t>the behavior.  </a:t>
            </a:r>
            <a:r>
              <a:rPr lang="en-US" sz="1200" b="0" i="1" u="none" strike="noStrike" cap="none" baseline="0" dirty="0">
                <a:solidFill>
                  <a:schemeClr val="dk1"/>
                </a:solidFill>
                <a:latin typeface="Calibri"/>
                <a:ea typeface="Calibri"/>
                <a:cs typeface="Calibri"/>
                <a:sym typeface="Calibri"/>
              </a:rPr>
              <a:t>Anything</a:t>
            </a:r>
            <a:r>
              <a:rPr lang="en-US" sz="1200" b="0" i="0" u="none" strike="noStrike" cap="none" baseline="0" dirty="0">
                <a:solidFill>
                  <a:schemeClr val="dk1"/>
                </a:solidFill>
                <a:latin typeface="Calibri"/>
                <a:ea typeface="Calibri"/>
                <a:cs typeface="Calibri"/>
                <a:sym typeface="Calibri"/>
              </a:rPr>
              <a:t> in the students’ environment that sets the stage or triggers the behavior is considered to be an antecedent.  Antecedents include the physical setting, type of activity, materials, person or people present, as well as how and what directions are given.”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t>
            </a:r>
            <a:r>
              <a:rPr lang="en-US" sz="1200" b="0" i="0" u="sng" strike="noStrike" cap="none" baseline="0" dirty="0">
                <a:solidFill>
                  <a:schemeClr val="dk1"/>
                </a:solidFill>
                <a:latin typeface="Calibri"/>
                <a:ea typeface="Calibri"/>
                <a:cs typeface="Calibri"/>
                <a:sym typeface="Calibri"/>
              </a:rPr>
              <a:t>Behavior</a:t>
            </a:r>
            <a:r>
              <a:rPr lang="en-US" sz="1200" b="0" i="0" u="none" strike="noStrike" cap="none" baseline="0" dirty="0">
                <a:solidFill>
                  <a:schemeClr val="dk1"/>
                </a:solidFill>
                <a:latin typeface="Calibri"/>
                <a:ea typeface="Calibri"/>
                <a:cs typeface="Calibri"/>
                <a:sym typeface="Calibri"/>
              </a:rPr>
              <a:t> is any observable act that the student does–the actions or reactions of the student to the environment or antecedents.”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a:t>
            </a:r>
            <a:r>
              <a:rPr lang="en-US" sz="1200" b="0" i="0" u="sng" strike="noStrike" cap="none" baseline="0" dirty="0">
                <a:solidFill>
                  <a:schemeClr val="dk1"/>
                </a:solidFill>
                <a:latin typeface="Calibri"/>
                <a:ea typeface="Calibri"/>
                <a:cs typeface="Calibri"/>
                <a:sym typeface="Calibri"/>
              </a:rPr>
              <a:t>Consequences</a:t>
            </a:r>
            <a:r>
              <a:rPr lang="en-US" sz="1200" b="0" i="0" u="none" strike="noStrike" cap="none" baseline="0" dirty="0">
                <a:solidFill>
                  <a:schemeClr val="dk1"/>
                </a:solidFill>
                <a:latin typeface="Calibri"/>
                <a:ea typeface="Calibri"/>
                <a:cs typeface="Calibri"/>
                <a:sym typeface="Calibri"/>
              </a:rPr>
              <a:t> are the results, actions or events that directly follow the behavior. Consequences either </a:t>
            </a:r>
            <a:r>
              <a:rPr lang="en-US" sz="1200" b="0" i="1" u="none" strike="noStrike" cap="none" baseline="0" dirty="0">
                <a:solidFill>
                  <a:schemeClr val="dk1"/>
                </a:solidFill>
                <a:latin typeface="Calibri"/>
                <a:ea typeface="Calibri"/>
                <a:cs typeface="Calibri"/>
                <a:sym typeface="Calibri"/>
              </a:rPr>
              <a:t>increase </a:t>
            </a:r>
            <a:r>
              <a:rPr lang="en-US" sz="1200" b="0" i="0" u="none" strike="noStrike" cap="none" baseline="0" dirty="0">
                <a:solidFill>
                  <a:schemeClr val="dk1"/>
                </a:solidFill>
                <a:latin typeface="Calibri"/>
                <a:ea typeface="Calibri"/>
                <a:cs typeface="Calibri"/>
                <a:sym typeface="Calibri"/>
              </a:rPr>
              <a:t>(reinforce) </a:t>
            </a:r>
            <a:r>
              <a:rPr lang="en-US" sz="1200" b="0" i="1" u="none" strike="noStrike" cap="none" baseline="0" dirty="0">
                <a:solidFill>
                  <a:schemeClr val="dk1"/>
                </a:solidFill>
                <a:latin typeface="Calibri"/>
                <a:ea typeface="Calibri"/>
                <a:cs typeface="Calibri"/>
                <a:sym typeface="Calibri"/>
              </a:rPr>
              <a:t>or decrease </a:t>
            </a:r>
            <a:r>
              <a:rPr lang="en-US" sz="1200" b="0" i="0" u="none" strike="noStrike" cap="none" baseline="0" dirty="0">
                <a:solidFill>
                  <a:schemeClr val="dk1"/>
                </a:solidFill>
                <a:latin typeface="Calibri"/>
                <a:ea typeface="Calibri"/>
                <a:cs typeface="Calibri"/>
                <a:sym typeface="Calibri"/>
              </a:rPr>
              <a:t>(punish) the</a:t>
            </a:r>
            <a:r>
              <a:rPr lang="en-US" sz="1200" b="0" i="1" u="none" strike="noStrike" cap="none" baseline="0" dirty="0">
                <a:solidFill>
                  <a:schemeClr val="dk1"/>
                </a:solidFill>
                <a:latin typeface="Calibri"/>
                <a:ea typeface="Calibri"/>
                <a:cs typeface="Calibri"/>
                <a:sym typeface="Calibri"/>
              </a:rPr>
              <a:t> probability </a:t>
            </a:r>
            <a:r>
              <a:rPr lang="en-US" sz="1200" b="0" i="0" u="none" strike="noStrike" cap="none" baseline="0" dirty="0">
                <a:solidFill>
                  <a:schemeClr val="dk1"/>
                </a:solidFill>
                <a:latin typeface="Calibri"/>
                <a:ea typeface="Calibri"/>
                <a:cs typeface="Calibri"/>
                <a:sym typeface="Calibri"/>
              </a:rPr>
              <a:t>that the behavior will occur again in the future (Alberto &amp; Troutman, 2012).”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594" name="Shape 5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000000"/>
                </a:solidFill>
                <a:latin typeface="Calibri"/>
                <a:ea typeface="Calibri"/>
                <a:cs typeface="Calibri"/>
                <a:sym typeface="Calibri"/>
              </a:rPr>
              <a:t>5</a:t>
            </a:fld>
            <a:endParaRPr lang="en-US" sz="1200" b="0" i="0" u="none" strike="noStrike" cap="none" baseline="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9016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baseline="0" dirty="0">
                <a:solidFill>
                  <a:schemeClr val="dk1"/>
                </a:solidFill>
                <a:latin typeface="Calibri"/>
                <a:ea typeface="Calibri"/>
                <a:cs typeface="Calibri"/>
                <a:sym typeface="Calibri"/>
              </a:rPr>
              <a:t>To Do</a:t>
            </a:r>
            <a:r>
              <a:rPr lang="en-US" sz="1200" b="0" i="0" u="none" strike="noStrike" cap="none" baseline="0" dirty="0">
                <a:solidFill>
                  <a:schemeClr val="dk1"/>
                </a:solidFill>
                <a:latin typeface="Calibri"/>
                <a:ea typeface="Calibri"/>
                <a:cs typeface="Calibri"/>
                <a:sym typeface="Calibri"/>
              </a:rPr>
              <a:t>:  </a:t>
            </a:r>
            <a:r>
              <a:rPr lang="en-US" sz="1200" dirty="0">
                <a:solidFill>
                  <a:schemeClr val="dk1"/>
                </a:solidFill>
                <a:latin typeface="+mn-lt"/>
                <a:ea typeface="Calibri"/>
                <a:cs typeface="Calibri"/>
                <a:sym typeface="Calibri"/>
              </a:rPr>
              <a:t>Show Participants the following YouTube video:  </a:t>
            </a:r>
            <a:r>
              <a:rPr lang="en-US" sz="1200" i="1" dirty="0">
                <a:solidFill>
                  <a:schemeClr val="dk1"/>
                </a:solidFill>
                <a:latin typeface="+mn-lt"/>
                <a:ea typeface="Calibri"/>
                <a:cs typeface="Calibri"/>
                <a:sym typeface="Calibri"/>
              </a:rPr>
              <a:t>Children See, Children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mn-lt"/>
                <a:ea typeface="Calibri"/>
                <a:cs typeface="Calibri"/>
                <a:sym typeface="Calibri"/>
              </a:rPr>
              <a:t>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“Children are always learning – we don’t always know what or where. Think about the video and some of the behavior children were learning.  What would we want them to do instead?  Have a conversation with people near you and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becoming frustrated on the telephone,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being impatient for the train,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smoking and littering, or dropping soda cans on the ground,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ignoring a person struggling to get the stroller up the stairs,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being inebriated and sick on the street,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screaming at other drivers or behaving hatefully toward someone of a different race or ethnicity,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mistreating pets and screaming at babies,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Instead of physical violence, what would be the replacement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mn-lt"/>
                <a:ea typeface="Calibri"/>
                <a:cs typeface="Calibri"/>
                <a:sym typeface="Calibri"/>
              </a:rPr>
              <a:t>To do: Allow groups to discuss and have them record the replacement behaviors they come up with.  Are there patterns in what groups are identifying? (e.g. treat others with respect, be helpful, make safe and healthy choices, be responsible and clean up our own mess, deal with anger in a healthy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dk1"/>
                </a:solidFill>
                <a:latin typeface="+mn-lt"/>
                <a:ea typeface="Calibri"/>
                <a:cs typeface="Calibri"/>
                <a:sym typeface="Calibri"/>
              </a:rPr>
              <a:t>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dk1"/>
                </a:solidFill>
                <a:latin typeface="+mn-lt"/>
                <a:ea typeface="Calibri"/>
                <a:cs typeface="Calibri"/>
                <a:sym typeface="Calibri"/>
              </a:rPr>
              <a:t>“Now – how can we increase the likelihood of children learning and using the desired replacement behaviors rather than the problem behaviors?  We can teach them. By identifying and teaching behaviors that promote pro-social interaction, respect for self and others, responsibility, safe choices, and other important characteristics of success, we can provide opportunities for children to learn skills and habits that will lead to academic and behavioral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dk1"/>
              </a:solidFill>
              <a:latin typeface="+mn-lt"/>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33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6" name="Shape 6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To say: </a:t>
            </a:r>
            <a:r>
              <a:rPr lang="en-US" sz="1200" b="0" i="0" u="none" strike="noStrike" cap="none" baseline="0" dirty="0">
                <a:solidFill>
                  <a:schemeClr val="dk1"/>
                </a:solidFill>
                <a:latin typeface="Calibri"/>
                <a:ea typeface="Calibri"/>
                <a:cs typeface="Calibri"/>
                <a:sym typeface="Calibri"/>
              </a:rPr>
              <a:t>“This graphic depicts the process used to develop social behavioral curriculum.  The leadership team works with all staff to develop a common philosophy and purpose of discipline, emphasizing addressing social behavior to achieve your school’s vision and mission.  This will lead you to begin the process of developing classroom expectations and rules.  Review the schoolwide and non-classroom expectations and rules for your school.”</a:t>
            </a:r>
          </a:p>
        </p:txBody>
      </p:sp>
      <p:sp>
        <p:nvSpPr>
          <p:cNvPr id="677" name="Shape 6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81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21" name="Shape 7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To do: Direct participants to read the slide</a:t>
            </a:r>
          </a:p>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To say: </a:t>
            </a: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“We use the acronym, “OMPUA” to help us to remember how to specifically define behaviors.”  </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“Observable means that we can see or hear the behavior. Observable behaviors are described by action words.</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Measurable indicates that the behavior can be counted or the duration of the behavior can be timed.</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Positively stated – the behavior is a DO message (telling someone what TO do instead of what NOT to do)</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Understandable indicates that the description of the expected behavior must be developmentally appropriate and culturally relevant.</a:t>
            </a:r>
          </a:p>
          <a:p>
            <a:pPr marL="171450" marR="0" lvl="0" indent="-171450" algn="l" rtl="0">
              <a:spcBef>
                <a:spcPts val="0"/>
              </a:spcBef>
              <a:buClr>
                <a:schemeClr val="dk1"/>
              </a:buClr>
              <a:buSzPct val="100000"/>
              <a:buFont typeface="Arial"/>
              <a:buChar char="•"/>
            </a:pPr>
            <a:r>
              <a:rPr lang="en-US" sz="1200" b="0" i="0" u="none" strike="noStrike" cap="none" baseline="0" dirty="0">
                <a:solidFill>
                  <a:schemeClr val="dk1"/>
                </a:solidFill>
                <a:latin typeface="Calibri"/>
                <a:ea typeface="Calibri"/>
                <a:cs typeface="Calibri"/>
                <a:sym typeface="Calibri"/>
              </a:rPr>
              <a:t>Always Applicable means that the expected behavior must be applicable under all conditions.”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722" name="Shape 7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46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70" name="Shape 7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To do: Read the slide.</a:t>
            </a:r>
          </a:p>
        </p:txBody>
      </p:sp>
      <p:sp>
        <p:nvSpPr>
          <p:cNvPr id="771" name="Shape 7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4709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461424"/>
            <a:ext cx="103632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828801" y="2004134"/>
            <a:ext cx="8534399" cy="650289"/>
          </a:xfrm>
          <a:prstGeom prst="rect">
            <a:avLst/>
          </a:prstGeom>
          <a:noFill/>
          <a:ln>
            <a:noFill/>
          </a:ln>
        </p:spPr>
        <p:txBody>
          <a:bodyPr lIns="91425" tIns="91425" rIns="91425" bIns="91425" anchor="t" anchorCtr="0"/>
          <a:lstStyle>
            <a:lvl1pPr marL="0" marR="0" indent="0" algn="ctr" rtl="0">
              <a:spcBef>
                <a:spcPts val="640"/>
              </a:spcBef>
              <a:buClr>
                <a:srgbClr val="FF0000"/>
              </a:buClr>
              <a:buFont typeface="Arial"/>
              <a:buNone/>
              <a:defRPr/>
            </a:lvl1pPr>
            <a:lvl2pPr marL="457200" marR="0" indent="0" algn="ctr" rtl="0">
              <a:spcBef>
                <a:spcPts val="560"/>
              </a:spcBef>
              <a:buClr>
                <a:srgbClr val="FF0000"/>
              </a:buClr>
              <a:buFont typeface="Arial"/>
              <a:buNone/>
              <a:defRPr/>
            </a:lvl2pPr>
            <a:lvl3pPr marL="914400" marR="0" indent="0" algn="ctr" rtl="0">
              <a:spcBef>
                <a:spcPts val="480"/>
              </a:spcBef>
              <a:buClr>
                <a:srgbClr val="FF0000"/>
              </a:buClr>
              <a:buFont typeface="Arial"/>
              <a:buNone/>
              <a:defRPr/>
            </a:lvl3pPr>
            <a:lvl4pPr marL="1371600" marR="0" indent="0" algn="ctr" rtl="0">
              <a:spcBef>
                <a:spcPts val="400"/>
              </a:spcBef>
              <a:buClr>
                <a:srgbClr val="FF0000"/>
              </a:buClr>
              <a:buFont typeface="Arial"/>
              <a:buNone/>
              <a:defRPr/>
            </a:lvl4pPr>
            <a:lvl5pPr marL="1828800" marR="0" indent="0" algn="ctr" rtl="0">
              <a:spcBef>
                <a:spcPts val="400"/>
              </a:spcBef>
              <a:buClr>
                <a:srgbClr val="FF0000"/>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14" name="Shape 14"/>
          <p:cNvPicPr preferRelativeResize="0"/>
          <p:nvPr/>
        </p:nvPicPr>
        <p:blipFill rotWithShape="1">
          <a:blip r:embed="rId2">
            <a:alphaModFix/>
          </a:blip>
          <a:srcRect/>
          <a:stretch/>
        </p:blipFill>
        <p:spPr>
          <a:xfrm>
            <a:off x="4716965" y="2642840"/>
            <a:ext cx="2967049" cy="2422402"/>
          </a:xfrm>
          <a:prstGeom prst="rect">
            <a:avLst/>
          </a:prstGeom>
          <a:noFill/>
          <a:ln>
            <a:noFill/>
          </a:ln>
        </p:spPr>
      </p:pic>
      <p:pic>
        <p:nvPicPr>
          <p:cNvPr id="15" name="Shape 15"/>
          <p:cNvPicPr preferRelativeResize="0"/>
          <p:nvPr/>
        </p:nvPicPr>
        <p:blipFill rotWithShape="1">
          <a:blip r:embed="rId3">
            <a:alphaModFix/>
          </a:blip>
          <a:srcRect/>
          <a:stretch/>
        </p:blipFill>
        <p:spPr>
          <a:xfrm>
            <a:off x="743776" y="5618162"/>
            <a:ext cx="524107" cy="577850"/>
          </a:xfrm>
          <a:prstGeom prst="rect">
            <a:avLst/>
          </a:prstGeom>
          <a:noFill/>
          <a:ln>
            <a:noFill/>
          </a:ln>
        </p:spPr>
      </p:pic>
      <p:sp>
        <p:nvSpPr>
          <p:cNvPr id="16" name="Shape 16"/>
          <p:cNvSpPr txBox="1"/>
          <p:nvPr/>
        </p:nvSpPr>
        <p:spPr>
          <a:xfrm>
            <a:off x="1267883" y="5519321"/>
            <a:ext cx="2495549" cy="954088"/>
          </a:xfrm>
          <a:prstGeom prst="rect">
            <a:avLst/>
          </a:prstGeom>
          <a:noFill/>
          <a:ln>
            <a:noFill/>
          </a:ln>
        </p:spPr>
        <p:txBody>
          <a:bodyPr lIns="91425" tIns="45700" rIns="91425" bIns="45700" anchor="t" anchorCtr="0">
            <a:noAutofit/>
          </a:bodyPr>
          <a:lstStyle/>
          <a:p>
            <a:pPr>
              <a:buSzPct val="25000"/>
            </a:pPr>
            <a:r>
              <a:rPr lang="en-US" sz="1400" b="1" kern="0">
                <a:solidFill>
                  <a:srgbClr val="000000"/>
                </a:solidFill>
                <a:latin typeface="Calibri"/>
                <a:ea typeface="Calibri"/>
                <a:cs typeface="Calibri"/>
                <a:sym typeface="Calibri"/>
                <a:rtl val="0"/>
              </a:rPr>
              <a:t>MU Center for SW-PBS</a:t>
            </a:r>
          </a:p>
          <a:p>
            <a:pPr>
              <a:buSzPct val="25000"/>
            </a:pPr>
            <a:r>
              <a:rPr lang="en-US" sz="1400" kern="0">
                <a:solidFill>
                  <a:srgbClr val="000000"/>
                </a:solidFill>
                <a:latin typeface="Calibri"/>
                <a:ea typeface="Calibri"/>
                <a:cs typeface="Calibri"/>
                <a:sym typeface="Calibri"/>
                <a:rtl val="0"/>
              </a:rPr>
              <a:t>College of Education</a:t>
            </a:r>
          </a:p>
          <a:p>
            <a:pPr>
              <a:buSzPct val="25000"/>
            </a:pPr>
            <a:r>
              <a:rPr lang="en-US" sz="1400" kern="0">
                <a:solidFill>
                  <a:srgbClr val="000000"/>
                </a:solidFill>
                <a:latin typeface="Calibri"/>
                <a:ea typeface="Calibri"/>
                <a:cs typeface="Calibri"/>
                <a:sym typeface="Calibri"/>
                <a:rtl val="0"/>
              </a:rPr>
              <a:t>University of Missouri</a:t>
            </a:r>
          </a:p>
          <a:p>
            <a:endParaRPr sz="1400" kern="0">
              <a:solidFill>
                <a:srgbClr val="000000"/>
              </a:solidFill>
              <a:latin typeface="Times New Roman"/>
              <a:ea typeface="Times New Roman"/>
              <a:cs typeface="Times New Roman"/>
              <a:sym typeface="Times New Roman"/>
              <a:rtl val="0"/>
            </a:endParaRPr>
          </a:p>
        </p:txBody>
      </p:sp>
      <p:pic>
        <p:nvPicPr>
          <p:cNvPr id="17" name="Shape 17"/>
          <p:cNvPicPr preferRelativeResize="0"/>
          <p:nvPr/>
        </p:nvPicPr>
        <p:blipFill rotWithShape="1">
          <a:blip r:embed="rId4">
            <a:alphaModFix/>
          </a:blip>
          <a:srcRect/>
          <a:stretch/>
        </p:blipFill>
        <p:spPr>
          <a:xfrm>
            <a:off x="9840383" y="5411788"/>
            <a:ext cx="1437217" cy="784224"/>
          </a:xfrm>
          <a:prstGeom prst="rect">
            <a:avLst/>
          </a:prstGeom>
          <a:noFill/>
          <a:ln>
            <a:noFill/>
          </a:ln>
        </p:spPr>
      </p:pic>
      <p:pic>
        <p:nvPicPr>
          <p:cNvPr id="18" name="Shape 18"/>
          <p:cNvPicPr preferRelativeResize="0"/>
          <p:nvPr/>
        </p:nvPicPr>
        <p:blipFill rotWithShape="1">
          <a:blip r:embed="rId5">
            <a:alphaModFix/>
          </a:blip>
          <a:srcRect/>
          <a:stretch/>
        </p:blipFill>
        <p:spPr>
          <a:xfrm>
            <a:off x="4627034" y="5404523"/>
            <a:ext cx="3056980" cy="954088"/>
          </a:xfrm>
          <a:prstGeom prst="rect">
            <a:avLst/>
          </a:prstGeom>
          <a:noFill/>
          <a:ln>
            <a:noFill/>
          </a:ln>
        </p:spPr>
      </p:pic>
    </p:spTree>
    <p:extLst>
      <p:ext uri="{BB962C8B-B14F-4D97-AF65-F5344CB8AC3E}">
        <p14:creationId xmlns:p14="http://schemas.microsoft.com/office/powerpoint/2010/main" val="74498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9" name="Shape 8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1" name="Shape 9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92" name="Shape 92"/>
          <p:cNvGrpSpPr/>
          <p:nvPr/>
        </p:nvGrpSpPr>
        <p:grpSpPr>
          <a:xfrm>
            <a:off x="16934" y="6211407"/>
            <a:ext cx="12192503" cy="659292"/>
            <a:chOff x="12700" y="6211407"/>
            <a:chExt cx="9144377" cy="659292"/>
          </a:xfrm>
        </p:grpSpPr>
        <p:sp>
          <p:nvSpPr>
            <p:cNvPr id="93" name="Shape 9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4" name="Shape 9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5" name="Shape 9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6" name="Shape 9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42594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
          </p:nvPr>
        </p:nvSpPr>
        <p:spPr>
          <a:xfrm>
            <a:off x="1363133" y="1417637"/>
            <a:ext cx="10972800" cy="4525961"/>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00" name="Shape 100"/>
          <p:cNvGrpSpPr/>
          <p:nvPr/>
        </p:nvGrpSpPr>
        <p:grpSpPr>
          <a:xfrm>
            <a:off x="16934" y="6211407"/>
            <a:ext cx="12192503" cy="659292"/>
            <a:chOff x="12700" y="6211407"/>
            <a:chExt cx="9144377" cy="659292"/>
          </a:xfrm>
        </p:grpSpPr>
        <p:sp>
          <p:nvSpPr>
            <p:cNvPr id="101" name="Shape 10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2" name="Shape 102"/>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3" name="Shape 10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4" name="Shape 104"/>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68231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600" y="274638"/>
            <a:ext cx="10972800" cy="969961"/>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609600" y="1117600"/>
            <a:ext cx="10972800" cy="5088590"/>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08" name="Shape 108"/>
          <p:cNvGrpSpPr/>
          <p:nvPr/>
        </p:nvGrpSpPr>
        <p:grpSpPr>
          <a:xfrm>
            <a:off x="16932" y="6211887"/>
            <a:ext cx="12191999" cy="658812"/>
            <a:chOff x="12700" y="6211407"/>
            <a:chExt cx="9144377" cy="659292"/>
          </a:xfrm>
        </p:grpSpPr>
        <p:sp>
          <p:nvSpPr>
            <p:cNvPr id="109" name="Shape 10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0" name="Shape 11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1" name="Shape 11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2" name="Shape 112"/>
            <p:cNvSpPr txBox="1"/>
            <p:nvPr/>
          </p:nvSpPr>
          <p:spPr>
            <a:xfrm>
              <a:off x="673127" y="6211407"/>
              <a:ext cx="1752671" cy="368567"/>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270892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5" name="Shape 115"/>
          <p:cNvGrpSpPr/>
          <p:nvPr/>
        </p:nvGrpSpPr>
        <p:grpSpPr>
          <a:xfrm>
            <a:off x="16932" y="6211887"/>
            <a:ext cx="12191999" cy="658812"/>
            <a:chOff x="12700" y="6211407"/>
            <a:chExt cx="9144377" cy="659292"/>
          </a:xfrm>
        </p:grpSpPr>
        <p:sp>
          <p:nvSpPr>
            <p:cNvPr id="116" name="Shape 11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7" name="Shape 11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8" name="Shape 11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9" name="Shape 119"/>
            <p:cNvSpPr txBox="1"/>
            <p:nvPr/>
          </p:nvSpPr>
          <p:spPr>
            <a:xfrm>
              <a:off x="673127" y="6211407"/>
              <a:ext cx="1752671" cy="368567"/>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
        <p:nvSpPr>
          <p:cNvPr id="120" name="Shape 120"/>
          <p:cNvSpPr/>
          <p:nvPr/>
        </p:nvSpPr>
        <p:spPr>
          <a:xfrm>
            <a:off x="4656667" y="4505325"/>
            <a:ext cx="2709333" cy="1198562"/>
          </a:xfrm>
          <a:custGeom>
            <a:avLst/>
            <a:gdLst/>
            <a:ahLst/>
            <a:cxnLst/>
            <a:rect l="0" t="0" r="0" b="0"/>
            <a:pathLst>
              <a:path w="120000" h="120000" extrusionOk="0">
                <a:moveTo>
                  <a:pt x="0" y="0"/>
                </a:moveTo>
                <a:lnTo>
                  <a:pt x="120000" y="0"/>
                </a:lnTo>
                <a:lnTo>
                  <a:pt x="120000" y="120000"/>
                </a:lnTo>
                <a:lnTo>
                  <a:pt x="0" y="120000"/>
                </a:lnTo>
                <a:close/>
                <a:moveTo>
                  <a:pt x="33457" y="36999"/>
                </a:moveTo>
                <a:lnTo>
                  <a:pt x="33457" y="54812"/>
                </a:lnTo>
                <a:lnTo>
                  <a:pt x="37032" y="54812"/>
                </a:lnTo>
                <a:lnTo>
                  <a:pt x="38138" y="52779"/>
                </a:lnTo>
                <a:lnTo>
                  <a:pt x="39171" y="52779"/>
                </a:lnTo>
                <a:lnTo>
                  <a:pt x="39171" y="79966"/>
                </a:lnTo>
                <a:lnTo>
                  <a:pt x="75262" y="79966"/>
                </a:lnTo>
                <a:lnTo>
                  <a:pt x="75262" y="70591"/>
                </a:lnTo>
                <a:lnTo>
                  <a:pt x="80976" y="70591"/>
                </a:lnTo>
                <a:lnTo>
                  <a:pt x="84073" y="75750"/>
                </a:lnTo>
                <a:lnTo>
                  <a:pt x="86542" y="75750"/>
                </a:lnTo>
                <a:lnTo>
                  <a:pt x="86542" y="42625"/>
                </a:lnTo>
                <a:lnTo>
                  <a:pt x="84073" y="42625"/>
                </a:lnTo>
                <a:lnTo>
                  <a:pt x="81934" y="46216"/>
                </a:lnTo>
                <a:lnTo>
                  <a:pt x="75262" y="46216"/>
                </a:lnTo>
                <a:lnTo>
                  <a:pt x="75262" y="42625"/>
                </a:lnTo>
                <a:lnTo>
                  <a:pt x="73160" y="38875"/>
                </a:lnTo>
                <a:lnTo>
                  <a:pt x="38138" y="38875"/>
                </a:lnTo>
                <a:lnTo>
                  <a:pt x="37032" y="36999"/>
                </a:lnTo>
                <a:close/>
              </a:path>
              <a:path w="120000" h="120000" fill="darken" extrusionOk="0">
                <a:moveTo>
                  <a:pt x="33457" y="36999"/>
                </a:moveTo>
                <a:lnTo>
                  <a:pt x="33457" y="54812"/>
                </a:lnTo>
                <a:lnTo>
                  <a:pt x="37032" y="54812"/>
                </a:lnTo>
                <a:lnTo>
                  <a:pt x="38138" y="52779"/>
                </a:lnTo>
                <a:lnTo>
                  <a:pt x="39171" y="52779"/>
                </a:lnTo>
                <a:lnTo>
                  <a:pt x="39171" y="79966"/>
                </a:lnTo>
                <a:lnTo>
                  <a:pt x="75262" y="79966"/>
                </a:lnTo>
                <a:lnTo>
                  <a:pt x="75262" y="70591"/>
                </a:lnTo>
                <a:lnTo>
                  <a:pt x="80976" y="70591"/>
                </a:lnTo>
                <a:lnTo>
                  <a:pt x="84073" y="75750"/>
                </a:lnTo>
                <a:lnTo>
                  <a:pt x="86542" y="75750"/>
                </a:lnTo>
                <a:lnTo>
                  <a:pt x="86542" y="42625"/>
                </a:lnTo>
                <a:lnTo>
                  <a:pt x="84073" y="42625"/>
                </a:lnTo>
                <a:lnTo>
                  <a:pt x="81934" y="46216"/>
                </a:lnTo>
                <a:lnTo>
                  <a:pt x="75262" y="46216"/>
                </a:lnTo>
                <a:lnTo>
                  <a:pt x="75262" y="42625"/>
                </a:lnTo>
                <a:lnTo>
                  <a:pt x="73160" y="38875"/>
                </a:lnTo>
                <a:lnTo>
                  <a:pt x="38138" y="38875"/>
                </a:lnTo>
                <a:lnTo>
                  <a:pt x="37032" y="36999"/>
                </a:lnTo>
                <a:close/>
              </a:path>
              <a:path w="120000" h="120000" fill="none" extrusionOk="0">
                <a:moveTo>
                  <a:pt x="33457" y="36999"/>
                </a:moveTo>
                <a:lnTo>
                  <a:pt x="37032" y="36999"/>
                </a:lnTo>
                <a:lnTo>
                  <a:pt x="38138" y="38875"/>
                </a:lnTo>
                <a:lnTo>
                  <a:pt x="73160" y="38875"/>
                </a:lnTo>
                <a:lnTo>
                  <a:pt x="75262" y="42625"/>
                </a:lnTo>
                <a:lnTo>
                  <a:pt x="75262" y="46216"/>
                </a:lnTo>
                <a:lnTo>
                  <a:pt x="81934" y="46216"/>
                </a:lnTo>
                <a:lnTo>
                  <a:pt x="84073" y="42625"/>
                </a:lnTo>
                <a:lnTo>
                  <a:pt x="86542" y="42625"/>
                </a:lnTo>
                <a:lnTo>
                  <a:pt x="86542" y="75750"/>
                </a:lnTo>
                <a:lnTo>
                  <a:pt x="84073" y="75750"/>
                </a:lnTo>
                <a:lnTo>
                  <a:pt x="80976" y="70591"/>
                </a:lnTo>
                <a:lnTo>
                  <a:pt x="75262" y="70591"/>
                </a:lnTo>
                <a:lnTo>
                  <a:pt x="75262" y="79966"/>
                </a:lnTo>
                <a:lnTo>
                  <a:pt x="39171" y="79966"/>
                </a:lnTo>
                <a:lnTo>
                  <a:pt x="39171" y="52779"/>
                </a:lnTo>
                <a:lnTo>
                  <a:pt x="38138" y="52779"/>
                </a:lnTo>
                <a:lnTo>
                  <a:pt x="37032" y="54812"/>
                </a:lnTo>
                <a:lnTo>
                  <a:pt x="33457" y="54812"/>
                </a:lnTo>
                <a:close/>
              </a:path>
              <a:path w="120000" h="120000" fill="none" extrusionOk="0">
                <a:moveTo>
                  <a:pt x="0" y="0"/>
                </a:moveTo>
                <a:lnTo>
                  <a:pt x="120000" y="0"/>
                </a:lnTo>
                <a:lnTo>
                  <a:pt x="120000" y="120000"/>
                </a:lnTo>
                <a:lnTo>
                  <a:pt x="0" y="120000"/>
                </a:lnTo>
                <a:close/>
              </a:path>
            </a:pathLst>
          </a:custGeom>
          <a:solidFill>
            <a:srgbClr val="C2D59B"/>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1" name="Shape 12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457200" indent="-254000" rtl="0">
              <a:spcBef>
                <a:spcPts val="0"/>
              </a:spcBef>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045730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2">
            <a:alphaModFix/>
          </a:blip>
          <a:srcRect b="38000"/>
          <a:stretch/>
        </p:blipFill>
        <p:spPr>
          <a:xfrm>
            <a:off x="573906" y="323196"/>
            <a:ext cx="3845501" cy="1490134"/>
          </a:xfrm>
          <a:prstGeom prst="rect">
            <a:avLst/>
          </a:prstGeom>
          <a:noFill/>
          <a:ln>
            <a:noFill/>
          </a:ln>
        </p:spPr>
      </p:pic>
      <p:sp>
        <p:nvSpPr>
          <p:cNvPr id="124" name="Shape 124"/>
          <p:cNvSpPr txBox="1">
            <a:spLocks noGrp="1"/>
          </p:cNvSpPr>
          <p:nvPr>
            <p:ph type="body" idx="1"/>
          </p:nvPr>
        </p:nvSpPr>
        <p:spPr>
          <a:xfrm>
            <a:off x="1066799" y="1447801"/>
            <a:ext cx="9954972" cy="3746498"/>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25" name="Shape 125"/>
          <p:cNvGrpSpPr/>
          <p:nvPr/>
        </p:nvGrpSpPr>
        <p:grpSpPr>
          <a:xfrm>
            <a:off x="16934" y="6211407"/>
            <a:ext cx="12192503" cy="659292"/>
            <a:chOff x="12700" y="6211407"/>
            <a:chExt cx="9144377" cy="659292"/>
          </a:xfrm>
        </p:grpSpPr>
        <p:sp>
          <p:nvSpPr>
            <p:cNvPr id="126" name="Shape 12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7" name="Shape 12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8" name="Shape 12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9" name="Shape 129"/>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84945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461424"/>
            <a:ext cx="103632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828801" y="2004134"/>
            <a:ext cx="8534399" cy="650289"/>
          </a:xfrm>
          <a:prstGeom prst="rect">
            <a:avLst/>
          </a:prstGeom>
          <a:noFill/>
          <a:ln>
            <a:noFill/>
          </a:ln>
        </p:spPr>
        <p:txBody>
          <a:bodyPr lIns="91425" tIns="91425" rIns="91425" bIns="91425" anchor="t" anchorCtr="0"/>
          <a:lstStyle>
            <a:lvl1pPr marL="0" marR="0" indent="0" algn="ctr" rtl="0">
              <a:spcBef>
                <a:spcPts val="640"/>
              </a:spcBef>
              <a:buClr>
                <a:srgbClr val="FF0000"/>
              </a:buClr>
              <a:buFont typeface="Arial"/>
              <a:buNone/>
              <a:defRPr/>
            </a:lvl1pPr>
            <a:lvl2pPr marL="457200" marR="0" indent="0" algn="ctr" rtl="0">
              <a:spcBef>
                <a:spcPts val="560"/>
              </a:spcBef>
              <a:buClr>
                <a:srgbClr val="FF0000"/>
              </a:buClr>
              <a:buFont typeface="Arial"/>
              <a:buNone/>
              <a:defRPr/>
            </a:lvl2pPr>
            <a:lvl3pPr marL="914400" marR="0" indent="0" algn="ctr" rtl="0">
              <a:spcBef>
                <a:spcPts val="480"/>
              </a:spcBef>
              <a:buClr>
                <a:srgbClr val="FF0000"/>
              </a:buClr>
              <a:buFont typeface="Arial"/>
              <a:buNone/>
              <a:defRPr/>
            </a:lvl3pPr>
            <a:lvl4pPr marL="1371600" marR="0" indent="0" algn="ctr" rtl="0">
              <a:spcBef>
                <a:spcPts val="400"/>
              </a:spcBef>
              <a:buClr>
                <a:srgbClr val="FF0000"/>
              </a:buClr>
              <a:buFont typeface="Arial"/>
              <a:buNone/>
              <a:defRPr/>
            </a:lvl4pPr>
            <a:lvl5pPr marL="1828800" marR="0" indent="0" algn="ctr" rtl="0">
              <a:spcBef>
                <a:spcPts val="400"/>
              </a:spcBef>
              <a:buClr>
                <a:srgbClr val="FF0000"/>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14" name="Shape 14"/>
          <p:cNvPicPr preferRelativeResize="0"/>
          <p:nvPr/>
        </p:nvPicPr>
        <p:blipFill rotWithShape="1">
          <a:blip r:embed="rId2">
            <a:alphaModFix/>
          </a:blip>
          <a:srcRect/>
          <a:stretch/>
        </p:blipFill>
        <p:spPr>
          <a:xfrm>
            <a:off x="4254500" y="2752726"/>
            <a:ext cx="3585632" cy="2324099"/>
          </a:xfrm>
          <a:prstGeom prst="rect">
            <a:avLst/>
          </a:prstGeom>
          <a:noFill/>
          <a:ln>
            <a:noFill/>
          </a:ln>
        </p:spPr>
      </p:pic>
      <p:pic>
        <p:nvPicPr>
          <p:cNvPr id="15" name="Shape 15"/>
          <p:cNvPicPr preferRelativeResize="0"/>
          <p:nvPr/>
        </p:nvPicPr>
        <p:blipFill rotWithShape="1">
          <a:blip r:embed="rId3">
            <a:alphaModFix/>
          </a:blip>
          <a:srcRect/>
          <a:stretch/>
        </p:blipFill>
        <p:spPr>
          <a:xfrm>
            <a:off x="442383" y="5618162"/>
            <a:ext cx="694267" cy="577850"/>
          </a:xfrm>
          <a:prstGeom prst="rect">
            <a:avLst/>
          </a:prstGeom>
          <a:noFill/>
          <a:ln>
            <a:noFill/>
          </a:ln>
        </p:spPr>
      </p:pic>
      <p:sp>
        <p:nvSpPr>
          <p:cNvPr id="16" name="Shape 16"/>
          <p:cNvSpPr txBox="1"/>
          <p:nvPr/>
        </p:nvSpPr>
        <p:spPr>
          <a:xfrm>
            <a:off x="1267883" y="5519321"/>
            <a:ext cx="2495549" cy="954088"/>
          </a:xfrm>
          <a:prstGeom prst="rect">
            <a:avLst/>
          </a:prstGeom>
          <a:noFill/>
          <a:ln>
            <a:noFill/>
          </a:ln>
        </p:spPr>
        <p:txBody>
          <a:bodyPr lIns="91425" tIns="45700" rIns="91425" bIns="45700" anchor="t" anchorCtr="0">
            <a:noAutofit/>
          </a:bodyPr>
          <a:lstStyle/>
          <a:p>
            <a:pPr>
              <a:buSzPct val="25000"/>
            </a:pPr>
            <a:r>
              <a:rPr lang="en-US" sz="1400" b="1" kern="0">
                <a:solidFill>
                  <a:srgbClr val="000000"/>
                </a:solidFill>
                <a:latin typeface="Calibri"/>
                <a:ea typeface="Calibri"/>
                <a:cs typeface="Calibri"/>
                <a:sym typeface="Calibri"/>
                <a:rtl val="0"/>
              </a:rPr>
              <a:t>MU Center for SW-PBS</a:t>
            </a:r>
          </a:p>
          <a:p>
            <a:pPr>
              <a:buSzPct val="25000"/>
            </a:pPr>
            <a:r>
              <a:rPr lang="en-US" sz="1400" kern="0">
                <a:solidFill>
                  <a:srgbClr val="000000"/>
                </a:solidFill>
                <a:latin typeface="Calibri"/>
                <a:ea typeface="Calibri"/>
                <a:cs typeface="Calibri"/>
                <a:sym typeface="Calibri"/>
                <a:rtl val="0"/>
              </a:rPr>
              <a:t>College of Education</a:t>
            </a:r>
          </a:p>
          <a:p>
            <a:pPr>
              <a:buSzPct val="25000"/>
            </a:pPr>
            <a:r>
              <a:rPr lang="en-US" sz="1400" kern="0">
                <a:solidFill>
                  <a:srgbClr val="000000"/>
                </a:solidFill>
                <a:latin typeface="Calibri"/>
                <a:ea typeface="Calibri"/>
                <a:cs typeface="Calibri"/>
                <a:sym typeface="Calibri"/>
                <a:rtl val="0"/>
              </a:rPr>
              <a:t>University of Missouri</a:t>
            </a:r>
          </a:p>
          <a:p>
            <a:endParaRPr sz="1400" kern="0">
              <a:solidFill>
                <a:srgbClr val="000000"/>
              </a:solidFill>
              <a:latin typeface="Times New Roman"/>
              <a:ea typeface="Times New Roman"/>
              <a:cs typeface="Times New Roman"/>
              <a:sym typeface="Times New Roman"/>
              <a:rtl val="0"/>
            </a:endParaRPr>
          </a:p>
        </p:txBody>
      </p:sp>
      <p:pic>
        <p:nvPicPr>
          <p:cNvPr id="17" name="Shape 17"/>
          <p:cNvPicPr preferRelativeResize="0"/>
          <p:nvPr/>
        </p:nvPicPr>
        <p:blipFill rotWithShape="1">
          <a:blip r:embed="rId4">
            <a:alphaModFix/>
          </a:blip>
          <a:srcRect/>
          <a:stretch/>
        </p:blipFill>
        <p:spPr>
          <a:xfrm>
            <a:off x="9944101" y="5448300"/>
            <a:ext cx="1437217" cy="784224"/>
          </a:xfrm>
          <a:prstGeom prst="rect">
            <a:avLst/>
          </a:prstGeom>
          <a:noFill/>
          <a:ln>
            <a:noFill/>
          </a:ln>
        </p:spPr>
      </p:pic>
      <p:pic>
        <p:nvPicPr>
          <p:cNvPr id="18" name="Shape 18"/>
          <p:cNvPicPr preferRelativeResize="0"/>
          <p:nvPr/>
        </p:nvPicPr>
        <p:blipFill rotWithShape="1">
          <a:blip r:embed="rId5">
            <a:alphaModFix/>
          </a:blip>
          <a:srcRect/>
          <a:stretch/>
        </p:blipFill>
        <p:spPr>
          <a:xfrm>
            <a:off x="4627034" y="5618162"/>
            <a:ext cx="3596217" cy="971550"/>
          </a:xfrm>
          <a:prstGeom prst="rect">
            <a:avLst/>
          </a:prstGeom>
          <a:noFill/>
          <a:ln>
            <a:noFill/>
          </a:ln>
        </p:spPr>
      </p:pic>
    </p:spTree>
    <p:extLst>
      <p:ext uri="{BB962C8B-B14F-4D97-AF65-F5344CB8AC3E}">
        <p14:creationId xmlns:p14="http://schemas.microsoft.com/office/powerpoint/2010/main" val="400026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indent="-139700" rtl="0">
              <a:spcBef>
                <a:spcPts val="0"/>
              </a:spcBef>
              <a:buClr>
                <a:srgbClr val="FF0000"/>
              </a:buClr>
              <a:buFont typeface="Arial"/>
              <a:buChar char="•"/>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 name="Shape 22"/>
          <p:cNvGrpSpPr/>
          <p:nvPr/>
        </p:nvGrpSpPr>
        <p:grpSpPr>
          <a:xfrm>
            <a:off x="16934" y="6211407"/>
            <a:ext cx="12192503" cy="659292"/>
            <a:chOff x="12700" y="6211407"/>
            <a:chExt cx="9144377" cy="659292"/>
          </a:xfrm>
        </p:grpSpPr>
        <p:sp>
          <p:nvSpPr>
            <p:cNvPr id="23" name="Shape 2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24" name="Shape 2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25" name="Shape 2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26" name="Shape 2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60548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a:stretch/>
        </p:blipFill>
        <p:spPr>
          <a:xfrm flipH="1">
            <a:off x="628695" y="440886"/>
            <a:ext cx="1645628" cy="1234221"/>
          </a:xfrm>
          <a:prstGeom prst="rect">
            <a:avLst/>
          </a:prstGeom>
          <a:noFill/>
          <a:ln>
            <a:noFill/>
          </a:ln>
        </p:spPr>
      </p:pic>
      <p:sp>
        <p:nvSpPr>
          <p:cNvPr id="29" name="Shape 29"/>
          <p:cNvSpPr txBox="1">
            <a:spLocks noGrp="1"/>
          </p:cNvSpPr>
          <p:nvPr>
            <p:ph type="title"/>
          </p:nvPr>
        </p:nvSpPr>
        <p:spPr>
          <a:xfrm>
            <a:off x="1962510" y="491685"/>
            <a:ext cx="9818009" cy="92595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0" name="Shape 30"/>
          <p:cNvGrpSpPr/>
          <p:nvPr/>
        </p:nvGrpSpPr>
        <p:grpSpPr>
          <a:xfrm>
            <a:off x="16934" y="6211407"/>
            <a:ext cx="12192503" cy="659292"/>
            <a:chOff x="12700" y="6211407"/>
            <a:chExt cx="9144377" cy="659292"/>
          </a:xfrm>
        </p:grpSpPr>
        <p:sp>
          <p:nvSpPr>
            <p:cNvPr id="31" name="Shape 3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2" name="Shape 32"/>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3" name="Shape 3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4" name="Shape 34"/>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
        <p:nvSpPr>
          <p:cNvPr id="35" name="Shape 35"/>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0" indent="0" rtl="0">
              <a:spcBef>
                <a:spcPts val="0"/>
              </a:spcBef>
              <a:buClr>
                <a:srgbClr val="FF0000"/>
              </a:buClr>
              <a:buFont typeface="Arial"/>
              <a:buNone/>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43116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45941" y="2453812"/>
            <a:ext cx="10363200" cy="1362075"/>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8" name="Shape 38"/>
          <p:cNvGrpSpPr/>
          <p:nvPr/>
        </p:nvGrpSpPr>
        <p:grpSpPr>
          <a:xfrm>
            <a:off x="16934" y="6288896"/>
            <a:ext cx="12192503" cy="581802"/>
            <a:chOff x="12700" y="6288896"/>
            <a:chExt cx="9144377" cy="581802"/>
          </a:xfrm>
        </p:grpSpPr>
        <p:sp>
          <p:nvSpPr>
            <p:cNvPr id="39" name="Shape 3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0" name="Shape 4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1" name="Shape 4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grpSp>
      <p:pic>
        <p:nvPicPr>
          <p:cNvPr id="42" name="Shape 42"/>
          <p:cNvPicPr preferRelativeResize="0"/>
          <p:nvPr/>
        </p:nvPicPr>
        <p:blipFill rotWithShape="1">
          <a:blip r:embed="rId2">
            <a:alphaModFix/>
          </a:blip>
          <a:srcRect/>
          <a:stretch/>
        </p:blipFill>
        <p:spPr>
          <a:xfrm>
            <a:off x="214462" y="5470011"/>
            <a:ext cx="2141959" cy="1387989"/>
          </a:xfrm>
          <a:prstGeom prst="rect">
            <a:avLst/>
          </a:prstGeom>
          <a:noFill/>
          <a:ln>
            <a:noFill/>
          </a:ln>
        </p:spPr>
      </p:pic>
    </p:spTree>
    <p:extLst>
      <p:ext uri="{BB962C8B-B14F-4D97-AF65-F5344CB8AC3E}">
        <p14:creationId xmlns:p14="http://schemas.microsoft.com/office/powerpoint/2010/main" val="276448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grpSp>
        <p:nvGrpSpPr>
          <p:cNvPr id="44" name="Shape 44"/>
          <p:cNvGrpSpPr/>
          <p:nvPr/>
        </p:nvGrpSpPr>
        <p:grpSpPr>
          <a:xfrm>
            <a:off x="16934" y="6211407"/>
            <a:ext cx="12192503" cy="659292"/>
            <a:chOff x="12700" y="6211407"/>
            <a:chExt cx="9144377" cy="659292"/>
          </a:xfrm>
        </p:grpSpPr>
        <p:sp>
          <p:nvSpPr>
            <p:cNvPr id="45" name="Shape 4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6" name="Shape 46"/>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7" name="Shape 47"/>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8" name="Shape 48"/>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38542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a:stretch/>
        </p:blipFill>
        <p:spPr>
          <a:xfrm flipH="1">
            <a:off x="628695" y="440886"/>
            <a:ext cx="1645628" cy="1234221"/>
          </a:xfrm>
          <a:prstGeom prst="rect">
            <a:avLst/>
          </a:prstGeom>
          <a:noFill/>
          <a:ln>
            <a:noFill/>
          </a:ln>
        </p:spPr>
      </p:pic>
      <p:sp>
        <p:nvSpPr>
          <p:cNvPr id="29" name="Shape 29"/>
          <p:cNvSpPr txBox="1">
            <a:spLocks noGrp="1"/>
          </p:cNvSpPr>
          <p:nvPr>
            <p:ph type="title"/>
          </p:nvPr>
        </p:nvSpPr>
        <p:spPr>
          <a:xfrm>
            <a:off x="1962510" y="491685"/>
            <a:ext cx="9818009" cy="92595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0" name="Shape 30"/>
          <p:cNvGrpSpPr/>
          <p:nvPr/>
        </p:nvGrpSpPr>
        <p:grpSpPr>
          <a:xfrm>
            <a:off x="16934" y="6211407"/>
            <a:ext cx="12192503" cy="659292"/>
            <a:chOff x="12700" y="6211407"/>
            <a:chExt cx="9144377" cy="659292"/>
          </a:xfrm>
        </p:grpSpPr>
        <p:sp>
          <p:nvSpPr>
            <p:cNvPr id="31" name="Shape 3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2" name="Shape 32"/>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3" name="Shape 3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4" name="Shape 34"/>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
        <p:nvSpPr>
          <p:cNvPr id="35" name="Shape 35"/>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0" indent="0" rtl="0">
              <a:spcBef>
                <a:spcPts val="0"/>
              </a:spcBef>
              <a:buClr>
                <a:srgbClr val="FF0000"/>
              </a:buClr>
              <a:buFont typeface="Arial"/>
              <a:buNone/>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071385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457200" indent="-279400" rtl="0">
              <a:spcBef>
                <a:spcPts val="0"/>
              </a:spcBef>
              <a:buClr>
                <a:srgbClr val="FF0000"/>
              </a:buClr>
              <a:buFont typeface="Arial"/>
              <a:buChar char="•"/>
              <a:defRPr/>
            </a:lvl1pPr>
            <a:lvl2pPr marL="800100" indent="-190500" rtl="0">
              <a:spcBef>
                <a:spcPts val="0"/>
              </a:spcBef>
              <a:buClr>
                <a:srgbClr val="FF0000"/>
              </a:buClr>
              <a:buFont typeface="Arial"/>
              <a:buChar char="•"/>
              <a:defRPr/>
            </a:lvl2pPr>
            <a:lvl3pPr marL="1257300" indent="-215900" rtl="0">
              <a:spcBef>
                <a:spcPts val="0"/>
              </a:spcBef>
              <a:buClr>
                <a:srgbClr val="FF0000"/>
              </a:buClr>
              <a:buFont typeface="Arial"/>
              <a:buChar char="•"/>
              <a:defRPr/>
            </a:lvl3pPr>
            <a:lvl4pPr marL="1657350" indent="-171450" rtl="0">
              <a:spcBef>
                <a:spcPts val="0"/>
              </a:spcBef>
              <a:buClr>
                <a:srgbClr val="FF0000"/>
              </a:buClr>
              <a:buFont typeface="Arial"/>
              <a:buChar char="•"/>
              <a:defRPr/>
            </a:lvl4pPr>
            <a:lvl5pPr marL="2114550" indent="-17145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457200" indent="-279400" rtl="0">
              <a:spcBef>
                <a:spcPts val="0"/>
              </a:spcBef>
              <a:buClr>
                <a:srgbClr val="FF0000"/>
              </a:buClr>
              <a:buFont typeface="Arial"/>
              <a:buChar char="•"/>
              <a:defRPr/>
            </a:lvl1pPr>
            <a:lvl2pPr marL="800100" indent="-190500" rtl="0">
              <a:spcBef>
                <a:spcPts val="0"/>
              </a:spcBef>
              <a:buClr>
                <a:srgbClr val="FF0000"/>
              </a:buClr>
              <a:buFont typeface="Arial"/>
              <a:buChar char="•"/>
              <a:defRPr/>
            </a:lvl2pPr>
            <a:lvl3pPr marL="1257300" indent="-215900" rtl="0">
              <a:spcBef>
                <a:spcPts val="0"/>
              </a:spcBef>
              <a:buClr>
                <a:srgbClr val="FF0000"/>
              </a:buClr>
              <a:buFont typeface="Arial"/>
              <a:buChar char="•"/>
              <a:defRPr/>
            </a:lvl3pPr>
            <a:lvl4pPr marL="1657350" indent="-171450" rtl="0">
              <a:spcBef>
                <a:spcPts val="0"/>
              </a:spcBef>
              <a:buClr>
                <a:srgbClr val="FF0000"/>
              </a:buClr>
              <a:buFont typeface="Arial"/>
              <a:buChar char="•"/>
              <a:defRPr/>
            </a:lvl4pPr>
            <a:lvl5pPr marL="2114550" indent="-17145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53" name="Shape 53"/>
          <p:cNvGrpSpPr/>
          <p:nvPr/>
        </p:nvGrpSpPr>
        <p:grpSpPr>
          <a:xfrm>
            <a:off x="16934" y="6211407"/>
            <a:ext cx="12192503" cy="659292"/>
            <a:chOff x="12700" y="6211407"/>
            <a:chExt cx="9144377" cy="659292"/>
          </a:xfrm>
        </p:grpSpPr>
        <p:sp>
          <p:nvSpPr>
            <p:cNvPr id="54" name="Shape 5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5" name="Shape 5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6" name="Shape 56"/>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7" name="Shape 57"/>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909368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508001" y="1411552"/>
            <a:ext cx="11175999" cy="2210861"/>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184640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62507" y="491685"/>
            <a:ext cx="9962789" cy="92595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63" name="Shape 63"/>
          <p:cNvPicPr preferRelativeResize="0"/>
          <p:nvPr/>
        </p:nvPicPr>
        <p:blipFill rotWithShape="1">
          <a:blip r:embed="rId2">
            <a:alphaModFix/>
          </a:blip>
          <a:srcRect/>
          <a:stretch/>
        </p:blipFill>
        <p:spPr>
          <a:xfrm>
            <a:off x="115478" y="207049"/>
            <a:ext cx="1950719" cy="1463039"/>
          </a:xfrm>
          <a:prstGeom prst="rect">
            <a:avLst/>
          </a:prstGeom>
          <a:noFill/>
          <a:ln>
            <a:noFill/>
          </a:ln>
        </p:spPr>
      </p:pic>
      <p:sp>
        <p:nvSpPr>
          <p:cNvPr id="64" name="Shape 64"/>
          <p:cNvSpPr txBox="1">
            <a:spLocks noGrp="1"/>
          </p:cNvSpPr>
          <p:nvPr>
            <p:ph type="body" idx="1"/>
          </p:nvPr>
        </p:nvSpPr>
        <p:spPr>
          <a:xfrm>
            <a:off x="795867" y="1922541"/>
            <a:ext cx="10668000" cy="3636439"/>
          </a:xfrm>
          <a:prstGeom prst="rect">
            <a:avLst/>
          </a:prstGeom>
          <a:noFill/>
          <a:ln>
            <a:noFill/>
          </a:ln>
        </p:spPr>
        <p:txBody>
          <a:bodyPr lIns="91425" tIns="91425" rIns="91425" bIns="91425" anchor="t" anchorCtr="0"/>
          <a:lstStyle>
            <a:lvl1pPr marL="457200" indent="-254000" rtl="0">
              <a:spcBef>
                <a:spcPts val="0"/>
              </a:spcBef>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5" name="Shape 65"/>
          <p:cNvGrpSpPr/>
          <p:nvPr/>
        </p:nvGrpSpPr>
        <p:grpSpPr>
          <a:xfrm>
            <a:off x="16934" y="6211407"/>
            <a:ext cx="12192503" cy="659292"/>
            <a:chOff x="12700" y="6211407"/>
            <a:chExt cx="9144377" cy="659292"/>
          </a:xfrm>
        </p:grpSpPr>
        <p:sp>
          <p:nvSpPr>
            <p:cNvPr id="66" name="Shape 6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7" name="Shape 6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8" name="Shape 6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9" name="Shape 69"/>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289493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2" name="Shape 72"/>
          <p:cNvGrpSpPr/>
          <p:nvPr/>
        </p:nvGrpSpPr>
        <p:grpSpPr>
          <a:xfrm>
            <a:off x="16934" y="6211407"/>
            <a:ext cx="12192503" cy="659292"/>
            <a:chOff x="12700" y="6211407"/>
            <a:chExt cx="9144377" cy="659292"/>
          </a:xfrm>
        </p:grpSpPr>
        <p:sp>
          <p:nvSpPr>
            <p:cNvPr id="73" name="Shape 7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4" name="Shape 7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5" name="Shape 7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6" name="Shape 7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11019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643718" y="536576"/>
            <a:ext cx="8947148" cy="93821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9" name="Shape 79"/>
          <p:cNvPicPr preferRelativeResize="0"/>
          <p:nvPr/>
        </p:nvPicPr>
        <p:blipFill rotWithShape="1">
          <a:blip r:embed="rId2">
            <a:alphaModFix/>
          </a:blip>
          <a:srcRect r="25555"/>
          <a:stretch/>
        </p:blipFill>
        <p:spPr>
          <a:xfrm>
            <a:off x="736601" y="587375"/>
            <a:ext cx="1828799" cy="771524"/>
          </a:xfrm>
          <a:prstGeom prst="rect">
            <a:avLst/>
          </a:prstGeom>
          <a:noFill/>
          <a:ln>
            <a:noFill/>
          </a:ln>
        </p:spPr>
      </p:pic>
      <p:sp>
        <p:nvSpPr>
          <p:cNvPr id="80" name="Shape 8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0" indent="0" rtl="0">
              <a:spcBef>
                <a:spcPts val="0"/>
              </a:spcBef>
              <a:buClr>
                <a:srgbClr val="FF0000"/>
              </a:buClr>
              <a:buFont typeface="Arial"/>
              <a:buNone/>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1" name="Shape 81"/>
          <p:cNvGrpSpPr/>
          <p:nvPr/>
        </p:nvGrpSpPr>
        <p:grpSpPr>
          <a:xfrm>
            <a:off x="16934" y="6211407"/>
            <a:ext cx="12192503" cy="659292"/>
            <a:chOff x="12700" y="6211407"/>
            <a:chExt cx="9144377" cy="659292"/>
          </a:xfrm>
        </p:grpSpPr>
        <p:sp>
          <p:nvSpPr>
            <p:cNvPr id="82" name="Shape 8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3" name="Shape 83"/>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4" name="Shape 8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5" name="Shape 85"/>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4208811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9" name="Shape 8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1" name="Shape 9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92" name="Shape 92"/>
          <p:cNvGrpSpPr/>
          <p:nvPr/>
        </p:nvGrpSpPr>
        <p:grpSpPr>
          <a:xfrm>
            <a:off x="16934" y="6211407"/>
            <a:ext cx="12192503" cy="659292"/>
            <a:chOff x="12700" y="6211407"/>
            <a:chExt cx="9144377" cy="659292"/>
          </a:xfrm>
        </p:grpSpPr>
        <p:sp>
          <p:nvSpPr>
            <p:cNvPr id="93" name="Shape 9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4" name="Shape 9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5" name="Shape 9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6" name="Shape 9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138436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
          </p:nvPr>
        </p:nvSpPr>
        <p:spPr>
          <a:xfrm>
            <a:off x="1363133" y="1417637"/>
            <a:ext cx="10972800" cy="4525961"/>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00" name="Shape 100"/>
          <p:cNvGrpSpPr/>
          <p:nvPr/>
        </p:nvGrpSpPr>
        <p:grpSpPr>
          <a:xfrm>
            <a:off x="16934" y="6211407"/>
            <a:ext cx="12192503" cy="659292"/>
            <a:chOff x="12700" y="6211407"/>
            <a:chExt cx="9144377" cy="659292"/>
          </a:xfrm>
        </p:grpSpPr>
        <p:sp>
          <p:nvSpPr>
            <p:cNvPr id="101" name="Shape 10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2" name="Shape 102"/>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3" name="Shape 10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4" name="Shape 104"/>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864197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600" y="274638"/>
            <a:ext cx="10972800" cy="969961"/>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609600" y="1117600"/>
            <a:ext cx="10972800" cy="5088590"/>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08" name="Shape 108"/>
          <p:cNvGrpSpPr/>
          <p:nvPr/>
        </p:nvGrpSpPr>
        <p:grpSpPr>
          <a:xfrm>
            <a:off x="16932" y="6211887"/>
            <a:ext cx="12191999" cy="658812"/>
            <a:chOff x="12700" y="6211407"/>
            <a:chExt cx="9144377" cy="659292"/>
          </a:xfrm>
        </p:grpSpPr>
        <p:sp>
          <p:nvSpPr>
            <p:cNvPr id="109" name="Shape 10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0" name="Shape 11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1" name="Shape 11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2" name="Shape 112"/>
            <p:cNvSpPr txBox="1"/>
            <p:nvPr/>
          </p:nvSpPr>
          <p:spPr>
            <a:xfrm>
              <a:off x="673127" y="6211407"/>
              <a:ext cx="1752671" cy="368567"/>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341789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5" name="Shape 115"/>
          <p:cNvGrpSpPr/>
          <p:nvPr/>
        </p:nvGrpSpPr>
        <p:grpSpPr>
          <a:xfrm>
            <a:off x="16932" y="6211887"/>
            <a:ext cx="12191999" cy="658812"/>
            <a:chOff x="12700" y="6211407"/>
            <a:chExt cx="9144377" cy="659292"/>
          </a:xfrm>
        </p:grpSpPr>
        <p:sp>
          <p:nvSpPr>
            <p:cNvPr id="116" name="Shape 11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7" name="Shape 11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8" name="Shape 11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9" name="Shape 119"/>
            <p:cNvSpPr txBox="1"/>
            <p:nvPr/>
          </p:nvSpPr>
          <p:spPr>
            <a:xfrm>
              <a:off x="673127" y="6211407"/>
              <a:ext cx="1752671" cy="368567"/>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
        <p:nvSpPr>
          <p:cNvPr id="120" name="Shape 120"/>
          <p:cNvSpPr/>
          <p:nvPr/>
        </p:nvSpPr>
        <p:spPr>
          <a:xfrm>
            <a:off x="4656667" y="4505325"/>
            <a:ext cx="2709333" cy="1198562"/>
          </a:xfrm>
          <a:custGeom>
            <a:avLst/>
            <a:gdLst/>
            <a:ahLst/>
            <a:cxnLst/>
            <a:rect l="0" t="0" r="0" b="0"/>
            <a:pathLst>
              <a:path w="120000" h="120000" extrusionOk="0">
                <a:moveTo>
                  <a:pt x="0" y="0"/>
                </a:moveTo>
                <a:lnTo>
                  <a:pt x="120000" y="0"/>
                </a:lnTo>
                <a:lnTo>
                  <a:pt x="120000" y="120000"/>
                </a:lnTo>
                <a:lnTo>
                  <a:pt x="0" y="120000"/>
                </a:lnTo>
                <a:close/>
                <a:moveTo>
                  <a:pt x="33457" y="36999"/>
                </a:moveTo>
                <a:lnTo>
                  <a:pt x="33457" y="54812"/>
                </a:lnTo>
                <a:lnTo>
                  <a:pt x="37032" y="54812"/>
                </a:lnTo>
                <a:lnTo>
                  <a:pt x="38138" y="52779"/>
                </a:lnTo>
                <a:lnTo>
                  <a:pt x="39171" y="52779"/>
                </a:lnTo>
                <a:lnTo>
                  <a:pt x="39171" y="79966"/>
                </a:lnTo>
                <a:lnTo>
                  <a:pt x="75262" y="79966"/>
                </a:lnTo>
                <a:lnTo>
                  <a:pt x="75262" y="70591"/>
                </a:lnTo>
                <a:lnTo>
                  <a:pt x="80976" y="70591"/>
                </a:lnTo>
                <a:lnTo>
                  <a:pt x="84073" y="75750"/>
                </a:lnTo>
                <a:lnTo>
                  <a:pt x="86542" y="75750"/>
                </a:lnTo>
                <a:lnTo>
                  <a:pt x="86542" y="42625"/>
                </a:lnTo>
                <a:lnTo>
                  <a:pt x="84073" y="42625"/>
                </a:lnTo>
                <a:lnTo>
                  <a:pt x="81934" y="46216"/>
                </a:lnTo>
                <a:lnTo>
                  <a:pt x="75262" y="46216"/>
                </a:lnTo>
                <a:lnTo>
                  <a:pt x="75262" y="42625"/>
                </a:lnTo>
                <a:lnTo>
                  <a:pt x="73160" y="38875"/>
                </a:lnTo>
                <a:lnTo>
                  <a:pt x="38138" y="38875"/>
                </a:lnTo>
                <a:lnTo>
                  <a:pt x="37032" y="36999"/>
                </a:lnTo>
                <a:close/>
              </a:path>
              <a:path w="120000" h="120000" fill="darken" extrusionOk="0">
                <a:moveTo>
                  <a:pt x="33457" y="36999"/>
                </a:moveTo>
                <a:lnTo>
                  <a:pt x="33457" y="54812"/>
                </a:lnTo>
                <a:lnTo>
                  <a:pt x="37032" y="54812"/>
                </a:lnTo>
                <a:lnTo>
                  <a:pt x="38138" y="52779"/>
                </a:lnTo>
                <a:lnTo>
                  <a:pt x="39171" y="52779"/>
                </a:lnTo>
                <a:lnTo>
                  <a:pt x="39171" y="79966"/>
                </a:lnTo>
                <a:lnTo>
                  <a:pt x="75262" y="79966"/>
                </a:lnTo>
                <a:lnTo>
                  <a:pt x="75262" y="70591"/>
                </a:lnTo>
                <a:lnTo>
                  <a:pt x="80976" y="70591"/>
                </a:lnTo>
                <a:lnTo>
                  <a:pt x="84073" y="75750"/>
                </a:lnTo>
                <a:lnTo>
                  <a:pt x="86542" y="75750"/>
                </a:lnTo>
                <a:lnTo>
                  <a:pt x="86542" y="42625"/>
                </a:lnTo>
                <a:lnTo>
                  <a:pt x="84073" y="42625"/>
                </a:lnTo>
                <a:lnTo>
                  <a:pt x="81934" y="46216"/>
                </a:lnTo>
                <a:lnTo>
                  <a:pt x="75262" y="46216"/>
                </a:lnTo>
                <a:lnTo>
                  <a:pt x="75262" y="42625"/>
                </a:lnTo>
                <a:lnTo>
                  <a:pt x="73160" y="38875"/>
                </a:lnTo>
                <a:lnTo>
                  <a:pt x="38138" y="38875"/>
                </a:lnTo>
                <a:lnTo>
                  <a:pt x="37032" y="36999"/>
                </a:lnTo>
                <a:close/>
              </a:path>
              <a:path w="120000" h="120000" fill="none" extrusionOk="0">
                <a:moveTo>
                  <a:pt x="33457" y="36999"/>
                </a:moveTo>
                <a:lnTo>
                  <a:pt x="37032" y="36999"/>
                </a:lnTo>
                <a:lnTo>
                  <a:pt x="38138" y="38875"/>
                </a:lnTo>
                <a:lnTo>
                  <a:pt x="73160" y="38875"/>
                </a:lnTo>
                <a:lnTo>
                  <a:pt x="75262" y="42625"/>
                </a:lnTo>
                <a:lnTo>
                  <a:pt x="75262" y="46216"/>
                </a:lnTo>
                <a:lnTo>
                  <a:pt x="81934" y="46216"/>
                </a:lnTo>
                <a:lnTo>
                  <a:pt x="84073" y="42625"/>
                </a:lnTo>
                <a:lnTo>
                  <a:pt x="86542" y="42625"/>
                </a:lnTo>
                <a:lnTo>
                  <a:pt x="86542" y="75750"/>
                </a:lnTo>
                <a:lnTo>
                  <a:pt x="84073" y="75750"/>
                </a:lnTo>
                <a:lnTo>
                  <a:pt x="80976" y="70591"/>
                </a:lnTo>
                <a:lnTo>
                  <a:pt x="75262" y="70591"/>
                </a:lnTo>
                <a:lnTo>
                  <a:pt x="75262" y="79966"/>
                </a:lnTo>
                <a:lnTo>
                  <a:pt x="39171" y="79966"/>
                </a:lnTo>
                <a:lnTo>
                  <a:pt x="39171" y="52779"/>
                </a:lnTo>
                <a:lnTo>
                  <a:pt x="38138" y="52779"/>
                </a:lnTo>
                <a:lnTo>
                  <a:pt x="37032" y="54812"/>
                </a:lnTo>
                <a:lnTo>
                  <a:pt x="33457" y="54812"/>
                </a:lnTo>
                <a:close/>
              </a:path>
              <a:path w="120000" h="120000" fill="none" extrusionOk="0">
                <a:moveTo>
                  <a:pt x="0" y="0"/>
                </a:moveTo>
                <a:lnTo>
                  <a:pt x="120000" y="0"/>
                </a:lnTo>
                <a:lnTo>
                  <a:pt x="120000" y="120000"/>
                </a:lnTo>
                <a:lnTo>
                  <a:pt x="0" y="120000"/>
                </a:lnTo>
                <a:close/>
              </a:path>
            </a:pathLst>
          </a:custGeom>
          <a:solidFill>
            <a:srgbClr val="C2D59B"/>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1" name="Shape 12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457200" indent="-254000" rtl="0">
              <a:spcBef>
                <a:spcPts val="0"/>
              </a:spcBef>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705775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2">
            <a:alphaModFix/>
          </a:blip>
          <a:srcRect b="38000"/>
          <a:stretch/>
        </p:blipFill>
        <p:spPr>
          <a:xfrm>
            <a:off x="573906" y="323196"/>
            <a:ext cx="3845501" cy="1490134"/>
          </a:xfrm>
          <a:prstGeom prst="rect">
            <a:avLst/>
          </a:prstGeom>
          <a:noFill/>
          <a:ln>
            <a:noFill/>
          </a:ln>
        </p:spPr>
      </p:pic>
      <p:sp>
        <p:nvSpPr>
          <p:cNvPr id="124" name="Shape 124"/>
          <p:cNvSpPr txBox="1">
            <a:spLocks noGrp="1"/>
          </p:cNvSpPr>
          <p:nvPr>
            <p:ph type="body" idx="1"/>
          </p:nvPr>
        </p:nvSpPr>
        <p:spPr>
          <a:xfrm>
            <a:off x="1066799" y="1447801"/>
            <a:ext cx="9954972" cy="3746498"/>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25" name="Shape 125"/>
          <p:cNvGrpSpPr/>
          <p:nvPr/>
        </p:nvGrpSpPr>
        <p:grpSpPr>
          <a:xfrm>
            <a:off x="16934" y="6211407"/>
            <a:ext cx="12192503" cy="659292"/>
            <a:chOff x="12700" y="6211407"/>
            <a:chExt cx="9144377" cy="659292"/>
          </a:xfrm>
        </p:grpSpPr>
        <p:sp>
          <p:nvSpPr>
            <p:cNvPr id="126" name="Shape 12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7" name="Shape 12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8" name="Shape 12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9" name="Shape 129"/>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47692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45941" y="2453812"/>
            <a:ext cx="10363200" cy="1362075"/>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8" name="Shape 38"/>
          <p:cNvGrpSpPr/>
          <p:nvPr/>
        </p:nvGrpSpPr>
        <p:grpSpPr>
          <a:xfrm>
            <a:off x="16934" y="6288896"/>
            <a:ext cx="12192503" cy="581802"/>
            <a:chOff x="12700" y="6288896"/>
            <a:chExt cx="9144377" cy="581802"/>
          </a:xfrm>
        </p:grpSpPr>
        <p:sp>
          <p:nvSpPr>
            <p:cNvPr id="39" name="Shape 3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0" name="Shape 4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1" name="Shape 4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grpSp>
      <p:pic>
        <p:nvPicPr>
          <p:cNvPr id="42" name="Shape 42"/>
          <p:cNvPicPr preferRelativeResize="0"/>
          <p:nvPr/>
        </p:nvPicPr>
        <p:blipFill rotWithShape="1">
          <a:blip r:embed="rId2">
            <a:alphaModFix/>
          </a:blip>
          <a:srcRect/>
          <a:stretch/>
        </p:blipFill>
        <p:spPr>
          <a:xfrm>
            <a:off x="214462" y="5470011"/>
            <a:ext cx="2141959" cy="1387989"/>
          </a:xfrm>
          <a:prstGeom prst="rect">
            <a:avLst/>
          </a:prstGeom>
          <a:noFill/>
          <a:ln>
            <a:noFill/>
          </a:ln>
        </p:spPr>
      </p:pic>
    </p:spTree>
    <p:extLst>
      <p:ext uri="{BB962C8B-B14F-4D97-AF65-F5344CB8AC3E}">
        <p14:creationId xmlns:p14="http://schemas.microsoft.com/office/powerpoint/2010/main" val="1221614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461424"/>
            <a:ext cx="103632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828801" y="2004134"/>
            <a:ext cx="8534399" cy="650289"/>
          </a:xfrm>
          <a:prstGeom prst="rect">
            <a:avLst/>
          </a:prstGeom>
          <a:noFill/>
          <a:ln>
            <a:noFill/>
          </a:ln>
        </p:spPr>
        <p:txBody>
          <a:bodyPr lIns="91425" tIns="91425" rIns="91425" bIns="91425" anchor="t" anchorCtr="0"/>
          <a:lstStyle>
            <a:lvl1pPr marL="0" marR="0" indent="0" algn="ctr" rtl="0">
              <a:spcBef>
                <a:spcPts val="640"/>
              </a:spcBef>
              <a:buClr>
                <a:srgbClr val="FF0000"/>
              </a:buClr>
              <a:buFont typeface="Arial"/>
              <a:buNone/>
              <a:defRPr/>
            </a:lvl1pPr>
            <a:lvl2pPr marL="457200" marR="0" indent="0" algn="ctr" rtl="0">
              <a:spcBef>
                <a:spcPts val="560"/>
              </a:spcBef>
              <a:buClr>
                <a:srgbClr val="FF0000"/>
              </a:buClr>
              <a:buFont typeface="Arial"/>
              <a:buNone/>
              <a:defRPr/>
            </a:lvl2pPr>
            <a:lvl3pPr marL="914400" marR="0" indent="0" algn="ctr" rtl="0">
              <a:spcBef>
                <a:spcPts val="480"/>
              </a:spcBef>
              <a:buClr>
                <a:srgbClr val="FF0000"/>
              </a:buClr>
              <a:buFont typeface="Arial"/>
              <a:buNone/>
              <a:defRPr/>
            </a:lvl3pPr>
            <a:lvl4pPr marL="1371600" marR="0" indent="0" algn="ctr" rtl="0">
              <a:spcBef>
                <a:spcPts val="400"/>
              </a:spcBef>
              <a:buClr>
                <a:srgbClr val="FF0000"/>
              </a:buClr>
              <a:buFont typeface="Arial"/>
              <a:buNone/>
              <a:defRPr/>
            </a:lvl4pPr>
            <a:lvl5pPr marL="1828800" marR="0" indent="0" algn="ctr" rtl="0">
              <a:spcBef>
                <a:spcPts val="400"/>
              </a:spcBef>
              <a:buClr>
                <a:srgbClr val="FF0000"/>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14" name="Shape 14"/>
          <p:cNvPicPr preferRelativeResize="0"/>
          <p:nvPr/>
        </p:nvPicPr>
        <p:blipFill rotWithShape="1">
          <a:blip r:embed="rId2">
            <a:alphaModFix/>
          </a:blip>
          <a:srcRect/>
          <a:stretch/>
        </p:blipFill>
        <p:spPr>
          <a:xfrm>
            <a:off x="4254500" y="2752726"/>
            <a:ext cx="3585632" cy="2324099"/>
          </a:xfrm>
          <a:prstGeom prst="rect">
            <a:avLst/>
          </a:prstGeom>
          <a:noFill/>
          <a:ln>
            <a:noFill/>
          </a:ln>
        </p:spPr>
      </p:pic>
      <p:pic>
        <p:nvPicPr>
          <p:cNvPr id="15" name="Shape 15"/>
          <p:cNvPicPr preferRelativeResize="0"/>
          <p:nvPr/>
        </p:nvPicPr>
        <p:blipFill rotWithShape="1">
          <a:blip r:embed="rId3">
            <a:alphaModFix/>
          </a:blip>
          <a:srcRect/>
          <a:stretch/>
        </p:blipFill>
        <p:spPr>
          <a:xfrm>
            <a:off x="442383" y="5618162"/>
            <a:ext cx="694267" cy="577850"/>
          </a:xfrm>
          <a:prstGeom prst="rect">
            <a:avLst/>
          </a:prstGeom>
          <a:noFill/>
          <a:ln>
            <a:noFill/>
          </a:ln>
        </p:spPr>
      </p:pic>
      <p:sp>
        <p:nvSpPr>
          <p:cNvPr id="16" name="Shape 16"/>
          <p:cNvSpPr txBox="1"/>
          <p:nvPr/>
        </p:nvSpPr>
        <p:spPr>
          <a:xfrm>
            <a:off x="1267883" y="5519321"/>
            <a:ext cx="2495549" cy="954088"/>
          </a:xfrm>
          <a:prstGeom prst="rect">
            <a:avLst/>
          </a:prstGeom>
          <a:noFill/>
          <a:ln>
            <a:noFill/>
          </a:ln>
        </p:spPr>
        <p:txBody>
          <a:bodyPr lIns="91425" tIns="45700" rIns="91425" bIns="45700" anchor="t" anchorCtr="0">
            <a:noAutofit/>
          </a:bodyPr>
          <a:lstStyle/>
          <a:p>
            <a:pPr>
              <a:buSzPct val="25000"/>
            </a:pPr>
            <a:r>
              <a:rPr lang="en-US" sz="1400" b="1" kern="0">
                <a:solidFill>
                  <a:srgbClr val="000000"/>
                </a:solidFill>
                <a:latin typeface="Calibri"/>
                <a:ea typeface="Calibri"/>
                <a:cs typeface="Calibri"/>
                <a:sym typeface="Calibri"/>
                <a:rtl val="0"/>
              </a:rPr>
              <a:t>MU Center for SW-PBS</a:t>
            </a:r>
          </a:p>
          <a:p>
            <a:pPr>
              <a:buSzPct val="25000"/>
            </a:pPr>
            <a:r>
              <a:rPr lang="en-US" sz="1400" kern="0">
                <a:solidFill>
                  <a:srgbClr val="000000"/>
                </a:solidFill>
                <a:latin typeface="Calibri"/>
                <a:ea typeface="Calibri"/>
                <a:cs typeface="Calibri"/>
                <a:sym typeface="Calibri"/>
                <a:rtl val="0"/>
              </a:rPr>
              <a:t>College of Education</a:t>
            </a:r>
          </a:p>
          <a:p>
            <a:pPr>
              <a:buSzPct val="25000"/>
            </a:pPr>
            <a:r>
              <a:rPr lang="en-US" sz="1400" kern="0">
                <a:solidFill>
                  <a:srgbClr val="000000"/>
                </a:solidFill>
                <a:latin typeface="Calibri"/>
                <a:ea typeface="Calibri"/>
                <a:cs typeface="Calibri"/>
                <a:sym typeface="Calibri"/>
                <a:rtl val="0"/>
              </a:rPr>
              <a:t>University of Missouri</a:t>
            </a:r>
          </a:p>
          <a:p>
            <a:endParaRPr sz="1400" kern="0">
              <a:solidFill>
                <a:srgbClr val="000000"/>
              </a:solidFill>
              <a:latin typeface="Times New Roman"/>
              <a:ea typeface="Times New Roman"/>
              <a:cs typeface="Times New Roman"/>
              <a:sym typeface="Times New Roman"/>
              <a:rtl val="0"/>
            </a:endParaRPr>
          </a:p>
        </p:txBody>
      </p:sp>
      <p:pic>
        <p:nvPicPr>
          <p:cNvPr id="17" name="Shape 17"/>
          <p:cNvPicPr preferRelativeResize="0"/>
          <p:nvPr/>
        </p:nvPicPr>
        <p:blipFill rotWithShape="1">
          <a:blip r:embed="rId4">
            <a:alphaModFix/>
          </a:blip>
          <a:srcRect/>
          <a:stretch/>
        </p:blipFill>
        <p:spPr>
          <a:xfrm>
            <a:off x="9944101" y="5448300"/>
            <a:ext cx="1437217" cy="784224"/>
          </a:xfrm>
          <a:prstGeom prst="rect">
            <a:avLst/>
          </a:prstGeom>
          <a:noFill/>
          <a:ln>
            <a:noFill/>
          </a:ln>
        </p:spPr>
      </p:pic>
      <p:pic>
        <p:nvPicPr>
          <p:cNvPr id="18" name="Shape 18"/>
          <p:cNvPicPr preferRelativeResize="0"/>
          <p:nvPr/>
        </p:nvPicPr>
        <p:blipFill rotWithShape="1">
          <a:blip r:embed="rId5">
            <a:alphaModFix/>
          </a:blip>
          <a:srcRect/>
          <a:stretch/>
        </p:blipFill>
        <p:spPr>
          <a:xfrm>
            <a:off x="4627034" y="5618162"/>
            <a:ext cx="3596217" cy="971550"/>
          </a:xfrm>
          <a:prstGeom prst="rect">
            <a:avLst/>
          </a:prstGeom>
          <a:noFill/>
          <a:ln>
            <a:noFill/>
          </a:ln>
        </p:spPr>
      </p:pic>
    </p:spTree>
    <p:extLst>
      <p:ext uri="{BB962C8B-B14F-4D97-AF65-F5344CB8AC3E}">
        <p14:creationId xmlns:p14="http://schemas.microsoft.com/office/powerpoint/2010/main" val="1215153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indent="-139700" rtl="0">
              <a:spcBef>
                <a:spcPts val="0"/>
              </a:spcBef>
              <a:buClr>
                <a:srgbClr val="FF0000"/>
              </a:buClr>
              <a:buFont typeface="Arial"/>
              <a:buChar char="•"/>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 name="Shape 22"/>
          <p:cNvGrpSpPr/>
          <p:nvPr/>
        </p:nvGrpSpPr>
        <p:grpSpPr>
          <a:xfrm>
            <a:off x="16934" y="6211407"/>
            <a:ext cx="12192503" cy="659292"/>
            <a:chOff x="12700" y="6211407"/>
            <a:chExt cx="9144377" cy="659292"/>
          </a:xfrm>
        </p:grpSpPr>
        <p:sp>
          <p:nvSpPr>
            <p:cNvPr id="23" name="Shape 2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24" name="Shape 2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25" name="Shape 2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26" name="Shape 2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572154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a:stretch/>
        </p:blipFill>
        <p:spPr>
          <a:xfrm flipH="1">
            <a:off x="628695" y="440886"/>
            <a:ext cx="1645628" cy="1234221"/>
          </a:xfrm>
          <a:prstGeom prst="rect">
            <a:avLst/>
          </a:prstGeom>
          <a:noFill/>
          <a:ln>
            <a:noFill/>
          </a:ln>
        </p:spPr>
      </p:pic>
      <p:sp>
        <p:nvSpPr>
          <p:cNvPr id="29" name="Shape 29"/>
          <p:cNvSpPr txBox="1">
            <a:spLocks noGrp="1"/>
          </p:cNvSpPr>
          <p:nvPr>
            <p:ph type="title"/>
          </p:nvPr>
        </p:nvSpPr>
        <p:spPr>
          <a:xfrm>
            <a:off x="1962510" y="491685"/>
            <a:ext cx="9818009" cy="92595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0" name="Shape 30"/>
          <p:cNvGrpSpPr/>
          <p:nvPr/>
        </p:nvGrpSpPr>
        <p:grpSpPr>
          <a:xfrm>
            <a:off x="16934" y="6211407"/>
            <a:ext cx="12192503" cy="659292"/>
            <a:chOff x="12700" y="6211407"/>
            <a:chExt cx="9144377" cy="659292"/>
          </a:xfrm>
        </p:grpSpPr>
        <p:sp>
          <p:nvSpPr>
            <p:cNvPr id="31" name="Shape 3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2" name="Shape 32"/>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3" name="Shape 3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34" name="Shape 34"/>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
        <p:nvSpPr>
          <p:cNvPr id="35" name="Shape 35"/>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0" indent="0" rtl="0">
              <a:spcBef>
                <a:spcPts val="0"/>
              </a:spcBef>
              <a:buClr>
                <a:srgbClr val="FF0000"/>
              </a:buClr>
              <a:buFont typeface="Arial"/>
              <a:buNone/>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229113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45941" y="2453812"/>
            <a:ext cx="10363200" cy="1362075"/>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8" name="Shape 38"/>
          <p:cNvGrpSpPr/>
          <p:nvPr/>
        </p:nvGrpSpPr>
        <p:grpSpPr>
          <a:xfrm>
            <a:off x="16934" y="6288896"/>
            <a:ext cx="12192503" cy="581802"/>
            <a:chOff x="12700" y="6288896"/>
            <a:chExt cx="9144377" cy="581802"/>
          </a:xfrm>
        </p:grpSpPr>
        <p:sp>
          <p:nvSpPr>
            <p:cNvPr id="39" name="Shape 3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0" name="Shape 4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1" name="Shape 4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grpSp>
      <p:pic>
        <p:nvPicPr>
          <p:cNvPr id="42" name="Shape 42"/>
          <p:cNvPicPr preferRelativeResize="0"/>
          <p:nvPr/>
        </p:nvPicPr>
        <p:blipFill rotWithShape="1">
          <a:blip r:embed="rId2">
            <a:alphaModFix/>
          </a:blip>
          <a:srcRect/>
          <a:stretch/>
        </p:blipFill>
        <p:spPr>
          <a:xfrm>
            <a:off x="214462" y="5470011"/>
            <a:ext cx="2141959" cy="1387989"/>
          </a:xfrm>
          <a:prstGeom prst="rect">
            <a:avLst/>
          </a:prstGeom>
          <a:noFill/>
          <a:ln>
            <a:noFill/>
          </a:ln>
        </p:spPr>
      </p:pic>
    </p:spTree>
    <p:extLst>
      <p:ext uri="{BB962C8B-B14F-4D97-AF65-F5344CB8AC3E}">
        <p14:creationId xmlns:p14="http://schemas.microsoft.com/office/powerpoint/2010/main" val="3000104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grpSp>
        <p:nvGrpSpPr>
          <p:cNvPr id="44" name="Shape 44"/>
          <p:cNvGrpSpPr/>
          <p:nvPr/>
        </p:nvGrpSpPr>
        <p:grpSpPr>
          <a:xfrm>
            <a:off x="16934" y="6211407"/>
            <a:ext cx="12192503" cy="659292"/>
            <a:chOff x="12700" y="6211407"/>
            <a:chExt cx="9144377" cy="659292"/>
          </a:xfrm>
        </p:grpSpPr>
        <p:sp>
          <p:nvSpPr>
            <p:cNvPr id="45" name="Shape 4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6" name="Shape 46"/>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7" name="Shape 47"/>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8" name="Shape 48"/>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82043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457200" indent="-279400" rtl="0">
              <a:spcBef>
                <a:spcPts val="0"/>
              </a:spcBef>
              <a:buClr>
                <a:srgbClr val="FF0000"/>
              </a:buClr>
              <a:buFont typeface="Arial"/>
              <a:buChar char="•"/>
              <a:defRPr/>
            </a:lvl1pPr>
            <a:lvl2pPr marL="800100" indent="-190500" rtl="0">
              <a:spcBef>
                <a:spcPts val="0"/>
              </a:spcBef>
              <a:buClr>
                <a:srgbClr val="FF0000"/>
              </a:buClr>
              <a:buFont typeface="Arial"/>
              <a:buChar char="•"/>
              <a:defRPr/>
            </a:lvl2pPr>
            <a:lvl3pPr marL="1257300" indent="-215900" rtl="0">
              <a:spcBef>
                <a:spcPts val="0"/>
              </a:spcBef>
              <a:buClr>
                <a:srgbClr val="FF0000"/>
              </a:buClr>
              <a:buFont typeface="Arial"/>
              <a:buChar char="•"/>
              <a:defRPr/>
            </a:lvl3pPr>
            <a:lvl4pPr marL="1657350" indent="-171450" rtl="0">
              <a:spcBef>
                <a:spcPts val="0"/>
              </a:spcBef>
              <a:buClr>
                <a:srgbClr val="FF0000"/>
              </a:buClr>
              <a:buFont typeface="Arial"/>
              <a:buChar char="•"/>
              <a:defRPr/>
            </a:lvl4pPr>
            <a:lvl5pPr marL="2114550" indent="-17145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457200" indent="-279400" rtl="0">
              <a:spcBef>
                <a:spcPts val="0"/>
              </a:spcBef>
              <a:buClr>
                <a:srgbClr val="FF0000"/>
              </a:buClr>
              <a:buFont typeface="Arial"/>
              <a:buChar char="•"/>
              <a:defRPr/>
            </a:lvl1pPr>
            <a:lvl2pPr marL="800100" indent="-190500" rtl="0">
              <a:spcBef>
                <a:spcPts val="0"/>
              </a:spcBef>
              <a:buClr>
                <a:srgbClr val="FF0000"/>
              </a:buClr>
              <a:buFont typeface="Arial"/>
              <a:buChar char="•"/>
              <a:defRPr/>
            </a:lvl2pPr>
            <a:lvl3pPr marL="1257300" indent="-215900" rtl="0">
              <a:spcBef>
                <a:spcPts val="0"/>
              </a:spcBef>
              <a:buClr>
                <a:srgbClr val="FF0000"/>
              </a:buClr>
              <a:buFont typeface="Arial"/>
              <a:buChar char="•"/>
              <a:defRPr/>
            </a:lvl3pPr>
            <a:lvl4pPr marL="1657350" indent="-171450" rtl="0">
              <a:spcBef>
                <a:spcPts val="0"/>
              </a:spcBef>
              <a:buClr>
                <a:srgbClr val="FF0000"/>
              </a:buClr>
              <a:buFont typeface="Arial"/>
              <a:buChar char="•"/>
              <a:defRPr/>
            </a:lvl4pPr>
            <a:lvl5pPr marL="2114550" indent="-17145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53" name="Shape 53"/>
          <p:cNvGrpSpPr/>
          <p:nvPr/>
        </p:nvGrpSpPr>
        <p:grpSpPr>
          <a:xfrm>
            <a:off x="16934" y="6211407"/>
            <a:ext cx="12192503" cy="659292"/>
            <a:chOff x="12700" y="6211407"/>
            <a:chExt cx="9144377" cy="659292"/>
          </a:xfrm>
        </p:grpSpPr>
        <p:sp>
          <p:nvSpPr>
            <p:cNvPr id="54" name="Shape 5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5" name="Shape 5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6" name="Shape 56"/>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7" name="Shape 57"/>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3104617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508001" y="1411552"/>
            <a:ext cx="11175999" cy="2210861"/>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273534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62507" y="491685"/>
            <a:ext cx="9962789" cy="92595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63" name="Shape 63"/>
          <p:cNvPicPr preferRelativeResize="0"/>
          <p:nvPr/>
        </p:nvPicPr>
        <p:blipFill rotWithShape="1">
          <a:blip r:embed="rId2">
            <a:alphaModFix/>
          </a:blip>
          <a:srcRect/>
          <a:stretch/>
        </p:blipFill>
        <p:spPr>
          <a:xfrm>
            <a:off x="115478" y="207049"/>
            <a:ext cx="1950719" cy="1463039"/>
          </a:xfrm>
          <a:prstGeom prst="rect">
            <a:avLst/>
          </a:prstGeom>
          <a:noFill/>
          <a:ln>
            <a:noFill/>
          </a:ln>
        </p:spPr>
      </p:pic>
      <p:sp>
        <p:nvSpPr>
          <p:cNvPr id="64" name="Shape 64"/>
          <p:cNvSpPr txBox="1">
            <a:spLocks noGrp="1"/>
          </p:cNvSpPr>
          <p:nvPr>
            <p:ph type="body" idx="1"/>
          </p:nvPr>
        </p:nvSpPr>
        <p:spPr>
          <a:xfrm>
            <a:off x="795867" y="1922541"/>
            <a:ext cx="10668000" cy="3636439"/>
          </a:xfrm>
          <a:prstGeom prst="rect">
            <a:avLst/>
          </a:prstGeom>
          <a:noFill/>
          <a:ln>
            <a:noFill/>
          </a:ln>
        </p:spPr>
        <p:txBody>
          <a:bodyPr lIns="91425" tIns="91425" rIns="91425" bIns="91425" anchor="t" anchorCtr="0"/>
          <a:lstStyle>
            <a:lvl1pPr marL="457200" indent="-254000" rtl="0">
              <a:spcBef>
                <a:spcPts val="0"/>
              </a:spcBef>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5" name="Shape 65"/>
          <p:cNvGrpSpPr/>
          <p:nvPr/>
        </p:nvGrpSpPr>
        <p:grpSpPr>
          <a:xfrm>
            <a:off x="16934" y="6211407"/>
            <a:ext cx="12192503" cy="659292"/>
            <a:chOff x="12700" y="6211407"/>
            <a:chExt cx="9144377" cy="659292"/>
          </a:xfrm>
        </p:grpSpPr>
        <p:sp>
          <p:nvSpPr>
            <p:cNvPr id="66" name="Shape 6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7" name="Shape 6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8" name="Shape 6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9" name="Shape 69"/>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236393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2" name="Shape 72"/>
          <p:cNvGrpSpPr/>
          <p:nvPr/>
        </p:nvGrpSpPr>
        <p:grpSpPr>
          <a:xfrm>
            <a:off x="16934" y="6211407"/>
            <a:ext cx="12192503" cy="659292"/>
            <a:chOff x="12700" y="6211407"/>
            <a:chExt cx="9144377" cy="659292"/>
          </a:xfrm>
        </p:grpSpPr>
        <p:sp>
          <p:nvSpPr>
            <p:cNvPr id="73" name="Shape 7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4" name="Shape 7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5" name="Shape 7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6" name="Shape 7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735625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643718" y="536576"/>
            <a:ext cx="8947148" cy="93821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9" name="Shape 79"/>
          <p:cNvPicPr preferRelativeResize="0"/>
          <p:nvPr/>
        </p:nvPicPr>
        <p:blipFill rotWithShape="1">
          <a:blip r:embed="rId2">
            <a:alphaModFix/>
          </a:blip>
          <a:srcRect r="25555"/>
          <a:stretch/>
        </p:blipFill>
        <p:spPr>
          <a:xfrm>
            <a:off x="736601" y="587375"/>
            <a:ext cx="1828799" cy="771524"/>
          </a:xfrm>
          <a:prstGeom prst="rect">
            <a:avLst/>
          </a:prstGeom>
          <a:noFill/>
          <a:ln>
            <a:noFill/>
          </a:ln>
        </p:spPr>
      </p:pic>
      <p:sp>
        <p:nvSpPr>
          <p:cNvPr id="80" name="Shape 8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0" indent="0" rtl="0">
              <a:spcBef>
                <a:spcPts val="0"/>
              </a:spcBef>
              <a:buClr>
                <a:srgbClr val="FF0000"/>
              </a:buClr>
              <a:buFont typeface="Arial"/>
              <a:buNone/>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1" name="Shape 81"/>
          <p:cNvGrpSpPr/>
          <p:nvPr/>
        </p:nvGrpSpPr>
        <p:grpSpPr>
          <a:xfrm>
            <a:off x="16934" y="6211407"/>
            <a:ext cx="12192503" cy="659292"/>
            <a:chOff x="12700" y="6211407"/>
            <a:chExt cx="9144377" cy="659292"/>
          </a:xfrm>
        </p:grpSpPr>
        <p:sp>
          <p:nvSpPr>
            <p:cNvPr id="82" name="Shape 8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3" name="Shape 83"/>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4" name="Shape 8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5" name="Shape 85"/>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72070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grpSp>
        <p:nvGrpSpPr>
          <p:cNvPr id="44" name="Shape 44"/>
          <p:cNvGrpSpPr/>
          <p:nvPr/>
        </p:nvGrpSpPr>
        <p:grpSpPr>
          <a:xfrm>
            <a:off x="16934" y="6211407"/>
            <a:ext cx="12192503" cy="659292"/>
            <a:chOff x="12700" y="6211407"/>
            <a:chExt cx="9144377" cy="659292"/>
          </a:xfrm>
        </p:grpSpPr>
        <p:sp>
          <p:nvSpPr>
            <p:cNvPr id="45" name="Shape 4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6" name="Shape 46"/>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7" name="Shape 47"/>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48" name="Shape 48"/>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41637071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9" name="Shape 89"/>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1" name="Shape 91"/>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92" name="Shape 92"/>
          <p:cNvGrpSpPr/>
          <p:nvPr/>
        </p:nvGrpSpPr>
        <p:grpSpPr>
          <a:xfrm>
            <a:off x="16934" y="6211407"/>
            <a:ext cx="12192503" cy="659292"/>
            <a:chOff x="12700" y="6211407"/>
            <a:chExt cx="9144377" cy="659292"/>
          </a:xfrm>
        </p:grpSpPr>
        <p:sp>
          <p:nvSpPr>
            <p:cNvPr id="93" name="Shape 9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4" name="Shape 9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5" name="Shape 9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96" name="Shape 9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149606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
          </p:nvPr>
        </p:nvSpPr>
        <p:spPr>
          <a:xfrm>
            <a:off x="1363133" y="1417637"/>
            <a:ext cx="10972800" cy="4525961"/>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00" name="Shape 100"/>
          <p:cNvGrpSpPr/>
          <p:nvPr/>
        </p:nvGrpSpPr>
        <p:grpSpPr>
          <a:xfrm>
            <a:off x="16934" y="6211407"/>
            <a:ext cx="12192503" cy="659292"/>
            <a:chOff x="12700" y="6211407"/>
            <a:chExt cx="9144377" cy="659292"/>
          </a:xfrm>
        </p:grpSpPr>
        <p:sp>
          <p:nvSpPr>
            <p:cNvPr id="101" name="Shape 10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2" name="Shape 102"/>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3" name="Shape 103"/>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04" name="Shape 104"/>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332643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600" y="274638"/>
            <a:ext cx="10972800" cy="969961"/>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609600" y="1117600"/>
            <a:ext cx="10972800" cy="5088590"/>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08" name="Shape 108"/>
          <p:cNvGrpSpPr/>
          <p:nvPr/>
        </p:nvGrpSpPr>
        <p:grpSpPr>
          <a:xfrm>
            <a:off x="16932" y="6211887"/>
            <a:ext cx="12191999" cy="658812"/>
            <a:chOff x="12700" y="6211407"/>
            <a:chExt cx="9144377" cy="659292"/>
          </a:xfrm>
        </p:grpSpPr>
        <p:sp>
          <p:nvSpPr>
            <p:cNvPr id="109" name="Shape 10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0" name="Shape 11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1" name="Shape 11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2" name="Shape 112"/>
            <p:cNvSpPr txBox="1"/>
            <p:nvPr/>
          </p:nvSpPr>
          <p:spPr>
            <a:xfrm>
              <a:off x="673127" y="6211407"/>
              <a:ext cx="1752671" cy="368567"/>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073931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15" name="Shape 115"/>
          <p:cNvGrpSpPr/>
          <p:nvPr/>
        </p:nvGrpSpPr>
        <p:grpSpPr>
          <a:xfrm>
            <a:off x="16932" y="6211887"/>
            <a:ext cx="12191999" cy="658812"/>
            <a:chOff x="12700" y="6211407"/>
            <a:chExt cx="9144377" cy="659292"/>
          </a:xfrm>
        </p:grpSpPr>
        <p:sp>
          <p:nvSpPr>
            <p:cNvPr id="116" name="Shape 11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7" name="Shape 11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8" name="Shape 11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19" name="Shape 119"/>
            <p:cNvSpPr txBox="1"/>
            <p:nvPr/>
          </p:nvSpPr>
          <p:spPr>
            <a:xfrm>
              <a:off x="673127" y="6211407"/>
              <a:ext cx="1752671" cy="368567"/>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
        <p:nvSpPr>
          <p:cNvPr id="120" name="Shape 120"/>
          <p:cNvSpPr/>
          <p:nvPr/>
        </p:nvSpPr>
        <p:spPr>
          <a:xfrm>
            <a:off x="4656667" y="4505325"/>
            <a:ext cx="2709333" cy="1198562"/>
          </a:xfrm>
          <a:custGeom>
            <a:avLst/>
            <a:gdLst/>
            <a:ahLst/>
            <a:cxnLst/>
            <a:rect l="0" t="0" r="0" b="0"/>
            <a:pathLst>
              <a:path w="120000" h="120000" extrusionOk="0">
                <a:moveTo>
                  <a:pt x="0" y="0"/>
                </a:moveTo>
                <a:lnTo>
                  <a:pt x="120000" y="0"/>
                </a:lnTo>
                <a:lnTo>
                  <a:pt x="120000" y="120000"/>
                </a:lnTo>
                <a:lnTo>
                  <a:pt x="0" y="120000"/>
                </a:lnTo>
                <a:close/>
                <a:moveTo>
                  <a:pt x="33457" y="36999"/>
                </a:moveTo>
                <a:lnTo>
                  <a:pt x="33457" y="54812"/>
                </a:lnTo>
                <a:lnTo>
                  <a:pt x="37032" y="54812"/>
                </a:lnTo>
                <a:lnTo>
                  <a:pt x="38138" y="52779"/>
                </a:lnTo>
                <a:lnTo>
                  <a:pt x="39171" y="52779"/>
                </a:lnTo>
                <a:lnTo>
                  <a:pt x="39171" y="79966"/>
                </a:lnTo>
                <a:lnTo>
                  <a:pt x="75262" y="79966"/>
                </a:lnTo>
                <a:lnTo>
                  <a:pt x="75262" y="70591"/>
                </a:lnTo>
                <a:lnTo>
                  <a:pt x="80976" y="70591"/>
                </a:lnTo>
                <a:lnTo>
                  <a:pt x="84073" y="75750"/>
                </a:lnTo>
                <a:lnTo>
                  <a:pt x="86542" y="75750"/>
                </a:lnTo>
                <a:lnTo>
                  <a:pt x="86542" y="42625"/>
                </a:lnTo>
                <a:lnTo>
                  <a:pt x="84073" y="42625"/>
                </a:lnTo>
                <a:lnTo>
                  <a:pt x="81934" y="46216"/>
                </a:lnTo>
                <a:lnTo>
                  <a:pt x="75262" y="46216"/>
                </a:lnTo>
                <a:lnTo>
                  <a:pt x="75262" y="42625"/>
                </a:lnTo>
                <a:lnTo>
                  <a:pt x="73160" y="38875"/>
                </a:lnTo>
                <a:lnTo>
                  <a:pt x="38138" y="38875"/>
                </a:lnTo>
                <a:lnTo>
                  <a:pt x="37032" y="36999"/>
                </a:lnTo>
                <a:close/>
              </a:path>
              <a:path w="120000" h="120000" fill="darken" extrusionOk="0">
                <a:moveTo>
                  <a:pt x="33457" y="36999"/>
                </a:moveTo>
                <a:lnTo>
                  <a:pt x="33457" y="54812"/>
                </a:lnTo>
                <a:lnTo>
                  <a:pt x="37032" y="54812"/>
                </a:lnTo>
                <a:lnTo>
                  <a:pt x="38138" y="52779"/>
                </a:lnTo>
                <a:lnTo>
                  <a:pt x="39171" y="52779"/>
                </a:lnTo>
                <a:lnTo>
                  <a:pt x="39171" y="79966"/>
                </a:lnTo>
                <a:lnTo>
                  <a:pt x="75262" y="79966"/>
                </a:lnTo>
                <a:lnTo>
                  <a:pt x="75262" y="70591"/>
                </a:lnTo>
                <a:lnTo>
                  <a:pt x="80976" y="70591"/>
                </a:lnTo>
                <a:lnTo>
                  <a:pt x="84073" y="75750"/>
                </a:lnTo>
                <a:lnTo>
                  <a:pt x="86542" y="75750"/>
                </a:lnTo>
                <a:lnTo>
                  <a:pt x="86542" y="42625"/>
                </a:lnTo>
                <a:lnTo>
                  <a:pt x="84073" y="42625"/>
                </a:lnTo>
                <a:lnTo>
                  <a:pt x="81934" y="46216"/>
                </a:lnTo>
                <a:lnTo>
                  <a:pt x="75262" y="46216"/>
                </a:lnTo>
                <a:lnTo>
                  <a:pt x="75262" y="42625"/>
                </a:lnTo>
                <a:lnTo>
                  <a:pt x="73160" y="38875"/>
                </a:lnTo>
                <a:lnTo>
                  <a:pt x="38138" y="38875"/>
                </a:lnTo>
                <a:lnTo>
                  <a:pt x="37032" y="36999"/>
                </a:lnTo>
                <a:close/>
              </a:path>
              <a:path w="120000" h="120000" fill="none" extrusionOk="0">
                <a:moveTo>
                  <a:pt x="33457" y="36999"/>
                </a:moveTo>
                <a:lnTo>
                  <a:pt x="37032" y="36999"/>
                </a:lnTo>
                <a:lnTo>
                  <a:pt x="38138" y="38875"/>
                </a:lnTo>
                <a:lnTo>
                  <a:pt x="73160" y="38875"/>
                </a:lnTo>
                <a:lnTo>
                  <a:pt x="75262" y="42625"/>
                </a:lnTo>
                <a:lnTo>
                  <a:pt x="75262" y="46216"/>
                </a:lnTo>
                <a:lnTo>
                  <a:pt x="81934" y="46216"/>
                </a:lnTo>
                <a:lnTo>
                  <a:pt x="84073" y="42625"/>
                </a:lnTo>
                <a:lnTo>
                  <a:pt x="86542" y="42625"/>
                </a:lnTo>
                <a:lnTo>
                  <a:pt x="86542" y="75750"/>
                </a:lnTo>
                <a:lnTo>
                  <a:pt x="84073" y="75750"/>
                </a:lnTo>
                <a:lnTo>
                  <a:pt x="80976" y="70591"/>
                </a:lnTo>
                <a:lnTo>
                  <a:pt x="75262" y="70591"/>
                </a:lnTo>
                <a:lnTo>
                  <a:pt x="75262" y="79966"/>
                </a:lnTo>
                <a:lnTo>
                  <a:pt x="39171" y="79966"/>
                </a:lnTo>
                <a:lnTo>
                  <a:pt x="39171" y="52779"/>
                </a:lnTo>
                <a:lnTo>
                  <a:pt x="38138" y="52779"/>
                </a:lnTo>
                <a:lnTo>
                  <a:pt x="37032" y="54812"/>
                </a:lnTo>
                <a:lnTo>
                  <a:pt x="33457" y="54812"/>
                </a:lnTo>
                <a:close/>
              </a:path>
              <a:path w="120000" h="120000" fill="none" extrusionOk="0">
                <a:moveTo>
                  <a:pt x="0" y="0"/>
                </a:moveTo>
                <a:lnTo>
                  <a:pt x="120000" y="0"/>
                </a:lnTo>
                <a:lnTo>
                  <a:pt x="120000" y="120000"/>
                </a:lnTo>
                <a:lnTo>
                  <a:pt x="0" y="120000"/>
                </a:lnTo>
                <a:close/>
              </a:path>
            </a:pathLst>
          </a:custGeom>
          <a:solidFill>
            <a:srgbClr val="C2D59B"/>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1" name="Shape 121"/>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457200" indent="-254000" rtl="0">
              <a:spcBef>
                <a:spcPts val="0"/>
              </a:spcBef>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51226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22"/>
        <p:cNvGrpSpPr/>
        <p:nvPr/>
      </p:nvGrpSpPr>
      <p:grpSpPr>
        <a:xfrm>
          <a:off x="0" y="0"/>
          <a:ext cx="0" cy="0"/>
          <a:chOff x="0" y="0"/>
          <a:chExt cx="0" cy="0"/>
        </a:xfrm>
      </p:grpSpPr>
      <p:pic>
        <p:nvPicPr>
          <p:cNvPr id="123" name="Shape 123"/>
          <p:cNvPicPr preferRelativeResize="0"/>
          <p:nvPr/>
        </p:nvPicPr>
        <p:blipFill rotWithShape="1">
          <a:blip r:embed="rId2">
            <a:alphaModFix/>
          </a:blip>
          <a:srcRect b="38000"/>
          <a:stretch/>
        </p:blipFill>
        <p:spPr>
          <a:xfrm>
            <a:off x="573906" y="323196"/>
            <a:ext cx="3845501" cy="1490134"/>
          </a:xfrm>
          <a:prstGeom prst="rect">
            <a:avLst/>
          </a:prstGeom>
          <a:noFill/>
          <a:ln>
            <a:noFill/>
          </a:ln>
        </p:spPr>
      </p:pic>
      <p:sp>
        <p:nvSpPr>
          <p:cNvPr id="124" name="Shape 124"/>
          <p:cNvSpPr txBox="1">
            <a:spLocks noGrp="1"/>
          </p:cNvSpPr>
          <p:nvPr>
            <p:ph type="body" idx="1"/>
          </p:nvPr>
        </p:nvSpPr>
        <p:spPr>
          <a:xfrm>
            <a:off x="1066799" y="1447801"/>
            <a:ext cx="9954972" cy="3746498"/>
          </a:xfrm>
          <a:prstGeom prst="rect">
            <a:avLst/>
          </a:prstGeom>
          <a:noFill/>
          <a:ln>
            <a:noFill/>
          </a:ln>
        </p:spPr>
        <p:txBody>
          <a:bodyPr lIns="91425" tIns="91425" rIns="91425" bIns="91425" anchor="t" anchorCtr="0"/>
          <a:lstStyle>
            <a:lvl1pPr marL="342900" indent="-139700" algn="l" rtl="0">
              <a:spcBef>
                <a:spcPts val="640"/>
              </a:spcBef>
              <a:buClr>
                <a:srgbClr val="FF0000"/>
              </a:buClr>
              <a:buFont typeface="Arial"/>
              <a:buChar char="•"/>
              <a:defRPr/>
            </a:lvl1pPr>
            <a:lvl2pPr marL="742950" indent="-107950" algn="l" rtl="0">
              <a:spcBef>
                <a:spcPts val="560"/>
              </a:spcBef>
              <a:buClr>
                <a:srgbClr val="FF0000"/>
              </a:buClr>
              <a:buFont typeface="Arial"/>
              <a:buChar char="•"/>
              <a:defRPr/>
            </a:lvl2pPr>
            <a:lvl3pPr marL="1143000" indent="-76200" algn="l" rtl="0">
              <a:spcBef>
                <a:spcPts val="480"/>
              </a:spcBef>
              <a:buClr>
                <a:srgbClr val="FF0000"/>
              </a:buClr>
              <a:buFont typeface="Arial"/>
              <a:buChar char="•"/>
              <a:defRPr/>
            </a:lvl3pPr>
            <a:lvl4pPr marL="1600200" indent="-101600" algn="l" rtl="0">
              <a:spcBef>
                <a:spcPts val="400"/>
              </a:spcBef>
              <a:buClr>
                <a:srgbClr val="FF0000"/>
              </a:buClr>
              <a:buFont typeface="Arial"/>
              <a:buChar char="•"/>
              <a:defRPr/>
            </a:lvl4pPr>
            <a:lvl5pPr marL="2057400" indent="-101600" algn="l" rtl="0">
              <a:spcBef>
                <a:spcPts val="400"/>
              </a:spcBef>
              <a:buClr>
                <a:srgbClr val="FF0000"/>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grpSp>
        <p:nvGrpSpPr>
          <p:cNvPr id="125" name="Shape 125"/>
          <p:cNvGrpSpPr/>
          <p:nvPr/>
        </p:nvGrpSpPr>
        <p:grpSpPr>
          <a:xfrm>
            <a:off x="16934" y="6211407"/>
            <a:ext cx="12192503" cy="659292"/>
            <a:chOff x="12700" y="6211407"/>
            <a:chExt cx="9144377" cy="659292"/>
          </a:xfrm>
        </p:grpSpPr>
        <p:sp>
          <p:nvSpPr>
            <p:cNvPr id="126" name="Shape 12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7" name="Shape 12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8" name="Shape 12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129" name="Shape 129"/>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53079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457200" indent="-279400" rtl="0">
              <a:spcBef>
                <a:spcPts val="0"/>
              </a:spcBef>
              <a:buClr>
                <a:srgbClr val="FF0000"/>
              </a:buClr>
              <a:buFont typeface="Arial"/>
              <a:buChar char="•"/>
              <a:defRPr/>
            </a:lvl1pPr>
            <a:lvl2pPr marL="800100" indent="-190500" rtl="0">
              <a:spcBef>
                <a:spcPts val="0"/>
              </a:spcBef>
              <a:buClr>
                <a:srgbClr val="FF0000"/>
              </a:buClr>
              <a:buFont typeface="Arial"/>
              <a:buChar char="•"/>
              <a:defRPr/>
            </a:lvl2pPr>
            <a:lvl3pPr marL="1257300" indent="-215900" rtl="0">
              <a:spcBef>
                <a:spcPts val="0"/>
              </a:spcBef>
              <a:buClr>
                <a:srgbClr val="FF0000"/>
              </a:buClr>
              <a:buFont typeface="Arial"/>
              <a:buChar char="•"/>
              <a:defRPr/>
            </a:lvl3pPr>
            <a:lvl4pPr marL="1657350" indent="-171450" rtl="0">
              <a:spcBef>
                <a:spcPts val="0"/>
              </a:spcBef>
              <a:buClr>
                <a:srgbClr val="FF0000"/>
              </a:buClr>
              <a:buFont typeface="Arial"/>
              <a:buChar char="•"/>
              <a:defRPr/>
            </a:lvl4pPr>
            <a:lvl5pPr marL="2114550" indent="-17145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457200" indent="-279400" rtl="0">
              <a:spcBef>
                <a:spcPts val="0"/>
              </a:spcBef>
              <a:buClr>
                <a:srgbClr val="FF0000"/>
              </a:buClr>
              <a:buFont typeface="Arial"/>
              <a:buChar char="•"/>
              <a:defRPr/>
            </a:lvl1pPr>
            <a:lvl2pPr marL="800100" indent="-190500" rtl="0">
              <a:spcBef>
                <a:spcPts val="0"/>
              </a:spcBef>
              <a:buClr>
                <a:srgbClr val="FF0000"/>
              </a:buClr>
              <a:buFont typeface="Arial"/>
              <a:buChar char="•"/>
              <a:defRPr/>
            </a:lvl2pPr>
            <a:lvl3pPr marL="1257300" indent="-215900" rtl="0">
              <a:spcBef>
                <a:spcPts val="0"/>
              </a:spcBef>
              <a:buClr>
                <a:srgbClr val="FF0000"/>
              </a:buClr>
              <a:buFont typeface="Arial"/>
              <a:buChar char="•"/>
              <a:defRPr/>
            </a:lvl3pPr>
            <a:lvl4pPr marL="1657350" indent="-171450" rtl="0">
              <a:spcBef>
                <a:spcPts val="0"/>
              </a:spcBef>
              <a:buClr>
                <a:srgbClr val="FF0000"/>
              </a:buClr>
              <a:buFont typeface="Arial"/>
              <a:buChar char="•"/>
              <a:defRPr/>
            </a:lvl4pPr>
            <a:lvl5pPr marL="2114550" indent="-17145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53" name="Shape 53"/>
          <p:cNvGrpSpPr/>
          <p:nvPr/>
        </p:nvGrpSpPr>
        <p:grpSpPr>
          <a:xfrm>
            <a:off x="16934" y="6211407"/>
            <a:ext cx="12192503" cy="659292"/>
            <a:chOff x="12700" y="6211407"/>
            <a:chExt cx="9144377" cy="659292"/>
          </a:xfrm>
        </p:grpSpPr>
        <p:sp>
          <p:nvSpPr>
            <p:cNvPr id="54" name="Shape 5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5" name="Shape 5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6" name="Shape 56"/>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57" name="Shape 57"/>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270296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508001" y="1411552"/>
            <a:ext cx="11175999" cy="2210861"/>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50949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62507" y="491685"/>
            <a:ext cx="9962789" cy="92595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63" name="Shape 63"/>
          <p:cNvPicPr preferRelativeResize="0"/>
          <p:nvPr/>
        </p:nvPicPr>
        <p:blipFill rotWithShape="1">
          <a:blip r:embed="rId2">
            <a:alphaModFix/>
          </a:blip>
          <a:srcRect/>
          <a:stretch/>
        </p:blipFill>
        <p:spPr>
          <a:xfrm>
            <a:off x="115478" y="207049"/>
            <a:ext cx="1950719" cy="1463039"/>
          </a:xfrm>
          <a:prstGeom prst="rect">
            <a:avLst/>
          </a:prstGeom>
          <a:noFill/>
          <a:ln>
            <a:noFill/>
          </a:ln>
        </p:spPr>
      </p:pic>
      <p:sp>
        <p:nvSpPr>
          <p:cNvPr id="64" name="Shape 64"/>
          <p:cNvSpPr txBox="1">
            <a:spLocks noGrp="1"/>
          </p:cNvSpPr>
          <p:nvPr>
            <p:ph type="body" idx="1"/>
          </p:nvPr>
        </p:nvSpPr>
        <p:spPr>
          <a:xfrm>
            <a:off x="795867" y="1922541"/>
            <a:ext cx="10668000" cy="3636439"/>
          </a:xfrm>
          <a:prstGeom prst="rect">
            <a:avLst/>
          </a:prstGeom>
          <a:noFill/>
          <a:ln>
            <a:noFill/>
          </a:ln>
        </p:spPr>
        <p:txBody>
          <a:bodyPr lIns="91425" tIns="91425" rIns="91425" bIns="91425" anchor="t" anchorCtr="0"/>
          <a:lstStyle>
            <a:lvl1pPr marL="457200" indent="-254000" rtl="0">
              <a:spcBef>
                <a:spcPts val="0"/>
              </a:spcBef>
              <a:buFont typeface="Arial"/>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65" name="Shape 65"/>
          <p:cNvGrpSpPr/>
          <p:nvPr/>
        </p:nvGrpSpPr>
        <p:grpSpPr>
          <a:xfrm>
            <a:off x="16934" y="6211407"/>
            <a:ext cx="12192503" cy="659292"/>
            <a:chOff x="12700" y="6211407"/>
            <a:chExt cx="9144377" cy="659292"/>
          </a:xfrm>
        </p:grpSpPr>
        <p:sp>
          <p:nvSpPr>
            <p:cNvPr id="66" name="Shape 6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7" name="Shape 67"/>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8" name="Shape 6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69" name="Shape 69"/>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48413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72" name="Shape 72"/>
          <p:cNvGrpSpPr/>
          <p:nvPr/>
        </p:nvGrpSpPr>
        <p:grpSpPr>
          <a:xfrm>
            <a:off x="16934" y="6211407"/>
            <a:ext cx="12192503" cy="659292"/>
            <a:chOff x="12700" y="6211407"/>
            <a:chExt cx="9144377" cy="659292"/>
          </a:xfrm>
        </p:grpSpPr>
        <p:sp>
          <p:nvSpPr>
            <p:cNvPr id="73" name="Shape 7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4" name="Shape 7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5" name="Shape 7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76" name="Shape 76"/>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5046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643718" y="536576"/>
            <a:ext cx="8947148" cy="93821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9" name="Shape 79"/>
          <p:cNvPicPr preferRelativeResize="0"/>
          <p:nvPr/>
        </p:nvPicPr>
        <p:blipFill rotWithShape="1">
          <a:blip r:embed="rId2">
            <a:alphaModFix/>
          </a:blip>
          <a:srcRect r="25555"/>
          <a:stretch/>
        </p:blipFill>
        <p:spPr>
          <a:xfrm>
            <a:off x="736601" y="587375"/>
            <a:ext cx="1828799" cy="771524"/>
          </a:xfrm>
          <a:prstGeom prst="rect">
            <a:avLst/>
          </a:prstGeom>
          <a:noFill/>
          <a:ln>
            <a:noFill/>
          </a:ln>
        </p:spPr>
      </p:pic>
      <p:sp>
        <p:nvSpPr>
          <p:cNvPr id="80" name="Shape 8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0" indent="0" rtl="0">
              <a:spcBef>
                <a:spcPts val="0"/>
              </a:spcBef>
              <a:buClr>
                <a:srgbClr val="FF0000"/>
              </a:buClr>
              <a:buFont typeface="Arial"/>
              <a:buNone/>
              <a:defRPr/>
            </a:lvl1pPr>
            <a:lvl2pPr marL="742950" indent="-107950" rtl="0">
              <a:spcBef>
                <a:spcPts val="0"/>
              </a:spcBef>
              <a:buClr>
                <a:srgbClr val="FF0000"/>
              </a:buClr>
              <a:buFont typeface="Arial"/>
              <a:buChar char="•"/>
              <a:defRPr/>
            </a:lvl2pPr>
            <a:lvl3pPr marL="1143000" indent="-76200" rtl="0">
              <a:spcBef>
                <a:spcPts val="0"/>
              </a:spcBef>
              <a:buClr>
                <a:srgbClr val="FF0000"/>
              </a:buClr>
              <a:buFont typeface="Arial"/>
              <a:buChar char="•"/>
              <a:defRPr/>
            </a:lvl3pPr>
            <a:lvl4pPr marL="1600200" indent="-101600" rtl="0">
              <a:spcBef>
                <a:spcPts val="0"/>
              </a:spcBef>
              <a:buClr>
                <a:srgbClr val="FF0000"/>
              </a:buClr>
              <a:buFont typeface="Arial"/>
              <a:buChar char="•"/>
              <a:defRPr/>
            </a:lvl4pPr>
            <a:lvl5pPr marL="2057400" indent="-101600" rtl="0">
              <a:spcBef>
                <a:spcPts val="0"/>
              </a:spcBef>
              <a:buClr>
                <a:srgbClr val="FF0000"/>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81" name="Shape 81"/>
          <p:cNvGrpSpPr/>
          <p:nvPr/>
        </p:nvGrpSpPr>
        <p:grpSpPr>
          <a:xfrm>
            <a:off x="16934" y="6211407"/>
            <a:ext cx="12192503" cy="659292"/>
            <a:chOff x="12700" y="6211407"/>
            <a:chExt cx="9144377" cy="659292"/>
          </a:xfrm>
        </p:grpSpPr>
        <p:sp>
          <p:nvSpPr>
            <p:cNvPr id="82" name="Shape 8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3" name="Shape 83"/>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4" name="Shape 8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lIns="91425" tIns="45700" rIns="91425" bIns="45700" anchor="ctr" anchorCtr="0">
              <a:noAutofit/>
            </a:bodyPr>
            <a:lstStyle/>
            <a:p>
              <a:pPr algn="ctr"/>
              <a:endParaRPr sz="1800" kern="0">
                <a:solidFill>
                  <a:srgbClr val="FFFFFF"/>
                </a:solidFill>
                <a:latin typeface="Calibri"/>
                <a:ea typeface="Calibri"/>
                <a:cs typeface="Calibri"/>
                <a:sym typeface="Calibri"/>
                <a:rtl val="0"/>
              </a:endParaRPr>
            </a:p>
          </p:txBody>
        </p:sp>
        <p:sp>
          <p:nvSpPr>
            <p:cNvPr id="85" name="Shape 85"/>
            <p:cNvSpPr txBox="1"/>
            <p:nvPr/>
          </p:nvSpPr>
          <p:spPr>
            <a:xfrm>
              <a:off x="673595" y="6211407"/>
              <a:ext cx="1752104" cy="369332"/>
            </a:xfrm>
            <a:prstGeom prst="rect">
              <a:avLst/>
            </a:prstGeom>
            <a:noFill/>
            <a:ln>
              <a:noFill/>
            </a:ln>
          </p:spPr>
          <p:txBody>
            <a:bodyPr lIns="91425" tIns="45700" rIns="91425" bIns="45700" anchor="t" anchorCtr="0">
              <a:noAutofit/>
            </a:bodyPr>
            <a:lstStyle/>
            <a:p>
              <a:pPr>
                <a:buSzPct val="25000"/>
              </a:pPr>
              <a:r>
                <a:rPr lang="en-US" sz="1800" kern="0">
                  <a:solidFill>
                    <a:srgbClr val="FFFFFF"/>
                  </a:solidFill>
                  <a:latin typeface="Calibri"/>
                  <a:ea typeface="Calibri"/>
                  <a:cs typeface="Calibri"/>
                  <a:sym typeface="Calibri"/>
                  <a:rtl val="0"/>
                </a:rPr>
                <a:t>MO SW-PBS</a:t>
              </a:r>
            </a:p>
          </p:txBody>
        </p:sp>
      </p:grpSp>
    </p:spTree>
    <p:extLst>
      <p:ext uri="{BB962C8B-B14F-4D97-AF65-F5344CB8AC3E}">
        <p14:creationId xmlns:p14="http://schemas.microsoft.com/office/powerpoint/2010/main" val="15371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rgbClr val="FF0000"/>
              </a:buClr>
              <a:buFont typeface="Arial"/>
              <a:buChar char="•"/>
              <a:defRPr/>
            </a:lvl1pPr>
            <a:lvl2pPr marL="742950" marR="0" indent="-107950" algn="l" rtl="0">
              <a:spcBef>
                <a:spcPts val="560"/>
              </a:spcBef>
              <a:buClr>
                <a:srgbClr val="FF0000"/>
              </a:buClr>
              <a:buFont typeface="Arial"/>
              <a:buChar char="•"/>
              <a:defRPr/>
            </a:lvl2pPr>
            <a:lvl3pPr marL="1143000" marR="0" indent="-76200" algn="l" rtl="0">
              <a:spcBef>
                <a:spcPts val="480"/>
              </a:spcBef>
              <a:buClr>
                <a:srgbClr val="FF0000"/>
              </a:buClr>
              <a:buFont typeface="Arial"/>
              <a:buChar char="•"/>
              <a:defRPr/>
            </a:lvl3pPr>
            <a:lvl4pPr marL="1600200" marR="0" indent="-101600" algn="l" rtl="0">
              <a:spcBef>
                <a:spcPts val="400"/>
              </a:spcBef>
              <a:buClr>
                <a:srgbClr val="FF0000"/>
              </a:buClr>
              <a:buFont typeface="Arial"/>
              <a:buChar char="•"/>
              <a:defRPr/>
            </a:lvl4pPr>
            <a:lvl5pPr marL="2057400" marR="0" indent="-101600" algn="l" rtl="0">
              <a:spcBef>
                <a:spcPts val="400"/>
              </a:spcBef>
              <a:buClr>
                <a:srgbClr val="FF0000"/>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extLst>
      <p:ext uri="{BB962C8B-B14F-4D97-AF65-F5344CB8AC3E}">
        <p14:creationId xmlns:p14="http://schemas.microsoft.com/office/powerpoint/2010/main" val="296571430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rgbClr val="FF0000"/>
              </a:buClr>
              <a:buFont typeface="Arial"/>
              <a:buChar char="•"/>
              <a:defRPr/>
            </a:lvl1pPr>
            <a:lvl2pPr marL="742950" marR="0" indent="-107950" algn="l" rtl="0">
              <a:spcBef>
                <a:spcPts val="560"/>
              </a:spcBef>
              <a:buClr>
                <a:srgbClr val="FF0000"/>
              </a:buClr>
              <a:buFont typeface="Arial"/>
              <a:buChar char="•"/>
              <a:defRPr/>
            </a:lvl2pPr>
            <a:lvl3pPr marL="1143000" marR="0" indent="-76200" algn="l" rtl="0">
              <a:spcBef>
                <a:spcPts val="480"/>
              </a:spcBef>
              <a:buClr>
                <a:srgbClr val="FF0000"/>
              </a:buClr>
              <a:buFont typeface="Arial"/>
              <a:buChar char="•"/>
              <a:defRPr/>
            </a:lvl3pPr>
            <a:lvl4pPr marL="1600200" marR="0" indent="-101600" algn="l" rtl="0">
              <a:spcBef>
                <a:spcPts val="400"/>
              </a:spcBef>
              <a:buClr>
                <a:srgbClr val="FF0000"/>
              </a:buClr>
              <a:buFont typeface="Arial"/>
              <a:buChar char="•"/>
              <a:defRPr/>
            </a:lvl4pPr>
            <a:lvl5pPr marL="2057400" marR="0" indent="-101600" algn="l" rtl="0">
              <a:spcBef>
                <a:spcPts val="400"/>
              </a:spcBef>
              <a:buClr>
                <a:srgbClr val="FF0000"/>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extLst>
      <p:ext uri="{BB962C8B-B14F-4D97-AF65-F5344CB8AC3E}">
        <p14:creationId xmlns:p14="http://schemas.microsoft.com/office/powerpoint/2010/main" val="416225935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rgbClr val="FF0000"/>
              </a:buClr>
              <a:buFont typeface="Arial"/>
              <a:buChar char="•"/>
              <a:defRPr/>
            </a:lvl1pPr>
            <a:lvl2pPr marL="742950" marR="0" indent="-107950" algn="l" rtl="0">
              <a:spcBef>
                <a:spcPts val="560"/>
              </a:spcBef>
              <a:buClr>
                <a:srgbClr val="FF0000"/>
              </a:buClr>
              <a:buFont typeface="Arial"/>
              <a:buChar char="•"/>
              <a:defRPr/>
            </a:lvl2pPr>
            <a:lvl3pPr marL="1143000" marR="0" indent="-76200" algn="l" rtl="0">
              <a:spcBef>
                <a:spcPts val="480"/>
              </a:spcBef>
              <a:buClr>
                <a:srgbClr val="FF0000"/>
              </a:buClr>
              <a:buFont typeface="Arial"/>
              <a:buChar char="•"/>
              <a:defRPr/>
            </a:lvl3pPr>
            <a:lvl4pPr marL="1600200" marR="0" indent="-101600" algn="l" rtl="0">
              <a:spcBef>
                <a:spcPts val="400"/>
              </a:spcBef>
              <a:buClr>
                <a:srgbClr val="FF0000"/>
              </a:buClr>
              <a:buFont typeface="Arial"/>
              <a:buChar char="•"/>
              <a:defRPr/>
            </a:lvl4pPr>
            <a:lvl5pPr marL="2057400" marR="0" indent="-101600" algn="l" rtl="0">
              <a:spcBef>
                <a:spcPts val="400"/>
              </a:spcBef>
              <a:buClr>
                <a:srgbClr val="FF0000"/>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extLst>
      <p:ext uri="{BB962C8B-B14F-4D97-AF65-F5344CB8AC3E}">
        <p14:creationId xmlns:p14="http://schemas.microsoft.com/office/powerpoint/2010/main" val="355825430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Hi2dxSf9hw"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2057400" y="457200"/>
            <a:ext cx="7772400" cy="4343400"/>
          </a:xfrm>
          <a:prstGeom prst="rect">
            <a:avLst/>
          </a:prstGeom>
          <a:noFill/>
          <a:ln>
            <a:noFill/>
          </a:ln>
        </p:spPr>
        <p:txBody>
          <a:bodyPr lIns="91425" tIns="45700" rIns="91425" bIns="45700" anchor="ctr" anchorCtr="0">
            <a:noAutofit/>
          </a:bodyPr>
          <a:lstStyle/>
          <a:p>
            <a:pPr>
              <a:buSzPct val="25000"/>
            </a:pPr>
            <a:r>
              <a:rPr lang="en-US" sz="3600" dirty="0">
                <a:solidFill>
                  <a:schemeClr val="dk1"/>
                </a:solidFill>
                <a:latin typeface="Calibri"/>
                <a:ea typeface="Calibri"/>
                <a:cs typeface="Calibri"/>
                <a:sym typeface="Calibri"/>
              </a:rPr>
              <a:t>Clarifying Expected Behavior</a:t>
            </a:r>
            <a:br>
              <a:rPr lang="en-US" sz="36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Expectations and Rules</a:t>
            </a:r>
            <a:br>
              <a:rPr lang="en-US" sz="3600" dirty="0">
                <a:solidFill>
                  <a:schemeClr val="dk1"/>
                </a:solidFill>
                <a:latin typeface="Calibri"/>
                <a:ea typeface="Calibri"/>
                <a:cs typeface="Calibri"/>
                <a:sym typeface="Calibri"/>
              </a:rPr>
            </a:br>
            <a:br>
              <a:rPr lang="en-US" sz="3600" dirty="0">
                <a:solidFill>
                  <a:srgbClr val="FF0000"/>
                </a:solidFill>
                <a:latin typeface="Calibri"/>
                <a:ea typeface="Calibri"/>
                <a:cs typeface="Calibri"/>
                <a:sym typeface="Calibri"/>
              </a:rPr>
            </a:br>
            <a:br>
              <a:rPr lang="en-US" sz="3600" dirty="0">
                <a:solidFill>
                  <a:schemeClr val="dk1"/>
                </a:solidFill>
                <a:latin typeface="Calibri"/>
                <a:ea typeface="Calibri"/>
                <a:cs typeface="Calibri"/>
                <a:sym typeface="Calibri"/>
              </a:rPr>
            </a:br>
            <a:br>
              <a:rPr lang="en-US" sz="3600" dirty="0">
                <a:solidFill>
                  <a:schemeClr val="dk1"/>
                </a:solidFill>
                <a:latin typeface="Calibri"/>
                <a:ea typeface="Calibri"/>
                <a:cs typeface="Calibri"/>
                <a:sym typeface="Calibri"/>
              </a:rPr>
            </a:br>
            <a:br>
              <a:rPr lang="en-US" sz="2900" dirty="0">
                <a:solidFill>
                  <a:schemeClr val="dk1"/>
                </a:solidFill>
                <a:latin typeface="Calibri"/>
                <a:ea typeface="Calibri"/>
                <a:cs typeface="Calibri"/>
                <a:sym typeface="Calibri"/>
              </a:rPr>
            </a:br>
            <a:endParaRPr lang="en-US" sz="2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858920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sz="4400">
                <a:solidFill>
                  <a:schemeClr val="dk1"/>
                </a:solidFill>
                <a:latin typeface="Calibri"/>
                <a:ea typeface="Calibri"/>
                <a:cs typeface="Calibri"/>
                <a:sym typeface="Calibri"/>
              </a:rPr>
              <a:t>Non-Classroom Areas</a:t>
            </a:r>
          </a:p>
        </p:txBody>
      </p:sp>
      <p:sp>
        <p:nvSpPr>
          <p:cNvPr id="788" name="Shape 788"/>
          <p:cNvSpPr txBox="1">
            <a:spLocks noGrp="1"/>
          </p:cNvSpPr>
          <p:nvPr>
            <p:ph type="body" idx="1"/>
          </p:nvPr>
        </p:nvSpPr>
        <p:spPr>
          <a:xfrm>
            <a:off x="573437" y="1435100"/>
            <a:ext cx="9637363" cy="4630738"/>
          </a:xfrm>
          <a:prstGeom prst="rect">
            <a:avLst/>
          </a:prstGeom>
          <a:noFill/>
          <a:ln>
            <a:noFill/>
          </a:ln>
        </p:spPr>
        <p:txBody>
          <a:bodyPr lIns="91425" tIns="45700" rIns="91425" bIns="45700" anchor="t" anchorCtr="0">
            <a:noAutofit/>
          </a:bodyPr>
          <a:lstStyle/>
          <a:p>
            <a:pPr marL="2174875" indent="-457200">
              <a:lnSpc>
                <a:spcPct val="80000"/>
              </a:lnSpc>
              <a:buClr>
                <a:srgbClr val="00B050"/>
              </a:buClr>
              <a:buSzPct val="100000"/>
              <a:buFont typeface="System Font Regular"/>
              <a:buChar char="−"/>
            </a:pPr>
            <a:r>
              <a:rPr lang="en-US" sz="2950" dirty="0">
                <a:solidFill>
                  <a:schemeClr val="dk1"/>
                </a:solidFill>
                <a:latin typeface="Calibri"/>
                <a:ea typeface="Calibri"/>
                <a:cs typeface="Calibri"/>
                <a:sym typeface="Calibri"/>
              </a:rPr>
              <a:t>Any area of the school not under the direct and consistent supervision of one adult.</a:t>
            </a:r>
          </a:p>
          <a:p>
            <a:pPr marL="2174875" indent="-457200">
              <a:lnSpc>
                <a:spcPct val="80000"/>
              </a:lnSpc>
              <a:spcBef>
                <a:spcPts val="590"/>
              </a:spcBef>
              <a:buClr>
                <a:srgbClr val="00B050"/>
              </a:buClr>
              <a:buSzPct val="100000"/>
              <a:buFont typeface="System Font Regular"/>
              <a:buChar char="−"/>
            </a:pPr>
            <a:r>
              <a:rPr lang="en-US" sz="2950" dirty="0">
                <a:solidFill>
                  <a:schemeClr val="dk1"/>
                </a:solidFill>
                <a:latin typeface="Calibri"/>
                <a:ea typeface="Calibri"/>
                <a:cs typeface="Calibri"/>
                <a:sym typeface="Calibri"/>
              </a:rPr>
              <a:t>Expectations often not clear or agreed upon by all staff.</a:t>
            </a:r>
          </a:p>
          <a:p>
            <a:pPr marL="2174875" indent="-457200">
              <a:lnSpc>
                <a:spcPct val="80000"/>
              </a:lnSpc>
              <a:spcBef>
                <a:spcPts val="590"/>
              </a:spcBef>
              <a:buClr>
                <a:srgbClr val="00B050"/>
              </a:buClr>
              <a:buSzPct val="100000"/>
              <a:buFont typeface="System Font Regular"/>
              <a:buChar char="−"/>
            </a:pPr>
            <a:r>
              <a:rPr lang="en-US" sz="2950" dirty="0">
                <a:solidFill>
                  <a:schemeClr val="dk1"/>
                </a:solidFill>
                <a:latin typeface="Calibri"/>
                <a:ea typeface="Calibri"/>
                <a:cs typeface="Calibri"/>
                <a:sym typeface="Calibri"/>
              </a:rPr>
              <a:t>Supervisors change day by day.</a:t>
            </a:r>
          </a:p>
          <a:p>
            <a:pPr marL="2174875" indent="-457200">
              <a:lnSpc>
                <a:spcPct val="80000"/>
              </a:lnSpc>
              <a:spcBef>
                <a:spcPts val="590"/>
              </a:spcBef>
              <a:buClr>
                <a:srgbClr val="00B050"/>
              </a:buClr>
              <a:buSzPct val="100000"/>
              <a:buFont typeface="System Font Regular"/>
              <a:buChar char="−"/>
            </a:pPr>
            <a:r>
              <a:rPr lang="en-US" sz="2950" dirty="0">
                <a:solidFill>
                  <a:schemeClr val="dk1"/>
                </a:solidFill>
                <a:latin typeface="Calibri"/>
                <a:ea typeface="Calibri"/>
                <a:cs typeface="Calibri"/>
                <a:sym typeface="Calibri"/>
              </a:rPr>
              <a:t>Allows staff to teach expectations prior to entering the setting and consistently supervise.</a:t>
            </a:r>
          </a:p>
          <a:p>
            <a:pPr marL="2174875" indent="-457200">
              <a:lnSpc>
                <a:spcPct val="80000"/>
              </a:lnSpc>
              <a:spcBef>
                <a:spcPts val="590"/>
              </a:spcBef>
              <a:buClr>
                <a:srgbClr val="00B050"/>
              </a:buClr>
              <a:buSzPct val="100000"/>
              <a:buFont typeface="System Font Regular"/>
              <a:buChar char="−"/>
            </a:pPr>
            <a:r>
              <a:rPr lang="en-US" sz="2950" dirty="0">
                <a:solidFill>
                  <a:schemeClr val="dk1"/>
                </a:solidFill>
                <a:latin typeface="Calibri"/>
                <a:ea typeface="Calibri"/>
                <a:cs typeface="Calibri"/>
                <a:sym typeface="Calibri"/>
              </a:rPr>
              <a:t>Increases staff and student comfort when in these areas.</a:t>
            </a:r>
          </a:p>
        </p:txBody>
      </p:sp>
      <p:sp>
        <p:nvSpPr>
          <p:cNvPr id="4" name="TextBox 3">
            <a:extLst>
              <a:ext uri="{FF2B5EF4-FFF2-40B4-BE49-F238E27FC236}">
                <a16:creationId xmlns:a16="http://schemas.microsoft.com/office/drawing/2014/main" id="{6B11FC6C-E1C2-F14C-B168-BB378EBC20D1}"/>
              </a:ext>
            </a:extLst>
          </p:cNvPr>
          <p:cNvSpPr txBox="1"/>
          <p:nvPr/>
        </p:nvSpPr>
        <p:spPr>
          <a:xfrm>
            <a:off x="573437" y="1417637"/>
            <a:ext cx="1708879" cy="1384995"/>
          </a:xfrm>
          <a:prstGeom prst="rect">
            <a:avLst/>
          </a:prstGeom>
          <a:noFill/>
        </p:spPr>
        <p:txBody>
          <a:bodyPr wrap="square" rtlCol="0">
            <a:spAutoFit/>
          </a:bodyPr>
          <a:lstStyle/>
          <a:p>
            <a:r>
              <a:rPr lang="en-US" sz="2800" i="1" dirty="0">
                <a:solidFill>
                  <a:srgbClr val="FF0000"/>
                </a:solidFill>
                <a:latin typeface="Calibri"/>
                <a:ea typeface="Calibri"/>
                <a:cs typeface="Calibri"/>
                <a:sym typeface="Calibri"/>
              </a:rPr>
              <a:t>What?</a:t>
            </a:r>
          </a:p>
          <a:p>
            <a:endParaRPr lang="en-US" sz="2800" i="1" dirty="0">
              <a:solidFill>
                <a:srgbClr val="FF0000"/>
              </a:solidFill>
              <a:latin typeface="Calibri"/>
              <a:ea typeface="Calibri"/>
              <a:cs typeface="Calibri"/>
              <a:sym typeface="Calibri"/>
            </a:endParaRPr>
          </a:p>
          <a:p>
            <a:r>
              <a:rPr lang="en-US" sz="2800" i="1" dirty="0">
                <a:solidFill>
                  <a:srgbClr val="FF0000"/>
                </a:solidFill>
                <a:latin typeface="Calibri"/>
                <a:ea typeface="Calibri"/>
                <a:cs typeface="Calibri"/>
                <a:sym typeface="Calibri"/>
              </a:rPr>
              <a:t>Why?</a:t>
            </a:r>
            <a:endParaRPr lang="en-US" sz="2800" dirty="0"/>
          </a:p>
        </p:txBody>
      </p:sp>
    </p:spTree>
    <p:extLst>
      <p:ext uri="{BB962C8B-B14F-4D97-AF65-F5344CB8AC3E}">
        <p14:creationId xmlns:p14="http://schemas.microsoft.com/office/powerpoint/2010/main" val="12593718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sz="4400">
                <a:solidFill>
                  <a:schemeClr val="dk1"/>
                </a:solidFill>
                <a:latin typeface="Calibri"/>
                <a:ea typeface="Calibri"/>
                <a:cs typeface="Calibri"/>
                <a:sym typeface="Calibri"/>
              </a:rPr>
              <a:t>Classroom Behaviors/Rules</a:t>
            </a:r>
          </a:p>
        </p:txBody>
      </p:sp>
      <p:sp>
        <p:nvSpPr>
          <p:cNvPr id="2" name="TextBox 1">
            <a:extLst>
              <a:ext uri="{FF2B5EF4-FFF2-40B4-BE49-F238E27FC236}">
                <a16:creationId xmlns:a16="http://schemas.microsoft.com/office/drawing/2014/main" id="{FB68903B-1363-5D4B-BEAE-810FF89D219F}"/>
              </a:ext>
            </a:extLst>
          </p:cNvPr>
          <p:cNvSpPr txBox="1"/>
          <p:nvPr/>
        </p:nvSpPr>
        <p:spPr>
          <a:xfrm>
            <a:off x="1126759" y="1417637"/>
            <a:ext cx="1708879" cy="1384995"/>
          </a:xfrm>
          <a:prstGeom prst="rect">
            <a:avLst/>
          </a:prstGeom>
          <a:noFill/>
        </p:spPr>
        <p:txBody>
          <a:bodyPr wrap="square" rtlCol="0">
            <a:spAutoFit/>
          </a:bodyPr>
          <a:lstStyle/>
          <a:p>
            <a:r>
              <a:rPr lang="en-US" sz="2800" i="1" dirty="0">
                <a:solidFill>
                  <a:srgbClr val="FF0000"/>
                </a:solidFill>
                <a:latin typeface="Calibri"/>
                <a:ea typeface="Calibri"/>
                <a:cs typeface="Calibri"/>
                <a:sym typeface="Calibri"/>
              </a:rPr>
              <a:t>What?</a:t>
            </a:r>
          </a:p>
          <a:p>
            <a:endParaRPr lang="en-US" sz="2800" i="1" dirty="0">
              <a:solidFill>
                <a:srgbClr val="FF0000"/>
              </a:solidFill>
              <a:latin typeface="Calibri"/>
              <a:ea typeface="Calibri"/>
              <a:cs typeface="Calibri"/>
              <a:sym typeface="Calibri"/>
            </a:endParaRPr>
          </a:p>
          <a:p>
            <a:r>
              <a:rPr lang="en-US" sz="2800" i="1" dirty="0">
                <a:solidFill>
                  <a:srgbClr val="FF0000"/>
                </a:solidFill>
                <a:latin typeface="Calibri"/>
                <a:ea typeface="Calibri"/>
                <a:cs typeface="Calibri"/>
                <a:sym typeface="Calibri"/>
              </a:rPr>
              <a:t>Why?</a:t>
            </a:r>
            <a:endParaRPr lang="en-US" sz="2800" dirty="0"/>
          </a:p>
        </p:txBody>
      </p:sp>
      <p:sp>
        <p:nvSpPr>
          <p:cNvPr id="3" name="TextBox 2">
            <a:extLst>
              <a:ext uri="{FF2B5EF4-FFF2-40B4-BE49-F238E27FC236}">
                <a16:creationId xmlns:a16="http://schemas.microsoft.com/office/drawing/2014/main" id="{6162F714-329B-5342-B281-8E3EA258FBFE}"/>
              </a:ext>
            </a:extLst>
          </p:cNvPr>
          <p:cNvSpPr txBox="1"/>
          <p:nvPr/>
        </p:nvSpPr>
        <p:spPr>
          <a:xfrm>
            <a:off x="2541723" y="1417637"/>
            <a:ext cx="9314480" cy="4299639"/>
          </a:xfrm>
          <a:prstGeom prst="rect">
            <a:avLst/>
          </a:prstGeom>
          <a:noFill/>
        </p:spPr>
        <p:txBody>
          <a:bodyPr wrap="square" rtlCol="0">
            <a:spAutoFit/>
          </a:bodyPr>
          <a:lstStyle/>
          <a:p>
            <a:pPr marL="457200" indent="-457200">
              <a:lnSpc>
                <a:spcPct val="90000"/>
              </a:lnSpc>
              <a:buClr>
                <a:srgbClr val="00B050"/>
              </a:buClr>
              <a:buSzPct val="100000"/>
              <a:buFont typeface="System Font Regular"/>
              <a:buChar char="−"/>
            </a:pPr>
            <a:r>
              <a:rPr lang="en-US" sz="3200" dirty="0">
                <a:solidFill>
                  <a:schemeClr val="dk1"/>
                </a:solidFill>
                <a:latin typeface="Calibri"/>
                <a:ea typeface="Calibri"/>
                <a:cs typeface="Calibri"/>
                <a:sym typeface="Calibri"/>
              </a:rPr>
              <a:t>Rules that apply in your classroom.</a:t>
            </a:r>
          </a:p>
          <a:p>
            <a:pPr marL="457200" indent="-457200">
              <a:lnSpc>
                <a:spcPct val="90000"/>
              </a:lnSpc>
              <a:spcBef>
                <a:spcPts val="590"/>
              </a:spcBef>
              <a:buClr>
                <a:srgbClr val="00B050"/>
              </a:buClr>
              <a:buSzPct val="100000"/>
              <a:buFont typeface="System Font Regular"/>
              <a:buChar char="−"/>
            </a:pPr>
            <a:r>
              <a:rPr lang="en-US" sz="3200" dirty="0">
                <a:solidFill>
                  <a:schemeClr val="dk1"/>
                </a:solidFill>
                <a:latin typeface="Calibri"/>
                <a:ea typeface="Calibri"/>
                <a:cs typeface="Calibri"/>
                <a:sym typeface="Calibri"/>
              </a:rPr>
              <a:t>Expectations often not clear or agreed upon by all.</a:t>
            </a:r>
          </a:p>
          <a:p>
            <a:pPr marL="457200" indent="-457200">
              <a:lnSpc>
                <a:spcPct val="90000"/>
              </a:lnSpc>
              <a:spcBef>
                <a:spcPts val="590"/>
              </a:spcBef>
              <a:buClr>
                <a:srgbClr val="00B050"/>
              </a:buClr>
              <a:buSzPct val="100000"/>
              <a:buFont typeface="System Font Regular"/>
              <a:buChar char="−"/>
            </a:pPr>
            <a:r>
              <a:rPr lang="en-US" sz="3200" dirty="0">
                <a:solidFill>
                  <a:schemeClr val="dk1"/>
                </a:solidFill>
                <a:latin typeface="Calibri"/>
                <a:ea typeface="Calibri"/>
                <a:cs typeface="Calibri"/>
                <a:sym typeface="Calibri"/>
              </a:rPr>
              <a:t>Students spend the majority of their day in the    classroom.</a:t>
            </a:r>
          </a:p>
          <a:p>
            <a:pPr marL="457200" indent="-457200">
              <a:lnSpc>
                <a:spcPct val="90000"/>
              </a:lnSpc>
              <a:spcBef>
                <a:spcPts val="590"/>
              </a:spcBef>
              <a:buClr>
                <a:srgbClr val="00B050"/>
              </a:buClr>
              <a:buSzPct val="100000"/>
              <a:buFont typeface="System Font Regular"/>
              <a:buChar char="−"/>
            </a:pPr>
            <a:r>
              <a:rPr lang="en-US" sz="3200" dirty="0">
                <a:solidFill>
                  <a:schemeClr val="dk1"/>
                </a:solidFill>
                <a:latin typeface="Calibri"/>
                <a:ea typeface="Calibri"/>
                <a:cs typeface="Calibri"/>
                <a:sym typeface="Calibri"/>
              </a:rPr>
              <a:t>Prevents problem behaviors.</a:t>
            </a:r>
          </a:p>
          <a:p>
            <a:pPr marL="457200" indent="-457200">
              <a:lnSpc>
                <a:spcPct val="90000"/>
              </a:lnSpc>
              <a:spcBef>
                <a:spcPts val="590"/>
              </a:spcBef>
              <a:buClr>
                <a:srgbClr val="00B050"/>
              </a:buClr>
              <a:buSzPct val="100000"/>
              <a:buFont typeface="System Font Regular"/>
              <a:buChar char="−"/>
            </a:pPr>
            <a:r>
              <a:rPr lang="en-US" sz="3200" dirty="0">
                <a:solidFill>
                  <a:schemeClr val="dk1"/>
                </a:solidFill>
                <a:latin typeface="Calibri"/>
                <a:ea typeface="Calibri"/>
                <a:cs typeface="Calibri"/>
                <a:sym typeface="Calibri"/>
              </a:rPr>
              <a:t>Increases instructional time.  </a:t>
            </a:r>
          </a:p>
          <a:p>
            <a:pPr marL="457200" indent="-457200">
              <a:lnSpc>
                <a:spcPct val="90000"/>
              </a:lnSpc>
              <a:spcBef>
                <a:spcPts val="590"/>
              </a:spcBef>
              <a:buClr>
                <a:srgbClr val="00B050"/>
              </a:buClr>
              <a:buSzPct val="100000"/>
              <a:buFont typeface="System Font Regular"/>
              <a:buChar char="−"/>
            </a:pPr>
            <a:r>
              <a:rPr lang="en-US" sz="3200" dirty="0">
                <a:solidFill>
                  <a:schemeClr val="dk1"/>
                </a:solidFill>
                <a:latin typeface="Calibri"/>
                <a:ea typeface="Calibri"/>
                <a:cs typeface="Calibri"/>
                <a:sym typeface="Calibri"/>
              </a:rPr>
              <a:t>Provides language for teaching and feedback for students, staff and parents</a:t>
            </a:r>
            <a:r>
              <a:rPr lang="en-US" dirty="0">
                <a:solidFill>
                  <a:schemeClr val="dk1"/>
                </a:solidFill>
                <a:latin typeface="Calibri"/>
                <a:ea typeface="Calibri"/>
                <a:cs typeface="Calibri"/>
                <a:sym typeface="Calibri"/>
              </a:rPr>
              <a:t>.</a:t>
            </a:r>
          </a:p>
          <a:p>
            <a:endParaRPr lang="en-US" dirty="0"/>
          </a:p>
        </p:txBody>
      </p:sp>
    </p:spTree>
    <p:extLst>
      <p:ext uri="{BB962C8B-B14F-4D97-AF65-F5344CB8AC3E}">
        <p14:creationId xmlns:p14="http://schemas.microsoft.com/office/powerpoint/2010/main" val="2665471718"/>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Shape 962"/>
          <p:cNvSpPr txBox="1">
            <a:spLocks noGrp="1"/>
          </p:cNvSpPr>
          <p:nvPr>
            <p:ph type="title"/>
          </p:nvPr>
        </p:nvSpPr>
        <p:spPr>
          <a:xfrm>
            <a:off x="2593298" y="536576"/>
            <a:ext cx="9263922" cy="938213"/>
          </a:xfrm>
          <a:prstGeom prst="rect">
            <a:avLst/>
          </a:prstGeom>
          <a:noFill/>
          <a:ln>
            <a:noFill/>
          </a:ln>
        </p:spPr>
        <p:txBody>
          <a:bodyPr lIns="91425" tIns="45700" rIns="91425" bIns="45700" anchor="ctr" anchorCtr="0">
            <a:noAutofit/>
          </a:bodyPr>
          <a:lstStyle/>
          <a:p>
            <a:pPr algn="l">
              <a:buClr>
                <a:srgbClr val="008000"/>
              </a:buClr>
              <a:buSzPct val="25000"/>
            </a:pPr>
            <a:r>
              <a:rPr lang="en-US" sz="3950" dirty="0">
                <a:solidFill>
                  <a:srgbClr val="008000"/>
                </a:solidFill>
                <a:latin typeface="Calibri"/>
                <a:ea typeface="Calibri"/>
                <a:cs typeface="Calibri"/>
                <a:sym typeface="Calibri"/>
              </a:rPr>
              <a:t>Discussion: </a:t>
            </a:r>
            <a:r>
              <a:rPr lang="en-US" sz="3950" dirty="0">
                <a:solidFill>
                  <a:srgbClr val="FF0000"/>
                </a:solidFill>
                <a:latin typeface="Calibri"/>
                <a:ea typeface="Calibri"/>
                <a:cs typeface="Calibri"/>
                <a:sym typeface="Calibri"/>
              </a:rPr>
              <a:t>Defining Expectations and Rules</a:t>
            </a:r>
          </a:p>
        </p:txBody>
      </p:sp>
      <p:sp>
        <p:nvSpPr>
          <p:cNvPr id="963" name="Shape 963"/>
          <p:cNvSpPr txBox="1">
            <a:spLocks noGrp="1"/>
          </p:cNvSpPr>
          <p:nvPr>
            <p:ph type="body" idx="1"/>
          </p:nvPr>
        </p:nvSpPr>
        <p:spPr>
          <a:xfrm>
            <a:off x="999067" y="1828159"/>
            <a:ext cx="9939866" cy="4298003"/>
          </a:xfrm>
          <a:prstGeom prst="rect">
            <a:avLst/>
          </a:prstGeom>
          <a:noFill/>
          <a:ln>
            <a:noFill/>
          </a:ln>
        </p:spPr>
        <p:txBody>
          <a:bodyPr lIns="91425" tIns="45700" rIns="91425" bIns="45700" anchor="t" anchorCtr="0">
            <a:noAutofit/>
          </a:bodyPr>
          <a:lstStyle/>
          <a:p>
            <a:pPr>
              <a:lnSpc>
                <a:spcPct val="90000"/>
              </a:lnSpc>
              <a:buSzPct val="25000"/>
            </a:pPr>
            <a:r>
              <a:rPr lang="en-US" sz="3200" i="1" dirty="0">
                <a:solidFill>
                  <a:srgbClr val="008000"/>
                </a:solidFill>
                <a:latin typeface="Calibri"/>
                <a:ea typeface="Calibri"/>
                <a:cs typeface="Calibri"/>
                <a:sym typeface="Calibri"/>
              </a:rPr>
              <a:t>With your staff discuss:</a:t>
            </a:r>
          </a:p>
          <a:p>
            <a:pPr marL="457200" indent="-457200">
              <a:lnSpc>
                <a:spcPct val="90000"/>
              </a:lnSpc>
              <a:spcBef>
                <a:spcPts val="640"/>
              </a:spcBef>
              <a:buSzPct val="100000"/>
              <a:buFont typeface="Arial"/>
              <a:buChar char="•"/>
            </a:pPr>
            <a:r>
              <a:rPr lang="en-US" sz="3200" i="1" dirty="0">
                <a:solidFill>
                  <a:schemeClr val="dk1"/>
                </a:solidFill>
                <a:latin typeface="Calibri"/>
                <a:ea typeface="Calibri"/>
                <a:cs typeface="Calibri"/>
                <a:sym typeface="Calibri"/>
              </a:rPr>
              <a:t>What will be some benefits of having common expectations and rules in all settings, non-classroom areas and in classrooms  in the school?</a:t>
            </a:r>
          </a:p>
          <a:p>
            <a:pPr marL="457200" indent="-457200">
              <a:lnSpc>
                <a:spcPct val="90000"/>
              </a:lnSpc>
              <a:spcBef>
                <a:spcPts val="640"/>
              </a:spcBef>
              <a:buSzPct val="100000"/>
              <a:buFont typeface="Arial"/>
              <a:buChar char="•"/>
            </a:pPr>
            <a:r>
              <a:rPr lang="en-US" sz="3200" i="1" dirty="0">
                <a:solidFill>
                  <a:schemeClr val="dk1"/>
                </a:solidFill>
                <a:latin typeface="Calibri"/>
                <a:ea typeface="Calibri"/>
                <a:cs typeface="Calibri"/>
                <a:sym typeface="Calibri"/>
              </a:rPr>
              <a:t>What are some specific behaviors and rules for the classroom that mirror those for schoolwide and non-classroom settings?</a:t>
            </a:r>
          </a:p>
          <a:p>
            <a:pPr marL="457200" indent="-457200">
              <a:lnSpc>
                <a:spcPct val="90000"/>
              </a:lnSpc>
              <a:spcBef>
                <a:spcPts val="640"/>
              </a:spcBef>
              <a:buSzPct val="100000"/>
              <a:buFont typeface="Arial"/>
              <a:buChar char="•"/>
            </a:pPr>
            <a:endParaRPr lang="en-US" sz="3200" i="1" dirty="0">
              <a:solidFill>
                <a:schemeClr val="dk1"/>
              </a:solidFill>
              <a:latin typeface="Calibri"/>
              <a:ea typeface="Calibri"/>
              <a:cs typeface="Calibri"/>
              <a:sym typeface="Calibri"/>
            </a:endParaRPr>
          </a:p>
          <a:p>
            <a:pPr>
              <a:lnSpc>
                <a:spcPct val="90000"/>
              </a:lnSpc>
              <a:spcBef>
                <a:spcPts val="640"/>
              </a:spcBef>
            </a:pPr>
            <a:endParaRPr sz="3200" dirty="0">
              <a:solidFill>
                <a:srgbClr val="009E47"/>
              </a:solidFill>
              <a:latin typeface="Calibri"/>
              <a:ea typeface="Calibri"/>
              <a:cs typeface="Calibri"/>
              <a:sym typeface="Calibri"/>
            </a:endParaRPr>
          </a:p>
        </p:txBody>
      </p:sp>
    </p:spTree>
    <p:extLst>
      <p:ext uri="{BB962C8B-B14F-4D97-AF65-F5344CB8AC3E}">
        <p14:creationId xmlns:p14="http://schemas.microsoft.com/office/powerpoint/2010/main" val="379104265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981200" y="274638"/>
            <a:ext cx="8229600" cy="969961"/>
          </a:xfrm>
          <a:prstGeom prst="rect">
            <a:avLst/>
          </a:prstGeom>
          <a:noFill/>
          <a:ln>
            <a:noFill/>
          </a:ln>
        </p:spPr>
        <p:txBody>
          <a:bodyPr lIns="91425" tIns="45700" rIns="91425" bIns="45700" anchor="ctr" anchorCtr="0">
            <a:noAutofit/>
          </a:bodyPr>
          <a:lstStyle/>
          <a:p>
            <a:pPr>
              <a:buSzPct val="25000"/>
            </a:pPr>
            <a:r>
              <a:rPr lang="en-US" sz="4400" dirty="0">
                <a:solidFill>
                  <a:schemeClr val="dk1"/>
                </a:solidFill>
                <a:latin typeface="Calibri"/>
                <a:ea typeface="Calibri"/>
                <a:cs typeface="Calibri"/>
                <a:sym typeface="Calibri"/>
              </a:rPr>
              <a:t>Session Outcomes</a:t>
            </a:r>
          </a:p>
        </p:txBody>
      </p:sp>
      <p:sp>
        <p:nvSpPr>
          <p:cNvPr id="238" name="Shape 238"/>
          <p:cNvSpPr txBox="1">
            <a:spLocks noGrp="1"/>
          </p:cNvSpPr>
          <p:nvPr>
            <p:ph idx="1"/>
          </p:nvPr>
        </p:nvSpPr>
        <p:spPr>
          <a:xfrm>
            <a:off x="883403" y="1769410"/>
            <a:ext cx="10492353" cy="3500014"/>
          </a:xfrm>
          <a:prstGeom prst="rect">
            <a:avLst/>
          </a:prstGeom>
          <a:noFill/>
          <a:ln>
            <a:noFill/>
          </a:ln>
        </p:spPr>
        <p:txBody>
          <a:bodyPr lIns="91425" tIns="45700" rIns="91425" bIns="45700" anchor="t" anchorCtr="0">
            <a:noAutofit/>
          </a:bodyPr>
          <a:lstStyle/>
          <a:p>
            <a:pPr marL="0" indent="0" algn="ctr">
              <a:lnSpc>
                <a:spcPct val="110000"/>
              </a:lnSpc>
              <a:buSzPct val="25000"/>
              <a:buNone/>
            </a:pPr>
            <a:r>
              <a:rPr lang="en-US" sz="3200" i="1" dirty="0">
                <a:solidFill>
                  <a:srgbClr val="008000"/>
                </a:solidFill>
                <a:latin typeface="Calibri"/>
                <a:ea typeface="Calibri"/>
                <a:cs typeface="Calibri"/>
                <a:sym typeface="Calibri"/>
              </a:rPr>
              <a:t>At the end of today’s session, you will be able to…</a:t>
            </a:r>
          </a:p>
          <a:p>
            <a:pPr indent="-342900">
              <a:spcBef>
                <a:spcPts val="600"/>
              </a:spcBef>
              <a:buSzPct val="100000"/>
            </a:pPr>
            <a:r>
              <a:rPr lang="en-US" sz="3200" dirty="0">
                <a:solidFill>
                  <a:schemeClr val="dk1"/>
                </a:solidFill>
                <a:latin typeface="Calibri"/>
                <a:ea typeface="Calibri"/>
                <a:cs typeface="Calibri"/>
                <a:sym typeface="Calibri"/>
              </a:rPr>
              <a:t>Review the three to five schoolwide expectations that define success for all students and are applicable in all settings. </a:t>
            </a:r>
          </a:p>
          <a:p>
            <a:pPr indent="-342900">
              <a:spcBef>
                <a:spcPts val="600"/>
              </a:spcBef>
              <a:buSzPct val="100000"/>
            </a:pPr>
            <a:r>
              <a:rPr lang="en-US" sz="3200" dirty="0">
                <a:solidFill>
                  <a:schemeClr val="dk1"/>
                </a:solidFill>
                <a:latin typeface="Calibri"/>
                <a:ea typeface="Calibri"/>
                <a:cs typeface="Calibri"/>
                <a:sym typeface="Calibri"/>
              </a:rPr>
              <a:t>Create a matrix of specific behaviors/rules to further clarify each schoolwide expectation for the classroom. </a:t>
            </a:r>
          </a:p>
          <a:p>
            <a:pPr indent="-177800">
              <a:spcBef>
                <a:spcPts val="600"/>
              </a:spcBef>
              <a:spcAft>
                <a:spcPts val="600"/>
              </a:spcAft>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813219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981200" y="274638"/>
            <a:ext cx="8229600" cy="969961"/>
          </a:xfrm>
          <a:prstGeom prst="rect">
            <a:avLst/>
          </a:prstGeom>
          <a:noFill/>
          <a:ln>
            <a:noFill/>
          </a:ln>
        </p:spPr>
        <p:txBody>
          <a:bodyPr lIns="91425" tIns="45700" rIns="91425" bIns="45700" anchor="ctr" anchorCtr="0">
            <a:noAutofit/>
          </a:bodyPr>
          <a:lstStyle/>
          <a:p>
            <a:pPr>
              <a:buSzPct val="25000"/>
            </a:pPr>
            <a:r>
              <a:rPr lang="en-US" sz="4400" dirty="0">
                <a:solidFill>
                  <a:schemeClr val="dk1"/>
                </a:solidFill>
                <a:latin typeface="Calibri"/>
                <a:ea typeface="Calibri"/>
                <a:cs typeface="Calibri"/>
                <a:sym typeface="Calibri"/>
              </a:rPr>
              <a:t>Session Outcomes</a:t>
            </a:r>
          </a:p>
        </p:txBody>
      </p:sp>
      <p:sp>
        <p:nvSpPr>
          <p:cNvPr id="238" name="Shape 238"/>
          <p:cNvSpPr txBox="1">
            <a:spLocks noGrp="1"/>
          </p:cNvSpPr>
          <p:nvPr>
            <p:ph idx="1"/>
          </p:nvPr>
        </p:nvSpPr>
        <p:spPr>
          <a:xfrm>
            <a:off x="1084881" y="1769410"/>
            <a:ext cx="10352868" cy="3500014"/>
          </a:xfrm>
          <a:prstGeom prst="rect">
            <a:avLst/>
          </a:prstGeom>
          <a:noFill/>
          <a:ln>
            <a:noFill/>
          </a:ln>
        </p:spPr>
        <p:txBody>
          <a:bodyPr lIns="91425" tIns="45700" rIns="91425" bIns="45700" anchor="t" anchorCtr="0">
            <a:noAutofit/>
          </a:bodyPr>
          <a:lstStyle/>
          <a:p>
            <a:pPr marL="0" indent="0" algn="ctr">
              <a:lnSpc>
                <a:spcPct val="110000"/>
              </a:lnSpc>
              <a:buSzPct val="25000"/>
              <a:buNone/>
            </a:pPr>
            <a:r>
              <a:rPr lang="en-US" sz="3200" i="1" dirty="0">
                <a:solidFill>
                  <a:srgbClr val="008000"/>
                </a:solidFill>
                <a:latin typeface="Calibri"/>
                <a:ea typeface="Calibri"/>
                <a:cs typeface="Calibri"/>
                <a:sym typeface="Calibri"/>
              </a:rPr>
              <a:t>At the end of today’s session, you will be able to…</a:t>
            </a:r>
          </a:p>
          <a:p>
            <a:pPr indent="-342900">
              <a:spcBef>
                <a:spcPts val="600"/>
              </a:spcBef>
              <a:buSzPct val="100000"/>
            </a:pPr>
            <a:r>
              <a:rPr lang="en-US" sz="3200" dirty="0">
                <a:solidFill>
                  <a:schemeClr val="dk1"/>
                </a:solidFill>
                <a:latin typeface="Calibri"/>
                <a:ea typeface="Calibri"/>
                <a:cs typeface="Calibri"/>
                <a:sym typeface="Calibri"/>
              </a:rPr>
              <a:t>Review the three to five schoolwide expectations that define success for all students and are applicable in all settings. </a:t>
            </a:r>
          </a:p>
          <a:p>
            <a:pPr indent="-342900">
              <a:spcBef>
                <a:spcPts val="600"/>
              </a:spcBef>
              <a:buSzPct val="100000"/>
            </a:pPr>
            <a:r>
              <a:rPr lang="en-US" sz="3200" dirty="0">
                <a:solidFill>
                  <a:schemeClr val="dk1"/>
                </a:solidFill>
                <a:latin typeface="Calibri"/>
                <a:ea typeface="Calibri"/>
                <a:cs typeface="Calibri"/>
                <a:sym typeface="Calibri"/>
              </a:rPr>
              <a:t>Create a matrix of specific behaviors/rules to further clarify each schoolwide expectation for the classroom. </a:t>
            </a:r>
          </a:p>
          <a:p>
            <a:pPr indent="-177800">
              <a:spcBef>
                <a:spcPts val="600"/>
              </a:spcBef>
              <a:spcAft>
                <a:spcPts val="600"/>
              </a:spcAft>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8534746"/>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p:nvPr/>
        </p:nvSpPr>
        <p:spPr>
          <a:xfrm>
            <a:off x="4876800" y="3143593"/>
            <a:ext cx="2362200" cy="2209799"/>
          </a:xfrm>
          <a:prstGeom prst="ellipse">
            <a:avLst/>
          </a:prstGeom>
          <a:noFill/>
          <a:ln w="63500" cap="flat" cmpd="sng">
            <a:solidFill>
              <a:srgbClr val="009900"/>
            </a:solidFill>
            <a:prstDash val="solid"/>
            <a:round/>
            <a:headEnd type="none" w="med" len="med"/>
            <a:tailEnd type="none" w="med" len="med"/>
          </a:ln>
        </p:spPr>
        <p:txBody>
          <a:bodyPr lIns="91425" tIns="45700" rIns="91425" bIns="45700" anchor="ctr" anchorCtr="0">
            <a:noAutofit/>
          </a:bodyPr>
          <a:lstStyle/>
          <a:p>
            <a:pPr algn="ctr"/>
            <a:endParaRPr sz="2400" kern="0">
              <a:solidFill>
                <a:srgbClr val="000000"/>
              </a:solidFill>
              <a:latin typeface="Calibri"/>
              <a:ea typeface="Calibri"/>
              <a:cs typeface="Calibri"/>
              <a:sym typeface="Calibri"/>
              <a:rtl val="0"/>
            </a:endParaRPr>
          </a:p>
        </p:txBody>
      </p:sp>
      <p:sp>
        <p:nvSpPr>
          <p:cNvPr id="265" name="Shape 265"/>
          <p:cNvSpPr/>
          <p:nvPr/>
        </p:nvSpPr>
        <p:spPr>
          <a:xfrm>
            <a:off x="5562600" y="2000593"/>
            <a:ext cx="2286000" cy="2209799"/>
          </a:xfrm>
          <a:prstGeom prst="ellipse">
            <a:avLst/>
          </a:prstGeom>
          <a:noFill/>
          <a:ln w="63500" cap="flat" cmpd="sng">
            <a:solidFill>
              <a:srgbClr val="0066FF"/>
            </a:solidFill>
            <a:prstDash val="solid"/>
            <a:round/>
            <a:headEnd type="none" w="med" len="med"/>
            <a:tailEnd type="none" w="med" len="med"/>
          </a:ln>
        </p:spPr>
        <p:txBody>
          <a:bodyPr lIns="91425" tIns="45700" rIns="91425" bIns="45700" anchor="ctr" anchorCtr="0">
            <a:noAutofit/>
          </a:bodyPr>
          <a:lstStyle/>
          <a:p>
            <a:endParaRPr kern="0">
              <a:solidFill>
                <a:srgbClr val="000000"/>
              </a:solidFill>
              <a:latin typeface="Calibri"/>
              <a:ea typeface="Calibri"/>
              <a:cs typeface="Calibri"/>
              <a:sym typeface="Calibri"/>
              <a:rtl val="0"/>
            </a:endParaRPr>
          </a:p>
        </p:txBody>
      </p:sp>
      <p:sp>
        <p:nvSpPr>
          <p:cNvPr id="266" name="Shape 266"/>
          <p:cNvSpPr/>
          <p:nvPr/>
        </p:nvSpPr>
        <p:spPr>
          <a:xfrm>
            <a:off x="3962401" y="1222718"/>
            <a:ext cx="4267199" cy="4511675"/>
          </a:xfrm>
          <a:prstGeom prst="ellipse">
            <a:avLst/>
          </a:prstGeom>
          <a:noFill/>
          <a:ln w="63500" cap="flat" cmpd="sng">
            <a:solidFill>
              <a:srgbClr val="FF0000"/>
            </a:solidFill>
            <a:prstDash val="solid"/>
            <a:round/>
            <a:headEnd type="none" w="med" len="med"/>
            <a:tailEnd type="none" w="med" len="med"/>
          </a:ln>
        </p:spPr>
        <p:txBody>
          <a:bodyPr lIns="91425" tIns="45700" rIns="91425" bIns="45700" anchor="ctr" anchorCtr="0">
            <a:noAutofit/>
          </a:bodyPr>
          <a:lstStyle/>
          <a:p>
            <a:endParaRPr kern="0">
              <a:solidFill>
                <a:srgbClr val="000000"/>
              </a:solidFill>
              <a:latin typeface="Calibri"/>
              <a:ea typeface="Calibri"/>
              <a:cs typeface="Calibri"/>
              <a:sym typeface="Calibri"/>
              <a:rtl val="0"/>
            </a:endParaRPr>
          </a:p>
        </p:txBody>
      </p:sp>
      <p:sp>
        <p:nvSpPr>
          <p:cNvPr id="267" name="Shape 267"/>
          <p:cNvSpPr/>
          <p:nvPr/>
        </p:nvSpPr>
        <p:spPr>
          <a:xfrm>
            <a:off x="4267201" y="2000593"/>
            <a:ext cx="2209799" cy="2209799"/>
          </a:xfrm>
          <a:prstGeom prst="ellipse">
            <a:avLst/>
          </a:prstGeom>
          <a:noFill/>
          <a:ln w="63500" cap="flat" cmpd="sng">
            <a:solidFill>
              <a:srgbClr val="FFFF00"/>
            </a:solidFill>
            <a:prstDash val="solid"/>
            <a:round/>
            <a:headEnd type="none" w="med" len="med"/>
            <a:tailEnd type="none" w="med" len="med"/>
          </a:ln>
        </p:spPr>
        <p:txBody>
          <a:bodyPr lIns="91425" tIns="45700" rIns="91425" bIns="45700" anchor="ctr" anchorCtr="0">
            <a:noAutofit/>
          </a:bodyPr>
          <a:lstStyle/>
          <a:p>
            <a:endParaRPr kern="0">
              <a:solidFill>
                <a:srgbClr val="000000"/>
              </a:solidFill>
              <a:latin typeface="Calibri"/>
              <a:ea typeface="Calibri"/>
              <a:cs typeface="Calibri"/>
              <a:sym typeface="Calibri"/>
              <a:rtl val="0"/>
            </a:endParaRPr>
          </a:p>
        </p:txBody>
      </p:sp>
      <p:sp>
        <p:nvSpPr>
          <p:cNvPr id="268" name="Shape 268"/>
          <p:cNvSpPr txBox="1"/>
          <p:nvPr/>
        </p:nvSpPr>
        <p:spPr>
          <a:xfrm rot="-3258865">
            <a:off x="4371182" y="2742749"/>
            <a:ext cx="1316038" cy="460374"/>
          </a:xfrm>
          <a:prstGeom prst="rect">
            <a:avLst/>
          </a:prstGeom>
          <a:noFill/>
          <a:ln>
            <a:noFill/>
          </a:ln>
        </p:spPr>
        <p:txBody>
          <a:bodyPr lIns="91425" tIns="45700" rIns="91425" bIns="45700" anchor="t" anchorCtr="0">
            <a:noAutofit/>
          </a:bodyPr>
          <a:lstStyle/>
          <a:p>
            <a:pPr>
              <a:buSzPct val="25000"/>
            </a:pPr>
            <a:r>
              <a:rPr lang="en-US" sz="2400" kern="0">
                <a:solidFill>
                  <a:srgbClr val="000000"/>
                </a:solidFill>
                <a:latin typeface="Calibri"/>
                <a:ea typeface="Calibri"/>
                <a:cs typeface="Calibri"/>
                <a:sym typeface="Calibri"/>
                <a:rtl val="0"/>
              </a:rPr>
              <a:t>SYSTEMS</a:t>
            </a:r>
          </a:p>
        </p:txBody>
      </p:sp>
      <p:sp>
        <p:nvSpPr>
          <p:cNvPr id="269" name="Shape 269"/>
          <p:cNvSpPr txBox="1"/>
          <p:nvPr/>
        </p:nvSpPr>
        <p:spPr>
          <a:xfrm>
            <a:off x="5257800" y="4423117"/>
            <a:ext cx="1530350" cy="461962"/>
          </a:xfrm>
          <a:prstGeom prst="rect">
            <a:avLst/>
          </a:prstGeom>
          <a:noFill/>
          <a:ln>
            <a:noFill/>
          </a:ln>
        </p:spPr>
        <p:txBody>
          <a:bodyPr lIns="91425" tIns="45700" rIns="91425" bIns="45700" anchor="t" anchorCtr="0">
            <a:noAutofit/>
          </a:bodyPr>
          <a:lstStyle/>
          <a:p>
            <a:pPr>
              <a:buSzPct val="25000"/>
            </a:pPr>
            <a:r>
              <a:rPr lang="en-US" sz="2400" kern="0">
                <a:solidFill>
                  <a:srgbClr val="000000"/>
                </a:solidFill>
                <a:latin typeface="Calibri"/>
                <a:ea typeface="Calibri"/>
                <a:cs typeface="Calibri"/>
                <a:sym typeface="Calibri"/>
                <a:rtl val="0"/>
              </a:rPr>
              <a:t>PRACTICES</a:t>
            </a:r>
          </a:p>
        </p:txBody>
      </p:sp>
      <p:sp>
        <p:nvSpPr>
          <p:cNvPr id="270" name="Shape 270"/>
          <p:cNvSpPr txBox="1"/>
          <p:nvPr/>
        </p:nvSpPr>
        <p:spPr>
          <a:xfrm rot="2905354">
            <a:off x="6575375" y="2735820"/>
            <a:ext cx="991057" cy="442664"/>
          </a:xfrm>
          <a:prstGeom prst="rect">
            <a:avLst/>
          </a:prstGeom>
          <a:noFill/>
          <a:ln>
            <a:noFill/>
          </a:ln>
        </p:spPr>
        <p:txBody>
          <a:bodyPr lIns="91425" tIns="45700" rIns="91425" bIns="45700" anchor="t" anchorCtr="0">
            <a:noAutofit/>
          </a:bodyPr>
          <a:lstStyle/>
          <a:p>
            <a:pPr>
              <a:buSzPct val="25000"/>
            </a:pPr>
            <a:r>
              <a:rPr lang="en-US" sz="2400" kern="0" dirty="0">
                <a:solidFill>
                  <a:srgbClr val="000000"/>
                </a:solidFill>
                <a:latin typeface="Calibri"/>
                <a:ea typeface="Calibri"/>
                <a:cs typeface="Calibri"/>
                <a:sym typeface="Calibri"/>
                <a:rtl val="0"/>
              </a:rPr>
              <a:t>DATA</a:t>
            </a:r>
          </a:p>
        </p:txBody>
      </p:sp>
      <p:sp>
        <p:nvSpPr>
          <p:cNvPr id="271" name="Shape 271"/>
          <p:cNvSpPr txBox="1"/>
          <p:nvPr/>
        </p:nvSpPr>
        <p:spPr>
          <a:xfrm>
            <a:off x="2021917" y="2670518"/>
            <a:ext cx="1560041" cy="1200329"/>
          </a:xfrm>
          <a:prstGeom prst="rect">
            <a:avLst/>
          </a:prstGeom>
          <a:noFill/>
          <a:ln>
            <a:noFill/>
          </a:ln>
        </p:spPr>
        <p:txBody>
          <a:bodyPr lIns="91425" tIns="45700" rIns="91425" bIns="45700" anchor="t" anchorCtr="0">
            <a:noAutofit/>
          </a:bodyPr>
          <a:lstStyle/>
          <a:p>
            <a:pPr algn="ctr">
              <a:buSzPct val="25000"/>
            </a:pPr>
            <a:r>
              <a:rPr lang="en-US" sz="2400" kern="0">
                <a:solidFill>
                  <a:srgbClr val="000000"/>
                </a:solidFill>
                <a:latin typeface="Calibri"/>
                <a:ea typeface="Calibri"/>
                <a:cs typeface="Calibri"/>
                <a:sym typeface="Calibri"/>
                <a:rtl val="0"/>
              </a:rPr>
              <a:t>Supporting</a:t>
            </a:r>
          </a:p>
          <a:p>
            <a:pPr algn="ctr">
              <a:buSzPct val="25000"/>
            </a:pPr>
            <a:r>
              <a:rPr lang="en-US" sz="2400" kern="0">
                <a:solidFill>
                  <a:srgbClr val="000000"/>
                </a:solidFill>
                <a:latin typeface="Calibri"/>
                <a:ea typeface="Calibri"/>
                <a:cs typeface="Calibri"/>
                <a:sym typeface="Calibri"/>
                <a:rtl val="0"/>
              </a:rPr>
              <a:t>Staff </a:t>
            </a:r>
          </a:p>
          <a:p>
            <a:pPr algn="ctr">
              <a:buSzPct val="25000"/>
            </a:pPr>
            <a:r>
              <a:rPr lang="en-US" sz="2400" kern="0">
                <a:solidFill>
                  <a:srgbClr val="000000"/>
                </a:solidFill>
                <a:latin typeface="Calibri"/>
                <a:ea typeface="Calibri"/>
                <a:cs typeface="Calibri"/>
                <a:sym typeface="Calibri"/>
                <a:rtl val="0"/>
              </a:rPr>
              <a:t>Behavior</a:t>
            </a:r>
          </a:p>
        </p:txBody>
      </p:sp>
      <p:sp>
        <p:nvSpPr>
          <p:cNvPr id="272" name="Shape 272"/>
          <p:cNvSpPr txBox="1"/>
          <p:nvPr/>
        </p:nvSpPr>
        <p:spPr>
          <a:xfrm>
            <a:off x="8508443" y="2518117"/>
            <a:ext cx="1560043" cy="1569660"/>
          </a:xfrm>
          <a:prstGeom prst="rect">
            <a:avLst/>
          </a:prstGeom>
          <a:noFill/>
          <a:ln>
            <a:noFill/>
          </a:ln>
        </p:spPr>
        <p:txBody>
          <a:bodyPr lIns="91425" tIns="45700" rIns="91425" bIns="45700" anchor="t" anchorCtr="0">
            <a:noAutofit/>
          </a:bodyPr>
          <a:lstStyle/>
          <a:p>
            <a:pPr algn="ctr">
              <a:buSzPct val="25000"/>
            </a:pPr>
            <a:r>
              <a:rPr lang="en-US" sz="2400" kern="0">
                <a:solidFill>
                  <a:srgbClr val="000000"/>
                </a:solidFill>
                <a:latin typeface="Calibri"/>
                <a:ea typeface="Calibri"/>
                <a:cs typeface="Calibri"/>
                <a:sym typeface="Calibri"/>
                <a:rtl val="0"/>
              </a:rPr>
              <a:t>Supporting</a:t>
            </a:r>
          </a:p>
          <a:p>
            <a:pPr algn="ctr">
              <a:buSzPct val="25000"/>
            </a:pPr>
            <a:r>
              <a:rPr lang="en-US" sz="2400" kern="0">
                <a:solidFill>
                  <a:srgbClr val="000000"/>
                </a:solidFill>
                <a:latin typeface="Calibri"/>
                <a:ea typeface="Calibri"/>
                <a:cs typeface="Calibri"/>
                <a:sym typeface="Calibri"/>
                <a:rtl val="0"/>
              </a:rPr>
              <a:t>Data</a:t>
            </a:r>
          </a:p>
          <a:p>
            <a:pPr algn="ctr">
              <a:buSzPct val="25000"/>
            </a:pPr>
            <a:r>
              <a:rPr lang="en-US" sz="2400" kern="0">
                <a:solidFill>
                  <a:srgbClr val="000000"/>
                </a:solidFill>
                <a:latin typeface="Calibri"/>
                <a:ea typeface="Calibri"/>
                <a:cs typeface="Calibri"/>
                <a:sym typeface="Calibri"/>
                <a:rtl val="0"/>
              </a:rPr>
              <a:t>Decision</a:t>
            </a:r>
          </a:p>
          <a:p>
            <a:pPr algn="ctr">
              <a:buSzPct val="25000"/>
            </a:pPr>
            <a:r>
              <a:rPr lang="en-US" sz="2400" kern="0">
                <a:solidFill>
                  <a:srgbClr val="000000"/>
                </a:solidFill>
                <a:latin typeface="Calibri"/>
                <a:ea typeface="Calibri"/>
                <a:cs typeface="Calibri"/>
                <a:sym typeface="Calibri"/>
                <a:rtl val="0"/>
              </a:rPr>
              <a:t>Making</a:t>
            </a:r>
          </a:p>
        </p:txBody>
      </p:sp>
      <p:sp>
        <p:nvSpPr>
          <p:cNvPr id="273" name="Shape 273"/>
          <p:cNvSpPr txBox="1"/>
          <p:nvPr/>
        </p:nvSpPr>
        <p:spPr>
          <a:xfrm>
            <a:off x="3937279" y="5803894"/>
            <a:ext cx="4546041" cy="461664"/>
          </a:xfrm>
          <a:prstGeom prst="rect">
            <a:avLst/>
          </a:prstGeom>
          <a:noFill/>
          <a:ln>
            <a:noFill/>
          </a:ln>
        </p:spPr>
        <p:txBody>
          <a:bodyPr lIns="91425" tIns="45700" rIns="91425" bIns="45700" anchor="t" anchorCtr="0">
            <a:noAutofit/>
          </a:bodyPr>
          <a:lstStyle/>
          <a:p>
            <a:pPr algn="ctr">
              <a:buSzPct val="25000"/>
            </a:pPr>
            <a:r>
              <a:rPr lang="en-US" sz="2400" kern="0">
                <a:solidFill>
                  <a:srgbClr val="000000"/>
                </a:solidFill>
                <a:latin typeface="Calibri"/>
                <a:ea typeface="Calibri"/>
                <a:cs typeface="Calibri"/>
                <a:sym typeface="Calibri"/>
                <a:rtl val="0"/>
              </a:rPr>
              <a:t>Supporting Student Behavior</a:t>
            </a:r>
          </a:p>
        </p:txBody>
      </p:sp>
      <p:sp>
        <p:nvSpPr>
          <p:cNvPr id="274" name="Shape 274"/>
          <p:cNvSpPr txBox="1"/>
          <p:nvPr/>
        </p:nvSpPr>
        <p:spPr>
          <a:xfrm>
            <a:off x="5181601" y="1451317"/>
            <a:ext cx="1646237" cy="461962"/>
          </a:xfrm>
          <a:prstGeom prst="rect">
            <a:avLst/>
          </a:prstGeom>
          <a:noFill/>
          <a:ln>
            <a:noFill/>
          </a:ln>
        </p:spPr>
        <p:txBody>
          <a:bodyPr lIns="91425" tIns="45700" rIns="91425" bIns="45700" anchor="t" anchorCtr="0">
            <a:noAutofit/>
          </a:bodyPr>
          <a:lstStyle/>
          <a:p>
            <a:pPr>
              <a:buSzPct val="25000"/>
            </a:pPr>
            <a:r>
              <a:rPr lang="en-US" sz="2400" kern="0">
                <a:solidFill>
                  <a:srgbClr val="000000"/>
                </a:solidFill>
                <a:latin typeface="Calibri"/>
                <a:ea typeface="Calibri"/>
                <a:cs typeface="Calibri"/>
                <a:sym typeface="Calibri"/>
                <a:rtl val="0"/>
              </a:rPr>
              <a:t>OUTCOMES</a:t>
            </a:r>
          </a:p>
        </p:txBody>
      </p:sp>
      <p:sp>
        <p:nvSpPr>
          <p:cNvPr id="275" name="Shape 275"/>
          <p:cNvSpPr txBox="1"/>
          <p:nvPr/>
        </p:nvSpPr>
        <p:spPr>
          <a:xfrm>
            <a:off x="2819400" y="116808"/>
            <a:ext cx="6781800" cy="954106"/>
          </a:xfrm>
          <a:prstGeom prst="rect">
            <a:avLst/>
          </a:prstGeom>
          <a:noFill/>
          <a:ln>
            <a:noFill/>
          </a:ln>
        </p:spPr>
        <p:txBody>
          <a:bodyPr lIns="91425" tIns="45700" rIns="91425" bIns="45700" anchor="t" anchorCtr="0">
            <a:noAutofit/>
          </a:bodyPr>
          <a:lstStyle/>
          <a:p>
            <a:pPr algn="ctr">
              <a:buSzPct val="25000"/>
            </a:pPr>
            <a:r>
              <a:rPr lang="en-US" sz="2800" kern="0">
                <a:solidFill>
                  <a:srgbClr val="000000"/>
                </a:solidFill>
                <a:latin typeface="Calibri"/>
                <a:ea typeface="Calibri"/>
                <a:cs typeface="Calibri"/>
                <a:sym typeface="Calibri"/>
                <a:rtl val="0"/>
              </a:rPr>
              <a:t>Social Competence &amp;</a:t>
            </a:r>
          </a:p>
          <a:p>
            <a:pPr algn="ctr">
              <a:buSzPct val="25000"/>
            </a:pPr>
            <a:r>
              <a:rPr lang="en-US" sz="2800" kern="0">
                <a:solidFill>
                  <a:srgbClr val="000000"/>
                </a:solidFill>
                <a:latin typeface="Calibri"/>
                <a:ea typeface="Calibri"/>
                <a:cs typeface="Calibri"/>
                <a:sym typeface="Calibri"/>
                <a:rtl val="0"/>
              </a:rPr>
              <a:t>Academic Achievement</a:t>
            </a:r>
          </a:p>
        </p:txBody>
      </p:sp>
      <p:sp>
        <p:nvSpPr>
          <p:cNvPr id="276" name="Shape 276"/>
          <p:cNvSpPr/>
          <p:nvPr/>
        </p:nvSpPr>
        <p:spPr>
          <a:xfrm rot="578613" flipH="1">
            <a:off x="6920441" y="4318520"/>
            <a:ext cx="2002193" cy="914399"/>
          </a:xfrm>
          <a:prstGeom prst="rightArrow">
            <a:avLst>
              <a:gd name="adj1" fmla="val 50000"/>
              <a:gd name="adj2" fmla="val 50000"/>
            </a:avLst>
          </a:prstGeom>
          <a:solidFill>
            <a:srgbClr val="009E47"/>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kern="0">
              <a:solidFill>
                <a:srgbClr val="FFFFFF"/>
              </a:solidFill>
              <a:latin typeface="Calibri"/>
              <a:ea typeface="Calibri"/>
              <a:cs typeface="Calibri"/>
              <a:sym typeface="Calibri"/>
              <a:rtl val="0"/>
            </a:endParaRPr>
          </a:p>
        </p:txBody>
      </p:sp>
    </p:spTree>
    <p:extLst>
      <p:ext uri="{BB962C8B-B14F-4D97-AF65-F5344CB8AC3E}">
        <p14:creationId xmlns:p14="http://schemas.microsoft.com/office/powerpoint/2010/main" val="220814209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sz="4400">
                <a:solidFill>
                  <a:schemeClr val="dk1"/>
                </a:solidFill>
                <a:latin typeface="Calibri"/>
                <a:ea typeface="Calibri"/>
                <a:cs typeface="Calibri"/>
                <a:sym typeface="Calibri"/>
              </a:rPr>
              <a:t>Science of Behavior</a:t>
            </a:r>
          </a:p>
        </p:txBody>
      </p:sp>
      <p:sp>
        <p:nvSpPr>
          <p:cNvPr id="567" name="Shape 567"/>
          <p:cNvSpPr txBox="1">
            <a:spLocks noGrp="1"/>
          </p:cNvSpPr>
          <p:nvPr>
            <p:ph type="body" idx="1"/>
          </p:nvPr>
        </p:nvSpPr>
        <p:spPr>
          <a:xfrm>
            <a:off x="1981200" y="1600201"/>
            <a:ext cx="8229600" cy="4525963"/>
          </a:xfrm>
          <a:prstGeom prst="rect">
            <a:avLst/>
          </a:prstGeom>
          <a:noFill/>
          <a:ln>
            <a:noFill/>
          </a:ln>
        </p:spPr>
        <p:txBody>
          <a:bodyPr lIns="91425" tIns="45700" rIns="91425" bIns="45700" anchor="t" anchorCtr="0">
            <a:noAutofit/>
          </a:bodyPr>
          <a:lstStyle/>
          <a:p>
            <a:pPr indent="-342900">
              <a:buSzPct val="100000"/>
            </a:pPr>
            <a:r>
              <a:rPr lang="en-US" sz="3200">
                <a:solidFill>
                  <a:schemeClr val="dk1"/>
                </a:solidFill>
                <a:latin typeface="Calibri"/>
                <a:ea typeface="Calibri"/>
                <a:cs typeface="Calibri"/>
                <a:sym typeface="Calibri"/>
              </a:rPr>
              <a:t>Behavior is learned</a:t>
            </a:r>
          </a:p>
          <a:p>
            <a:pPr indent="-342900">
              <a:spcBef>
                <a:spcPts val="640"/>
              </a:spcBef>
              <a:buSzPct val="100000"/>
            </a:pPr>
            <a:r>
              <a:rPr lang="en-US" sz="3200">
                <a:solidFill>
                  <a:schemeClr val="dk1"/>
                </a:solidFill>
                <a:latin typeface="Calibri"/>
                <a:ea typeface="Calibri"/>
                <a:cs typeface="Calibri"/>
                <a:sym typeface="Calibri"/>
              </a:rPr>
              <a:t>Students do not learn what to do when they are given only adverse consequences</a:t>
            </a:r>
          </a:p>
          <a:p>
            <a:pPr indent="-342900">
              <a:spcBef>
                <a:spcPts val="640"/>
              </a:spcBef>
              <a:buSzPct val="100000"/>
            </a:pPr>
            <a:r>
              <a:rPr lang="en-US" sz="3200">
                <a:solidFill>
                  <a:schemeClr val="dk1"/>
                </a:solidFill>
                <a:latin typeface="Calibri"/>
                <a:ea typeface="Calibri"/>
                <a:cs typeface="Calibri"/>
                <a:sym typeface="Calibri"/>
              </a:rPr>
              <a:t>To </a:t>
            </a:r>
            <a:r>
              <a:rPr lang="en-US" sz="3200" i="1">
                <a:solidFill>
                  <a:schemeClr val="dk1"/>
                </a:solidFill>
                <a:latin typeface="Calibri"/>
                <a:ea typeface="Calibri"/>
                <a:cs typeface="Calibri"/>
                <a:sym typeface="Calibri"/>
              </a:rPr>
              <a:t>learn </a:t>
            </a:r>
            <a:r>
              <a:rPr lang="en-US" sz="3200">
                <a:solidFill>
                  <a:schemeClr val="dk1"/>
                </a:solidFill>
                <a:latin typeface="Calibri"/>
                <a:ea typeface="Calibri"/>
                <a:cs typeface="Calibri"/>
                <a:sym typeface="Calibri"/>
              </a:rPr>
              <a:t>social behavior, students must be directly taught.</a:t>
            </a:r>
          </a:p>
          <a:p>
            <a:pPr indent="-342900">
              <a:spcBef>
                <a:spcPts val="640"/>
              </a:spcBef>
              <a:buSzPct val="100000"/>
            </a:pPr>
            <a:r>
              <a:rPr lang="en-US" sz="3200">
                <a:solidFill>
                  <a:schemeClr val="dk1"/>
                </a:solidFill>
                <a:latin typeface="Calibri"/>
                <a:ea typeface="Calibri"/>
                <a:cs typeface="Calibri"/>
                <a:sym typeface="Calibri"/>
              </a:rPr>
              <a:t>To </a:t>
            </a:r>
            <a:r>
              <a:rPr lang="en-US" sz="3200" i="1">
                <a:solidFill>
                  <a:schemeClr val="dk1"/>
                </a:solidFill>
                <a:latin typeface="Calibri"/>
                <a:ea typeface="Calibri"/>
                <a:cs typeface="Calibri"/>
                <a:sym typeface="Calibri"/>
              </a:rPr>
              <a:t>retain</a:t>
            </a:r>
            <a:r>
              <a:rPr lang="en-US" sz="3200">
                <a:solidFill>
                  <a:schemeClr val="dk1"/>
                </a:solidFill>
                <a:latin typeface="Calibri"/>
                <a:ea typeface="Calibri"/>
                <a:cs typeface="Calibri"/>
                <a:sym typeface="Calibri"/>
              </a:rPr>
              <a:t> new behaviors, students must be given specific, positive feedback and opportunities to practice.</a:t>
            </a:r>
          </a:p>
        </p:txBody>
      </p:sp>
    </p:spTree>
    <p:extLst>
      <p:ext uri="{BB962C8B-B14F-4D97-AF65-F5344CB8AC3E}">
        <p14:creationId xmlns:p14="http://schemas.microsoft.com/office/powerpoint/2010/main" val="428063183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prstGeom prst="rect">
            <a:avLst/>
          </a:prstGeom>
          <a:noFill/>
          <a:ln>
            <a:noFill/>
          </a:ln>
        </p:spPr>
        <p:txBody>
          <a:bodyPr lIns="91425" tIns="45700" rIns="91425" bIns="45700" anchor="ctr" anchorCtr="0">
            <a:noAutofit/>
          </a:bodyPr>
          <a:lstStyle/>
          <a:p>
            <a:pPr>
              <a:buSzPct val="25000"/>
            </a:pPr>
            <a:r>
              <a:rPr lang="en-US" sz="4400">
                <a:solidFill>
                  <a:schemeClr val="dk1"/>
                </a:solidFill>
                <a:latin typeface="Calibri"/>
                <a:ea typeface="Calibri"/>
                <a:cs typeface="Calibri"/>
                <a:sym typeface="Calibri"/>
              </a:rPr>
              <a:t>The Science of Behavior</a:t>
            </a:r>
          </a:p>
        </p:txBody>
      </p:sp>
      <p:sp>
        <p:nvSpPr>
          <p:cNvPr id="586" name="Shape 586"/>
          <p:cNvSpPr txBox="1">
            <a:spLocks noGrp="1"/>
          </p:cNvSpPr>
          <p:nvPr>
            <p:ph type="body" idx="4294967295"/>
          </p:nvPr>
        </p:nvSpPr>
        <p:spPr>
          <a:xfrm>
            <a:off x="1524000" y="1193800"/>
            <a:ext cx="8229600" cy="3314700"/>
          </a:xfrm>
          <a:prstGeom prst="rect">
            <a:avLst/>
          </a:prstGeom>
          <a:noFill/>
          <a:ln>
            <a:noFill/>
          </a:ln>
        </p:spPr>
        <p:txBody>
          <a:bodyPr lIns="91425" tIns="45700" rIns="91425" bIns="45700" anchor="t" anchorCtr="0">
            <a:noAutofit/>
          </a:bodyPr>
          <a:lstStyle/>
          <a:p>
            <a:pPr marL="0" indent="0" algn="ctr">
              <a:spcBef>
                <a:spcPts val="0"/>
              </a:spcBef>
              <a:buSzPct val="25000"/>
              <a:buNone/>
            </a:pPr>
            <a:r>
              <a:rPr lang="en-US" sz="8000">
                <a:solidFill>
                  <a:srgbClr val="008000"/>
                </a:solidFill>
              </a:rPr>
              <a:t>A    </a:t>
            </a:r>
            <a:r>
              <a:rPr lang="en-US" sz="8000">
                <a:solidFill>
                  <a:srgbClr val="FF0000"/>
                </a:solidFill>
              </a:rPr>
              <a:t>B    </a:t>
            </a:r>
            <a:r>
              <a:rPr lang="en-US" sz="8000">
                <a:solidFill>
                  <a:srgbClr val="008000"/>
                </a:solidFill>
              </a:rPr>
              <a:t>C</a:t>
            </a:r>
          </a:p>
          <a:p>
            <a:pPr indent="-63500">
              <a:spcBef>
                <a:spcPts val="880"/>
              </a:spcBef>
              <a:buNone/>
            </a:pPr>
            <a:endParaRPr sz="4400">
              <a:solidFill>
                <a:schemeClr val="dk1"/>
              </a:solidFill>
              <a:latin typeface="Times New Roman"/>
              <a:ea typeface="Times New Roman"/>
              <a:cs typeface="Times New Roman"/>
              <a:sym typeface="Times New Roman"/>
            </a:endParaRPr>
          </a:p>
          <a:p>
            <a:pPr marL="0" indent="0">
              <a:buSzPct val="25000"/>
              <a:buNone/>
            </a:pPr>
            <a:r>
              <a:rPr lang="en-US" sz="3200">
                <a:solidFill>
                  <a:schemeClr val="dk1"/>
                </a:solidFill>
                <a:latin typeface="Source Sans Pro"/>
                <a:ea typeface="Source Sans Pro"/>
                <a:cs typeface="Source Sans Pro"/>
                <a:sym typeface="Source Sans Pro"/>
              </a:rPr>
              <a:t>		</a:t>
            </a:r>
          </a:p>
          <a:p>
            <a:pPr marL="0" indent="0">
              <a:buNone/>
            </a:pPr>
            <a:endParaRPr sz="3200">
              <a:solidFill>
                <a:schemeClr val="dk1"/>
              </a:solidFill>
              <a:latin typeface="Calibri"/>
              <a:ea typeface="Calibri"/>
              <a:cs typeface="Calibri"/>
              <a:sym typeface="Calibri"/>
            </a:endParaRPr>
          </a:p>
        </p:txBody>
      </p:sp>
      <p:graphicFrame>
        <p:nvGraphicFramePr>
          <p:cNvPr id="587" name="Shape 587"/>
          <p:cNvGraphicFramePr/>
          <p:nvPr/>
        </p:nvGraphicFramePr>
        <p:xfrm>
          <a:off x="2095500" y="2375974"/>
          <a:ext cx="8115300" cy="3799775"/>
        </p:xfrm>
        <a:graphic>
          <a:graphicData uri="http://schemas.openxmlformats.org/drawingml/2006/table">
            <a:tbl>
              <a:tblPr firstRow="1" bandRow="1">
                <a:noFill/>
              </a:tblPr>
              <a:tblGrid>
                <a:gridCol w="2804550">
                  <a:extLst>
                    <a:ext uri="{9D8B030D-6E8A-4147-A177-3AD203B41FA5}">
                      <a16:colId xmlns:a16="http://schemas.microsoft.com/office/drawing/2014/main" val="20000"/>
                    </a:ext>
                  </a:extLst>
                </a:gridCol>
                <a:gridCol w="2312275">
                  <a:extLst>
                    <a:ext uri="{9D8B030D-6E8A-4147-A177-3AD203B41FA5}">
                      <a16:colId xmlns:a16="http://schemas.microsoft.com/office/drawing/2014/main" val="20001"/>
                    </a:ext>
                  </a:extLst>
                </a:gridCol>
                <a:gridCol w="2998475">
                  <a:extLst>
                    <a:ext uri="{9D8B030D-6E8A-4147-A177-3AD203B41FA5}">
                      <a16:colId xmlns:a16="http://schemas.microsoft.com/office/drawing/2014/main" val="20002"/>
                    </a:ext>
                  </a:extLst>
                </a:gridCol>
              </a:tblGrid>
              <a:tr h="649950">
                <a:tc>
                  <a:txBody>
                    <a:bodyPr/>
                    <a:lstStyle/>
                    <a:p>
                      <a:pPr marL="0" marR="0" lvl="0" indent="0" algn="ctr" rtl="0">
                        <a:spcBef>
                          <a:spcPts val="0"/>
                        </a:spcBef>
                        <a:buSzPct val="25000"/>
                        <a:buNone/>
                      </a:pPr>
                      <a:r>
                        <a:rPr lang="en-US" sz="1800" b="0" u="none" strike="noStrike" cap="none" baseline="0">
                          <a:solidFill>
                            <a:srgbClr val="000000"/>
                          </a:solidFill>
                        </a:rPr>
                        <a:t>Antecedent</a:t>
                      </a:r>
                    </a:p>
                  </a:txBody>
                  <a:tcPr marL="91450" marR="91450" marT="45725" marB="45725" anchor="ctr">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63500" marR="0" lvl="0" indent="0" algn="ctr" rtl="0">
                        <a:spcBef>
                          <a:spcPts val="0"/>
                        </a:spcBef>
                        <a:buSzPct val="25000"/>
                        <a:buNone/>
                      </a:pPr>
                      <a:r>
                        <a:rPr lang="en-US" sz="1800" b="0" u="none" strike="noStrike" cap="none" baseline="0">
                          <a:solidFill>
                            <a:srgbClr val="000000"/>
                          </a:solidFill>
                        </a:rPr>
                        <a:t>Behavior</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800" b="0" u="none" strike="noStrike" cap="none" baseline="0">
                          <a:solidFill>
                            <a:srgbClr val="000000"/>
                          </a:solidFill>
                        </a:rPr>
                        <a:t>Consequence</a:t>
                      </a:r>
                    </a:p>
                  </a:txBody>
                  <a:tcPr marL="91450" marR="91450" marT="45725" marB="45725" anchor="ctr">
                    <a:lnL w="12700" cap="flat" cmpd="sng">
                      <a:solidFill>
                        <a:srgbClr val="000000"/>
                      </a:solidFill>
                      <a:prstDash val="solid"/>
                      <a:round/>
                      <a:headEnd type="none" w="med" len="med"/>
                      <a:tailEnd type="none" w="med" len="med"/>
                    </a:lnL>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49825">
                <a:tc>
                  <a:txBody>
                    <a:bodyPr/>
                    <a:lstStyle/>
                    <a:p>
                      <a:pPr marL="0" marR="0" lvl="0" indent="0" algn="ctr" rtl="0">
                        <a:spcBef>
                          <a:spcPts val="0"/>
                        </a:spcBef>
                        <a:buSzPct val="25000"/>
                        <a:buNone/>
                      </a:pPr>
                      <a:r>
                        <a:rPr lang="en-US" sz="1800" b="0" i="0" u="none" strike="noStrike" cap="none" baseline="0" dirty="0">
                          <a:solidFill>
                            <a:schemeClr val="dk1"/>
                          </a:solidFill>
                          <a:latin typeface="Calibri" charset="0"/>
                          <a:ea typeface="Calibri" charset="0"/>
                          <a:cs typeface="Calibri" charset="0"/>
                          <a:sym typeface="Arial"/>
                          <a:rtl val="0"/>
                        </a:rPr>
                        <a:t>Events that happen </a:t>
                      </a:r>
                      <a:r>
                        <a:rPr lang="en-US" sz="1800" b="0" i="0" u="sng" strike="noStrike" cap="none" baseline="0" dirty="0">
                          <a:solidFill>
                            <a:schemeClr val="dk1"/>
                          </a:solidFill>
                          <a:latin typeface="Calibri" charset="0"/>
                          <a:ea typeface="Calibri" charset="0"/>
                          <a:cs typeface="Calibri" charset="0"/>
                          <a:sym typeface="Arial"/>
                          <a:rtl val="0"/>
                        </a:rPr>
                        <a:t>immediately before </a:t>
                      </a:r>
                      <a:r>
                        <a:rPr lang="en-US" sz="1800" b="0" i="0" u="none" strike="noStrike" cap="none" baseline="0" dirty="0">
                          <a:solidFill>
                            <a:schemeClr val="dk1"/>
                          </a:solidFill>
                          <a:latin typeface="Calibri" charset="0"/>
                          <a:ea typeface="Calibri" charset="0"/>
                          <a:cs typeface="Calibri" charset="0"/>
                          <a:sym typeface="Arial"/>
                          <a:rtl val="0"/>
                        </a:rPr>
                        <a:t>and trigger a behavior</a:t>
                      </a:r>
                      <a:r>
                        <a:rPr lang="en-US" sz="1800" b="0" u="none" strike="noStrike" cap="none" baseline="0" dirty="0">
                          <a:solidFill>
                            <a:schemeClr val="dk1"/>
                          </a:solidFill>
                          <a:latin typeface="Calibri" charset="0"/>
                          <a:ea typeface="Calibri" charset="0"/>
                          <a:cs typeface="Calibri" charset="0"/>
                          <a:sym typeface="Source Sans Pro"/>
                        </a:rPr>
                        <a:t>.</a:t>
                      </a:r>
                    </a:p>
                    <a:p>
                      <a:pPr marL="0" marR="0" lvl="0" indent="0" algn="ctr" rtl="0">
                        <a:spcBef>
                          <a:spcPts val="0"/>
                        </a:spcBef>
                        <a:buNone/>
                      </a:pPr>
                      <a:endParaRPr sz="1800" b="0" u="none" strike="noStrike" cap="none" baseline="0" dirty="0">
                        <a:solidFill>
                          <a:schemeClr val="dk1"/>
                        </a:solidFill>
                        <a:latin typeface="Calibri" charset="0"/>
                        <a:ea typeface="Calibri" charset="0"/>
                        <a:cs typeface="Calibri" charset="0"/>
                        <a:sym typeface="Source Sans Pro"/>
                      </a:endParaRP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Example:</a:t>
                      </a: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Hallway rules and procedures are established and taught.</a:t>
                      </a:r>
                    </a:p>
                    <a:p>
                      <a:pPr marL="0" marR="0" lvl="0" indent="0" algn="ctr" rtl="0">
                        <a:spcBef>
                          <a:spcPts val="0"/>
                        </a:spcBef>
                        <a:buNone/>
                      </a:pPr>
                      <a:endParaRPr sz="1800" b="0" u="none" strike="noStrike" cap="none" baseline="0" dirty="0">
                        <a:latin typeface="Calibri" charset="0"/>
                        <a:ea typeface="Calibri" charset="0"/>
                        <a:cs typeface="Calibri" charset="0"/>
                      </a:endParaRPr>
                    </a:p>
                  </a:txBody>
                  <a:tcPr marL="91450" marR="91450" marT="45725" marB="45725"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63500" marR="0" lvl="0" indent="0" algn="ctr" rtl="0">
                        <a:spcBef>
                          <a:spcPts val="0"/>
                        </a:spcBef>
                        <a:buSzPct val="25000"/>
                        <a:buNone/>
                      </a:pPr>
                      <a:r>
                        <a:rPr lang="en-US" sz="1800" b="0" u="none" strike="noStrike" cap="none" baseline="0">
                          <a:solidFill>
                            <a:srgbClr val="000000"/>
                          </a:solidFill>
                          <a:latin typeface="Calibri" charset="0"/>
                          <a:ea typeface="Calibri" charset="0"/>
                          <a:cs typeface="Calibri" charset="0"/>
                          <a:sym typeface="Source Sans Pro"/>
                        </a:rPr>
                        <a:t>An observable act. What the student does. The actions or reactions to the antecedents.</a:t>
                      </a:r>
                    </a:p>
                    <a:p>
                      <a:pPr marL="63500" marR="0" lvl="0" indent="0" algn="ctr" rtl="0">
                        <a:spcBef>
                          <a:spcPts val="0"/>
                        </a:spcBef>
                        <a:buNone/>
                      </a:pPr>
                      <a:endParaRPr sz="1800" b="0" u="none" strike="noStrike" cap="none" baseline="0">
                        <a:solidFill>
                          <a:srgbClr val="000000"/>
                        </a:solidFill>
                        <a:latin typeface="Calibri" charset="0"/>
                        <a:ea typeface="Calibri" charset="0"/>
                        <a:cs typeface="Calibri" charset="0"/>
                        <a:sym typeface="Source Sans Pro"/>
                      </a:endParaRPr>
                    </a:p>
                    <a:p>
                      <a:pPr marL="0" marR="0" lvl="0" indent="0" algn="ctr" rtl="0">
                        <a:spcBef>
                          <a:spcPts val="0"/>
                        </a:spcBef>
                        <a:buSzPct val="25000"/>
                        <a:buNone/>
                      </a:pPr>
                      <a:r>
                        <a:rPr lang="en-US" sz="1800" i="1" u="none" strike="noStrike" cap="none" baseline="0">
                          <a:solidFill>
                            <a:srgbClr val="008000"/>
                          </a:solidFill>
                          <a:latin typeface="Calibri" charset="0"/>
                          <a:ea typeface="Calibri" charset="0"/>
                          <a:cs typeface="Calibri" charset="0"/>
                          <a:sym typeface="Calibri"/>
                        </a:rPr>
                        <a:t>Example:</a:t>
                      </a:r>
                    </a:p>
                    <a:p>
                      <a:pPr marL="0" marR="0" lvl="0" indent="0" algn="ctr" rtl="0">
                        <a:spcBef>
                          <a:spcPts val="0"/>
                        </a:spcBef>
                        <a:buSzPct val="25000"/>
                        <a:buNone/>
                      </a:pPr>
                      <a:r>
                        <a:rPr lang="en-US" sz="1800" i="1" u="none" strike="noStrike" cap="none" baseline="0">
                          <a:solidFill>
                            <a:srgbClr val="008000"/>
                          </a:solidFill>
                          <a:latin typeface="Calibri" charset="0"/>
                          <a:ea typeface="Calibri" charset="0"/>
                          <a:cs typeface="Calibri" charset="0"/>
                          <a:sym typeface="Calibri"/>
                        </a:rPr>
                        <a:t>Student keeps voice quiet, body to self and walks on the right</a:t>
                      </a:r>
                      <a:r>
                        <a:rPr lang="en-US" sz="1800" b="0" i="1" u="none" strike="noStrike" cap="none" baseline="0">
                          <a:solidFill>
                            <a:srgbClr val="008000"/>
                          </a:solidFill>
                          <a:latin typeface="Calibri" charset="0"/>
                          <a:ea typeface="Calibri" charset="0"/>
                          <a:cs typeface="Calibri" charset="0"/>
                          <a:sym typeface="Calibri"/>
                        </a:rPr>
                        <a:t>.</a:t>
                      </a:r>
                    </a:p>
                  </a:txBody>
                  <a:tcPr marL="91450" marR="91450" marT="45725" marB="45725"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tcPr>
                </a:tc>
                <a:tc>
                  <a:txBody>
                    <a:bodyPr/>
                    <a:lstStyle/>
                    <a:p>
                      <a:pPr marL="0" marR="0" lvl="0" indent="0" algn="ctr" rtl="0">
                        <a:spcBef>
                          <a:spcPts val="0"/>
                        </a:spcBef>
                        <a:buSzPct val="25000"/>
                        <a:buNone/>
                      </a:pPr>
                      <a:r>
                        <a:rPr lang="en-US" sz="1800" b="0" u="none" strike="noStrike" cap="none" baseline="0" dirty="0">
                          <a:solidFill>
                            <a:srgbClr val="000000"/>
                          </a:solidFill>
                          <a:latin typeface="Calibri" charset="0"/>
                          <a:ea typeface="Calibri" charset="0"/>
                          <a:cs typeface="Calibri" charset="0"/>
                          <a:sym typeface="Source Sans Pro"/>
                        </a:rPr>
                        <a:t>The resulting event or outcome that occurs immediately following the behavior. Impacts future occurrence of the behavior.</a:t>
                      </a:r>
                    </a:p>
                    <a:p>
                      <a:pPr marL="0" marR="0" lvl="0" indent="0" algn="ctr" rtl="0">
                        <a:spcBef>
                          <a:spcPts val="0"/>
                        </a:spcBef>
                        <a:buNone/>
                      </a:pPr>
                      <a:endParaRPr sz="1800" b="0" u="none" strike="noStrike" cap="none" baseline="0" dirty="0">
                        <a:solidFill>
                          <a:srgbClr val="000000"/>
                        </a:solidFill>
                        <a:latin typeface="Calibri" charset="0"/>
                        <a:ea typeface="Calibri" charset="0"/>
                        <a:cs typeface="Calibri" charset="0"/>
                        <a:sym typeface="Source Sans Pro"/>
                      </a:endParaRP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Example:</a:t>
                      </a:r>
                    </a:p>
                    <a:p>
                      <a:pPr marL="0" marR="0" lvl="0" indent="0" algn="ctr" rtl="0">
                        <a:spcBef>
                          <a:spcPts val="0"/>
                        </a:spcBef>
                        <a:buSzPct val="25000"/>
                        <a:buNone/>
                      </a:pPr>
                      <a:r>
                        <a:rPr lang="en-US" sz="1800" i="1" u="none" strike="noStrike" cap="none" baseline="0" dirty="0">
                          <a:solidFill>
                            <a:srgbClr val="008000"/>
                          </a:solidFill>
                          <a:latin typeface="Calibri" charset="0"/>
                          <a:ea typeface="Calibri" charset="0"/>
                          <a:cs typeface="Calibri" charset="0"/>
                          <a:sym typeface="Calibri"/>
                        </a:rPr>
                        <a:t>Teacher gives specific verbal recognition.  Appropriate hall behavior increases.</a:t>
                      </a:r>
                    </a:p>
                    <a:p>
                      <a:pPr marL="0" marR="0" lvl="0" indent="0" algn="ctr" rtl="0">
                        <a:spcBef>
                          <a:spcPts val="0"/>
                        </a:spcBef>
                        <a:buNone/>
                      </a:pPr>
                      <a:endParaRPr sz="1800" b="0" u="none" strike="noStrike" cap="none" baseline="0" dirty="0">
                        <a:solidFill>
                          <a:srgbClr val="000000"/>
                        </a:solidFill>
                        <a:latin typeface="Calibri" charset="0"/>
                        <a:ea typeface="Calibri" charset="0"/>
                        <a:cs typeface="Calibri" charset="0"/>
                      </a:endParaRPr>
                    </a:p>
                  </a:txBody>
                  <a:tcPr marL="91450" marR="91450" marT="45725" marB="45725"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588" name="Shape 588"/>
          <p:cNvSpPr/>
          <p:nvPr/>
        </p:nvSpPr>
        <p:spPr>
          <a:xfrm>
            <a:off x="6154832" y="1670154"/>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589" name="Shape 589"/>
          <p:cNvSpPr/>
          <p:nvPr/>
        </p:nvSpPr>
        <p:spPr>
          <a:xfrm>
            <a:off x="4233956" y="1702876"/>
            <a:ext cx="635000" cy="368299"/>
          </a:xfrm>
          <a:prstGeom prst="rightArrow">
            <a:avLst>
              <a:gd name="adj1" fmla="val 50000"/>
              <a:gd name="adj2" fmla="val 50000"/>
            </a:avLst>
          </a:prstGeom>
          <a:solidFill>
            <a:schemeClr val="dk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826002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3680347" y="274637"/>
            <a:ext cx="6530453" cy="1143000"/>
          </a:xfrm>
          <a:prstGeom prst="rect">
            <a:avLst/>
          </a:prstGeom>
          <a:noFill/>
          <a:ln>
            <a:noFill/>
          </a:ln>
        </p:spPr>
        <p:txBody>
          <a:bodyPr lIns="91425" tIns="45700" rIns="91425" bIns="45700" anchor="ctr" anchorCtr="0">
            <a:noAutofit/>
          </a:bodyPr>
          <a:lstStyle/>
          <a:p>
            <a:pPr algn="l">
              <a:buClr>
                <a:srgbClr val="009E47"/>
              </a:buClr>
              <a:buSzPct val="25000"/>
            </a:pPr>
            <a:r>
              <a:rPr lang="en-US" sz="3950">
                <a:solidFill>
                  <a:srgbClr val="009E47"/>
                </a:solidFill>
                <a:latin typeface="Calibri"/>
                <a:ea typeface="Calibri"/>
                <a:cs typeface="Calibri"/>
                <a:sym typeface="Calibri"/>
              </a:rPr>
              <a:t>Video</a:t>
            </a:r>
            <a:r>
              <a:rPr lang="en-US" sz="3950" dirty="0">
                <a:solidFill>
                  <a:srgbClr val="009E47"/>
                </a:solidFill>
                <a:latin typeface="Calibri"/>
                <a:ea typeface="Calibri"/>
                <a:cs typeface="Calibri"/>
                <a:sym typeface="Calibri"/>
              </a:rPr>
              <a:t>: </a:t>
            </a:r>
            <a:r>
              <a:rPr lang="en-US" sz="3950" dirty="0">
                <a:solidFill>
                  <a:srgbClr val="FF0000"/>
                </a:solidFill>
                <a:latin typeface="Calibri"/>
                <a:ea typeface="Calibri"/>
                <a:cs typeface="Calibri"/>
                <a:sym typeface="Calibri"/>
              </a:rPr>
              <a:t>Children See</a:t>
            </a:r>
          </a:p>
        </p:txBody>
      </p:sp>
      <p:sp>
        <p:nvSpPr>
          <p:cNvPr id="632" name="Shape 632"/>
          <p:cNvSpPr txBox="1">
            <a:spLocks noGrp="1"/>
          </p:cNvSpPr>
          <p:nvPr>
            <p:ph type="body" idx="1"/>
          </p:nvPr>
        </p:nvSpPr>
        <p:spPr>
          <a:xfrm>
            <a:off x="1981200" y="1766454"/>
            <a:ext cx="8229600" cy="4525963"/>
          </a:xfrm>
          <a:prstGeom prst="rect">
            <a:avLst/>
          </a:prstGeom>
          <a:noFill/>
          <a:ln>
            <a:noFill/>
          </a:ln>
        </p:spPr>
        <p:txBody>
          <a:bodyPr lIns="91425" tIns="45700" rIns="91425" bIns="45700" anchor="t" anchorCtr="0">
            <a:noAutofit/>
          </a:bodyPr>
          <a:lstStyle/>
          <a:p>
            <a:pPr marL="0" indent="0">
              <a:buSzPct val="100000"/>
              <a:buNone/>
            </a:pPr>
            <a:r>
              <a:rPr lang="en-US" sz="3200" i="1" dirty="0">
                <a:solidFill>
                  <a:schemeClr val="dk1"/>
                </a:solidFill>
                <a:latin typeface="Calibri"/>
                <a:ea typeface="Calibri"/>
                <a:cs typeface="Calibri"/>
                <a:sym typeface="Calibri"/>
              </a:rPr>
              <a:t>Children See, Children Do</a:t>
            </a:r>
          </a:p>
          <a:p>
            <a:pPr marL="0" indent="0">
              <a:spcBef>
                <a:spcPts val="560"/>
              </a:spcBef>
              <a:buSzPct val="100000"/>
              <a:buNone/>
            </a:pPr>
            <a:r>
              <a:rPr lang="en-US" sz="2800" u="sng" dirty="0">
                <a:solidFill>
                  <a:schemeClr val="hlink"/>
                </a:solidFill>
                <a:latin typeface="Calibri"/>
                <a:ea typeface="Calibri"/>
                <a:cs typeface="Calibri"/>
                <a:sym typeface="Calibri"/>
                <a:hlinkClick r:id="rId3"/>
              </a:rPr>
              <a:t>https://www.youtube.com/watch?v=KHi2dxSf9hw</a:t>
            </a:r>
          </a:p>
          <a:p>
            <a:pPr marL="0" indent="0">
              <a:spcBef>
                <a:spcPts val="640"/>
              </a:spcBef>
              <a:buNone/>
            </a:pPr>
            <a:endParaRPr sz="3200" dirty="0">
              <a:solidFill>
                <a:schemeClr val="dk1"/>
              </a:solidFill>
              <a:latin typeface="Calibri"/>
              <a:ea typeface="Calibri"/>
              <a:cs typeface="Calibri"/>
              <a:sym typeface="Calibri"/>
            </a:endParaRPr>
          </a:p>
        </p:txBody>
      </p:sp>
      <p:sp>
        <p:nvSpPr>
          <p:cNvPr id="633" name="Shape 633"/>
          <p:cNvSpPr/>
          <p:nvPr/>
        </p:nvSpPr>
        <p:spPr>
          <a:xfrm>
            <a:off x="1981200" y="463859"/>
            <a:ext cx="1625410" cy="953779"/>
          </a:xfrm>
          <a:custGeom>
            <a:avLst/>
            <a:gdLst/>
            <a:ahLst/>
            <a:cxnLst/>
            <a:rect l="0" t="0" r="0" b="0"/>
            <a:pathLst>
              <a:path w="120000" h="120000" extrusionOk="0">
                <a:moveTo>
                  <a:pt x="0" y="0"/>
                </a:moveTo>
                <a:lnTo>
                  <a:pt x="120000" y="0"/>
                </a:lnTo>
                <a:lnTo>
                  <a:pt x="120000" y="120000"/>
                </a:lnTo>
                <a:lnTo>
                  <a:pt x="0" y="120000"/>
                </a:lnTo>
                <a:close/>
                <a:moveTo>
                  <a:pt x="33594" y="36999"/>
                </a:moveTo>
                <a:lnTo>
                  <a:pt x="33594" y="54812"/>
                </a:lnTo>
                <a:lnTo>
                  <a:pt x="37151" y="54812"/>
                </a:lnTo>
                <a:lnTo>
                  <a:pt x="38251" y="52779"/>
                </a:lnTo>
                <a:lnTo>
                  <a:pt x="39278" y="52779"/>
                </a:lnTo>
                <a:lnTo>
                  <a:pt x="39278" y="79966"/>
                </a:lnTo>
                <a:lnTo>
                  <a:pt x="75183" y="79966"/>
                </a:lnTo>
                <a:lnTo>
                  <a:pt x="75183" y="70591"/>
                </a:lnTo>
                <a:lnTo>
                  <a:pt x="80867" y="70591"/>
                </a:lnTo>
                <a:lnTo>
                  <a:pt x="83948" y="75750"/>
                </a:lnTo>
                <a:lnTo>
                  <a:pt x="86405" y="75750"/>
                </a:lnTo>
                <a:lnTo>
                  <a:pt x="86405" y="42625"/>
                </a:lnTo>
                <a:lnTo>
                  <a:pt x="83948" y="42625"/>
                </a:lnTo>
                <a:lnTo>
                  <a:pt x="81821" y="46216"/>
                </a:lnTo>
                <a:lnTo>
                  <a:pt x="75183" y="46216"/>
                </a:lnTo>
                <a:lnTo>
                  <a:pt x="75183" y="42625"/>
                </a:lnTo>
                <a:lnTo>
                  <a:pt x="73092" y="38875"/>
                </a:lnTo>
                <a:lnTo>
                  <a:pt x="38251" y="38875"/>
                </a:lnTo>
                <a:lnTo>
                  <a:pt x="37151" y="36999"/>
                </a:lnTo>
                <a:close/>
              </a:path>
              <a:path w="120000" h="120000" fill="darken" extrusionOk="0">
                <a:moveTo>
                  <a:pt x="33594" y="36999"/>
                </a:moveTo>
                <a:lnTo>
                  <a:pt x="33594" y="54812"/>
                </a:lnTo>
                <a:lnTo>
                  <a:pt x="37151" y="54812"/>
                </a:lnTo>
                <a:lnTo>
                  <a:pt x="38251" y="52779"/>
                </a:lnTo>
                <a:lnTo>
                  <a:pt x="39278" y="52779"/>
                </a:lnTo>
                <a:lnTo>
                  <a:pt x="39278" y="79966"/>
                </a:lnTo>
                <a:lnTo>
                  <a:pt x="75183" y="79966"/>
                </a:lnTo>
                <a:lnTo>
                  <a:pt x="75183" y="70591"/>
                </a:lnTo>
                <a:lnTo>
                  <a:pt x="80867" y="70591"/>
                </a:lnTo>
                <a:lnTo>
                  <a:pt x="83948" y="75750"/>
                </a:lnTo>
                <a:lnTo>
                  <a:pt x="86405" y="75750"/>
                </a:lnTo>
                <a:lnTo>
                  <a:pt x="86405" y="42625"/>
                </a:lnTo>
                <a:lnTo>
                  <a:pt x="83948" y="42625"/>
                </a:lnTo>
                <a:lnTo>
                  <a:pt x="81821" y="46216"/>
                </a:lnTo>
                <a:lnTo>
                  <a:pt x="75183" y="46216"/>
                </a:lnTo>
                <a:lnTo>
                  <a:pt x="75183" y="42625"/>
                </a:lnTo>
                <a:lnTo>
                  <a:pt x="73092" y="38875"/>
                </a:lnTo>
                <a:lnTo>
                  <a:pt x="38251" y="38875"/>
                </a:lnTo>
                <a:lnTo>
                  <a:pt x="37151" y="36999"/>
                </a:lnTo>
                <a:close/>
              </a:path>
              <a:path w="120000" h="120000" fill="none" extrusionOk="0">
                <a:moveTo>
                  <a:pt x="33594" y="36999"/>
                </a:moveTo>
                <a:lnTo>
                  <a:pt x="37151" y="36999"/>
                </a:lnTo>
                <a:lnTo>
                  <a:pt x="38251" y="38875"/>
                </a:lnTo>
                <a:lnTo>
                  <a:pt x="73092" y="38875"/>
                </a:lnTo>
                <a:lnTo>
                  <a:pt x="75183" y="42625"/>
                </a:lnTo>
                <a:lnTo>
                  <a:pt x="75183" y="46216"/>
                </a:lnTo>
                <a:lnTo>
                  <a:pt x="81821" y="46216"/>
                </a:lnTo>
                <a:lnTo>
                  <a:pt x="83948" y="42625"/>
                </a:lnTo>
                <a:lnTo>
                  <a:pt x="86405" y="42625"/>
                </a:lnTo>
                <a:lnTo>
                  <a:pt x="86405" y="75750"/>
                </a:lnTo>
                <a:lnTo>
                  <a:pt x="83948" y="75750"/>
                </a:lnTo>
                <a:lnTo>
                  <a:pt x="80867" y="70591"/>
                </a:lnTo>
                <a:lnTo>
                  <a:pt x="75183" y="70591"/>
                </a:lnTo>
                <a:lnTo>
                  <a:pt x="75183" y="79966"/>
                </a:lnTo>
                <a:lnTo>
                  <a:pt x="39278" y="79966"/>
                </a:lnTo>
                <a:lnTo>
                  <a:pt x="39278" y="52779"/>
                </a:lnTo>
                <a:lnTo>
                  <a:pt x="38251" y="52779"/>
                </a:lnTo>
                <a:lnTo>
                  <a:pt x="37151" y="54812"/>
                </a:lnTo>
                <a:lnTo>
                  <a:pt x="33594" y="54812"/>
                </a:lnTo>
                <a:close/>
              </a:path>
              <a:path w="120000" h="120000" fill="none" extrusionOk="0">
                <a:moveTo>
                  <a:pt x="0" y="0"/>
                </a:moveTo>
                <a:lnTo>
                  <a:pt x="120000" y="0"/>
                </a:lnTo>
                <a:lnTo>
                  <a:pt x="120000" y="120000"/>
                </a:lnTo>
                <a:lnTo>
                  <a:pt x="0" y="120000"/>
                </a:lnTo>
                <a:close/>
              </a:path>
            </a:pathLst>
          </a:custGeom>
          <a:solidFill>
            <a:srgbClr val="C2D59B"/>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15778C0-312C-8D41-A1E5-2A421689364D}"/>
              </a:ext>
            </a:extLst>
          </p:cNvPr>
          <p:cNvPicPr>
            <a:picLocks noChangeAspect="1"/>
          </p:cNvPicPr>
          <p:nvPr/>
        </p:nvPicPr>
        <p:blipFill>
          <a:blip r:embed="rId4"/>
          <a:stretch>
            <a:fillRect/>
          </a:stretch>
        </p:blipFill>
        <p:spPr>
          <a:xfrm>
            <a:off x="4224259" y="3002893"/>
            <a:ext cx="4801997" cy="2993173"/>
          </a:xfrm>
          <a:prstGeom prst="rect">
            <a:avLst/>
          </a:prstGeom>
        </p:spPr>
      </p:pic>
    </p:spTree>
    <p:extLst>
      <p:ext uri="{BB962C8B-B14F-4D97-AF65-F5344CB8AC3E}">
        <p14:creationId xmlns:p14="http://schemas.microsoft.com/office/powerpoint/2010/main" val="249257680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9" name="Picture 8"/>
          <p:cNvPicPr>
            <a:picLocks noChangeAspect="1"/>
          </p:cNvPicPr>
          <p:nvPr/>
        </p:nvPicPr>
        <p:blipFill rotWithShape="1">
          <a:blip r:embed="rId3"/>
          <a:srcRect r="1142" b="2059"/>
          <a:stretch/>
        </p:blipFill>
        <p:spPr>
          <a:xfrm>
            <a:off x="1729015" y="708563"/>
            <a:ext cx="8793843" cy="4531096"/>
          </a:xfrm>
          <a:prstGeom prst="rect">
            <a:avLst/>
          </a:prstGeom>
        </p:spPr>
      </p:pic>
      <p:sp>
        <p:nvSpPr>
          <p:cNvPr id="2" name="Oval 1">
            <a:extLst>
              <a:ext uri="{FF2B5EF4-FFF2-40B4-BE49-F238E27FC236}">
                <a16:creationId xmlns:a16="http://schemas.microsoft.com/office/drawing/2014/main" id="{179F655F-AA30-1248-AFB1-96B933DFDD63}"/>
              </a:ext>
            </a:extLst>
          </p:cNvPr>
          <p:cNvSpPr/>
          <p:nvPr/>
        </p:nvSpPr>
        <p:spPr>
          <a:xfrm>
            <a:off x="7625166" y="4541003"/>
            <a:ext cx="2417736" cy="836909"/>
          </a:xfrm>
          <a:prstGeom prst="ellipse">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5252391-8DA9-E842-9FC1-1BF4378F1F44}"/>
              </a:ext>
            </a:extLst>
          </p:cNvPr>
          <p:cNvSpPr/>
          <p:nvPr/>
        </p:nvSpPr>
        <p:spPr>
          <a:xfrm rot="984317">
            <a:off x="4522135" y="4105777"/>
            <a:ext cx="3378631" cy="170482"/>
          </a:xfrm>
          <a:prstGeom prst="rect">
            <a:avLst/>
          </a:prstGeom>
          <a:solidFill>
            <a:srgbClr val="FFFF00">
              <a:alpha val="35000"/>
            </a:srgbClr>
          </a:solidFill>
          <a:ln>
            <a:solidFill>
              <a:srgbClr val="FFFF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28A4A8-8418-8E4D-893A-948E7DF05A23}"/>
              </a:ext>
            </a:extLst>
          </p:cNvPr>
          <p:cNvSpPr/>
          <p:nvPr/>
        </p:nvSpPr>
        <p:spPr>
          <a:xfrm rot="2691035">
            <a:off x="7566129" y="4027618"/>
            <a:ext cx="1052482" cy="195097"/>
          </a:xfrm>
          <a:prstGeom prst="rect">
            <a:avLst/>
          </a:prstGeom>
          <a:solidFill>
            <a:srgbClr val="FFFF00">
              <a:alpha val="35000"/>
            </a:srgbClr>
          </a:solidFill>
          <a:ln>
            <a:solidFill>
              <a:srgbClr val="FFFF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169759"/>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sz="4000">
                <a:solidFill>
                  <a:schemeClr val="dk1"/>
                </a:solidFill>
                <a:latin typeface="Calibri"/>
                <a:ea typeface="Calibri"/>
                <a:cs typeface="Calibri"/>
                <a:sym typeface="Calibri"/>
              </a:rPr>
              <a:t>Defining Behaviors/Rules</a:t>
            </a:r>
          </a:p>
        </p:txBody>
      </p:sp>
      <p:sp>
        <p:nvSpPr>
          <p:cNvPr id="717" name="Shape 717"/>
          <p:cNvSpPr txBox="1">
            <a:spLocks noGrp="1"/>
          </p:cNvSpPr>
          <p:nvPr>
            <p:ph type="body" idx="1"/>
          </p:nvPr>
        </p:nvSpPr>
        <p:spPr>
          <a:xfrm>
            <a:off x="805912" y="1601695"/>
            <a:ext cx="10445857" cy="4295868"/>
          </a:xfrm>
          <a:prstGeom prst="rect">
            <a:avLst/>
          </a:prstGeom>
          <a:noFill/>
          <a:ln>
            <a:noFill/>
          </a:ln>
        </p:spPr>
        <p:txBody>
          <a:bodyPr lIns="91425" tIns="45700" rIns="91425" bIns="45700" anchor="t" anchorCtr="0">
            <a:noAutofit/>
          </a:bodyPr>
          <a:lstStyle/>
          <a:p>
            <a:pPr indent="-342900">
              <a:buSzPct val="100000"/>
            </a:pPr>
            <a:r>
              <a:rPr lang="en-US" sz="3200" dirty="0">
                <a:solidFill>
                  <a:schemeClr val="dk1"/>
                </a:solidFill>
                <a:latin typeface="Calibri"/>
                <a:ea typeface="Calibri"/>
                <a:cs typeface="Calibri"/>
                <a:sym typeface="Calibri"/>
              </a:rPr>
              <a:t>Specifically Identified Behaviors should be:</a:t>
            </a:r>
          </a:p>
          <a:p>
            <a:pPr lvl="1" indent="-285750">
              <a:spcBef>
                <a:spcPts val="640"/>
              </a:spcBef>
              <a:buSzPct val="100000"/>
            </a:pPr>
            <a:r>
              <a:rPr lang="en-US" sz="3200" b="1" dirty="0">
                <a:solidFill>
                  <a:srgbClr val="FF0000"/>
                </a:solidFill>
                <a:latin typeface="Calibri"/>
                <a:ea typeface="Calibri"/>
                <a:cs typeface="Calibri"/>
                <a:sym typeface="Calibri"/>
              </a:rPr>
              <a:t>O</a:t>
            </a:r>
            <a:r>
              <a:rPr lang="en-US" sz="3200" dirty="0">
                <a:solidFill>
                  <a:schemeClr val="dk1"/>
                </a:solidFill>
                <a:latin typeface="Calibri"/>
                <a:ea typeface="Calibri"/>
                <a:cs typeface="Calibri"/>
                <a:sym typeface="Calibri"/>
              </a:rPr>
              <a:t>bservable – Behaviors we can see</a:t>
            </a:r>
          </a:p>
          <a:p>
            <a:pPr lvl="1" indent="-285750">
              <a:spcBef>
                <a:spcPts val="640"/>
              </a:spcBef>
              <a:buSzPct val="100000"/>
            </a:pPr>
            <a:r>
              <a:rPr lang="en-US" sz="3200" b="1" dirty="0">
                <a:solidFill>
                  <a:srgbClr val="FF0000"/>
                </a:solidFill>
                <a:latin typeface="Calibri"/>
                <a:ea typeface="Calibri"/>
                <a:cs typeface="Calibri"/>
                <a:sym typeface="Calibri"/>
              </a:rPr>
              <a:t>M</a:t>
            </a:r>
            <a:r>
              <a:rPr lang="en-US" sz="3200" dirty="0">
                <a:solidFill>
                  <a:schemeClr val="dk1"/>
                </a:solidFill>
                <a:latin typeface="Calibri"/>
                <a:ea typeface="Calibri"/>
                <a:cs typeface="Calibri"/>
                <a:sym typeface="Calibri"/>
              </a:rPr>
              <a:t>easurable – We can count occurrences</a:t>
            </a:r>
          </a:p>
          <a:p>
            <a:pPr lvl="1" indent="-285750">
              <a:spcBef>
                <a:spcPts val="640"/>
              </a:spcBef>
              <a:buSzPct val="100000"/>
            </a:pPr>
            <a:r>
              <a:rPr lang="en-US" sz="3200" b="1" dirty="0">
                <a:solidFill>
                  <a:srgbClr val="FF0000"/>
                </a:solidFill>
                <a:latin typeface="Calibri"/>
                <a:ea typeface="Calibri"/>
                <a:cs typeface="Calibri"/>
                <a:sym typeface="Calibri"/>
              </a:rPr>
              <a:t>P</a:t>
            </a:r>
            <a:r>
              <a:rPr lang="en-US" sz="3200" dirty="0">
                <a:solidFill>
                  <a:schemeClr val="dk1"/>
                </a:solidFill>
                <a:latin typeface="Calibri"/>
                <a:ea typeface="Calibri"/>
                <a:cs typeface="Calibri"/>
                <a:sym typeface="Calibri"/>
              </a:rPr>
              <a:t>ositively Stated – What we do to be successful</a:t>
            </a:r>
          </a:p>
          <a:p>
            <a:pPr lvl="1" indent="-285750">
              <a:spcBef>
                <a:spcPts val="640"/>
              </a:spcBef>
              <a:buSzPct val="100000"/>
            </a:pPr>
            <a:r>
              <a:rPr lang="en-US" sz="3200" b="1" dirty="0">
                <a:solidFill>
                  <a:srgbClr val="FF0000"/>
                </a:solidFill>
                <a:latin typeface="Calibri"/>
                <a:ea typeface="Calibri"/>
                <a:cs typeface="Calibri"/>
                <a:sym typeface="Calibri"/>
              </a:rPr>
              <a:t>U</a:t>
            </a:r>
            <a:r>
              <a:rPr lang="en-US" sz="3200" dirty="0">
                <a:solidFill>
                  <a:schemeClr val="dk1"/>
                </a:solidFill>
                <a:latin typeface="Calibri"/>
                <a:ea typeface="Calibri"/>
                <a:cs typeface="Calibri"/>
                <a:sym typeface="Calibri"/>
              </a:rPr>
              <a:t>nderstandable – Student-friendly language</a:t>
            </a:r>
          </a:p>
          <a:p>
            <a:pPr lvl="1" indent="-285750">
              <a:spcBef>
                <a:spcPts val="640"/>
              </a:spcBef>
              <a:buSzPct val="100000"/>
            </a:pPr>
            <a:r>
              <a:rPr lang="en-US" sz="3200" b="1" dirty="0">
                <a:solidFill>
                  <a:srgbClr val="FF0000"/>
                </a:solidFill>
                <a:latin typeface="Calibri"/>
                <a:ea typeface="Calibri"/>
                <a:cs typeface="Calibri"/>
                <a:sym typeface="Calibri"/>
              </a:rPr>
              <a:t>A</a:t>
            </a:r>
            <a:r>
              <a:rPr lang="en-US" sz="3200" dirty="0">
                <a:solidFill>
                  <a:schemeClr val="dk1"/>
                </a:solidFill>
                <a:latin typeface="Calibri"/>
                <a:ea typeface="Calibri"/>
                <a:cs typeface="Calibri"/>
                <a:sym typeface="Calibri"/>
              </a:rPr>
              <a:t>lways Applicable – The same everyday</a:t>
            </a:r>
          </a:p>
          <a:p>
            <a:pPr>
              <a:spcBef>
                <a:spcPts val="640"/>
              </a:spcBef>
              <a:buNone/>
            </a:pPr>
            <a:endParaRPr sz="3200" dirty="0">
              <a:solidFill>
                <a:schemeClr val="dk1"/>
              </a:solidFill>
              <a:latin typeface="Calibri"/>
              <a:ea typeface="Calibri"/>
              <a:cs typeface="Calibri"/>
              <a:sym typeface="Calibri"/>
            </a:endParaRPr>
          </a:p>
          <a:p>
            <a:pPr>
              <a:spcBef>
                <a:spcPts val="640"/>
              </a:spcBef>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1171147"/>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sz="4400">
                <a:solidFill>
                  <a:schemeClr val="dk1"/>
                </a:solidFill>
                <a:latin typeface="Calibri"/>
                <a:ea typeface="Calibri"/>
                <a:cs typeface="Calibri"/>
                <a:sym typeface="Calibri"/>
              </a:rPr>
              <a:t>All Settings</a:t>
            </a:r>
          </a:p>
        </p:txBody>
      </p:sp>
      <p:sp>
        <p:nvSpPr>
          <p:cNvPr id="766" name="Shape 766"/>
          <p:cNvSpPr txBox="1">
            <a:spLocks noGrp="1"/>
          </p:cNvSpPr>
          <p:nvPr>
            <p:ph type="body" idx="1"/>
          </p:nvPr>
        </p:nvSpPr>
        <p:spPr>
          <a:xfrm>
            <a:off x="464949" y="1435100"/>
            <a:ext cx="9745851" cy="4630738"/>
          </a:xfrm>
          <a:prstGeom prst="rect">
            <a:avLst/>
          </a:prstGeom>
          <a:noFill/>
          <a:ln>
            <a:noFill/>
          </a:ln>
        </p:spPr>
        <p:txBody>
          <a:bodyPr lIns="91425" tIns="45700" rIns="91425" bIns="45700" anchor="t" anchorCtr="0">
            <a:noAutofit/>
          </a:bodyPr>
          <a:lstStyle/>
          <a:p>
            <a:pPr marL="2174875" indent="-457200">
              <a:lnSpc>
                <a:spcPct val="90000"/>
              </a:lnSpc>
              <a:buClr>
                <a:srgbClr val="00B050"/>
              </a:buClr>
              <a:buSzPct val="100000"/>
              <a:buFont typeface="System Font Regular"/>
              <a:buChar char="−"/>
            </a:pPr>
            <a:r>
              <a:rPr lang="en-US" sz="3200" dirty="0">
                <a:solidFill>
                  <a:schemeClr val="dk1"/>
                </a:solidFill>
                <a:latin typeface="Calibri"/>
                <a:ea typeface="Calibri"/>
                <a:cs typeface="Calibri"/>
                <a:sym typeface="Calibri"/>
              </a:rPr>
              <a:t>Rules that are expected in each and every school location and are connected to the 3-5 schoolwide expectations identified.</a:t>
            </a:r>
          </a:p>
          <a:p>
            <a:pPr marL="2174875" indent="-457200">
              <a:lnSpc>
                <a:spcPct val="90000"/>
              </a:lnSpc>
              <a:spcBef>
                <a:spcPts val="640"/>
              </a:spcBef>
              <a:buClr>
                <a:srgbClr val="00B050"/>
              </a:buClr>
              <a:buSzPct val="100000"/>
              <a:buFont typeface="System Font Regular"/>
              <a:buChar char="−"/>
            </a:pPr>
            <a:r>
              <a:rPr lang="en-US" sz="3200" dirty="0">
                <a:solidFill>
                  <a:schemeClr val="dk1"/>
                </a:solidFill>
                <a:latin typeface="Calibri"/>
                <a:ea typeface="Calibri"/>
                <a:cs typeface="Calibri"/>
                <a:sym typeface="Calibri"/>
              </a:rPr>
              <a:t>Expectations often not clear or agreed upon by all staff.</a:t>
            </a:r>
          </a:p>
          <a:p>
            <a:pPr marL="2174875" indent="-457200">
              <a:lnSpc>
                <a:spcPct val="90000"/>
              </a:lnSpc>
              <a:spcBef>
                <a:spcPts val="640"/>
              </a:spcBef>
              <a:buClr>
                <a:srgbClr val="00B050"/>
              </a:buClr>
              <a:buSzPct val="100000"/>
              <a:buFont typeface="System Font Regular"/>
              <a:buChar char="−"/>
            </a:pPr>
            <a:r>
              <a:rPr lang="en-US" sz="3200" dirty="0">
                <a:solidFill>
                  <a:schemeClr val="dk1"/>
                </a:solidFill>
                <a:latin typeface="Calibri"/>
                <a:ea typeface="Calibri"/>
                <a:cs typeface="Calibri"/>
                <a:sym typeface="Calibri"/>
              </a:rPr>
              <a:t>Supervisors change day by day.</a:t>
            </a:r>
          </a:p>
          <a:p>
            <a:pPr marL="2174875" indent="-457200">
              <a:lnSpc>
                <a:spcPct val="90000"/>
              </a:lnSpc>
              <a:spcBef>
                <a:spcPts val="640"/>
              </a:spcBef>
              <a:buClr>
                <a:srgbClr val="00B050"/>
              </a:buClr>
              <a:buSzPct val="100000"/>
              <a:buFont typeface="System Font Regular"/>
              <a:buChar char="−"/>
            </a:pPr>
            <a:r>
              <a:rPr lang="en-US" sz="3200" dirty="0">
                <a:solidFill>
                  <a:schemeClr val="dk1"/>
                </a:solidFill>
                <a:latin typeface="Calibri"/>
                <a:ea typeface="Calibri"/>
                <a:cs typeface="Calibri"/>
                <a:sym typeface="Calibri"/>
              </a:rPr>
              <a:t>Need to state behavior only once on     Matrix, fewer rules on Matrix.</a:t>
            </a:r>
          </a:p>
          <a:p>
            <a:pPr marL="1717675" indent="-1717675">
              <a:lnSpc>
                <a:spcPct val="90000"/>
              </a:lnSpc>
              <a:spcBef>
                <a:spcPts val="640"/>
              </a:spcBef>
              <a:buNone/>
            </a:pPr>
            <a:endParaRPr sz="3200"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03B160A1-5D09-0F4F-B002-B72045F0B5A5}"/>
              </a:ext>
            </a:extLst>
          </p:cNvPr>
          <p:cNvSpPr txBox="1"/>
          <p:nvPr/>
        </p:nvSpPr>
        <p:spPr>
          <a:xfrm>
            <a:off x="573437" y="1417637"/>
            <a:ext cx="1708879" cy="1384995"/>
          </a:xfrm>
          <a:prstGeom prst="rect">
            <a:avLst/>
          </a:prstGeom>
          <a:noFill/>
        </p:spPr>
        <p:txBody>
          <a:bodyPr wrap="square" rtlCol="0">
            <a:spAutoFit/>
          </a:bodyPr>
          <a:lstStyle/>
          <a:p>
            <a:r>
              <a:rPr lang="en-US" sz="2800" i="1" dirty="0">
                <a:solidFill>
                  <a:srgbClr val="FF0000"/>
                </a:solidFill>
                <a:latin typeface="Calibri"/>
                <a:ea typeface="Calibri"/>
                <a:cs typeface="Calibri"/>
                <a:sym typeface="Calibri"/>
              </a:rPr>
              <a:t>What?</a:t>
            </a:r>
          </a:p>
          <a:p>
            <a:endParaRPr lang="en-US" sz="2800" i="1" dirty="0">
              <a:solidFill>
                <a:srgbClr val="FF0000"/>
              </a:solidFill>
              <a:latin typeface="Calibri"/>
              <a:ea typeface="Calibri"/>
              <a:cs typeface="Calibri"/>
              <a:sym typeface="Calibri"/>
            </a:endParaRPr>
          </a:p>
          <a:p>
            <a:r>
              <a:rPr lang="en-US" sz="2800" i="1" dirty="0">
                <a:solidFill>
                  <a:srgbClr val="FF0000"/>
                </a:solidFill>
                <a:latin typeface="Calibri"/>
                <a:ea typeface="Calibri"/>
                <a:cs typeface="Calibri"/>
                <a:sym typeface="Calibri"/>
              </a:rPr>
              <a:t>Why?</a:t>
            </a:r>
            <a:endParaRPr lang="en-US" sz="2800" dirty="0"/>
          </a:p>
        </p:txBody>
      </p:sp>
    </p:spTree>
    <p:extLst>
      <p:ext uri="{BB962C8B-B14F-4D97-AF65-F5344CB8AC3E}">
        <p14:creationId xmlns:p14="http://schemas.microsoft.com/office/powerpoint/2010/main" val="677993047"/>
      </p:ext>
    </p:extLst>
  </p:cSld>
  <p:clrMapOvr>
    <a:masterClrMapping/>
  </p:clrMapOvr>
  <p:transition spd="slow">
    <p:cut/>
  </p:transition>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1722</Words>
  <Application>Microsoft Macintosh PowerPoint</Application>
  <PresentationFormat>Widescreen</PresentationFormat>
  <Paragraphs>156</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Source Sans Pro</vt:lpstr>
      <vt:lpstr>System Font Regular</vt:lpstr>
      <vt:lpstr>Times New Roman</vt:lpstr>
      <vt:lpstr>1_Office Theme</vt:lpstr>
      <vt:lpstr>Office Theme</vt:lpstr>
      <vt:lpstr>3_Office Theme</vt:lpstr>
      <vt:lpstr>Clarifying Expected Behavior Expectations and Rules     </vt:lpstr>
      <vt:lpstr>Session Outcomes</vt:lpstr>
      <vt:lpstr>PowerPoint Presentation</vt:lpstr>
      <vt:lpstr>Science of Behavior</vt:lpstr>
      <vt:lpstr>The Science of Behavior</vt:lpstr>
      <vt:lpstr>Video: Children See</vt:lpstr>
      <vt:lpstr>PowerPoint Presentation</vt:lpstr>
      <vt:lpstr>Defining Behaviors/Rules</vt:lpstr>
      <vt:lpstr>All Settings</vt:lpstr>
      <vt:lpstr>Non-Classroom Areas</vt:lpstr>
      <vt:lpstr>Classroom Behaviors/Rules</vt:lpstr>
      <vt:lpstr>Discussion: Defining Expectations and Rules</vt:lpstr>
      <vt:lpstr>Session Outcomes</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Workshop for Preparation Phase SW-PBS Teams:  Session 2 - Clarifying Expected Behavior  MO SW-PBS Training</dc:title>
  <dc:creator>Lintner, Debora R.</dc:creator>
  <cp:lastModifiedBy>Deanna Maynard</cp:lastModifiedBy>
  <cp:revision>18</cp:revision>
  <dcterms:created xsi:type="dcterms:W3CDTF">2015-08-03T20:00:21Z</dcterms:created>
  <dcterms:modified xsi:type="dcterms:W3CDTF">2019-05-30T21:31:00Z</dcterms:modified>
</cp:coreProperties>
</file>