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4"/>
  </p:notesMasterIdLst>
  <p:sldIdLst>
    <p:sldId id="538" r:id="rId2"/>
    <p:sldId id="466" r:id="rId3"/>
    <p:sldId id="482" r:id="rId4"/>
    <p:sldId id="592" r:id="rId5"/>
    <p:sldId id="593" r:id="rId6"/>
    <p:sldId id="471" r:id="rId7"/>
    <p:sldId id="472" r:id="rId8"/>
    <p:sldId id="473" r:id="rId9"/>
    <p:sldId id="474" r:id="rId10"/>
    <p:sldId id="475" r:id="rId11"/>
    <p:sldId id="476" r:id="rId12"/>
    <p:sldId id="594"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sultant Notes - Delete or Hide this Section!" id="{6F781E8C-AD57-6E4D-808D-18755DC80649}">
          <p14:sldIdLst>
            <p14:sldId id="538"/>
          </p14:sldIdLst>
        </p14:section>
        <p14:section name="Engage Staff in Developing Classroom Procedures" id="{C14C4826-0F97-6B44-9188-0E58C46D96F4}">
          <p14:sldIdLst>
            <p14:sldId id="466"/>
            <p14:sldId id="482"/>
            <p14:sldId id="592"/>
            <p14:sldId id="593"/>
            <p14:sldId id="471"/>
            <p14:sldId id="472"/>
            <p14:sldId id="473"/>
            <p14:sldId id="474"/>
            <p14:sldId id="475"/>
            <p14:sldId id="476"/>
            <p14:sldId id="5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2D"/>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290" autoAdjust="0"/>
    <p:restoredTop sz="69507" autoAdjust="0"/>
  </p:normalViewPr>
  <p:slideViewPr>
    <p:cSldViewPr snapToGrid="0" snapToObjects="1">
      <p:cViewPr varScale="1">
        <p:scale>
          <a:sx n="84" d="100"/>
          <a:sy n="84" d="100"/>
        </p:scale>
        <p:origin x="200" y="28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showGuides="1">
      <p:cViewPr varScale="1">
        <p:scale>
          <a:sx n="51" d="100"/>
          <a:sy n="51" d="100"/>
        </p:scale>
        <p:origin x="-22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355C07-20E6-3D4B-9B0E-9B0E4AD2835E}" type="datetimeFigureOut">
              <a:rPr lang="en-US" smtClean="0"/>
              <a:t>6/5/19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C57270-1435-9749-8C75-F4C5FD1D1467}" type="slidenum">
              <a:rPr lang="en-US" smtClean="0"/>
              <a:t>‹#›</a:t>
            </a:fld>
            <a:endParaRPr lang="en-US"/>
          </a:p>
        </p:txBody>
      </p:sp>
    </p:spTree>
    <p:extLst>
      <p:ext uri="{BB962C8B-B14F-4D97-AF65-F5344CB8AC3E}">
        <p14:creationId xmlns:p14="http://schemas.microsoft.com/office/powerpoint/2010/main" val="15766514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pbismissouri.or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rPr>
              <a:t>Please note the page numbers in this </a:t>
            </a:r>
            <a:r>
              <a:rPr lang="en-US" b="1" dirty="0" err="1">
                <a:latin typeface="Arial" panose="020B0604020202020204" pitchFamily="34" charset="0"/>
              </a:rPr>
              <a:t>powerpoint</a:t>
            </a:r>
            <a:r>
              <a:rPr lang="en-US" b="1" dirty="0">
                <a:latin typeface="Arial" panose="020B0604020202020204" pitchFamily="34" charset="0"/>
              </a:rPr>
              <a:t> refer to the 2018-19 MO SW-PBS Tier 1Team Workbook and can be found </a:t>
            </a:r>
            <a:r>
              <a:rPr lang="en-US" sz="1200" b="1" kern="1200" dirty="0">
                <a:solidFill>
                  <a:schemeClr val="tx1"/>
                </a:solidFill>
                <a:effectLst/>
                <a:latin typeface="+mn-lt"/>
                <a:ea typeface="+mn-ea"/>
                <a:cs typeface="+mn-cs"/>
              </a:rPr>
              <a:t>at</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http://pbismissouri.org</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DC57270-1435-9749-8C75-F4C5FD1D1467}" type="slidenum">
              <a:rPr lang="en-US" smtClean="0"/>
              <a:t>1</a:t>
            </a:fld>
            <a:endParaRPr lang="en-US"/>
          </a:p>
        </p:txBody>
      </p:sp>
    </p:spTree>
    <p:extLst>
      <p:ext uri="{BB962C8B-B14F-4D97-AF65-F5344CB8AC3E}">
        <p14:creationId xmlns:p14="http://schemas.microsoft.com/office/powerpoint/2010/main" val="1326227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Direct participants to p. 129 of the 2018-19 Tier 1 Workbook.</a:t>
            </a:r>
          </a:p>
          <a:p>
            <a:endParaRPr lang="en-US" b="1" dirty="0"/>
          </a:p>
          <a:p>
            <a:r>
              <a:rPr lang="en-US" b="1" i="0" dirty="0"/>
              <a:t>Introduce this activity by saying,</a:t>
            </a:r>
            <a:r>
              <a:rPr lang="en-US" b="1" i="0" baseline="0" dirty="0"/>
              <a:t> </a:t>
            </a:r>
            <a:r>
              <a:rPr lang="en-US" b="0" i="0" baseline="0" dirty="0"/>
              <a:t>“You can use the List of Classroom Procedures with this activity and the Procedure Writing activity to work with your staff to develop procedures for each classroom.”</a:t>
            </a:r>
            <a:endParaRPr lang="en-US" b="0" i="0"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671C2EB1-22DB-A546-9453-0C5C2A32182C}" type="slidenum">
              <a:rPr lang="en-US" smtClean="0"/>
              <a:t>10</a:t>
            </a:fld>
            <a:endParaRPr lang="en-US"/>
          </a:p>
        </p:txBody>
      </p:sp>
    </p:spTree>
    <p:extLst>
      <p:ext uri="{BB962C8B-B14F-4D97-AF65-F5344CB8AC3E}">
        <p14:creationId xmlns:p14="http://schemas.microsoft.com/office/powerpoint/2010/main" val="3908134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75" rtl="0" eaLnBrk="1" fontAlgn="auto" latinLnBrk="0" hangingPunct="1">
              <a:lnSpc>
                <a:spcPct val="100000"/>
              </a:lnSpc>
              <a:spcBef>
                <a:spcPts val="0"/>
              </a:spcBef>
              <a:spcAft>
                <a:spcPts val="0"/>
              </a:spcAft>
              <a:buClrTx/>
              <a:buSzTx/>
              <a:buFontTx/>
              <a:buNone/>
              <a:tabLst/>
              <a:defRPr/>
            </a:pPr>
            <a:r>
              <a:rPr lang="en-US" b="1" dirty="0"/>
              <a:t>Direct participants to p. 129 of the 2018-19 Tier 1 Workbook.</a:t>
            </a:r>
          </a:p>
          <a:p>
            <a:pPr defTabSz="457175">
              <a:defRPr/>
            </a:pPr>
            <a:endParaRPr lang="en-US" b="1" baseline="0" dirty="0"/>
          </a:p>
          <a:p>
            <a:pPr defTabSz="457175">
              <a:defRPr/>
            </a:pPr>
            <a:r>
              <a:rPr lang="en-US" b="1" baseline="0" dirty="0"/>
              <a:t>Introduce this activity by saying, </a:t>
            </a:r>
            <a:r>
              <a:rPr lang="en-US" b="0" baseline="0" dirty="0"/>
              <a:t>“Select one of the procedures you identified on the list as not being in place.  Then, remember the steps involved in writing well-defined procedures introduced previously.”</a:t>
            </a:r>
          </a:p>
          <a:p>
            <a:pPr defTabSz="457175">
              <a:defRPr/>
            </a:pPr>
            <a:endParaRPr lang="en-US" b="0" baseline="0" dirty="0"/>
          </a:p>
          <a:p>
            <a:pPr defTabSz="457175">
              <a:defRPr/>
            </a:pPr>
            <a:r>
              <a:rPr lang="en-US" b="1" baseline="0" dirty="0"/>
              <a:t>Provide approximately 10 minutes for this activity.</a:t>
            </a:r>
            <a:endParaRPr lang="en-US" b="1" dirty="0"/>
          </a:p>
        </p:txBody>
      </p:sp>
      <p:sp>
        <p:nvSpPr>
          <p:cNvPr id="4" name="Slide Number Placeholder 3"/>
          <p:cNvSpPr>
            <a:spLocks noGrp="1"/>
          </p:cNvSpPr>
          <p:nvPr>
            <p:ph type="sldNum" sz="quarter" idx="10"/>
          </p:nvPr>
        </p:nvSpPr>
        <p:spPr/>
        <p:txBody>
          <a:bodyPr/>
          <a:lstStyle/>
          <a:p>
            <a:fld id="{F8BE4607-2072-E14D-A2D4-834D545D3161}" type="slidenum">
              <a:rPr lang="en-US" smtClean="0"/>
              <a:t>11</a:t>
            </a:fld>
            <a:endParaRPr lang="en-US" dirty="0"/>
          </a:p>
        </p:txBody>
      </p:sp>
    </p:spTree>
    <p:extLst>
      <p:ext uri="{BB962C8B-B14F-4D97-AF65-F5344CB8AC3E}">
        <p14:creationId xmlns:p14="http://schemas.microsoft.com/office/powerpoint/2010/main" val="4069590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charset="0"/>
                <a:ea typeface="ＭＳ Ｐゴシック" charset="0"/>
                <a:cs typeface="ＭＳ Ｐゴシック" charset="0"/>
              </a:rPr>
              <a:t>Read the slide, then say,</a:t>
            </a:r>
          </a:p>
          <a:p>
            <a:r>
              <a:rPr lang="en-US" b="0" dirty="0">
                <a:latin typeface="Times New Roman" charset="0"/>
                <a:ea typeface="ＭＳ Ｐゴシック" charset="0"/>
                <a:cs typeface="ＭＳ Ｐゴシック" charset="0"/>
              </a:rPr>
              <a:t>“</a:t>
            </a:r>
            <a:r>
              <a:rPr lang="en-US" b="0" baseline="0" dirty="0">
                <a:latin typeface="Times New Roman" charset="0"/>
                <a:ea typeface="ＭＳ Ｐゴシック" charset="0"/>
                <a:cs typeface="ＭＳ Ｐゴシック" charset="0"/>
              </a:rPr>
              <a:t>After the classroom procedures have been defined and taught, they should be posted in the classroom in a prominent spot where you and your students can refer to them regularly and frequently.  Another important step in teaching is acknowledging students when they perform the classroom procedures.  Giving positive feedback that is specific will help increase the likelihood students will engage in the expected behavior in the future.  An example of positive feedback might be ”Marisol, thanks for putting your make up work in the folder. That was  very responsible, and makes sure you get credit for your work!”</a:t>
            </a:r>
          </a:p>
          <a:p>
            <a:endParaRPr lang="en-US" b="0" dirty="0">
              <a:latin typeface="Times New Roman" charset="0"/>
              <a:ea typeface="ＭＳ Ｐゴシック" charset="0"/>
              <a:cs typeface="ＭＳ Ｐゴシック" charset="0"/>
            </a:endParaRPr>
          </a:p>
          <a:p>
            <a:endParaRPr lang="en-US" b="1" dirty="0">
              <a:latin typeface="Times New Roman" charset="0"/>
              <a:ea typeface="ＭＳ Ｐゴシック" charset="0"/>
              <a:cs typeface="ＭＳ Ｐゴシック" charset="0"/>
            </a:endParaRPr>
          </a:p>
          <a:p>
            <a:endParaRPr lang="en-US" b="1" dirty="0">
              <a:latin typeface="Times New Roman"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671C2EB1-22DB-A546-9453-0C5C2A32182C}" type="slidenum">
              <a:rPr lang="en-US" smtClean="0"/>
              <a:t>12</a:t>
            </a:fld>
            <a:endParaRPr lang="en-US"/>
          </a:p>
        </p:txBody>
      </p:sp>
    </p:spTree>
    <p:extLst>
      <p:ext uri="{BB962C8B-B14F-4D97-AF65-F5344CB8AC3E}">
        <p14:creationId xmlns:p14="http://schemas.microsoft.com/office/powerpoint/2010/main" val="4257199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charset="0"/>
                <a:ea typeface="ＭＳ Ｐゴシック" charset="0"/>
                <a:cs typeface="ＭＳ Ｐゴシック" charset="0"/>
              </a:rPr>
              <a:t>Read the slide or direct participants to read the slide, then say,</a:t>
            </a:r>
          </a:p>
          <a:p>
            <a:r>
              <a:rPr lang="en-US" b="0" dirty="0">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Procedures are the steps we take to complete a task.  Routines are the habits we form by repeating the same set of steps over and over.”</a:t>
            </a:r>
          </a:p>
          <a:p>
            <a:r>
              <a:rPr lang="en-US" dirty="0">
                <a:latin typeface="Times New Roman" charset="0"/>
                <a:ea typeface="ＭＳ Ｐゴシック" charset="0"/>
                <a:cs typeface="ＭＳ Ｐゴシック" charset="0"/>
              </a:rPr>
              <a:t>“Procedures are how we do something.  Routines develop from </a:t>
            </a:r>
            <a:r>
              <a:rPr lang="en-US" i="1" dirty="0">
                <a:latin typeface="Times New Roman" charset="0"/>
                <a:ea typeface="ＭＳ Ｐゴシック" charset="0"/>
                <a:cs typeface="ＭＳ Ｐゴシック" charset="0"/>
              </a:rPr>
              <a:t>consistent use </a:t>
            </a:r>
            <a:r>
              <a:rPr lang="en-US" dirty="0">
                <a:latin typeface="Times New Roman" charset="0"/>
                <a:ea typeface="ＭＳ Ｐゴシック" charset="0"/>
                <a:cs typeface="ＭＳ Ｐゴシック" charset="0"/>
              </a:rPr>
              <a:t>of procedures.</a:t>
            </a:r>
          </a:p>
          <a:p>
            <a:r>
              <a:rPr lang="en-US" dirty="0">
                <a:latin typeface="Times New Roman" charset="0"/>
                <a:ea typeface="ＭＳ Ｐゴシック" charset="0"/>
                <a:cs typeface="ＭＳ Ｐゴシック" charset="0"/>
              </a:rPr>
              <a:t>Procedures and routines are important because they help students follow rules and meet expectations.”</a:t>
            </a:r>
          </a:p>
          <a:p>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2</a:t>
            </a:fld>
            <a:endParaRPr lang="en-US" dirty="0"/>
          </a:p>
        </p:txBody>
      </p:sp>
    </p:spTree>
    <p:extLst>
      <p:ext uri="{BB962C8B-B14F-4D97-AF65-F5344CB8AC3E}">
        <p14:creationId xmlns:p14="http://schemas.microsoft.com/office/powerpoint/2010/main" val="49570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4035"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dirty="0">
                <a:latin typeface="Times New Roman" pitchFamily="-108" charset="0"/>
                <a:ea typeface="ＭＳ Ｐゴシック" pitchFamily="-108" charset="-128"/>
              </a:rPr>
              <a:t>Say, </a:t>
            </a:r>
            <a:r>
              <a:rPr lang="en-US" altLang="en-US" b="0" baseline="0" dirty="0">
                <a:latin typeface="Times New Roman" pitchFamily="-108" charset="0"/>
                <a:ea typeface="ＭＳ Ｐゴシック" pitchFamily="-108" charset="-128"/>
              </a:rPr>
              <a:t> </a:t>
            </a:r>
            <a:r>
              <a:rPr lang="en-US" altLang="en-US" dirty="0">
                <a:latin typeface="Times New Roman" pitchFamily="-108" charset="0"/>
                <a:ea typeface="ＭＳ Ｐゴシック" pitchFamily="-108" charset="-128"/>
              </a:rPr>
              <a:t>“Research tells us… </a:t>
            </a:r>
            <a:r>
              <a:rPr lang="en-US" altLang="en-US" b="1" dirty="0">
                <a:latin typeface="Times New Roman" pitchFamily="-108" charset="0"/>
                <a:ea typeface="ＭＳ Ｐゴシック" pitchFamily="-108" charset="-128"/>
              </a:rPr>
              <a:t>then</a:t>
            </a:r>
            <a:r>
              <a:rPr lang="en-US" altLang="en-US" b="1" baseline="0" dirty="0">
                <a:latin typeface="Times New Roman" pitchFamily="-108" charset="0"/>
                <a:ea typeface="ＭＳ Ｐゴシック" pitchFamily="-108" charset="-128"/>
              </a:rPr>
              <a:t> r</a:t>
            </a:r>
            <a:r>
              <a:rPr lang="en-US" altLang="en-US" b="1" i="0" dirty="0">
                <a:latin typeface="Times New Roman" pitchFamily="-108" charset="0"/>
                <a:ea typeface="ＭＳ Ｐゴシック" pitchFamily="-108" charset="-128"/>
              </a:rPr>
              <a:t>ead the slide.</a:t>
            </a:r>
          </a:p>
        </p:txBody>
      </p:sp>
    </p:spTree>
    <p:extLst>
      <p:ext uri="{BB962C8B-B14F-4D97-AF65-F5344CB8AC3E}">
        <p14:creationId xmlns:p14="http://schemas.microsoft.com/office/powerpoint/2010/main" val="520104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TO Say: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Having classroom procedures…</a:t>
            </a:r>
          </a:p>
          <a:p>
            <a:r>
              <a:rPr lang="en-US" dirty="0"/>
              <a:t>1.	Increases instructional time by preventing problem behavior. Procedures show students how to behave, minimizing amount of non-academic time while increasing time for academic instruction.</a:t>
            </a:r>
          </a:p>
          <a:p>
            <a:endParaRPr lang="en-US" dirty="0"/>
          </a:p>
          <a:p>
            <a:r>
              <a:rPr lang="en-US" dirty="0"/>
              <a:t>2.	Frees teachers from correcting misbehavior. When students perform routines smoothly, teachers can focus on recognizing the expected behavior, and are freed to take care of instructional tasks, review student work, while having to provide less correction.</a:t>
            </a:r>
          </a:p>
          <a:p>
            <a:endParaRPr lang="en-US" dirty="0"/>
          </a:p>
          <a:p>
            <a:r>
              <a:rPr lang="en-US" dirty="0"/>
              <a:t>3.	Improves classroom climate. When you take time to explain how things are to be done, you appear fair and concerned. Students then experience higher rates of success and satisfaction, ensuring a positive learning environment. </a:t>
            </a:r>
          </a:p>
          <a:p>
            <a:endParaRPr lang="en-US" dirty="0"/>
          </a:p>
          <a:p>
            <a:r>
              <a:rPr lang="en-US" dirty="0"/>
              <a:t>4.	Creates shared ownership of the classroom. Involving students in management of the learning environment empowers them, helping them to feel a partnership for their success and that of others.</a:t>
            </a:r>
          </a:p>
          <a:p>
            <a:endParaRPr lang="en-US" dirty="0"/>
          </a:p>
          <a:p>
            <a:r>
              <a:rPr lang="en-US" dirty="0"/>
              <a:t>5.	Develops self-management. Procedures provide students with productive work habits that lead to personal accountability and effectiveness later in life.</a:t>
            </a:r>
          </a:p>
          <a:p>
            <a:endParaRPr lang="en-US" dirty="0"/>
          </a:p>
        </p:txBody>
      </p:sp>
      <p:sp>
        <p:nvSpPr>
          <p:cNvPr id="4" name="Slide Number Placeholder 3"/>
          <p:cNvSpPr>
            <a:spLocks noGrp="1"/>
          </p:cNvSpPr>
          <p:nvPr>
            <p:ph type="sldNum" sz="quarter" idx="5"/>
          </p:nvPr>
        </p:nvSpPr>
        <p:spPr/>
        <p:txBody>
          <a:bodyPr/>
          <a:lstStyle/>
          <a:p>
            <a:fld id="{DDC57270-1435-9749-8C75-F4C5FD1D1467}" type="slidenum">
              <a:rPr lang="en-US" smtClean="0"/>
              <a:t>4</a:t>
            </a:fld>
            <a:endParaRPr lang="en-US"/>
          </a:p>
        </p:txBody>
      </p:sp>
    </p:spTree>
    <p:extLst>
      <p:ext uri="{BB962C8B-B14F-4D97-AF65-F5344CB8AC3E}">
        <p14:creationId xmlns:p14="http://schemas.microsoft.com/office/powerpoint/2010/main" val="3991191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 slide.</a:t>
            </a:r>
          </a:p>
          <a:p>
            <a:r>
              <a:rPr lang="en-US" b="0" dirty="0"/>
              <a:t>“Effective procedures should provide students with the information about what TO do.  Positively stated procedures leave little room for confusion.  When procedures are clear and simple, there is a higher likelihood of success, as opposed to multi-step or complex procedures, which provide many more opportunities for error.  Finally, procedures should be communicated in a way that supports learners.”</a:t>
            </a:r>
          </a:p>
          <a:p>
            <a:endParaRPr lang="en-US" b="0" dirty="0"/>
          </a:p>
          <a:p>
            <a:endParaRPr lang="en-US" b="0" dirty="0"/>
          </a:p>
        </p:txBody>
      </p:sp>
      <p:sp>
        <p:nvSpPr>
          <p:cNvPr id="4" name="Slide Number Placeholder 3"/>
          <p:cNvSpPr>
            <a:spLocks noGrp="1"/>
          </p:cNvSpPr>
          <p:nvPr>
            <p:ph type="sldNum" sz="quarter" idx="10"/>
          </p:nvPr>
        </p:nvSpPr>
        <p:spPr/>
        <p:txBody>
          <a:bodyPr/>
          <a:lstStyle/>
          <a:p>
            <a:fld id="{5FA436B8-3B90-4696-9FC9-66F77D43CF58}" type="slidenum">
              <a:rPr lang="en-US" smtClean="0"/>
              <a:t>5</a:t>
            </a:fld>
            <a:endParaRPr lang="en-US"/>
          </a:p>
        </p:txBody>
      </p:sp>
    </p:spTree>
    <p:extLst>
      <p:ext uri="{BB962C8B-B14F-4D97-AF65-F5344CB8AC3E}">
        <p14:creationId xmlns:p14="http://schemas.microsoft.com/office/powerpoint/2010/main" val="240854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dirty="0">
                <a:latin typeface="Times New Roman" pitchFamily="-108" charset="0"/>
                <a:ea typeface="ＭＳ Ｐゴシック" pitchFamily="-108" charset="-128"/>
              </a:rPr>
              <a:t>Say,</a:t>
            </a:r>
            <a:r>
              <a:rPr lang="en-US" altLang="en-US" b="1" baseline="0" dirty="0">
                <a:latin typeface="Times New Roman" pitchFamily="-108" charset="0"/>
                <a:ea typeface="ＭＳ Ｐゴシック" pitchFamily="-108" charset="-128"/>
              </a:rPr>
              <a:t> </a:t>
            </a:r>
            <a:r>
              <a:rPr lang="en-US" altLang="en-US" b="0" baseline="0" dirty="0">
                <a:latin typeface="Times New Roman" pitchFamily="-108" charset="0"/>
                <a:ea typeface="ＭＳ Ｐゴシック" pitchFamily="-108" charset="-128"/>
              </a:rPr>
              <a:t>“</a:t>
            </a:r>
            <a:r>
              <a:rPr lang="en-US" altLang="en-US" dirty="0">
                <a:latin typeface="Times New Roman" pitchFamily="-108" charset="0"/>
                <a:ea typeface="ＭＳ Ｐゴシック" pitchFamily="-108" charset="-128"/>
              </a:rPr>
              <a:t>Notice each step is positively stated, telling the student </a:t>
            </a:r>
            <a:r>
              <a:rPr lang="en-US" altLang="en-US" i="1" dirty="0">
                <a:latin typeface="Times New Roman" pitchFamily="-108" charset="0"/>
                <a:ea typeface="ＭＳ Ｐゴシック" pitchFamily="-108" charset="-128"/>
              </a:rPr>
              <a:t>what</a:t>
            </a:r>
            <a:r>
              <a:rPr lang="en-US" altLang="en-US" dirty="0">
                <a:latin typeface="Times New Roman" pitchFamily="-108" charset="0"/>
                <a:ea typeface="ＭＳ Ｐゴシック" pitchFamily="-108" charset="-128"/>
              </a:rPr>
              <a:t> to do, </a:t>
            </a:r>
            <a:r>
              <a:rPr lang="en-US" altLang="en-US" i="1" dirty="0">
                <a:latin typeface="Times New Roman" pitchFamily="-108" charset="0"/>
                <a:ea typeface="ＭＳ Ｐゴシック" pitchFamily="-108" charset="-128"/>
              </a:rPr>
              <a:t>when</a:t>
            </a:r>
            <a:r>
              <a:rPr lang="en-US" altLang="en-US" dirty="0">
                <a:latin typeface="Times New Roman" pitchFamily="-108" charset="0"/>
                <a:ea typeface="ＭＳ Ｐゴシック" pitchFamily="-108" charset="-128"/>
              </a:rPr>
              <a:t> to do it and </a:t>
            </a:r>
            <a:r>
              <a:rPr lang="en-US" altLang="en-US" i="1" dirty="0">
                <a:latin typeface="Times New Roman" pitchFamily="-108" charset="0"/>
                <a:ea typeface="ＭＳ Ｐゴシック" pitchFamily="-108" charset="-128"/>
              </a:rPr>
              <a:t>how</a:t>
            </a:r>
            <a:r>
              <a:rPr lang="en-US" altLang="en-US" dirty="0">
                <a:latin typeface="Times New Roman" pitchFamily="-108" charset="0"/>
                <a:ea typeface="ＭＳ Ｐゴシック" pitchFamily="-108" charset="-128"/>
              </a:rPr>
              <a:t> to do it.</a:t>
            </a:r>
            <a:r>
              <a:rPr lang="en-US" altLang="en-US" baseline="0" dirty="0">
                <a:latin typeface="Times New Roman" pitchFamily="-108" charset="0"/>
                <a:ea typeface="ＭＳ Ｐゴシック" pitchFamily="-108" charset="-128"/>
              </a:rPr>
              <a:t>  </a:t>
            </a:r>
            <a:r>
              <a:rPr lang="en-US" altLang="en-US" dirty="0">
                <a:latin typeface="Times New Roman" pitchFamily="-108" charset="0"/>
                <a:ea typeface="ＭＳ Ｐゴシック" pitchFamily="-108" charset="-128"/>
              </a:rPr>
              <a:t>If these procedures are posted, modeled, taught, and acknowledged, it increases the likelihood they will become the routine for lining up in this classroom.”</a:t>
            </a:r>
          </a:p>
          <a:p>
            <a:pPr>
              <a:spcBef>
                <a:spcPct val="0"/>
              </a:spcBef>
            </a:pPr>
            <a:endParaRPr lang="en-US" altLang="en-US" dirty="0">
              <a:latin typeface="Times New Roman" pitchFamily="-108" charset="0"/>
              <a:ea typeface="ＭＳ Ｐゴシック" pitchFamily="-108" charset="-128"/>
            </a:endParaRPr>
          </a:p>
          <a:p>
            <a:pPr>
              <a:spcBef>
                <a:spcPct val="0"/>
              </a:spcBef>
            </a:pPr>
            <a:r>
              <a:rPr lang="en-US" altLang="en-US" dirty="0">
                <a:latin typeface="Times New Roman" pitchFamily="-108" charset="0"/>
                <a:ea typeface="ＭＳ Ｐゴシック" pitchFamily="-108" charset="-128"/>
              </a:rPr>
              <a:t>(Newcomer, 2008)</a:t>
            </a:r>
          </a:p>
          <a:p>
            <a:pPr>
              <a:spcBef>
                <a:spcPct val="0"/>
              </a:spcBef>
            </a:pPr>
            <a:endParaRPr lang="en-US" altLang="en-US" dirty="0">
              <a:latin typeface="Times New Roman" pitchFamily="-108" charset="0"/>
              <a:ea typeface="ＭＳ Ｐゴシック" pitchFamily="-108" charset="-128"/>
            </a:endParaRPr>
          </a:p>
        </p:txBody>
      </p:sp>
      <p:sp>
        <p:nvSpPr>
          <p:cNvPr id="471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108" charset="0"/>
              </a:defRPr>
            </a:lvl1pPr>
            <a:lvl2pPr marL="742950" indent="-285750">
              <a:defRPr>
                <a:solidFill>
                  <a:schemeClr val="tx1"/>
                </a:solidFill>
                <a:latin typeface="Calibri" pitchFamily="-108" charset="0"/>
              </a:defRPr>
            </a:lvl2pPr>
            <a:lvl3pPr marL="1143000" indent="-228600">
              <a:defRPr>
                <a:solidFill>
                  <a:schemeClr val="tx1"/>
                </a:solidFill>
                <a:latin typeface="Calibri" pitchFamily="-108" charset="0"/>
              </a:defRPr>
            </a:lvl3pPr>
            <a:lvl4pPr marL="1600200" indent="-228600">
              <a:defRPr>
                <a:solidFill>
                  <a:schemeClr val="tx1"/>
                </a:solidFill>
                <a:latin typeface="Calibri" pitchFamily="-108" charset="0"/>
              </a:defRPr>
            </a:lvl4pPr>
            <a:lvl5pPr marL="2057400" indent="-228600">
              <a:defRPr>
                <a:solidFill>
                  <a:schemeClr val="tx1"/>
                </a:solidFill>
                <a:latin typeface="Calibri" pitchFamily="-108" charset="0"/>
              </a:defRPr>
            </a:lvl5pPr>
            <a:lvl6pPr marL="2514600" indent="-228600" defTabSz="457200" fontAlgn="base">
              <a:spcBef>
                <a:spcPct val="0"/>
              </a:spcBef>
              <a:spcAft>
                <a:spcPct val="0"/>
              </a:spcAft>
              <a:defRPr>
                <a:solidFill>
                  <a:schemeClr val="tx1"/>
                </a:solidFill>
                <a:latin typeface="Calibri" pitchFamily="-108" charset="0"/>
              </a:defRPr>
            </a:lvl6pPr>
            <a:lvl7pPr marL="2971800" indent="-228600" defTabSz="457200" fontAlgn="base">
              <a:spcBef>
                <a:spcPct val="0"/>
              </a:spcBef>
              <a:spcAft>
                <a:spcPct val="0"/>
              </a:spcAft>
              <a:defRPr>
                <a:solidFill>
                  <a:schemeClr val="tx1"/>
                </a:solidFill>
                <a:latin typeface="Calibri" pitchFamily="-108" charset="0"/>
              </a:defRPr>
            </a:lvl7pPr>
            <a:lvl8pPr marL="3429000" indent="-228600" defTabSz="457200" fontAlgn="base">
              <a:spcBef>
                <a:spcPct val="0"/>
              </a:spcBef>
              <a:spcAft>
                <a:spcPct val="0"/>
              </a:spcAft>
              <a:defRPr>
                <a:solidFill>
                  <a:schemeClr val="tx1"/>
                </a:solidFill>
                <a:latin typeface="Calibri" pitchFamily="-108" charset="0"/>
              </a:defRPr>
            </a:lvl8pPr>
            <a:lvl9pPr marL="3886200" indent="-228600" defTabSz="457200" fontAlgn="base">
              <a:spcBef>
                <a:spcPct val="0"/>
              </a:spcBef>
              <a:spcAft>
                <a:spcPct val="0"/>
              </a:spcAft>
              <a:defRPr>
                <a:solidFill>
                  <a:schemeClr val="tx1"/>
                </a:solidFill>
                <a:latin typeface="Calibri" pitchFamily="-108" charset="0"/>
              </a:defRPr>
            </a:lvl9pPr>
          </a:lstStyle>
          <a:p>
            <a:pPr fontAlgn="base">
              <a:spcBef>
                <a:spcPct val="0"/>
              </a:spcBef>
              <a:spcAft>
                <a:spcPct val="0"/>
              </a:spcAft>
            </a:pPr>
            <a:fld id="{013CED5B-0EDE-4959-923D-77FA7339AD31}" type="slidenum">
              <a:rPr lang="en-US" altLang="en-US">
                <a:latin typeface="Times New Roman" pitchFamily="-108" charset="0"/>
                <a:ea typeface="ＭＳ Ｐゴシック" pitchFamily="-108" charset="-128"/>
              </a:rPr>
              <a:pPr fontAlgn="base">
                <a:spcBef>
                  <a:spcPct val="0"/>
                </a:spcBef>
                <a:spcAft>
                  <a:spcPct val="0"/>
                </a:spcAft>
              </a:pPr>
              <a:t>6</a:t>
            </a:fld>
            <a:endParaRPr lang="en-US" altLang="en-US">
              <a:latin typeface="Times New Roman" pitchFamily="-108" charset="0"/>
              <a:ea typeface="ＭＳ Ｐゴシック" pitchFamily="-108" charset="-128"/>
            </a:endParaRPr>
          </a:p>
        </p:txBody>
      </p:sp>
    </p:spTree>
    <p:extLst>
      <p:ext uri="{BB962C8B-B14F-4D97-AF65-F5344CB8AC3E}">
        <p14:creationId xmlns:p14="http://schemas.microsoft.com/office/powerpoint/2010/main" val="205718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dirty="0">
                <a:latin typeface="Times New Roman" pitchFamily="-108" charset="0"/>
                <a:ea typeface="ＭＳ Ｐゴシック" pitchFamily="-108" charset="-128"/>
              </a:rPr>
              <a:t>Read</a:t>
            </a:r>
            <a:r>
              <a:rPr lang="en-US" altLang="en-US" b="1" baseline="0" dirty="0">
                <a:latin typeface="Times New Roman" pitchFamily="-108" charset="0"/>
                <a:ea typeface="ＭＳ Ｐゴシック" pitchFamily="-108" charset="-128"/>
              </a:rPr>
              <a:t> the slide or direct participants to read the slide, then say,</a:t>
            </a:r>
          </a:p>
          <a:p>
            <a:pPr>
              <a:spcBef>
                <a:spcPct val="0"/>
              </a:spcBef>
            </a:pPr>
            <a:r>
              <a:rPr lang="en-US" altLang="en-US" b="0" baseline="0" dirty="0">
                <a:latin typeface="Times New Roman" pitchFamily="-108" charset="0"/>
                <a:ea typeface="ＭＳ Ｐゴシック" pitchFamily="-108" charset="-128"/>
              </a:rPr>
              <a:t>“The teacher developed this procedure after having a class meeting with all students.  After agreeing on these steps, the teacher and the students identified a specific location on the board to list materials required for each day’s work and a specific location to post the daily challenge question.  The students stated that posting the procedure, required materials and daily challenge question would be very helpful because they had to keep track of procedures, materials and assignments in 8 different classes in their block schedule.”  </a:t>
            </a:r>
            <a:endParaRPr lang="en-US" altLang="en-US" b="0" dirty="0">
              <a:latin typeface="Times New Roman" pitchFamily="-108" charset="0"/>
              <a:ea typeface="ＭＳ Ｐゴシック" pitchFamily="-108" charset="-128"/>
            </a:endParaRPr>
          </a:p>
        </p:txBody>
      </p:sp>
      <p:sp>
        <p:nvSpPr>
          <p:cNvPr id="501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108" charset="0"/>
              </a:defRPr>
            </a:lvl1pPr>
            <a:lvl2pPr marL="742950" indent="-285750">
              <a:defRPr>
                <a:solidFill>
                  <a:schemeClr val="tx1"/>
                </a:solidFill>
                <a:latin typeface="Calibri" pitchFamily="-108" charset="0"/>
              </a:defRPr>
            </a:lvl2pPr>
            <a:lvl3pPr marL="1143000" indent="-228600">
              <a:defRPr>
                <a:solidFill>
                  <a:schemeClr val="tx1"/>
                </a:solidFill>
                <a:latin typeface="Calibri" pitchFamily="-108" charset="0"/>
              </a:defRPr>
            </a:lvl3pPr>
            <a:lvl4pPr marL="1600200" indent="-228600">
              <a:defRPr>
                <a:solidFill>
                  <a:schemeClr val="tx1"/>
                </a:solidFill>
                <a:latin typeface="Calibri" pitchFamily="-108" charset="0"/>
              </a:defRPr>
            </a:lvl4pPr>
            <a:lvl5pPr marL="2057400" indent="-228600">
              <a:defRPr>
                <a:solidFill>
                  <a:schemeClr val="tx1"/>
                </a:solidFill>
                <a:latin typeface="Calibri" pitchFamily="-108" charset="0"/>
              </a:defRPr>
            </a:lvl5pPr>
            <a:lvl6pPr marL="2514600" indent="-228600" defTabSz="457200" fontAlgn="base">
              <a:spcBef>
                <a:spcPct val="0"/>
              </a:spcBef>
              <a:spcAft>
                <a:spcPct val="0"/>
              </a:spcAft>
              <a:defRPr>
                <a:solidFill>
                  <a:schemeClr val="tx1"/>
                </a:solidFill>
                <a:latin typeface="Calibri" pitchFamily="-108" charset="0"/>
              </a:defRPr>
            </a:lvl6pPr>
            <a:lvl7pPr marL="2971800" indent="-228600" defTabSz="457200" fontAlgn="base">
              <a:spcBef>
                <a:spcPct val="0"/>
              </a:spcBef>
              <a:spcAft>
                <a:spcPct val="0"/>
              </a:spcAft>
              <a:defRPr>
                <a:solidFill>
                  <a:schemeClr val="tx1"/>
                </a:solidFill>
                <a:latin typeface="Calibri" pitchFamily="-108" charset="0"/>
              </a:defRPr>
            </a:lvl7pPr>
            <a:lvl8pPr marL="3429000" indent="-228600" defTabSz="457200" fontAlgn="base">
              <a:spcBef>
                <a:spcPct val="0"/>
              </a:spcBef>
              <a:spcAft>
                <a:spcPct val="0"/>
              </a:spcAft>
              <a:defRPr>
                <a:solidFill>
                  <a:schemeClr val="tx1"/>
                </a:solidFill>
                <a:latin typeface="Calibri" pitchFamily="-108" charset="0"/>
              </a:defRPr>
            </a:lvl8pPr>
            <a:lvl9pPr marL="3886200" indent="-228600" defTabSz="457200" fontAlgn="base">
              <a:spcBef>
                <a:spcPct val="0"/>
              </a:spcBef>
              <a:spcAft>
                <a:spcPct val="0"/>
              </a:spcAft>
              <a:defRPr>
                <a:solidFill>
                  <a:schemeClr val="tx1"/>
                </a:solidFill>
                <a:latin typeface="Calibri" pitchFamily="-108" charset="0"/>
              </a:defRPr>
            </a:lvl9pPr>
          </a:lstStyle>
          <a:p>
            <a:pPr fontAlgn="base">
              <a:spcBef>
                <a:spcPct val="0"/>
              </a:spcBef>
              <a:spcAft>
                <a:spcPct val="0"/>
              </a:spcAft>
            </a:pPr>
            <a:fld id="{05213290-A597-4F43-B924-C480F205C2B9}" type="slidenum">
              <a:rPr lang="en-US" altLang="en-US">
                <a:latin typeface="Times New Roman" pitchFamily="-108" charset="0"/>
                <a:ea typeface="ＭＳ Ｐゴシック" pitchFamily="-108" charset="-128"/>
              </a:rPr>
              <a:pPr fontAlgn="base">
                <a:spcBef>
                  <a:spcPct val="0"/>
                </a:spcBef>
                <a:spcAft>
                  <a:spcPct val="0"/>
                </a:spcAft>
              </a:pPr>
              <a:t>7</a:t>
            </a:fld>
            <a:endParaRPr lang="en-US" altLang="en-US">
              <a:latin typeface="Times New Roman" pitchFamily="-108" charset="0"/>
              <a:ea typeface="ＭＳ Ｐゴシック" pitchFamily="-108" charset="-128"/>
            </a:endParaRPr>
          </a:p>
        </p:txBody>
      </p:sp>
    </p:spTree>
    <p:extLst>
      <p:ext uri="{BB962C8B-B14F-4D97-AF65-F5344CB8AC3E}">
        <p14:creationId xmlns:p14="http://schemas.microsoft.com/office/powerpoint/2010/main" val="59216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dirty="0">
                <a:latin typeface="Times New Roman" pitchFamily="-108" charset="0"/>
                <a:ea typeface="ＭＳ Ｐゴシック" pitchFamily="-108" charset="-128"/>
              </a:rPr>
              <a:t>Say, </a:t>
            </a:r>
            <a:r>
              <a:rPr lang="en-US" altLang="en-US" b="0" dirty="0">
                <a:latin typeface="Times New Roman" pitchFamily="-108" charset="0"/>
                <a:ea typeface="ＭＳ Ｐゴシック" pitchFamily="-108" charset="-128"/>
              </a:rPr>
              <a:t>“The teacher</a:t>
            </a:r>
            <a:r>
              <a:rPr lang="en-US" altLang="en-US" b="0" baseline="0" dirty="0">
                <a:latin typeface="Times New Roman" pitchFamily="-108" charset="0"/>
                <a:ea typeface="ＭＳ Ｐゴシック" pitchFamily="-108" charset="-128"/>
              </a:rPr>
              <a:t> worked with the students to develop this classroom procedure,” </a:t>
            </a:r>
            <a:r>
              <a:rPr lang="en-US" altLang="en-US" b="1" baseline="0" dirty="0">
                <a:latin typeface="Times New Roman" pitchFamily="-108" charset="0"/>
                <a:ea typeface="ＭＳ Ｐゴシック" pitchFamily="-108" charset="-128"/>
              </a:rPr>
              <a:t>then direct participants to read the slide.</a:t>
            </a:r>
            <a:r>
              <a:rPr lang="en-US" altLang="en-US" b="0" baseline="0" dirty="0">
                <a:latin typeface="Times New Roman" pitchFamily="-108" charset="0"/>
                <a:ea typeface="ＭＳ Ｐゴシック" pitchFamily="-108" charset="-128"/>
              </a:rPr>
              <a:t>  </a:t>
            </a:r>
          </a:p>
          <a:p>
            <a:pPr>
              <a:spcBef>
                <a:spcPct val="0"/>
              </a:spcBef>
            </a:pPr>
            <a:r>
              <a:rPr lang="en-US" altLang="en-US" b="0" baseline="0" dirty="0">
                <a:latin typeface="Times New Roman" pitchFamily="-108" charset="0"/>
                <a:ea typeface="ＭＳ Ｐゴシック" pitchFamily="-108" charset="-128"/>
              </a:rPr>
              <a:t>“The teacher addressed the expected behavior at the beginning of the lesson, in the middle of the lesson and at the conclusion of the lesson. The teacher and students created a list of activities from which students choose to extend their learning when assigned tasks are completed. Attending to personal needs was also addressed.“</a:t>
            </a:r>
            <a:endParaRPr lang="en-US" altLang="en-US" dirty="0">
              <a:latin typeface="Times New Roman" pitchFamily="-108" charset="0"/>
              <a:ea typeface="ＭＳ Ｐゴシック" pitchFamily="-108" charset="-128"/>
            </a:endParaRPr>
          </a:p>
          <a:p>
            <a:pPr>
              <a:spcBef>
                <a:spcPct val="0"/>
              </a:spcBef>
            </a:pPr>
            <a:r>
              <a:rPr lang="en-US" altLang="en-US" dirty="0">
                <a:latin typeface="Times New Roman" pitchFamily="-108" charset="0"/>
                <a:ea typeface="ＭＳ Ｐゴシック" pitchFamily="-108" charset="-128"/>
              </a:rPr>
              <a:t>(Newcomer, 2008)</a:t>
            </a:r>
          </a:p>
        </p:txBody>
      </p:sp>
      <p:sp>
        <p:nvSpPr>
          <p:cNvPr id="4813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108" charset="0"/>
              </a:defRPr>
            </a:lvl1pPr>
            <a:lvl2pPr marL="742950" indent="-285750">
              <a:defRPr>
                <a:solidFill>
                  <a:schemeClr val="tx1"/>
                </a:solidFill>
                <a:latin typeface="Calibri" pitchFamily="-108" charset="0"/>
              </a:defRPr>
            </a:lvl2pPr>
            <a:lvl3pPr marL="1143000" indent="-228600">
              <a:defRPr>
                <a:solidFill>
                  <a:schemeClr val="tx1"/>
                </a:solidFill>
                <a:latin typeface="Calibri" pitchFamily="-108" charset="0"/>
              </a:defRPr>
            </a:lvl3pPr>
            <a:lvl4pPr marL="1600200" indent="-228600">
              <a:defRPr>
                <a:solidFill>
                  <a:schemeClr val="tx1"/>
                </a:solidFill>
                <a:latin typeface="Calibri" pitchFamily="-108" charset="0"/>
              </a:defRPr>
            </a:lvl4pPr>
            <a:lvl5pPr marL="2057400" indent="-228600">
              <a:defRPr>
                <a:solidFill>
                  <a:schemeClr val="tx1"/>
                </a:solidFill>
                <a:latin typeface="Calibri" pitchFamily="-108" charset="0"/>
              </a:defRPr>
            </a:lvl5pPr>
            <a:lvl6pPr marL="2514600" indent="-228600" defTabSz="457200" fontAlgn="base">
              <a:spcBef>
                <a:spcPct val="0"/>
              </a:spcBef>
              <a:spcAft>
                <a:spcPct val="0"/>
              </a:spcAft>
              <a:defRPr>
                <a:solidFill>
                  <a:schemeClr val="tx1"/>
                </a:solidFill>
                <a:latin typeface="Calibri" pitchFamily="-108" charset="0"/>
              </a:defRPr>
            </a:lvl6pPr>
            <a:lvl7pPr marL="2971800" indent="-228600" defTabSz="457200" fontAlgn="base">
              <a:spcBef>
                <a:spcPct val="0"/>
              </a:spcBef>
              <a:spcAft>
                <a:spcPct val="0"/>
              </a:spcAft>
              <a:defRPr>
                <a:solidFill>
                  <a:schemeClr val="tx1"/>
                </a:solidFill>
                <a:latin typeface="Calibri" pitchFamily="-108" charset="0"/>
              </a:defRPr>
            </a:lvl7pPr>
            <a:lvl8pPr marL="3429000" indent="-228600" defTabSz="457200" fontAlgn="base">
              <a:spcBef>
                <a:spcPct val="0"/>
              </a:spcBef>
              <a:spcAft>
                <a:spcPct val="0"/>
              </a:spcAft>
              <a:defRPr>
                <a:solidFill>
                  <a:schemeClr val="tx1"/>
                </a:solidFill>
                <a:latin typeface="Calibri" pitchFamily="-108" charset="0"/>
              </a:defRPr>
            </a:lvl8pPr>
            <a:lvl9pPr marL="3886200" indent="-228600" defTabSz="457200" fontAlgn="base">
              <a:spcBef>
                <a:spcPct val="0"/>
              </a:spcBef>
              <a:spcAft>
                <a:spcPct val="0"/>
              </a:spcAft>
              <a:defRPr>
                <a:solidFill>
                  <a:schemeClr val="tx1"/>
                </a:solidFill>
                <a:latin typeface="Calibri" pitchFamily="-108" charset="0"/>
              </a:defRPr>
            </a:lvl9pPr>
          </a:lstStyle>
          <a:p>
            <a:pPr fontAlgn="base">
              <a:spcBef>
                <a:spcPct val="0"/>
              </a:spcBef>
              <a:spcAft>
                <a:spcPct val="0"/>
              </a:spcAft>
            </a:pPr>
            <a:fld id="{53AED900-4B7B-417D-9B91-8F5CA2A38150}" type="slidenum">
              <a:rPr lang="en-US" altLang="en-US">
                <a:latin typeface="Times New Roman" pitchFamily="-108" charset="0"/>
                <a:ea typeface="ＭＳ Ｐゴシック" pitchFamily="-108" charset="-128"/>
              </a:rPr>
              <a:pPr fontAlgn="base">
                <a:spcBef>
                  <a:spcPct val="0"/>
                </a:spcBef>
                <a:spcAft>
                  <a:spcPct val="0"/>
                </a:spcAft>
              </a:pPr>
              <a:t>8</a:t>
            </a:fld>
            <a:endParaRPr lang="en-US" altLang="en-US">
              <a:latin typeface="Times New Roman" pitchFamily="-108" charset="0"/>
              <a:ea typeface="ＭＳ Ｐゴシック" pitchFamily="-108" charset="-128"/>
            </a:endParaRPr>
          </a:p>
        </p:txBody>
      </p:sp>
    </p:spTree>
    <p:extLst>
      <p:ext uri="{BB962C8B-B14F-4D97-AF65-F5344CB8AC3E}">
        <p14:creationId xmlns:p14="http://schemas.microsoft.com/office/powerpoint/2010/main" val="968551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dirty="0">
                <a:latin typeface="Times New Roman" pitchFamily="-108" charset="0"/>
                <a:ea typeface="ＭＳ Ｐゴシック" pitchFamily="-108" charset="-128"/>
              </a:rPr>
              <a:t>Say,</a:t>
            </a:r>
            <a:r>
              <a:rPr lang="en-US" altLang="en-US" b="1" baseline="0" dirty="0">
                <a:latin typeface="Times New Roman" pitchFamily="-108" charset="0"/>
                <a:ea typeface="ＭＳ Ｐゴシック" pitchFamily="-108" charset="-128"/>
              </a:rPr>
              <a:t> </a:t>
            </a:r>
            <a:r>
              <a:rPr lang="en-US" altLang="en-US" b="0" baseline="0" dirty="0">
                <a:latin typeface="Times New Roman" pitchFamily="-108" charset="0"/>
                <a:ea typeface="ＭＳ Ｐゴシック" pitchFamily="-108" charset="-128"/>
              </a:rPr>
              <a:t>“</a:t>
            </a:r>
            <a:r>
              <a:rPr lang="en-US" altLang="en-US" dirty="0">
                <a:latin typeface="Times New Roman" pitchFamily="-108" charset="0"/>
                <a:ea typeface="ＭＳ Ｐゴシック" pitchFamily="-108" charset="-128"/>
              </a:rPr>
              <a:t>You will notice the procedures are positively stated and tell </a:t>
            </a:r>
            <a:r>
              <a:rPr lang="en-US" altLang="en-US" i="1" dirty="0">
                <a:latin typeface="Times New Roman" pitchFamily="-108" charset="0"/>
                <a:ea typeface="ＭＳ Ｐゴシック" pitchFamily="-108" charset="-128"/>
              </a:rPr>
              <a:t>what</a:t>
            </a:r>
            <a:r>
              <a:rPr lang="en-US" altLang="en-US" dirty="0">
                <a:latin typeface="Times New Roman" pitchFamily="-108" charset="0"/>
                <a:ea typeface="ＭＳ Ｐゴシック" pitchFamily="-108" charset="-128"/>
              </a:rPr>
              <a:t> the student is to do, </a:t>
            </a:r>
            <a:r>
              <a:rPr lang="en-US" altLang="en-US" i="1" dirty="0">
                <a:latin typeface="Times New Roman" pitchFamily="-108" charset="0"/>
                <a:ea typeface="ＭＳ Ｐゴシック" pitchFamily="-108" charset="-128"/>
              </a:rPr>
              <a:t>when</a:t>
            </a:r>
            <a:r>
              <a:rPr lang="en-US" altLang="en-US" dirty="0">
                <a:latin typeface="Times New Roman" pitchFamily="-108" charset="0"/>
                <a:ea typeface="ＭＳ Ｐゴシック" pitchFamily="-108" charset="-128"/>
              </a:rPr>
              <a:t> to do it and </a:t>
            </a:r>
            <a:r>
              <a:rPr lang="en-US" altLang="en-US" i="1" dirty="0">
                <a:latin typeface="Times New Roman" pitchFamily="-108" charset="0"/>
                <a:ea typeface="ＭＳ Ｐゴシック" pitchFamily="-108" charset="-128"/>
              </a:rPr>
              <a:t>how</a:t>
            </a:r>
            <a:r>
              <a:rPr lang="en-US" altLang="en-US" dirty="0">
                <a:latin typeface="Times New Roman" pitchFamily="-108" charset="0"/>
                <a:ea typeface="ＭＳ Ｐゴシック" pitchFamily="-108" charset="-128"/>
              </a:rPr>
              <a:t> to do it, but the language in the</a:t>
            </a:r>
            <a:r>
              <a:rPr lang="en-US" altLang="en-US" baseline="0" dirty="0">
                <a:latin typeface="Times New Roman" pitchFamily="-108" charset="0"/>
                <a:ea typeface="ＭＳ Ｐゴシック" pitchFamily="-108" charset="-128"/>
              </a:rPr>
              <a:t> secondary procedure </a:t>
            </a:r>
            <a:r>
              <a:rPr lang="en-US" altLang="en-US" dirty="0">
                <a:latin typeface="Times New Roman" pitchFamily="-108" charset="0"/>
                <a:ea typeface="ＭＳ Ｐゴシック" pitchFamily="-108" charset="-128"/>
              </a:rPr>
              <a:t>is more sophisticated.”</a:t>
            </a:r>
          </a:p>
          <a:p>
            <a:pPr>
              <a:spcBef>
                <a:spcPct val="0"/>
              </a:spcBef>
            </a:pPr>
            <a:endParaRPr lang="en-US" altLang="en-US" dirty="0">
              <a:latin typeface="Times New Roman" pitchFamily="-108" charset="0"/>
              <a:ea typeface="ＭＳ Ｐゴシック" pitchFamily="-108" charset="-128"/>
            </a:endParaRPr>
          </a:p>
          <a:p>
            <a:pPr>
              <a:spcBef>
                <a:spcPct val="0"/>
              </a:spcBef>
            </a:pPr>
            <a:r>
              <a:rPr lang="en-US" altLang="en-US" dirty="0">
                <a:latin typeface="Times New Roman" pitchFamily="-108" charset="0"/>
                <a:ea typeface="ＭＳ Ｐゴシック" pitchFamily="-108" charset="-128"/>
              </a:rPr>
              <a:t>(Newcomer, 2008)</a:t>
            </a:r>
          </a:p>
        </p:txBody>
      </p:sp>
      <p:sp>
        <p:nvSpPr>
          <p:cNvPr id="491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108" charset="0"/>
              </a:defRPr>
            </a:lvl1pPr>
            <a:lvl2pPr marL="742950" indent="-285750">
              <a:defRPr>
                <a:solidFill>
                  <a:schemeClr val="tx1"/>
                </a:solidFill>
                <a:latin typeface="Calibri" pitchFamily="-108" charset="0"/>
              </a:defRPr>
            </a:lvl2pPr>
            <a:lvl3pPr marL="1143000" indent="-228600">
              <a:defRPr>
                <a:solidFill>
                  <a:schemeClr val="tx1"/>
                </a:solidFill>
                <a:latin typeface="Calibri" pitchFamily="-108" charset="0"/>
              </a:defRPr>
            </a:lvl3pPr>
            <a:lvl4pPr marL="1600200" indent="-228600">
              <a:defRPr>
                <a:solidFill>
                  <a:schemeClr val="tx1"/>
                </a:solidFill>
                <a:latin typeface="Calibri" pitchFamily="-108" charset="0"/>
              </a:defRPr>
            </a:lvl4pPr>
            <a:lvl5pPr marL="2057400" indent="-228600">
              <a:defRPr>
                <a:solidFill>
                  <a:schemeClr val="tx1"/>
                </a:solidFill>
                <a:latin typeface="Calibri" pitchFamily="-108" charset="0"/>
              </a:defRPr>
            </a:lvl5pPr>
            <a:lvl6pPr marL="2514600" indent="-228600" defTabSz="457200" fontAlgn="base">
              <a:spcBef>
                <a:spcPct val="0"/>
              </a:spcBef>
              <a:spcAft>
                <a:spcPct val="0"/>
              </a:spcAft>
              <a:defRPr>
                <a:solidFill>
                  <a:schemeClr val="tx1"/>
                </a:solidFill>
                <a:latin typeface="Calibri" pitchFamily="-108" charset="0"/>
              </a:defRPr>
            </a:lvl6pPr>
            <a:lvl7pPr marL="2971800" indent="-228600" defTabSz="457200" fontAlgn="base">
              <a:spcBef>
                <a:spcPct val="0"/>
              </a:spcBef>
              <a:spcAft>
                <a:spcPct val="0"/>
              </a:spcAft>
              <a:defRPr>
                <a:solidFill>
                  <a:schemeClr val="tx1"/>
                </a:solidFill>
                <a:latin typeface="Calibri" pitchFamily="-108" charset="0"/>
              </a:defRPr>
            </a:lvl7pPr>
            <a:lvl8pPr marL="3429000" indent="-228600" defTabSz="457200" fontAlgn="base">
              <a:spcBef>
                <a:spcPct val="0"/>
              </a:spcBef>
              <a:spcAft>
                <a:spcPct val="0"/>
              </a:spcAft>
              <a:defRPr>
                <a:solidFill>
                  <a:schemeClr val="tx1"/>
                </a:solidFill>
                <a:latin typeface="Calibri" pitchFamily="-108" charset="0"/>
              </a:defRPr>
            </a:lvl8pPr>
            <a:lvl9pPr marL="3886200" indent="-228600" defTabSz="457200" fontAlgn="base">
              <a:spcBef>
                <a:spcPct val="0"/>
              </a:spcBef>
              <a:spcAft>
                <a:spcPct val="0"/>
              </a:spcAft>
              <a:defRPr>
                <a:solidFill>
                  <a:schemeClr val="tx1"/>
                </a:solidFill>
                <a:latin typeface="Calibri" pitchFamily="-108" charset="0"/>
              </a:defRPr>
            </a:lvl9pPr>
          </a:lstStyle>
          <a:p>
            <a:pPr fontAlgn="base">
              <a:spcBef>
                <a:spcPct val="0"/>
              </a:spcBef>
              <a:spcAft>
                <a:spcPct val="0"/>
              </a:spcAft>
            </a:pPr>
            <a:fld id="{0105AE93-3FFD-4B72-8CFC-80514BD1EB0D}" type="slidenum">
              <a:rPr lang="en-US" altLang="en-US">
                <a:latin typeface="Times New Roman" pitchFamily="-108" charset="0"/>
                <a:ea typeface="ＭＳ Ｐゴシック" pitchFamily="-108" charset="-128"/>
              </a:rPr>
              <a:pPr fontAlgn="base">
                <a:spcBef>
                  <a:spcPct val="0"/>
                </a:spcBef>
                <a:spcAft>
                  <a:spcPct val="0"/>
                </a:spcAft>
              </a:pPr>
              <a:t>9</a:t>
            </a:fld>
            <a:endParaRPr lang="en-US" altLang="en-US">
              <a:latin typeface="Times New Roman" pitchFamily="-108" charset="0"/>
              <a:ea typeface="ＭＳ Ｐゴシック" pitchFamily="-108" charset="-128"/>
            </a:endParaRPr>
          </a:p>
        </p:txBody>
      </p:sp>
    </p:spTree>
    <p:extLst>
      <p:ext uri="{BB962C8B-B14F-4D97-AF65-F5344CB8AC3E}">
        <p14:creationId xmlns:p14="http://schemas.microsoft.com/office/powerpoint/2010/main" val="5219406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61424"/>
            <a:ext cx="7772400" cy="1470025"/>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1371600" y="2004134"/>
            <a:ext cx="6400800" cy="650289"/>
          </a:xfrm>
        </p:spPr>
        <p:txBody>
          <a:bodyPr/>
          <a:lstStyle>
            <a:lvl1pPr marL="0" indent="0" algn="ctr">
              <a:buNone/>
              <a:defRPr>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1" descr="MO_SWPBS_Logo-20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90875" y="2752725"/>
            <a:ext cx="2689225" cy="2324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1788" y="5618163"/>
            <a:ext cx="520700" cy="577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6"/>
          <p:cNvSpPr txBox="1">
            <a:spLocks noChangeArrowheads="1"/>
          </p:cNvSpPr>
          <p:nvPr userDrawn="1"/>
        </p:nvSpPr>
        <p:spPr bwMode="auto">
          <a:xfrm>
            <a:off x="950913" y="5519321"/>
            <a:ext cx="1871662"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400" b="1" dirty="0">
                <a:solidFill>
                  <a:prstClr val="black"/>
                </a:solidFill>
                <a:latin typeface="Calibri" panose="020F0502020204030204" pitchFamily="34" charset="0"/>
                <a:ea typeface="ＭＳ Ｐゴシック" panose="020B0600070205080204" pitchFamily="34" charset="-128"/>
              </a:rPr>
              <a:t>MU Center for SW-PBS</a:t>
            </a:r>
          </a:p>
          <a:p>
            <a:pPr eaLnBrk="1" hangingPunct="1"/>
            <a:r>
              <a:rPr lang="en-US" sz="1400" dirty="0">
                <a:solidFill>
                  <a:prstClr val="black"/>
                </a:solidFill>
                <a:latin typeface="Calibri" panose="020F0502020204030204" pitchFamily="34" charset="0"/>
                <a:ea typeface="ＭＳ Ｐゴシック" panose="020B0600070205080204" pitchFamily="34" charset="-128"/>
              </a:rPr>
              <a:t>College of Education</a:t>
            </a:r>
          </a:p>
          <a:p>
            <a:pPr eaLnBrk="1" hangingPunct="1"/>
            <a:r>
              <a:rPr lang="en-US" sz="1400" dirty="0">
                <a:solidFill>
                  <a:prstClr val="black"/>
                </a:solidFill>
                <a:latin typeface="Calibri" panose="020F0502020204030204" pitchFamily="34" charset="0"/>
                <a:ea typeface="ＭＳ Ｐゴシック" panose="020B0600070205080204" pitchFamily="34" charset="-128"/>
              </a:rPr>
              <a:t>University of Missouri</a:t>
            </a:r>
          </a:p>
          <a:p>
            <a:pPr eaLnBrk="1" hangingPunct="1"/>
            <a:endParaRPr lang="en-US" sz="1400" dirty="0">
              <a:solidFill>
                <a:prstClr val="black"/>
              </a:solidFill>
              <a:latin typeface="Times New Roman" panose="02020603050405020304" pitchFamily="18" charset="0"/>
              <a:ea typeface="ＭＳ Ｐゴシック" panose="020B0600070205080204" pitchFamily="34" charset="-128"/>
            </a:endParaRPr>
          </a:p>
        </p:txBody>
      </p:sp>
      <p:pic>
        <p:nvPicPr>
          <p:cNvPr id="10" name="Picture 7" descr="M:\BD\SUGAI\PBIS LOGO-LARGE.TIF"/>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458075" y="5448300"/>
            <a:ext cx="1077913" cy="784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9" descr="C:\Users\joann\Pictures\iPod Photo Cache\DESE-color.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470275" y="5618163"/>
            <a:ext cx="2697163" cy="97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4306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982788" y="536575"/>
            <a:ext cx="6710362" cy="938213"/>
          </a:xfrm>
        </p:spPr>
        <p:txBody>
          <a:bodyPr/>
          <a:lstStyle>
            <a:lvl1pPr>
              <a:defRPr/>
            </a:lvl1pPr>
          </a:lstStyle>
          <a:p>
            <a:pPr algn="l"/>
            <a:r>
              <a:rPr lang="en-US" sz="3600" dirty="0">
                <a:solidFill>
                  <a:srgbClr val="008000"/>
                </a:solidFill>
                <a:ea typeface="Franklin Gothic Book" panose="020B0503020102020204" pitchFamily="34" charset="0"/>
                <a:cs typeface="Franklin Gothic Book" panose="020B0503020102020204" pitchFamily="34" charset="0"/>
              </a:rPr>
              <a:t>Discussion: </a:t>
            </a:r>
            <a:r>
              <a:rPr lang="en-US" sz="3600" dirty="0">
                <a:solidFill>
                  <a:srgbClr val="FF0000"/>
                </a:solidFill>
                <a:ea typeface="Franklin Gothic Book" panose="020B0503020102020204" pitchFamily="34" charset="0"/>
                <a:cs typeface="Franklin Gothic Book" panose="020B0503020102020204" pitchFamily="34" charset="0"/>
              </a:rPr>
              <a:t>Title</a:t>
            </a:r>
          </a:p>
        </p:txBody>
      </p:sp>
      <p:pic>
        <p:nvPicPr>
          <p:cNvPr id="9" name="Picture 5" descr="Macintosh HD:Users:wellspl:Desktop:6-Free-Teamwork-Clipart-Illustration-Showing-Diversity.jpg"/>
          <p:cNvPicPr>
            <a:picLocks noChangeAspect="1"/>
          </p:cNvPicPr>
          <p:nvPr userDrawn="1"/>
        </p:nvPicPr>
        <p:blipFill>
          <a:blip r:embed="rId2">
            <a:extLst>
              <a:ext uri="{28A0092B-C50C-407E-A947-70E740481C1C}">
                <a14:useLocalDpi xmlns:a14="http://schemas.microsoft.com/office/drawing/2010/main" val="0"/>
              </a:ext>
            </a:extLst>
          </a:blip>
          <a:srcRect r="25555"/>
          <a:stretch>
            <a:fillRect/>
          </a:stretch>
        </p:blipFill>
        <p:spPr bwMode="auto">
          <a:xfrm>
            <a:off x="552450" y="587375"/>
            <a:ext cx="1371600" cy="771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Content Placeholder 2"/>
          <p:cNvSpPr>
            <a:spLocks noGrp="1"/>
          </p:cNvSpPr>
          <p:nvPr>
            <p:ph idx="1"/>
          </p:nvPr>
        </p:nvSpPr>
        <p:spPr>
          <a:xfrm>
            <a:off x="457200" y="1600200"/>
            <a:ext cx="8229600" cy="4525963"/>
          </a:xfrm>
        </p:spPr>
        <p:txBody>
          <a:bodyPr/>
          <a:lstStyle>
            <a:lvl1pPr marL="0" indent="0">
              <a:buClr>
                <a:srgbClr val="FF0000"/>
              </a:buClr>
              <a:buFont typeface="Arial" panose="020B0604020202020204" pitchFamily="34" charset="0"/>
              <a:buNone/>
              <a:defRPr>
                <a:solidFill>
                  <a:srgbClr val="009E47"/>
                </a:solidFill>
              </a:defRPr>
            </a:lvl1pPr>
            <a:lvl2pPr marL="742950" indent="-285750">
              <a:buClr>
                <a:srgbClr val="FF0000"/>
              </a:buClr>
              <a:buFont typeface="Arial" panose="020B0604020202020204" pitchFamily="34" charset="0"/>
              <a:buChar char="•"/>
              <a:defRPr i="1"/>
            </a:lvl2pPr>
            <a:lvl3pPr marL="1143000" indent="-228600">
              <a:buClr>
                <a:srgbClr val="FF0000"/>
              </a:buClr>
              <a:buFont typeface="Arial" panose="020B0604020202020204" pitchFamily="34" charset="0"/>
              <a:buChar char="•"/>
              <a:defRPr i="1"/>
            </a:lvl3pPr>
            <a:lvl4pPr marL="1600200" indent="-228600">
              <a:buClr>
                <a:srgbClr val="FF0000"/>
              </a:buClr>
              <a:buFont typeface="Arial" panose="020B0604020202020204" pitchFamily="34" charset="0"/>
              <a:buChar char="•"/>
              <a:defRPr i="1"/>
            </a:lvl4pPr>
            <a:lvl5pPr marL="2057400" indent="-228600">
              <a:buClr>
                <a:srgbClr val="FF0000"/>
              </a:buClr>
              <a:buFont typeface="Arial" panose="020B0604020202020204" pitchFamily="34" charset="0"/>
              <a:buChar char="•"/>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2" name="Group 11"/>
          <p:cNvGrpSpPr/>
          <p:nvPr userDrawn="1"/>
        </p:nvGrpSpPr>
        <p:grpSpPr>
          <a:xfrm>
            <a:off x="12700" y="6211407"/>
            <a:ext cx="9144378" cy="659292"/>
            <a:chOff x="12700" y="6211407"/>
            <a:chExt cx="9144378" cy="659292"/>
          </a:xfrm>
        </p:grpSpPr>
        <p:sp>
          <p:nvSpPr>
            <p:cNvPr id="13" name="Rectangle 12"/>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6" name="TextBox 15"/>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prstClr val="white"/>
                  </a:solidFill>
                </a:rPr>
                <a:t>MO SW-PBS</a:t>
              </a:r>
            </a:p>
          </p:txBody>
        </p:sp>
      </p:grpSp>
    </p:spTree>
    <p:extLst>
      <p:ext uri="{BB962C8B-B14F-4D97-AF65-F5344CB8AC3E}">
        <p14:creationId xmlns:p14="http://schemas.microsoft.com/office/powerpoint/2010/main" val="3670896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descr="Green-Pencil-Icon-pencils-7151356-150-15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471522" y="440886"/>
            <a:ext cx="1234222" cy="1234222"/>
          </a:xfrm>
          <a:prstGeom prst="rect">
            <a:avLst/>
          </a:prstGeom>
        </p:spPr>
      </p:pic>
      <p:sp>
        <p:nvSpPr>
          <p:cNvPr id="9" name="Title 1"/>
          <p:cNvSpPr>
            <a:spLocks noGrp="1"/>
          </p:cNvSpPr>
          <p:nvPr>
            <p:ph type="title" hasCustomPrompt="1"/>
          </p:nvPr>
        </p:nvSpPr>
        <p:spPr>
          <a:xfrm>
            <a:off x="1471882" y="491686"/>
            <a:ext cx="7363508" cy="925952"/>
          </a:xfrm>
        </p:spPr>
        <p:txBody>
          <a:bodyPr>
            <a:noAutofit/>
          </a:bodyPr>
          <a:lstStyle>
            <a:lvl1pPr>
              <a:defRPr/>
            </a:lvl1pPr>
          </a:lstStyle>
          <a:p>
            <a:pPr algn="l"/>
            <a:r>
              <a:rPr lang="en-US" sz="3600" dirty="0">
                <a:solidFill>
                  <a:srgbClr val="008000"/>
                </a:solidFill>
                <a:cs typeface="Franklin Gothic Book"/>
              </a:rPr>
              <a:t>Activity: </a:t>
            </a:r>
            <a:r>
              <a:rPr lang="en-US" sz="3200" dirty="0">
                <a:solidFill>
                  <a:srgbClr val="FF0000"/>
                </a:solidFill>
                <a:cs typeface="Franklin Gothic Book"/>
              </a:rPr>
              <a:t>Title</a:t>
            </a:r>
          </a:p>
        </p:txBody>
      </p:sp>
      <p:grpSp>
        <p:nvGrpSpPr>
          <p:cNvPr id="10" name="Group 9"/>
          <p:cNvGrpSpPr/>
          <p:nvPr userDrawn="1"/>
        </p:nvGrpSpPr>
        <p:grpSpPr>
          <a:xfrm>
            <a:off x="12700" y="6211407"/>
            <a:ext cx="9144378" cy="659292"/>
            <a:chOff x="12700" y="6211407"/>
            <a:chExt cx="9144378" cy="659292"/>
          </a:xfrm>
        </p:grpSpPr>
        <p:sp>
          <p:nvSpPr>
            <p:cNvPr id="11" name="Rectangle 10"/>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prstClr val="white"/>
                  </a:solidFill>
                </a:rPr>
                <a:t>MO SW-PBS</a:t>
              </a:r>
            </a:p>
          </p:txBody>
        </p:sp>
      </p:grpSp>
      <p:sp>
        <p:nvSpPr>
          <p:cNvPr id="15" name="Content Placeholder 2"/>
          <p:cNvSpPr>
            <a:spLocks noGrp="1"/>
          </p:cNvSpPr>
          <p:nvPr>
            <p:ph idx="1"/>
          </p:nvPr>
        </p:nvSpPr>
        <p:spPr>
          <a:xfrm>
            <a:off x="457200" y="1600200"/>
            <a:ext cx="8229600" cy="4525963"/>
          </a:xfrm>
        </p:spPr>
        <p:txBody>
          <a:bodyPr/>
          <a:lstStyle>
            <a:lvl1pPr marL="0" indent="0">
              <a:buClr>
                <a:srgbClr val="FF0000"/>
              </a:buClr>
              <a:buFont typeface="Arial" panose="020B0604020202020204" pitchFamily="34" charset="0"/>
              <a:buNone/>
              <a:defRPr>
                <a:solidFill>
                  <a:srgbClr val="009E47"/>
                </a:solidFill>
              </a:defRPr>
            </a:lvl1pPr>
            <a:lvl2pPr marL="742950" indent="-285750">
              <a:buClr>
                <a:srgbClr val="FF0000"/>
              </a:buClr>
              <a:buFont typeface="Arial" panose="020B0604020202020204" pitchFamily="34" charset="0"/>
              <a:buChar char="•"/>
              <a:defRPr i="1"/>
            </a:lvl2pPr>
            <a:lvl3pPr marL="1143000" indent="-228600">
              <a:buClr>
                <a:srgbClr val="FF0000"/>
              </a:buClr>
              <a:buFont typeface="Arial" panose="020B0604020202020204" pitchFamily="34" charset="0"/>
              <a:buChar char="•"/>
              <a:defRPr i="1"/>
            </a:lvl3pPr>
            <a:lvl4pPr marL="1600200" indent="-228600">
              <a:buClr>
                <a:srgbClr val="FF0000"/>
              </a:buClr>
              <a:buFont typeface="Arial" panose="020B0604020202020204" pitchFamily="34" charset="0"/>
              <a:buChar char="•"/>
              <a:defRPr i="1"/>
            </a:lvl4pPr>
            <a:lvl5pPr marL="2057400" indent="-228600">
              <a:buClr>
                <a:srgbClr val="FF0000"/>
              </a:buClr>
              <a:buFont typeface="Arial" panose="020B0604020202020204" pitchFamily="34" charset="0"/>
              <a:buChar char="•"/>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5516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471881" y="491686"/>
            <a:ext cx="7472093" cy="925952"/>
          </a:xfrm>
        </p:spPr>
        <p:txBody>
          <a:bodyPr>
            <a:noAutofit/>
          </a:bodyPr>
          <a:lstStyle>
            <a:lvl1pPr>
              <a:defRPr/>
            </a:lvl1pPr>
          </a:lstStyle>
          <a:p>
            <a:pPr algn="l"/>
            <a:r>
              <a:rPr lang="en-US" sz="3600" dirty="0">
                <a:solidFill>
                  <a:srgbClr val="008000"/>
                </a:solidFill>
                <a:cs typeface="Franklin Gothic Book"/>
              </a:rPr>
              <a:t>Action Planning: </a:t>
            </a:r>
            <a:r>
              <a:rPr lang="en-US" sz="3600" dirty="0">
                <a:solidFill>
                  <a:srgbClr val="FF0000"/>
                </a:solidFill>
                <a:cs typeface="Franklin Gothic Book"/>
              </a:rPr>
              <a:t>Title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08" y="207049"/>
            <a:ext cx="1463040" cy="1463040"/>
          </a:xfrm>
          <a:prstGeom prst="rect">
            <a:avLst/>
          </a:prstGeom>
        </p:spPr>
      </p:pic>
      <p:sp>
        <p:nvSpPr>
          <p:cNvPr id="5" name="Content Placeholder 2"/>
          <p:cNvSpPr>
            <a:spLocks noGrp="1"/>
          </p:cNvSpPr>
          <p:nvPr>
            <p:ph idx="1" hasCustomPrompt="1"/>
          </p:nvPr>
        </p:nvSpPr>
        <p:spPr>
          <a:xfrm>
            <a:off x="596900" y="1922540"/>
            <a:ext cx="8001000" cy="3636440"/>
          </a:xfrm>
        </p:spPr>
        <p:txBody>
          <a:bodyPr>
            <a:normAutofit/>
          </a:bodyPr>
          <a:lstStyle>
            <a:lvl1pPr marL="457200" indent="-457200">
              <a:buFont typeface="Arial" panose="020B0604020202020204" pitchFamily="34" charset="0"/>
              <a:buChar char="•"/>
              <a:defRPr/>
            </a:lvl1pPr>
          </a:lstStyle>
          <a:p>
            <a:pPr marL="0" indent="0">
              <a:spcBef>
                <a:spcPts val="0"/>
              </a:spcBef>
              <a:spcAft>
                <a:spcPts val="800"/>
              </a:spcAft>
              <a:buNone/>
            </a:pPr>
            <a:r>
              <a:rPr lang="en-US" i="1" dirty="0">
                <a:solidFill>
                  <a:srgbClr val="008000"/>
                </a:solidFill>
              </a:rPr>
              <a:t>Add the following to your Action Plan: </a:t>
            </a:r>
          </a:p>
          <a:p>
            <a:pPr defTabSz="458788">
              <a:spcBef>
                <a:spcPts val="0"/>
              </a:spcBef>
              <a:spcAft>
                <a:spcPts val="600"/>
              </a:spcAft>
              <a:buClr>
                <a:srgbClr val="FF0000"/>
              </a:buClr>
            </a:pPr>
            <a:endParaRPr lang="en-US" sz="2800" dirty="0"/>
          </a:p>
        </p:txBody>
      </p:sp>
      <p:grpSp>
        <p:nvGrpSpPr>
          <p:cNvPr id="6" name="Group 5"/>
          <p:cNvGrpSpPr/>
          <p:nvPr userDrawn="1"/>
        </p:nvGrpSpPr>
        <p:grpSpPr>
          <a:xfrm>
            <a:off x="12700" y="6211407"/>
            <a:ext cx="9144378" cy="659292"/>
            <a:chOff x="12700" y="6211407"/>
            <a:chExt cx="9144378" cy="659292"/>
          </a:xfrm>
        </p:grpSpPr>
        <p:sp>
          <p:nvSpPr>
            <p:cNvPr id="7" name="Rectangle 6"/>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TextBox 9"/>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prstClr val="white"/>
                  </a:solidFill>
                </a:rPr>
                <a:t>MO SW-PBS</a:t>
              </a:r>
            </a:p>
          </p:txBody>
        </p:sp>
      </p:grpSp>
    </p:spTree>
    <p:extLst>
      <p:ext uri="{BB962C8B-B14F-4D97-AF65-F5344CB8AC3E}">
        <p14:creationId xmlns:p14="http://schemas.microsoft.com/office/powerpoint/2010/main" val="2771306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274638"/>
            <a:ext cx="8229600" cy="1143000"/>
          </a:xfrm>
        </p:spPr>
        <p:txBody>
          <a:bodyPr/>
          <a:lstStyle>
            <a:lvl1pPr>
              <a:defRPr/>
            </a:lvl1pPr>
          </a:lstStyle>
          <a:p>
            <a:pPr eaLnBrk="1" hangingPunct="1"/>
            <a:r>
              <a:rPr lang="en-US" dirty="0"/>
              <a:t>Title</a:t>
            </a:r>
          </a:p>
        </p:txBody>
      </p:sp>
      <p:grpSp>
        <p:nvGrpSpPr>
          <p:cNvPr id="8" name="Group 9"/>
          <p:cNvGrpSpPr>
            <a:grpSpLocks/>
          </p:cNvGrpSpPr>
          <p:nvPr userDrawn="1"/>
        </p:nvGrpSpPr>
        <p:grpSpPr bwMode="auto">
          <a:xfrm>
            <a:off x="12700" y="6211888"/>
            <a:ext cx="9144000" cy="658812"/>
            <a:chOff x="12700" y="6211407"/>
            <a:chExt cx="9144378" cy="659292"/>
          </a:xfrm>
        </p:grpSpPr>
        <p:sp>
          <p:nvSpPr>
            <p:cNvPr id="9" name="Rectangle 8"/>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0" name="Rectangle 9"/>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1" name="Rectangle 10"/>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2" name="TextBox 11"/>
            <p:cNvSpPr txBox="1"/>
            <p:nvPr/>
          </p:nvSpPr>
          <p:spPr>
            <a:xfrm>
              <a:off x="673127" y="6211407"/>
              <a:ext cx="1752672" cy="368568"/>
            </a:xfrm>
            <a:prstGeom prst="rect">
              <a:avLst/>
            </a:prstGeom>
            <a:noFill/>
            <a:effectLst>
              <a:outerShdw blurRad="44450" dist="38100" dir="2700000" algn="tl" rotWithShape="0">
                <a:srgbClr val="008000"/>
              </a:outerShdw>
            </a:effectLst>
          </p:spPr>
          <p:txBody>
            <a:bodyPr>
              <a:spAutoFit/>
            </a:bodyPr>
            <a:lstStyle/>
            <a:p>
              <a:pPr>
                <a:defRPr/>
              </a:pPr>
              <a:r>
                <a:rPr lang="en-US" dirty="0">
                  <a:solidFill>
                    <a:prstClr val="white"/>
                  </a:solidFill>
                </a:rPr>
                <a:t>MO SW-PBS</a:t>
              </a:r>
            </a:p>
          </p:txBody>
        </p:sp>
      </p:grpSp>
      <p:sp>
        <p:nvSpPr>
          <p:cNvPr id="13" name="Action Button: Movie 12">
            <a:hlinkClick r:id="" action="ppaction://noaction" highlightClick="1"/>
          </p:cNvPr>
          <p:cNvSpPr/>
          <p:nvPr userDrawn="1"/>
        </p:nvSpPr>
        <p:spPr>
          <a:xfrm>
            <a:off x="3492500" y="4505325"/>
            <a:ext cx="2032000" cy="1198563"/>
          </a:xfrm>
          <a:prstGeom prst="actionButtonMovi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 name="Content Placeholder 2"/>
          <p:cNvSpPr>
            <a:spLocks noGrp="1"/>
          </p:cNvSpPr>
          <p:nvPr>
            <p:ph idx="1"/>
          </p:nvPr>
        </p:nvSpPr>
        <p:spPr>
          <a:xfrm>
            <a:off x="457200" y="1600200"/>
            <a:ext cx="8229600" cy="4525963"/>
          </a:xfrm>
        </p:spPr>
        <p:txBody>
          <a:bodyPr/>
          <a:lstStyle>
            <a:lvl1pPr marL="457200" indent="-457200">
              <a:buFont typeface="Arial" panose="020B0604020202020204" pitchFamily="34" charset="0"/>
              <a:buChar char="•"/>
              <a:defRPr/>
            </a:lvl1pPr>
          </a:lstStyle>
          <a:p>
            <a:pPr eaLnBrk="1" hangingPunct="1">
              <a:buClr>
                <a:srgbClr val="FF0000"/>
              </a:buClr>
            </a:pPr>
            <a:endParaRPr lang="en-US" dirty="0"/>
          </a:p>
        </p:txBody>
      </p:sp>
    </p:spTree>
    <p:extLst>
      <p:ext uri="{BB962C8B-B14F-4D97-AF65-F5344CB8AC3E}">
        <p14:creationId xmlns:p14="http://schemas.microsoft.com/office/powerpoint/2010/main" val="2383890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descr="sneak-peek-icon-web-2.jpg"/>
          <p:cNvPicPr>
            <a:picLocks noChangeAspect="1"/>
          </p:cNvPicPr>
          <p:nvPr userDrawn="1"/>
        </p:nvPicPr>
        <p:blipFill rotWithShape="1">
          <a:blip r:embed="rId2">
            <a:extLst>
              <a:ext uri="{28A0092B-C50C-407E-A947-70E740481C1C}">
                <a14:useLocalDpi xmlns:a14="http://schemas.microsoft.com/office/drawing/2010/main" val="0"/>
              </a:ext>
            </a:extLst>
          </a:blip>
          <a:srcRect b="38000"/>
          <a:stretch/>
        </p:blipFill>
        <p:spPr>
          <a:xfrm>
            <a:off x="430429" y="323197"/>
            <a:ext cx="2884127" cy="1490134"/>
          </a:xfrm>
          <a:prstGeom prst="rect">
            <a:avLst/>
          </a:prstGeom>
        </p:spPr>
      </p:pic>
      <p:sp>
        <p:nvSpPr>
          <p:cNvPr id="4" name="Content Placeholder 2"/>
          <p:cNvSpPr>
            <a:spLocks noGrp="1"/>
          </p:cNvSpPr>
          <p:nvPr>
            <p:ph idx="1"/>
          </p:nvPr>
        </p:nvSpPr>
        <p:spPr>
          <a:xfrm>
            <a:off x="800099" y="1447802"/>
            <a:ext cx="7466229" cy="3746498"/>
          </a:xfrm>
        </p:spPr>
        <p:txBody>
          <a:bodyPr>
            <a:normAutofit lnSpcReduction="10000"/>
          </a:bodyPr>
          <a:lstStyle/>
          <a:p>
            <a:pPr marL="0" indent="0" algn="ctr">
              <a:buNone/>
            </a:pPr>
            <a:r>
              <a:rPr lang="en-US" sz="4400" dirty="0">
                <a:solidFill>
                  <a:srgbClr val="008000"/>
                </a:solidFill>
              </a:rPr>
              <a:t>Next Session:</a:t>
            </a:r>
          </a:p>
          <a:p>
            <a:pPr marL="0" indent="0" algn="ctr">
              <a:buNone/>
            </a:pPr>
            <a:r>
              <a:rPr lang="en-US" sz="4000" i="1" dirty="0">
                <a:solidFill>
                  <a:srgbClr val="FF0000"/>
                </a:solidFill>
              </a:rPr>
              <a:t>Title</a:t>
            </a:r>
          </a:p>
          <a:p>
            <a:pPr marL="0" indent="0" algn="ctr">
              <a:buNone/>
            </a:pPr>
            <a:r>
              <a:rPr lang="en-US" sz="3600" dirty="0">
                <a:solidFill>
                  <a:srgbClr val="000000"/>
                </a:solidFill>
              </a:rPr>
              <a:t>[Date, Location]</a:t>
            </a:r>
          </a:p>
          <a:p>
            <a:pPr marL="0" indent="0" algn="ctr">
              <a:buNone/>
            </a:pPr>
            <a:endParaRPr lang="en-US" sz="2800" dirty="0">
              <a:solidFill>
                <a:srgbClr val="000000"/>
              </a:solidFill>
            </a:endParaRPr>
          </a:p>
          <a:p>
            <a:pPr marL="0" indent="0" algn="ctr">
              <a:buNone/>
            </a:pPr>
            <a:r>
              <a:rPr lang="en-US" sz="3600" dirty="0">
                <a:solidFill>
                  <a:srgbClr val="008000"/>
                </a:solidFill>
              </a:rPr>
              <a:t>Things to Bring:</a:t>
            </a:r>
          </a:p>
          <a:p>
            <a:pPr marL="1260475">
              <a:buClr>
                <a:srgbClr val="FF0000"/>
              </a:buClr>
            </a:pPr>
            <a:r>
              <a:rPr lang="en-US" sz="3000" dirty="0">
                <a:solidFill>
                  <a:srgbClr val="000000"/>
                </a:solidFill>
              </a:rPr>
              <a:t> </a:t>
            </a:r>
          </a:p>
          <a:p>
            <a:pPr marL="0" indent="0">
              <a:buNone/>
            </a:pPr>
            <a:endParaRPr lang="en-US" sz="3600" dirty="0">
              <a:solidFill>
                <a:srgbClr val="008000"/>
              </a:solidFill>
            </a:endParaRPr>
          </a:p>
        </p:txBody>
      </p:sp>
      <p:grpSp>
        <p:nvGrpSpPr>
          <p:cNvPr id="5" name="Group 4"/>
          <p:cNvGrpSpPr/>
          <p:nvPr userDrawn="1"/>
        </p:nvGrpSpPr>
        <p:grpSpPr>
          <a:xfrm>
            <a:off x="12700" y="6211407"/>
            <a:ext cx="9144378" cy="659292"/>
            <a:chOff x="12700" y="6211407"/>
            <a:chExt cx="9144378" cy="659292"/>
          </a:xfrm>
        </p:grpSpPr>
        <p:sp>
          <p:nvSpPr>
            <p:cNvPr id="6" name="Rectangle 5"/>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TextBox 8"/>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prstClr val="white"/>
                  </a:solidFill>
                </a:rPr>
                <a:t>MO SW-PBS</a:t>
              </a:r>
            </a:p>
          </p:txBody>
        </p:sp>
      </p:grpSp>
    </p:spTree>
    <p:extLst>
      <p:ext uri="{BB962C8B-B14F-4D97-AF65-F5344CB8AC3E}">
        <p14:creationId xmlns:p14="http://schemas.microsoft.com/office/powerpoint/2010/main" val="822972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Clr>
                <a:srgbClr val="FF0000"/>
              </a:buClr>
              <a:buFont typeface="Arial" panose="020B0604020202020204" pitchFamily="34" charset="0"/>
              <a:buChar char="•"/>
              <a:defRPr/>
            </a:lvl1pPr>
            <a:lvl2pPr marL="742950" indent="-285750">
              <a:buClr>
                <a:srgbClr val="FF0000"/>
              </a:buClr>
              <a:buFont typeface="Arial" panose="020B0604020202020204" pitchFamily="34" charset="0"/>
              <a:buChar char="•"/>
              <a:defRPr/>
            </a:lvl2pPr>
            <a:lvl3pPr marL="1143000" indent="-228600">
              <a:buClr>
                <a:srgbClr val="FF0000"/>
              </a:buClr>
              <a:buFont typeface="Arial" panose="020B0604020202020204" pitchFamily="34" charset="0"/>
              <a:buChar char="•"/>
              <a:defRPr/>
            </a:lvl3pPr>
            <a:lvl4pPr marL="1600200" indent="-228600">
              <a:buClr>
                <a:srgbClr val="FF0000"/>
              </a:buClr>
              <a:buFont typeface="Arial" panose="020B0604020202020204" pitchFamily="34" charset="0"/>
              <a:buChar char="•"/>
              <a:defRPr/>
            </a:lvl4pPr>
            <a:lvl5pPr marL="2057400" indent="-228600">
              <a:buClr>
                <a:srgbClr val="FF0000"/>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userDrawn="1"/>
        </p:nvGrpSpPr>
        <p:grpSpPr>
          <a:xfrm>
            <a:off x="12700" y="6211407"/>
            <a:ext cx="9144378" cy="659292"/>
            <a:chOff x="12700" y="6211407"/>
            <a:chExt cx="9144378" cy="659292"/>
          </a:xfrm>
        </p:grpSpPr>
        <p:sp>
          <p:nvSpPr>
            <p:cNvPr id="8" name="Rectangle 7"/>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prstClr val="white"/>
                  </a:solidFill>
                </a:rPr>
                <a:t>MO SW-PBS</a:t>
              </a:r>
            </a:p>
          </p:txBody>
        </p:sp>
      </p:grpSp>
    </p:spTree>
    <p:extLst>
      <p:ext uri="{BB962C8B-B14F-4D97-AF65-F5344CB8AC3E}">
        <p14:creationId xmlns:p14="http://schemas.microsoft.com/office/powerpoint/2010/main" val="499946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pPr eaLnBrk="1" hangingPunct="1"/>
            <a:r>
              <a:rPr lang="en-US" dirty="0"/>
              <a:t>Working Agreements</a:t>
            </a:r>
          </a:p>
        </p:txBody>
      </p:sp>
      <p:sp>
        <p:nvSpPr>
          <p:cNvPr id="4" name="Content Placeholder 2"/>
          <p:cNvSpPr>
            <a:spLocks noGrp="1"/>
          </p:cNvSpPr>
          <p:nvPr>
            <p:ph idx="1"/>
          </p:nvPr>
        </p:nvSpPr>
        <p:spPr>
          <a:xfrm>
            <a:off x="1022350" y="1417638"/>
            <a:ext cx="8229600" cy="4525962"/>
          </a:xfrm>
        </p:spPr>
        <p:txBody>
          <a:bodyPr/>
          <a:lstStyle/>
          <a:p>
            <a:pPr eaLnBrk="1" hangingPunct="1">
              <a:buFont typeface="Arial" panose="020B0604020202020204" pitchFamily="34" charset="0"/>
              <a:buNone/>
            </a:pPr>
            <a:r>
              <a:rPr lang="en-US" sz="2600" b="1" dirty="0"/>
              <a:t>Be Respectful</a:t>
            </a:r>
          </a:p>
          <a:p>
            <a:pPr eaLnBrk="1" hangingPunct="1">
              <a:buClr>
                <a:srgbClr val="FF0000"/>
              </a:buClr>
            </a:pPr>
            <a:r>
              <a:rPr lang="en-US" sz="2200" dirty="0"/>
              <a:t>Be an active listener—open to new ideas</a:t>
            </a:r>
          </a:p>
          <a:p>
            <a:pPr eaLnBrk="1" hangingPunct="1">
              <a:buClr>
                <a:srgbClr val="FF0000"/>
              </a:buClr>
            </a:pPr>
            <a:r>
              <a:rPr lang="en-US" sz="2200" dirty="0"/>
              <a:t>Use notes for side bar conversations</a:t>
            </a:r>
          </a:p>
          <a:p>
            <a:pPr eaLnBrk="1" hangingPunct="1">
              <a:buFont typeface="Arial" panose="020B0604020202020204" pitchFamily="34" charset="0"/>
              <a:buNone/>
            </a:pPr>
            <a:r>
              <a:rPr lang="en-US" sz="2600" b="1" dirty="0"/>
              <a:t>Be Responsible</a:t>
            </a:r>
          </a:p>
          <a:p>
            <a:pPr eaLnBrk="1" hangingPunct="1">
              <a:buClr>
                <a:srgbClr val="FF0000"/>
              </a:buClr>
            </a:pPr>
            <a:r>
              <a:rPr lang="en-US" sz="2200" dirty="0"/>
              <a:t>Be on time for sessions</a:t>
            </a:r>
          </a:p>
          <a:p>
            <a:pPr eaLnBrk="1" hangingPunct="1">
              <a:buClr>
                <a:srgbClr val="FF0000"/>
              </a:buClr>
            </a:pPr>
            <a:r>
              <a:rPr lang="en-US" sz="2200" dirty="0"/>
              <a:t>Silence cell phones—reply appropriately</a:t>
            </a:r>
          </a:p>
          <a:p>
            <a:pPr eaLnBrk="1" hangingPunct="1">
              <a:buFont typeface="Arial" panose="020B0604020202020204" pitchFamily="34" charset="0"/>
              <a:buNone/>
            </a:pPr>
            <a:r>
              <a:rPr lang="en-US" sz="2600" b="1" dirty="0"/>
              <a:t>Be</a:t>
            </a:r>
            <a:r>
              <a:rPr lang="en-US" sz="3600" b="1" dirty="0"/>
              <a:t> </a:t>
            </a:r>
            <a:r>
              <a:rPr lang="en-US" sz="2600" b="1" dirty="0"/>
              <a:t>a Problem Solver</a:t>
            </a:r>
          </a:p>
          <a:p>
            <a:pPr eaLnBrk="1" hangingPunct="1">
              <a:buClr>
                <a:srgbClr val="FF0000"/>
              </a:buClr>
            </a:pPr>
            <a:r>
              <a:rPr lang="en-US" sz="2200" dirty="0"/>
              <a:t>Follow the decision making process</a:t>
            </a:r>
          </a:p>
          <a:p>
            <a:pPr eaLnBrk="1" hangingPunct="1">
              <a:buClr>
                <a:srgbClr val="FF0000"/>
              </a:buClr>
            </a:pPr>
            <a:r>
              <a:rPr lang="en-US" sz="2200" dirty="0"/>
              <a:t>Work toward consensus and support decisions of the group</a:t>
            </a:r>
          </a:p>
          <a:p>
            <a:pPr eaLnBrk="1" hangingPunct="1"/>
            <a:endParaRPr lang="en-US" dirty="0"/>
          </a:p>
        </p:txBody>
      </p:sp>
      <p:grpSp>
        <p:nvGrpSpPr>
          <p:cNvPr id="5" name="Group 4"/>
          <p:cNvGrpSpPr/>
          <p:nvPr userDrawn="1"/>
        </p:nvGrpSpPr>
        <p:grpSpPr>
          <a:xfrm>
            <a:off x="12700" y="6211407"/>
            <a:ext cx="9144378" cy="659292"/>
            <a:chOff x="12700" y="6211407"/>
            <a:chExt cx="9144378" cy="659292"/>
          </a:xfrm>
        </p:grpSpPr>
        <p:sp>
          <p:nvSpPr>
            <p:cNvPr id="6" name="Rectangle 5"/>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TextBox 8"/>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prstClr val="white"/>
                  </a:solidFill>
                </a:rPr>
                <a:t>MO SW-PBS</a:t>
              </a:r>
            </a:p>
          </p:txBody>
        </p:sp>
      </p:grpSp>
    </p:spTree>
    <p:extLst>
      <p:ext uri="{BB962C8B-B14F-4D97-AF65-F5344CB8AC3E}">
        <p14:creationId xmlns:p14="http://schemas.microsoft.com/office/powerpoint/2010/main" val="3308387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4"/>
          <p:cNvSpPr>
            <a:spLocks noGrp="1"/>
          </p:cNvSpPr>
          <p:nvPr>
            <p:ph type="title"/>
          </p:nvPr>
        </p:nvSpPr>
        <p:spPr>
          <a:xfrm>
            <a:off x="457200" y="274638"/>
            <a:ext cx="8229600" cy="969962"/>
          </a:xfrm>
        </p:spPr>
        <p:txBody>
          <a:bodyPr/>
          <a:lstStyle/>
          <a:p>
            <a:r>
              <a:rPr lang="en-US" dirty="0"/>
              <a:t>Session Outcomes</a:t>
            </a:r>
          </a:p>
        </p:txBody>
      </p:sp>
      <p:sp>
        <p:nvSpPr>
          <p:cNvPr id="8" name="Content Placeholder 6"/>
          <p:cNvSpPr>
            <a:spLocks noGrp="1"/>
          </p:cNvSpPr>
          <p:nvPr>
            <p:ph idx="1" hasCustomPrompt="1"/>
          </p:nvPr>
        </p:nvSpPr>
        <p:spPr>
          <a:xfrm>
            <a:off x="457200" y="1117600"/>
            <a:ext cx="8229600" cy="5088590"/>
          </a:xfrm>
        </p:spPr>
        <p:txBody>
          <a:bodyPr>
            <a:normAutofit/>
          </a:bodyPr>
          <a:lstStyle/>
          <a:p>
            <a:pPr marL="0" indent="0" algn="ctr">
              <a:lnSpc>
                <a:spcPct val="110000"/>
              </a:lnSpc>
              <a:spcBef>
                <a:spcPts val="0"/>
              </a:spcBef>
              <a:spcAft>
                <a:spcPts val="600"/>
              </a:spcAft>
              <a:buNone/>
            </a:pPr>
            <a:r>
              <a:rPr lang="en-US" sz="2600" i="1" dirty="0">
                <a:solidFill>
                  <a:srgbClr val="008000"/>
                </a:solidFill>
              </a:rPr>
              <a:t>At the end of today’s session, you will be able to…</a:t>
            </a:r>
          </a:p>
          <a:p>
            <a:pPr marL="0" indent="0" algn="ctr">
              <a:spcBef>
                <a:spcPts val="0"/>
              </a:spcBef>
              <a:spcAft>
                <a:spcPts val="600"/>
              </a:spcAft>
              <a:buNone/>
            </a:pPr>
            <a:endParaRPr lang="en-US" sz="200" i="1" dirty="0">
              <a:solidFill>
                <a:srgbClr val="008000"/>
              </a:solidFill>
            </a:endParaRPr>
          </a:p>
          <a:p>
            <a:pPr>
              <a:spcBef>
                <a:spcPts val="0"/>
              </a:spcBef>
              <a:spcAft>
                <a:spcPts val="600"/>
              </a:spcAft>
              <a:buClr>
                <a:srgbClr val="FF0000"/>
              </a:buClr>
            </a:pPr>
            <a:endParaRPr lang="en-US" sz="2600" dirty="0"/>
          </a:p>
        </p:txBody>
      </p:sp>
      <p:grpSp>
        <p:nvGrpSpPr>
          <p:cNvPr id="9" name="Group 9"/>
          <p:cNvGrpSpPr>
            <a:grpSpLocks/>
          </p:cNvGrpSpPr>
          <p:nvPr userDrawn="1"/>
        </p:nvGrpSpPr>
        <p:grpSpPr bwMode="auto">
          <a:xfrm>
            <a:off x="12700" y="6211888"/>
            <a:ext cx="9144000" cy="658812"/>
            <a:chOff x="12700" y="6211407"/>
            <a:chExt cx="9144378" cy="659292"/>
          </a:xfrm>
        </p:grpSpPr>
        <p:sp>
          <p:nvSpPr>
            <p:cNvPr id="10" name="Rectangle 9"/>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1" name="Rectangle 10"/>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2" name="Rectangle 11"/>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3" name="TextBox 12"/>
            <p:cNvSpPr txBox="1"/>
            <p:nvPr/>
          </p:nvSpPr>
          <p:spPr>
            <a:xfrm>
              <a:off x="673127" y="6211407"/>
              <a:ext cx="1752672" cy="368568"/>
            </a:xfrm>
            <a:prstGeom prst="rect">
              <a:avLst/>
            </a:prstGeom>
            <a:noFill/>
            <a:effectLst>
              <a:outerShdw blurRad="44450" dist="38100" dir="2700000" algn="tl" rotWithShape="0">
                <a:srgbClr val="008000"/>
              </a:outerShdw>
            </a:effectLst>
          </p:spPr>
          <p:txBody>
            <a:bodyPr>
              <a:spAutoFit/>
            </a:bodyPr>
            <a:lstStyle/>
            <a:p>
              <a:pPr>
                <a:defRPr/>
              </a:pPr>
              <a:r>
                <a:rPr lang="en-US" dirty="0">
                  <a:solidFill>
                    <a:prstClr val="white"/>
                  </a:solidFill>
                </a:rPr>
                <a:t>MO SW-PBS</a:t>
              </a:r>
            </a:p>
          </p:txBody>
        </p:sp>
      </p:grpSp>
    </p:spTree>
    <p:extLst>
      <p:ext uri="{BB962C8B-B14F-4D97-AF65-F5344CB8AC3E}">
        <p14:creationId xmlns:p14="http://schemas.microsoft.com/office/powerpoint/2010/main" val="4125199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4457" y="2453812"/>
            <a:ext cx="7772400" cy="1362075"/>
          </a:xfrm>
        </p:spPr>
        <p:txBody>
          <a:bodyPr anchor="t"/>
          <a:lstStyle>
            <a:lvl1pPr algn="ctr">
              <a:defRPr sz="4000" b="0" cap="none" baseline="0">
                <a:solidFill>
                  <a:srgbClr val="009E47"/>
                </a:solidFill>
              </a:defRPr>
            </a:lvl1pPr>
          </a:lstStyle>
          <a:p>
            <a:r>
              <a:rPr lang="en-US" dirty="0"/>
              <a:t>Click to edit Master title style</a:t>
            </a:r>
          </a:p>
        </p:txBody>
      </p:sp>
      <p:grpSp>
        <p:nvGrpSpPr>
          <p:cNvPr id="7" name="Group 6"/>
          <p:cNvGrpSpPr/>
          <p:nvPr userDrawn="1"/>
        </p:nvGrpSpPr>
        <p:grpSpPr>
          <a:xfrm>
            <a:off x="12700" y="6288897"/>
            <a:ext cx="9144378" cy="581802"/>
            <a:chOff x="12700" y="6288897"/>
            <a:chExt cx="9144378" cy="581802"/>
          </a:xfrm>
        </p:grpSpPr>
        <p:sp>
          <p:nvSpPr>
            <p:cNvPr id="8" name="Rectangle 7"/>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pic>
        <p:nvPicPr>
          <p:cNvPr id="11" name="Picture 10" descr="SWPBSLogo-2011-highres-transbg-we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0847" y="5470010"/>
            <a:ext cx="1606469" cy="1387990"/>
          </a:xfrm>
          <a:prstGeom prst="rect">
            <a:avLst/>
          </a:prstGeom>
        </p:spPr>
      </p:pic>
    </p:spTree>
    <p:extLst>
      <p:ext uri="{BB962C8B-B14F-4D97-AF65-F5344CB8AC3E}">
        <p14:creationId xmlns:p14="http://schemas.microsoft.com/office/powerpoint/2010/main" val="3182370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marL="457200" indent="-457200">
              <a:buClr>
                <a:srgbClr val="FF0000"/>
              </a:buClr>
              <a:buFont typeface="Arial" panose="020B0604020202020204" pitchFamily="34" charset="0"/>
              <a:buChar char="•"/>
              <a:defRPr sz="2800"/>
            </a:lvl1pPr>
            <a:lvl2pPr marL="800100" indent="-342900">
              <a:buClr>
                <a:srgbClr val="FF0000"/>
              </a:buClr>
              <a:buFont typeface="Arial" panose="020B0604020202020204" pitchFamily="34" charset="0"/>
              <a:buChar char="•"/>
              <a:defRPr sz="2400"/>
            </a:lvl2pPr>
            <a:lvl3pPr marL="1257300" indent="-342900">
              <a:buClr>
                <a:srgbClr val="FF0000"/>
              </a:buClr>
              <a:buFont typeface="Arial" panose="020B0604020202020204" pitchFamily="34" charset="0"/>
              <a:buChar char="•"/>
              <a:defRPr sz="2000"/>
            </a:lvl3pPr>
            <a:lvl4pPr marL="1657350" indent="-285750">
              <a:buClr>
                <a:srgbClr val="FF0000"/>
              </a:buClr>
              <a:buFont typeface="Arial" panose="020B0604020202020204" pitchFamily="34" charset="0"/>
              <a:buChar char="•"/>
              <a:defRPr sz="1800"/>
            </a:lvl4pPr>
            <a:lvl5pPr marL="2114550" indent="-285750">
              <a:buClr>
                <a:srgbClr val="FF0000"/>
              </a:buClr>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marL="457200" indent="-457200">
              <a:buClr>
                <a:srgbClr val="FF0000"/>
              </a:buClr>
              <a:buFont typeface="Arial" panose="020B0604020202020204" pitchFamily="34" charset="0"/>
              <a:buChar char="•"/>
              <a:defRPr sz="2800"/>
            </a:lvl1pPr>
            <a:lvl2pPr marL="800100" indent="-342900">
              <a:buClr>
                <a:srgbClr val="FF0000"/>
              </a:buClr>
              <a:buFont typeface="Arial" panose="020B0604020202020204" pitchFamily="34" charset="0"/>
              <a:buChar char="•"/>
              <a:defRPr sz="2400"/>
            </a:lvl2pPr>
            <a:lvl3pPr marL="1257300" indent="-342900">
              <a:buClr>
                <a:srgbClr val="FF0000"/>
              </a:buClr>
              <a:buFont typeface="Arial" panose="020B0604020202020204" pitchFamily="34" charset="0"/>
              <a:buChar char="•"/>
              <a:defRPr sz="2000"/>
            </a:lvl3pPr>
            <a:lvl4pPr marL="1657350" indent="-285750">
              <a:buClr>
                <a:srgbClr val="FF0000"/>
              </a:buClr>
              <a:buFont typeface="Arial" panose="020B0604020202020204" pitchFamily="34" charset="0"/>
              <a:buChar char="•"/>
              <a:defRPr sz="1800"/>
            </a:lvl4pPr>
            <a:lvl5pPr marL="2114550" indent="-285750">
              <a:buClr>
                <a:srgbClr val="FF0000"/>
              </a:buClr>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7"/>
          <p:cNvGrpSpPr/>
          <p:nvPr userDrawn="1"/>
        </p:nvGrpSpPr>
        <p:grpSpPr>
          <a:xfrm>
            <a:off x="12700" y="6211407"/>
            <a:ext cx="9144378" cy="659292"/>
            <a:chOff x="12700" y="6211407"/>
            <a:chExt cx="9144378" cy="659292"/>
          </a:xfrm>
        </p:grpSpPr>
        <p:sp>
          <p:nvSpPr>
            <p:cNvPr id="9" name="Rectangle 8"/>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TextBox 11"/>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prstClr val="white"/>
                  </a:solidFill>
                </a:rPr>
                <a:t>MO SW-PBS</a:t>
              </a:r>
            </a:p>
          </p:txBody>
        </p:sp>
      </p:grpSp>
    </p:spTree>
    <p:extLst>
      <p:ext uri="{BB962C8B-B14F-4D97-AF65-F5344CB8AC3E}">
        <p14:creationId xmlns:p14="http://schemas.microsoft.com/office/powerpoint/2010/main" val="2012027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p:cNvGrpSpPr/>
          <p:nvPr userDrawn="1"/>
        </p:nvGrpSpPr>
        <p:grpSpPr>
          <a:xfrm>
            <a:off x="12700" y="6211407"/>
            <a:ext cx="9144378" cy="659292"/>
            <a:chOff x="12700" y="6211407"/>
            <a:chExt cx="9144378" cy="659292"/>
          </a:xfrm>
        </p:grpSpPr>
        <p:sp>
          <p:nvSpPr>
            <p:cNvPr id="11" name="Rectangle 10"/>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prstClr val="white"/>
                  </a:solidFill>
                </a:rPr>
                <a:t>MO SW-PBS</a:t>
              </a:r>
            </a:p>
          </p:txBody>
        </p:sp>
      </p:grpSp>
    </p:spTree>
    <p:extLst>
      <p:ext uri="{BB962C8B-B14F-4D97-AF65-F5344CB8AC3E}">
        <p14:creationId xmlns:p14="http://schemas.microsoft.com/office/powerpoint/2010/main" val="1098519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6" name="Group 5"/>
          <p:cNvGrpSpPr/>
          <p:nvPr userDrawn="1"/>
        </p:nvGrpSpPr>
        <p:grpSpPr>
          <a:xfrm>
            <a:off x="12700" y="6211407"/>
            <a:ext cx="9144378" cy="659292"/>
            <a:chOff x="12700" y="6211407"/>
            <a:chExt cx="9144378" cy="659292"/>
          </a:xfrm>
        </p:grpSpPr>
        <p:sp>
          <p:nvSpPr>
            <p:cNvPr id="7" name="Rectangle 6"/>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TextBox 9"/>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prstClr val="white"/>
                  </a:solidFill>
                </a:rPr>
                <a:t>MO SW-PBS</a:t>
              </a:r>
            </a:p>
          </p:txBody>
        </p:sp>
      </p:grpSp>
    </p:spTree>
    <p:extLst>
      <p:ext uri="{BB962C8B-B14F-4D97-AF65-F5344CB8AC3E}">
        <p14:creationId xmlns:p14="http://schemas.microsoft.com/office/powerpoint/2010/main" val="904758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userDrawn="1"/>
        </p:nvGrpSpPr>
        <p:grpSpPr>
          <a:xfrm>
            <a:off x="12700" y="6211407"/>
            <a:ext cx="9144378" cy="659292"/>
            <a:chOff x="12700" y="6211407"/>
            <a:chExt cx="9144378" cy="659292"/>
          </a:xfrm>
        </p:grpSpPr>
        <p:sp>
          <p:nvSpPr>
            <p:cNvPr id="6" name="Rectangle 5"/>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TextBox 8"/>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prstClr val="white"/>
                  </a:solidFill>
                </a:rPr>
                <a:t>MO SW-PBS</a:t>
              </a:r>
            </a:p>
          </p:txBody>
        </p:sp>
      </p:grpSp>
    </p:spTree>
    <p:extLst>
      <p:ext uri="{BB962C8B-B14F-4D97-AF65-F5344CB8AC3E}">
        <p14:creationId xmlns:p14="http://schemas.microsoft.com/office/powerpoint/2010/main" val="2816340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487064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rgbClr val="FF0000"/>
        </a:buClr>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FF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FF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FF0000"/>
        </a:buClr>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FF0000"/>
        </a:buClr>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MO_SWPBS_Logo-20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90875" y="2752725"/>
            <a:ext cx="2689225" cy="2324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2"/>
          <p:cNvSpPr>
            <a:spLocks noGrp="1" noChangeArrowheads="1"/>
          </p:cNvSpPr>
          <p:nvPr>
            <p:ph type="ctrTitle"/>
          </p:nvPr>
        </p:nvSpPr>
        <p:spPr>
          <a:xfrm>
            <a:off x="533400" y="457200"/>
            <a:ext cx="7772400" cy="4343400"/>
          </a:xfrm>
        </p:spPr>
        <p:txBody>
          <a:bodyPr>
            <a:normAutofit/>
          </a:bodyPr>
          <a:lstStyle/>
          <a:p>
            <a:pPr eaLnBrk="1" hangingPunct="1"/>
            <a:r>
              <a:rPr lang="en-US" sz="3600" dirty="0"/>
              <a:t>Staff Mini-Module </a:t>
            </a:r>
            <a:br>
              <a:rPr lang="en-US" sz="3600" dirty="0"/>
            </a:br>
            <a:r>
              <a:rPr lang="en-US" sz="3600" dirty="0"/>
              <a:t>Procedure and Routines </a:t>
            </a:r>
            <a:br>
              <a:rPr lang="en-US" sz="3600" dirty="0"/>
            </a:br>
            <a:br>
              <a:rPr lang="en-US" sz="3600" dirty="0">
                <a:solidFill>
                  <a:srgbClr val="FF0000"/>
                </a:solidFill>
              </a:rPr>
            </a:br>
            <a:br>
              <a:rPr lang="en-US" sz="3600" dirty="0"/>
            </a:br>
            <a:br>
              <a:rPr lang="en-US" sz="3600" dirty="0"/>
            </a:br>
            <a:br>
              <a:rPr lang="en-US" sz="2900" dirty="0"/>
            </a:br>
            <a:endParaRPr lang="en-US" sz="2900" dirty="0"/>
          </a:p>
        </p:txBody>
      </p:sp>
    </p:spTree>
    <p:extLst>
      <p:ext uri="{BB962C8B-B14F-4D97-AF65-F5344CB8AC3E}">
        <p14:creationId xmlns:p14="http://schemas.microsoft.com/office/powerpoint/2010/main" val="889712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2700" y="6211407"/>
            <a:ext cx="9144378" cy="659292"/>
            <a:chOff x="12700" y="6211407"/>
            <a:chExt cx="9144378" cy="659292"/>
          </a:xfrm>
        </p:grpSpPr>
        <p:sp>
          <p:nvSpPr>
            <p:cNvPr id="17" name="Rectangle 16"/>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
        <p:nvSpPr>
          <p:cNvPr id="2" name="Title 1"/>
          <p:cNvSpPr>
            <a:spLocks noGrp="1"/>
          </p:cNvSpPr>
          <p:nvPr>
            <p:ph type="title"/>
          </p:nvPr>
        </p:nvSpPr>
        <p:spPr/>
        <p:txBody>
          <a:bodyPr>
            <a:noAutofit/>
          </a:bodyPr>
          <a:lstStyle/>
          <a:p>
            <a:pPr algn="l"/>
            <a:r>
              <a:rPr lang="en-US" sz="3600" dirty="0">
                <a:solidFill>
                  <a:srgbClr val="008000"/>
                </a:solidFill>
                <a:cs typeface="Franklin Gothic Book"/>
              </a:rPr>
              <a:t>Activity:  </a:t>
            </a:r>
            <a:r>
              <a:rPr lang="en-US" sz="3600" dirty="0">
                <a:solidFill>
                  <a:srgbClr val="FF0000"/>
                </a:solidFill>
                <a:cs typeface="Franklin Gothic Book"/>
              </a:rPr>
              <a:t>Developing a List of   			  			   Classroom Procedures</a:t>
            </a:r>
          </a:p>
        </p:txBody>
      </p:sp>
      <p:sp>
        <p:nvSpPr>
          <p:cNvPr id="3" name="Content Placeholder 2"/>
          <p:cNvSpPr>
            <a:spLocks noGrp="1"/>
          </p:cNvSpPr>
          <p:nvPr>
            <p:ph idx="1"/>
          </p:nvPr>
        </p:nvSpPr>
        <p:spPr>
          <a:xfrm>
            <a:off x="457200" y="1735667"/>
            <a:ext cx="8229600" cy="4390496"/>
          </a:xfrm>
        </p:spPr>
        <p:txBody>
          <a:bodyPr>
            <a:normAutofit/>
          </a:bodyPr>
          <a:lstStyle/>
          <a:p>
            <a:pPr marL="457200" indent="-457200" defTabSz="458788">
              <a:spcBef>
                <a:spcPts val="0"/>
              </a:spcBef>
              <a:spcAft>
                <a:spcPts val="600"/>
              </a:spcAft>
              <a:buClr>
                <a:srgbClr val="FF0000"/>
              </a:buClr>
              <a:buFont typeface="Arial"/>
              <a:buChar char="•"/>
            </a:pPr>
            <a:r>
              <a:rPr lang="en-US" sz="2800" dirty="0">
                <a:solidFill>
                  <a:srgbClr val="000000"/>
                </a:solidFill>
              </a:rPr>
              <a:t>Think through the activities of your day. </a:t>
            </a:r>
          </a:p>
          <a:p>
            <a:pPr marL="457200" indent="-457200" defTabSz="458788">
              <a:spcBef>
                <a:spcPts val="0"/>
              </a:spcBef>
              <a:spcAft>
                <a:spcPts val="600"/>
              </a:spcAft>
              <a:buClr>
                <a:srgbClr val="FF0000"/>
              </a:buClr>
              <a:buFont typeface="Arial"/>
              <a:buChar char="•"/>
            </a:pPr>
            <a:r>
              <a:rPr lang="en-US" sz="2800" dirty="0">
                <a:solidFill>
                  <a:srgbClr val="000000"/>
                </a:solidFill>
              </a:rPr>
              <a:t>Review the list of classroom procedures</a:t>
            </a:r>
            <a:r>
              <a:rPr lang="en-US" sz="2800" i="1" dirty="0">
                <a:solidFill>
                  <a:srgbClr val="000000"/>
                </a:solidFill>
              </a:rPr>
              <a:t>.</a:t>
            </a:r>
          </a:p>
          <a:p>
            <a:pPr marL="457200" indent="-457200" defTabSz="458788">
              <a:spcBef>
                <a:spcPts val="0"/>
              </a:spcBef>
              <a:spcAft>
                <a:spcPts val="600"/>
              </a:spcAft>
              <a:buClr>
                <a:srgbClr val="FF0000"/>
              </a:buClr>
              <a:buFont typeface="Arial"/>
              <a:buChar char="•"/>
            </a:pPr>
            <a:r>
              <a:rPr lang="en-US" sz="2800" dirty="0">
                <a:solidFill>
                  <a:srgbClr val="000000"/>
                </a:solidFill>
              </a:rPr>
              <a:t>Put a Check Mark </a:t>
            </a:r>
            <a:r>
              <a:rPr lang="en-US" sz="2800" dirty="0">
                <a:solidFill>
                  <a:srgbClr val="000000"/>
                </a:solidFill>
                <a:ea typeface="Zapf Dingbats"/>
                <a:cs typeface="Zapf Dingbats"/>
                <a:sym typeface="Zapf Dingbats"/>
              </a:rPr>
              <a:t>✓</a:t>
            </a:r>
            <a:r>
              <a:rPr lang="en-US" sz="2800" dirty="0">
                <a:solidFill>
                  <a:srgbClr val="000000"/>
                </a:solidFill>
              </a:rPr>
              <a:t> by any that you currently utilize that are efficient and effective. </a:t>
            </a:r>
          </a:p>
          <a:p>
            <a:pPr marL="457200" indent="-457200" defTabSz="458788">
              <a:spcBef>
                <a:spcPts val="0"/>
              </a:spcBef>
              <a:spcAft>
                <a:spcPts val="600"/>
              </a:spcAft>
              <a:buClr>
                <a:srgbClr val="FF0000"/>
              </a:buClr>
              <a:buFont typeface="Arial"/>
              <a:buChar char="•"/>
            </a:pPr>
            <a:r>
              <a:rPr lang="en-US" sz="2800" dirty="0">
                <a:solidFill>
                  <a:srgbClr val="000000"/>
                </a:solidFill>
                <a:ea typeface="ＭＳ ゴシック"/>
                <a:cs typeface="Times New Roman"/>
                <a:sym typeface="Zapf Dingbats"/>
              </a:rPr>
              <a:t>Put an </a:t>
            </a:r>
            <a:r>
              <a:rPr lang="en-US" sz="2800" dirty="0">
                <a:solidFill>
                  <a:srgbClr val="000000"/>
                </a:solidFill>
                <a:ea typeface="ＭＳ ゴシック"/>
                <a:cs typeface="ＭＳ ゴシック"/>
                <a:sym typeface="Zapf Dingbats"/>
              </a:rPr>
              <a:t> × by any that you think you need to develop.</a:t>
            </a:r>
          </a:p>
          <a:p>
            <a:pPr marL="457200" indent="-457200" defTabSz="458788">
              <a:spcBef>
                <a:spcPts val="0"/>
              </a:spcBef>
              <a:spcAft>
                <a:spcPts val="600"/>
              </a:spcAft>
              <a:buClr>
                <a:srgbClr val="FF0000"/>
              </a:buClr>
              <a:buFont typeface="Arial"/>
              <a:buChar char="•"/>
            </a:pPr>
            <a:r>
              <a:rPr lang="en-US" sz="2800" dirty="0">
                <a:solidFill>
                  <a:srgbClr val="000000"/>
                </a:solidFill>
                <a:ea typeface="ＭＳ ゴシック"/>
                <a:cs typeface="ＭＳ ゴシック"/>
                <a:sym typeface="Zapf Dingbats"/>
              </a:rPr>
              <a:t>Add any that might be missing. </a:t>
            </a:r>
          </a:p>
          <a:p>
            <a:pPr marL="457200" indent="-457200" defTabSz="458788">
              <a:spcBef>
                <a:spcPts val="0"/>
              </a:spcBef>
              <a:spcAft>
                <a:spcPts val="600"/>
              </a:spcAft>
              <a:buClr>
                <a:srgbClr val="FF0000"/>
              </a:buClr>
              <a:buFont typeface="Arial"/>
              <a:buChar char="•"/>
            </a:pPr>
            <a:r>
              <a:rPr lang="en-US" sz="2800" dirty="0">
                <a:solidFill>
                  <a:srgbClr val="000000"/>
                </a:solidFill>
                <a:ea typeface="ＭＳ ゴシック"/>
                <a:cs typeface="ＭＳ ゴシック"/>
                <a:sym typeface="Zapf Dingbats"/>
              </a:rPr>
              <a:t>Share with a partner.</a:t>
            </a:r>
          </a:p>
        </p:txBody>
      </p:sp>
      <p:sp>
        <p:nvSpPr>
          <p:cNvPr id="11" name="Oval 10">
            <a:extLst>
              <a:ext uri="{FF2B5EF4-FFF2-40B4-BE49-F238E27FC236}">
                <a16:creationId xmlns:a16="http://schemas.microsoft.com/office/drawing/2014/main" id="{1B1F17BF-C45A-2147-BF4C-C2AF7C1EA8BD}"/>
              </a:ext>
            </a:extLst>
          </p:cNvPr>
          <p:cNvSpPr/>
          <p:nvPr/>
        </p:nvSpPr>
        <p:spPr>
          <a:xfrm>
            <a:off x="8229600" y="6206190"/>
            <a:ext cx="698500" cy="607202"/>
          </a:xfrm>
          <a:prstGeom prst="ellipse">
            <a:avLst/>
          </a:prstGeom>
          <a:solidFill>
            <a:srgbClr val="008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b="1" dirty="0"/>
              <a:t>129</a:t>
            </a:r>
          </a:p>
        </p:txBody>
      </p:sp>
    </p:spTree>
    <p:extLst>
      <p:ext uri="{BB962C8B-B14F-4D97-AF65-F5344CB8AC3E}">
        <p14:creationId xmlns:p14="http://schemas.microsoft.com/office/powerpoint/2010/main" val="2202216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solidFill>
                  <a:srgbClr val="008000"/>
                </a:solidFill>
                <a:latin typeface="Calibri" panose="020F0502020204030204" pitchFamily="34" charset="0"/>
                <a:cs typeface="Franklin Gothic Book"/>
              </a:rPr>
              <a:t>Activity: </a:t>
            </a:r>
            <a:r>
              <a:rPr lang="en-US" dirty="0">
                <a:solidFill>
                  <a:srgbClr val="FF0000"/>
                </a:solidFill>
                <a:latin typeface="Calibri" panose="020F0502020204030204" pitchFamily="34" charset="0"/>
                <a:cs typeface="Franklin Gothic Book"/>
              </a:rPr>
              <a:t>Procedure Writing</a:t>
            </a:r>
          </a:p>
        </p:txBody>
      </p:sp>
      <p:sp>
        <p:nvSpPr>
          <p:cNvPr id="3" name="Content Placeholder 2"/>
          <p:cNvSpPr>
            <a:spLocks noGrp="1"/>
          </p:cNvSpPr>
          <p:nvPr>
            <p:ph idx="1"/>
          </p:nvPr>
        </p:nvSpPr>
        <p:spPr/>
        <p:txBody>
          <a:bodyPr>
            <a:normAutofit/>
          </a:bodyPr>
          <a:lstStyle/>
          <a:p>
            <a:pPr marL="0" indent="0">
              <a:buNone/>
            </a:pPr>
            <a:r>
              <a:rPr lang="en-US" sz="3500" i="1" dirty="0">
                <a:solidFill>
                  <a:srgbClr val="008000"/>
                </a:solidFill>
                <a:latin typeface="Calibri" panose="020F0502020204030204" pitchFamily="34" charset="0"/>
                <a:ea typeface="+mj-ea"/>
                <a:cs typeface="Franklin Gothic Book"/>
              </a:rPr>
              <a:t>With a partner . . . </a:t>
            </a:r>
          </a:p>
          <a:p>
            <a:pPr marL="457200" indent="-457200">
              <a:buClr>
                <a:srgbClr val="FF0000"/>
              </a:buClr>
              <a:buFont typeface="Arial"/>
              <a:buChar char="•"/>
            </a:pPr>
            <a:r>
              <a:rPr lang="en-US" sz="3000" dirty="0">
                <a:solidFill>
                  <a:schemeClr val="tx1"/>
                </a:solidFill>
              </a:rPr>
              <a:t>Select one of the procedures you identified on the list as not being in place.</a:t>
            </a:r>
          </a:p>
          <a:p>
            <a:pPr marL="742950" lvl="2" indent="-342900"/>
            <a:r>
              <a:rPr lang="en-US" sz="2600" dirty="0">
                <a:ea typeface="ＭＳ Ｐゴシック" pitchFamily="34" charset="-128"/>
              </a:rPr>
              <a:t>Identify the desired outcome of the procedure.</a:t>
            </a:r>
          </a:p>
          <a:p>
            <a:pPr marL="742950" lvl="2" indent="-342900"/>
            <a:r>
              <a:rPr lang="en-US" sz="2600" dirty="0">
                <a:ea typeface="ＭＳ Ｐゴシック" pitchFamily="34" charset="-128"/>
              </a:rPr>
              <a:t>Sequentially list each step required to complete an activity (</a:t>
            </a:r>
            <a:r>
              <a:rPr lang="en-US" sz="2600" dirty="0"/>
              <a:t>each step must contain an observable action to be performed by the student).</a:t>
            </a:r>
            <a:endParaRPr lang="en-US" sz="2600" dirty="0">
              <a:ea typeface="ＭＳ Ｐゴシック" pitchFamily="34" charset="-128"/>
            </a:endParaRPr>
          </a:p>
          <a:p>
            <a:pPr marL="1306513" lvl="3" indent="-282575">
              <a:lnSpc>
                <a:spcPct val="90000"/>
              </a:lnSpc>
            </a:pPr>
            <a:r>
              <a:rPr lang="en-US" sz="2200" dirty="0">
                <a:ea typeface="ＭＳ Ｐゴシック" pitchFamily="34" charset="-128"/>
              </a:rPr>
              <a:t>Describe </a:t>
            </a:r>
            <a:r>
              <a:rPr lang="en-US" sz="2200" i="1" dirty="0">
                <a:ea typeface="ＭＳ Ｐゴシック" pitchFamily="34" charset="-128"/>
              </a:rPr>
              <a:t>what</a:t>
            </a:r>
            <a:r>
              <a:rPr lang="en-US" sz="2200" dirty="0">
                <a:ea typeface="ＭＳ Ｐゴシック" pitchFamily="34" charset="-128"/>
              </a:rPr>
              <a:t> to do, </a:t>
            </a:r>
            <a:r>
              <a:rPr lang="en-US" sz="2200" i="1" dirty="0">
                <a:ea typeface="ＭＳ Ｐゴシック" pitchFamily="34" charset="-128"/>
              </a:rPr>
              <a:t>when</a:t>
            </a:r>
            <a:r>
              <a:rPr lang="en-US" sz="2200" dirty="0">
                <a:ea typeface="ＭＳ Ｐゴシック" pitchFamily="34" charset="-128"/>
              </a:rPr>
              <a:t> to do and </a:t>
            </a:r>
            <a:r>
              <a:rPr lang="en-US" sz="2200" i="1" dirty="0">
                <a:ea typeface="ＭＳ Ｐゴシック" pitchFamily="34" charset="-128"/>
              </a:rPr>
              <a:t>how</a:t>
            </a:r>
            <a:r>
              <a:rPr lang="en-US" sz="2200" dirty="0">
                <a:ea typeface="ＭＳ Ｐゴシック" pitchFamily="34" charset="-128"/>
              </a:rPr>
              <a:t> to do it.</a:t>
            </a:r>
            <a:endParaRPr lang="en-US" sz="2600" dirty="0">
              <a:ea typeface="ＭＳ Ｐゴシック" pitchFamily="34" charset="-128"/>
            </a:endParaRPr>
          </a:p>
          <a:p>
            <a:pPr>
              <a:buClr>
                <a:srgbClr val="FF0000"/>
              </a:buClr>
            </a:pPr>
            <a:endParaRPr lang="en-US" sz="3000" dirty="0"/>
          </a:p>
        </p:txBody>
      </p:sp>
      <p:grpSp>
        <p:nvGrpSpPr>
          <p:cNvPr id="5" name="Group 4"/>
          <p:cNvGrpSpPr/>
          <p:nvPr/>
        </p:nvGrpSpPr>
        <p:grpSpPr>
          <a:xfrm>
            <a:off x="35169" y="6009166"/>
            <a:ext cx="9144378" cy="659292"/>
            <a:chOff x="12700" y="6211407"/>
            <a:chExt cx="9144378" cy="659292"/>
          </a:xfrm>
        </p:grpSpPr>
        <p:sp>
          <p:nvSpPr>
            <p:cNvPr id="6" name="Rectangle 5"/>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
        <p:nvSpPr>
          <p:cNvPr id="12" name="Oval 11">
            <a:extLst>
              <a:ext uri="{FF2B5EF4-FFF2-40B4-BE49-F238E27FC236}">
                <a16:creationId xmlns:a16="http://schemas.microsoft.com/office/drawing/2014/main" id="{B02E2A15-C01F-284F-82C2-08AE76FD97A6}"/>
              </a:ext>
            </a:extLst>
          </p:cNvPr>
          <p:cNvSpPr/>
          <p:nvPr/>
        </p:nvSpPr>
        <p:spPr>
          <a:xfrm>
            <a:off x="8229600" y="6206190"/>
            <a:ext cx="698500" cy="607202"/>
          </a:xfrm>
          <a:prstGeom prst="ellipse">
            <a:avLst/>
          </a:prstGeom>
          <a:solidFill>
            <a:srgbClr val="008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b="1" dirty="0"/>
              <a:t>129</a:t>
            </a:r>
          </a:p>
        </p:txBody>
      </p:sp>
    </p:spTree>
    <p:extLst>
      <p:ext uri="{BB962C8B-B14F-4D97-AF65-F5344CB8AC3E}">
        <p14:creationId xmlns:p14="http://schemas.microsoft.com/office/powerpoint/2010/main" val="1445997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274638"/>
            <a:ext cx="9144000" cy="1782762"/>
          </a:xfrm>
        </p:spPr>
        <p:txBody>
          <a:bodyPr>
            <a:normAutofit fontScale="90000"/>
          </a:bodyPr>
          <a:lstStyle/>
          <a:p>
            <a:r>
              <a:rPr lang="en-US" dirty="0">
                <a:solidFill>
                  <a:srgbClr val="008000"/>
                </a:solidFill>
                <a:ea typeface="ＭＳ Ｐゴシック" charset="0"/>
                <a:cs typeface="ＭＳ Ｐゴシック" charset="0"/>
              </a:rPr>
              <a:t>Developing Procedures is Not Sufficient….</a:t>
            </a:r>
            <a:br>
              <a:rPr lang="en-US" dirty="0">
                <a:solidFill>
                  <a:srgbClr val="008000"/>
                </a:solidFill>
                <a:ea typeface="ＭＳ Ｐゴシック" charset="0"/>
                <a:cs typeface="ＭＳ Ｐゴシック" charset="0"/>
              </a:rPr>
            </a:br>
            <a:r>
              <a:rPr lang="en-US" dirty="0">
                <a:solidFill>
                  <a:srgbClr val="008000"/>
                </a:solidFill>
                <a:ea typeface="ＭＳ Ｐゴシック" charset="0"/>
                <a:cs typeface="ＭＳ Ｐゴシック" charset="0"/>
              </a:rPr>
              <a:t>Procedures Must Become Routine</a:t>
            </a:r>
            <a:endParaRPr lang="en-US" dirty="0">
              <a:solidFill>
                <a:srgbClr val="008000"/>
              </a:solidFill>
            </a:endParaRPr>
          </a:p>
        </p:txBody>
      </p:sp>
      <p:sp>
        <p:nvSpPr>
          <p:cNvPr id="3" name="Content Placeholder 2"/>
          <p:cNvSpPr>
            <a:spLocks noGrp="1"/>
          </p:cNvSpPr>
          <p:nvPr>
            <p:ph idx="1"/>
          </p:nvPr>
        </p:nvSpPr>
        <p:spPr>
          <a:xfrm>
            <a:off x="533400" y="1466038"/>
            <a:ext cx="8229600" cy="4708525"/>
          </a:xfrm>
        </p:spPr>
        <p:txBody>
          <a:bodyPr>
            <a:normAutofit fontScale="70000" lnSpcReduction="20000"/>
          </a:bodyPr>
          <a:lstStyle/>
          <a:p>
            <a:pPr marL="0" indent="0" algn="ctr">
              <a:buNone/>
            </a:pPr>
            <a:endParaRPr lang="en-US" dirty="0">
              <a:latin typeface="Times New Roman" charset="0"/>
              <a:ea typeface="ＭＳ Ｐゴシック" charset="0"/>
              <a:cs typeface="ＭＳ Ｐゴシック" charset="0"/>
            </a:endParaRPr>
          </a:p>
          <a:p>
            <a:pPr marL="0" indent="0" algn="ctr">
              <a:buNone/>
            </a:pPr>
            <a:endParaRPr lang="en-US" sz="3900" dirty="0">
              <a:latin typeface="Times New Roman" charset="0"/>
              <a:ea typeface="ＭＳ Ｐゴシック" charset="0"/>
              <a:cs typeface="ＭＳ Ｐゴシック" charset="0"/>
            </a:endParaRPr>
          </a:p>
          <a:p>
            <a:pPr marL="0" indent="0" algn="ctr">
              <a:buNone/>
            </a:pPr>
            <a:r>
              <a:rPr lang="en-US" sz="4600" dirty="0">
                <a:ea typeface="ＭＳ Ｐゴシック" charset="0"/>
                <a:cs typeface="ＭＳ Ｐゴシック" charset="0"/>
              </a:rPr>
              <a:t>Procedures must be taught!</a:t>
            </a:r>
          </a:p>
          <a:p>
            <a:pPr algn="ctr">
              <a:buFont typeface="Arial" charset="0"/>
              <a:buNone/>
            </a:pPr>
            <a:r>
              <a:rPr lang="en-US" sz="3900" i="1" dirty="0">
                <a:ea typeface="ＭＳ Ｐゴシック" charset="0"/>
                <a:cs typeface="ＭＳ Ｐゴシック" charset="0"/>
              </a:rPr>
              <a:t>Post, teach, and acknowledge </a:t>
            </a:r>
          </a:p>
          <a:p>
            <a:pPr algn="ctr">
              <a:buFont typeface="Arial" charset="0"/>
              <a:buNone/>
            </a:pPr>
            <a:r>
              <a:rPr lang="en-US" sz="3900" i="1" dirty="0">
                <a:ea typeface="ＭＳ Ｐゴシック" charset="0"/>
                <a:cs typeface="ＭＳ Ｐゴシック" charset="0"/>
              </a:rPr>
              <a:t>student performance of procedures.</a:t>
            </a:r>
          </a:p>
          <a:p>
            <a:pPr algn="ctr">
              <a:buFont typeface="Arial" charset="0"/>
              <a:buNone/>
            </a:pPr>
            <a:endParaRPr lang="en-US" sz="3900" i="1" dirty="0">
              <a:ea typeface="ＭＳ Ｐゴシック" charset="0"/>
              <a:cs typeface="ＭＳ Ｐゴシック" charset="0"/>
            </a:endParaRPr>
          </a:p>
          <a:p>
            <a:pPr algn="ctr">
              <a:buFont typeface="Arial" charset="0"/>
              <a:buNone/>
            </a:pPr>
            <a:r>
              <a:rPr lang="en-US" sz="4600" i="1" dirty="0">
                <a:solidFill>
                  <a:srgbClr val="008000"/>
                </a:solidFill>
                <a:ea typeface="ＭＳ Ｐゴシック" charset="0"/>
                <a:cs typeface="ＭＳ Ｐゴシック" charset="0"/>
              </a:rPr>
              <a:t>When?  </a:t>
            </a:r>
          </a:p>
          <a:p>
            <a:pPr algn="ctr">
              <a:buFont typeface="Arial" charset="0"/>
              <a:buNone/>
            </a:pPr>
            <a:r>
              <a:rPr lang="en-US" sz="4600" dirty="0">
                <a:ea typeface="ＭＳ Ｐゴシック" charset="0"/>
                <a:cs typeface="ＭＳ Ｐゴシック" charset="0"/>
              </a:rPr>
              <a:t>Teach procedures before they’re needed. </a:t>
            </a:r>
          </a:p>
          <a:p>
            <a:pPr algn="ctr">
              <a:buFont typeface="Arial" charset="0"/>
              <a:buNone/>
            </a:pPr>
            <a:r>
              <a:rPr lang="en-US" sz="3900" i="1" dirty="0">
                <a:ea typeface="ＭＳ Ｐゴシック" charset="0"/>
                <a:cs typeface="ＭＳ Ｐゴシック" charset="0"/>
              </a:rPr>
              <a:t>Teach at the beginning of the year, when a new procedure is needed, and throughout the year as needed.</a:t>
            </a:r>
          </a:p>
          <a:p>
            <a:pPr marL="0" indent="0" algn="ctr">
              <a:buNone/>
            </a:pPr>
            <a:endParaRPr lang="en-US" sz="4000" dirty="0">
              <a:latin typeface="Times New Roman" charset="0"/>
              <a:ea typeface="ＭＳ Ｐゴシック" charset="0"/>
              <a:cs typeface="ＭＳ Ｐゴシック" charset="0"/>
            </a:endParaRPr>
          </a:p>
          <a:p>
            <a:pPr marL="0" indent="0">
              <a:buClr>
                <a:srgbClr val="FF0000"/>
              </a:buClr>
              <a:buNone/>
            </a:pPr>
            <a:endParaRPr lang="en-US" dirty="0"/>
          </a:p>
        </p:txBody>
      </p:sp>
      <p:grpSp>
        <p:nvGrpSpPr>
          <p:cNvPr id="9" name="Group 8"/>
          <p:cNvGrpSpPr/>
          <p:nvPr/>
        </p:nvGrpSpPr>
        <p:grpSpPr>
          <a:xfrm>
            <a:off x="12700" y="6211407"/>
            <a:ext cx="9144378" cy="659292"/>
            <a:chOff x="12700" y="6211407"/>
            <a:chExt cx="9144378" cy="659292"/>
          </a:xfrm>
        </p:grpSpPr>
        <p:sp>
          <p:nvSpPr>
            <p:cNvPr id="10" name="Rectangle 9"/>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497201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Are Procedures &amp; Routines?</a:t>
            </a:r>
            <a:endParaRPr lang="en-US" dirty="0"/>
          </a:p>
        </p:txBody>
      </p:sp>
      <p:sp>
        <p:nvSpPr>
          <p:cNvPr id="3" name="Content Placeholder 2"/>
          <p:cNvSpPr>
            <a:spLocks noGrp="1"/>
          </p:cNvSpPr>
          <p:nvPr>
            <p:ph idx="1"/>
          </p:nvPr>
        </p:nvSpPr>
        <p:spPr/>
        <p:txBody>
          <a:bodyPr>
            <a:normAutofit fontScale="92500"/>
          </a:bodyPr>
          <a:lstStyle/>
          <a:p>
            <a:r>
              <a:rPr lang="en-US" dirty="0"/>
              <a:t>Procedures are patterns for accomplishing classroom and </a:t>
            </a:r>
            <a:r>
              <a:rPr lang="en-US" dirty="0" err="1"/>
              <a:t>nonclassroom</a:t>
            </a:r>
            <a:r>
              <a:rPr lang="en-US" dirty="0"/>
              <a:t> tasks.</a:t>
            </a:r>
          </a:p>
          <a:p>
            <a:r>
              <a:rPr lang="en-US" altLang="en-US" dirty="0"/>
              <a:t>Procedures explain the accepted process for carrying out a specific activity, such as sharpening pencils, turning in completed work, using lockers, attending an assembly, going to the restroom.</a:t>
            </a:r>
          </a:p>
          <a:p>
            <a:r>
              <a:rPr lang="en-US" dirty="0"/>
              <a:t>Procedures form routines that help students meet expectations as stated in school-wide and classroom rules.</a:t>
            </a:r>
          </a:p>
          <a:p>
            <a:endParaRPr lang="en-US" dirty="0"/>
          </a:p>
        </p:txBody>
      </p:sp>
      <p:sp>
        <p:nvSpPr>
          <p:cNvPr id="4" name="Rectangle 3"/>
          <p:cNvSpPr/>
          <p:nvPr/>
        </p:nvSpPr>
        <p:spPr>
          <a:xfrm>
            <a:off x="0" y="67439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0" y="6250797"/>
            <a:ext cx="9144378" cy="283567"/>
          </a:xfrm>
          <a:prstGeom prst="rect">
            <a:avLst/>
          </a:prstGeom>
          <a:gradFill flip="none" rotWithShape="1">
            <a:gsLst>
              <a:gs pos="49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0" y="6546693"/>
            <a:ext cx="9144000" cy="184935"/>
          </a:xfrm>
          <a:prstGeom prst="rect">
            <a:avLst/>
          </a:prstGeom>
          <a:gradFill flip="none" rotWithShape="1">
            <a:gsLst>
              <a:gs pos="8000">
                <a:srgbClr val="FFF123"/>
              </a:gs>
              <a:gs pos="87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364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r>
              <a:rPr lang="en-US" altLang="en-US" sz="3600" dirty="0"/>
              <a:t>Why Focus on Procedures and  Routines?</a:t>
            </a:r>
          </a:p>
        </p:txBody>
      </p:sp>
      <p:sp>
        <p:nvSpPr>
          <p:cNvPr id="21507" name="Content Placeholder 2"/>
          <p:cNvSpPr>
            <a:spLocks noGrp="1"/>
          </p:cNvSpPr>
          <p:nvPr>
            <p:ph idx="1"/>
          </p:nvPr>
        </p:nvSpPr>
        <p:spPr/>
        <p:txBody>
          <a:bodyPr>
            <a:normAutofit fontScale="85000" lnSpcReduction="10000"/>
          </a:bodyPr>
          <a:lstStyle/>
          <a:p>
            <a:pPr marL="0" indent="0" algn="ctr">
              <a:buNone/>
            </a:pPr>
            <a:r>
              <a:rPr lang="en-US" altLang="en-US" i="1" dirty="0">
                <a:solidFill>
                  <a:srgbClr val="008000"/>
                </a:solidFill>
              </a:rPr>
              <a:t>“When students can predict the events throughout their school day, they are more likely to be engaged and less likely to display problem behavior.  One way to increase predictability in a classroom is to establish routines, particularly early in the school year.” </a:t>
            </a:r>
            <a:r>
              <a:rPr lang="en-US" altLang="en-US" dirty="0"/>
              <a:t>								                   		                  </a:t>
            </a:r>
            <a:r>
              <a:rPr lang="en-US" altLang="en-US" sz="2400" dirty="0"/>
              <a:t>Kern &amp; Clemens, 2007, p. 67</a:t>
            </a:r>
          </a:p>
          <a:p>
            <a:endParaRPr lang="en-US" altLang="en-US" dirty="0"/>
          </a:p>
          <a:p>
            <a:pPr marL="0" indent="0" algn="ctr">
              <a:buNone/>
            </a:pPr>
            <a:r>
              <a:rPr lang="en-US" altLang="en-US" i="1" dirty="0">
                <a:solidFill>
                  <a:srgbClr val="008000"/>
                </a:solidFill>
              </a:rPr>
              <a:t>“As students become more familiar with classroom routines and procedures, additional instructional formats and more challenging work can be incorporated.”</a:t>
            </a:r>
          </a:p>
          <a:p>
            <a:pPr marL="0" indent="0" algn="r">
              <a:buNone/>
            </a:pPr>
            <a:r>
              <a:rPr lang="en-US" altLang="en-US" sz="2100" dirty="0" err="1"/>
              <a:t>Evertson</a:t>
            </a:r>
            <a:r>
              <a:rPr lang="en-US" altLang="en-US" sz="2100" dirty="0"/>
              <a:t>, Emmer &amp; </a:t>
            </a:r>
            <a:r>
              <a:rPr lang="en-US" altLang="en-US" sz="2100" dirty="0" err="1"/>
              <a:t>Worsham</a:t>
            </a:r>
            <a:r>
              <a:rPr lang="en-US" altLang="en-US" sz="2100" dirty="0"/>
              <a:t>, 2003; Good &amp; </a:t>
            </a:r>
            <a:r>
              <a:rPr lang="en-US" altLang="en-US" sz="2100" dirty="0" err="1"/>
              <a:t>Brophy</a:t>
            </a:r>
            <a:r>
              <a:rPr lang="en-US" altLang="en-US" sz="2100" dirty="0"/>
              <a:t>, 2003</a:t>
            </a:r>
          </a:p>
          <a:p>
            <a:endParaRPr lang="en-US" altLang="en-US" dirty="0"/>
          </a:p>
        </p:txBody>
      </p:sp>
    </p:spTree>
    <p:extLst>
      <p:ext uri="{BB962C8B-B14F-4D97-AF65-F5344CB8AC3E}">
        <p14:creationId xmlns:p14="http://schemas.microsoft.com/office/powerpoint/2010/main" val="2446531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824E18-EDC4-EE42-A727-0A2C9D0A787D}"/>
              </a:ext>
            </a:extLst>
          </p:cNvPr>
          <p:cNvPicPr>
            <a:picLocks noChangeAspect="1"/>
          </p:cNvPicPr>
          <p:nvPr/>
        </p:nvPicPr>
        <p:blipFill>
          <a:blip r:embed="rId3"/>
          <a:stretch>
            <a:fillRect/>
          </a:stretch>
        </p:blipFill>
        <p:spPr>
          <a:xfrm>
            <a:off x="-24939" y="-573578"/>
            <a:ext cx="9193877" cy="6895408"/>
          </a:xfrm>
          <a:prstGeom prst="rect">
            <a:avLst/>
          </a:prstGeom>
        </p:spPr>
      </p:pic>
      <p:sp>
        <p:nvSpPr>
          <p:cNvPr id="2" name="Rectangle 1">
            <a:extLst>
              <a:ext uri="{FF2B5EF4-FFF2-40B4-BE49-F238E27FC236}">
                <a16:creationId xmlns:a16="http://schemas.microsoft.com/office/drawing/2014/main" id="{FA394176-15CF-4C4A-B909-26B7B637F81C}"/>
              </a:ext>
            </a:extLst>
          </p:cNvPr>
          <p:cNvSpPr/>
          <p:nvPr/>
        </p:nvSpPr>
        <p:spPr>
          <a:xfrm>
            <a:off x="789709" y="536170"/>
            <a:ext cx="4563688" cy="5262979"/>
          </a:xfrm>
          <a:prstGeom prst="rect">
            <a:avLst/>
          </a:prstGeom>
        </p:spPr>
        <p:txBody>
          <a:bodyPr wrap="square">
            <a:spAutoFit/>
          </a:bodyPr>
          <a:lstStyle/>
          <a:p>
            <a:endParaRPr lang="en-US" sz="2800" dirty="0"/>
          </a:p>
          <a:p>
            <a:pPr marL="514350" indent="-514350">
              <a:buFont typeface="+mj-lt"/>
              <a:buAutoNum type="arabicPeriod"/>
            </a:pPr>
            <a:r>
              <a:rPr lang="en-US" sz="2800" dirty="0"/>
              <a:t>Increases instructional time by preventing problem behavior.</a:t>
            </a:r>
          </a:p>
          <a:p>
            <a:pPr marL="514350" indent="-514350">
              <a:buFont typeface="+mj-lt"/>
              <a:buAutoNum type="arabicPeriod"/>
            </a:pPr>
            <a:r>
              <a:rPr lang="en-US" sz="2800" dirty="0"/>
              <a:t>Frees teachers from correcting misbehavior. </a:t>
            </a:r>
          </a:p>
          <a:p>
            <a:pPr marL="514350" indent="-514350">
              <a:buFont typeface="+mj-lt"/>
              <a:buAutoNum type="arabicPeriod"/>
            </a:pPr>
            <a:r>
              <a:rPr lang="en-US" sz="2800" dirty="0"/>
              <a:t>Improves classroom climate. </a:t>
            </a:r>
          </a:p>
          <a:p>
            <a:pPr marL="514350" indent="-514350">
              <a:buFont typeface="+mj-lt"/>
              <a:buAutoNum type="arabicPeriod"/>
            </a:pPr>
            <a:r>
              <a:rPr lang="en-US" sz="2800" dirty="0"/>
              <a:t>Creates shared ownership of the classroom. </a:t>
            </a:r>
          </a:p>
          <a:p>
            <a:pPr marL="514350" indent="-514350">
              <a:buFont typeface="+mj-lt"/>
              <a:buAutoNum type="arabicPeriod"/>
            </a:pPr>
            <a:r>
              <a:rPr lang="en-US" sz="2800" dirty="0"/>
              <a:t>Develops self-management. </a:t>
            </a:r>
          </a:p>
        </p:txBody>
      </p:sp>
      <p:sp>
        <p:nvSpPr>
          <p:cNvPr id="5" name="TextBox 4">
            <a:extLst>
              <a:ext uri="{FF2B5EF4-FFF2-40B4-BE49-F238E27FC236}">
                <a16:creationId xmlns:a16="http://schemas.microsoft.com/office/drawing/2014/main" id="{B45C5D0C-1614-6544-96BB-B2D179BDAEAC}"/>
              </a:ext>
            </a:extLst>
          </p:cNvPr>
          <p:cNvSpPr txBox="1"/>
          <p:nvPr/>
        </p:nvSpPr>
        <p:spPr>
          <a:xfrm>
            <a:off x="236913" y="13489"/>
            <a:ext cx="5669280" cy="584775"/>
          </a:xfrm>
          <a:prstGeom prst="rect">
            <a:avLst/>
          </a:prstGeom>
          <a:noFill/>
        </p:spPr>
        <p:txBody>
          <a:bodyPr wrap="square" rtlCol="0">
            <a:spAutoFit/>
          </a:bodyPr>
          <a:lstStyle/>
          <a:p>
            <a:r>
              <a:rPr lang="en-US" sz="3200" dirty="0">
                <a:solidFill>
                  <a:srgbClr val="008000"/>
                </a:solidFill>
              </a:rPr>
              <a:t>Having Classroom Procedures</a:t>
            </a:r>
          </a:p>
        </p:txBody>
      </p:sp>
    </p:spTree>
    <p:extLst>
      <p:ext uri="{BB962C8B-B14F-4D97-AF65-F5344CB8AC3E}">
        <p14:creationId xmlns:p14="http://schemas.microsoft.com/office/powerpoint/2010/main" val="1495217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27" y="162098"/>
            <a:ext cx="5871737" cy="1550324"/>
          </a:xfrm>
        </p:spPr>
        <p:txBody>
          <a:bodyPr>
            <a:normAutofit/>
          </a:bodyPr>
          <a:lstStyle/>
          <a:p>
            <a:r>
              <a:rPr lang="en-US" sz="4000" dirty="0"/>
              <a:t>Effective Procedures &amp; Routines</a:t>
            </a:r>
          </a:p>
        </p:txBody>
      </p:sp>
      <p:sp>
        <p:nvSpPr>
          <p:cNvPr id="3" name="Content Placeholder 2"/>
          <p:cNvSpPr>
            <a:spLocks noGrp="1"/>
          </p:cNvSpPr>
          <p:nvPr>
            <p:ph idx="1"/>
          </p:nvPr>
        </p:nvSpPr>
        <p:spPr>
          <a:xfrm>
            <a:off x="409731" y="2016473"/>
            <a:ext cx="8850648" cy="2418686"/>
          </a:xfrm>
        </p:spPr>
        <p:txBody>
          <a:bodyPr>
            <a:normAutofit/>
          </a:bodyPr>
          <a:lstStyle/>
          <a:p>
            <a:pPr marL="0" indent="0">
              <a:lnSpc>
                <a:spcPct val="150000"/>
              </a:lnSpc>
              <a:buClr>
                <a:srgbClr val="FF0000"/>
              </a:buClr>
              <a:buNone/>
            </a:pPr>
            <a:r>
              <a:rPr lang="en-US" i="1" dirty="0">
                <a:ea typeface="ＭＳ Ｐゴシック" pitchFamily="34" charset="-128"/>
              </a:rPr>
              <a:t>Effective procedures should be. . . </a:t>
            </a:r>
            <a:endParaRPr lang="en-US" sz="600" dirty="0">
              <a:ea typeface="ＭＳ Ｐゴシック" pitchFamily="34" charset="-128"/>
            </a:endParaRPr>
          </a:p>
          <a:p>
            <a:pPr lvl="1">
              <a:spcBef>
                <a:spcPts val="0"/>
              </a:spcBef>
              <a:buClr>
                <a:srgbClr val="FF0000"/>
              </a:buClr>
              <a:buFont typeface="Arial" panose="020B0604020202020204" pitchFamily="34" charset="0"/>
              <a:buChar char="•"/>
            </a:pPr>
            <a:r>
              <a:rPr lang="en-US" sz="3000" dirty="0">
                <a:ea typeface="ＭＳ Ｐゴシック" pitchFamily="34" charset="-128"/>
              </a:rPr>
              <a:t>Positively stated</a:t>
            </a:r>
          </a:p>
          <a:p>
            <a:pPr lvl="1">
              <a:spcBef>
                <a:spcPts val="0"/>
              </a:spcBef>
              <a:buClr>
                <a:srgbClr val="FF0000"/>
              </a:buClr>
              <a:buFont typeface="Arial" panose="020B0604020202020204" pitchFamily="34" charset="0"/>
              <a:buChar char="•"/>
            </a:pPr>
            <a:r>
              <a:rPr lang="en-US" sz="3000" dirty="0">
                <a:ea typeface="ＭＳ Ｐゴシック" pitchFamily="34" charset="-128"/>
              </a:rPr>
              <a:t>As brief and concise as possible</a:t>
            </a:r>
            <a:endParaRPr lang="en-US" sz="600" dirty="0">
              <a:ea typeface="ＭＳ Ｐゴシック" pitchFamily="34" charset="-128"/>
            </a:endParaRPr>
          </a:p>
          <a:p>
            <a:pPr lvl="1">
              <a:spcBef>
                <a:spcPts val="0"/>
              </a:spcBef>
              <a:buClr>
                <a:srgbClr val="FF0000"/>
              </a:buClr>
              <a:buFont typeface="Arial" panose="020B0604020202020204" pitchFamily="34" charset="0"/>
              <a:buChar char="•"/>
            </a:pPr>
            <a:r>
              <a:rPr lang="en-US" sz="3000" dirty="0">
                <a:ea typeface="ＭＳ Ｐゴシック" pitchFamily="34" charset="-128"/>
              </a:rPr>
              <a:t>Worded in age and context appropriate terms</a:t>
            </a:r>
          </a:p>
          <a:p>
            <a:pPr marL="0" indent="0">
              <a:buNone/>
            </a:pPr>
            <a:endParaRPr lang="en-US" sz="3000" dirty="0"/>
          </a:p>
          <a:p>
            <a:pPr marL="0" indent="0">
              <a:buNone/>
            </a:pPr>
            <a:endParaRPr lang="en-US" sz="1200" dirty="0"/>
          </a:p>
          <a:p>
            <a:pPr marL="0" indent="0">
              <a:buNone/>
            </a:pPr>
            <a:endParaRPr lang="en-US" sz="3000" dirty="0"/>
          </a:p>
        </p:txBody>
      </p:sp>
      <p:pic>
        <p:nvPicPr>
          <p:cNvPr id="5" name="Picture 4">
            <a:extLst>
              <a:ext uri="{FF2B5EF4-FFF2-40B4-BE49-F238E27FC236}">
                <a16:creationId xmlns:a16="http://schemas.microsoft.com/office/drawing/2014/main" id="{869246EE-D72A-7E44-9AF8-201F26C73C34}"/>
              </a:ext>
            </a:extLst>
          </p:cNvPr>
          <p:cNvPicPr>
            <a:picLocks noChangeAspect="1"/>
          </p:cNvPicPr>
          <p:nvPr/>
        </p:nvPicPr>
        <p:blipFill>
          <a:blip r:embed="rId3"/>
          <a:stretch>
            <a:fillRect/>
          </a:stretch>
        </p:blipFill>
        <p:spPr>
          <a:xfrm>
            <a:off x="5821314" y="0"/>
            <a:ext cx="3322686" cy="2610196"/>
          </a:xfrm>
          <a:prstGeom prst="rect">
            <a:avLst/>
          </a:prstGeom>
        </p:spPr>
      </p:pic>
    </p:spTree>
    <p:extLst>
      <p:ext uri="{BB962C8B-B14F-4D97-AF65-F5344CB8AC3E}">
        <p14:creationId xmlns:p14="http://schemas.microsoft.com/office/powerpoint/2010/main" val="2374590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a:bodyPr>
          <a:lstStyle/>
          <a:p>
            <a:r>
              <a:rPr lang="en-US" altLang="en-US" sz="4000" dirty="0"/>
              <a:t>Classroom: Elementary Example</a:t>
            </a:r>
          </a:p>
        </p:txBody>
      </p:sp>
      <p:sp>
        <p:nvSpPr>
          <p:cNvPr id="24579" name="Content Placeholder 2"/>
          <p:cNvSpPr>
            <a:spLocks noGrp="1"/>
          </p:cNvSpPr>
          <p:nvPr>
            <p:ph idx="1"/>
          </p:nvPr>
        </p:nvSpPr>
        <p:spPr>
          <a:xfrm>
            <a:off x="457200" y="1447800"/>
            <a:ext cx="8229600" cy="4525963"/>
          </a:xfrm>
        </p:spPr>
        <p:txBody>
          <a:bodyPr>
            <a:normAutofit/>
          </a:bodyPr>
          <a:lstStyle/>
          <a:p>
            <a:pPr>
              <a:spcBef>
                <a:spcPts val="0"/>
              </a:spcBef>
              <a:spcAft>
                <a:spcPts val="600"/>
              </a:spcAft>
              <a:buClr>
                <a:srgbClr val="FF0000"/>
              </a:buClr>
              <a:buFont typeface="Times" charset="0"/>
              <a:buChar char="•"/>
            </a:pPr>
            <a:r>
              <a:rPr lang="en-US" altLang="en-US" dirty="0"/>
              <a:t>Lining Up</a:t>
            </a:r>
          </a:p>
          <a:p>
            <a:pPr lvl="1">
              <a:spcBef>
                <a:spcPts val="0"/>
              </a:spcBef>
              <a:spcAft>
                <a:spcPts val="600"/>
              </a:spcAft>
              <a:buClr>
                <a:srgbClr val="FF0000"/>
              </a:buClr>
              <a:buFont typeface="Times" charset="0"/>
              <a:buChar char="•"/>
            </a:pPr>
            <a:r>
              <a:rPr lang="en-US" altLang="en-US" dirty="0"/>
              <a:t>Sit quietly when you hear the signal.</a:t>
            </a:r>
          </a:p>
          <a:p>
            <a:pPr lvl="1">
              <a:spcBef>
                <a:spcPts val="0"/>
              </a:spcBef>
              <a:spcAft>
                <a:spcPts val="600"/>
              </a:spcAft>
              <a:buClr>
                <a:srgbClr val="FF0000"/>
              </a:buClr>
              <a:buFont typeface="Times" charset="0"/>
              <a:buChar char="•"/>
            </a:pPr>
            <a:r>
              <a:rPr lang="en-US" altLang="en-US" dirty="0"/>
              <a:t>Neatly place books and materials in your desk.</a:t>
            </a:r>
          </a:p>
          <a:p>
            <a:pPr lvl="1">
              <a:spcBef>
                <a:spcPts val="0"/>
              </a:spcBef>
              <a:spcAft>
                <a:spcPts val="600"/>
              </a:spcAft>
              <a:buClr>
                <a:srgbClr val="FF0000"/>
              </a:buClr>
              <a:buFont typeface="Times" charset="0"/>
              <a:buChar char="•"/>
            </a:pPr>
            <a:r>
              <a:rPr lang="en-US" altLang="en-US" dirty="0"/>
              <a:t>Quietly stand when your name (or row) is called.</a:t>
            </a:r>
          </a:p>
          <a:p>
            <a:pPr lvl="1">
              <a:spcBef>
                <a:spcPts val="0"/>
              </a:spcBef>
              <a:spcAft>
                <a:spcPts val="600"/>
              </a:spcAft>
              <a:buClr>
                <a:srgbClr val="FF0000"/>
              </a:buClr>
              <a:buFont typeface="Times" charset="0"/>
              <a:buChar char="•"/>
            </a:pPr>
            <a:r>
              <a:rPr lang="en-US" altLang="en-US" dirty="0"/>
              <a:t>Push your chair under your desk.</a:t>
            </a:r>
          </a:p>
          <a:p>
            <a:pPr lvl="1">
              <a:spcBef>
                <a:spcPts val="0"/>
              </a:spcBef>
              <a:spcAft>
                <a:spcPts val="600"/>
              </a:spcAft>
              <a:buClr>
                <a:srgbClr val="FF0000"/>
              </a:buClr>
              <a:buFont typeface="Times" charset="0"/>
              <a:buChar char="•"/>
            </a:pPr>
            <a:r>
              <a:rPr lang="en-US" altLang="en-US" dirty="0"/>
              <a:t>Quietly walk to the line.</a:t>
            </a:r>
          </a:p>
          <a:p>
            <a:pPr lvl="1">
              <a:spcBef>
                <a:spcPts val="0"/>
              </a:spcBef>
              <a:spcAft>
                <a:spcPts val="600"/>
              </a:spcAft>
              <a:buClr>
                <a:srgbClr val="FF0000"/>
              </a:buClr>
              <a:buFont typeface="Times" charset="0"/>
              <a:buChar char="•"/>
            </a:pPr>
            <a:r>
              <a:rPr lang="en-US" altLang="en-US" dirty="0"/>
              <a:t>Stand with your hands at your sides, facing forward, voice at 0 level.</a:t>
            </a:r>
          </a:p>
          <a:p>
            <a:pPr lvl="1" eaLnBrk="1" hangingPunct="1">
              <a:buFont typeface="Arial" charset="0"/>
              <a:buNone/>
            </a:pPr>
            <a:endParaRPr lang="en-US" altLang="en-US" dirty="0">
              <a:latin typeface="Times New Roman" pitchFamily="-108" charset="0"/>
              <a:ea typeface="ＭＳ Ｐゴシック" pitchFamily="-108" charset="-128"/>
            </a:endParaRPr>
          </a:p>
        </p:txBody>
      </p:sp>
    </p:spTree>
    <p:extLst>
      <p:ext uri="{BB962C8B-B14F-4D97-AF65-F5344CB8AC3E}">
        <p14:creationId xmlns:p14="http://schemas.microsoft.com/office/powerpoint/2010/main" val="2944953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a:bodyPr>
          <a:lstStyle/>
          <a:p>
            <a:r>
              <a:rPr lang="en-US" altLang="en-US" sz="4000" dirty="0"/>
              <a:t>Classroom: Secondary Example</a:t>
            </a:r>
          </a:p>
        </p:txBody>
      </p:sp>
      <p:sp>
        <p:nvSpPr>
          <p:cNvPr id="27651" name="Content Placeholder 2"/>
          <p:cNvSpPr>
            <a:spLocks noGrp="1"/>
          </p:cNvSpPr>
          <p:nvPr>
            <p:ph idx="1"/>
          </p:nvPr>
        </p:nvSpPr>
        <p:spPr>
          <a:xfrm>
            <a:off x="457200" y="1447800"/>
            <a:ext cx="8229600" cy="4525963"/>
          </a:xfrm>
        </p:spPr>
        <p:txBody>
          <a:bodyPr>
            <a:normAutofit/>
          </a:bodyPr>
          <a:lstStyle/>
          <a:p>
            <a:pPr>
              <a:spcBef>
                <a:spcPts val="0"/>
              </a:spcBef>
              <a:spcAft>
                <a:spcPts val="600"/>
              </a:spcAft>
              <a:buClr>
                <a:srgbClr val="FF0000"/>
              </a:buClr>
              <a:buFont typeface="Times" charset="0"/>
              <a:buChar char="•"/>
            </a:pPr>
            <a:r>
              <a:rPr lang="en-US" altLang="en-US" dirty="0"/>
              <a:t>Entering and Starting Class</a:t>
            </a:r>
          </a:p>
          <a:p>
            <a:pPr lvl="1">
              <a:spcBef>
                <a:spcPts val="0"/>
              </a:spcBef>
              <a:spcAft>
                <a:spcPts val="600"/>
              </a:spcAft>
              <a:buClr>
                <a:srgbClr val="FF0000"/>
              </a:buClr>
              <a:buFont typeface="Times" charset="0"/>
              <a:buChar char="•"/>
            </a:pPr>
            <a:r>
              <a:rPr lang="en-US" altLang="en-US" dirty="0"/>
              <a:t>Enter the classroom before the bell rings.</a:t>
            </a:r>
          </a:p>
          <a:p>
            <a:pPr lvl="1">
              <a:spcBef>
                <a:spcPts val="0"/>
              </a:spcBef>
              <a:spcAft>
                <a:spcPts val="600"/>
              </a:spcAft>
              <a:buClr>
                <a:srgbClr val="FF0000"/>
              </a:buClr>
              <a:buFont typeface="Times" charset="0"/>
              <a:buChar char="•"/>
            </a:pPr>
            <a:r>
              <a:rPr lang="en-US" altLang="en-US" dirty="0"/>
              <a:t>Take your seat and get out the materials listed on the board.</a:t>
            </a:r>
          </a:p>
          <a:p>
            <a:pPr lvl="1">
              <a:spcBef>
                <a:spcPts val="0"/>
              </a:spcBef>
              <a:spcAft>
                <a:spcPts val="600"/>
              </a:spcAft>
              <a:buClr>
                <a:srgbClr val="FF0000"/>
              </a:buClr>
              <a:buFont typeface="Times" charset="0"/>
              <a:buChar char="•"/>
            </a:pPr>
            <a:r>
              <a:rPr lang="en-US" altLang="en-US" dirty="0"/>
              <a:t>Talk quietly until the bell rings.</a:t>
            </a:r>
          </a:p>
          <a:p>
            <a:pPr lvl="1">
              <a:spcBef>
                <a:spcPts val="0"/>
              </a:spcBef>
              <a:spcAft>
                <a:spcPts val="600"/>
              </a:spcAft>
              <a:buClr>
                <a:srgbClr val="FF0000"/>
              </a:buClr>
              <a:buFont typeface="Times" charset="0"/>
              <a:buChar char="•"/>
            </a:pPr>
            <a:r>
              <a:rPr lang="en-US" altLang="en-US" dirty="0"/>
              <a:t>After the bell rings, get quiet and respond to the challenge question on the board.</a:t>
            </a:r>
          </a:p>
        </p:txBody>
      </p:sp>
    </p:spTree>
    <p:extLst>
      <p:ext uri="{BB962C8B-B14F-4D97-AF65-F5344CB8AC3E}">
        <p14:creationId xmlns:p14="http://schemas.microsoft.com/office/powerpoint/2010/main" val="833337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a:bodyPr>
          <a:lstStyle/>
          <a:p>
            <a:r>
              <a:rPr lang="en-US" altLang="en-US" sz="4000" dirty="0"/>
              <a:t>Classroom: Elementary Example</a:t>
            </a:r>
          </a:p>
        </p:txBody>
      </p:sp>
      <p:sp>
        <p:nvSpPr>
          <p:cNvPr id="25603" name="Content Placeholder 2"/>
          <p:cNvSpPr>
            <a:spLocks noGrp="1"/>
          </p:cNvSpPr>
          <p:nvPr>
            <p:ph idx="1"/>
          </p:nvPr>
        </p:nvSpPr>
        <p:spPr>
          <a:xfrm>
            <a:off x="381000" y="1447800"/>
            <a:ext cx="8534400" cy="4525963"/>
          </a:xfrm>
        </p:spPr>
        <p:txBody>
          <a:bodyPr>
            <a:normAutofit/>
          </a:bodyPr>
          <a:lstStyle/>
          <a:p>
            <a:pPr>
              <a:spcBef>
                <a:spcPts val="0"/>
              </a:spcBef>
              <a:spcAft>
                <a:spcPts val="600"/>
              </a:spcAft>
              <a:buClr>
                <a:srgbClr val="FF0000"/>
              </a:buClr>
              <a:buFont typeface="Times" charset="0"/>
              <a:buChar char="•"/>
            </a:pPr>
            <a:r>
              <a:rPr lang="en-US" altLang="en-US" dirty="0"/>
              <a:t>During Lessons</a:t>
            </a:r>
          </a:p>
          <a:p>
            <a:pPr lvl="1">
              <a:spcBef>
                <a:spcPts val="0"/>
              </a:spcBef>
              <a:spcAft>
                <a:spcPts val="600"/>
              </a:spcAft>
              <a:buClr>
                <a:srgbClr val="FF0000"/>
              </a:buClr>
              <a:buFont typeface="Times" charset="0"/>
              <a:buChar char="•"/>
            </a:pPr>
            <a:r>
              <a:rPr lang="en-US" altLang="en-US" dirty="0"/>
              <a:t>Sit in a learning position.</a:t>
            </a:r>
          </a:p>
          <a:p>
            <a:pPr lvl="1">
              <a:spcBef>
                <a:spcPts val="0"/>
              </a:spcBef>
              <a:spcAft>
                <a:spcPts val="600"/>
              </a:spcAft>
              <a:buClr>
                <a:srgbClr val="FF0000"/>
              </a:buClr>
              <a:buFont typeface="Times" charset="0"/>
              <a:buChar char="•"/>
            </a:pPr>
            <a:r>
              <a:rPr lang="en-US" altLang="en-US" dirty="0"/>
              <a:t>Raise your hand for a turn to talk, if you have a question or if you need help.</a:t>
            </a:r>
          </a:p>
          <a:p>
            <a:pPr lvl="1">
              <a:spcBef>
                <a:spcPts val="0"/>
              </a:spcBef>
              <a:spcAft>
                <a:spcPts val="600"/>
              </a:spcAft>
              <a:buClr>
                <a:srgbClr val="FF0000"/>
              </a:buClr>
              <a:buFont typeface="Times" charset="0"/>
              <a:buChar char="•"/>
            </a:pPr>
            <a:r>
              <a:rPr lang="en-US" altLang="en-US" dirty="0"/>
              <a:t>Finish all of your work.</a:t>
            </a:r>
          </a:p>
          <a:p>
            <a:pPr lvl="1">
              <a:spcBef>
                <a:spcPts val="0"/>
              </a:spcBef>
              <a:spcAft>
                <a:spcPts val="600"/>
              </a:spcAft>
              <a:buClr>
                <a:srgbClr val="FF0000"/>
              </a:buClr>
              <a:buFont typeface="Times" charset="0"/>
              <a:buChar char="•"/>
            </a:pPr>
            <a:r>
              <a:rPr lang="en-US" altLang="en-US" dirty="0"/>
              <a:t>Choose an activity from the “Extension Activities List” if you finish your work early.</a:t>
            </a:r>
          </a:p>
          <a:p>
            <a:pPr lvl="1">
              <a:spcBef>
                <a:spcPts val="0"/>
              </a:spcBef>
              <a:spcAft>
                <a:spcPts val="600"/>
              </a:spcAft>
              <a:buClr>
                <a:srgbClr val="FF0000"/>
              </a:buClr>
              <a:buFont typeface="Times" charset="0"/>
              <a:buChar char="•"/>
            </a:pPr>
            <a:r>
              <a:rPr lang="en-US" altLang="en-US" dirty="0"/>
              <a:t>Take restroom or water breaks during independent time.</a:t>
            </a:r>
          </a:p>
        </p:txBody>
      </p:sp>
    </p:spTree>
    <p:extLst>
      <p:ext uri="{BB962C8B-B14F-4D97-AF65-F5344CB8AC3E}">
        <p14:creationId xmlns:p14="http://schemas.microsoft.com/office/powerpoint/2010/main" val="3303618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a:bodyPr>
          <a:lstStyle/>
          <a:p>
            <a:r>
              <a:rPr lang="en-US" altLang="en-US" sz="4000" dirty="0"/>
              <a:t>Classroom: Secondary Example</a:t>
            </a:r>
          </a:p>
        </p:txBody>
      </p:sp>
      <p:sp>
        <p:nvSpPr>
          <p:cNvPr id="26627" name="Content Placeholder 2"/>
          <p:cNvSpPr>
            <a:spLocks noGrp="1"/>
          </p:cNvSpPr>
          <p:nvPr>
            <p:ph idx="1"/>
          </p:nvPr>
        </p:nvSpPr>
        <p:spPr>
          <a:xfrm>
            <a:off x="457200" y="1447800"/>
            <a:ext cx="8229600" cy="4525963"/>
          </a:xfrm>
        </p:spPr>
        <p:txBody>
          <a:bodyPr>
            <a:normAutofit/>
          </a:bodyPr>
          <a:lstStyle/>
          <a:p>
            <a:pPr>
              <a:spcBef>
                <a:spcPts val="0"/>
              </a:spcBef>
              <a:spcAft>
                <a:spcPts val="600"/>
              </a:spcAft>
              <a:buClr>
                <a:srgbClr val="FF0000"/>
              </a:buClr>
              <a:buFont typeface="Times" charset="0"/>
              <a:buChar char="•"/>
            </a:pPr>
            <a:r>
              <a:rPr lang="en-US" altLang="en-US" dirty="0"/>
              <a:t>Class Discussion</a:t>
            </a:r>
          </a:p>
          <a:p>
            <a:pPr lvl="1">
              <a:spcBef>
                <a:spcPts val="0"/>
              </a:spcBef>
              <a:spcAft>
                <a:spcPts val="600"/>
              </a:spcAft>
              <a:buClr>
                <a:srgbClr val="FF0000"/>
              </a:buClr>
              <a:buFont typeface="Times" charset="0"/>
              <a:buChar char="•"/>
            </a:pPr>
            <a:r>
              <a:rPr lang="en-US" altLang="en-US" dirty="0"/>
              <a:t>Prepare for discussion by reading the required assignment in advance.</a:t>
            </a:r>
          </a:p>
          <a:p>
            <a:pPr lvl="1">
              <a:spcBef>
                <a:spcPts val="0"/>
              </a:spcBef>
              <a:spcAft>
                <a:spcPts val="600"/>
              </a:spcAft>
              <a:buClr>
                <a:srgbClr val="FF0000"/>
              </a:buClr>
              <a:buFont typeface="Times" charset="0"/>
              <a:buChar char="•"/>
            </a:pPr>
            <a:r>
              <a:rPr lang="en-US" altLang="en-US" dirty="0"/>
              <a:t>Stay on topic.</a:t>
            </a:r>
          </a:p>
          <a:p>
            <a:pPr lvl="1">
              <a:spcBef>
                <a:spcPts val="0"/>
              </a:spcBef>
              <a:spcAft>
                <a:spcPts val="600"/>
              </a:spcAft>
              <a:buClr>
                <a:srgbClr val="FF0000"/>
              </a:buClr>
              <a:buFont typeface="Times" charset="0"/>
              <a:buChar char="•"/>
            </a:pPr>
            <a:r>
              <a:rPr lang="en-US" altLang="en-US" dirty="0"/>
              <a:t>Wait until the other person is finished speaking before you talk.</a:t>
            </a:r>
          </a:p>
          <a:p>
            <a:pPr lvl="1">
              <a:spcBef>
                <a:spcPts val="0"/>
              </a:spcBef>
              <a:spcAft>
                <a:spcPts val="600"/>
              </a:spcAft>
              <a:buClr>
                <a:srgbClr val="FF0000"/>
              </a:buClr>
              <a:buFont typeface="Times" charset="0"/>
              <a:buChar char="•"/>
            </a:pPr>
            <a:r>
              <a:rPr lang="en-US" altLang="en-US" dirty="0"/>
              <a:t>Use appropriate expressions of disagreement.</a:t>
            </a:r>
          </a:p>
        </p:txBody>
      </p:sp>
    </p:spTree>
    <p:extLst>
      <p:ext uri="{BB962C8B-B14F-4D97-AF65-F5344CB8AC3E}">
        <p14:creationId xmlns:p14="http://schemas.microsoft.com/office/powerpoint/2010/main" val="155063465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6073</TotalTime>
  <Words>1318</Words>
  <Application>Microsoft Macintosh PowerPoint</Application>
  <PresentationFormat>On-screen Show (4:3)</PresentationFormat>
  <Paragraphs>131</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Times</vt:lpstr>
      <vt:lpstr>Times New Roman</vt:lpstr>
      <vt:lpstr>1_Office Theme</vt:lpstr>
      <vt:lpstr>Staff Mini-Module  Procedure and Routines      </vt:lpstr>
      <vt:lpstr>What Are Procedures &amp; Routines?</vt:lpstr>
      <vt:lpstr>Why Focus on Procedures and  Routines?</vt:lpstr>
      <vt:lpstr>PowerPoint Presentation</vt:lpstr>
      <vt:lpstr>Effective Procedures &amp; Routines</vt:lpstr>
      <vt:lpstr>Classroom: Elementary Example</vt:lpstr>
      <vt:lpstr>Classroom: Secondary Example</vt:lpstr>
      <vt:lpstr>Classroom: Elementary Example</vt:lpstr>
      <vt:lpstr>Classroom: Secondary Example</vt:lpstr>
      <vt:lpstr>Activity:  Developing a List of              Classroom Procedures</vt:lpstr>
      <vt:lpstr>Activity: Procedure Writing</vt:lpstr>
      <vt:lpstr>Developing Procedures is Not Sufficient…. Procedures Must Become Routine</vt:lpstr>
    </vt:vector>
  </TitlesOfParts>
  <Manager/>
  <Company>University of Missouri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PS6: Developing a Continuum to Discourage Inappropriate Behavior</dc:title>
  <dc:subject/>
  <dc:creator>MO SW-PBS</dc:creator>
  <cp:keywords/>
  <dc:description/>
  <cp:lastModifiedBy>Deanna Maynard</cp:lastModifiedBy>
  <cp:revision>223</cp:revision>
  <dcterms:created xsi:type="dcterms:W3CDTF">2014-01-07T15:41:04Z</dcterms:created>
  <dcterms:modified xsi:type="dcterms:W3CDTF">2019-06-05T15:38:27Z</dcterms:modified>
  <cp:category/>
</cp:coreProperties>
</file>