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0" r:id="rId9"/>
    <p:sldId id="268" r:id="rId10"/>
    <p:sldId id="261" r:id="rId11"/>
    <p:sldId id="262" r:id="rId12"/>
    <p:sldId id="263" r:id="rId13"/>
    <p:sldId id="269" r:id="rId14"/>
    <p:sldId id="271" r:id="rId15"/>
    <p:sldId id="272" r:id="rId16"/>
    <p:sldId id="264" r:id="rId17"/>
    <p:sldId id="273" r:id="rId18"/>
    <p:sldId id="270" r:id="rId19"/>
    <p:sldId id="275"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095" autoAdjust="0"/>
  </p:normalViewPr>
  <p:slideViewPr>
    <p:cSldViewPr>
      <p:cViewPr varScale="1">
        <p:scale>
          <a:sx n="89" d="100"/>
          <a:sy n="89" d="100"/>
        </p:scale>
        <p:origin x="150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enderson-fs1\userdocs$\jmbarker\My%20Documents\2011-12\SIP\data\disciplin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col"/>
        <c:grouping val="clustered"/>
        <c:varyColors val="0"/>
        <c:ser>
          <c:idx val="0"/>
          <c:order val="0"/>
          <c:tx>
            <c:strRef>
              <c:f>disrespect!$A$2</c:f>
              <c:strCache>
                <c:ptCount val="1"/>
                <c:pt idx="0">
                  <c:v>Incidences of Disrespect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disrespect!$B$1:$D$1</c:f>
              <c:strCache>
                <c:ptCount val="3"/>
                <c:pt idx="0">
                  <c:v>2009-10</c:v>
                </c:pt>
                <c:pt idx="1">
                  <c:v>2010-11</c:v>
                </c:pt>
                <c:pt idx="2">
                  <c:v>2011-12</c:v>
                </c:pt>
              </c:strCache>
            </c:strRef>
          </c:cat>
          <c:val>
            <c:numRef>
              <c:f>disrespect!$B$2:$D$2</c:f>
              <c:numCache>
                <c:formatCode>General</c:formatCode>
                <c:ptCount val="3"/>
                <c:pt idx="0">
                  <c:v>27</c:v>
                </c:pt>
                <c:pt idx="1">
                  <c:v>36</c:v>
                </c:pt>
                <c:pt idx="2">
                  <c:v>28</c:v>
                </c:pt>
              </c:numCache>
            </c:numRef>
          </c:val>
          <c:extLst>
            <c:ext xmlns:c16="http://schemas.microsoft.com/office/drawing/2014/chart" uri="{C3380CC4-5D6E-409C-BE32-E72D297353CC}">
              <c16:uniqueId val="{00000000-4DB4-B247-91B9-A527E9A32122}"/>
            </c:ext>
          </c:extLst>
        </c:ser>
        <c:dLbls>
          <c:showLegendKey val="0"/>
          <c:showVal val="0"/>
          <c:showCatName val="0"/>
          <c:showSerName val="0"/>
          <c:showPercent val="0"/>
          <c:showBubbleSize val="0"/>
        </c:dLbls>
        <c:gapWidth val="150"/>
        <c:axId val="2072601512"/>
        <c:axId val="-2094053608"/>
      </c:barChart>
      <c:catAx>
        <c:axId val="2072601512"/>
        <c:scaling>
          <c:orientation val="minMax"/>
        </c:scaling>
        <c:delete val="0"/>
        <c:axPos val="b"/>
        <c:numFmt formatCode="General" sourceLinked="0"/>
        <c:majorTickMark val="out"/>
        <c:minorTickMark val="none"/>
        <c:tickLblPos val="nextTo"/>
        <c:crossAx val="-2094053608"/>
        <c:crosses val="autoZero"/>
        <c:auto val="1"/>
        <c:lblAlgn val="ctr"/>
        <c:lblOffset val="100"/>
        <c:noMultiLvlLbl val="0"/>
      </c:catAx>
      <c:valAx>
        <c:axId val="-2094053608"/>
        <c:scaling>
          <c:orientation val="minMax"/>
        </c:scaling>
        <c:delete val="0"/>
        <c:axPos val="l"/>
        <c:majorGridlines/>
        <c:numFmt formatCode="General" sourceLinked="1"/>
        <c:majorTickMark val="out"/>
        <c:minorTickMark val="none"/>
        <c:tickLblPos val="nextTo"/>
        <c:crossAx val="207260151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0.57895</cdr:x>
      <cdr:y>0.44475</cdr:y>
    </cdr:from>
    <cdr:to>
      <cdr:x>0.78048</cdr:x>
      <cdr:y>0.70181</cdr:y>
    </cdr:to>
    <cdr:pic>
      <cdr:nvPicPr>
        <cdr:cNvPr id="2" name="chart">
          <a:extLst xmlns:a="http://schemas.openxmlformats.org/drawingml/2006/main">
            <a:ext uri="{FF2B5EF4-FFF2-40B4-BE49-F238E27FC236}">
              <a16:creationId xmlns:a16="http://schemas.microsoft.com/office/drawing/2014/main" id="{656B8884-2435-6E46-AF41-34DF0AB2032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29200" y="2057400"/>
          <a:ext cx="1750654" cy="118913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66504-8922-41DA-88F1-2B7EB8A9CA9F}" type="datetimeFigureOut">
              <a:rPr lang="en-US" smtClean="0"/>
              <a:t>5/30/19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CAC2C-E579-426F-8356-ED3F4D7DD2F2}" type="slidenum">
              <a:rPr lang="en-US" smtClean="0"/>
              <a:t>‹#›</a:t>
            </a:fld>
            <a:endParaRPr lang="en-US"/>
          </a:p>
        </p:txBody>
      </p:sp>
    </p:spTree>
    <p:extLst>
      <p:ext uri="{BB962C8B-B14F-4D97-AF65-F5344CB8AC3E}">
        <p14:creationId xmlns:p14="http://schemas.microsoft.com/office/powerpoint/2010/main" val="20618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Have blank classroom matrices available for people to take notes and create drafts, as well as index cards for </a:t>
            </a:r>
            <a:r>
              <a:rPr lang="en-US"/>
              <a:t>the activity.</a:t>
            </a:r>
            <a:endParaRPr lang="en-US" dirty="0"/>
          </a:p>
          <a:p>
            <a:endParaRPr lang="en-US" dirty="0"/>
          </a:p>
          <a:p>
            <a:r>
              <a:rPr lang="en-US" dirty="0"/>
              <a:t>To say: We’re going to look at how students can be involved in the development of the classroom matrix.</a:t>
            </a:r>
          </a:p>
        </p:txBody>
      </p:sp>
      <p:sp>
        <p:nvSpPr>
          <p:cNvPr id="4" name="Slide Number Placeholder 3"/>
          <p:cNvSpPr>
            <a:spLocks noGrp="1"/>
          </p:cNvSpPr>
          <p:nvPr>
            <p:ph type="sldNum" sz="quarter" idx="5"/>
          </p:nvPr>
        </p:nvSpPr>
        <p:spPr/>
        <p:txBody>
          <a:bodyPr/>
          <a:lstStyle/>
          <a:p>
            <a:fld id="{8F4CAC2C-E579-426F-8356-ED3F4D7DD2F2}" type="slidenum">
              <a:rPr lang="en-US" smtClean="0"/>
              <a:t>1</a:t>
            </a:fld>
            <a:endParaRPr lang="en-US"/>
          </a:p>
        </p:txBody>
      </p:sp>
    </p:spTree>
    <p:extLst>
      <p:ext uri="{BB962C8B-B14F-4D97-AF65-F5344CB8AC3E}">
        <p14:creationId xmlns:p14="http://schemas.microsoft.com/office/powerpoint/2010/main" val="79115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Another</a:t>
            </a:r>
            <a:r>
              <a:rPr lang="en-US" baseline="0" dirty="0"/>
              <a:t> way that they use class meetings is to address their data concerns.  So first the team would review the data and as you can see from this chart the problem behavior they were having a concern with was disrespect.    They would provide this information to teachers to share with students.</a:t>
            </a:r>
            <a:endParaRPr lang="en-US" dirty="0"/>
          </a:p>
        </p:txBody>
      </p:sp>
      <p:sp>
        <p:nvSpPr>
          <p:cNvPr id="4" name="Slide Number Placeholder 3"/>
          <p:cNvSpPr>
            <a:spLocks noGrp="1"/>
          </p:cNvSpPr>
          <p:nvPr>
            <p:ph type="sldNum" sz="quarter" idx="10"/>
          </p:nvPr>
        </p:nvSpPr>
        <p:spPr/>
        <p:txBody>
          <a:bodyPr/>
          <a:lstStyle/>
          <a:p>
            <a:fld id="{8F4CAC2C-E579-426F-8356-ED3F4D7DD2F2}" type="slidenum">
              <a:rPr lang="en-US" smtClean="0"/>
              <a:t>10</a:t>
            </a:fld>
            <a:endParaRPr lang="en-US"/>
          </a:p>
        </p:txBody>
      </p:sp>
    </p:spTree>
    <p:extLst>
      <p:ext uri="{BB962C8B-B14F-4D97-AF65-F5344CB8AC3E}">
        <p14:creationId xmlns:p14="http://schemas.microsoft.com/office/powerpoint/2010/main" val="4097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The</a:t>
            </a:r>
            <a:r>
              <a:rPr lang="en-US" baseline="0" dirty="0"/>
              <a:t> next step then is to determine where the behavior is occurring most frequently by looking at locations.  You can see here that the behavior of disrespect is occurring most frequently in the classroom.  This is also shared.</a:t>
            </a:r>
            <a:endParaRPr lang="en-US" dirty="0"/>
          </a:p>
        </p:txBody>
      </p:sp>
      <p:sp>
        <p:nvSpPr>
          <p:cNvPr id="4" name="Slide Number Placeholder 3"/>
          <p:cNvSpPr>
            <a:spLocks noGrp="1"/>
          </p:cNvSpPr>
          <p:nvPr>
            <p:ph type="sldNum" sz="quarter" idx="10"/>
          </p:nvPr>
        </p:nvSpPr>
        <p:spPr/>
        <p:txBody>
          <a:bodyPr/>
          <a:lstStyle/>
          <a:p>
            <a:fld id="{8F4CAC2C-E579-426F-8356-ED3F4D7DD2F2}" type="slidenum">
              <a:rPr lang="en-US" smtClean="0"/>
              <a:t>11</a:t>
            </a:fld>
            <a:endParaRPr lang="en-US"/>
          </a:p>
        </p:txBody>
      </p:sp>
    </p:spTree>
    <p:extLst>
      <p:ext uri="{BB962C8B-B14F-4D97-AF65-F5344CB8AC3E}">
        <p14:creationId xmlns:p14="http://schemas.microsoft.com/office/powerpoint/2010/main" val="4143440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Sharing the data allows everyone to be informed and set a goal.  Once there is a schoolwide goal, and a classroom goal, the behaviors and rules are the tools that will get there.</a:t>
            </a:r>
          </a:p>
        </p:txBody>
      </p:sp>
      <p:sp>
        <p:nvSpPr>
          <p:cNvPr id="4" name="Slide Number Placeholder 3"/>
          <p:cNvSpPr>
            <a:spLocks noGrp="1"/>
          </p:cNvSpPr>
          <p:nvPr>
            <p:ph type="sldNum" sz="quarter" idx="10"/>
          </p:nvPr>
        </p:nvSpPr>
        <p:spPr/>
        <p:txBody>
          <a:bodyPr/>
          <a:lstStyle/>
          <a:p>
            <a:fld id="{8F4CAC2C-E579-426F-8356-ED3F4D7DD2F2}" type="slidenum">
              <a:rPr lang="en-US" smtClean="0"/>
              <a:t>12</a:t>
            </a:fld>
            <a:endParaRPr lang="en-US"/>
          </a:p>
        </p:txBody>
      </p:sp>
    </p:spTree>
    <p:extLst>
      <p:ext uri="{BB962C8B-B14F-4D97-AF65-F5344CB8AC3E}">
        <p14:creationId xmlns:p14="http://schemas.microsoft.com/office/powerpoint/2010/main" val="60976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say: </a:t>
            </a:r>
            <a:r>
              <a:rPr lang="en-US" b="0" dirty="0"/>
              <a:t>At Henderson, they brought the data </a:t>
            </a:r>
            <a:r>
              <a:rPr lang="en-US" b="0" baseline="0" dirty="0"/>
              <a:t>to the class meeting process.  They will also discuss their responsibilities and develop a plan to address the focus of the meeting which in this case was disrespect in the classroom.    </a:t>
            </a:r>
            <a:endParaRPr lang="en-US" b="0" dirty="0"/>
          </a:p>
          <a:p>
            <a:endParaRPr lang="en-US" b="1"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say: </a:t>
            </a:r>
          </a:p>
          <a:p>
            <a:r>
              <a:rPr lang="en-US" b="0" dirty="0"/>
              <a:t>Class Meetings include students taking on Responsibilities and being actively</a:t>
            </a:r>
            <a:r>
              <a:rPr lang="en-US" b="0" baseline="0" dirty="0"/>
              <a:t> engaged in the conversation.  </a:t>
            </a:r>
            <a:endParaRPr lang="en-US" b="0" dirty="0"/>
          </a:p>
          <a:p>
            <a:pPr lvl="0"/>
            <a:r>
              <a:rPr lang="en-US" b="0" dirty="0"/>
              <a:t>Every Meeting has a specific</a:t>
            </a:r>
            <a:r>
              <a:rPr lang="en-US" b="0" baseline="0" dirty="0"/>
              <a:t> f</a:t>
            </a:r>
            <a:r>
              <a:rPr lang="en-US" b="0" dirty="0"/>
              <a:t>ocus with the intention</a:t>
            </a:r>
            <a:r>
              <a:rPr lang="en-US" b="0" baseline="0" dirty="0"/>
              <a:t> of the students demonstrating problem resolving skills.  </a:t>
            </a:r>
            <a:endParaRPr lang="en-US" b="0" dirty="0"/>
          </a:p>
          <a:p>
            <a:endParaRPr lang="en-US"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At Henderson, their measure of success is revisiting their data to</a:t>
            </a:r>
            <a:r>
              <a:rPr lang="en-US" baseline="0" dirty="0"/>
              <a:t>  see if they met their goals</a:t>
            </a:r>
            <a:r>
              <a:rPr lang="en-US" dirty="0"/>
              <a:t>  - and they did!</a:t>
            </a:r>
          </a:p>
        </p:txBody>
      </p:sp>
      <p:sp>
        <p:nvSpPr>
          <p:cNvPr id="4" name="Slide Number Placeholder 3"/>
          <p:cNvSpPr>
            <a:spLocks noGrp="1"/>
          </p:cNvSpPr>
          <p:nvPr>
            <p:ph type="sldNum" sz="quarter" idx="10"/>
          </p:nvPr>
        </p:nvSpPr>
        <p:spPr/>
        <p:txBody>
          <a:bodyPr/>
          <a:lstStyle/>
          <a:p>
            <a:fld id="{8F4CAC2C-E579-426F-8356-ED3F4D7DD2F2}" type="slidenum">
              <a:rPr lang="en-US" smtClean="0"/>
              <a:t>15</a:t>
            </a:fld>
            <a:endParaRPr lang="en-US"/>
          </a:p>
        </p:txBody>
      </p:sp>
    </p:spTree>
    <p:extLst>
      <p:ext uri="{BB962C8B-B14F-4D97-AF65-F5344CB8AC3E}">
        <p14:creationId xmlns:p14="http://schemas.microsoft.com/office/powerpoint/2010/main" val="4097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do: Independently have them</a:t>
            </a:r>
            <a:r>
              <a:rPr lang="en-US" baseline="0" dirty="0"/>
              <a:t> </a:t>
            </a:r>
            <a:r>
              <a:rPr lang="en-US" dirty="0"/>
              <a:t>write down how they might use class meetings in their</a:t>
            </a:r>
            <a:r>
              <a:rPr lang="en-US" baseline="0" dirty="0"/>
              <a:t> </a:t>
            </a:r>
            <a:r>
              <a:rPr lang="en-US" dirty="0"/>
              <a:t> school on the index card provided.  </a:t>
            </a:r>
          </a:p>
          <a:p>
            <a:endParaRPr lang="en-US" dirty="0"/>
          </a:p>
        </p:txBody>
      </p:sp>
      <p:sp>
        <p:nvSpPr>
          <p:cNvPr id="4" name="Slide Number Placeholder 3"/>
          <p:cNvSpPr>
            <a:spLocks noGrp="1"/>
          </p:cNvSpPr>
          <p:nvPr>
            <p:ph type="sldNum" sz="quarter" idx="10"/>
          </p:nvPr>
        </p:nvSpPr>
        <p:spPr/>
        <p:txBody>
          <a:bodyPr/>
          <a:lstStyle/>
          <a:p>
            <a:fld id="{8F4CAC2C-E579-426F-8356-ED3F4D7DD2F2}" type="slidenum">
              <a:rPr lang="en-US" smtClean="0"/>
              <a:t>16</a:t>
            </a:fld>
            <a:endParaRPr lang="en-US"/>
          </a:p>
        </p:txBody>
      </p:sp>
    </p:spTree>
    <p:extLst>
      <p:ext uri="{BB962C8B-B14F-4D97-AF65-F5344CB8AC3E}">
        <p14:creationId xmlns:p14="http://schemas.microsoft.com/office/powerpoint/2010/main" val="1832819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Have participants</a:t>
            </a:r>
            <a:r>
              <a:rPr lang="en-US" baseline="0" dirty="0"/>
              <a:t> complete this activity to share their ideas on how they might be able to use class meetings. </a:t>
            </a:r>
            <a:endParaRPr lang="en-US" dirty="0"/>
          </a:p>
        </p:txBody>
      </p:sp>
      <p:sp>
        <p:nvSpPr>
          <p:cNvPr id="4" name="Slide Number Placeholder 3"/>
          <p:cNvSpPr>
            <a:spLocks noGrp="1"/>
          </p:cNvSpPr>
          <p:nvPr>
            <p:ph type="sldNum" sz="quarter" idx="10"/>
          </p:nvPr>
        </p:nvSpPr>
        <p:spPr/>
        <p:txBody>
          <a:bodyPr/>
          <a:lstStyle/>
          <a:p>
            <a:fld id="{8F4CAC2C-E579-426F-8356-ED3F4D7DD2F2}" type="slidenum">
              <a:rPr lang="en-US" smtClean="0"/>
              <a:t>17</a:t>
            </a:fld>
            <a:endParaRPr lang="en-US"/>
          </a:p>
        </p:txBody>
      </p:sp>
    </p:spTree>
    <p:extLst>
      <p:ext uri="{BB962C8B-B14F-4D97-AF65-F5344CB8AC3E}">
        <p14:creationId xmlns:p14="http://schemas.microsoft.com/office/powerpoint/2010/main" val="156739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say: Henderson Elementary</a:t>
            </a:r>
            <a:r>
              <a:rPr lang="en-US" baseline="0" dirty="0"/>
              <a:t> did a wonderful job of utilizing the strategy of classroom meeting introduced in Character Ed </a:t>
            </a:r>
            <a:r>
              <a:rPr lang="en-US" dirty="0"/>
              <a:t>to include all students in the completion of the building-wide expectations</a:t>
            </a:r>
          </a:p>
          <a:p>
            <a:r>
              <a:rPr lang="en-US" dirty="0"/>
              <a:t>Here are few statistics:</a:t>
            </a:r>
          </a:p>
          <a:p>
            <a:r>
              <a:rPr lang="en-US" dirty="0"/>
              <a:t>557 students </a:t>
            </a:r>
          </a:p>
          <a:p>
            <a:r>
              <a:rPr lang="en-US" dirty="0"/>
              <a:t>90</a:t>
            </a:r>
            <a:r>
              <a:rPr lang="en-US" baseline="0" dirty="0"/>
              <a:t> Staff (43 teachers)</a:t>
            </a:r>
          </a:p>
          <a:p>
            <a:r>
              <a:rPr lang="en-US" baseline="0" dirty="0"/>
              <a:t>7 areas of the building/matrix</a:t>
            </a:r>
          </a:p>
          <a:p>
            <a:r>
              <a:rPr lang="en-US" baseline="0" dirty="0"/>
              <a:t>3 core values </a:t>
            </a:r>
          </a:p>
          <a:p>
            <a:endParaRPr lang="en-US"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34">
              <a:defRPr/>
            </a:pPr>
            <a:r>
              <a:rPr lang="en-US" dirty="0"/>
              <a:t>To say: This giant matrix is ready for student ideas.  Teachers and students start building the Matrix at “Eagle Camp”</a:t>
            </a:r>
          </a:p>
          <a:p>
            <a:endParaRPr lang="en-US"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say: Eagle Camp takes place during the first 7 days of the school year. Every classroom participates for around 30 minutes each day. Class meetings occur where teachers and students talk about their goals for the class for the year, and what behaviors can help them get there.</a:t>
            </a:r>
          </a:p>
          <a:p>
            <a:endParaRPr lang="en-US"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say: “Here’s how it works</a:t>
            </a:r>
          </a:p>
          <a:p>
            <a:r>
              <a:rPr lang="en-US" dirty="0"/>
              <a:t>-Classrooms focus on 1 area each day </a:t>
            </a:r>
          </a:p>
          <a:p>
            <a:r>
              <a:rPr lang="en-US" dirty="0"/>
              <a:t>-Teachers use chart paper to record student responses </a:t>
            </a:r>
          </a:p>
          <a:p>
            <a:r>
              <a:rPr lang="en-US" dirty="0"/>
              <a:t>-When the class meeting is complete, the class takes the ideas down to the Principals”</a:t>
            </a:r>
          </a:p>
          <a:p>
            <a:endParaRPr lang="en-US"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say: </a:t>
            </a:r>
            <a:r>
              <a:rPr lang="en-US" b="0" dirty="0"/>
              <a:t>Here’s an example of a class meeting where 2</a:t>
            </a:r>
            <a:r>
              <a:rPr lang="en-US" b="0" baseline="30000" dirty="0"/>
              <a:t>nd</a:t>
            </a:r>
            <a:r>
              <a:rPr lang="en-US" b="0" dirty="0"/>
              <a:t> grade is developing behaviors and rules for all settings.</a:t>
            </a:r>
          </a:p>
          <a:p>
            <a:endParaRPr lang="en-US"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say: The Principals look over the all of the ideas for expectations, and begin posting the matrix .</a:t>
            </a:r>
          </a:p>
          <a:p>
            <a:endParaRPr lang="en-US"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say: The expectations for that area are read on the daily announcements the following day and posted on the large matrix in the hallway</a:t>
            </a:r>
          </a:p>
          <a:p>
            <a:endParaRPr lang="en-US" dirty="0"/>
          </a:p>
        </p:txBody>
      </p:sp>
      <p:sp>
        <p:nvSpPr>
          <p:cNvPr id="4" name="Slide Number Placeholder 3"/>
          <p:cNvSpPr>
            <a:spLocks noGrp="1"/>
          </p:cNvSpPr>
          <p:nvPr>
            <p:ph type="sldNum" sz="quarter" idx="10"/>
          </p:nvPr>
        </p:nvSpPr>
        <p:spPr/>
        <p:txBody>
          <a:bodyPr/>
          <a:lstStyle/>
          <a:p>
            <a:fld id="{5E9BFCE8-7ED2-47E4-97F7-46681E574E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do: Read the slide.  Give participants about 3 minutes to discuss.</a:t>
            </a:r>
          </a:p>
        </p:txBody>
      </p:sp>
      <p:sp>
        <p:nvSpPr>
          <p:cNvPr id="4" name="Slide Number Placeholder 3"/>
          <p:cNvSpPr>
            <a:spLocks noGrp="1"/>
          </p:cNvSpPr>
          <p:nvPr>
            <p:ph type="sldNum" sz="quarter" idx="10"/>
          </p:nvPr>
        </p:nvSpPr>
        <p:spPr/>
        <p:txBody>
          <a:bodyPr/>
          <a:lstStyle/>
          <a:p>
            <a:fld id="{5E9BFCE8-7ED2-47E4-97F7-46681E574E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440A5D-85B1-4132-B894-59537316087E}"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15708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40A5D-85B1-4132-B894-59537316087E}"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408481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40A5D-85B1-4132-B894-59537316087E}"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250498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40A5D-85B1-4132-B894-59537316087E}"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50480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40A5D-85B1-4132-B894-59537316087E}"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58472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440A5D-85B1-4132-B894-59537316087E}" type="datetimeFigureOut">
              <a:rPr lang="en-US" smtClean="0"/>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417194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440A5D-85B1-4132-B894-59537316087E}" type="datetimeFigureOut">
              <a:rPr lang="en-US" smtClean="0"/>
              <a:t>5/30/19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63363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440A5D-85B1-4132-B894-59537316087E}" type="datetimeFigureOut">
              <a:rPr lang="en-US" smtClean="0"/>
              <a:t>5/30/19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199646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40A5D-85B1-4132-B894-59537316087E}" type="datetimeFigureOut">
              <a:rPr lang="en-US" smtClean="0"/>
              <a:t>5/30/19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258705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40A5D-85B1-4132-B894-59537316087E}" type="datetimeFigureOut">
              <a:rPr lang="en-US" smtClean="0"/>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397800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40A5D-85B1-4132-B894-59537316087E}" type="datetimeFigureOut">
              <a:rPr lang="en-US" smtClean="0"/>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C0E9A-3F89-4ADA-81B7-3F79E9EDA718}" type="slidenum">
              <a:rPr lang="en-US" smtClean="0"/>
              <a:t>‹#›</a:t>
            </a:fld>
            <a:endParaRPr lang="en-US"/>
          </a:p>
        </p:txBody>
      </p:sp>
    </p:spTree>
    <p:extLst>
      <p:ext uri="{BB962C8B-B14F-4D97-AF65-F5344CB8AC3E}">
        <p14:creationId xmlns:p14="http://schemas.microsoft.com/office/powerpoint/2010/main" val="205380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40A5D-85B1-4132-B894-59537316087E}" type="datetimeFigureOut">
              <a:rPr lang="en-US" smtClean="0"/>
              <a:t>5/30/19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C0E9A-3F89-4ADA-81B7-3F79E9EDA718}" type="slidenum">
              <a:rPr lang="en-US" smtClean="0"/>
              <a:t>‹#›</a:t>
            </a:fld>
            <a:endParaRPr lang="en-US"/>
          </a:p>
        </p:txBody>
      </p:sp>
    </p:spTree>
    <p:extLst>
      <p:ext uri="{BB962C8B-B14F-4D97-AF65-F5344CB8AC3E}">
        <p14:creationId xmlns:p14="http://schemas.microsoft.com/office/powerpoint/2010/main" val="424436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ennette.barker@fhsdschools.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3048000" cy="3047999"/>
          </a:xfrm>
        </p:spPr>
        <p:txBody>
          <a:bodyPr>
            <a:normAutofit fontScale="90000"/>
          </a:bodyPr>
          <a:lstStyle/>
          <a:p>
            <a:r>
              <a:rPr lang="en-US" dirty="0"/>
              <a:t>Combined Efforts = Success</a:t>
            </a:r>
            <a:br>
              <a:rPr lang="en-US" dirty="0"/>
            </a:br>
            <a:br>
              <a:rPr lang="en-US" dirty="0"/>
            </a:br>
            <a:r>
              <a:rPr lang="en-US" dirty="0"/>
              <a:t>Class Meetings</a:t>
            </a:r>
          </a:p>
        </p:txBody>
      </p:sp>
      <p:pic>
        <p:nvPicPr>
          <p:cNvPr id="5" name="Picture 4">
            <a:extLst>
              <a:ext uri="{FF2B5EF4-FFF2-40B4-BE49-F238E27FC236}">
                <a16:creationId xmlns:a16="http://schemas.microsoft.com/office/drawing/2014/main" id="{3FFE4341-9721-304E-8339-5538D1672B2A}"/>
              </a:ext>
            </a:extLst>
          </p:cNvPr>
          <p:cNvPicPr>
            <a:picLocks noChangeAspect="1"/>
          </p:cNvPicPr>
          <p:nvPr/>
        </p:nvPicPr>
        <p:blipFill>
          <a:blip r:embed="rId3"/>
          <a:stretch>
            <a:fillRect/>
          </a:stretch>
        </p:blipFill>
        <p:spPr>
          <a:xfrm>
            <a:off x="3276600" y="724610"/>
            <a:ext cx="5605463" cy="5408780"/>
          </a:xfrm>
          <a:prstGeom prst="rect">
            <a:avLst/>
          </a:prstGeom>
        </p:spPr>
      </p:pic>
    </p:spTree>
    <p:extLst>
      <p:ext uri="{BB962C8B-B14F-4D97-AF65-F5344CB8AC3E}">
        <p14:creationId xmlns:p14="http://schemas.microsoft.com/office/powerpoint/2010/main" val="72008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Utilizing Data to Guide Classroom Meeting Discussions</a:t>
            </a:r>
            <a:br>
              <a:rPr lang="en-US" sz="2400" dirty="0"/>
            </a:br>
            <a:r>
              <a:rPr lang="en-US" sz="2400" dirty="0"/>
              <a:t>Problem Behavior</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01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Utilizing Data to Guide Classroom Meeting Discussions</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807720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90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4876800" cy="3763963"/>
          </a:xfrm>
        </p:spPr>
        <p:txBody>
          <a:bodyPr/>
          <a:lstStyle/>
          <a:p>
            <a:pPr marL="0" indent="0">
              <a:buNone/>
            </a:pPr>
            <a:r>
              <a:rPr lang="en-US" dirty="0"/>
              <a:t>By June 20XX, the number of office discipline referrals in the area of disrespect will decrease by 10% or more.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9525"/>
            <a:ext cx="3733800"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3352800" cy="3584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75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Class Meetings</a:t>
            </a:r>
          </a:p>
        </p:txBody>
      </p:sp>
      <p:pic>
        <p:nvPicPr>
          <p:cNvPr id="6" name="Picture 4" descr="E:\DCIM\100KM530\100_2691.JPG"/>
          <p:cNvPicPr>
            <a:picLocks noGrp="1" noChangeAspect="1" noChangeArrowheads="1"/>
          </p:cNvPicPr>
          <p:nvPr>
            <p:ph sz="half" idx="1"/>
          </p:nvPr>
        </p:nvPicPr>
        <p:blipFill>
          <a:blip r:embed="rId3" cstate="print"/>
          <a:srcRect/>
          <a:stretch>
            <a:fillRect/>
          </a:stretch>
        </p:blipFill>
        <p:spPr bwMode="auto">
          <a:xfrm>
            <a:off x="5678760" y="1524000"/>
            <a:ext cx="3465240" cy="4624387"/>
          </a:xfrm>
          <a:prstGeom prst="rect">
            <a:avLst/>
          </a:prstGeom>
          <a:noFill/>
        </p:spPr>
      </p:pic>
      <p:pic>
        <p:nvPicPr>
          <p:cNvPr id="8" name="Picture 3" descr="E:\DCIM\100KM530\100_2689.JPG"/>
          <p:cNvPicPr>
            <a:picLocks noGrp="1" noChangeAspect="1" noChangeArrowheads="1"/>
          </p:cNvPicPr>
          <p:nvPr>
            <p:ph sz="half" idx="2"/>
          </p:nvPr>
        </p:nvPicPr>
        <p:blipFill>
          <a:blip r:embed="rId4" cstate="print"/>
          <a:srcRect/>
          <a:stretch>
            <a:fillRect/>
          </a:stretch>
        </p:blipFill>
        <p:spPr bwMode="auto">
          <a:xfrm>
            <a:off x="0" y="2857500"/>
            <a:ext cx="5334000" cy="4000500"/>
          </a:xfrm>
          <a:prstGeom prst="rect">
            <a:avLst/>
          </a:prstGeom>
          <a:noFill/>
        </p:spPr>
      </p:pic>
    </p:spTree>
    <p:extLst>
      <p:ext uri="{BB962C8B-B14F-4D97-AF65-F5344CB8AC3E}">
        <p14:creationId xmlns:p14="http://schemas.microsoft.com/office/powerpoint/2010/main" val="338849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Class Meetings</a:t>
            </a:r>
          </a:p>
        </p:txBody>
      </p:sp>
      <p:pic>
        <p:nvPicPr>
          <p:cNvPr id="7" name="Picture 2" descr="E:\DCIM\100KM530\100_2668.JPG"/>
          <p:cNvPicPr>
            <a:picLocks noGrp="1" noChangeAspect="1" noChangeArrowheads="1"/>
          </p:cNvPicPr>
          <p:nvPr>
            <p:ph sz="half" idx="2"/>
          </p:nvPr>
        </p:nvPicPr>
        <p:blipFill>
          <a:blip r:embed="rId3" cstate="print"/>
          <a:srcRect/>
          <a:stretch>
            <a:fillRect/>
          </a:stretch>
        </p:blipFill>
        <p:spPr bwMode="auto">
          <a:xfrm>
            <a:off x="0" y="2438400"/>
            <a:ext cx="5892800" cy="4419600"/>
          </a:xfrm>
          <a:prstGeom prst="rect">
            <a:avLst/>
          </a:prstGeom>
          <a:noFill/>
        </p:spPr>
      </p:pic>
      <p:sp>
        <p:nvSpPr>
          <p:cNvPr id="9" name="Content Placeholder 8"/>
          <p:cNvSpPr>
            <a:spLocks noGrp="1"/>
          </p:cNvSpPr>
          <p:nvPr>
            <p:ph sz="half" idx="1"/>
          </p:nvPr>
        </p:nvSpPr>
        <p:spPr>
          <a:xfrm>
            <a:off x="457200" y="6172200"/>
            <a:ext cx="609600" cy="225552"/>
          </a:xfrm>
        </p:spPr>
        <p:txBody>
          <a:bodyPr>
            <a:normAutofit fontScale="32500" lnSpcReduction="20000"/>
          </a:bodyPr>
          <a:lstStyle/>
          <a:p>
            <a:endParaRPr lang="en-US" dirty="0"/>
          </a:p>
        </p:txBody>
      </p:sp>
      <p:pic>
        <p:nvPicPr>
          <p:cNvPr id="8" name="Picture 3" descr="E:\DCIM\100KM530\100_2678.JPG"/>
          <p:cNvPicPr>
            <a:picLocks noChangeAspect="1" noChangeArrowheads="1"/>
          </p:cNvPicPr>
          <p:nvPr/>
        </p:nvPicPr>
        <p:blipFill>
          <a:blip r:embed="rId4" cstate="print"/>
          <a:srcRect/>
          <a:stretch>
            <a:fillRect/>
          </a:stretch>
        </p:blipFill>
        <p:spPr bwMode="auto">
          <a:xfrm>
            <a:off x="4572000" y="1447799"/>
            <a:ext cx="4572000" cy="3430093"/>
          </a:xfrm>
          <a:prstGeom prst="rect">
            <a:avLst/>
          </a:prstGeom>
          <a:noFill/>
        </p:spPr>
      </p:pic>
    </p:spTree>
    <p:extLst>
      <p:ext uri="{BB962C8B-B14F-4D97-AF65-F5344CB8AC3E}">
        <p14:creationId xmlns:p14="http://schemas.microsoft.com/office/powerpoint/2010/main" val="158037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u="sng" dirty="0"/>
              <a:t>ONE-YEAR ACHIEVEMENT GOAL </a:t>
            </a:r>
            <a:br>
              <a:rPr lang="en-US" sz="2400" dirty="0"/>
            </a:br>
            <a:r>
              <a:rPr lang="en-US" sz="2400" dirty="0"/>
              <a:t>By June 2012 the number of office discipline referrals in the area of disrespect will decrease by 10% or more.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2253839"/>
              </p:ext>
            </p:extLst>
          </p:nvPr>
        </p:nvGraphicFramePr>
        <p:xfrm>
          <a:off x="381000" y="1752600"/>
          <a:ext cx="8686800" cy="4625975"/>
        </p:xfrm>
        <a:graphic>
          <a:graphicData uri="http://schemas.openxmlformats.org/drawingml/2006/chart">
            <c:chart xmlns:c="http://schemas.openxmlformats.org/drawingml/2006/chart" xmlns:r="http://schemas.openxmlformats.org/officeDocument/2006/relationships" r:id="rId3"/>
          </a:graphicData>
        </a:graphic>
      </p:graphicFrame>
      <p:pic>
        <p:nvPicPr>
          <p:cNvPr id="7170" name="Picture 2" descr="http://t2.gstatic.com/images?q=tbn:ANd9GcSdLqDmFhu7Hht-XSaWlok_vsCRZ9fHl3T873y8UF50hIrBxB8E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1600200" cy="9905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051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r>
              <a:rPr lang="en-US" dirty="0"/>
              <a:t>Idea Swap</a:t>
            </a:r>
          </a:p>
        </p:txBody>
      </p:sp>
      <p:sp>
        <p:nvSpPr>
          <p:cNvPr id="3" name="Content Placeholder 2"/>
          <p:cNvSpPr>
            <a:spLocks noGrp="1"/>
          </p:cNvSpPr>
          <p:nvPr>
            <p:ph idx="1"/>
          </p:nvPr>
        </p:nvSpPr>
        <p:spPr>
          <a:xfrm>
            <a:off x="457200" y="1600200"/>
            <a:ext cx="6019800" cy="4525963"/>
          </a:xfrm>
        </p:spPr>
        <p:txBody>
          <a:bodyPr/>
          <a:lstStyle/>
          <a:p>
            <a:pPr marL="0" indent="0">
              <a:buNone/>
            </a:pPr>
            <a:r>
              <a:rPr lang="en-US" dirty="0"/>
              <a:t>Write your idea for using class meetings to create behaviors/rules on an index card. </a:t>
            </a:r>
          </a:p>
          <a:p>
            <a:pPr marL="0" indent="0">
              <a:buNone/>
            </a:pPr>
            <a:endParaRPr lang="en-US" dirty="0"/>
          </a:p>
          <a:p>
            <a:pPr marL="0" indent="0">
              <a:buNone/>
            </a:pPr>
            <a:r>
              <a:rPr lang="en-US" sz="2400" dirty="0"/>
              <a:t>Use this sentence starter:</a:t>
            </a:r>
          </a:p>
          <a:p>
            <a:pPr marL="0" indent="0">
              <a:buNone/>
            </a:pPr>
            <a:r>
              <a:rPr lang="en-US" dirty="0"/>
              <a:t>I will use class meetings in my school to……</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931" y="4593783"/>
            <a:ext cx="3270806" cy="2163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369" y="1013400"/>
            <a:ext cx="2667000" cy="18885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50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Idea Swap</a:t>
            </a:r>
          </a:p>
        </p:txBody>
      </p:sp>
      <p:sp>
        <p:nvSpPr>
          <p:cNvPr id="3" name="Content Placeholder 2"/>
          <p:cNvSpPr>
            <a:spLocks noGrp="1"/>
          </p:cNvSpPr>
          <p:nvPr>
            <p:ph idx="1"/>
          </p:nvPr>
        </p:nvSpPr>
        <p:spPr>
          <a:xfrm>
            <a:off x="609600" y="2057400"/>
            <a:ext cx="7620001" cy="3200400"/>
          </a:xfrm>
        </p:spPr>
        <p:txBody>
          <a:bodyPr/>
          <a:lstStyle/>
          <a:p>
            <a:r>
              <a:rPr lang="en-US" dirty="0"/>
              <a:t>When the music begins find a partner </a:t>
            </a:r>
          </a:p>
          <a:p>
            <a:r>
              <a:rPr lang="en-US" dirty="0"/>
              <a:t>When the music stops share your ideas and then swap index cards</a:t>
            </a:r>
          </a:p>
          <a:p>
            <a:r>
              <a:rPr lang="en-US" dirty="0"/>
              <a:t>When the music starts find a new partner </a:t>
            </a:r>
          </a:p>
          <a:p>
            <a:r>
              <a:rPr lang="en-US" dirty="0"/>
              <a:t>When the music stops share your new idea </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529165"/>
            <a:ext cx="2209800" cy="1227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58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Henderson Elementary School </a:t>
            </a:r>
            <a:br>
              <a:rPr lang="en-US" dirty="0"/>
            </a:br>
            <a:r>
              <a:rPr lang="en-US" dirty="0"/>
              <a:t>(Francis Howell) </a:t>
            </a:r>
          </a:p>
        </p:txBody>
      </p:sp>
      <p:sp>
        <p:nvSpPr>
          <p:cNvPr id="3" name="Content Placeholder 2"/>
          <p:cNvSpPr>
            <a:spLocks noGrp="1"/>
          </p:cNvSpPr>
          <p:nvPr>
            <p:ph sz="half" idx="1"/>
          </p:nvPr>
        </p:nvSpPr>
        <p:spPr>
          <a:xfrm>
            <a:off x="304800" y="1556183"/>
            <a:ext cx="2362200" cy="4525963"/>
          </a:xfrm>
        </p:spPr>
        <p:txBody>
          <a:bodyPr>
            <a:normAutofit fontScale="85000" lnSpcReduction="20000"/>
          </a:bodyPr>
          <a:lstStyle/>
          <a:p>
            <a:pPr marL="0" indent="0" algn="ctr">
              <a:buNone/>
            </a:pPr>
            <a:r>
              <a:rPr lang="en-US" sz="8800" dirty="0"/>
              <a:t>557</a:t>
            </a:r>
          </a:p>
          <a:p>
            <a:pPr marL="0" indent="0" algn="ctr">
              <a:buNone/>
            </a:pPr>
            <a:r>
              <a:rPr lang="en-US" sz="8800" dirty="0"/>
              <a:t>90</a:t>
            </a:r>
          </a:p>
          <a:p>
            <a:pPr marL="0" indent="0" algn="ctr">
              <a:buNone/>
            </a:pPr>
            <a:r>
              <a:rPr lang="en-US" sz="8800" dirty="0"/>
              <a:t>7</a:t>
            </a:r>
          </a:p>
          <a:p>
            <a:pPr marL="0" indent="0" algn="ctr">
              <a:buNone/>
            </a:pPr>
            <a:r>
              <a:rPr lang="en-US" sz="8800" dirty="0"/>
              <a:t>3</a:t>
            </a:r>
          </a:p>
          <a:p>
            <a:pPr algn="ctr"/>
            <a:endParaRPr lang="en-US" dirty="0"/>
          </a:p>
        </p:txBody>
      </p:sp>
      <p:sp>
        <p:nvSpPr>
          <p:cNvPr id="4" name="Content Placeholder 3"/>
          <p:cNvSpPr>
            <a:spLocks noGrp="1"/>
          </p:cNvSpPr>
          <p:nvPr>
            <p:ph sz="half" idx="2"/>
          </p:nvPr>
        </p:nvSpPr>
        <p:spPr>
          <a:xfrm>
            <a:off x="2667000" y="1600200"/>
            <a:ext cx="6019800" cy="4114799"/>
          </a:xfrm>
        </p:spPr>
        <p:txBody>
          <a:bodyPr>
            <a:normAutofit fontScale="85000" lnSpcReduction="20000"/>
          </a:bodyPr>
          <a:lstStyle/>
          <a:p>
            <a:r>
              <a:rPr lang="en-US" sz="3300" i="1" dirty="0"/>
              <a:t>Henderson Elementary includes all students in the construction of its building-wide matrix of expectations through the classroom meeting process.  </a:t>
            </a:r>
          </a:p>
          <a:p>
            <a:r>
              <a:rPr lang="en-US" sz="3300" i="1" dirty="0"/>
              <a:t>The first seven days of the school year serve as a foundation for identifying, defining and establishing common vocabulary and behaviors for the school.</a:t>
            </a:r>
            <a:endParaRPr lang="en-US" sz="3300" dirty="0"/>
          </a:p>
          <a:p>
            <a:endParaRPr lang="en-US" dirty="0"/>
          </a:p>
        </p:txBody>
      </p:sp>
      <p:sp>
        <p:nvSpPr>
          <p:cNvPr id="5" name="TextBox 4"/>
          <p:cNvSpPr txBox="1"/>
          <p:nvPr/>
        </p:nvSpPr>
        <p:spPr>
          <a:xfrm>
            <a:off x="1839191" y="6220691"/>
            <a:ext cx="6248400" cy="646331"/>
          </a:xfrm>
          <a:prstGeom prst="rect">
            <a:avLst/>
          </a:prstGeom>
          <a:noFill/>
        </p:spPr>
        <p:txBody>
          <a:bodyPr wrap="square" rtlCol="0">
            <a:spAutoFit/>
          </a:bodyPr>
          <a:lstStyle/>
          <a:p>
            <a:r>
              <a:rPr lang="en-US" dirty="0"/>
              <a:t>Contact:  Dr. </a:t>
            </a:r>
            <a:r>
              <a:rPr lang="en-US" dirty="0" err="1"/>
              <a:t>Jennette</a:t>
            </a:r>
            <a:r>
              <a:rPr lang="en-US" dirty="0"/>
              <a:t> Barker </a:t>
            </a:r>
            <a:r>
              <a:rPr lang="en-US" dirty="0">
                <a:hlinkClick r:id="rId3"/>
              </a:rPr>
              <a:t>~jennette.barker@fhsdschools.org</a:t>
            </a:r>
            <a:endParaRPr lang="en-US" dirty="0"/>
          </a:p>
          <a:p>
            <a:endParaRPr lang="en-US" dirty="0"/>
          </a:p>
        </p:txBody>
      </p:sp>
    </p:spTree>
    <p:extLst>
      <p:ext uri="{BB962C8B-B14F-4D97-AF65-F5344CB8AC3E}">
        <p14:creationId xmlns:p14="http://schemas.microsoft.com/office/powerpoint/2010/main" val="408595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the Matrix with Students</a:t>
            </a:r>
          </a:p>
        </p:txBody>
      </p:sp>
      <p:pic>
        <p:nvPicPr>
          <p:cNvPr id="5" name="Picture 2" descr="E:\DCIM\100KM530\100_2656.JPG"/>
          <p:cNvPicPr>
            <a:picLocks noGrp="1" noChangeAspect="1" noChangeArrowheads="1"/>
          </p:cNvPicPr>
          <p:nvPr>
            <p:ph idx="1"/>
          </p:nvPr>
        </p:nvPicPr>
        <p:blipFill>
          <a:blip r:embed="rId3" cstate="print"/>
          <a:stretch>
            <a:fillRect/>
          </a:stretch>
        </p:blipFill>
        <p:spPr bwMode="auto">
          <a:xfrm>
            <a:off x="1143000" y="1524000"/>
            <a:ext cx="6858001" cy="5145141"/>
          </a:xfrm>
          <a:prstGeom prst="rect">
            <a:avLst/>
          </a:prstGeom>
          <a:noFill/>
        </p:spPr>
      </p:pic>
    </p:spTree>
    <p:extLst>
      <p:ext uri="{BB962C8B-B14F-4D97-AF65-F5344CB8AC3E}">
        <p14:creationId xmlns:p14="http://schemas.microsoft.com/office/powerpoint/2010/main" val="273483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251062"/>
          </a:xfrm>
        </p:spPr>
        <p:txBody>
          <a:bodyPr>
            <a:normAutofit/>
          </a:bodyPr>
          <a:lstStyle/>
          <a:p>
            <a:r>
              <a:rPr lang="en-US" dirty="0"/>
              <a:t>Building the Matrix with Students</a:t>
            </a:r>
          </a:p>
        </p:txBody>
      </p:sp>
      <p:pic>
        <p:nvPicPr>
          <p:cNvPr id="5" name="Picture 3" descr="E:\DCIM\100KM530\100_2710.JPG"/>
          <p:cNvPicPr>
            <a:picLocks noGrp="1" noChangeAspect="1" noChangeArrowheads="1"/>
          </p:cNvPicPr>
          <p:nvPr>
            <p:ph sz="half" idx="2"/>
          </p:nvPr>
        </p:nvPicPr>
        <p:blipFill>
          <a:blip r:embed="rId3" cstate="print"/>
          <a:srcRect/>
          <a:stretch>
            <a:fillRect/>
          </a:stretch>
        </p:blipFill>
        <p:spPr bwMode="auto">
          <a:xfrm>
            <a:off x="4495800" y="1524000"/>
            <a:ext cx="4648200" cy="3487262"/>
          </a:xfrm>
          <a:prstGeom prst="rect">
            <a:avLst/>
          </a:prstGeom>
          <a:noFill/>
        </p:spPr>
      </p:pic>
      <p:pic>
        <p:nvPicPr>
          <p:cNvPr id="6" name="Picture 2" descr="E:\DCIM\980KM530\980_2721.JPG"/>
          <p:cNvPicPr>
            <a:picLocks noGrp="1" noChangeAspect="1" noChangeArrowheads="1"/>
          </p:cNvPicPr>
          <p:nvPr>
            <p:ph sz="half" idx="1"/>
          </p:nvPr>
        </p:nvPicPr>
        <p:blipFill>
          <a:blip r:embed="rId4" cstate="print"/>
          <a:stretch>
            <a:fillRect/>
          </a:stretch>
        </p:blipFill>
        <p:spPr bwMode="auto">
          <a:xfrm>
            <a:off x="0" y="3600450"/>
            <a:ext cx="4343400" cy="3257550"/>
          </a:xfrm>
          <a:prstGeom prst="rect">
            <a:avLst/>
          </a:prstGeom>
          <a:noFill/>
        </p:spPr>
      </p:pic>
    </p:spTree>
    <p:extLst>
      <p:ext uri="{BB962C8B-B14F-4D97-AF65-F5344CB8AC3E}">
        <p14:creationId xmlns:p14="http://schemas.microsoft.com/office/powerpoint/2010/main" val="82793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the Matrix with Students</a:t>
            </a:r>
          </a:p>
        </p:txBody>
      </p:sp>
      <p:pic>
        <p:nvPicPr>
          <p:cNvPr id="5" name="Picture 3" descr="E:\DCIM\100KM530\100_2695.JPG"/>
          <p:cNvPicPr>
            <a:picLocks noGrp="1" noChangeAspect="1" noChangeArrowheads="1"/>
          </p:cNvPicPr>
          <p:nvPr>
            <p:ph sz="half" idx="1"/>
          </p:nvPr>
        </p:nvPicPr>
        <p:blipFill>
          <a:blip r:embed="rId3" cstate="print"/>
          <a:stretch>
            <a:fillRect/>
          </a:stretch>
        </p:blipFill>
        <p:spPr bwMode="auto">
          <a:xfrm>
            <a:off x="0" y="2233613"/>
            <a:ext cx="3465240" cy="4624387"/>
          </a:xfrm>
          <a:prstGeom prst="rect">
            <a:avLst/>
          </a:prstGeom>
          <a:noFill/>
        </p:spPr>
      </p:pic>
      <p:pic>
        <p:nvPicPr>
          <p:cNvPr id="7" name="Picture 3" descr="E:\DCIM\980KM530\980_2717.JPG"/>
          <p:cNvPicPr>
            <a:picLocks noGrp="1" noChangeAspect="1" noChangeArrowheads="1"/>
          </p:cNvPicPr>
          <p:nvPr>
            <p:ph sz="half" idx="2"/>
          </p:nvPr>
        </p:nvPicPr>
        <p:blipFill>
          <a:blip r:embed="rId4" cstate="print"/>
          <a:stretch>
            <a:fillRect/>
          </a:stretch>
        </p:blipFill>
        <p:spPr bwMode="auto">
          <a:xfrm>
            <a:off x="4114800" y="1676400"/>
            <a:ext cx="5029200" cy="3773103"/>
          </a:xfrm>
          <a:prstGeom prst="rect">
            <a:avLst/>
          </a:prstGeom>
          <a:noFill/>
        </p:spPr>
      </p:pic>
    </p:spTree>
    <p:extLst>
      <p:ext uri="{BB962C8B-B14F-4D97-AF65-F5344CB8AC3E}">
        <p14:creationId xmlns:p14="http://schemas.microsoft.com/office/powerpoint/2010/main" val="214536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 y="228600"/>
            <a:ext cx="3429000" cy="1143000"/>
          </a:xfrm>
        </p:spPr>
        <p:txBody>
          <a:bodyPr>
            <a:normAutofit fontScale="90000"/>
          </a:bodyPr>
          <a:lstStyle/>
          <a:p>
            <a:pPr algn="ctr"/>
            <a:r>
              <a:rPr lang="en-US" dirty="0"/>
              <a:t>Class Meetings</a:t>
            </a:r>
          </a:p>
        </p:txBody>
      </p:sp>
      <p:pic>
        <p:nvPicPr>
          <p:cNvPr id="7" name="Picture 2" descr="E:\DCIM\100KM530\100_2667.JPG"/>
          <p:cNvPicPr>
            <a:picLocks noChangeAspect="1" noChangeArrowheads="1"/>
          </p:cNvPicPr>
          <p:nvPr/>
        </p:nvPicPr>
        <p:blipFill>
          <a:blip r:embed="rId3" cstate="print"/>
          <a:stretch>
            <a:fillRect/>
          </a:stretch>
        </p:blipFill>
        <p:spPr bwMode="auto">
          <a:xfrm>
            <a:off x="3810000" y="228600"/>
            <a:ext cx="5080000" cy="3810000"/>
          </a:xfrm>
          <a:prstGeom prst="rect">
            <a:avLst/>
          </a:prstGeom>
          <a:noFill/>
        </p:spPr>
      </p:pic>
      <p:pic>
        <p:nvPicPr>
          <p:cNvPr id="5" name="Picture 2" descr="E:\DCIM\100KM530\100_2675.JPG"/>
          <p:cNvPicPr>
            <a:picLocks noGrp="1" noChangeAspect="1" noChangeArrowheads="1"/>
          </p:cNvPicPr>
          <p:nvPr>
            <p:ph sz="half" idx="1"/>
          </p:nvPr>
        </p:nvPicPr>
        <p:blipFill rotWithShape="1">
          <a:blip r:embed="rId4" cstate="print"/>
          <a:srcRect l="10844" r="13253"/>
          <a:stretch/>
        </p:blipFill>
        <p:spPr bwMode="auto">
          <a:xfrm>
            <a:off x="0" y="2133600"/>
            <a:ext cx="4800600" cy="4743450"/>
          </a:xfrm>
          <a:prstGeom prst="rect">
            <a:avLst/>
          </a:prstGeom>
          <a:noFill/>
        </p:spPr>
      </p:pic>
    </p:spTree>
    <p:extLst>
      <p:ext uri="{BB962C8B-B14F-4D97-AF65-F5344CB8AC3E}">
        <p14:creationId xmlns:p14="http://schemas.microsoft.com/office/powerpoint/2010/main" val="418741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the Matrix with Students</a:t>
            </a:r>
          </a:p>
        </p:txBody>
      </p:sp>
      <p:pic>
        <p:nvPicPr>
          <p:cNvPr id="6" name="Picture 3" descr="E:\DCIM\100KM530\100_2660.JPG"/>
          <p:cNvPicPr>
            <a:picLocks noGrp="1" noChangeAspect="1" noChangeArrowheads="1"/>
          </p:cNvPicPr>
          <p:nvPr>
            <p:ph sz="half" idx="2"/>
          </p:nvPr>
        </p:nvPicPr>
        <p:blipFill>
          <a:blip r:embed="rId3" cstate="print"/>
          <a:srcRect/>
          <a:stretch>
            <a:fillRect/>
          </a:stretch>
        </p:blipFill>
        <p:spPr bwMode="auto">
          <a:xfrm>
            <a:off x="4648200" y="2362200"/>
            <a:ext cx="4495800" cy="3372925"/>
          </a:xfrm>
          <a:prstGeom prst="rect">
            <a:avLst/>
          </a:prstGeom>
          <a:noFill/>
        </p:spPr>
      </p:pic>
      <p:pic>
        <p:nvPicPr>
          <p:cNvPr id="7" name="Picture 2" descr="E:\DCIM\100KM530\100_2657.JPG"/>
          <p:cNvPicPr>
            <a:picLocks noGrp="1" noChangeAspect="1" noChangeArrowheads="1"/>
          </p:cNvPicPr>
          <p:nvPr>
            <p:ph sz="half" idx="1"/>
          </p:nvPr>
        </p:nvPicPr>
        <p:blipFill>
          <a:blip r:embed="rId4" cstate="print"/>
          <a:srcRect/>
          <a:stretch>
            <a:fillRect/>
          </a:stretch>
        </p:blipFill>
        <p:spPr bwMode="auto">
          <a:xfrm>
            <a:off x="0" y="1447800"/>
            <a:ext cx="4209120" cy="5617100"/>
          </a:xfrm>
          <a:prstGeom prst="rect">
            <a:avLst/>
          </a:prstGeom>
          <a:noFill/>
        </p:spPr>
      </p:pic>
    </p:spTree>
    <p:extLst>
      <p:ext uri="{BB962C8B-B14F-4D97-AF65-F5344CB8AC3E}">
        <p14:creationId xmlns:p14="http://schemas.microsoft.com/office/powerpoint/2010/main" val="124911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t>Building the Matrix with Students</a:t>
            </a:r>
          </a:p>
        </p:txBody>
      </p:sp>
      <p:pic>
        <p:nvPicPr>
          <p:cNvPr id="5" name="Picture 3" descr="E:\DCIM\100KM530\100_2661.JPG"/>
          <p:cNvPicPr>
            <a:picLocks noGrp="1" noChangeAspect="1" noChangeArrowheads="1"/>
          </p:cNvPicPr>
          <p:nvPr>
            <p:ph idx="1"/>
          </p:nvPr>
        </p:nvPicPr>
        <p:blipFill>
          <a:blip r:embed="rId3" cstate="print"/>
          <a:stretch>
            <a:fillRect/>
          </a:stretch>
        </p:blipFill>
        <p:spPr bwMode="auto">
          <a:xfrm>
            <a:off x="1524000" y="1524000"/>
            <a:ext cx="6751320" cy="5063490"/>
          </a:xfrm>
          <a:prstGeom prst="rect">
            <a:avLst/>
          </a:prstGeom>
          <a:noFill/>
        </p:spPr>
      </p:pic>
    </p:spTree>
    <p:extLst>
      <p:ext uri="{BB962C8B-B14F-4D97-AF65-F5344CB8AC3E}">
        <p14:creationId xmlns:p14="http://schemas.microsoft.com/office/powerpoint/2010/main" val="58735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24600" cy="1020762"/>
          </a:xfrm>
        </p:spPr>
        <p:txBody>
          <a:bodyPr/>
          <a:lstStyle/>
          <a:p>
            <a:pPr algn="ctr"/>
            <a:r>
              <a:rPr lang="en-US" dirty="0"/>
              <a:t>Giving Students a Voice</a:t>
            </a:r>
          </a:p>
        </p:txBody>
      </p:sp>
      <p:pic>
        <p:nvPicPr>
          <p:cNvPr id="6" name="Content Placeholder 5">
            <a:extLst>
              <a:ext uri="{FF2B5EF4-FFF2-40B4-BE49-F238E27FC236}">
                <a16:creationId xmlns:a16="http://schemas.microsoft.com/office/drawing/2014/main" id="{553F7595-C02E-3E4F-A79D-883CC843AB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020762"/>
            <a:ext cx="8610600" cy="5633436"/>
          </a:xfrm>
        </p:spPr>
      </p:pic>
      <p:sp>
        <p:nvSpPr>
          <p:cNvPr id="7" name="TextBox 6">
            <a:extLst>
              <a:ext uri="{FF2B5EF4-FFF2-40B4-BE49-F238E27FC236}">
                <a16:creationId xmlns:a16="http://schemas.microsoft.com/office/drawing/2014/main" id="{C46388F8-F5EE-2246-B6AA-CAF912F458F8}"/>
              </a:ext>
            </a:extLst>
          </p:cNvPr>
          <p:cNvSpPr txBox="1"/>
          <p:nvPr/>
        </p:nvSpPr>
        <p:spPr>
          <a:xfrm>
            <a:off x="1524000" y="2438400"/>
            <a:ext cx="5943600" cy="307776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Chalkboard" panose="03050602040202020205" pitchFamily="66" charset="77"/>
              </a:rPr>
              <a:t>What are some ways you currently involve students in decision-making?</a:t>
            </a:r>
          </a:p>
          <a:p>
            <a:pPr marL="457200" indent="-457200">
              <a:buFont typeface="Arial" panose="020B0604020202020204" pitchFamily="34" charset="0"/>
              <a:buChar char="•"/>
            </a:pPr>
            <a:r>
              <a:rPr lang="en-US" sz="2800" dirty="0">
                <a:solidFill>
                  <a:schemeClr val="bg1"/>
                </a:solidFill>
                <a:latin typeface="Chalkboard" panose="03050602040202020205" pitchFamily="66" charset="77"/>
              </a:rPr>
              <a:t>Could this be expanded to include matrix development?</a:t>
            </a:r>
          </a:p>
          <a:p>
            <a:endParaRPr lang="en-US" dirty="0">
              <a:solidFill>
                <a:schemeClr val="bg1"/>
              </a:solidFill>
              <a:latin typeface="Chalkboard" panose="03050602040202020205" pitchFamily="66" charset="77"/>
            </a:endParaRPr>
          </a:p>
          <a:p>
            <a:pPr algn="ctr"/>
            <a:r>
              <a:rPr lang="en-US" sz="3600" dirty="0">
                <a:solidFill>
                  <a:schemeClr val="bg1"/>
                </a:solidFill>
                <a:latin typeface="Chalkboard" panose="03050602040202020205" pitchFamily="66" charset="77"/>
              </a:rPr>
              <a:t>Think- Pair - Share</a:t>
            </a:r>
          </a:p>
        </p:txBody>
      </p:sp>
    </p:spTree>
    <p:extLst>
      <p:ext uri="{BB962C8B-B14F-4D97-AF65-F5344CB8AC3E}">
        <p14:creationId xmlns:p14="http://schemas.microsoft.com/office/powerpoint/2010/main" val="1218284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73A137DB20514D96EFE696FA4A4210" ma:contentTypeVersion="0" ma:contentTypeDescription="Create a new document." ma:contentTypeScope="" ma:versionID="7a8bc7aecfafd5f9fe14ca0b2237095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8D6F04-AAA2-42A3-AE0E-C46F043619A1}">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5C5CA426-7E95-462F-9B67-B9D91E1A9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A34B709-EEDA-4B33-9BD4-306A006F44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TotalTime>
  <Words>811</Words>
  <Application>Microsoft Macintosh PowerPoint</Application>
  <PresentationFormat>On-screen Show (4:3)</PresentationFormat>
  <Paragraphs>83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Chalkboard</vt:lpstr>
      <vt:lpstr>Office Theme</vt:lpstr>
      <vt:lpstr>Combined Efforts = Success  Class Meetings</vt:lpstr>
      <vt:lpstr>Henderson Elementary School  (Francis Howell) </vt:lpstr>
      <vt:lpstr>Building the Matrix with Students</vt:lpstr>
      <vt:lpstr>Building the Matrix with Students</vt:lpstr>
      <vt:lpstr>Building the Matrix with Students</vt:lpstr>
      <vt:lpstr>Class Meetings</vt:lpstr>
      <vt:lpstr>Building the Matrix with Students</vt:lpstr>
      <vt:lpstr>Building the Matrix with Students</vt:lpstr>
      <vt:lpstr>Giving Students a Voice</vt:lpstr>
      <vt:lpstr>Utilizing Data to Guide Classroom Meeting Discussions Problem Behavior</vt:lpstr>
      <vt:lpstr>Utilizing Data to Guide Classroom Meeting Discussions </vt:lpstr>
      <vt:lpstr>PowerPoint Presentation</vt:lpstr>
      <vt:lpstr>Class Meetings</vt:lpstr>
      <vt:lpstr>Class Meetings</vt:lpstr>
      <vt:lpstr>ONE-YEAR ACHIEVEMENT GOAL  By June 2012 the number of office discipline referrals in the area of disrespect will decrease by 10% or more.</vt:lpstr>
      <vt:lpstr>Idea Swap</vt:lpstr>
      <vt:lpstr>Idea Swap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Efforts = Success</dc:title>
  <dc:creator>Karen Westhoff</dc:creator>
  <cp:lastModifiedBy>Deanna Maynard</cp:lastModifiedBy>
  <cp:revision>18</cp:revision>
  <dcterms:created xsi:type="dcterms:W3CDTF">2013-01-11T14:10:20Z</dcterms:created>
  <dcterms:modified xsi:type="dcterms:W3CDTF">2019-05-30T21:47:09Z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0x010100C373A137DB20514D96EFE696FA4A4210</vt:lpwstr>
  </property>
</Properties>
</file>