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sldIdLst>
    <p:sldId id="538" r:id="rId2"/>
    <p:sldId id="545" r:id="rId3"/>
    <p:sldId id="546" r:id="rId4"/>
    <p:sldId id="547" r:id="rId5"/>
    <p:sldId id="548" r:id="rId6"/>
    <p:sldId id="549" r:id="rId7"/>
    <p:sldId id="550" r:id="rId8"/>
    <p:sldId id="551" r:id="rId9"/>
    <p:sldId id="552" r:id="rId10"/>
    <p:sldId id="554" r:id="rId11"/>
    <p:sldId id="555" r:id="rId12"/>
    <p:sldId id="556" r:id="rId13"/>
    <p:sldId id="557" r:id="rId14"/>
    <p:sldId id="558" r:id="rId15"/>
    <p:sldId id="559" r:id="rId16"/>
    <p:sldId id="560" r:id="rId17"/>
    <p:sldId id="561" r:id="rId18"/>
    <p:sldId id="563" r:id="rId19"/>
    <p:sldId id="5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sultant Notes - Delete or Hide this Section!" id="{6F781E8C-AD57-6E4D-808D-18755DC80649}">
          <p14:sldIdLst>
            <p14:sldId id="538"/>
            <p14:sldId id="545"/>
            <p14:sldId id="546"/>
            <p14:sldId id="547"/>
            <p14:sldId id="548"/>
            <p14:sldId id="549"/>
            <p14:sldId id="550"/>
            <p14:sldId id="551"/>
            <p14:sldId id="552"/>
            <p14:sldId id="554"/>
            <p14:sldId id="555"/>
            <p14:sldId id="556"/>
            <p14:sldId id="557"/>
            <p14:sldId id="558"/>
            <p14:sldId id="559"/>
            <p14:sldId id="560"/>
            <p14:sldId id="561"/>
            <p14:sldId id="563"/>
            <p14:sldId id="5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4" autoAdjust="0"/>
    <p:restoredTop sz="69374" autoAdjust="0"/>
  </p:normalViewPr>
  <p:slideViewPr>
    <p:cSldViewPr snapToGrid="0" snapToObjects="1">
      <p:cViewPr varScale="1">
        <p:scale>
          <a:sx n="78" d="100"/>
          <a:sy n="78" d="100"/>
        </p:scale>
        <p:origin x="2717" y="5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51" d="100"/>
          <a:sy n="51" d="100"/>
        </p:scale>
        <p:origin x="-22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55C07-20E6-3D4B-9B0E-9B0E4AD2835E}" type="datetimeFigureOut">
              <a:rPr lang="en-US" smtClean="0"/>
              <a:t>7/2/2019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57270-1435-9749-8C75-F4C5FD1D1467}" type="slidenum">
              <a:rPr lang="en-US" smtClean="0"/>
              <a:t>‹#›</a:t>
            </a:fld>
            <a:endParaRPr lang="en-US"/>
          </a:p>
        </p:txBody>
      </p:sp>
    </p:spTree>
    <p:extLst>
      <p:ext uri="{BB962C8B-B14F-4D97-AF65-F5344CB8AC3E}">
        <p14:creationId xmlns:p14="http://schemas.microsoft.com/office/powerpoint/2010/main" val="15766514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bismissouri.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rPr>
              <a:t>Please note the page numbers in this </a:t>
            </a:r>
            <a:r>
              <a:rPr lang="en-US" b="1" dirty="0" err="1">
                <a:latin typeface="Arial" panose="020B0604020202020204" pitchFamily="34" charset="0"/>
              </a:rPr>
              <a:t>powerpoint</a:t>
            </a:r>
            <a:r>
              <a:rPr lang="en-US" b="1" dirty="0">
                <a:latin typeface="Arial" panose="020B0604020202020204" pitchFamily="34" charset="0"/>
              </a:rPr>
              <a:t> refer to the 2018-19 MO SW-PBS Tier 1Team Workbook and can be found </a:t>
            </a:r>
            <a:r>
              <a:rPr lang="en-US" sz="1200" b="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http://pbismissouri.org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57270-1435-9749-8C75-F4C5FD1D1467}" type="slidenum">
              <a:rPr lang="en-US" smtClean="0"/>
              <a:t>1</a:t>
            </a:fld>
            <a:endParaRPr lang="en-US"/>
          </a:p>
        </p:txBody>
      </p:sp>
    </p:spTree>
    <p:extLst>
      <p:ext uri="{BB962C8B-B14F-4D97-AF65-F5344CB8AC3E}">
        <p14:creationId xmlns:p14="http://schemas.microsoft.com/office/powerpoint/2010/main" val="132622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p>
          <a:p>
            <a:r>
              <a:rPr lang="en-US" b="0" dirty="0"/>
              <a:t>“The strategies presented earlier do not involve direct verbal interaction</a:t>
            </a:r>
            <a:r>
              <a:rPr lang="en-US" b="0" baseline="0" dirty="0"/>
              <a:t> as they are being utilized (although, they should be explicitly taught </a:t>
            </a:r>
            <a:r>
              <a:rPr lang="en-US" b="0" i="1" baseline="0" dirty="0"/>
              <a:t>prior</a:t>
            </a:r>
            <a:r>
              <a:rPr lang="en-US" b="0" baseline="0" dirty="0"/>
              <a:t> to use.)  The error correction strategies presented here do involve direct verbal interaction with the student(s) being addressed.  These strategies emphasize teaching appropriate behavior.”  Reminder that common language comes and we use the wording for re-directing, re-teaching etc. from our matrix.  </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10</a:t>
            </a:fld>
            <a:endParaRPr lang="en-US" dirty="0"/>
          </a:p>
        </p:txBody>
      </p:sp>
    </p:spTree>
    <p:extLst>
      <p:ext uri="{BB962C8B-B14F-4D97-AF65-F5344CB8AC3E}">
        <p14:creationId xmlns:p14="http://schemas.microsoft.com/office/powerpoint/2010/main" val="206583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r>
              <a:rPr lang="en-US" b="1" baseline="0" dirty="0"/>
              <a:t> </a:t>
            </a:r>
          </a:p>
          <a:p>
            <a:r>
              <a:rPr lang="en-US" b="0" baseline="0" dirty="0"/>
              <a:t>“Each of these strategies requires direct interaction with the student(s),” </a:t>
            </a:r>
          </a:p>
          <a:p>
            <a:endParaRPr lang="en-US" b="0" baseline="0" dirty="0"/>
          </a:p>
          <a:p>
            <a:r>
              <a:rPr lang="en-US" b="1" baseline="0" dirty="0"/>
              <a:t>To do: Then direct participants to read the definitions of each strategy.  </a:t>
            </a:r>
          </a:p>
          <a:p>
            <a:endParaRPr lang="en-US" b="1" baseline="0" dirty="0"/>
          </a:p>
          <a:p>
            <a:r>
              <a:rPr lang="en-US" b="0" baseline="0" dirty="0"/>
              <a:t>Examples of each strategy are provided on the following slides and on p. 201 of the Workbook.</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11</a:t>
            </a:fld>
            <a:endParaRPr lang="en-US" dirty="0"/>
          </a:p>
        </p:txBody>
      </p:sp>
    </p:spTree>
    <p:extLst>
      <p:ext uri="{BB962C8B-B14F-4D97-AF65-F5344CB8AC3E}">
        <p14:creationId xmlns:p14="http://schemas.microsoft.com/office/powerpoint/2010/main" val="1927712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Direct participants to read the examples of redirection.</a:t>
            </a:r>
          </a:p>
          <a:p>
            <a:r>
              <a:rPr lang="en-US" b="1" baseline="0" dirty="0"/>
              <a:t>To say: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t>
            </a:r>
            <a:r>
              <a:rPr lang="en-US" sz="1200" b="0" i="0" u="none" strike="noStrike" kern="1200" baseline="0" dirty="0">
                <a:solidFill>
                  <a:schemeClr val="tx1"/>
                </a:solidFill>
                <a:latin typeface="+mn-lt"/>
                <a:ea typeface="+mn-ea"/>
                <a:cs typeface="+mn-cs"/>
              </a:rPr>
              <a:t>Each re-direct includes a specific restatement of the classroom rule. 	</a:t>
            </a:r>
          </a:p>
          <a:p>
            <a:r>
              <a:rPr lang="en-US" b="1" baseline="0" dirty="0"/>
              <a:t> </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12</a:t>
            </a:fld>
            <a:endParaRPr lang="en-US" dirty="0"/>
          </a:p>
        </p:txBody>
      </p:sp>
    </p:spTree>
    <p:extLst>
      <p:ext uri="{BB962C8B-B14F-4D97-AF65-F5344CB8AC3E}">
        <p14:creationId xmlns:p14="http://schemas.microsoft.com/office/powerpoint/2010/main" val="1425155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say: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 </a:t>
            </a:r>
            <a:r>
              <a:rPr lang="en-US" b="0" baseline="0" dirty="0"/>
              <a:t>“The next step in the correction process is to re-teach.  In each interaction, the skill is labeled and the student is given an immediate opportunity to </a:t>
            </a:r>
            <a:r>
              <a:rPr lang="en-US" sz="1200" b="0" i="0" u="none" strike="noStrike" kern="1200" baseline="0" dirty="0">
                <a:solidFill>
                  <a:schemeClr val="tx1"/>
                </a:solidFill>
                <a:latin typeface="+mn-lt"/>
                <a:ea typeface="+mn-ea"/>
                <a:cs typeface="+mn-cs"/>
              </a:rPr>
              <a:t>practice demonstrating the behavior.  </a:t>
            </a:r>
            <a:r>
              <a:rPr lang="en-US" b="0" baseline="0" dirty="0"/>
              <a:t>Here are examples of re-teaching.”</a:t>
            </a:r>
          </a:p>
          <a:p>
            <a:r>
              <a:rPr lang="en-US" b="1" baseline="0" dirty="0"/>
              <a:t>To do: Direct participants to read the slide.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13</a:t>
            </a:fld>
            <a:endParaRPr lang="en-US" dirty="0"/>
          </a:p>
        </p:txBody>
      </p:sp>
    </p:spTree>
    <p:extLst>
      <p:ext uri="{BB962C8B-B14F-4D97-AF65-F5344CB8AC3E}">
        <p14:creationId xmlns:p14="http://schemas.microsoft.com/office/powerpoint/2010/main" val="172621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  </a:t>
            </a:r>
            <a:r>
              <a:rPr lang="en-US" b="0" dirty="0"/>
              <a:t>“</a:t>
            </a:r>
            <a:r>
              <a:rPr lang="en-US" altLang="en-US" b="0" dirty="0">
                <a:latin typeface="Times New Roman" pitchFamily="-108" charset="0"/>
                <a:ea typeface="ＭＳ Ｐゴシック" pitchFamily="-108" charset="-128"/>
              </a:rPr>
              <a:t>Providing Choice </a:t>
            </a:r>
            <a:r>
              <a:rPr lang="en-US" altLang="en-US" dirty="0">
                <a:latin typeface="Times New Roman" pitchFamily="-108" charset="0"/>
                <a:ea typeface="ＭＳ Ｐゴシック" pitchFamily="-108" charset="-128"/>
              </a:rPr>
              <a:t>is frequently an effective strategy for managing inappropriate behavior</a:t>
            </a:r>
            <a:r>
              <a:rPr lang="en-US" altLang="en-US" b="1" dirty="0">
                <a:latin typeface="Times New Roman" pitchFamily="-108" charset="0"/>
                <a:ea typeface="ＭＳ Ｐゴシック" pitchFamily="-108" charset="-128"/>
              </a:rPr>
              <a:t>.  </a:t>
            </a:r>
            <a:r>
              <a:rPr lang="en-US" altLang="en-US" b="0" dirty="0">
                <a:latin typeface="Times New Roman" pitchFamily="-108" charset="0"/>
                <a:ea typeface="ＭＳ Ｐゴシック" pitchFamily="-108" charset="-128"/>
              </a:rPr>
              <a:t>C</a:t>
            </a:r>
            <a:r>
              <a:rPr lang="en-US" altLang="en-US" dirty="0">
                <a:latin typeface="Times New Roman" pitchFamily="-108" charset="0"/>
                <a:ea typeface="ＭＳ Ｐゴシック" pitchFamily="-108" charset="-128"/>
              </a:rPr>
              <a:t>hoice can address location, order of completion, type of tool or type</a:t>
            </a:r>
            <a:r>
              <a:rPr lang="en-US" altLang="en-US" baseline="0" dirty="0">
                <a:latin typeface="Times New Roman" pitchFamily="-108" charset="0"/>
                <a:ea typeface="ＭＳ Ｐゴシック" pitchFamily="-108" charset="-128"/>
              </a:rPr>
              <a:t> of </a:t>
            </a:r>
            <a:r>
              <a:rPr lang="en-US" altLang="en-US" dirty="0">
                <a:latin typeface="Times New Roman" pitchFamily="-108" charset="0"/>
                <a:ea typeface="ＭＳ Ｐゴシック" pitchFamily="-108" charset="-128"/>
              </a:rPr>
              <a:t>activity. </a:t>
            </a:r>
            <a:r>
              <a:rPr lang="en-US" b="0" dirty="0"/>
              <a:t>You must generate and teach the choices </a:t>
            </a:r>
            <a:r>
              <a:rPr lang="en-US" b="0" i="1" baseline="0" dirty="0"/>
              <a:t>before</a:t>
            </a:r>
            <a:r>
              <a:rPr lang="en-US" b="0" baseline="0" dirty="0"/>
              <a:t> students engage in inappropriate behavior,”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do: Then read the examples of providing choice.</a:t>
            </a:r>
            <a:r>
              <a:rPr lang="en-US" b="0" baseline="0" dirty="0"/>
              <a:t>  </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14</a:t>
            </a:fld>
            <a:endParaRPr lang="en-US" dirty="0"/>
          </a:p>
        </p:txBody>
      </p:sp>
    </p:spTree>
    <p:extLst>
      <p:ext uri="{BB962C8B-B14F-4D97-AF65-F5344CB8AC3E}">
        <p14:creationId xmlns:p14="http://schemas.microsoft.com/office/powerpoint/2010/main" val="1881938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say:  </a:t>
            </a:r>
            <a:r>
              <a:rPr lang="en-US" b="0" baseline="0" dirty="0"/>
              <a:t>“A student conference </a:t>
            </a:r>
            <a:r>
              <a:rPr lang="en-US" sz="1200" b="0" i="0" u="none" strike="noStrike" kern="1200" baseline="0" dirty="0">
                <a:solidFill>
                  <a:schemeClr val="tx1"/>
                </a:solidFill>
                <a:latin typeface="+mn-lt"/>
                <a:ea typeface="+mn-ea"/>
                <a:cs typeface="+mn-cs"/>
              </a:rPr>
              <a:t>is a lengthier re-teaching or problem solving opportunity that should occur when behavior is more frequent or intense. </a:t>
            </a:r>
            <a:r>
              <a:rPr lang="en-US" b="0" baseline="0" dirty="0"/>
              <a:t>Schedule the conference to occur as soon as possible so the student will have opportunities to problem solve and practice the appropriate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do: Then direct participants to read the slide.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15</a:t>
            </a:fld>
            <a:endParaRPr lang="en-US" dirty="0"/>
          </a:p>
        </p:txBody>
      </p:sp>
    </p:spTree>
    <p:extLst>
      <p:ext uri="{BB962C8B-B14F-4D97-AF65-F5344CB8AC3E}">
        <p14:creationId xmlns:p14="http://schemas.microsoft.com/office/powerpoint/2010/main" val="55804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0" dirty="0"/>
              <a:t>Direct</a:t>
            </a:r>
            <a:r>
              <a:rPr lang="en-US" b="0" baseline="0" dirty="0"/>
              <a:t> participants to read the slide.  </a:t>
            </a:r>
          </a:p>
          <a:p>
            <a:r>
              <a:rPr lang="en-US" b="1" baseline="0" dirty="0"/>
              <a:t>To say: </a:t>
            </a:r>
            <a:r>
              <a:rPr lang="en-US" b="0" baseline="0" dirty="0"/>
              <a:t>Remember this is done with a smile!  These are encouraging words and a positive interaction with your student!</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16</a:t>
            </a:fld>
            <a:endParaRPr lang="en-US" dirty="0"/>
          </a:p>
        </p:txBody>
      </p:sp>
    </p:spTree>
    <p:extLst>
      <p:ext uri="{BB962C8B-B14F-4D97-AF65-F5344CB8AC3E}">
        <p14:creationId xmlns:p14="http://schemas.microsoft.com/office/powerpoint/2010/main" val="1154877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Have participants read the slide.</a:t>
            </a:r>
          </a:p>
        </p:txBody>
      </p:sp>
      <p:sp>
        <p:nvSpPr>
          <p:cNvPr id="4" name="Slide Number Placeholder 3"/>
          <p:cNvSpPr>
            <a:spLocks noGrp="1"/>
          </p:cNvSpPr>
          <p:nvPr>
            <p:ph type="sldNum" sz="quarter" idx="5"/>
          </p:nvPr>
        </p:nvSpPr>
        <p:spPr/>
        <p:txBody>
          <a:bodyPr/>
          <a:lstStyle/>
          <a:p>
            <a:fld id="{DDC57270-1435-9749-8C75-F4C5FD1D1467}" type="slidenum">
              <a:rPr lang="en-US" smtClean="0"/>
              <a:t>17</a:t>
            </a:fld>
            <a:endParaRPr lang="en-US"/>
          </a:p>
        </p:txBody>
      </p:sp>
    </p:spTree>
    <p:extLst>
      <p:ext uri="{BB962C8B-B14F-4D97-AF65-F5344CB8AC3E}">
        <p14:creationId xmlns:p14="http://schemas.microsoft.com/office/powerpoint/2010/main" val="158056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a:t>
            </a:r>
            <a:r>
              <a:rPr lang="en-US" b="1" baseline="0" dirty="0"/>
              <a:t> the slide.</a:t>
            </a:r>
          </a:p>
          <a:p>
            <a:r>
              <a:rPr lang="en-US" b="1" baseline="0" dirty="0"/>
              <a:t>To say: </a:t>
            </a:r>
            <a:r>
              <a:rPr lang="en-US" b="0" baseline="0" dirty="0"/>
              <a:t>“Please, remember these considerations when correcting inappropriate behavior and share them with your staff.”</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18</a:t>
            </a:fld>
            <a:endParaRPr lang="en-US" dirty="0"/>
          </a:p>
        </p:txBody>
      </p:sp>
    </p:spTree>
    <p:extLst>
      <p:ext uri="{BB962C8B-B14F-4D97-AF65-F5344CB8AC3E}">
        <p14:creationId xmlns:p14="http://schemas.microsoft.com/office/powerpoint/2010/main" val="49553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64E6AF22-3A4B-7D45-98A0-75DD49672531}" type="slidenum">
              <a:rPr lang="en-US">
                <a:latin typeface="Arial" charset="0"/>
                <a:ea typeface="ヒラギノ角ゴ Pro W3" charset="0"/>
                <a:cs typeface="ヒラギノ角ゴ Pro W3" charset="0"/>
              </a:rPr>
              <a:pPr eaLnBrk="1" hangingPunct="1"/>
              <a:t>19</a:t>
            </a:fld>
            <a:endParaRPr lang="en-US" dirty="0">
              <a:latin typeface="Arial" charset="0"/>
              <a:ea typeface="ヒラギノ角ゴ Pro W3" charset="0"/>
              <a:cs typeface="ヒラギノ角ゴ Pro W3"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To say:  </a:t>
            </a:r>
            <a:r>
              <a:rPr lang="en-US" sz="1200" b="0" i="0" u="none" strike="noStrike" kern="1200" baseline="0" dirty="0">
                <a:solidFill>
                  <a:schemeClr val="tx1"/>
                </a:solidFill>
                <a:latin typeface="+mn-lt"/>
                <a:ea typeface="+mn-ea"/>
                <a:cs typeface="+mn-cs"/>
              </a:rPr>
              <a:t>“Developing a menu of consequences specific to each non-classroom area or for each classroom task will help you to avoid illogical consequences such as the removal of recess or detentions, which tend to be overused in many schools.  These additional consequences need to be logically connected to the infraction (e.g. a child who disrupts class and takes time from learning can pay back the time before school, a child who pushes other students can teach a lesson on how to start interaction by using  specific phrases rather than by using physical contact.”</a:t>
            </a:r>
          </a:p>
          <a:p>
            <a:pPr eaLnBrk="1" hangingPunct="1">
              <a:spcBef>
                <a:spcPct val="0"/>
              </a:spcBef>
            </a:pPr>
            <a:r>
              <a:rPr lang="en-US" sz="1200" b="1" i="0" u="none" strike="noStrike" kern="1200" baseline="0" dirty="0">
                <a:solidFill>
                  <a:schemeClr val="tx1"/>
                </a:solidFill>
                <a:latin typeface="+mn-lt"/>
                <a:ea typeface="+mn-ea"/>
                <a:cs typeface="+mn-cs"/>
              </a:rPr>
              <a:t>To do: Read the possible additional consequences, then say, </a:t>
            </a:r>
          </a:p>
          <a:p>
            <a:pPr eaLnBrk="1" hangingPunct="1">
              <a:spcBef>
                <a:spcPct val="0"/>
              </a:spcBef>
            </a:pPr>
            <a:r>
              <a:rPr lang="en-US" sz="1200" b="0" i="0" u="none" strike="noStrike" kern="1200" baseline="0" dirty="0">
                <a:solidFill>
                  <a:schemeClr val="tx1"/>
                </a:solidFill>
                <a:latin typeface="+mn-lt"/>
                <a:ea typeface="+mn-ea"/>
                <a:cs typeface="+mn-cs"/>
              </a:rPr>
              <a:t>“Restitution is a logical consequence, and is one that is a logical outcome of the student’s behavior, allowing the behavior and consequence to be easily linked.”</a:t>
            </a:r>
            <a:endParaRPr lang="en-US" dirty="0">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98271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To do: Read the slide or direct</a:t>
            </a:r>
            <a:r>
              <a:rPr lang="en-US" b="1" baseline="0" dirty="0">
                <a:latin typeface="Calibri" charset="0"/>
              </a:rPr>
              <a:t> participants to read the slide.</a:t>
            </a:r>
          </a:p>
          <a:p>
            <a:pPr eaLnBrk="1" hangingPunct="1">
              <a:spcBef>
                <a:spcPct val="0"/>
              </a:spcBef>
            </a:pPr>
            <a:r>
              <a:rPr lang="en-US" b="1" baseline="0" dirty="0">
                <a:latin typeface="Calibri" charset="0"/>
              </a:rPr>
              <a:t>Provide time for participants to consider the information.</a:t>
            </a:r>
          </a:p>
          <a:p>
            <a:pPr eaLnBrk="1" hangingPunct="1">
              <a:spcBef>
                <a:spcPct val="0"/>
              </a:spcBef>
            </a:pPr>
            <a:endParaRPr lang="en-US" b="0" dirty="0">
              <a:latin typeface="Calibri" charset="0"/>
            </a:endParaRPr>
          </a:p>
        </p:txBody>
      </p:sp>
      <p:sp>
        <p:nvSpPr>
          <p:cNvPr id="31748" name="Slide Number Placeholder 3"/>
          <p:cNvSpPr>
            <a:spLocks noGrp="1"/>
          </p:cNvSpPr>
          <p:nvPr>
            <p:ph type="sldNum" sz="quarter" idx="5"/>
          </p:nvPr>
        </p:nvSpPr>
        <p:spPr bwMode="auto"/>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C3F929C-09D8-F64C-89D3-C62BFBBAEE11}" type="slidenum">
              <a:rPr lang="en-US"/>
              <a:pPr eaLnBrk="1" hangingPunct="1"/>
              <a:t>2</a:t>
            </a:fld>
            <a:endParaRPr lang="en-US" dirty="0"/>
          </a:p>
        </p:txBody>
      </p:sp>
    </p:spTree>
    <p:extLst>
      <p:ext uri="{BB962C8B-B14F-4D97-AF65-F5344CB8AC3E}">
        <p14:creationId xmlns:p14="http://schemas.microsoft.com/office/powerpoint/2010/main" val="8968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endParaRPr lang="en-US" b="1" baseline="0" dirty="0"/>
          </a:p>
          <a:p>
            <a:r>
              <a:rPr lang="en-US" b="0" baseline="0" dirty="0"/>
              <a:t>“P</a:t>
            </a:r>
            <a:r>
              <a:rPr lang="en-US" baseline="0" dirty="0"/>
              <a:t>roviding more attention for inappropriate behavior than appropriate behavior contributes to </a:t>
            </a:r>
            <a:r>
              <a:rPr lang="en-US" i="1" baseline="0" dirty="0"/>
              <a:t>increased</a:t>
            </a:r>
            <a:r>
              <a:rPr lang="en-US" baseline="0" dirty="0"/>
              <a:t> incidences of problem behavior.  Remember, you get more of the behaviors you highlight.  Is your staff highlighting appropriate behavior or inappropriate behavior?”</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a:t>
            </a:fld>
            <a:endParaRPr lang="en-US" dirty="0"/>
          </a:p>
        </p:txBody>
      </p:sp>
    </p:spTree>
    <p:extLst>
      <p:ext uri="{BB962C8B-B14F-4D97-AF65-F5344CB8AC3E}">
        <p14:creationId xmlns:p14="http://schemas.microsoft.com/office/powerpoint/2010/main" val="185902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slide.</a:t>
            </a:r>
          </a:p>
          <a:p>
            <a:r>
              <a:rPr lang="en-US" b="1" baseline="0" dirty="0"/>
              <a:t>To say: </a:t>
            </a:r>
          </a:p>
          <a:p>
            <a:r>
              <a:rPr lang="en-US" b="0" baseline="0" dirty="0"/>
              <a:t>“Raise your hand if you have ever used one of these statements. Statements such as the ones included here do not change inappropriate behavior and may serve to </a:t>
            </a:r>
            <a:r>
              <a:rPr lang="en-US" b="0" i="1" baseline="0" dirty="0"/>
              <a:t>reduce</a:t>
            </a:r>
            <a:r>
              <a:rPr lang="en-US" b="0" baseline="0" dirty="0"/>
              <a:t> the effectiveness of our interactions with students.  So how should we interact with students to effectively respond to inappropriate behavior?” </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4</a:t>
            </a:fld>
            <a:endParaRPr lang="en-US" dirty="0"/>
          </a:p>
        </p:txBody>
      </p:sp>
    </p:spTree>
    <p:extLst>
      <p:ext uri="{BB962C8B-B14F-4D97-AF65-F5344CB8AC3E}">
        <p14:creationId xmlns:p14="http://schemas.microsoft.com/office/powerpoint/2010/main" val="108045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To say:</a:t>
            </a:r>
            <a:endParaRPr lang="en-US" sz="1200" b="0" i="0" u="none" strike="noStrike" kern="1200" baseline="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Calibri" panose="020F0502020204030204" pitchFamily="34" charset="0"/>
              </a:rPr>
              <a:t>“Active</a:t>
            </a:r>
            <a:r>
              <a:rPr lang="en-US" sz="1200" i="0" baseline="0" dirty="0">
                <a:latin typeface="Calibri" panose="020F0502020204030204" pitchFamily="34" charset="0"/>
              </a:rPr>
              <a:t> Supervision – Move, visually scan and interact so you can provide immediate encouragement or immediate discouragement.</a:t>
            </a:r>
            <a:endParaRPr lang="en-US" sz="1200" i="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Consistency</a:t>
            </a:r>
            <a:r>
              <a:rPr lang="en-US" sz="1200" i="0" kern="1200" baseline="0" dirty="0">
                <a:solidFill>
                  <a:schemeClr val="tx1"/>
                </a:solidFill>
                <a:effectLst/>
                <a:latin typeface="+mn-lt"/>
                <a:ea typeface="+mn-ea"/>
                <a:cs typeface="+mn-cs"/>
              </a:rPr>
              <a:t> – </a:t>
            </a:r>
            <a:r>
              <a:rPr lang="en-US" sz="1200" dirty="0">
                <a:latin typeface="Calibri" panose="020F0502020204030204" pitchFamily="34" charset="0"/>
              </a:rPr>
              <a:t>It is less important </a:t>
            </a:r>
            <a:r>
              <a:rPr lang="en-US" sz="1200" b="0" i="1" dirty="0">
                <a:solidFill>
                  <a:srgbClr val="00B050"/>
                </a:solidFill>
                <a:latin typeface="Calibri" panose="020F0502020204030204" pitchFamily="34" charset="0"/>
              </a:rPr>
              <a:t>what</a:t>
            </a:r>
            <a:r>
              <a:rPr lang="en-US" sz="1200" dirty="0">
                <a:latin typeface="Calibri" panose="020F0502020204030204" pitchFamily="34" charset="0"/>
              </a:rPr>
              <a:t> the consequence is; more important that the consequence is delivered </a:t>
            </a:r>
            <a:r>
              <a:rPr lang="en-US" sz="1200" i="1" dirty="0">
                <a:latin typeface="Calibri" panose="020F0502020204030204" pitchFamily="34" charset="0"/>
              </a:rPr>
              <a:t>consistently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Calm, Immediate response – Deliver the correction message </a:t>
            </a:r>
            <a:r>
              <a:rPr lang="en-US" sz="1200" b="0" i="1" kern="1200" dirty="0">
                <a:solidFill>
                  <a:schemeClr val="tx1"/>
                </a:solidFill>
                <a:effectLst/>
                <a:latin typeface="+mn-lt"/>
                <a:ea typeface="+mn-ea"/>
                <a:cs typeface="+mn-cs"/>
              </a:rPr>
              <a:t>calmly</a:t>
            </a:r>
            <a:r>
              <a:rPr lang="en-US" sz="1200" i="0" kern="1200" dirty="0">
                <a:solidFill>
                  <a:schemeClr val="tx1"/>
                </a:solidFill>
                <a:effectLst/>
                <a:latin typeface="+mn-lt"/>
                <a:ea typeface="+mn-ea"/>
                <a:cs typeface="+mn-cs"/>
              </a:rPr>
              <a:t> (body, hands, voice) and immediately after the error is made.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Specific, yet brief – Tell the person </a:t>
            </a:r>
            <a:r>
              <a:rPr lang="en-US" sz="1200" b="0" i="1" kern="1200" dirty="0">
                <a:solidFill>
                  <a:schemeClr val="tx1"/>
                </a:solidFill>
                <a:effectLst/>
                <a:latin typeface="+mn-lt"/>
                <a:ea typeface="+mn-ea"/>
                <a:cs typeface="+mn-cs"/>
              </a:rPr>
              <a:t>specifically</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quickly</a:t>
            </a:r>
            <a:r>
              <a:rPr lang="en-US" sz="1200" b="0" i="0" kern="1200" dirty="0">
                <a:solidFill>
                  <a:schemeClr val="tx1"/>
                </a:solidFill>
                <a:effectLst/>
                <a:latin typeface="+mn-lt"/>
                <a:ea typeface="+mn-ea"/>
                <a:cs typeface="+mn-cs"/>
              </a:rPr>
              <a:t> what he or she should be doing,</a:t>
            </a:r>
            <a:r>
              <a:rPr lang="en-US" sz="1200" b="0" i="0" kern="1200" baseline="0" dirty="0">
                <a:solidFill>
                  <a:schemeClr val="tx1"/>
                </a:solidFill>
                <a:effectLst/>
                <a:latin typeface="+mn-lt"/>
                <a:ea typeface="+mn-ea"/>
                <a:cs typeface="+mn-cs"/>
              </a:rPr>
              <a:t> then step away to give the person time to comply.</a:t>
            </a:r>
            <a:endParaRPr lang="en-US" sz="1200" b="0" i="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Quiet, respectful contact – Tell the person privately and respectfully what should be done.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Refocus</a:t>
            </a:r>
            <a:r>
              <a:rPr lang="en-US" sz="1200" b="0" i="0" kern="1200" baseline="0" dirty="0">
                <a:solidFill>
                  <a:schemeClr val="tx1"/>
                </a:solidFill>
                <a:effectLst/>
                <a:latin typeface="+mn-lt"/>
                <a:ea typeface="+mn-ea"/>
                <a:cs typeface="+mn-cs"/>
              </a:rPr>
              <a:t> the class on the instructional activity before delivering correction if the inappropriate behavior disrupted the instruction or if the correction will require more than a brief interaction.”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0BDB5B-8A69-DA49-B3FA-F9DE6EC936B5}" type="slidenum">
              <a:rPr lang="en-US" smtClean="0"/>
              <a:pPr/>
              <a:t>5</a:t>
            </a:fld>
            <a:endParaRPr lang="en-US" dirty="0"/>
          </a:p>
        </p:txBody>
      </p:sp>
    </p:spTree>
    <p:extLst>
      <p:ext uri="{BB962C8B-B14F-4D97-AF65-F5344CB8AC3E}">
        <p14:creationId xmlns:p14="http://schemas.microsoft.com/office/powerpoint/2010/main" val="174555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 say: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 is a continuum of strategies that provide additional teaching and practice required to help students who have a skill deficit or performance deficit learn the desired behaviors and when to appropriately use them</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75B4DD-DD12-5549-9756-868EB0781E70}" type="slidenum">
              <a:rPr lang="en-US" smtClean="0"/>
              <a:pPr/>
              <a:t>6</a:t>
            </a:fld>
            <a:endParaRPr lang="en-US" dirty="0"/>
          </a:p>
        </p:txBody>
      </p:sp>
    </p:spTree>
    <p:extLst>
      <p:ext uri="{BB962C8B-B14F-4D97-AF65-F5344CB8AC3E}">
        <p14:creationId xmlns:p14="http://schemas.microsoft.com/office/powerpoint/2010/main" val="198738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Direct</a:t>
            </a:r>
            <a:r>
              <a:rPr lang="en-US" b="1" baseline="0" dirty="0"/>
              <a:t> participants to read the slide.</a:t>
            </a:r>
          </a:p>
          <a:p>
            <a:r>
              <a:rPr lang="en-US" b="1" baseline="0" dirty="0"/>
              <a:t>To say: </a:t>
            </a:r>
          </a:p>
          <a:p>
            <a:r>
              <a:rPr lang="en-US" dirty="0"/>
              <a:t>“These three</a:t>
            </a:r>
            <a:r>
              <a:rPr lang="en-US" baseline="0" dirty="0"/>
              <a:t> strategies can be used by teachers to respond swiftly to minor misbehavior. A more thorough teaching of these strategies is provided on the following slides.”</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7</a:t>
            </a:fld>
            <a:endParaRPr lang="en-US" dirty="0"/>
          </a:p>
        </p:txBody>
      </p:sp>
    </p:spTree>
    <p:extLst>
      <p:ext uri="{BB962C8B-B14F-4D97-AF65-F5344CB8AC3E}">
        <p14:creationId xmlns:p14="http://schemas.microsoft.com/office/powerpoint/2010/main" val="165852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Model and demonstrate these as you teach</a:t>
            </a:r>
            <a:r>
              <a:rPr lang="en-US" dirty="0"/>
              <a:t>. </a:t>
            </a:r>
          </a:p>
          <a:p>
            <a:r>
              <a:rPr lang="en-US" b="1" dirty="0"/>
              <a:t>To say:</a:t>
            </a:r>
          </a:p>
          <a:p>
            <a:r>
              <a:rPr lang="en-US" dirty="0"/>
              <a:t>Here</a:t>
            </a:r>
            <a:r>
              <a:rPr lang="en-US" baseline="0" dirty="0"/>
              <a:t> are more examples of signals that can be used to nonverbally direct students to begin engaging in appropriate behavior:</a:t>
            </a:r>
          </a:p>
          <a:p>
            <a:pPr marL="228600" indent="-228600">
              <a:buAutoNum type="arabicParenR"/>
            </a:pPr>
            <a:r>
              <a:rPr lang="en-US" baseline="0" dirty="0"/>
              <a:t>Establish eye contact with the student, walk to the classroom expectations matrix and discreetly point to the rule the student should be following.</a:t>
            </a:r>
          </a:p>
          <a:p>
            <a:pPr marL="228600" indent="-228600">
              <a:buAutoNum type="arabicParenR"/>
            </a:pPr>
            <a:r>
              <a:rPr lang="en-US" baseline="0" dirty="0"/>
              <a:t>If rules are numbered, signal the number of the rule the student(s) should be following.</a:t>
            </a:r>
          </a:p>
          <a:p>
            <a:pPr marL="228600" indent="-228600">
              <a:buAutoNum type="arabicParenR"/>
            </a:pPr>
            <a:r>
              <a:rPr lang="en-US" baseline="0" dirty="0"/>
              <a:t>Refocus behavior by reemphasizing the instructional objective.  Point to the instructional objective, then pose a question to the class regarding the objective. </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8</a:t>
            </a:fld>
            <a:endParaRPr lang="en-US" dirty="0"/>
          </a:p>
        </p:txBody>
      </p:sp>
    </p:spTree>
    <p:extLst>
      <p:ext uri="{BB962C8B-B14F-4D97-AF65-F5344CB8AC3E}">
        <p14:creationId xmlns:p14="http://schemas.microsoft.com/office/powerpoint/2010/main" val="1466991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b="0" baseline="0" dirty="0"/>
              <a:t>“Here are s</a:t>
            </a:r>
            <a:r>
              <a:rPr lang="en-US" dirty="0"/>
              <a:t>ome cautions</a:t>
            </a:r>
            <a:r>
              <a:rPr lang="en-US" baseline="0" dirty="0"/>
              <a:t> in using the basic indirect strategies,” </a:t>
            </a:r>
          </a:p>
          <a:p>
            <a:r>
              <a:rPr lang="en-US" b="1" baseline="0" dirty="0"/>
              <a:t>To do: Then direct participants to read the slide. </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9</a:t>
            </a:fld>
            <a:endParaRPr lang="en-US" dirty="0"/>
          </a:p>
        </p:txBody>
      </p:sp>
    </p:spTree>
    <p:extLst>
      <p:ext uri="{BB962C8B-B14F-4D97-AF65-F5344CB8AC3E}">
        <p14:creationId xmlns:p14="http://schemas.microsoft.com/office/powerpoint/2010/main" val="1749674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1" descr="MO_SWPBS_Logo-20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6"/>
          <p:cNvSpPr txBox="1">
            <a:spLocks noChangeArrowheads="1"/>
          </p:cNvSpPr>
          <p:nvPr userDrawn="1"/>
        </p:nvSpPr>
        <p:spPr bwMode="auto">
          <a:xfrm>
            <a:off x="950913" y="5519321"/>
            <a:ext cx="1871662"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solidFill>
                  <a:prstClr val="black"/>
                </a:solidFill>
                <a:latin typeface="Calibri" panose="020F0502020204030204" pitchFamily="34" charset="0"/>
                <a:ea typeface="ＭＳ Ｐゴシック" panose="020B0600070205080204" pitchFamily="34" charset="-128"/>
              </a:rPr>
              <a:t>MU Center for SW-PBS</a:t>
            </a:r>
          </a:p>
          <a:p>
            <a:pPr eaLnBrk="1" hangingPunct="1"/>
            <a:r>
              <a:rPr lang="en-US" sz="1400" dirty="0">
                <a:solidFill>
                  <a:prstClr val="black"/>
                </a:solidFill>
                <a:latin typeface="Calibri" panose="020F0502020204030204" pitchFamily="34" charset="0"/>
                <a:ea typeface="ＭＳ Ｐゴシック" panose="020B0600070205080204" pitchFamily="34" charset="-128"/>
              </a:rPr>
              <a:t>College of Education</a:t>
            </a:r>
          </a:p>
          <a:p>
            <a:pPr eaLnBrk="1" hangingPunct="1"/>
            <a:r>
              <a:rPr lang="en-US" sz="1400" dirty="0">
                <a:solidFill>
                  <a:prstClr val="black"/>
                </a:solidFill>
                <a:latin typeface="Calibri" panose="020F0502020204030204" pitchFamily="34" charset="0"/>
                <a:ea typeface="ＭＳ Ｐゴシック" panose="020B0600070205080204" pitchFamily="34" charset="-128"/>
              </a:rPr>
              <a:t>University of Missouri</a:t>
            </a:r>
          </a:p>
          <a:p>
            <a:pPr eaLnBrk="1" hangingPunct="1"/>
            <a:endParaRPr lang="en-US" sz="1400" dirty="0">
              <a:solidFill>
                <a:prstClr val="black"/>
              </a:solidFill>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30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userDrawn="1"/>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367089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551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277130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userDrawn="1"/>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prstClr val="white"/>
                  </a:solidFill>
                </a:rPr>
                <a:t>MO SW-PBS</a:t>
              </a:r>
            </a:p>
          </p:txBody>
        </p:sp>
      </p:grpSp>
      <p:sp>
        <p:nvSpPr>
          <p:cNvPr id="13" name="Action Button: Movie 12">
            <a:hlinkClick r:id="" action="ppaction://noaction" highlightClick="1"/>
          </p:cNvPr>
          <p:cNvSpPr/>
          <p:nvPr userDrawn="1"/>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eaLnBrk="1" hangingPunct="1">
              <a:buClr>
                <a:srgbClr val="FF0000"/>
              </a:buClr>
            </a:pPr>
            <a:endParaRPr lang="en-US" dirty="0"/>
          </a:p>
        </p:txBody>
      </p:sp>
    </p:spTree>
    <p:extLst>
      <p:ext uri="{BB962C8B-B14F-4D97-AF65-F5344CB8AC3E}">
        <p14:creationId xmlns:p14="http://schemas.microsoft.com/office/powerpoint/2010/main" val="2383890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userDrawn="1"/>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indent="0" algn="ctr">
              <a:buNone/>
            </a:pPr>
            <a:r>
              <a:rPr lang="en-US" sz="4400" dirty="0">
                <a:solidFill>
                  <a:srgbClr val="008000"/>
                </a:solidFill>
              </a:rPr>
              <a:t>Next Session:</a:t>
            </a:r>
          </a:p>
          <a:p>
            <a:pPr marL="0" indent="0" algn="ctr">
              <a:buNone/>
            </a:pPr>
            <a:r>
              <a:rPr lang="en-US" sz="4000" i="1" dirty="0">
                <a:solidFill>
                  <a:srgbClr val="FF0000"/>
                </a:solidFill>
              </a:rPr>
              <a:t>Title</a:t>
            </a:r>
          </a:p>
          <a:p>
            <a:pPr marL="0" indent="0" algn="ctr">
              <a:buNone/>
            </a:pPr>
            <a:r>
              <a:rPr lang="en-US" sz="3600" dirty="0">
                <a:solidFill>
                  <a:srgbClr val="000000"/>
                </a:solidFill>
              </a:rPr>
              <a:t>[Date, Location]</a:t>
            </a:r>
          </a:p>
          <a:p>
            <a:pPr marL="0" indent="0" algn="ctr">
              <a:buNone/>
            </a:pPr>
            <a:endParaRPr lang="en-US" sz="2800" dirty="0">
              <a:solidFill>
                <a:srgbClr val="000000"/>
              </a:solidFill>
            </a:endParaRPr>
          </a:p>
          <a:p>
            <a:pPr marL="0" indent="0" algn="ctr">
              <a:buNone/>
            </a:pPr>
            <a:r>
              <a:rPr lang="en-US" sz="3600" dirty="0">
                <a:solidFill>
                  <a:srgbClr val="008000"/>
                </a:solidFill>
              </a:rPr>
              <a:t>Things to Bring:</a:t>
            </a:r>
          </a:p>
          <a:p>
            <a:pPr marL="1260475">
              <a:buClr>
                <a:srgbClr val="FF0000"/>
              </a:buClr>
            </a:pPr>
            <a:r>
              <a:rPr lang="en-US" sz="3000" dirty="0">
                <a:solidFill>
                  <a:srgbClr val="000000"/>
                </a:solidFill>
              </a:rPr>
              <a:t> </a:t>
            </a:r>
          </a:p>
          <a:p>
            <a:pPr marL="0" indent="0">
              <a:buNone/>
            </a:pPr>
            <a:endParaRPr lang="en-US" sz="3600" dirty="0">
              <a:solidFill>
                <a:srgbClr val="008000"/>
              </a:solidFill>
            </a:endParaRPr>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82297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49994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dirty="0"/>
              <a:t>Working Agreements</a:t>
            </a:r>
          </a:p>
        </p:txBody>
      </p:sp>
      <p:sp>
        <p:nvSpPr>
          <p:cNvPr id="4"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eaLnBrk="1" hangingPunct="1">
              <a:buClr>
                <a:srgbClr val="FF0000"/>
              </a:buClr>
            </a:pPr>
            <a:r>
              <a:rPr lang="en-US" sz="2200" dirty="0"/>
              <a:t>Work toward consensus and support decisions of the group</a:t>
            </a:r>
          </a:p>
          <a:p>
            <a:pPr eaLnBrk="1" hangingPunct="1"/>
            <a:endParaRPr lang="en-US" dirty="0"/>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330838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dirty="0"/>
              <a:t>Session Outcomes</a:t>
            </a:r>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userDrawn="1"/>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prstClr val="white"/>
                  </a:solidFill>
                </a:rPr>
                <a:t>MO SW-PBS</a:t>
              </a:r>
            </a:p>
          </p:txBody>
        </p:sp>
      </p:grpSp>
    </p:spTree>
    <p:extLst>
      <p:ext uri="{BB962C8B-B14F-4D97-AF65-F5344CB8AC3E}">
        <p14:creationId xmlns:p14="http://schemas.microsoft.com/office/powerpoint/2010/main" val="412519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dirty="0"/>
              <a:t>Click to edit Master title style</a:t>
            </a:r>
          </a:p>
        </p:txBody>
      </p:sp>
      <p:grpSp>
        <p:nvGrpSpPr>
          <p:cNvPr id="7" name="Group 6"/>
          <p:cNvGrpSpPr/>
          <p:nvPr userDrawn="1"/>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pic>
        <p:nvPicPr>
          <p:cNvPr id="11" name="Picture 10" descr="SWPBSLogo-2011-highres-transbg-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318237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201202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109851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9047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prstClr val="white"/>
                  </a:solidFill>
                </a:rPr>
                <a:t>MO SW-PBS</a:t>
              </a:r>
            </a:p>
          </p:txBody>
        </p:sp>
      </p:grpSp>
    </p:spTree>
    <p:extLst>
      <p:ext uri="{BB962C8B-B14F-4D97-AF65-F5344CB8AC3E}">
        <p14:creationId xmlns:p14="http://schemas.microsoft.com/office/powerpoint/2010/main" val="281634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48706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O_SWPBS_Logo-20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ctrTitle"/>
          </p:nvPr>
        </p:nvSpPr>
        <p:spPr>
          <a:xfrm>
            <a:off x="533400" y="1147156"/>
            <a:ext cx="7772400" cy="3653444"/>
          </a:xfrm>
        </p:spPr>
        <p:txBody>
          <a:bodyPr>
            <a:normAutofit fontScale="90000"/>
          </a:bodyPr>
          <a:lstStyle/>
          <a:p>
            <a:pPr eaLnBrk="1" hangingPunct="1"/>
            <a:r>
              <a:rPr lang="en-US" sz="3600" dirty="0"/>
              <a:t>Staff Mini-Module </a:t>
            </a:r>
            <a:br>
              <a:rPr lang="en-US" sz="3600" dirty="0"/>
            </a:br>
            <a:r>
              <a:rPr lang="en-US" sz="2700" dirty="0"/>
              <a:t>Developing a Schoolwide System to Discourage Inappropriate Behavior </a:t>
            </a:r>
            <a:r>
              <a:rPr lang="en-US" sz="3100" dirty="0">
                <a:solidFill>
                  <a:srgbClr val="FF0000"/>
                </a:solidFill>
              </a:rPr>
              <a:t/>
            </a:r>
            <a:br>
              <a:rPr lang="en-US" sz="3100" dirty="0">
                <a:solidFill>
                  <a:srgbClr val="FF0000"/>
                </a:solidFill>
              </a:rPr>
            </a:br>
            <a:r>
              <a:rPr lang="en-US" sz="3600" dirty="0">
                <a:solidFill>
                  <a:srgbClr val="FF0000"/>
                </a:solidFill>
              </a:rPr>
              <a:t/>
            </a:r>
            <a:br>
              <a:rPr lang="en-US" sz="3600" dirty="0">
                <a:solidFill>
                  <a:srgbClr val="FF0000"/>
                </a:solidFill>
              </a:rPr>
            </a:br>
            <a:r>
              <a:rPr lang="en-US" sz="3600" dirty="0"/>
              <a:t/>
            </a:r>
            <a:br>
              <a:rPr lang="en-US" sz="3600" dirty="0"/>
            </a:br>
            <a:r>
              <a:rPr lang="en-US" sz="3600" dirty="0"/>
              <a:t/>
            </a:r>
            <a:br>
              <a:rPr lang="en-US" sz="3600" dirty="0"/>
            </a:br>
            <a:r>
              <a:rPr lang="en-US" sz="2900" dirty="0"/>
              <a:t/>
            </a:r>
            <a:br>
              <a:rPr lang="en-US" sz="2900" dirty="0"/>
            </a:br>
            <a:endParaRPr lang="en-US" sz="2900" dirty="0"/>
          </a:p>
        </p:txBody>
      </p:sp>
    </p:spTree>
    <p:extLst>
      <p:ext uri="{BB962C8B-B14F-4D97-AF65-F5344CB8AC3E}">
        <p14:creationId xmlns:p14="http://schemas.microsoft.com/office/powerpoint/2010/main" val="889712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Discouraging Inappropriate Behavior</a:t>
            </a:r>
            <a:endParaRPr lang="en-US" dirty="0"/>
          </a:p>
        </p:txBody>
      </p:sp>
      <p:sp>
        <p:nvSpPr>
          <p:cNvPr id="3" name="Content Placeholder 2"/>
          <p:cNvSpPr>
            <a:spLocks noGrp="1"/>
          </p:cNvSpPr>
          <p:nvPr>
            <p:ph idx="1"/>
          </p:nvPr>
        </p:nvSpPr>
        <p:spPr>
          <a:xfrm>
            <a:off x="330200" y="1417638"/>
            <a:ext cx="8483600" cy="4708525"/>
          </a:xfrm>
        </p:spPr>
        <p:txBody>
          <a:bodyPr>
            <a:normAutofit fontScale="85000" lnSpcReduction="10000"/>
          </a:bodyPr>
          <a:lstStyle/>
          <a:p>
            <a:pPr marL="0" indent="0">
              <a:buNone/>
            </a:pPr>
            <a:r>
              <a:rPr lang="en-US" i="1" dirty="0"/>
              <a:t>Direct Strategies</a:t>
            </a:r>
          </a:p>
          <a:p>
            <a:pPr marL="0" indent="0">
              <a:buNone/>
            </a:pPr>
            <a:r>
              <a:rPr lang="en-US" sz="2400" dirty="0"/>
              <a:t>A continuum of direct error correction strategies for inappropriate behaviors that continue or do not respond to basic management techniques.</a:t>
            </a:r>
          </a:p>
          <a:p>
            <a:pPr marL="800100">
              <a:buClr>
                <a:srgbClr val="FF0000"/>
              </a:buClr>
            </a:pPr>
            <a:r>
              <a:rPr lang="en-US" sz="2800" dirty="0"/>
              <a:t>Re-Direct</a:t>
            </a:r>
          </a:p>
          <a:p>
            <a:pPr marL="800100">
              <a:buClr>
                <a:srgbClr val="FF0000"/>
              </a:buClr>
            </a:pPr>
            <a:r>
              <a:rPr lang="en-US" sz="2800" dirty="0"/>
              <a:t>Re-Teach</a:t>
            </a:r>
          </a:p>
          <a:p>
            <a:pPr marL="800100">
              <a:buClr>
                <a:srgbClr val="FF0000"/>
              </a:buClr>
            </a:pPr>
            <a:r>
              <a:rPr lang="en-US" sz="2800" dirty="0"/>
              <a:t>Provide Choice</a:t>
            </a:r>
          </a:p>
          <a:p>
            <a:pPr marL="800100">
              <a:buClr>
                <a:srgbClr val="FF0000"/>
              </a:buClr>
            </a:pPr>
            <a:r>
              <a:rPr lang="en-US" sz="2800" dirty="0"/>
              <a:t>Student Conference</a:t>
            </a:r>
          </a:p>
          <a:p>
            <a:pPr marL="800100">
              <a:buClr>
                <a:srgbClr val="FF0000"/>
              </a:buClr>
            </a:pPr>
            <a:endParaRPr lang="en-US" sz="2800" dirty="0"/>
          </a:p>
          <a:p>
            <a:pPr marL="457200" indent="0">
              <a:buClr>
                <a:srgbClr val="FF0000"/>
              </a:buClr>
              <a:buNone/>
            </a:pPr>
            <a:endParaRPr lang="en-US" sz="2800" dirty="0"/>
          </a:p>
          <a:p>
            <a:pPr marL="0" indent="0" algn="ctr">
              <a:buClr>
                <a:srgbClr val="009E47"/>
              </a:buClr>
              <a:buNone/>
            </a:pPr>
            <a:r>
              <a:rPr lang="en-US" sz="2400" i="1" dirty="0">
                <a:solidFill>
                  <a:srgbClr val="008000"/>
                </a:solidFill>
              </a:rPr>
              <a:t>•   </a:t>
            </a:r>
            <a:r>
              <a:rPr lang="en-US" sz="2400" i="1" dirty="0"/>
              <a:t>Direct Interaction using language from the matrix </a:t>
            </a:r>
          </a:p>
          <a:p>
            <a:pPr marL="0" indent="0" algn="ctr">
              <a:buClr>
                <a:srgbClr val="009E47"/>
              </a:buClr>
              <a:buNone/>
            </a:pPr>
            <a:r>
              <a:rPr lang="en-US" sz="2400" i="1" dirty="0">
                <a:solidFill>
                  <a:srgbClr val="008000"/>
                </a:solidFill>
              </a:rPr>
              <a:t>•</a:t>
            </a:r>
            <a:r>
              <a:rPr lang="en-US" sz="2400" i="1" dirty="0"/>
              <a:t>  Match to frequency &amp; severity of behavior </a:t>
            </a:r>
            <a:r>
              <a:rPr lang="en-US" sz="2400" i="1" dirty="0">
                <a:solidFill>
                  <a:srgbClr val="008000"/>
                </a:solidFill>
              </a:rPr>
              <a:t> •  </a:t>
            </a:r>
            <a:r>
              <a:rPr lang="en-US" sz="2400" i="1" dirty="0"/>
              <a:t>Done privately</a:t>
            </a:r>
          </a:p>
          <a:p>
            <a:pPr marL="0" indent="0" algn="ctr">
              <a:buClr>
                <a:srgbClr val="009E47"/>
              </a:buClr>
              <a:buNone/>
            </a:pPr>
            <a:r>
              <a:rPr lang="en-US" sz="2400" i="1" dirty="0"/>
              <a:t> </a:t>
            </a:r>
            <a:r>
              <a:rPr lang="en-US" sz="2400" i="1" dirty="0">
                <a:solidFill>
                  <a:srgbClr val="008000"/>
                </a:solidFill>
              </a:rPr>
              <a:t>•  </a:t>
            </a:r>
            <a:r>
              <a:rPr lang="en-US" sz="2400" i="1" dirty="0"/>
              <a:t>Increase rates of teaching and praise</a:t>
            </a:r>
          </a:p>
          <a:p>
            <a:pPr>
              <a:buClr>
                <a:srgbClr val="009E47"/>
              </a:buClr>
            </a:pPr>
            <a:endParaRPr lang="en-US" sz="2600" i="1" dirty="0"/>
          </a:p>
        </p:txBody>
      </p:sp>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pcl_0001_0001_0_img00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407" y="2615507"/>
            <a:ext cx="2946793" cy="1956670"/>
          </a:xfrm>
          <a:prstGeom prst="rect">
            <a:avLst/>
          </a:prstGeom>
        </p:spPr>
      </p:pic>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6491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4000" dirty="0"/>
              <a:t>Four Direct Error Correction Strategies</a:t>
            </a:r>
          </a:p>
        </p:txBody>
      </p:sp>
      <p:graphicFrame>
        <p:nvGraphicFramePr>
          <p:cNvPr id="9" name="Table 8"/>
          <p:cNvGraphicFramePr>
            <a:graphicFrameLocks noGrp="1"/>
          </p:cNvGraphicFramePr>
          <p:nvPr/>
        </p:nvGraphicFramePr>
        <p:xfrm>
          <a:off x="647700" y="1143001"/>
          <a:ext cx="7658100" cy="4917757"/>
        </p:xfrm>
        <a:graphic>
          <a:graphicData uri="http://schemas.openxmlformats.org/drawingml/2006/table">
            <a:tbl>
              <a:tblPr firstRow="1" bandRow="1">
                <a:tableStyleId>{2D5ABB26-0587-4C30-8999-92F81FD0307C}</a:tableStyleId>
              </a:tblPr>
              <a:tblGrid>
                <a:gridCol w="1803400">
                  <a:extLst>
                    <a:ext uri="{9D8B030D-6E8A-4147-A177-3AD203B41FA5}">
                      <a16:colId xmlns:a16="http://schemas.microsoft.com/office/drawing/2014/main" val="20000"/>
                    </a:ext>
                  </a:extLst>
                </a:gridCol>
                <a:gridCol w="5854700">
                  <a:extLst>
                    <a:ext uri="{9D8B030D-6E8A-4147-A177-3AD203B41FA5}">
                      <a16:colId xmlns:a16="http://schemas.microsoft.com/office/drawing/2014/main" val="20001"/>
                    </a:ext>
                  </a:extLst>
                </a:gridCol>
              </a:tblGrid>
              <a:tr h="1224117">
                <a:tc>
                  <a:txBody>
                    <a:bodyPr/>
                    <a:lstStyle/>
                    <a:p>
                      <a:pPr algn="ctr"/>
                      <a:r>
                        <a:rPr lang="en-US" sz="2400" dirty="0">
                          <a:solidFill>
                            <a:srgbClr val="008000"/>
                          </a:solidFill>
                        </a:rPr>
                        <a:t>Re-Direct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114300" indent="0"/>
                      <a:r>
                        <a:rPr lang="en-US" sz="1800" dirty="0"/>
                        <a:t>Brief, clear, private</a:t>
                      </a:r>
                      <a:r>
                        <a:rPr lang="en-US" sz="1800" baseline="0" dirty="0"/>
                        <a:t> verbal reminder of the expected behavior. A re-statement of school-wide and non-classroom behavior, or classroom procedure.</a:t>
                      </a:r>
                      <a:endParaRPr lang="en-US" sz="1800" dirty="0"/>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224117">
                <a:tc>
                  <a:txBody>
                    <a:bodyPr/>
                    <a:lstStyle/>
                    <a:p>
                      <a:pPr algn="ctr"/>
                      <a:r>
                        <a:rPr lang="en-US" sz="2400" dirty="0">
                          <a:solidFill>
                            <a:srgbClr val="FF0000"/>
                          </a:solidFill>
                        </a:rPr>
                        <a:t>Re-Teach</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14300" indent="0"/>
                      <a:r>
                        <a:rPr lang="en-US" sz="1800" dirty="0"/>
                        <a:t>Builds on the re-direct by specifically describing the steps required</a:t>
                      </a:r>
                      <a:r>
                        <a:rPr lang="en-US" sz="1800" baseline="0" dirty="0"/>
                        <a:t> to </a:t>
                      </a:r>
                      <a:r>
                        <a:rPr lang="en-US" sz="1800" dirty="0"/>
                        <a:t>instructing</a:t>
                      </a:r>
                      <a:r>
                        <a:rPr lang="en-US" sz="1800" baseline="0" dirty="0"/>
                        <a:t> the student on exactly what should be done.</a:t>
                      </a:r>
                      <a:endParaRPr lang="en-US" sz="1800"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224117">
                <a:tc>
                  <a:txBody>
                    <a:bodyPr/>
                    <a:lstStyle/>
                    <a:p>
                      <a:pPr algn="ctr"/>
                      <a:r>
                        <a:rPr lang="en-US" sz="2400" dirty="0">
                          <a:solidFill>
                            <a:srgbClr val="008000"/>
                          </a:solidFill>
                        </a:rPr>
                        <a:t>Provide Choice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14300" indent="0"/>
                      <a:r>
                        <a:rPr lang="en-US" sz="1800" dirty="0"/>
                        <a:t>Can be used when a re-direct or re-teaching have not worked. A statement of two alternatives–the</a:t>
                      </a:r>
                      <a:r>
                        <a:rPr lang="en-US" sz="1800" baseline="0" dirty="0"/>
                        <a:t> preferred or desired behavior or a less preferred choice.</a:t>
                      </a:r>
                      <a:endParaRPr lang="en-US" sz="1800"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245406">
                <a:tc>
                  <a:txBody>
                    <a:bodyPr/>
                    <a:lstStyle/>
                    <a:p>
                      <a:pPr algn="ctr"/>
                      <a:r>
                        <a:rPr lang="en-US" sz="2400" dirty="0">
                          <a:solidFill>
                            <a:srgbClr val="FF0000"/>
                          </a:solidFill>
                        </a:rPr>
                        <a:t>Student Conference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114300" indent="0">
                        <a:tabLst/>
                      </a:pPr>
                      <a:r>
                        <a:rPr lang="en-US" sz="1800" dirty="0"/>
                        <a:t>Lengthier</a:t>
                      </a:r>
                      <a:r>
                        <a:rPr lang="en-US" sz="1800" baseline="0" dirty="0"/>
                        <a:t> re-teaching or problem solving. Discusses the behavior of concern, teaches the desired behavior, provides reasons why it is important, and a plan is made for future use. Can include role-play or practice.</a:t>
                      </a:r>
                      <a:endParaRPr lang="en-US" sz="1800"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Re-Direct</a:t>
            </a:r>
            <a:endParaRPr lang="en-US" dirty="0"/>
          </a:p>
        </p:txBody>
      </p:sp>
      <p:sp>
        <p:nvSpPr>
          <p:cNvPr id="8" name="Content Placeholder 7"/>
          <p:cNvSpPr>
            <a:spLocks noGrp="1"/>
          </p:cNvSpPr>
          <p:nvPr>
            <p:ph idx="1"/>
          </p:nvPr>
        </p:nvSpPr>
        <p:spPr/>
        <p:txBody>
          <a:bodyPr>
            <a:normAutofit fontScale="85000" lnSpcReduction="20000"/>
          </a:bodyPr>
          <a:lstStyle/>
          <a:p>
            <a:r>
              <a:rPr lang="en-US"/>
              <a:t>Julia is talking to the student beside her instead of working on an independent writing assignment. </a:t>
            </a:r>
          </a:p>
          <a:p>
            <a:r>
              <a:rPr lang="en-US"/>
              <a:t>Quietly walk to Julia and say, “Remember to be responsible by following directions and starting on your writing task.  Thank you.” Walk away to give Julia time to comply.</a:t>
            </a:r>
          </a:p>
          <a:p>
            <a:r>
              <a:rPr lang="en-US"/>
              <a:t>The teacher assigns work on p. 182 in the math book.  Austin takes out paper and begins drawing.  </a:t>
            </a:r>
          </a:p>
          <a:p>
            <a:r>
              <a:rPr lang="en-US"/>
              <a:t>Quietly walk to Austin and respectfully say, “Please, follow directions by getting out your math book and opening to p. 182. You can finish drawing at the end of the day.”  Walk away to give Austin time to comply.</a:t>
            </a:r>
          </a:p>
          <a:p>
            <a:endParaRPr lang="en-US"/>
          </a:p>
          <a:p>
            <a:endParaRPr lang="en-US" dirty="0"/>
          </a:p>
        </p:txBody>
      </p:sp>
    </p:spTree>
    <p:extLst>
      <p:ext uri="{BB962C8B-B14F-4D97-AF65-F5344CB8AC3E}">
        <p14:creationId xmlns:p14="http://schemas.microsoft.com/office/powerpoint/2010/main" val="212533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20195"/>
          </a:xfrm>
        </p:spPr>
        <p:txBody>
          <a:bodyPr>
            <a:normAutofit/>
          </a:bodyPr>
          <a:lstStyle/>
          <a:p>
            <a:r>
              <a:rPr lang="en-US" sz="4000" dirty="0"/>
              <a:t>Re-Teach</a:t>
            </a:r>
          </a:p>
        </p:txBody>
      </p:sp>
      <p:sp>
        <p:nvSpPr>
          <p:cNvPr id="8" name="Content Placeholder 7"/>
          <p:cNvSpPr>
            <a:spLocks noGrp="1"/>
          </p:cNvSpPr>
          <p:nvPr>
            <p:ph idx="1"/>
          </p:nvPr>
        </p:nvSpPr>
        <p:spPr>
          <a:xfrm>
            <a:off x="457200" y="994833"/>
            <a:ext cx="8229600" cy="5294063"/>
          </a:xfrm>
        </p:spPr>
        <p:txBody>
          <a:bodyPr>
            <a:normAutofit fontScale="85000" lnSpcReduction="20000"/>
          </a:bodyPr>
          <a:lstStyle/>
          <a:p>
            <a:r>
              <a:rPr lang="en-US" dirty="0"/>
              <a:t>Julia continues to talk after the teacher redirects her to begin working.</a:t>
            </a:r>
          </a:p>
          <a:p>
            <a:r>
              <a:rPr lang="en-US" dirty="0"/>
              <a:t>The teacher returns to Julia and quietly says, “Please show me how you will follow directions by first getting out your writing materials.   Now show me how you work quietly.  Please let me know if you need help.” Thank Julia after she begins working.</a:t>
            </a:r>
          </a:p>
          <a:p>
            <a:r>
              <a:rPr lang="en-US" dirty="0"/>
              <a:t>Austin gets out his book, but continues to draw.</a:t>
            </a:r>
          </a:p>
          <a:p>
            <a:r>
              <a:rPr lang="en-US" dirty="0"/>
              <a:t>The teacher returns to Austin and quietly says, “Thank you for getting out your book. Now remember, to complete your work, clear your desk of everything but the book and math notebook, begin working right away and continue working until done.  If you need help, raise your hand.” (Pause and look away to give Austin time to comply.) </a:t>
            </a:r>
          </a:p>
        </p:txBody>
      </p:sp>
      <p:grpSp>
        <p:nvGrpSpPr>
          <p:cNvPr id="13" name="Group 12"/>
          <p:cNvGrpSpPr/>
          <p:nvPr/>
        </p:nvGrpSpPr>
        <p:grpSpPr>
          <a:xfrm>
            <a:off x="12700" y="6288897"/>
            <a:ext cx="9144378" cy="581802"/>
            <a:chOff x="12700" y="6288897"/>
            <a:chExt cx="9144378" cy="58180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70549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Provide Choice</a:t>
            </a:r>
          </a:p>
        </p:txBody>
      </p:sp>
      <p:sp>
        <p:nvSpPr>
          <p:cNvPr id="3" name="Content Placeholder 2"/>
          <p:cNvSpPr>
            <a:spLocks noGrp="1"/>
          </p:cNvSpPr>
          <p:nvPr>
            <p:ph idx="1"/>
          </p:nvPr>
        </p:nvSpPr>
        <p:spPr>
          <a:xfrm>
            <a:off x="457200" y="1417638"/>
            <a:ext cx="8229600" cy="4708525"/>
          </a:xfrm>
        </p:spPr>
        <p:txBody>
          <a:bodyPr>
            <a:normAutofit/>
          </a:bodyPr>
          <a:lstStyle/>
          <a:p>
            <a:r>
              <a:rPr lang="en-US" dirty="0"/>
              <a:t>“Julia, you are having difficulty working by _______. You can choose to work at the writing center or in the student office.  I’ll be back in a few seconds to hear your decision.”</a:t>
            </a:r>
          </a:p>
          <a:p>
            <a:r>
              <a:rPr lang="en-US" dirty="0"/>
              <a:t>“Austin, you are having difficulty starting your math work.  You can choose to work on the assignment or on an alternate math activity.  I’ll be back in a few seconds to hear your decision.”</a:t>
            </a: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06543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31862"/>
          </a:xfrm>
        </p:spPr>
        <p:txBody>
          <a:bodyPr>
            <a:normAutofit/>
          </a:bodyPr>
          <a:lstStyle/>
          <a:p>
            <a:r>
              <a:rPr lang="en-US" sz="4000" dirty="0"/>
              <a:t>Student Conference</a:t>
            </a:r>
          </a:p>
        </p:txBody>
      </p:sp>
      <p:sp>
        <p:nvSpPr>
          <p:cNvPr id="8" name="Content Placeholder 7"/>
          <p:cNvSpPr>
            <a:spLocks noGrp="1"/>
          </p:cNvSpPr>
          <p:nvPr>
            <p:ph idx="1"/>
          </p:nvPr>
        </p:nvSpPr>
        <p:spPr>
          <a:xfrm>
            <a:off x="457200" y="1206500"/>
            <a:ext cx="8229600" cy="5004907"/>
          </a:xfrm>
        </p:spPr>
        <p:txBody>
          <a:bodyPr>
            <a:noAutofit/>
          </a:bodyPr>
          <a:lstStyle/>
          <a:p>
            <a:r>
              <a:rPr lang="en-US" sz="2200" dirty="0"/>
              <a:t>“Julia, can you please tell me what you need to do to start writing as directed?  (If Julia can tell you, provide specific positive feedback.  If not, restate the steps, one at a time: </a:t>
            </a:r>
          </a:p>
          <a:p>
            <a:pPr marL="914400" lvl="1" indent="-514350">
              <a:buFont typeface="+mj-lt"/>
              <a:buAutoNum type="arabicPeriod"/>
            </a:pPr>
            <a:r>
              <a:rPr lang="en-US" sz="2200" dirty="0"/>
              <a:t>Keep mouth and body quiet so you can hear the directions. </a:t>
            </a:r>
          </a:p>
          <a:p>
            <a:pPr marL="914400" lvl="1" indent="-514350">
              <a:buFont typeface="+mj-lt"/>
              <a:buAutoNum type="arabicPeriod"/>
            </a:pPr>
            <a:r>
              <a:rPr lang="en-US" sz="2200" dirty="0"/>
              <a:t>Get out needed materials. </a:t>
            </a:r>
          </a:p>
          <a:p>
            <a:pPr marL="914400" lvl="1" indent="-514350">
              <a:buFont typeface="+mj-lt"/>
              <a:buAutoNum type="arabicPeriod"/>
            </a:pPr>
            <a:r>
              <a:rPr lang="en-US" sz="2200" dirty="0"/>
              <a:t>Think about what you will write, and create a graphic organizer.</a:t>
            </a:r>
          </a:p>
          <a:p>
            <a:pPr marL="914400" lvl="1" indent="-514350">
              <a:buFont typeface="+mj-lt"/>
              <a:buAutoNum type="arabicPeriod"/>
            </a:pPr>
            <a:r>
              <a:rPr lang="en-US" sz="2200" dirty="0"/>
              <a:t>Ask for help if you need it to finish the work.)</a:t>
            </a:r>
          </a:p>
          <a:p>
            <a:r>
              <a:rPr lang="en-US" sz="2200" dirty="0"/>
              <a:t>“Julia, tell me what you’ll do the next time you’re directed to work on a writing assignment. “ (Julia responds.)</a:t>
            </a:r>
          </a:p>
          <a:p>
            <a:r>
              <a:rPr lang="en-US" sz="2200" dirty="0"/>
              <a:t>“Tell me what I can do to help you to follow directions to start and complete the writing assignment.  (Julia responds.)</a:t>
            </a:r>
          </a:p>
          <a:p>
            <a:r>
              <a:rPr lang="en-US" sz="2200" dirty="0"/>
              <a:t>“We’ll practice again after lunch.”</a:t>
            </a:r>
          </a:p>
        </p:txBody>
      </p:sp>
      <p:grpSp>
        <p:nvGrpSpPr>
          <p:cNvPr id="13" name="Group 12"/>
          <p:cNvGrpSpPr/>
          <p:nvPr/>
        </p:nvGrpSpPr>
        <p:grpSpPr>
          <a:xfrm>
            <a:off x="12700" y="6288897"/>
            <a:ext cx="9144378" cy="581802"/>
            <a:chOff x="12700" y="6288897"/>
            <a:chExt cx="9144378" cy="58180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60294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73667"/>
          </a:xfrm>
        </p:spPr>
        <p:txBody>
          <a:bodyPr>
            <a:normAutofit/>
          </a:bodyPr>
          <a:lstStyle/>
          <a:p>
            <a:r>
              <a:rPr lang="en-US" sz="4000" dirty="0"/>
              <a:t>Student Conference</a:t>
            </a:r>
          </a:p>
        </p:txBody>
      </p:sp>
      <p:sp>
        <p:nvSpPr>
          <p:cNvPr id="8" name="Content Placeholder 7"/>
          <p:cNvSpPr>
            <a:spLocks noGrp="1"/>
          </p:cNvSpPr>
          <p:nvPr>
            <p:ph idx="1"/>
          </p:nvPr>
        </p:nvSpPr>
        <p:spPr>
          <a:xfrm>
            <a:off x="457200" y="973667"/>
            <a:ext cx="8229600" cy="5237739"/>
          </a:xfrm>
        </p:spPr>
        <p:txBody>
          <a:bodyPr>
            <a:noAutofit/>
          </a:bodyPr>
          <a:lstStyle/>
          <a:p>
            <a:r>
              <a:rPr lang="en-US" sz="2800" dirty="0"/>
              <a:t>“Austin, several times today you have been drawing during work time.”</a:t>
            </a:r>
          </a:p>
          <a:p>
            <a:r>
              <a:rPr lang="en-US" sz="2800" dirty="0"/>
              <a:t>Austin, can you tell me the steps you need to follow when you’re directed to work on an assignment? </a:t>
            </a:r>
          </a:p>
          <a:p>
            <a:pPr lvl="1"/>
            <a:r>
              <a:rPr lang="en-US" sz="2400" dirty="0"/>
              <a:t>(If Austin can tell you the steps, provide specific positive feedback.  If he cannot, restate the steps one at a time.) </a:t>
            </a:r>
          </a:p>
          <a:p>
            <a:pPr lvl="1"/>
            <a:r>
              <a:rPr lang="en-US" sz="2400" dirty="0"/>
              <a:t>When you follow directions to start and finish work, you can get done what you have to do quickly and then move on to things you enjoy. You may also have less homework.  </a:t>
            </a:r>
          </a:p>
          <a:p>
            <a:r>
              <a:rPr lang="en-US" sz="2800" dirty="0"/>
              <a:t>Austin, tell me what you will do next time you are given an assignment. (Austin responds</a:t>
            </a:r>
            <a:r>
              <a:rPr lang="en-US" sz="2200" dirty="0"/>
              <a:t>)</a:t>
            </a:r>
          </a:p>
        </p:txBody>
      </p:sp>
      <p:grpSp>
        <p:nvGrpSpPr>
          <p:cNvPr id="13" name="Group 12"/>
          <p:cNvGrpSpPr/>
          <p:nvPr/>
        </p:nvGrpSpPr>
        <p:grpSpPr>
          <a:xfrm>
            <a:off x="12700" y="6288897"/>
            <a:ext cx="9144378" cy="581802"/>
            <a:chOff x="12700" y="6288897"/>
            <a:chExt cx="9144378" cy="58180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01164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Student Conference cont.</a:t>
            </a:r>
          </a:p>
        </p:txBody>
      </p:sp>
      <p:sp>
        <p:nvSpPr>
          <p:cNvPr id="3" name="Content Placeholder 2"/>
          <p:cNvSpPr>
            <a:spLocks noGrp="1"/>
          </p:cNvSpPr>
          <p:nvPr>
            <p:ph idx="1"/>
          </p:nvPr>
        </p:nvSpPr>
        <p:spPr/>
        <p:txBody>
          <a:bodyPr/>
          <a:lstStyle/>
          <a:p>
            <a:r>
              <a:rPr lang="en-US" dirty="0"/>
              <a:t>How can I help you to do that? </a:t>
            </a:r>
          </a:p>
          <a:p>
            <a:pPr lvl="1"/>
            <a:r>
              <a:rPr lang="en-US" dirty="0"/>
              <a:t>(Austin responds) You’re going to have another opportunity to practice this later this afternoon.  Do I have your commitment to do what we’ve talked about?</a:t>
            </a:r>
          </a:p>
          <a:p>
            <a:r>
              <a:rPr lang="en-US" dirty="0"/>
              <a:t>Thanks for listening. You did a nice job accepting some feedback.  I’m going to be watching to see if I can catch you on-task.</a:t>
            </a:r>
          </a:p>
          <a:p>
            <a:endParaRPr lang="en-US" dirty="0"/>
          </a:p>
        </p:txBody>
      </p:sp>
    </p:spTree>
    <p:extLst>
      <p:ext uri="{BB962C8B-B14F-4D97-AF65-F5344CB8AC3E}">
        <p14:creationId xmlns:p14="http://schemas.microsoft.com/office/powerpoint/2010/main" val="107294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Considerations for Corrective Feedback</a:t>
            </a:r>
          </a:p>
        </p:txBody>
      </p:sp>
      <p:sp>
        <p:nvSpPr>
          <p:cNvPr id="3" name="Content Placeholder 2"/>
          <p:cNvSpPr>
            <a:spLocks noGrp="1"/>
          </p:cNvSpPr>
          <p:nvPr>
            <p:ph idx="1"/>
          </p:nvPr>
        </p:nvSpPr>
        <p:spPr>
          <a:xfrm>
            <a:off x="470089" y="1417638"/>
            <a:ext cx="8229600" cy="4688697"/>
          </a:xfrm>
        </p:spPr>
        <p:txBody>
          <a:bodyPr>
            <a:normAutofit/>
          </a:bodyPr>
          <a:lstStyle/>
          <a:p>
            <a:r>
              <a:rPr lang="en-US" sz="2800" dirty="0"/>
              <a:t>Always correct privately; use preferred adult behaviors that maintain respect for the student.</a:t>
            </a:r>
          </a:p>
          <a:p>
            <a:r>
              <a:rPr lang="en-US" sz="2800" dirty="0"/>
              <a:t>Use the strategy that is the </a:t>
            </a:r>
            <a:r>
              <a:rPr lang="en-US" sz="2800" i="1" dirty="0"/>
              <a:t>least</a:t>
            </a:r>
            <a:r>
              <a:rPr lang="en-US" sz="2800" dirty="0"/>
              <a:t> intrusive for the behavior and its frequency or severity.</a:t>
            </a:r>
          </a:p>
          <a:p>
            <a:pPr>
              <a:buClr>
                <a:srgbClr val="FF0000"/>
              </a:buClr>
            </a:pPr>
            <a:r>
              <a:rPr lang="en-US" sz="2800" dirty="0"/>
              <a:t>Create an environment where corrective feedback is used to improve behavior in a positive manner.</a:t>
            </a:r>
          </a:p>
          <a:p>
            <a:r>
              <a:rPr lang="en-US" sz="2800" dirty="0"/>
              <a:t>When inappropriate behavior occurs, increase teaching (lessons, pre-corrects) and rates of encouragement (positive feedback).</a:t>
            </a:r>
          </a:p>
          <a:p>
            <a:pPr marL="0" indent="0">
              <a:buNone/>
            </a:pPr>
            <a:endParaRPr lang="en-US" sz="2800" dirty="0"/>
          </a:p>
          <a:p>
            <a:pPr>
              <a:buClr>
                <a:srgbClr val="FF0000"/>
              </a:buClr>
            </a:pPr>
            <a:endParaRPr lang="en-US" sz="2800" dirty="0"/>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90944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88897"/>
            <a:ext cx="9144378" cy="581802"/>
            <a:chOff x="12700" y="6288897"/>
            <a:chExt cx="9144378" cy="58180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626" name="Rectangle 2"/>
          <p:cNvSpPr>
            <a:spLocks noGrp="1" noChangeArrowheads="1"/>
          </p:cNvSpPr>
          <p:nvPr>
            <p:ph type="title"/>
          </p:nvPr>
        </p:nvSpPr>
        <p:spPr/>
        <p:txBody>
          <a:bodyPr>
            <a:normAutofit fontScale="90000"/>
          </a:bodyPr>
          <a:lstStyle/>
          <a:p>
            <a:r>
              <a:rPr lang="en-US"/>
              <a:t>Some Possible Additional Consequences</a:t>
            </a:r>
            <a:endParaRPr lang="en-US" dirty="0"/>
          </a:p>
        </p:txBody>
      </p:sp>
      <p:sp>
        <p:nvSpPr>
          <p:cNvPr id="92163" name="Rectangle 3"/>
          <p:cNvSpPr>
            <a:spLocks noGrp="1" noChangeArrowheads="1"/>
          </p:cNvSpPr>
          <p:nvPr>
            <p:ph sz="half" idx="1"/>
          </p:nvPr>
        </p:nvSpPr>
        <p:spPr>
          <a:xfrm>
            <a:off x="457200" y="1863568"/>
            <a:ext cx="4038600" cy="4425329"/>
          </a:xfrm>
        </p:spPr>
        <p:txBody>
          <a:bodyPr/>
          <a:lstStyle/>
          <a:p>
            <a:r>
              <a:rPr lang="en-US" dirty="0"/>
              <a:t>Restitution</a:t>
            </a:r>
          </a:p>
          <a:p>
            <a:r>
              <a:rPr lang="en-US" dirty="0"/>
              <a:t>Make up missed work</a:t>
            </a:r>
          </a:p>
          <a:p>
            <a:r>
              <a:rPr lang="en-US" dirty="0"/>
              <a:t>Teach others</a:t>
            </a:r>
          </a:p>
          <a:p>
            <a:r>
              <a:rPr lang="en-US" dirty="0"/>
              <a:t>Mediation essay</a:t>
            </a:r>
          </a:p>
          <a:p>
            <a:r>
              <a:rPr lang="en-US" dirty="0"/>
              <a:t>Alter activity</a:t>
            </a:r>
          </a:p>
          <a:p>
            <a:r>
              <a:rPr lang="en-US" dirty="0"/>
              <a:t>Make amends to others</a:t>
            </a:r>
          </a:p>
          <a:p>
            <a:endParaRPr lang="en-US" dirty="0"/>
          </a:p>
          <a:p>
            <a:endParaRPr lang="en-US" dirty="0"/>
          </a:p>
          <a:p>
            <a:endParaRPr lang="en-US" dirty="0"/>
          </a:p>
        </p:txBody>
      </p:sp>
      <p:sp>
        <p:nvSpPr>
          <p:cNvPr id="4" name="Content Placeholder 3"/>
          <p:cNvSpPr>
            <a:spLocks noGrp="1"/>
          </p:cNvSpPr>
          <p:nvPr>
            <p:ph sz="half" idx="2"/>
          </p:nvPr>
        </p:nvSpPr>
        <p:spPr>
          <a:xfrm>
            <a:off x="4648200" y="1849902"/>
            <a:ext cx="4038600" cy="4425329"/>
          </a:xfrm>
        </p:spPr>
        <p:txBody>
          <a:bodyPr/>
          <a:lstStyle/>
          <a:p>
            <a:pPr>
              <a:spcAft>
                <a:spcPts val="600"/>
              </a:spcAft>
              <a:buFont typeface="Times" charset="0"/>
              <a:buChar char="•"/>
              <a:defRPr/>
            </a:pPr>
            <a:r>
              <a:rPr lang="en-US" dirty="0"/>
              <a:t>Phone call to parents</a:t>
            </a:r>
          </a:p>
          <a:p>
            <a:pPr>
              <a:spcAft>
                <a:spcPts val="600"/>
              </a:spcAft>
              <a:buFont typeface="Times" charset="0"/>
              <a:buChar char="•"/>
              <a:defRPr/>
            </a:pPr>
            <a:r>
              <a:rPr lang="en-US" dirty="0"/>
              <a:t>Loss of privilege</a:t>
            </a:r>
          </a:p>
          <a:p>
            <a:pPr>
              <a:spcAft>
                <a:spcPts val="600"/>
              </a:spcAft>
              <a:buFont typeface="Times" charset="0"/>
              <a:buChar char="•"/>
              <a:defRPr/>
            </a:pPr>
            <a:r>
              <a:rPr lang="en-US" dirty="0"/>
              <a:t>Contract</a:t>
            </a:r>
          </a:p>
          <a:p>
            <a:pPr>
              <a:spcAft>
                <a:spcPts val="600"/>
              </a:spcAft>
              <a:buFont typeface="Times" charset="0"/>
              <a:buChar char="•"/>
              <a:defRPr/>
            </a:pPr>
            <a:r>
              <a:rPr lang="en-US" dirty="0"/>
              <a:t>Office referral</a:t>
            </a:r>
          </a:p>
          <a:p>
            <a:pPr>
              <a:spcAft>
                <a:spcPts val="600"/>
              </a:spcAft>
              <a:buFont typeface="Times" charset="0"/>
              <a:buChar char="•"/>
              <a:defRPr/>
            </a:pPr>
            <a:r>
              <a:rPr lang="en-US" dirty="0"/>
              <a:t>Parent conferences</a:t>
            </a:r>
          </a:p>
          <a:p>
            <a:endParaRPr lang="en-US" dirty="0"/>
          </a:p>
        </p:txBody>
      </p:sp>
    </p:spTree>
    <p:extLst>
      <p:ext uri="{BB962C8B-B14F-4D97-AF65-F5344CB8AC3E}">
        <p14:creationId xmlns:p14="http://schemas.microsoft.com/office/powerpoint/2010/main" val="188599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424844" y="1030916"/>
            <a:ext cx="5438417" cy="3884613"/>
          </a:xfrm>
          <a:prstGeom prst="rect">
            <a:avLst/>
          </a:prstGeom>
          <a:noFill/>
          <a:ln w="76200" cmpd="tri">
            <a:noFill/>
            <a:miter lim="800000"/>
            <a:headEnd/>
            <a:tailEnd/>
          </a:ln>
          <a:effec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spcBef>
                <a:spcPct val="50000"/>
              </a:spcBef>
            </a:pPr>
            <a:endParaRPr lang="en-US" i="1" dirty="0"/>
          </a:p>
          <a:p>
            <a:pPr algn="ctr" eaLnBrk="1" hangingPunct="1">
              <a:spcBef>
                <a:spcPct val="50000"/>
              </a:spcBef>
            </a:pPr>
            <a:r>
              <a:rPr lang="ja-JP" altLang="en-US" sz="2600" i="1" dirty="0">
                <a:solidFill>
                  <a:srgbClr val="008000"/>
                </a:solidFill>
                <a:latin typeface="Arial" charset="0"/>
                <a:cs typeface="ＭＳ Ｐゴシック" charset="0"/>
              </a:rPr>
              <a:t>“</a:t>
            </a:r>
            <a:r>
              <a:rPr lang="en-US" sz="2600" i="1" dirty="0">
                <a:solidFill>
                  <a:srgbClr val="008000"/>
                </a:solidFill>
              </a:rPr>
              <a:t>Unfortunately, most of the practical techniques used by teachers to respond to acting-out children are only of </a:t>
            </a:r>
            <a:r>
              <a:rPr lang="en-US" sz="2600" i="1" dirty="0">
                <a:solidFill>
                  <a:srgbClr val="008000"/>
                </a:solidFill>
                <a:effectLst>
                  <a:outerShdw blurRad="38100" dist="38100" dir="2700000" algn="tl">
                    <a:srgbClr val="DDDDDD"/>
                  </a:outerShdw>
                </a:effectLst>
              </a:rPr>
              <a:t>limited effectiveness</a:t>
            </a:r>
            <a:r>
              <a:rPr lang="en-US" sz="2600" i="1" dirty="0">
                <a:solidFill>
                  <a:srgbClr val="008000"/>
                </a:solidFill>
              </a:rPr>
              <a:t> and some, such as reprimands, arguing, and escalated hostile interactions, can actually </a:t>
            </a:r>
            <a:r>
              <a:rPr lang="en-US" sz="2600" i="1" dirty="0">
                <a:solidFill>
                  <a:srgbClr val="008000"/>
                </a:solidFill>
                <a:effectLst>
                  <a:outerShdw blurRad="38100" dist="38100" dir="2700000" algn="tl">
                    <a:srgbClr val="DDDDDD"/>
                  </a:outerShdw>
                </a:effectLst>
              </a:rPr>
              <a:t>strengthen </a:t>
            </a:r>
            <a:r>
              <a:rPr lang="en-US" sz="2600" i="1" dirty="0">
                <a:solidFill>
                  <a:srgbClr val="008000"/>
                </a:solidFill>
              </a:rPr>
              <a:t>the behaviors they are intended to suppress or terminate.</a:t>
            </a:r>
            <a:r>
              <a:rPr lang="ja-JP" altLang="en-US" sz="2600" i="1" dirty="0">
                <a:solidFill>
                  <a:srgbClr val="008000"/>
                </a:solidFill>
                <a:latin typeface="Arial" charset="0"/>
                <a:cs typeface="ＭＳ Ｐゴシック" charset="0"/>
              </a:rPr>
              <a:t>”</a:t>
            </a:r>
            <a:endParaRPr lang="en-US" sz="2600" i="1" dirty="0">
              <a:solidFill>
                <a:srgbClr val="008000"/>
              </a:solidFill>
            </a:endParaRPr>
          </a:p>
        </p:txBody>
      </p:sp>
      <p:sp>
        <p:nvSpPr>
          <p:cNvPr id="7171" name="Text Box 3"/>
          <p:cNvSpPr txBox="1">
            <a:spLocks noChangeArrowheads="1"/>
          </p:cNvSpPr>
          <p:nvPr/>
        </p:nvSpPr>
        <p:spPr bwMode="auto">
          <a:xfrm>
            <a:off x="2081461" y="4915529"/>
            <a:ext cx="6781800" cy="609600"/>
          </a:xfrm>
          <a:prstGeom prst="rect">
            <a:avLst/>
          </a:prstGeom>
          <a:noFill/>
          <a:ln>
            <a:noFill/>
          </a:ln>
          <a:effectLst/>
        </p:spPr>
        <p:txBody>
          <a:bodyPr>
            <a:spAutoFit/>
          </a:bodyPr>
          <a:lstStyle/>
          <a:p>
            <a:pPr algn="r" fontAlgn="auto">
              <a:lnSpc>
                <a:spcPct val="85000"/>
              </a:lnSpc>
              <a:spcBef>
                <a:spcPts val="0"/>
              </a:spcBef>
              <a:spcAft>
                <a:spcPts val="0"/>
              </a:spcAft>
              <a:defRPr/>
            </a:pPr>
            <a:r>
              <a:rPr lang="en-US" sz="2000" dirty="0">
                <a:latin typeface="+mn-lt"/>
                <a:ea typeface="+mn-ea"/>
                <a:cs typeface="+mn-cs"/>
              </a:rPr>
              <a:t>Hill Walker, 1995</a:t>
            </a:r>
          </a:p>
          <a:p>
            <a:pPr algn="r" fontAlgn="auto">
              <a:lnSpc>
                <a:spcPct val="85000"/>
              </a:lnSpc>
              <a:spcBef>
                <a:spcPts val="0"/>
              </a:spcBef>
              <a:spcAft>
                <a:spcPts val="0"/>
              </a:spcAft>
              <a:defRPr/>
            </a:pPr>
            <a:r>
              <a:rPr lang="en-US" sz="2000" i="1" dirty="0">
                <a:latin typeface="+mn-lt"/>
                <a:ea typeface="+mn-ea"/>
                <a:cs typeface="+mn-cs"/>
              </a:rPr>
              <a:t>The Acting-Out Child: Coping With Classroom Disruption</a:t>
            </a:r>
            <a:endParaRPr lang="en-US" sz="2000" dirty="0">
              <a:latin typeface="+mn-lt"/>
              <a:ea typeface="+mn-ea"/>
              <a:cs typeface="+mn-cs"/>
            </a:endParaRP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pic>
        <p:nvPicPr>
          <p:cNvPr id="3" name="Picture 2">
            <a:extLst>
              <a:ext uri="{FF2B5EF4-FFF2-40B4-BE49-F238E27FC236}">
                <a16:creationId xmlns:a16="http://schemas.microsoft.com/office/drawing/2014/main" id="{633BF262-BDBC-6544-B2EA-C220202C27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117" y="1332871"/>
            <a:ext cx="2753206" cy="2327564"/>
          </a:xfrm>
          <a:prstGeom prst="rect">
            <a:avLst/>
          </a:prstGeom>
        </p:spPr>
      </p:pic>
    </p:spTree>
    <p:extLst>
      <p:ext uri="{BB962C8B-B14F-4D97-AF65-F5344CB8AC3E}">
        <p14:creationId xmlns:p14="http://schemas.microsoft.com/office/powerpoint/2010/main" val="4822212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37758" y="3189814"/>
            <a:ext cx="5135117" cy="3044399"/>
          </a:xfrm>
        </p:spPr>
        <p:txBody>
          <a:bodyPr>
            <a:normAutofit fontScale="92500"/>
          </a:bodyPr>
          <a:lstStyle/>
          <a:p>
            <a:pPr marL="0" indent="0">
              <a:buNone/>
            </a:pPr>
            <a:r>
              <a:rPr lang="en-US" sz="2800" i="1" dirty="0">
                <a:solidFill>
                  <a:srgbClr val="008000"/>
                </a:solidFill>
              </a:rPr>
              <a:t>High rates of teacher attention to inappropriate behavior is prevalent in our schools. This attention for misbehavior exceeds attention to appropriate behavior, and contributes to the continuation of much problem behavior.</a:t>
            </a:r>
          </a:p>
        </p:txBody>
      </p:sp>
      <p:sp>
        <p:nvSpPr>
          <p:cNvPr id="8" name="TextBox 7"/>
          <p:cNvSpPr txBox="1"/>
          <p:nvPr/>
        </p:nvSpPr>
        <p:spPr>
          <a:xfrm>
            <a:off x="3220720" y="5820531"/>
            <a:ext cx="2082800" cy="369332"/>
          </a:xfrm>
          <a:prstGeom prst="rect">
            <a:avLst/>
          </a:prstGeom>
          <a:noFill/>
        </p:spPr>
        <p:txBody>
          <a:bodyPr wrap="square" rtlCol="0">
            <a:spAutoFit/>
          </a:bodyPr>
          <a:lstStyle/>
          <a:p>
            <a:pPr algn="r"/>
            <a:r>
              <a:rPr lang="en-US" dirty="0"/>
              <a:t>White, 1975</a:t>
            </a:r>
          </a:p>
        </p:txBody>
      </p:sp>
      <p:sp>
        <p:nvSpPr>
          <p:cNvPr id="9" name="TextBox 8"/>
          <p:cNvSpPr txBox="1"/>
          <p:nvPr/>
        </p:nvSpPr>
        <p:spPr>
          <a:xfrm>
            <a:off x="3819889" y="501582"/>
            <a:ext cx="5324111" cy="2246769"/>
          </a:xfrm>
          <a:prstGeom prst="rect">
            <a:avLst/>
          </a:prstGeom>
          <a:noFill/>
        </p:spPr>
        <p:txBody>
          <a:bodyPr wrap="square" rtlCol="0">
            <a:spAutoFit/>
          </a:bodyPr>
          <a:lstStyle/>
          <a:p>
            <a:r>
              <a:rPr lang="en-US" sz="2800" i="1" dirty="0">
                <a:solidFill>
                  <a:srgbClr val="008000"/>
                </a:solidFill>
              </a:rPr>
              <a:t>“The single most commonly used but least effective method for addressing undesirable behavior is to verbally scold</a:t>
            </a:r>
            <a:r>
              <a:rPr lang="en-US" sz="2800" i="1" dirty="0">
                <a:solidFill>
                  <a:srgbClr val="00B050"/>
                </a:solidFill>
              </a:rPr>
              <a:t> </a:t>
            </a:r>
            <a:r>
              <a:rPr lang="en-US" sz="2800" i="1" dirty="0">
                <a:solidFill>
                  <a:srgbClr val="008000"/>
                </a:solidFill>
              </a:rPr>
              <a:t>and berate a student.”</a:t>
            </a:r>
          </a:p>
        </p:txBody>
      </p:sp>
      <p:sp>
        <p:nvSpPr>
          <p:cNvPr id="10" name="TextBox 9"/>
          <p:cNvSpPr txBox="1"/>
          <p:nvPr/>
        </p:nvSpPr>
        <p:spPr>
          <a:xfrm>
            <a:off x="6909724" y="2360116"/>
            <a:ext cx="2082800" cy="369332"/>
          </a:xfrm>
          <a:prstGeom prst="rect">
            <a:avLst/>
          </a:prstGeom>
          <a:noFill/>
        </p:spPr>
        <p:txBody>
          <a:bodyPr wrap="square" rtlCol="0">
            <a:spAutoFit/>
          </a:bodyPr>
          <a:lstStyle/>
          <a:p>
            <a:pPr algn="r"/>
            <a:r>
              <a:rPr lang="en-US" dirty="0"/>
              <a:t>Alberto &amp; Troutman</a:t>
            </a:r>
          </a:p>
        </p:txBody>
      </p:sp>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pic>
        <p:nvPicPr>
          <p:cNvPr id="3" name="Picture 2">
            <a:extLst>
              <a:ext uri="{FF2B5EF4-FFF2-40B4-BE49-F238E27FC236}">
                <a16:creationId xmlns:a16="http://schemas.microsoft.com/office/drawing/2014/main" id="{E00FEEC9-3762-AD4B-A43E-DF3D0AAFBB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032" y="308699"/>
            <a:ext cx="2904342" cy="2412999"/>
          </a:xfrm>
          <a:prstGeom prst="rect">
            <a:avLst/>
          </a:prstGeom>
        </p:spPr>
      </p:pic>
      <p:pic>
        <p:nvPicPr>
          <p:cNvPr id="5" name="Picture 4">
            <a:extLst>
              <a:ext uri="{FF2B5EF4-FFF2-40B4-BE49-F238E27FC236}">
                <a16:creationId xmlns:a16="http://schemas.microsoft.com/office/drawing/2014/main" id="{9E9B3163-0E98-2448-8083-0865C5A5AB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72875" y="2941456"/>
            <a:ext cx="3027449" cy="3233770"/>
          </a:xfrm>
          <a:prstGeom prst="rect">
            <a:avLst/>
          </a:prstGeom>
        </p:spPr>
      </p:pic>
    </p:spTree>
    <p:extLst>
      <p:ext uri="{BB962C8B-B14F-4D97-AF65-F5344CB8AC3E}">
        <p14:creationId xmlns:p14="http://schemas.microsoft.com/office/powerpoint/2010/main" val="195222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294"/>
            <a:ext cx="8229600" cy="1098808"/>
          </a:xfrm>
        </p:spPr>
        <p:txBody>
          <a:bodyPr>
            <a:noAutofit/>
          </a:bodyPr>
          <a:lstStyle/>
          <a:p>
            <a:r>
              <a:rPr lang="en-US" sz="4000" dirty="0"/>
              <a:t>Instructional Strategies to Discourage Inappropriate Behavior:</a:t>
            </a:r>
            <a:endParaRPr lang="en-US" sz="4000" dirty="0">
              <a:solidFill>
                <a:srgbClr val="FF0000"/>
              </a:solidFill>
            </a:endParaRPr>
          </a:p>
        </p:txBody>
      </p:sp>
      <p:sp>
        <p:nvSpPr>
          <p:cNvPr id="3" name="Content Placeholder 2"/>
          <p:cNvSpPr>
            <a:spLocks noGrp="1"/>
          </p:cNvSpPr>
          <p:nvPr>
            <p:ph idx="1"/>
          </p:nvPr>
        </p:nvSpPr>
        <p:spPr>
          <a:xfrm>
            <a:off x="461852" y="1887298"/>
            <a:ext cx="8245696" cy="4468564"/>
          </a:xfrm>
        </p:spPr>
        <p:txBody>
          <a:bodyPr>
            <a:normAutofit/>
          </a:bodyPr>
          <a:lstStyle/>
          <a:p>
            <a:pPr marL="0" indent="0">
              <a:buClr>
                <a:srgbClr val="008000"/>
              </a:buClr>
              <a:buNone/>
            </a:pPr>
            <a:r>
              <a:rPr lang="en-US" b="1" dirty="0">
                <a:solidFill>
                  <a:srgbClr val="FF0000"/>
                </a:solidFill>
              </a:rPr>
              <a:t>Non-Examples</a:t>
            </a:r>
          </a:p>
          <a:p>
            <a:pPr>
              <a:buClr>
                <a:srgbClr val="008000"/>
              </a:buClr>
            </a:pPr>
            <a:r>
              <a:rPr lang="en-US" sz="2800" i="1" dirty="0"/>
              <a:t>How many times do I have to tell you to work quietly?</a:t>
            </a:r>
          </a:p>
          <a:p>
            <a:pPr>
              <a:buClr>
                <a:srgbClr val="008000"/>
              </a:buClr>
            </a:pPr>
            <a:r>
              <a:rPr lang="en-US" sz="2800" i="1" dirty="0"/>
              <a:t>Didn’t I just tell you to get started?</a:t>
            </a:r>
          </a:p>
          <a:p>
            <a:pPr>
              <a:buClr>
                <a:srgbClr val="008000"/>
              </a:buClr>
            </a:pPr>
            <a:r>
              <a:rPr lang="en-US" sz="2800" i="1" dirty="0"/>
              <a:t>Why are you talking while I‘m talking?</a:t>
            </a:r>
          </a:p>
          <a:p>
            <a:pPr>
              <a:buClr>
                <a:srgbClr val="008000"/>
              </a:buClr>
            </a:pPr>
            <a:r>
              <a:rPr lang="en-US" sz="2800" i="1" dirty="0"/>
              <a:t>Do you want me to send you to the office?</a:t>
            </a:r>
          </a:p>
          <a:p>
            <a:pPr>
              <a:buClr>
                <a:srgbClr val="008000"/>
              </a:buClr>
            </a:pPr>
            <a:r>
              <a:rPr lang="en-US" sz="2800" i="1" dirty="0"/>
              <a:t>What do you think you are doing?</a:t>
            </a:r>
          </a:p>
          <a:p>
            <a:pPr>
              <a:buClr>
                <a:srgbClr val="008000"/>
              </a:buClr>
            </a:pPr>
            <a:r>
              <a:rPr lang="en-US" sz="2800" i="1" dirty="0"/>
              <a:t>Quit it right now…stop being so antsy!</a:t>
            </a: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4" name="TextBox 3">
            <a:extLst>
              <a:ext uri="{FF2B5EF4-FFF2-40B4-BE49-F238E27FC236}">
                <a16:creationId xmlns:a16="http://schemas.microsoft.com/office/drawing/2014/main" id="{20493144-CE4C-CF44-99B0-2686917D0520}"/>
              </a:ext>
            </a:extLst>
          </p:cNvPr>
          <p:cNvSpPr txBox="1"/>
          <p:nvPr/>
        </p:nvSpPr>
        <p:spPr>
          <a:xfrm>
            <a:off x="1795549" y="2243382"/>
            <a:ext cx="4921135" cy="3046988"/>
          </a:xfrm>
          <a:prstGeom prst="rect">
            <a:avLst/>
          </a:prstGeom>
          <a:noFill/>
        </p:spPr>
        <p:txBody>
          <a:bodyPr wrap="square" rtlCol="0">
            <a:spAutoFit/>
          </a:bodyPr>
          <a:lstStyle/>
          <a:p>
            <a:pPr algn="ctr"/>
            <a:r>
              <a:rPr lang="en-US" sz="19200" dirty="0">
                <a:solidFill>
                  <a:srgbClr val="FF0000"/>
                </a:solidFill>
              </a:rPr>
              <a:t>X</a:t>
            </a:r>
          </a:p>
        </p:txBody>
      </p:sp>
    </p:spTree>
    <p:extLst>
      <p:ext uri="{BB962C8B-B14F-4D97-AF65-F5344CB8AC3E}">
        <p14:creationId xmlns:p14="http://schemas.microsoft.com/office/powerpoint/2010/main" val="84835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p:spPr>
        <p:txBody>
          <a:bodyPr>
            <a:normAutofit fontScale="90000"/>
          </a:bodyPr>
          <a:lstStyle/>
          <a:p>
            <a:r>
              <a:rPr lang="en-US" dirty="0"/>
              <a:t>General Considerations: Discouraging Inappropriate Behavior</a:t>
            </a:r>
          </a:p>
        </p:txBody>
      </p:sp>
      <p:sp>
        <p:nvSpPr>
          <p:cNvPr id="3" name="Content Placeholder 2"/>
          <p:cNvSpPr>
            <a:spLocks noGrp="1"/>
          </p:cNvSpPr>
          <p:nvPr>
            <p:ph idx="1"/>
          </p:nvPr>
        </p:nvSpPr>
        <p:spPr>
          <a:xfrm>
            <a:off x="3607724" y="1745954"/>
            <a:ext cx="4932680" cy="4817863"/>
          </a:xfrm>
        </p:spPr>
        <p:txBody>
          <a:bodyPr>
            <a:normAutofit/>
          </a:bodyPr>
          <a:lstStyle/>
          <a:p>
            <a:r>
              <a:rPr lang="en-US" dirty="0"/>
              <a:t>Active supervision</a:t>
            </a:r>
          </a:p>
          <a:p>
            <a:pPr>
              <a:buClr>
                <a:srgbClr val="FF0000"/>
              </a:buClr>
            </a:pPr>
            <a:r>
              <a:rPr lang="en-US" dirty="0"/>
              <a:t>Consistency</a:t>
            </a:r>
          </a:p>
          <a:p>
            <a:pPr>
              <a:buClr>
                <a:srgbClr val="FF0000"/>
              </a:buClr>
            </a:pPr>
            <a:r>
              <a:rPr lang="en-US" dirty="0"/>
              <a:t>Calm, immediate response</a:t>
            </a:r>
          </a:p>
          <a:p>
            <a:pPr>
              <a:buClr>
                <a:srgbClr val="FF0000"/>
              </a:buClr>
            </a:pPr>
            <a:r>
              <a:rPr lang="en-US" dirty="0"/>
              <a:t>Specific, yet brief</a:t>
            </a:r>
          </a:p>
          <a:p>
            <a:pPr>
              <a:buClr>
                <a:srgbClr val="FF0000"/>
              </a:buClr>
            </a:pPr>
            <a:r>
              <a:rPr lang="en-US" dirty="0"/>
              <a:t>Quiet, respectful contact with student</a:t>
            </a:r>
          </a:p>
          <a:p>
            <a:pPr>
              <a:buClr>
                <a:srgbClr val="FF0000"/>
              </a:buClr>
            </a:pPr>
            <a:r>
              <a:rPr lang="en-US" dirty="0"/>
              <a:t>Refocus class, if needed</a:t>
            </a: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pic>
        <p:nvPicPr>
          <p:cNvPr id="5" name="Picture 4">
            <a:extLst>
              <a:ext uri="{FF2B5EF4-FFF2-40B4-BE49-F238E27FC236}">
                <a16:creationId xmlns:a16="http://schemas.microsoft.com/office/drawing/2014/main" id="{E9B4A724-E933-A148-9EEC-D0DBA94C2C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596" y="1735221"/>
            <a:ext cx="2820527" cy="4233513"/>
          </a:xfrm>
          <a:prstGeom prst="rect">
            <a:avLst/>
          </a:prstGeom>
        </p:spPr>
      </p:pic>
    </p:spTree>
    <p:extLst>
      <p:ext uri="{BB962C8B-B14F-4D97-AF65-F5344CB8AC3E}">
        <p14:creationId xmlns:p14="http://schemas.microsoft.com/office/powerpoint/2010/main" val="879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Calibri" panose="020F0502020204030204" pitchFamily="34" charset="0"/>
              </a:rPr>
              <a:t>Strategies for Staff to</a:t>
            </a:r>
            <a:br>
              <a:rPr lang="en-US" sz="4000" dirty="0">
                <a:latin typeface="Calibri" panose="020F0502020204030204" pitchFamily="34" charset="0"/>
              </a:rPr>
            </a:br>
            <a:r>
              <a:rPr lang="en-US" sz="4000" dirty="0">
                <a:latin typeface="Calibri" panose="020F0502020204030204" pitchFamily="34" charset="0"/>
              </a:rPr>
              <a:t>Discourage Inappropriate Behavior</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5001159"/>
              </p:ext>
            </p:extLst>
          </p:nvPr>
        </p:nvGraphicFramePr>
        <p:xfrm>
          <a:off x="236912" y="1654925"/>
          <a:ext cx="8449887" cy="4191000"/>
        </p:xfrm>
        <a:graphic>
          <a:graphicData uri="http://schemas.openxmlformats.org/drawingml/2006/table">
            <a:tbl>
              <a:tblPr firstRow="1" bandRow="1">
                <a:tableStyleId>{5C22544A-7EE6-4342-B048-85BDC9FD1C3A}</a:tableStyleId>
              </a:tblPr>
              <a:tblGrid>
                <a:gridCol w="2505092">
                  <a:extLst>
                    <a:ext uri="{9D8B030D-6E8A-4147-A177-3AD203B41FA5}">
                      <a16:colId xmlns:a16="http://schemas.microsoft.com/office/drawing/2014/main" val="20000"/>
                    </a:ext>
                  </a:extLst>
                </a:gridCol>
                <a:gridCol w="2526431">
                  <a:extLst>
                    <a:ext uri="{9D8B030D-6E8A-4147-A177-3AD203B41FA5}">
                      <a16:colId xmlns:a16="http://schemas.microsoft.com/office/drawing/2014/main" val="20001"/>
                    </a:ext>
                  </a:extLst>
                </a:gridCol>
                <a:gridCol w="3418364">
                  <a:extLst>
                    <a:ext uri="{9D8B030D-6E8A-4147-A177-3AD203B41FA5}">
                      <a16:colId xmlns:a16="http://schemas.microsoft.com/office/drawing/2014/main" val="20002"/>
                    </a:ext>
                  </a:extLst>
                </a:gridCol>
              </a:tblGrid>
              <a:tr h="861839">
                <a:tc>
                  <a:txBody>
                    <a:bodyPr/>
                    <a:lstStyle/>
                    <a:p>
                      <a:pPr algn="ctr"/>
                      <a:r>
                        <a:rPr lang="en-US" sz="2400" dirty="0">
                          <a:solidFill>
                            <a:schemeClr val="tx1"/>
                          </a:solidFill>
                        </a:rPr>
                        <a:t>Indirect Strategies</a:t>
                      </a:r>
                    </a:p>
                  </a:txBody>
                  <a:tcPr>
                    <a:solidFill>
                      <a:schemeClr val="accent3"/>
                    </a:solidFill>
                  </a:tcPr>
                </a:tc>
                <a:tc>
                  <a:txBody>
                    <a:bodyPr/>
                    <a:lstStyle/>
                    <a:p>
                      <a:pPr algn="ctr"/>
                      <a:r>
                        <a:rPr lang="en-US" sz="2400" dirty="0">
                          <a:solidFill>
                            <a:schemeClr val="tx1"/>
                          </a:solidFill>
                        </a:rPr>
                        <a:t>Direct</a:t>
                      </a:r>
                      <a:r>
                        <a:rPr lang="en-US" sz="2400" baseline="0" dirty="0">
                          <a:solidFill>
                            <a:schemeClr val="tx1"/>
                          </a:solidFill>
                        </a:rPr>
                        <a:t> Strategies</a:t>
                      </a:r>
                      <a:endParaRPr lang="en-US" sz="2400" dirty="0">
                        <a:solidFill>
                          <a:schemeClr val="tx1"/>
                        </a:solidFill>
                      </a:endParaRPr>
                    </a:p>
                  </a:txBody>
                  <a:tcPr>
                    <a:solidFill>
                      <a:schemeClr val="accent3"/>
                    </a:solidFill>
                  </a:tcPr>
                </a:tc>
                <a:tc>
                  <a:txBody>
                    <a:bodyPr/>
                    <a:lstStyle/>
                    <a:p>
                      <a:pPr algn="ctr"/>
                      <a:r>
                        <a:rPr lang="en-US" sz="2400" dirty="0">
                          <a:solidFill>
                            <a:schemeClr val="tx1"/>
                          </a:solidFill>
                        </a:rPr>
                        <a:t>Additional Consequences</a:t>
                      </a:r>
                    </a:p>
                  </a:txBody>
                  <a:tcPr>
                    <a:solidFill>
                      <a:schemeClr val="accent3"/>
                    </a:solidFill>
                  </a:tcPr>
                </a:tc>
                <a:extLst>
                  <a:ext uri="{0D108BD9-81ED-4DB2-BD59-A6C34878D82A}">
                    <a16:rowId xmlns:a16="http://schemas.microsoft.com/office/drawing/2014/main" val="10000"/>
                  </a:ext>
                </a:extLst>
              </a:tr>
              <a:tr h="3329161">
                <a:tc>
                  <a:txBody>
                    <a:bodyPr/>
                    <a:lstStyle/>
                    <a:p>
                      <a:pPr marL="342900" indent="-342900">
                        <a:buClr>
                          <a:srgbClr val="FF0000"/>
                        </a:buClr>
                        <a:buFont typeface="Arial" panose="020B0604020202020204" pitchFamily="34" charset="0"/>
                        <a:buChar char="•"/>
                      </a:pPr>
                      <a:r>
                        <a:rPr lang="en-US" sz="2400" dirty="0"/>
                        <a:t>Proximity Control</a:t>
                      </a:r>
                    </a:p>
                    <a:p>
                      <a:pPr marL="0" indent="0">
                        <a:buClr>
                          <a:srgbClr val="FF0000"/>
                        </a:buClr>
                        <a:buFont typeface="Arial" panose="020B0604020202020204" pitchFamily="34" charset="0"/>
                        <a:buNone/>
                      </a:pPr>
                      <a:endParaRPr lang="en-US" sz="800" dirty="0"/>
                    </a:p>
                    <a:p>
                      <a:pPr marL="342900" indent="-342900">
                        <a:buClr>
                          <a:srgbClr val="FF0000"/>
                        </a:buClr>
                        <a:buFont typeface="Arial" panose="020B0604020202020204" pitchFamily="34" charset="0"/>
                        <a:buChar char="•"/>
                      </a:pPr>
                      <a:r>
                        <a:rPr lang="en-US" sz="2400" dirty="0"/>
                        <a:t>Signal/Non-Verbal Cue</a:t>
                      </a:r>
                    </a:p>
                    <a:p>
                      <a:pPr marL="0" indent="0">
                        <a:buClr>
                          <a:srgbClr val="FF0000"/>
                        </a:buClr>
                        <a:buFont typeface="Arial" panose="020B0604020202020204" pitchFamily="34" charset="0"/>
                        <a:buNone/>
                      </a:pPr>
                      <a:endParaRPr lang="en-US" sz="800" dirty="0"/>
                    </a:p>
                    <a:p>
                      <a:pPr marL="342900" indent="-342900">
                        <a:buClr>
                          <a:srgbClr val="FF0000"/>
                        </a:buClr>
                        <a:buFont typeface="Arial" panose="020B0604020202020204" pitchFamily="34" charset="0"/>
                        <a:buChar char="•"/>
                      </a:pPr>
                      <a:r>
                        <a:rPr lang="en-US" sz="2400" dirty="0"/>
                        <a:t>Ignore/Attend/</a:t>
                      </a:r>
                    </a:p>
                    <a:p>
                      <a:pPr marL="0" indent="0" defTabSz="341313">
                        <a:buClr>
                          <a:srgbClr val="FF0000"/>
                        </a:buClr>
                        <a:buFont typeface="Arial" panose="020B0604020202020204" pitchFamily="34" charset="0"/>
                        <a:buNone/>
                      </a:pPr>
                      <a:r>
                        <a:rPr lang="en-US" sz="2400" dirty="0"/>
                        <a:t>	Praise</a:t>
                      </a:r>
                    </a:p>
                    <a:p>
                      <a:endParaRPr lang="en-US" sz="2400" dirty="0">
                        <a:latin typeface="Calibri" panose="020F0502020204030204" pitchFamily="34" charset="0"/>
                      </a:endParaRPr>
                    </a:p>
                  </a:txBody>
                  <a:tcPr>
                    <a:solidFill>
                      <a:schemeClr val="accent3">
                        <a:lumMod val="40000"/>
                        <a:lumOff val="60000"/>
                      </a:schemeClr>
                    </a:solidFill>
                  </a:tcPr>
                </a:tc>
                <a:tc>
                  <a:txBody>
                    <a:bodyPr/>
                    <a:lstStyle/>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Redirect</a:t>
                      </a:r>
                    </a:p>
                    <a:p>
                      <a:pPr marL="0" indent="0" algn="l" defTabSz="457200" rtl="0" eaLnBrk="1" latinLnBrk="0" hangingPunct="1">
                        <a:buClr>
                          <a:srgbClr val="FF0000"/>
                        </a:buClr>
                        <a:buFont typeface="Arial" panose="020B0604020202020204" pitchFamily="34" charset="0"/>
                        <a:buNone/>
                      </a:pPr>
                      <a:endParaRPr lang="en-US" sz="800" kern="1200" dirty="0">
                        <a:solidFill>
                          <a:schemeClr val="dk1"/>
                        </a:solidFill>
                        <a:latin typeface="+mn-lt"/>
                        <a:ea typeface="+mn-ea"/>
                        <a:cs typeface="+mn-cs"/>
                      </a:endParaRPr>
                    </a:p>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Reteach</a:t>
                      </a:r>
                    </a:p>
                    <a:p>
                      <a:pPr marL="0" indent="0" algn="l" defTabSz="457200" rtl="0" eaLnBrk="1" latinLnBrk="0" hangingPunct="1">
                        <a:buClr>
                          <a:srgbClr val="FF0000"/>
                        </a:buClr>
                        <a:buFont typeface="Arial" panose="020B0604020202020204" pitchFamily="34" charset="0"/>
                        <a:buNone/>
                      </a:pPr>
                      <a:endParaRPr lang="en-US" sz="800" kern="1200" dirty="0">
                        <a:solidFill>
                          <a:schemeClr val="dk1"/>
                        </a:solidFill>
                        <a:latin typeface="+mn-lt"/>
                        <a:ea typeface="+mn-ea"/>
                        <a:cs typeface="+mn-cs"/>
                      </a:endParaRPr>
                    </a:p>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Provide Choice</a:t>
                      </a:r>
                    </a:p>
                    <a:p>
                      <a:pPr marL="0" indent="0" algn="l" defTabSz="457200" rtl="0" eaLnBrk="1" latinLnBrk="0" hangingPunct="1">
                        <a:buClr>
                          <a:srgbClr val="FF0000"/>
                        </a:buClr>
                        <a:buFont typeface="Arial" panose="020B0604020202020204" pitchFamily="34" charset="0"/>
                        <a:buNone/>
                      </a:pPr>
                      <a:endParaRPr lang="en-US" sz="800" kern="1200" dirty="0">
                        <a:solidFill>
                          <a:schemeClr val="dk1"/>
                        </a:solidFill>
                        <a:latin typeface="+mn-lt"/>
                        <a:ea typeface="+mn-ea"/>
                        <a:cs typeface="+mn-cs"/>
                      </a:endParaRPr>
                    </a:p>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Student Conference</a:t>
                      </a:r>
                    </a:p>
                    <a:p>
                      <a:endParaRPr lang="en-US" dirty="0"/>
                    </a:p>
                  </a:txBody>
                  <a:tcPr>
                    <a:solidFill>
                      <a:schemeClr val="accent3">
                        <a:lumMod val="40000"/>
                        <a:lumOff val="60000"/>
                      </a:schemeClr>
                    </a:solidFill>
                  </a:tcPr>
                </a:tc>
                <a:tc>
                  <a:txBody>
                    <a:bodyPr/>
                    <a:lstStyle/>
                    <a:p>
                      <a:pPr marL="342900" marR="0" indent="-3429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400" kern="1200" dirty="0">
                          <a:solidFill>
                            <a:schemeClr val="dk1"/>
                          </a:solidFill>
                          <a:latin typeface="+mn-lt"/>
                          <a:ea typeface="+mn-ea"/>
                          <a:cs typeface="+mn-cs"/>
                        </a:rPr>
                        <a:t>A menu of mild educational responses that require student effort and leave little incentive to repeat the inappropriate</a:t>
                      </a:r>
                      <a:r>
                        <a:rPr lang="en-US" sz="2400" kern="1200" baseline="0" dirty="0">
                          <a:solidFill>
                            <a:schemeClr val="dk1"/>
                          </a:solidFill>
                          <a:latin typeface="+mn-lt"/>
                          <a:ea typeface="+mn-ea"/>
                          <a:cs typeface="+mn-cs"/>
                        </a:rPr>
                        <a:t> </a:t>
                      </a:r>
                      <a:r>
                        <a:rPr lang="en-US" sz="2400" kern="1200" dirty="0">
                          <a:solidFill>
                            <a:schemeClr val="dk1"/>
                          </a:solidFill>
                          <a:latin typeface="+mn-lt"/>
                          <a:ea typeface="+mn-ea"/>
                          <a:cs typeface="+mn-cs"/>
                        </a:rPr>
                        <a:t>behavior. </a:t>
                      </a:r>
                    </a:p>
                    <a:p>
                      <a:endParaRPr lang="en-US" dirty="0"/>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881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a:normAutofit fontScale="90000"/>
          </a:bodyPr>
          <a:lstStyle/>
          <a:p>
            <a:r>
              <a:rPr lang="en-US" dirty="0">
                <a:latin typeface="Calibri" panose="020F0502020204030204" pitchFamily="34" charset="0"/>
              </a:rPr>
              <a:t>Discouraging Inappropriate Behavior</a:t>
            </a:r>
            <a:endParaRPr lang="en-US" dirty="0"/>
          </a:p>
        </p:txBody>
      </p:sp>
      <p:sp>
        <p:nvSpPr>
          <p:cNvPr id="3" name="Content Placeholder 2"/>
          <p:cNvSpPr>
            <a:spLocks noGrp="1"/>
          </p:cNvSpPr>
          <p:nvPr>
            <p:ph idx="1"/>
          </p:nvPr>
        </p:nvSpPr>
        <p:spPr>
          <a:xfrm>
            <a:off x="457200" y="1346200"/>
            <a:ext cx="8229600" cy="4779963"/>
          </a:xfrm>
        </p:spPr>
        <p:txBody>
          <a:bodyPr>
            <a:normAutofit lnSpcReduction="10000"/>
          </a:bodyPr>
          <a:lstStyle/>
          <a:p>
            <a:pPr marL="0" indent="0">
              <a:buNone/>
            </a:pPr>
            <a:r>
              <a:rPr lang="en-US" i="1" dirty="0"/>
              <a:t>Indirect Strategies</a:t>
            </a:r>
          </a:p>
          <a:p>
            <a:pPr marL="0" indent="0">
              <a:buNone/>
            </a:pPr>
            <a:r>
              <a:rPr lang="en-US" sz="2800" dirty="0"/>
              <a:t>Actions to minimize the misbehavior before it gets out of hand and requires more extensive intervention:</a:t>
            </a:r>
          </a:p>
          <a:p>
            <a:pPr marL="0" indent="0">
              <a:buNone/>
            </a:pPr>
            <a:endParaRPr lang="en-US" sz="2800" dirty="0"/>
          </a:p>
          <a:p>
            <a:pPr marL="685800">
              <a:buClr>
                <a:srgbClr val="FF0000"/>
              </a:buClr>
            </a:pPr>
            <a:r>
              <a:rPr lang="en-US" sz="2800" dirty="0"/>
              <a:t>Proximity Control</a:t>
            </a:r>
          </a:p>
          <a:p>
            <a:pPr marL="685800">
              <a:buClr>
                <a:srgbClr val="FF0000"/>
              </a:buClr>
            </a:pPr>
            <a:r>
              <a:rPr lang="en-US" sz="2800" dirty="0"/>
              <a:t>Signal or Non-Verbal Cue</a:t>
            </a:r>
          </a:p>
          <a:p>
            <a:pPr marL="685800">
              <a:buClr>
                <a:srgbClr val="FF0000"/>
              </a:buClr>
            </a:pPr>
            <a:r>
              <a:rPr lang="en-US" sz="2800" dirty="0"/>
              <a:t>Ignore/Attend/Praise</a:t>
            </a:r>
          </a:p>
          <a:p>
            <a:pPr marL="1143000">
              <a:buClr>
                <a:srgbClr val="FF0000"/>
              </a:buClr>
            </a:pPr>
            <a:endParaRPr lang="en-US" sz="2800" dirty="0"/>
          </a:p>
          <a:p>
            <a:pPr marL="0" indent="0" algn="ctr">
              <a:buNone/>
            </a:pPr>
            <a:endParaRPr lang="en-US" sz="2800" i="1" dirty="0"/>
          </a:p>
          <a:p>
            <a:pPr marL="0" indent="0" algn="ctr">
              <a:buNone/>
            </a:pPr>
            <a:r>
              <a:rPr lang="en-US" sz="2800" i="1" dirty="0"/>
              <a:t>Unobtrusive  </a:t>
            </a:r>
            <a:r>
              <a:rPr lang="en-US" sz="2800" i="1" dirty="0">
                <a:solidFill>
                  <a:srgbClr val="008000"/>
                </a:solidFill>
              </a:rPr>
              <a:t>•</a:t>
            </a:r>
            <a:r>
              <a:rPr lang="en-US" sz="2800" i="1" dirty="0"/>
              <a:t>  Carried out quickly during instruction</a:t>
            </a:r>
          </a:p>
        </p:txBody>
      </p:sp>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Teacher-Student.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010150" y="2776490"/>
            <a:ext cx="3568700" cy="2703560"/>
          </a:xfrm>
          <a:prstGeom prst="rect">
            <a:avLst/>
          </a:prstGeom>
        </p:spPr>
      </p:pic>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012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670142" y="2175289"/>
          <a:ext cx="7848600" cy="3840480"/>
        </p:xfrm>
        <a:graphic>
          <a:graphicData uri="http://schemas.openxmlformats.org/drawingml/2006/table">
            <a:tbl>
              <a:tblPr firstRow="1" bandRow="1">
                <a:tableStyleId>{2D5ABB26-0587-4C30-8999-92F81FD0307C}</a:tableStyleId>
              </a:tblPr>
              <a:tblGrid>
                <a:gridCol w="1985375">
                  <a:extLst>
                    <a:ext uri="{9D8B030D-6E8A-4147-A177-3AD203B41FA5}">
                      <a16:colId xmlns:a16="http://schemas.microsoft.com/office/drawing/2014/main" val="20000"/>
                    </a:ext>
                  </a:extLst>
                </a:gridCol>
                <a:gridCol w="5863225">
                  <a:extLst>
                    <a:ext uri="{9D8B030D-6E8A-4147-A177-3AD203B41FA5}">
                      <a16:colId xmlns:a16="http://schemas.microsoft.com/office/drawing/2014/main" val="20001"/>
                    </a:ext>
                  </a:extLst>
                </a:gridCol>
              </a:tblGrid>
              <a:tr h="1168400">
                <a:tc>
                  <a:txBody>
                    <a:bodyPr/>
                    <a:lstStyle/>
                    <a:p>
                      <a:pPr algn="ctr"/>
                      <a:r>
                        <a:rPr lang="en-US" sz="2400" dirty="0">
                          <a:solidFill>
                            <a:srgbClr val="008000"/>
                          </a:solidFill>
                        </a:rPr>
                        <a:t>Proximity Control</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114300" indent="0"/>
                      <a:r>
                        <a:rPr lang="en-US" dirty="0"/>
                        <a:t>The strategic placement/movement</a:t>
                      </a:r>
                      <a:r>
                        <a:rPr lang="en-US" baseline="0" dirty="0"/>
                        <a:t> by the teacher in order to encourage positive behavior. The teacher is a source of protection and strength, helping the student to control impulses.</a:t>
                      </a:r>
                      <a:endParaRPr lang="en-US" dirty="0"/>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168400">
                <a:tc>
                  <a:txBody>
                    <a:bodyPr/>
                    <a:lstStyle/>
                    <a:p>
                      <a:pPr algn="ctr"/>
                      <a:r>
                        <a:rPr lang="en-US" sz="2400" dirty="0">
                          <a:solidFill>
                            <a:srgbClr val="FF0000"/>
                          </a:solidFill>
                        </a:rPr>
                        <a:t>Signal or</a:t>
                      </a:r>
                      <a:br>
                        <a:rPr lang="en-US" sz="2400" dirty="0">
                          <a:solidFill>
                            <a:srgbClr val="FF0000"/>
                          </a:solidFill>
                        </a:rPr>
                      </a:br>
                      <a:r>
                        <a:rPr lang="en-US" sz="2400" dirty="0">
                          <a:solidFill>
                            <a:srgbClr val="FF0000"/>
                          </a:solidFill>
                        </a:rPr>
                        <a:t>Non-verbal Cue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14300" indent="0"/>
                      <a:r>
                        <a:rPr lang="en-US" dirty="0"/>
                        <a:t>Non-verbal</a:t>
                      </a:r>
                      <a:r>
                        <a:rPr lang="en-US" baseline="0" dirty="0"/>
                        <a:t> techniques such as sustained eye contact, hand gestures, picture cues, etc. suggesting that the teacher is aware of the behavior and prepared to intervene if it continues.  </a:t>
                      </a:r>
                      <a:endParaRPr lang="en-US"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168400">
                <a:tc>
                  <a:txBody>
                    <a:bodyPr/>
                    <a:lstStyle/>
                    <a:p>
                      <a:pPr algn="ctr"/>
                      <a:r>
                        <a:rPr lang="en-US" sz="2400" dirty="0">
                          <a:solidFill>
                            <a:srgbClr val="008000"/>
                          </a:solidFill>
                        </a:rPr>
                        <a:t>Ignore/Attend/Praise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114300" indent="0">
                        <a:tabLst/>
                      </a:pPr>
                      <a:r>
                        <a:rPr lang="en-US" dirty="0"/>
                        <a:t>Uses</a:t>
                      </a:r>
                      <a:r>
                        <a:rPr lang="en-US" baseline="0" dirty="0"/>
                        <a:t> t</a:t>
                      </a:r>
                      <a:r>
                        <a:rPr lang="en-US" dirty="0"/>
                        <a:t>he power of praise or positive feedback. The teacher praises an appropriately behaving student in the proximity of the inappropriately behaving student. The praise serves as a prompt. When the student exhibits the desired behavior, attention and praise are then provided.</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TextBox 1"/>
          <p:cNvSpPr txBox="1"/>
          <p:nvPr/>
        </p:nvSpPr>
        <p:spPr>
          <a:xfrm>
            <a:off x="457200" y="1388533"/>
            <a:ext cx="4064000" cy="861774"/>
          </a:xfrm>
          <a:prstGeom prst="rect">
            <a:avLst/>
          </a:prstGeom>
          <a:noFill/>
        </p:spPr>
        <p:txBody>
          <a:bodyPr wrap="square" rtlCol="0">
            <a:spAutoFit/>
          </a:bodyPr>
          <a:lstStyle/>
          <a:p>
            <a:r>
              <a:rPr lang="en-US" sz="3200" i="1" dirty="0"/>
              <a:t>Indirect Strategies</a:t>
            </a:r>
          </a:p>
          <a:p>
            <a:endParaRPr lang="en-US" dirty="0"/>
          </a:p>
        </p:txBody>
      </p:sp>
      <p:sp>
        <p:nvSpPr>
          <p:cNvPr id="8" name="Title 1"/>
          <p:cNvSpPr>
            <a:spLocks noGrp="1"/>
          </p:cNvSpPr>
          <p:nvPr>
            <p:ph type="title"/>
          </p:nvPr>
        </p:nvSpPr>
        <p:spPr>
          <a:xfrm>
            <a:off x="457200" y="300038"/>
            <a:ext cx="8229600" cy="1143000"/>
          </a:xfrm>
        </p:spPr>
        <p:txBody>
          <a:bodyPr>
            <a:normAutofit fontScale="90000"/>
          </a:bodyPr>
          <a:lstStyle/>
          <a:p>
            <a:r>
              <a:rPr lang="en-US" dirty="0">
                <a:latin typeface="Calibri" panose="020F0502020204030204" pitchFamily="34" charset="0"/>
              </a:rPr>
              <a:t>Discouraging Inappropriate Behavior</a:t>
            </a:r>
            <a:endParaRPr lang="en-US" dirty="0"/>
          </a:p>
        </p:txBody>
      </p:sp>
    </p:spTree>
    <p:extLst>
      <p:ext uri="{BB962C8B-B14F-4D97-AF65-F5344CB8AC3E}">
        <p14:creationId xmlns:p14="http://schemas.microsoft.com/office/powerpoint/2010/main" val="41765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i="1" dirty="0"/>
              <a:t>Things to remember . . . </a:t>
            </a:r>
          </a:p>
          <a:p>
            <a:r>
              <a:rPr lang="en-US" dirty="0"/>
              <a:t>Address behaviors quickly and calmly.</a:t>
            </a:r>
          </a:p>
          <a:p>
            <a:r>
              <a:rPr lang="en-US" dirty="0"/>
              <a:t>When the student demonstrates the desired behavior, always follow with praise or positive feedback.</a:t>
            </a:r>
          </a:p>
          <a:p>
            <a:r>
              <a:rPr lang="en-US" dirty="0"/>
              <a:t>Use strategically; these indirect techniques are basic stopgap measures and not a substitute for the more in-depth teaching strategies. Re-teach or conference when time permits.</a:t>
            </a:r>
          </a:p>
        </p:txBody>
      </p:sp>
      <p:grpSp>
        <p:nvGrpSpPr>
          <p:cNvPr id="9" name="Group 8"/>
          <p:cNvGrpSpPr/>
          <p:nvPr/>
        </p:nvGrpSpPr>
        <p:grpSpPr>
          <a:xfrm>
            <a:off x="12700" y="6288897"/>
            <a:ext cx="9144378" cy="581802"/>
            <a:chOff x="12700" y="6288897"/>
            <a:chExt cx="9144378" cy="58180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4" name="Title 1"/>
          <p:cNvSpPr>
            <a:spLocks noGrp="1"/>
          </p:cNvSpPr>
          <p:nvPr>
            <p:ph type="title"/>
          </p:nvPr>
        </p:nvSpPr>
        <p:spPr>
          <a:xfrm>
            <a:off x="457200" y="300038"/>
            <a:ext cx="8229600" cy="1143000"/>
          </a:xfrm>
        </p:spPr>
        <p:txBody>
          <a:bodyPr>
            <a:normAutofit fontScale="90000"/>
          </a:bodyPr>
          <a:lstStyle/>
          <a:p>
            <a:r>
              <a:rPr lang="en-US" dirty="0">
                <a:latin typeface="Calibri" panose="020F0502020204030204" pitchFamily="34" charset="0"/>
              </a:rPr>
              <a:t>Discouraging Inappropriate Behavior</a:t>
            </a:r>
            <a:endParaRPr lang="en-US" dirty="0"/>
          </a:p>
        </p:txBody>
      </p:sp>
    </p:spTree>
    <p:extLst>
      <p:ext uri="{BB962C8B-B14F-4D97-AF65-F5344CB8AC3E}">
        <p14:creationId xmlns:p14="http://schemas.microsoft.com/office/powerpoint/2010/main" val="4681372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6094</TotalTime>
  <Words>2521</Words>
  <Application>Microsoft Office PowerPoint</Application>
  <PresentationFormat>On-screen Show (4:3)</PresentationFormat>
  <Paragraphs>223</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Arial</vt:lpstr>
      <vt:lpstr>Calibri</vt:lpstr>
      <vt:lpstr>Franklin Gothic Book</vt:lpstr>
      <vt:lpstr>Times</vt:lpstr>
      <vt:lpstr>Times New Roman</vt:lpstr>
      <vt:lpstr>ヒラギノ角ゴ Pro W3</vt:lpstr>
      <vt:lpstr>1_Office Theme</vt:lpstr>
      <vt:lpstr>Staff Mini-Module  Developing a Schoolwide System to Discourage Inappropriate Behavior      </vt:lpstr>
      <vt:lpstr>PowerPoint Presentation</vt:lpstr>
      <vt:lpstr>PowerPoint Presentation</vt:lpstr>
      <vt:lpstr>Instructional Strategies to Discourage Inappropriate Behavior:</vt:lpstr>
      <vt:lpstr>General Considerations: Discouraging Inappropriate Behavior</vt:lpstr>
      <vt:lpstr>Strategies for Staff to Discourage Inappropriate Behavior</vt:lpstr>
      <vt:lpstr>Discouraging Inappropriate Behavior</vt:lpstr>
      <vt:lpstr>Discouraging Inappropriate Behavior</vt:lpstr>
      <vt:lpstr>Discouraging Inappropriate Behavior</vt:lpstr>
      <vt:lpstr>Discouraging Inappropriate Behavior</vt:lpstr>
      <vt:lpstr>Four Direct Error Correction Strategies</vt:lpstr>
      <vt:lpstr>Re-Direct</vt:lpstr>
      <vt:lpstr>Re-Teach</vt:lpstr>
      <vt:lpstr>Provide Choice</vt:lpstr>
      <vt:lpstr>Student Conference</vt:lpstr>
      <vt:lpstr>Student Conference</vt:lpstr>
      <vt:lpstr>Student Conference cont.</vt:lpstr>
      <vt:lpstr>Considerations for Corrective Feedback</vt:lpstr>
      <vt:lpstr>Some Possible Additional Consequences</vt:lpstr>
    </vt:vector>
  </TitlesOfParts>
  <Manager/>
  <Company>University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PS6: Developing a Continuum to Discourage Inappropriate Behavior</dc:title>
  <dc:subject/>
  <dc:creator>MO SW-PBS</dc:creator>
  <cp:keywords/>
  <dc:description/>
  <cp:lastModifiedBy>Arden Day</cp:lastModifiedBy>
  <cp:revision>224</cp:revision>
  <dcterms:created xsi:type="dcterms:W3CDTF">2014-01-07T15:41:04Z</dcterms:created>
  <dcterms:modified xsi:type="dcterms:W3CDTF">2019-07-02T20:23:58Z</dcterms:modified>
  <cp:category/>
</cp:coreProperties>
</file>