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44"/>
  </p:notesMasterIdLst>
  <p:sldIdLst>
    <p:sldId id="257" r:id="rId2"/>
    <p:sldId id="263" r:id="rId3"/>
    <p:sldId id="256" r:id="rId4"/>
    <p:sldId id="265" r:id="rId5"/>
    <p:sldId id="266" r:id="rId6"/>
    <p:sldId id="267" r:id="rId7"/>
    <p:sldId id="270" r:id="rId8"/>
    <p:sldId id="361" r:id="rId9"/>
    <p:sldId id="388" r:id="rId10"/>
    <p:sldId id="390" r:id="rId11"/>
    <p:sldId id="364" r:id="rId12"/>
    <p:sldId id="365" r:id="rId13"/>
    <p:sldId id="366" r:id="rId14"/>
    <p:sldId id="396" r:id="rId15"/>
    <p:sldId id="397" r:id="rId16"/>
    <p:sldId id="549" r:id="rId17"/>
    <p:sldId id="395" r:id="rId18"/>
    <p:sldId id="367" r:id="rId19"/>
    <p:sldId id="464" r:id="rId20"/>
    <p:sldId id="368" r:id="rId21"/>
    <p:sldId id="369" r:id="rId22"/>
    <p:sldId id="557" r:id="rId23"/>
    <p:sldId id="370" r:id="rId24"/>
    <p:sldId id="371" r:id="rId25"/>
    <p:sldId id="393" r:id="rId26"/>
    <p:sldId id="465" r:id="rId27"/>
    <p:sldId id="400" r:id="rId28"/>
    <p:sldId id="375" r:id="rId29"/>
    <p:sldId id="376" r:id="rId30"/>
    <p:sldId id="377" r:id="rId31"/>
    <p:sldId id="466" r:id="rId32"/>
    <p:sldId id="555" r:id="rId33"/>
    <p:sldId id="556" r:id="rId34"/>
    <p:sldId id="378" r:id="rId35"/>
    <p:sldId id="379" r:id="rId36"/>
    <p:sldId id="381" r:id="rId37"/>
    <p:sldId id="382" r:id="rId38"/>
    <p:sldId id="558" r:id="rId39"/>
    <p:sldId id="553" r:id="rId40"/>
    <p:sldId id="554" r:id="rId41"/>
    <p:sldId id="559" r:id="rId42"/>
    <p:sldId id="38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3082"/>
  </p:normalViewPr>
  <p:slideViewPr>
    <p:cSldViewPr snapToGrid="0" snapToObjects="1">
      <p:cViewPr varScale="1">
        <p:scale>
          <a:sx n="94" d="100"/>
          <a:sy n="94" d="100"/>
        </p:scale>
        <p:origin x="203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92899-7987-DF41-A8E1-3B68CE46D3B3}" type="datetimeFigureOut">
              <a:rPr lang="en-US" smtClean="0"/>
              <a:t>7/2/2019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BB90B-CA94-B141-B1CD-72FA4DA2D2AB}" type="slidenum">
              <a:rPr lang="en-US" smtClean="0"/>
              <a:t>‹#›</a:t>
            </a:fld>
            <a:endParaRPr lang="en-US"/>
          </a:p>
        </p:txBody>
      </p:sp>
    </p:spTree>
    <p:extLst>
      <p:ext uri="{BB962C8B-B14F-4D97-AF65-F5344CB8AC3E}">
        <p14:creationId xmlns:p14="http://schemas.microsoft.com/office/powerpoint/2010/main" val="3469829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47" name="Shape 1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4465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say: </a:t>
            </a:r>
            <a:endParaRPr lang="en-US" b="0" dirty="0"/>
          </a:p>
          <a:p>
            <a:r>
              <a:rPr lang="en-US" b="0" dirty="0"/>
              <a:t>The benefits of planning rich and frequent opportunities to respond include: </a:t>
            </a:r>
          </a:p>
          <a:p>
            <a:pPr marL="171450" indent="-171450">
              <a:buFont typeface="Arial" panose="020B0604020202020204" pitchFamily="34" charset="0"/>
              <a:buChar char="•"/>
            </a:pPr>
            <a:r>
              <a:rPr lang="en-US" dirty="0"/>
              <a:t>More time students are actively involved, more learned.</a:t>
            </a:r>
          </a:p>
          <a:p>
            <a:pPr marL="171450" indent="-171450">
              <a:buFont typeface="Arial" panose="020B0604020202020204" pitchFamily="34" charset="0"/>
              <a:buChar char="•"/>
            </a:pPr>
            <a:r>
              <a:rPr lang="en-US" dirty="0"/>
              <a:t>Increased rates of responding and subsequent improved learning tend to increase the amount that can be covered.</a:t>
            </a:r>
          </a:p>
          <a:p>
            <a:pPr marL="171450" indent="-171450">
              <a:buFont typeface="Arial" panose="020B0604020202020204" pitchFamily="34" charset="0"/>
              <a:buChar char="•"/>
            </a:pPr>
            <a:r>
              <a:rPr lang="en-US" dirty="0"/>
              <a:t>On-task behavior behavior and correct responses increase while disruptions decrease.</a:t>
            </a:r>
          </a:p>
          <a:p>
            <a:pPr marL="171450" indent="-171450">
              <a:buFont typeface="Arial" panose="020B0604020202020204" pitchFamily="34" charset="0"/>
              <a:buChar char="•"/>
            </a:pPr>
            <a:r>
              <a:rPr lang="en-US" dirty="0"/>
              <a:t>Shown to improve reading and math performance.</a:t>
            </a:r>
          </a:p>
          <a:p>
            <a:pPr marL="171450" indent="-171450">
              <a:buFont typeface="Arial" panose="020B0604020202020204" pitchFamily="34" charset="0"/>
              <a:buChar char="•"/>
            </a:pPr>
            <a:r>
              <a:rPr lang="en-US" dirty="0"/>
              <a:t>Provides continual feedback for the teacher on student learning and the effectiveness of teaching strategies.</a:t>
            </a:r>
          </a:p>
          <a:p>
            <a:endParaRPr lang="en-US" b="1"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11</a:t>
            </a:fld>
            <a:endParaRPr lang="en-US" dirty="0"/>
          </a:p>
        </p:txBody>
      </p:sp>
    </p:spTree>
    <p:extLst>
      <p:ext uri="{BB962C8B-B14F-4D97-AF65-F5344CB8AC3E}">
        <p14:creationId xmlns:p14="http://schemas.microsoft.com/office/powerpoint/2010/main" val="313238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say:</a:t>
            </a:r>
          </a:p>
          <a:p>
            <a:r>
              <a:rPr lang="en-US" b="0" dirty="0"/>
              <a:t>What is the optimal rate for opportunities to respond?  Here are some guidelines provided</a:t>
            </a:r>
            <a:r>
              <a:rPr lang="en-US" b="0" baseline="0" dirty="0"/>
              <a:t> by the </a:t>
            </a:r>
            <a:r>
              <a:rPr lang="en-US" baseline="0" dirty="0"/>
              <a:t>Council for Exceptional Children .</a:t>
            </a:r>
            <a:endParaRPr lang="en-US" b="0" baseline="0" dirty="0"/>
          </a:p>
          <a:p>
            <a:r>
              <a:rPr lang="en-US" dirty="0"/>
              <a:t>Teacher talk should be no more than 40-50% of instructional time.</a:t>
            </a:r>
          </a:p>
          <a:p>
            <a:r>
              <a:rPr lang="en-US" dirty="0"/>
              <a:t>New material – a minimum of 4-6 responses per minute with 80% accuracy.</a:t>
            </a:r>
          </a:p>
          <a:p>
            <a:r>
              <a:rPr lang="en-US" dirty="0"/>
              <a:t>Review of previously learned material – 8-12 responses per minute with 90% accuracy.</a:t>
            </a:r>
          </a:p>
          <a:p>
            <a:endParaRPr lang="en-US" b="0"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12</a:t>
            </a:fld>
            <a:endParaRPr lang="en-US" dirty="0"/>
          </a:p>
        </p:txBody>
      </p:sp>
    </p:spTree>
    <p:extLst>
      <p:ext uri="{BB962C8B-B14F-4D97-AF65-F5344CB8AC3E}">
        <p14:creationId xmlns:p14="http://schemas.microsoft.com/office/powerpoint/2010/main" val="2190380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buClr>
                <a:srgbClr val="FF0000"/>
              </a:buClr>
            </a:pPr>
            <a:r>
              <a:rPr lang="en-US" b="1" dirty="0"/>
              <a:t>TO say: </a:t>
            </a:r>
            <a:r>
              <a:rPr lang="en-US" dirty="0"/>
              <a:t>Varied and creative strategies exist; however, generally fall into one of 2 categories:</a:t>
            </a:r>
          </a:p>
          <a:p>
            <a:pPr lvl="1">
              <a:buFont typeface="Arial" pitchFamily="34" charset="0"/>
              <a:buChar char="–"/>
            </a:pPr>
            <a:r>
              <a:rPr lang="en-US" dirty="0"/>
              <a:t>Verbal</a:t>
            </a:r>
            <a:r>
              <a:rPr lang="en-US" dirty="0">
                <a:solidFill>
                  <a:srgbClr val="008000"/>
                </a:solidFill>
              </a:rPr>
              <a:t> </a:t>
            </a:r>
            <a:r>
              <a:rPr lang="en-US" dirty="0"/>
              <a:t>strategies – Students respond orally to teacher 	prompts or questions.</a:t>
            </a:r>
          </a:p>
          <a:p>
            <a:pPr lvl="1">
              <a:buFont typeface="Arial" pitchFamily="34" charset="0"/>
              <a:buChar char="–"/>
            </a:pPr>
            <a:r>
              <a:rPr lang="en-US" dirty="0"/>
              <a:t>Non-verbal strategies – Students use a signal, card, writing or movement to respond. </a:t>
            </a:r>
          </a:p>
          <a:p>
            <a:endParaRPr lang="en-US" b="1"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13</a:t>
            </a:fld>
            <a:endParaRPr lang="en-US" dirty="0"/>
          </a:p>
        </p:txBody>
      </p:sp>
    </p:spTree>
    <p:extLst>
      <p:ext uri="{BB962C8B-B14F-4D97-AF65-F5344CB8AC3E}">
        <p14:creationId xmlns:p14="http://schemas.microsoft.com/office/powerpoint/2010/main" val="919142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TO say: </a:t>
            </a:r>
          </a:p>
          <a:p>
            <a:r>
              <a:rPr lang="en-US" sz="1200" b="0" i="0" u="none" strike="noStrike" kern="1200" baseline="0" dirty="0">
                <a:solidFill>
                  <a:schemeClr val="tx1"/>
                </a:solidFill>
                <a:latin typeface="+mn-lt"/>
                <a:ea typeface="+mn-ea"/>
                <a:cs typeface="+mn-cs"/>
              </a:rPr>
              <a:t>“Think time is simply pausing after asking a question and counting for a specified amount of time.  The challenge of providing more think time for most teachers is the perception that students will begin to lose focus or behave inappropriately if responses are not given quickly.  The opposite, however, is true.  When only 1 or 2 seconds of think time is provided, only those students who process more quickly remain engaged in the task; therefore, providing a longer period of think time of at least 3 seconds increases participation and decreases disruptions.” (Casteel and Stahl, 1973; Rowe, 1972; Stahl, 1990)</a:t>
            </a:r>
          </a:p>
          <a:p>
            <a:endParaRPr lang="en-US" sz="1200" b="0" i="0" u="none" strike="noStrike" kern="1200" baseline="0" dirty="0">
              <a:solidFill>
                <a:schemeClr val="tx1"/>
              </a:solidFill>
              <a:latin typeface="+mn-lt"/>
              <a:ea typeface="+mn-ea"/>
              <a:cs typeface="+mn-cs"/>
            </a:endParaRPr>
          </a:p>
          <a:p>
            <a:pPr>
              <a:buClr>
                <a:srgbClr val="008000"/>
              </a:buClr>
            </a:pPr>
            <a:r>
              <a:rPr lang="en-US" dirty="0">
                <a:solidFill>
                  <a:srgbClr val="FF0000"/>
                </a:solidFill>
              </a:rPr>
              <a:t>Wait Time or Think Time</a:t>
            </a:r>
            <a:r>
              <a:rPr lang="en-US" dirty="0"/>
              <a:t>–the time lapse when delivering a question </a:t>
            </a:r>
            <a:r>
              <a:rPr lang="en-US" i="1" dirty="0"/>
              <a:t>before </a:t>
            </a:r>
            <a:r>
              <a:rPr lang="en-US" dirty="0"/>
              <a:t>calling on a student or cueing a group response.</a:t>
            </a:r>
          </a:p>
          <a:p>
            <a:pPr lvl="1">
              <a:buClr>
                <a:srgbClr val="008000"/>
              </a:buClr>
            </a:pPr>
            <a:r>
              <a:rPr lang="en-US" dirty="0"/>
              <a:t>Engages students in thinking.</a:t>
            </a:r>
          </a:p>
          <a:p>
            <a:pPr lvl="1">
              <a:buClr>
                <a:srgbClr val="008000"/>
              </a:buClr>
            </a:pPr>
            <a:r>
              <a:rPr lang="en-US" dirty="0"/>
              <a:t>Increases participation.</a:t>
            </a:r>
          </a:p>
          <a:p>
            <a:pPr lvl="1">
              <a:buClr>
                <a:srgbClr val="008000"/>
              </a:buClr>
            </a:pPr>
            <a:r>
              <a:rPr lang="en-US" dirty="0"/>
              <a:t>Increases quality of responses.</a:t>
            </a:r>
          </a:p>
          <a:p>
            <a:pPr lvl="1">
              <a:buClr>
                <a:srgbClr val="008000"/>
              </a:buClr>
            </a:pPr>
            <a:r>
              <a:rPr lang="en-US" dirty="0"/>
              <a:t>Results in fewer redirects of students and fewer discipline problems</a:t>
            </a:r>
            <a:r>
              <a:rPr lang="en-US" sz="1500" dirty="0"/>
              <a:t>.                                                  </a:t>
            </a:r>
          </a:p>
          <a:p>
            <a:pPr marL="342900" lvl="1" indent="0">
              <a:buClr>
                <a:srgbClr val="008000"/>
              </a:buClr>
              <a:buNone/>
            </a:pPr>
            <a:r>
              <a:rPr lang="en-US" sz="1500" dirty="0"/>
              <a:t>													Rowe, 1987</a:t>
            </a: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14</a:t>
            </a:fld>
            <a:endParaRPr lang="en-US" dirty="0"/>
          </a:p>
        </p:txBody>
      </p:sp>
    </p:spTree>
    <p:extLst>
      <p:ext uri="{BB962C8B-B14F-4D97-AF65-F5344CB8AC3E}">
        <p14:creationId xmlns:p14="http://schemas.microsoft.com/office/powerpoint/2010/main" val="2616989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i="0" baseline="0" dirty="0"/>
              <a:t>TO say:</a:t>
            </a:r>
          </a:p>
          <a:p>
            <a:r>
              <a:rPr lang="en-US" b="0" i="0" baseline="0" dirty="0"/>
              <a:t>Teachers, on average, provide only 1.5 seconds or less of think time (Rowe, 1972).  Most of us do not accurately assess the amount of think time we actually provide because our perception of the amount of time that has passed is different than the actual amount of time that has passed. Therefore, using strategies like those listed may help you and your staff increase the amount of think time provided.</a:t>
            </a:r>
          </a:p>
          <a:p>
            <a:pPr>
              <a:buClr>
                <a:srgbClr val="FF0000"/>
              </a:buClr>
            </a:pPr>
            <a:r>
              <a:rPr lang="en-US" dirty="0"/>
              <a:t>Simply pause after asking a question for three seconds.</a:t>
            </a:r>
          </a:p>
          <a:p>
            <a:pPr lvl="1">
              <a:buClr>
                <a:srgbClr val="FF0000"/>
              </a:buClr>
            </a:pPr>
            <a:r>
              <a:rPr lang="en-US" dirty="0"/>
              <a:t>Count inaudibly, use a stopwatch or follow second hand on a clock.</a:t>
            </a:r>
          </a:p>
          <a:p>
            <a:pPr lvl="1">
              <a:buClr>
                <a:srgbClr val="FF0000"/>
              </a:buClr>
            </a:pPr>
            <a:r>
              <a:rPr lang="en-US" dirty="0"/>
              <a:t>Peer coaching or video-taping can help to develop awareness.</a:t>
            </a:r>
          </a:p>
          <a:p>
            <a:endParaRPr lang="en-US" b="0" i="0" baseline="0"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15</a:t>
            </a:fld>
            <a:endParaRPr lang="en-US" dirty="0"/>
          </a:p>
        </p:txBody>
      </p:sp>
    </p:spTree>
    <p:extLst>
      <p:ext uri="{BB962C8B-B14F-4D97-AF65-F5344CB8AC3E}">
        <p14:creationId xmlns:p14="http://schemas.microsoft.com/office/powerpoint/2010/main" val="3096171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do: Determine</a:t>
            </a:r>
            <a:r>
              <a:rPr lang="en-US" b="1" baseline="0" dirty="0"/>
              <a:t> how you will direct participants to partner.</a:t>
            </a:r>
          </a:p>
          <a:p>
            <a:r>
              <a:rPr lang="en-US" b="1" baseline="0" dirty="0"/>
              <a:t>Read the directions on the slide.</a:t>
            </a:r>
          </a:p>
          <a:p>
            <a:r>
              <a:rPr lang="en-US" b="1" baseline="0" dirty="0"/>
              <a:t>Provide approximately 5 minutes for this activity, then ask participants to share out about their perception of elapsed time during the activity.</a:t>
            </a:r>
            <a:endParaRPr lang="en-US" baseline="0" dirty="0"/>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16</a:t>
            </a:fld>
            <a:endParaRPr lang="en-US" dirty="0"/>
          </a:p>
        </p:txBody>
      </p:sp>
    </p:spTree>
    <p:extLst>
      <p:ext uri="{BB962C8B-B14F-4D97-AF65-F5344CB8AC3E}">
        <p14:creationId xmlns:p14="http://schemas.microsoft.com/office/powerpoint/2010/main" val="1975275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say: </a:t>
            </a:r>
          </a:p>
          <a:p>
            <a:r>
              <a:rPr lang="en-US" dirty="0"/>
              <a:t>Verbal response strategies focus on students orally answering a question, sharing ideas, reviewing or summarizing prior learning, or simply repeating a new concept after the teacher. </a:t>
            </a:r>
          </a:p>
          <a:p>
            <a:r>
              <a:rPr lang="en-US" dirty="0"/>
              <a:t>Two types of Verbal Response Strategies</a:t>
            </a:r>
          </a:p>
          <a:p>
            <a:pPr lvl="1">
              <a:buFont typeface="Arial" pitchFamily="34" charset="0"/>
              <a:buChar char="–"/>
            </a:pPr>
            <a:r>
              <a:rPr lang="en-US" sz="3000" dirty="0"/>
              <a:t>Individual  Questioning</a:t>
            </a:r>
          </a:p>
          <a:p>
            <a:pPr lvl="1">
              <a:buFont typeface="Arial" pitchFamily="34" charset="0"/>
              <a:buChar char="–"/>
            </a:pPr>
            <a:r>
              <a:rPr lang="en-US" sz="3000" dirty="0"/>
              <a:t>Choral Response</a:t>
            </a:r>
          </a:p>
          <a:p>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17</a:t>
            </a:fld>
            <a:endParaRPr lang="en-US" dirty="0"/>
          </a:p>
        </p:txBody>
      </p:sp>
    </p:spTree>
    <p:extLst>
      <p:ext uri="{BB962C8B-B14F-4D97-AF65-F5344CB8AC3E}">
        <p14:creationId xmlns:p14="http://schemas.microsoft.com/office/powerpoint/2010/main" val="801983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say: </a:t>
            </a:r>
            <a:endParaRPr lang="en-US" b="1" baseline="0" dirty="0"/>
          </a:p>
          <a:p>
            <a:r>
              <a:rPr lang="en-US" b="0" baseline="0" dirty="0"/>
              <a:t>Many teachers default to calling on students who volunteer often which results in having only a few students actively participating while others disengage.  These strategies may increase participation among all students.  What other strategies have you or your staff used to randomly select students to respond?</a:t>
            </a:r>
          </a:p>
          <a:p>
            <a:pPr>
              <a:buClr>
                <a:srgbClr val="008000"/>
              </a:buClr>
            </a:pPr>
            <a:r>
              <a:rPr lang="en-US" dirty="0">
                <a:solidFill>
                  <a:srgbClr val="FF0000"/>
                </a:solidFill>
              </a:rPr>
              <a:t>Individual Questioning </a:t>
            </a:r>
            <a:r>
              <a:rPr lang="en-US" dirty="0"/>
              <a:t>– Calling on students randomly increases student attention.</a:t>
            </a:r>
          </a:p>
          <a:p>
            <a:pPr lvl="1">
              <a:buClr>
                <a:srgbClr val="008000"/>
              </a:buClr>
            </a:pPr>
            <a:r>
              <a:rPr lang="en-US" dirty="0"/>
              <a:t>Ask the question first, then pause before calling on the student to respond.</a:t>
            </a:r>
          </a:p>
          <a:p>
            <a:pPr lvl="1">
              <a:buClr>
                <a:srgbClr val="008000"/>
              </a:buClr>
            </a:pPr>
            <a:r>
              <a:rPr lang="en-US" dirty="0"/>
              <a:t>Use seating chart, tallying to monitor rate of questions presented to each student.</a:t>
            </a:r>
          </a:p>
          <a:p>
            <a:pPr lvl="1">
              <a:buClr>
                <a:srgbClr val="008000"/>
              </a:buClr>
            </a:pPr>
            <a:r>
              <a:rPr lang="en-US" dirty="0"/>
              <a:t>Student names on strips of paper, drawn as questions asked.</a:t>
            </a:r>
          </a:p>
          <a:p>
            <a:pPr lvl="1">
              <a:buClr>
                <a:srgbClr val="008000"/>
              </a:buClr>
            </a:pPr>
            <a:r>
              <a:rPr lang="en-US" dirty="0"/>
              <a:t>Use above random strategy, and call on a student to repeat or summarize what the student just said.</a:t>
            </a:r>
          </a:p>
          <a:p>
            <a:pPr lvl="1">
              <a:buClr>
                <a:srgbClr val="008000"/>
              </a:buClr>
            </a:pPr>
            <a:endParaRPr lang="en-US" dirty="0"/>
          </a:p>
          <a:p>
            <a:pPr lvl="1">
              <a:buClr>
                <a:srgbClr val="008000"/>
              </a:buClr>
            </a:pPr>
            <a:r>
              <a:rPr lang="en-US" dirty="0"/>
              <a:t>**It is important to note that random selection may cause anxiety or difficulty for some students.  If you know certain students find this aversive, talk to the student about how they might be more comfortable sharing.  One consideration is to use think-pair-share or other models where individual students respond to each other, then pairs may share out with the group.  This way all students have the opportunity to make an individual response, and it may be less of a barrier for some students.</a:t>
            </a:r>
          </a:p>
          <a:p>
            <a:endParaRPr lang="en-US" b="0" dirty="0"/>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18</a:t>
            </a:fld>
            <a:endParaRPr lang="en-US" dirty="0"/>
          </a:p>
        </p:txBody>
      </p:sp>
    </p:spTree>
    <p:extLst>
      <p:ext uri="{BB962C8B-B14F-4D97-AF65-F5344CB8AC3E}">
        <p14:creationId xmlns:p14="http://schemas.microsoft.com/office/powerpoint/2010/main" val="2262432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do: Read the slide.</a:t>
            </a:r>
          </a:p>
        </p:txBody>
      </p:sp>
      <p:sp>
        <p:nvSpPr>
          <p:cNvPr id="4" name="Slide Number Placeholder 3"/>
          <p:cNvSpPr>
            <a:spLocks noGrp="1"/>
          </p:cNvSpPr>
          <p:nvPr>
            <p:ph type="sldNum" sz="quarter" idx="10"/>
          </p:nvPr>
        </p:nvSpPr>
        <p:spPr/>
        <p:txBody>
          <a:bodyPr/>
          <a:lstStyle/>
          <a:p>
            <a:fld id="{A875B4DD-DD12-5549-9756-868EB0781E70}" type="slidenum">
              <a:rPr lang="en-US" smtClean="0"/>
              <a:pPr/>
              <a:t>19</a:t>
            </a:fld>
            <a:endParaRPr lang="en-US" dirty="0"/>
          </a:p>
        </p:txBody>
      </p:sp>
    </p:spTree>
    <p:extLst>
      <p:ext uri="{BB962C8B-B14F-4D97-AF65-F5344CB8AC3E}">
        <p14:creationId xmlns:p14="http://schemas.microsoft.com/office/powerpoint/2010/main" val="2939816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do: Read</a:t>
            </a:r>
            <a:r>
              <a:rPr lang="en-US" b="1" baseline="0" dirty="0"/>
              <a:t> the slide.</a:t>
            </a:r>
          </a:p>
          <a:p>
            <a:r>
              <a:rPr lang="en-US" b="1" baseline="0" dirty="0"/>
              <a:t>To say: </a:t>
            </a:r>
          </a:p>
          <a:p>
            <a:r>
              <a:rPr lang="en-US" sz="1200" b="0" i="0" u="none" strike="noStrike" kern="1200" baseline="0" dirty="0">
                <a:solidFill>
                  <a:schemeClr val="tx1"/>
                </a:solidFill>
                <a:latin typeface="+mn-lt"/>
                <a:ea typeface="+mn-ea"/>
                <a:cs typeface="+mn-cs"/>
              </a:rPr>
              <a:t>Choral responding has been demonstrated at all levels–elementary, middle and secondary grades for students with and without disabilities (Cavanaugh, </a:t>
            </a:r>
            <a:r>
              <a:rPr lang="en-US" sz="1200" b="0" i="0" u="none" strike="noStrike" kern="1200" baseline="0" dirty="0" err="1">
                <a:solidFill>
                  <a:schemeClr val="tx1"/>
                </a:solidFill>
                <a:latin typeface="+mn-lt"/>
                <a:ea typeface="+mn-ea"/>
                <a:cs typeface="+mn-cs"/>
              </a:rPr>
              <a:t>Heward</a:t>
            </a:r>
            <a:r>
              <a:rPr lang="en-US" sz="1200" b="0" i="0" u="none" strike="noStrike" kern="1200" baseline="0" dirty="0">
                <a:solidFill>
                  <a:schemeClr val="tx1"/>
                </a:solidFill>
                <a:latin typeface="+mn-lt"/>
                <a:ea typeface="+mn-ea"/>
                <a:cs typeface="+mn-cs"/>
              </a:rPr>
              <a:t>, &amp; Donelson, 1996; Godfrey, Grisham-Brown, </a:t>
            </a:r>
            <a:r>
              <a:rPr lang="en-US" sz="1200" b="0" i="0" u="none" strike="noStrike" kern="1200" baseline="0" dirty="0" err="1">
                <a:solidFill>
                  <a:schemeClr val="tx1"/>
                </a:solidFill>
                <a:latin typeface="+mn-lt"/>
                <a:ea typeface="+mn-ea"/>
                <a:cs typeface="+mn-cs"/>
              </a:rPr>
              <a:t>Hemmeter</a:t>
            </a:r>
            <a:r>
              <a:rPr lang="en-US" sz="1200" b="0" i="0" u="none" strike="noStrike" kern="1200" baseline="0" dirty="0">
                <a:solidFill>
                  <a:schemeClr val="tx1"/>
                </a:solidFill>
                <a:latin typeface="+mn-lt"/>
                <a:ea typeface="+mn-ea"/>
                <a:cs typeface="+mn-cs"/>
              </a:rPr>
              <a:t>, &amp; Schuster, 2003; </a:t>
            </a:r>
            <a:r>
              <a:rPr lang="en-US" sz="1200" b="0" i="0" u="none" strike="noStrike" kern="1200" baseline="0" dirty="0" err="1">
                <a:solidFill>
                  <a:schemeClr val="tx1"/>
                </a:solidFill>
                <a:latin typeface="+mn-lt"/>
                <a:ea typeface="+mn-ea"/>
                <a:cs typeface="+mn-cs"/>
              </a:rPr>
              <a:t>Heward</a:t>
            </a:r>
            <a:r>
              <a:rPr lang="en-US" sz="1200" b="0" i="0" u="none" strike="noStrike" kern="1200" baseline="0" dirty="0">
                <a:solidFill>
                  <a:schemeClr val="tx1"/>
                </a:solidFill>
                <a:latin typeface="+mn-lt"/>
                <a:ea typeface="+mn-ea"/>
                <a:cs typeface="+mn-cs"/>
              </a:rPr>
              <a:t>, 2006).</a:t>
            </a:r>
          </a:p>
          <a:p>
            <a:pPr>
              <a:buClr>
                <a:srgbClr val="008000"/>
              </a:buClr>
            </a:pPr>
            <a:r>
              <a:rPr lang="en-US" dirty="0">
                <a:solidFill>
                  <a:srgbClr val="FF0000"/>
                </a:solidFill>
              </a:rPr>
              <a:t>Choral Responding </a:t>
            </a:r>
            <a:r>
              <a:rPr lang="en-US" dirty="0"/>
              <a:t>–       All students in class respond in unison to a teacher question.</a:t>
            </a:r>
          </a:p>
          <a:p>
            <a:pPr marL="473869" lvl="1" indent="-130969">
              <a:buClr>
                <a:srgbClr val="008000"/>
              </a:buClr>
            </a:pPr>
            <a:r>
              <a:rPr lang="en-US" dirty="0"/>
              <a:t>Suitable for review, to teach new skills, as a drill, or as a lesson summary.</a:t>
            </a:r>
          </a:p>
          <a:p>
            <a:endParaRPr lang="en-US" b="0"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20</a:t>
            </a:fld>
            <a:endParaRPr lang="en-US" dirty="0"/>
          </a:p>
        </p:txBody>
      </p:sp>
    </p:spTree>
    <p:extLst>
      <p:ext uri="{BB962C8B-B14F-4D97-AF65-F5344CB8AC3E}">
        <p14:creationId xmlns:p14="http://schemas.microsoft.com/office/powerpoint/2010/main" val="4015898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80332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Say, </a:t>
            </a:r>
            <a:r>
              <a:rPr lang="en-US" b="0" dirty="0"/>
              <a:t>“</a:t>
            </a:r>
            <a:r>
              <a:rPr lang="en-US" dirty="0"/>
              <a:t>Here is an example of a teacher</a:t>
            </a:r>
            <a:r>
              <a:rPr lang="en-US" baseline="0" dirty="0"/>
              <a:t> using choral responding,”</a:t>
            </a:r>
            <a:r>
              <a:rPr lang="en-US" b="1" baseline="0" dirty="0"/>
              <a:t> then direct participants  to read the slide.</a:t>
            </a:r>
            <a:r>
              <a:rPr lang="en-US" baseline="0" dirty="0"/>
              <a:t> </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21</a:t>
            </a:fld>
            <a:endParaRPr lang="en-US" dirty="0"/>
          </a:p>
        </p:txBody>
      </p:sp>
    </p:spTree>
    <p:extLst>
      <p:ext uri="{BB962C8B-B14F-4D97-AF65-F5344CB8AC3E}">
        <p14:creationId xmlns:p14="http://schemas.microsoft.com/office/powerpoint/2010/main" val="2994138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endParaRPr lang="en-US" b="0" dirty="0"/>
          </a:p>
          <a:p>
            <a:r>
              <a:rPr lang="en-US" b="0" dirty="0"/>
              <a:t>This is another example of using choral response with older students.  The whole class will recite the red line “Not tonight but tomorrow”, and the teacher or a volunteer student will read the remainder of each stanza.</a:t>
            </a:r>
          </a:p>
          <a:p>
            <a:r>
              <a:rPr lang="en-US" b="1" dirty="0"/>
              <a:t>TO do: Have participants act as the students and read the red lines as the facilitator or volunteer participants read the remainder of each stanza.  (This is also a handout)</a:t>
            </a:r>
          </a:p>
        </p:txBody>
      </p:sp>
      <p:sp>
        <p:nvSpPr>
          <p:cNvPr id="4" name="Slide Number Placeholder 3"/>
          <p:cNvSpPr>
            <a:spLocks noGrp="1"/>
          </p:cNvSpPr>
          <p:nvPr>
            <p:ph type="sldNum" sz="quarter" idx="5"/>
          </p:nvPr>
        </p:nvSpPr>
        <p:spPr/>
        <p:txBody>
          <a:bodyPr/>
          <a:lstStyle/>
          <a:p>
            <a:fld id="{C06BB90B-CA94-B141-B1CD-72FA4DA2D2AB}" type="slidenum">
              <a:rPr lang="en-US" smtClean="0"/>
              <a:t>22</a:t>
            </a:fld>
            <a:endParaRPr lang="en-US"/>
          </a:p>
        </p:txBody>
      </p:sp>
    </p:spTree>
    <p:extLst>
      <p:ext uri="{BB962C8B-B14F-4D97-AF65-F5344CB8AC3E}">
        <p14:creationId xmlns:p14="http://schemas.microsoft.com/office/powerpoint/2010/main" val="2139184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do: Direct</a:t>
            </a:r>
            <a:r>
              <a:rPr lang="en-US" b="1" baseline="0" dirty="0"/>
              <a:t> participants to read the slide</a:t>
            </a:r>
          </a:p>
          <a:p>
            <a:r>
              <a:rPr lang="en-US" b="1" baseline="0" dirty="0"/>
              <a:t>Then say:</a:t>
            </a:r>
          </a:p>
          <a:p>
            <a:r>
              <a:rPr lang="en-US" b="0" baseline="0" dirty="0"/>
              <a:t>Choral response is appropriate for all content areas, however, it is important to use it when there are clear, correct answers.  For example, the teacher might ask, “Everyone, the Americans with Disabilities Act was signed into law in what year?  </a:t>
            </a:r>
            <a:r>
              <a:rPr lang="en-US" b="1" baseline="0" dirty="0"/>
              <a:t>1990</a:t>
            </a:r>
            <a:r>
              <a:rPr lang="en-US" b="0" baseline="0" dirty="0"/>
              <a:t>   While, “Everyone, how does the Americans with Disabilities Act relate to schools,” would not be appropriate as people would have a variety of answers.</a:t>
            </a:r>
            <a:endParaRPr lang="en-US" b="0" dirty="0"/>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23</a:t>
            </a:fld>
            <a:endParaRPr lang="en-US" dirty="0"/>
          </a:p>
        </p:txBody>
      </p:sp>
    </p:spTree>
    <p:extLst>
      <p:ext uri="{BB962C8B-B14F-4D97-AF65-F5344CB8AC3E}">
        <p14:creationId xmlns:p14="http://schemas.microsoft.com/office/powerpoint/2010/main" val="2591222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say: </a:t>
            </a:r>
            <a:endParaRPr lang="en-US" b="0" dirty="0"/>
          </a:p>
          <a:p>
            <a:r>
              <a:rPr lang="en-US" b="0" dirty="0"/>
              <a:t>Some additional considerations for using choral responding include:</a:t>
            </a:r>
          </a:p>
          <a:p>
            <a:pPr marL="171450" indent="-171450">
              <a:lnSpc>
                <a:spcPct val="110000"/>
              </a:lnSpc>
              <a:spcBef>
                <a:spcPts val="0"/>
              </a:spcBef>
              <a:spcAft>
                <a:spcPts val="450"/>
              </a:spcAft>
              <a:buFont typeface="Arial" panose="020B0604020202020204" pitchFamily="34" charset="0"/>
              <a:buChar char="•"/>
            </a:pPr>
            <a:r>
              <a:rPr lang="en-US" dirty="0"/>
              <a:t>Prepare questions in advance.</a:t>
            </a:r>
          </a:p>
          <a:p>
            <a:pPr marL="171450" indent="-171450">
              <a:lnSpc>
                <a:spcPct val="110000"/>
              </a:lnSpc>
              <a:spcBef>
                <a:spcPts val="0"/>
              </a:spcBef>
              <a:spcAft>
                <a:spcPts val="450"/>
              </a:spcAft>
              <a:buFont typeface="Arial" panose="020B0604020202020204" pitchFamily="34" charset="0"/>
              <a:buChar char="•"/>
            </a:pPr>
            <a:r>
              <a:rPr lang="en-US" dirty="0"/>
              <a:t>Can be visually presented on PowerPoint</a:t>
            </a:r>
          </a:p>
          <a:p>
            <a:pPr marL="171450" indent="-171450">
              <a:lnSpc>
                <a:spcPct val="110000"/>
              </a:lnSpc>
              <a:spcBef>
                <a:spcPts val="0"/>
              </a:spcBef>
              <a:spcAft>
                <a:spcPts val="450"/>
              </a:spcAft>
              <a:buFont typeface="Arial" panose="020B0604020202020204" pitchFamily="34" charset="0"/>
              <a:buChar char="•"/>
            </a:pPr>
            <a:r>
              <a:rPr lang="en-US" dirty="0"/>
              <a:t>Best used with individual questions interspersed to assess individual learning.</a:t>
            </a:r>
          </a:p>
          <a:p>
            <a:pPr marL="171450" indent="-171450">
              <a:lnSpc>
                <a:spcPct val="110000"/>
              </a:lnSpc>
              <a:spcBef>
                <a:spcPts val="0"/>
              </a:spcBef>
              <a:spcAft>
                <a:spcPts val="450"/>
              </a:spcAft>
              <a:buFont typeface="Arial" panose="020B0604020202020204" pitchFamily="34" charset="0"/>
              <a:buChar char="•"/>
            </a:pPr>
            <a:r>
              <a:rPr lang="en-US" dirty="0"/>
              <a:t>Use thorough pre-correction regarding listening, the response signal, appropriate voice tone, etc.</a:t>
            </a:r>
          </a:p>
          <a:p>
            <a:pPr marL="171450" indent="-171450">
              <a:lnSpc>
                <a:spcPct val="110000"/>
              </a:lnSpc>
              <a:spcBef>
                <a:spcPts val="0"/>
              </a:spcBef>
              <a:spcAft>
                <a:spcPts val="450"/>
              </a:spcAft>
              <a:buFont typeface="Arial" panose="020B0604020202020204" pitchFamily="34" charset="0"/>
              <a:buChar char="•"/>
            </a:pPr>
            <a:r>
              <a:rPr lang="en-US" dirty="0"/>
              <a:t>Intentionally plan for students who might find barriers to this type of response strategy</a:t>
            </a:r>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24</a:t>
            </a:fld>
            <a:endParaRPr lang="en-US" dirty="0"/>
          </a:p>
        </p:txBody>
      </p:sp>
    </p:spTree>
    <p:extLst>
      <p:ext uri="{BB962C8B-B14F-4D97-AF65-F5344CB8AC3E}">
        <p14:creationId xmlns:p14="http://schemas.microsoft.com/office/powerpoint/2010/main" val="515171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Read the slide or direct participants to read the slide.</a:t>
            </a:r>
          </a:p>
        </p:txBody>
      </p:sp>
      <p:sp>
        <p:nvSpPr>
          <p:cNvPr id="4" name="Slide Number Placeholder 3"/>
          <p:cNvSpPr>
            <a:spLocks noGrp="1"/>
          </p:cNvSpPr>
          <p:nvPr>
            <p:ph type="sldNum" sz="quarter" idx="10"/>
          </p:nvPr>
        </p:nvSpPr>
        <p:spPr/>
        <p:txBody>
          <a:bodyPr/>
          <a:lstStyle/>
          <a:p>
            <a:fld id="{A875B4DD-DD12-5549-9756-868EB0781E70}" type="slidenum">
              <a:rPr lang="en-US" smtClean="0"/>
              <a:pPr/>
              <a:t>25</a:t>
            </a:fld>
            <a:endParaRPr lang="en-US" dirty="0"/>
          </a:p>
        </p:txBody>
      </p:sp>
    </p:spTree>
    <p:extLst>
      <p:ext uri="{BB962C8B-B14F-4D97-AF65-F5344CB8AC3E}">
        <p14:creationId xmlns:p14="http://schemas.microsoft.com/office/powerpoint/2010/main" val="3357358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say: </a:t>
            </a:r>
          </a:p>
          <a:p>
            <a:r>
              <a:rPr lang="en-US" b="0" dirty="0"/>
              <a:t>Non-verbal response strategies use signaling, movement, or other means for students to respond without talking.</a:t>
            </a:r>
          </a:p>
          <a:p>
            <a:pPr marL="171450" indent="-171450">
              <a:buClr>
                <a:srgbClr val="FF0000"/>
              </a:buClr>
              <a:buFont typeface="Arial" panose="020B0604020202020204" pitchFamily="34" charset="0"/>
              <a:buChar char="•"/>
            </a:pPr>
            <a:r>
              <a:rPr lang="en-US" dirty="0"/>
              <a:t>Have the same benefits as verbal response strategies.</a:t>
            </a:r>
          </a:p>
          <a:p>
            <a:pPr marL="171450" indent="-171450">
              <a:buClr>
                <a:srgbClr val="FF0000"/>
              </a:buClr>
              <a:buFont typeface="Arial" panose="020B0604020202020204" pitchFamily="34" charset="0"/>
              <a:buChar char="•"/>
            </a:pPr>
            <a:r>
              <a:rPr lang="en-US" dirty="0"/>
              <a:t>Every student actively answers or responds  to each question or problem posed by the teacher.</a:t>
            </a:r>
          </a:p>
          <a:p>
            <a:pPr marL="171450" indent="-171450">
              <a:buClr>
                <a:srgbClr val="FF0000"/>
              </a:buClr>
              <a:buFont typeface="Arial" panose="020B0604020202020204" pitchFamily="34" charset="0"/>
              <a:buChar char="•"/>
            </a:pPr>
            <a:r>
              <a:rPr lang="en-US" dirty="0"/>
              <a:t>Use low-tech or high-tech non-verbal response strategies</a:t>
            </a:r>
          </a:p>
          <a:p>
            <a:endParaRPr lang="en-US" b="1"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26</a:t>
            </a:fld>
            <a:endParaRPr lang="en-US" dirty="0"/>
          </a:p>
        </p:txBody>
      </p:sp>
    </p:spTree>
    <p:extLst>
      <p:ext uri="{BB962C8B-B14F-4D97-AF65-F5344CB8AC3E}">
        <p14:creationId xmlns:p14="http://schemas.microsoft.com/office/powerpoint/2010/main" val="1853563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a:t>To say:</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“Low-tech</a:t>
            </a:r>
            <a:r>
              <a:rPr lang="en-US" b="0" baseline="0" dirty="0"/>
              <a:t> strategies will involve using materials you probably already have in your school.  Using guided notes will require very few materials, but will require some time to prepare.  High-tech response strategies will require you to ascertain availability of the technology for each student.”</a:t>
            </a:r>
            <a:endParaRPr lang="en-US" b="0" dirty="0"/>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27</a:t>
            </a:fld>
            <a:endParaRPr lang="en-US" dirty="0"/>
          </a:p>
        </p:txBody>
      </p:sp>
    </p:spTree>
    <p:extLst>
      <p:ext uri="{BB962C8B-B14F-4D97-AF65-F5344CB8AC3E}">
        <p14:creationId xmlns:p14="http://schemas.microsoft.com/office/powerpoint/2010/main" val="1695202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baseline="0" dirty="0"/>
              <a:t>To say: </a:t>
            </a:r>
          </a:p>
          <a:p>
            <a:r>
              <a:rPr lang="en-US" b="0" baseline="0" dirty="0"/>
              <a:t>“You will have to teach the procedures to access and use the white boards. There are lots of different choices available for use in the classroom.</a:t>
            </a:r>
          </a:p>
          <a:p>
            <a:r>
              <a:rPr lang="en-US" dirty="0">
                <a:solidFill>
                  <a:srgbClr val="FF0000"/>
                </a:solidFill>
              </a:rPr>
              <a:t>White Boards </a:t>
            </a:r>
            <a:r>
              <a:rPr lang="en-US" dirty="0"/>
              <a:t>– Each student has his or her white board on which to write answers to teacher’s questions with an erasable marker.</a:t>
            </a:r>
          </a:p>
          <a:p>
            <a:pPr lvl="1"/>
            <a:r>
              <a:rPr lang="en-US" dirty="0"/>
              <a:t>Letters, words, numbers, draw symbols, or solve problems.</a:t>
            </a:r>
          </a:p>
          <a:p>
            <a:pPr lvl="1"/>
            <a:r>
              <a:rPr lang="en-US" dirty="0"/>
              <a:t>When cued, hold up board to display answers.</a:t>
            </a:r>
          </a:p>
          <a:p>
            <a:pPr lvl="1"/>
            <a:r>
              <a:rPr lang="en-US" dirty="0"/>
              <a:t>Students use an eraser, sponge, or cloth to erase their answer and await next question.</a:t>
            </a:r>
          </a:p>
        </p:txBody>
      </p:sp>
      <p:sp>
        <p:nvSpPr>
          <p:cNvPr id="4" name="Slide Number Placeholder 3"/>
          <p:cNvSpPr>
            <a:spLocks noGrp="1"/>
          </p:cNvSpPr>
          <p:nvPr>
            <p:ph type="sldNum" sz="quarter" idx="10"/>
          </p:nvPr>
        </p:nvSpPr>
        <p:spPr/>
        <p:txBody>
          <a:bodyPr/>
          <a:lstStyle/>
          <a:p>
            <a:fld id="{A875B4DD-DD12-5549-9756-868EB0781E70}" type="slidenum">
              <a:rPr lang="en-US" smtClean="0"/>
              <a:pPr/>
              <a:t>28</a:t>
            </a:fld>
            <a:endParaRPr lang="en-US" dirty="0"/>
          </a:p>
        </p:txBody>
      </p:sp>
    </p:spTree>
    <p:extLst>
      <p:ext uri="{BB962C8B-B14F-4D97-AF65-F5344CB8AC3E}">
        <p14:creationId xmlns:p14="http://schemas.microsoft.com/office/powerpoint/2010/main" val="4226763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b="1" dirty="0"/>
              <a:t>To say: </a:t>
            </a:r>
          </a:p>
          <a:p>
            <a:r>
              <a:rPr lang="en-US" b="0" dirty="0"/>
              <a:t>Response Cards are </a:t>
            </a:r>
            <a:r>
              <a:rPr lang="en-US" dirty="0"/>
              <a:t>Pre-printed cards that have single words or letters on each side.</a:t>
            </a:r>
          </a:p>
          <a:p>
            <a:pPr lvl="1"/>
            <a:r>
              <a:rPr lang="en-US" dirty="0"/>
              <a:t>Yes/No, True/False, Odd/Even</a:t>
            </a:r>
          </a:p>
          <a:p>
            <a:pPr lvl="1"/>
            <a:r>
              <a:rPr lang="en-US" dirty="0"/>
              <a:t>Set of few choices  (e.g., solid, liquid, gas; root word, prefix, suffix)</a:t>
            </a:r>
          </a:p>
          <a:p>
            <a:r>
              <a:rPr lang="en-US" b="0" dirty="0" err="1"/>
              <a:t>Plickers</a:t>
            </a:r>
            <a:r>
              <a:rPr lang="en-US" b="0" dirty="0"/>
              <a:t> use individual QR codes for each student, and can be used for multiple types of questions.  The teacher will need a smartphone and will need to set up information on the website for the class.</a:t>
            </a:r>
          </a:p>
        </p:txBody>
      </p:sp>
      <p:sp>
        <p:nvSpPr>
          <p:cNvPr id="4" name="Slide Number Placeholder 3"/>
          <p:cNvSpPr>
            <a:spLocks noGrp="1"/>
          </p:cNvSpPr>
          <p:nvPr>
            <p:ph type="sldNum" sz="quarter" idx="10"/>
          </p:nvPr>
        </p:nvSpPr>
        <p:spPr/>
        <p:txBody>
          <a:bodyPr/>
          <a:lstStyle/>
          <a:p>
            <a:fld id="{A875B4DD-DD12-5549-9756-868EB0781E70}" type="slidenum">
              <a:rPr lang="en-US" smtClean="0"/>
              <a:pPr/>
              <a:t>29</a:t>
            </a:fld>
            <a:endParaRPr lang="en-US" dirty="0"/>
          </a:p>
        </p:txBody>
      </p:sp>
    </p:spTree>
    <p:extLst>
      <p:ext uri="{BB962C8B-B14F-4D97-AF65-F5344CB8AC3E}">
        <p14:creationId xmlns:p14="http://schemas.microsoft.com/office/powerpoint/2010/main" val="3824261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say: </a:t>
            </a:r>
          </a:p>
          <a:p>
            <a:r>
              <a:rPr lang="en-US" b="0" dirty="0"/>
              <a:t>“Here is a list of tasks that must be accomplished</a:t>
            </a:r>
            <a:r>
              <a:rPr lang="en-US" b="0" baseline="0" dirty="0"/>
              <a:t> before utilizing white boards or response cards.  Read the tasks, then work with a partner to develop response procedures when using a white board or response cards .”</a:t>
            </a:r>
          </a:p>
          <a:p>
            <a:endParaRPr lang="en-US" b="0" baseline="0" dirty="0"/>
          </a:p>
          <a:p>
            <a:r>
              <a:rPr lang="en-US" b="0" baseline="0" dirty="0"/>
              <a:t>Example Response Procedure:</a:t>
            </a:r>
          </a:p>
          <a:p>
            <a:pPr marL="228600" indent="-228600">
              <a:buAutoNum type="arabicParenR"/>
            </a:pPr>
            <a:r>
              <a:rPr lang="en-US" b="0" dirty="0"/>
              <a:t>Teacher will ask a question</a:t>
            </a:r>
            <a:r>
              <a:rPr lang="en-US" b="0" baseline="0" dirty="0"/>
              <a:t> </a:t>
            </a:r>
          </a:p>
          <a:p>
            <a:pPr marL="228600" indent="-228600">
              <a:buAutoNum type="arabicParenR"/>
            </a:pPr>
            <a:r>
              <a:rPr lang="en-US" b="0" baseline="0" dirty="0"/>
              <a:t>Count to 3</a:t>
            </a:r>
          </a:p>
          <a:p>
            <a:pPr marL="228600" indent="-228600">
              <a:buAutoNum type="arabicParenR"/>
            </a:pPr>
            <a:r>
              <a:rPr lang="en-US" b="0" baseline="0" dirty="0"/>
              <a:t>Direct students to select the card or write the response.  Turn the card you chose or the white board face down on your desk.</a:t>
            </a:r>
          </a:p>
          <a:p>
            <a:pPr marL="228600" indent="-228600">
              <a:buAutoNum type="arabicParenR"/>
            </a:pPr>
            <a:r>
              <a:rPr lang="en-US" b="0" baseline="0" dirty="0"/>
              <a:t>Teacher will count to 2, then say, “Show me your answer.”</a:t>
            </a:r>
          </a:p>
          <a:p>
            <a:pPr marL="228600" indent="-228600">
              <a:buAutoNum type="arabicParenR"/>
            </a:pPr>
            <a:endParaRPr lang="en-US" b="0"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30</a:t>
            </a:fld>
            <a:endParaRPr lang="en-US" dirty="0"/>
          </a:p>
        </p:txBody>
      </p:sp>
    </p:spTree>
    <p:extLst>
      <p:ext uri="{BB962C8B-B14F-4D97-AF65-F5344CB8AC3E}">
        <p14:creationId xmlns:p14="http://schemas.microsoft.com/office/powerpoint/2010/main" val="359706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say: </a:t>
            </a:r>
            <a:r>
              <a:rPr lang="en-US" sz="1200" b="0" i="0" u="none" strike="noStrike" cap="none" baseline="0" dirty="0">
                <a:solidFill>
                  <a:schemeClr val="dk1"/>
                </a:solidFill>
                <a:latin typeface="Calibri"/>
                <a:ea typeface="Calibri"/>
                <a:cs typeface="Calibri"/>
                <a:sym typeface="Calibri"/>
              </a:rPr>
              <a:t>These will be the Working Agreements we will honor during training.</a:t>
            </a:r>
          </a:p>
        </p:txBody>
      </p:sp>
      <p:sp>
        <p:nvSpPr>
          <p:cNvPr id="202" name="Shape 20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2565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say: </a:t>
            </a:r>
            <a:endParaRPr lang="en-US" b="1" baseline="0" dirty="0"/>
          </a:p>
          <a:p>
            <a:r>
              <a:rPr lang="en-US" b="0" baseline="0" dirty="0"/>
              <a:t>Teaching response procedures is very critical when using movement activities.  Movement activities may be most meaningful when the movement is linked to the concept being taught (e.g. Divide the classroom into 4 corners – 1,2,3,4, and have students move to the corner matching their answer).</a:t>
            </a:r>
          </a:p>
          <a:p>
            <a:r>
              <a:rPr lang="en-US" b="1" baseline="0" dirty="0"/>
              <a:t>To do: Ask participants to consider other movement activities that could be used as response strategies.</a:t>
            </a:r>
          </a:p>
          <a:p>
            <a:r>
              <a:rPr lang="en-US" b="0" baseline="0" dirty="0"/>
              <a:t>Possible Answers:</a:t>
            </a:r>
          </a:p>
          <a:p>
            <a:pPr marL="228600" indent="-228600">
              <a:buAutoNum type="arabicParenR"/>
            </a:pPr>
            <a:r>
              <a:rPr lang="en-US" b="0" baseline="0" dirty="0"/>
              <a:t>Students repeat a word presented to them, then clap the syllables of a word</a:t>
            </a:r>
          </a:p>
          <a:p>
            <a:pPr marL="228600" indent="-228600">
              <a:buAutoNum type="arabicParenR"/>
            </a:pPr>
            <a:r>
              <a:rPr lang="en-US" b="0" baseline="0" dirty="0"/>
              <a:t>Two numbers are written on the board, students are directed to use their arms to make a greater than, less than or equal to sign to indicate the relationship between the numbers.</a:t>
            </a:r>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31</a:t>
            </a:fld>
            <a:endParaRPr lang="en-US" dirty="0"/>
          </a:p>
        </p:txBody>
      </p:sp>
    </p:spTree>
    <p:extLst>
      <p:ext uri="{BB962C8B-B14F-4D97-AF65-F5344CB8AC3E}">
        <p14:creationId xmlns:p14="http://schemas.microsoft.com/office/powerpoint/2010/main" val="3603332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endParaRPr lang="en-US" b="0" dirty="0"/>
          </a:p>
          <a:p>
            <a:r>
              <a:rPr lang="en-US" b="0" dirty="0"/>
              <a:t>Now we’re going to watch a video from the website </a:t>
            </a:r>
            <a:r>
              <a:rPr lang="en-US" b="0" dirty="0" err="1"/>
              <a:t>explicitinstruction.org</a:t>
            </a:r>
            <a:r>
              <a:rPr lang="en-US" b="0" dirty="0"/>
              <a:t> with Dr. Anita Archer demonstrating a variety of OTR strategies.  At the end of the video, write down what you think her rate of OTR/minute is and we will compare as a group.</a:t>
            </a:r>
          </a:p>
          <a:p>
            <a:r>
              <a:rPr lang="en-US" b="1" dirty="0"/>
              <a:t>To do: </a:t>
            </a:r>
            <a:endParaRPr lang="en-US" b="0" dirty="0"/>
          </a:p>
          <a:p>
            <a:r>
              <a:rPr lang="en-US" b="0" dirty="0"/>
              <a:t>Go https://explicitinstruction.org/video-secondary-main/secondary-video-5/ and click </a:t>
            </a:r>
            <a:r>
              <a:rPr lang="en-US" b="0" dirty="0" smtClean="0"/>
              <a:t>play. If you</a:t>
            </a:r>
            <a:r>
              <a:rPr lang="en-US" b="0" baseline="0" dirty="0" smtClean="0"/>
              <a:t> are concerned about having internet access, you can download the video at the link given ahead of time.</a:t>
            </a:r>
            <a:endParaRPr lang="en-US" b="1" dirty="0"/>
          </a:p>
        </p:txBody>
      </p:sp>
      <p:sp>
        <p:nvSpPr>
          <p:cNvPr id="4" name="Slide Number Placeholder 3"/>
          <p:cNvSpPr>
            <a:spLocks noGrp="1"/>
          </p:cNvSpPr>
          <p:nvPr>
            <p:ph type="sldNum" sz="quarter" idx="5"/>
          </p:nvPr>
        </p:nvSpPr>
        <p:spPr/>
        <p:txBody>
          <a:bodyPr/>
          <a:lstStyle/>
          <a:p>
            <a:fld id="{C06BB90B-CA94-B141-B1CD-72FA4DA2D2AB}" type="slidenum">
              <a:rPr lang="en-US" smtClean="0"/>
              <a:t>32</a:t>
            </a:fld>
            <a:endParaRPr lang="en-US"/>
          </a:p>
        </p:txBody>
      </p:sp>
    </p:spTree>
    <p:extLst>
      <p:ext uri="{BB962C8B-B14F-4D97-AF65-F5344CB8AC3E}">
        <p14:creationId xmlns:p14="http://schemas.microsoft.com/office/powerpoint/2010/main" val="31594222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endParaRPr lang="en-US" b="0" dirty="0"/>
          </a:p>
          <a:p>
            <a:r>
              <a:rPr lang="en-US" b="0" dirty="0"/>
              <a:t>What did you estimate for OTR/minute?  The rate of OTR/minute in the video was 6/minute – 52 Verbal, 14 Non-verbal.</a:t>
            </a:r>
          </a:p>
          <a:p>
            <a:r>
              <a:rPr lang="en-US" b="1" dirty="0"/>
              <a:t>To do: Animated slide - click to show rate on the screen</a:t>
            </a:r>
            <a:endParaRPr lang="en-US" b="0" dirty="0"/>
          </a:p>
        </p:txBody>
      </p:sp>
      <p:sp>
        <p:nvSpPr>
          <p:cNvPr id="4" name="Slide Number Placeholder 3"/>
          <p:cNvSpPr>
            <a:spLocks noGrp="1"/>
          </p:cNvSpPr>
          <p:nvPr>
            <p:ph type="sldNum" sz="quarter" idx="5"/>
          </p:nvPr>
        </p:nvSpPr>
        <p:spPr/>
        <p:txBody>
          <a:bodyPr/>
          <a:lstStyle/>
          <a:p>
            <a:fld id="{C06BB90B-CA94-B141-B1CD-72FA4DA2D2AB}" type="slidenum">
              <a:rPr lang="en-US" smtClean="0"/>
              <a:t>33</a:t>
            </a:fld>
            <a:endParaRPr lang="en-US"/>
          </a:p>
        </p:txBody>
      </p:sp>
    </p:spTree>
    <p:extLst>
      <p:ext uri="{BB962C8B-B14F-4D97-AF65-F5344CB8AC3E}">
        <p14:creationId xmlns:p14="http://schemas.microsoft.com/office/powerpoint/2010/main" val="2857186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say: </a:t>
            </a:r>
          </a:p>
          <a:p>
            <a:r>
              <a:rPr lang="en-US" b="0" dirty="0"/>
              <a:t> You can also use technology to create opportunities to respond.  </a:t>
            </a:r>
          </a:p>
          <a:p>
            <a:pPr marL="0" indent="0">
              <a:buNone/>
            </a:pPr>
            <a:r>
              <a:rPr lang="en-US" dirty="0">
                <a:solidFill>
                  <a:srgbClr val="FF0000"/>
                </a:solidFill>
              </a:rPr>
              <a:t>Student Response Systems</a:t>
            </a:r>
            <a:r>
              <a:rPr lang="en-US" dirty="0"/>
              <a:t>–Commonly called “clickers” can be used with a range of age groups and content areas.</a:t>
            </a:r>
          </a:p>
          <a:p>
            <a:pPr marL="628650" lvl="1" indent="-171450">
              <a:buFont typeface="Arial" panose="020B0604020202020204" pitchFamily="34" charset="0"/>
              <a:buChar char="•"/>
            </a:pPr>
            <a:r>
              <a:rPr lang="en-US" dirty="0"/>
              <a:t>During class discussion, the teacher displays or asks a question.</a:t>
            </a:r>
          </a:p>
          <a:p>
            <a:pPr marL="628650" lvl="1" indent="-171450">
              <a:buFont typeface="Arial" panose="020B0604020202020204" pitchFamily="34" charset="0"/>
              <a:buChar char="•"/>
            </a:pPr>
            <a:r>
              <a:rPr lang="en-US" dirty="0"/>
              <a:t>All students key in their answer using a hand-held keypad or other web-based device.</a:t>
            </a:r>
          </a:p>
          <a:p>
            <a:pPr marL="628650" lvl="1" indent="-171450">
              <a:buFont typeface="Arial" panose="020B0604020202020204" pitchFamily="34" charset="0"/>
              <a:buChar char="•"/>
            </a:pPr>
            <a:r>
              <a:rPr lang="en-US" dirty="0"/>
              <a:t>Responses are received and displayed on the teacher’s computer monitor as well as on a overhead projector screen.</a:t>
            </a:r>
          </a:p>
          <a:p>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34</a:t>
            </a:fld>
            <a:endParaRPr lang="en-US" dirty="0"/>
          </a:p>
        </p:txBody>
      </p:sp>
    </p:spTree>
    <p:extLst>
      <p:ext uri="{BB962C8B-B14F-4D97-AF65-F5344CB8AC3E}">
        <p14:creationId xmlns:p14="http://schemas.microsoft.com/office/powerpoint/2010/main" val="703321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say: </a:t>
            </a:r>
          </a:p>
          <a:p>
            <a:r>
              <a:rPr lang="en-US" b="0" dirty="0"/>
              <a:t>Classroom clickers</a:t>
            </a:r>
            <a:r>
              <a:rPr lang="en-US" b="0" baseline="0" dirty="0"/>
              <a:t> can be separate from SMART Board systems or can be integrated into those systems.  Your staff will require PD and tech support to effectively use clickers.  Ultimately, the success or failure in using the clickers hinges on the quality of the questions developed.</a:t>
            </a:r>
          </a:p>
          <a:p>
            <a:r>
              <a:rPr lang="en-US" dirty="0"/>
              <a:t>Teachers immediately see each student’s answer.</a:t>
            </a:r>
          </a:p>
          <a:p>
            <a:r>
              <a:rPr lang="en-US" dirty="0"/>
              <a:t>Helps to guide teacher instruction.</a:t>
            </a:r>
          </a:p>
          <a:p>
            <a:r>
              <a:rPr lang="en-US" dirty="0"/>
              <a:t>Devices are numbered so that individual responses can be downloaded for recordkeeping or further analysis once the session has ended.</a:t>
            </a:r>
          </a:p>
          <a:p>
            <a:r>
              <a:rPr lang="en-US" dirty="0"/>
              <a:t>Student engagement and motivation or student satisfaction seems to be enhanced.</a:t>
            </a:r>
          </a:p>
          <a:p>
            <a:r>
              <a:rPr lang="en-US" dirty="0"/>
              <a:t>All can respond anonymously using a familiar game approach.</a:t>
            </a:r>
          </a:p>
          <a:p>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35</a:t>
            </a:fld>
            <a:endParaRPr lang="en-US" dirty="0"/>
          </a:p>
        </p:txBody>
      </p:sp>
    </p:spTree>
    <p:extLst>
      <p:ext uri="{BB962C8B-B14F-4D97-AF65-F5344CB8AC3E}">
        <p14:creationId xmlns:p14="http://schemas.microsoft.com/office/powerpoint/2010/main" val="1617921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say: </a:t>
            </a:r>
          </a:p>
          <a:p>
            <a:r>
              <a:rPr lang="en-US" dirty="0"/>
              <a:t>Guided Notes are teacher prepared handouts leading students through a presentation or lecture with visual cues or prepared blank spaces to fill in key facts or concepts.</a:t>
            </a:r>
          </a:p>
          <a:p>
            <a:pPr marL="628650" lvl="1" indent="-171450">
              <a:buFont typeface="Arial" panose="020B0604020202020204" pitchFamily="34" charset="0"/>
              <a:buChar char="•"/>
            </a:pPr>
            <a:r>
              <a:rPr lang="en-US" dirty="0"/>
              <a:t>Increases attention and engagement.</a:t>
            </a:r>
          </a:p>
          <a:p>
            <a:pPr marL="628650" lvl="1" indent="-171450">
              <a:buFont typeface="Arial" panose="020B0604020202020204" pitchFamily="34" charset="0"/>
              <a:buChar char="•"/>
            </a:pPr>
            <a:r>
              <a:rPr lang="en-US" dirty="0"/>
              <a:t>Provides a standard set of notes.</a:t>
            </a:r>
          </a:p>
          <a:p>
            <a:pPr marL="628650" lvl="1" indent="-171450">
              <a:buFont typeface="Arial" panose="020B0604020202020204" pitchFamily="34" charset="0"/>
              <a:buChar char="•"/>
            </a:pPr>
            <a:r>
              <a:rPr lang="en-US" dirty="0"/>
              <a:t>Helps with outlining skills.</a:t>
            </a:r>
          </a:p>
          <a:p>
            <a:pPr marL="628650" lvl="1" indent="-171450">
              <a:buFont typeface="Arial" panose="020B0604020202020204" pitchFamily="34" charset="0"/>
              <a:buChar char="•"/>
            </a:pPr>
            <a:r>
              <a:rPr lang="en-US" dirty="0"/>
              <a:t>Lessons must follow the guided</a:t>
            </a:r>
            <a:br>
              <a:rPr lang="en-US" dirty="0"/>
            </a:br>
            <a:r>
              <a:rPr lang="en-US" dirty="0"/>
              <a:t>notes.</a:t>
            </a:r>
          </a:p>
          <a:p>
            <a:r>
              <a:rPr lang="en-US" dirty="0"/>
              <a:t>You</a:t>
            </a:r>
            <a:r>
              <a:rPr lang="en-US" baseline="0" dirty="0"/>
              <a:t> were provided guided notes when we began our study of Opportunities to Respond.  Please take time now to review these. Notice that key vocabulary words are used to fill in the blanks.  How did using these notes impact your attention, engagement, learning?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36</a:t>
            </a:fld>
            <a:endParaRPr lang="en-US" dirty="0"/>
          </a:p>
        </p:txBody>
      </p:sp>
    </p:spTree>
    <p:extLst>
      <p:ext uri="{BB962C8B-B14F-4D97-AF65-F5344CB8AC3E}">
        <p14:creationId xmlns:p14="http://schemas.microsoft.com/office/powerpoint/2010/main" val="1309102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Read the slide or direct participants to read the slide,</a:t>
            </a:r>
            <a:r>
              <a:rPr lang="en-US" b="1" baseline="0" dirty="0"/>
              <a:t> then say,</a:t>
            </a:r>
          </a:p>
          <a:p>
            <a:r>
              <a:rPr lang="en-US" b="0" baseline="0" dirty="0"/>
              <a:t>“Guided notes uses the concept of ‘Gestalt’.  The ‘gestalt’ is a concept meaning ‘closure.’  Because our brains seek closure, using guided notes increases the attention and participation of all students by focusing on discovering the missing key concepts.  Remember, this strategy is effective when adequate information is already included so that students can identify the missing information.”</a:t>
            </a:r>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37</a:t>
            </a:fld>
            <a:endParaRPr lang="en-US" dirty="0"/>
          </a:p>
        </p:txBody>
      </p:sp>
    </p:spTree>
    <p:extLst>
      <p:ext uri="{BB962C8B-B14F-4D97-AF65-F5344CB8AC3E}">
        <p14:creationId xmlns:p14="http://schemas.microsoft.com/office/powerpoint/2010/main" val="24938711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endParaRPr lang="en-US" b="0" dirty="0"/>
          </a:p>
          <a:p>
            <a:r>
              <a:rPr lang="en-US" b="0" dirty="0" err="1"/>
              <a:t>TeachingChannel.org</a:t>
            </a:r>
            <a:r>
              <a:rPr lang="en-US" b="0" dirty="0"/>
              <a:t> has some excellent resources for all grade levels, subject areas, and topics.  This is a video from a high school classroom combining verbal and non-verbal responses. https://</a:t>
            </a:r>
            <a:r>
              <a:rPr lang="en-US" b="0" dirty="0" err="1"/>
              <a:t>www.teachingchannel.org</a:t>
            </a:r>
            <a:r>
              <a:rPr lang="en-US" b="0" dirty="0"/>
              <a:t>/video/stand-up-game </a:t>
            </a:r>
          </a:p>
          <a:p>
            <a:r>
              <a:rPr lang="en-US" b="1" dirty="0"/>
              <a:t>TO do: click the link in the  notes, or click the image above to connect to </a:t>
            </a:r>
            <a:r>
              <a:rPr lang="en-US" b="1" dirty="0" err="1"/>
              <a:t>teachingchannel.org</a:t>
            </a:r>
            <a:r>
              <a:rPr lang="en-US" b="1" dirty="0"/>
              <a:t> and play the video.</a:t>
            </a:r>
          </a:p>
        </p:txBody>
      </p:sp>
      <p:sp>
        <p:nvSpPr>
          <p:cNvPr id="4" name="Slide Number Placeholder 3"/>
          <p:cNvSpPr>
            <a:spLocks noGrp="1"/>
          </p:cNvSpPr>
          <p:nvPr>
            <p:ph type="sldNum" sz="quarter" idx="5"/>
          </p:nvPr>
        </p:nvSpPr>
        <p:spPr/>
        <p:txBody>
          <a:bodyPr/>
          <a:lstStyle/>
          <a:p>
            <a:fld id="{C06BB90B-CA94-B141-B1CD-72FA4DA2D2AB}" type="slidenum">
              <a:rPr lang="en-US" smtClean="0"/>
              <a:t>38</a:t>
            </a:fld>
            <a:endParaRPr lang="en-US"/>
          </a:p>
        </p:txBody>
      </p:sp>
    </p:spTree>
    <p:extLst>
      <p:ext uri="{BB962C8B-B14F-4D97-AF65-F5344CB8AC3E}">
        <p14:creationId xmlns:p14="http://schemas.microsoft.com/office/powerpoint/2010/main" val="3391055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Say,</a:t>
            </a:r>
          </a:p>
          <a:p>
            <a:r>
              <a:rPr lang="en-US" b="0" dirty="0"/>
              <a:t>“Providing</a:t>
            </a:r>
            <a:r>
              <a:rPr lang="en-US" b="0" baseline="0" dirty="0"/>
              <a:t> multiple opportunities to respond is a</a:t>
            </a:r>
            <a:r>
              <a:rPr lang="en-US" dirty="0"/>
              <a:t> powerful tool</a:t>
            </a:r>
            <a:r>
              <a:rPr lang="en-US" baseline="0" dirty="0"/>
              <a:t> to increase appropriate behavior.  </a:t>
            </a:r>
          </a:p>
          <a:p>
            <a:r>
              <a:rPr lang="en-US" dirty="0"/>
              <a:t>This</a:t>
            </a:r>
            <a:r>
              <a:rPr lang="en-US" baseline="0" dirty="0"/>
              <a:t> scenario is an example of a teacher providing many and varied opportunities to respond. </a:t>
            </a:r>
            <a:endParaRPr lang="en-US" dirty="0"/>
          </a:p>
          <a:p>
            <a:r>
              <a:rPr lang="en-US" dirty="0"/>
              <a:t>Read the scenario and determine how many opportunities</a:t>
            </a:r>
            <a:r>
              <a:rPr lang="en-US" baseline="0" dirty="0"/>
              <a:t> to respond were provided.</a:t>
            </a:r>
          </a:p>
          <a:p>
            <a:r>
              <a:rPr lang="en-US" baseline="0" dirty="0"/>
              <a:t>Also look for the various strategies used to get students to respond.”</a:t>
            </a:r>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39</a:t>
            </a:fld>
            <a:endParaRPr lang="en-US" dirty="0"/>
          </a:p>
        </p:txBody>
      </p:sp>
    </p:spTree>
    <p:extLst>
      <p:ext uri="{BB962C8B-B14F-4D97-AF65-F5344CB8AC3E}">
        <p14:creationId xmlns:p14="http://schemas.microsoft.com/office/powerpoint/2010/main" val="1660560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“How many opportunities</a:t>
            </a:r>
            <a:r>
              <a:rPr lang="en-US" baseline="0" dirty="0"/>
              <a:t> to respond were provided?”  (six)</a:t>
            </a:r>
          </a:p>
          <a:p>
            <a:r>
              <a:rPr lang="en-US" baseline="0" dirty="0"/>
              <a:t>“What were the various strategies used to get students to respond?” </a:t>
            </a:r>
          </a:p>
          <a:p>
            <a:pPr marL="228600" indent="-228600">
              <a:buAutoNum type="arabicPeriod"/>
            </a:pPr>
            <a:r>
              <a:rPr lang="en-US" baseline="0" dirty="0"/>
              <a:t>talk to neighbor (twice) </a:t>
            </a:r>
          </a:p>
          <a:p>
            <a:pPr marL="228600" indent="-228600">
              <a:buAutoNum type="arabicPeriod"/>
            </a:pPr>
            <a:r>
              <a:rPr lang="en-US" baseline="0" dirty="0"/>
              <a:t>write </a:t>
            </a:r>
          </a:p>
          <a:p>
            <a:pPr marL="228600" indent="-228600">
              <a:buAutoNum type="arabicPeriod"/>
            </a:pPr>
            <a:r>
              <a:rPr lang="en-US" baseline="0" dirty="0"/>
              <a:t>individual oral response</a:t>
            </a:r>
          </a:p>
          <a:p>
            <a:pPr marL="228600" indent="-228600">
              <a:buAutoNum type="arabicPeriod"/>
            </a:pPr>
            <a:r>
              <a:rPr lang="en-US" baseline="0" dirty="0"/>
              <a:t>non-verbal responses (raised hand, thumbs down)</a:t>
            </a:r>
            <a:endParaRPr lang="en-US" dirty="0"/>
          </a:p>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40</a:t>
            </a:fld>
            <a:endParaRPr lang="en-US" dirty="0"/>
          </a:p>
        </p:txBody>
      </p:sp>
    </p:spTree>
    <p:extLst>
      <p:ext uri="{BB962C8B-B14F-4D97-AF65-F5344CB8AC3E}">
        <p14:creationId xmlns:p14="http://schemas.microsoft.com/office/powerpoint/2010/main" val="184092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08" name="Shape 2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To do: Select an attention signal appropriate for your context and audience.</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To say: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“One of our agreements is to follow the attention signal.”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“Your team will work with your school to develop an attention signal you will use in every setting.”</a:t>
            </a:r>
          </a:p>
          <a:p>
            <a:pPr marL="0" marR="0" lvl="0" indent="0" algn="l" rtl="0">
              <a:spcBef>
                <a:spcPts val="0"/>
              </a:spcBef>
              <a:buNone/>
            </a:pPr>
            <a:endParaRPr sz="1200" b="0" i="0" u="none" strike="noStrike" cap="none" baseline="0" dirty="0">
              <a:solidFill>
                <a:schemeClr val="dk1"/>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“In order to get all of you focused after discussions, activities or breaks, </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I will __________________</a:t>
            </a:r>
            <a:r>
              <a:rPr lang="en-US" sz="1200" b="0" i="0" u="none" strike="noStrike" cap="none" baseline="0" dirty="0">
                <a:solidFill>
                  <a:srgbClr val="FF0000"/>
                </a:solidFill>
                <a:latin typeface="Arial"/>
                <a:ea typeface="Arial"/>
                <a:cs typeface="Arial"/>
                <a:sym typeface="Arial"/>
              </a:rPr>
              <a:t>______________________.”</a:t>
            </a:r>
          </a:p>
          <a:p>
            <a:pPr marL="0" marR="0" lvl="0" indent="0" algn="l" rtl="0">
              <a:spcBef>
                <a:spcPts val="0"/>
              </a:spcBef>
              <a:buSzPct val="25000"/>
              <a:buNone/>
            </a:pPr>
            <a:r>
              <a:rPr lang="en-US" sz="1200" b="0" i="0" u="none" strike="noStrike" cap="none" baseline="0" dirty="0">
                <a:solidFill>
                  <a:srgbClr val="FF0000"/>
                </a:solidFill>
                <a:latin typeface="Arial"/>
                <a:ea typeface="Arial"/>
                <a:cs typeface="Arial"/>
                <a:sym typeface="Arial"/>
              </a:rPr>
              <a:t>	(</a:t>
            </a:r>
            <a:r>
              <a:rPr lang="en-US" sz="1200" b="1" i="0" u="none" strike="noStrike" cap="none" baseline="0" dirty="0">
                <a:solidFill>
                  <a:srgbClr val="FF0000"/>
                </a:solidFill>
                <a:latin typeface="Arial"/>
                <a:ea typeface="Arial"/>
                <a:cs typeface="Arial"/>
                <a:sym typeface="Arial"/>
              </a:rPr>
              <a:t>Insert your attention signal here</a:t>
            </a:r>
            <a:r>
              <a:rPr lang="en-US" sz="1200" b="0" i="0" u="none" strike="noStrike" cap="none" baseline="0" dirty="0">
                <a:solidFill>
                  <a:srgbClr val="FF0000"/>
                </a:solidFill>
                <a:latin typeface="Arial"/>
                <a:ea typeface="Arial"/>
                <a:cs typeface="Arial"/>
                <a:sym typeface="Arial"/>
              </a:rPr>
              <a:t>.)</a:t>
            </a:r>
          </a:p>
          <a:p>
            <a:pPr marL="0" marR="0" lvl="0" indent="0" algn="l" rtl="0">
              <a:spcBef>
                <a:spcPts val="0"/>
              </a:spcBef>
              <a:buNone/>
            </a:pPr>
            <a:endParaRPr sz="1200" b="0" i="0" u="none" strike="noStrike" cap="none" baseline="0" dirty="0">
              <a:solidFill>
                <a:srgbClr val="FF0000"/>
              </a:solidFill>
              <a:latin typeface="Arial"/>
              <a:ea typeface="Arial"/>
              <a:cs typeface="Arial"/>
              <a:sym typeface="Arial"/>
            </a:endParaRP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“Your task will be to finish your sentence, quiet your voice and ____________________________.”</a:t>
            </a:r>
          </a:p>
          <a:p>
            <a:pPr marL="0" marR="0" lvl="0" indent="0" algn="l" rtl="0">
              <a:spcBef>
                <a:spcPts val="0"/>
              </a:spcBef>
              <a:buSzPct val="25000"/>
              <a:buNone/>
            </a:pPr>
            <a:r>
              <a:rPr lang="en-US" sz="1200" b="0" i="0" u="none" strike="noStrike" cap="none" baseline="0" dirty="0">
                <a:solidFill>
                  <a:schemeClr val="dk1"/>
                </a:solidFill>
                <a:latin typeface="Arial"/>
                <a:ea typeface="Arial"/>
                <a:cs typeface="Arial"/>
                <a:sym typeface="Arial"/>
              </a:rPr>
              <a:t>							(</a:t>
            </a:r>
            <a:r>
              <a:rPr lang="en-US" sz="1200" b="1" i="0" u="none" strike="noStrike" cap="none" baseline="0" dirty="0">
                <a:solidFill>
                  <a:schemeClr val="dk1"/>
                </a:solidFill>
                <a:latin typeface="Arial"/>
                <a:ea typeface="Arial"/>
                <a:cs typeface="Arial"/>
                <a:sym typeface="Arial"/>
              </a:rPr>
              <a:t>Insert what you want participants to do</a:t>
            </a:r>
            <a:r>
              <a:rPr lang="en-US" sz="1200" b="0" i="0" u="none" strike="noStrike" cap="none" baseline="0" dirty="0">
                <a:solidFill>
                  <a:schemeClr val="dk1"/>
                </a:solidFill>
                <a:latin typeface="Arial"/>
                <a:ea typeface="Arial"/>
                <a:cs typeface="Arial"/>
                <a:sym typeface="Arial"/>
              </a:rPr>
              <a:t>.)</a:t>
            </a:r>
          </a:p>
        </p:txBody>
      </p:sp>
      <p:sp>
        <p:nvSpPr>
          <p:cNvPr id="209" name="Shape 2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4995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600"/>
              </a:spcAft>
              <a:buSzPct val="25000"/>
              <a:buNone/>
            </a:pPr>
            <a:r>
              <a:rPr lang="en-US" sz="1200" b="1" i="0" u="none" strike="noStrike" cap="none" baseline="0" dirty="0">
                <a:solidFill>
                  <a:schemeClr val="dk1"/>
                </a:solidFill>
                <a:latin typeface="Calibri"/>
                <a:ea typeface="Calibri"/>
                <a:cs typeface="Calibri"/>
                <a:sym typeface="Calibri"/>
              </a:rPr>
              <a:t>To Say: </a:t>
            </a:r>
            <a:r>
              <a:rPr lang="en-US" sz="1200" b="0" i="0" u="none" strike="noStrike" cap="none" baseline="0" dirty="0">
                <a:solidFill>
                  <a:schemeClr val="dk1"/>
                </a:solidFill>
                <a:latin typeface="Calibri"/>
                <a:ea typeface="Calibri"/>
                <a:cs typeface="Calibri"/>
                <a:sym typeface="Calibri"/>
              </a:rPr>
              <a:t>“Once you’ve developed an efficient and effective system to accomplish the work of your SW-PBS team and effectively engaged staff in all development work, you’ll begin work on these tasks,” </a:t>
            </a:r>
            <a:r>
              <a:rPr lang="en-US" sz="1200" b="1" i="0" u="none" strike="noStrike" cap="none" baseline="0" dirty="0">
                <a:solidFill>
                  <a:schemeClr val="dk1"/>
                </a:solidFill>
                <a:latin typeface="Calibri"/>
                <a:ea typeface="Calibri"/>
                <a:cs typeface="Calibri"/>
                <a:sym typeface="Calibri"/>
              </a:rPr>
              <a:t>then read the slide.</a:t>
            </a:r>
          </a:p>
        </p:txBody>
      </p:sp>
      <p:sp>
        <p:nvSpPr>
          <p:cNvPr id="242" name="Shape 2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41</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9192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42</a:t>
            </a:fld>
            <a:endParaRPr lang="en-US" dirty="0"/>
          </a:p>
        </p:txBody>
      </p:sp>
    </p:spTree>
    <p:extLst>
      <p:ext uri="{BB962C8B-B14F-4D97-AF65-F5344CB8AC3E}">
        <p14:creationId xmlns:p14="http://schemas.microsoft.com/office/powerpoint/2010/main" val="114367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20" name="Shape 2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baseline="0" dirty="0">
                <a:solidFill>
                  <a:schemeClr val="dk1"/>
                </a:solidFill>
                <a:latin typeface="Calibri"/>
                <a:ea typeface="Calibri"/>
                <a:cs typeface="Calibri"/>
                <a:sym typeface="Calibri"/>
              </a:rPr>
              <a:t>To do: Choose an Introductions Activity</a:t>
            </a:r>
          </a:p>
        </p:txBody>
      </p:sp>
      <p:sp>
        <p:nvSpPr>
          <p:cNvPr id="221" name="Shape 2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478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600"/>
              </a:spcAft>
              <a:buSzPct val="25000"/>
              <a:buNone/>
            </a:pPr>
            <a:r>
              <a:rPr lang="en-US" sz="1200" b="1" i="0" u="none" strike="noStrike" cap="none" baseline="0" dirty="0">
                <a:solidFill>
                  <a:schemeClr val="dk1"/>
                </a:solidFill>
                <a:latin typeface="Calibri"/>
                <a:ea typeface="Calibri"/>
                <a:cs typeface="Calibri"/>
                <a:sym typeface="Calibri"/>
              </a:rPr>
              <a:t>To Say: </a:t>
            </a:r>
            <a:r>
              <a:rPr lang="en-US" sz="1200" b="0" i="0" u="none" strike="noStrike" cap="none" baseline="0" dirty="0">
                <a:solidFill>
                  <a:schemeClr val="dk1"/>
                </a:solidFill>
                <a:latin typeface="Calibri"/>
                <a:ea typeface="Calibri"/>
                <a:cs typeface="Calibri"/>
                <a:sym typeface="Calibri"/>
              </a:rPr>
              <a:t>“Once you’ve developed an efficient and effective system to accomplish the work of your SW-PBS team and effectively engaged staff in all development work, you’ll begin work on these tasks,” </a:t>
            </a:r>
            <a:r>
              <a:rPr lang="en-US" sz="1200" b="1" i="0" u="none" strike="noStrike" cap="none" baseline="0" dirty="0">
                <a:solidFill>
                  <a:schemeClr val="dk1"/>
                </a:solidFill>
                <a:latin typeface="Calibri"/>
                <a:ea typeface="Calibri"/>
                <a:cs typeface="Calibri"/>
                <a:sym typeface="Calibri"/>
              </a:rPr>
              <a:t>then read the slide.</a:t>
            </a:r>
          </a:p>
        </p:txBody>
      </p:sp>
      <p:sp>
        <p:nvSpPr>
          <p:cNvPr id="242" name="Shape 2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7</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339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do: *Disseminate the Handout Guided Notes for OTR</a:t>
            </a:r>
          </a:p>
          <a:p>
            <a:r>
              <a:rPr lang="en-US" b="1" dirty="0"/>
              <a:t>To say: </a:t>
            </a:r>
          </a:p>
          <a:p>
            <a:r>
              <a:rPr lang="en-US" b="0" i="0" dirty="0"/>
              <a:t>“This handout will</a:t>
            </a:r>
            <a:r>
              <a:rPr lang="en-US" b="0" i="0" baseline="0" dirty="0"/>
              <a:t> provide a guide or outline for our study of Opportunities to Respond.”</a:t>
            </a:r>
            <a:endParaRPr lang="en-US" b="0" i="0"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8</a:t>
            </a:fld>
            <a:endParaRPr lang="en-US" dirty="0"/>
          </a:p>
        </p:txBody>
      </p:sp>
    </p:spTree>
    <p:extLst>
      <p:ext uri="{BB962C8B-B14F-4D97-AF65-F5344CB8AC3E}">
        <p14:creationId xmlns:p14="http://schemas.microsoft.com/office/powerpoint/2010/main" val="284673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To say: </a:t>
            </a:r>
            <a:r>
              <a:rPr lang="en-US" b="0" dirty="0"/>
              <a:t>“</a:t>
            </a:r>
            <a:r>
              <a:rPr lang="en-US" dirty="0"/>
              <a:t>Here is the list of research-based effective classroom practices.  This session will focus</a:t>
            </a:r>
            <a:r>
              <a:rPr lang="en-US" baseline="0" dirty="0"/>
              <a:t> on Opportunities to Respond or OTR.” </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9</a:t>
            </a:fld>
            <a:endParaRPr lang="en-US" dirty="0"/>
          </a:p>
        </p:txBody>
      </p:sp>
    </p:spTree>
    <p:extLst>
      <p:ext uri="{BB962C8B-B14F-4D97-AF65-F5344CB8AC3E}">
        <p14:creationId xmlns:p14="http://schemas.microsoft.com/office/powerpoint/2010/main" val="203699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To say: </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a:t>
            </a:r>
            <a:r>
              <a:rPr lang="en-US" dirty="0"/>
              <a:t>Most teachers allocate sufficient time for learning, but fail to ensure that students are actively responding.  What, then, are appropriate opportunities to respond?”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To do: Read the slide</a:t>
            </a:r>
            <a:r>
              <a:rPr lang="en-US" b="1" baseline="0" dirty="0"/>
              <a:t> or direct participants to read the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Then say: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This </a:t>
            </a:r>
            <a:r>
              <a:rPr lang="en-US" sz="1200" b="0" baseline="0" dirty="0"/>
              <a:t>a</a:t>
            </a:r>
            <a:r>
              <a:rPr lang="en-US" sz="1200" dirty="0"/>
              <a:t>ddresses the number of times the teacher provides academic requests that require students to actively respond.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And includes strategies for presenting materials, asking questions, and correcting students’ answers to increase the likelihood of an active response.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10</a:t>
            </a:fld>
            <a:endParaRPr lang="en-US" dirty="0"/>
          </a:p>
        </p:txBody>
      </p:sp>
    </p:spTree>
    <p:extLst>
      <p:ext uri="{BB962C8B-B14F-4D97-AF65-F5344CB8AC3E}">
        <p14:creationId xmlns:p14="http://schemas.microsoft.com/office/powerpoint/2010/main" val="3497502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1426"/>
            <a:ext cx="7772400" cy="1470025"/>
          </a:xfrm>
        </p:spPr>
        <p:txBody>
          <a:bodyPr>
            <a:normAutofit/>
          </a:bodyPr>
          <a:lstStyle>
            <a:lvl1pPr>
              <a:defRPr sz="2700"/>
            </a:lvl1pPr>
          </a:lstStyle>
          <a:p>
            <a:r>
              <a:rPr lang="en-US"/>
              <a:t>Click to edit Master title style</a:t>
            </a:r>
            <a:endParaRPr lang="en-US" dirty="0"/>
          </a:p>
        </p:txBody>
      </p:sp>
      <p:sp>
        <p:nvSpPr>
          <p:cNvPr id="3" name="Subtitle 2"/>
          <p:cNvSpPr>
            <a:spLocks noGrp="1"/>
          </p:cNvSpPr>
          <p:nvPr>
            <p:ph type="subTitle" idx="1"/>
          </p:nvPr>
        </p:nvSpPr>
        <p:spPr>
          <a:xfrm>
            <a:off x="1371600" y="2004136"/>
            <a:ext cx="6400800" cy="650289"/>
          </a:xfrm>
        </p:spPr>
        <p:txBody>
          <a:bodyPr/>
          <a:lstStyle>
            <a:lvl1pPr marL="0" indent="0" algn="ctr">
              <a:buNone/>
              <a:defRPr>
                <a:solidFill>
                  <a:srgbClr val="FF0000"/>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7" name="Picture 1" descr="MO_SWPBS_Logo-20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8137" y="2727110"/>
            <a:ext cx="2427726"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35" y="5501720"/>
            <a:ext cx="469252" cy="61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6"/>
          <p:cNvSpPr txBox="1">
            <a:spLocks noChangeArrowheads="1"/>
          </p:cNvSpPr>
          <p:nvPr/>
        </p:nvSpPr>
        <p:spPr bwMode="auto">
          <a:xfrm>
            <a:off x="1048985" y="5562399"/>
            <a:ext cx="1871662"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050" b="1" dirty="0">
                <a:latin typeface="Calibri" panose="020F0502020204030204" pitchFamily="34" charset="0"/>
                <a:ea typeface="ＭＳ Ｐゴシック" panose="020B0600070205080204" pitchFamily="34" charset="-128"/>
              </a:rPr>
              <a:t>MU Center for SW-PBS</a:t>
            </a:r>
          </a:p>
          <a:p>
            <a:pPr eaLnBrk="1" hangingPunct="1"/>
            <a:r>
              <a:rPr lang="en-US" sz="1050" dirty="0">
                <a:latin typeface="Calibri" panose="020F0502020204030204" pitchFamily="34" charset="0"/>
                <a:ea typeface="ＭＳ Ｐゴシック" panose="020B0600070205080204" pitchFamily="34" charset="-128"/>
              </a:rPr>
              <a:t>College of Education</a:t>
            </a:r>
          </a:p>
          <a:p>
            <a:pPr eaLnBrk="1" hangingPunct="1"/>
            <a:r>
              <a:rPr lang="en-US" sz="1050" dirty="0">
                <a:latin typeface="Calibri" panose="020F0502020204030204" pitchFamily="34" charset="0"/>
                <a:ea typeface="ＭＳ Ｐゴシック" panose="020B0600070205080204" pitchFamily="34" charset="-128"/>
              </a:rPr>
              <a:t>University of Missouri</a:t>
            </a:r>
          </a:p>
          <a:p>
            <a:pPr eaLnBrk="1" hangingPunct="1"/>
            <a:endParaRPr lang="en-US" sz="1050" dirty="0">
              <a:latin typeface="Times New Roman" panose="02020603050405020304" pitchFamily="18" charset="0"/>
              <a:ea typeface="ＭＳ Ｐゴシック" panose="020B0600070205080204" pitchFamily="34" charset="-128"/>
            </a:endParaRPr>
          </a:p>
        </p:txBody>
      </p:sp>
      <p:pic>
        <p:nvPicPr>
          <p:cNvPr id="10" name="Picture 7" descr="M:\BD\SUGAI\PBIS LOGO-LARG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8076" y="5448302"/>
            <a:ext cx="1000124" cy="900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C:\Users\joann\Pictures\iPod Photo Cache\DESE-col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7836" y="5501720"/>
            <a:ext cx="2288027"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5067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982789" y="536577"/>
            <a:ext cx="6710362" cy="938213"/>
          </a:xfrm>
        </p:spPr>
        <p:txBody>
          <a:bodyPr/>
          <a:lstStyle>
            <a:lvl1pPr>
              <a:defRPr/>
            </a:lvl1pPr>
          </a:lstStyle>
          <a:p>
            <a:pPr algn="l"/>
            <a:r>
              <a:rPr lang="en-US" sz="2700" dirty="0">
                <a:solidFill>
                  <a:srgbClr val="008000"/>
                </a:solidFill>
                <a:ea typeface="Franklin Gothic Book" panose="020B0503020102020204" pitchFamily="34" charset="0"/>
                <a:cs typeface="Franklin Gothic Book" panose="020B0503020102020204" pitchFamily="34" charset="0"/>
              </a:rPr>
              <a:t>Discussion: </a:t>
            </a:r>
            <a:r>
              <a:rPr lang="en-US" sz="2700" dirty="0">
                <a:solidFill>
                  <a:srgbClr val="FF0000"/>
                </a:solidFill>
                <a:ea typeface="Franklin Gothic Book" panose="020B0503020102020204" pitchFamily="34" charset="0"/>
                <a:cs typeface="Franklin Gothic Book" panose="020B0503020102020204" pitchFamily="34" charset="0"/>
              </a:rPr>
              <a:t>Title</a:t>
            </a:r>
          </a:p>
        </p:txBody>
      </p:sp>
      <p:pic>
        <p:nvPicPr>
          <p:cNvPr id="9" name="Picture 5" descr="Macintosh HD:Users:wellspl:Desktop:6-Free-Teamwork-Clipart-Illustration-Showing-Diversity.jpg"/>
          <p:cNvPicPr>
            <a:picLocks noChangeAspect="1"/>
          </p:cNvPicPr>
          <p:nvPr/>
        </p:nvPicPr>
        <p:blipFill>
          <a:blip r:embed="rId2">
            <a:extLst>
              <a:ext uri="{28A0092B-C50C-407E-A947-70E740481C1C}">
                <a14:useLocalDpi xmlns:a14="http://schemas.microsoft.com/office/drawing/2010/main" val="0"/>
              </a:ext>
            </a:extLst>
          </a:blip>
          <a:srcRect r="25555"/>
          <a:stretch>
            <a:fillRect/>
          </a:stretch>
        </p:blipFill>
        <p:spPr bwMode="auto">
          <a:xfrm>
            <a:off x="552450" y="587377"/>
            <a:ext cx="1371600"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ontent Placeholder 2"/>
          <p:cNvSpPr>
            <a:spLocks noGrp="1"/>
          </p:cNvSpPr>
          <p:nvPr>
            <p:ph idx="1"/>
          </p:nvPr>
        </p:nvSpPr>
        <p:spPr>
          <a:xfrm>
            <a:off x="457200" y="1600202"/>
            <a:ext cx="8229600" cy="4525963"/>
          </a:xfrm>
        </p:spPr>
        <p:txBody>
          <a:bodyPr/>
          <a:lstStyle>
            <a:lvl1pPr marL="0" indent="0">
              <a:buClr>
                <a:srgbClr val="FF0000"/>
              </a:buClr>
              <a:buFont typeface="Arial" panose="020B0604020202020204" pitchFamily="34" charset="0"/>
              <a:buNone/>
              <a:defRPr>
                <a:solidFill>
                  <a:srgbClr val="009E47"/>
                </a:solidFill>
              </a:defRPr>
            </a:lvl1pPr>
            <a:lvl2pPr marL="557213" indent="-214313">
              <a:buClr>
                <a:srgbClr val="FF0000"/>
              </a:buClr>
              <a:buFont typeface="Arial" panose="020B0604020202020204" pitchFamily="34" charset="0"/>
              <a:buChar char="•"/>
              <a:defRPr i="1"/>
            </a:lvl2pPr>
            <a:lvl3pPr marL="857250" indent="-171450">
              <a:buClr>
                <a:srgbClr val="FF0000"/>
              </a:buClr>
              <a:buFont typeface="Arial" panose="020B0604020202020204" pitchFamily="34" charset="0"/>
              <a:buChar char="•"/>
              <a:defRPr i="1"/>
            </a:lvl3pPr>
            <a:lvl4pPr marL="1200150" indent="-171450">
              <a:buClr>
                <a:srgbClr val="FF0000"/>
              </a:buClr>
              <a:buFont typeface="Arial" panose="020B0604020202020204" pitchFamily="34" charset="0"/>
              <a:buChar char="•"/>
              <a:defRPr i="1"/>
            </a:lvl4pPr>
            <a:lvl5pPr marL="1543050" indent="-171450">
              <a:buClr>
                <a:srgbClr val="FF0000"/>
              </a:buClr>
              <a:buFont typeface="Arial" panose="020B0604020202020204" pitchFamily="34" charset="0"/>
              <a:buChar char="•"/>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11"/>
          <p:cNvGrpSpPr/>
          <p:nvPr/>
        </p:nvGrpSpPr>
        <p:grpSpPr>
          <a:xfrm>
            <a:off x="12700" y="6211407"/>
            <a:ext cx="9144378" cy="659292"/>
            <a:chOff x="12700" y="6211407"/>
            <a:chExt cx="9144378" cy="659292"/>
          </a:xfrm>
        </p:grpSpPr>
        <p:sp>
          <p:nvSpPr>
            <p:cNvPr id="13" name="Rectangle 12"/>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Rectangle 13"/>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Rectangle 14"/>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TextBox 15"/>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Tree>
    <p:extLst>
      <p:ext uri="{BB962C8B-B14F-4D97-AF65-F5344CB8AC3E}">
        <p14:creationId xmlns:p14="http://schemas.microsoft.com/office/powerpoint/2010/main" val="117017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2700" dirty="0">
                <a:solidFill>
                  <a:srgbClr val="008000"/>
                </a:solidFill>
                <a:cs typeface="Franklin Gothic Book"/>
              </a:rPr>
              <a:t>Activity: </a:t>
            </a:r>
            <a:r>
              <a:rPr lang="en-US" sz="2400" dirty="0">
                <a:solidFill>
                  <a:srgbClr val="FF0000"/>
                </a:solidFill>
                <a:cs typeface="Franklin Gothic Book"/>
              </a:rPr>
              <a:t>Title</a:t>
            </a:r>
          </a:p>
        </p:txBody>
      </p:sp>
      <p:grpSp>
        <p:nvGrpSpPr>
          <p:cNvPr id="10" name="Group 9"/>
          <p:cNvGrpSpPr/>
          <p:nvPr/>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TextBox 13"/>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
        <p:nvSpPr>
          <p:cNvPr id="15" name="Content Placeholder 2"/>
          <p:cNvSpPr>
            <a:spLocks noGrp="1"/>
          </p:cNvSpPr>
          <p:nvPr>
            <p:ph idx="1"/>
          </p:nvPr>
        </p:nvSpPr>
        <p:spPr>
          <a:xfrm>
            <a:off x="457200" y="1600202"/>
            <a:ext cx="8229600" cy="4525963"/>
          </a:xfrm>
        </p:spPr>
        <p:txBody>
          <a:bodyPr/>
          <a:lstStyle>
            <a:lvl1pPr marL="0" indent="0">
              <a:buClr>
                <a:srgbClr val="FF0000"/>
              </a:buClr>
              <a:buFont typeface="Arial" panose="020B0604020202020204" pitchFamily="34" charset="0"/>
              <a:buNone/>
              <a:defRPr>
                <a:solidFill>
                  <a:srgbClr val="009E47"/>
                </a:solidFill>
              </a:defRPr>
            </a:lvl1pPr>
            <a:lvl2pPr marL="557213" indent="-214313">
              <a:buClr>
                <a:srgbClr val="FF0000"/>
              </a:buClr>
              <a:buFont typeface="Arial" panose="020B0604020202020204" pitchFamily="34" charset="0"/>
              <a:buChar char="•"/>
              <a:defRPr i="1"/>
            </a:lvl2pPr>
            <a:lvl3pPr marL="857250" indent="-171450">
              <a:buClr>
                <a:srgbClr val="FF0000"/>
              </a:buClr>
              <a:buFont typeface="Arial" panose="020B0604020202020204" pitchFamily="34" charset="0"/>
              <a:buChar char="•"/>
              <a:defRPr i="1"/>
            </a:lvl3pPr>
            <a:lvl4pPr marL="1200150" indent="-171450">
              <a:buClr>
                <a:srgbClr val="FF0000"/>
              </a:buClr>
              <a:buFont typeface="Arial" panose="020B0604020202020204" pitchFamily="34" charset="0"/>
              <a:buChar char="•"/>
              <a:defRPr i="1"/>
            </a:lvl4pPr>
            <a:lvl5pPr marL="1543050" indent="-171450">
              <a:buClr>
                <a:srgbClr val="FF0000"/>
              </a:buClr>
              <a:buFont typeface="Arial" panose="020B0604020202020204" pitchFamily="34" charset="0"/>
              <a:buChar char="•"/>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4143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471882" y="491686"/>
            <a:ext cx="7472093" cy="925952"/>
          </a:xfrm>
        </p:spPr>
        <p:txBody>
          <a:bodyPr>
            <a:noAutofit/>
          </a:bodyPr>
          <a:lstStyle>
            <a:lvl1pPr>
              <a:defRPr/>
            </a:lvl1pPr>
          </a:lstStyle>
          <a:p>
            <a:pPr algn="l"/>
            <a:r>
              <a:rPr lang="en-US" sz="2700" dirty="0">
                <a:solidFill>
                  <a:srgbClr val="008000"/>
                </a:solidFill>
                <a:cs typeface="Franklin Gothic Book"/>
              </a:rPr>
              <a:t>Action Planning: </a:t>
            </a:r>
            <a:r>
              <a:rPr lang="en-US" sz="2700" dirty="0">
                <a:solidFill>
                  <a:srgbClr val="FF0000"/>
                </a:solidFill>
                <a:cs typeface="Franklin Gothic Book"/>
              </a:rPr>
              <a:t>Title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8" y="207049"/>
            <a:ext cx="1463040" cy="1463040"/>
          </a:xfrm>
          <a:prstGeom prst="rect">
            <a:avLst/>
          </a:prstGeom>
        </p:spPr>
      </p:pic>
      <p:sp>
        <p:nvSpPr>
          <p:cNvPr id="5" name="Content Placeholder 2"/>
          <p:cNvSpPr>
            <a:spLocks noGrp="1"/>
          </p:cNvSpPr>
          <p:nvPr>
            <p:ph idx="1" hasCustomPrompt="1"/>
          </p:nvPr>
        </p:nvSpPr>
        <p:spPr>
          <a:xfrm>
            <a:off x="596900" y="1922540"/>
            <a:ext cx="8001000" cy="3636440"/>
          </a:xfrm>
        </p:spPr>
        <p:txBody>
          <a:bodyPr>
            <a:normAutofit/>
          </a:bodyPr>
          <a:lstStyle>
            <a:lvl1pPr marL="0" indent="0" defTabSz="344091">
              <a:spcBef>
                <a:spcPts val="0"/>
              </a:spcBef>
              <a:spcAft>
                <a:spcPts val="450"/>
              </a:spcAft>
              <a:buClr>
                <a:srgbClr val="FF0000"/>
              </a:buClr>
              <a:buFont typeface="Arial" panose="020B0604020202020204" pitchFamily="34" charset="0"/>
              <a:buNone/>
              <a:defRPr/>
            </a:lvl1pPr>
          </a:lstStyle>
          <a:p>
            <a:pPr marL="0" indent="0">
              <a:spcBef>
                <a:spcPts val="0"/>
              </a:spcBef>
              <a:spcAft>
                <a:spcPts val="800"/>
              </a:spcAft>
              <a:buNone/>
            </a:pPr>
            <a:r>
              <a:rPr lang="en-US" i="1" dirty="0">
                <a:solidFill>
                  <a:srgbClr val="008000"/>
                </a:solidFill>
              </a:rPr>
              <a:t>Add the following to your Action Plan: </a:t>
            </a:r>
          </a:p>
          <a:p>
            <a:pPr defTabSz="458788">
              <a:spcBef>
                <a:spcPts val="0"/>
              </a:spcBef>
              <a:spcAft>
                <a:spcPts val="600"/>
              </a:spcAft>
              <a:buClr>
                <a:srgbClr val="FF0000"/>
              </a:buClr>
            </a:pPr>
            <a:endParaRPr lang="en-US" sz="2100" dirty="0"/>
          </a:p>
        </p:txBody>
      </p:sp>
      <p:grpSp>
        <p:nvGrpSpPr>
          <p:cNvPr id="6" name="Group 5"/>
          <p:cNvGrpSpPr/>
          <p:nvPr/>
        </p:nvGrpSpPr>
        <p:grpSpPr>
          <a:xfrm>
            <a:off x="12700" y="6211407"/>
            <a:ext cx="9144378" cy="659292"/>
            <a:chOff x="12700" y="6211407"/>
            <a:chExt cx="9144378" cy="659292"/>
          </a:xfrm>
        </p:grpSpPr>
        <p:sp>
          <p:nvSpPr>
            <p:cNvPr id="7" name="Rectangle 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Tree>
    <p:extLst>
      <p:ext uri="{BB962C8B-B14F-4D97-AF65-F5344CB8AC3E}">
        <p14:creationId xmlns:p14="http://schemas.microsoft.com/office/powerpoint/2010/main" val="3873967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74638"/>
            <a:ext cx="8229600" cy="1143000"/>
          </a:xfrm>
        </p:spPr>
        <p:txBody>
          <a:bodyPr/>
          <a:lstStyle>
            <a:lvl1pPr>
              <a:defRPr/>
            </a:lvl1pPr>
          </a:lstStyle>
          <a:p>
            <a:pPr eaLnBrk="1" hangingPunct="1"/>
            <a:r>
              <a:rPr lang="en-US" dirty="0"/>
              <a:t>Title</a:t>
            </a:r>
          </a:p>
        </p:txBody>
      </p:sp>
      <p:grpSp>
        <p:nvGrpSpPr>
          <p:cNvPr id="8" name="Group 9"/>
          <p:cNvGrpSpPr>
            <a:grpSpLocks/>
          </p:cNvGrpSpPr>
          <p:nvPr/>
        </p:nvGrpSpPr>
        <p:grpSpPr bwMode="auto">
          <a:xfrm>
            <a:off x="12700" y="6211888"/>
            <a:ext cx="9144000" cy="658812"/>
            <a:chOff x="12700" y="6211407"/>
            <a:chExt cx="9144378" cy="659292"/>
          </a:xfrm>
        </p:grpSpPr>
        <p:sp>
          <p:nvSpPr>
            <p:cNvPr id="9" name="Rectangle 8"/>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10" name="Rectangle 9"/>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11" name="Rectangle 10"/>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12" name="TextBox 11"/>
            <p:cNvSpPr txBox="1"/>
            <p:nvPr/>
          </p:nvSpPr>
          <p:spPr>
            <a:xfrm>
              <a:off x="673127" y="6211407"/>
              <a:ext cx="1752672" cy="300301"/>
            </a:xfrm>
            <a:prstGeom prst="rect">
              <a:avLst/>
            </a:prstGeom>
            <a:noFill/>
            <a:effectLst>
              <a:outerShdw blurRad="44450" dist="38100" dir="2700000" algn="tl" rotWithShape="0">
                <a:srgbClr val="008000"/>
              </a:outerShdw>
            </a:effectLst>
          </p:spPr>
          <p:txBody>
            <a:bodyPr>
              <a:spAutoFit/>
            </a:bodyPr>
            <a:lstStyle/>
            <a:p>
              <a:pPr>
                <a:defRPr/>
              </a:pPr>
              <a:r>
                <a:rPr lang="en-US" sz="1350" dirty="0">
                  <a:solidFill>
                    <a:schemeClr val="bg1"/>
                  </a:solidFill>
                </a:rPr>
                <a:t>MO SW-PBS</a:t>
              </a:r>
            </a:p>
          </p:txBody>
        </p:sp>
      </p:grpSp>
      <p:sp>
        <p:nvSpPr>
          <p:cNvPr id="13" name="Action Button: Movie 12">
            <a:hlinkClick r:id="" action="ppaction://noaction" highlightClick="1"/>
          </p:cNvPr>
          <p:cNvSpPr/>
          <p:nvPr/>
        </p:nvSpPr>
        <p:spPr>
          <a:xfrm>
            <a:off x="3492501" y="4505327"/>
            <a:ext cx="2032000" cy="1198563"/>
          </a:xfrm>
          <a:prstGeom prst="actionButtonMovi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p>
        </p:txBody>
      </p:sp>
      <p:sp>
        <p:nvSpPr>
          <p:cNvPr id="14" name="Content Placeholder 2"/>
          <p:cNvSpPr>
            <a:spLocks noGrp="1"/>
          </p:cNvSpPr>
          <p:nvPr>
            <p:ph idx="1"/>
          </p:nvPr>
        </p:nvSpPr>
        <p:spPr>
          <a:xfrm>
            <a:off x="457200" y="1600202"/>
            <a:ext cx="8229600" cy="4525963"/>
          </a:xfrm>
        </p:spPr>
        <p:txBody>
          <a:bodyPr/>
          <a:lstStyle>
            <a:lvl1pPr marL="342900" indent="-342900">
              <a:buFont typeface="Arial" panose="020B0604020202020204" pitchFamily="34" charset="0"/>
              <a:buChar char="•"/>
              <a:defRPr/>
            </a:lvl1pPr>
          </a:lstStyle>
          <a:p>
            <a:pPr lvl="0" eaLnBrk="1" hangingPunct="1">
              <a:buClr>
                <a:srgbClr val="FF0000"/>
              </a:buClr>
            </a:pPr>
            <a:r>
              <a:rPr lang="en-US"/>
              <a:t>Click to edit Master text styles</a:t>
            </a:r>
          </a:p>
        </p:txBody>
      </p:sp>
    </p:spTree>
    <p:extLst>
      <p:ext uri="{BB962C8B-B14F-4D97-AF65-F5344CB8AC3E}">
        <p14:creationId xmlns:p14="http://schemas.microsoft.com/office/powerpoint/2010/main" val="3536675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3" name="Picture 2" descr="sneak-peek-icon-web-2.jpg"/>
          <p:cNvPicPr>
            <a:picLocks noChangeAspect="1"/>
          </p:cNvPicPr>
          <p:nvPr/>
        </p:nvPicPr>
        <p:blipFill rotWithShape="1">
          <a:blip r:embed="rId2">
            <a:extLst>
              <a:ext uri="{28A0092B-C50C-407E-A947-70E740481C1C}">
                <a14:useLocalDpi xmlns:a14="http://schemas.microsoft.com/office/drawing/2010/main" val="0"/>
              </a:ext>
            </a:extLst>
          </a:blip>
          <a:srcRect b="38000"/>
          <a:stretch/>
        </p:blipFill>
        <p:spPr>
          <a:xfrm>
            <a:off x="430430" y="323197"/>
            <a:ext cx="2884127" cy="1490134"/>
          </a:xfrm>
          <a:prstGeom prst="rect">
            <a:avLst/>
          </a:prstGeom>
        </p:spPr>
      </p:pic>
      <p:sp>
        <p:nvSpPr>
          <p:cNvPr id="4" name="Content Placeholder 2"/>
          <p:cNvSpPr>
            <a:spLocks noGrp="1"/>
          </p:cNvSpPr>
          <p:nvPr>
            <p:ph idx="1"/>
          </p:nvPr>
        </p:nvSpPr>
        <p:spPr>
          <a:xfrm>
            <a:off x="800099" y="1447802"/>
            <a:ext cx="7466229" cy="3746498"/>
          </a:xfrm>
        </p:spPr>
        <p:txBody>
          <a:bodyPr>
            <a:normAutofit lnSpcReduction="10000"/>
          </a:bodyPr>
          <a:lstStyle/>
          <a:p>
            <a:pPr marL="0" lvl="0" indent="0" algn="ctr">
              <a:buNone/>
            </a:pPr>
            <a:r>
              <a:rPr lang="en-US" sz="3300">
                <a:solidFill>
                  <a:srgbClr val="008000"/>
                </a:solidFill>
              </a:rPr>
              <a:t>Click to edit Master text styles</a:t>
            </a:r>
          </a:p>
          <a:p>
            <a:pPr marL="0" lvl="1" indent="0" algn="ctr">
              <a:buNone/>
            </a:pPr>
            <a:r>
              <a:rPr lang="en-US" sz="3300">
                <a:solidFill>
                  <a:srgbClr val="008000"/>
                </a:solidFill>
              </a:rPr>
              <a:t>Second level</a:t>
            </a:r>
          </a:p>
          <a:p>
            <a:pPr marL="0" lvl="2" indent="0" algn="ctr">
              <a:buNone/>
            </a:pPr>
            <a:r>
              <a:rPr lang="en-US" sz="3300">
                <a:solidFill>
                  <a:srgbClr val="008000"/>
                </a:solidFill>
              </a:rPr>
              <a:t>Third level</a:t>
            </a:r>
          </a:p>
          <a:p>
            <a:pPr marL="0" lvl="3" indent="0" algn="ctr">
              <a:buNone/>
            </a:pPr>
            <a:r>
              <a:rPr lang="en-US" sz="3300">
                <a:solidFill>
                  <a:srgbClr val="008000"/>
                </a:solidFill>
              </a:rPr>
              <a:t>Fourth level</a:t>
            </a:r>
          </a:p>
          <a:p>
            <a:pPr marL="0" lvl="4" indent="0" algn="ctr">
              <a:buNone/>
            </a:pPr>
            <a:r>
              <a:rPr lang="en-US" sz="3300">
                <a:solidFill>
                  <a:srgbClr val="008000"/>
                </a:solidFill>
              </a:rPr>
              <a:t>Fifth level</a:t>
            </a:r>
            <a:endParaRPr lang="en-US" sz="2700" dirty="0">
              <a:solidFill>
                <a:srgbClr val="008000"/>
              </a:solidFill>
            </a:endParaRPr>
          </a:p>
        </p:txBody>
      </p:sp>
      <p:grpSp>
        <p:nvGrpSpPr>
          <p:cNvPr id="5" name="Group 4"/>
          <p:cNvGrpSpPr/>
          <p:nvPr/>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Tree>
    <p:extLst>
      <p:ext uri="{BB962C8B-B14F-4D97-AF65-F5344CB8AC3E}">
        <p14:creationId xmlns:p14="http://schemas.microsoft.com/office/powerpoint/2010/main" val="3372839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2700" dirty="0">
                <a:solidFill>
                  <a:srgbClr val="008000"/>
                </a:solidFill>
                <a:cs typeface="Franklin Gothic Book"/>
              </a:rPr>
              <a:t>Activity: </a:t>
            </a:r>
            <a:r>
              <a:rPr lang="en-US" sz="2400" dirty="0">
                <a:solidFill>
                  <a:srgbClr val="FF0000"/>
                </a:solidFill>
                <a:cs typeface="Franklin Gothic Book"/>
              </a:rPr>
              <a:t>Title</a:t>
            </a:r>
          </a:p>
        </p:txBody>
      </p:sp>
      <p:grpSp>
        <p:nvGrpSpPr>
          <p:cNvPr id="10" name="Group 9"/>
          <p:cNvGrpSpPr/>
          <p:nvPr userDrawn="1"/>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TextBox 13"/>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
        <p:nvSpPr>
          <p:cNvPr id="15" name="Content Placeholder 2"/>
          <p:cNvSpPr>
            <a:spLocks noGrp="1"/>
          </p:cNvSpPr>
          <p:nvPr>
            <p:ph idx="1"/>
          </p:nvPr>
        </p:nvSpPr>
        <p:spPr>
          <a:xfrm>
            <a:off x="457200" y="1600202"/>
            <a:ext cx="8229600" cy="4525963"/>
          </a:xfrm>
        </p:spPr>
        <p:txBody>
          <a:bodyPr/>
          <a:lstStyle>
            <a:lvl1pPr marL="0" indent="0">
              <a:buClr>
                <a:srgbClr val="FF0000"/>
              </a:buClr>
              <a:buFont typeface="Arial" panose="020B0604020202020204" pitchFamily="34" charset="0"/>
              <a:buNone/>
              <a:defRPr>
                <a:solidFill>
                  <a:srgbClr val="009E47"/>
                </a:solidFill>
              </a:defRPr>
            </a:lvl1pPr>
            <a:lvl2pPr marL="557213" indent="-214313">
              <a:buClr>
                <a:srgbClr val="FF0000"/>
              </a:buClr>
              <a:buFont typeface="Arial" panose="020B0604020202020204" pitchFamily="34" charset="0"/>
              <a:buChar char="•"/>
              <a:defRPr i="1"/>
            </a:lvl2pPr>
            <a:lvl3pPr marL="857250" indent="-171450">
              <a:buClr>
                <a:srgbClr val="FF0000"/>
              </a:buClr>
              <a:buFont typeface="Arial" panose="020B0604020202020204" pitchFamily="34" charset="0"/>
              <a:buChar char="•"/>
              <a:defRPr i="1"/>
            </a:lvl3pPr>
            <a:lvl4pPr marL="1200150" indent="-171450">
              <a:buClr>
                <a:srgbClr val="FF0000"/>
              </a:buClr>
              <a:buFont typeface="Arial" panose="020B0604020202020204" pitchFamily="34" charset="0"/>
              <a:buChar char="•"/>
              <a:defRPr i="1"/>
            </a:lvl4pPr>
            <a:lvl5pPr marL="1543050" indent="-17145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7258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2700" dirty="0">
                <a:solidFill>
                  <a:srgbClr val="008000"/>
                </a:solidFill>
                <a:cs typeface="Franklin Gothic Book"/>
              </a:rPr>
              <a:t>Activity: </a:t>
            </a:r>
            <a:r>
              <a:rPr lang="en-US" sz="2400" dirty="0">
                <a:solidFill>
                  <a:srgbClr val="FF0000"/>
                </a:solidFill>
                <a:cs typeface="Franklin Gothic Book"/>
              </a:rPr>
              <a:t>Title</a:t>
            </a:r>
          </a:p>
        </p:txBody>
      </p:sp>
      <p:grpSp>
        <p:nvGrpSpPr>
          <p:cNvPr id="10" name="Group 9"/>
          <p:cNvGrpSpPr/>
          <p:nvPr userDrawn="1"/>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TextBox 13"/>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
        <p:nvSpPr>
          <p:cNvPr id="15" name="Content Placeholder 2"/>
          <p:cNvSpPr>
            <a:spLocks noGrp="1"/>
          </p:cNvSpPr>
          <p:nvPr>
            <p:ph idx="1"/>
          </p:nvPr>
        </p:nvSpPr>
        <p:spPr>
          <a:xfrm>
            <a:off x="457200" y="1600202"/>
            <a:ext cx="8229600" cy="4525963"/>
          </a:xfrm>
        </p:spPr>
        <p:txBody>
          <a:bodyPr/>
          <a:lstStyle>
            <a:lvl1pPr marL="0" indent="0">
              <a:buClr>
                <a:srgbClr val="FF0000"/>
              </a:buClr>
              <a:buFont typeface="Arial" panose="020B0604020202020204" pitchFamily="34" charset="0"/>
              <a:buNone/>
              <a:defRPr>
                <a:solidFill>
                  <a:srgbClr val="009E47"/>
                </a:solidFill>
              </a:defRPr>
            </a:lvl1pPr>
            <a:lvl2pPr marL="557213" indent="-214313">
              <a:buClr>
                <a:srgbClr val="FF0000"/>
              </a:buClr>
              <a:buFont typeface="Arial" panose="020B0604020202020204" pitchFamily="34" charset="0"/>
              <a:buChar char="•"/>
              <a:defRPr i="1"/>
            </a:lvl2pPr>
            <a:lvl3pPr marL="857250" indent="-171450">
              <a:buClr>
                <a:srgbClr val="FF0000"/>
              </a:buClr>
              <a:buFont typeface="Arial" panose="020B0604020202020204" pitchFamily="34" charset="0"/>
              <a:buChar char="•"/>
              <a:defRPr i="1"/>
            </a:lvl3pPr>
            <a:lvl4pPr marL="1200150" indent="-171450">
              <a:buClr>
                <a:srgbClr val="FF0000"/>
              </a:buClr>
              <a:buFont typeface="Arial" panose="020B0604020202020204" pitchFamily="34" charset="0"/>
              <a:buChar char="•"/>
              <a:defRPr i="1"/>
            </a:lvl4pPr>
            <a:lvl5pPr marL="1543050" indent="-17145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7631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982789" y="536577"/>
            <a:ext cx="6710362" cy="938213"/>
          </a:xfrm>
        </p:spPr>
        <p:txBody>
          <a:bodyPr/>
          <a:lstStyle>
            <a:lvl1pPr>
              <a:defRPr/>
            </a:lvl1pPr>
          </a:lstStyle>
          <a:p>
            <a:pPr algn="l"/>
            <a:r>
              <a:rPr lang="en-US" sz="2700" dirty="0">
                <a:solidFill>
                  <a:srgbClr val="008000"/>
                </a:solidFill>
                <a:ea typeface="Franklin Gothic Book" panose="020B0503020102020204" pitchFamily="34" charset="0"/>
                <a:cs typeface="Franklin Gothic Book" panose="020B0503020102020204" pitchFamily="34" charset="0"/>
              </a:rPr>
              <a:t>Discussion: </a:t>
            </a:r>
            <a:r>
              <a:rPr lang="en-US" sz="2700" dirty="0">
                <a:solidFill>
                  <a:srgbClr val="FF0000"/>
                </a:solidFill>
                <a:ea typeface="Franklin Gothic Book" panose="020B0503020102020204" pitchFamily="34" charset="0"/>
                <a:cs typeface="Franklin Gothic Book" panose="020B0503020102020204" pitchFamily="34" charset="0"/>
              </a:rPr>
              <a:t>Title</a:t>
            </a:r>
          </a:p>
        </p:txBody>
      </p:sp>
      <p:pic>
        <p:nvPicPr>
          <p:cNvPr id="9" name="Picture 5" descr="Macintosh HD:Users:wellspl:Desktop:6-Free-Teamwork-Clipart-Illustration-Showing-Diversity.jpg"/>
          <p:cNvPicPr>
            <a:picLocks noChangeAspect="1"/>
          </p:cNvPicPr>
          <p:nvPr userDrawn="1"/>
        </p:nvPicPr>
        <p:blipFill>
          <a:blip r:embed="rId2">
            <a:extLst>
              <a:ext uri="{28A0092B-C50C-407E-A947-70E740481C1C}">
                <a14:useLocalDpi xmlns:a14="http://schemas.microsoft.com/office/drawing/2010/main" val="0"/>
              </a:ext>
            </a:extLst>
          </a:blip>
          <a:srcRect r="25555"/>
          <a:stretch>
            <a:fillRect/>
          </a:stretch>
        </p:blipFill>
        <p:spPr bwMode="auto">
          <a:xfrm>
            <a:off x="552450" y="587377"/>
            <a:ext cx="1371600"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Content Placeholder 2"/>
          <p:cNvSpPr>
            <a:spLocks noGrp="1"/>
          </p:cNvSpPr>
          <p:nvPr>
            <p:ph idx="1"/>
          </p:nvPr>
        </p:nvSpPr>
        <p:spPr>
          <a:xfrm>
            <a:off x="457200" y="1600202"/>
            <a:ext cx="8229600" cy="4525963"/>
          </a:xfrm>
        </p:spPr>
        <p:txBody>
          <a:bodyPr/>
          <a:lstStyle>
            <a:lvl1pPr marL="0" indent="0">
              <a:buClr>
                <a:srgbClr val="FF0000"/>
              </a:buClr>
              <a:buFont typeface="Arial" panose="020B0604020202020204" pitchFamily="34" charset="0"/>
              <a:buNone/>
              <a:defRPr>
                <a:solidFill>
                  <a:srgbClr val="009E47"/>
                </a:solidFill>
              </a:defRPr>
            </a:lvl1pPr>
            <a:lvl2pPr marL="557213" indent="-214313">
              <a:buClr>
                <a:srgbClr val="FF0000"/>
              </a:buClr>
              <a:buFont typeface="Arial" panose="020B0604020202020204" pitchFamily="34" charset="0"/>
              <a:buChar char="•"/>
              <a:defRPr i="1"/>
            </a:lvl2pPr>
            <a:lvl3pPr marL="857250" indent="-171450">
              <a:buClr>
                <a:srgbClr val="FF0000"/>
              </a:buClr>
              <a:buFont typeface="Arial" panose="020B0604020202020204" pitchFamily="34" charset="0"/>
              <a:buChar char="•"/>
              <a:defRPr i="1"/>
            </a:lvl3pPr>
            <a:lvl4pPr marL="1200150" indent="-171450">
              <a:buClr>
                <a:srgbClr val="FF0000"/>
              </a:buClr>
              <a:buFont typeface="Arial" panose="020B0604020202020204" pitchFamily="34" charset="0"/>
              <a:buChar char="•"/>
              <a:defRPr i="1"/>
            </a:lvl4pPr>
            <a:lvl5pPr marL="1543050" indent="-17145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12700" y="6211407"/>
            <a:ext cx="9144378" cy="659292"/>
            <a:chOff x="12700" y="6211407"/>
            <a:chExt cx="9144378" cy="659292"/>
          </a:xfrm>
        </p:grpSpPr>
        <p:sp>
          <p:nvSpPr>
            <p:cNvPr id="13" name="Rectangle 12"/>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Rectangle 13"/>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Rectangle 14"/>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6" name="TextBox 15"/>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Tree>
    <p:extLst>
      <p:ext uri="{BB962C8B-B14F-4D97-AF65-F5344CB8AC3E}">
        <p14:creationId xmlns:p14="http://schemas.microsoft.com/office/powerpoint/2010/main" val="790412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2700" dirty="0">
                <a:solidFill>
                  <a:srgbClr val="008000"/>
                </a:solidFill>
                <a:cs typeface="Franklin Gothic Book"/>
              </a:rPr>
              <a:t>Activity: </a:t>
            </a:r>
            <a:r>
              <a:rPr lang="en-US" sz="2400" dirty="0">
                <a:solidFill>
                  <a:srgbClr val="FF0000"/>
                </a:solidFill>
                <a:cs typeface="Franklin Gothic Book"/>
              </a:rPr>
              <a:t>Title</a:t>
            </a:r>
          </a:p>
        </p:txBody>
      </p:sp>
      <p:grpSp>
        <p:nvGrpSpPr>
          <p:cNvPr id="10" name="Group 9"/>
          <p:cNvGrpSpPr/>
          <p:nvPr userDrawn="1"/>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TextBox 13"/>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
        <p:nvSpPr>
          <p:cNvPr id="15" name="Content Placeholder 2"/>
          <p:cNvSpPr>
            <a:spLocks noGrp="1"/>
          </p:cNvSpPr>
          <p:nvPr>
            <p:ph idx="1"/>
          </p:nvPr>
        </p:nvSpPr>
        <p:spPr>
          <a:xfrm>
            <a:off x="457200" y="1600202"/>
            <a:ext cx="8229600" cy="4525963"/>
          </a:xfrm>
        </p:spPr>
        <p:txBody>
          <a:bodyPr/>
          <a:lstStyle>
            <a:lvl1pPr marL="0" indent="0">
              <a:buClr>
                <a:srgbClr val="FF0000"/>
              </a:buClr>
              <a:buFont typeface="Arial" panose="020B0604020202020204" pitchFamily="34" charset="0"/>
              <a:buNone/>
              <a:defRPr>
                <a:solidFill>
                  <a:srgbClr val="009E47"/>
                </a:solidFill>
              </a:defRPr>
            </a:lvl1pPr>
            <a:lvl2pPr marL="557213" indent="-214313">
              <a:buClr>
                <a:srgbClr val="FF0000"/>
              </a:buClr>
              <a:buFont typeface="Arial" panose="020B0604020202020204" pitchFamily="34" charset="0"/>
              <a:buChar char="•"/>
              <a:defRPr i="1"/>
            </a:lvl2pPr>
            <a:lvl3pPr marL="857250" indent="-171450">
              <a:buClr>
                <a:srgbClr val="FF0000"/>
              </a:buClr>
              <a:buFont typeface="Arial" panose="020B0604020202020204" pitchFamily="34" charset="0"/>
              <a:buChar char="•"/>
              <a:defRPr i="1"/>
            </a:lvl3pPr>
            <a:lvl4pPr marL="1200150" indent="-171450">
              <a:buClr>
                <a:srgbClr val="FF0000"/>
              </a:buClr>
              <a:buFont typeface="Arial" panose="020B0604020202020204" pitchFamily="34" charset="0"/>
              <a:buChar char="•"/>
              <a:defRPr i="1"/>
            </a:lvl4pPr>
            <a:lvl5pPr marL="1543050" indent="-17145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2707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2700" dirty="0">
                <a:solidFill>
                  <a:srgbClr val="008000"/>
                </a:solidFill>
                <a:cs typeface="Franklin Gothic Book"/>
              </a:rPr>
              <a:t>Activity: </a:t>
            </a:r>
            <a:r>
              <a:rPr lang="en-US" sz="2400" dirty="0">
                <a:solidFill>
                  <a:srgbClr val="FF0000"/>
                </a:solidFill>
                <a:cs typeface="Franklin Gothic Book"/>
              </a:rPr>
              <a:t>Title</a:t>
            </a:r>
          </a:p>
        </p:txBody>
      </p:sp>
      <p:grpSp>
        <p:nvGrpSpPr>
          <p:cNvPr id="10" name="Group 9"/>
          <p:cNvGrpSpPr/>
          <p:nvPr userDrawn="1"/>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TextBox 13"/>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
        <p:nvSpPr>
          <p:cNvPr id="15" name="Content Placeholder 2"/>
          <p:cNvSpPr>
            <a:spLocks noGrp="1"/>
          </p:cNvSpPr>
          <p:nvPr>
            <p:ph idx="1"/>
          </p:nvPr>
        </p:nvSpPr>
        <p:spPr>
          <a:xfrm>
            <a:off x="457200" y="1600202"/>
            <a:ext cx="8229600" cy="4525963"/>
          </a:xfrm>
        </p:spPr>
        <p:txBody>
          <a:bodyPr/>
          <a:lstStyle>
            <a:lvl1pPr marL="0" indent="0">
              <a:buClr>
                <a:srgbClr val="FF0000"/>
              </a:buClr>
              <a:buFont typeface="Arial" panose="020B0604020202020204" pitchFamily="34" charset="0"/>
              <a:buNone/>
              <a:defRPr>
                <a:solidFill>
                  <a:srgbClr val="009E47"/>
                </a:solidFill>
              </a:defRPr>
            </a:lvl1pPr>
            <a:lvl2pPr marL="557213" indent="-214313">
              <a:buClr>
                <a:srgbClr val="FF0000"/>
              </a:buClr>
              <a:buFont typeface="Arial" panose="020B0604020202020204" pitchFamily="34" charset="0"/>
              <a:buChar char="•"/>
              <a:defRPr i="1"/>
            </a:lvl2pPr>
            <a:lvl3pPr marL="857250" indent="-171450">
              <a:buClr>
                <a:srgbClr val="FF0000"/>
              </a:buClr>
              <a:buFont typeface="Arial" panose="020B0604020202020204" pitchFamily="34" charset="0"/>
              <a:buChar char="•"/>
              <a:defRPr i="1"/>
            </a:lvl3pPr>
            <a:lvl4pPr marL="1200150" indent="-171450">
              <a:buClr>
                <a:srgbClr val="FF0000"/>
              </a:buClr>
              <a:buFont typeface="Arial" panose="020B0604020202020204" pitchFamily="34" charset="0"/>
              <a:buChar char="•"/>
              <a:defRPr i="1"/>
            </a:lvl4pPr>
            <a:lvl5pPr marL="1543050" indent="-17145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5620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57175" indent="-257175">
              <a:buClr>
                <a:srgbClr val="FF0000"/>
              </a:buClr>
              <a:buFont typeface="Arial" panose="020B0604020202020204" pitchFamily="34" charset="0"/>
              <a:buChar char="•"/>
              <a:defRPr/>
            </a:lvl1pPr>
            <a:lvl2pPr marL="557213" indent="-214313">
              <a:buClr>
                <a:srgbClr val="FF0000"/>
              </a:buClr>
              <a:buFont typeface="Arial" panose="020B0604020202020204" pitchFamily="34" charset="0"/>
              <a:buChar char="•"/>
              <a:defRPr/>
            </a:lvl2pPr>
            <a:lvl3pPr marL="857250" indent="-171450">
              <a:buClr>
                <a:srgbClr val="FF0000"/>
              </a:buClr>
              <a:buFont typeface="Arial" panose="020B0604020202020204" pitchFamily="34" charset="0"/>
              <a:buChar char="•"/>
              <a:defRPr/>
            </a:lvl3pPr>
            <a:lvl4pPr marL="1200150" indent="-171450">
              <a:buClr>
                <a:srgbClr val="FF0000"/>
              </a:buClr>
              <a:buFont typeface="Arial" panose="020B0604020202020204" pitchFamily="34" charset="0"/>
              <a:buChar char="•"/>
              <a:defRPr/>
            </a:lvl4pPr>
            <a:lvl5pPr marL="1543050" indent="-171450">
              <a:buClr>
                <a:srgbClr val="FF000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p:cNvGrpSpPr/>
          <p:nvPr/>
        </p:nvGrpSpPr>
        <p:grpSpPr>
          <a:xfrm>
            <a:off x="12700" y="6211407"/>
            <a:ext cx="9144378" cy="659292"/>
            <a:chOff x="12700" y="6211407"/>
            <a:chExt cx="9144378" cy="659292"/>
          </a:xfrm>
        </p:grpSpPr>
        <p:sp>
          <p:nvSpPr>
            <p:cNvPr id="8" name="Rectangle 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Rectangle 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TextBox 10"/>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Tree>
    <p:extLst>
      <p:ext uri="{BB962C8B-B14F-4D97-AF65-F5344CB8AC3E}">
        <p14:creationId xmlns:p14="http://schemas.microsoft.com/office/powerpoint/2010/main" val="1484158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2700" dirty="0">
                <a:solidFill>
                  <a:srgbClr val="008000"/>
                </a:solidFill>
                <a:cs typeface="Franklin Gothic Book"/>
              </a:rPr>
              <a:t>Activity: </a:t>
            </a:r>
            <a:r>
              <a:rPr lang="en-US" sz="2400" dirty="0">
                <a:solidFill>
                  <a:srgbClr val="FF0000"/>
                </a:solidFill>
                <a:cs typeface="Franklin Gothic Book"/>
              </a:rPr>
              <a:t>Title</a:t>
            </a:r>
          </a:p>
        </p:txBody>
      </p:sp>
      <p:grpSp>
        <p:nvGrpSpPr>
          <p:cNvPr id="10" name="Group 9"/>
          <p:cNvGrpSpPr/>
          <p:nvPr userDrawn="1"/>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TextBox 13"/>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
        <p:nvSpPr>
          <p:cNvPr id="15" name="Content Placeholder 2"/>
          <p:cNvSpPr>
            <a:spLocks noGrp="1"/>
          </p:cNvSpPr>
          <p:nvPr>
            <p:ph idx="1"/>
          </p:nvPr>
        </p:nvSpPr>
        <p:spPr>
          <a:xfrm>
            <a:off x="457200" y="1600202"/>
            <a:ext cx="8229600" cy="4525963"/>
          </a:xfrm>
        </p:spPr>
        <p:txBody>
          <a:bodyPr/>
          <a:lstStyle>
            <a:lvl1pPr marL="0" indent="0">
              <a:buClr>
                <a:srgbClr val="FF0000"/>
              </a:buClr>
              <a:buFont typeface="Arial" panose="020B0604020202020204" pitchFamily="34" charset="0"/>
              <a:buNone/>
              <a:defRPr>
                <a:solidFill>
                  <a:srgbClr val="009E47"/>
                </a:solidFill>
              </a:defRPr>
            </a:lvl1pPr>
            <a:lvl2pPr marL="557213" indent="-214313">
              <a:buClr>
                <a:srgbClr val="FF0000"/>
              </a:buClr>
              <a:buFont typeface="Arial" panose="020B0604020202020204" pitchFamily="34" charset="0"/>
              <a:buChar char="•"/>
              <a:defRPr i="1"/>
            </a:lvl2pPr>
            <a:lvl3pPr marL="857250" indent="-171450">
              <a:buClr>
                <a:srgbClr val="FF0000"/>
              </a:buClr>
              <a:buFont typeface="Arial" panose="020B0604020202020204" pitchFamily="34" charset="0"/>
              <a:buChar char="•"/>
              <a:defRPr i="1"/>
            </a:lvl3pPr>
            <a:lvl4pPr marL="1200150" indent="-171450">
              <a:buClr>
                <a:srgbClr val="FF0000"/>
              </a:buClr>
              <a:buFont typeface="Arial" panose="020B0604020202020204" pitchFamily="34" charset="0"/>
              <a:buChar char="•"/>
              <a:defRPr i="1"/>
            </a:lvl4pPr>
            <a:lvl5pPr marL="1543050" indent="-17145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6640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2700" dirty="0">
                <a:solidFill>
                  <a:srgbClr val="008000"/>
                </a:solidFill>
                <a:cs typeface="Franklin Gothic Book"/>
              </a:rPr>
              <a:t>Activity: </a:t>
            </a:r>
            <a:r>
              <a:rPr lang="en-US" sz="2400" dirty="0">
                <a:solidFill>
                  <a:srgbClr val="FF0000"/>
                </a:solidFill>
                <a:cs typeface="Franklin Gothic Book"/>
              </a:rPr>
              <a:t>Title</a:t>
            </a:r>
          </a:p>
        </p:txBody>
      </p:sp>
      <p:grpSp>
        <p:nvGrpSpPr>
          <p:cNvPr id="10" name="Group 9"/>
          <p:cNvGrpSpPr/>
          <p:nvPr userDrawn="1"/>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TextBox 13"/>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
        <p:nvSpPr>
          <p:cNvPr id="15" name="Content Placeholder 2"/>
          <p:cNvSpPr>
            <a:spLocks noGrp="1"/>
          </p:cNvSpPr>
          <p:nvPr>
            <p:ph idx="1"/>
          </p:nvPr>
        </p:nvSpPr>
        <p:spPr>
          <a:xfrm>
            <a:off x="457200" y="1600202"/>
            <a:ext cx="8229600" cy="4525963"/>
          </a:xfrm>
        </p:spPr>
        <p:txBody>
          <a:bodyPr/>
          <a:lstStyle>
            <a:lvl1pPr marL="0" indent="0">
              <a:buClr>
                <a:srgbClr val="FF0000"/>
              </a:buClr>
              <a:buFont typeface="Arial" panose="020B0604020202020204" pitchFamily="34" charset="0"/>
              <a:buNone/>
              <a:defRPr>
                <a:solidFill>
                  <a:srgbClr val="009E47"/>
                </a:solidFill>
              </a:defRPr>
            </a:lvl1pPr>
            <a:lvl2pPr marL="557213" indent="-214313">
              <a:buClr>
                <a:srgbClr val="FF0000"/>
              </a:buClr>
              <a:buFont typeface="Arial" panose="020B0604020202020204" pitchFamily="34" charset="0"/>
              <a:buChar char="•"/>
              <a:defRPr i="1"/>
            </a:lvl2pPr>
            <a:lvl3pPr marL="857250" indent="-171450">
              <a:buClr>
                <a:srgbClr val="FF0000"/>
              </a:buClr>
              <a:buFont typeface="Arial" panose="020B0604020202020204" pitchFamily="34" charset="0"/>
              <a:buChar char="•"/>
              <a:defRPr i="1"/>
            </a:lvl3pPr>
            <a:lvl4pPr marL="1200150" indent="-171450">
              <a:buClr>
                <a:srgbClr val="FF0000"/>
              </a:buClr>
              <a:buFont typeface="Arial" panose="020B0604020202020204" pitchFamily="34" charset="0"/>
              <a:buChar char="•"/>
              <a:defRPr i="1"/>
            </a:lvl4pPr>
            <a:lvl5pPr marL="1543050" indent="-17145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6112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lstStyle/>
          <a:p>
            <a:pPr eaLnBrk="1" hangingPunct="1"/>
            <a:r>
              <a:rPr lang="en-US"/>
              <a:t>Click to edit Master title style</a:t>
            </a:r>
            <a:endParaRPr lang="en-US" dirty="0"/>
          </a:p>
        </p:txBody>
      </p:sp>
      <p:sp>
        <p:nvSpPr>
          <p:cNvPr id="4" name="Content Placeholder 2"/>
          <p:cNvSpPr>
            <a:spLocks noGrp="1"/>
          </p:cNvSpPr>
          <p:nvPr>
            <p:ph idx="1"/>
          </p:nvPr>
        </p:nvSpPr>
        <p:spPr>
          <a:xfrm>
            <a:off x="1022350" y="1417638"/>
            <a:ext cx="8229600" cy="4525962"/>
          </a:xfrm>
        </p:spPr>
        <p:txBody>
          <a:bodyPr/>
          <a:lstStyle/>
          <a:p>
            <a:pPr lvl="0" eaLnBrk="1" hangingPunct="1">
              <a:buFont typeface="Arial" panose="020B0604020202020204" pitchFamily="34" charset="0"/>
              <a:buNone/>
            </a:pPr>
            <a:r>
              <a:rPr lang="en-US" sz="1950" b="1"/>
              <a:t>Click to edit Master text styles</a:t>
            </a:r>
          </a:p>
          <a:p>
            <a:pPr lvl="1" eaLnBrk="1" hangingPunct="1">
              <a:buFont typeface="Arial" panose="020B0604020202020204" pitchFamily="34" charset="0"/>
              <a:buNone/>
            </a:pPr>
            <a:r>
              <a:rPr lang="en-US" sz="1950" b="1"/>
              <a:t>Second level</a:t>
            </a:r>
          </a:p>
          <a:p>
            <a:pPr lvl="2" eaLnBrk="1" hangingPunct="1">
              <a:buFont typeface="Arial" panose="020B0604020202020204" pitchFamily="34" charset="0"/>
              <a:buNone/>
            </a:pPr>
            <a:r>
              <a:rPr lang="en-US" sz="1950" b="1"/>
              <a:t>Third level</a:t>
            </a:r>
          </a:p>
          <a:p>
            <a:pPr lvl="3" eaLnBrk="1" hangingPunct="1">
              <a:buFont typeface="Arial" panose="020B0604020202020204" pitchFamily="34" charset="0"/>
              <a:buNone/>
            </a:pPr>
            <a:r>
              <a:rPr lang="en-US" sz="1950" b="1"/>
              <a:t>Fourth level</a:t>
            </a:r>
          </a:p>
          <a:p>
            <a:pPr lvl="4" eaLnBrk="1" hangingPunct="1">
              <a:buFont typeface="Arial" panose="020B0604020202020204" pitchFamily="34" charset="0"/>
              <a:buNone/>
            </a:pPr>
            <a:r>
              <a:rPr lang="en-US" sz="1950" b="1"/>
              <a:t>Fifth level</a:t>
            </a:r>
            <a:endParaRPr lang="en-US" dirty="0"/>
          </a:p>
        </p:txBody>
      </p:sp>
      <p:grpSp>
        <p:nvGrpSpPr>
          <p:cNvPr id="5" name="Group 4"/>
          <p:cNvGrpSpPr/>
          <p:nvPr/>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Tree>
    <p:extLst>
      <p:ext uri="{BB962C8B-B14F-4D97-AF65-F5344CB8AC3E}">
        <p14:creationId xmlns:p14="http://schemas.microsoft.com/office/powerpoint/2010/main" val="4291757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7" name="Title 4"/>
          <p:cNvSpPr>
            <a:spLocks noGrp="1"/>
          </p:cNvSpPr>
          <p:nvPr>
            <p:ph type="title"/>
          </p:nvPr>
        </p:nvSpPr>
        <p:spPr>
          <a:xfrm>
            <a:off x="457200" y="274638"/>
            <a:ext cx="8229600" cy="969962"/>
          </a:xfrm>
        </p:spPr>
        <p:txBody>
          <a:bodyPr/>
          <a:lstStyle/>
          <a:p>
            <a:r>
              <a:rPr lang="en-US"/>
              <a:t>Click to edit Master title style</a:t>
            </a:r>
            <a:endParaRPr lang="en-US" dirty="0"/>
          </a:p>
        </p:txBody>
      </p:sp>
      <p:sp>
        <p:nvSpPr>
          <p:cNvPr id="8" name="Content Placeholder 6"/>
          <p:cNvSpPr>
            <a:spLocks noGrp="1"/>
          </p:cNvSpPr>
          <p:nvPr>
            <p:ph idx="1" hasCustomPrompt="1"/>
          </p:nvPr>
        </p:nvSpPr>
        <p:spPr>
          <a:xfrm>
            <a:off x="457200" y="1117600"/>
            <a:ext cx="8229600" cy="5088590"/>
          </a:xfrm>
        </p:spPr>
        <p:txBody>
          <a:bodyPr>
            <a:normAutofit/>
          </a:bodyPr>
          <a:lstStyle>
            <a:lvl1pPr marL="0" indent="0" algn="ctr">
              <a:lnSpc>
                <a:spcPct val="110000"/>
              </a:lnSpc>
              <a:spcBef>
                <a:spcPts val="0"/>
              </a:spcBef>
              <a:spcAft>
                <a:spcPts val="450"/>
              </a:spcAft>
              <a:buClr>
                <a:srgbClr val="FF0000"/>
              </a:buClr>
              <a:buNone/>
              <a:defRPr/>
            </a:lvl1pPr>
          </a:lstStyle>
          <a:p>
            <a:pPr marL="0" indent="0" algn="ctr">
              <a:lnSpc>
                <a:spcPct val="110000"/>
              </a:lnSpc>
              <a:spcBef>
                <a:spcPts val="0"/>
              </a:spcBef>
              <a:spcAft>
                <a:spcPts val="600"/>
              </a:spcAft>
              <a:buNone/>
            </a:pPr>
            <a:r>
              <a:rPr lang="en-US" sz="1950" i="1" dirty="0">
                <a:solidFill>
                  <a:srgbClr val="008000"/>
                </a:solidFill>
              </a:rPr>
              <a:t>At the end of today’s session, you will be able to…</a:t>
            </a:r>
          </a:p>
          <a:p>
            <a:pPr marL="0" indent="0" algn="ctr">
              <a:spcBef>
                <a:spcPts val="0"/>
              </a:spcBef>
              <a:spcAft>
                <a:spcPts val="600"/>
              </a:spcAft>
              <a:buNone/>
            </a:pPr>
            <a:endParaRPr lang="en-US" sz="150" i="1" dirty="0">
              <a:solidFill>
                <a:srgbClr val="008000"/>
              </a:solidFill>
            </a:endParaRPr>
          </a:p>
          <a:p>
            <a:pPr>
              <a:spcBef>
                <a:spcPts val="0"/>
              </a:spcBef>
              <a:spcAft>
                <a:spcPts val="600"/>
              </a:spcAft>
              <a:buClr>
                <a:srgbClr val="FF0000"/>
              </a:buClr>
            </a:pPr>
            <a:endParaRPr lang="en-US" sz="1950" dirty="0"/>
          </a:p>
        </p:txBody>
      </p:sp>
      <p:grpSp>
        <p:nvGrpSpPr>
          <p:cNvPr id="9" name="Group 9"/>
          <p:cNvGrpSpPr>
            <a:grpSpLocks/>
          </p:cNvGrpSpPr>
          <p:nvPr/>
        </p:nvGrpSpPr>
        <p:grpSpPr bwMode="auto">
          <a:xfrm>
            <a:off x="12700" y="6211888"/>
            <a:ext cx="9144000" cy="658812"/>
            <a:chOff x="12700" y="6211407"/>
            <a:chExt cx="9144378" cy="659292"/>
          </a:xfrm>
        </p:grpSpPr>
        <p:sp>
          <p:nvSpPr>
            <p:cNvPr id="10" name="Rectangle 9"/>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11" name="Rectangle 10"/>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12" name="Rectangle 11"/>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13" name="TextBox 12"/>
            <p:cNvSpPr txBox="1"/>
            <p:nvPr/>
          </p:nvSpPr>
          <p:spPr>
            <a:xfrm>
              <a:off x="673127" y="6211407"/>
              <a:ext cx="1752672" cy="300301"/>
            </a:xfrm>
            <a:prstGeom prst="rect">
              <a:avLst/>
            </a:prstGeom>
            <a:noFill/>
            <a:effectLst>
              <a:outerShdw blurRad="44450" dist="38100" dir="2700000" algn="tl" rotWithShape="0">
                <a:srgbClr val="008000"/>
              </a:outerShdw>
            </a:effectLst>
          </p:spPr>
          <p:txBody>
            <a:bodyPr>
              <a:spAutoFit/>
            </a:bodyPr>
            <a:lstStyle/>
            <a:p>
              <a:pPr>
                <a:defRPr/>
              </a:pPr>
              <a:r>
                <a:rPr lang="en-US" sz="1350" dirty="0">
                  <a:solidFill>
                    <a:schemeClr val="bg1"/>
                  </a:solidFill>
                </a:rPr>
                <a:t>MO SW-PBS</a:t>
              </a:r>
            </a:p>
          </p:txBody>
        </p:sp>
      </p:grpSp>
    </p:spTree>
    <p:extLst>
      <p:ext uri="{BB962C8B-B14F-4D97-AF65-F5344CB8AC3E}">
        <p14:creationId xmlns:p14="http://schemas.microsoft.com/office/powerpoint/2010/main" val="699738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4457" y="2453814"/>
            <a:ext cx="7772400" cy="1362075"/>
          </a:xfrm>
        </p:spPr>
        <p:txBody>
          <a:bodyPr anchor="t"/>
          <a:lstStyle>
            <a:lvl1pPr algn="ctr">
              <a:defRPr sz="3000" b="0" cap="none" baseline="0">
                <a:solidFill>
                  <a:srgbClr val="009E47"/>
                </a:solidFill>
              </a:defRPr>
            </a:lvl1pPr>
          </a:lstStyle>
          <a:p>
            <a:r>
              <a:rPr lang="en-US"/>
              <a:t>Click to edit Master title style</a:t>
            </a:r>
            <a:endParaRPr lang="en-US" dirty="0"/>
          </a:p>
        </p:txBody>
      </p:sp>
      <p:grpSp>
        <p:nvGrpSpPr>
          <p:cNvPr id="7" name="Group 6"/>
          <p:cNvGrpSpPr/>
          <p:nvPr/>
        </p:nvGrpSpPr>
        <p:grpSpPr>
          <a:xfrm>
            <a:off x="12700" y="6288897"/>
            <a:ext cx="9144378" cy="581802"/>
            <a:chOff x="12700" y="6288897"/>
            <a:chExt cx="9144378" cy="581802"/>
          </a:xfrm>
        </p:grpSpPr>
        <p:sp>
          <p:nvSpPr>
            <p:cNvPr id="8" name="Rectangle 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Rectangle 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pic>
        <p:nvPicPr>
          <p:cNvPr id="11" name="Picture 10" descr="SWPBSLogo-2011-highres-transbg-we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848" y="5470010"/>
            <a:ext cx="1606469" cy="1387990"/>
          </a:xfrm>
          <a:prstGeom prst="rect">
            <a:avLst/>
          </a:prstGeom>
        </p:spPr>
      </p:pic>
    </p:spTree>
    <p:extLst>
      <p:ext uri="{BB962C8B-B14F-4D97-AF65-F5344CB8AC3E}">
        <p14:creationId xmlns:p14="http://schemas.microsoft.com/office/powerpoint/2010/main" val="2289551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marL="342900" indent="-342900">
              <a:buClr>
                <a:srgbClr val="FF0000"/>
              </a:buClr>
              <a:buFont typeface="Arial" panose="020B0604020202020204" pitchFamily="34" charset="0"/>
              <a:buChar char="•"/>
              <a:defRPr sz="2100"/>
            </a:lvl1pPr>
            <a:lvl2pPr marL="600075" indent="-257175">
              <a:buClr>
                <a:srgbClr val="FF0000"/>
              </a:buClr>
              <a:buFont typeface="Arial" panose="020B0604020202020204" pitchFamily="34" charset="0"/>
              <a:buChar char="•"/>
              <a:defRPr sz="1800"/>
            </a:lvl2pPr>
            <a:lvl3pPr marL="942975" indent="-257175">
              <a:buClr>
                <a:srgbClr val="FF0000"/>
              </a:buClr>
              <a:buFont typeface="Arial" panose="020B0604020202020204" pitchFamily="34" charset="0"/>
              <a:buChar char="•"/>
              <a:defRPr sz="1500"/>
            </a:lvl3pPr>
            <a:lvl4pPr marL="1243013" indent="-214313">
              <a:buClr>
                <a:srgbClr val="FF0000"/>
              </a:buClr>
              <a:buFont typeface="Arial" panose="020B0604020202020204" pitchFamily="34" charset="0"/>
              <a:buChar char="•"/>
              <a:defRPr sz="1350"/>
            </a:lvl4pPr>
            <a:lvl5pPr marL="1585913" indent="-214313">
              <a:buClr>
                <a:srgbClr val="FF0000"/>
              </a:buClr>
              <a:buFont typeface="Arial" panose="020B0604020202020204" pitchFamily="34" charset="0"/>
              <a:buChar cha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marL="342900" indent="-342900">
              <a:buClr>
                <a:srgbClr val="FF0000"/>
              </a:buClr>
              <a:buFont typeface="Arial" panose="020B0604020202020204" pitchFamily="34" charset="0"/>
              <a:buChar char="•"/>
              <a:defRPr sz="2100"/>
            </a:lvl1pPr>
            <a:lvl2pPr marL="600075" indent="-257175">
              <a:buClr>
                <a:srgbClr val="FF0000"/>
              </a:buClr>
              <a:buFont typeface="Arial" panose="020B0604020202020204" pitchFamily="34" charset="0"/>
              <a:buChar char="•"/>
              <a:defRPr sz="1800"/>
            </a:lvl2pPr>
            <a:lvl3pPr marL="942975" indent="-257175">
              <a:buClr>
                <a:srgbClr val="FF0000"/>
              </a:buClr>
              <a:buFont typeface="Arial" panose="020B0604020202020204" pitchFamily="34" charset="0"/>
              <a:buChar char="•"/>
              <a:defRPr sz="1500"/>
            </a:lvl3pPr>
            <a:lvl4pPr marL="1243013" indent="-214313">
              <a:buClr>
                <a:srgbClr val="FF0000"/>
              </a:buClr>
              <a:buFont typeface="Arial" panose="020B0604020202020204" pitchFamily="34" charset="0"/>
              <a:buChar char="•"/>
              <a:defRPr sz="1350"/>
            </a:lvl4pPr>
            <a:lvl5pPr marL="1585913" indent="-214313">
              <a:buClr>
                <a:srgbClr val="FF0000"/>
              </a:buClr>
              <a:buFont typeface="Arial" panose="020B0604020202020204" pitchFamily="34" charset="0"/>
              <a:buChar cha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p:nvGrpSpPr>
        <p:grpSpPr>
          <a:xfrm>
            <a:off x="12700" y="6211407"/>
            <a:ext cx="9144378" cy="659292"/>
            <a:chOff x="12700" y="6211407"/>
            <a:chExt cx="9144378" cy="659292"/>
          </a:xfrm>
        </p:grpSpPr>
        <p:sp>
          <p:nvSpPr>
            <p:cNvPr id="9" name="Rectangle 8"/>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Rectangle 9"/>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Rectangle 10"/>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TextBox 11"/>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Tree>
    <p:extLst>
      <p:ext uri="{BB962C8B-B14F-4D97-AF65-F5344CB8AC3E}">
        <p14:creationId xmlns:p14="http://schemas.microsoft.com/office/powerpoint/2010/main" val="4209344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p:cNvGrpSpPr/>
          <p:nvPr/>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TextBox 13"/>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Tree>
    <p:extLst>
      <p:ext uri="{BB962C8B-B14F-4D97-AF65-F5344CB8AC3E}">
        <p14:creationId xmlns:p14="http://schemas.microsoft.com/office/powerpoint/2010/main" val="907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p:cNvGrpSpPr/>
          <p:nvPr/>
        </p:nvGrpSpPr>
        <p:grpSpPr>
          <a:xfrm>
            <a:off x="12700" y="6211407"/>
            <a:ext cx="9144378" cy="659292"/>
            <a:chOff x="12700" y="6211407"/>
            <a:chExt cx="9144378" cy="659292"/>
          </a:xfrm>
        </p:grpSpPr>
        <p:sp>
          <p:nvSpPr>
            <p:cNvPr id="7" name="Rectangle 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Tree>
    <p:extLst>
      <p:ext uri="{BB962C8B-B14F-4D97-AF65-F5344CB8AC3E}">
        <p14:creationId xmlns:p14="http://schemas.microsoft.com/office/powerpoint/2010/main" val="3301650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TextBox 8"/>
            <p:cNvSpPr txBox="1"/>
            <p:nvPr/>
          </p:nvSpPr>
          <p:spPr>
            <a:xfrm>
              <a:off x="673596" y="6211407"/>
              <a:ext cx="1752104" cy="300082"/>
            </a:xfrm>
            <a:prstGeom prst="rect">
              <a:avLst/>
            </a:prstGeom>
            <a:noFill/>
            <a:effectLst>
              <a:outerShdw blurRad="44450" dist="38100" dir="2700000" algn="tl" rotWithShape="0">
                <a:srgbClr val="008000"/>
              </a:outerShdw>
            </a:effectLst>
          </p:spPr>
          <p:txBody>
            <a:bodyPr wrap="square" rtlCol="0">
              <a:spAutoFit/>
            </a:bodyPr>
            <a:lstStyle/>
            <a:p>
              <a:r>
                <a:rPr lang="en-US" sz="1350" dirty="0">
                  <a:solidFill>
                    <a:schemeClr val="bg1"/>
                  </a:solidFill>
                </a:rPr>
                <a:t>MO SW-PBS</a:t>
              </a:r>
            </a:p>
          </p:txBody>
        </p:sp>
      </p:grpSp>
    </p:spTree>
    <p:extLst>
      <p:ext uri="{BB962C8B-B14F-4D97-AF65-F5344CB8AC3E}">
        <p14:creationId xmlns:p14="http://schemas.microsoft.com/office/powerpoint/2010/main" val="1963846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2634708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60" r:id="rId15"/>
    <p:sldLayoutId id="2147483661" r:id="rId16"/>
    <p:sldLayoutId id="2147483662" r:id="rId17"/>
    <p:sldLayoutId id="2147483663" r:id="rId18"/>
    <p:sldLayoutId id="2147483664" r:id="rId19"/>
    <p:sldLayoutId id="2147483665" r:id="rId20"/>
    <p:sldLayoutId id="2147483666" r:id="rId2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Clr>
          <a:srgbClr val="FF0000"/>
        </a:buClr>
        <a:buFont typeface="Arial" panose="020B0604020202020204" pitchFamily="34" charset="0"/>
        <a:buChar char="•"/>
        <a:defRPr sz="2400" kern="1200">
          <a:solidFill>
            <a:schemeClr val="tx1"/>
          </a:solidFill>
          <a:latin typeface="+mn-lt"/>
          <a:ea typeface="+mn-ea"/>
          <a:cs typeface="+mn-cs"/>
        </a:defRPr>
      </a:lvl1pPr>
      <a:lvl2pPr marL="557213" indent="-214313" algn="l" defTabSz="342900" rtl="0" eaLnBrk="1" latinLnBrk="0" hangingPunct="1">
        <a:spcBef>
          <a:spcPct val="20000"/>
        </a:spcBef>
        <a:buClr>
          <a:srgbClr val="FF0000"/>
        </a:buClr>
        <a:buFont typeface="Arial" panose="020B0604020202020204" pitchFamily="34" charset="0"/>
        <a:buChar char="•"/>
        <a:defRPr sz="2100" kern="1200">
          <a:solidFill>
            <a:schemeClr val="tx1"/>
          </a:solidFill>
          <a:latin typeface="+mn-lt"/>
          <a:ea typeface="+mn-ea"/>
          <a:cs typeface="+mn-cs"/>
        </a:defRPr>
      </a:lvl2pPr>
      <a:lvl3pPr marL="857250" indent="-171450" algn="l" defTabSz="342900" rtl="0" eaLnBrk="1" latinLnBrk="0" hangingPunct="1">
        <a:spcBef>
          <a:spcPct val="20000"/>
        </a:spcBef>
        <a:buClr>
          <a:srgbClr val="FF0000"/>
        </a:buClr>
        <a:buFont typeface="Arial" panose="020B0604020202020204" pitchFamily="34" charset="0"/>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rgbClr val="FF0000"/>
        </a:buClr>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Clr>
          <a:srgbClr val="FF0000"/>
        </a:buClr>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poetryfoundation.org/poets/miguel-algarin" TargetMode="Externa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36.tiff"/></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tiff"/></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plickers.com/" TargetMode="External"/><Relationship Id="rId5" Type="http://schemas.openxmlformats.org/officeDocument/2006/relationships/image" Target="../media/image43.png"/><Relationship Id="rId4" Type="http://schemas.openxmlformats.org/officeDocument/2006/relationships/image" Target="../media/image4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tiff"/></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hyperlink" Target="https://explicitinstruction.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1.jpeg"/><Relationship Id="rId5" Type="http://schemas.openxmlformats.org/officeDocument/2006/relationships/image" Target="../media/image50.emf"/><Relationship Id="rId4" Type="http://schemas.openxmlformats.org/officeDocument/2006/relationships/package" Target="../embeddings/Microsoft_Word_Document.docx"/></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teachingchannel.org/video/stand-up-game"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55.jpeg"/><Relationship Id="rId4" Type="http://schemas.openxmlformats.org/officeDocument/2006/relationships/image" Target="../media/image54.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Delete this Slide.</a:t>
            </a:r>
          </a:p>
        </p:txBody>
      </p:sp>
      <p:sp>
        <p:nvSpPr>
          <p:cNvPr id="138" name="Shape 138"/>
          <p:cNvSpPr txBox="1">
            <a:spLocks noGrp="1"/>
          </p:cNvSpPr>
          <p:nvPr>
            <p:ph idx="1"/>
          </p:nvPr>
        </p:nvSpPr>
        <p:spPr>
          <a:xfrm>
            <a:off x="457200" y="1247775"/>
            <a:ext cx="8229600" cy="48259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FF0000"/>
              </a:buClr>
              <a:buSzPct val="25000"/>
              <a:buFont typeface="Arial"/>
              <a:buNone/>
            </a:pPr>
            <a:r>
              <a:rPr lang="en-US" sz="2950" b="0" i="1" u="none" strike="noStrike" cap="none" baseline="0" dirty="0">
                <a:solidFill>
                  <a:schemeClr val="dk1"/>
                </a:solidFill>
                <a:latin typeface="Calibri"/>
                <a:ea typeface="Calibri"/>
                <a:cs typeface="Calibri"/>
                <a:sym typeface="Calibri"/>
              </a:rPr>
              <a:t>Notes to Consultants</a:t>
            </a:r>
          </a:p>
          <a:p>
            <a:pPr marL="342900" marR="0" lvl="0" indent="-342900" algn="l" rtl="0">
              <a:lnSpc>
                <a:spcPct val="90000"/>
              </a:lnSpc>
              <a:spcBef>
                <a:spcPts val="500"/>
              </a:spcBef>
              <a:spcAft>
                <a:spcPts val="0"/>
              </a:spcAft>
              <a:buClr>
                <a:srgbClr val="FF0000"/>
              </a:buClr>
              <a:buSzPct val="100000"/>
              <a:buFont typeface="Arial"/>
              <a:buChar char="•"/>
            </a:pPr>
            <a:r>
              <a:rPr lang="en-US" sz="2500" b="0" i="0" u="none" strike="noStrike" cap="none" baseline="0" dirty="0">
                <a:solidFill>
                  <a:schemeClr val="dk1"/>
                </a:solidFill>
                <a:latin typeface="Calibri"/>
                <a:ea typeface="Calibri"/>
                <a:cs typeface="Calibri"/>
                <a:sym typeface="Calibri"/>
              </a:rPr>
              <a:t>Slides with a </a:t>
            </a:r>
            <a:r>
              <a:rPr lang="en-US" sz="2500" b="0" i="0" u="none" strike="noStrike" cap="none" baseline="0" dirty="0">
                <a:solidFill>
                  <a:srgbClr val="FF0000"/>
                </a:solidFill>
                <a:latin typeface="Calibri"/>
                <a:ea typeface="Calibri"/>
                <a:cs typeface="Calibri"/>
                <a:sym typeface="Calibri"/>
              </a:rPr>
              <a:t>red</a:t>
            </a:r>
            <a:r>
              <a:rPr lang="en-US" sz="2500" b="0" i="0" u="none" strike="noStrike" cap="none" baseline="0" dirty="0">
                <a:solidFill>
                  <a:schemeClr val="dk1"/>
                </a:solidFill>
                <a:latin typeface="Calibri"/>
                <a:ea typeface="Calibri"/>
                <a:cs typeface="Calibri"/>
                <a:sym typeface="Calibri"/>
              </a:rPr>
              <a:t> </a:t>
            </a:r>
            <a:r>
              <a:rPr lang="en-US" sz="2500" b="0" i="0" u="none" strike="noStrike" cap="none" baseline="0" dirty="0">
                <a:solidFill>
                  <a:srgbClr val="FF0000"/>
                </a:solidFill>
                <a:latin typeface="Calibri"/>
                <a:ea typeface="Calibri"/>
                <a:cs typeface="Calibri"/>
                <a:sym typeface="Calibri"/>
              </a:rPr>
              <a:t>background</a:t>
            </a:r>
            <a:r>
              <a:rPr lang="en-US" sz="2500" b="0" i="0" u="none" strike="noStrike" cap="none" baseline="0" dirty="0">
                <a:solidFill>
                  <a:schemeClr val="dk1"/>
                </a:solidFill>
                <a:latin typeface="Calibri"/>
                <a:ea typeface="Calibri"/>
                <a:cs typeface="Calibri"/>
                <a:sym typeface="Calibri"/>
              </a:rPr>
              <a:t> indicate that you can select an activity from a PowerPoint with the same title as the slide (e.g. The Introductions slide indicates that you will select an activity from a PowerPoint titled, Introductions Activities.)</a:t>
            </a:r>
          </a:p>
          <a:p>
            <a:pPr marL="342900" marR="0" lvl="0" indent="-342900" algn="l" rtl="0">
              <a:lnSpc>
                <a:spcPct val="90000"/>
              </a:lnSpc>
              <a:spcBef>
                <a:spcPts val="500"/>
              </a:spcBef>
              <a:spcAft>
                <a:spcPts val="0"/>
              </a:spcAft>
              <a:buClr>
                <a:srgbClr val="FF0000"/>
              </a:buClr>
              <a:buSzPct val="100000"/>
              <a:buFont typeface="Arial"/>
              <a:buChar char="•"/>
            </a:pPr>
            <a:r>
              <a:rPr lang="en-US" sz="2500" b="0" i="0" u="none" strike="noStrike" cap="none" baseline="0" dirty="0">
                <a:solidFill>
                  <a:schemeClr val="dk1"/>
                </a:solidFill>
                <a:latin typeface="Calibri"/>
                <a:ea typeface="Calibri"/>
                <a:cs typeface="Calibri"/>
                <a:sym typeface="Calibri"/>
              </a:rPr>
              <a:t>Slides with the pencil icon  	  denote an activity that may also include discussion.</a:t>
            </a:r>
          </a:p>
          <a:p>
            <a:pPr marL="342900" marR="0" lvl="0" indent="-342900" algn="l" rtl="0">
              <a:lnSpc>
                <a:spcPct val="90000"/>
              </a:lnSpc>
              <a:spcBef>
                <a:spcPts val="500"/>
              </a:spcBef>
              <a:spcAft>
                <a:spcPts val="0"/>
              </a:spcAft>
              <a:buClr>
                <a:srgbClr val="FF0000"/>
              </a:buClr>
              <a:buSzPct val="100000"/>
              <a:buFont typeface="Arial"/>
              <a:buChar char="•"/>
            </a:pPr>
            <a:r>
              <a:rPr lang="en-US" sz="2500" b="0" i="0" u="none" strike="noStrike" cap="none" baseline="0" dirty="0">
                <a:solidFill>
                  <a:schemeClr val="dk1"/>
                </a:solidFill>
                <a:latin typeface="Calibri"/>
                <a:ea typeface="Calibri"/>
                <a:cs typeface="Calibri"/>
                <a:sym typeface="Calibri"/>
              </a:rPr>
              <a:t>Slides with the group icon 	     denote a discussion.</a:t>
            </a:r>
          </a:p>
          <a:p>
            <a:pPr marL="342900" marR="0" lvl="0" indent="-342900" algn="l" rtl="0">
              <a:lnSpc>
                <a:spcPct val="90000"/>
              </a:lnSpc>
              <a:spcBef>
                <a:spcPts val="500"/>
              </a:spcBef>
              <a:spcAft>
                <a:spcPts val="0"/>
              </a:spcAft>
              <a:buClr>
                <a:srgbClr val="FF0000"/>
              </a:buClr>
              <a:buSzPct val="100000"/>
              <a:buFont typeface="Arial"/>
              <a:buChar char="•"/>
            </a:pPr>
            <a:r>
              <a:rPr lang="en-US" sz="2500" b="0" i="0" u="none" strike="noStrike" cap="none" baseline="0" dirty="0">
                <a:solidFill>
                  <a:schemeClr val="dk1"/>
                </a:solidFill>
                <a:latin typeface="Calibri"/>
                <a:ea typeface="Calibri"/>
                <a:cs typeface="Calibri"/>
                <a:sym typeface="Calibri"/>
              </a:rPr>
              <a:t>Slides with a yellow  star        denote accompanying materials must be accessed.</a:t>
            </a:r>
          </a:p>
          <a:p>
            <a:pPr marL="342900" marR="0" lvl="0" indent="-342900" algn="l" rtl="0">
              <a:lnSpc>
                <a:spcPct val="90000"/>
              </a:lnSpc>
              <a:spcBef>
                <a:spcPts val="500"/>
              </a:spcBef>
              <a:spcAft>
                <a:spcPts val="0"/>
              </a:spcAft>
              <a:buClr>
                <a:srgbClr val="FF0000"/>
              </a:buClr>
              <a:buSzPct val="100000"/>
              <a:buFont typeface="Arial"/>
              <a:buChar char="•"/>
            </a:pPr>
            <a:r>
              <a:rPr lang="en-US" sz="2500" b="0" i="0" u="none" strike="noStrike" cap="none" baseline="0" dirty="0">
                <a:solidFill>
                  <a:schemeClr val="dk1"/>
                </a:solidFill>
                <a:latin typeface="Calibri"/>
                <a:ea typeface="Calibri"/>
                <a:cs typeface="Calibri"/>
                <a:sym typeface="Calibri"/>
              </a:rPr>
              <a:t>Slides with	this icon 	       denote a video.</a:t>
            </a:r>
          </a:p>
          <a:p>
            <a:pPr marL="342900" marR="0" lvl="0" indent="-342900" algn="l" rtl="0">
              <a:lnSpc>
                <a:spcPct val="90000"/>
              </a:lnSpc>
              <a:spcBef>
                <a:spcPts val="500"/>
              </a:spcBef>
              <a:spcAft>
                <a:spcPts val="0"/>
              </a:spcAft>
              <a:buClr>
                <a:srgbClr val="FF0000"/>
              </a:buClr>
              <a:buSzPct val="100000"/>
              <a:buFont typeface="Arial"/>
              <a:buChar char="•"/>
            </a:pPr>
            <a:r>
              <a:rPr lang="en-US" sz="2500" b="0" i="0" u="none" strike="noStrike" cap="none" baseline="0" dirty="0">
                <a:solidFill>
                  <a:schemeClr val="dk1"/>
                </a:solidFill>
                <a:latin typeface="Calibri"/>
                <a:ea typeface="Calibri"/>
                <a:cs typeface="Calibri"/>
                <a:sym typeface="Calibri"/>
              </a:rPr>
              <a:t>Slides with the check icon        denote action planning.</a:t>
            </a:r>
          </a:p>
        </p:txBody>
      </p:sp>
      <p:sp>
        <p:nvSpPr>
          <p:cNvPr id="139" name="Shape 139"/>
          <p:cNvSpPr/>
          <p:nvPr/>
        </p:nvSpPr>
        <p:spPr>
          <a:xfrm>
            <a:off x="3658626" y="5144453"/>
            <a:ext cx="512762" cy="260350"/>
          </a:xfrm>
          <a:custGeom>
            <a:avLst/>
            <a:gdLst/>
            <a:ahLst/>
            <a:cxnLst/>
            <a:rect l="0" t="0" r="0" b="0"/>
            <a:pathLst>
              <a:path w="120000" h="120000" extrusionOk="0">
                <a:moveTo>
                  <a:pt x="0" y="0"/>
                </a:moveTo>
                <a:lnTo>
                  <a:pt x="120000" y="0"/>
                </a:lnTo>
                <a:lnTo>
                  <a:pt x="120000" y="120000"/>
                </a:lnTo>
                <a:lnTo>
                  <a:pt x="0" y="120000"/>
                </a:lnTo>
                <a:close/>
                <a:moveTo>
                  <a:pt x="37151" y="37000"/>
                </a:moveTo>
                <a:lnTo>
                  <a:pt x="37151" y="54812"/>
                </a:lnTo>
                <a:lnTo>
                  <a:pt x="40229" y="54812"/>
                </a:lnTo>
                <a:lnTo>
                  <a:pt x="41181" y="52779"/>
                </a:lnTo>
                <a:lnTo>
                  <a:pt x="42070" y="52779"/>
                </a:lnTo>
                <a:lnTo>
                  <a:pt x="42070" y="79966"/>
                </a:lnTo>
                <a:lnTo>
                  <a:pt x="73137" y="79966"/>
                </a:lnTo>
                <a:lnTo>
                  <a:pt x="73137" y="70591"/>
                </a:lnTo>
                <a:lnTo>
                  <a:pt x="78056" y="70591"/>
                </a:lnTo>
                <a:lnTo>
                  <a:pt x="80722" y="75750"/>
                </a:lnTo>
                <a:lnTo>
                  <a:pt x="82848" y="75750"/>
                </a:lnTo>
                <a:lnTo>
                  <a:pt x="82848" y="42625"/>
                </a:lnTo>
                <a:lnTo>
                  <a:pt x="80722" y="42625"/>
                </a:lnTo>
                <a:lnTo>
                  <a:pt x="78881" y="46216"/>
                </a:lnTo>
                <a:lnTo>
                  <a:pt x="73137" y="46216"/>
                </a:lnTo>
                <a:lnTo>
                  <a:pt x="73137" y="42625"/>
                </a:lnTo>
                <a:lnTo>
                  <a:pt x="71328" y="38875"/>
                </a:lnTo>
                <a:lnTo>
                  <a:pt x="41181" y="38875"/>
                </a:lnTo>
                <a:lnTo>
                  <a:pt x="40229" y="37000"/>
                </a:lnTo>
                <a:close/>
              </a:path>
              <a:path w="120000" h="120000" fill="darken" extrusionOk="0">
                <a:moveTo>
                  <a:pt x="37151" y="37000"/>
                </a:moveTo>
                <a:lnTo>
                  <a:pt x="37151" y="54812"/>
                </a:lnTo>
                <a:lnTo>
                  <a:pt x="40229" y="54812"/>
                </a:lnTo>
                <a:lnTo>
                  <a:pt x="41181" y="52779"/>
                </a:lnTo>
                <a:lnTo>
                  <a:pt x="42070" y="52779"/>
                </a:lnTo>
                <a:lnTo>
                  <a:pt x="42070" y="79966"/>
                </a:lnTo>
                <a:lnTo>
                  <a:pt x="73137" y="79966"/>
                </a:lnTo>
                <a:lnTo>
                  <a:pt x="73137" y="70591"/>
                </a:lnTo>
                <a:lnTo>
                  <a:pt x="78056" y="70591"/>
                </a:lnTo>
                <a:lnTo>
                  <a:pt x="80722" y="75750"/>
                </a:lnTo>
                <a:lnTo>
                  <a:pt x="82848" y="75750"/>
                </a:lnTo>
                <a:lnTo>
                  <a:pt x="82848" y="42625"/>
                </a:lnTo>
                <a:lnTo>
                  <a:pt x="80722" y="42625"/>
                </a:lnTo>
                <a:lnTo>
                  <a:pt x="78881" y="46216"/>
                </a:lnTo>
                <a:lnTo>
                  <a:pt x="73137" y="46216"/>
                </a:lnTo>
                <a:lnTo>
                  <a:pt x="73137" y="42625"/>
                </a:lnTo>
                <a:lnTo>
                  <a:pt x="71328" y="38875"/>
                </a:lnTo>
                <a:lnTo>
                  <a:pt x="41181" y="38875"/>
                </a:lnTo>
                <a:lnTo>
                  <a:pt x="40229" y="37000"/>
                </a:lnTo>
                <a:close/>
              </a:path>
              <a:path w="120000" h="120000" fill="none" extrusionOk="0">
                <a:moveTo>
                  <a:pt x="37151" y="37000"/>
                </a:moveTo>
                <a:lnTo>
                  <a:pt x="40229" y="37000"/>
                </a:lnTo>
                <a:lnTo>
                  <a:pt x="41181" y="38875"/>
                </a:lnTo>
                <a:lnTo>
                  <a:pt x="71328" y="38875"/>
                </a:lnTo>
                <a:lnTo>
                  <a:pt x="73137" y="42625"/>
                </a:lnTo>
                <a:lnTo>
                  <a:pt x="73137" y="46216"/>
                </a:lnTo>
                <a:lnTo>
                  <a:pt x="78881" y="46216"/>
                </a:lnTo>
                <a:lnTo>
                  <a:pt x="80722" y="42625"/>
                </a:lnTo>
                <a:lnTo>
                  <a:pt x="82848" y="42625"/>
                </a:lnTo>
                <a:lnTo>
                  <a:pt x="82848" y="75750"/>
                </a:lnTo>
                <a:lnTo>
                  <a:pt x="80722" y="75750"/>
                </a:lnTo>
                <a:lnTo>
                  <a:pt x="78056" y="70591"/>
                </a:lnTo>
                <a:lnTo>
                  <a:pt x="73137" y="70591"/>
                </a:lnTo>
                <a:lnTo>
                  <a:pt x="73137" y="79966"/>
                </a:lnTo>
                <a:lnTo>
                  <a:pt x="42070" y="79966"/>
                </a:lnTo>
                <a:lnTo>
                  <a:pt x="42070" y="52779"/>
                </a:lnTo>
                <a:lnTo>
                  <a:pt x="41181" y="52779"/>
                </a:lnTo>
                <a:lnTo>
                  <a:pt x="40229" y="54812"/>
                </a:lnTo>
                <a:lnTo>
                  <a:pt x="37151" y="54812"/>
                </a:lnTo>
                <a:close/>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395E8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Calibri"/>
              <a:ea typeface="Calibri"/>
              <a:cs typeface="Calibri"/>
              <a:sym typeface="Calibri"/>
            </a:endParaRPr>
          </a:p>
        </p:txBody>
      </p:sp>
      <p:pic>
        <p:nvPicPr>
          <p:cNvPr id="140" name="Shape 140"/>
          <p:cNvPicPr preferRelativeResize="0"/>
          <p:nvPr/>
        </p:nvPicPr>
        <p:blipFill rotWithShape="1">
          <a:blip r:embed="rId3">
            <a:alphaModFix/>
          </a:blip>
          <a:srcRect r="25555"/>
          <a:stretch/>
        </p:blipFill>
        <p:spPr>
          <a:xfrm>
            <a:off x="4334760" y="3953069"/>
            <a:ext cx="533399" cy="304799"/>
          </a:xfrm>
          <a:prstGeom prst="rect">
            <a:avLst/>
          </a:prstGeom>
          <a:noFill/>
          <a:ln>
            <a:noFill/>
          </a:ln>
        </p:spPr>
      </p:pic>
      <p:pic>
        <p:nvPicPr>
          <p:cNvPr id="141" name="Shape 141"/>
          <p:cNvPicPr preferRelativeResize="0"/>
          <p:nvPr/>
        </p:nvPicPr>
        <p:blipFill rotWithShape="1">
          <a:blip r:embed="rId4">
            <a:alphaModFix/>
          </a:blip>
          <a:srcRect/>
          <a:stretch/>
        </p:blipFill>
        <p:spPr>
          <a:xfrm>
            <a:off x="4284592" y="5534978"/>
            <a:ext cx="462032" cy="462032"/>
          </a:xfrm>
          <a:prstGeom prst="rect">
            <a:avLst/>
          </a:prstGeom>
          <a:noFill/>
          <a:ln>
            <a:noFill/>
          </a:ln>
        </p:spPr>
      </p:pic>
      <p:pic>
        <p:nvPicPr>
          <p:cNvPr id="142" name="Shape 142"/>
          <p:cNvPicPr preferRelativeResize="0"/>
          <p:nvPr/>
        </p:nvPicPr>
        <p:blipFill rotWithShape="1">
          <a:blip r:embed="rId5">
            <a:alphaModFix/>
          </a:blip>
          <a:srcRect/>
          <a:stretch/>
        </p:blipFill>
        <p:spPr>
          <a:xfrm>
            <a:off x="4304737" y="3136603"/>
            <a:ext cx="428624" cy="428624"/>
          </a:xfrm>
          <a:prstGeom prst="rect">
            <a:avLst/>
          </a:prstGeom>
          <a:noFill/>
          <a:ln>
            <a:noFill/>
          </a:ln>
        </p:spPr>
      </p:pic>
      <p:sp>
        <p:nvSpPr>
          <p:cNvPr id="143" name="Shape 143"/>
          <p:cNvSpPr/>
          <p:nvPr/>
        </p:nvSpPr>
        <p:spPr>
          <a:xfrm>
            <a:off x="4171387" y="4378492"/>
            <a:ext cx="266699" cy="285750"/>
          </a:xfrm>
          <a:prstGeom prst="star5">
            <a:avLst>
              <a:gd name="adj" fmla="val 19098"/>
              <a:gd name="hf" fmla="val 105146"/>
              <a:gd name="vf" fmla="val 110557"/>
            </a:avLst>
          </a:prstGeom>
          <a:solidFill>
            <a:srgbClr val="FFFF00"/>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4879655"/>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Opportunities to Respond (OTR)</a:t>
            </a:r>
            <a:endParaRPr lang="en-US" dirty="0"/>
          </a:p>
        </p:txBody>
      </p:sp>
      <p:sp>
        <p:nvSpPr>
          <p:cNvPr id="3" name="Content Placeholder 2"/>
          <p:cNvSpPr>
            <a:spLocks noGrp="1"/>
          </p:cNvSpPr>
          <p:nvPr>
            <p:ph idx="1"/>
          </p:nvPr>
        </p:nvSpPr>
        <p:spPr>
          <a:xfrm>
            <a:off x="457200" y="4983165"/>
            <a:ext cx="8229600" cy="1143000"/>
          </a:xfrm>
        </p:spPr>
        <p:txBody>
          <a:bodyPr>
            <a:normAutofit/>
          </a:bodyPr>
          <a:lstStyle/>
          <a:p>
            <a:pPr marL="0" indent="0" algn="ctr">
              <a:buNone/>
            </a:pPr>
            <a:r>
              <a:rPr lang="en-US" sz="2800" dirty="0"/>
              <a:t>Teacher behavior that prompts or solicits a student response (verbal, written, gesture).</a:t>
            </a:r>
          </a:p>
          <a:p>
            <a:pPr algn="ctr"/>
            <a:endParaRPr lang="en-US" sz="2800" dirty="0"/>
          </a:p>
        </p:txBody>
      </p:sp>
      <p:pic>
        <p:nvPicPr>
          <p:cNvPr id="10" name="Picture 9">
            <a:extLst>
              <a:ext uri="{FF2B5EF4-FFF2-40B4-BE49-F238E27FC236}">
                <a16:creationId xmlns:a16="http://schemas.microsoft.com/office/drawing/2014/main" id="{805B0C86-0B1E-8744-AF9B-B41DF1A9A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2711" y="1366459"/>
            <a:ext cx="5078578" cy="3382835"/>
          </a:xfrm>
          <a:prstGeom prst="rect">
            <a:avLst/>
          </a:prstGeom>
        </p:spPr>
      </p:pic>
    </p:spTree>
    <p:extLst>
      <p:ext uri="{BB962C8B-B14F-4D97-AF65-F5344CB8AC3E}">
        <p14:creationId xmlns:p14="http://schemas.microsoft.com/office/powerpoint/2010/main" val="1391038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Value of Providing OTR</a:t>
            </a:r>
            <a:endParaRPr lang="en-US" dirty="0"/>
          </a:p>
        </p:txBody>
      </p:sp>
      <p:sp>
        <p:nvSpPr>
          <p:cNvPr id="3" name="Content Placeholder 2"/>
          <p:cNvSpPr>
            <a:spLocks noGrp="1"/>
          </p:cNvSpPr>
          <p:nvPr>
            <p:ph idx="1"/>
          </p:nvPr>
        </p:nvSpPr>
        <p:spPr>
          <a:xfrm>
            <a:off x="1555844" y="5353835"/>
            <a:ext cx="7383438" cy="888834"/>
          </a:xfrm>
        </p:spPr>
        <p:txBody>
          <a:bodyPr>
            <a:normAutofit lnSpcReduction="10000"/>
          </a:bodyPr>
          <a:lstStyle/>
          <a:p>
            <a:pPr marL="0" indent="0">
              <a:buNone/>
            </a:pPr>
            <a:r>
              <a:rPr lang="en-US" dirty="0">
                <a:solidFill>
                  <a:srgbClr val="008F00"/>
                </a:solidFill>
              </a:rPr>
              <a:t>On-task behavior and academic performance</a:t>
            </a:r>
          </a:p>
          <a:p>
            <a:pPr marL="0" indent="0">
              <a:buNone/>
            </a:pPr>
            <a:r>
              <a:rPr lang="en-US" dirty="0">
                <a:solidFill>
                  <a:srgbClr val="FF0000"/>
                </a:solidFill>
              </a:rPr>
              <a:t>Disruptions</a:t>
            </a:r>
          </a:p>
        </p:txBody>
      </p:sp>
      <p:sp>
        <p:nvSpPr>
          <p:cNvPr id="9" name="Content Placeholder 2">
            <a:extLst>
              <a:ext uri="{FF2B5EF4-FFF2-40B4-BE49-F238E27FC236}">
                <a16:creationId xmlns:a16="http://schemas.microsoft.com/office/drawing/2014/main" id="{69698254-611E-DA4E-B4F1-5C88C035AAB2}"/>
              </a:ext>
            </a:extLst>
          </p:cNvPr>
          <p:cNvSpPr txBox="1">
            <a:spLocks/>
          </p:cNvSpPr>
          <p:nvPr/>
        </p:nvSpPr>
        <p:spPr>
          <a:xfrm>
            <a:off x="730154" y="1115113"/>
            <a:ext cx="825690" cy="3903261"/>
          </a:xfrm>
          <a:prstGeom prst="rect">
            <a:avLst/>
          </a:prstGeom>
        </p:spPr>
        <p:txBody>
          <a:bodyPr vert="vert270" lIns="91440" tIns="45720" rIns="91440" bIns="45720" rtlCol="0">
            <a:normAutofit/>
          </a:bodyPr>
          <a:lstStyle>
            <a:lvl1pPr marL="257175" indent="-257175" algn="l" defTabSz="342900" rtl="0" eaLnBrk="1" latinLnBrk="0" hangingPunct="1">
              <a:spcBef>
                <a:spcPct val="20000"/>
              </a:spcBef>
              <a:buClr>
                <a:srgbClr val="FF0000"/>
              </a:buClr>
              <a:buFont typeface="Arial" panose="020B0604020202020204" pitchFamily="34" charset="0"/>
              <a:buChar char="•"/>
              <a:defRPr sz="2400" kern="1200">
                <a:solidFill>
                  <a:schemeClr val="tx1"/>
                </a:solidFill>
                <a:latin typeface="+mn-lt"/>
                <a:ea typeface="+mn-ea"/>
                <a:cs typeface="+mn-cs"/>
              </a:defRPr>
            </a:lvl1pPr>
            <a:lvl2pPr marL="557213" indent="-214313" algn="l" defTabSz="342900" rtl="0" eaLnBrk="1" latinLnBrk="0" hangingPunct="1">
              <a:spcBef>
                <a:spcPct val="20000"/>
              </a:spcBef>
              <a:buClr>
                <a:srgbClr val="FF0000"/>
              </a:buClr>
              <a:buFont typeface="Arial" panose="020B0604020202020204" pitchFamily="34" charset="0"/>
              <a:buChar char="•"/>
              <a:defRPr sz="2100" kern="1200">
                <a:solidFill>
                  <a:schemeClr val="tx1"/>
                </a:solidFill>
                <a:latin typeface="+mn-lt"/>
                <a:ea typeface="+mn-ea"/>
                <a:cs typeface="+mn-cs"/>
              </a:defRPr>
            </a:lvl2pPr>
            <a:lvl3pPr marL="857250" indent="-171450" algn="l" defTabSz="342900" rtl="0" eaLnBrk="1" latinLnBrk="0" hangingPunct="1">
              <a:spcBef>
                <a:spcPct val="20000"/>
              </a:spcBef>
              <a:buClr>
                <a:srgbClr val="FF0000"/>
              </a:buClr>
              <a:buFont typeface="Arial" panose="020B0604020202020204" pitchFamily="34" charset="0"/>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Clr>
                <a:srgbClr val="FF0000"/>
              </a:buClr>
              <a:buFont typeface="Arial" panose="020B0604020202020204" pitchFamily="34" charset="0"/>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Clr>
                <a:srgbClr val="FF0000"/>
              </a:buClr>
              <a:buFont typeface="Arial" panose="020B0604020202020204" pitchFamily="34" charset="0"/>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t>Opportunities to Respond</a:t>
            </a:r>
          </a:p>
        </p:txBody>
      </p:sp>
      <p:pic>
        <p:nvPicPr>
          <p:cNvPr id="11" name="Picture 10">
            <a:extLst>
              <a:ext uri="{FF2B5EF4-FFF2-40B4-BE49-F238E27FC236}">
                <a16:creationId xmlns:a16="http://schemas.microsoft.com/office/drawing/2014/main" id="{622EAF51-29A8-E746-8149-EFFA274600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44304" y="1115113"/>
            <a:ext cx="6455391" cy="4303594"/>
          </a:xfrm>
          <a:prstGeom prst="rect">
            <a:avLst/>
          </a:prstGeom>
        </p:spPr>
      </p:pic>
    </p:spTree>
    <p:extLst>
      <p:ext uri="{BB962C8B-B14F-4D97-AF65-F5344CB8AC3E}">
        <p14:creationId xmlns:p14="http://schemas.microsoft.com/office/powerpoint/2010/main" val="3281407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Guidelines for Response Rates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20676" y="1417638"/>
                <a:ext cx="3214047" cy="4525963"/>
              </a:xfrm>
            </p:spPr>
            <p:txBody>
              <a:bodyPr/>
              <a:lstStyle/>
              <a:p>
                <a:r>
                  <a:rPr lang="en-US" dirty="0">
                    <a:ea typeface="Cambria Math" panose="02040503050406030204" pitchFamily="18" charset="0"/>
                  </a:rPr>
                  <a:t>Teacher talk  </a:t>
                </a:r>
                <a:endParaRPr lang="en-US" i="1" dirty="0">
                  <a:latin typeface="Cambria Math" panose="02040503050406030204" pitchFamily="18" charset="0"/>
                  <a:ea typeface="Cambria Math" panose="02040503050406030204" pitchFamily="18" charset="0"/>
                </a:endParaRPr>
              </a:p>
              <a:p>
                <a:pPr marL="0" indent="0">
                  <a:buNone/>
                </a:pPr>
                <a14:m>
                  <m:oMath xmlns:m="http://schemas.openxmlformats.org/officeDocument/2006/math">
                    <m:r>
                      <a:rPr lang="en-US" b="0"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oMath>
                </a14:m>
                <a:r>
                  <a:rPr lang="en-US" dirty="0"/>
                  <a:t>40% – 50%</a:t>
                </a:r>
              </a:p>
              <a:p>
                <a:pPr marL="0" indent="0">
                  <a:buNone/>
                </a:pPr>
                <a:endParaRPr lang="en-US" dirty="0"/>
              </a:p>
              <a:p>
                <a:r>
                  <a:rPr lang="en-US" dirty="0"/>
                  <a:t>New &gt; 4-6/minute</a:t>
                </a:r>
              </a:p>
              <a:p>
                <a:pPr marL="0" indent="0">
                  <a:buNone/>
                </a:pPr>
                <a:r>
                  <a:rPr lang="en-US" dirty="0"/>
                  <a:t>			80% accuracy</a:t>
                </a:r>
              </a:p>
              <a:p>
                <a:pPr marL="0" indent="0">
                  <a:buNone/>
                </a:pPr>
                <a:endParaRPr lang="en-US" dirty="0"/>
              </a:p>
              <a:p>
                <a:r>
                  <a:rPr lang="en-US" dirty="0"/>
                  <a:t>Review &gt; 8-12/minute</a:t>
                </a:r>
              </a:p>
              <a:p>
                <a:pPr marL="0" indent="0">
                  <a:buNone/>
                </a:pPr>
                <a:r>
                  <a:rPr lang="en-US" dirty="0"/>
                  <a:t>			90% accuracy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20676" y="1417638"/>
                <a:ext cx="3214047" cy="4525963"/>
              </a:xfrm>
              <a:blipFill>
                <a:blip r:embed="rId3"/>
                <a:stretch>
                  <a:fillRect l="-1961" t="-1120" r="-1569"/>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76C534F6-9E46-BE4F-BA07-8C1C75A91F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842" y="1417638"/>
            <a:ext cx="5263476" cy="3506154"/>
          </a:xfrm>
          <a:prstGeom prst="rect">
            <a:avLst/>
          </a:prstGeom>
        </p:spPr>
      </p:pic>
    </p:spTree>
    <p:extLst>
      <p:ext uri="{BB962C8B-B14F-4D97-AF65-F5344CB8AC3E}">
        <p14:creationId xmlns:p14="http://schemas.microsoft.com/office/powerpoint/2010/main" val="3745431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62749"/>
            <a:ext cx="6172200" cy="857250"/>
          </a:xfrm>
        </p:spPr>
        <p:txBody>
          <a:bodyPr/>
          <a:lstStyle/>
          <a:p>
            <a:r>
              <a:rPr lang="en-US" dirty="0"/>
              <a:t>Response Strategies</a:t>
            </a:r>
          </a:p>
        </p:txBody>
      </p:sp>
      <p:sp>
        <p:nvSpPr>
          <p:cNvPr id="3" name="Content Placeholder 2"/>
          <p:cNvSpPr>
            <a:spLocks noGrp="1"/>
          </p:cNvSpPr>
          <p:nvPr>
            <p:ph idx="1"/>
          </p:nvPr>
        </p:nvSpPr>
        <p:spPr>
          <a:xfrm>
            <a:off x="899934" y="4847717"/>
            <a:ext cx="8108476" cy="504085"/>
          </a:xfrm>
        </p:spPr>
        <p:txBody>
          <a:bodyPr>
            <a:normAutofit/>
          </a:bodyPr>
          <a:lstStyle/>
          <a:p>
            <a:pPr marL="0" indent="0">
              <a:buClr>
                <a:srgbClr val="FF0000"/>
              </a:buClr>
              <a:buNone/>
            </a:pPr>
            <a:r>
              <a:rPr lang="en-US" dirty="0"/>
              <a:t>               Verbal										Non-verbal</a:t>
            </a:r>
          </a:p>
        </p:txBody>
      </p:sp>
      <p:pic>
        <p:nvPicPr>
          <p:cNvPr id="10" name="Picture 9">
            <a:extLst>
              <a:ext uri="{FF2B5EF4-FFF2-40B4-BE49-F238E27FC236}">
                <a16:creationId xmlns:a16="http://schemas.microsoft.com/office/drawing/2014/main" id="{8C7514A3-9998-454D-8CDA-453235FEA1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916" y="1788942"/>
            <a:ext cx="4096069" cy="2728467"/>
          </a:xfrm>
          <a:prstGeom prst="rect">
            <a:avLst/>
          </a:prstGeom>
        </p:spPr>
      </p:pic>
      <p:pic>
        <p:nvPicPr>
          <p:cNvPr id="11" name="Picture 10">
            <a:extLst>
              <a:ext uri="{FF2B5EF4-FFF2-40B4-BE49-F238E27FC236}">
                <a16:creationId xmlns:a16="http://schemas.microsoft.com/office/drawing/2014/main" id="{658D1DD2-7DB1-4F46-8A0E-58A8DAA66E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4830" y="1788942"/>
            <a:ext cx="4095185" cy="2728467"/>
          </a:xfrm>
          <a:prstGeom prst="rect">
            <a:avLst/>
          </a:prstGeom>
        </p:spPr>
      </p:pic>
    </p:spTree>
    <p:extLst>
      <p:ext uri="{BB962C8B-B14F-4D97-AF65-F5344CB8AC3E}">
        <p14:creationId xmlns:p14="http://schemas.microsoft.com/office/powerpoint/2010/main" val="1642397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Strategy Consideration</a:t>
            </a:r>
            <a:endParaRPr lang="en-US" sz="2700" i="1" dirty="0"/>
          </a:p>
        </p:txBody>
      </p:sp>
      <p:pic>
        <p:nvPicPr>
          <p:cNvPr id="10" name="Picture 9">
            <a:extLst>
              <a:ext uri="{FF2B5EF4-FFF2-40B4-BE49-F238E27FC236}">
                <a16:creationId xmlns:a16="http://schemas.microsoft.com/office/drawing/2014/main" id="{FD016410-4C83-3E4B-B43E-F1D2A32447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098" y="1136988"/>
            <a:ext cx="7601803" cy="5065832"/>
          </a:xfrm>
          <a:prstGeom prst="rect">
            <a:avLst/>
          </a:prstGeom>
        </p:spPr>
      </p:pic>
    </p:spTree>
    <p:extLst>
      <p:ext uri="{BB962C8B-B14F-4D97-AF65-F5344CB8AC3E}">
        <p14:creationId xmlns:p14="http://schemas.microsoft.com/office/powerpoint/2010/main" val="843782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Wait Time or Think Time</a:t>
            </a:r>
          </a:p>
        </p:txBody>
      </p:sp>
      <p:sp>
        <p:nvSpPr>
          <p:cNvPr id="3" name="Content Placeholder 2"/>
          <p:cNvSpPr>
            <a:spLocks noGrp="1"/>
          </p:cNvSpPr>
          <p:nvPr>
            <p:ph idx="1"/>
          </p:nvPr>
        </p:nvSpPr>
        <p:spPr>
          <a:xfrm>
            <a:off x="6064283" y="2004065"/>
            <a:ext cx="2982036" cy="645300"/>
          </a:xfrm>
        </p:spPr>
        <p:txBody>
          <a:bodyPr>
            <a:normAutofit/>
          </a:bodyPr>
          <a:lstStyle/>
          <a:p>
            <a:pPr marL="0" indent="0">
              <a:buClr>
                <a:srgbClr val="FF0000"/>
              </a:buClr>
              <a:buNone/>
            </a:pPr>
            <a:r>
              <a:rPr lang="en-US" sz="3200" dirty="0"/>
              <a:t>3 seconds</a:t>
            </a:r>
          </a:p>
        </p:txBody>
      </p:sp>
      <p:pic>
        <p:nvPicPr>
          <p:cNvPr id="11" name="Picture 10">
            <a:extLst>
              <a:ext uri="{FF2B5EF4-FFF2-40B4-BE49-F238E27FC236}">
                <a16:creationId xmlns:a16="http://schemas.microsoft.com/office/drawing/2014/main" id="{A2BB5188-76B7-F340-A08E-F81B580CB0D4}"/>
              </a:ext>
            </a:extLst>
          </p:cNvPr>
          <p:cNvPicPr>
            <a:picLocks noChangeAspect="1"/>
          </p:cNvPicPr>
          <p:nvPr/>
        </p:nvPicPr>
        <p:blipFill>
          <a:blip r:embed="rId3"/>
          <a:stretch>
            <a:fillRect/>
          </a:stretch>
        </p:blipFill>
        <p:spPr>
          <a:xfrm>
            <a:off x="5609230" y="2782628"/>
            <a:ext cx="3534770" cy="2720204"/>
          </a:xfrm>
          <a:prstGeom prst="rect">
            <a:avLst/>
          </a:prstGeom>
        </p:spPr>
      </p:pic>
      <p:pic>
        <p:nvPicPr>
          <p:cNvPr id="13" name="Picture 12">
            <a:extLst>
              <a:ext uri="{FF2B5EF4-FFF2-40B4-BE49-F238E27FC236}">
                <a16:creationId xmlns:a16="http://schemas.microsoft.com/office/drawing/2014/main" id="{827C817F-F63D-D44D-AABC-7CC6E514A9B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9823" y="1701800"/>
            <a:ext cx="5194300" cy="3454400"/>
          </a:xfrm>
          <a:prstGeom prst="rect">
            <a:avLst/>
          </a:prstGeom>
        </p:spPr>
      </p:pic>
    </p:spTree>
    <p:extLst>
      <p:ext uri="{BB962C8B-B14F-4D97-AF65-F5344CB8AC3E}">
        <p14:creationId xmlns:p14="http://schemas.microsoft.com/office/powerpoint/2010/main" val="3077662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8000"/>
                </a:solidFill>
              </a:rPr>
              <a:t>Activity: </a:t>
            </a:r>
            <a:r>
              <a:rPr lang="en-US" dirty="0">
                <a:solidFill>
                  <a:srgbClr val="FF0000"/>
                </a:solidFill>
              </a:rPr>
              <a:t>Wait Time/Think Time</a:t>
            </a:r>
          </a:p>
        </p:txBody>
      </p:sp>
      <p:sp>
        <p:nvSpPr>
          <p:cNvPr id="3" name="Content Placeholder 2"/>
          <p:cNvSpPr>
            <a:spLocks noGrp="1"/>
          </p:cNvSpPr>
          <p:nvPr>
            <p:ph idx="1"/>
          </p:nvPr>
        </p:nvSpPr>
        <p:spPr>
          <a:xfrm>
            <a:off x="204716" y="1665026"/>
            <a:ext cx="8311487" cy="3780430"/>
          </a:xfrm>
        </p:spPr>
        <p:txBody>
          <a:bodyPr>
            <a:normAutofit/>
          </a:bodyPr>
          <a:lstStyle/>
          <a:p>
            <a:pPr marL="342900" indent="-342900">
              <a:buFont typeface="Arial" panose="020B0604020202020204" pitchFamily="34" charset="0"/>
              <a:buChar char="•"/>
            </a:pPr>
            <a:r>
              <a:rPr lang="en-US" sz="2250" dirty="0">
                <a:solidFill>
                  <a:schemeClr val="tx1"/>
                </a:solidFill>
              </a:rPr>
              <a:t>Partner A will ask partner B </a:t>
            </a:r>
            <a:r>
              <a:rPr lang="en-US" sz="2250" b="1" i="1" dirty="0">
                <a:solidFill>
                  <a:schemeClr val="tx1"/>
                </a:solidFill>
              </a:rPr>
              <a:t>one</a:t>
            </a:r>
            <a:r>
              <a:rPr lang="en-US" sz="2250" dirty="0">
                <a:solidFill>
                  <a:schemeClr val="tx1"/>
                </a:solidFill>
              </a:rPr>
              <a:t> of the following:</a:t>
            </a:r>
          </a:p>
          <a:p>
            <a:pPr lvl="1"/>
            <a:r>
              <a:rPr lang="en-US" sz="1950" dirty="0"/>
              <a:t>What are the benefits of providing more think time? </a:t>
            </a:r>
          </a:p>
          <a:p>
            <a:pPr lvl="1"/>
            <a:r>
              <a:rPr lang="en-US" sz="1950" dirty="0"/>
              <a:t>What are possible challenges of providing more think time?</a:t>
            </a:r>
          </a:p>
          <a:p>
            <a:pPr lvl="1"/>
            <a:r>
              <a:rPr lang="en-US" sz="1950" dirty="0"/>
              <a:t>What strategy will you use to insure you are providing adequate wait time?</a:t>
            </a:r>
          </a:p>
          <a:p>
            <a:pPr marL="342900" indent="-342900">
              <a:buFont typeface="Arial" panose="020B0604020202020204" pitchFamily="34" charset="0"/>
              <a:buChar char="•"/>
            </a:pPr>
            <a:r>
              <a:rPr lang="en-US" sz="2250" dirty="0">
                <a:solidFill>
                  <a:schemeClr val="tx1"/>
                </a:solidFill>
              </a:rPr>
              <a:t>Count the seconds giving partner B a complete 3 seconds of think time to respond.</a:t>
            </a:r>
          </a:p>
          <a:p>
            <a:pPr marL="342900" indent="-342900">
              <a:buFont typeface="Arial" panose="020B0604020202020204" pitchFamily="34" charset="0"/>
              <a:buChar char="•"/>
            </a:pPr>
            <a:r>
              <a:rPr lang="en-US" sz="2250" dirty="0">
                <a:solidFill>
                  <a:schemeClr val="tx1"/>
                </a:solidFill>
              </a:rPr>
              <a:t>Reverse roles</a:t>
            </a:r>
          </a:p>
          <a:p>
            <a:pPr marL="342900" indent="-342900">
              <a:buFont typeface="Arial" panose="020B0604020202020204" pitchFamily="34" charset="0"/>
              <a:buChar char="•"/>
            </a:pPr>
            <a:r>
              <a:rPr lang="en-US" sz="2250" dirty="0">
                <a:solidFill>
                  <a:schemeClr val="tx1"/>
                </a:solidFill>
              </a:rPr>
              <a:t>How much time did you feel had elapsed?  </a:t>
            </a:r>
          </a:p>
          <a:p>
            <a:endParaRPr lang="en-US" dirty="0"/>
          </a:p>
        </p:txBody>
      </p:sp>
      <p:pic>
        <p:nvPicPr>
          <p:cNvPr id="4" name="Picture 3">
            <a:extLst>
              <a:ext uri="{FF2B5EF4-FFF2-40B4-BE49-F238E27FC236}">
                <a16:creationId xmlns:a16="http://schemas.microsoft.com/office/drawing/2014/main" id="{CA0A9A5B-1EDE-1242-95DD-21F4840F2B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3124" y="3683551"/>
            <a:ext cx="3226160" cy="2482711"/>
          </a:xfrm>
          <a:prstGeom prst="rect">
            <a:avLst/>
          </a:prstGeom>
        </p:spPr>
      </p:pic>
    </p:spTree>
    <p:extLst>
      <p:ext uri="{BB962C8B-B14F-4D97-AF65-F5344CB8AC3E}">
        <p14:creationId xmlns:p14="http://schemas.microsoft.com/office/powerpoint/2010/main" val="2913871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Verbal Response Strategies</a:t>
            </a:r>
          </a:p>
        </p:txBody>
      </p:sp>
      <p:pic>
        <p:nvPicPr>
          <p:cNvPr id="6" name="Picture 5">
            <a:extLst>
              <a:ext uri="{FF2B5EF4-FFF2-40B4-BE49-F238E27FC236}">
                <a16:creationId xmlns:a16="http://schemas.microsoft.com/office/drawing/2014/main" id="{007606E1-4E45-D546-8443-1309D9B1A9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563" y="1842590"/>
            <a:ext cx="4067189" cy="2708796"/>
          </a:xfrm>
          <a:prstGeom prst="rect">
            <a:avLst/>
          </a:prstGeom>
        </p:spPr>
      </p:pic>
      <p:pic>
        <p:nvPicPr>
          <p:cNvPr id="8" name="Picture 7">
            <a:extLst>
              <a:ext uri="{FF2B5EF4-FFF2-40B4-BE49-F238E27FC236}">
                <a16:creationId xmlns:a16="http://schemas.microsoft.com/office/drawing/2014/main" id="{3D098C4C-656D-4A40-BDEC-8E29EBAF2D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3250" y="1842590"/>
            <a:ext cx="4067189" cy="2708796"/>
          </a:xfrm>
          <a:prstGeom prst="rect">
            <a:avLst/>
          </a:prstGeom>
        </p:spPr>
      </p:pic>
      <p:sp>
        <p:nvSpPr>
          <p:cNvPr id="9" name="Content Placeholder 2">
            <a:extLst>
              <a:ext uri="{FF2B5EF4-FFF2-40B4-BE49-F238E27FC236}">
                <a16:creationId xmlns:a16="http://schemas.microsoft.com/office/drawing/2014/main" id="{D88C0842-0986-0C4B-8408-59EF78F79D66}"/>
              </a:ext>
            </a:extLst>
          </p:cNvPr>
          <p:cNvSpPr>
            <a:spLocks noGrp="1"/>
          </p:cNvSpPr>
          <p:nvPr>
            <p:ph idx="1"/>
          </p:nvPr>
        </p:nvSpPr>
        <p:spPr>
          <a:xfrm>
            <a:off x="691963" y="4847717"/>
            <a:ext cx="8108476" cy="504085"/>
          </a:xfrm>
        </p:spPr>
        <p:txBody>
          <a:bodyPr>
            <a:normAutofit/>
          </a:bodyPr>
          <a:lstStyle/>
          <a:p>
            <a:pPr marL="0" indent="0">
              <a:buClr>
                <a:srgbClr val="FF0000"/>
              </a:buClr>
              <a:buNone/>
            </a:pPr>
            <a:r>
              <a:rPr lang="en-US" dirty="0"/>
              <a:t>               Choral										Individual</a:t>
            </a:r>
          </a:p>
        </p:txBody>
      </p:sp>
    </p:spTree>
    <p:extLst>
      <p:ext uri="{BB962C8B-B14F-4D97-AF65-F5344CB8AC3E}">
        <p14:creationId xmlns:p14="http://schemas.microsoft.com/office/powerpoint/2010/main" val="214788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Engaging Students and Individual Response</a:t>
            </a:r>
          </a:p>
        </p:txBody>
      </p:sp>
      <p:pic>
        <p:nvPicPr>
          <p:cNvPr id="12" name="Picture 11">
            <a:extLst>
              <a:ext uri="{FF2B5EF4-FFF2-40B4-BE49-F238E27FC236}">
                <a16:creationId xmlns:a16="http://schemas.microsoft.com/office/drawing/2014/main" id="{EBB4A08D-775B-7144-9F81-B91C883731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439" y="1273882"/>
            <a:ext cx="5143576" cy="3303151"/>
          </a:xfrm>
          <a:prstGeom prst="rect">
            <a:avLst/>
          </a:prstGeom>
        </p:spPr>
      </p:pic>
      <p:pic>
        <p:nvPicPr>
          <p:cNvPr id="10" name="Picture 9">
            <a:extLst>
              <a:ext uri="{FF2B5EF4-FFF2-40B4-BE49-F238E27FC236}">
                <a16:creationId xmlns:a16="http://schemas.microsoft.com/office/drawing/2014/main" id="{FA855A23-046F-2F45-AD55-DD2D2001C5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5015" y="2944507"/>
            <a:ext cx="4899546" cy="3265051"/>
          </a:xfrm>
          <a:prstGeom prst="rect">
            <a:avLst/>
          </a:prstGeom>
        </p:spPr>
      </p:pic>
    </p:spTree>
    <p:extLst>
      <p:ext uri="{BB962C8B-B14F-4D97-AF65-F5344CB8AC3E}">
        <p14:creationId xmlns:p14="http://schemas.microsoft.com/office/powerpoint/2010/main" val="432872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751"/>
            <a:ext cx="9144000" cy="1143000"/>
          </a:xfrm>
        </p:spPr>
        <p:txBody>
          <a:bodyPr/>
          <a:lstStyle/>
          <a:p>
            <a:r>
              <a:rPr lang="en-US" dirty="0"/>
              <a:t>Verbal Response Strategies - Individual Response</a:t>
            </a:r>
          </a:p>
        </p:txBody>
      </p:sp>
      <p:sp>
        <p:nvSpPr>
          <p:cNvPr id="3" name="Content Placeholder 2"/>
          <p:cNvSpPr>
            <a:spLocks noGrp="1"/>
          </p:cNvSpPr>
          <p:nvPr>
            <p:ph idx="1"/>
          </p:nvPr>
        </p:nvSpPr>
        <p:spPr>
          <a:xfrm>
            <a:off x="172991" y="1641144"/>
            <a:ext cx="5982149" cy="4445757"/>
          </a:xfrm>
        </p:spPr>
        <p:txBody>
          <a:bodyPr>
            <a:normAutofit/>
          </a:bodyPr>
          <a:lstStyle/>
          <a:p>
            <a:pPr marL="390525" indent="-210741">
              <a:buSzPct val="77000"/>
              <a:buNone/>
            </a:pPr>
            <a:r>
              <a:rPr lang="en-US" i="1" dirty="0">
                <a:latin typeface="Calibri" pitchFamily="34" charset="0"/>
                <a:sym typeface="Gill Sans" pitchFamily="1" charset="0"/>
              </a:rPr>
              <a:t>Random Solicitation of Responses</a:t>
            </a:r>
            <a:endParaRPr lang="en-US" i="1" dirty="0">
              <a:latin typeface="Calibri" pitchFamily="34" charset="0"/>
              <a:ea typeface="ヒラギノ角ゴ ProN W6" pitchFamily="1" charset="-128"/>
              <a:sym typeface="Gill Sans" pitchFamily="1" charset="0"/>
            </a:endParaRPr>
          </a:p>
          <a:p>
            <a:pPr marL="425054" indent="-245269">
              <a:buSzPct val="77000"/>
            </a:pPr>
            <a:r>
              <a:rPr lang="en-US" dirty="0">
                <a:latin typeface="Calibri" pitchFamily="34" charset="0"/>
                <a:sym typeface="Gill Sans" pitchFamily="1" charset="0"/>
              </a:rPr>
              <a:t>Calling on one student at a time during small group reading = an </a:t>
            </a:r>
            <a:r>
              <a:rPr lang="en-US" u="sng" dirty="0">
                <a:latin typeface="Calibri" pitchFamily="34" charset="0"/>
                <a:sym typeface="Gill Sans" pitchFamily="1" charset="0"/>
              </a:rPr>
              <a:t>average</a:t>
            </a:r>
            <a:r>
              <a:rPr lang="en-US" dirty="0">
                <a:latin typeface="Calibri" pitchFamily="34" charset="0"/>
                <a:sym typeface="Gill Sans" pitchFamily="1" charset="0"/>
              </a:rPr>
              <a:t> of </a:t>
            </a:r>
            <a:r>
              <a:rPr lang="en-US" b="1" dirty="0">
                <a:latin typeface="Calibri" pitchFamily="34" charset="0"/>
                <a:sym typeface="Gill Sans" pitchFamily="1" charset="0"/>
              </a:rPr>
              <a:t>72%</a:t>
            </a:r>
            <a:r>
              <a:rPr lang="en-US" dirty="0">
                <a:latin typeface="Calibri" pitchFamily="34" charset="0"/>
                <a:sym typeface="Gill Sans" pitchFamily="1" charset="0"/>
              </a:rPr>
              <a:t> on-task behavior. Some students were on-task only </a:t>
            </a:r>
            <a:r>
              <a:rPr lang="en-US" b="1" dirty="0">
                <a:latin typeface="Calibri" pitchFamily="34" charset="0"/>
                <a:sym typeface="Gill Sans" pitchFamily="1" charset="0"/>
              </a:rPr>
              <a:t>50%</a:t>
            </a:r>
            <a:r>
              <a:rPr lang="en-US" dirty="0">
                <a:latin typeface="Calibri" pitchFamily="34" charset="0"/>
                <a:sym typeface="Gill Sans" pitchFamily="1" charset="0"/>
              </a:rPr>
              <a:t> of the time. </a:t>
            </a:r>
            <a:endParaRPr lang="en-US" dirty="0">
              <a:latin typeface="Calibri" pitchFamily="34" charset="0"/>
              <a:ea typeface="ヒラギノ角ゴ ProN W3" pitchFamily="1" charset="-128"/>
              <a:sym typeface="Gill Sans" pitchFamily="1" charset="0"/>
            </a:endParaRPr>
          </a:p>
          <a:p>
            <a:pPr marL="391716" indent="-211931">
              <a:buSzPct val="77000"/>
            </a:pPr>
            <a:r>
              <a:rPr lang="en-US" dirty="0">
                <a:latin typeface="Calibri" pitchFamily="34" charset="0"/>
                <a:sym typeface="Gill Sans" pitchFamily="1" charset="0"/>
              </a:rPr>
              <a:t>Calling on students randomly and reinforcing correct responding = an </a:t>
            </a:r>
            <a:r>
              <a:rPr lang="en-US" u="sng" dirty="0">
                <a:latin typeface="Calibri" pitchFamily="34" charset="0"/>
                <a:sym typeface="Gill Sans" pitchFamily="1" charset="0"/>
              </a:rPr>
              <a:t>average</a:t>
            </a:r>
            <a:r>
              <a:rPr lang="en-US" dirty="0">
                <a:latin typeface="Calibri" pitchFamily="34" charset="0"/>
                <a:sym typeface="Gill Sans" pitchFamily="1" charset="0"/>
              </a:rPr>
              <a:t> of </a:t>
            </a:r>
            <a:r>
              <a:rPr lang="en-US" b="1" dirty="0">
                <a:latin typeface="Calibri" pitchFamily="34" charset="0"/>
                <a:sym typeface="Gill Sans" pitchFamily="1" charset="0"/>
              </a:rPr>
              <a:t>88%</a:t>
            </a:r>
            <a:r>
              <a:rPr lang="en-US" dirty="0">
                <a:latin typeface="Calibri" pitchFamily="34" charset="0"/>
                <a:sym typeface="Gill Sans" pitchFamily="1" charset="0"/>
              </a:rPr>
              <a:t> on-task behavior. Lowest student on-task behavior was </a:t>
            </a:r>
            <a:r>
              <a:rPr lang="en-US" b="1" dirty="0">
                <a:latin typeface="Calibri" pitchFamily="34" charset="0"/>
                <a:sym typeface="Gill Sans" pitchFamily="1" charset="0"/>
              </a:rPr>
              <a:t>76%.</a:t>
            </a:r>
            <a:endParaRPr lang="en-US" b="1" dirty="0">
              <a:latin typeface="Calibri" pitchFamily="34" charset="0"/>
              <a:ea typeface="ヒラギノ角ゴ ProN W6" pitchFamily="1" charset="-128"/>
              <a:sym typeface="Gill Sans" pitchFamily="1" charset="0"/>
            </a:endParaRPr>
          </a:p>
          <a:p>
            <a:endParaRPr lang="en-US" dirty="0"/>
          </a:p>
        </p:txBody>
      </p:sp>
      <p:pic>
        <p:nvPicPr>
          <p:cNvPr id="4" name="Picture 3">
            <a:extLst>
              <a:ext uri="{FF2B5EF4-FFF2-40B4-BE49-F238E27FC236}">
                <a16:creationId xmlns:a16="http://schemas.microsoft.com/office/drawing/2014/main" id="{092ACC5C-D03C-6845-BF46-1AE5962DEBAD}"/>
              </a:ext>
            </a:extLst>
          </p:cNvPr>
          <p:cNvPicPr>
            <a:picLocks noChangeAspect="1"/>
          </p:cNvPicPr>
          <p:nvPr/>
        </p:nvPicPr>
        <p:blipFill>
          <a:blip r:embed="rId3"/>
          <a:stretch>
            <a:fillRect/>
          </a:stretch>
        </p:blipFill>
        <p:spPr>
          <a:xfrm>
            <a:off x="6182436" y="1641144"/>
            <a:ext cx="2567271" cy="3763966"/>
          </a:xfrm>
          <a:prstGeom prst="rect">
            <a:avLst/>
          </a:prstGeom>
        </p:spPr>
      </p:pic>
    </p:spTree>
    <p:extLst>
      <p:ext uri="{BB962C8B-B14F-4D97-AF65-F5344CB8AC3E}">
        <p14:creationId xmlns:p14="http://schemas.microsoft.com/office/powerpoint/2010/main" val="467156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p:cNvPicPr preferRelativeResize="0"/>
          <p:nvPr/>
        </p:nvPicPr>
        <p:blipFill rotWithShape="1">
          <a:blip r:embed="rId3">
            <a:alphaModFix/>
          </a:blip>
          <a:srcRect/>
          <a:stretch/>
        </p:blipFill>
        <p:spPr>
          <a:xfrm>
            <a:off x="774700" y="205664"/>
            <a:ext cx="2136140" cy="1967865"/>
          </a:xfrm>
          <a:prstGeom prst="rect">
            <a:avLst/>
          </a:prstGeom>
          <a:noFill/>
          <a:ln>
            <a:noFill/>
          </a:ln>
        </p:spPr>
      </p:pic>
      <p:sp>
        <p:nvSpPr>
          <p:cNvPr id="185" name="Shape 185"/>
          <p:cNvSpPr txBox="1"/>
          <p:nvPr/>
        </p:nvSpPr>
        <p:spPr>
          <a:xfrm>
            <a:off x="1409065" y="528245"/>
            <a:ext cx="6388735" cy="101028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baseline="0">
                <a:solidFill>
                  <a:schemeClr val="dk1"/>
                </a:solidFill>
                <a:latin typeface="Calibri"/>
                <a:ea typeface="Calibri"/>
                <a:cs typeface="Calibri"/>
                <a:sym typeface="Calibri"/>
              </a:rPr>
              <a:t>Trainer Notes </a:t>
            </a:r>
            <a:r>
              <a:rPr lang="en-US" sz="2400" b="0" i="0" u="none" strike="noStrike" cap="none" baseline="0">
                <a:solidFill>
                  <a:schemeClr val="dk1"/>
                </a:solidFill>
                <a:latin typeface="Calibri"/>
                <a:ea typeface="Calibri"/>
                <a:cs typeface="Calibri"/>
                <a:sym typeface="Calibri"/>
              </a:rPr>
              <a:t>(Remove before training.)</a:t>
            </a:r>
          </a:p>
        </p:txBody>
      </p:sp>
      <p:sp>
        <p:nvSpPr>
          <p:cNvPr id="186" name="Shape 186"/>
          <p:cNvSpPr txBox="1"/>
          <p:nvPr/>
        </p:nvSpPr>
        <p:spPr>
          <a:xfrm>
            <a:off x="692813" y="1789203"/>
            <a:ext cx="8137935" cy="2506976"/>
          </a:xfrm>
          <a:prstGeom prst="rect">
            <a:avLst/>
          </a:prstGeom>
          <a:noFill/>
          <a:ln>
            <a:noFill/>
          </a:ln>
        </p:spPr>
        <p:txBody>
          <a:bodyPr lIns="91425" tIns="45700" rIns="91425" bIns="45700" anchor="t" anchorCtr="0">
            <a:noAutofit/>
          </a:bodyPr>
          <a:lstStyle/>
          <a:p>
            <a:pPr marL="0" marR="0" lvl="0" indent="0" algn="ctr" rtl="0">
              <a:spcBef>
                <a:spcPts val="0"/>
              </a:spcBef>
              <a:spcAft>
                <a:spcPts val="600"/>
              </a:spcAft>
              <a:buSzPct val="25000"/>
              <a:buNone/>
            </a:pPr>
            <a:r>
              <a:rPr lang="en-US" sz="2800" b="0" i="0" u="none" strike="noStrike" cap="none" baseline="0" dirty="0">
                <a:solidFill>
                  <a:srgbClr val="008000"/>
                </a:solidFill>
                <a:latin typeface="Calibri"/>
                <a:ea typeface="Calibri"/>
                <a:cs typeface="Calibri"/>
                <a:sym typeface="Calibri"/>
              </a:rPr>
              <a:t>Approximate Time Estimates:</a:t>
            </a:r>
          </a:p>
          <a:p>
            <a:pPr marL="0" marR="0" lvl="0" indent="0" algn="l" rtl="0">
              <a:spcBef>
                <a:spcPts val="0"/>
              </a:spcBef>
              <a:spcAft>
                <a:spcPts val="400"/>
              </a:spcAft>
              <a:buSzPct val="25000"/>
              <a:buNone/>
            </a:pPr>
            <a:r>
              <a:rPr lang="en-US" sz="2000" b="0" i="0" u="sng" strike="noStrike" cap="none" baseline="0" dirty="0">
                <a:solidFill>
                  <a:schemeClr val="dk1"/>
                </a:solidFill>
                <a:latin typeface="Calibri"/>
                <a:ea typeface="Calibri"/>
                <a:cs typeface="Calibri"/>
                <a:sym typeface="Calibri"/>
              </a:rPr>
              <a:t>Opportunities to Respond										___</a:t>
            </a:r>
          </a:p>
          <a:p>
            <a:pPr marL="342900" marR="0" lvl="0" indent="-215900" algn="l" rtl="0">
              <a:spcBef>
                <a:spcPts val="0"/>
              </a:spcBef>
              <a:buClr>
                <a:srgbClr val="FF0000"/>
              </a:buClr>
              <a:buFont typeface="Arial"/>
              <a:buNone/>
            </a:pPr>
            <a:endParaRPr sz="2000" b="0" i="0" u="none" strike="noStrike" cap="none" baseline="0" dirty="0">
              <a:solidFill>
                <a:schemeClr val="dk1"/>
              </a:solidFill>
              <a:latin typeface="Calibri"/>
              <a:ea typeface="Calibri"/>
              <a:cs typeface="Calibri"/>
              <a:sym typeface="Calibri"/>
            </a:endParaRPr>
          </a:p>
          <a:p>
            <a:pPr marL="342900" marR="0" lvl="0" indent="-342900" algn="l" rtl="0">
              <a:spcBef>
                <a:spcPts val="0"/>
              </a:spcBef>
              <a:buClr>
                <a:srgbClr val="FF0000"/>
              </a:buClr>
              <a:buSzPct val="100000"/>
              <a:buFont typeface="Arial"/>
              <a:buChar char="•"/>
            </a:pPr>
            <a:r>
              <a:rPr lang="en-US" sz="2000" b="0" i="0" u="none" strike="noStrike" cap="none" baseline="0" dirty="0">
                <a:solidFill>
                  <a:schemeClr val="dk1"/>
                </a:solidFill>
                <a:latin typeface="Calibri"/>
                <a:ea typeface="Calibri"/>
                <a:cs typeface="Calibri"/>
                <a:sym typeface="Calibri"/>
              </a:rPr>
              <a:t>Opportunities to Respond Content							60 min</a:t>
            </a:r>
          </a:p>
          <a:p>
            <a:pPr marL="342900" marR="0" lvl="0" indent="-342900" algn="l" rtl="0">
              <a:spcBef>
                <a:spcPts val="0"/>
              </a:spcBef>
              <a:buClr>
                <a:srgbClr val="FF0000"/>
              </a:buClr>
              <a:buSzPct val="100000"/>
              <a:buFont typeface="Arial"/>
              <a:buChar char="•"/>
            </a:pPr>
            <a:r>
              <a:rPr lang="en-US" sz="2000" dirty="0">
                <a:solidFill>
                  <a:schemeClr val="dk1"/>
                </a:solidFill>
                <a:latin typeface="Calibri"/>
                <a:ea typeface="Calibri"/>
                <a:cs typeface="Calibri"/>
                <a:sym typeface="Calibri"/>
              </a:rPr>
              <a:t>Videos, Discussions, and Activities							</a:t>
            </a:r>
            <a:r>
              <a:rPr lang="en-US" sz="2000" u="sng" dirty="0">
                <a:solidFill>
                  <a:schemeClr val="dk1"/>
                </a:solidFill>
                <a:latin typeface="Calibri"/>
                <a:ea typeface="Calibri"/>
                <a:cs typeface="Calibri"/>
                <a:sym typeface="Calibri"/>
              </a:rPr>
              <a:t>60 min</a:t>
            </a:r>
            <a:endParaRPr lang="en-US" sz="2000" b="0" i="0" u="sng" strike="noStrike" cap="none" baseline="0" dirty="0">
              <a:solidFill>
                <a:schemeClr val="dk1"/>
              </a:solidFill>
              <a:latin typeface="Calibri"/>
              <a:ea typeface="Calibri"/>
              <a:cs typeface="Calibri"/>
              <a:sym typeface="Calibri"/>
            </a:endParaRPr>
          </a:p>
          <a:p>
            <a:pPr marR="0" lvl="0" algn="l" rtl="0">
              <a:spcBef>
                <a:spcPts val="0"/>
              </a:spcBef>
              <a:buClr>
                <a:srgbClr val="FF0000"/>
              </a:buClr>
              <a:buSzPct val="100000"/>
            </a:pPr>
            <a:r>
              <a:rPr lang="en-US" sz="2000" b="0" i="0" u="none" strike="noStrike" cap="none" baseline="0" dirty="0">
                <a:solidFill>
                  <a:schemeClr val="dk1"/>
                </a:solidFill>
                <a:latin typeface="Calibri"/>
                <a:ea typeface="Calibri"/>
                <a:cs typeface="Calibri"/>
                <a:sym typeface="Calibri"/>
              </a:rPr>
              <a:t>							 								2 Hours	</a:t>
            </a:r>
          </a:p>
        </p:txBody>
      </p:sp>
    </p:spTree>
    <p:extLst>
      <p:ext uri="{BB962C8B-B14F-4D97-AF65-F5344CB8AC3E}">
        <p14:creationId xmlns:p14="http://schemas.microsoft.com/office/powerpoint/2010/main" val="2502414375"/>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Verbal Response Strategies – Choral Response</a:t>
            </a:r>
            <a:endParaRPr lang="en-US" sz="2700" i="1" dirty="0"/>
          </a:p>
        </p:txBody>
      </p:sp>
      <p:pic>
        <p:nvPicPr>
          <p:cNvPr id="9" name="Picture 8" descr="media-61C9686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280" y="1235408"/>
            <a:ext cx="4853896" cy="4853896"/>
          </a:xfrm>
          <a:prstGeom prst="rect">
            <a:avLst/>
          </a:prstGeom>
        </p:spPr>
      </p:pic>
    </p:spTree>
    <p:extLst>
      <p:ext uri="{BB962C8B-B14F-4D97-AF65-F5344CB8AC3E}">
        <p14:creationId xmlns:p14="http://schemas.microsoft.com/office/powerpoint/2010/main" val="2915954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660" y="245661"/>
            <a:ext cx="8666328" cy="5240739"/>
          </a:xfrm>
        </p:spPr>
        <p:txBody>
          <a:bodyPr>
            <a:noAutofit/>
          </a:bodyPr>
          <a:lstStyle/>
          <a:p>
            <a:pPr marL="0" indent="0">
              <a:lnSpc>
                <a:spcPct val="110000"/>
              </a:lnSpc>
              <a:spcBef>
                <a:spcPts val="0"/>
              </a:spcBef>
              <a:spcAft>
                <a:spcPts val="900"/>
              </a:spcAft>
              <a:buNone/>
            </a:pPr>
            <a:r>
              <a:rPr lang="en-US" dirty="0"/>
              <a:t>Ms. Finch’s first graders have just finished listening to a story about a young boy named Howard.</a:t>
            </a:r>
          </a:p>
          <a:p>
            <a:pPr marL="0" indent="0">
              <a:buNone/>
            </a:pPr>
            <a:r>
              <a:rPr lang="en-US" dirty="0"/>
              <a:t>Ms. Finch puts the book on her lap, holds up her hand, and says, </a:t>
            </a:r>
            <a:r>
              <a:rPr lang="en-US" i="1" dirty="0">
                <a:solidFill>
                  <a:srgbClr val="009E47"/>
                </a:solidFill>
              </a:rPr>
              <a:t>“Class, get ready to tell me the main character in today’s story. Think 3, 2, 1,” </a:t>
            </a:r>
            <a:r>
              <a:rPr lang="en-US" dirty="0"/>
              <a:t>drops her hand as a signal, and the students chime in, </a:t>
            </a:r>
            <a:r>
              <a:rPr lang="en-US" i="1" dirty="0">
                <a:solidFill>
                  <a:srgbClr val="0070C0"/>
                </a:solidFill>
              </a:rPr>
              <a:t>“Howard!” </a:t>
            </a:r>
            <a:r>
              <a:rPr lang="en-US" i="1" dirty="0">
                <a:solidFill>
                  <a:srgbClr val="009E47"/>
                </a:solidFill>
              </a:rPr>
              <a:t>“Howard is correct,” </a:t>
            </a:r>
            <a:r>
              <a:rPr lang="en-US" dirty="0"/>
              <a:t>exclaims Ms. Finch. </a:t>
            </a:r>
            <a:r>
              <a:rPr lang="en-US" i="1" dirty="0">
                <a:solidFill>
                  <a:srgbClr val="009E47"/>
                </a:solidFill>
              </a:rPr>
              <a:t>“Way to go!” </a:t>
            </a:r>
          </a:p>
          <a:p>
            <a:pPr marL="0" indent="0">
              <a:buNone/>
            </a:pPr>
            <a:r>
              <a:rPr lang="en-US" dirty="0"/>
              <a:t>She asks ten more quick questions–some about the setting and main idea. </a:t>
            </a:r>
            <a:r>
              <a:rPr lang="en-US" i="1" dirty="0">
                <a:solidFill>
                  <a:srgbClr val="009E47"/>
                </a:solidFill>
              </a:rPr>
              <a:t>“Last one. The problem Howard faced today was finding his lost dog. Is that true or false? Think  3, 2, 1.”</a:t>
            </a:r>
            <a:r>
              <a:rPr lang="en-US" dirty="0">
                <a:solidFill>
                  <a:srgbClr val="009E47"/>
                </a:solidFill>
              </a:rPr>
              <a:t> </a:t>
            </a:r>
          </a:p>
          <a:p>
            <a:pPr marL="0" indent="0">
              <a:buNone/>
            </a:pPr>
            <a:r>
              <a:rPr lang="en-US" dirty="0"/>
              <a:t>She signals and the student eagerly respond, </a:t>
            </a:r>
            <a:r>
              <a:rPr lang="en-US" i="1" dirty="0">
                <a:solidFill>
                  <a:srgbClr val="0070C0"/>
                </a:solidFill>
              </a:rPr>
              <a:t>“False!” </a:t>
            </a:r>
            <a:r>
              <a:rPr lang="en-US" dirty="0"/>
              <a:t>The students laugh and so does Ms. Finch. </a:t>
            </a:r>
            <a:r>
              <a:rPr lang="en-US" i="1" dirty="0">
                <a:solidFill>
                  <a:srgbClr val="009E47"/>
                </a:solidFill>
              </a:rPr>
              <a:t>“You got it, that’s false. Tell me why that’s false.”</a:t>
            </a:r>
            <a:r>
              <a:rPr lang="en-US" dirty="0"/>
              <a:t> She waits 3 seconds, then calls on James who often requires more think time and who has just raised his hand to answer.</a:t>
            </a:r>
          </a:p>
        </p:txBody>
      </p:sp>
    </p:spTree>
    <p:extLst>
      <p:ext uri="{BB962C8B-B14F-4D97-AF65-F5344CB8AC3E}">
        <p14:creationId xmlns:p14="http://schemas.microsoft.com/office/powerpoint/2010/main" val="2750769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2F518B-15D3-264B-A4A0-DDF2731AFD09}"/>
              </a:ext>
            </a:extLst>
          </p:cNvPr>
          <p:cNvSpPr/>
          <p:nvPr/>
        </p:nvSpPr>
        <p:spPr>
          <a:xfrm>
            <a:off x="2285999" y="-5481130"/>
            <a:ext cx="7144603" cy="646331"/>
          </a:xfrm>
          <a:prstGeom prst="rect">
            <a:avLst/>
          </a:prstGeom>
        </p:spPr>
        <p:txBody>
          <a:bodyPr wrap="square">
            <a:spAutoFit/>
          </a:bodyPr>
          <a:lstStyle/>
          <a:p>
            <a:pPr fontAlgn="base"/>
            <a:r>
              <a:rPr lang="en-US" dirty="0">
                <a:solidFill>
                  <a:srgbClr val="000000"/>
                </a:solidFill>
                <a:latin typeface="inherit"/>
              </a:rPr>
              <a:t/>
            </a:r>
            <a:br>
              <a:rPr lang="en-US" dirty="0">
                <a:solidFill>
                  <a:srgbClr val="000000"/>
                </a:solidFill>
                <a:latin typeface="inherit"/>
              </a:rPr>
            </a:br>
            <a:endParaRPr lang="en-US" dirty="0">
              <a:solidFill>
                <a:srgbClr val="000000"/>
              </a:solidFill>
              <a:latin typeface="inherit"/>
            </a:endParaRPr>
          </a:p>
        </p:txBody>
      </p:sp>
      <p:graphicFrame>
        <p:nvGraphicFramePr>
          <p:cNvPr id="3" name="Table 2">
            <a:extLst>
              <a:ext uri="{FF2B5EF4-FFF2-40B4-BE49-F238E27FC236}">
                <a16:creationId xmlns:a16="http://schemas.microsoft.com/office/drawing/2014/main" id="{1BF37712-727E-D24E-A4D5-392B68467FC6}"/>
              </a:ext>
            </a:extLst>
          </p:cNvPr>
          <p:cNvGraphicFramePr>
            <a:graphicFrameLocks noGrp="1"/>
          </p:cNvGraphicFramePr>
          <p:nvPr>
            <p:extLst>
              <p:ext uri="{D42A27DB-BD31-4B8C-83A1-F6EECF244321}">
                <p14:modId xmlns:p14="http://schemas.microsoft.com/office/powerpoint/2010/main" val="2676577653"/>
              </p:ext>
            </p:extLst>
          </p:nvPr>
        </p:nvGraphicFramePr>
        <p:xfrm>
          <a:off x="327545" y="259307"/>
          <a:ext cx="8639034" cy="5868538"/>
        </p:xfrm>
        <a:graphic>
          <a:graphicData uri="http://schemas.openxmlformats.org/drawingml/2006/table">
            <a:tbl>
              <a:tblPr firstRow="1" bandRow="1">
                <a:tableStyleId>{5940675A-B579-460E-94D1-54222C63F5DA}</a:tableStyleId>
              </a:tblPr>
              <a:tblGrid>
                <a:gridCol w="4319517">
                  <a:extLst>
                    <a:ext uri="{9D8B030D-6E8A-4147-A177-3AD203B41FA5}">
                      <a16:colId xmlns:a16="http://schemas.microsoft.com/office/drawing/2014/main" val="2433174902"/>
                    </a:ext>
                  </a:extLst>
                </a:gridCol>
                <a:gridCol w="4319517">
                  <a:extLst>
                    <a:ext uri="{9D8B030D-6E8A-4147-A177-3AD203B41FA5}">
                      <a16:colId xmlns:a16="http://schemas.microsoft.com/office/drawing/2014/main" val="1181757129"/>
                    </a:ext>
                  </a:extLst>
                </a:gridCol>
              </a:tblGrid>
              <a:tr h="5868538">
                <a:tc>
                  <a:txBody>
                    <a:bodyPr/>
                    <a:lstStyle/>
                    <a:p>
                      <a:pPr fontAlgn="base"/>
                      <a:r>
                        <a:rPr lang="en-US" sz="1800" b="1" dirty="0">
                          <a:solidFill>
                            <a:srgbClr val="000000"/>
                          </a:solidFill>
                          <a:latin typeface="canada-type-gibson"/>
                        </a:rPr>
                        <a:t>Not Tonight but Tomorrow (1978)    </a:t>
                      </a:r>
                      <a:r>
                        <a:rPr lang="en-US" sz="1800" cap="all" dirty="0">
                          <a:solidFill>
                            <a:srgbClr val="494949"/>
                          </a:solidFill>
                          <a:latin typeface="canada-type-gibson"/>
                        </a:rPr>
                        <a:t>BY </a:t>
                      </a:r>
                      <a:r>
                        <a:rPr lang="en-US" sz="1800" u="sng" cap="all" dirty="0">
                          <a:solidFill>
                            <a:srgbClr val="000000"/>
                          </a:solidFill>
                          <a:latin typeface="inherit"/>
                          <a:hlinkClick r:id="rId3"/>
                        </a:rPr>
                        <a:t>MIGUEL ALGARÍN</a:t>
                      </a:r>
                      <a:endParaRPr lang="en-US" sz="1800" dirty="0">
                        <a:solidFill>
                          <a:srgbClr val="000000"/>
                        </a:solidFill>
                        <a:latin typeface="inherit"/>
                      </a:endParaRPr>
                    </a:p>
                    <a:p>
                      <a:pPr fontAlgn="base"/>
                      <a:endParaRPr lang="en-US" sz="1800" dirty="0">
                        <a:solidFill>
                          <a:srgbClr val="000000"/>
                        </a:solidFill>
                        <a:latin typeface="inherit"/>
                      </a:endParaRPr>
                    </a:p>
                    <a:p>
                      <a:pPr fontAlgn="base"/>
                      <a:r>
                        <a:rPr lang="en-US" sz="1800" dirty="0">
                          <a:solidFill>
                            <a:srgbClr val="FF0000"/>
                          </a:solidFill>
                          <a:latin typeface="inherit"/>
                        </a:rPr>
                        <a:t>Not tonight but tomorrow</a:t>
                      </a:r>
                      <a:r>
                        <a:rPr lang="en-US" sz="1800" dirty="0">
                          <a:solidFill>
                            <a:srgbClr val="000000"/>
                          </a:solidFill>
                          <a:latin typeface="inherit"/>
                        </a:rPr>
                        <a:t/>
                      </a:r>
                      <a:br>
                        <a:rPr lang="en-US" sz="1800" dirty="0">
                          <a:solidFill>
                            <a:srgbClr val="000000"/>
                          </a:solidFill>
                          <a:latin typeface="inherit"/>
                        </a:rPr>
                      </a:br>
                      <a:r>
                        <a:rPr lang="en-US" sz="1800" dirty="0">
                          <a:solidFill>
                            <a:srgbClr val="000000"/>
                          </a:solidFill>
                          <a:latin typeface="inherit"/>
                        </a:rPr>
                        <a:t>when the light turns the peach</a:t>
                      </a:r>
                      <a:br>
                        <a:rPr lang="en-US" sz="1800" dirty="0">
                          <a:solidFill>
                            <a:srgbClr val="000000"/>
                          </a:solidFill>
                          <a:latin typeface="inherit"/>
                        </a:rPr>
                      </a:br>
                      <a:r>
                        <a:rPr lang="en-US" sz="1800" dirty="0">
                          <a:solidFill>
                            <a:srgbClr val="000000"/>
                          </a:solidFill>
                          <a:latin typeface="inherit"/>
                        </a:rPr>
                        <a:t>tree green and the Earth sprouts</a:t>
                      </a:r>
                      <a:br>
                        <a:rPr lang="en-US" sz="1800" dirty="0">
                          <a:solidFill>
                            <a:srgbClr val="000000"/>
                          </a:solidFill>
                          <a:latin typeface="inherit"/>
                        </a:rPr>
                      </a:br>
                      <a:r>
                        <a:rPr lang="en-US" sz="1800" dirty="0">
                          <a:solidFill>
                            <a:srgbClr val="000000"/>
                          </a:solidFill>
                          <a:latin typeface="inherit"/>
                        </a:rPr>
                        <a:t>its young leaves looking to repeat</a:t>
                      </a:r>
                      <a:br>
                        <a:rPr lang="en-US" sz="1800" dirty="0">
                          <a:solidFill>
                            <a:srgbClr val="000000"/>
                          </a:solidFill>
                          <a:latin typeface="inherit"/>
                        </a:rPr>
                      </a:br>
                      <a:r>
                        <a:rPr lang="en-US" sz="1800" dirty="0">
                          <a:solidFill>
                            <a:srgbClr val="000000"/>
                          </a:solidFill>
                          <a:latin typeface="inherit"/>
                        </a:rPr>
                        <a:t>the magical mystery tour of</a:t>
                      </a:r>
                      <a:br>
                        <a:rPr lang="en-US" sz="1800" dirty="0">
                          <a:solidFill>
                            <a:srgbClr val="000000"/>
                          </a:solidFill>
                          <a:latin typeface="inherit"/>
                        </a:rPr>
                      </a:br>
                      <a:r>
                        <a:rPr lang="en-US" sz="1800" dirty="0">
                          <a:solidFill>
                            <a:srgbClr val="000000"/>
                          </a:solidFill>
                          <a:latin typeface="inherit"/>
                        </a:rPr>
                        <a:t>photosynthetic conversion of light</a:t>
                      </a:r>
                      <a:br>
                        <a:rPr lang="en-US" sz="1800" dirty="0">
                          <a:solidFill>
                            <a:srgbClr val="000000"/>
                          </a:solidFill>
                          <a:latin typeface="inherit"/>
                        </a:rPr>
                      </a:br>
                      <a:r>
                        <a:rPr lang="en-US" sz="1800" dirty="0">
                          <a:solidFill>
                            <a:srgbClr val="000000"/>
                          </a:solidFill>
                          <a:latin typeface="inherit"/>
                        </a:rPr>
                        <a:t>and moisture into life—</a:t>
                      </a:r>
                      <a:br>
                        <a:rPr lang="en-US" sz="1800" dirty="0">
                          <a:solidFill>
                            <a:srgbClr val="000000"/>
                          </a:solidFill>
                          <a:latin typeface="inherit"/>
                        </a:rPr>
                      </a:br>
                      <a:endParaRPr lang="en-US" sz="1800" dirty="0">
                        <a:solidFill>
                          <a:srgbClr val="000000"/>
                        </a:solidFill>
                        <a:latin typeface="inherit"/>
                      </a:endParaRPr>
                    </a:p>
                    <a:p>
                      <a:pPr fontAlgn="base"/>
                      <a:r>
                        <a:rPr lang="en-US" sz="1800" dirty="0">
                          <a:solidFill>
                            <a:srgbClr val="FF0000"/>
                          </a:solidFill>
                          <a:latin typeface="inherit"/>
                        </a:rPr>
                        <a:t>Not tonight but tomorrow</a:t>
                      </a:r>
                      <a:r>
                        <a:rPr lang="en-US" sz="1800" dirty="0">
                          <a:solidFill>
                            <a:srgbClr val="000000"/>
                          </a:solidFill>
                          <a:latin typeface="inherit"/>
                        </a:rPr>
                        <a:t/>
                      </a:r>
                      <a:br>
                        <a:rPr lang="en-US" sz="1800" dirty="0">
                          <a:solidFill>
                            <a:srgbClr val="000000"/>
                          </a:solidFill>
                          <a:latin typeface="inherit"/>
                        </a:rPr>
                      </a:br>
                      <a:r>
                        <a:rPr lang="en-US" sz="1800" dirty="0">
                          <a:solidFill>
                            <a:srgbClr val="000000"/>
                          </a:solidFill>
                          <a:latin typeface="inherit"/>
                        </a:rPr>
                        <a:t>when my body will have shed</a:t>
                      </a:r>
                      <a:br>
                        <a:rPr lang="en-US" sz="1800" dirty="0">
                          <a:solidFill>
                            <a:srgbClr val="000000"/>
                          </a:solidFill>
                          <a:latin typeface="inherit"/>
                        </a:rPr>
                      </a:br>
                      <a:r>
                        <a:rPr lang="en-US" sz="1800" dirty="0">
                          <a:solidFill>
                            <a:srgbClr val="000000"/>
                          </a:solidFill>
                          <a:latin typeface="inherit"/>
                        </a:rPr>
                        <a:t>its fear of turning old and soft</a:t>
                      </a:r>
                      <a:br>
                        <a:rPr lang="en-US" sz="1800" dirty="0">
                          <a:solidFill>
                            <a:srgbClr val="000000"/>
                          </a:solidFill>
                          <a:latin typeface="inherit"/>
                        </a:rPr>
                      </a:br>
                      <a:r>
                        <a:rPr lang="en-US" sz="1800" dirty="0">
                          <a:solidFill>
                            <a:srgbClr val="000000"/>
                          </a:solidFill>
                          <a:latin typeface="inherit"/>
                        </a:rPr>
                        <a:t>will I turn my speeding mind</a:t>
                      </a:r>
                      <a:br>
                        <a:rPr lang="en-US" sz="1800" dirty="0">
                          <a:solidFill>
                            <a:srgbClr val="000000"/>
                          </a:solidFill>
                          <a:latin typeface="inherit"/>
                        </a:rPr>
                      </a:br>
                      <a:r>
                        <a:rPr lang="en-US" sz="1800" dirty="0">
                          <a:solidFill>
                            <a:srgbClr val="000000"/>
                          </a:solidFill>
                          <a:latin typeface="inherit"/>
                        </a:rPr>
                        <a:t>into the tunnels of your psyche</a:t>
                      </a:r>
                      <a:br>
                        <a:rPr lang="en-US" sz="1800" dirty="0">
                          <a:solidFill>
                            <a:srgbClr val="000000"/>
                          </a:solidFill>
                          <a:latin typeface="inherit"/>
                        </a:rPr>
                      </a:br>
                      <a:r>
                        <a:rPr lang="en-US" sz="1800" dirty="0">
                          <a:solidFill>
                            <a:srgbClr val="000000"/>
                          </a:solidFill>
                          <a:latin typeface="inherit"/>
                        </a:rPr>
                        <a:t>to melt the calcium that constipates</a:t>
                      </a:r>
                      <a:br>
                        <a:rPr lang="en-US" sz="1800" dirty="0">
                          <a:solidFill>
                            <a:srgbClr val="000000"/>
                          </a:solidFill>
                          <a:latin typeface="inherit"/>
                        </a:rPr>
                      </a:br>
                      <a:r>
                        <a:rPr lang="en-US" sz="1800" dirty="0">
                          <a:solidFill>
                            <a:srgbClr val="000000"/>
                          </a:solidFill>
                          <a:latin typeface="inherit"/>
                        </a:rPr>
                        <a:t>your synapses into a lubricating powder—</a:t>
                      </a:r>
                      <a:endParaRPr lang="en-US" sz="1800" dirty="0"/>
                    </a:p>
                  </a:txBody>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inherit"/>
                          <a:ea typeface="+mn-ea"/>
                          <a:cs typeface="+mn-cs"/>
                        </a:rPr>
                        <a:t>Not tonight but tomorrow</a:t>
                      </a:r>
                      <a:r>
                        <a:rPr kumimoji="0" lang="en-US" sz="1800" b="0" i="0" u="none" strike="noStrike" kern="1200" cap="none" spc="0" normalizeH="0" baseline="0" noProof="0" dirty="0">
                          <a:ln>
                            <a:noFill/>
                          </a:ln>
                          <a:solidFill>
                            <a:srgbClr val="000000"/>
                          </a:solidFill>
                          <a:effectLst/>
                          <a:uLnTx/>
                          <a:uFillTx/>
                          <a:latin typeface="inherit"/>
                          <a:ea typeface="+mn-ea"/>
                          <a:cs typeface="+mn-cs"/>
                        </a:rPr>
                        <a:t/>
                      </a:r>
                      <a:br>
                        <a:rPr kumimoji="0" lang="en-US" sz="1800" b="0" i="0" u="none" strike="noStrike" kern="1200" cap="none" spc="0" normalizeH="0" baseline="0" noProof="0" dirty="0">
                          <a:ln>
                            <a:noFill/>
                          </a:ln>
                          <a:solidFill>
                            <a:srgbClr val="000000"/>
                          </a:solidFill>
                          <a:effectLst/>
                          <a:uLnTx/>
                          <a:uFillTx/>
                          <a:latin typeface="inherit"/>
                          <a:ea typeface="+mn-ea"/>
                          <a:cs typeface="+mn-cs"/>
                        </a:rPr>
                      </a:br>
                      <a:r>
                        <a:rPr kumimoji="0" lang="en-US" sz="1800" b="0" i="0" u="none" strike="noStrike" kern="1200" cap="none" spc="0" normalizeH="0" baseline="0" noProof="0" dirty="0">
                          <a:ln>
                            <a:noFill/>
                          </a:ln>
                          <a:solidFill>
                            <a:srgbClr val="000000"/>
                          </a:solidFill>
                          <a:effectLst/>
                          <a:uLnTx/>
                          <a:uFillTx/>
                          <a:latin typeface="inherit"/>
                          <a:ea typeface="+mn-ea"/>
                          <a:cs typeface="+mn-cs"/>
                        </a:rPr>
                        <a:t>when the Universe moves on</a:t>
                      </a:r>
                      <a:br>
                        <a:rPr kumimoji="0" lang="en-US" sz="1800" b="0" i="0" u="none" strike="noStrike" kern="1200" cap="none" spc="0" normalizeH="0" baseline="0" noProof="0" dirty="0">
                          <a:ln>
                            <a:noFill/>
                          </a:ln>
                          <a:solidFill>
                            <a:srgbClr val="000000"/>
                          </a:solidFill>
                          <a:effectLst/>
                          <a:uLnTx/>
                          <a:uFillTx/>
                          <a:latin typeface="inherit"/>
                          <a:ea typeface="+mn-ea"/>
                          <a:cs typeface="+mn-cs"/>
                        </a:rPr>
                      </a:br>
                      <a:r>
                        <a:rPr kumimoji="0" lang="en-US" sz="1800" b="0" i="0" u="none" strike="noStrike" kern="1200" cap="none" spc="0" normalizeH="0" baseline="0" noProof="0" dirty="0">
                          <a:ln>
                            <a:noFill/>
                          </a:ln>
                          <a:solidFill>
                            <a:srgbClr val="000000"/>
                          </a:solidFill>
                          <a:effectLst/>
                          <a:uLnTx/>
                          <a:uFillTx/>
                          <a:latin typeface="inherit"/>
                          <a:ea typeface="+mn-ea"/>
                          <a:cs typeface="+mn-cs"/>
                        </a:rPr>
                        <a:t>beyond the field of action</a:t>
                      </a:r>
                      <a:br>
                        <a:rPr kumimoji="0" lang="en-US" sz="1800" b="0" i="0" u="none" strike="noStrike" kern="1200" cap="none" spc="0" normalizeH="0" baseline="0" noProof="0" dirty="0">
                          <a:ln>
                            <a:noFill/>
                          </a:ln>
                          <a:solidFill>
                            <a:srgbClr val="000000"/>
                          </a:solidFill>
                          <a:effectLst/>
                          <a:uLnTx/>
                          <a:uFillTx/>
                          <a:latin typeface="inherit"/>
                          <a:ea typeface="+mn-ea"/>
                          <a:cs typeface="+mn-cs"/>
                        </a:rPr>
                      </a:br>
                      <a:r>
                        <a:rPr kumimoji="0" lang="en-US" sz="1800" b="0" i="0" u="none" strike="noStrike" kern="1200" cap="none" spc="0" normalizeH="0" baseline="0" noProof="0" dirty="0">
                          <a:ln>
                            <a:noFill/>
                          </a:ln>
                          <a:solidFill>
                            <a:srgbClr val="000000"/>
                          </a:solidFill>
                          <a:effectLst/>
                          <a:uLnTx/>
                          <a:uFillTx/>
                          <a:latin typeface="inherit"/>
                          <a:ea typeface="+mn-ea"/>
                          <a:cs typeface="+mn-cs"/>
                        </a:rPr>
                        <a:t>that is the Earth to me and you</a:t>
                      </a:r>
                      <a:br>
                        <a:rPr kumimoji="0" lang="en-US" sz="1800" b="0" i="0" u="none" strike="noStrike" kern="1200" cap="none" spc="0" normalizeH="0" baseline="0" noProof="0" dirty="0">
                          <a:ln>
                            <a:noFill/>
                          </a:ln>
                          <a:solidFill>
                            <a:srgbClr val="000000"/>
                          </a:solidFill>
                          <a:effectLst/>
                          <a:uLnTx/>
                          <a:uFillTx/>
                          <a:latin typeface="inherit"/>
                          <a:ea typeface="+mn-ea"/>
                          <a:cs typeface="+mn-cs"/>
                        </a:rPr>
                      </a:br>
                      <a:r>
                        <a:rPr kumimoji="0" lang="en-US" sz="1800" b="0" i="0" u="none" strike="noStrike" kern="1200" cap="none" spc="0" normalizeH="0" baseline="0" noProof="0" dirty="0">
                          <a:ln>
                            <a:noFill/>
                          </a:ln>
                          <a:solidFill>
                            <a:srgbClr val="000000"/>
                          </a:solidFill>
                          <a:effectLst/>
                          <a:uLnTx/>
                          <a:uFillTx/>
                          <a:latin typeface="inherit"/>
                          <a:ea typeface="+mn-ea"/>
                          <a:cs typeface="+mn-cs"/>
                        </a:rPr>
                        <a:t>will I discover the interplanetary clues</a:t>
                      </a:r>
                      <a:br>
                        <a:rPr kumimoji="0" lang="en-US" sz="1800" b="0" i="0" u="none" strike="noStrike" kern="1200" cap="none" spc="0" normalizeH="0" baseline="0" noProof="0" dirty="0">
                          <a:ln>
                            <a:noFill/>
                          </a:ln>
                          <a:solidFill>
                            <a:srgbClr val="000000"/>
                          </a:solidFill>
                          <a:effectLst/>
                          <a:uLnTx/>
                          <a:uFillTx/>
                          <a:latin typeface="inherit"/>
                          <a:ea typeface="+mn-ea"/>
                          <a:cs typeface="+mn-cs"/>
                        </a:rPr>
                      </a:br>
                      <a:r>
                        <a:rPr kumimoji="0" lang="en-US" sz="1800" b="0" i="0" u="none" strike="noStrike" kern="1200" cap="none" spc="0" normalizeH="0" baseline="0" noProof="0" dirty="0">
                          <a:ln>
                            <a:noFill/>
                          </a:ln>
                          <a:solidFill>
                            <a:srgbClr val="000000"/>
                          </a:solidFill>
                          <a:effectLst/>
                          <a:uLnTx/>
                          <a:uFillTx/>
                          <a:latin typeface="inherit"/>
                          <a:ea typeface="+mn-ea"/>
                          <a:cs typeface="+mn-cs"/>
                        </a:rPr>
                        <a:t>that signal the roots of my moment to you—</a:t>
                      </a:r>
                      <a:br>
                        <a:rPr kumimoji="0" lang="en-US" sz="1800" b="0" i="0" u="none" strike="noStrike" kern="1200" cap="none" spc="0" normalizeH="0" baseline="0" noProof="0" dirty="0">
                          <a:ln>
                            <a:noFill/>
                          </a:ln>
                          <a:solidFill>
                            <a:srgbClr val="000000"/>
                          </a:solidFill>
                          <a:effectLst/>
                          <a:uLnTx/>
                          <a:uFillTx/>
                          <a:latin typeface="inherit"/>
                          <a:ea typeface="+mn-ea"/>
                          <a:cs typeface="+mn-cs"/>
                        </a:rPr>
                      </a:br>
                      <a:endParaRPr kumimoji="0" lang="en-US" sz="1800" b="0" i="0" u="none" strike="noStrike" kern="1200" cap="none" spc="0" normalizeH="0" baseline="0" noProof="0" dirty="0">
                        <a:ln>
                          <a:noFill/>
                        </a:ln>
                        <a:solidFill>
                          <a:srgbClr val="000000"/>
                        </a:solidFill>
                        <a:effectLst/>
                        <a:uLnTx/>
                        <a:uFillTx/>
                        <a:latin typeface="inherit"/>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inherit"/>
                          <a:ea typeface="+mn-ea"/>
                          <a:cs typeface="+mn-cs"/>
                        </a:rPr>
                        <a:t>Not tonight but tomorrow</a:t>
                      </a:r>
                      <a:r>
                        <a:rPr kumimoji="0" lang="en-US" sz="1800" b="0" i="0" u="none" strike="noStrike" kern="1200" cap="none" spc="0" normalizeH="0" baseline="0" noProof="0" dirty="0">
                          <a:ln>
                            <a:noFill/>
                          </a:ln>
                          <a:solidFill>
                            <a:srgbClr val="000000"/>
                          </a:solidFill>
                          <a:effectLst/>
                          <a:uLnTx/>
                          <a:uFillTx/>
                          <a:latin typeface="inherit"/>
                          <a:ea typeface="+mn-ea"/>
                          <a:cs typeface="+mn-cs"/>
                        </a:rPr>
                        <a:t/>
                      </a:r>
                      <a:br>
                        <a:rPr kumimoji="0" lang="en-US" sz="1800" b="0" i="0" u="none" strike="noStrike" kern="1200" cap="none" spc="0" normalizeH="0" baseline="0" noProof="0" dirty="0">
                          <a:ln>
                            <a:noFill/>
                          </a:ln>
                          <a:solidFill>
                            <a:srgbClr val="000000"/>
                          </a:solidFill>
                          <a:effectLst/>
                          <a:uLnTx/>
                          <a:uFillTx/>
                          <a:latin typeface="inherit"/>
                          <a:ea typeface="+mn-ea"/>
                          <a:cs typeface="+mn-cs"/>
                        </a:rPr>
                      </a:br>
                      <a:r>
                        <a:rPr kumimoji="0" lang="en-US" sz="1800" b="0" i="0" u="none" strike="noStrike" kern="1200" cap="none" spc="0" normalizeH="0" baseline="0" noProof="0" dirty="0">
                          <a:ln>
                            <a:noFill/>
                          </a:ln>
                          <a:solidFill>
                            <a:srgbClr val="000000"/>
                          </a:solidFill>
                          <a:effectLst/>
                          <a:uLnTx/>
                          <a:uFillTx/>
                          <a:latin typeface="inherit"/>
                          <a:ea typeface="+mn-ea"/>
                          <a:cs typeface="+mn-cs"/>
                        </a:rPr>
                        <a:t>will I throw my feelings into</a:t>
                      </a:r>
                      <a:br>
                        <a:rPr kumimoji="0" lang="en-US" sz="1800" b="0" i="0" u="none" strike="noStrike" kern="1200" cap="none" spc="0" normalizeH="0" baseline="0" noProof="0" dirty="0">
                          <a:ln>
                            <a:noFill/>
                          </a:ln>
                          <a:solidFill>
                            <a:srgbClr val="000000"/>
                          </a:solidFill>
                          <a:effectLst/>
                          <a:uLnTx/>
                          <a:uFillTx/>
                          <a:latin typeface="inherit"/>
                          <a:ea typeface="+mn-ea"/>
                          <a:cs typeface="+mn-cs"/>
                        </a:rPr>
                      </a:br>
                      <a:r>
                        <a:rPr kumimoji="0" lang="en-US" sz="1800" b="0" i="0" u="none" strike="noStrike" kern="1200" cap="none" spc="0" normalizeH="0" baseline="0" noProof="0" dirty="0">
                          <a:ln>
                            <a:noFill/>
                          </a:ln>
                          <a:solidFill>
                            <a:srgbClr val="000000"/>
                          </a:solidFill>
                          <a:effectLst/>
                          <a:uLnTx/>
                          <a:uFillTx/>
                          <a:latin typeface="inherit"/>
                          <a:ea typeface="+mn-ea"/>
                          <a:cs typeface="+mn-cs"/>
                        </a:rPr>
                        <a:t>New York streets to stew</a:t>
                      </a:r>
                      <a:br>
                        <a:rPr kumimoji="0" lang="en-US" sz="1800" b="0" i="0" u="none" strike="noStrike" kern="1200" cap="none" spc="0" normalizeH="0" baseline="0" noProof="0" dirty="0">
                          <a:ln>
                            <a:noFill/>
                          </a:ln>
                          <a:solidFill>
                            <a:srgbClr val="000000"/>
                          </a:solidFill>
                          <a:effectLst/>
                          <a:uLnTx/>
                          <a:uFillTx/>
                          <a:latin typeface="inherit"/>
                          <a:ea typeface="+mn-ea"/>
                          <a:cs typeface="+mn-cs"/>
                        </a:rPr>
                      </a:br>
                      <a:r>
                        <a:rPr kumimoji="0" lang="en-US" sz="1800" b="0" i="0" u="none" strike="noStrike" kern="1200" cap="none" spc="0" normalizeH="0" baseline="0" noProof="0" dirty="0">
                          <a:ln>
                            <a:noFill/>
                          </a:ln>
                          <a:solidFill>
                            <a:srgbClr val="000000"/>
                          </a:solidFill>
                          <a:effectLst/>
                          <a:uLnTx/>
                          <a:uFillTx/>
                          <a:latin typeface="inherit"/>
                          <a:ea typeface="+mn-ea"/>
                          <a:cs typeface="+mn-cs"/>
                        </a:rPr>
                        <a:t>in the violence and despair</a:t>
                      </a:r>
                      <a:br>
                        <a:rPr kumimoji="0" lang="en-US" sz="1800" b="0" i="0" u="none" strike="noStrike" kern="1200" cap="none" spc="0" normalizeH="0" baseline="0" noProof="0" dirty="0">
                          <a:ln>
                            <a:noFill/>
                          </a:ln>
                          <a:solidFill>
                            <a:srgbClr val="000000"/>
                          </a:solidFill>
                          <a:effectLst/>
                          <a:uLnTx/>
                          <a:uFillTx/>
                          <a:latin typeface="inherit"/>
                          <a:ea typeface="+mn-ea"/>
                          <a:cs typeface="+mn-cs"/>
                        </a:rPr>
                      </a:br>
                      <a:r>
                        <a:rPr kumimoji="0" lang="en-US" sz="1800" b="0" i="0" u="none" strike="noStrike" kern="1200" cap="none" spc="0" normalizeH="0" baseline="0" noProof="0" dirty="0">
                          <a:ln>
                            <a:noFill/>
                          </a:ln>
                          <a:solidFill>
                            <a:srgbClr val="000000"/>
                          </a:solidFill>
                          <a:effectLst/>
                          <a:uLnTx/>
                          <a:uFillTx/>
                          <a:latin typeface="inherit"/>
                          <a:ea typeface="+mn-ea"/>
                          <a:cs typeface="+mn-cs"/>
                        </a:rPr>
                        <a:t>of our planet—</a:t>
                      </a:r>
                      <a:br>
                        <a:rPr kumimoji="0" lang="en-US" sz="1800" b="0" i="0" u="none" strike="noStrike" kern="1200" cap="none" spc="0" normalizeH="0" baseline="0" noProof="0" dirty="0">
                          <a:ln>
                            <a:noFill/>
                          </a:ln>
                          <a:solidFill>
                            <a:srgbClr val="000000"/>
                          </a:solidFill>
                          <a:effectLst/>
                          <a:uLnTx/>
                          <a:uFillTx/>
                          <a:latin typeface="inherit"/>
                          <a:ea typeface="+mn-ea"/>
                          <a:cs typeface="+mn-cs"/>
                        </a:rPr>
                      </a:br>
                      <a:endParaRPr kumimoji="0" lang="en-US" sz="1800" b="0" i="0" u="none" strike="noStrike" kern="1200" cap="none" spc="0" normalizeH="0" baseline="0" noProof="0" dirty="0">
                        <a:ln>
                          <a:noFill/>
                        </a:ln>
                        <a:solidFill>
                          <a:srgbClr val="000000"/>
                        </a:solidFill>
                        <a:effectLst/>
                        <a:uLnTx/>
                        <a:uFillTx/>
                        <a:latin typeface="inherit"/>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inherit"/>
                          <a:ea typeface="+mn-ea"/>
                          <a:cs typeface="+mn-cs"/>
                        </a:rPr>
                        <a:t>Not tonight but tomorrow</a:t>
                      </a:r>
                      <a:r>
                        <a:rPr kumimoji="0" lang="en-US" sz="1800" b="0" i="0" u="none" strike="noStrike" kern="1200" cap="none" spc="0" normalizeH="0" baseline="0" noProof="0" dirty="0">
                          <a:ln>
                            <a:noFill/>
                          </a:ln>
                          <a:solidFill>
                            <a:srgbClr val="000000"/>
                          </a:solidFill>
                          <a:effectLst/>
                          <a:uLnTx/>
                          <a:uFillTx/>
                          <a:latin typeface="inherit"/>
                          <a:ea typeface="+mn-ea"/>
                          <a:cs typeface="+mn-cs"/>
                        </a:rPr>
                        <a:t/>
                      </a:r>
                      <a:br>
                        <a:rPr kumimoji="0" lang="en-US" sz="1800" b="0" i="0" u="none" strike="noStrike" kern="1200" cap="none" spc="0" normalizeH="0" baseline="0" noProof="0" dirty="0">
                          <a:ln>
                            <a:noFill/>
                          </a:ln>
                          <a:solidFill>
                            <a:srgbClr val="000000"/>
                          </a:solidFill>
                          <a:effectLst/>
                          <a:uLnTx/>
                          <a:uFillTx/>
                          <a:latin typeface="inherit"/>
                          <a:ea typeface="+mn-ea"/>
                          <a:cs typeface="+mn-cs"/>
                        </a:rPr>
                      </a:br>
                      <a:r>
                        <a:rPr kumimoji="0" lang="en-US" sz="1800" b="0" i="0" u="none" strike="noStrike" kern="1200" cap="none" spc="0" normalizeH="0" baseline="0" noProof="0" dirty="0">
                          <a:ln>
                            <a:noFill/>
                          </a:ln>
                          <a:solidFill>
                            <a:srgbClr val="000000"/>
                          </a:solidFill>
                          <a:effectLst/>
                          <a:uLnTx/>
                          <a:uFillTx/>
                          <a:latin typeface="inherit"/>
                          <a:ea typeface="+mn-ea"/>
                          <a:cs typeface="+mn-cs"/>
                        </a:rPr>
                        <a:t>will the Earth turn green again.</a:t>
                      </a:r>
                      <a:br>
                        <a:rPr kumimoji="0" lang="en-US" sz="1800" b="0" i="0" u="none" strike="noStrike" kern="1200" cap="none" spc="0" normalizeH="0" baseline="0" noProof="0" dirty="0">
                          <a:ln>
                            <a:noFill/>
                          </a:ln>
                          <a:solidFill>
                            <a:srgbClr val="000000"/>
                          </a:solidFill>
                          <a:effectLst/>
                          <a:uLnTx/>
                          <a:uFillTx/>
                          <a:latin typeface="inherit"/>
                          <a:ea typeface="+mn-ea"/>
                          <a:cs typeface="+mn-cs"/>
                        </a:rPr>
                      </a:br>
                      <a:endParaRPr kumimoji="0" lang="en-US" sz="1800" b="0" i="0" u="none" strike="noStrike" kern="1200" cap="none" spc="0" normalizeH="0" baseline="0" noProof="0" dirty="0">
                        <a:ln>
                          <a:noFill/>
                        </a:ln>
                        <a:solidFill>
                          <a:srgbClr val="000000"/>
                        </a:solidFill>
                        <a:effectLst/>
                        <a:uLnTx/>
                        <a:uFillTx/>
                        <a:latin typeface="inherit"/>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inherit"/>
                          <a:ea typeface="+mn-ea"/>
                          <a:cs typeface="+mn-cs"/>
                        </a:rPr>
                        <a:t> </a:t>
                      </a:r>
                      <a:r>
                        <a:rPr kumimoji="0" lang="en-US" sz="1200" b="0" i="0" u="none" strike="noStrike" kern="1200" cap="none" spc="0" normalizeH="0" baseline="0" noProof="0" dirty="0">
                          <a:ln>
                            <a:noFill/>
                          </a:ln>
                          <a:solidFill>
                            <a:srgbClr val="767676"/>
                          </a:solidFill>
                          <a:effectLst/>
                          <a:uLnTx/>
                          <a:uFillTx/>
                          <a:latin typeface="canada-type-gibson"/>
                          <a:ea typeface="+mn-ea"/>
                          <a:cs typeface="+mn-cs"/>
                        </a:rPr>
                        <a:t>Miguel </a:t>
                      </a:r>
                      <a:r>
                        <a:rPr kumimoji="0" lang="en-US" sz="1200" b="0" i="0" u="none" strike="noStrike" kern="1200" cap="none" spc="0" normalizeH="0" baseline="0" noProof="0" dirty="0" err="1">
                          <a:ln>
                            <a:noFill/>
                          </a:ln>
                          <a:solidFill>
                            <a:srgbClr val="767676"/>
                          </a:solidFill>
                          <a:effectLst/>
                          <a:uLnTx/>
                          <a:uFillTx/>
                          <a:latin typeface="canada-type-gibson"/>
                          <a:ea typeface="+mn-ea"/>
                          <a:cs typeface="+mn-cs"/>
                        </a:rPr>
                        <a:t>Algarin</a:t>
                      </a:r>
                      <a:r>
                        <a:rPr kumimoji="0" lang="en-US" sz="1200" b="0" i="0" u="none" strike="noStrike" kern="1200" cap="none" spc="0" normalizeH="0" baseline="0" noProof="0" dirty="0">
                          <a:ln>
                            <a:noFill/>
                          </a:ln>
                          <a:solidFill>
                            <a:srgbClr val="767676"/>
                          </a:solidFill>
                          <a:effectLst/>
                          <a:uLnTx/>
                          <a:uFillTx/>
                          <a:latin typeface="canada-type-gibson"/>
                          <a:ea typeface="+mn-ea"/>
                          <a:cs typeface="+mn-cs"/>
                        </a:rPr>
                        <a:t>, "Not Tonight but Tomorrow (1978)" from </a:t>
                      </a:r>
                      <a:r>
                        <a:rPr kumimoji="0" lang="en-US" sz="1200" b="0" i="1" u="none" strike="noStrike" kern="1200" cap="none" spc="0" normalizeH="0" baseline="0" noProof="0" dirty="0">
                          <a:ln>
                            <a:noFill/>
                          </a:ln>
                          <a:solidFill>
                            <a:srgbClr val="767676"/>
                          </a:solidFill>
                          <a:effectLst/>
                          <a:uLnTx/>
                          <a:uFillTx/>
                          <a:latin typeface="inherit"/>
                          <a:ea typeface="+mn-ea"/>
                          <a:cs typeface="+mn-cs"/>
                        </a:rPr>
                        <a:t>Survival </a:t>
                      </a:r>
                      <a:r>
                        <a:rPr kumimoji="0" lang="en-US" sz="1200" b="0" i="1" u="none" strike="noStrike" kern="1200" cap="none" spc="0" normalizeH="0" baseline="0" noProof="0" dirty="0" err="1">
                          <a:ln>
                            <a:noFill/>
                          </a:ln>
                          <a:solidFill>
                            <a:srgbClr val="767676"/>
                          </a:solidFill>
                          <a:effectLst/>
                          <a:uLnTx/>
                          <a:uFillTx/>
                          <a:latin typeface="inherit"/>
                          <a:ea typeface="+mn-ea"/>
                          <a:cs typeface="+mn-cs"/>
                        </a:rPr>
                        <a:t>Supervivencia</a:t>
                      </a:r>
                      <a:r>
                        <a:rPr kumimoji="0" lang="en-US" sz="1200" b="0" i="0" u="none" strike="noStrike" kern="1200" cap="none" spc="0" normalizeH="0" baseline="0" noProof="0" dirty="0">
                          <a:ln>
                            <a:noFill/>
                          </a:ln>
                          <a:solidFill>
                            <a:srgbClr val="767676"/>
                          </a:solidFill>
                          <a:effectLst/>
                          <a:uLnTx/>
                          <a:uFillTx/>
                          <a:latin typeface="canada-type-gibson"/>
                          <a:ea typeface="+mn-ea"/>
                          <a:cs typeface="+mn-cs"/>
                        </a:rPr>
                        <a:t>. Copyright © 2009 by Miguel </a:t>
                      </a:r>
                      <a:r>
                        <a:rPr kumimoji="0" lang="en-US" sz="1200" b="0" i="0" u="none" strike="noStrike" kern="1200" cap="none" spc="0" normalizeH="0" baseline="0" noProof="0" dirty="0" err="1">
                          <a:ln>
                            <a:noFill/>
                          </a:ln>
                          <a:solidFill>
                            <a:srgbClr val="767676"/>
                          </a:solidFill>
                          <a:effectLst/>
                          <a:uLnTx/>
                          <a:uFillTx/>
                          <a:latin typeface="canada-type-gibson"/>
                          <a:ea typeface="+mn-ea"/>
                          <a:cs typeface="+mn-cs"/>
                        </a:rPr>
                        <a:t>Algarin</a:t>
                      </a:r>
                      <a:r>
                        <a:rPr kumimoji="0" lang="en-US" sz="1200" b="0" i="0" u="none" strike="noStrike" kern="1200" cap="none" spc="0" normalizeH="0" baseline="0" noProof="0" dirty="0">
                          <a:ln>
                            <a:noFill/>
                          </a:ln>
                          <a:solidFill>
                            <a:srgbClr val="767676"/>
                          </a:solidFill>
                          <a:effectLst/>
                          <a:uLnTx/>
                          <a:uFillTx/>
                          <a:latin typeface="canada-type-gibson"/>
                          <a:ea typeface="+mn-ea"/>
                          <a:cs typeface="+mn-cs"/>
                        </a:rPr>
                        <a:t>. Reprinted by permission of </a:t>
                      </a:r>
                      <a:r>
                        <a:rPr kumimoji="0" lang="en-US" sz="1200" b="0" i="0" u="none" strike="noStrike" kern="1200" cap="none" spc="0" normalizeH="0" baseline="0" noProof="0" dirty="0" err="1">
                          <a:ln>
                            <a:noFill/>
                          </a:ln>
                          <a:solidFill>
                            <a:srgbClr val="767676"/>
                          </a:solidFill>
                          <a:effectLst/>
                          <a:uLnTx/>
                          <a:uFillTx/>
                          <a:latin typeface="canada-type-gibson"/>
                          <a:ea typeface="+mn-ea"/>
                          <a:cs typeface="+mn-cs"/>
                        </a:rPr>
                        <a:t>Arte</a:t>
                      </a:r>
                      <a:r>
                        <a:rPr kumimoji="0" lang="en-US" sz="1200" b="0" i="0" u="none" strike="noStrike" kern="1200" cap="none" spc="0" normalizeH="0" baseline="0" noProof="0" dirty="0">
                          <a:ln>
                            <a:noFill/>
                          </a:ln>
                          <a:solidFill>
                            <a:srgbClr val="767676"/>
                          </a:solidFill>
                          <a:effectLst/>
                          <a:uLnTx/>
                          <a:uFillTx/>
                          <a:latin typeface="canada-type-gibson"/>
                          <a:ea typeface="+mn-ea"/>
                          <a:cs typeface="+mn-cs"/>
                        </a:rPr>
                        <a:t> </a:t>
                      </a:r>
                      <a:r>
                        <a:rPr kumimoji="0" lang="en-US" sz="1200" b="0" i="0" u="none" strike="noStrike" kern="1200" cap="none" spc="0" normalizeH="0" baseline="0" noProof="0" dirty="0" err="1">
                          <a:ln>
                            <a:noFill/>
                          </a:ln>
                          <a:solidFill>
                            <a:srgbClr val="767676"/>
                          </a:solidFill>
                          <a:effectLst/>
                          <a:uLnTx/>
                          <a:uFillTx/>
                          <a:latin typeface="canada-type-gibson"/>
                          <a:ea typeface="+mn-ea"/>
                          <a:cs typeface="+mn-cs"/>
                        </a:rPr>
                        <a:t>Público</a:t>
                      </a:r>
                      <a:r>
                        <a:rPr kumimoji="0" lang="en-US" sz="1200" b="0" i="0" u="none" strike="noStrike" kern="1200" cap="none" spc="0" normalizeH="0" baseline="0" noProof="0" dirty="0">
                          <a:ln>
                            <a:noFill/>
                          </a:ln>
                          <a:solidFill>
                            <a:srgbClr val="767676"/>
                          </a:solidFill>
                          <a:effectLst/>
                          <a:uLnTx/>
                          <a:uFillTx/>
                          <a:latin typeface="canada-type-gibson"/>
                          <a:ea typeface="+mn-ea"/>
                          <a:cs typeface="+mn-cs"/>
                        </a:rPr>
                        <a:t> Press.</a:t>
                      </a:r>
                      <a:endParaRPr kumimoji="0" lang="en-US" sz="1200" b="0" i="0" u="none" strike="noStrike" kern="1200" cap="none" spc="0" normalizeH="0" baseline="0" noProof="0" dirty="0">
                        <a:ln>
                          <a:noFill/>
                        </a:ln>
                        <a:solidFill>
                          <a:srgbClr val="000000"/>
                        </a:solidFill>
                        <a:effectLst/>
                        <a:uLnTx/>
                        <a:uFillTx/>
                        <a:latin typeface="inherit"/>
                        <a:ea typeface="+mn-ea"/>
                        <a:cs typeface="+mn-cs"/>
                      </a:endParaRPr>
                    </a:p>
                    <a:p>
                      <a:endParaRPr lang="en-US" dirty="0"/>
                    </a:p>
                  </a:txBody>
                  <a:tcPr/>
                </a:tc>
                <a:extLst>
                  <a:ext uri="{0D108BD9-81ED-4DB2-BD59-A6C34878D82A}">
                    <a16:rowId xmlns:a16="http://schemas.microsoft.com/office/drawing/2014/main" val="1249867107"/>
                  </a:ext>
                </a:extLst>
              </a:tr>
            </a:tbl>
          </a:graphicData>
        </a:graphic>
      </p:graphicFrame>
    </p:spTree>
    <p:extLst>
      <p:ext uri="{BB962C8B-B14F-4D97-AF65-F5344CB8AC3E}">
        <p14:creationId xmlns:p14="http://schemas.microsoft.com/office/powerpoint/2010/main" val="475757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for Using Choral Responding</a:t>
            </a:r>
          </a:p>
        </p:txBody>
      </p:sp>
      <p:sp>
        <p:nvSpPr>
          <p:cNvPr id="3" name="Content Placeholder 2"/>
          <p:cNvSpPr>
            <a:spLocks noGrp="1"/>
          </p:cNvSpPr>
          <p:nvPr>
            <p:ph idx="1"/>
          </p:nvPr>
        </p:nvSpPr>
        <p:spPr>
          <a:xfrm>
            <a:off x="682388" y="1417638"/>
            <a:ext cx="8120418" cy="4778445"/>
          </a:xfrm>
        </p:spPr>
        <p:txBody>
          <a:bodyPr>
            <a:normAutofit/>
          </a:bodyPr>
          <a:lstStyle/>
          <a:p>
            <a:pPr marL="385763" indent="-385763">
              <a:lnSpc>
                <a:spcPct val="110000"/>
              </a:lnSpc>
              <a:spcBef>
                <a:spcPts val="0"/>
              </a:spcBef>
              <a:spcAft>
                <a:spcPts val="450"/>
              </a:spcAft>
              <a:buFont typeface="+mj-lt"/>
              <a:buAutoNum type="arabicPeriod"/>
            </a:pPr>
            <a:r>
              <a:rPr lang="en-US" dirty="0"/>
              <a:t>Develop questions with only one right answer that can be answered with short, 1-3 word answers.</a:t>
            </a:r>
          </a:p>
          <a:p>
            <a:pPr marL="385763" indent="-385763">
              <a:lnSpc>
                <a:spcPct val="110000"/>
              </a:lnSpc>
              <a:spcBef>
                <a:spcPts val="0"/>
              </a:spcBef>
              <a:spcAft>
                <a:spcPts val="450"/>
              </a:spcAft>
              <a:buFont typeface="+mj-lt"/>
              <a:buAutoNum type="arabicPeriod"/>
            </a:pPr>
            <a:r>
              <a:rPr lang="en-US" dirty="0"/>
              <a:t>Provide a thinking pause or wait time of at least three seconds between asking the question and prompting students to respond.</a:t>
            </a:r>
          </a:p>
          <a:p>
            <a:pPr marL="385763" indent="-385763">
              <a:lnSpc>
                <a:spcPct val="110000"/>
              </a:lnSpc>
              <a:spcBef>
                <a:spcPts val="0"/>
              </a:spcBef>
              <a:spcAft>
                <a:spcPts val="450"/>
              </a:spcAft>
              <a:buFont typeface="+mj-lt"/>
              <a:buAutoNum type="arabicPeriod"/>
            </a:pPr>
            <a:r>
              <a:rPr lang="en-US" dirty="0"/>
              <a:t>Use a clear signal or predictable phrase to cue students to respond in unison.</a:t>
            </a:r>
          </a:p>
          <a:p>
            <a:pPr marL="385763" indent="-385763">
              <a:lnSpc>
                <a:spcPct val="110000"/>
              </a:lnSpc>
              <a:spcBef>
                <a:spcPts val="0"/>
              </a:spcBef>
              <a:spcAft>
                <a:spcPts val="450"/>
              </a:spcAft>
              <a:buFont typeface="+mj-lt"/>
              <a:buAutoNum type="arabicPeriod"/>
            </a:pPr>
            <a:r>
              <a:rPr lang="en-US" dirty="0"/>
              <a:t>Use a brisk, lively pace.</a:t>
            </a:r>
          </a:p>
          <a:p>
            <a:pPr marL="385763" indent="-385763">
              <a:lnSpc>
                <a:spcPct val="110000"/>
              </a:lnSpc>
              <a:spcBef>
                <a:spcPts val="0"/>
              </a:spcBef>
              <a:spcAft>
                <a:spcPts val="450"/>
              </a:spcAft>
              <a:buFont typeface="+mj-lt"/>
              <a:buAutoNum type="arabicPeriod"/>
            </a:pPr>
            <a:r>
              <a:rPr lang="en-US" dirty="0"/>
              <a:t>Provide immediate feedback about the group response.</a:t>
            </a:r>
          </a:p>
        </p:txBody>
      </p:sp>
    </p:spTree>
    <p:extLst>
      <p:ext uri="{BB962C8B-B14F-4D97-AF65-F5344CB8AC3E}">
        <p14:creationId xmlns:p14="http://schemas.microsoft.com/office/powerpoint/2010/main" val="3822521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Using Choral Responding</a:t>
            </a:r>
            <a:endParaRPr lang="en-US" sz="2700" i="1" dirty="0"/>
          </a:p>
        </p:txBody>
      </p:sp>
      <p:pic>
        <p:nvPicPr>
          <p:cNvPr id="5" name="Picture 4">
            <a:extLst>
              <a:ext uri="{FF2B5EF4-FFF2-40B4-BE49-F238E27FC236}">
                <a16:creationId xmlns:a16="http://schemas.microsoft.com/office/drawing/2014/main" id="{7DF35C2E-BC17-0B48-8262-E9BA0FA0EA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5785" y="1229233"/>
            <a:ext cx="5132430" cy="4175281"/>
          </a:xfrm>
          <a:prstGeom prst="rect">
            <a:avLst/>
          </a:prstGeom>
        </p:spPr>
      </p:pic>
      <p:sp>
        <p:nvSpPr>
          <p:cNvPr id="6" name="Content Placeholder 2">
            <a:extLst>
              <a:ext uri="{FF2B5EF4-FFF2-40B4-BE49-F238E27FC236}">
                <a16:creationId xmlns:a16="http://schemas.microsoft.com/office/drawing/2014/main" id="{CD6F44F7-16B0-C04D-93B4-78A47DE7D913}"/>
              </a:ext>
            </a:extLst>
          </p:cNvPr>
          <p:cNvSpPr>
            <a:spLocks noGrp="1"/>
          </p:cNvSpPr>
          <p:nvPr>
            <p:ph idx="1"/>
          </p:nvPr>
        </p:nvSpPr>
        <p:spPr>
          <a:xfrm>
            <a:off x="3177891" y="5628767"/>
            <a:ext cx="2788217" cy="504085"/>
          </a:xfrm>
        </p:spPr>
        <p:txBody>
          <a:bodyPr>
            <a:normAutofit/>
          </a:bodyPr>
          <a:lstStyle/>
          <a:p>
            <a:pPr marL="0" indent="0">
              <a:buClr>
                <a:srgbClr val="FF0000"/>
              </a:buClr>
              <a:buNone/>
            </a:pPr>
            <a:r>
              <a:rPr lang="en-US" dirty="0"/>
              <a:t>Preparation is key! </a:t>
            </a:r>
          </a:p>
        </p:txBody>
      </p:sp>
    </p:spTree>
    <p:extLst>
      <p:ext uri="{BB962C8B-B14F-4D97-AF65-F5344CB8AC3E}">
        <p14:creationId xmlns:p14="http://schemas.microsoft.com/office/powerpoint/2010/main" val="2480282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008000"/>
                </a:solidFill>
              </a:rPr>
              <a:t>Discussion: </a:t>
            </a:r>
            <a:r>
              <a:rPr lang="en-US" dirty="0">
                <a:solidFill>
                  <a:srgbClr val="FF0000"/>
                </a:solidFill>
              </a:rPr>
              <a:t>Choral Response</a:t>
            </a:r>
          </a:p>
        </p:txBody>
      </p:sp>
      <p:sp>
        <p:nvSpPr>
          <p:cNvPr id="3" name="Content Placeholder 2"/>
          <p:cNvSpPr>
            <a:spLocks noGrp="1"/>
          </p:cNvSpPr>
          <p:nvPr>
            <p:ph idx="1"/>
          </p:nvPr>
        </p:nvSpPr>
        <p:spPr/>
        <p:txBody>
          <a:bodyPr>
            <a:normAutofit/>
          </a:bodyPr>
          <a:lstStyle/>
          <a:p>
            <a:r>
              <a:rPr lang="en-US" dirty="0">
                <a:solidFill>
                  <a:schemeClr val="tx1"/>
                </a:solidFill>
              </a:rPr>
              <a:t>Think of a lesson you will be teaching soon.  </a:t>
            </a:r>
          </a:p>
          <a:p>
            <a:r>
              <a:rPr lang="en-US" dirty="0">
                <a:solidFill>
                  <a:schemeClr val="tx1"/>
                </a:solidFill>
              </a:rPr>
              <a:t>What are some ideas for using choral response in this lesson?</a:t>
            </a:r>
          </a:p>
          <a:p>
            <a:endParaRPr lang="en-US" dirty="0">
              <a:solidFill>
                <a:schemeClr val="tx1"/>
              </a:solidFill>
            </a:endParaRPr>
          </a:p>
          <a:p>
            <a:r>
              <a:rPr lang="en-US" dirty="0">
                <a:solidFill>
                  <a:schemeClr val="tx1"/>
                </a:solidFill>
              </a:rPr>
              <a:t>Remember :</a:t>
            </a:r>
          </a:p>
          <a:p>
            <a:r>
              <a:rPr lang="en-US" dirty="0">
                <a:solidFill>
                  <a:schemeClr val="tx1"/>
                </a:solidFill>
              </a:rPr>
              <a:t>Develop questions with only one right answer that can be answered with short, 1-3 word answers.</a:t>
            </a:r>
          </a:p>
          <a:p>
            <a:endParaRPr lang="en-US" dirty="0">
              <a:solidFill>
                <a:schemeClr val="tx1"/>
              </a:solidFill>
            </a:endParaRPr>
          </a:p>
          <a:p>
            <a:pPr marL="342900" indent="-342900">
              <a:buFont typeface="Arial"/>
              <a:buChar char="•"/>
            </a:pPr>
            <a:r>
              <a:rPr lang="en-US" dirty="0">
                <a:solidFill>
                  <a:schemeClr val="tx1"/>
                </a:solidFill>
              </a:rPr>
              <a:t>Be prepared to share your ideas with the group.</a:t>
            </a:r>
          </a:p>
          <a:p>
            <a:endParaRPr lang="en-US" dirty="0"/>
          </a:p>
        </p:txBody>
      </p:sp>
    </p:spTree>
    <p:extLst>
      <p:ext uri="{BB962C8B-B14F-4D97-AF65-F5344CB8AC3E}">
        <p14:creationId xmlns:p14="http://schemas.microsoft.com/office/powerpoint/2010/main" val="333688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Non-Verbal Response Strategies</a:t>
            </a:r>
          </a:p>
        </p:txBody>
      </p:sp>
      <p:pic>
        <p:nvPicPr>
          <p:cNvPr id="10" name="Picture 9">
            <a:extLst>
              <a:ext uri="{FF2B5EF4-FFF2-40B4-BE49-F238E27FC236}">
                <a16:creationId xmlns:a16="http://schemas.microsoft.com/office/drawing/2014/main" id="{C2220565-EC00-094A-9441-4FF98774C3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3928" y="1205540"/>
            <a:ext cx="7356143" cy="4901120"/>
          </a:xfrm>
          <a:prstGeom prst="rect">
            <a:avLst/>
          </a:prstGeom>
        </p:spPr>
      </p:pic>
    </p:spTree>
    <p:extLst>
      <p:ext uri="{BB962C8B-B14F-4D97-AF65-F5344CB8AC3E}">
        <p14:creationId xmlns:p14="http://schemas.microsoft.com/office/powerpoint/2010/main" val="3348905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Non-Verbal Response Strategies</a:t>
            </a:r>
          </a:p>
        </p:txBody>
      </p:sp>
      <p:sp>
        <p:nvSpPr>
          <p:cNvPr id="3" name="Content Placeholder 2"/>
          <p:cNvSpPr>
            <a:spLocks noGrp="1"/>
          </p:cNvSpPr>
          <p:nvPr>
            <p:ph idx="1"/>
          </p:nvPr>
        </p:nvSpPr>
        <p:spPr>
          <a:xfrm>
            <a:off x="4333165" y="1600202"/>
            <a:ext cx="4660710" cy="4525963"/>
          </a:xfrm>
        </p:spPr>
        <p:txBody>
          <a:bodyPr>
            <a:normAutofit/>
          </a:bodyPr>
          <a:lstStyle/>
          <a:p>
            <a:r>
              <a:rPr lang="en-US" dirty="0"/>
              <a:t>Low Tech – Low Effort</a:t>
            </a:r>
          </a:p>
          <a:p>
            <a:pPr lvl="1"/>
            <a:r>
              <a:rPr lang="en-US" dirty="0"/>
              <a:t>White boards</a:t>
            </a:r>
          </a:p>
          <a:p>
            <a:pPr lvl="1"/>
            <a:r>
              <a:rPr lang="en-US" dirty="0"/>
              <a:t>Response cards</a:t>
            </a:r>
          </a:p>
          <a:p>
            <a:pPr lvl="1"/>
            <a:r>
              <a:rPr lang="en-US" dirty="0"/>
              <a:t>Signaling or movement activities</a:t>
            </a:r>
          </a:p>
          <a:p>
            <a:r>
              <a:rPr lang="en-US" dirty="0"/>
              <a:t>Low Tech – Moderate Effort</a:t>
            </a:r>
          </a:p>
          <a:p>
            <a:pPr lvl="1"/>
            <a:r>
              <a:rPr lang="en-US" dirty="0"/>
              <a:t>Guided notes</a:t>
            </a:r>
          </a:p>
          <a:p>
            <a:pPr lvl="1"/>
            <a:r>
              <a:rPr lang="en-US" dirty="0"/>
              <a:t>Peer Assisted Learning Strategies</a:t>
            </a:r>
          </a:p>
          <a:p>
            <a:r>
              <a:rPr lang="en-US" dirty="0"/>
              <a:t>High Tech</a:t>
            </a:r>
          </a:p>
          <a:p>
            <a:pPr lvl="1"/>
            <a:r>
              <a:rPr lang="en-US" dirty="0"/>
              <a:t>Clickers/Cell phone</a:t>
            </a:r>
          </a:p>
          <a:p>
            <a:pPr lvl="1"/>
            <a:r>
              <a:rPr lang="en-US" dirty="0"/>
              <a:t>Shared documents (e.g., Google Docs)</a:t>
            </a:r>
          </a:p>
          <a:p>
            <a:endParaRPr lang="en-US" dirty="0"/>
          </a:p>
        </p:txBody>
      </p:sp>
      <p:pic>
        <p:nvPicPr>
          <p:cNvPr id="4" name="Picture 3">
            <a:extLst>
              <a:ext uri="{FF2B5EF4-FFF2-40B4-BE49-F238E27FC236}">
                <a16:creationId xmlns:a16="http://schemas.microsoft.com/office/drawing/2014/main" id="{A910DD2F-C8FF-604F-9738-3DE528BAE2BB}"/>
              </a:ext>
            </a:extLst>
          </p:cNvPr>
          <p:cNvPicPr>
            <a:picLocks noChangeAspect="1"/>
          </p:cNvPicPr>
          <p:nvPr/>
        </p:nvPicPr>
        <p:blipFill>
          <a:blip r:embed="rId3"/>
          <a:stretch>
            <a:fillRect/>
          </a:stretch>
        </p:blipFill>
        <p:spPr>
          <a:xfrm>
            <a:off x="1849272" y="1277488"/>
            <a:ext cx="2333215" cy="1888793"/>
          </a:xfrm>
          <a:prstGeom prst="rect">
            <a:avLst/>
          </a:prstGeom>
        </p:spPr>
      </p:pic>
      <p:pic>
        <p:nvPicPr>
          <p:cNvPr id="5" name="Picture 4">
            <a:extLst>
              <a:ext uri="{FF2B5EF4-FFF2-40B4-BE49-F238E27FC236}">
                <a16:creationId xmlns:a16="http://schemas.microsoft.com/office/drawing/2014/main" id="{D2EBA036-ED70-ED40-B9CE-FEFCE548DB14}"/>
              </a:ext>
            </a:extLst>
          </p:cNvPr>
          <p:cNvPicPr>
            <a:picLocks noChangeAspect="1"/>
          </p:cNvPicPr>
          <p:nvPr/>
        </p:nvPicPr>
        <p:blipFill rotWithShape="1">
          <a:blip r:embed="rId4"/>
          <a:srcRect l="8522" t="7960" r="10325" b="10671"/>
          <a:stretch/>
        </p:blipFill>
        <p:spPr>
          <a:xfrm>
            <a:off x="211540" y="1942234"/>
            <a:ext cx="2290818" cy="2973532"/>
          </a:xfrm>
          <a:prstGeom prst="rect">
            <a:avLst/>
          </a:prstGeom>
        </p:spPr>
      </p:pic>
      <p:pic>
        <p:nvPicPr>
          <p:cNvPr id="6" name="Picture 5">
            <a:extLst>
              <a:ext uri="{FF2B5EF4-FFF2-40B4-BE49-F238E27FC236}">
                <a16:creationId xmlns:a16="http://schemas.microsoft.com/office/drawing/2014/main" id="{3DC0B755-801D-E641-A19B-D738D9087AFE}"/>
              </a:ext>
            </a:extLst>
          </p:cNvPr>
          <p:cNvPicPr>
            <a:picLocks noChangeAspect="1"/>
          </p:cNvPicPr>
          <p:nvPr/>
        </p:nvPicPr>
        <p:blipFill>
          <a:blip r:embed="rId5"/>
          <a:stretch>
            <a:fillRect/>
          </a:stretch>
        </p:blipFill>
        <p:spPr>
          <a:xfrm>
            <a:off x="2247612" y="3930947"/>
            <a:ext cx="1994836" cy="1969638"/>
          </a:xfrm>
          <a:prstGeom prst="rect">
            <a:avLst/>
          </a:prstGeom>
        </p:spPr>
      </p:pic>
    </p:spTree>
    <p:extLst>
      <p:ext uri="{BB962C8B-B14F-4D97-AF65-F5344CB8AC3E}">
        <p14:creationId xmlns:p14="http://schemas.microsoft.com/office/powerpoint/2010/main" val="3589828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Non-Verbal Response Strategies - Whiteboard</a:t>
            </a:r>
          </a:p>
        </p:txBody>
      </p:sp>
      <p:pic>
        <p:nvPicPr>
          <p:cNvPr id="9" name="Picture 8">
            <a:extLst>
              <a:ext uri="{FF2B5EF4-FFF2-40B4-BE49-F238E27FC236}">
                <a16:creationId xmlns:a16="http://schemas.microsoft.com/office/drawing/2014/main" id="{36366A0F-EDBA-0743-BA76-1020F36D15F9}"/>
              </a:ext>
            </a:extLst>
          </p:cNvPr>
          <p:cNvPicPr>
            <a:picLocks noChangeAspect="1"/>
          </p:cNvPicPr>
          <p:nvPr/>
        </p:nvPicPr>
        <p:blipFill>
          <a:blip r:embed="rId3"/>
          <a:stretch>
            <a:fillRect/>
          </a:stretch>
        </p:blipFill>
        <p:spPr>
          <a:xfrm>
            <a:off x="457200" y="1160060"/>
            <a:ext cx="3933967" cy="3933967"/>
          </a:xfrm>
          <a:prstGeom prst="rect">
            <a:avLst/>
          </a:prstGeom>
        </p:spPr>
      </p:pic>
      <p:pic>
        <p:nvPicPr>
          <p:cNvPr id="10" name="Picture 9">
            <a:extLst>
              <a:ext uri="{FF2B5EF4-FFF2-40B4-BE49-F238E27FC236}">
                <a16:creationId xmlns:a16="http://schemas.microsoft.com/office/drawing/2014/main" id="{85B4F0AF-CC3C-3442-8E0F-A7DB01D763B1}"/>
              </a:ext>
            </a:extLst>
          </p:cNvPr>
          <p:cNvPicPr>
            <a:picLocks noChangeAspect="1"/>
          </p:cNvPicPr>
          <p:nvPr/>
        </p:nvPicPr>
        <p:blipFill rotWithShape="1">
          <a:blip r:embed="rId4"/>
          <a:srcRect t="23084" b="28955"/>
          <a:stretch/>
        </p:blipFill>
        <p:spPr>
          <a:xfrm>
            <a:off x="4572000" y="1583140"/>
            <a:ext cx="3848732" cy="1845860"/>
          </a:xfrm>
          <a:prstGeom prst="rect">
            <a:avLst/>
          </a:prstGeom>
        </p:spPr>
      </p:pic>
      <p:pic>
        <p:nvPicPr>
          <p:cNvPr id="11" name="Picture 10">
            <a:extLst>
              <a:ext uri="{FF2B5EF4-FFF2-40B4-BE49-F238E27FC236}">
                <a16:creationId xmlns:a16="http://schemas.microsoft.com/office/drawing/2014/main" id="{7A09DD36-A03F-A349-877F-C98B3CB39A7C}"/>
              </a:ext>
            </a:extLst>
          </p:cNvPr>
          <p:cNvPicPr>
            <a:picLocks noChangeAspect="1"/>
          </p:cNvPicPr>
          <p:nvPr/>
        </p:nvPicPr>
        <p:blipFill>
          <a:blip r:embed="rId5"/>
          <a:stretch>
            <a:fillRect/>
          </a:stretch>
        </p:blipFill>
        <p:spPr>
          <a:xfrm>
            <a:off x="4572000" y="3429000"/>
            <a:ext cx="2857500" cy="2857500"/>
          </a:xfrm>
          <a:prstGeom prst="rect">
            <a:avLst/>
          </a:prstGeom>
        </p:spPr>
      </p:pic>
    </p:spTree>
    <p:extLst>
      <p:ext uri="{BB962C8B-B14F-4D97-AF65-F5344CB8AC3E}">
        <p14:creationId xmlns:p14="http://schemas.microsoft.com/office/powerpoint/2010/main" val="703132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0047"/>
            <a:ext cx="8686800" cy="1143000"/>
          </a:xfrm>
        </p:spPr>
        <p:txBody>
          <a:bodyPr>
            <a:normAutofit/>
          </a:bodyPr>
          <a:lstStyle/>
          <a:p>
            <a:r>
              <a:rPr lang="en-US" dirty="0"/>
              <a:t>Non-Verbal Response Strategies – Response Cards</a:t>
            </a:r>
            <a:endParaRPr lang="en-US" sz="2700" i="1" dirty="0"/>
          </a:p>
        </p:txBody>
      </p:sp>
      <p:pic>
        <p:nvPicPr>
          <p:cNvPr id="9" name="Picture 8" descr="LK_20100326_0016-sm.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62785" y="1524273"/>
            <a:ext cx="4237183" cy="3809454"/>
          </a:xfrm>
          <a:prstGeom prst="rect">
            <a:avLst/>
          </a:prstGeom>
        </p:spPr>
      </p:pic>
      <p:pic>
        <p:nvPicPr>
          <p:cNvPr id="10" name="Picture 9">
            <a:extLst>
              <a:ext uri="{FF2B5EF4-FFF2-40B4-BE49-F238E27FC236}">
                <a16:creationId xmlns:a16="http://schemas.microsoft.com/office/drawing/2014/main" id="{1A3B708B-61BA-9D4E-91BA-24916AC2D437}"/>
              </a:ext>
            </a:extLst>
          </p:cNvPr>
          <p:cNvPicPr>
            <a:picLocks noChangeAspect="1"/>
          </p:cNvPicPr>
          <p:nvPr/>
        </p:nvPicPr>
        <p:blipFill>
          <a:blip r:embed="rId4"/>
          <a:stretch>
            <a:fillRect/>
          </a:stretch>
        </p:blipFill>
        <p:spPr>
          <a:xfrm>
            <a:off x="444032" y="1524273"/>
            <a:ext cx="3578252" cy="2739599"/>
          </a:xfrm>
          <a:prstGeom prst="rect">
            <a:avLst/>
          </a:prstGeom>
        </p:spPr>
      </p:pic>
      <p:pic>
        <p:nvPicPr>
          <p:cNvPr id="11" name="Picture 10">
            <a:extLst>
              <a:ext uri="{FF2B5EF4-FFF2-40B4-BE49-F238E27FC236}">
                <a16:creationId xmlns:a16="http://schemas.microsoft.com/office/drawing/2014/main" id="{99034277-A66E-A94D-94C0-5021B7993A51}"/>
              </a:ext>
            </a:extLst>
          </p:cNvPr>
          <p:cNvPicPr>
            <a:picLocks noChangeAspect="1"/>
          </p:cNvPicPr>
          <p:nvPr/>
        </p:nvPicPr>
        <p:blipFill>
          <a:blip r:embed="rId5"/>
          <a:stretch>
            <a:fillRect/>
          </a:stretch>
        </p:blipFill>
        <p:spPr>
          <a:xfrm>
            <a:off x="444032" y="4263872"/>
            <a:ext cx="2463800" cy="736600"/>
          </a:xfrm>
          <a:prstGeom prst="rect">
            <a:avLst/>
          </a:prstGeom>
        </p:spPr>
      </p:pic>
      <p:sp>
        <p:nvSpPr>
          <p:cNvPr id="12" name="TextBox 11">
            <a:extLst>
              <a:ext uri="{FF2B5EF4-FFF2-40B4-BE49-F238E27FC236}">
                <a16:creationId xmlns:a16="http://schemas.microsoft.com/office/drawing/2014/main" id="{824DB524-0C18-F74A-8A13-8BAAC03AC89E}"/>
              </a:ext>
            </a:extLst>
          </p:cNvPr>
          <p:cNvSpPr txBox="1"/>
          <p:nvPr/>
        </p:nvSpPr>
        <p:spPr>
          <a:xfrm>
            <a:off x="444032" y="5000472"/>
            <a:ext cx="3759478" cy="646331"/>
          </a:xfrm>
          <a:prstGeom prst="rect">
            <a:avLst/>
          </a:prstGeom>
          <a:noFill/>
        </p:spPr>
        <p:txBody>
          <a:bodyPr wrap="square" rtlCol="0">
            <a:spAutoFit/>
          </a:bodyPr>
          <a:lstStyle/>
          <a:p>
            <a:r>
              <a:rPr lang="en-US" dirty="0">
                <a:hlinkClick r:id="rId6"/>
              </a:rPr>
              <a:t>https://www.plickers.com/</a:t>
            </a:r>
            <a:endParaRPr lang="en-US" dirty="0"/>
          </a:p>
          <a:p>
            <a:r>
              <a:rPr lang="en-US" dirty="0"/>
              <a:t>Free and subscription accounts</a:t>
            </a:r>
          </a:p>
        </p:txBody>
      </p:sp>
    </p:spTree>
    <p:extLst>
      <p:ext uri="{BB962C8B-B14F-4D97-AF65-F5344CB8AC3E}">
        <p14:creationId xmlns:p14="http://schemas.microsoft.com/office/powerpoint/2010/main" val="2875992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3D79-C6AB-034E-861F-3549E647522B}"/>
              </a:ext>
            </a:extLst>
          </p:cNvPr>
          <p:cNvSpPr>
            <a:spLocks noGrp="1"/>
          </p:cNvSpPr>
          <p:nvPr>
            <p:ph type="ctrTitle"/>
          </p:nvPr>
        </p:nvSpPr>
        <p:spPr/>
        <p:txBody>
          <a:bodyPr>
            <a:normAutofit/>
          </a:bodyPr>
          <a:lstStyle/>
          <a:p>
            <a:r>
              <a:rPr lang="en-US" sz="3600" dirty="0"/>
              <a:t>Effective Teaching and Learning Practices</a:t>
            </a:r>
          </a:p>
        </p:txBody>
      </p:sp>
      <p:sp>
        <p:nvSpPr>
          <p:cNvPr id="3" name="Subtitle 2">
            <a:extLst>
              <a:ext uri="{FF2B5EF4-FFF2-40B4-BE49-F238E27FC236}">
                <a16:creationId xmlns:a16="http://schemas.microsoft.com/office/drawing/2014/main" id="{EEBA5A0F-6BA3-B047-8388-D4CC14C792FB}"/>
              </a:ext>
            </a:extLst>
          </p:cNvPr>
          <p:cNvSpPr>
            <a:spLocks noGrp="1"/>
          </p:cNvSpPr>
          <p:nvPr>
            <p:ph type="subTitle" idx="1"/>
          </p:nvPr>
        </p:nvSpPr>
        <p:spPr/>
        <p:txBody>
          <a:bodyPr>
            <a:normAutofit/>
          </a:bodyPr>
          <a:lstStyle/>
          <a:p>
            <a:r>
              <a:rPr lang="en-US" sz="3200" dirty="0"/>
              <a:t>ETLP 6: Opportunities to Respond</a:t>
            </a:r>
          </a:p>
        </p:txBody>
      </p:sp>
    </p:spTree>
    <p:extLst>
      <p:ext uri="{BB962C8B-B14F-4D97-AF65-F5344CB8AC3E}">
        <p14:creationId xmlns:p14="http://schemas.microsoft.com/office/powerpoint/2010/main" val="3677712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solidFill>
                  <a:srgbClr val="FF0000"/>
                </a:solidFill>
              </a:rPr>
              <a:t>Using White Boards or Response Cards</a:t>
            </a:r>
          </a:p>
        </p:txBody>
      </p:sp>
      <p:sp>
        <p:nvSpPr>
          <p:cNvPr id="3" name="Content Placeholder 2"/>
          <p:cNvSpPr>
            <a:spLocks noGrp="1"/>
          </p:cNvSpPr>
          <p:nvPr>
            <p:ph idx="1"/>
          </p:nvPr>
        </p:nvSpPr>
        <p:spPr/>
        <p:txBody>
          <a:bodyPr>
            <a:normAutofit fontScale="92500" lnSpcReduction="10000"/>
          </a:bodyPr>
          <a:lstStyle/>
          <a:p>
            <a:pPr>
              <a:lnSpc>
                <a:spcPct val="120000"/>
              </a:lnSpc>
              <a:spcBef>
                <a:spcPts val="0"/>
              </a:spcBef>
              <a:spcAft>
                <a:spcPts val="450"/>
              </a:spcAft>
              <a:buClr>
                <a:srgbClr val="008000"/>
              </a:buClr>
            </a:pPr>
            <a:r>
              <a:rPr lang="en-US" i="1" dirty="0">
                <a:solidFill>
                  <a:srgbClr val="008000"/>
                </a:solidFill>
              </a:rPr>
              <a:t>Teachers should…</a:t>
            </a:r>
          </a:p>
          <a:p>
            <a:pPr marL="342900" indent="-342900">
              <a:lnSpc>
                <a:spcPct val="120000"/>
              </a:lnSpc>
              <a:spcBef>
                <a:spcPts val="0"/>
              </a:spcBef>
              <a:spcAft>
                <a:spcPts val="450"/>
              </a:spcAft>
              <a:buFont typeface="Arial" panose="020B0604020202020204" pitchFamily="34" charset="0"/>
              <a:buChar char="•"/>
            </a:pPr>
            <a:r>
              <a:rPr lang="en-US" dirty="0">
                <a:solidFill>
                  <a:schemeClr val="tx1"/>
                </a:solidFill>
              </a:rPr>
              <a:t>Teach the response procedures, including when to select the card or write the response, when to share, and when to clean boards or reposition cards for next question.</a:t>
            </a:r>
          </a:p>
          <a:p>
            <a:pPr marL="342900" indent="-342900">
              <a:lnSpc>
                <a:spcPct val="120000"/>
              </a:lnSpc>
              <a:spcBef>
                <a:spcPts val="0"/>
              </a:spcBef>
              <a:spcAft>
                <a:spcPts val="450"/>
              </a:spcAft>
              <a:buFont typeface="Arial" panose="020B0604020202020204" pitchFamily="34" charset="0"/>
              <a:buChar char="•"/>
            </a:pPr>
            <a:r>
              <a:rPr lang="en-US" dirty="0">
                <a:solidFill>
                  <a:schemeClr val="tx1"/>
                </a:solidFill>
              </a:rPr>
              <a:t>Prepare questions to carefully match your response option.</a:t>
            </a:r>
          </a:p>
          <a:p>
            <a:pPr marL="342900" indent="-342900">
              <a:lnSpc>
                <a:spcPct val="120000"/>
              </a:lnSpc>
              <a:spcBef>
                <a:spcPts val="0"/>
              </a:spcBef>
              <a:spcAft>
                <a:spcPts val="450"/>
              </a:spcAft>
              <a:buFont typeface="Arial" panose="020B0604020202020204" pitchFamily="34" charset="0"/>
              <a:buChar char="•"/>
            </a:pPr>
            <a:r>
              <a:rPr lang="en-US" dirty="0">
                <a:solidFill>
                  <a:schemeClr val="tx1"/>
                </a:solidFill>
              </a:rPr>
              <a:t>Assess student responses and provide clear, specific feedback.</a:t>
            </a:r>
          </a:p>
          <a:p>
            <a:pPr marL="342900" indent="-342900">
              <a:lnSpc>
                <a:spcPct val="120000"/>
              </a:lnSpc>
              <a:spcBef>
                <a:spcPts val="0"/>
              </a:spcBef>
              <a:spcAft>
                <a:spcPts val="450"/>
              </a:spcAft>
              <a:buFont typeface="Arial" panose="020B0604020202020204" pitchFamily="34" charset="0"/>
              <a:buChar char="•"/>
            </a:pPr>
            <a:r>
              <a:rPr lang="en-US" dirty="0">
                <a:solidFill>
                  <a:schemeClr val="tx1"/>
                </a:solidFill>
              </a:rPr>
              <a:t>Provide the correct answer and a brief explanation if a significant number of students did not respond accurately, then re-present the question.</a:t>
            </a:r>
          </a:p>
          <a:p>
            <a:pPr>
              <a:lnSpc>
                <a:spcPct val="120000"/>
              </a:lnSpc>
              <a:spcBef>
                <a:spcPts val="0"/>
              </a:spcBef>
              <a:spcAft>
                <a:spcPts val="450"/>
              </a:spcAft>
              <a:buClr>
                <a:srgbClr val="008000"/>
              </a:buClr>
            </a:pPr>
            <a:r>
              <a:rPr lang="en-US" i="1" dirty="0">
                <a:solidFill>
                  <a:schemeClr val="tx1"/>
                </a:solidFill>
              </a:rPr>
              <a:t>Work with a partner to develop response procedures when using a white board or response cards in your class.</a:t>
            </a:r>
          </a:p>
        </p:txBody>
      </p:sp>
    </p:spTree>
    <p:extLst>
      <p:ext uri="{BB962C8B-B14F-4D97-AF65-F5344CB8AC3E}">
        <p14:creationId xmlns:p14="http://schemas.microsoft.com/office/powerpoint/2010/main" val="1765946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Non-Verbal Response Strategies</a:t>
            </a:r>
            <a:br>
              <a:rPr lang="en-US" dirty="0"/>
            </a:br>
            <a:r>
              <a:rPr lang="en-US" dirty="0"/>
              <a:t>Signaling or Movement Activities</a:t>
            </a:r>
            <a:endParaRPr lang="en-US" sz="2700" i="1" dirty="0"/>
          </a:p>
        </p:txBody>
      </p:sp>
      <p:pic>
        <p:nvPicPr>
          <p:cNvPr id="12" name="Picture 11">
            <a:extLst>
              <a:ext uri="{FF2B5EF4-FFF2-40B4-BE49-F238E27FC236}">
                <a16:creationId xmlns:a16="http://schemas.microsoft.com/office/drawing/2014/main" id="{FCB8D273-410D-4A4F-AF9B-500A20195176}"/>
              </a:ext>
            </a:extLst>
          </p:cNvPr>
          <p:cNvPicPr>
            <a:picLocks noChangeAspect="1"/>
          </p:cNvPicPr>
          <p:nvPr/>
        </p:nvPicPr>
        <p:blipFill rotWithShape="1">
          <a:blip r:embed="rId3"/>
          <a:srcRect t="23881" b="34327"/>
          <a:stretch/>
        </p:blipFill>
        <p:spPr>
          <a:xfrm>
            <a:off x="628515" y="1379629"/>
            <a:ext cx="4945741" cy="1612164"/>
          </a:xfrm>
          <a:prstGeom prst="rect">
            <a:avLst/>
          </a:prstGeom>
        </p:spPr>
      </p:pic>
      <p:pic>
        <p:nvPicPr>
          <p:cNvPr id="14" name="Picture 13">
            <a:extLst>
              <a:ext uri="{FF2B5EF4-FFF2-40B4-BE49-F238E27FC236}">
                <a16:creationId xmlns:a16="http://schemas.microsoft.com/office/drawing/2014/main" id="{FD4C3187-AE31-9F46-9E7E-039EE1FAF21D}"/>
              </a:ext>
            </a:extLst>
          </p:cNvPr>
          <p:cNvPicPr>
            <a:picLocks noChangeAspect="1"/>
          </p:cNvPicPr>
          <p:nvPr/>
        </p:nvPicPr>
        <p:blipFill>
          <a:blip r:embed="rId4"/>
          <a:stretch>
            <a:fillRect/>
          </a:stretch>
        </p:blipFill>
        <p:spPr>
          <a:xfrm>
            <a:off x="5574256" y="2307129"/>
            <a:ext cx="3467100" cy="3810000"/>
          </a:xfrm>
          <a:prstGeom prst="rect">
            <a:avLst/>
          </a:prstGeom>
        </p:spPr>
      </p:pic>
      <p:pic>
        <p:nvPicPr>
          <p:cNvPr id="15" name="Picture 14">
            <a:extLst>
              <a:ext uri="{FF2B5EF4-FFF2-40B4-BE49-F238E27FC236}">
                <a16:creationId xmlns:a16="http://schemas.microsoft.com/office/drawing/2014/main" id="{48980493-06E3-4444-931D-1ACDD27AFCE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29385" y="2991793"/>
            <a:ext cx="2344002" cy="3125336"/>
          </a:xfrm>
          <a:prstGeom prst="rect">
            <a:avLst/>
          </a:prstGeom>
        </p:spPr>
      </p:pic>
    </p:spTree>
    <p:extLst>
      <p:ext uri="{BB962C8B-B14F-4D97-AF65-F5344CB8AC3E}">
        <p14:creationId xmlns:p14="http://schemas.microsoft.com/office/powerpoint/2010/main" val="3035228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82B13-77C5-274E-85A5-D221092365C9}"/>
              </a:ext>
            </a:extLst>
          </p:cNvPr>
          <p:cNvPicPr>
            <a:picLocks noChangeAspect="1"/>
          </p:cNvPicPr>
          <p:nvPr/>
        </p:nvPicPr>
        <p:blipFill>
          <a:blip r:embed="rId3"/>
          <a:stretch>
            <a:fillRect/>
          </a:stretch>
        </p:blipFill>
        <p:spPr>
          <a:xfrm>
            <a:off x="1364208" y="0"/>
            <a:ext cx="6693874" cy="5995063"/>
          </a:xfrm>
          <a:prstGeom prst="rect">
            <a:avLst/>
          </a:prstGeom>
        </p:spPr>
      </p:pic>
      <p:sp>
        <p:nvSpPr>
          <p:cNvPr id="4" name="TextBox 3">
            <a:extLst>
              <a:ext uri="{FF2B5EF4-FFF2-40B4-BE49-F238E27FC236}">
                <a16:creationId xmlns:a16="http://schemas.microsoft.com/office/drawing/2014/main" id="{66B7E6C3-E3A7-4F4E-A24B-D69753327448}"/>
              </a:ext>
            </a:extLst>
          </p:cNvPr>
          <p:cNvSpPr txBox="1"/>
          <p:nvPr/>
        </p:nvSpPr>
        <p:spPr>
          <a:xfrm>
            <a:off x="4380932" y="5810397"/>
            <a:ext cx="4891800" cy="369332"/>
          </a:xfrm>
          <a:prstGeom prst="rect">
            <a:avLst/>
          </a:prstGeom>
          <a:noFill/>
        </p:spPr>
        <p:txBody>
          <a:bodyPr wrap="square" rtlCol="0">
            <a:spAutoFit/>
          </a:bodyPr>
          <a:lstStyle/>
          <a:p>
            <a:r>
              <a:rPr lang="en-US" dirty="0">
                <a:hlinkClick r:id="rId4"/>
              </a:rPr>
              <a:t>https://explicitinstruction.org</a:t>
            </a:r>
            <a:r>
              <a:rPr lang="en-US" dirty="0"/>
              <a:t> Dr. Anita Archer</a:t>
            </a:r>
          </a:p>
        </p:txBody>
      </p:sp>
    </p:spTree>
    <p:extLst>
      <p:ext uri="{BB962C8B-B14F-4D97-AF65-F5344CB8AC3E}">
        <p14:creationId xmlns:p14="http://schemas.microsoft.com/office/powerpoint/2010/main" val="2459873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82B13-77C5-274E-85A5-D221092365C9}"/>
              </a:ext>
            </a:extLst>
          </p:cNvPr>
          <p:cNvPicPr>
            <a:picLocks noChangeAspect="1"/>
          </p:cNvPicPr>
          <p:nvPr/>
        </p:nvPicPr>
        <p:blipFill>
          <a:blip r:embed="rId3"/>
          <a:stretch>
            <a:fillRect/>
          </a:stretch>
        </p:blipFill>
        <p:spPr>
          <a:xfrm>
            <a:off x="1364207" y="119134"/>
            <a:ext cx="6693874" cy="5995063"/>
          </a:xfrm>
          <a:prstGeom prst="rect">
            <a:avLst/>
          </a:prstGeom>
        </p:spPr>
      </p:pic>
      <p:sp>
        <p:nvSpPr>
          <p:cNvPr id="2" name="TextBox 1">
            <a:extLst>
              <a:ext uri="{FF2B5EF4-FFF2-40B4-BE49-F238E27FC236}">
                <a16:creationId xmlns:a16="http://schemas.microsoft.com/office/drawing/2014/main" id="{1F0C618E-C67F-F341-844B-886A59786395}"/>
              </a:ext>
            </a:extLst>
          </p:cNvPr>
          <p:cNvSpPr txBox="1"/>
          <p:nvPr/>
        </p:nvSpPr>
        <p:spPr>
          <a:xfrm>
            <a:off x="1678675" y="1364776"/>
            <a:ext cx="2565779" cy="1384995"/>
          </a:xfrm>
          <a:prstGeom prst="rect">
            <a:avLst/>
          </a:prstGeom>
          <a:solidFill>
            <a:schemeClr val="bg1">
              <a:lumMod val="95000"/>
            </a:schemeClr>
          </a:solidFill>
          <a:ln>
            <a:solidFill>
              <a:srgbClr val="FF0000"/>
            </a:solidFill>
          </a:ln>
        </p:spPr>
        <p:txBody>
          <a:bodyPr wrap="square" rtlCol="0">
            <a:spAutoFit/>
          </a:bodyPr>
          <a:lstStyle/>
          <a:p>
            <a:pPr algn="ctr"/>
            <a:r>
              <a:rPr lang="en-US" sz="2800" b="1" dirty="0">
                <a:solidFill>
                  <a:srgbClr val="FF0000"/>
                </a:solidFill>
              </a:rPr>
              <a:t>6 OTR/Minute</a:t>
            </a:r>
          </a:p>
          <a:p>
            <a:pPr algn="ctr"/>
            <a:r>
              <a:rPr lang="en-US" sz="2800" b="1" dirty="0">
                <a:solidFill>
                  <a:srgbClr val="FF0000"/>
                </a:solidFill>
              </a:rPr>
              <a:t>52 Verbal</a:t>
            </a:r>
          </a:p>
          <a:p>
            <a:pPr algn="ctr"/>
            <a:r>
              <a:rPr lang="en-US" sz="2800" b="1" dirty="0">
                <a:solidFill>
                  <a:srgbClr val="FF0000"/>
                </a:solidFill>
              </a:rPr>
              <a:t>14 Non-verbal</a:t>
            </a:r>
          </a:p>
        </p:txBody>
      </p:sp>
    </p:spTree>
    <p:extLst>
      <p:ext uri="{BB962C8B-B14F-4D97-AF65-F5344CB8AC3E}">
        <p14:creationId xmlns:p14="http://schemas.microsoft.com/office/powerpoint/2010/main" val="38248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Non-Verbal Response Strategies</a:t>
            </a:r>
            <a:endParaRPr lang="en-US" sz="2700" i="1" dirty="0"/>
          </a:p>
        </p:txBody>
      </p:sp>
      <p:pic>
        <p:nvPicPr>
          <p:cNvPr id="10" name="Picture 9" descr="IMG_01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167" y="1267512"/>
            <a:ext cx="6205665" cy="4654249"/>
          </a:xfrm>
          <a:prstGeom prst="rect">
            <a:avLst/>
          </a:prstGeom>
        </p:spPr>
      </p:pic>
    </p:spTree>
    <p:extLst>
      <p:ext uri="{BB962C8B-B14F-4D97-AF65-F5344CB8AC3E}">
        <p14:creationId xmlns:p14="http://schemas.microsoft.com/office/powerpoint/2010/main" val="3504606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Non-Verbal Response Strategies: </a:t>
            </a:r>
            <a:br>
              <a:rPr lang="en-US" dirty="0"/>
            </a:br>
            <a:r>
              <a:rPr lang="en-US" dirty="0"/>
              <a:t>Using Technology</a:t>
            </a:r>
          </a:p>
        </p:txBody>
      </p:sp>
      <p:pic>
        <p:nvPicPr>
          <p:cNvPr id="10" name="Picture 9">
            <a:extLst>
              <a:ext uri="{FF2B5EF4-FFF2-40B4-BE49-F238E27FC236}">
                <a16:creationId xmlns:a16="http://schemas.microsoft.com/office/drawing/2014/main" id="{8DFB01CB-86C9-EA44-BE67-BA89FA80D26D}"/>
              </a:ext>
            </a:extLst>
          </p:cNvPr>
          <p:cNvPicPr>
            <a:picLocks noChangeAspect="1"/>
          </p:cNvPicPr>
          <p:nvPr/>
        </p:nvPicPr>
        <p:blipFill>
          <a:blip r:embed="rId3"/>
          <a:stretch>
            <a:fillRect/>
          </a:stretch>
        </p:blipFill>
        <p:spPr>
          <a:xfrm>
            <a:off x="1203372" y="1417638"/>
            <a:ext cx="7190001" cy="4788625"/>
          </a:xfrm>
          <a:prstGeom prst="rect">
            <a:avLst/>
          </a:prstGeom>
        </p:spPr>
      </p:pic>
    </p:spTree>
    <p:extLst>
      <p:ext uri="{BB962C8B-B14F-4D97-AF65-F5344CB8AC3E}">
        <p14:creationId xmlns:p14="http://schemas.microsoft.com/office/powerpoint/2010/main" val="3257416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Non-Verbal Response Strategies</a:t>
            </a:r>
            <a:endParaRPr lang="en-US" dirty="0"/>
          </a:p>
        </p:txBody>
      </p:sp>
      <p:graphicFrame>
        <p:nvGraphicFramePr>
          <p:cNvPr id="9" name="Object 8">
            <a:extLst>
              <a:ext uri="{FF2B5EF4-FFF2-40B4-BE49-F238E27FC236}">
                <a16:creationId xmlns:a16="http://schemas.microsoft.com/office/drawing/2014/main" id="{6C73A60A-2BA8-3E4E-B51C-50EC8D4005CD}"/>
              </a:ext>
            </a:extLst>
          </p:cNvPr>
          <p:cNvGraphicFramePr>
            <a:graphicFrameLocks noChangeAspect="1"/>
          </p:cNvGraphicFramePr>
          <p:nvPr>
            <p:extLst>
              <p:ext uri="{D42A27DB-BD31-4B8C-83A1-F6EECF244321}">
                <p14:modId xmlns:p14="http://schemas.microsoft.com/office/powerpoint/2010/main" val="2745353756"/>
              </p:ext>
            </p:extLst>
          </p:nvPr>
        </p:nvGraphicFramePr>
        <p:xfrm>
          <a:off x="457200" y="1287818"/>
          <a:ext cx="3717783" cy="5108708"/>
        </p:xfrm>
        <a:graphic>
          <a:graphicData uri="http://schemas.openxmlformats.org/presentationml/2006/ole">
            <mc:AlternateContent xmlns:mc="http://schemas.openxmlformats.org/markup-compatibility/2006">
              <mc:Choice xmlns:v="urn:schemas-microsoft-com:vml" Requires="v">
                <p:oleObj spid="_x0000_s1038" name="Document" r:id="rId4" imgW="5943600" imgH="8166100" progId="Word.Document.12">
                  <p:embed/>
                </p:oleObj>
              </mc:Choice>
              <mc:Fallback>
                <p:oleObj name="Document" r:id="rId4" imgW="5943600" imgH="8166100" progId="Word.Document.12">
                  <p:embed/>
                  <p:pic>
                    <p:nvPicPr>
                      <p:cNvPr id="0" name=""/>
                      <p:cNvPicPr/>
                      <p:nvPr/>
                    </p:nvPicPr>
                    <p:blipFill>
                      <a:blip r:embed="rId5"/>
                      <a:stretch>
                        <a:fillRect/>
                      </a:stretch>
                    </p:blipFill>
                    <p:spPr>
                      <a:xfrm>
                        <a:off x="457200" y="1287818"/>
                        <a:ext cx="3717783" cy="5108708"/>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B416AB00-2AEB-C94A-836B-41638BDBA6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1273" y="1278008"/>
            <a:ext cx="3848669" cy="2564164"/>
          </a:xfrm>
          <a:prstGeom prst="rect">
            <a:avLst/>
          </a:prstGeom>
        </p:spPr>
      </p:pic>
    </p:spTree>
    <p:extLst>
      <p:ext uri="{BB962C8B-B14F-4D97-AF65-F5344CB8AC3E}">
        <p14:creationId xmlns:p14="http://schemas.microsoft.com/office/powerpoint/2010/main" val="410386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Non-Verbal Response Strategies:</a:t>
            </a:r>
            <a:br>
              <a:rPr lang="en-US"/>
            </a:br>
            <a:r>
              <a:rPr lang="en-US"/>
              <a:t>Developing Guided Notes</a:t>
            </a:r>
            <a:endParaRPr lang="en-US" dirty="0"/>
          </a:p>
        </p:txBody>
      </p:sp>
      <p:sp>
        <p:nvSpPr>
          <p:cNvPr id="3" name="Content Placeholder 2"/>
          <p:cNvSpPr>
            <a:spLocks noGrp="1"/>
          </p:cNvSpPr>
          <p:nvPr>
            <p:ph idx="1"/>
          </p:nvPr>
        </p:nvSpPr>
        <p:spPr/>
        <p:txBody>
          <a:bodyPr>
            <a:normAutofit/>
          </a:bodyPr>
          <a:lstStyle/>
          <a:p>
            <a:pPr marL="457200" indent="-457200">
              <a:buClr>
                <a:srgbClr val="FF0000"/>
              </a:buClr>
              <a:buFont typeface="+mj-lt"/>
              <a:buAutoNum type="arabicPeriod"/>
            </a:pPr>
            <a:r>
              <a:rPr lang="en-US" dirty="0"/>
              <a:t>Identify key facts, concepts, or relationships that could be left blank for students to fill in.</a:t>
            </a:r>
          </a:p>
          <a:p>
            <a:pPr marL="457200" indent="-457200">
              <a:buClr>
                <a:srgbClr val="FF0000"/>
              </a:buClr>
              <a:buFont typeface="+mj-lt"/>
              <a:buAutoNum type="arabicPeriod"/>
            </a:pPr>
            <a:r>
              <a:rPr lang="en-US" dirty="0"/>
              <a:t>Consider inserting concept maps or a chart, diagram, or graph to help with understanding.</a:t>
            </a:r>
          </a:p>
          <a:p>
            <a:pPr marL="457200" indent="-457200">
              <a:buClr>
                <a:srgbClr val="FF0000"/>
              </a:buClr>
              <a:buFont typeface="+mj-lt"/>
              <a:buAutoNum type="arabicPeriod"/>
            </a:pPr>
            <a:r>
              <a:rPr lang="en-US" dirty="0"/>
              <a:t>Provide students with formatting clues such as blank lines, numbers, bullets, etc.</a:t>
            </a:r>
          </a:p>
          <a:p>
            <a:pPr marL="457200" indent="-457200">
              <a:buClr>
                <a:srgbClr val="FF0000"/>
              </a:buClr>
              <a:buFont typeface="+mj-lt"/>
              <a:buAutoNum type="arabicPeriod"/>
            </a:pPr>
            <a:r>
              <a:rPr lang="en-US" dirty="0"/>
              <a:t>Plan for small amounts of writing throughout to ensure students can attend to the instruction and take notes.</a:t>
            </a:r>
          </a:p>
        </p:txBody>
      </p:sp>
    </p:spTree>
    <p:extLst>
      <p:ext uri="{BB962C8B-B14F-4D97-AF65-F5344CB8AC3E}">
        <p14:creationId xmlns:p14="http://schemas.microsoft.com/office/powerpoint/2010/main" val="2917672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A8092-7656-9542-9A34-1877039F1E06}"/>
              </a:ext>
            </a:extLst>
          </p:cNvPr>
          <p:cNvSpPr>
            <a:spLocks noGrp="1"/>
          </p:cNvSpPr>
          <p:nvPr>
            <p:ph type="title"/>
          </p:nvPr>
        </p:nvSpPr>
        <p:spPr/>
        <p:txBody>
          <a:bodyPr/>
          <a:lstStyle/>
          <a:p>
            <a:r>
              <a:rPr lang="en-US" dirty="0"/>
              <a:t>The Stand-Up Game</a:t>
            </a:r>
          </a:p>
        </p:txBody>
      </p:sp>
      <p:pic>
        <p:nvPicPr>
          <p:cNvPr id="3" name="Picture 2">
            <a:hlinkClick r:id="rId3"/>
            <a:extLst>
              <a:ext uri="{FF2B5EF4-FFF2-40B4-BE49-F238E27FC236}">
                <a16:creationId xmlns:a16="http://schemas.microsoft.com/office/drawing/2014/main" id="{C92CA687-C872-354B-8762-47CD933135B4}"/>
              </a:ext>
            </a:extLst>
          </p:cNvPr>
          <p:cNvPicPr>
            <a:picLocks noChangeAspect="1"/>
          </p:cNvPicPr>
          <p:nvPr/>
        </p:nvPicPr>
        <p:blipFill>
          <a:blip r:embed="rId4"/>
          <a:stretch>
            <a:fillRect/>
          </a:stretch>
        </p:blipFill>
        <p:spPr>
          <a:xfrm>
            <a:off x="798394" y="1277116"/>
            <a:ext cx="7547212" cy="4593172"/>
          </a:xfrm>
          <a:prstGeom prst="rect">
            <a:avLst/>
          </a:prstGeom>
        </p:spPr>
      </p:pic>
    </p:spTree>
    <p:extLst>
      <p:ext uri="{BB962C8B-B14F-4D97-AF65-F5344CB8AC3E}">
        <p14:creationId xmlns:p14="http://schemas.microsoft.com/office/powerpoint/2010/main" val="1274527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8000"/>
                </a:solidFill>
              </a:rPr>
              <a:t> Activity: </a:t>
            </a:r>
            <a:r>
              <a:rPr lang="en-US" dirty="0">
                <a:solidFill>
                  <a:srgbClr val="FF0000"/>
                </a:solidFill>
              </a:rPr>
              <a:t>Identify OTR</a:t>
            </a:r>
          </a:p>
        </p:txBody>
      </p:sp>
      <p:sp>
        <p:nvSpPr>
          <p:cNvPr id="3" name="Content Placeholder 2"/>
          <p:cNvSpPr>
            <a:spLocks noGrp="1"/>
          </p:cNvSpPr>
          <p:nvPr>
            <p:ph idx="1"/>
          </p:nvPr>
        </p:nvSpPr>
        <p:spPr>
          <a:xfrm>
            <a:off x="259307" y="1501457"/>
            <a:ext cx="8465024" cy="3855086"/>
          </a:xfrm>
        </p:spPr>
        <p:txBody>
          <a:bodyPr>
            <a:normAutofit/>
          </a:bodyPr>
          <a:lstStyle/>
          <a:p>
            <a:r>
              <a:rPr lang="en-US" i="1" dirty="0">
                <a:solidFill>
                  <a:schemeClr val="tx1"/>
                </a:solidFill>
              </a:rPr>
              <a:t>Read the following scenario and identify OTR.</a:t>
            </a:r>
          </a:p>
        </p:txBody>
      </p:sp>
      <p:sp>
        <p:nvSpPr>
          <p:cNvPr id="4" name="Rectangle 3"/>
          <p:cNvSpPr/>
          <p:nvPr/>
        </p:nvSpPr>
        <p:spPr>
          <a:xfrm>
            <a:off x="259307" y="2211330"/>
            <a:ext cx="8884693" cy="4154984"/>
          </a:xfrm>
          <a:prstGeom prst="rect">
            <a:avLst/>
          </a:prstGeom>
        </p:spPr>
        <p:txBody>
          <a:bodyPr wrap="square">
            <a:spAutoFit/>
          </a:bodyPr>
          <a:lstStyle/>
          <a:p>
            <a:r>
              <a:rPr lang="en-US" sz="2400" i="1" dirty="0">
                <a:solidFill>
                  <a:srgbClr val="008000"/>
                </a:solidFill>
              </a:rPr>
              <a:t>Shortly after science class started, the teacher announced, “We have a small block of ice and the same sized block of butter. Tell your neighbor which one would melt first.” A few seconds later the teacher said, “Please write down in one sentence an explanation for your answer.” </a:t>
            </a:r>
          </a:p>
          <a:p>
            <a:r>
              <a:rPr lang="en-US" sz="2400" i="1" dirty="0">
                <a:solidFill>
                  <a:srgbClr val="008000"/>
                </a:solidFill>
              </a:rPr>
              <a:t>A few minutes later, the teacher told students to share with their neighbor what they had written. Shortly thereafter, the teacher called on one student to tell the class her answer. The teacher then asked the class to raise their hand if they agreed with the answer. Then the teacher asked students to give a thumbs down if anyone disagreed.</a:t>
            </a:r>
          </a:p>
          <a:p>
            <a:pPr algn="r"/>
            <a:r>
              <a:rPr lang="en-US" sz="2400" dirty="0"/>
              <a:t>Colvin, 2009</a:t>
            </a:r>
          </a:p>
        </p:txBody>
      </p:sp>
    </p:spTree>
    <p:extLst>
      <p:ext uri="{BB962C8B-B14F-4D97-AF65-F5344CB8AC3E}">
        <p14:creationId xmlns:p14="http://schemas.microsoft.com/office/powerpoint/2010/main" val="807429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Working Agreements</a:t>
            </a:r>
          </a:p>
        </p:txBody>
      </p:sp>
      <p:sp>
        <p:nvSpPr>
          <p:cNvPr id="198" name="Shape 198"/>
          <p:cNvSpPr txBox="1">
            <a:spLocks noGrp="1"/>
          </p:cNvSpPr>
          <p:nvPr>
            <p:ph idx="1"/>
          </p:nvPr>
        </p:nvSpPr>
        <p:spPr>
          <a:xfrm>
            <a:off x="1022350" y="1417637"/>
            <a:ext cx="8229600" cy="4525961"/>
          </a:xfrm>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25000"/>
              <a:buFont typeface="Arial"/>
              <a:buNone/>
            </a:pPr>
            <a:r>
              <a:rPr lang="en-US" sz="2600" b="1" i="0" u="none" strike="noStrike" cap="none" baseline="0" dirty="0">
                <a:solidFill>
                  <a:schemeClr val="dk1"/>
                </a:solidFill>
                <a:latin typeface="Calibri"/>
                <a:ea typeface="Calibri"/>
                <a:cs typeface="Calibri"/>
                <a:sym typeface="Calibri"/>
              </a:rPr>
              <a:t>Be Respectful</a:t>
            </a:r>
          </a:p>
          <a:p>
            <a:pPr marL="342900" marR="0" lvl="0" indent="-342900" algn="l" rtl="0">
              <a:spcBef>
                <a:spcPts val="440"/>
              </a:spcBef>
              <a:buClr>
                <a:srgbClr val="FF0000"/>
              </a:buClr>
              <a:buSzPct val="100000"/>
              <a:buFont typeface="Arial"/>
              <a:buChar char="•"/>
            </a:pPr>
            <a:r>
              <a:rPr lang="en-US" sz="2200" b="0" i="0" u="none" strike="noStrike" cap="none" baseline="0" dirty="0">
                <a:solidFill>
                  <a:schemeClr val="dk1"/>
                </a:solidFill>
                <a:latin typeface="Calibri"/>
                <a:ea typeface="Calibri"/>
                <a:cs typeface="Calibri"/>
                <a:sym typeface="Calibri"/>
              </a:rPr>
              <a:t>Be an active listener—open to new ideas</a:t>
            </a:r>
          </a:p>
          <a:p>
            <a:pPr marL="342900" marR="0" lvl="0" indent="-342900" algn="l" rtl="0">
              <a:spcBef>
                <a:spcPts val="440"/>
              </a:spcBef>
              <a:buClr>
                <a:srgbClr val="FF0000"/>
              </a:buClr>
              <a:buSzPct val="100000"/>
              <a:buFont typeface="Arial"/>
              <a:buChar char="•"/>
            </a:pPr>
            <a:r>
              <a:rPr lang="en-US" sz="2200" b="0" i="0" u="none" strike="noStrike" cap="none" baseline="0" dirty="0">
                <a:solidFill>
                  <a:schemeClr val="dk1"/>
                </a:solidFill>
                <a:latin typeface="Calibri"/>
                <a:ea typeface="Calibri"/>
                <a:cs typeface="Calibri"/>
                <a:sym typeface="Calibri"/>
              </a:rPr>
              <a:t>Use notes for side bar conversations</a:t>
            </a:r>
          </a:p>
          <a:p>
            <a:pPr marL="342900" marR="0" lvl="0" indent="-342900" algn="l" rtl="0">
              <a:spcBef>
                <a:spcPts val="520"/>
              </a:spcBef>
              <a:buClr>
                <a:srgbClr val="FF0000"/>
              </a:buClr>
              <a:buSzPct val="25000"/>
              <a:buFont typeface="Arial"/>
              <a:buNone/>
            </a:pPr>
            <a:r>
              <a:rPr lang="en-US" sz="2600" b="1" i="0" u="none" strike="noStrike" cap="none" baseline="0" dirty="0">
                <a:solidFill>
                  <a:schemeClr val="dk1"/>
                </a:solidFill>
                <a:latin typeface="Calibri"/>
                <a:ea typeface="Calibri"/>
                <a:cs typeface="Calibri"/>
                <a:sym typeface="Calibri"/>
              </a:rPr>
              <a:t>Be Responsible</a:t>
            </a:r>
          </a:p>
          <a:p>
            <a:pPr marL="342900" marR="0" lvl="0" indent="-342900" algn="l" rtl="0">
              <a:spcBef>
                <a:spcPts val="440"/>
              </a:spcBef>
              <a:buClr>
                <a:srgbClr val="FF0000"/>
              </a:buClr>
              <a:buSzPct val="100000"/>
              <a:buFont typeface="Arial"/>
              <a:buChar char="•"/>
            </a:pPr>
            <a:r>
              <a:rPr lang="en-US" sz="2200" b="0" i="0" u="none" strike="noStrike" cap="none" baseline="0" dirty="0">
                <a:solidFill>
                  <a:schemeClr val="dk1"/>
                </a:solidFill>
                <a:latin typeface="Calibri"/>
                <a:ea typeface="Calibri"/>
                <a:cs typeface="Calibri"/>
                <a:sym typeface="Calibri"/>
              </a:rPr>
              <a:t>Be on time for sessions</a:t>
            </a:r>
          </a:p>
          <a:p>
            <a:pPr marL="342900" marR="0" lvl="0" indent="-342900" algn="l" rtl="0">
              <a:spcBef>
                <a:spcPts val="440"/>
              </a:spcBef>
              <a:buClr>
                <a:srgbClr val="FF0000"/>
              </a:buClr>
              <a:buSzPct val="100000"/>
              <a:buFont typeface="Arial"/>
              <a:buChar char="•"/>
            </a:pPr>
            <a:r>
              <a:rPr lang="en-US" sz="2200" b="0" i="0" u="none" strike="noStrike" cap="none" baseline="0" dirty="0">
                <a:solidFill>
                  <a:schemeClr val="dk1"/>
                </a:solidFill>
                <a:latin typeface="Calibri"/>
                <a:ea typeface="Calibri"/>
                <a:cs typeface="Calibri"/>
                <a:sym typeface="Calibri"/>
              </a:rPr>
              <a:t>Silence cell phones—reply appropriately</a:t>
            </a:r>
          </a:p>
          <a:p>
            <a:pPr marL="342900" marR="0" lvl="0" indent="-342900" algn="l" rtl="0">
              <a:spcBef>
                <a:spcPts val="720"/>
              </a:spcBef>
              <a:buClr>
                <a:srgbClr val="FF0000"/>
              </a:buClr>
              <a:buSzPct val="25000"/>
              <a:buFont typeface="Arial"/>
              <a:buNone/>
            </a:pPr>
            <a:r>
              <a:rPr lang="en-US" sz="2600" b="1" i="0" u="none" strike="noStrike" cap="none" baseline="0" dirty="0">
                <a:solidFill>
                  <a:schemeClr val="dk1"/>
                </a:solidFill>
                <a:latin typeface="Calibri"/>
                <a:ea typeface="Calibri"/>
                <a:cs typeface="Calibri"/>
                <a:sym typeface="Calibri"/>
              </a:rPr>
              <a:t>Be</a:t>
            </a:r>
            <a:r>
              <a:rPr lang="en-US" sz="3600" b="1" i="0" u="none" strike="noStrike" cap="none" baseline="0" dirty="0">
                <a:solidFill>
                  <a:schemeClr val="dk1"/>
                </a:solidFill>
                <a:latin typeface="Calibri"/>
                <a:ea typeface="Calibri"/>
                <a:cs typeface="Calibri"/>
                <a:sym typeface="Calibri"/>
              </a:rPr>
              <a:t> </a:t>
            </a:r>
            <a:r>
              <a:rPr lang="en-US" sz="2600" b="1" i="0" u="none" strike="noStrike" cap="none" baseline="0" dirty="0">
                <a:solidFill>
                  <a:schemeClr val="dk1"/>
                </a:solidFill>
                <a:latin typeface="Calibri"/>
                <a:ea typeface="Calibri"/>
                <a:cs typeface="Calibri"/>
                <a:sym typeface="Calibri"/>
              </a:rPr>
              <a:t>a Problem Solver</a:t>
            </a:r>
          </a:p>
          <a:p>
            <a:pPr marL="342900" marR="0" lvl="0" indent="-342900" algn="l" rtl="0">
              <a:spcBef>
                <a:spcPts val="440"/>
              </a:spcBef>
              <a:buClr>
                <a:srgbClr val="FF0000"/>
              </a:buClr>
              <a:buSzPct val="100000"/>
              <a:buFont typeface="Arial"/>
              <a:buChar char="•"/>
            </a:pPr>
            <a:r>
              <a:rPr lang="en-US" sz="2200" b="0" i="0" u="none" strike="noStrike" cap="none" baseline="0" dirty="0">
                <a:solidFill>
                  <a:schemeClr val="dk1"/>
                </a:solidFill>
                <a:latin typeface="Calibri"/>
                <a:ea typeface="Calibri"/>
                <a:cs typeface="Calibri"/>
                <a:sym typeface="Calibri"/>
              </a:rPr>
              <a:t>Follow the decision making process</a:t>
            </a:r>
          </a:p>
          <a:p>
            <a:pPr marL="342900" marR="0" lvl="0" indent="-139700" algn="l" rtl="0">
              <a:spcBef>
                <a:spcPts val="640"/>
              </a:spcBef>
              <a:buClr>
                <a:srgbClr val="FF0000"/>
              </a:buClr>
              <a:buFont typeface="Arial"/>
              <a:buNone/>
            </a:pPr>
            <a:endParaRPr sz="3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1096206"/>
      </p:ext>
    </p:extLst>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rgbClr val="009E47"/>
                </a:solidFill>
              </a:rPr>
              <a:t> Activity: </a:t>
            </a:r>
            <a:r>
              <a:rPr lang="en-US" dirty="0">
                <a:solidFill>
                  <a:srgbClr val="FF0000"/>
                </a:solidFill>
              </a:rPr>
              <a:t>Identify OTR</a:t>
            </a:r>
          </a:p>
        </p:txBody>
      </p:sp>
      <p:sp>
        <p:nvSpPr>
          <p:cNvPr id="4" name="Rectangle 3"/>
          <p:cNvSpPr/>
          <p:nvPr/>
        </p:nvSpPr>
        <p:spPr>
          <a:xfrm>
            <a:off x="191069" y="1897040"/>
            <a:ext cx="8789158" cy="4154984"/>
          </a:xfrm>
          <a:prstGeom prst="rect">
            <a:avLst/>
          </a:prstGeom>
        </p:spPr>
        <p:txBody>
          <a:bodyPr wrap="square">
            <a:spAutoFit/>
          </a:bodyPr>
          <a:lstStyle/>
          <a:p>
            <a:r>
              <a:rPr lang="en-US" sz="2400" i="1" dirty="0">
                <a:solidFill>
                  <a:srgbClr val="008000"/>
                </a:solidFill>
              </a:rPr>
              <a:t>Shortly after science class started, the teacher announced, “We have a small block of ice and the same sized block of butter. </a:t>
            </a:r>
            <a:r>
              <a:rPr lang="en-US" sz="2400" i="1" u="sng" dirty="0">
                <a:solidFill>
                  <a:srgbClr val="FF0000"/>
                </a:solidFill>
              </a:rPr>
              <a:t>Tell your neighbor which one would melt first.”</a:t>
            </a:r>
            <a:r>
              <a:rPr lang="en-US" sz="2400" i="1" u="sng" dirty="0">
                <a:solidFill>
                  <a:srgbClr val="009E47"/>
                </a:solidFill>
              </a:rPr>
              <a:t> </a:t>
            </a:r>
            <a:r>
              <a:rPr lang="en-US" sz="2400" i="1" dirty="0">
                <a:solidFill>
                  <a:srgbClr val="008000"/>
                </a:solidFill>
              </a:rPr>
              <a:t>A few seconds later the teacher said, </a:t>
            </a:r>
            <a:r>
              <a:rPr lang="en-US" sz="2400" i="1" dirty="0">
                <a:solidFill>
                  <a:srgbClr val="FF0000"/>
                </a:solidFill>
              </a:rPr>
              <a:t>“</a:t>
            </a:r>
            <a:r>
              <a:rPr lang="en-US" sz="2400" i="1" u="sng" dirty="0">
                <a:solidFill>
                  <a:srgbClr val="FF0000"/>
                </a:solidFill>
              </a:rPr>
              <a:t>Please write down in one sentence an explanation for your answer.” </a:t>
            </a:r>
          </a:p>
          <a:p>
            <a:r>
              <a:rPr lang="en-US" sz="2400" i="1" dirty="0">
                <a:solidFill>
                  <a:srgbClr val="008000"/>
                </a:solidFill>
              </a:rPr>
              <a:t>A few minutes later, </a:t>
            </a:r>
            <a:r>
              <a:rPr lang="en-US" sz="2400" i="1" u="sng" dirty="0">
                <a:solidFill>
                  <a:srgbClr val="FF0000"/>
                </a:solidFill>
              </a:rPr>
              <a:t>the teacher told students to share with their neighbor what they had written</a:t>
            </a:r>
            <a:r>
              <a:rPr lang="en-US" sz="2400" i="1" dirty="0">
                <a:solidFill>
                  <a:srgbClr val="009E47"/>
                </a:solidFill>
              </a:rPr>
              <a:t>. </a:t>
            </a:r>
            <a:r>
              <a:rPr lang="en-US" sz="2400" i="1" dirty="0">
                <a:solidFill>
                  <a:srgbClr val="008000"/>
                </a:solidFill>
              </a:rPr>
              <a:t>Shortly thereafter, </a:t>
            </a:r>
            <a:r>
              <a:rPr lang="en-US" sz="2400" i="1" u="sng" dirty="0">
                <a:solidFill>
                  <a:srgbClr val="FF0000"/>
                </a:solidFill>
              </a:rPr>
              <a:t>the teacher called on one student to tell the class her answer</a:t>
            </a:r>
            <a:r>
              <a:rPr lang="en-US" sz="2400" i="1" dirty="0">
                <a:solidFill>
                  <a:srgbClr val="FF0000"/>
                </a:solidFill>
              </a:rPr>
              <a:t>. </a:t>
            </a:r>
            <a:r>
              <a:rPr lang="en-US" sz="2400" i="1" u="sng" dirty="0">
                <a:solidFill>
                  <a:srgbClr val="FF0000"/>
                </a:solidFill>
              </a:rPr>
              <a:t>The teacher then asked the class to raise their hand if they agreed with the answer</a:t>
            </a:r>
            <a:r>
              <a:rPr lang="en-US" sz="2400" i="1" dirty="0">
                <a:solidFill>
                  <a:srgbClr val="FF0000"/>
                </a:solidFill>
              </a:rPr>
              <a:t>. </a:t>
            </a:r>
            <a:r>
              <a:rPr lang="en-US" sz="2400" i="1" u="sng" dirty="0">
                <a:solidFill>
                  <a:srgbClr val="FF0000"/>
                </a:solidFill>
              </a:rPr>
              <a:t>Then the teacher asked students to give a thumbs down if anyone disagreed.</a:t>
            </a:r>
          </a:p>
          <a:p>
            <a:pPr algn="r"/>
            <a:r>
              <a:rPr lang="en-US" sz="2400" dirty="0"/>
              <a:t>Colvin, 2009</a:t>
            </a:r>
          </a:p>
        </p:txBody>
      </p:sp>
    </p:spTree>
    <p:extLst>
      <p:ext uri="{BB962C8B-B14F-4D97-AF65-F5344CB8AC3E}">
        <p14:creationId xmlns:p14="http://schemas.microsoft.com/office/powerpoint/2010/main" val="1711814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457200" y="274637"/>
            <a:ext cx="8229600" cy="96996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Session Outcomes</a:t>
            </a:r>
          </a:p>
        </p:txBody>
      </p:sp>
      <p:sp>
        <p:nvSpPr>
          <p:cNvPr id="238" name="Shape 238"/>
          <p:cNvSpPr txBox="1">
            <a:spLocks noGrp="1"/>
          </p:cNvSpPr>
          <p:nvPr>
            <p:ph idx="1"/>
          </p:nvPr>
        </p:nvSpPr>
        <p:spPr>
          <a:xfrm>
            <a:off x="457200" y="1117600"/>
            <a:ext cx="8229600" cy="5088590"/>
          </a:xfrm>
          <a:prstGeom prst="rect">
            <a:avLst/>
          </a:prstGeom>
          <a:noFill/>
          <a:ln>
            <a:noFill/>
          </a:ln>
        </p:spPr>
        <p:txBody>
          <a:bodyPr lIns="91425" tIns="45700" rIns="91425" bIns="45700" anchor="t" anchorCtr="0">
            <a:noAutofit/>
          </a:bodyPr>
          <a:lstStyle/>
          <a:p>
            <a:pPr marL="0" marR="0" lvl="0" indent="0" algn="ctr" rtl="0">
              <a:lnSpc>
                <a:spcPct val="110000"/>
              </a:lnSpc>
              <a:spcBef>
                <a:spcPts val="0"/>
              </a:spcBef>
              <a:spcAft>
                <a:spcPts val="0"/>
              </a:spcAft>
              <a:buClr>
                <a:srgbClr val="FF0000"/>
              </a:buClr>
              <a:buSzPct val="25000"/>
              <a:buFont typeface="Arial"/>
              <a:buNone/>
            </a:pPr>
            <a:r>
              <a:rPr lang="en-US" sz="2600" b="0" i="1" u="none" strike="noStrike" cap="none" baseline="0" dirty="0">
                <a:solidFill>
                  <a:srgbClr val="008000"/>
                </a:solidFill>
                <a:latin typeface="Calibri"/>
                <a:ea typeface="Calibri"/>
                <a:cs typeface="Calibri"/>
                <a:sym typeface="Calibri"/>
              </a:rPr>
              <a:t>At the end of today’s session, you will be able to…</a:t>
            </a:r>
          </a:p>
          <a:p>
            <a:pPr marR="0" lvl="0" algn="l" rtl="0">
              <a:spcBef>
                <a:spcPts val="600"/>
              </a:spcBef>
              <a:spcAft>
                <a:spcPts val="0"/>
              </a:spcAft>
              <a:buClr>
                <a:srgbClr val="FF0000"/>
              </a:buClr>
              <a:buSzPct val="100000"/>
              <a:buFont typeface="Wingdings" pitchFamily="2" charset="2"/>
              <a:buChar char="ü"/>
            </a:pPr>
            <a:r>
              <a:rPr lang="en-US" sz="2600" b="0" i="0" u="none" strike="noStrike" cap="none" baseline="0" dirty="0">
                <a:solidFill>
                  <a:schemeClr val="dk1"/>
                </a:solidFill>
                <a:latin typeface="Calibri"/>
                <a:ea typeface="Calibri"/>
                <a:cs typeface="Calibri"/>
                <a:sym typeface="Calibri"/>
              </a:rPr>
              <a:t>Explain the benefits of providing students with Opportunities to Respond (OTR)</a:t>
            </a:r>
          </a:p>
          <a:p>
            <a:pPr marR="0" lvl="0" algn="l" rtl="0">
              <a:spcBef>
                <a:spcPts val="600"/>
              </a:spcBef>
              <a:spcAft>
                <a:spcPts val="0"/>
              </a:spcAft>
              <a:buClr>
                <a:srgbClr val="FF0000"/>
              </a:buClr>
              <a:buSzPct val="100000"/>
              <a:buFont typeface="Wingdings" pitchFamily="2" charset="2"/>
              <a:buChar char="ü"/>
            </a:pPr>
            <a:r>
              <a:rPr lang="en-US" sz="2600" b="0" i="0" u="none" strike="noStrike" cap="none" baseline="0" dirty="0">
                <a:solidFill>
                  <a:schemeClr val="dk1"/>
                </a:solidFill>
                <a:latin typeface="Calibri"/>
                <a:ea typeface="Calibri"/>
                <a:cs typeface="Calibri"/>
                <a:sym typeface="Calibri"/>
              </a:rPr>
              <a:t>List and describe verbal and non-verbal strategies teachers can use to prompt student response</a:t>
            </a:r>
          </a:p>
          <a:p>
            <a:pPr marR="0" lvl="0" algn="l" rtl="0">
              <a:spcBef>
                <a:spcPts val="600"/>
              </a:spcBef>
              <a:spcAft>
                <a:spcPts val="0"/>
              </a:spcAft>
              <a:buClr>
                <a:srgbClr val="FF0000"/>
              </a:buClr>
              <a:buSzPct val="100000"/>
              <a:buFont typeface="Wingdings" pitchFamily="2" charset="2"/>
              <a:buChar char="ü"/>
            </a:pPr>
            <a:r>
              <a:rPr lang="en-US" sz="2600" dirty="0">
                <a:solidFill>
                  <a:schemeClr val="dk1"/>
                </a:solidFill>
                <a:latin typeface="Calibri"/>
                <a:ea typeface="Calibri"/>
                <a:cs typeface="Calibri"/>
                <a:sym typeface="Calibri"/>
              </a:rPr>
              <a:t>View and discuss examples of OTR in the classroom</a:t>
            </a:r>
            <a:endParaRPr lang="en-US" sz="2600" b="0" i="0" u="none" strike="noStrike" cap="none" baseline="0" dirty="0">
              <a:solidFill>
                <a:schemeClr val="dk1"/>
              </a:solidFill>
              <a:latin typeface="Calibri"/>
              <a:ea typeface="Calibri"/>
              <a:cs typeface="Calibri"/>
              <a:sym typeface="Calibri"/>
            </a:endParaRPr>
          </a:p>
          <a:p>
            <a:pPr marL="342900" marR="0" lvl="0" indent="-177800" algn="l" rtl="0">
              <a:spcBef>
                <a:spcPts val="600"/>
              </a:spcBef>
              <a:spcAft>
                <a:spcPts val="600"/>
              </a:spcAft>
              <a:buClr>
                <a:srgbClr val="FF0000"/>
              </a:buClr>
              <a:buFont typeface="Arial"/>
              <a:buNone/>
            </a:pPr>
            <a:endParaRPr sz="26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3664191"/>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2300736" y="1199817"/>
            <a:ext cx="4561578" cy="500931"/>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700" dirty="0"/>
              <a:t>Contact Information</a:t>
            </a:r>
          </a:p>
        </p:txBody>
      </p:sp>
      <p:grpSp>
        <p:nvGrpSpPr>
          <p:cNvPr id="37" name="Group 36"/>
          <p:cNvGrpSpPr/>
          <p:nvPr/>
        </p:nvGrpSpPr>
        <p:grpSpPr>
          <a:xfrm>
            <a:off x="548195" y="2649894"/>
            <a:ext cx="3505082" cy="1913037"/>
            <a:chOff x="244548" y="1398759"/>
            <a:chExt cx="4673442" cy="2550716"/>
          </a:xfrm>
        </p:grpSpPr>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548" y="2200146"/>
              <a:ext cx="1051375" cy="1051375"/>
            </a:xfrm>
            <a:prstGeom prst="rect">
              <a:avLst/>
            </a:prstGeom>
          </p:spPr>
        </p:pic>
        <p:pic>
          <p:nvPicPr>
            <p:cNvPr id="39" name="Picture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061" y="3345688"/>
              <a:ext cx="742351" cy="603787"/>
            </a:xfrm>
            <a:prstGeom prst="rect">
              <a:avLst/>
            </a:prstGeom>
          </p:spPr>
        </p:pic>
        <p:pic>
          <p:nvPicPr>
            <p:cNvPr id="40" name="Picture 39" descr="MO_SWPBS_Logo-201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591" y="1398759"/>
              <a:ext cx="927288" cy="80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Box 40"/>
            <p:cNvSpPr txBox="1"/>
            <p:nvPr/>
          </p:nvSpPr>
          <p:spPr>
            <a:xfrm>
              <a:off x="1233879" y="1614786"/>
              <a:ext cx="3140153" cy="492443"/>
            </a:xfrm>
            <a:prstGeom prst="rect">
              <a:avLst/>
            </a:prstGeom>
            <a:noFill/>
          </p:spPr>
          <p:txBody>
            <a:bodyPr wrap="square" rtlCol="0">
              <a:spAutoFit/>
            </a:bodyPr>
            <a:lstStyle/>
            <a:p>
              <a:r>
                <a:rPr lang="en-US" sz="1800" dirty="0" err="1"/>
                <a:t>pbismissouri.org</a:t>
              </a:r>
              <a:endParaRPr lang="en-US" sz="1800" dirty="0"/>
            </a:p>
          </p:txBody>
        </p:sp>
        <p:sp>
          <p:nvSpPr>
            <p:cNvPr id="42" name="TextBox 41"/>
            <p:cNvSpPr txBox="1"/>
            <p:nvPr/>
          </p:nvSpPr>
          <p:spPr>
            <a:xfrm>
              <a:off x="1233879" y="2541167"/>
              <a:ext cx="3684111" cy="492443"/>
            </a:xfrm>
            <a:prstGeom prst="rect">
              <a:avLst/>
            </a:prstGeom>
            <a:noFill/>
          </p:spPr>
          <p:txBody>
            <a:bodyPr wrap="square" rtlCol="0">
              <a:spAutoFit/>
            </a:bodyPr>
            <a:lstStyle/>
            <a:p>
              <a:r>
                <a:rPr lang="en-US" sz="1800" dirty="0" err="1"/>
                <a:t>facebook.com</a:t>
              </a:r>
              <a:r>
                <a:rPr lang="en-US" sz="1800" dirty="0"/>
                <a:t>/</a:t>
              </a:r>
              <a:r>
                <a:rPr lang="en-US" sz="1800" dirty="0" err="1"/>
                <a:t>moswpbs</a:t>
              </a:r>
              <a:endParaRPr lang="en-US" sz="1800" dirty="0"/>
            </a:p>
          </p:txBody>
        </p:sp>
        <p:sp>
          <p:nvSpPr>
            <p:cNvPr id="43" name="TextBox 42"/>
            <p:cNvSpPr txBox="1"/>
            <p:nvPr/>
          </p:nvSpPr>
          <p:spPr>
            <a:xfrm>
              <a:off x="1233879" y="3407876"/>
              <a:ext cx="3684110" cy="492443"/>
            </a:xfrm>
            <a:prstGeom prst="rect">
              <a:avLst/>
            </a:prstGeom>
            <a:noFill/>
          </p:spPr>
          <p:txBody>
            <a:bodyPr wrap="square" rtlCol="0">
              <a:spAutoFit/>
            </a:bodyPr>
            <a:lstStyle/>
            <a:p>
              <a:r>
                <a:rPr lang="en-US" sz="1800" dirty="0"/>
                <a:t>@MOSWPBS</a:t>
              </a:r>
            </a:p>
          </p:txBody>
        </p:sp>
      </p:grpSp>
      <p:sp>
        <p:nvSpPr>
          <p:cNvPr id="44" name="TextBox 43"/>
          <p:cNvSpPr txBox="1"/>
          <p:nvPr/>
        </p:nvSpPr>
        <p:spPr>
          <a:xfrm>
            <a:off x="4572000" y="1910646"/>
            <a:ext cx="4261413" cy="1938992"/>
          </a:xfrm>
          <a:prstGeom prst="rect">
            <a:avLst/>
          </a:prstGeom>
          <a:noFill/>
        </p:spPr>
        <p:txBody>
          <a:bodyPr wrap="square" rtlCol="0">
            <a:spAutoFit/>
          </a:bodyPr>
          <a:lstStyle/>
          <a:p>
            <a:r>
              <a:rPr lang="en-US" sz="2000" b="1" dirty="0">
                <a:solidFill>
                  <a:srgbClr val="FF0000"/>
                </a:solidFill>
              </a:rPr>
              <a:t>Facilitator Contact Information:</a:t>
            </a:r>
          </a:p>
          <a:p>
            <a:endParaRPr lang="en-US" sz="2000" b="1" dirty="0">
              <a:solidFill>
                <a:srgbClr val="FF0000"/>
              </a:solidFill>
            </a:endParaRPr>
          </a:p>
          <a:p>
            <a:r>
              <a:rPr lang="en-US" sz="2000" b="1" dirty="0">
                <a:solidFill>
                  <a:srgbClr val="FF0000"/>
                </a:solidFill>
              </a:rPr>
              <a:t>Email:</a:t>
            </a:r>
          </a:p>
          <a:p>
            <a:endParaRPr lang="en-US" sz="2000" b="1" dirty="0">
              <a:solidFill>
                <a:srgbClr val="FF0000"/>
              </a:solidFill>
            </a:endParaRPr>
          </a:p>
          <a:p>
            <a:r>
              <a:rPr lang="en-US" sz="2000" b="1">
                <a:solidFill>
                  <a:srgbClr val="FF0000"/>
                </a:solidFill>
              </a:rPr>
              <a:t>Phone: </a:t>
            </a:r>
            <a:endParaRPr lang="en-US" sz="2000" b="1" dirty="0">
              <a:solidFill>
                <a:srgbClr val="FF0000"/>
              </a:solidFill>
            </a:endParaRPr>
          </a:p>
          <a:p>
            <a:endParaRPr lang="en-US" sz="2000" b="1" dirty="0">
              <a:solidFill>
                <a:srgbClr val="FF0000"/>
              </a:solidFill>
            </a:endParaRPr>
          </a:p>
        </p:txBody>
      </p:sp>
      <p:sp>
        <p:nvSpPr>
          <p:cNvPr id="45" name="TextBox 44"/>
          <p:cNvSpPr txBox="1"/>
          <p:nvPr/>
        </p:nvSpPr>
        <p:spPr>
          <a:xfrm>
            <a:off x="362401" y="1821378"/>
            <a:ext cx="3505080" cy="707886"/>
          </a:xfrm>
          <a:prstGeom prst="rect">
            <a:avLst/>
          </a:prstGeom>
          <a:noFill/>
        </p:spPr>
        <p:txBody>
          <a:bodyPr wrap="square" rtlCol="0">
            <a:spAutoFit/>
          </a:bodyPr>
          <a:lstStyle/>
          <a:p>
            <a:r>
              <a:rPr lang="en-US" sz="2000" dirty="0"/>
              <a:t>Remember to follow MO SW-PBS on social media</a:t>
            </a:r>
          </a:p>
        </p:txBody>
      </p:sp>
    </p:spTree>
    <p:extLst>
      <p:ext uri="{BB962C8B-B14F-4D97-AF65-F5344CB8AC3E}">
        <p14:creationId xmlns:p14="http://schemas.microsoft.com/office/powerpoint/2010/main" val="95396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Shape 203"/>
        <p:cNvGrpSpPr/>
        <p:nvPr/>
      </p:nvGrpSpPr>
      <p:grpSpPr>
        <a:xfrm>
          <a:off x="0" y="0"/>
          <a:ext cx="0" cy="0"/>
          <a:chOff x="0" y="0"/>
          <a:chExt cx="0" cy="0"/>
        </a:xfrm>
      </p:grpSpPr>
      <p:sp>
        <p:nvSpPr>
          <p:cNvPr id="204" name="Shape 20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Attention Signal Practice</a:t>
            </a:r>
          </a:p>
        </p:txBody>
      </p:sp>
      <p:sp>
        <p:nvSpPr>
          <p:cNvPr id="205" name="Shape 205"/>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Select and teach an attention signal.</a:t>
            </a:r>
          </a:p>
        </p:txBody>
      </p:sp>
    </p:spTree>
    <p:extLst>
      <p:ext uri="{BB962C8B-B14F-4D97-AF65-F5344CB8AC3E}">
        <p14:creationId xmlns:p14="http://schemas.microsoft.com/office/powerpoint/2010/main" val="2425926215"/>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Shape 210"/>
        <p:cNvGrpSpPr/>
        <p:nvPr/>
      </p:nvGrpSpPr>
      <p:grpSpPr>
        <a:xfrm>
          <a:off x="0" y="0"/>
          <a:ext cx="0" cy="0"/>
          <a:chOff x="0" y="0"/>
          <a:chExt cx="0" cy="0"/>
        </a:xfrm>
      </p:grpSpPr>
      <p:sp>
        <p:nvSpPr>
          <p:cNvPr id="211" name="Shape 21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Introductions</a:t>
            </a:r>
          </a:p>
        </p:txBody>
      </p:sp>
      <p:sp>
        <p:nvSpPr>
          <p:cNvPr id="212" name="Shape 212"/>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100000"/>
              <a:buFont typeface="Arial"/>
              <a:buChar char="•"/>
            </a:pPr>
            <a:r>
              <a:rPr lang="en-US" sz="3200" b="0" i="0" u="none" strike="noStrike" cap="none" baseline="0">
                <a:solidFill>
                  <a:schemeClr val="dk1"/>
                </a:solidFill>
                <a:latin typeface="Calibri"/>
                <a:ea typeface="Calibri"/>
                <a:cs typeface="Calibri"/>
                <a:sym typeface="Calibri"/>
              </a:rPr>
              <a:t>Insert an Introductions Activity.</a:t>
            </a:r>
          </a:p>
        </p:txBody>
      </p:sp>
      <p:grpSp>
        <p:nvGrpSpPr>
          <p:cNvPr id="213" name="Shape 213"/>
          <p:cNvGrpSpPr/>
          <p:nvPr/>
        </p:nvGrpSpPr>
        <p:grpSpPr>
          <a:xfrm>
            <a:off x="12700" y="6211407"/>
            <a:ext cx="9144377" cy="659292"/>
            <a:chOff x="12700" y="6211407"/>
            <a:chExt cx="9144377" cy="659292"/>
          </a:xfrm>
        </p:grpSpPr>
        <p:sp>
          <p:nvSpPr>
            <p:cNvPr id="214" name="Shape 21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15" name="Shape 215"/>
            <p:cNvSpPr/>
            <p:nvPr/>
          </p:nvSpPr>
          <p:spPr>
            <a:xfrm>
              <a:off x="12700" y="6288896"/>
              <a:ext cx="9144377"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16" name="Shape 216"/>
            <p:cNvSpPr/>
            <p:nvPr/>
          </p:nvSpPr>
          <p:spPr>
            <a:xfrm>
              <a:off x="12700" y="6572092"/>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17" name="Shape 217"/>
            <p:cNvSpPr txBox="1"/>
            <p:nvPr/>
          </p:nvSpPr>
          <p:spPr>
            <a:xfrm>
              <a:off x="673595" y="6211407"/>
              <a:ext cx="175210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lt1"/>
                  </a:solidFill>
                  <a:latin typeface="Calibri"/>
                  <a:ea typeface="Calibri"/>
                  <a:cs typeface="Calibri"/>
                  <a:sym typeface="Calibri"/>
                </a:rPr>
                <a:t>MO SW-PBS</a:t>
              </a:r>
            </a:p>
          </p:txBody>
        </p:sp>
      </p:grpSp>
    </p:spTree>
    <p:extLst>
      <p:ext uri="{BB962C8B-B14F-4D97-AF65-F5344CB8AC3E}">
        <p14:creationId xmlns:p14="http://schemas.microsoft.com/office/powerpoint/2010/main" val="2411990843"/>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457200" y="274637"/>
            <a:ext cx="8229600" cy="96996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Session Outcomes</a:t>
            </a:r>
          </a:p>
        </p:txBody>
      </p:sp>
      <p:sp>
        <p:nvSpPr>
          <p:cNvPr id="238" name="Shape 238"/>
          <p:cNvSpPr txBox="1">
            <a:spLocks noGrp="1"/>
          </p:cNvSpPr>
          <p:nvPr>
            <p:ph idx="1"/>
          </p:nvPr>
        </p:nvSpPr>
        <p:spPr>
          <a:xfrm>
            <a:off x="457200" y="1117600"/>
            <a:ext cx="8229600" cy="5088590"/>
          </a:xfrm>
          <a:prstGeom prst="rect">
            <a:avLst/>
          </a:prstGeom>
          <a:noFill/>
          <a:ln>
            <a:noFill/>
          </a:ln>
        </p:spPr>
        <p:txBody>
          <a:bodyPr lIns="91425" tIns="45700" rIns="91425" bIns="45700" anchor="t" anchorCtr="0">
            <a:noAutofit/>
          </a:bodyPr>
          <a:lstStyle/>
          <a:p>
            <a:pPr marL="0" marR="0" lvl="0" indent="0" algn="ctr" rtl="0">
              <a:lnSpc>
                <a:spcPct val="110000"/>
              </a:lnSpc>
              <a:spcBef>
                <a:spcPts val="0"/>
              </a:spcBef>
              <a:spcAft>
                <a:spcPts val="0"/>
              </a:spcAft>
              <a:buClr>
                <a:srgbClr val="FF0000"/>
              </a:buClr>
              <a:buSzPct val="25000"/>
              <a:buFont typeface="Arial"/>
              <a:buNone/>
            </a:pPr>
            <a:r>
              <a:rPr lang="en-US" sz="2600" b="0" i="1" u="none" strike="noStrike" cap="none" baseline="0" dirty="0">
                <a:solidFill>
                  <a:srgbClr val="008000"/>
                </a:solidFill>
                <a:latin typeface="Calibri"/>
                <a:ea typeface="Calibri"/>
                <a:cs typeface="Calibri"/>
                <a:sym typeface="Calibri"/>
              </a:rPr>
              <a:t>At the end of today’s session, you will be able to…</a:t>
            </a:r>
          </a:p>
          <a:p>
            <a:pPr marL="342900" marR="0" lvl="0" indent="-342900" algn="l" rtl="0">
              <a:spcBef>
                <a:spcPts val="600"/>
              </a:spcBef>
              <a:spcAft>
                <a:spcPts val="0"/>
              </a:spcAft>
              <a:buClr>
                <a:srgbClr val="FF0000"/>
              </a:buClr>
              <a:buSzPct val="100000"/>
              <a:buFont typeface="Arial"/>
              <a:buChar char="•"/>
            </a:pPr>
            <a:r>
              <a:rPr lang="en-US" sz="2600" b="0" i="0" u="none" strike="noStrike" cap="none" baseline="0" dirty="0">
                <a:solidFill>
                  <a:schemeClr val="dk1"/>
                </a:solidFill>
                <a:latin typeface="Calibri"/>
                <a:ea typeface="Calibri"/>
                <a:cs typeface="Calibri"/>
                <a:sym typeface="Calibri"/>
              </a:rPr>
              <a:t>Explain the benefits of providing students with Opportunities to Respond (OTR)</a:t>
            </a:r>
          </a:p>
          <a:p>
            <a:pPr marL="342900" marR="0" lvl="0" indent="-342900" algn="l" rtl="0">
              <a:spcBef>
                <a:spcPts val="600"/>
              </a:spcBef>
              <a:spcAft>
                <a:spcPts val="0"/>
              </a:spcAft>
              <a:buClr>
                <a:srgbClr val="FF0000"/>
              </a:buClr>
              <a:buSzPct val="100000"/>
              <a:buFont typeface="Arial"/>
              <a:buChar char="•"/>
            </a:pPr>
            <a:r>
              <a:rPr lang="en-US" sz="2600" b="0" i="0" u="none" strike="noStrike" cap="none" baseline="0" dirty="0">
                <a:solidFill>
                  <a:schemeClr val="dk1"/>
                </a:solidFill>
                <a:latin typeface="Calibri"/>
                <a:ea typeface="Calibri"/>
                <a:cs typeface="Calibri"/>
                <a:sym typeface="Calibri"/>
              </a:rPr>
              <a:t>List and describe verbal and non-verbal strategies teachers can use to prompt student response</a:t>
            </a:r>
          </a:p>
          <a:p>
            <a:pPr marL="342900" marR="0" lvl="0" indent="-342900" algn="l" rtl="0">
              <a:spcBef>
                <a:spcPts val="600"/>
              </a:spcBef>
              <a:spcAft>
                <a:spcPts val="0"/>
              </a:spcAft>
              <a:buClr>
                <a:srgbClr val="FF0000"/>
              </a:buClr>
              <a:buSzPct val="100000"/>
              <a:buFont typeface="Arial"/>
              <a:buChar char="•"/>
            </a:pPr>
            <a:r>
              <a:rPr lang="en-US" sz="2600" dirty="0">
                <a:solidFill>
                  <a:schemeClr val="dk1"/>
                </a:solidFill>
                <a:latin typeface="Calibri"/>
                <a:ea typeface="Calibri"/>
                <a:cs typeface="Calibri"/>
                <a:sym typeface="Calibri"/>
              </a:rPr>
              <a:t>View and discuss examples of OTR in the classroom</a:t>
            </a:r>
            <a:endParaRPr lang="en-US" sz="2600" b="0" i="0" u="none" strike="noStrike" cap="none" baseline="0" dirty="0">
              <a:solidFill>
                <a:schemeClr val="dk1"/>
              </a:solidFill>
              <a:latin typeface="Calibri"/>
              <a:ea typeface="Calibri"/>
              <a:cs typeface="Calibri"/>
              <a:sym typeface="Calibri"/>
            </a:endParaRPr>
          </a:p>
          <a:p>
            <a:pPr marL="342900" marR="0" lvl="0" indent="-177800" algn="l" rtl="0">
              <a:spcBef>
                <a:spcPts val="600"/>
              </a:spcBef>
              <a:spcAft>
                <a:spcPts val="600"/>
              </a:spcAft>
              <a:buClr>
                <a:srgbClr val="FF0000"/>
              </a:buClr>
              <a:buFont typeface="Arial"/>
              <a:buNone/>
            </a:pPr>
            <a:endParaRPr sz="26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9303107"/>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0032" y="5094798"/>
            <a:ext cx="7723936" cy="1080397"/>
          </a:xfrm>
        </p:spPr>
        <p:txBody>
          <a:bodyPr>
            <a:noAutofit/>
          </a:bodyPr>
          <a:lstStyle/>
          <a:p>
            <a:pPr marL="0" indent="0" algn="ctr">
              <a:buNone/>
            </a:pPr>
            <a:r>
              <a:rPr lang="en-US" sz="4000" dirty="0">
                <a:solidFill>
                  <a:srgbClr val="008000"/>
                </a:solidFill>
              </a:rPr>
              <a:t>Opportunities to Respond (OTR)</a:t>
            </a:r>
            <a:endParaRPr lang="en-US" sz="4000" i="1" dirty="0">
              <a:solidFill>
                <a:srgbClr val="008000"/>
              </a:solidFill>
            </a:endParaRPr>
          </a:p>
        </p:txBody>
      </p:sp>
      <p:sp>
        <p:nvSpPr>
          <p:cNvPr id="10" name="AutoShape 1"/>
          <p:cNvSpPr>
            <a:spLocks noChangeArrowheads="1"/>
          </p:cNvSpPr>
          <p:nvPr/>
        </p:nvSpPr>
        <p:spPr bwMode="auto">
          <a:xfrm>
            <a:off x="5623311" y="5906455"/>
            <a:ext cx="200025" cy="214313"/>
          </a:xfrm>
          <a:prstGeom prst="star5">
            <a:avLst/>
          </a:prstGeom>
          <a:solidFill>
            <a:srgbClr val="FFFF00"/>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endParaRPr lang="en-US" sz="1350"/>
          </a:p>
        </p:txBody>
      </p:sp>
      <p:sp>
        <p:nvSpPr>
          <p:cNvPr id="2" name="TextBox 1"/>
          <p:cNvSpPr txBox="1"/>
          <p:nvPr/>
        </p:nvSpPr>
        <p:spPr>
          <a:xfrm>
            <a:off x="5849911" y="5852030"/>
            <a:ext cx="3294089" cy="323165"/>
          </a:xfrm>
          <a:prstGeom prst="rect">
            <a:avLst/>
          </a:prstGeom>
          <a:noFill/>
        </p:spPr>
        <p:txBody>
          <a:bodyPr wrap="square" rtlCol="0">
            <a:spAutoFit/>
          </a:bodyPr>
          <a:lstStyle/>
          <a:p>
            <a:r>
              <a:rPr lang="en-US" sz="1500" dirty="0"/>
              <a:t>Handout Guided Notes for OTR</a:t>
            </a:r>
          </a:p>
        </p:txBody>
      </p:sp>
      <p:pic>
        <p:nvPicPr>
          <p:cNvPr id="5" name="Picture 4">
            <a:extLst>
              <a:ext uri="{FF2B5EF4-FFF2-40B4-BE49-F238E27FC236}">
                <a16:creationId xmlns:a16="http://schemas.microsoft.com/office/drawing/2014/main" id="{B1E5DA57-08A3-8549-911E-78634AA30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6412" y="2648281"/>
            <a:ext cx="3259925" cy="2171965"/>
          </a:xfrm>
          <a:prstGeom prst="rect">
            <a:avLst/>
          </a:prstGeom>
        </p:spPr>
      </p:pic>
      <p:pic>
        <p:nvPicPr>
          <p:cNvPr id="7" name="Picture 6">
            <a:extLst>
              <a:ext uri="{FF2B5EF4-FFF2-40B4-BE49-F238E27FC236}">
                <a16:creationId xmlns:a16="http://schemas.microsoft.com/office/drawing/2014/main" id="{8E076FCA-5615-0F4F-BADF-9AF6254BEF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7665" y="2648751"/>
            <a:ext cx="3259923" cy="2171495"/>
          </a:xfrm>
          <a:prstGeom prst="rect">
            <a:avLst/>
          </a:prstGeom>
        </p:spPr>
      </p:pic>
      <p:pic>
        <p:nvPicPr>
          <p:cNvPr id="15" name="Picture 14">
            <a:extLst>
              <a:ext uri="{FF2B5EF4-FFF2-40B4-BE49-F238E27FC236}">
                <a16:creationId xmlns:a16="http://schemas.microsoft.com/office/drawing/2014/main" id="{525840E7-4375-D64D-8235-17CF8508C9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37663" y="270458"/>
            <a:ext cx="3259925" cy="2172410"/>
          </a:xfrm>
          <a:prstGeom prst="rect">
            <a:avLst/>
          </a:prstGeom>
        </p:spPr>
      </p:pic>
      <p:pic>
        <p:nvPicPr>
          <p:cNvPr id="17" name="Picture 16">
            <a:extLst>
              <a:ext uri="{FF2B5EF4-FFF2-40B4-BE49-F238E27FC236}">
                <a16:creationId xmlns:a16="http://schemas.microsoft.com/office/drawing/2014/main" id="{5B5902C3-B5E0-8440-9011-C798131C2F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6410" y="270371"/>
            <a:ext cx="3259924" cy="2172497"/>
          </a:xfrm>
          <a:prstGeom prst="rect">
            <a:avLst/>
          </a:prstGeom>
        </p:spPr>
      </p:pic>
    </p:spTree>
    <p:extLst>
      <p:ext uri="{BB962C8B-B14F-4D97-AF65-F5344CB8AC3E}">
        <p14:creationId xmlns:p14="http://schemas.microsoft.com/office/powerpoint/2010/main" val="2203487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Effective Classroom Practices </a:t>
            </a:r>
          </a:p>
        </p:txBody>
      </p:sp>
      <p:sp>
        <p:nvSpPr>
          <p:cNvPr id="3" name="Content Placeholder 2"/>
          <p:cNvSpPr>
            <a:spLocks noGrp="1"/>
          </p:cNvSpPr>
          <p:nvPr>
            <p:ph idx="1"/>
          </p:nvPr>
        </p:nvSpPr>
        <p:spPr/>
        <p:txBody>
          <a:bodyPr>
            <a:normAutofit/>
          </a:bodyPr>
          <a:lstStyle/>
          <a:p>
            <a:pPr marL="385763" indent="-385763">
              <a:buFont typeface="+mj-lt"/>
              <a:buAutoNum type="arabicPeriod"/>
            </a:pPr>
            <a:r>
              <a:rPr lang="en-US" sz="2800" dirty="0"/>
              <a:t>Classroom Expectations</a:t>
            </a:r>
          </a:p>
          <a:p>
            <a:pPr marL="385763" indent="-385763">
              <a:buFont typeface="+mj-lt"/>
              <a:buAutoNum type="arabicPeriod"/>
            </a:pPr>
            <a:r>
              <a:rPr lang="en-US" sz="2800" dirty="0"/>
              <a:t>Classroom Procedures &amp; Routines</a:t>
            </a:r>
          </a:p>
          <a:p>
            <a:pPr marL="385763" indent="-385763">
              <a:buFont typeface="+mj-lt"/>
              <a:buAutoNum type="arabicPeriod"/>
            </a:pPr>
            <a:r>
              <a:rPr lang="en-US" sz="2800" dirty="0">
                <a:solidFill>
                  <a:srgbClr val="008000"/>
                </a:solidFill>
              </a:rPr>
              <a:t> </a:t>
            </a:r>
            <a:r>
              <a:rPr lang="en-US" sz="2800" dirty="0"/>
              <a:t>Encouraging Expected Behavior</a:t>
            </a:r>
          </a:p>
          <a:p>
            <a:pPr marL="385763" indent="-385763">
              <a:buFont typeface="+mj-lt"/>
              <a:buAutoNum type="arabicPeriod"/>
            </a:pPr>
            <a:r>
              <a:rPr lang="en-US" sz="2800" dirty="0"/>
              <a:t>Discouraging Inappropriate Behavior</a:t>
            </a:r>
          </a:p>
          <a:p>
            <a:pPr marL="385763" indent="-385763">
              <a:buFont typeface="+mj-lt"/>
              <a:buAutoNum type="arabicPeriod"/>
            </a:pPr>
            <a:r>
              <a:rPr lang="en-US" sz="2800" dirty="0"/>
              <a:t>Active Supervision</a:t>
            </a:r>
          </a:p>
          <a:p>
            <a:pPr marL="385763" indent="-385763">
              <a:buFont typeface="+mj-lt"/>
              <a:buAutoNum type="arabicPeriod"/>
            </a:pPr>
            <a:r>
              <a:rPr lang="en-US" sz="2800" b="1" dirty="0">
                <a:solidFill>
                  <a:srgbClr val="008000"/>
                </a:solidFill>
              </a:rPr>
              <a:t>Opportunities to Respond (OTR)</a:t>
            </a:r>
          </a:p>
          <a:p>
            <a:pPr marL="385763" indent="-385763">
              <a:buFont typeface="+mj-lt"/>
              <a:buAutoNum type="arabicPeriod"/>
            </a:pPr>
            <a:r>
              <a:rPr lang="en-US" sz="2800" dirty="0"/>
              <a:t>Activity Sequencing &amp; Choice</a:t>
            </a:r>
          </a:p>
          <a:p>
            <a:pPr marL="385763" indent="-385763">
              <a:buFont typeface="+mj-lt"/>
              <a:buAutoNum type="arabicPeriod"/>
            </a:pPr>
            <a:r>
              <a:rPr lang="en-US" sz="2800" dirty="0"/>
              <a:t>Task Difficulty</a:t>
            </a:r>
          </a:p>
          <a:p>
            <a:endParaRPr lang="en-US" sz="2800" dirty="0"/>
          </a:p>
        </p:txBody>
      </p:sp>
    </p:spTree>
    <p:extLst>
      <p:ext uri="{BB962C8B-B14F-4D97-AF65-F5344CB8AC3E}">
        <p14:creationId xmlns:p14="http://schemas.microsoft.com/office/powerpoint/2010/main" val="2354471771"/>
      </p:ext>
    </p:extLst>
  </p:cSld>
  <p:clrMapOvr>
    <a:masterClrMapping/>
  </p:clrMapOvr>
</p:sld>
</file>

<file path=ppt/theme/theme1.xml><?xml version="1.0" encoding="utf-8"?>
<a:theme xmlns:a="http://schemas.openxmlformats.org/drawingml/2006/main" name="MO SWPBS Standard Curricul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 SWPBS Standard Curriculum" id="{00159FF1-76A3-3C4A-921B-521F6E2832EA}" vid="{F0CD6511-91ED-5648-BEAA-050D1DE54D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 SWPBS Standard Curriculum</Template>
  <TotalTime>2450</TotalTime>
  <Words>3995</Words>
  <Application>Microsoft Office PowerPoint</Application>
  <PresentationFormat>On-screen Show (4:3)</PresentationFormat>
  <Paragraphs>383</Paragraphs>
  <Slides>42</Slides>
  <Notes>41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6" baseType="lpstr">
      <vt:lpstr>MS PGothic</vt:lpstr>
      <vt:lpstr>Arial</vt:lpstr>
      <vt:lpstr>Calibri</vt:lpstr>
      <vt:lpstr>Cambria Math</vt:lpstr>
      <vt:lpstr>canada-type-gibson</vt:lpstr>
      <vt:lpstr>Franklin Gothic Book</vt:lpstr>
      <vt:lpstr>Gill Sans</vt:lpstr>
      <vt:lpstr>inherit</vt:lpstr>
      <vt:lpstr>Times New Roman</vt:lpstr>
      <vt:lpstr>Wingdings</vt:lpstr>
      <vt:lpstr>ヒラギノ角ゴ ProN W3</vt:lpstr>
      <vt:lpstr>ヒラギノ角ゴ ProN W6</vt:lpstr>
      <vt:lpstr>MO SWPBS Standard Curriculum</vt:lpstr>
      <vt:lpstr>Document</vt:lpstr>
      <vt:lpstr>Delete this Slide.</vt:lpstr>
      <vt:lpstr>PowerPoint Presentation</vt:lpstr>
      <vt:lpstr>Effective Teaching and Learning Practices</vt:lpstr>
      <vt:lpstr>Working Agreements</vt:lpstr>
      <vt:lpstr>Attention Signal Practice</vt:lpstr>
      <vt:lpstr>Introductions</vt:lpstr>
      <vt:lpstr>Session Outcomes</vt:lpstr>
      <vt:lpstr>PowerPoint Presentation</vt:lpstr>
      <vt:lpstr>Effective Classroom Practices </vt:lpstr>
      <vt:lpstr>Opportunities to Respond (OTR)</vt:lpstr>
      <vt:lpstr>The Value of Providing OTR</vt:lpstr>
      <vt:lpstr>Guidelines for Response Rates</vt:lpstr>
      <vt:lpstr>Response Strategies</vt:lpstr>
      <vt:lpstr>Response Strategy Consideration</vt:lpstr>
      <vt:lpstr>Using Wait Time or Think Time</vt:lpstr>
      <vt:lpstr>Activity: Wait Time/Think Time</vt:lpstr>
      <vt:lpstr>Verbal Response Strategies</vt:lpstr>
      <vt:lpstr>Engaging Students and Individual Response</vt:lpstr>
      <vt:lpstr>Verbal Response Strategies - Individual Response</vt:lpstr>
      <vt:lpstr>Verbal Response Strategies – Choral Response</vt:lpstr>
      <vt:lpstr>PowerPoint Presentation</vt:lpstr>
      <vt:lpstr>PowerPoint Presentation</vt:lpstr>
      <vt:lpstr>Considerations for Using Choral Responding</vt:lpstr>
      <vt:lpstr>Using Choral Responding</vt:lpstr>
      <vt:lpstr>Discussion: Choral Response</vt:lpstr>
      <vt:lpstr>Non-Verbal Response Strategies</vt:lpstr>
      <vt:lpstr>Non-Verbal Response Strategies</vt:lpstr>
      <vt:lpstr>Non-Verbal Response Strategies - Whiteboard</vt:lpstr>
      <vt:lpstr>Non-Verbal Response Strategies – Response Cards</vt:lpstr>
      <vt:lpstr>Using White Boards or Response Cards</vt:lpstr>
      <vt:lpstr>Non-Verbal Response Strategies Signaling or Movement Activities</vt:lpstr>
      <vt:lpstr>PowerPoint Presentation</vt:lpstr>
      <vt:lpstr>PowerPoint Presentation</vt:lpstr>
      <vt:lpstr>Non-Verbal Response Strategies</vt:lpstr>
      <vt:lpstr>Non-Verbal Response Strategies:  Using Technology</vt:lpstr>
      <vt:lpstr>Non-Verbal Response Strategies</vt:lpstr>
      <vt:lpstr>Non-Verbal Response Strategies: Developing Guided Notes</vt:lpstr>
      <vt:lpstr>The Stand-Up Game</vt:lpstr>
      <vt:lpstr> Activity: Identify OTR</vt:lpstr>
      <vt:lpstr> Activity: Identify OTR</vt:lpstr>
      <vt:lpstr>Session Outcomes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 Mini-Module</dc:title>
  <dc:creator>Deanna Maynard</dc:creator>
  <cp:lastModifiedBy>Arden Day</cp:lastModifiedBy>
  <cp:revision>35</cp:revision>
  <dcterms:created xsi:type="dcterms:W3CDTF">2019-06-25T03:21:49Z</dcterms:created>
  <dcterms:modified xsi:type="dcterms:W3CDTF">2019-07-02T20:18:35Z</dcterms:modified>
</cp:coreProperties>
</file>