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24"/>
  </p:notesMasterIdLst>
  <p:sldIdLst>
    <p:sldId id="566" r:id="rId2"/>
    <p:sldId id="569" r:id="rId3"/>
    <p:sldId id="536" r:id="rId4"/>
    <p:sldId id="537" r:id="rId5"/>
    <p:sldId id="539" r:id="rId6"/>
    <p:sldId id="538" r:id="rId7"/>
    <p:sldId id="540" r:id="rId8"/>
    <p:sldId id="541" r:id="rId9"/>
    <p:sldId id="542" r:id="rId10"/>
    <p:sldId id="544" r:id="rId11"/>
    <p:sldId id="545" r:id="rId12"/>
    <p:sldId id="571" r:id="rId13"/>
    <p:sldId id="547" r:id="rId14"/>
    <p:sldId id="549" r:id="rId15"/>
    <p:sldId id="548" r:id="rId16"/>
    <p:sldId id="570" r:id="rId17"/>
    <p:sldId id="551" r:id="rId18"/>
    <p:sldId id="552" r:id="rId19"/>
    <p:sldId id="554" r:id="rId20"/>
    <p:sldId id="555" r:id="rId21"/>
    <p:sldId id="556" r:id="rId22"/>
    <p:sldId id="572"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E79"/>
    <a:srgbClr val="008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8"/>
    <p:restoredTop sz="81110"/>
  </p:normalViewPr>
  <p:slideViewPr>
    <p:cSldViewPr snapToGrid="0" snapToObjects="1">
      <p:cViewPr varScale="1">
        <p:scale>
          <a:sx n="68" d="100"/>
          <a:sy n="68" d="100"/>
        </p:scale>
        <p:origin x="173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31E1F4-9F4F-BA40-8587-EB1902F84213}" type="datetimeFigureOut">
              <a:rPr lang="en-US" smtClean="0"/>
              <a:t>7/2/2019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BEA70B-CC96-AC41-8BAF-855B406F81E9}" type="slidenum">
              <a:rPr lang="en-US" smtClean="0"/>
              <a:t>‹#›</a:t>
            </a:fld>
            <a:endParaRPr lang="en-US"/>
          </a:p>
        </p:txBody>
      </p:sp>
    </p:spTree>
    <p:extLst>
      <p:ext uri="{BB962C8B-B14F-4D97-AF65-F5344CB8AC3E}">
        <p14:creationId xmlns:p14="http://schemas.microsoft.com/office/powerpoint/2010/main" val="1004513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a:t>
            </a:r>
          </a:p>
          <a:p>
            <a:r>
              <a:rPr lang="en-US" dirty="0"/>
              <a:t>Read the slide</a:t>
            </a:r>
          </a:p>
        </p:txBody>
      </p:sp>
      <p:sp>
        <p:nvSpPr>
          <p:cNvPr id="4" name="Slide Number Placeholder 3"/>
          <p:cNvSpPr>
            <a:spLocks noGrp="1"/>
          </p:cNvSpPr>
          <p:nvPr>
            <p:ph type="sldNum" sz="quarter" idx="10"/>
          </p:nvPr>
        </p:nvSpPr>
        <p:spPr/>
        <p:txBody>
          <a:bodyPr/>
          <a:lstStyle/>
          <a:p>
            <a:fld id="{BC0BDB5B-8A69-DA49-B3FA-F9DE6EC936B5}" type="slidenum">
              <a:rPr lang="en-US" smtClean="0"/>
              <a:pPr/>
              <a:t>2</a:t>
            </a:fld>
            <a:endParaRPr lang="en-US" dirty="0"/>
          </a:p>
        </p:txBody>
      </p:sp>
    </p:spTree>
    <p:extLst>
      <p:ext uri="{BB962C8B-B14F-4D97-AF65-F5344CB8AC3E}">
        <p14:creationId xmlns:p14="http://schemas.microsoft.com/office/powerpoint/2010/main" val="1986032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652">
              <a:defRPr/>
            </a:pPr>
            <a:r>
              <a:rPr lang="en-US" b="1" dirty="0"/>
              <a:t>To say:</a:t>
            </a:r>
          </a:p>
          <a:p>
            <a:pPr defTabSz="464652">
              <a:defRPr/>
            </a:pPr>
            <a:r>
              <a:rPr lang="en-US" b="0" dirty="0"/>
              <a:t>These guidelines will help you plan for using task interspersal in your classroom.</a:t>
            </a:r>
          </a:p>
        </p:txBody>
      </p:sp>
      <p:sp>
        <p:nvSpPr>
          <p:cNvPr id="4" name="Slide Number Placeholder 3"/>
          <p:cNvSpPr>
            <a:spLocks noGrp="1"/>
          </p:cNvSpPr>
          <p:nvPr>
            <p:ph type="sldNum" sz="quarter" idx="10"/>
          </p:nvPr>
        </p:nvSpPr>
        <p:spPr/>
        <p:txBody>
          <a:bodyPr/>
          <a:lstStyle/>
          <a:p>
            <a:fld id="{F8BE4607-2072-E14D-A2D4-834D545D3161}" type="slidenum">
              <a:rPr lang="en-US" smtClean="0"/>
              <a:t>11</a:t>
            </a:fld>
            <a:endParaRPr lang="en-US" dirty="0"/>
          </a:p>
        </p:txBody>
      </p:sp>
    </p:spTree>
    <p:extLst>
      <p:ext uri="{BB962C8B-B14F-4D97-AF65-F5344CB8AC3E}">
        <p14:creationId xmlns:p14="http://schemas.microsoft.com/office/powerpoint/2010/main" val="2147223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a:t>
            </a:r>
          </a:p>
          <a:p>
            <a:r>
              <a:rPr lang="en-US" dirty="0"/>
              <a:t>Read the slide</a:t>
            </a:r>
          </a:p>
        </p:txBody>
      </p:sp>
      <p:sp>
        <p:nvSpPr>
          <p:cNvPr id="4" name="Slide Number Placeholder 3"/>
          <p:cNvSpPr>
            <a:spLocks noGrp="1"/>
          </p:cNvSpPr>
          <p:nvPr>
            <p:ph type="sldNum" sz="quarter" idx="10"/>
          </p:nvPr>
        </p:nvSpPr>
        <p:spPr/>
        <p:txBody>
          <a:bodyPr/>
          <a:lstStyle/>
          <a:p>
            <a:fld id="{BC0BDB5B-8A69-DA49-B3FA-F9DE6EC936B5}" type="slidenum">
              <a:rPr lang="en-US" smtClean="0"/>
              <a:pPr/>
              <a:t>12</a:t>
            </a:fld>
            <a:endParaRPr lang="en-US" dirty="0"/>
          </a:p>
        </p:txBody>
      </p:sp>
    </p:spTree>
    <p:extLst>
      <p:ext uri="{BB962C8B-B14F-4D97-AF65-F5344CB8AC3E}">
        <p14:creationId xmlns:p14="http://schemas.microsoft.com/office/powerpoint/2010/main" val="741269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say: </a:t>
            </a:r>
          </a:p>
          <a:p>
            <a:r>
              <a:rPr lang="en-US" dirty="0"/>
              <a:t>Now we are ready to talk about the second strategy to assist with activity sequencing….behavioral</a:t>
            </a:r>
            <a:r>
              <a:rPr lang="en-US" baseline="0" dirty="0"/>
              <a:t> momentum.</a:t>
            </a:r>
          </a:p>
          <a:p>
            <a:endParaRPr lang="en-US" baseline="0" dirty="0"/>
          </a:p>
          <a:p>
            <a:r>
              <a:rPr lang="en-US" dirty="0"/>
              <a:t>Another way to plan for sequencing activities is using the momentum of easier tasks or requests to build up to those that present greater difficulty. In es­sence, it is a behavioral strategy that entails making requests that are easy for the child before making requests that are more challenging or difficult (Scott, Anderson, &amp; Alter, 2012). The same principles explained above im­pact the likelihood that the more diffi­cult task will be completed. For exam­ple a difficult transition to a new activ­ity can be facilitated by preceding that transition with simple instruc­tions just prior to the transition re­quest.   Behavioral momentum can be used with individual students or with an entire class.</a:t>
            </a:r>
          </a:p>
          <a:p>
            <a:r>
              <a:rPr lang="en-US" baseline="0" dirty="0"/>
              <a:t>Using the same tasks as before, they are now arranged from least demanding to most demanding/challenging for the student in order to produce success and build confidence as the student progresses toward the task most likely to be a barrier.</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13</a:t>
            </a:fld>
            <a:endParaRPr lang="en-US" dirty="0"/>
          </a:p>
        </p:txBody>
      </p:sp>
    </p:spTree>
    <p:extLst>
      <p:ext uri="{BB962C8B-B14F-4D97-AF65-F5344CB8AC3E}">
        <p14:creationId xmlns:p14="http://schemas.microsoft.com/office/powerpoint/2010/main" val="1852622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say: </a:t>
            </a:r>
            <a:r>
              <a:rPr lang="en-US" b="0" dirty="0"/>
              <a:t>Let’s look at </a:t>
            </a:r>
            <a:r>
              <a:rPr lang="en-US" dirty="0"/>
              <a:t>an example</a:t>
            </a:r>
            <a:r>
              <a:rPr lang="en-US" baseline="0" dirty="0"/>
              <a:t> of using behavior momentum.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To do: Direct participants to refer to the Handout </a:t>
            </a:r>
            <a:r>
              <a:rPr lang="en-US" sz="1200" b="1" kern="1200" dirty="0">
                <a:solidFill>
                  <a:schemeClr val="tx1"/>
                </a:solidFill>
                <a:effectLst/>
                <a:latin typeface="+mn-lt"/>
                <a:ea typeface="+mn-ea"/>
                <a:cs typeface="+mn-cs"/>
              </a:rPr>
              <a:t>Activity Sequencing Scenarios.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To say: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Michael does not like to read, and in the past when asked to read he hangs his head and closes his eyes. Today, his teacher begins the small group reading by reading to him briefly. Then she asks him to follow along and read with her. When he does she praises him then asks him to read every other sentence on his own. She praises him again and now asks him to continue reading by himself.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F8BE4607-2072-E14D-A2D4-834D545D3161}" type="slidenum">
              <a:rPr lang="en-US" smtClean="0"/>
              <a:t>14</a:t>
            </a:fld>
            <a:endParaRPr lang="en-US" dirty="0"/>
          </a:p>
        </p:txBody>
      </p:sp>
    </p:spTree>
    <p:extLst>
      <p:ext uri="{BB962C8B-B14F-4D97-AF65-F5344CB8AC3E}">
        <p14:creationId xmlns:p14="http://schemas.microsoft.com/office/powerpoint/2010/main" val="2275504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say: </a:t>
            </a:r>
            <a:r>
              <a:rPr lang="en-US" dirty="0"/>
              <a:t>Here are things</a:t>
            </a:r>
            <a:r>
              <a:rPr lang="en-US" baseline="0" dirty="0"/>
              <a:t> to consider when planning and using behavior momentum.</a:t>
            </a:r>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15</a:t>
            </a:fld>
            <a:endParaRPr lang="en-US" dirty="0"/>
          </a:p>
        </p:txBody>
      </p:sp>
    </p:spTree>
    <p:extLst>
      <p:ext uri="{BB962C8B-B14F-4D97-AF65-F5344CB8AC3E}">
        <p14:creationId xmlns:p14="http://schemas.microsoft.com/office/powerpoint/2010/main" val="2314366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 Read</a:t>
            </a:r>
            <a:r>
              <a:rPr lang="en-US" b="1" baseline="0" dirty="0"/>
              <a:t> the slide.</a:t>
            </a:r>
          </a:p>
          <a:p>
            <a:endParaRPr lang="en-US" b="1" baseline="0" dirty="0"/>
          </a:p>
          <a:p>
            <a:r>
              <a:rPr lang="en-US" b="1" baseline="0" dirty="0"/>
              <a:t>To say: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tool to use to increase student engagement and personal motivation is providing</a:t>
            </a:r>
            <a:r>
              <a:rPr lang="en-US" baseline="0" dirty="0"/>
              <a:t> choice. </a:t>
            </a:r>
            <a:r>
              <a:rPr lang="en-US" dirty="0"/>
              <a:t>While all lessons or activities do not need to incorporate choices, using choice as a way to address possible barriers in your lessons will have broad impact.</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E0BEA70B-CC96-AC41-8BAF-855B406F81E9}" type="slidenum">
              <a:rPr lang="en-US" smtClean="0"/>
              <a:t>16</a:t>
            </a:fld>
            <a:endParaRPr lang="en-US"/>
          </a:p>
        </p:txBody>
      </p:sp>
    </p:spTree>
    <p:extLst>
      <p:ext uri="{BB962C8B-B14F-4D97-AF65-F5344CB8AC3E}">
        <p14:creationId xmlns:p14="http://schemas.microsoft.com/office/powerpoint/2010/main" val="3350146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652">
              <a:defRPr/>
            </a:pPr>
            <a:r>
              <a:rPr lang="en-US" b="1" dirty="0">
                <a:effectLst/>
              </a:rPr>
              <a:t>TO say: </a:t>
            </a:r>
            <a:r>
              <a:rPr lang="en-US" sz="1200" b="0" dirty="0">
                <a:solidFill>
                  <a:schemeClr val="tx1"/>
                </a:solidFill>
                <a:effectLst/>
              </a:rPr>
              <a:t> </a:t>
            </a:r>
            <a:r>
              <a:rPr lang="en-US" sz="1600" dirty="0">
                <a:solidFill>
                  <a:srgbClr val="FF0000"/>
                </a:solidFill>
              </a:rPr>
              <a:t>What does it mean to provide choice?</a:t>
            </a:r>
          </a:p>
          <a:p>
            <a:pPr marL="0" indent="0">
              <a:lnSpc>
                <a:spcPct val="110000"/>
              </a:lnSpc>
              <a:spcBef>
                <a:spcPts val="0"/>
              </a:spcBef>
              <a:spcAft>
                <a:spcPts val="600"/>
              </a:spcAft>
              <a:buNone/>
            </a:pPr>
            <a:r>
              <a:rPr lang="en-US" sz="1200" dirty="0"/>
              <a:t>Providing students with a choice of activities, materials, grouping, </a:t>
            </a:r>
            <a:r>
              <a:rPr lang="en-US" sz="1200" dirty="0" err="1"/>
              <a:t>etc</a:t>
            </a:r>
            <a:r>
              <a:rPr lang="en-US" sz="1200" dirty="0"/>
              <a:t> .  You will notice in this picture students are using different materials, working alone or with others, some are using technology.  Standards-based teaching lends itself to offering choice.  Think about the learning objective – if the goal is for the students to identify the states of matter, describe and give examples of each, could some students choose to write a short essay, while another might create in infographic, another record a podcast called, “What’s the matter?” and another create a video/narrated </a:t>
            </a:r>
            <a:r>
              <a:rPr lang="en-US" sz="1200" dirty="0" err="1"/>
              <a:t>powerpoint</a:t>
            </a:r>
            <a:r>
              <a:rPr lang="en-US" sz="1200" dirty="0"/>
              <a:t>?  Creating a rubric and ensuring students know the criteria, but have choices in how to meet it can be very effective.</a:t>
            </a:r>
          </a:p>
          <a:p>
            <a:pPr marL="0" indent="0">
              <a:lnSpc>
                <a:spcPct val="110000"/>
              </a:lnSpc>
              <a:spcBef>
                <a:spcPts val="0"/>
              </a:spcBef>
              <a:spcAft>
                <a:spcPts val="600"/>
              </a:spcAft>
              <a:buNone/>
            </a:pPr>
            <a:endParaRPr lang="en-US" b="1" dirty="0">
              <a:effectLst/>
            </a:endParaRPr>
          </a:p>
          <a:p>
            <a:pPr defTabSz="464652">
              <a:defRPr/>
            </a:pPr>
            <a:r>
              <a:rPr lang="en-US" dirty="0"/>
              <a:t>As with the other practices and strategies introduced in this session, choice can be used </a:t>
            </a:r>
            <a:r>
              <a:rPr lang="en-US" dirty="0" err="1"/>
              <a:t>classwide</a:t>
            </a:r>
            <a:r>
              <a:rPr lang="en-US" dirty="0"/>
              <a:t> or with individual students. Choice has frequently been used with individual at-risk students who are provided choice on the sequence of their work for the day. It is also commonly used with the student that has multiple unfinished tasks. In these situations, offering choice on which task to do first will sometime empower the student and increase the likelihood that work will be completed. Used class-wide, choice can have a powerful group effect. Still there will remain a small number of students who will not respond to these efforts and may require an individual approach. </a:t>
            </a:r>
          </a:p>
          <a:p>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17</a:t>
            </a:fld>
            <a:endParaRPr lang="en-US" dirty="0"/>
          </a:p>
        </p:txBody>
      </p:sp>
    </p:spTree>
    <p:extLst>
      <p:ext uri="{BB962C8B-B14F-4D97-AF65-F5344CB8AC3E}">
        <p14:creationId xmlns:p14="http://schemas.microsoft.com/office/powerpoint/2010/main" val="2952992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say: </a:t>
            </a:r>
            <a:endParaRPr lang="en-US" b="0" dirty="0"/>
          </a:p>
          <a:p>
            <a:r>
              <a:rPr lang="en-US" b="0" dirty="0"/>
              <a:t>Here are some possibilities for offering choice.</a:t>
            </a:r>
            <a:endParaRPr lang="en-US" b="1" dirty="0"/>
          </a:p>
          <a:p>
            <a:endParaRPr lang="en-US" dirty="0"/>
          </a:p>
          <a:p>
            <a:r>
              <a:rPr lang="en-US" dirty="0"/>
              <a:t>Because we want to increase the likelihood that students will engage in learning and complete tasks, we should become skillful at selectively using student choice of activities, materials used to complete a task, or choice of the order in which tasks are completed. Students can also be given choices for whom they work with, where they will work, and what they can do once their task is complete. Choice appears to help both with compliance and affect or positive feelings students have for school and their teacher (Kern, et al., 1998). The teacher offers the choices that are acceptable.  </a:t>
            </a:r>
          </a:p>
        </p:txBody>
      </p:sp>
      <p:sp>
        <p:nvSpPr>
          <p:cNvPr id="4" name="Slide Number Placeholder 3"/>
          <p:cNvSpPr>
            <a:spLocks noGrp="1"/>
          </p:cNvSpPr>
          <p:nvPr>
            <p:ph type="sldNum" sz="quarter" idx="10"/>
          </p:nvPr>
        </p:nvSpPr>
        <p:spPr/>
        <p:txBody>
          <a:bodyPr/>
          <a:lstStyle/>
          <a:p>
            <a:fld id="{F8BE4607-2072-E14D-A2D4-834D545D3161}" type="slidenum">
              <a:rPr lang="en-US" smtClean="0"/>
              <a:t>18</a:t>
            </a:fld>
            <a:endParaRPr lang="en-US" dirty="0"/>
          </a:p>
        </p:txBody>
      </p:sp>
    </p:spTree>
    <p:extLst>
      <p:ext uri="{BB962C8B-B14F-4D97-AF65-F5344CB8AC3E}">
        <p14:creationId xmlns:p14="http://schemas.microsoft.com/office/powerpoint/2010/main" val="2461699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 Read the slide.</a:t>
            </a:r>
          </a:p>
          <a:p>
            <a:r>
              <a:rPr lang="en-US" b="1" dirty="0"/>
              <a:t>To say: </a:t>
            </a:r>
            <a:r>
              <a:rPr lang="en-US" dirty="0"/>
              <a:t>Let’s look at </a:t>
            </a:r>
            <a:r>
              <a:rPr lang="en-US" baseline="0" dirty="0"/>
              <a:t>the choices Mr. Franklin offered.  The first is obviously a choice in the activity – either a survey or a plan for a program.</a:t>
            </a:r>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19</a:t>
            </a:fld>
            <a:endParaRPr lang="en-US" dirty="0"/>
          </a:p>
        </p:txBody>
      </p:sp>
    </p:spTree>
    <p:extLst>
      <p:ext uri="{BB962C8B-B14F-4D97-AF65-F5344CB8AC3E}">
        <p14:creationId xmlns:p14="http://schemas.microsoft.com/office/powerpoint/2010/main" val="377121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 do: Read the slide.</a:t>
            </a:r>
          </a:p>
          <a:p>
            <a:endParaRPr lang="en-US" b="1" dirty="0"/>
          </a:p>
          <a:p>
            <a:r>
              <a:rPr lang="en-US" b="1" dirty="0"/>
              <a:t>To say: </a:t>
            </a:r>
          </a:p>
          <a:p>
            <a:endParaRPr lang="en-US" b="1" dirty="0"/>
          </a:p>
          <a:p>
            <a:r>
              <a:rPr lang="en-US" dirty="0"/>
              <a:t>The next choices he offers are in the activity. Then he allows students to decide with</a:t>
            </a:r>
            <a:r>
              <a:rPr lang="en-US" baseline="0" dirty="0"/>
              <a:t> whom they work. Finally he gives students a choice of how their work will be completed. </a:t>
            </a:r>
          </a:p>
          <a:p>
            <a:endParaRPr lang="en-US" baseline="0" dirty="0"/>
          </a:p>
          <a:p>
            <a:r>
              <a:rPr lang="en-US" baseline="0" dirty="0"/>
              <a:t>Thinking about this scenario with Mr. Franklin, these were choice he offered to all students – thinking about possible preferences and barriers in the planning, and intentionally planning to address them.  How might this look in your classroom or context?</a:t>
            </a:r>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20</a:t>
            </a:fld>
            <a:endParaRPr lang="en-US" dirty="0"/>
          </a:p>
        </p:txBody>
      </p:sp>
    </p:spTree>
    <p:extLst>
      <p:ext uri="{BB962C8B-B14F-4D97-AF65-F5344CB8AC3E}">
        <p14:creationId xmlns:p14="http://schemas.microsoft.com/office/powerpoint/2010/main" val="304599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say: </a:t>
            </a:r>
          </a:p>
          <a:p>
            <a:r>
              <a:rPr lang="en-US" dirty="0"/>
              <a:t>Here is the list of research-based effective classroom practices.  Today we are going to focus</a:t>
            </a:r>
            <a:r>
              <a:rPr lang="en-US" baseline="0" dirty="0"/>
              <a:t> on Activity Sequencing and Choice.</a:t>
            </a:r>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3</a:t>
            </a:fld>
            <a:endParaRPr lang="en-US" dirty="0"/>
          </a:p>
        </p:txBody>
      </p:sp>
    </p:spTree>
    <p:extLst>
      <p:ext uri="{BB962C8B-B14F-4D97-AF65-F5344CB8AC3E}">
        <p14:creationId xmlns:p14="http://schemas.microsoft.com/office/powerpoint/2010/main" val="24127050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say: </a:t>
            </a:r>
            <a:r>
              <a:rPr lang="en-US" dirty="0"/>
              <a:t>Here are steps</a:t>
            </a:r>
            <a:r>
              <a:rPr lang="en-US" baseline="0" dirty="0"/>
              <a:t> that can help teachers plan to use choice with students. </a:t>
            </a:r>
          </a:p>
          <a:p>
            <a:r>
              <a:rPr lang="en-US" b="1" baseline="0" dirty="0"/>
              <a:t>To do: Read the slide</a:t>
            </a:r>
            <a:endParaRPr lang="en-US" b="1" dirty="0"/>
          </a:p>
        </p:txBody>
      </p:sp>
      <p:sp>
        <p:nvSpPr>
          <p:cNvPr id="4" name="Slide Number Placeholder 3"/>
          <p:cNvSpPr>
            <a:spLocks noGrp="1"/>
          </p:cNvSpPr>
          <p:nvPr>
            <p:ph type="sldNum" sz="quarter" idx="10"/>
          </p:nvPr>
        </p:nvSpPr>
        <p:spPr/>
        <p:txBody>
          <a:bodyPr/>
          <a:lstStyle/>
          <a:p>
            <a:fld id="{F8BE4607-2072-E14D-A2D4-834D545D3161}" type="slidenum">
              <a:rPr lang="en-US" smtClean="0"/>
              <a:t>21</a:t>
            </a:fld>
            <a:endParaRPr lang="en-US" dirty="0"/>
          </a:p>
        </p:txBody>
      </p:sp>
    </p:spTree>
    <p:extLst>
      <p:ext uri="{BB962C8B-B14F-4D97-AF65-F5344CB8AC3E}">
        <p14:creationId xmlns:p14="http://schemas.microsoft.com/office/powerpoint/2010/main" val="1901009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a:t>
            </a:r>
          </a:p>
          <a:p>
            <a:r>
              <a:rPr lang="en-US" dirty="0"/>
              <a:t>Read the slide</a:t>
            </a:r>
          </a:p>
        </p:txBody>
      </p:sp>
      <p:sp>
        <p:nvSpPr>
          <p:cNvPr id="4" name="Slide Number Placeholder 3"/>
          <p:cNvSpPr>
            <a:spLocks noGrp="1"/>
          </p:cNvSpPr>
          <p:nvPr>
            <p:ph type="sldNum" sz="quarter" idx="10"/>
          </p:nvPr>
        </p:nvSpPr>
        <p:spPr/>
        <p:txBody>
          <a:bodyPr/>
          <a:lstStyle/>
          <a:p>
            <a:fld id="{BC0BDB5B-8A69-DA49-B3FA-F9DE6EC936B5}" type="slidenum">
              <a:rPr lang="en-US" smtClean="0"/>
              <a:pPr/>
              <a:t>22</a:t>
            </a:fld>
            <a:endParaRPr lang="en-US" dirty="0"/>
          </a:p>
        </p:txBody>
      </p:sp>
    </p:spTree>
    <p:extLst>
      <p:ext uri="{BB962C8B-B14F-4D97-AF65-F5344CB8AC3E}">
        <p14:creationId xmlns:p14="http://schemas.microsoft.com/office/powerpoint/2010/main" val="1510551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652">
              <a:defRPr/>
            </a:pPr>
            <a:r>
              <a:rPr lang="en-US" b="1" dirty="0"/>
              <a:t>To say:</a:t>
            </a:r>
            <a:endParaRPr lang="en-US" baseline="0" dirty="0"/>
          </a:p>
          <a:p>
            <a:r>
              <a:rPr lang="en-US" dirty="0"/>
              <a:t>T</a:t>
            </a:r>
            <a:r>
              <a:rPr lang="en-US" dirty="0">
                <a:effectLst/>
              </a:rPr>
              <a:t>he other effective classroom practices have addressed increasing instructional time and student engaged time. However, the element of personal motivation or, “I just don’t want to do the task,” may not be sufficiently addressed through the earlier engagement strategies and can be an issue for some students. For those students who </a:t>
            </a:r>
            <a:r>
              <a:rPr lang="en-US" i="1" dirty="0">
                <a:effectLst/>
              </a:rPr>
              <a:t>can</a:t>
            </a:r>
            <a:r>
              <a:rPr lang="en-US" dirty="0">
                <a:effectLst/>
              </a:rPr>
              <a:t> do the assigned academic work, but </a:t>
            </a:r>
            <a:r>
              <a:rPr lang="en-US" i="1" dirty="0">
                <a:effectLst/>
              </a:rPr>
              <a:t>do not</a:t>
            </a:r>
            <a:r>
              <a:rPr lang="en-US" dirty="0">
                <a:effectLst/>
              </a:rPr>
              <a:t> choose to do it, activity sequencing and choice strategies may be helpful. Researchers have found students are more likely to engage with tasks and are less likely to engage in refusal or other unproductive or unexpected behavior when they perceive the assignments as doable and are provided choices regarding their assignments (Kern &amp; Clemens, 2007).  Using </a:t>
            </a:r>
            <a:r>
              <a:rPr lang="en-US" i="1" dirty="0">
                <a:effectLst/>
              </a:rPr>
              <a:t>Activity Sequencing</a:t>
            </a:r>
            <a:r>
              <a:rPr lang="en-US" dirty="0">
                <a:effectLst/>
              </a:rPr>
              <a:t> and </a:t>
            </a:r>
            <a:r>
              <a:rPr lang="en-US" i="1" dirty="0">
                <a:effectLst/>
              </a:rPr>
              <a:t>Choice</a:t>
            </a:r>
            <a:r>
              <a:rPr lang="en-US" dirty="0">
                <a:effectLst/>
              </a:rPr>
              <a:t> strategies can increase student engagement and personal motivation. </a:t>
            </a:r>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4</a:t>
            </a:fld>
            <a:endParaRPr lang="en-US" dirty="0"/>
          </a:p>
        </p:txBody>
      </p:sp>
    </p:spTree>
    <p:extLst>
      <p:ext uri="{BB962C8B-B14F-4D97-AF65-F5344CB8AC3E}">
        <p14:creationId xmlns:p14="http://schemas.microsoft.com/office/powerpoint/2010/main" val="379562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To do: Read the bullet points on the slide.</a:t>
            </a:r>
          </a:p>
          <a:p>
            <a:endParaRPr lang="en-US" b="1" dirty="0">
              <a:effectLst/>
            </a:endParaRPr>
          </a:p>
          <a:p>
            <a:r>
              <a:rPr lang="en-US" b="1" dirty="0">
                <a:effectLst/>
              </a:rPr>
              <a:t>To say:  </a:t>
            </a:r>
          </a:p>
          <a:p>
            <a:r>
              <a:rPr lang="en-US" sz="1200" kern="1200" dirty="0">
                <a:solidFill>
                  <a:schemeClr val="tx1"/>
                </a:solidFill>
                <a:effectLst/>
                <a:latin typeface="+mn-lt"/>
                <a:ea typeface="+mn-ea"/>
                <a:cs typeface="+mn-cs"/>
              </a:rPr>
              <a:t>Self-determination theory includes three needs individuals must fulfill to behave with intrinsic motivation: </a:t>
            </a:r>
            <a:endParaRPr lang="en-US" dirty="0"/>
          </a:p>
          <a:p>
            <a:r>
              <a:rPr lang="en-US" sz="1200" b="1" kern="1200" dirty="0">
                <a:solidFill>
                  <a:schemeClr val="tx1"/>
                </a:solidFill>
                <a:effectLst/>
                <a:latin typeface="+mn-lt"/>
                <a:ea typeface="+mn-ea"/>
                <a:cs typeface="+mn-cs"/>
              </a:rPr>
              <a:t>Competence: </a:t>
            </a:r>
            <a:r>
              <a:rPr lang="en-US" sz="1200" kern="1200" dirty="0">
                <a:solidFill>
                  <a:schemeClr val="tx1"/>
                </a:solidFill>
                <a:effectLst/>
                <a:latin typeface="+mn-lt"/>
                <a:ea typeface="+mn-ea"/>
                <a:cs typeface="+mn-cs"/>
              </a:rPr>
              <a:t>succeeding in what is to be done, belief in one’s ability to succeed, self-efficacy </a:t>
            </a:r>
          </a:p>
          <a:p>
            <a:r>
              <a:rPr lang="en-US" sz="1200" b="1" kern="1200" dirty="0">
                <a:solidFill>
                  <a:schemeClr val="tx1"/>
                </a:solidFill>
                <a:effectLst/>
                <a:latin typeface="+mn-lt"/>
                <a:ea typeface="+mn-ea"/>
                <a:cs typeface="+mn-cs"/>
              </a:rPr>
              <a:t>Relatedness: </a:t>
            </a:r>
            <a:r>
              <a:rPr lang="en-US" sz="1200" kern="1200" dirty="0">
                <a:solidFill>
                  <a:schemeClr val="tx1"/>
                </a:solidFill>
                <a:effectLst/>
                <a:latin typeface="+mn-lt"/>
                <a:ea typeface="+mn-ea"/>
                <a:cs typeface="+mn-cs"/>
              </a:rPr>
              <a:t>connecting with others, belonging </a:t>
            </a:r>
          </a:p>
          <a:p>
            <a:r>
              <a:rPr lang="en-US" sz="1200" b="1" kern="1200" dirty="0">
                <a:solidFill>
                  <a:schemeClr val="tx1"/>
                </a:solidFill>
                <a:effectLst/>
                <a:latin typeface="+mn-lt"/>
                <a:ea typeface="+mn-ea"/>
                <a:cs typeface="+mn-cs"/>
              </a:rPr>
              <a:t>Autonomy: </a:t>
            </a:r>
            <a:r>
              <a:rPr lang="en-US" sz="1200" kern="1200" dirty="0">
                <a:solidFill>
                  <a:schemeClr val="tx1"/>
                </a:solidFill>
                <a:effectLst/>
                <a:latin typeface="+mn-lt"/>
                <a:ea typeface="+mn-ea"/>
                <a:cs typeface="+mn-cs"/>
              </a:rPr>
              <a:t>being in control of ones’ life, self-determination </a:t>
            </a:r>
          </a:p>
          <a:p>
            <a:r>
              <a:rPr lang="en-US" b="0" dirty="0">
                <a:effectLst/>
              </a:rPr>
              <a:t>When teachers intentionally plan for students to have opportunities to experience success, gain confidence, make choices, and have a degree of autonomy in their own learning, students are more likely to engage in the learning.</a:t>
            </a:r>
          </a:p>
          <a:p>
            <a:endParaRPr lang="en-US" b="0" dirty="0">
              <a:effectLst/>
            </a:endParaRPr>
          </a:p>
          <a:p>
            <a:r>
              <a:rPr lang="en-US" dirty="0">
                <a:effectLst/>
              </a:rPr>
              <a:t>Ask</a:t>
            </a:r>
            <a:r>
              <a:rPr lang="en-US" baseline="0" dirty="0">
                <a:effectLst/>
              </a:rPr>
              <a:t> participants how they think activity sequencing and offering choice can help build a positive relationship between students and teachers.</a:t>
            </a:r>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5</a:t>
            </a:fld>
            <a:endParaRPr lang="en-US" dirty="0"/>
          </a:p>
        </p:txBody>
      </p:sp>
    </p:spTree>
    <p:extLst>
      <p:ext uri="{BB962C8B-B14F-4D97-AF65-F5344CB8AC3E}">
        <p14:creationId xmlns:p14="http://schemas.microsoft.com/office/powerpoint/2010/main" val="2402678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 Read</a:t>
            </a:r>
            <a:r>
              <a:rPr lang="en-US" b="1" baseline="0" dirty="0"/>
              <a:t> the slide.</a:t>
            </a:r>
          </a:p>
          <a:p>
            <a:endParaRPr lang="en-US" b="1" baseline="0" dirty="0"/>
          </a:p>
          <a:p>
            <a:r>
              <a:rPr lang="en-US" b="1" baseline="0" dirty="0"/>
              <a:t>To say: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we will examine activity sequencing.  Effective educators know that it is important to consider how the daily activities are sequenced. Teachers often choose what subjects occur at certain times in the day to ensure student attentiveness. Research shows that even within subject matter, there are a variety of ways to sequence content to promote learning and appropriate behavior.  Interspersing easier tasks among more difficult tasks and using simple instructions to precede more difficult instructions, or “behavior momentum,” are two strategies that have demonstrated increased student willingness to do the task or task engagement.</a:t>
            </a:r>
            <a:endParaRPr lang="en-US" dirty="0">
              <a:effectLst/>
            </a:endParaRPr>
          </a:p>
          <a:p>
            <a:endParaRPr lang="en-US" b="0" dirty="0"/>
          </a:p>
        </p:txBody>
      </p:sp>
      <p:sp>
        <p:nvSpPr>
          <p:cNvPr id="4" name="Slide Number Placeholder 3"/>
          <p:cNvSpPr>
            <a:spLocks noGrp="1"/>
          </p:cNvSpPr>
          <p:nvPr>
            <p:ph type="sldNum" sz="quarter" idx="10"/>
          </p:nvPr>
        </p:nvSpPr>
        <p:spPr/>
        <p:txBody>
          <a:bodyPr/>
          <a:lstStyle/>
          <a:p>
            <a:fld id="{F8BE4607-2072-E14D-A2D4-834D545D3161}" type="slidenum">
              <a:rPr lang="en-US" smtClean="0"/>
              <a:t>6</a:t>
            </a:fld>
            <a:endParaRPr lang="en-US" dirty="0"/>
          </a:p>
        </p:txBody>
      </p:sp>
    </p:spTree>
    <p:extLst>
      <p:ext uri="{BB962C8B-B14F-4D97-AF65-F5344CB8AC3E}">
        <p14:creationId xmlns:p14="http://schemas.microsoft.com/office/powerpoint/2010/main" val="1523804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say:</a:t>
            </a:r>
          </a:p>
          <a:p>
            <a:r>
              <a:rPr lang="en-US" dirty="0"/>
              <a:t>These are two strategies</a:t>
            </a:r>
            <a:r>
              <a:rPr lang="en-US" baseline="0" dirty="0"/>
              <a:t> to change the order of academic tasks: task interspersal and behavior momentum. We are going to talk about each.  </a:t>
            </a:r>
          </a:p>
          <a:p>
            <a:r>
              <a:rPr lang="en-US" b="1" baseline="0" dirty="0"/>
              <a:t>To do: Read the slide.</a:t>
            </a:r>
            <a:endParaRPr lang="en-US" b="1" dirty="0"/>
          </a:p>
        </p:txBody>
      </p:sp>
      <p:sp>
        <p:nvSpPr>
          <p:cNvPr id="4" name="Slide Number Placeholder 3"/>
          <p:cNvSpPr>
            <a:spLocks noGrp="1"/>
          </p:cNvSpPr>
          <p:nvPr>
            <p:ph type="sldNum" sz="quarter" idx="10"/>
          </p:nvPr>
        </p:nvSpPr>
        <p:spPr/>
        <p:txBody>
          <a:bodyPr/>
          <a:lstStyle/>
          <a:p>
            <a:fld id="{F8BE4607-2072-E14D-A2D4-834D545D3161}" type="slidenum">
              <a:rPr lang="en-US" smtClean="0"/>
              <a:t>7</a:t>
            </a:fld>
            <a:endParaRPr lang="en-US" dirty="0"/>
          </a:p>
        </p:txBody>
      </p:sp>
    </p:spTree>
    <p:extLst>
      <p:ext uri="{BB962C8B-B14F-4D97-AF65-F5344CB8AC3E}">
        <p14:creationId xmlns:p14="http://schemas.microsoft.com/office/powerpoint/2010/main" val="3278157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say: </a:t>
            </a:r>
          </a:p>
          <a:p>
            <a:r>
              <a:rPr lang="en-US" dirty="0"/>
              <a:t>Here is a</a:t>
            </a:r>
            <a:r>
              <a:rPr lang="en-US" baseline="0" dirty="0"/>
              <a:t> definition of task interspersal.  </a:t>
            </a:r>
            <a:r>
              <a:rPr lang="en-US" b="1" baseline="0" dirty="0"/>
              <a:t>Read the slide.</a:t>
            </a:r>
            <a:endParaRPr lang="en-US" b="0" baseline="0" dirty="0"/>
          </a:p>
          <a:p>
            <a:endParaRPr lang="en-US" baseline="0" dirty="0"/>
          </a:p>
          <a:p>
            <a:r>
              <a:rPr lang="en-US" baseline="0" dirty="0"/>
              <a:t>The tasks here are arranged to provide an easy warm up, a more rigorous assignment, and then a less rigorous one.  This allows the student to warm up with an “easier” task, expend a little more effort on something more rigorous, and then immediately have another successful less intense activity to follow. Avoiding frustration by ensuring students don’t feel overwhelmed by the work assigned increases the likelihood they will attempt and complete the more challenging tasks. </a:t>
            </a:r>
          </a:p>
          <a:p>
            <a:r>
              <a:rPr lang="en-US" baseline="0" dirty="0"/>
              <a:t>Ask a few participants to share the content their students have mastered.  Then ask the participant how they know when a student has mastered the content. Notice we asked about student mastery and not what was covered in class….there is a difference. Participants should mention things like assignment grades, rubric scores, end of unit tests, etc. </a:t>
            </a:r>
          </a:p>
          <a:p>
            <a:pPr defTabSz="464652">
              <a:defRPr/>
            </a:pPr>
            <a:r>
              <a:rPr lang="en-US" baseline="0" dirty="0"/>
              <a:t>Task interspersal helps all students but particularly those students who often experience frustration and poor task completion. </a:t>
            </a:r>
            <a:r>
              <a:rPr lang="en-US" dirty="0"/>
              <a:t>It allows for review of previously learned content while heading off frustration. It is well worth the time and effort to incorporate this strategy into material development.</a:t>
            </a:r>
          </a:p>
          <a:p>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8</a:t>
            </a:fld>
            <a:endParaRPr lang="en-US" dirty="0"/>
          </a:p>
        </p:txBody>
      </p:sp>
    </p:spTree>
    <p:extLst>
      <p:ext uri="{BB962C8B-B14F-4D97-AF65-F5344CB8AC3E}">
        <p14:creationId xmlns:p14="http://schemas.microsoft.com/office/powerpoint/2010/main" val="147715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say: </a:t>
            </a:r>
            <a:r>
              <a:rPr lang="en-US" sz="1600" dirty="0">
                <a:solidFill>
                  <a:srgbClr val="FF0000"/>
                </a:solidFill>
              </a:rPr>
              <a:t>When do you use activity sequencing and for whom?</a:t>
            </a:r>
          </a:p>
          <a:p>
            <a:pPr marL="171450" indent="-171450">
              <a:lnSpc>
                <a:spcPct val="110000"/>
              </a:lnSpc>
              <a:spcBef>
                <a:spcPts val="0"/>
              </a:spcBef>
              <a:spcAft>
                <a:spcPts val="600"/>
              </a:spcAft>
              <a:buClr>
                <a:srgbClr val="008000"/>
              </a:buClr>
              <a:buFont typeface="Arial" panose="020B0604020202020204" pitchFamily="34" charset="0"/>
              <a:buChar char="•"/>
            </a:pPr>
            <a:r>
              <a:rPr lang="en-US" sz="1200" dirty="0"/>
              <a:t>When preparing materials for all students – proactively plan to identify possible barriers in the lesson, and plan ways to sequence tasks to reduce them.  For example, consider  Review &gt; New &gt; Review &gt; New as a strategy.</a:t>
            </a:r>
          </a:p>
          <a:p>
            <a:pPr marL="171450" indent="-171450">
              <a:lnSpc>
                <a:spcPct val="110000"/>
              </a:lnSpc>
              <a:spcBef>
                <a:spcPts val="0"/>
              </a:spcBef>
              <a:spcAft>
                <a:spcPts val="600"/>
              </a:spcAft>
              <a:buClr>
                <a:srgbClr val="008000"/>
              </a:buClr>
              <a:buFont typeface="Arial" panose="020B0604020202020204" pitchFamily="34" charset="0"/>
              <a:buChar char="•"/>
            </a:pPr>
            <a:r>
              <a:rPr lang="en-US" sz="1200" dirty="0"/>
              <a:t>Used as an individual intervention for a student experiencing frustration and poor task completion.</a:t>
            </a:r>
          </a:p>
          <a:p>
            <a:pPr marL="171450" lvl="0" indent="-171450">
              <a:lnSpc>
                <a:spcPct val="110000"/>
              </a:lnSpc>
              <a:spcBef>
                <a:spcPts val="0"/>
              </a:spcBef>
              <a:spcAft>
                <a:spcPts val="600"/>
              </a:spcAft>
              <a:buClr>
                <a:srgbClr val="008000"/>
              </a:buClr>
              <a:buFont typeface="Arial" panose="020B0604020202020204" pitchFamily="34" charset="0"/>
              <a:buChar char="•"/>
            </a:pPr>
            <a:r>
              <a:rPr lang="en-US" sz="1200" dirty="0"/>
              <a:t>For some students, presenting difficult tasks back-to-back often sets the occasion for frustration, failure and problem behavior.  Varying the sequence of tasks may not be necessary for average students, </a:t>
            </a:r>
            <a:r>
              <a:rPr lang="en-US" sz="1200" b="1" i="1" dirty="0"/>
              <a:t>but can be very important for students who are at-risk for learning or behavior concerns </a:t>
            </a:r>
            <a:r>
              <a:rPr lang="en-US" sz="1050" dirty="0"/>
              <a:t>(</a:t>
            </a:r>
            <a:r>
              <a:rPr lang="en-US" sz="1050" dirty="0" err="1"/>
              <a:t>Darch</a:t>
            </a:r>
            <a:r>
              <a:rPr lang="en-US" sz="1050" dirty="0"/>
              <a:t> &amp; </a:t>
            </a:r>
            <a:r>
              <a:rPr lang="en-US" sz="1050" dirty="0" err="1"/>
              <a:t>Kame’enui</a:t>
            </a:r>
            <a:r>
              <a:rPr lang="en-US" sz="1050" dirty="0"/>
              <a:t>, 2004).</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9</a:t>
            </a:fld>
            <a:endParaRPr lang="en-US" dirty="0"/>
          </a:p>
        </p:txBody>
      </p:sp>
    </p:spTree>
    <p:extLst>
      <p:ext uri="{BB962C8B-B14F-4D97-AF65-F5344CB8AC3E}">
        <p14:creationId xmlns:p14="http://schemas.microsoft.com/office/powerpoint/2010/main" val="2343388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say: </a:t>
            </a:r>
            <a:r>
              <a:rPr lang="en-US" dirty="0"/>
              <a:t>Lets look at an example of task interspersal.</a:t>
            </a:r>
          </a:p>
          <a:p>
            <a:r>
              <a:rPr lang="en-US" b="1" dirty="0"/>
              <a:t>To do: Provide Activity Sequencing Scenarios Handout to participants.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 say: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Emily is an average math student, but when given more difficult problems she works for a while, then quits and refuses teacher help. She has already mastered multiplication with one and two-digit numbers. To help Emily, the teacher arranges her work to include a mix of three-digit, two-digit, and one-digit problems. The assignment includes more two- and one-digit problems than three-digit. When she finishes a series of problems, Emily is asked to raise her hand. The teacher praises Emily for effort and work completion. This series is repeated and the teacher increases the number of harder problems, checking to see that Emily is successful each time. Eventually, Emily is able to complete a full series of three-digit problems with accuracy.	(</a:t>
            </a:r>
            <a:r>
              <a:rPr lang="en-US" sz="1100" dirty="0"/>
              <a:t>Colvin, 2009)</a:t>
            </a:r>
          </a:p>
          <a:p>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10</a:t>
            </a:fld>
            <a:endParaRPr lang="en-US" dirty="0"/>
          </a:p>
        </p:txBody>
      </p:sp>
    </p:spTree>
    <p:extLst>
      <p:ext uri="{BB962C8B-B14F-4D97-AF65-F5344CB8AC3E}">
        <p14:creationId xmlns:p14="http://schemas.microsoft.com/office/powerpoint/2010/main" val="24671346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61424"/>
            <a:ext cx="7772400" cy="1470025"/>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1371600" y="2004134"/>
            <a:ext cx="6400800" cy="650289"/>
          </a:xfrm>
        </p:spPr>
        <p:txBody>
          <a:bodyPr/>
          <a:lstStyle>
            <a:lvl1pPr marL="0" indent="0" algn="ctr">
              <a:buNone/>
              <a:defRPr>
                <a:solidFill>
                  <a:srgbClr val="FF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1" descr="MO_SWPBS_Logo-20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90875" y="2752725"/>
            <a:ext cx="2689225" cy="232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788" y="5618163"/>
            <a:ext cx="520700" cy="57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6"/>
          <p:cNvSpPr txBox="1">
            <a:spLocks noChangeArrowheads="1"/>
          </p:cNvSpPr>
          <p:nvPr/>
        </p:nvSpPr>
        <p:spPr bwMode="auto">
          <a:xfrm>
            <a:off x="950913" y="5519321"/>
            <a:ext cx="1871662"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400" b="1" dirty="0">
                <a:latin typeface="Calibri" panose="020F0502020204030204" pitchFamily="34" charset="0"/>
                <a:ea typeface="ＭＳ Ｐゴシック" panose="020B0600070205080204" pitchFamily="34" charset="-128"/>
              </a:rPr>
              <a:t>MU Center for SW-PBS</a:t>
            </a:r>
          </a:p>
          <a:p>
            <a:pPr eaLnBrk="1" hangingPunct="1"/>
            <a:r>
              <a:rPr lang="en-US" sz="1400" dirty="0">
                <a:latin typeface="Calibri" panose="020F0502020204030204" pitchFamily="34" charset="0"/>
                <a:ea typeface="ＭＳ Ｐゴシック" panose="020B0600070205080204" pitchFamily="34" charset="-128"/>
              </a:rPr>
              <a:t>College of Education</a:t>
            </a:r>
          </a:p>
          <a:p>
            <a:pPr eaLnBrk="1" hangingPunct="1"/>
            <a:r>
              <a:rPr lang="en-US" sz="1400" dirty="0">
                <a:latin typeface="Calibri" panose="020F0502020204030204" pitchFamily="34" charset="0"/>
                <a:ea typeface="ＭＳ Ｐゴシック" panose="020B0600070205080204" pitchFamily="34" charset="-128"/>
              </a:rPr>
              <a:t>University of Missouri</a:t>
            </a:r>
          </a:p>
          <a:p>
            <a:pPr eaLnBrk="1" hangingPunct="1"/>
            <a:endParaRPr lang="en-US" sz="1400" dirty="0">
              <a:latin typeface="Times New Roman" panose="02020603050405020304" pitchFamily="18" charset="0"/>
              <a:ea typeface="ＭＳ Ｐゴシック" panose="020B0600070205080204" pitchFamily="34" charset="-128"/>
            </a:endParaRPr>
          </a:p>
        </p:txBody>
      </p:sp>
      <p:pic>
        <p:nvPicPr>
          <p:cNvPr id="10" name="Picture 7" descr="M:\BD\SUGAI\PBIS LOGO-LARGE.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8075" y="5448300"/>
            <a:ext cx="1077913" cy="78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9" descr="C:\Users\joann\Pictures\iPod Photo Cache\DESE-colo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0275" y="5618163"/>
            <a:ext cx="2697163"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93511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982788" y="536575"/>
            <a:ext cx="6710362" cy="938213"/>
          </a:xfrm>
        </p:spPr>
        <p:txBody>
          <a:bodyPr/>
          <a:lstStyle>
            <a:lvl1pPr>
              <a:defRPr/>
            </a:lvl1pPr>
          </a:lstStyle>
          <a:p>
            <a:pPr algn="l"/>
            <a:r>
              <a:rPr lang="en-US" sz="3600" dirty="0">
                <a:solidFill>
                  <a:srgbClr val="008000"/>
                </a:solidFill>
                <a:ea typeface="Franklin Gothic Book" panose="020B0503020102020204" pitchFamily="34" charset="0"/>
                <a:cs typeface="Franklin Gothic Book" panose="020B0503020102020204" pitchFamily="34" charset="0"/>
              </a:rPr>
              <a:t>Discussion: </a:t>
            </a:r>
            <a:r>
              <a:rPr lang="en-US" sz="3600" dirty="0">
                <a:solidFill>
                  <a:srgbClr val="FF0000"/>
                </a:solidFill>
                <a:ea typeface="Franklin Gothic Book" panose="020B0503020102020204" pitchFamily="34" charset="0"/>
                <a:cs typeface="Franklin Gothic Book" panose="020B0503020102020204" pitchFamily="34" charset="0"/>
              </a:rPr>
              <a:t>Title</a:t>
            </a:r>
          </a:p>
        </p:txBody>
      </p:sp>
      <p:pic>
        <p:nvPicPr>
          <p:cNvPr id="9" name="Picture 5" descr="Macintosh HD:Users:wellspl:Desktop:6-Free-Teamwork-Clipart-Illustration-Showing-Diversity.jpg"/>
          <p:cNvPicPr>
            <a:picLocks noChangeAspect="1"/>
          </p:cNvPicPr>
          <p:nvPr/>
        </p:nvPicPr>
        <p:blipFill>
          <a:blip r:embed="rId2">
            <a:extLst>
              <a:ext uri="{28A0092B-C50C-407E-A947-70E740481C1C}">
                <a14:useLocalDpi xmlns:a14="http://schemas.microsoft.com/office/drawing/2010/main" val="0"/>
              </a:ext>
            </a:extLst>
          </a:blip>
          <a:srcRect r="25555"/>
          <a:stretch>
            <a:fillRect/>
          </a:stretch>
        </p:blipFill>
        <p:spPr bwMode="auto">
          <a:xfrm>
            <a:off x="552450" y="587375"/>
            <a:ext cx="1371600" cy="77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Content Placeholder 2"/>
          <p:cNvSpPr>
            <a:spLocks noGrp="1"/>
          </p:cNvSpPr>
          <p:nvPr>
            <p:ph idx="1"/>
          </p:nvPr>
        </p:nvSpPr>
        <p:spPr>
          <a:xfrm>
            <a:off x="457200" y="1600200"/>
            <a:ext cx="8229600" cy="4525963"/>
          </a:xfrm>
        </p:spPr>
        <p:txBody>
          <a:bodyPr/>
          <a:lstStyle>
            <a:lvl1pPr marL="0" indent="0">
              <a:buClr>
                <a:srgbClr val="FF0000"/>
              </a:buClr>
              <a:buFont typeface="Arial" panose="020B0604020202020204" pitchFamily="34" charset="0"/>
              <a:buNone/>
              <a:defRPr>
                <a:solidFill>
                  <a:srgbClr val="009E47"/>
                </a:solidFill>
              </a:defRPr>
            </a:lvl1pPr>
            <a:lvl2pPr marL="742950" indent="-285750">
              <a:buClr>
                <a:srgbClr val="FF0000"/>
              </a:buClr>
              <a:buFont typeface="Arial" panose="020B0604020202020204" pitchFamily="34" charset="0"/>
              <a:buChar char="•"/>
              <a:defRPr i="1"/>
            </a:lvl2pPr>
            <a:lvl3pPr marL="1143000" indent="-228600">
              <a:buClr>
                <a:srgbClr val="FF0000"/>
              </a:buClr>
              <a:buFont typeface="Arial" panose="020B0604020202020204" pitchFamily="34" charset="0"/>
              <a:buChar char="•"/>
              <a:defRPr i="1"/>
            </a:lvl3pPr>
            <a:lvl4pPr marL="1600200" indent="-228600">
              <a:buClr>
                <a:srgbClr val="FF0000"/>
              </a:buClr>
              <a:buFont typeface="Arial" panose="020B0604020202020204" pitchFamily="34" charset="0"/>
              <a:buChar char="•"/>
              <a:defRPr i="1"/>
            </a:lvl4pPr>
            <a:lvl5pPr marL="2057400" indent="-228600">
              <a:buClr>
                <a:srgbClr val="FF0000"/>
              </a:buClr>
              <a:buFont typeface="Arial" panose="020B0604020202020204" pitchFamily="34" charset="0"/>
              <a:buChar char="•"/>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2" name="Group 11"/>
          <p:cNvGrpSpPr/>
          <p:nvPr/>
        </p:nvGrpSpPr>
        <p:grpSpPr>
          <a:xfrm>
            <a:off x="12700" y="6211407"/>
            <a:ext cx="9144378" cy="659292"/>
            <a:chOff x="12700" y="6211407"/>
            <a:chExt cx="9144378" cy="659292"/>
          </a:xfrm>
        </p:grpSpPr>
        <p:sp>
          <p:nvSpPr>
            <p:cNvPr id="13" name="Rectangle 12"/>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3096070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8" name="Picture 7" descr="Green-Pencil-Icon-pencils-7151356-150-15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71522" y="440886"/>
            <a:ext cx="1234222" cy="1234222"/>
          </a:xfrm>
          <a:prstGeom prst="rect">
            <a:avLst/>
          </a:prstGeom>
        </p:spPr>
      </p:pic>
      <p:sp>
        <p:nvSpPr>
          <p:cNvPr id="9" name="Title 1"/>
          <p:cNvSpPr>
            <a:spLocks noGrp="1"/>
          </p:cNvSpPr>
          <p:nvPr>
            <p:ph type="title" hasCustomPrompt="1"/>
          </p:nvPr>
        </p:nvSpPr>
        <p:spPr>
          <a:xfrm>
            <a:off x="1471882" y="491686"/>
            <a:ext cx="7363508" cy="925952"/>
          </a:xfrm>
        </p:spPr>
        <p:txBody>
          <a:bodyPr>
            <a:noAutofit/>
          </a:bodyPr>
          <a:lstStyle>
            <a:lvl1pPr>
              <a:defRPr/>
            </a:lvl1pPr>
          </a:lstStyle>
          <a:p>
            <a:pPr algn="l"/>
            <a:r>
              <a:rPr lang="en-US" sz="3600" dirty="0">
                <a:solidFill>
                  <a:srgbClr val="008000"/>
                </a:solidFill>
                <a:cs typeface="Franklin Gothic Book"/>
              </a:rPr>
              <a:t>Activity: </a:t>
            </a:r>
            <a:r>
              <a:rPr lang="en-US" sz="3200" dirty="0">
                <a:solidFill>
                  <a:srgbClr val="FF0000"/>
                </a:solidFill>
                <a:cs typeface="Franklin Gothic Book"/>
              </a:rPr>
              <a:t>Title</a:t>
            </a:r>
          </a:p>
        </p:txBody>
      </p:sp>
      <p:grpSp>
        <p:nvGrpSpPr>
          <p:cNvPr id="10" name="Group 9"/>
          <p:cNvGrpSpPr/>
          <p:nvPr/>
        </p:nvGrpSpPr>
        <p:grpSpPr>
          <a:xfrm>
            <a:off x="12700" y="6211407"/>
            <a:ext cx="9144378" cy="659292"/>
            <a:chOff x="12700" y="6211407"/>
            <a:chExt cx="9144378" cy="659292"/>
          </a:xfrm>
        </p:grpSpPr>
        <p:sp>
          <p:nvSpPr>
            <p:cNvPr id="11" name="Rectangle 10"/>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
        <p:nvSpPr>
          <p:cNvPr id="15" name="Content Placeholder 2"/>
          <p:cNvSpPr>
            <a:spLocks noGrp="1"/>
          </p:cNvSpPr>
          <p:nvPr>
            <p:ph idx="1"/>
          </p:nvPr>
        </p:nvSpPr>
        <p:spPr>
          <a:xfrm>
            <a:off x="457200" y="1600200"/>
            <a:ext cx="8229600" cy="4525963"/>
          </a:xfrm>
        </p:spPr>
        <p:txBody>
          <a:bodyPr/>
          <a:lstStyle>
            <a:lvl1pPr marL="0" indent="0">
              <a:buClr>
                <a:srgbClr val="FF0000"/>
              </a:buClr>
              <a:buFont typeface="Arial" panose="020B0604020202020204" pitchFamily="34" charset="0"/>
              <a:buNone/>
              <a:defRPr>
                <a:solidFill>
                  <a:srgbClr val="009E47"/>
                </a:solidFill>
              </a:defRPr>
            </a:lvl1pPr>
            <a:lvl2pPr marL="742950" indent="-285750">
              <a:buClr>
                <a:srgbClr val="FF0000"/>
              </a:buClr>
              <a:buFont typeface="Arial" panose="020B0604020202020204" pitchFamily="34" charset="0"/>
              <a:buChar char="•"/>
              <a:defRPr i="1"/>
            </a:lvl2pPr>
            <a:lvl3pPr marL="1143000" indent="-228600">
              <a:buClr>
                <a:srgbClr val="FF0000"/>
              </a:buClr>
              <a:buFont typeface="Arial" panose="020B0604020202020204" pitchFamily="34" charset="0"/>
              <a:buChar char="•"/>
              <a:defRPr i="1"/>
            </a:lvl3pPr>
            <a:lvl4pPr marL="1600200" indent="-228600">
              <a:buClr>
                <a:srgbClr val="FF0000"/>
              </a:buClr>
              <a:buFont typeface="Arial" panose="020B0604020202020204" pitchFamily="34" charset="0"/>
              <a:buChar char="•"/>
              <a:defRPr i="1"/>
            </a:lvl4pPr>
            <a:lvl5pPr marL="2057400" indent="-228600">
              <a:buClr>
                <a:srgbClr val="FF0000"/>
              </a:buClr>
              <a:buFont typeface="Arial" panose="020B0604020202020204" pitchFamily="34" charset="0"/>
              <a:buChar char="•"/>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80922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471881" y="491686"/>
            <a:ext cx="7472093" cy="925952"/>
          </a:xfrm>
        </p:spPr>
        <p:txBody>
          <a:bodyPr>
            <a:noAutofit/>
          </a:bodyPr>
          <a:lstStyle>
            <a:lvl1pPr>
              <a:defRPr/>
            </a:lvl1pPr>
          </a:lstStyle>
          <a:p>
            <a:pPr algn="l"/>
            <a:r>
              <a:rPr lang="en-US" sz="3600" dirty="0">
                <a:solidFill>
                  <a:srgbClr val="008000"/>
                </a:solidFill>
                <a:cs typeface="Franklin Gothic Book"/>
              </a:rPr>
              <a:t>Action Planning: </a:t>
            </a:r>
            <a:r>
              <a:rPr lang="en-US" sz="3600" dirty="0">
                <a:solidFill>
                  <a:srgbClr val="FF0000"/>
                </a:solidFill>
                <a:cs typeface="Franklin Gothic Book"/>
              </a:rPr>
              <a:t>Title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08" y="207049"/>
            <a:ext cx="1463040" cy="1463040"/>
          </a:xfrm>
          <a:prstGeom prst="rect">
            <a:avLst/>
          </a:prstGeom>
        </p:spPr>
      </p:pic>
      <p:sp>
        <p:nvSpPr>
          <p:cNvPr id="5" name="Content Placeholder 2"/>
          <p:cNvSpPr>
            <a:spLocks noGrp="1"/>
          </p:cNvSpPr>
          <p:nvPr>
            <p:ph idx="1" hasCustomPrompt="1"/>
          </p:nvPr>
        </p:nvSpPr>
        <p:spPr>
          <a:xfrm>
            <a:off x="596900" y="1922540"/>
            <a:ext cx="8001000" cy="3636440"/>
          </a:xfrm>
        </p:spPr>
        <p:txBody>
          <a:bodyPr>
            <a:normAutofit/>
          </a:bodyPr>
          <a:lstStyle>
            <a:lvl1pPr marL="457200" indent="-457200">
              <a:buFont typeface="Arial" panose="020B0604020202020204" pitchFamily="34" charset="0"/>
              <a:buChar char="•"/>
              <a:defRPr/>
            </a:lvl1pPr>
          </a:lstStyle>
          <a:p>
            <a:pPr marL="0" indent="0">
              <a:spcBef>
                <a:spcPts val="0"/>
              </a:spcBef>
              <a:spcAft>
                <a:spcPts val="800"/>
              </a:spcAft>
              <a:buNone/>
            </a:pPr>
            <a:r>
              <a:rPr lang="en-US" i="1" dirty="0">
                <a:solidFill>
                  <a:srgbClr val="008000"/>
                </a:solidFill>
              </a:rPr>
              <a:t>Add the following to your Action Plan: </a:t>
            </a:r>
          </a:p>
          <a:p>
            <a:pPr defTabSz="458788">
              <a:spcBef>
                <a:spcPts val="0"/>
              </a:spcBef>
              <a:spcAft>
                <a:spcPts val="600"/>
              </a:spcAft>
              <a:buClr>
                <a:srgbClr val="FF0000"/>
              </a:buClr>
            </a:pPr>
            <a:endParaRPr lang="en-US" sz="2800" dirty="0"/>
          </a:p>
        </p:txBody>
      </p:sp>
      <p:grpSp>
        <p:nvGrpSpPr>
          <p:cNvPr id="6" name="Group 5"/>
          <p:cNvGrpSpPr/>
          <p:nvPr/>
        </p:nvGrpSpPr>
        <p:grpSpPr>
          <a:xfrm>
            <a:off x="12700" y="6211407"/>
            <a:ext cx="9144378" cy="659292"/>
            <a:chOff x="12700" y="6211407"/>
            <a:chExt cx="9144378" cy="659292"/>
          </a:xfrm>
        </p:grpSpPr>
        <p:sp>
          <p:nvSpPr>
            <p:cNvPr id="7" name="Rectangle 6"/>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1498086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274638"/>
            <a:ext cx="8229600" cy="1143000"/>
          </a:xfrm>
        </p:spPr>
        <p:txBody>
          <a:bodyPr/>
          <a:lstStyle>
            <a:lvl1pPr>
              <a:defRPr/>
            </a:lvl1pPr>
          </a:lstStyle>
          <a:p>
            <a:pPr eaLnBrk="1" hangingPunct="1"/>
            <a:r>
              <a:rPr lang="en-US" dirty="0"/>
              <a:t>Title</a:t>
            </a:r>
          </a:p>
        </p:txBody>
      </p:sp>
      <p:grpSp>
        <p:nvGrpSpPr>
          <p:cNvPr id="8" name="Group 9"/>
          <p:cNvGrpSpPr>
            <a:grpSpLocks/>
          </p:cNvGrpSpPr>
          <p:nvPr/>
        </p:nvGrpSpPr>
        <p:grpSpPr bwMode="auto">
          <a:xfrm>
            <a:off x="12700" y="6211888"/>
            <a:ext cx="9144000" cy="658812"/>
            <a:chOff x="12700" y="6211407"/>
            <a:chExt cx="9144378" cy="659292"/>
          </a:xfrm>
        </p:grpSpPr>
        <p:sp>
          <p:nvSpPr>
            <p:cNvPr id="9" name="Rectangle 8"/>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 name="Rectangle 9"/>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 name="Rectangle 10"/>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 name="TextBox 11"/>
            <p:cNvSpPr txBox="1"/>
            <p:nvPr/>
          </p:nvSpPr>
          <p:spPr>
            <a:xfrm>
              <a:off x="673127" y="6211407"/>
              <a:ext cx="1752672" cy="368568"/>
            </a:xfrm>
            <a:prstGeom prst="rect">
              <a:avLst/>
            </a:prstGeom>
            <a:noFill/>
            <a:effectLst>
              <a:outerShdw blurRad="44450" dist="38100" dir="2700000" algn="tl" rotWithShape="0">
                <a:srgbClr val="008000"/>
              </a:outerShdw>
            </a:effectLst>
          </p:spPr>
          <p:txBody>
            <a:bodyPr>
              <a:spAutoFit/>
            </a:bodyPr>
            <a:lstStyle/>
            <a:p>
              <a:pPr>
                <a:defRPr/>
              </a:pPr>
              <a:r>
                <a:rPr lang="en-US" dirty="0">
                  <a:solidFill>
                    <a:schemeClr val="bg1"/>
                  </a:solidFill>
                </a:rPr>
                <a:t>MO SW-PBS</a:t>
              </a:r>
            </a:p>
          </p:txBody>
        </p:sp>
      </p:grpSp>
      <p:sp>
        <p:nvSpPr>
          <p:cNvPr id="13" name="Action Button: Movie 12">
            <a:hlinkClick r:id="" action="ppaction://noaction" highlightClick="1"/>
          </p:cNvPr>
          <p:cNvSpPr/>
          <p:nvPr/>
        </p:nvSpPr>
        <p:spPr>
          <a:xfrm>
            <a:off x="3492500" y="4505325"/>
            <a:ext cx="2032000" cy="1198563"/>
          </a:xfrm>
          <a:prstGeom prst="actionButtonMovi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Content Placeholder 2"/>
          <p:cNvSpPr>
            <a:spLocks noGrp="1"/>
          </p:cNvSpPr>
          <p:nvPr>
            <p:ph idx="1"/>
          </p:nvPr>
        </p:nvSpPr>
        <p:spPr>
          <a:xfrm>
            <a:off x="457200" y="1600200"/>
            <a:ext cx="8229600" cy="4525963"/>
          </a:xfrm>
        </p:spPr>
        <p:txBody>
          <a:bodyPr/>
          <a:lstStyle>
            <a:lvl1pPr marL="457200" indent="-457200">
              <a:buFont typeface="Arial" panose="020B0604020202020204" pitchFamily="34" charset="0"/>
              <a:buChar char="•"/>
              <a:defRPr/>
            </a:lvl1pPr>
          </a:lstStyle>
          <a:p>
            <a:pPr lvl="0" eaLnBrk="1" hangingPunct="1">
              <a:buClr>
                <a:srgbClr val="FF0000"/>
              </a:buClr>
            </a:pPr>
            <a:r>
              <a:rPr lang="en-US"/>
              <a:t>Click to edit Master text styles</a:t>
            </a:r>
          </a:p>
        </p:txBody>
      </p:sp>
    </p:spTree>
    <p:extLst>
      <p:ext uri="{BB962C8B-B14F-4D97-AF65-F5344CB8AC3E}">
        <p14:creationId xmlns:p14="http://schemas.microsoft.com/office/powerpoint/2010/main" val="3107576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3" name="Picture 2" descr="sneak-peek-icon-web-2.jpg"/>
          <p:cNvPicPr>
            <a:picLocks noChangeAspect="1"/>
          </p:cNvPicPr>
          <p:nvPr/>
        </p:nvPicPr>
        <p:blipFill rotWithShape="1">
          <a:blip r:embed="rId2">
            <a:extLst>
              <a:ext uri="{28A0092B-C50C-407E-A947-70E740481C1C}">
                <a14:useLocalDpi xmlns:a14="http://schemas.microsoft.com/office/drawing/2010/main" val="0"/>
              </a:ext>
            </a:extLst>
          </a:blip>
          <a:srcRect b="38000"/>
          <a:stretch/>
        </p:blipFill>
        <p:spPr>
          <a:xfrm>
            <a:off x="430429" y="323197"/>
            <a:ext cx="2884127" cy="1490134"/>
          </a:xfrm>
          <a:prstGeom prst="rect">
            <a:avLst/>
          </a:prstGeom>
        </p:spPr>
      </p:pic>
      <p:sp>
        <p:nvSpPr>
          <p:cNvPr id="4" name="Content Placeholder 2"/>
          <p:cNvSpPr>
            <a:spLocks noGrp="1"/>
          </p:cNvSpPr>
          <p:nvPr>
            <p:ph idx="1"/>
          </p:nvPr>
        </p:nvSpPr>
        <p:spPr>
          <a:xfrm>
            <a:off x="800099" y="1447802"/>
            <a:ext cx="7466229" cy="3746498"/>
          </a:xfrm>
        </p:spPr>
        <p:txBody>
          <a:bodyPr>
            <a:normAutofit lnSpcReduction="10000"/>
          </a:bodyPr>
          <a:lstStyle/>
          <a:p>
            <a:pPr marL="0" lvl="0" indent="0" algn="ctr">
              <a:buNone/>
            </a:pPr>
            <a:r>
              <a:rPr lang="en-US" sz="4400">
                <a:solidFill>
                  <a:srgbClr val="008000"/>
                </a:solidFill>
              </a:rPr>
              <a:t>Click to edit Master text styles</a:t>
            </a:r>
          </a:p>
          <a:p>
            <a:pPr marL="0" lvl="1" indent="0" algn="ctr">
              <a:buNone/>
            </a:pPr>
            <a:r>
              <a:rPr lang="en-US" sz="4400">
                <a:solidFill>
                  <a:srgbClr val="008000"/>
                </a:solidFill>
              </a:rPr>
              <a:t>Second level</a:t>
            </a:r>
          </a:p>
          <a:p>
            <a:pPr marL="0" lvl="2" indent="0" algn="ctr">
              <a:buNone/>
            </a:pPr>
            <a:r>
              <a:rPr lang="en-US" sz="4400">
                <a:solidFill>
                  <a:srgbClr val="008000"/>
                </a:solidFill>
              </a:rPr>
              <a:t>Third level</a:t>
            </a:r>
          </a:p>
          <a:p>
            <a:pPr marL="0" lvl="3" indent="0" algn="ctr">
              <a:buNone/>
            </a:pPr>
            <a:r>
              <a:rPr lang="en-US" sz="4400">
                <a:solidFill>
                  <a:srgbClr val="008000"/>
                </a:solidFill>
              </a:rPr>
              <a:t>Fourth level</a:t>
            </a:r>
          </a:p>
          <a:p>
            <a:pPr marL="0" lvl="4" indent="0" algn="ctr">
              <a:buNone/>
            </a:pPr>
            <a:r>
              <a:rPr lang="en-US" sz="4400">
                <a:solidFill>
                  <a:srgbClr val="008000"/>
                </a:solidFill>
              </a:rPr>
              <a:t>Fifth level</a:t>
            </a:r>
            <a:endParaRPr lang="en-US" sz="3600" dirty="0">
              <a:solidFill>
                <a:srgbClr val="008000"/>
              </a:solidFill>
            </a:endParaRPr>
          </a:p>
        </p:txBody>
      </p:sp>
      <p:grpSp>
        <p:nvGrpSpPr>
          <p:cNvPr id="5" name="Group 4"/>
          <p:cNvGrpSpPr/>
          <p:nvPr/>
        </p:nvGrpSpPr>
        <p:grpSpPr>
          <a:xfrm>
            <a:off x="12700" y="6211407"/>
            <a:ext cx="9144378" cy="659292"/>
            <a:chOff x="12700" y="6211407"/>
            <a:chExt cx="9144378" cy="659292"/>
          </a:xfrm>
        </p:grpSpPr>
        <p:sp>
          <p:nvSpPr>
            <p:cNvPr id="6" name="Rectangle 5"/>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2996794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pic>
        <p:nvPicPr>
          <p:cNvPr id="8" name="Picture 7" descr="Green-Pencil-Icon-pencils-7151356-150-15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471522" y="440886"/>
            <a:ext cx="1234222" cy="1234222"/>
          </a:xfrm>
          <a:prstGeom prst="rect">
            <a:avLst/>
          </a:prstGeom>
        </p:spPr>
      </p:pic>
      <p:sp>
        <p:nvSpPr>
          <p:cNvPr id="9" name="Title 1"/>
          <p:cNvSpPr>
            <a:spLocks noGrp="1"/>
          </p:cNvSpPr>
          <p:nvPr>
            <p:ph type="title" hasCustomPrompt="1"/>
          </p:nvPr>
        </p:nvSpPr>
        <p:spPr>
          <a:xfrm>
            <a:off x="1471882" y="491686"/>
            <a:ext cx="7363508" cy="925952"/>
          </a:xfrm>
        </p:spPr>
        <p:txBody>
          <a:bodyPr>
            <a:noAutofit/>
          </a:bodyPr>
          <a:lstStyle>
            <a:lvl1pPr>
              <a:defRPr/>
            </a:lvl1pPr>
          </a:lstStyle>
          <a:p>
            <a:pPr algn="l"/>
            <a:r>
              <a:rPr lang="en-US" sz="3600" dirty="0">
                <a:solidFill>
                  <a:srgbClr val="008000"/>
                </a:solidFill>
                <a:cs typeface="Franklin Gothic Book"/>
              </a:rPr>
              <a:t>Activity: </a:t>
            </a:r>
            <a:r>
              <a:rPr lang="en-US" sz="3200" dirty="0">
                <a:solidFill>
                  <a:srgbClr val="FF0000"/>
                </a:solidFill>
                <a:cs typeface="Franklin Gothic Book"/>
              </a:rPr>
              <a:t>Title</a:t>
            </a:r>
          </a:p>
        </p:txBody>
      </p:sp>
      <p:grpSp>
        <p:nvGrpSpPr>
          <p:cNvPr id="10" name="Group 9"/>
          <p:cNvGrpSpPr/>
          <p:nvPr userDrawn="1"/>
        </p:nvGrpSpPr>
        <p:grpSpPr>
          <a:xfrm>
            <a:off x="12700" y="6211407"/>
            <a:ext cx="9144378" cy="659292"/>
            <a:chOff x="12700" y="6211407"/>
            <a:chExt cx="9144378" cy="659292"/>
          </a:xfrm>
        </p:grpSpPr>
        <p:sp>
          <p:nvSpPr>
            <p:cNvPr id="11" name="Rectangle 10"/>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2" name="Rectangle 11"/>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3" name="Rectangle 12"/>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4" name="TextBox 13"/>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pPr defTabSz="457200"/>
              <a:r>
                <a:rPr lang="en-US" dirty="0">
                  <a:solidFill>
                    <a:prstClr val="white"/>
                  </a:solidFill>
                </a:rPr>
                <a:t>MO SW-PBS</a:t>
              </a:r>
            </a:p>
          </p:txBody>
        </p:sp>
      </p:grpSp>
      <p:sp>
        <p:nvSpPr>
          <p:cNvPr id="15" name="Content Placeholder 2"/>
          <p:cNvSpPr>
            <a:spLocks noGrp="1"/>
          </p:cNvSpPr>
          <p:nvPr>
            <p:ph idx="1"/>
          </p:nvPr>
        </p:nvSpPr>
        <p:spPr>
          <a:xfrm>
            <a:off x="457200" y="1600200"/>
            <a:ext cx="8229600" cy="4525963"/>
          </a:xfrm>
        </p:spPr>
        <p:txBody>
          <a:bodyPr/>
          <a:lstStyle>
            <a:lvl1pPr marL="0" indent="0">
              <a:buClr>
                <a:srgbClr val="FF0000"/>
              </a:buClr>
              <a:buFont typeface="Arial" panose="020B0604020202020204" pitchFamily="34" charset="0"/>
              <a:buNone/>
              <a:defRPr>
                <a:solidFill>
                  <a:srgbClr val="009E47"/>
                </a:solidFill>
              </a:defRPr>
            </a:lvl1pPr>
            <a:lvl2pPr marL="742950" indent="-285750">
              <a:buClr>
                <a:srgbClr val="FF0000"/>
              </a:buClr>
              <a:buFont typeface="Arial" panose="020B0604020202020204" pitchFamily="34" charset="0"/>
              <a:buChar char="•"/>
              <a:defRPr i="1"/>
            </a:lvl2pPr>
            <a:lvl3pPr marL="1143000" indent="-228600">
              <a:buClr>
                <a:srgbClr val="FF0000"/>
              </a:buClr>
              <a:buFont typeface="Arial" panose="020B0604020202020204" pitchFamily="34" charset="0"/>
              <a:buChar char="•"/>
              <a:defRPr i="1"/>
            </a:lvl3pPr>
            <a:lvl4pPr marL="1600200" indent="-228600">
              <a:buClr>
                <a:srgbClr val="FF0000"/>
              </a:buClr>
              <a:buFont typeface="Arial" panose="020B0604020202020204" pitchFamily="34" charset="0"/>
              <a:buChar char="•"/>
              <a:defRPr i="1"/>
            </a:lvl4pPr>
            <a:lvl5pPr marL="2057400" indent="-228600">
              <a:buClr>
                <a:srgbClr val="FF0000"/>
              </a:buClr>
              <a:buFont typeface="Arial" panose="020B0604020202020204" pitchFamily="34" charset="0"/>
              <a:buChar char="•"/>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9467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982788" y="536575"/>
            <a:ext cx="6710362" cy="938213"/>
          </a:xfrm>
        </p:spPr>
        <p:txBody>
          <a:bodyPr/>
          <a:lstStyle>
            <a:lvl1pPr>
              <a:defRPr/>
            </a:lvl1pPr>
          </a:lstStyle>
          <a:p>
            <a:pPr algn="l"/>
            <a:r>
              <a:rPr lang="en-US" sz="3600" dirty="0">
                <a:solidFill>
                  <a:srgbClr val="008000"/>
                </a:solidFill>
                <a:ea typeface="Franklin Gothic Book" panose="020B0503020102020204" pitchFamily="34" charset="0"/>
                <a:cs typeface="Franklin Gothic Book" panose="020B0503020102020204" pitchFamily="34" charset="0"/>
              </a:rPr>
              <a:t>Discussion: </a:t>
            </a:r>
            <a:r>
              <a:rPr lang="en-US" sz="3600" dirty="0">
                <a:solidFill>
                  <a:srgbClr val="FF0000"/>
                </a:solidFill>
                <a:ea typeface="Franklin Gothic Book" panose="020B0503020102020204" pitchFamily="34" charset="0"/>
                <a:cs typeface="Franklin Gothic Book" panose="020B0503020102020204" pitchFamily="34" charset="0"/>
              </a:rPr>
              <a:t>Title</a:t>
            </a:r>
          </a:p>
        </p:txBody>
      </p:sp>
      <p:pic>
        <p:nvPicPr>
          <p:cNvPr id="9" name="Picture 5" descr="Macintosh HD:Users:wellspl:Desktop:6-Free-Teamwork-Clipart-Illustration-Showing-Diversity.jpg"/>
          <p:cNvPicPr>
            <a:picLocks noChangeAspect="1"/>
          </p:cNvPicPr>
          <p:nvPr userDrawn="1"/>
        </p:nvPicPr>
        <p:blipFill>
          <a:blip r:embed="rId2" cstate="print">
            <a:extLst>
              <a:ext uri="{28A0092B-C50C-407E-A947-70E740481C1C}">
                <a14:useLocalDpi xmlns:a14="http://schemas.microsoft.com/office/drawing/2010/main" val="0"/>
              </a:ext>
            </a:extLst>
          </a:blip>
          <a:srcRect r="25555"/>
          <a:stretch>
            <a:fillRect/>
          </a:stretch>
        </p:blipFill>
        <p:spPr bwMode="auto">
          <a:xfrm>
            <a:off x="552450" y="587375"/>
            <a:ext cx="13716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a:spLocks noGrp="1"/>
          </p:cNvSpPr>
          <p:nvPr>
            <p:ph idx="1"/>
          </p:nvPr>
        </p:nvSpPr>
        <p:spPr>
          <a:xfrm>
            <a:off x="457200" y="1600200"/>
            <a:ext cx="8229600" cy="4525963"/>
          </a:xfrm>
        </p:spPr>
        <p:txBody>
          <a:bodyPr/>
          <a:lstStyle>
            <a:lvl1pPr marL="0" indent="0">
              <a:buClr>
                <a:srgbClr val="FF0000"/>
              </a:buClr>
              <a:buFont typeface="Arial" panose="020B0604020202020204" pitchFamily="34" charset="0"/>
              <a:buNone/>
              <a:defRPr>
                <a:solidFill>
                  <a:srgbClr val="009E47"/>
                </a:solidFill>
              </a:defRPr>
            </a:lvl1pPr>
            <a:lvl2pPr marL="742950" indent="-285750">
              <a:buClr>
                <a:srgbClr val="FF0000"/>
              </a:buClr>
              <a:buFont typeface="Arial" panose="020B0604020202020204" pitchFamily="34" charset="0"/>
              <a:buChar char="•"/>
              <a:defRPr i="1"/>
            </a:lvl2pPr>
            <a:lvl3pPr marL="1143000" indent="-228600">
              <a:buClr>
                <a:srgbClr val="FF0000"/>
              </a:buClr>
              <a:buFont typeface="Arial" panose="020B0604020202020204" pitchFamily="34" charset="0"/>
              <a:buChar char="•"/>
              <a:defRPr i="1"/>
            </a:lvl3pPr>
            <a:lvl4pPr marL="1600200" indent="-228600">
              <a:buClr>
                <a:srgbClr val="FF0000"/>
              </a:buClr>
              <a:buFont typeface="Arial" panose="020B0604020202020204" pitchFamily="34" charset="0"/>
              <a:buChar char="•"/>
              <a:defRPr i="1"/>
            </a:lvl4pPr>
            <a:lvl5pPr marL="2057400" indent="-228600">
              <a:buClr>
                <a:srgbClr val="FF0000"/>
              </a:buClr>
              <a:buFont typeface="Arial" panose="020B0604020202020204" pitchFamily="34" charset="0"/>
              <a:buChar char="•"/>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2" name="Group 11"/>
          <p:cNvGrpSpPr/>
          <p:nvPr userDrawn="1"/>
        </p:nvGrpSpPr>
        <p:grpSpPr>
          <a:xfrm>
            <a:off x="12700" y="6211407"/>
            <a:ext cx="9144378" cy="659292"/>
            <a:chOff x="12700" y="6211407"/>
            <a:chExt cx="9144378" cy="659292"/>
          </a:xfrm>
        </p:grpSpPr>
        <p:sp>
          <p:nvSpPr>
            <p:cNvPr id="13" name="Rectangle 12"/>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4" name="Rectangle 13"/>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5" name="Rectangle 14"/>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6" name="TextBox 15"/>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pPr defTabSz="457200"/>
              <a:r>
                <a:rPr lang="en-US" dirty="0">
                  <a:solidFill>
                    <a:prstClr val="white"/>
                  </a:solidFill>
                </a:rPr>
                <a:t>MO SW-PBS</a:t>
              </a:r>
            </a:p>
          </p:txBody>
        </p:sp>
      </p:grpSp>
    </p:spTree>
    <p:extLst>
      <p:ext uri="{BB962C8B-B14F-4D97-AF65-F5344CB8AC3E}">
        <p14:creationId xmlns:p14="http://schemas.microsoft.com/office/powerpoint/2010/main" val="1768768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342900" indent="-342900">
              <a:buClr>
                <a:srgbClr val="FF0000"/>
              </a:buClr>
              <a:buFont typeface="Arial" panose="020B0604020202020204" pitchFamily="34" charset="0"/>
              <a:buChar char="•"/>
              <a:defRPr/>
            </a:lvl1pPr>
            <a:lvl2pPr marL="742950" indent="-285750">
              <a:buClr>
                <a:srgbClr val="FF0000"/>
              </a:buClr>
              <a:buFont typeface="Arial" panose="020B0604020202020204" pitchFamily="34" charset="0"/>
              <a:buChar char="•"/>
              <a:defRPr/>
            </a:lvl2pPr>
            <a:lvl3pPr marL="1143000" indent="-228600">
              <a:buClr>
                <a:srgbClr val="FF0000"/>
              </a:buClr>
              <a:buFont typeface="Arial" panose="020B0604020202020204" pitchFamily="34" charset="0"/>
              <a:buChar char="•"/>
              <a:defRPr/>
            </a:lvl3pPr>
            <a:lvl4pPr marL="1600200" indent="-228600">
              <a:buClr>
                <a:srgbClr val="FF0000"/>
              </a:buClr>
              <a:buFont typeface="Arial" panose="020B0604020202020204" pitchFamily="34" charset="0"/>
              <a:buChar char="•"/>
              <a:defRPr/>
            </a:lvl4pPr>
            <a:lvl5pPr marL="2057400" indent="-228600">
              <a:buClr>
                <a:srgbClr val="FF0000"/>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oup 6"/>
          <p:cNvGrpSpPr/>
          <p:nvPr/>
        </p:nvGrpSpPr>
        <p:grpSpPr>
          <a:xfrm>
            <a:off x="12700" y="6211407"/>
            <a:ext cx="9144378" cy="659292"/>
            <a:chOff x="12700" y="6211407"/>
            <a:chExt cx="9144378" cy="659292"/>
          </a:xfrm>
        </p:grpSpPr>
        <p:sp>
          <p:nvSpPr>
            <p:cNvPr id="8" name="Rectangle 7"/>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393423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lstStyle/>
          <a:p>
            <a:pPr eaLnBrk="1" hangingPunct="1"/>
            <a:r>
              <a:rPr lang="en-US"/>
              <a:t>Click to edit Master title style</a:t>
            </a:r>
            <a:endParaRPr lang="en-US" dirty="0"/>
          </a:p>
        </p:txBody>
      </p:sp>
      <p:sp>
        <p:nvSpPr>
          <p:cNvPr id="4" name="Content Placeholder 2"/>
          <p:cNvSpPr>
            <a:spLocks noGrp="1"/>
          </p:cNvSpPr>
          <p:nvPr>
            <p:ph idx="1"/>
          </p:nvPr>
        </p:nvSpPr>
        <p:spPr>
          <a:xfrm>
            <a:off x="1022350" y="1417638"/>
            <a:ext cx="8229600" cy="4525962"/>
          </a:xfrm>
        </p:spPr>
        <p:txBody>
          <a:bodyPr/>
          <a:lstStyle/>
          <a:p>
            <a:pPr lvl="0" eaLnBrk="1" hangingPunct="1">
              <a:buFont typeface="Arial" panose="020B0604020202020204" pitchFamily="34" charset="0"/>
              <a:buNone/>
            </a:pPr>
            <a:r>
              <a:rPr lang="en-US" sz="2600" b="1"/>
              <a:t>Click to edit Master text styles</a:t>
            </a:r>
          </a:p>
          <a:p>
            <a:pPr lvl="1" eaLnBrk="1" hangingPunct="1">
              <a:buFont typeface="Arial" panose="020B0604020202020204" pitchFamily="34" charset="0"/>
              <a:buNone/>
            </a:pPr>
            <a:r>
              <a:rPr lang="en-US" sz="2600" b="1"/>
              <a:t>Second level</a:t>
            </a:r>
          </a:p>
          <a:p>
            <a:pPr lvl="2" eaLnBrk="1" hangingPunct="1">
              <a:buFont typeface="Arial" panose="020B0604020202020204" pitchFamily="34" charset="0"/>
              <a:buNone/>
            </a:pPr>
            <a:r>
              <a:rPr lang="en-US" sz="2600" b="1"/>
              <a:t>Third level</a:t>
            </a:r>
          </a:p>
          <a:p>
            <a:pPr lvl="3" eaLnBrk="1" hangingPunct="1">
              <a:buFont typeface="Arial" panose="020B0604020202020204" pitchFamily="34" charset="0"/>
              <a:buNone/>
            </a:pPr>
            <a:r>
              <a:rPr lang="en-US" sz="2600" b="1"/>
              <a:t>Fourth level</a:t>
            </a:r>
          </a:p>
          <a:p>
            <a:pPr lvl="4" eaLnBrk="1" hangingPunct="1">
              <a:buFont typeface="Arial" panose="020B0604020202020204" pitchFamily="34" charset="0"/>
              <a:buNone/>
            </a:pPr>
            <a:r>
              <a:rPr lang="en-US" sz="2600" b="1"/>
              <a:t>Fifth level</a:t>
            </a:r>
            <a:endParaRPr lang="en-US" dirty="0"/>
          </a:p>
        </p:txBody>
      </p:sp>
      <p:grpSp>
        <p:nvGrpSpPr>
          <p:cNvPr id="5" name="Group 4"/>
          <p:cNvGrpSpPr/>
          <p:nvPr/>
        </p:nvGrpSpPr>
        <p:grpSpPr>
          <a:xfrm>
            <a:off x="12700" y="6211407"/>
            <a:ext cx="9144378" cy="659292"/>
            <a:chOff x="12700" y="6211407"/>
            <a:chExt cx="9144378" cy="659292"/>
          </a:xfrm>
        </p:grpSpPr>
        <p:sp>
          <p:nvSpPr>
            <p:cNvPr id="6" name="Rectangle 5"/>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2328285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7" name="Title 4"/>
          <p:cNvSpPr>
            <a:spLocks noGrp="1"/>
          </p:cNvSpPr>
          <p:nvPr>
            <p:ph type="title"/>
          </p:nvPr>
        </p:nvSpPr>
        <p:spPr>
          <a:xfrm>
            <a:off x="457200" y="274638"/>
            <a:ext cx="8229600" cy="969962"/>
          </a:xfrm>
        </p:spPr>
        <p:txBody>
          <a:bodyPr/>
          <a:lstStyle/>
          <a:p>
            <a:r>
              <a:rPr lang="en-US"/>
              <a:t>Click to edit Master title style</a:t>
            </a:r>
            <a:endParaRPr lang="en-US" dirty="0"/>
          </a:p>
        </p:txBody>
      </p:sp>
      <p:sp>
        <p:nvSpPr>
          <p:cNvPr id="8" name="Content Placeholder 6"/>
          <p:cNvSpPr>
            <a:spLocks noGrp="1"/>
          </p:cNvSpPr>
          <p:nvPr>
            <p:ph idx="1" hasCustomPrompt="1"/>
          </p:nvPr>
        </p:nvSpPr>
        <p:spPr>
          <a:xfrm>
            <a:off x="457200" y="1117600"/>
            <a:ext cx="8229600" cy="5088590"/>
          </a:xfrm>
        </p:spPr>
        <p:txBody>
          <a:bodyPr>
            <a:normAutofit/>
          </a:bodyPr>
          <a:lstStyle/>
          <a:p>
            <a:pPr marL="0" indent="0" algn="ctr">
              <a:lnSpc>
                <a:spcPct val="110000"/>
              </a:lnSpc>
              <a:spcBef>
                <a:spcPts val="0"/>
              </a:spcBef>
              <a:spcAft>
                <a:spcPts val="600"/>
              </a:spcAft>
              <a:buNone/>
            </a:pPr>
            <a:r>
              <a:rPr lang="en-US" sz="2600" i="1" dirty="0">
                <a:solidFill>
                  <a:srgbClr val="008000"/>
                </a:solidFill>
              </a:rPr>
              <a:t>At the end of today’s session, you will be able to…</a:t>
            </a:r>
          </a:p>
          <a:p>
            <a:pPr marL="0" indent="0" algn="ctr">
              <a:spcBef>
                <a:spcPts val="0"/>
              </a:spcBef>
              <a:spcAft>
                <a:spcPts val="600"/>
              </a:spcAft>
              <a:buNone/>
            </a:pPr>
            <a:endParaRPr lang="en-US" sz="200" i="1" dirty="0">
              <a:solidFill>
                <a:srgbClr val="008000"/>
              </a:solidFill>
            </a:endParaRPr>
          </a:p>
          <a:p>
            <a:pPr>
              <a:spcBef>
                <a:spcPts val="0"/>
              </a:spcBef>
              <a:spcAft>
                <a:spcPts val="600"/>
              </a:spcAft>
              <a:buClr>
                <a:srgbClr val="FF0000"/>
              </a:buClr>
            </a:pPr>
            <a:endParaRPr lang="en-US" sz="2600" dirty="0"/>
          </a:p>
        </p:txBody>
      </p:sp>
      <p:grpSp>
        <p:nvGrpSpPr>
          <p:cNvPr id="9" name="Group 9"/>
          <p:cNvGrpSpPr>
            <a:grpSpLocks/>
          </p:cNvGrpSpPr>
          <p:nvPr/>
        </p:nvGrpSpPr>
        <p:grpSpPr bwMode="auto">
          <a:xfrm>
            <a:off x="12700" y="6211888"/>
            <a:ext cx="9144000" cy="658812"/>
            <a:chOff x="12700" y="6211407"/>
            <a:chExt cx="9144378" cy="659292"/>
          </a:xfrm>
        </p:grpSpPr>
        <p:sp>
          <p:nvSpPr>
            <p:cNvPr id="10" name="Rectangle 9"/>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 name="Rectangle 10"/>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 name="Rectangle 11"/>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3" name="TextBox 12"/>
            <p:cNvSpPr txBox="1"/>
            <p:nvPr/>
          </p:nvSpPr>
          <p:spPr>
            <a:xfrm>
              <a:off x="673127" y="6211407"/>
              <a:ext cx="1752672" cy="368568"/>
            </a:xfrm>
            <a:prstGeom prst="rect">
              <a:avLst/>
            </a:prstGeom>
            <a:noFill/>
            <a:effectLst>
              <a:outerShdw blurRad="44450" dist="38100" dir="2700000" algn="tl" rotWithShape="0">
                <a:srgbClr val="008000"/>
              </a:outerShdw>
            </a:effectLst>
          </p:spPr>
          <p:txBody>
            <a:bodyPr>
              <a:spAutoFit/>
            </a:bodyPr>
            <a:lstStyle/>
            <a:p>
              <a:pPr>
                <a:defRPr/>
              </a:pPr>
              <a:r>
                <a:rPr lang="en-US" dirty="0">
                  <a:solidFill>
                    <a:schemeClr val="bg1"/>
                  </a:solidFill>
                </a:rPr>
                <a:t>MO SW-PBS</a:t>
              </a:r>
            </a:p>
          </p:txBody>
        </p:sp>
      </p:grpSp>
    </p:spTree>
    <p:extLst>
      <p:ext uri="{BB962C8B-B14F-4D97-AF65-F5344CB8AC3E}">
        <p14:creationId xmlns:p14="http://schemas.microsoft.com/office/powerpoint/2010/main" val="2323468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4457" y="2453812"/>
            <a:ext cx="7772400" cy="1362075"/>
          </a:xfrm>
        </p:spPr>
        <p:txBody>
          <a:bodyPr anchor="t"/>
          <a:lstStyle>
            <a:lvl1pPr algn="ctr">
              <a:defRPr sz="4000" b="0" cap="none" baseline="0">
                <a:solidFill>
                  <a:srgbClr val="009E47"/>
                </a:solidFill>
              </a:defRPr>
            </a:lvl1pPr>
          </a:lstStyle>
          <a:p>
            <a:r>
              <a:rPr lang="en-US"/>
              <a:t>Click to edit Master title style</a:t>
            </a:r>
            <a:endParaRPr lang="en-US" dirty="0"/>
          </a:p>
        </p:txBody>
      </p:sp>
      <p:grpSp>
        <p:nvGrpSpPr>
          <p:cNvPr id="7" name="Group 6"/>
          <p:cNvGrpSpPr/>
          <p:nvPr/>
        </p:nvGrpSpPr>
        <p:grpSpPr>
          <a:xfrm>
            <a:off x="12700" y="6288897"/>
            <a:ext cx="9144378" cy="581802"/>
            <a:chOff x="12700" y="6288897"/>
            <a:chExt cx="9144378" cy="581802"/>
          </a:xfrm>
        </p:grpSpPr>
        <p:sp>
          <p:nvSpPr>
            <p:cNvPr id="8" name="Rectangle 7"/>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1" name="Picture 10" descr="SWPBSLogo-2011-highres-transbg-we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847" y="5470010"/>
            <a:ext cx="1606469" cy="1387990"/>
          </a:xfrm>
          <a:prstGeom prst="rect">
            <a:avLst/>
          </a:prstGeom>
        </p:spPr>
      </p:pic>
    </p:spTree>
    <p:extLst>
      <p:ext uri="{BB962C8B-B14F-4D97-AF65-F5344CB8AC3E}">
        <p14:creationId xmlns:p14="http://schemas.microsoft.com/office/powerpoint/2010/main" val="356705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marL="457200" indent="-457200">
              <a:buClr>
                <a:srgbClr val="FF0000"/>
              </a:buClr>
              <a:buFont typeface="Arial" panose="020B0604020202020204" pitchFamily="34" charset="0"/>
              <a:buChar char="•"/>
              <a:defRPr sz="2800"/>
            </a:lvl1pPr>
            <a:lvl2pPr marL="800100" indent="-342900">
              <a:buClr>
                <a:srgbClr val="FF0000"/>
              </a:buClr>
              <a:buFont typeface="Arial" panose="020B0604020202020204" pitchFamily="34" charset="0"/>
              <a:buChar char="•"/>
              <a:defRPr sz="2400"/>
            </a:lvl2pPr>
            <a:lvl3pPr marL="1257300" indent="-342900">
              <a:buClr>
                <a:srgbClr val="FF0000"/>
              </a:buClr>
              <a:buFont typeface="Arial" panose="020B0604020202020204" pitchFamily="34" charset="0"/>
              <a:buChar char="•"/>
              <a:defRPr sz="2000"/>
            </a:lvl3pPr>
            <a:lvl4pPr marL="1657350" indent="-285750">
              <a:buClr>
                <a:srgbClr val="FF0000"/>
              </a:buClr>
              <a:buFont typeface="Arial" panose="020B0604020202020204" pitchFamily="34" charset="0"/>
              <a:buChar char="•"/>
              <a:defRPr sz="1800"/>
            </a:lvl4pPr>
            <a:lvl5pPr marL="2114550" indent="-285750">
              <a:buClr>
                <a:srgbClr val="FF0000"/>
              </a:buClr>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457200" indent="-457200">
              <a:buClr>
                <a:srgbClr val="FF0000"/>
              </a:buClr>
              <a:buFont typeface="Arial" panose="020B0604020202020204" pitchFamily="34" charset="0"/>
              <a:buChar char="•"/>
              <a:defRPr sz="2800"/>
            </a:lvl1pPr>
            <a:lvl2pPr marL="800100" indent="-342900">
              <a:buClr>
                <a:srgbClr val="FF0000"/>
              </a:buClr>
              <a:buFont typeface="Arial" panose="020B0604020202020204" pitchFamily="34" charset="0"/>
              <a:buChar char="•"/>
              <a:defRPr sz="2400"/>
            </a:lvl2pPr>
            <a:lvl3pPr marL="1257300" indent="-342900">
              <a:buClr>
                <a:srgbClr val="FF0000"/>
              </a:buClr>
              <a:buFont typeface="Arial" panose="020B0604020202020204" pitchFamily="34" charset="0"/>
              <a:buChar char="•"/>
              <a:defRPr sz="2000"/>
            </a:lvl3pPr>
            <a:lvl4pPr marL="1657350" indent="-285750">
              <a:buClr>
                <a:srgbClr val="FF0000"/>
              </a:buClr>
              <a:buFont typeface="Arial" panose="020B0604020202020204" pitchFamily="34" charset="0"/>
              <a:buChar char="•"/>
              <a:defRPr sz="1800"/>
            </a:lvl4pPr>
            <a:lvl5pPr marL="2114550" indent="-285750">
              <a:buClr>
                <a:srgbClr val="FF0000"/>
              </a:buClr>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oup 7"/>
          <p:cNvGrpSpPr/>
          <p:nvPr/>
        </p:nvGrpSpPr>
        <p:grpSpPr>
          <a:xfrm>
            <a:off x="12700" y="6211407"/>
            <a:ext cx="9144378" cy="659292"/>
            <a:chOff x="12700" y="6211407"/>
            <a:chExt cx="9144378" cy="659292"/>
          </a:xfrm>
        </p:grpSpPr>
        <p:sp>
          <p:nvSpPr>
            <p:cNvPr id="9" name="Rectangle 8"/>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2729279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p:cNvGrpSpPr/>
          <p:nvPr/>
        </p:nvGrpSpPr>
        <p:grpSpPr>
          <a:xfrm>
            <a:off x="12700" y="6211407"/>
            <a:ext cx="9144378" cy="659292"/>
            <a:chOff x="12700" y="6211407"/>
            <a:chExt cx="9144378" cy="659292"/>
          </a:xfrm>
        </p:grpSpPr>
        <p:sp>
          <p:nvSpPr>
            <p:cNvPr id="11" name="Rectangle 10"/>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1836612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6" name="Group 5"/>
          <p:cNvGrpSpPr/>
          <p:nvPr/>
        </p:nvGrpSpPr>
        <p:grpSpPr>
          <a:xfrm>
            <a:off x="12700" y="6211407"/>
            <a:ext cx="9144378" cy="659292"/>
            <a:chOff x="12700" y="6211407"/>
            <a:chExt cx="9144378" cy="659292"/>
          </a:xfrm>
        </p:grpSpPr>
        <p:sp>
          <p:nvSpPr>
            <p:cNvPr id="7" name="Rectangle 6"/>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1831073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p:cNvGrpSpPr/>
          <p:nvPr/>
        </p:nvGrpSpPr>
        <p:grpSpPr>
          <a:xfrm>
            <a:off x="12700" y="6211407"/>
            <a:ext cx="9144378" cy="659292"/>
            <a:chOff x="12700" y="6211407"/>
            <a:chExt cx="9144378" cy="659292"/>
          </a:xfrm>
        </p:grpSpPr>
        <p:sp>
          <p:nvSpPr>
            <p:cNvPr id="6" name="Rectangle 5"/>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3317122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64556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72" r:id="rId15"/>
    <p:sldLayoutId id="2147483673"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rgbClr val="FF0000"/>
        </a:buClr>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FF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FF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FF0000"/>
        </a:buClr>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FF0000"/>
        </a:buClr>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522249" y="1096536"/>
            <a:ext cx="7772400" cy="1055649"/>
          </a:xfrm>
        </p:spPr>
        <p:txBody>
          <a:bodyPr anchor="t">
            <a:normAutofit fontScale="90000"/>
          </a:bodyPr>
          <a:lstStyle/>
          <a:p>
            <a:pPr eaLnBrk="1" hangingPunct="1"/>
            <a:r>
              <a:rPr lang="en-US" sz="3600" dirty="0"/>
              <a:t>ETLP 7: Activity Sequencing and Choice</a:t>
            </a:r>
            <a:br>
              <a:rPr lang="en-US" sz="3600" dirty="0"/>
            </a:br>
            <a:r>
              <a:rPr lang="en-US" sz="3600" dirty="0">
                <a:solidFill>
                  <a:srgbClr val="FF0000"/>
                </a:solidFill>
              </a:rPr>
              <a:t/>
            </a:r>
            <a:br>
              <a:rPr lang="en-US" sz="3600" dirty="0">
                <a:solidFill>
                  <a:srgbClr val="FF0000"/>
                </a:solidFill>
              </a:rPr>
            </a:br>
            <a:r>
              <a:rPr lang="en-US" sz="3600" dirty="0">
                <a:solidFill>
                  <a:srgbClr val="FF0000"/>
                </a:solidFill>
              </a:rPr>
              <a:t>Staff Mini Module</a:t>
            </a:r>
            <a:r>
              <a:rPr lang="en-US" sz="3600" dirty="0"/>
              <a:t/>
            </a:r>
            <a:br>
              <a:rPr lang="en-US" sz="3600" dirty="0"/>
            </a:br>
            <a:r>
              <a:rPr lang="en-US" sz="3600" dirty="0"/>
              <a:t/>
            </a:r>
            <a:br>
              <a:rPr lang="en-US" sz="3600" dirty="0"/>
            </a:br>
            <a:r>
              <a:rPr lang="en-US" sz="2900" dirty="0"/>
              <a:t/>
            </a:r>
            <a:br>
              <a:rPr lang="en-US" sz="2900" dirty="0"/>
            </a:br>
            <a:endParaRPr lang="en-US" sz="2900" dirty="0"/>
          </a:p>
        </p:txBody>
      </p:sp>
    </p:spTree>
    <p:extLst>
      <p:ext uri="{BB962C8B-B14F-4D97-AF65-F5344CB8AC3E}">
        <p14:creationId xmlns:p14="http://schemas.microsoft.com/office/powerpoint/2010/main" val="3855538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700" y="6211407"/>
            <a:ext cx="9144378" cy="659292"/>
            <a:chOff x="12700" y="6211407"/>
            <a:chExt cx="9144378" cy="659292"/>
          </a:xfrm>
        </p:grpSpPr>
        <p:sp>
          <p:nvSpPr>
            <p:cNvPr id="5" name="Rectangle 4"/>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
        <p:nvSpPr>
          <p:cNvPr id="9" name="Content Placeholder 8">
            <a:extLst>
              <a:ext uri="{FF2B5EF4-FFF2-40B4-BE49-F238E27FC236}">
                <a16:creationId xmlns:a16="http://schemas.microsoft.com/office/drawing/2014/main" id="{F7541CD9-6E76-3E48-9C71-6B70B1024289}"/>
              </a:ext>
            </a:extLst>
          </p:cNvPr>
          <p:cNvSpPr>
            <a:spLocks noGrp="1"/>
          </p:cNvSpPr>
          <p:nvPr>
            <p:ph idx="1"/>
          </p:nvPr>
        </p:nvSpPr>
        <p:spPr>
          <a:xfrm>
            <a:off x="300789" y="505327"/>
            <a:ext cx="8229600" cy="794084"/>
          </a:xfrm>
        </p:spPr>
        <p:txBody>
          <a:bodyPr/>
          <a:lstStyle/>
          <a:p>
            <a:pPr marL="0" indent="0">
              <a:buNone/>
            </a:pPr>
            <a:r>
              <a:rPr lang="en-US" dirty="0"/>
              <a:t>Emily</a:t>
            </a:r>
          </a:p>
        </p:txBody>
      </p:sp>
      <p:pic>
        <p:nvPicPr>
          <p:cNvPr id="10" name="Picture 9">
            <a:extLst>
              <a:ext uri="{FF2B5EF4-FFF2-40B4-BE49-F238E27FC236}">
                <a16:creationId xmlns:a16="http://schemas.microsoft.com/office/drawing/2014/main" id="{6E3A11B2-AE87-7248-B8FE-D8D967C2FC7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15189" y="1215190"/>
            <a:ext cx="6912141" cy="4608094"/>
          </a:xfrm>
          <a:prstGeom prst="rect">
            <a:avLst/>
          </a:prstGeom>
        </p:spPr>
      </p:pic>
    </p:spTree>
    <p:extLst>
      <p:ext uri="{BB962C8B-B14F-4D97-AF65-F5344CB8AC3E}">
        <p14:creationId xmlns:p14="http://schemas.microsoft.com/office/powerpoint/2010/main" val="2588093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00"/>
                </a:solidFill>
              </a:rPr>
              <a:t>Guideline for Using Task Interspersal</a:t>
            </a:r>
          </a:p>
        </p:txBody>
      </p:sp>
      <p:sp>
        <p:nvSpPr>
          <p:cNvPr id="3" name="Content Placeholder 2"/>
          <p:cNvSpPr>
            <a:spLocks noGrp="1"/>
          </p:cNvSpPr>
          <p:nvPr>
            <p:ph idx="1"/>
          </p:nvPr>
        </p:nvSpPr>
        <p:spPr>
          <a:xfrm>
            <a:off x="457200" y="1430868"/>
            <a:ext cx="8229600" cy="4858029"/>
          </a:xfrm>
        </p:spPr>
        <p:txBody>
          <a:bodyPr>
            <a:normAutofit fontScale="92500" lnSpcReduction="20000"/>
          </a:bodyPr>
          <a:lstStyle/>
          <a:p>
            <a:pPr>
              <a:lnSpc>
                <a:spcPct val="110000"/>
              </a:lnSpc>
              <a:spcBef>
                <a:spcPts val="0"/>
              </a:spcBef>
              <a:spcAft>
                <a:spcPts val="600"/>
              </a:spcAft>
              <a:buClr>
                <a:srgbClr val="FF0000"/>
              </a:buClr>
            </a:pPr>
            <a:r>
              <a:rPr lang="en-US" dirty="0"/>
              <a:t>An item must be truly at </a:t>
            </a:r>
            <a:r>
              <a:rPr lang="en-US" u="sng" dirty="0">
                <a:solidFill>
                  <a:srgbClr val="00B050"/>
                </a:solidFill>
              </a:rPr>
              <a:t>mastery level</a:t>
            </a:r>
            <a:r>
              <a:rPr lang="en-US" dirty="0">
                <a:solidFill>
                  <a:srgbClr val="00B050"/>
                </a:solidFill>
              </a:rPr>
              <a:t> </a:t>
            </a:r>
            <a:r>
              <a:rPr lang="en-US" dirty="0"/>
              <a:t>before using for interspersing.</a:t>
            </a:r>
          </a:p>
          <a:p>
            <a:pPr>
              <a:lnSpc>
                <a:spcPct val="110000"/>
              </a:lnSpc>
              <a:spcBef>
                <a:spcPts val="0"/>
              </a:spcBef>
              <a:spcAft>
                <a:spcPts val="600"/>
              </a:spcAft>
              <a:buClr>
                <a:srgbClr val="FF0000"/>
              </a:buClr>
            </a:pPr>
            <a:r>
              <a:rPr lang="en-US" dirty="0"/>
              <a:t>Students prefer assignments when up to 30% of items are new.</a:t>
            </a:r>
          </a:p>
          <a:p>
            <a:pPr>
              <a:lnSpc>
                <a:spcPct val="110000"/>
              </a:lnSpc>
              <a:spcBef>
                <a:spcPts val="0"/>
              </a:spcBef>
              <a:spcAft>
                <a:spcPts val="600"/>
              </a:spcAft>
              <a:buClr>
                <a:srgbClr val="FF0000"/>
              </a:buClr>
            </a:pPr>
            <a:r>
              <a:rPr lang="en-US" dirty="0"/>
              <a:t>Intersperse in a ratio of 1:3; one mastered to every three new items.</a:t>
            </a:r>
          </a:p>
          <a:p>
            <a:pPr>
              <a:lnSpc>
                <a:spcPct val="110000"/>
              </a:lnSpc>
              <a:spcBef>
                <a:spcPts val="0"/>
              </a:spcBef>
              <a:spcAft>
                <a:spcPts val="600"/>
              </a:spcAft>
              <a:buClr>
                <a:srgbClr val="FF0000"/>
              </a:buClr>
            </a:pPr>
            <a:r>
              <a:rPr lang="en-US" dirty="0"/>
              <a:t>Slowly fade the mastered items as fluency builds with new content.</a:t>
            </a:r>
          </a:p>
          <a:p>
            <a:pPr>
              <a:lnSpc>
                <a:spcPct val="110000"/>
              </a:lnSpc>
              <a:spcBef>
                <a:spcPts val="0"/>
              </a:spcBef>
              <a:spcAft>
                <a:spcPts val="600"/>
              </a:spcAft>
              <a:buClr>
                <a:srgbClr val="FF0000"/>
              </a:buClr>
            </a:pPr>
            <a:r>
              <a:rPr lang="en-US" dirty="0"/>
              <a:t>Eventually eliminate the already mastered items.</a:t>
            </a:r>
          </a:p>
          <a:p>
            <a:pPr marL="0" indent="0" algn="r">
              <a:lnSpc>
                <a:spcPct val="110000"/>
              </a:lnSpc>
              <a:spcBef>
                <a:spcPts val="0"/>
              </a:spcBef>
              <a:spcAft>
                <a:spcPts val="600"/>
              </a:spcAft>
              <a:buClr>
                <a:srgbClr val="FF0000"/>
              </a:buClr>
              <a:buNone/>
            </a:pPr>
            <a:r>
              <a:rPr lang="en-US" dirty="0"/>
              <a:t>                      </a:t>
            </a:r>
            <a:r>
              <a:rPr lang="en-US" sz="1500" dirty="0"/>
              <a:t>Logan and Skinner (1998)</a:t>
            </a:r>
          </a:p>
        </p:txBody>
      </p:sp>
      <p:grpSp>
        <p:nvGrpSpPr>
          <p:cNvPr id="4" name="Group 3"/>
          <p:cNvGrpSpPr/>
          <p:nvPr/>
        </p:nvGrpSpPr>
        <p:grpSpPr>
          <a:xfrm>
            <a:off x="12700" y="6211407"/>
            <a:ext cx="9144378" cy="659292"/>
            <a:chOff x="12700" y="6211407"/>
            <a:chExt cx="9144378" cy="659292"/>
          </a:xfrm>
        </p:grpSpPr>
        <p:sp>
          <p:nvSpPr>
            <p:cNvPr id="5" name="Rectangle 4"/>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3726694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969962"/>
          </a:xfrm>
        </p:spPr>
        <p:txBody>
          <a:bodyPr>
            <a:normAutofit/>
          </a:bodyPr>
          <a:lstStyle/>
          <a:p>
            <a:r>
              <a:rPr lang="en-US" dirty="0"/>
              <a:t>Session Outcomes</a:t>
            </a:r>
          </a:p>
        </p:txBody>
      </p:sp>
      <p:sp>
        <p:nvSpPr>
          <p:cNvPr id="7" name="Content Placeholder 6"/>
          <p:cNvSpPr>
            <a:spLocks noGrp="1"/>
          </p:cNvSpPr>
          <p:nvPr>
            <p:ph idx="1"/>
          </p:nvPr>
        </p:nvSpPr>
        <p:spPr>
          <a:xfrm>
            <a:off x="457200" y="1117600"/>
            <a:ext cx="8229600" cy="5088590"/>
          </a:xfrm>
        </p:spPr>
        <p:txBody>
          <a:bodyPr>
            <a:normAutofit/>
          </a:bodyPr>
          <a:lstStyle/>
          <a:p>
            <a:pPr marL="0" indent="0" algn="ctr">
              <a:lnSpc>
                <a:spcPct val="110000"/>
              </a:lnSpc>
              <a:spcBef>
                <a:spcPts val="0"/>
              </a:spcBef>
              <a:spcAft>
                <a:spcPts val="600"/>
              </a:spcAft>
              <a:buNone/>
            </a:pPr>
            <a:r>
              <a:rPr lang="en-US" sz="2600" i="1" dirty="0">
                <a:solidFill>
                  <a:srgbClr val="008000"/>
                </a:solidFill>
              </a:rPr>
              <a:t>At the end of the session, you will be able to…</a:t>
            </a:r>
          </a:p>
          <a:p>
            <a:pPr marL="0" indent="0" algn="ctr">
              <a:lnSpc>
                <a:spcPct val="110000"/>
              </a:lnSpc>
              <a:spcBef>
                <a:spcPts val="0"/>
              </a:spcBef>
              <a:spcAft>
                <a:spcPts val="600"/>
              </a:spcAft>
              <a:buNone/>
            </a:pPr>
            <a:endParaRPr lang="en-US" sz="1050" i="1" dirty="0">
              <a:solidFill>
                <a:srgbClr val="008000"/>
              </a:solidFill>
            </a:endParaRPr>
          </a:p>
          <a:p>
            <a:pPr>
              <a:buFont typeface="Wingdings" pitchFamily="2" charset="2"/>
              <a:buChar char="ü"/>
            </a:pPr>
            <a:r>
              <a:rPr lang="en-US" sz="2800" dirty="0"/>
              <a:t>Discuss and plan for using Activity Sequencing in the classroom including:</a:t>
            </a:r>
          </a:p>
          <a:p>
            <a:pPr lvl="1">
              <a:buFont typeface="Wingdings" pitchFamily="2" charset="2"/>
              <a:buChar char="ü"/>
            </a:pPr>
            <a:r>
              <a:rPr lang="en-US" sz="2400" dirty="0"/>
              <a:t>Task Interspersal</a:t>
            </a:r>
          </a:p>
          <a:p>
            <a:pPr lvl="1">
              <a:buFont typeface="Wingdings" pitchFamily="2" charset="2"/>
              <a:buChar char="ü"/>
            </a:pPr>
            <a:r>
              <a:rPr lang="en-US" sz="2400" dirty="0"/>
              <a:t>Behavior Momentum</a:t>
            </a:r>
          </a:p>
          <a:p>
            <a:r>
              <a:rPr lang="en-US" sz="2800" dirty="0"/>
              <a:t> Discuss and plan for using Student Choice in the classroom.</a:t>
            </a:r>
          </a:p>
          <a:p>
            <a:pPr marL="0" indent="0">
              <a:lnSpc>
                <a:spcPct val="90000"/>
              </a:lnSpc>
              <a:buNone/>
            </a:pPr>
            <a:endParaRPr lang="en-US" sz="2800" dirty="0"/>
          </a:p>
        </p:txBody>
      </p:sp>
      <p:grpSp>
        <p:nvGrpSpPr>
          <p:cNvPr id="2" name="Group 16"/>
          <p:cNvGrpSpPr/>
          <p:nvPr/>
        </p:nvGrpSpPr>
        <p:grpSpPr>
          <a:xfrm>
            <a:off x="12700" y="6211407"/>
            <a:ext cx="9144378" cy="659292"/>
            <a:chOff x="12700" y="6211407"/>
            <a:chExt cx="9144378" cy="659292"/>
          </a:xfrm>
        </p:grpSpPr>
        <p:sp>
          <p:nvSpPr>
            <p:cNvPr id="18" name="Rectangle 17"/>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682391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083"/>
            <a:ext cx="8229600" cy="1023584"/>
          </a:xfrm>
        </p:spPr>
        <p:txBody>
          <a:bodyPr/>
          <a:lstStyle/>
          <a:p>
            <a:r>
              <a:rPr lang="en-US" dirty="0">
                <a:solidFill>
                  <a:srgbClr val="000000"/>
                </a:solidFill>
              </a:rPr>
              <a:t>Behavioral Momentum</a:t>
            </a:r>
          </a:p>
        </p:txBody>
      </p:sp>
      <p:sp>
        <p:nvSpPr>
          <p:cNvPr id="3" name="Content Placeholder 2"/>
          <p:cNvSpPr>
            <a:spLocks noGrp="1"/>
          </p:cNvSpPr>
          <p:nvPr>
            <p:ph idx="1"/>
          </p:nvPr>
        </p:nvSpPr>
        <p:spPr>
          <a:xfrm>
            <a:off x="457200" y="1354667"/>
            <a:ext cx="8229600" cy="4614333"/>
          </a:xfrm>
        </p:spPr>
        <p:txBody>
          <a:bodyPr>
            <a:normAutofit/>
          </a:bodyPr>
          <a:lstStyle/>
          <a:p>
            <a:pPr marL="0" indent="0">
              <a:lnSpc>
                <a:spcPct val="110000"/>
              </a:lnSpc>
              <a:spcBef>
                <a:spcPts val="0"/>
              </a:spcBef>
              <a:spcAft>
                <a:spcPts val="600"/>
              </a:spcAft>
              <a:buClr>
                <a:srgbClr val="008000"/>
              </a:buClr>
              <a:buNone/>
            </a:pPr>
            <a:endParaRPr lang="en-US" sz="2800" dirty="0"/>
          </a:p>
          <a:p>
            <a:pPr marL="0" indent="0">
              <a:buNone/>
            </a:pPr>
            <a:endParaRPr lang="en-US" dirty="0"/>
          </a:p>
        </p:txBody>
      </p:sp>
      <p:grpSp>
        <p:nvGrpSpPr>
          <p:cNvPr id="4" name="Group 3"/>
          <p:cNvGrpSpPr/>
          <p:nvPr/>
        </p:nvGrpSpPr>
        <p:grpSpPr>
          <a:xfrm>
            <a:off x="12700" y="6211407"/>
            <a:ext cx="9144378" cy="659292"/>
            <a:chOff x="12700" y="6211407"/>
            <a:chExt cx="9144378" cy="659292"/>
          </a:xfrm>
        </p:grpSpPr>
        <p:sp>
          <p:nvSpPr>
            <p:cNvPr id="5" name="Rectangle 4"/>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
        <p:nvSpPr>
          <p:cNvPr id="9" name="TextBox 8">
            <a:extLst>
              <a:ext uri="{FF2B5EF4-FFF2-40B4-BE49-F238E27FC236}">
                <a16:creationId xmlns:a16="http://schemas.microsoft.com/office/drawing/2014/main" id="{DAAE09EF-3630-7F43-B13B-C46A5AD07D03}"/>
              </a:ext>
            </a:extLst>
          </p:cNvPr>
          <p:cNvSpPr txBox="1"/>
          <p:nvPr/>
        </p:nvSpPr>
        <p:spPr>
          <a:xfrm>
            <a:off x="673596" y="1411859"/>
            <a:ext cx="2442583" cy="1477328"/>
          </a:xfrm>
          <a:prstGeom prst="rect">
            <a:avLst/>
          </a:prstGeom>
          <a:noFill/>
          <a:ln>
            <a:solidFill>
              <a:schemeClr val="tx1"/>
            </a:solidFill>
          </a:ln>
        </p:spPr>
        <p:txBody>
          <a:bodyPr wrap="square" rtlCol="0">
            <a:spAutoFit/>
          </a:bodyPr>
          <a:lstStyle/>
          <a:p>
            <a:pPr algn="ctr"/>
            <a:r>
              <a:rPr lang="en-US" dirty="0">
                <a:solidFill>
                  <a:srgbClr val="00B050"/>
                </a:solidFill>
              </a:rPr>
              <a:t>Word Sort</a:t>
            </a:r>
            <a:endParaRPr lang="en-US" dirty="0"/>
          </a:p>
          <a:p>
            <a:r>
              <a:rPr lang="en-US" u="sng" dirty="0"/>
              <a:t>-ad		-am		-at</a:t>
            </a:r>
          </a:p>
          <a:p>
            <a:endParaRPr lang="en-US" dirty="0"/>
          </a:p>
          <a:p>
            <a:endParaRPr lang="en-US" dirty="0"/>
          </a:p>
          <a:p>
            <a:endParaRPr lang="en-US" dirty="0"/>
          </a:p>
        </p:txBody>
      </p:sp>
      <p:sp>
        <p:nvSpPr>
          <p:cNvPr id="10" name="TextBox 9">
            <a:extLst>
              <a:ext uri="{FF2B5EF4-FFF2-40B4-BE49-F238E27FC236}">
                <a16:creationId xmlns:a16="http://schemas.microsoft.com/office/drawing/2014/main" id="{9381BB7F-DA66-234E-B3CF-A42328B09010}"/>
              </a:ext>
            </a:extLst>
          </p:cNvPr>
          <p:cNvSpPr txBox="1"/>
          <p:nvPr/>
        </p:nvSpPr>
        <p:spPr>
          <a:xfrm>
            <a:off x="6352414" y="1411859"/>
            <a:ext cx="2442583" cy="1477328"/>
          </a:xfrm>
          <a:prstGeom prst="rect">
            <a:avLst/>
          </a:prstGeom>
          <a:noFill/>
          <a:ln>
            <a:solidFill>
              <a:schemeClr val="tx1"/>
            </a:solidFill>
          </a:ln>
        </p:spPr>
        <p:txBody>
          <a:bodyPr wrap="square" rtlCol="0">
            <a:spAutoFit/>
          </a:bodyPr>
          <a:lstStyle/>
          <a:p>
            <a:pPr algn="ctr"/>
            <a:r>
              <a:rPr lang="en-US" dirty="0">
                <a:solidFill>
                  <a:srgbClr val="FF0000"/>
                </a:solidFill>
              </a:rPr>
              <a:t>Write 5 words for each</a:t>
            </a:r>
          </a:p>
          <a:p>
            <a:r>
              <a:rPr lang="en-US" u="sng" dirty="0"/>
              <a:t>-ad		-am		-at</a:t>
            </a:r>
          </a:p>
          <a:p>
            <a:endParaRPr lang="en-US" dirty="0"/>
          </a:p>
          <a:p>
            <a:endParaRPr lang="en-US" dirty="0"/>
          </a:p>
          <a:p>
            <a:endParaRPr lang="en-US" dirty="0"/>
          </a:p>
        </p:txBody>
      </p:sp>
      <p:sp>
        <p:nvSpPr>
          <p:cNvPr id="11" name="TextBox 10">
            <a:extLst>
              <a:ext uri="{FF2B5EF4-FFF2-40B4-BE49-F238E27FC236}">
                <a16:creationId xmlns:a16="http://schemas.microsoft.com/office/drawing/2014/main" id="{381A314B-6593-5A4D-8B6A-68F07BFC5A47}"/>
              </a:ext>
            </a:extLst>
          </p:cNvPr>
          <p:cNvSpPr txBox="1"/>
          <p:nvPr/>
        </p:nvSpPr>
        <p:spPr>
          <a:xfrm>
            <a:off x="3585240" y="1403584"/>
            <a:ext cx="2442583" cy="1477328"/>
          </a:xfrm>
          <a:prstGeom prst="rect">
            <a:avLst/>
          </a:prstGeom>
          <a:noFill/>
          <a:ln>
            <a:solidFill>
              <a:schemeClr val="tx1"/>
            </a:solidFill>
          </a:ln>
        </p:spPr>
        <p:txBody>
          <a:bodyPr wrap="square" rtlCol="0">
            <a:spAutoFit/>
          </a:bodyPr>
          <a:lstStyle/>
          <a:p>
            <a:pPr algn="ctr"/>
            <a:r>
              <a:rPr lang="en-US" dirty="0">
                <a:solidFill>
                  <a:srgbClr val="00B050"/>
                </a:solidFill>
              </a:rPr>
              <a:t>Read your list to a partner</a:t>
            </a:r>
            <a:endParaRPr lang="en-US" dirty="0"/>
          </a:p>
          <a:p>
            <a:r>
              <a:rPr lang="en-US" u="sng" dirty="0"/>
              <a:t>-ad		-am		-at</a:t>
            </a:r>
          </a:p>
          <a:p>
            <a:endParaRPr lang="en-US" dirty="0"/>
          </a:p>
          <a:p>
            <a:endParaRPr lang="en-US" dirty="0"/>
          </a:p>
        </p:txBody>
      </p:sp>
      <p:sp>
        <p:nvSpPr>
          <p:cNvPr id="13" name="Content Placeholder 2">
            <a:extLst>
              <a:ext uri="{FF2B5EF4-FFF2-40B4-BE49-F238E27FC236}">
                <a16:creationId xmlns:a16="http://schemas.microsoft.com/office/drawing/2014/main" id="{9F67CE60-24A4-3A49-8F95-B8BF63C62953}"/>
              </a:ext>
            </a:extLst>
          </p:cNvPr>
          <p:cNvSpPr txBox="1">
            <a:spLocks/>
          </p:cNvSpPr>
          <p:nvPr/>
        </p:nvSpPr>
        <p:spPr>
          <a:xfrm>
            <a:off x="565485" y="3216079"/>
            <a:ext cx="8229600" cy="2383589"/>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Clr>
                <a:srgbClr val="FF0000"/>
              </a:buClr>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FF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FF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FF0000"/>
              </a:buClr>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FF0000"/>
              </a:buClr>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Bef>
                <a:spcPts val="0"/>
              </a:spcBef>
              <a:spcAft>
                <a:spcPts val="600"/>
              </a:spcAft>
              <a:buFont typeface="Arial" panose="020B0604020202020204" pitchFamily="34" charset="0"/>
              <a:buNone/>
            </a:pPr>
            <a:r>
              <a:rPr lang="en-US" sz="3400" i="1" dirty="0"/>
              <a:t>Definition</a:t>
            </a:r>
          </a:p>
          <a:p>
            <a:r>
              <a:rPr lang="en-US" sz="3600" dirty="0"/>
              <a:t>Using the momentum of easier tasks or requests to build energy or motion to complete requests or activities of greater difficulty.</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239765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000000"/>
                </a:solidFill>
              </a:rPr>
              <a:t>Michael</a:t>
            </a:r>
          </a:p>
        </p:txBody>
      </p:sp>
      <p:grpSp>
        <p:nvGrpSpPr>
          <p:cNvPr id="5" name="Group 4"/>
          <p:cNvGrpSpPr/>
          <p:nvPr/>
        </p:nvGrpSpPr>
        <p:grpSpPr>
          <a:xfrm>
            <a:off x="12700" y="6211407"/>
            <a:ext cx="9144378" cy="659292"/>
            <a:chOff x="12700" y="6211407"/>
            <a:chExt cx="9144378" cy="659292"/>
          </a:xfrm>
        </p:grpSpPr>
        <p:sp>
          <p:nvSpPr>
            <p:cNvPr id="6" name="Rectangle 5"/>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pic>
        <p:nvPicPr>
          <p:cNvPr id="20" name="Content Placeholder 19">
            <a:extLst>
              <a:ext uri="{FF2B5EF4-FFF2-40B4-BE49-F238E27FC236}">
                <a16:creationId xmlns:a16="http://schemas.microsoft.com/office/drawing/2014/main" id="{E6B22FF1-D225-E546-968A-BD9A1EFE1E90}"/>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1177528" y="1166018"/>
            <a:ext cx="7509272" cy="5006182"/>
          </a:xfrm>
        </p:spPr>
      </p:pic>
    </p:spTree>
    <p:extLst>
      <p:ext uri="{BB962C8B-B14F-4D97-AF65-F5344CB8AC3E}">
        <p14:creationId xmlns:p14="http://schemas.microsoft.com/office/powerpoint/2010/main" val="57934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083"/>
            <a:ext cx="8229600" cy="910697"/>
          </a:xfrm>
        </p:spPr>
        <p:txBody>
          <a:bodyPr/>
          <a:lstStyle/>
          <a:p>
            <a:r>
              <a:rPr lang="en-US" dirty="0">
                <a:solidFill>
                  <a:srgbClr val="000000"/>
                </a:solidFill>
              </a:rPr>
              <a:t>Behavior Momentum</a:t>
            </a:r>
            <a:endParaRPr lang="en-US" sz="3600" i="1" dirty="0">
              <a:solidFill>
                <a:srgbClr val="000000"/>
              </a:solidFill>
            </a:endParaRPr>
          </a:p>
        </p:txBody>
      </p:sp>
      <p:sp>
        <p:nvSpPr>
          <p:cNvPr id="3" name="Content Placeholder 2"/>
          <p:cNvSpPr>
            <a:spLocks noGrp="1"/>
          </p:cNvSpPr>
          <p:nvPr>
            <p:ph idx="1"/>
          </p:nvPr>
        </p:nvSpPr>
        <p:spPr>
          <a:xfrm>
            <a:off x="457200" y="1284305"/>
            <a:ext cx="8229600" cy="5174117"/>
          </a:xfrm>
        </p:spPr>
        <p:txBody>
          <a:bodyPr>
            <a:noAutofit/>
          </a:bodyPr>
          <a:lstStyle/>
          <a:p>
            <a:pPr>
              <a:spcBef>
                <a:spcPts val="0"/>
              </a:spcBef>
              <a:spcAft>
                <a:spcPts val="600"/>
              </a:spcAft>
              <a:buClr>
                <a:srgbClr val="008000"/>
              </a:buClr>
            </a:pPr>
            <a:r>
              <a:rPr lang="en-US" sz="2800" dirty="0"/>
              <a:t>Identify behaviors that have a high probability of completion.</a:t>
            </a:r>
          </a:p>
          <a:p>
            <a:pPr>
              <a:spcBef>
                <a:spcPts val="0"/>
              </a:spcBef>
              <a:spcAft>
                <a:spcPts val="600"/>
              </a:spcAft>
              <a:buClr>
                <a:srgbClr val="008000"/>
              </a:buClr>
            </a:pPr>
            <a:r>
              <a:rPr lang="en-US" sz="2800" dirty="0"/>
              <a:t>Then precede more difficult requests with three or more requests the student can readily do.</a:t>
            </a:r>
          </a:p>
          <a:p>
            <a:pPr>
              <a:spcBef>
                <a:spcPts val="0"/>
              </a:spcBef>
              <a:spcAft>
                <a:spcPts val="600"/>
              </a:spcAft>
              <a:buClr>
                <a:srgbClr val="008000"/>
              </a:buClr>
            </a:pPr>
            <a:r>
              <a:rPr lang="en-US" sz="2800" dirty="0"/>
              <a:t>After successful completion, reinforce the student.</a:t>
            </a:r>
          </a:p>
          <a:p>
            <a:pPr>
              <a:spcBef>
                <a:spcPts val="0"/>
              </a:spcBef>
              <a:spcAft>
                <a:spcPts val="600"/>
              </a:spcAft>
              <a:buClr>
                <a:srgbClr val="008000"/>
              </a:buClr>
            </a:pPr>
            <a:r>
              <a:rPr lang="en-US" sz="2800" dirty="0"/>
              <a:t>Then present the task that is known to have a lower probability of being completed.</a:t>
            </a:r>
          </a:p>
          <a:p>
            <a:pPr>
              <a:spcBef>
                <a:spcPts val="0"/>
              </a:spcBef>
              <a:spcAft>
                <a:spcPts val="600"/>
              </a:spcAft>
              <a:buClr>
                <a:srgbClr val="008000"/>
              </a:buClr>
            </a:pPr>
            <a:r>
              <a:rPr lang="en-US" sz="2800" dirty="0"/>
              <a:t>Again, reinforce the student.</a:t>
            </a:r>
          </a:p>
          <a:p>
            <a:pPr>
              <a:spcBef>
                <a:spcPts val="0"/>
              </a:spcBef>
              <a:spcAft>
                <a:spcPts val="600"/>
              </a:spcAft>
              <a:buClr>
                <a:srgbClr val="008000"/>
              </a:buClr>
            </a:pPr>
            <a:r>
              <a:rPr lang="en-US" sz="2800" dirty="0"/>
              <a:t>Gradually reduce the number of easier requests.</a:t>
            </a:r>
          </a:p>
        </p:txBody>
      </p:sp>
      <p:grpSp>
        <p:nvGrpSpPr>
          <p:cNvPr id="4" name="Group 3"/>
          <p:cNvGrpSpPr/>
          <p:nvPr/>
        </p:nvGrpSpPr>
        <p:grpSpPr>
          <a:xfrm>
            <a:off x="12700" y="6211407"/>
            <a:ext cx="9144378" cy="659292"/>
            <a:chOff x="12700" y="6211407"/>
            <a:chExt cx="9144378" cy="659292"/>
          </a:xfrm>
        </p:grpSpPr>
        <p:sp>
          <p:nvSpPr>
            <p:cNvPr id="5" name="Rectangle 4"/>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405719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277E7-836B-3C47-9345-0416A2FD535E}"/>
              </a:ext>
            </a:extLst>
          </p:cNvPr>
          <p:cNvSpPr>
            <a:spLocks noGrp="1"/>
          </p:cNvSpPr>
          <p:nvPr>
            <p:ph type="title"/>
          </p:nvPr>
        </p:nvSpPr>
        <p:spPr/>
        <p:txBody>
          <a:bodyPr/>
          <a:lstStyle/>
          <a:p>
            <a:r>
              <a:rPr lang="en-US" dirty="0"/>
              <a:t>Offering Choice</a:t>
            </a:r>
          </a:p>
        </p:txBody>
      </p:sp>
      <p:sp>
        <p:nvSpPr>
          <p:cNvPr id="3" name="Content Placeholder 2">
            <a:extLst>
              <a:ext uri="{FF2B5EF4-FFF2-40B4-BE49-F238E27FC236}">
                <a16:creationId xmlns:a16="http://schemas.microsoft.com/office/drawing/2014/main" id="{603E42DD-074C-1C40-AD85-B23207C3C54F}"/>
              </a:ext>
            </a:extLst>
          </p:cNvPr>
          <p:cNvSpPr>
            <a:spLocks noGrp="1"/>
          </p:cNvSpPr>
          <p:nvPr>
            <p:ph idx="1"/>
          </p:nvPr>
        </p:nvSpPr>
        <p:spPr>
          <a:xfrm>
            <a:off x="186489" y="1244600"/>
            <a:ext cx="8771021" cy="1799389"/>
          </a:xfrm>
        </p:spPr>
        <p:txBody>
          <a:bodyPr>
            <a:normAutofit fontScale="92500" lnSpcReduction="20000"/>
          </a:bodyPr>
          <a:lstStyle/>
          <a:p>
            <a:pPr marL="0" lvl="0" indent="0">
              <a:spcBef>
                <a:spcPts val="0"/>
              </a:spcBef>
              <a:spcAft>
                <a:spcPts val="600"/>
              </a:spcAft>
              <a:buNone/>
            </a:pPr>
            <a:r>
              <a:rPr lang="en-US" dirty="0"/>
              <a:t>Intentionally planning for providing options to students such as method of response, tools and supplies, working independently or with peers, order of tasks, location for working, etc.</a:t>
            </a:r>
          </a:p>
          <a:p>
            <a:pPr marL="0" indent="0">
              <a:buNone/>
            </a:pPr>
            <a:endParaRPr lang="en-US" dirty="0"/>
          </a:p>
        </p:txBody>
      </p:sp>
      <p:pic>
        <p:nvPicPr>
          <p:cNvPr id="5" name="Picture 4">
            <a:extLst>
              <a:ext uri="{FF2B5EF4-FFF2-40B4-BE49-F238E27FC236}">
                <a16:creationId xmlns:a16="http://schemas.microsoft.com/office/drawing/2014/main" id="{A4623BC8-949E-9249-B18C-1AD49B76A61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45592" y="2791325"/>
            <a:ext cx="4932252" cy="3285928"/>
          </a:xfrm>
          <a:prstGeom prst="rect">
            <a:avLst/>
          </a:prstGeom>
        </p:spPr>
      </p:pic>
      <p:pic>
        <p:nvPicPr>
          <p:cNvPr id="7" name="Picture 6">
            <a:extLst>
              <a:ext uri="{FF2B5EF4-FFF2-40B4-BE49-F238E27FC236}">
                <a16:creationId xmlns:a16="http://schemas.microsoft.com/office/drawing/2014/main" id="{7E39E3FC-BB37-8548-8925-17A49BA09DD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21677" y="2791325"/>
            <a:ext cx="2188728" cy="3285928"/>
          </a:xfrm>
          <a:prstGeom prst="rect">
            <a:avLst/>
          </a:prstGeom>
        </p:spPr>
      </p:pic>
    </p:spTree>
    <p:extLst>
      <p:ext uri="{BB962C8B-B14F-4D97-AF65-F5344CB8AC3E}">
        <p14:creationId xmlns:p14="http://schemas.microsoft.com/office/powerpoint/2010/main" val="4059427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083"/>
            <a:ext cx="8229600" cy="1023584"/>
          </a:xfrm>
        </p:spPr>
        <p:txBody>
          <a:bodyPr/>
          <a:lstStyle/>
          <a:p>
            <a:r>
              <a:rPr lang="en-US" dirty="0"/>
              <a:t>Student Choice</a:t>
            </a:r>
          </a:p>
        </p:txBody>
      </p:sp>
      <p:sp>
        <p:nvSpPr>
          <p:cNvPr id="3" name="Content Placeholder 2"/>
          <p:cNvSpPr>
            <a:spLocks noGrp="1"/>
          </p:cNvSpPr>
          <p:nvPr>
            <p:ph idx="1"/>
          </p:nvPr>
        </p:nvSpPr>
        <p:spPr>
          <a:xfrm>
            <a:off x="457200" y="1227667"/>
            <a:ext cx="8229600" cy="4741333"/>
          </a:xfrm>
        </p:spPr>
        <p:txBody>
          <a:bodyPr>
            <a:normAutofit/>
          </a:bodyPr>
          <a:lstStyle/>
          <a:p>
            <a:pPr marL="0" indent="0">
              <a:lnSpc>
                <a:spcPct val="110000"/>
              </a:lnSpc>
              <a:spcBef>
                <a:spcPts val="0"/>
              </a:spcBef>
              <a:spcAft>
                <a:spcPts val="600"/>
              </a:spcAft>
              <a:buClr>
                <a:srgbClr val="008000"/>
              </a:buClr>
              <a:buNone/>
            </a:pPr>
            <a:endParaRPr lang="en-US" sz="2800" dirty="0"/>
          </a:p>
          <a:p>
            <a:pPr marL="0" indent="0">
              <a:buNone/>
            </a:pPr>
            <a:endParaRPr lang="en-US" dirty="0"/>
          </a:p>
        </p:txBody>
      </p:sp>
      <p:grpSp>
        <p:nvGrpSpPr>
          <p:cNvPr id="4" name="Group 3"/>
          <p:cNvGrpSpPr/>
          <p:nvPr/>
        </p:nvGrpSpPr>
        <p:grpSpPr>
          <a:xfrm>
            <a:off x="12700" y="6211407"/>
            <a:ext cx="9144378" cy="659292"/>
            <a:chOff x="12700" y="6211407"/>
            <a:chExt cx="9144378" cy="659292"/>
          </a:xfrm>
        </p:grpSpPr>
        <p:sp>
          <p:nvSpPr>
            <p:cNvPr id="5" name="Rectangle 4"/>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pic>
        <p:nvPicPr>
          <p:cNvPr id="10" name="Picture 9">
            <a:extLst>
              <a:ext uri="{FF2B5EF4-FFF2-40B4-BE49-F238E27FC236}">
                <a16:creationId xmlns:a16="http://schemas.microsoft.com/office/drawing/2014/main" id="{48DADCB9-8DAD-E246-B6E4-7C28785CF1F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60097" y="1124066"/>
            <a:ext cx="7449206" cy="4966137"/>
          </a:xfrm>
          <a:prstGeom prst="rect">
            <a:avLst/>
          </a:prstGeom>
        </p:spPr>
      </p:pic>
    </p:spTree>
    <p:extLst>
      <p:ext uri="{BB962C8B-B14F-4D97-AF65-F5344CB8AC3E}">
        <p14:creationId xmlns:p14="http://schemas.microsoft.com/office/powerpoint/2010/main" val="3228050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083"/>
            <a:ext cx="8229600" cy="910697"/>
          </a:xfrm>
        </p:spPr>
        <p:txBody>
          <a:bodyPr/>
          <a:lstStyle/>
          <a:p>
            <a:r>
              <a:rPr lang="en-US" dirty="0">
                <a:solidFill>
                  <a:srgbClr val="000000"/>
                </a:solidFill>
              </a:rPr>
              <a:t>Student Choice</a:t>
            </a:r>
            <a:endParaRPr lang="en-US" sz="3600" i="1" dirty="0">
              <a:solidFill>
                <a:srgbClr val="000000"/>
              </a:solidFill>
            </a:endParaRPr>
          </a:p>
        </p:txBody>
      </p:sp>
      <p:sp>
        <p:nvSpPr>
          <p:cNvPr id="3" name="Content Placeholder 2"/>
          <p:cNvSpPr>
            <a:spLocks noGrp="1"/>
          </p:cNvSpPr>
          <p:nvPr>
            <p:ph idx="1"/>
          </p:nvPr>
        </p:nvSpPr>
        <p:spPr>
          <a:xfrm>
            <a:off x="673596" y="1593279"/>
            <a:ext cx="7821293" cy="4529664"/>
          </a:xfrm>
        </p:spPr>
        <p:txBody>
          <a:bodyPr>
            <a:noAutofit/>
          </a:bodyPr>
          <a:lstStyle/>
          <a:p>
            <a:pPr>
              <a:spcBef>
                <a:spcPts val="0"/>
              </a:spcBef>
              <a:spcAft>
                <a:spcPts val="600"/>
              </a:spcAft>
              <a:buClr>
                <a:srgbClr val="008000"/>
              </a:buClr>
            </a:pPr>
            <a:r>
              <a:rPr lang="en-US" sz="2800" dirty="0"/>
              <a:t>Type of activity or mode of the task (e.g., written, oral, project, etc.).</a:t>
            </a:r>
          </a:p>
          <a:p>
            <a:pPr>
              <a:spcBef>
                <a:spcPts val="0"/>
              </a:spcBef>
              <a:spcAft>
                <a:spcPts val="600"/>
              </a:spcAft>
              <a:buClr>
                <a:srgbClr val="008000"/>
              </a:buClr>
            </a:pPr>
            <a:r>
              <a:rPr lang="en-US" sz="2800" dirty="0"/>
              <a:t>Materials used to complete an assignment.</a:t>
            </a:r>
          </a:p>
          <a:p>
            <a:pPr>
              <a:spcBef>
                <a:spcPts val="0"/>
              </a:spcBef>
              <a:spcAft>
                <a:spcPts val="600"/>
              </a:spcAft>
              <a:buClr>
                <a:srgbClr val="008000"/>
              </a:buClr>
            </a:pPr>
            <a:r>
              <a:rPr lang="en-US" sz="2800" dirty="0"/>
              <a:t>Order or sequence in which tasks are completed.</a:t>
            </a:r>
          </a:p>
          <a:p>
            <a:pPr>
              <a:spcBef>
                <a:spcPts val="0"/>
              </a:spcBef>
              <a:spcAft>
                <a:spcPts val="600"/>
              </a:spcAft>
              <a:buClr>
                <a:srgbClr val="008000"/>
              </a:buClr>
            </a:pPr>
            <a:r>
              <a:rPr lang="en-US" sz="2800" dirty="0"/>
              <a:t>How the work will be done or with whom to work  (e.g., work in a group, pairs, individually).</a:t>
            </a:r>
          </a:p>
          <a:p>
            <a:pPr>
              <a:spcBef>
                <a:spcPts val="0"/>
              </a:spcBef>
              <a:spcAft>
                <a:spcPts val="600"/>
              </a:spcAft>
              <a:buClr>
                <a:srgbClr val="008000"/>
              </a:buClr>
            </a:pPr>
            <a:r>
              <a:rPr lang="en-US" sz="2800" dirty="0"/>
              <a:t>Where to work.</a:t>
            </a:r>
          </a:p>
          <a:p>
            <a:pPr>
              <a:spcBef>
                <a:spcPts val="0"/>
              </a:spcBef>
              <a:spcAft>
                <a:spcPts val="600"/>
              </a:spcAft>
              <a:buClr>
                <a:srgbClr val="008000"/>
              </a:buClr>
            </a:pPr>
            <a:r>
              <a:rPr lang="en-US" sz="2800" dirty="0"/>
              <a:t>What to do when task is done.</a:t>
            </a:r>
          </a:p>
        </p:txBody>
      </p:sp>
      <p:grpSp>
        <p:nvGrpSpPr>
          <p:cNvPr id="4" name="Group 3"/>
          <p:cNvGrpSpPr/>
          <p:nvPr/>
        </p:nvGrpSpPr>
        <p:grpSpPr>
          <a:xfrm>
            <a:off x="12700" y="6211407"/>
            <a:ext cx="9144378" cy="659292"/>
            <a:chOff x="12700" y="6211407"/>
            <a:chExt cx="9144378" cy="659292"/>
          </a:xfrm>
        </p:grpSpPr>
        <p:sp>
          <p:nvSpPr>
            <p:cNvPr id="5" name="Rectangle 4"/>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3218169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083"/>
            <a:ext cx="8229600" cy="910697"/>
          </a:xfrm>
        </p:spPr>
        <p:txBody>
          <a:bodyPr/>
          <a:lstStyle/>
          <a:p>
            <a:r>
              <a:rPr lang="en-US" sz="3600" i="1" dirty="0"/>
              <a:t>Mr. Franklin Offers Choice</a:t>
            </a:r>
          </a:p>
        </p:txBody>
      </p:sp>
      <p:sp>
        <p:nvSpPr>
          <p:cNvPr id="3" name="Content Placeholder 2"/>
          <p:cNvSpPr>
            <a:spLocks noGrp="1"/>
          </p:cNvSpPr>
          <p:nvPr>
            <p:ph idx="1"/>
          </p:nvPr>
        </p:nvSpPr>
        <p:spPr>
          <a:xfrm>
            <a:off x="457200" y="1171225"/>
            <a:ext cx="8229600" cy="4755442"/>
          </a:xfrm>
        </p:spPr>
        <p:txBody>
          <a:bodyPr>
            <a:noAutofit/>
          </a:bodyPr>
          <a:lstStyle/>
          <a:p>
            <a:pPr marL="0" indent="0">
              <a:buNone/>
            </a:pPr>
            <a:r>
              <a:rPr lang="en-US" sz="2400" dirty="0">
                <a:solidFill>
                  <a:srgbClr val="008000"/>
                </a:solidFill>
              </a:rPr>
              <a:t>Mr. Franklin knows that his students enjoy project-based activities that relate to their everyday lives. He also knows of students who love using technology rather than paper and pencil tasks. He considers his resources (e.g., available computers, physical space, staff and time) and develops his plan carefully.</a:t>
            </a:r>
          </a:p>
          <a:p>
            <a:pPr marL="0" indent="0">
              <a:buNone/>
            </a:pPr>
            <a:r>
              <a:rPr lang="en-US" sz="2400" dirty="0">
                <a:solidFill>
                  <a:srgbClr val="008000"/>
                </a:solidFill>
              </a:rPr>
              <a:t>When presenting the new unit on recycling, Mr. Franklin offers students a </a:t>
            </a:r>
            <a:r>
              <a:rPr lang="en-US" sz="2400" u="sng" dirty="0">
                <a:solidFill>
                  <a:srgbClr val="FF0000"/>
                </a:solidFill>
              </a:rPr>
              <a:t>choice of two activities</a:t>
            </a:r>
            <a:r>
              <a:rPr lang="en-US" sz="2400" dirty="0">
                <a:solidFill>
                  <a:srgbClr val="008000"/>
                </a:solidFill>
              </a:rPr>
              <a:t>: 1) develop a recycling survey or 2) plan a recycling program. He has students vote on what activity they want to pursue that day. Students then divide into two groups according to their choice.</a:t>
            </a:r>
          </a:p>
        </p:txBody>
      </p:sp>
      <p:grpSp>
        <p:nvGrpSpPr>
          <p:cNvPr id="4" name="Group 3"/>
          <p:cNvGrpSpPr/>
          <p:nvPr/>
        </p:nvGrpSpPr>
        <p:grpSpPr>
          <a:xfrm>
            <a:off x="12700" y="6211407"/>
            <a:ext cx="9144378" cy="659292"/>
            <a:chOff x="12700" y="6211407"/>
            <a:chExt cx="9144378" cy="659292"/>
          </a:xfrm>
        </p:grpSpPr>
        <p:sp>
          <p:nvSpPr>
            <p:cNvPr id="5" name="Rectangle 4"/>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782892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969962"/>
          </a:xfrm>
        </p:spPr>
        <p:txBody>
          <a:bodyPr>
            <a:normAutofit/>
          </a:bodyPr>
          <a:lstStyle/>
          <a:p>
            <a:r>
              <a:rPr lang="en-US" dirty="0"/>
              <a:t>Session Outcomes</a:t>
            </a:r>
          </a:p>
        </p:txBody>
      </p:sp>
      <p:sp>
        <p:nvSpPr>
          <p:cNvPr id="7" name="Content Placeholder 6"/>
          <p:cNvSpPr>
            <a:spLocks noGrp="1"/>
          </p:cNvSpPr>
          <p:nvPr>
            <p:ph idx="1"/>
          </p:nvPr>
        </p:nvSpPr>
        <p:spPr>
          <a:xfrm>
            <a:off x="457200" y="1117600"/>
            <a:ext cx="8229600" cy="5088590"/>
          </a:xfrm>
        </p:spPr>
        <p:txBody>
          <a:bodyPr>
            <a:normAutofit/>
          </a:bodyPr>
          <a:lstStyle/>
          <a:p>
            <a:pPr marL="0" indent="0" algn="ctr">
              <a:lnSpc>
                <a:spcPct val="110000"/>
              </a:lnSpc>
              <a:spcBef>
                <a:spcPts val="0"/>
              </a:spcBef>
              <a:spcAft>
                <a:spcPts val="600"/>
              </a:spcAft>
              <a:buNone/>
            </a:pPr>
            <a:r>
              <a:rPr lang="en-US" sz="2600" i="1" dirty="0">
                <a:solidFill>
                  <a:srgbClr val="008000"/>
                </a:solidFill>
              </a:rPr>
              <a:t>At the end of the session, you will be able to…</a:t>
            </a:r>
          </a:p>
          <a:p>
            <a:pPr marL="0" indent="0" algn="ctr">
              <a:lnSpc>
                <a:spcPct val="110000"/>
              </a:lnSpc>
              <a:spcBef>
                <a:spcPts val="0"/>
              </a:spcBef>
              <a:spcAft>
                <a:spcPts val="600"/>
              </a:spcAft>
              <a:buNone/>
            </a:pPr>
            <a:endParaRPr lang="en-US" sz="1050" i="1" dirty="0">
              <a:solidFill>
                <a:srgbClr val="008000"/>
              </a:solidFill>
            </a:endParaRPr>
          </a:p>
          <a:p>
            <a:r>
              <a:rPr lang="en-US" sz="2800" dirty="0"/>
              <a:t>Discuss and plan for using Activity Sequencing in the classroom including:</a:t>
            </a:r>
          </a:p>
          <a:p>
            <a:pPr lvl="1"/>
            <a:r>
              <a:rPr lang="en-US" sz="2400" dirty="0"/>
              <a:t>Task Interspersal</a:t>
            </a:r>
          </a:p>
          <a:p>
            <a:pPr lvl="1"/>
            <a:r>
              <a:rPr lang="en-US" sz="2400" dirty="0"/>
              <a:t>Behavior Momentum</a:t>
            </a:r>
          </a:p>
          <a:p>
            <a:r>
              <a:rPr lang="en-US" sz="2800" dirty="0"/>
              <a:t> Discuss and plan for using Student Choice in the classroom.</a:t>
            </a:r>
          </a:p>
          <a:p>
            <a:pPr marL="0" indent="0">
              <a:lnSpc>
                <a:spcPct val="90000"/>
              </a:lnSpc>
              <a:buNone/>
            </a:pPr>
            <a:endParaRPr lang="en-US" sz="2800" dirty="0"/>
          </a:p>
        </p:txBody>
      </p:sp>
      <p:grpSp>
        <p:nvGrpSpPr>
          <p:cNvPr id="2" name="Group 16"/>
          <p:cNvGrpSpPr/>
          <p:nvPr/>
        </p:nvGrpSpPr>
        <p:grpSpPr>
          <a:xfrm>
            <a:off x="12700" y="6211407"/>
            <a:ext cx="9144378" cy="659292"/>
            <a:chOff x="12700" y="6211407"/>
            <a:chExt cx="9144378" cy="659292"/>
          </a:xfrm>
        </p:grpSpPr>
        <p:sp>
          <p:nvSpPr>
            <p:cNvPr id="18" name="Rectangle 17"/>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2888394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083"/>
            <a:ext cx="8229600" cy="910697"/>
          </a:xfrm>
        </p:spPr>
        <p:txBody>
          <a:bodyPr/>
          <a:lstStyle/>
          <a:p>
            <a:r>
              <a:rPr lang="en-US" sz="3600" i="1" dirty="0"/>
              <a:t>Mr. Franklin Offers Choice - Continued</a:t>
            </a:r>
          </a:p>
        </p:txBody>
      </p:sp>
      <p:sp>
        <p:nvSpPr>
          <p:cNvPr id="3" name="Content Placeholder 2"/>
          <p:cNvSpPr>
            <a:spLocks noGrp="1"/>
          </p:cNvSpPr>
          <p:nvPr>
            <p:ph idx="1"/>
          </p:nvPr>
        </p:nvSpPr>
        <p:spPr>
          <a:xfrm>
            <a:off x="203200" y="1171225"/>
            <a:ext cx="8636000" cy="5040182"/>
          </a:xfrm>
        </p:spPr>
        <p:txBody>
          <a:bodyPr>
            <a:noAutofit/>
          </a:bodyPr>
          <a:lstStyle/>
          <a:p>
            <a:pPr marL="0" indent="0">
              <a:buNone/>
            </a:pPr>
            <a:r>
              <a:rPr lang="en-US" sz="2400" dirty="0">
                <a:solidFill>
                  <a:srgbClr val="008000"/>
                </a:solidFill>
              </a:rPr>
              <a:t>Mr. Franklin allows group one to develop a recycling plan for either their </a:t>
            </a:r>
            <a:r>
              <a:rPr lang="en-US" sz="2400" u="sng" dirty="0">
                <a:solidFill>
                  <a:srgbClr val="FF0000"/>
                </a:solidFill>
              </a:rPr>
              <a:t>classroom or neighborhood</a:t>
            </a:r>
            <a:r>
              <a:rPr lang="en-US" sz="2400" dirty="0">
                <a:solidFill>
                  <a:srgbClr val="008000"/>
                </a:solidFill>
              </a:rPr>
              <a:t>; group two could develop </a:t>
            </a:r>
            <a:r>
              <a:rPr lang="en-US" sz="2400" u="sng" dirty="0">
                <a:solidFill>
                  <a:srgbClr val="FF0000"/>
                </a:solidFill>
              </a:rPr>
              <a:t>their own survey questions or browse the internet </a:t>
            </a:r>
            <a:r>
              <a:rPr lang="en-US" sz="2400" dirty="0">
                <a:solidFill>
                  <a:srgbClr val="008000"/>
                </a:solidFill>
              </a:rPr>
              <a:t>to search for other surveys to use as an example. He further allows students to select whether they prefer </a:t>
            </a:r>
            <a:r>
              <a:rPr lang="en-US" sz="2400" dirty="0">
                <a:solidFill>
                  <a:srgbClr val="008F00"/>
                </a:solidFill>
              </a:rPr>
              <a:t>to </a:t>
            </a:r>
            <a:r>
              <a:rPr lang="en-US" sz="2400" u="sng" dirty="0">
                <a:solidFill>
                  <a:srgbClr val="FF0000"/>
                </a:solidFill>
              </a:rPr>
              <a:t>work in their group, pairs, or individually</a:t>
            </a:r>
            <a:r>
              <a:rPr lang="en-US" sz="2400" dirty="0">
                <a:solidFill>
                  <a:srgbClr val="008000"/>
                </a:solidFill>
              </a:rPr>
              <a:t>. After these decisions are made, Mr. Franklin guides them to choose if they want to  </a:t>
            </a:r>
            <a:r>
              <a:rPr lang="en-US" sz="2400" u="sng" dirty="0">
                <a:solidFill>
                  <a:srgbClr val="FF0000"/>
                </a:solidFill>
              </a:rPr>
              <a:t>handwrite the survey or recycling plan or prepare it on the computer.</a:t>
            </a:r>
          </a:p>
          <a:p>
            <a:pPr marL="0" indent="0">
              <a:buNone/>
            </a:pPr>
            <a:r>
              <a:rPr lang="en-US" sz="2400" dirty="0">
                <a:solidFill>
                  <a:srgbClr val="008000"/>
                </a:solidFill>
              </a:rPr>
              <a:t>When the work is complete and shared, Mr. Franklin asks students to write on a piece of paper what parts of the lesson they enjoyed most and why. He plans to use the feedback for future lesson planning.                                                          </a:t>
            </a:r>
          </a:p>
          <a:p>
            <a:pPr marL="0" indent="0" algn="r">
              <a:buNone/>
            </a:pPr>
            <a:r>
              <a:rPr lang="en-US" sz="1800" dirty="0">
                <a:solidFill>
                  <a:srgbClr val="008000"/>
                </a:solidFill>
              </a:rPr>
              <a:t>(Adapted from Kern &amp; State, 2009)</a:t>
            </a:r>
          </a:p>
          <a:p>
            <a:pPr marL="0" indent="0" algn="ctr">
              <a:spcBef>
                <a:spcPts val="0"/>
              </a:spcBef>
              <a:spcAft>
                <a:spcPts val="600"/>
              </a:spcAft>
              <a:buNone/>
            </a:pPr>
            <a:endParaRPr lang="en-US" sz="2400" dirty="0"/>
          </a:p>
        </p:txBody>
      </p:sp>
      <p:grpSp>
        <p:nvGrpSpPr>
          <p:cNvPr id="4" name="Group 3"/>
          <p:cNvGrpSpPr/>
          <p:nvPr/>
        </p:nvGrpSpPr>
        <p:grpSpPr>
          <a:xfrm>
            <a:off x="12700" y="6211407"/>
            <a:ext cx="9144378" cy="659292"/>
            <a:chOff x="12700" y="6211407"/>
            <a:chExt cx="9144378" cy="659292"/>
          </a:xfrm>
        </p:grpSpPr>
        <p:sp>
          <p:nvSpPr>
            <p:cNvPr id="5" name="Rectangle 4"/>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1838568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Steps for Using Choice in the Classroom</a:t>
            </a:r>
          </a:p>
        </p:txBody>
      </p:sp>
      <p:sp>
        <p:nvSpPr>
          <p:cNvPr id="3" name="Content Placeholder 2"/>
          <p:cNvSpPr>
            <a:spLocks noGrp="1"/>
          </p:cNvSpPr>
          <p:nvPr>
            <p:ph idx="1"/>
          </p:nvPr>
        </p:nvSpPr>
        <p:spPr>
          <a:xfrm>
            <a:off x="673596" y="1417638"/>
            <a:ext cx="8229600" cy="4525963"/>
          </a:xfrm>
        </p:spPr>
        <p:txBody>
          <a:bodyPr>
            <a:normAutofit lnSpcReduction="10000"/>
          </a:bodyPr>
          <a:lstStyle/>
          <a:p>
            <a:pPr marL="514350" indent="-514350">
              <a:buFont typeface="+mj-lt"/>
              <a:buAutoNum type="arabicPeriod"/>
            </a:pPr>
            <a:r>
              <a:rPr lang="en-US" dirty="0"/>
              <a:t>Create a menu of choices you </a:t>
            </a:r>
            <a:r>
              <a:rPr lang="en-US" dirty="0" err="1"/>
              <a:t>couldto</a:t>
            </a:r>
            <a:r>
              <a:rPr lang="en-US" dirty="0"/>
              <a:t> provide to students.</a:t>
            </a:r>
          </a:p>
          <a:p>
            <a:pPr marL="514350" indent="-514350">
              <a:buFont typeface="+mj-lt"/>
              <a:buAutoNum type="arabicPeriod"/>
            </a:pPr>
            <a:r>
              <a:rPr lang="en-US" dirty="0"/>
              <a:t>Look through your choice menu before planning each lesson.</a:t>
            </a:r>
          </a:p>
          <a:p>
            <a:pPr marL="514350" indent="-514350">
              <a:buFont typeface="+mj-lt"/>
              <a:buAutoNum type="arabicPeriod"/>
            </a:pPr>
            <a:r>
              <a:rPr lang="en-US" dirty="0"/>
              <a:t>Decide what types of choice are appropriate and where they fit best in the lesson.</a:t>
            </a:r>
          </a:p>
          <a:p>
            <a:pPr marL="514350" indent="-514350">
              <a:buFont typeface="+mj-lt"/>
              <a:buAutoNum type="arabicPeriod"/>
            </a:pPr>
            <a:r>
              <a:rPr lang="en-US" dirty="0"/>
              <a:t>Provide choices as planned while teaching the lesson.</a:t>
            </a:r>
          </a:p>
          <a:p>
            <a:pPr marL="514350" indent="-514350">
              <a:buFont typeface="+mj-lt"/>
              <a:buAutoNum type="arabicPeriod"/>
            </a:pPr>
            <a:r>
              <a:rPr lang="en-US" dirty="0"/>
              <a:t>Solicit student feedback and input.</a:t>
            </a:r>
          </a:p>
          <a:p>
            <a:endParaRPr lang="en-US" dirty="0"/>
          </a:p>
        </p:txBody>
      </p:sp>
      <p:grpSp>
        <p:nvGrpSpPr>
          <p:cNvPr id="4" name="Group 3"/>
          <p:cNvGrpSpPr/>
          <p:nvPr/>
        </p:nvGrpSpPr>
        <p:grpSpPr>
          <a:xfrm>
            <a:off x="12700" y="6211407"/>
            <a:ext cx="9144378" cy="659292"/>
            <a:chOff x="12700" y="6211407"/>
            <a:chExt cx="9144378" cy="659292"/>
          </a:xfrm>
        </p:grpSpPr>
        <p:sp>
          <p:nvSpPr>
            <p:cNvPr id="5" name="Rectangle 4"/>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1732413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969962"/>
          </a:xfrm>
        </p:spPr>
        <p:txBody>
          <a:bodyPr>
            <a:normAutofit/>
          </a:bodyPr>
          <a:lstStyle/>
          <a:p>
            <a:r>
              <a:rPr lang="en-US" dirty="0"/>
              <a:t>Session Outcomes</a:t>
            </a:r>
          </a:p>
        </p:txBody>
      </p:sp>
      <p:sp>
        <p:nvSpPr>
          <p:cNvPr id="7" name="Content Placeholder 6"/>
          <p:cNvSpPr>
            <a:spLocks noGrp="1"/>
          </p:cNvSpPr>
          <p:nvPr>
            <p:ph idx="1"/>
          </p:nvPr>
        </p:nvSpPr>
        <p:spPr>
          <a:xfrm>
            <a:off x="457200" y="1117600"/>
            <a:ext cx="8229600" cy="5088590"/>
          </a:xfrm>
        </p:spPr>
        <p:txBody>
          <a:bodyPr>
            <a:normAutofit/>
          </a:bodyPr>
          <a:lstStyle/>
          <a:p>
            <a:pPr marL="0" indent="0" algn="ctr">
              <a:lnSpc>
                <a:spcPct val="110000"/>
              </a:lnSpc>
              <a:spcBef>
                <a:spcPts val="0"/>
              </a:spcBef>
              <a:spcAft>
                <a:spcPts val="600"/>
              </a:spcAft>
              <a:buNone/>
            </a:pPr>
            <a:r>
              <a:rPr lang="en-US" sz="2600" i="1" dirty="0">
                <a:solidFill>
                  <a:srgbClr val="008000"/>
                </a:solidFill>
              </a:rPr>
              <a:t>At the end of the session, you will be able to…</a:t>
            </a:r>
          </a:p>
          <a:p>
            <a:pPr marL="0" indent="0" algn="ctr">
              <a:lnSpc>
                <a:spcPct val="110000"/>
              </a:lnSpc>
              <a:spcBef>
                <a:spcPts val="0"/>
              </a:spcBef>
              <a:spcAft>
                <a:spcPts val="600"/>
              </a:spcAft>
              <a:buNone/>
            </a:pPr>
            <a:endParaRPr lang="en-US" sz="1050" i="1" dirty="0">
              <a:solidFill>
                <a:srgbClr val="008000"/>
              </a:solidFill>
            </a:endParaRPr>
          </a:p>
          <a:p>
            <a:pPr>
              <a:buFont typeface="Wingdings" pitchFamily="2" charset="2"/>
              <a:buChar char="ü"/>
            </a:pPr>
            <a:r>
              <a:rPr lang="en-US" sz="2800" dirty="0"/>
              <a:t>Discuss and plan for using Activity Sequencing in the classroom including:</a:t>
            </a:r>
          </a:p>
          <a:p>
            <a:pPr lvl="1">
              <a:buFont typeface="Wingdings" pitchFamily="2" charset="2"/>
              <a:buChar char="ü"/>
            </a:pPr>
            <a:r>
              <a:rPr lang="en-US" sz="2400" dirty="0"/>
              <a:t>Task Interspersal</a:t>
            </a:r>
          </a:p>
          <a:p>
            <a:pPr lvl="1">
              <a:buFont typeface="Wingdings" pitchFamily="2" charset="2"/>
              <a:buChar char="ü"/>
            </a:pPr>
            <a:r>
              <a:rPr lang="en-US" sz="2400" dirty="0"/>
              <a:t>Behavior Momentum</a:t>
            </a:r>
          </a:p>
          <a:p>
            <a:pPr>
              <a:buFont typeface="Wingdings" pitchFamily="2" charset="2"/>
              <a:buChar char="ü"/>
            </a:pPr>
            <a:r>
              <a:rPr lang="en-US" sz="2800" dirty="0"/>
              <a:t> Discuss and plan for using Student Choice in the classroom.</a:t>
            </a:r>
          </a:p>
          <a:p>
            <a:pPr marL="0" indent="0">
              <a:lnSpc>
                <a:spcPct val="90000"/>
              </a:lnSpc>
              <a:buNone/>
            </a:pPr>
            <a:endParaRPr lang="en-US" sz="2800" dirty="0"/>
          </a:p>
        </p:txBody>
      </p:sp>
      <p:grpSp>
        <p:nvGrpSpPr>
          <p:cNvPr id="2" name="Group 16"/>
          <p:cNvGrpSpPr/>
          <p:nvPr/>
        </p:nvGrpSpPr>
        <p:grpSpPr>
          <a:xfrm>
            <a:off x="12700" y="6211407"/>
            <a:ext cx="9144378" cy="659292"/>
            <a:chOff x="12700" y="6211407"/>
            <a:chExt cx="9144378" cy="659292"/>
          </a:xfrm>
        </p:grpSpPr>
        <p:sp>
          <p:nvSpPr>
            <p:cNvPr id="18" name="Rectangle 17"/>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232374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00"/>
                </a:solidFill>
              </a:rPr>
              <a:t>Effective Classroom Practices </a:t>
            </a:r>
            <a:endParaRPr lang="en-US" dirty="0">
              <a:solidFill>
                <a:srgbClr val="000000"/>
              </a:solidFill>
            </a:endParaRPr>
          </a:p>
        </p:txBody>
      </p:sp>
      <p:sp>
        <p:nvSpPr>
          <p:cNvPr id="3" name="Content Placeholder 2"/>
          <p:cNvSpPr>
            <a:spLocks noGrp="1"/>
          </p:cNvSpPr>
          <p:nvPr>
            <p:ph idx="1"/>
          </p:nvPr>
        </p:nvSpPr>
        <p:spPr/>
        <p:txBody>
          <a:bodyPr>
            <a:normAutofit lnSpcReduction="10000"/>
          </a:bodyPr>
          <a:lstStyle/>
          <a:p>
            <a:pPr marL="514350" indent="-514350">
              <a:buClr>
                <a:srgbClr val="008000"/>
              </a:buClr>
              <a:buFont typeface="+mj-lt"/>
              <a:buAutoNum type="arabicPeriod"/>
            </a:pPr>
            <a:r>
              <a:rPr lang="en-US" dirty="0"/>
              <a:t>Classroom Expectations</a:t>
            </a:r>
          </a:p>
          <a:p>
            <a:pPr marL="514350" indent="-514350">
              <a:buClr>
                <a:srgbClr val="008000"/>
              </a:buClr>
              <a:buFont typeface="+mj-lt"/>
              <a:buAutoNum type="arabicPeriod"/>
            </a:pPr>
            <a:r>
              <a:rPr lang="en-US" dirty="0"/>
              <a:t>Classroom Procedures &amp; Routines</a:t>
            </a:r>
          </a:p>
          <a:p>
            <a:pPr marL="514350" indent="-514350">
              <a:buClr>
                <a:srgbClr val="008000"/>
              </a:buClr>
              <a:buFont typeface="+mj-lt"/>
              <a:buAutoNum type="arabicPeriod"/>
            </a:pPr>
            <a:r>
              <a:rPr lang="en-US" dirty="0"/>
              <a:t>Encouraging Expected Behavior</a:t>
            </a:r>
          </a:p>
          <a:p>
            <a:pPr marL="514350" indent="-514350">
              <a:buClr>
                <a:srgbClr val="008000"/>
              </a:buClr>
              <a:buFont typeface="+mj-lt"/>
              <a:buAutoNum type="arabicPeriod"/>
            </a:pPr>
            <a:r>
              <a:rPr lang="en-US" dirty="0"/>
              <a:t>Discouraging Inappropriate Behavior</a:t>
            </a:r>
          </a:p>
          <a:p>
            <a:pPr marL="514350" indent="-514350">
              <a:buClr>
                <a:srgbClr val="008000"/>
              </a:buClr>
              <a:buFont typeface="+mj-lt"/>
              <a:buAutoNum type="arabicPeriod"/>
            </a:pPr>
            <a:r>
              <a:rPr lang="en-US" dirty="0"/>
              <a:t>Active Supervision</a:t>
            </a:r>
          </a:p>
          <a:p>
            <a:pPr marL="514350" indent="-514350">
              <a:buClr>
                <a:srgbClr val="008000"/>
              </a:buClr>
              <a:buFont typeface="+mj-lt"/>
              <a:buAutoNum type="arabicPeriod"/>
            </a:pPr>
            <a:r>
              <a:rPr lang="en-US" dirty="0"/>
              <a:t>Opportunities to Respond</a:t>
            </a:r>
          </a:p>
          <a:p>
            <a:pPr marL="514350" indent="-514350">
              <a:buClr>
                <a:srgbClr val="008000"/>
              </a:buClr>
              <a:buFont typeface="+mj-lt"/>
              <a:buAutoNum type="arabicPeriod"/>
            </a:pPr>
            <a:r>
              <a:rPr lang="en-US" b="1" dirty="0">
                <a:solidFill>
                  <a:srgbClr val="008000"/>
                </a:solidFill>
              </a:rPr>
              <a:t>Activity Sequencing &amp; Offering Choice</a:t>
            </a:r>
          </a:p>
          <a:p>
            <a:pPr marL="514350" indent="-514350">
              <a:buClr>
                <a:srgbClr val="008000"/>
              </a:buClr>
              <a:buFont typeface="+mj-lt"/>
              <a:buAutoNum type="arabicPeriod"/>
            </a:pPr>
            <a:r>
              <a:rPr lang="en-US" dirty="0"/>
              <a:t>Task Difficulty</a:t>
            </a:r>
          </a:p>
          <a:p>
            <a:endParaRPr lang="en-US" dirty="0"/>
          </a:p>
        </p:txBody>
      </p:sp>
      <p:sp>
        <p:nvSpPr>
          <p:cNvPr id="4" name="Rectangle 3"/>
          <p:cNvSpPr/>
          <p:nvPr/>
        </p:nvSpPr>
        <p:spPr>
          <a:xfrm>
            <a:off x="0" y="67439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0" y="6250797"/>
            <a:ext cx="9144378" cy="283567"/>
          </a:xfrm>
          <a:prstGeom prst="rect">
            <a:avLst/>
          </a:prstGeom>
          <a:gradFill flip="none" rotWithShape="1">
            <a:gsLst>
              <a:gs pos="49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0" y="6546693"/>
            <a:ext cx="9144000" cy="184935"/>
          </a:xfrm>
          <a:prstGeom prst="rect">
            <a:avLst/>
          </a:prstGeom>
          <a:gradFill flip="none" rotWithShape="1">
            <a:gsLst>
              <a:gs pos="8000">
                <a:srgbClr val="FFF123"/>
              </a:gs>
              <a:gs pos="87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770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Sequencing &amp; Choice</a:t>
            </a:r>
          </a:p>
        </p:txBody>
      </p:sp>
      <p:sp>
        <p:nvSpPr>
          <p:cNvPr id="3" name="Content Placeholder 2"/>
          <p:cNvSpPr>
            <a:spLocks noGrp="1"/>
          </p:cNvSpPr>
          <p:nvPr>
            <p:ph idx="1"/>
          </p:nvPr>
        </p:nvSpPr>
        <p:spPr>
          <a:xfrm>
            <a:off x="617837" y="4805397"/>
            <a:ext cx="8229600" cy="1727951"/>
          </a:xfrm>
        </p:spPr>
        <p:txBody>
          <a:bodyPr>
            <a:noAutofit/>
          </a:bodyPr>
          <a:lstStyle/>
          <a:p>
            <a:pPr marL="0" indent="0">
              <a:spcBef>
                <a:spcPts val="0"/>
              </a:spcBef>
              <a:spcAft>
                <a:spcPts val="600"/>
              </a:spcAft>
              <a:buClr>
                <a:srgbClr val="FF0000"/>
              </a:buClr>
              <a:buNone/>
            </a:pPr>
            <a:endParaRPr lang="en-US" sz="1000" dirty="0"/>
          </a:p>
          <a:p>
            <a:pPr marL="0" indent="0" algn="ctr">
              <a:spcBef>
                <a:spcPts val="0"/>
              </a:spcBef>
              <a:spcAft>
                <a:spcPts val="600"/>
              </a:spcAft>
              <a:buClr>
                <a:srgbClr val="FF0000"/>
              </a:buClr>
              <a:buNone/>
            </a:pPr>
            <a:r>
              <a:rPr lang="en-US" sz="2600" dirty="0"/>
              <a:t>For students who </a:t>
            </a:r>
            <a:r>
              <a:rPr lang="en-US" sz="2600" i="1" dirty="0">
                <a:solidFill>
                  <a:srgbClr val="008000"/>
                </a:solidFill>
              </a:rPr>
              <a:t>can do</a:t>
            </a:r>
            <a:r>
              <a:rPr lang="en-US" sz="2600" i="1" dirty="0"/>
              <a:t> </a:t>
            </a:r>
            <a:r>
              <a:rPr lang="en-US" sz="2600" dirty="0"/>
              <a:t>the work but don’t, activity sequencing and choice strategies may be helpful.</a:t>
            </a:r>
          </a:p>
        </p:txBody>
      </p:sp>
      <p:grpSp>
        <p:nvGrpSpPr>
          <p:cNvPr id="4" name="Group 3"/>
          <p:cNvGrpSpPr/>
          <p:nvPr/>
        </p:nvGrpSpPr>
        <p:grpSpPr>
          <a:xfrm>
            <a:off x="12700" y="6211407"/>
            <a:ext cx="9144378" cy="659292"/>
            <a:chOff x="12700" y="6211407"/>
            <a:chExt cx="9144378" cy="659292"/>
          </a:xfrm>
        </p:grpSpPr>
        <p:sp>
          <p:nvSpPr>
            <p:cNvPr id="5" name="Rectangle 4"/>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pic>
        <p:nvPicPr>
          <p:cNvPr id="14" name="Picture 13">
            <a:extLst>
              <a:ext uri="{FF2B5EF4-FFF2-40B4-BE49-F238E27FC236}">
                <a16:creationId xmlns:a16="http://schemas.microsoft.com/office/drawing/2014/main" id="{068ADC2E-0905-7243-8035-3A4FCB2C459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114145" y="1252539"/>
            <a:ext cx="3572655" cy="3512738"/>
          </a:xfrm>
          <a:prstGeom prst="rect">
            <a:avLst/>
          </a:prstGeom>
        </p:spPr>
      </p:pic>
      <p:pic>
        <p:nvPicPr>
          <p:cNvPr id="12" name="Picture 11">
            <a:extLst>
              <a:ext uri="{FF2B5EF4-FFF2-40B4-BE49-F238E27FC236}">
                <a16:creationId xmlns:a16="http://schemas.microsoft.com/office/drawing/2014/main" id="{32473A17-39DB-F24F-B341-F20BB648271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82052" y="1252539"/>
            <a:ext cx="3950585" cy="3524445"/>
          </a:xfrm>
          <a:prstGeom prst="rect">
            <a:avLst/>
          </a:prstGeom>
        </p:spPr>
      </p:pic>
    </p:spTree>
    <p:extLst>
      <p:ext uri="{BB962C8B-B14F-4D97-AF65-F5344CB8AC3E}">
        <p14:creationId xmlns:p14="http://schemas.microsoft.com/office/powerpoint/2010/main" val="1342969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700" y="6211407"/>
            <a:ext cx="9144378" cy="659292"/>
            <a:chOff x="12700" y="6211407"/>
            <a:chExt cx="9144378" cy="659292"/>
          </a:xfrm>
        </p:grpSpPr>
        <p:sp>
          <p:nvSpPr>
            <p:cNvPr id="5" name="Rectangle 4"/>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pic>
        <p:nvPicPr>
          <p:cNvPr id="11" name="Picture 10">
            <a:extLst>
              <a:ext uri="{FF2B5EF4-FFF2-40B4-BE49-F238E27FC236}">
                <a16:creationId xmlns:a16="http://schemas.microsoft.com/office/drawing/2014/main" id="{FE933CCB-F93D-3347-B394-1E65554AD55D}"/>
              </a:ext>
            </a:extLst>
          </p:cNvPr>
          <p:cNvPicPr>
            <a:picLocks noChangeAspect="1"/>
          </p:cNvPicPr>
          <p:nvPr/>
        </p:nvPicPr>
        <p:blipFill>
          <a:blip r:embed="rId3"/>
          <a:stretch>
            <a:fillRect/>
          </a:stretch>
        </p:blipFill>
        <p:spPr>
          <a:xfrm>
            <a:off x="4290816" y="470887"/>
            <a:ext cx="4853184" cy="5346728"/>
          </a:xfrm>
          <a:prstGeom prst="rect">
            <a:avLst/>
          </a:prstGeom>
        </p:spPr>
      </p:pic>
      <p:pic>
        <p:nvPicPr>
          <p:cNvPr id="15" name="Picture 14">
            <a:extLst>
              <a:ext uri="{FF2B5EF4-FFF2-40B4-BE49-F238E27FC236}">
                <a16:creationId xmlns:a16="http://schemas.microsoft.com/office/drawing/2014/main" id="{F5A3CDFE-2801-0347-BA9A-E74D07E059D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60583" y="1403863"/>
            <a:ext cx="3730233" cy="3772238"/>
          </a:xfrm>
          <a:prstGeom prst="rect">
            <a:avLst/>
          </a:prstGeom>
        </p:spPr>
      </p:pic>
    </p:spTree>
    <p:extLst>
      <p:ext uri="{BB962C8B-B14F-4D97-AF65-F5344CB8AC3E}">
        <p14:creationId xmlns:p14="http://schemas.microsoft.com/office/powerpoint/2010/main" val="1816524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Activity Sequencing</a:t>
            </a:r>
          </a:p>
        </p:txBody>
      </p:sp>
      <p:sp>
        <p:nvSpPr>
          <p:cNvPr id="3" name="Content Placeholder 2"/>
          <p:cNvSpPr>
            <a:spLocks noGrp="1"/>
          </p:cNvSpPr>
          <p:nvPr>
            <p:ph idx="1"/>
          </p:nvPr>
        </p:nvSpPr>
        <p:spPr>
          <a:xfrm>
            <a:off x="469900" y="1417638"/>
            <a:ext cx="8229599" cy="1306056"/>
          </a:xfrm>
        </p:spPr>
        <p:txBody>
          <a:bodyPr>
            <a:normAutofit fontScale="92500" lnSpcReduction="20000"/>
          </a:bodyPr>
          <a:lstStyle/>
          <a:p>
            <a:pPr marL="0" lvl="0" indent="0">
              <a:spcBef>
                <a:spcPts val="0"/>
              </a:spcBef>
              <a:spcAft>
                <a:spcPts val="600"/>
              </a:spcAft>
              <a:buClr>
                <a:srgbClr val="FF0000"/>
              </a:buClr>
              <a:buNone/>
            </a:pPr>
            <a:r>
              <a:rPr lang="en-US" sz="3000" dirty="0"/>
              <a:t>Intentionally planning instructional tasks, activities, or requests to promote learning and encourage expected behavior</a:t>
            </a:r>
          </a:p>
          <a:p>
            <a:pPr>
              <a:spcBef>
                <a:spcPts val="0"/>
              </a:spcBef>
              <a:spcAft>
                <a:spcPts val="600"/>
              </a:spcAft>
              <a:buClr>
                <a:srgbClr val="FF0000"/>
              </a:buClr>
            </a:pPr>
            <a:endParaRPr lang="en-US" dirty="0"/>
          </a:p>
        </p:txBody>
      </p:sp>
      <p:grpSp>
        <p:nvGrpSpPr>
          <p:cNvPr id="4" name="Group 3"/>
          <p:cNvGrpSpPr/>
          <p:nvPr/>
        </p:nvGrpSpPr>
        <p:grpSpPr>
          <a:xfrm>
            <a:off x="12700" y="6211407"/>
            <a:ext cx="9144378" cy="659292"/>
            <a:chOff x="12700" y="6211407"/>
            <a:chExt cx="9144378" cy="659292"/>
          </a:xfrm>
        </p:grpSpPr>
        <p:sp>
          <p:nvSpPr>
            <p:cNvPr id="5" name="Rectangle 4"/>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pic>
        <p:nvPicPr>
          <p:cNvPr id="12" name="Picture 11">
            <a:extLst>
              <a:ext uri="{FF2B5EF4-FFF2-40B4-BE49-F238E27FC236}">
                <a16:creationId xmlns:a16="http://schemas.microsoft.com/office/drawing/2014/main" id="{4F70F0AF-EF58-0D48-B907-F3E816973EE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45368" y="2319003"/>
            <a:ext cx="5546559" cy="3694724"/>
          </a:xfrm>
          <a:prstGeom prst="rect">
            <a:avLst/>
          </a:prstGeom>
        </p:spPr>
      </p:pic>
    </p:spTree>
    <p:extLst>
      <p:ext uri="{BB962C8B-B14F-4D97-AF65-F5344CB8AC3E}">
        <p14:creationId xmlns:p14="http://schemas.microsoft.com/office/powerpoint/2010/main" val="401459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Activity Sequencing</a:t>
            </a:r>
          </a:p>
        </p:txBody>
      </p:sp>
      <p:sp>
        <p:nvSpPr>
          <p:cNvPr id="3" name="Content Placeholder 2"/>
          <p:cNvSpPr>
            <a:spLocks noGrp="1"/>
          </p:cNvSpPr>
          <p:nvPr>
            <p:ph idx="1"/>
          </p:nvPr>
        </p:nvSpPr>
        <p:spPr>
          <a:xfrm>
            <a:off x="654754" y="1600200"/>
            <a:ext cx="7783689" cy="4525963"/>
          </a:xfrm>
        </p:spPr>
        <p:txBody>
          <a:bodyPr/>
          <a:lstStyle/>
          <a:p>
            <a:pPr marL="0" indent="0">
              <a:spcBef>
                <a:spcPts val="0"/>
              </a:spcBef>
              <a:spcAft>
                <a:spcPts val="1200"/>
              </a:spcAft>
              <a:buNone/>
            </a:pPr>
            <a:r>
              <a:rPr lang="en-US" dirty="0"/>
              <a:t>Sequencing content to promote learning and encourage expected behavior. </a:t>
            </a:r>
          </a:p>
          <a:p>
            <a:pPr marL="0" indent="0">
              <a:spcBef>
                <a:spcPts val="0"/>
              </a:spcBef>
              <a:spcAft>
                <a:spcPts val="1200"/>
              </a:spcAft>
              <a:buNone/>
            </a:pPr>
            <a:r>
              <a:rPr lang="en-US" dirty="0"/>
              <a:t>Two strategies:</a:t>
            </a:r>
          </a:p>
          <a:p>
            <a:pPr>
              <a:spcBef>
                <a:spcPts val="0"/>
              </a:spcBef>
              <a:spcAft>
                <a:spcPts val="1200"/>
              </a:spcAft>
              <a:buClr>
                <a:srgbClr val="FF0000"/>
              </a:buClr>
            </a:pPr>
            <a:r>
              <a:rPr lang="en-US" i="1" dirty="0">
                <a:solidFill>
                  <a:srgbClr val="008000"/>
                </a:solidFill>
              </a:rPr>
              <a:t>Task Interspersal</a:t>
            </a:r>
            <a:r>
              <a:rPr lang="en-US" dirty="0"/>
              <a:t>–Intermingle easier tasks among longer or more difficult tasks.</a:t>
            </a:r>
          </a:p>
          <a:p>
            <a:pPr>
              <a:spcBef>
                <a:spcPts val="0"/>
              </a:spcBef>
              <a:spcAft>
                <a:spcPts val="1200"/>
              </a:spcAft>
              <a:buClr>
                <a:srgbClr val="FF0000"/>
              </a:buClr>
            </a:pPr>
            <a:r>
              <a:rPr lang="en-US" i="1" dirty="0">
                <a:solidFill>
                  <a:srgbClr val="008000"/>
                </a:solidFill>
              </a:rPr>
              <a:t>Behavior Momentum</a:t>
            </a:r>
            <a:r>
              <a:rPr lang="en-US" dirty="0"/>
              <a:t>–Using simple instructions to precede more difficult instructions.</a:t>
            </a:r>
          </a:p>
        </p:txBody>
      </p:sp>
      <p:grpSp>
        <p:nvGrpSpPr>
          <p:cNvPr id="4" name="Group 3"/>
          <p:cNvGrpSpPr/>
          <p:nvPr/>
        </p:nvGrpSpPr>
        <p:grpSpPr>
          <a:xfrm>
            <a:off x="12700" y="6211407"/>
            <a:ext cx="9144378" cy="659292"/>
            <a:chOff x="12700" y="6211407"/>
            <a:chExt cx="9144378" cy="659292"/>
          </a:xfrm>
        </p:grpSpPr>
        <p:sp>
          <p:nvSpPr>
            <p:cNvPr id="5" name="Rectangle 4"/>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3337014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083"/>
            <a:ext cx="8229600" cy="1023584"/>
          </a:xfrm>
        </p:spPr>
        <p:txBody>
          <a:bodyPr/>
          <a:lstStyle/>
          <a:p>
            <a:r>
              <a:rPr lang="en-US" dirty="0"/>
              <a:t>Task Interspersal</a:t>
            </a:r>
          </a:p>
        </p:txBody>
      </p:sp>
      <p:sp>
        <p:nvSpPr>
          <p:cNvPr id="3" name="Content Placeholder 2"/>
          <p:cNvSpPr>
            <a:spLocks noGrp="1"/>
          </p:cNvSpPr>
          <p:nvPr>
            <p:ph idx="1"/>
          </p:nvPr>
        </p:nvSpPr>
        <p:spPr>
          <a:xfrm>
            <a:off x="565485" y="3216079"/>
            <a:ext cx="8229600" cy="2383589"/>
          </a:xfrm>
        </p:spPr>
        <p:txBody>
          <a:bodyPr>
            <a:normAutofit lnSpcReduction="10000"/>
          </a:bodyPr>
          <a:lstStyle/>
          <a:p>
            <a:pPr marL="0" indent="0">
              <a:lnSpc>
                <a:spcPct val="110000"/>
              </a:lnSpc>
              <a:spcBef>
                <a:spcPts val="0"/>
              </a:spcBef>
              <a:spcAft>
                <a:spcPts val="600"/>
              </a:spcAft>
              <a:buNone/>
            </a:pPr>
            <a:r>
              <a:rPr lang="en-US" sz="3400" i="1" dirty="0"/>
              <a:t>Definition</a:t>
            </a:r>
          </a:p>
          <a:p>
            <a:pPr>
              <a:lnSpc>
                <a:spcPct val="110000"/>
              </a:lnSpc>
              <a:spcBef>
                <a:spcPts val="0"/>
              </a:spcBef>
              <a:spcAft>
                <a:spcPts val="600"/>
              </a:spcAft>
            </a:pPr>
            <a:r>
              <a:rPr lang="en-US" sz="3400" dirty="0"/>
              <a:t>A simple strategy of interspersing tasks that have already been mastered with new and/or more challenging  material</a:t>
            </a:r>
          </a:p>
          <a:p>
            <a:pPr marL="0" indent="0">
              <a:buNone/>
            </a:pPr>
            <a:endParaRPr lang="en-US" dirty="0"/>
          </a:p>
        </p:txBody>
      </p:sp>
      <p:grpSp>
        <p:nvGrpSpPr>
          <p:cNvPr id="4" name="Group 3"/>
          <p:cNvGrpSpPr/>
          <p:nvPr/>
        </p:nvGrpSpPr>
        <p:grpSpPr>
          <a:xfrm>
            <a:off x="12700" y="6211407"/>
            <a:ext cx="9144378" cy="659292"/>
            <a:chOff x="12700" y="6211407"/>
            <a:chExt cx="9144378" cy="659292"/>
          </a:xfrm>
        </p:grpSpPr>
        <p:sp>
          <p:nvSpPr>
            <p:cNvPr id="5" name="Rectangle 4"/>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
        <p:nvSpPr>
          <p:cNvPr id="9" name="TextBox 8">
            <a:extLst>
              <a:ext uri="{FF2B5EF4-FFF2-40B4-BE49-F238E27FC236}">
                <a16:creationId xmlns:a16="http://schemas.microsoft.com/office/drawing/2014/main" id="{A366ACB8-9555-9A42-A6BA-D506A2B418E3}"/>
              </a:ext>
            </a:extLst>
          </p:cNvPr>
          <p:cNvSpPr txBox="1"/>
          <p:nvPr/>
        </p:nvSpPr>
        <p:spPr>
          <a:xfrm>
            <a:off x="673596" y="1411859"/>
            <a:ext cx="2442583" cy="1477328"/>
          </a:xfrm>
          <a:prstGeom prst="rect">
            <a:avLst/>
          </a:prstGeom>
          <a:noFill/>
          <a:ln>
            <a:solidFill>
              <a:schemeClr val="tx1"/>
            </a:solidFill>
          </a:ln>
        </p:spPr>
        <p:txBody>
          <a:bodyPr wrap="square" rtlCol="0">
            <a:spAutoFit/>
          </a:bodyPr>
          <a:lstStyle/>
          <a:p>
            <a:pPr algn="ctr"/>
            <a:r>
              <a:rPr lang="en-US" dirty="0">
                <a:solidFill>
                  <a:srgbClr val="00B050"/>
                </a:solidFill>
              </a:rPr>
              <a:t>Word Sort</a:t>
            </a:r>
            <a:endParaRPr lang="en-US" dirty="0"/>
          </a:p>
          <a:p>
            <a:r>
              <a:rPr lang="en-US" u="sng" dirty="0"/>
              <a:t>-ad		-am		-at</a:t>
            </a:r>
          </a:p>
          <a:p>
            <a:endParaRPr lang="en-US" dirty="0"/>
          </a:p>
          <a:p>
            <a:endParaRPr lang="en-US" dirty="0"/>
          </a:p>
          <a:p>
            <a:endParaRPr lang="en-US" dirty="0"/>
          </a:p>
        </p:txBody>
      </p:sp>
      <p:sp>
        <p:nvSpPr>
          <p:cNvPr id="10" name="TextBox 9">
            <a:extLst>
              <a:ext uri="{FF2B5EF4-FFF2-40B4-BE49-F238E27FC236}">
                <a16:creationId xmlns:a16="http://schemas.microsoft.com/office/drawing/2014/main" id="{DBBA81B6-FF29-C644-B676-2564F02C40B0}"/>
              </a:ext>
            </a:extLst>
          </p:cNvPr>
          <p:cNvSpPr txBox="1"/>
          <p:nvPr/>
        </p:nvSpPr>
        <p:spPr>
          <a:xfrm>
            <a:off x="3448880" y="1403584"/>
            <a:ext cx="2442583" cy="1477328"/>
          </a:xfrm>
          <a:prstGeom prst="rect">
            <a:avLst/>
          </a:prstGeom>
          <a:noFill/>
          <a:ln>
            <a:solidFill>
              <a:schemeClr val="tx1"/>
            </a:solidFill>
          </a:ln>
        </p:spPr>
        <p:txBody>
          <a:bodyPr wrap="square" rtlCol="0">
            <a:spAutoFit/>
          </a:bodyPr>
          <a:lstStyle/>
          <a:p>
            <a:pPr algn="ctr"/>
            <a:r>
              <a:rPr lang="en-US" dirty="0">
                <a:solidFill>
                  <a:srgbClr val="FF0000"/>
                </a:solidFill>
              </a:rPr>
              <a:t>Write 5 words for each</a:t>
            </a:r>
          </a:p>
          <a:p>
            <a:r>
              <a:rPr lang="en-US" u="sng" dirty="0"/>
              <a:t>-ad		-am		-at</a:t>
            </a:r>
          </a:p>
          <a:p>
            <a:endParaRPr lang="en-US" dirty="0"/>
          </a:p>
          <a:p>
            <a:endParaRPr lang="en-US" dirty="0"/>
          </a:p>
          <a:p>
            <a:endParaRPr lang="en-US" dirty="0"/>
          </a:p>
        </p:txBody>
      </p:sp>
      <p:sp>
        <p:nvSpPr>
          <p:cNvPr id="11" name="TextBox 10">
            <a:extLst>
              <a:ext uri="{FF2B5EF4-FFF2-40B4-BE49-F238E27FC236}">
                <a16:creationId xmlns:a16="http://schemas.microsoft.com/office/drawing/2014/main" id="{11FD9C6B-7C44-B94E-A9DD-1346F828524E}"/>
              </a:ext>
            </a:extLst>
          </p:cNvPr>
          <p:cNvSpPr txBox="1"/>
          <p:nvPr/>
        </p:nvSpPr>
        <p:spPr>
          <a:xfrm>
            <a:off x="6224164" y="1403584"/>
            <a:ext cx="2442583" cy="1477328"/>
          </a:xfrm>
          <a:prstGeom prst="rect">
            <a:avLst/>
          </a:prstGeom>
          <a:noFill/>
          <a:ln>
            <a:solidFill>
              <a:schemeClr val="tx1"/>
            </a:solidFill>
          </a:ln>
        </p:spPr>
        <p:txBody>
          <a:bodyPr wrap="square" rtlCol="0">
            <a:spAutoFit/>
          </a:bodyPr>
          <a:lstStyle/>
          <a:p>
            <a:pPr algn="ctr"/>
            <a:r>
              <a:rPr lang="en-US" dirty="0">
                <a:solidFill>
                  <a:srgbClr val="00B050"/>
                </a:solidFill>
              </a:rPr>
              <a:t>Read your list to a partner</a:t>
            </a:r>
            <a:endParaRPr lang="en-US" dirty="0"/>
          </a:p>
          <a:p>
            <a:r>
              <a:rPr lang="en-US" u="sng" dirty="0"/>
              <a:t>-ad		-am		-at</a:t>
            </a:r>
          </a:p>
          <a:p>
            <a:endParaRPr lang="en-US" dirty="0"/>
          </a:p>
          <a:p>
            <a:endParaRPr lang="en-US" dirty="0"/>
          </a:p>
        </p:txBody>
      </p:sp>
    </p:spTree>
    <p:extLst>
      <p:ext uri="{BB962C8B-B14F-4D97-AF65-F5344CB8AC3E}">
        <p14:creationId xmlns:p14="http://schemas.microsoft.com/office/powerpoint/2010/main" val="1945259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083"/>
            <a:ext cx="8229600" cy="1023584"/>
          </a:xfrm>
        </p:spPr>
        <p:txBody>
          <a:bodyPr/>
          <a:lstStyle/>
          <a:p>
            <a:r>
              <a:rPr lang="en-US" dirty="0">
                <a:solidFill>
                  <a:srgbClr val="000000"/>
                </a:solidFill>
              </a:rPr>
              <a:t>Task Interspersal</a:t>
            </a:r>
          </a:p>
        </p:txBody>
      </p:sp>
      <p:sp>
        <p:nvSpPr>
          <p:cNvPr id="3" name="Content Placeholder 2"/>
          <p:cNvSpPr>
            <a:spLocks noGrp="1"/>
          </p:cNvSpPr>
          <p:nvPr>
            <p:ph idx="1"/>
          </p:nvPr>
        </p:nvSpPr>
        <p:spPr>
          <a:xfrm>
            <a:off x="457200" y="1354667"/>
            <a:ext cx="8229600" cy="4614333"/>
          </a:xfrm>
        </p:spPr>
        <p:txBody>
          <a:bodyPr>
            <a:normAutofit/>
          </a:bodyPr>
          <a:lstStyle/>
          <a:p>
            <a:pPr>
              <a:lnSpc>
                <a:spcPct val="110000"/>
              </a:lnSpc>
              <a:spcBef>
                <a:spcPts val="0"/>
              </a:spcBef>
              <a:spcAft>
                <a:spcPts val="600"/>
              </a:spcAft>
              <a:buClr>
                <a:srgbClr val="008000"/>
              </a:buClr>
            </a:pPr>
            <a:endParaRPr lang="en-US" sz="3400" dirty="0"/>
          </a:p>
          <a:p>
            <a:pPr>
              <a:lnSpc>
                <a:spcPct val="110000"/>
              </a:lnSpc>
              <a:spcBef>
                <a:spcPts val="0"/>
              </a:spcBef>
              <a:spcAft>
                <a:spcPts val="600"/>
              </a:spcAft>
              <a:buClr>
                <a:srgbClr val="008000"/>
              </a:buClr>
            </a:pPr>
            <a:endParaRPr lang="en-US" sz="3400" dirty="0"/>
          </a:p>
          <a:p>
            <a:pPr marL="0" indent="0">
              <a:buNone/>
            </a:pPr>
            <a:endParaRPr lang="en-US" dirty="0"/>
          </a:p>
        </p:txBody>
      </p:sp>
      <p:grpSp>
        <p:nvGrpSpPr>
          <p:cNvPr id="4" name="Group 3"/>
          <p:cNvGrpSpPr/>
          <p:nvPr/>
        </p:nvGrpSpPr>
        <p:grpSpPr>
          <a:xfrm>
            <a:off x="12700" y="6211407"/>
            <a:ext cx="9144378" cy="659292"/>
            <a:chOff x="12700" y="6211407"/>
            <a:chExt cx="9144378" cy="659292"/>
          </a:xfrm>
        </p:grpSpPr>
        <p:sp>
          <p:nvSpPr>
            <p:cNvPr id="5" name="Rectangle 4"/>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pic>
        <p:nvPicPr>
          <p:cNvPr id="10" name="Picture 9">
            <a:extLst>
              <a:ext uri="{FF2B5EF4-FFF2-40B4-BE49-F238E27FC236}">
                <a16:creationId xmlns:a16="http://schemas.microsoft.com/office/drawing/2014/main" id="{5984E180-E823-A541-B874-FD432B8B868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2347" y="1240996"/>
            <a:ext cx="5312540" cy="3538837"/>
          </a:xfrm>
          <a:prstGeom prst="rect">
            <a:avLst/>
          </a:prstGeom>
        </p:spPr>
      </p:pic>
      <p:pic>
        <p:nvPicPr>
          <p:cNvPr id="14" name="Picture 13">
            <a:extLst>
              <a:ext uri="{FF2B5EF4-FFF2-40B4-BE49-F238E27FC236}">
                <a16:creationId xmlns:a16="http://schemas.microsoft.com/office/drawing/2014/main" id="{828991CF-B8A0-1C4B-9E66-EE7D17D1348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39653" y="3096917"/>
            <a:ext cx="4572000" cy="3048000"/>
          </a:xfrm>
          <a:prstGeom prst="rect">
            <a:avLst/>
          </a:prstGeom>
        </p:spPr>
      </p:pic>
    </p:spTree>
    <p:extLst>
      <p:ext uri="{BB962C8B-B14F-4D97-AF65-F5344CB8AC3E}">
        <p14:creationId xmlns:p14="http://schemas.microsoft.com/office/powerpoint/2010/main" val="3395183146"/>
      </p:ext>
    </p:extLst>
  </p:cSld>
  <p:clrMapOvr>
    <a:masterClrMapping/>
  </p:clrMapOvr>
</p:sld>
</file>

<file path=ppt/theme/theme1.xml><?xml version="1.0" encoding="utf-8"?>
<a:theme xmlns:a="http://schemas.openxmlformats.org/drawingml/2006/main" name="MO SWPBS Standard Curricul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O SWPBS Standard Curriculum" id="{00159FF1-76A3-3C4A-921B-521F6E2832EA}" vid="{F0CD6511-91ED-5648-BEAA-050D1DE54D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 SWPBS Standard Curriculum</Template>
  <TotalTime>1411</TotalTime>
  <Words>2840</Words>
  <Application>Microsoft Office PowerPoint</Application>
  <PresentationFormat>On-screen Show (4:3)</PresentationFormat>
  <Paragraphs>220</Paragraphs>
  <Slides>22</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MS PGothic</vt:lpstr>
      <vt:lpstr>Arial</vt:lpstr>
      <vt:lpstr>Calibri</vt:lpstr>
      <vt:lpstr>Franklin Gothic Book</vt:lpstr>
      <vt:lpstr>Times New Roman</vt:lpstr>
      <vt:lpstr>Wingdings</vt:lpstr>
      <vt:lpstr>MO SWPBS Standard Curriculum</vt:lpstr>
      <vt:lpstr>ETLP 7: Activity Sequencing and Choice  Staff Mini Module   </vt:lpstr>
      <vt:lpstr>Session Outcomes</vt:lpstr>
      <vt:lpstr>Effective Classroom Practices </vt:lpstr>
      <vt:lpstr>Activity Sequencing &amp; Choice</vt:lpstr>
      <vt:lpstr>PowerPoint Presentation</vt:lpstr>
      <vt:lpstr>Activity Sequencing</vt:lpstr>
      <vt:lpstr>Activity Sequencing</vt:lpstr>
      <vt:lpstr>Task Interspersal</vt:lpstr>
      <vt:lpstr>Task Interspersal</vt:lpstr>
      <vt:lpstr>PowerPoint Presentation</vt:lpstr>
      <vt:lpstr>Guideline for Using Task Interspersal</vt:lpstr>
      <vt:lpstr>Session Outcomes</vt:lpstr>
      <vt:lpstr>Behavioral Momentum</vt:lpstr>
      <vt:lpstr>Michael</vt:lpstr>
      <vt:lpstr>Behavior Momentum</vt:lpstr>
      <vt:lpstr>Offering Choice</vt:lpstr>
      <vt:lpstr>Student Choice</vt:lpstr>
      <vt:lpstr>Student Choice</vt:lpstr>
      <vt:lpstr>Mr. Franklin Offers Choice</vt:lpstr>
      <vt:lpstr>Mr. Franklin Offers Choice - Continued</vt:lpstr>
      <vt:lpstr>Steps for Using Choice in the Classroom</vt:lpstr>
      <vt:lpstr>Session Outcomes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Deanna Maynard</dc:creator>
  <cp:lastModifiedBy>Arden Day</cp:lastModifiedBy>
  <cp:revision>22</cp:revision>
  <cp:lastPrinted>2019-06-28T00:13:34Z</cp:lastPrinted>
  <dcterms:created xsi:type="dcterms:W3CDTF">2019-06-27T00:45:55Z</dcterms:created>
  <dcterms:modified xsi:type="dcterms:W3CDTF">2019-07-02T20:02:54Z</dcterms:modified>
</cp:coreProperties>
</file>