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2" r:id="rId1"/>
  </p:sldMasterIdLst>
  <p:notesMasterIdLst>
    <p:notesMasterId r:id="rId24"/>
  </p:notesMasterIdLst>
  <p:sldIdLst>
    <p:sldId id="460" r:id="rId2"/>
    <p:sldId id="515" r:id="rId3"/>
    <p:sldId id="277" r:id="rId4"/>
    <p:sldId id="421" r:id="rId5"/>
    <p:sldId id="422" r:id="rId6"/>
    <p:sldId id="423" r:id="rId7"/>
    <p:sldId id="366" r:id="rId8"/>
    <p:sldId id="516" r:id="rId9"/>
    <p:sldId id="259" r:id="rId10"/>
    <p:sldId id="517" r:id="rId11"/>
    <p:sldId id="261" r:id="rId12"/>
    <p:sldId id="262" r:id="rId13"/>
    <p:sldId id="263" r:id="rId14"/>
    <p:sldId id="264" r:id="rId15"/>
    <p:sldId id="265" r:id="rId16"/>
    <p:sldId id="518" r:id="rId17"/>
    <p:sldId id="267" r:id="rId18"/>
    <p:sldId id="271" r:id="rId19"/>
    <p:sldId id="273" r:id="rId20"/>
    <p:sldId id="519" r:id="rId21"/>
    <p:sldId id="275" r:id="rId22"/>
    <p:sldId id="590" r:id="rId23"/>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E8F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343"/>
    <p:restoredTop sz="82424"/>
  </p:normalViewPr>
  <p:slideViewPr>
    <p:cSldViewPr snapToGrid="0" snapToObjects="1">
      <p:cViewPr varScale="1">
        <p:scale>
          <a:sx n="92" d="100"/>
          <a:sy n="92" d="100"/>
        </p:scale>
        <p:origin x="1548"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BA55B97-0015-0044-AE7D-7EE40E7740FF}" type="datetimeFigureOut">
              <a:rPr lang="en-US" smtClean="0"/>
              <a:t>7/2/2019</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605D84C-4C38-1A45-9E1D-5EB6EEE34823}" type="slidenum">
              <a:rPr lang="en-US" smtClean="0"/>
              <a:t>‹#›</a:t>
            </a:fld>
            <a:endParaRPr lang="en-US"/>
          </a:p>
        </p:txBody>
      </p:sp>
    </p:spTree>
    <p:extLst>
      <p:ext uri="{BB962C8B-B14F-4D97-AF65-F5344CB8AC3E}">
        <p14:creationId xmlns:p14="http://schemas.microsoft.com/office/powerpoint/2010/main" val="61424371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A875B4DD-DD12-5549-9756-868EB0781E70}" type="slidenum">
              <a:rPr lang="en-US" smtClean="0"/>
              <a:pPr/>
              <a:t>1</a:t>
            </a:fld>
            <a:endParaRPr lang="en-US" dirty="0"/>
          </a:p>
        </p:txBody>
      </p:sp>
    </p:spTree>
    <p:extLst>
      <p:ext uri="{BB962C8B-B14F-4D97-AF65-F5344CB8AC3E}">
        <p14:creationId xmlns:p14="http://schemas.microsoft.com/office/powerpoint/2010/main" val="113769915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b="1" dirty="0"/>
              <a:t>To do: Refer to the slide.</a:t>
            </a:r>
          </a:p>
          <a:p>
            <a:r>
              <a:rPr lang="en-US" b="1" dirty="0"/>
              <a:t>To say: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MO SW-PBS has identified eight Effective Teaching and Learning Practices that have been shown to increase the likelihood of expected behavior and decrease unexpected behavior, resulting in an increase in academic learning time. </a:t>
            </a:r>
          </a:p>
          <a:p>
            <a:endParaRPr lang="en-US" dirty="0"/>
          </a:p>
        </p:txBody>
      </p:sp>
      <p:sp>
        <p:nvSpPr>
          <p:cNvPr id="4" name="Slide Number Placeholder 3"/>
          <p:cNvSpPr>
            <a:spLocks noGrp="1"/>
          </p:cNvSpPr>
          <p:nvPr>
            <p:ph type="sldNum" sz="quarter" idx="5"/>
          </p:nvPr>
        </p:nvSpPr>
        <p:spPr/>
        <p:txBody>
          <a:bodyPr/>
          <a:lstStyle/>
          <a:p>
            <a:fld id="{3605D84C-4C38-1A45-9E1D-5EB6EEE34823}" type="slidenum">
              <a:rPr lang="en-US" smtClean="0"/>
              <a:t>12</a:t>
            </a:fld>
            <a:endParaRPr lang="en-US"/>
          </a:p>
        </p:txBody>
      </p:sp>
    </p:spTree>
    <p:extLst>
      <p:ext uri="{BB962C8B-B14F-4D97-AF65-F5344CB8AC3E}">
        <p14:creationId xmlns:p14="http://schemas.microsoft.com/office/powerpoint/2010/main" val="201900402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b="1" dirty="0"/>
              <a:t>To do: Refer to the slide.</a:t>
            </a:r>
          </a:p>
          <a:p>
            <a:r>
              <a:rPr lang="en-US" b="1" dirty="0"/>
              <a:t>To say: </a:t>
            </a:r>
          </a:p>
          <a:p>
            <a:r>
              <a:rPr lang="en-US" sz="1200" kern="1200" dirty="0">
                <a:solidFill>
                  <a:schemeClr val="tx1"/>
                </a:solidFill>
                <a:effectLst/>
                <a:latin typeface="+mn-lt"/>
                <a:ea typeface="+mn-ea"/>
                <a:cs typeface="+mn-cs"/>
              </a:rPr>
              <a:t>The first four of these eight practices include: 1) clarifying expectations, 2) classroom procedures and routines, 3) strategies to encourage expected behavior, and 4) strategies to discourage unexpected behavior. </a:t>
            </a:r>
          </a:p>
          <a:p>
            <a:r>
              <a:rPr lang="en-US" sz="1200" kern="1200" dirty="0">
                <a:solidFill>
                  <a:schemeClr val="tx1"/>
                </a:solidFill>
                <a:effectLst/>
                <a:latin typeface="+mn-lt"/>
                <a:ea typeface="+mn-ea"/>
                <a:cs typeface="+mn-cs"/>
              </a:rPr>
              <a:t> These practices impact instructional time–the proportion of time allocated for instruction that actually results in teaching. </a:t>
            </a:r>
          </a:p>
          <a:p>
            <a:endParaRPr lang="en-US" dirty="0"/>
          </a:p>
        </p:txBody>
      </p:sp>
      <p:sp>
        <p:nvSpPr>
          <p:cNvPr id="4" name="Slide Number Placeholder 3"/>
          <p:cNvSpPr>
            <a:spLocks noGrp="1"/>
          </p:cNvSpPr>
          <p:nvPr>
            <p:ph type="sldNum" sz="quarter" idx="5"/>
          </p:nvPr>
        </p:nvSpPr>
        <p:spPr/>
        <p:txBody>
          <a:bodyPr/>
          <a:lstStyle/>
          <a:p>
            <a:fld id="{3605D84C-4C38-1A45-9E1D-5EB6EEE34823}" type="slidenum">
              <a:rPr lang="en-US" smtClean="0"/>
              <a:t>13</a:t>
            </a:fld>
            <a:endParaRPr lang="en-US"/>
          </a:p>
        </p:txBody>
      </p:sp>
    </p:spTree>
    <p:extLst>
      <p:ext uri="{BB962C8B-B14F-4D97-AF65-F5344CB8AC3E}">
        <p14:creationId xmlns:p14="http://schemas.microsoft.com/office/powerpoint/2010/main" val="384083561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b="1" dirty="0"/>
              <a:t>To do: Read the slide.</a:t>
            </a:r>
          </a:p>
          <a:p>
            <a:r>
              <a:rPr lang="en-US" b="1" dirty="0"/>
              <a:t>To say: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In many classrooms a lack of clear procedures and routines, disruptive student behavior, and lengthy transitions contribute to significantly diminished instructional time. An effective classroom manager will clarify the behaviors needed to be successful in each classroom setting or activity, teach and review those expected behaviors routinely, catch students being successful, and provide immediate, objective correction when behavior does not meet expectations. </a:t>
            </a:r>
          </a:p>
          <a:p>
            <a:endParaRPr lang="en-US" dirty="0"/>
          </a:p>
        </p:txBody>
      </p:sp>
      <p:sp>
        <p:nvSpPr>
          <p:cNvPr id="4" name="Slide Number Placeholder 3"/>
          <p:cNvSpPr>
            <a:spLocks noGrp="1"/>
          </p:cNvSpPr>
          <p:nvPr>
            <p:ph type="sldNum" sz="quarter" idx="5"/>
          </p:nvPr>
        </p:nvSpPr>
        <p:spPr/>
        <p:txBody>
          <a:bodyPr/>
          <a:lstStyle/>
          <a:p>
            <a:fld id="{3605D84C-4C38-1A45-9E1D-5EB6EEE34823}" type="slidenum">
              <a:rPr lang="en-US" smtClean="0"/>
              <a:t>14</a:t>
            </a:fld>
            <a:endParaRPr lang="en-US"/>
          </a:p>
        </p:txBody>
      </p:sp>
    </p:spTree>
    <p:extLst>
      <p:ext uri="{BB962C8B-B14F-4D97-AF65-F5344CB8AC3E}">
        <p14:creationId xmlns:p14="http://schemas.microsoft.com/office/powerpoint/2010/main" val="45805134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b="1" dirty="0"/>
              <a:t>To do: Refer to the slide.</a:t>
            </a:r>
          </a:p>
          <a:p>
            <a:r>
              <a:rPr lang="en-US" b="1" dirty="0"/>
              <a:t>To say: </a:t>
            </a:r>
          </a:p>
          <a:p>
            <a:r>
              <a:rPr lang="en-US" sz="1200" kern="1200" dirty="0">
                <a:solidFill>
                  <a:schemeClr val="tx1"/>
                </a:solidFill>
                <a:effectLst/>
                <a:latin typeface="+mn-lt"/>
                <a:ea typeface="+mn-ea"/>
                <a:cs typeface="+mn-cs"/>
              </a:rPr>
              <a:t>The final four practices include: 1) active supervision, 2) opportunities to respond, 3) sequencing and choice of activities, and 4) task difficulty. </a:t>
            </a:r>
          </a:p>
          <a:p>
            <a:r>
              <a:rPr lang="en-US" sz="1200" kern="1200" dirty="0">
                <a:solidFill>
                  <a:schemeClr val="tx1"/>
                </a:solidFill>
                <a:effectLst/>
                <a:latin typeface="+mn-lt"/>
                <a:ea typeface="+mn-ea"/>
                <a:cs typeface="+mn-cs"/>
              </a:rPr>
              <a:t> These practices positively impact engaged time, that proportion of instructional time where students are actively engaged in learning as evidenced by paying attention, responding frequently and accurately, completing work, and interacting appropriately with peers about assigned work.</a:t>
            </a:r>
          </a:p>
          <a:p>
            <a:endParaRPr lang="en-US" dirty="0"/>
          </a:p>
        </p:txBody>
      </p:sp>
      <p:sp>
        <p:nvSpPr>
          <p:cNvPr id="4" name="Slide Number Placeholder 3"/>
          <p:cNvSpPr>
            <a:spLocks noGrp="1"/>
          </p:cNvSpPr>
          <p:nvPr>
            <p:ph type="sldNum" sz="quarter" idx="5"/>
          </p:nvPr>
        </p:nvSpPr>
        <p:spPr/>
        <p:txBody>
          <a:bodyPr/>
          <a:lstStyle/>
          <a:p>
            <a:fld id="{3605D84C-4C38-1A45-9E1D-5EB6EEE34823}" type="slidenum">
              <a:rPr lang="en-US" smtClean="0"/>
              <a:t>15</a:t>
            </a:fld>
            <a:endParaRPr lang="en-US"/>
          </a:p>
        </p:txBody>
      </p:sp>
    </p:spTree>
    <p:extLst>
      <p:ext uri="{BB962C8B-B14F-4D97-AF65-F5344CB8AC3E}">
        <p14:creationId xmlns:p14="http://schemas.microsoft.com/office/powerpoint/2010/main" val="271030420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39700" indent="0">
              <a:buNone/>
            </a:pPr>
            <a:r>
              <a:rPr lang="en-US" b="1" dirty="0"/>
              <a:t>To say: </a:t>
            </a:r>
          </a:p>
          <a:p>
            <a:r>
              <a:rPr lang="en-US" sz="1200" kern="1200" dirty="0">
                <a:solidFill>
                  <a:schemeClr val="tx1"/>
                </a:solidFill>
                <a:effectLst/>
                <a:latin typeface="+mn-lt"/>
                <a:ea typeface="+mn-ea"/>
                <a:cs typeface="+mn-cs"/>
              </a:rPr>
              <a:t>Together these eight practices impact academic learning time and ultimately student achievement while ensuring a positive learning environment. They represent facets of classroom teaching under the teacher’s control that have been identified as evidence-based practices to maximize learning for all students while minimizing discipline problems. </a:t>
            </a:r>
          </a:p>
          <a:p>
            <a:r>
              <a:rPr lang="en-US" sz="1200" kern="1200" dirty="0">
                <a:solidFill>
                  <a:schemeClr val="tx1"/>
                </a:solidFill>
                <a:effectLst/>
                <a:latin typeface="+mn-lt"/>
                <a:ea typeface="+mn-ea"/>
                <a:cs typeface="+mn-cs"/>
              </a:rPr>
              <a:t> Implementation of all eight of these practices is critical to the success of SW-PBS at the classroom level. </a:t>
            </a:r>
          </a:p>
        </p:txBody>
      </p:sp>
      <p:sp>
        <p:nvSpPr>
          <p:cNvPr id="4" name="Slide Number Placeholder 3"/>
          <p:cNvSpPr>
            <a:spLocks noGrp="1"/>
          </p:cNvSpPr>
          <p:nvPr>
            <p:ph type="sldNum" sz="quarter" idx="10"/>
          </p:nvPr>
        </p:nvSpPr>
        <p:spPr/>
        <p:txBody>
          <a:bodyPr/>
          <a:lstStyle/>
          <a:p>
            <a:fld id="{F8BE4607-2072-E14D-A2D4-834D545D3161}" type="slidenum">
              <a:rPr lang="en-US" smtClean="0"/>
              <a:t>16</a:t>
            </a:fld>
            <a:endParaRPr lang="en-US" dirty="0"/>
          </a:p>
        </p:txBody>
      </p:sp>
    </p:spTree>
    <p:extLst>
      <p:ext uri="{BB962C8B-B14F-4D97-AF65-F5344CB8AC3E}">
        <p14:creationId xmlns:p14="http://schemas.microsoft.com/office/powerpoint/2010/main" val="397148306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b="1" dirty="0"/>
              <a:t>To do: Refer to the slide.  Point out to participants how much can be done proactively and preventatively to reduce the likelihood of unexpected behavior and increase the likelihood of expected behavior.</a:t>
            </a:r>
          </a:p>
          <a:p>
            <a:r>
              <a:rPr lang="en-US" b="1" dirty="0"/>
              <a:t>To say: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The Effective Teaching and Learning Practices can act as antecedents; meaning they set the stage, or trigger, appropriate behaviors and maximize the probability of student success. In addition, some of the practices function as consequences, or the resulting event or outcome that occurs immediately following the behavior and impacts future occurrence of the behavior.  Consequences serve to increase or decrease the future occurrence of a behavior.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Establishing clear classroom expectations, increasing predictability through clear procedures and routines, using a full continuum of positive consequences, creating and teaching a continuum of strategies to discourage unexpected  behavior, actively supervising, providing high rates of opportunities to respond, using activity sequencing and offering choice, and adjusting task difficulty supports increase student engagement, task completion, and learning while displaying expected social behaviors.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These behaviors are then followed by a consequence, or outcome: positive specific feedback or effective correction. This sequence sets the stage for a well-managed, positive classroom environment.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3605D84C-4C38-1A45-9E1D-5EB6EEE34823}" type="slidenum">
              <a:rPr lang="en-US" smtClean="0"/>
              <a:t>17</a:t>
            </a:fld>
            <a:endParaRPr lang="en-US"/>
          </a:p>
        </p:txBody>
      </p:sp>
    </p:spTree>
    <p:extLst>
      <p:ext uri="{BB962C8B-B14F-4D97-AF65-F5344CB8AC3E}">
        <p14:creationId xmlns:p14="http://schemas.microsoft.com/office/powerpoint/2010/main" val="338409386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b="1" dirty="0"/>
              <a:t>To do: Refer to the slide.  Provide participants with a few minutes to jot down ideas, then direct them to share with a partner or small group.  Have some pairs or groups share out and help make connections between current practices and Effective Teaching and Learning Practices.</a:t>
            </a:r>
          </a:p>
          <a:p>
            <a:r>
              <a:rPr lang="en-US" b="1" dirty="0"/>
              <a:t>To say: </a:t>
            </a:r>
          </a:p>
          <a:p>
            <a:r>
              <a:rPr lang="en-US" sz="1200" kern="1200" dirty="0">
                <a:solidFill>
                  <a:schemeClr val="tx1"/>
                </a:solidFill>
                <a:effectLst/>
                <a:latin typeface="+mn-lt"/>
                <a:ea typeface="+mn-ea"/>
                <a:cs typeface="+mn-cs"/>
              </a:rPr>
              <a:t>What do you currently do to ensure uninterrupted </a:t>
            </a:r>
            <a:r>
              <a:rPr lang="en-US" sz="1200" i="1" kern="1200" dirty="0">
                <a:solidFill>
                  <a:schemeClr val="tx1"/>
                </a:solidFill>
                <a:effectLst/>
                <a:latin typeface="+mn-lt"/>
                <a:ea typeface="+mn-ea"/>
                <a:cs typeface="+mn-cs"/>
              </a:rPr>
              <a:t>instructional time</a:t>
            </a:r>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Have all teachers clarified expectations and procedures, taught, and shared them with co-teachers, teacher assistants, and substitutes? </a:t>
            </a:r>
          </a:p>
          <a:p>
            <a:r>
              <a:rPr lang="en-US" sz="1200" kern="1200" dirty="0">
                <a:solidFill>
                  <a:schemeClr val="tx1"/>
                </a:solidFill>
                <a:effectLst/>
                <a:latin typeface="+mn-lt"/>
                <a:ea typeface="+mn-ea"/>
                <a:cs typeface="+mn-cs"/>
              </a:rPr>
              <a:t>Do teachers use high rates of encouragement for students displaying expected classroom behaviors, and effective responses when social behavioral errors occur?</a:t>
            </a:r>
          </a:p>
          <a:p>
            <a:r>
              <a:rPr lang="en-US" sz="1200" kern="1200" dirty="0">
                <a:solidFill>
                  <a:schemeClr val="tx1"/>
                </a:solidFill>
                <a:effectLst/>
                <a:latin typeface="+mn-lt"/>
                <a:ea typeface="+mn-ea"/>
                <a:cs typeface="+mn-cs"/>
              </a:rPr>
              <a:t> What do you currently do to support </a:t>
            </a:r>
            <a:r>
              <a:rPr lang="en-US" sz="1200" i="1" kern="1200" dirty="0">
                <a:solidFill>
                  <a:schemeClr val="tx1"/>
                </a:solidFill>
                <a:effectLst/>
                <a:latin typeface="+mn-lt"/>
                <a:ea typeface="+mn-ea"/>
                <a:cs typeface="+mn-cs"/>
              </a:rPr>
              <a:t>engaged time</a:t>
            </a:r>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What practices are in place to ensure students are on-task, responding frequently, and producing quality work? </a:t>
            </a:r>
          </a:p>
          <a:p>
            <a:endParaRPr lang="en-US" dirty="0"/>
          </a:p>
        </p:txBody>
      </p:sp>
      <p:sp>
        <p:nvSpPr>
          <p:cNvPr id="4" name="Slide Number Placeholder 3"/>
          <p:cNvSpPr>
            <a:spLocks noGrp="1"/>
          </p:cNvSpPr>
          <p:nvPr>
            <p:ph type="sldNum" sz="quarter" idx="5"/>
          </p:nvPr>
        </p:nvSpPr>
        <p:spPr/>
        <p:txBody>
          <a:bodyPr/>
          <a:lstStyle/>
          <a:p>
            <a:fld id="{3605D84C-4C38-1A45-9E1D-5EB6EEE34823}" type="slidenum">
              <a:rPr lang="en-US" smtClean="0"/>
              <a:t>18</a:t>
            </a:fld>
            <a:endParaRPr lang="en-US"/>
          </a:p>
        </p:txBody>
      </p:sp>
    </p:spTree>
    <p:extLst>
      <p:ext uri="{BB962C8B-B14F-4D97-AF65-F5344CB8AC3E}">
        <p14:creationId xmlns:p14="http://schemas.microsoft.com/office/powerpoint/2010/main" val="113855991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To say: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In subsequent sessions, you will learn more about the MO SW-PBS Effective Teaching and Learning Practices in more detail, providing a description and implementation features of each practice. Finally, there will be a lesson on monitoring use of these practices. Implementation of all eight of these Effective Teaching and Learning Practices by ALL teachers in your building is critical to the success and sustainability of SW-PBS in your building. </a:t>
            </a:r>
          </a:p>
          <a:p>
            <a:endParaRPr lang="en-US" dirty="0"/>
          </a:p>
        </p:txBody>
      </p:sp>
      <p:sp>
        <p:nvSpPr>
          <p:cNvPr id="4" name="Slide Number Placeholder 3"/>
          <p:cNvSpPr>
            <a:spLocks noGrp="1"/>
          </p:cNvSpPr>
          <p:nvPr>
            <p:ph type="sldNum" sz="quarter" idx="5"/>
          </p:nvPr>
        </p:nvSpPr>
        <p:spPr/>
        <p:txBody>
          <a:bodyPr/>
          <a:lstStyle/>
          <a:p>
            <a:fld id="{3605D84C-4C38-1A45-9E1D-5EB6EEE34823}" type="slidenum">
              <a:rPr lang="en-US" smtClean="0"/>
              <a:t>19</a:t>
            </a:fld>
            <a:endParaRPr lang="en-US"/>
          </a:p>
        </p:txBody>
      </p:sp>
    </p:spTree>
    <p:extLst>
      <p:ext uri="{BB962C8B-B14F-4D97-AF65-F5344CB8AC3E}">
        <p14:creationId xmlns:p14="http://schemas.microsoft.com/office/powerpoint/2010/main" val="168341032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39700" indent="0">
              <a:buNone/>
            </a:pPr>
            <a:r>
              <a:rPr lang="en-US" b="1" dirty="0"/>
              <a:t>To do: Read the slide.</a:t>
            </a:r>
          </a:p>
          <a:p>
            <a:pPr marL="139700" indent="0">
              <a:buNone/>
            </a:pPr>
            <a:r>
              <a:rPr lang="en-US" b="1" dirty="0"/>
              <a:t>To say: </a:t>
            </a:r>
          </a:p>
          <a:p>
            <a:r>
              <a:rPr lang="en-US" sz="1200" kern="1200" dirty="0">
                <a:solidFill>
                  <a:schemeClr val="tx1"/>
                </a:solidFill>
                <a:effectLst/>
                <a:latin typeface="+mn-lt"/>
                <a:ea typeface="+mn-ea"/>
                <a:cs typeface="+mn-cs"/>
              </a:rPr>
              <a:t>During this lesson, you learned how to</a:t>
            </a:r>
          </a:p>
          <a:p>
            <a:pPr lvl="0"/>
            <a:r>
              <a:rPr lang="en-US" sz="1200" kern="1200" dirty="0">
                <a:solidFill>
                  <a:schemeClr val="tx1"/>
                </a:solidFill>
                <a:effectLst/>
                <a:latin typeface="+mn-lt"/>
                <a:ea typeface="+mn-ea"/>
                <a:cs typeface="+mn-cs"/>
              </a:rPr>
              <a:t>Explain to others the power of positive and proactive strategies in establishing an effective classroom learning environment.</a:t>
            </a:r>
          </a:p>
          <a:p>
            <a:pPr marL="139700" indent="0">
              <a:buNone/>
            </a:pPr>
            <a:endParaRPr lang="en-US" b="0" dirty="0"/>
          </a:p>
        </p:txBody>
      </p:sp>
      <p:sp>
        <p:nvSpPr>
          <p:cNvPr id="4" name="Slide Number Placeholder 3"/>
          <p:cNvSpPr>
            <a:spLocks noGrp="1"/>
          </p:cNvSpPr>
          <p:nvPr>
            <p:ph type="sldNum" sz="quarter" idx="5"/>
          </p:nvPr>
        </p:nvSpPr>
        <p:spPr/>
        <p:txBody>
          <a:bodyPr/>
          <a:lstStyle/>
          <a:p>
            <a:fld id="{3605D84C-4C38-1A45-9E1D-5EB6EEE34823}" type="slidenum">
              <a:rPr lang="en-US" smtClean="0"/>
              <a:t>20</a:t>
            </a:fld>
            <a:endParaRPr lang="en-US"/>
          </a:p>
        </p:txBody>
      </p:sp>
    </p:spTree>
    <p:extLst>
      <p:ext uri="{BB962C8B-B14F-4D97-AF65-F5344CB8AC3E}">
        <p14:creationId xmlns:p14="http://schemas.microsoft.com/office/powerpoint/2010/main" val="158819370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Here are the references for this lesson. If more references or resources are needed, you can refer to the reference section in the Missouri SW-PBS Tier 1 Team Workbook available on the Missouri SW-PBS website. </a:t>
            </a:r>
          </a:p>
          <a:p>
            <a:endParaRPr lang="en-US" dirty="0"/>
          </a:p>
        </p:txBody>
      </p:sp>
      <p:sp>
        <p:nvSpPr>
          <p:cNvPr id="4" name="Slide Number Placeholder 3"/>
          <p:cNvSpPr>
            <a:spLocks noGrp="1"/>
          </p:cNvSpPr>
          <p:nvPr>
            <p:ph type="sldNum" sz="quarter" idx="5"/>
          </p:nvPr>
        </p:nvSpPr>
        <p:spPr/>
        <p:txBody>
          <a:bodyPr/>
          <a:lstStyle/>
          <a:p>
            <a:fld id="{3605D84C-4C38-1A45-9E1D-5EB6EEE34823}" type="slidenum">
              <a:rPr lang="en-US" smtClean="0"/>
              <a:t>21</a:t>
            </a:fld>
            <a:endParaRPr lang="en-US"/>
          </a:p>
        </p:txBody>
      </p:sp>
    </p:spTree>
    <p:extLst>
      <p:ext uri="{BB962C8B-B14F-4D97-AF65-F5344CB8AC3E}">
        <p14:creationId xmlns:p14="http://schemas.microsoft.com/office/powerpoint/2010/main" val="65514549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113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b="1" dirty="0"/>
              <a:t>To say: </a:t>
            </a:r>
          </a:p>
          <a:p>
            <a:pPr eaLnBrk="1" hangingPunct="1"/>
            <a:r>
              <a:rPr lang="en-US" dirty="0"/>
              <a:t>These will be the Working Agreements we will honor during our training.</a:t>
            </a:r>
          </a:p>
        </p:txBody>
      </p:sp>
      <p:sp>
        <p:nvSpPr>
          <p:cNvPr id="4" name="Slide Number Placeholder 3"/>
          <p:cNvSpPr>
            <a:spLocks noGrp="1"/>
          </p:cNvSpPr>
          <p:nvPr>
            <p:ph type="sldNum" sz="quarter" idx="5"/>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75673" indent="-298336" eaLnBrk="0" hangingPunct="0">
              <a:defRPr>
                <a:solidFill>
                  <a:schemeClr val="tx1"/>
                </a:solidFill>
                <a:latin typeface="Arial" panose="020B0604020202020204" pitchFamily="34" charset="0"/>
                <a:cs typeface="Arial" panose="020B0604020202020204" pitchFamily="34" charset="0"/>
              </a:defRPr>
            </a:lvl2pPr>
            <a:lvl3pPr marL="1193344" indent="-238668" eaLnBrk="0" hangingPunct="0">
              <a:defRPr>
                <a:solidFill>
                  <a:schemeClr val="tx1"/>
                </a:solidFill>
                <a:latin typeface="Arial" panose="020B0604020202020204" pitchFamily="34" charset="0"/>
                <a:cs typeface="Arial" panose="020B0604020202020204" pitchFamily="34" charset="0"/>
              </a:defRPr>
            </a:lvl3pPr>
            <a:lvl4pPr marL="1670681" indent="-238668" eaLnBrk="0" hangingPunct="0">
              <a:defRPr>
                <a:solidFill>
                  <a:schemeClr val="tx1"/>
                </a:solidFill>
                <a:latin typeface="Arial" panose="020B0604020202020204" pitchFamily="34" charset="0"/>
                <a:cs typeface="Arial" panose="020B0604020202020204" pitchFamily="34" charset="0"/>
              </a:defRPr>
            </a:lvl4pPr>
            <a:lvl5pPr marL="2148019" indent="-238668" eaLnBrk="0" hangingPunct="0">
              <a:defRPr>
                <a:solidFill>
                  <a:schemeClr val="tx1"/>
                </a:solidFill>
                <a:latin typeface="Arial" panose="020B0604020202020204" pitchFamily="34" charset="0"/>
                <a:cs typeface="Arial" panose="020B0604020202020204" pitchFamily="34" charset="0"/>
              </a:defRPr>
            </a:lvl5pPr>
            <a:lvl6pPr marL="2625356" indent="-238668" defTabSz="477337"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3102693" indent="-238668" defTabSz="477337"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580031" indent="-238668" defTabSz="477337"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4057368" indent="-238668" defTabSz="477337"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6010D49E-3F3A-4898-89D7-CFF810473561}" type="slidenum">
              <a:rPr lang="en-US">
                <a:latin typeface="Calibri" panose="020F0502020204030204" pitchFamily="34" charset="0"/>
              </a:rPr>
              <a:pPr eaLnBrk="1" hangingPunct="1"/>
              <a:t>4</a:t>
            </a:fld>
            <a:endParaRPr lang="en-US" dirty="0">
              <a:latin typeface="Calibri" panose="020F0502020204030204" pitchFamily="34" charset="0"/>
            </a:endParaRPr>
          </a:p>
        </p:txBody>
      </p:sp>
    </p:spTree>
    <p:extLst>
      <p:ext uri="{BB962C8B-B14F-4D97-AF65-F5344CB8AC3E}">
        <p14:creationId xmlns:p14="http://schemas.microsoft.com/office/powerpoint/2010/main" val="107047910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A875B4DD-DD12-5549-9756-868EB0781E70}" type="slidenum">
              <a:rPr lang="en-US" smtClean="0"/>
              <a:pPr/>
              <a:t>22</a:t>
            </a:fld>
            <a:endParaRPr lang="en-US" dirty="0"/>
          </a:p>
        </p:txBody>
      </p:sp>
    </p:spTree>
    <p:extLst>
      <p:ext uri="{BB962C8B-B14F-4D97-AF65-F5344CB8AC3E}">
        <p14:creationId xmlns:p14="http://schemas.microsoft.com/office/powerpoint/2010/main" val="164557630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21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b="1" dirty="0">
                <a:latin typeface="Arial" panose="020B0604020202020204" pitchFamily="34" charset="0"/>
              </a:rPr>
              <a:t>To say: </a:t>
            </a:r>
          </a:p>
          <a:p>
            <a:pPr eaLnBrk="1" hangingPunct="1">
              <a:spcBef>
                <a:spcPct val="0"/>
              </a:spcBef>
            </a:pPr>
            <a:r>
              <a:rPr lang="en-US" dirty="0">
                <a:latin typeface="Arial" panose="020B0604020202020204" pitchFamily="34" charset="0"/>
              </a:rPr>
              <a:t>“One of our agreements is to follow the attention signal.”   </a:t>
            </a:r>
          </a:p>
          <a:p>
            <a:pPr eaLnBrk="1" hangingPunct="1">
              <a:spcBef>
                <a:spcPct val="0"/>
              </a:spcBef>
            </a:pPr>
            <a:r>
              <a:rPr lang="en-US" dirty="0">
                <a:latin typeface="Arial" panose="020B0604020202020204" pitchFamily="34" charset="0"/>
              </a:rPr>
              <a:t>“Your</a:t>
            </a:r>
            <a:r>
              <a:rPr lang="en-US" baseline="0" dirty="0">
                <a:latin typeface="Arial" panose="020B0604020202020204" pitchFamily="34" charset="0"/>
              </a:rPr>
              <a:t> team may need to review the </a:t>
            </a:r>
            <a:r>
              <a:rPr lang="en-US" dirty="0">
                <a:latin typeface="Arial" panose="020B0604020202020204" pitchFamily="34" charset="0"/>
              </a:rPr>
              <a:t>attention signal you have developed.”</a:t>
            </a:r>
          </a:p>
          <a:p>
            <a:pPr eaLnBrk="1" hangingPunct="1">
              <a:spcBef>
                <a:spcPct val="0"/>
              </a:spcBef>
            </a:pPr>
            <a:endParaRPr lang="en-US" dirty="0">
              <a:latin typeface="Arial" panose="020B0604020202020204" pitchFamily="34" charset="0"/>
            </a:endParaRPr>
          </a:p>
          <a:p>
            <a:pPr eaLnBrk="1" hangingPunct="1">
              <a:spcBef>
                <a:spcPct val="0"/>
              </a:spcBef>
            </a:pPr>
            <a:r>
              <a:rPr lang="en-US" dirty="0">
                <a:latin typeface="Arial" panose="020B0604020202020204" pitchFamily="34" charset="0"/>
              </a:rPr>
              <a:t>“In order to get all of you focused after discussions, activities or breaks, I </a:t>
            </a:r>
            <a:r>
              <a:rPr lang="en-US" u="none" dirty="0">
                <a:latin typeface="Arial" panose="020B0604020202020204" pitchFamily="34" charset="0"/>
              </a:rPr>
              <a:t>will __</a:t>
            </a:r>
            <a:r>
              <a:rPr lang="en-US" u="none" dirty="0">
                <a:solidFill>
                  <a:srgbClr val="FF0000"/>
                </a:solidFill>
                <a:latin typeface="Arial" panose="020B0604020202020204" pitchFamily="34" charset="0"/>
              </a:rPr>
              <a:t>______________________</a:t>
            </a:r>
            <a:r>
              <a:rPr lang="en-US" dirty="0">
                <a:solidFill>
                  <a:srgbClr val="FF0000"/>
                </a:solidFill>
                <a:latin typeface="Arial" panose="020B0604020202020204" pitchFamily="34" charset="0"/>
              </a:rPr>
              <a:t>.”</a:t>
            </a:r>
          </a:p>
          <a:p>
            <a:pPr eaLnBrk="1" hangingPunct="1">
              <a:spcBef>
                <a:spcPct val="0"/>
              </a:spcBef>
            </a:pPr>
            <a:r>
              <a:rPr lang="en-US" b="1" dirty="0">
                <a:solidFill>
                  <a:srgbClr val="FF0000"/>
                </a:solidFill>
                <a:latin typeface="Arial" panose="020B0604020202020204" pitchFamily="34" charset="0"/>
              </a:rPr>
              <a:t>(</a:t>
            </a:r>
            <a:r>
              <a:rPr lang="en-US" b="1" u="none" dirty="0">
                <a:solidFill>
                  <a:srgbClr val="FF0000"/>
                </a:solidFill>
                <a:latin typeface="Arial" panose="020B0604020202020204" pitchFamily="34" charset="0"/>
              </a:rPr>
              <a:t>Insert your attention signal here.)</a:t>
            </a:r>
          </a:p>
          <a:p>
            <a:pPr eaLnBrk="1" hangingPunct="1">
              <a:spcBef>
                <a:spcPct val="0"/>
              </a:spcBef>
            </a:pPr>
            <a:r>
              <a:rPr lang="en-US" altLang="ja-JP" dirty="0">
                <a:latin typeface="Arial" panose="020B0604020202020204" pitchFamily="34" charset="0"/>
              </a:rPr>
              <a:t>“Your task will be to finish your sentence, quiet your voice and ____________________________.”</a:t>
            </a:r>
          </a:p>
          <a:p>
            <a:pPr eaLnBrk="1" hangingPunct="1">
              <a:spcBef>
                <a:spcPct val="0"/>
              </a:spcBef>
            </a:pPr>
            <a:r>
              <a:rPr lang="en-US" b="1" dirty="0">
                <a:latin typeface="Arial" panose="020B0604020202020204" pitchFamily="34" charset="0"/>
              </a:rPr>
              <a:t>(Insert</a:t>
            </a:r>
            <a:r>
              <a:rPr lang="en-US" b="1" baseline="0" dirty="0">
                <a:latin typeface="Arial" panose="020B0604020202020204" pitchFamily="34" charset="0"/>
              </a:rPr>
              <a:t> what you want participants to do.)</a:t>
            </a:r>
            <a:endParaRPr lang="en-US" b="1" dirty="0">
              <a:latin typeface="Arial" panose="020B0604020202020204" pitchFamily="34" charset="0"/>
            </a:endParaRPr>
          </a:p>
        </p:txBody>
      </p:sp>
      <p:sp>
        <p:nvSpPr>
          <p:cNvPr id="102404" name="Slide Number Placeholder 3"/>
          <p:cNvSpPr>
            <a:spLocks noGrp="1"/>
          </p:cNvSpPr>
          <p:nvPr>
            <p:ph type="sldNum" sz="quarter" idx="5"/>
          </p:nvPr>
        </p:nvSpPr>
        <p:spPr bwMode="auto">
          <a:ln>
            <a:miter lim="800000"/>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75673" indent="-298336" eaLnBrk="0" hangingPunct="0">
              <a:defRPr>
                <a:solidFill>
                  <a:schemeClr val="tx1"/>
                </a:solidFill>
                <a:latin typeface="Arial" panose="020B0604020202020204" pitchFamily="34" charset="0"/>
                <a:cs typeface="Arial" panose="020B0604020202020204" pitchFamily="34" charset="0"/>
              </a:defRPr>
            </a:lvl2pPr>
            <a:lvl3pPr marL="1193344" indent="-238668" eaLnBrk="0" hangingPunct="0">
              <a:defRPr>
                <a:solidFill>
                  <a:schemeClr val="tx1"/>
                </a:solidFill>
                <a:latin typeface="Arial" panose="020B0604020202020204" pitchFamily="34" charset="0"/>
                <a:cs typeface="Arial" panose="020B0604020202020204" pitchFamily="34" charset="0"/>
              </a:defRPr>
            </a:lvl3pPr>
            <a:lvl4pPr marL="1670681" indent="-238668" eaLnBrk="0" hangingPunct="0">
              <a:defRPr>
                <a:solidFill>
                  <a:schemeClr val="tx1"/>
                </a:solidFill>
                <a:latin typeface="Arial" panose="020B0604020202020204" pitchFamily="34" charset="0"/>
                <a:cs typeface="Arial" panose="020B0604020202020204" pitchFamily="34" charset="0"/>
              </a:defRPr>
            </a:lvl4pPr>
            <a:lvl5pPr marL="2148019" indent="-238668" eaLnBrk="0" hangingPunct="0">
              <a:defRPr>
                <a:solidFill>
                  <a:schemeClr val="tx1"/>
                </a:solidFill>
                <a:latin typeface="Arial" panose="020B0604020202020204" pitchFamily="34" charset="0"/>
                <a:cs typeface="Arial" panose="020B0604020202020204" pitchFamily="34" charset="0"/>
              </a:defRPr>
            </a:lvl5pPr>
            <a:lvl6pPr marL="2625356" indent="-238668" defTabSz="477337"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3102693" indent="-238668" defTabSz="477337"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580031" indent="-238668" defTabSz="477337"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4057368" indent="-238668" defTabSz="477337"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CCD4B340-89DC-4CC2-AD75-2D4129CE8BFD}" type="slidenum">
              <a:rPr lang="en-US">
                <a:latin typeface="Calibri" panose="020F0502020204030204" pitchFamily="34" charset="0"/>
                <a:ea typeface="ＭＳ Ｐゴシック" panose="020B0600070205080204" pitchFamily="34" charset="-128"/>
              </a:rPr>
              <a:pPr eaLnBrk="1" hangingPunct="1"/>
              <a:t>5</a:t>
            </a:fld>
            <a:endParaRPr lang="en-US" dirty="0">
              <a:latin typeface="Calibri" panose="020F0502020204030204" pitchFamily="34" charset="0"/>
              <a:ea typeface="ＭＳ Ｐゴシック" panose="020B0600070205080204" pitchFamily="34" charset="-128"/>
            </a:endParaRPr>
          </a:p>
        </p:txBody>
      </p:sp>
    </p:spTree>
    <p:extLst>
      <p:ext uri="{BB962C8B-B14F-4D97-AF65-F5344CB8AC3E}">
        <p14:creationId xmlns:p14="http://schemas.microsoft.com/office/powerpoint/2010/main" val="123777655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31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b="1" dirty="0"/>
              <a:t>To do: Choose an </a:t>
            </a:r>
            <a:r>
              <a:rPr lang="en-US" b="1"/>
              <a:t>Introductions Activity</a:t>
            </a:r>
            <a:endParaRPr lang="en-US" b="1" dirty="0"/>
          </a:p>
        </p:txBody>
      </p:sp>
      <p:sp>
        <p:nvSpPr>
          <p:cNvPr id="4" name="Slide Number Placeholder 3"/>
          <p:cNvSpPr>
            <a:spLocks noGrp="1"/>
          </p:cNvSpPr>
          <p:nvPr>
            <p:ph type="sldNum" sz="quarter" idx="5"/>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75673" indent="-298336" eaLnBrk="0" hangingPunct="0">
              <a:defRPr>
                <a:solidFill>
                  <a:schemeClr val="tx1"/>
                </a:solidFill>
                <a:latin typeface="Arial" panose="020B0604020202020204" pitchFamily="34" charset="0"/>
                <a:cs typeface="Arial" panose="020B0604020202020204" pitchFamily="34" charset="0"/>
              </a:defRPr>
            </a:lvl2pPr>
            <a:lvl3pPr marL="1193344" indent="-238668" eaLnBrk="0" hangingPunct="0">
              <a:defRPr>
                <a:solidFill>
                  <a:schemeClr val="tx1"/>
                </a:solidFill>
                <a:latin typeface="Arial" panose="020B0604020202020204" pitchFamily="34" charset="0"/>
                <a:cs typeface="Arial" panose="020B0604020202020204" pitchFamily="34" charset="0"/>
              </a:defRPr>
            </a:lvl3pPr>
            <a:lvl4pPr marL="1670681" indent="-238668" eaLnBrk="0" hangingPunct="0">
              <a:defRPr>
                <a:solidFill>
                  <a:schemeClr val="tx1"/>
                </a:solidFill>
                <a:latin typeface="Arial" panose="020B0604020202020204" pitchFamily="34" charset="0"/>
                <a:cs typeface="Arial" panose="020B0604020202020204" pitchFamily="34" charset="0"/>
              </a:defRPr>
            </a:lvl4pPr>
            <a:lvl5pPr marL="2148019" indent="-238668" eaLnBrk="0" hangingPunct="0">
              <a:defRPr>
                <a:solidFill>
                  <a:schemeClr val="tx1"/>
                </a:solidFill>
                <a:latin typeface="Arial" panose="020B0604020202020204" pitchFamily="34" charset="0"/>
                <a:cs typeface="Arial" panose="020B0604020202020204" pitchFamily="34" charset="0"/>
              </a:defRPr>
            </a:lvl5pPr>
            <a:lvl6pPr marL="2625356" indent="-238668" defTabSz="477337"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3102693" indent="-238668" defTabSz="477337"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580031" indent="-238668" defTabSz="477337"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4057368" indent="-238668" defTabSz="477337"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26BBC2B5-81ED-4E13-9FCA-9302FB25B9DA}" type="slidenum">
              <a:rPr lang="en-US">
                <a:latin typeface="Calibri" panose="020F0502020204030204" pitchFamily="34" charset="0"/>
              </a:rPr>
              <a:pPr eaLnBrk="1" hangingPunct="1"/>
              <a:t>6</a:t>
            </a:fld>
            <a:endParaRPr lang="en-US" dirty="0">
              <a:latin typeface="Calibri" panose="020F0502020204030204" pitchFamily="34" charset="0"/>
            </a:endParaRPr>
          </a:p>
        </p:txBody>
      </p:sp>
    </p:spTree>
    <p:extLst>
      <p:ext uri="{BB962C8B-B14F-4D97-AF65-F5344CB8AC3E}">
        <p14:creationId xmlns:p14="http://schemas.microsoft.com/office/powerpoint/2010/main" val="253567072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39700" indent="0">
              <a:buNone/>
            </a:pPr>
            <a:r>
              <a:rPr lang="en-US" b="1" dirty="0"/>
              <a:t>To say: </a:t>
            </a:r>
          </a:p>
          <a:p>
            <a:pPr marL="139700" indent="0">
              <a:buNone/>
            </a:pPr>
            <a:r>
              <a:rPr lang="en-US" sz="1200" kern="1200" dirty="0">
                <a:solidFill>
                  <a:schemeClr val="tx1"/>
                </a:solidFill>
                <a:effectLst/>
                <a:latin typeface="+mn-lt"/>
                <a:ea typeface="+mn-ea"/>
                <a:cs typeface="+mn-cs"/>
              </a:rPr>
              <a:t>This overview session introduces the Missouri Schoolwide Positive Behavior Support (SW-PBS) Effective Teaching and Learning Practices. </a:t>
            </a:r>
          </a:p>
          <a:p>
            <a:pPr marL="139700" indent="0">
              <a:buNone/>
            </a:pPr>
            <a:r>
              <a:rPr lang="en-US" sz="1200" kern="1200" dirty="0">
                <a:solidFill>
                  <a:schemeClr val="tx1"/>
                </a:solidFill>
                <a:effectLst/>
                <a:latin typeface="+mn-lt"/>
                <a:ea typeface="+mn-ea"/>
                <a:cs typeface="+mn-cs"/>
              </a:rPr>
              <a:t>These practices have been shown to decrease problem behavior and increase academic learning time.</a:t>
            </a:r>
          </a:p>
          <a:p>
            <a:pPr marL="139700" indent="0">
              <a:buNone/>
            </a:pPr>
            <a:r>
              <a:rPr lang="en-US" dirty="0"/>
              <a:t>Here is the list of research-based effective classroom practices, or the 8 Effective Teaching and Learning Practices.</a:t>
            </a:r>
          </a:p>
        </p:txBody>
      </p:sp>
      <p:sp>
        <p:nvSpPr>
          <p:cNvPr id="4" name="Slide Number Placeholder 3"/>
          <p:cNvSpPr>
            <a:spLocks noGrp="1"/>
          </p:cNvSpPr>
          <p:nvPr>
            <p:ph type="sldNum" sz="quarter" idx="10"/>
          </p:nvPr>
        </p:nvSpPr>
        <p:spPr/>
        <p:txBody>
          <a:bodyPr/>
          <a:lstStyle/>
          <a:p>
            <a:fld id="{F8BE4607-2072-E14D-A2D4-834D545D3161}" type="slidenum">
              <a:rPr lang="en-US" smtClean="0"/>
              <a:t>7</a:t>
            </a:fld>
            <a:endParaRPr lang="en-US" dirty="0"/>
          </a:p>
        </p:txBody>
      </p:sp>
    </p:spTree>
    <p:extLst>
      <p:ext uri="{BB962C8B-B14F-4D97-AF65-F5344CB8AC3E}">
        <p14:creationId xmlns:p14="http://schemas.microsoft.com/office/powerpoint/2010/main" val="325011096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39700" indent="0">
              <a:buNone/>
            </a:pPr>
            <a:r>
              <a:rPr lang="en-US" b="1" dirty="0"/>
              <a:t>To do: Read the slide.</a:t>
            </a:r>
          </a:p>
          <a:p>
            <a:pPr marL="139700" indent="0">
              <a:buNone/>
            </a:pPr>
            <a:r>
              <a:rPr lang="en-US" b="1" dirty="0"/>
              <a:t>To say: </a:t>
            </a:r>
          </a:p>
          <a:p>
            <a:pPr marL="139700" marR="0" lvl="0" indent="0" algn="l" defTabSz="914400" rtl="0" eaLnBrk="1" fontAlgn="auto" latinLnBrk="0" hangingPunct="1">
              <a:lnSpc>
                <a:spcPct val="100000"/>
              </a:lnSpc>
              <a:spcBef>
                <a:spcPts val="0"/>
              </a:spcBef>
              <a:spcAft>
                <a:spcPts val="0"/>
              </a:spcAft>
              <a:buClrTx/>
              <a:buSzTx/>
              <a:buFontTx/>
              <a:buNone/>
              <a:tabLst/>
              <a:defRPr/>
            </a:pPr>
            <a:r>
              <a:rPr lang="en-US" b="0" dirty="0"/>
              <a:t>This session will help you be prepared to e</a:t>
            </a:r>
            <a:r>
              <a:rPr lang="en-US" sz="1200" kern="1200" dirty="0">
                <a:solidFill>
                  <a:schemeClr val="tx1"/>
                </a:solidFill>
                <a:effectLst/>
                <a:latin typeface="+mn-lt"/>
                <a:ea typeface="+mn-ea"/>
                <a:cs typeface="+mn-cs"/>
              </a:rPr>
              <a:t>xplain to others the power of positive and proactive strategies in establishing an effective classroom learning environment.</a:t>
            </a:r>
          </a:p>
          <a:p>
            <a:pPr marL="139700" indent="0">
              <a:buNone/>
            </a:pPr>
            <a:endParaRPr lang="en-US" b="0" dirty="0"/>
          </a:p>
        </p:txBody>
      </p:sp>
      <p:sp>
        <p:nvSpPr>
          <p:cNvPr id="4" name="Slide Number Placeholder 3"/>
          <p:cNvSpPr>
            <a:spLocks noGrp="1"/>
          </p:cNvSpPr>
          <p:nvPr>
            <p:ph type="sldNum" sz="quarter" idx="5"/>
          </p:nvPr>
        </p:nvSpPr>
        <p:spPr/>
        <p:txBody>
          <a:bodyPr/>
          <a:lstStyle/>
          <a:p>
            <a:fld id="{3605D84C-4C38-1A45-9E1D-5EB6EEE34823}" type="slidenum">
              <a:rPr lang="en-US" smtClean="0"/>
              <a:t>8</a:t>
            </a:fld>
            <a:endParaRPr lang="en-US"/>
          </a:p>
        </p:txBody>
      </p:sp>
    </p:spTree>
    <p:extLst>
      <p:ext uri="{BB962C8B-B14F-4D97-AF65-F5344CB8AC3E}">
        <p14:creationId xmlns:p14="http://schemas.microsoft.com/office/powerpoint/2010/main" val="185109729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dirty="0">
                <a:solidFill>
                  <a:schemeClr val="tx1"/>
                </a:solidFill>
                <a:effectLst/>
                <a:latin typeface="+mn-lt"/>
                <a:ea typeface="+mn-ea"/>
                <a:cs typeface="+mn-cs"/>
              </a:rPr>
              <a:t>To say: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Effective classroom managers are known not only by what they do when misbehavior occurs, but by what they do to set their classrooms up for academic success and to prevent problems from occurring. </a:t>
            </a:r>
          </a:p>
          <a:p>
            <a:endParaRPr lang="en-US" dirty="0"/>
          </a:p>
        </p:txBody>
      </p:sp>
      <p:sp>
        <p:nvSpPr>
          <p:cNvPr id="4" name="Slide Number Placeholder 3"/>
          <p:cNvSpPr>
            <a:spLocks noGrp="1"/>
          </p:cNvSpPr>
          <p:nvPr>
            <p:ph type="sldNum" sz="quarter" idx="5"/>
          </p:nvPr>
        </p:nvSpPr>
        <p:spPr/>
        <p:txBody>
          <a:bodyPr/>
          <a:lstStyle/>
          <a:p>
            <a:fld id="{3605D84C-4C38-1A45-9E1D-5EB6EEE34823}" type="slidenum">
              <a:rPr lang="en-US" smtClean="0"/>
              <a:t>9</a:t>
            </a:fld>
            <a:endParaRPr lang="en-US"/>
          </a:p>
        </p:txBody>
      </p:sp>
    </p:spTree>
    <p:extLst>
      <p:ext uri="{BB962C8B-B14F-4D97-AF65-F5344CB8AC3E}">
        <p14:creationId xmlns:p14="http://schemas.microsoft.com/office/powerpoint/2010/main" val="257499631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To do: Read the slide.</a:t>
            </a:r>
          </a:p>
          <a:p>
            <a:r>
              <a:rPr lang="en-US" b="1" dirty="0"/>
              <a:t>To say: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Academic learning time, or the amount of time that students are actively and productively engaged in learning, is a strong determinant of achievement. However, research continues to demonstrate that in many classrooms, as much as half of the school day can be lost to discipline and other non-instructional activities. </a:t>
            </a:r>
          </a:p>
          <a:p>
            <a:endParaRPr lang="en-US" b="0" dirty="0"/>
          </a:p>
        </p:txBody>
      </p:sp>
      <p:sp>
        <p:nvSpPr>
          <p:cNvPr id="4" name="Slide Number Placeholder 3"/>
          <p:cNvSpPr>
            <a:spLocks noGrp="1"/>
          </p:cNvSpPr>
          <p:nvPr>
            <p:ph type="sldNum" sz="quarter" idx="5"/>
          </p:nvPr>
        </p:nvSpPr>
        <p:spPr/>
        <p:txBody>
          <a:bodyPr/>
          <a:lstStyle/>
          <a:p>
            <a:fld id="{3605D84C-4C38-1A45-9E1D-5EB6EEE34823}" type="slidenum">
              <a:rPr lang="en-US" smtClean="0"/>
              <a:t>10</a:t>
            </a:fld>
            <a:endParaRPr lang="en-US"/>
          </a:p>
        </p:txBody>
      </p:sp>
    </p:spTree>
    <p:extLst>
      <p:ext uri="{BB962C8B-B14F-4D97-AF65-F5344CB8AC3E}">
        <p14:creationId xmlns:p14="http://schemas.microsoft.com/office/powerpoint/2010/main" val="257889493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b="1" dirty="0"/>
              <a:t>To do: Read the slide.</a:t>
            </a:r>
          </a:p>
          <a:p>
            <a:r>
              <a:rPr lang="en-US" b="1" dirty="0"/>
              <a:t>To say: </a:t>
            </a:r>
          </a:p>
          <a:p>
            <a:r>
              <a:rPr lang="en-US" sz="1200" kern="1200" dirty="0">
                <a:solidFill>
                  <a:schemeClr val="tx1"/>
                </a:solidFill>
                <a:effectLst/>
                <a:latin typeface="+mn-lt"/>
                <a:ea typeface="+mn-ea"/>
                <a:cs typeface="+mn-cs"/>
              </a:rPr>
              <a:t>Though it can be as high as 50%, on average, discipline and other non-instructional activities such as taking attendance, announcements, etc., typically account for 30% of the school day. </a:t>
            </a:r>
          </a:p>
          <a:p>
            <a:r>
              <a:rPr lang="en-US" sz="1200" kern="1200" dirty="0">
                <a:solidFill>
                  <a:schemeClr val="tx1"/>
                </a:solidFill>
                <a:effectLst/>
                <a:latin typeface="+mn-lt"/>
                <a:ea typeface="+mn-ea"/>
                <a:cs typeface="+mn-cs"/>
              </a:rPr>
              <a:t>Therefore, it is essential that our SW-PBS efforts extend the positive, proactive, and instructional approaches developed and used schoolwide and in non-classroom settings into classroom practices.</a:t>
            </a:r>
          </a:p>
          <a:p>
            <a:endParaRPr lang="en-US" dirty="0"/>
          </a:p>
        </p:txBody>
      </p:sp>
      <p:sp>
        <p:nvSpPr>
          <p:cNvPr id="4" name="Slide Number Placeholder 3"/>
          <p:cNvSpPr>
            <a:spLocks noGrp="1"/>
          </p:cNvSpPr>
          <p:nvPr>
            <p:ph type="sldNum" sz="quarter" idx="5"/>
          </p:nvPr>
        </p:nvSpPr>
        <p:spPr/>
        <p:txBody>
          <a:bodyPr/>
          <a:lstStyle/>
          <a:p>
            <a:fld id="{3605D84C-4C38-1A45-9E1D-5EB6EEE34823}" type="slidenum">
              <a:rPr lang="en-US" smtClean="0"/>
              <a:t>11</a:t>
            </a:fld>
            <a:endParaRPr lang="en-US"/>
          </a:p>
        </p:txBody>
      </p:sp>
    </p:spTree>
    <p:extLst>
      <p:ext uri="{BB962C8B-B14F-4D97-AF65-F5344CB8AC3E}">
        <p14:creationId xmlns:p14="http://schemas.microsoft.com/office/powerpoint/2010/main" val="374642558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 Id="rId5" Type="http://schemas.openxmlformats.org/officeDocument/2006/relationships/image" Target="../media/image4.jpeg"/><Relationship Id="rId4" Type="http://schemas.openxmlformats.org/officeDocument/2006/relationships/image" Target="../media/image3.jpeg"/></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461426"/>
            <a:ext cx="7772400" cy="1470025"/>
          </a:xfrm>
        </p:spPr>
        <p:txBody>
          <a:bodyPr>
            <a:normAutofit/>
          </a:bodyPr>
          <a:lstStyle>
            <a:lvl1pPr>
              <a:defRPr sz="2700"/>
            </a:lvl1pPr>
          </a:lstStyle>
          <a:p>
            <a:r>
              <a:rPr lang="en-US"/>
              <a:t>Click to edit Master title style</a:t>
            </a:r>
            <a:endParaRPr lang="en-US" dirty="0"/>
          </a:p>
        </p:txBody>
      </p:sp>
      <p:sp>
        <p:nvSpPr>
          <p:cNvPr id="3" name="Subtitle 2"/>
          <p:cNvSpPr>
            <a:spLocks noGrp="1"/>
          </p:cNvSpPr>
          <p:nvPr>
            <p:ph type="subTitle" idx="1"/>
          </p:nvPr>
        </p:nvSpPr>
        <p:spPr>
          <a:xfrm>
            <a:off x="1371600" y="2004136"/>
            <a:ext cx="6400800" cy="650289"/>
          </a:xfrm>
        </p:spPr>
        <p:txBody>
          <a:bodyPr/>
          <a:lstStyle>
            <a:lvl1pPr marL="0" indent="0" algn="ctr">
              <a:buNone/>
              <a:defRPr>
                <a:solidFill>
                  <a:srgbClr val="FF0000"/>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a:t>Click to edit Master subtitle style</a:t>
            </a:r>
            <a:endParaRPr lang="en-US" dirty="0"/>
          </a:p>
        </p:txBody>
      </p:sp>
      <p:pic>
        <p:nvPicPr>
          <p:cNvPr id="7" name="Picture 1" descr="MO_SWPBS_Logo-2011.jpg"/>
          <p:cNvPicPr>
            <a:picLocks noChangeAspect="1"/>
          </p:cNvPicPr>
          <p:nvPr/>
        </p:nvPicPr>
        <p:blipFill>
          <a:blip r:embed="rId2" cstate="print">
            <a:extLst>
              <a:ext uri="{28A0092B-C50C-407E-A947-70E740481C1C}">
                <a14:useLocalDpi xmlns:a14="http://schemas.microsoft.com/office/drawing/2010/main"/>
              </a:ext>
            </a:extLst>
          </a:blip>
          <a:srcRect/>
          <a:stretch>
            <a:fillRect/>
          </a:stretch>
        </p:blipFill>
        <p:spPr bwMode="auto">
          <a:xfrm>
            <a:off x="3190876" y="2752725"/>
            <a:ext cx="2689225" cy="23241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8" name="Picture 7"/>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331789" y="5618163"/>
            <a:ext cx="520700" cy="5778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9" name="TextBox 6"/>
          <p:cNvSpPr txBox="1">
            <a:spLocks noChangeArrowheads="1"/>
          </p:cNvSpPr>
          <p:nvPr/>
        </p:nvSpPr>
        <p:spPr bwMode="auto">
          <a:xfrm>
            <a:off x="950913" y="5519321"/>
            <a:ext cx="1871662" cy="73866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sz="1050" b="1" dirty="0">
                <a:latin typeface="Calibri" panose="020F0502020204030204" pitchFamily="34" charset="0"/>
                <a:ea typeface="ＭＳ Ｐゴシック" panose="020B0600070205080204" pitchFamily="34" charset="-128"/>
              </a:rPr>
              <a:t>MU Center for SW-PBS</a:t>
            </a:r>
          </a:p>
          <a:p>
            <a:pPr eaLnBrk="1" hangingPunct="1"/>
            <a:r>
              <a:rPr lang="en-US" sz="1050" dirty="0">
                <a:latin typeface="Calibri" panose="020F0502020204030204" pitchFamily="34" charset="0"/>
                <a:ea typeface="ＭＳ Ｐゴシック" panose="020B0600070205080204" pitchFamily="34" charset="-128"/>
              </a:rPr>
              <a:t>College of Education</a:t>
            </a:r>
          </a:p>
          <a:p>
            <a:pPr eaLnBrk="1" hangingPunct="1"/>
            <a:r>
              <a:rPr lang="en-US" sz="1050" dirty="0">
                <a:latin typeface="Calibri" panose="020F0502020204030204" pitchFamily="34" charset="0"/>
                <a:ea typeface="ＭＳ Ｐゴシック" panose="020B0600070205080204" pitchFamily="34" charset="-128"/>
              </a:rPr>
              <a:t>University of Missouri</a:t>
            </a:r>
          </a:p>
          <a:p>
            <a:pPr eaLnBrk="1" hangingPunct="1"/>
            <a:endParaRPr lang="en-US" sz="1050" dirty="0">
              <a:latin typeface="Times New Roman" panose="02020603050405020304" pitchFamily="18" charset="0"/>
              <a:ea typeface="ＭＳ Ｐゴシック" panose="020B0600070205080204" pitchFamily="34" charset="-128"/>
            </a:endParaRPr>
          </a:p>
        </p:txBody>
      </p:sp>
      <p:pic>
        <p:nvPicPr>
          <p:cNvPr id="10" name="Picture 7" descr="M:\BD\SUGAI\PBIS LOGO-LARGE.TIF"/>
          <p:cNvPicPr>
            <a:picLocks noChangeAspect="1" noChangeArrowheads="1"/>
          </p:cNvPicPr>
          <p:nvPr/>
        </p:nvPicPr>
        <p:blipFill>
          <a:blip r:embed="rId4" cstate="print">
            <a:extLst>
              <a:ext uri="{28A0092B-C50C-407E-A947-70E740481C1C}">
                <a14:useLocalDpi xmlns:a14="http://schemas.microsoft.com/office/drawing/2010/main"/>
              </a:ext>
            </a:extLst>
          </a:blip>
          <a:srcRect/>
          <a:stretch>
            <a:fillRect/>
          </a:stretch>
        </p:blipFill>
        <p:spPr bwMode="auto">
          <a:xfrm>
            <a:off x="7458076" y="5448302"/>
            <a:ext cx="1077913" cy="7842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1" name="Picture 9" descr="C:\Users\joann\Pictures\iPod Photo Cache\DESE-color.jpg"/>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3470276" y="5618163"/>
            <a:ext cx="2697163" cy="9715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278924499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Content with Caption">
    <p:spTree>
      <p:nvGrpSpPr>
        <p:cNvPr id="1" name=""/>
        <p:cNvGrpSpPr/>
        <p:nvPr/>
      </p:nvGrpSpPr>
      <p:grpSpPr>
        <a:xfrm>
          <a:off x="0" y="0"/>
          <a:ext cx="0" cy="0"/>
          <a:chOff x="0" y="0"/>
          <a:chExt cx="0" cy="0"/>
        </a:xfrm>
      </p:grpSpPr>
      <p:sp>
        <p:nvSpPr>
          <p:cNvPr id="8" name="Title 1"/>
          <p:cNvSpPr>
            <a:spLocks noGrp="1"/>
          </p:cNvSpPr>
          <p:nvPr>
            <p:ph type="title" hasCustomPrompt="1"/>
          </p:nvPr>
        </p:nvSpPr>
        <p:spPr>
          <a:xfrm>
            <a:off x="1982789" y="536577"/>
            <a:ext cx="6710362" cy="938213"/>
          </a:xfrm>
        </p:spPr>
        <p:txBody>
          <a:bodyPr/>
          <a:lstStyle>
            <a:lvl1pPr>
              <a:defRPr/>
            </a:lvl1pPr>
          </a:lstStyle>
          <a:p>
            <a:pPr algn="l"/>
            <a:r>
              <a:rPr lang="en-US" sz="2700" dirty="0">
                <a:solidFill>
                  <a:srgbClr val="008000"/>
                </a:solidFill>
                <a:ea typeface="Franklin Gothic Book" panose="020B0503020102020204" pitchFamily="34" charset="0"/>
                <a:cs typeface="Franklin Gothic Book" panose="020B0503020102020204" pitchFamily="34" charset="0"/>
              </a:rPr>
              <a:t>Discussion: </a:t>
            </a:r>
            <a:r>
              <a:rPr lang="en-US" sz="2700" dirty="0">
                <a:solidFill>
                  <a:srgbClr val="FF0000"/>
                </a:solidFill>
                <a:ea typeface="Franklin Gothic Book" panose="020B0503020102020204" pitchFamily="34" charset="0"/>
                <a:cs typeface="Franklin Gothic Book" panose="020B0503020102020204" pitchFamily="34" charset="0"/>
              </a:rPr>
              <a:t>Title</a:t>
            </a:r>
          </a:p>
        </p:txBody>
      </p:sp>
      <p:pic>
        <p:nvPicPr>
          <p:cNvPr id="9" name="Picture 5" descr="Macintosh HD:Users:wellspl:Desktop:6-Free-Teamwork-Clipart-Illustration-Showing-Diversity.jpg"/>
          <p:cNvPicPr>
            <a:picLocks noChangeAspect="1"/>
          </p:cNvPicPr>
          <p:nvPr/>
        </p:nvPicPr>
        <p:blipFill>
          <a:blip r:embed="rId2" cstate="print">
            <a:extLst>
              <a:ext uri="{28A0092B-C50C-407E-A947-70E740481C1C}">
                <a14:useLocalDpi xmlns:a14="http://schemas.microsoft.com/office/drawing/2010/main"/>
              </a:ext>
            </a:extLst>
          </a:blip>
          <a:srcRect/>
          <a:stretch>
            <a:fillRect/>
          </a:stretch>
        </p:blipFill>
        <p:spPr bwMode="auto">
          <a:xfrm>
            <a:off x="552450" y="587377"/>
            <a:ext cx="1371600" cy="7715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1" name="Content Placeholder 2"/>
          <p:cNvSpPr>
            <a:spLocks noGrp="1"/>
          </p:cNvSpPr>
          <p:nvPr>
            <p:ph idx="1"/>
          </p:nvPr>
        </p:nvSpPr>
        <p:spPr>
          <a:xfrm>
            <a:off x="457200" y="1600202"/>
            <a:ext cx="8229600" cy="4525963"/>
          </a:xfrm>
        </p:spPr>
        <p:txBody>
          <a:bodyPr/>
          <a:lstStyle>
            <a:lvl1pPr marL="0" indent="0">
              <a:buClr>
                <a:srgbClr val="FF0000"/>
              </a:buClr>
              <a:buFont typeface="Arial" panose="020B0604020202020204" pitchFamily="34" charset="0"/>
              <a:buNone/>
              <a:defRPr>
                <a:solidFill>
                  <a:srgbClr val="009E47"/>
                </a:solidFill>
              </a:defRPr>
            </a:lvl1pPr>
            <a:lvl2pPr marL="557213" indent="-214313">
              <a:buClr>
                <a:srgbClr val="FF0000"/>
              </a:buClr>
              <a:buFont typeface="Arial" panose="020B0604020202020204" pitchFamily="34" charset="0"/>
              <a:buChar char="•"/>
              <a:defRPr i="1"/>
            </a:lvl2pPr>
            <a:lvl3pPr marL="857250" indent="-171450">
              <a:buClr>
                <a:srgbClr val="FF0000"/>
              </a:buClr>
              <a:buFont typeface="Arial" panose="020B0604020202020204" pitchFamily="34" charset="0"/>
              <a:buChar char="•"/>
              <a:defRPr i="1"/>
            </a:lvl3pPr>
            <a:lvl4pPr marL="1200150" indent="-171450">
              <a:buClr>
                <a:srgbClr val="FF0000"/>
              </a:buClr>
              <a:buFont typeface="Arial" panose="020B0604020202020204" pitchFamily="34" charset="0"/>
              <a:buChar char="•"/>
              <a:defRPr i="1"/>
            </a:lvl4pPr>
            <a:lvl5pPr marL="1543050" indent="-171450">
              <a:buClr>
                <a:srgbClr val="FF0000"/>
              </a:buClr>
              <a:buFont typeface="Arial" panose="020B0604020202020204" pitchFamily="34" charset="0"/>
              <a:buChar char="•"/>
              <a:defRPr i="1"/>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grpSp>
        <p:nvGrpSpPr>
          <p:cNvPr id="12" name="Group 11"/>
          <p:cNvGrpSpPr/>
          <p:nvPr/>
        </p:nvGrpSpPr>
        <p:grpSpPr>
          <a:xfrm>
            <a:off x="12700" y="6211407"/>
            <a:ext cx="9144378" cy="659292"/>
            <a:chOff x="12700" y="6211407"/>
            <a:chExt cx="9144378" cy="659292"/>
          </a:xfrm>
        </p:grpSpPr>
        <p:sp>
          <p:nvSpPr>
            <p:cNvPr id="13" name="Rectangle 12"/>
            <p:cNvSpPr/>
            <p:nvPr/>
          </p:nvSpPr>
          <p:spPr>
            <a:xfrm>
              <a:off x="12700" y="6756656"/>
              <a:ext cx="9144000" cy="114043"/>
            </a:xfrm>
            <a:prstGeom prst="rect">
              <a:avLst/>
            </a:prstGeom>
            <a:gradFill flip="none" rotWithShape="1">
              <a:gsLst>
                <a:gs pos="0">
                  <a:srgbClr val="FF0000"/>
                </a:gs>
                <a:gs pos="100000">
                  <a:srgbClr val="FFFFFF"/>
                </a:gs>
              </a:gsLst>
              <a:path path="circle">
                <a:fillToRect l="100000" b="100000"/>
              </a:path>
              <a:tileRect t="-100000" r="-10000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dirty="0"/>
            </a:p>
          </p:txBody>
        </p:sp>
        <p:sp>
          <p:nvSpPr>
            <p:cNvPr id="14" name="Rectangle 13"/>
            <p:cNvSpPr/>
            <p:nvPr/>
          </p:nvSpPr>
          <p:spPr>
            <a:xfrm>
              <a:off x="12700" y="6288897"/>
              <a:ext cx="9144378" cy="283567"/>
            </a:xfrm>
            <a:prstGeom prst="rect">
              <a:avLst/>
            </a:prstGeom>
            <a:gradFill flip="none" rotWithShape="1">
              <a:gsLst>
                <a:gs pos="75000">
                  <a:srgbClr val="008000"/>
                </a:gs>
                <a:gs pos="100000">
                  <a:srgbClr val="FFFFFF"/>
                </a:gs>
              </a:gsLst>
              <a:path path="circle">
                <a:fillToRect l="100000" t="100000"/>
              </a:path>
              <a:tileRect r="-100000" b="-10000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dirty="0"/>
            </a:p>
          </p:txBody>
        </p:sp>
        <p:sp>
          <p:nvSpPr>
            <p:cNvPr id="15" name="Rectangle 14"/>
            <p:cNvSpPr/>
            <p:nvPr/>
          </p:nvSpPr>
          <p:spPr>
            <a:xfrm>
              <a:off x="12700" y="6572093"/>
              <a:ext cx="9144000" cy="184935"/>
            </a:xfrm>
            <a:prstGeom prst="rect">
              <a:avLst/>
            </a:prstGeom>
            <a:gradFill flip="none" rotWithShape="1">
              <a:gsLst>
                <a:gs pos="65000">
                  <a:srgbClr val="FFF123"/>
                </a:gs>
                <a:gs pos="90000">
                  <a:srgbClr val="FFFFFF"/>
                </a:gs>
              </a:gsLst>
              <a:path path="circle">
                <a:fillToRect l="100000" t="100000"/>
              </a:path>
              <a:tileRect r="-100000" b="-10000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dirty="0"/>
            </a:p>
          </p:txBody>
        </p:sp>
        <p:sp>
          <p:nvSpPr>
            <p:cNvPr id="16" name="TextBox 15"/>
            <p:cNvSpPr txBox="1"/>
            <p:nvPr/>
          </p:nvSpPr>
          <p:spPr>
            <a:xfrm>
              <a:off x="673596" y="6211407"/>
              <a:ext cx="1752104" cy="300082"/>
            </a:xfrm>
            <a:prstGeom prst="rect">
              <a:avLst/>
            </a:prstGeom>
            <a:noFill/>
            <a:effectLst>
              <a:outerShdw blurRad="44450" dist="38100" dir="2700000" algn="tl" rotWithShape="0">
                <a:srgbClr val="008000"/>
              </a:outerShdw>
            </a:effectLst>
          </p:spPr>
          <p:txBody>
            <a:bodyPr wrap="square" rtlCol="0">
              <a:spAutoFit/>
            </a:bodyPr>
            <a:lstStyle/>
            <a:p>
              <a:r>
                <a:rPr lang="en-US" sz="1350" dirty="0">
                  <a:solidFill>
                    <a:schemeClr val="bg1"/>
                  </a:solidFill>
                </a:rPr>
                <a:t>MO SW-PBS</a:t>
              </a:r>
            </a:p>
          </p:txBody>
        </p:sp>
      </p:grpSp>
    </p:spTree>
    <p:extLst>
      <p:ext uri="{BB962C8B-B14F-4D97-AF65-F5344CB8AC3E}">
        <p14:creationId xmlns:p14="http://schemas.microsoft.com/office/powerpoint/2010/main" val="42484182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pic>
        <p:nvPicPr>
          <p:cNvPr id="8" name="Picture 7" descr="Green-Pencil-Icon-pencils-7151356-150-150.jpg"/>
          <p:cNvPicPr>
            <a:picLocks noChangeAspect="1"/>
          </p:cNvPicPr>
          <p:nvPr/>
        </p:nvPicPr>
        <p:blipFill>
          <a:blip r:embed="rId2">
            <a:extLst>
              <a:ext uri="{28A0092B-C50C-407E-A947-70E740481C1C}">
                <a14:useLocalDpi xmlns:a14="http://schemas.microsoft.com/office/drawing/2010/main"/>
              </a:ext>
            </a:extLst>
          </a:blip>
          <a:stretch>
            <a:fillRect/>
          </a:stretch>
        </p:blipFill>
        <p:spPr>
          <a:xfrm flipH="1">
            <a:off x="471522" y="440886"/>
            <a:ext cx="1234222" cy="1234222"/>
          </a:xfrm>
          <a:prstGeom prst="rect">
            <a:avLst/>
          </a:prstGeom>
        </p:spPr>
      </p:pic>
      <p:sp>
        <p:nvSpPr>
          <p:cNvPr id="9" name="Title 1"/>
          <p:cNvSpPr>
            <a:spLocks noGrp="1"/>
          </p:cNvSpPr>
          <p:nvPr>
            <p:ph type="title" hasCustomPrompt="1"/>
          </p:nvPr>
        </p:nvSpPr>
        <p:spPr>
          <a:xfrm>
            <a:off x="1471882" y="491686"/>
            <a:ext cx="7363508" cy="925952"/>
          </a:xfrm>
        </p:spPr>
        <p:txBody>
          <a:bodyPr>
            <a:noAutofit/>
          </a:bodyPr>
          <a:lstStyle>
            <a:lvl1pPr>
              <a:defRPr/>
            </a:lvl1pPr>
          </a:lstStyle>
          <a:p>
            <a:pPr algn="l"/>
            <a:r>
              <a:rPr lang="en-US" sz="2700" dirty="0">
                <a:solidFill>
                  <a:srgbClr val="008000"/>
                </a:solidFill>
                <a:cs typeface="Franklin Gothic Book"/>
              </a:rPr>
              <a:t>Activity: </a:t>
            </a:r>
            <a:r>
              <a:rPr lang="en-US" sz="2400" dirty="0">
                <a:solidFill>
                  <a:srgbClr val="FF0000"/>
                </a:solidFill>
                <a:cs typeface="Franklin Gothic Book"/>
              </a:rPr>
              <a:t>Title</a:t>
            </a:r>
          </a:p>
        </p:txBody>
      </p:sp>
      <p:grpSp>
        <p:nvGrpSpPr>
          <p:cNvPr id="10" name="Group 9"/>
          <p:cNvGrpSpPr/>
          <p:nvPr/>
        </p:nvGrpSpPr>
        <p:grpSpPr>
          <a:xfrm>
            <a:off x="12700" y="6211407"/>
            <a:ext cx="9144378" cy="659292"/>
            <a:chOff x="12700" y="6211407"/>
            <a:chExt cx="9144378" cy="659292"/>
          </a:xfrm>
        </p:grpSpPr>
        <p:sp>
          <p:nvSpPr>
            <p:cNvPr id="11" name="Rectangle 10"/>
            <p:cNvSpPr/>
            <p:nvPr/>
          </p:nvSpPr>
          <p:spPr>
            <a:xfrm>
              <a:off x="12700" y="6756656"/>
              <a:ext cx="9144000" cy="114043"/>
            </a:xfrm>
            <a:prstGeom prst="rect">
              <a:avLst/>
            </a:prstGeom>
            <a:gradFill flip="none" rotWithShape="1">
              <a:gsLst>
                <a:gs pos="0">
                  <a:srgbClr val="FF0000"/>
                </a:gs>
                <a:gs pos="100000">
                  <a:srgbClr val="FFFFFF"/>
                </a:gs>
              </a:gsLst>
              <a:path path="circle">
                <a:fillToRect l="100000" b="100000"/>
              </a:path>
              <a:tileRect t="-100000" r="-10000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dirty="0"/>
            </a:p>
          </p:txBody>
        </p:sp>
        <p:sp>
          <p:nvSpPr>
            <p:cNvPr id="12" name="Rectangle 11"/>
            <p:cNvSpPr/>
            <p:nvPr/>
          </p:nvSpPr>
          <p:spPr>
            <a:xfrm>
              <a:off x="12700" y="6288897"/>
              <a:ext cx="9144378" cy="283567"/>
            </a:xfrm>
            <a:prstGeom prst="rect">
              <a:avLst/>
            </a:prstGeom>
            <a:gradFill flip="none" rotWithShape="1">
              <a:gsLst>
                <a:gs pos="75000">
                  <a:srgbClr val="008000"/>
                </a:gs>
                <a:gs pos="100000">
                  <a:srgbClr val="FFFFFF"/>
                </a:gs>
              </a:gsLst>
              <a:path path="circle">
                <a:fillToRect l="100000" t="100000"/>
              </a:path>
              <a:tileRect r="-100000" b="-10000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dirty="0"/>
            </a:p>
          </p:txBody>
        </p:sp>
        <p:sp>
          <p:nvSpPr>
            <p:cNvPr id="13" name="Rectangle 12"/>
            <p:cNvSpPr/>
            <p:nvPr/>
          </p:nvSpPr>
          <p:spPr>
            <a:xfrm>
              <a:off x="12700" y="6572093"/>
              <a:ext cx="9144000" cy="184935"/>
            </a:xfrm>
            <a:prstGeom prst="rect">
              <a:avLst/>
            </a:prstGeom>
            <a:gradFill flip="none" rotWithShape="1">
              <a:gsLst>
                <a:gs pos="65000">
                  <a:srgbClr val="FFF123"/>
                </a:gs>
                <a:gs pos="90000">
                  <a:srgbClr val="FFFFFF"/>
                </a:gs>
              </a:gsLst>
              <a:path path="circle">
                <a:fillToRect l="100000" t="100000"/>
              </a:path>
              <a:tileRect r="-100000" b="-10000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dirty="0"/>
            </a:p>
          </p:txBody>
        </p:sp>
        <p:sp>
          <p:nvSpPr>
            <p:cNvPr id="14" name="TextBox 13"/>
            <p:cNvSpPr txBox="1"/>
            <p:nvPr/>
          </p:nvSpPr>
          <p:spPr>
            <a:xfrm>
              <a:off x="673596" y="6211407"/>
              <a:ext cx="1752104" cy="300082"/>
            </a:xfrm>
            <a:prstGeom prst="rect">
              <a:avLst/>
            </a:prstGeom>
            <a:noFill/>
            <a:effectLst>
              <a:outerShdw blurRad="44450" dist="38100" dir="2700000" algn="tl" rotWithShape="0">
                <a:srgbClr val="008000"/>
              </a:outerShdw>
            </a:effectLst>
          </p:spPr>
          <p:txBody>
            <a:bodyPr wrap="square" rtlCol="0">
              <a:spAutoFit/>
            </a:bodyPr>
            <a:lstStyle/>
            <a:p>
              <a:r>
                <a:rPr lang="en-US" sz="1350" dirty="0">
                  <a:solidFill>
                    <a:schemeClr val="bg1"/>
                  </a:solidFill>
                </a:rPr>
                <a:t>MO SW-PBS</a:t>
              </a:r>
            </a:p>
          </p:txBody>
        </p:sp>
      </p:grpSp>
      <p:sp>
        <p:nvSpPr>
          <p:cNvPr id="15" name="Content Placeholder 2"/>
          <p:cNvSpPr>
            <a:spLocks noGrp="1"/>
          </p:cNvSpPr>
          <p:nvPr>
            <p:ph idx="1"/>
          </p:nvPr>
        </p:nvSpPr>
        <p:spPr>
          <a:xfrm>
            <a:off x="457200" y="1600202"/>
            <a:ext cx="8229600" cy="4525963"/>
          </a:xfrm>
        </p:spPr>
        <p:txBody>
          <a:bodyPr/>
          <a:lstStyle>
            <a:lvl1pPr marL="0" indent="0">
              <a:buClr>
                <a:srgbClr val="FF0000"/>
              </a:buClr>
              <a:buFont typeface="Arial" panose="020B0604020202020204" pitchFamily="34" charset="0"/>
              <a:buNone/>
              <a:defRPr>
                <a:solidFill>
                  <a:srgbClr val="009E47"/>
                </a:solidFill>
              </a:defRPr>
            </a:lvl1pPr>
            <a:lvl2pPr marL="557213" indent="-214313">
              <a:buClr>
                <a:srgbClr val="FF0000"/>
              </a:buClr>
              <a:buFont typeface="Arial" panose="020B0604020202020204" pitchFamily="34" charset="0"/>
              <a:buChar char="•"/>
              <a:defRPr i="1"/>
            </a:lvl2pPr>
            <a:lvl3pPr marL="857250" indent="-171450">
              <a:buClr>
                <a:srgbClr val="FF0000"/>
              </a:buClr>
              <a:buFont typeface="Arial" panose="020B0604020202020204" pitchFamily="34" charset="0"/>
              <a:buChar char="•"/>
              <a:defRPr i="1"/>
            </a:lvl3pPr>
            <a:lvl4pPr marL="1200150" indent="-171450">
              <a:buClr>
                <a:srgbClr val="FF0000"/>
              </a:buClr>
              <a:buFont typeface="Arial" panose="020B0604020202020204" pitchFamily="34" charset="0"/>
              <a:buChar char="•"/>
              <a:defRPr i="1"/>
            </a:lvl4pPr>
            <a:lvl5pPr marL="1543050" indent="-171450">
              <a:buClr>
                <a:srgbClr val="FF0000"/>
              </a:buClr>
              <a:buFont typeface="Arial" panose="020B0604020202020204" pitchFamily="34" charset="0"/>
              <a:buChar char="•"/>
              <a:defRPr i="1"/>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81259980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1_Custom Layout">
    <p:spTree>
      <p:nvGrpSpPr>
        <p:cNvPr id="1" name=""/>
        <p:cNvGrpSpPr/>
        <p:nvPr/>
      </p:nvGrpSpPr>
      <p:grpSpPr>
        <a:xfrm>
          <a:off x="0" y="0"/>
          <a:ext cx="0" cy="0"/>
          <a:chOff x="0" y="0"/>
          <a:chExt cx="0" cy="0"/>
        </a:xfrm>
      </p:grpSpPr>
      <p:sp>
        <p:nvSpPr>
          <p:cNvPr id="3" name="Title 1"/>
          <p:cNvSpPr>
            <a:spLocks noGrp="1"/>
          </p:cNvSpPr>
          <p:nvPr>
            <p:ph type="title" hasCustomPrompt="1"/>
          </p:nvPr>
        </p:nvSpPr>
        <p:spPr>
          <a:xfrm>
            <a:off x="1471882" y="491686"/>
            <a:ext cx="7472093" cy="925952"/>
          </a:xfrm>
        </p:spPr>
        <p:txBody>
          <a:bodyPr>
            <a:noAutofit/>
          </a:bodyPr>
          <a:lstStyle>
            <a:lvl1pPr>
              <a:defRPr/>
            </a:lvl1pPr>
          </a:lstStyle>
          <a:p>
            <a:pPr algn="l"/>
            <a:r>
              <a:rPr lang="en-US" sz="2700" dirty="0">
                <a:solidFill>
                  <a:srgbClr val="008000"/>
                </a:solidFill>
                <a:cs typeface="Franklin Gothic Book"/>
              </a:rPr>
              <a:t>Action Planning: </a:t>
            </a:r>
            <a:r>
              <a:rPr lang="en-US" sz="2700" dirty="0">
                <a:solidFill>
                  <a:srgbClr val="FF0000"/>
                </a:solidFill>
                <a:cs typeface="Franklin Gothic Book"/>
              </a:rPr>
              <a:t>Title</a:t>
            </a:r>
          </a:p>
        </p:txBody>
      </p:sp>
      <p:pic>
        <p:nvPicPr>
          <p:cNvPr id="4" name="Picture 3"/>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86608" y="207049"/>
            <a:ext cx="1463040" cy="1463040"/>
          </a:xfrm>
          <a:prstGeom prst="rect">
            <a:avLst/>
          </a:prstGeom>
        </p:spPr>
      </p:pic>
      <p:sp>
        <p:nvSpPr>
          <p:cNvPr id="5" name="Content Placeholder 2"/>
          <p:cNvSpPr>
            <a:spLocks noGrp="1"/>
          </p:cNvSpPr>
          <p:nvPr>
            <p:ph idx="1" hasCustomPrompt="1"/>
          </p:nvPr>
        </p:nvSpPr>
        <p:spPr>
          <a:xfrm>
            <a:off x="596900" y="1922540"/>
            <a:ext cx="8001000" cy="3636440"/>
          </a:xfrm>
        </p:spPr>
        <p:txBody>
          <a:bodyPr>
            <a:normAutofit/>
          </a:bodyPr>
          <a:lstStyle>
            <a:lvl1pPr marL="0" indent="0" defTabSz="344091">
              <a:spcBef>
                <a:spcPts val="0"/>
              </a:spcBef>
              <a:spcAft>
                <a:spcPts val="450"/>
              </a:spcAft>
              <a:buClr>
                <a:srgbClr val="FF0000"/>
              </a:buClr>
              <a:buFont typeface="Arial" panose="020B0604020202020204" pitchFamily="34" charset="0"/>
              <a:buNone/>
              <a:defRPr/>
            </a:lvl1pPr>
          </a:lstStyle>
          <a:p>
            <a:pPr marL="0" indent="0">
              <a:spcBef>
                <a:spcPts val="0"/>
              </a:spcBef>
              <a:spcAft>
                <a:spcPts val="800"/>
              </a:spcAft>
              <a:buNone/>
            </a:pPr>
            <a:r>
              <a:rPr lang="en-US" i="1" dirty="0">
                <a:solidFill>
                  <a:srgbClr val="008000"/>
                </a:solidFill>
              </a:rPr>
              <a:t>Add the following to your Action Plan: </a:t>
            </a:r>
          </a:p>
          <a:p>
            <a:pPr defTabSz="458788">
              <a:spcBef>
                <a:spcPts val="0"/>
              </a:spcBef>
              <a:spcAft>
                <a:spcPts val="600"/>
              </a:spcAft>
              <a:buClr>
                <a:srgbClr val="FF0000"/>
              </a:buClr>
            </a:pPr>
            <a:endParaRPr lang="en-US" sz="2100" dirty="0"/>
          </a:p>
        </p:txBody>
      </p:sp>
      <p:grpSp>
        <p:nvGrpSpPr>
          <p:cNvPr id="6" name="Group 5"/>
          <p:cNvGrpSpPr/>
          <p:nvPr/>
        </p:nvGrpSpPr>
        <p:grpSpPr>
          <a:xfrm>
            <a:off x="12700" y="6211407"/>
            <a:ext cx="9144378" cy="659292"/>
            <a:chOff x="12700" y="6211407"/>
            <a:chExt cx="9144378" cy="659292"/>
          </a:xfrm>
        </p:grpSpPr>
        <p:sp>
          <p:nvSpPr>
            <p:cNvPr id="7" name="Rectangle 6"/>
            <p:cNvSpPr/>
            <p:nvPr/>
          </p:nvSpPr>
          <p:spPr>
            <a:xfrm>
              <a:off x="12700" y="6756656"/>
              <a:ext cx="9144000" cy="114043"/>
            </a:xfrm>
            <a:prstGeom prst="rect">
              <a:avLst/>
            </a:prstGeom>
            <a:gradFill flip="none" rotWithShape="1">
              <a:gsLst>
                <a:gs pos="0">
                  <a:srgbClr val="FF0000"/>
                </a:gs>
                <a:gs pos="100000">
                  <a:srgbClr val="FFFFFF"/>
                </a:gs>
              </a:gsLst>
              <a:path path="circle">
                <a:fillToRect l="100000" b="100000"/>
              </a:path>
              <a:tileRect t="-100000" r="-10000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dirty="0"/>
            </a:p>
          </p:txBody>
        </p:sp>
        <p:sp>
          <p:nvSpPr>
            <p:cNvPr id="8" name="Rectangle 7"/>
            <p:cNvSpPr/>
            <p:nvPr/>
          </p:nvSpPr>
          <p:spPr>
            <a:xfrm>
              <a:off x="12700" y="6288897"/>
              <a:ext cx="9144378" cy="283567"/>
            </a:xfrm>
            <a:prstGeom prst="rect">
              <a:avLst/>
            </a:prstGeom>
            <a:gradFill flip="none" rotWithShape="1">
              <a:gsLst>
                <a:gs pos="75000">
                  <a:srgbClr val="008000"/>
                </a:gs>
                <a:gs pos="100000">
                  <a:srgbClr val="FFFFFF"/>
                </a:gs>
              </a:gsLst>
              <a:path path="circle">
                <a:fillToRect l="100000" t="100000"/>
              </a:path>
              <a:tileRect r="-100000" b="-10000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dirty="0"/>
            </a:p>
          </p:txBody>
        </p:sp>
        <p:sp>
          <p:nvSpPr>
            <p:cNvPr id="9" name="Rectangle 8"/>
            <p:cNvSpPr/>
            <p:nvPr/>
          </p:nvSpPr>
          <p:spPr>
            <a:xfrm>
              <a:off x="12700" y="6572093"/>
              <a:ext cx="9144000" cy="184935"/>
            </a:xfrm>
            <a:prstGeom prst="rect">
              <a:avLst/>
            </a:prstGeom>
            <a:gradFill flip="none" rotWithShape="1">
              <a:gsLst>
                <a:gs pos="65000">
                  <a:srgbClr val="FFF123"/>
                </a:gs>
                <a:gs pos="90000">
                  <a:srgbClr val="FFFFFF"/>
                </a:gs>
              </a:gsLst>
              <a:path path="circle">
                <a:fillToRect l="100000" t="100000"/>
              </a:path>
              <a:tileRect r="-100000" b="-10000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dirty="0"/>
            </a:p>
          </p:txBody>
        </p:sp>
        <p:sp>
          <p:nvSpPr>
            <p:cNvPr id="10" name="TextBox 9"/>
            <p:cNvSpPr txBox="1"/>
            <p:nvPr/>
          </p:nvSpPr>
          <p:spPr>
            <a:xfrm>
              <a:off x="673596" y="6211407"/>
              <a:ext cx="1752104" cy="300082"/>
            </a:xfrm>
            <a:prstGeom prst="rect">
              <a:avLst/>
            </a:prstGeom>
            <a:noFill/>
            <a:effectLst>
              <a:outerShdw blurRad="44450" dist="38100" dir="2700000" algn="tl" rotWithShape="0">
                <a:srgbClr val="008000"/>
              </a:outerShdw>
            </a:effectLst>
          </p:spPr>
          <p:txBody>
            <a:bodyPr wrap="square" rtlCol="0">
              <a:spAutoFit/>
            </a:bodyPr>
            <a:lstStyle/>
            <a:p>
              <a:r>
                <a:rPr lang="en-US" sz="1350" dirty="0">
                  <a:solidFill>
                    <a:schemeClr val="bg1"/>
                  </a:solidFill>
                </a:rPr>
                <a:t>MO SW-PBS</a:t>
              </a:r>
            </a:p>
          </p:txBody>
        </p:sp>
      </p:grpSp>
    </p:spTree>
    <p:extLst>
      <p:ext uri="{BB962C8B-B14F-4D97-AF65-F5344CB8AC3E}">
        <p14:creationId xmlns:p14="http://schemas.microsoft.com/office/powerpoint/2010/main" val="155758308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Title and Vertical Text">
    <p:spTree>
      <p:nvGrpSpPr>
        <p:cNvPr id="1" name=""/>
        <p:cNvGrpSpPr/>
        <p:nvPr/>
      </p:nvGrpSpPr>
      <p:grpSpPr>
        <a:xfrm>
          <a:off x="0" y="0"/>
          <a:ext cx="0" cy="0"/>
          <a:chOff x="0" y="0"/>
          <a:chExt cx="0" cy="0"/>
        </a:xfrm>
      </p:grpSpPr>
      <p:sp>
        <p:nvSpPr>
          <p:cNvPr id="7" name="Title 1"/>
          <p:cNvSpPr>
            <a:spLocks noGrp="1"/>
          </p:cNvSpPr>
          <p:nvPr>
            <p:ph type="title" hasCustomPrompt="1"/>
          </p:nvPr>
        </p:nvSpPr>
        <p:spPr>
          <a:xfrm>
            <a:off x="457200" y="274638"/>
            <a:ext cx="8229600" cy="1143000"/>
          </a:xfrm>
        </p:spPr>
        <p:txBody>
          <a:bodyPr/>
          <a:lstStyle>
            <a:lvl1pPr>
              <a:defRPr/>
            </a:lvl1pPr>
          </a:lstStyle>
          <a:p>
            <a:pPr eaLnBrk="1" hangingPunct="1"/>
            <a:r>
              <a:rPr lang="en-US" dirty="0"/>
              <a:t>Title</a:t>
            </a:r>
          </a:p>
        </p:txBody>
      </p:sp>
      <p:grpSp>
        <p:nvGrpSpPr>
          <p:cNvPr id="8" name="Group 9"/>
          <p:cNvGrpSpPr>
            <a:grpSpLocks/>
          </p:cNvGrpSpPr>
          <p:nvPr/>
        </p:nvGrpSpPr>
        <p:grpSpPr bwMode="auto">
          <a:xfrm>
            <a:off x="12700" y="6211888"/>
            <a:ext cx="9144000" cy="658812"/>
            <a:chOff x="12700" y="6211407"/>
            <a:chExt cx="9144378" cy="659292"/>
          </a:xfrm>
        </p:grpSpPr>
        <p:sp>
          <p:nvSpPr>
            <p:cNvPr id="9" name="Rectangle 8"/>
            <p:cNvSpPr/>
            <p:nvPr/>
          </p:nvSpPr>
          <p:spPr>
            <a:xfrm>
              <a:off x="12700" y="6756656"/>
              <a:ext cx="9144000" cy="114043"/>
            </a:xfrm>
            <a:prstGeom prst="rect">
              <a:avLst/>
            </a:prstGeom>
            <a:gradFill flip="none" rotWithShape="1">
              <a:gsLst>
                <a:gs pos="0">
                  <a:srgbClr val="FF0000"/>
                </a:gs>
                <a:gs pos="100000">
                  <a:srgbClr val="FFFFFF"/>
                </a:gs>
              </a:gsLst>
              <a:path path="circle">
                <a:fillToRect l="100000" b="100000"/>
              </a:path>
              <a:tileRect t="-100000" r="-100000"/>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350" dirty="0"/>
            </a:p>
          </p:txBody>
        </p:sp>
        <p:sp>
          <p:nvSpPr>
            <p:cNvPr id="10" name="Rectangle 9"/>
            <p:cNvSpPr/>
            <p:nvPr/>
          </p:nvSpPr>
          <p:spPr>
            <a:xfrm>
              <a:off x="12700" y="6288897"/>
              <a:ext cx="9144378" cy="283567"/>
            </a:xfrm>
            <a:prstGeom prst="rect">
              <a:avLst/>
            </a:prstGeom>
            <a:gradFill flip="none" rotWithShape="1">
              <a:gsLst>
                <a:gs pos="75000">
                  <a:srgbClr val="008000"/>
                </a:gs>
                <a:gs pos="100000">
                  <a:srgbClr val="FFFFFF"/>
                </a:gs>
              </a:gsLst>
              <a:path path="circle">
                <a:fillToRect l="100000" t="100000"/>
              </a:path>
              <a:tileRect r="-100000" b="-100000"/>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350" dirty="0"/>
            </a:p>
          </p:txBody>
        </p:sp>
        <p:sp>
          <p:nvSpPr>
            <p:cNvPr id="11" name="Rectangle 10"/>
            <p:cNvSpPr/>
            <p:nvPr/>
          </p:nvSpPr>
          <p:spPr>
            <a:xfrm>
              <a:off x="12700" y="6572093"/>
              <a:ext cx="9144000" cy="184935"/>
            </a:xfrm>
            <a:prstGeom prst="rect">
              <a:avLst/>
            </a:prstGeom>
            <a:gradFill flip="none" rotWithShape="1">
              <a:gsLst>
                <a:gs pos="65000">
                  <a:srgbClr val="FFF123"/>
                </a:gs>
                <a:gs pos="90000">
                  <a:srgbClr val="FFFFFF"/>
                </a:gs>
              </a:gsLst>
              <a:path path="circle">
                <a:fillToRect l="100000" t="100000"/>
              </a:path>
              <a:tileRect r="-100000" b="-100000"/>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350" dirty="0"/>
            </a:p>
          </p:txBody>
        </p:sp>
        <p:sp>
          <p:nvSpPr>
            <p:cNvPr id="12" name="TextBox 11"/>
            <p:cNvSpPr txBox="1"/>
            <p:nvPr/>
          </p:nvSpPr>
          <p:spPr>
            <a:xfrm>
              <a:off x="673127" y="6211407"/>
              <a:ext cx="1752672" cy="300301"/>
            </a:xfrm>
            <a:prstGeom prst="rect">
              <a:avLst/>
            </a:prstGeom>
            <a:noFill/>
            <a:effectLst>
              <a:outerShdw blurRad="44450" dist="38100" dir="2700000" algn="tl" rotWithShape="0">
                <a:srgbClr val="008000"/>
              </a:outerShdw>
            </a:effectLst>
          </p:spPr>
          <p:txBody>
            <a:bodyPr>
              <a:spAutoFit/>
            </a:bodyPr>
            <a:lstStyle/>
            <a:p>
              <a:pPr>
                <a:defRPr/>
              </a:pPr>
              <a:r>
                <a:rPr lang="en-US" sz="1350" dirty="0">
                  <a:solidFill>
                    <a:schemeClr val="bg1"/>
                  </a:solidFill>
                </a:rPr>
                <a:t>MO SW-PBS</a:t>
              </a:r>
            </a:p>
          </p:txBody>
        </p:sp>
      </p:grpSp>
      <p:sp>
        <p:nvSpPr>
          <p:cNvPr id="13" name="Action Button: Movie 12">
            <a:hlinkClick r:id="" action="ppaction://noaction" highlightClick="1"/>
          </p:cNvPr>
          <p:cNvSpPr/>
          <p:nvPr/>
        </p:nvSpPr>
        <p:spPr>
          <a:xfrm>
            <a:off x="3492501" y="4505327"/>
            <a:ext cx="2032000" cy="1198563"/>
          </a:xfrm>
          <a:prstGeom prst="actionButtonMovie">
            <a:avLst/>
          </a:prstGeom>
          <a:solidFill>
            <a:schemeClr val="accent3">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350"/>
          </a:p>
        </p:txBody>
      </p:sp>
      <p:sp>
        <p:nvSpPr>
          <p:cNvPr id="14" name="Content Placeholder 2"/>
          <p:cNvSpPr>
            <a:spLocks noGrp="1"/>
          </p:cNvSpPr>
          <p:nvPr>
            <p:ph idx="1"/>
          </p:nvPr>
        </p:nvSpPr>
        <p:spPr>
          <a:xfrm>
            <a:off x="457200" y="1600202"/>
            <a:ext cx="8229600" cy="4525963"/>
          </a:xfrm>
        </p:spPr>
        <p:txBody>
          <a:bodyPr/>
          <a:lstStyle>
            <a:lvl1pPr marL="342900" indent="-342900">
              <a:buFont typeface="Arial" panose="020B0604020202020204" pitchFamily="34" charset="0"/>
              <a:buChar char="•"/>
              <a:defRPr/>
            </a:lvl1pPr>
          </a:lstStyle>
          <a:p>
            <a:pPr lvl="0" eaLnBrk="1" hangingPunct="1">
              <a:buClr>
                <a:srgbClr val="FF0000"/>
              </a:buClr>
            </a:pPr>
            <a:r>
              <a:rPr lang="en-US"/>
              <a:t>Click to edit Master text styles</a:t>
            </a:r>
          </a:p>
        </p:txBody>
      </p:sp>
    </p:spTree>
    <p:extLst>
      <p:ext uri="{BB962C8B-B14F-4D97-AF65-F5344CB8AC3E}">
        <p14:creationId xmlns:p14="http://schemas.microsoft.com/office/powerpoint/2010/main" val="109566657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2_Custom Layout">
    <p:spTree>
      <p:nvGrpSpPr>
        <p:cNvPr id="1" name=""/>
        <p:cNvGrpSpPr/>
        <p:nvPr/>
      </p:nvGrpSpPr>
      <p:grpSpPr>
        <a:xfrm>
          <a:off x="0" y="0"/>
          <a:ext cx="0" cy="0"/>
          <a:chOff x="0" y="0"/>
          <a:chExt cx="0" cy="0"/>
        </a:xfrm>
      </p:grpSpPr>
      <p:pic>
        <p:nvPicPr>
          <p:cNvPr id="3" name="Picture 2" descr="sneak-peek-icon-web-2.jpg"/>
          <p:cNvPicPr>
            <a:picLocks noChangeAspect="1"/>
          </p:cNvPicPr>
          <p:nvPr/>
        </p:nvPicPr>
        <p:blipFill rotWithShape="1">
          <a:blip r:embed="rId2" cstate="print">
            <a:extLst>
              <a:ext uri="{28A0092B-C50C-407E-A947-70E740481C1C}">
                <a14:useLocalDpi xmlns:a14="http://schemas.microsoft.com/office/drawing/2010/main"/>
              </a:ext>
            </a:extLst>
          </a:blip>
          <a:srcRect/>
          <a:stretch/>
        </p:blipFill>
        <p:spPr>
          <a:xfrm>
            <a:off x="430430" y="323197"/>
            <a:ext cx="2884127" cy="1490134"/>
          </a:xfrm>
          <a:prstGeom prst="rect">
            <a:avLst/>
          </a:prstGeom>
        </p:spPr>
      </p:pic>
      <p:sp>
        <p:nvSpPr>
          <p:cNvPr id="4" name="Content Placeholder 2"/>
          <p:cNvSpPr>
            <a:spLocks noGrp="1"/>
          </p:cNvSpPr>
          <p:nvPr>
            <p:ph idx="1"/>
          </p:nvPr>
        </p:nvSpPr>
        <p:spPr>
          <a:xfrm>
            <a:off x="800099" y="1447802"/>
            <a:ext cx="7466229" cy="3746498"/>
          </a:xfrm>
        </p:spPr>
        <p:txBody>
          <a:bodyPr>
            <a:normAutofit lnSpcReduction="10000"/>
          </a:bodyPr>
          <a:lstStyle/>
          <a:p>
            <a:pPr marL="0" lvl="0" indent="0" algn="ctr">
              <a:buNone/>
            </a:pPr>
            <a:r>
              <a:rPr lang="en-US" sz="3300">
                <a:solidFill>
                  <a:srgbClr val="008000"/>
                </a:solidFill>
              </a:rPr>
              <a:t>Click to edit Master text styles</a:t>
            </a:r>
          </a:p>
          <a:p>
            <a:pPr marL="0" lvl="1" indent="0" algn="ctr">
              <a:buNone/>
            </a:pPr>
            <a:r>
              <a:rPr lang="en-US" sz="3300">
                <a:solidFill>
                  <a:srgbClr val="008000"/>
                </a:solidFill>
              </a:rPr>
              <a:t>Second level</a:t>
            </a:r>
          </a:p>
          <a:p>
            <a:pPr marL="0" lvl="2" indent="0" algn="ctr">
              <a:buNone/>
            </a:pPr>
            <a:r>
              <a:rPr lang="en-US" sz="3300">
                <a:solidFill>
                  <a:srgbClr val="008000"/>
                </a:solidFill>
              </a:rPr>
              <a:t>Third level</a:t>
            </a:r>
          </a:p>
          <a:p>
            <a:pPr marL="0" lvl="3" indent="0" algn="ctr">
              <a:buNone/>
            </a:pPr>
            <a:r>
              <a:rPr lang="en-US" sz="3300">
                <a:solidFill>
                  <a:srgbClr val="008000"/>
                </a:solidFill>
              </a:rPr>
              <a:t>Fourth level</a:t>
            </a:r>
          </a:p>
          <a:p>
            <a:pPr marL="0" lvl="4" indent="0" algn="ctr">
              <a:buNone/>
            </a:pPr>
            <a:r>
              <a:rPr lang="en-US" sz="3300">
                <a:solidFill>
                  <a:srgbClr val="008000"/>
                </a:solidFill>
              </a:rPr>
              <a:t>Fifth level</a:t>
            </a:r>
            <a:endParaRPr lang="en-US" sz="2700" dirty="0">
              <a:solidFill>
                <a:srgbClr val="008000"/>
              </a:solidFill>
            </a:endParaRPr>
          </a:p>
        </p:txBody>
      </p:sp>
      <p:grpSp>
        <p:nvGrpSpPr>
          <p:cNvPr id="5" name="Group 4"/>
          <p:cNvGrpSpPr/>
          <p:nvPr/>
        </p:nvGrpSpPr>
        <p:grpSpPr>
          <a:xfrm>
            <a:off x="12700" y="6211407"/>
            <a:ext cx="9144378" cy="659292"/>
            <a:chOff x="12700" y="6211407"/>
            <a:chExt cx="9144378" cy="659292"/>
          </a:xfrm>
        </p:grpSpPr>
        <p:sp>
          <p:nvSpPr>
            <p:cNvPr id="6" name="Rectangle 5"/>
            <p:cNvSpPr/>
            <p:nvPr/>
          </p:nvSpPr>
          <p:spPr>
            <a:xfrm>
              <a:off x="12700" y="6756656"/>
              <a:ext cx="9144000" cy="114043"/>
            </a:xfrm>
            <a:prstGeom prst="rect">
              <a:avLst/>
            </a:prstGeom>
            <a:gradFill flip="none" rotWithShape="1">
              <a:gsLst>
                <a:gs pos="0">
                  <a:srgbClr val="FF0000"/>
                </a:gs>
                <a:gs pos="100000">
                  <a:srgbClr val="FFFFFF"/>
                </a:gs>
              </a:gsLst>
              <a:path path="circle">
                <a:fillToRect l="100000" b="100000"/>
              </a:path>
              <a:tileRect t="-100000" r="-10000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dirty="0"/>
            </a:p>
          </p:txBody>
        </p:sp>
        <p:sp>
          <p:nvSpPr>
            <p:cNvPr id="7" name="Rectangle 6"/>
            <p:cNvSpPr/>
            <p:nvPr/>
          </p:nvSpPr>
          <p:spPr>
            <a:xfrm>
              <a:off x="12700" y="6288897"/>
              <a:ext cx="9144378" cy="283567"/>
            </a:xfrm>
            <a:prstGeom prst="rect">
              <a:avLst/>
            </a:prstGeom>
            <a:gradFill flip="none" rotWithShape="1">
              <a:gsLst>
                <a:gs pos="75000">
                  <a:srgbClr val="008000"/>
                </a:gs>
                <a:gs pos="100000">
                  <a:srgbClr val="FFFFFF"/>
                </a:gs>
              </a:gsLst>
              <a:path path="circle">
                <a:fillToRect l="100000" t="100000"/>
              </a:path>
              <a:tileRect r="-100000" b="-10000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dirty="0"/>
            </a:p>
          </p:txBody>
        </p:sp>
        <p:sp>
          <p:nvSpPr>
            <p:cNvPr id="8" name="Rectangle 7"/>
            <p:cNvSpPr/>
            <p:nvPr/>
          </p:nvSpPr>
          <p:spPr>
            <a:xfrm>
              <a:off x="12700" y="6572093"/>
              <a:ext cx="9144000" cy="184935"/>
            </a:xfrm>
            <a:prstGeom prst="rect">
              <a:avLst/>
            </a:prstGeom>
            <a:gradFill flip="none" rotWithShape="1">
              <a:gsLst>
                <a:gs pos="65000">
                  <a:srgbClr val="FFF123"/>
                </a:gs>
                <a:gs pos="90000">
                  <a:srgbClr val="FFFFFF"/>
                </a:gs>
              </a:gsLst>
              <a:path path="circle">
                <a:fillToRect l="100000" t="100000"/>
              </a:path>
              <a:tileRect r="-100000" b="-10000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dirty="0"/>
            </a:p>
          </p:txBody>
        </p:sp>
        <p:sp>
          <p:nvSpPr>
            <p:cNvPr id="9" name="TextBox 8"/>
            <p:cNvSpPr txBox="1"/>
            <p:nvPr/>
          </p:nvSpPr>
          <p:spPr>
            <a:xfrm>
              <a:off x="673596" y="6211407"/>
              <a:ext cx="1752104" cy="300082"/>
            </a:xfrm>
            <a:prstGeom prst="rect">
              <a:avLst/>
            </a:prstGeom>
            <a:noFill/>
            <a:effectLst>
              <a:outerShdw blurRad="44450" dist="38100" dir="2700000" algn="tl" rotWithShape="0">
                <a:srgbClr val="008000"/>
              </a:outerShdw>
            </a:effectLst>
          </p:spPr>
          <p:txBody>
            <a:bodyPr wrap="square" rtlCol="0">
              <a:spAutoFit/>
            </a:bodyPr>
            <a:lstStyle/>
            <a:p>
              <a:r>
                <a:rPr lang="en-US" sz="1350" dirty="0">
                  <a:solidFill>
                    <a:schemeClr val="bg1"/>
                  </a:solidFill>
                </a:rPr>
                <a:t>MO SW-PBS</a:t>
              </a:r>
            </a:p>
          </p:txBody>
        </p:sp>
      </p:grpSp>
    </p:spTree>
    <p:extLst>
      <p:ext uri="{BB962C8B-B14F-4D97-AF65-F5344CB8AC3E}">
        <p14:creationId xmlns:p14="http://schemas.microsoft.com/office/powerpoint/2010/main" val="36974583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lvl1pPr marL="257175" indent="-257175">
              <a:buClr>
                <a:srgbClr val="FF0000"/>
              </a:buClr>
              <a:buFont typeface="Arial" panose="020B0604020202020204" pitchFamily="34" charset="0"/>
              <a:buChar char="•"/>
              <a:defRPr/>
            </a:lvl1pPr>
            <a:lvl2pPr marL="557213" indent="-214313">
              <a:buClr>
                <a:srgbClr val="FF0000"/>
              </a:buClr>
              <a:buFont typeface="Arial" panose="020B0604020202020204" pitchFamily="34" charset="0"/>
              <a:buChar char="•"/>
              <a:defRPr/>
            </a:lvl2pPr>
            <a:lvl3pPr marL="857250" indent="-171450">
              <a:buClr>
                <a:srgbClr val="FF0000"/>
              </a:buClr>
              <a:buFont typeface="Arial" panose="020B0604020202020204" pitchFamily="34" charset="0"/>
              <a:buChar char="•"/>
              <a:defRPr/>
            </a:lvl3pPr>
            <a:lvl4pPr marL="1200150" indent="-171450">
              <a:buClr>
                <a:srgbClr val="FF0000"/>
              </a:buClr>
              <a:buFont typeface="Arial" panose="020B0604020202020204" pitchFamily="34" charset="0"/>
              <a:buChar char="•"/>
              <a:defRPr/>
            </a:lvl4pPr>
            <a:lvl5pPr marL="1543050" indent="-171450">
              <a:buClr>
                <a:srgbClr val="FF0000"/>
              </a:buClr>
              <a:buFont typeface="Arial" panose="020B0604020202020204" pitchFamily="34" charset="0"/>
              <a:buChar cha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grpSp>
        <p:nvGrpSpPr>
          <p:cNvPr id="7" name="Group 6"/>
          <p:cNvGrpSpPr/>
          <p:nvPr/>
        </p:nvGrpSpPr>
        <p:grpSpPr>
          <a:xfrm>
            <a:off x="12700" y="6211407"/>
            <a:ext cx="9144378" cy="659292"/>
            <a:chOff x="12700" y="6211407"/>
            <a:chExt cx="9144378" cy="659292"/>
          </a:xfrm>
        </p:grpSpPr>
        <p:sp>
          <p:nvSpPr>
            <p:cNvPr id="8" name="Rectangle 7"/>
            <p:cNvSpPr/>
            <p:nvPr/>
          </p:nvSpPr>
          <p:spPr>
            <a:xfrm>
              <a:off x="12700" y="6756656"/>
              <a:ext cx="9144000" cy="114043"/>
            </a:xfrm>
            <a:prstGeom prst="rect">
              <a:avLst/>
            </a:prstGeom>
            <a:gradFill flip="none" rotWithShape="1">
              <a:gsLst>
                <a:gs pos="0">
                  <a:srgbClr val="FF0000"/>
                </a:gs>
                <a:gs pos="100000">
                  <a:srgbClr val="FFFFFF"/>
                </a:gs>
              </a:gsLst>
              <a:path path="circle">
                <a:fillToRect l="100000" b="100000"/>
              </a:path>
              <a:tileRect t="-100000" r="-10000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dirty="0"/>
            </a:p>
          </p:txBody>
        </p:sp>
        <p:sp>
          <p:nvSpPr>
            <p:cNvPr id="9" name="Rectangle 8"/>
            <p:cNvSpPr/>
            <p:nvPr/>
          </p:nvSpPr>
          <p:spPr>
            <a:xfrm>
              <a:off x="12700" y="6288897"/>
              <a:ext cx="9144378" cy="283567"/>
            </a:xfrm>
            <a:prstGeom prst="rect">
              <a:avLst/>
            </a:prstGeom>
            <a:gradFill flip="none" rotWithShape="1">
              <a:gsLst>
                <a:gs pos="75000">
                  <a:srgbClr val="008000"/>
                </a:gs>
                <a:gs pos="100000">
                  <a:srgbClr val="FFFFFF"/>
                </a:gs>
              </a:gsLst>
              <a:path path="circle">
                <a:fillToRect l="100000" t="100000"/>
              </a:path>
              <a:tileRect r="-100000" b="-10000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dirty="0"/>
            </a:p>
          </p:txBody>
        </p:sp>
        <p:sp>
          <p:nvSpPr>
            <p:cNvPr id="10" name="Rectangle 9"/>
            <p:cNvSpPr/>
            <p:nvPr/>
          </p:nvSpPr>
          <p:spPr>
            <a:xfrm>
              <a:off x="12700" y="6572093"/>
              <a:ext cx="9144000" cy="184935"/>
            </a:xfrm>
            <a:prstGeom prst="rect">
              <a:avLst/>
            </a:prstGeom>
            <a:gradFill flip="none" rotWithShape="1">
              <a:gsLst>
                <a:gs pos="65000">
                  <a:srgbClr val="FFF123"/>
                </a:gs>
                <a:gs pos="90000">
                  <a:srgbClr val="FFFFFF"/>
                </a:gs>
              </a:gsLst>
              <a:path path="circle">
                <a:fillToRect l="100000" t="100000"/>
              </a:path>
              <a:tileRect r="-100000" b="-10000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dirty="0"/>
            </a:p>
          </p:txBody>
        </p:sp>
        <p:sp>
          <p:nvSpPr>
            <p:cNvPr id="11" name="TextBox 10"/>
            <p:cNvSpPr txBox="1"/>
            <p:nvPr/>
          </p:nvSpPr>
          <p:spPr>
            <a:xfrm>
              <a:off x="673596" y="6211407"/>
              <a:ext cx="1752104" cy="300082"/>
            </a:xfrm>
            <a:prstGeom prst="rect">
              <a:avLst/>
            </a:prstGeom>
            <a:noFill/>
            <a:effectLst>
              <a:outerShdw blurRad="44450" dist="38100" dir="2700000" algn="tl" rotWithShape="0">
                <a:srgbClr val="008000"/>
              </a:outerShdw>
            </a:effectLst>
          </p:spPr>
          <p:txBody>
            <a:bodyPr wrap="square" rtlCol="0">
              <a:spAutoFit/>
            </a:bodyPr>
            <a:lstStyle/>
            <a:p>
              <a:r>
                <a:rPr lang="en-US" sz="1350" dirty="0">
                  <a:solidFill>
                    <a:schemeClr val="bg1"/>
                  </a:solidFill>
                </a:rPr>
                <a:t>MO SW-PBS</a:t>
              </a:r>
            </a:p>
          </p:txBody>
        </p:sp>
      </p:grpSp>
    </p:spTree>
    <p:extLst>
      <p:ext uri="{BB962C8B-B14F-4D97-AF65-F5344CB8AC3E}">
        <p14:creationId xmlns:p14="http://schemas.microsoft.com/office/powerpoint/2010/main" val="30780112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3" name="Title 1"/>
          <p:cNvSpPr>
            <a:spLocks noGrp="1"/>
          </p:cNvSpPr>
          <p:nvPr>
            <p:ph type="title"/>
          </p:nvPr>
        </p:nvSpPr>
        <p:spPr>
          <a:xfrm>
            <a:off x="457200" y="274638"/>
            <a:ext cx="8229600" cy="1143000"/>
          </a:xfrm>
        </p:spPr>
        <p:txBody>
          <a:bodyPr/>
          <a:lstStyle/>
          <a:p>
            <a:pPr eaLnBrk="1" hangingPunct="1"/>
            <a:r>
              <a:rPr lang="en-US"/>
              <a:t>Click to edit Master title style</a:t>
            </a:r>
            <a:endParaRPr lang="en-US" dirty="0"/>
          </a:p>
        </p:txBody>
      </p:sp>
      <p:sp>
        <p:nvSpPr>
          <p:cNvPr id="4" name="Content Placeholder 2"/>
          <p:cNvSpPr>
            <a:spLocks noGrp="1"/>
          </p:cNvSpPr>
          <p:nvPr>
            <p:ph idx="1"/>
          </p:nvPr>
        </p:nvSpPr>
        <p:spPr>
          <a:xfrm>
            <a:off x="1022350" y="1417638"/>
            <a:ext cx="8229600" cy="4525962"/>
          </a:xfrm>
        </p:spPr>
        <p:txBody>
          <a:bodyPr/>
          <a:lstStyle/>
          <a:p>
            <a:pPr lvl="0" eaLnBrk="1" hangingPunct="1">
              <a:buFont typeface="Arial" panose="020B0604020202020204" pitchFamily="34" charset="0"/>
              <a:buNone/>
            </a:pPr>
            <a:r>
              <a:rPr lang="en-US" sz="1950" b="1"/>
              <a:t>Click to edit Master text styles</a:t>
            </a:r>
          </a:p>
          <a:p>
            <a:pPr lvl="1" eaLnBrk="1" hangingPunct="1">
              <a:buFont typeface="Arial" panose="020B0604020202020204" pitchFamily="34" charset="0"/>
              <a:buNone/>
            </a:pPr>
            <a:r>
              <a:rPr lang="en-US" sz="1950" b="1"/>
              <a:t>Second level</a:t>
            </a:r>
          </a:p>
          <a:p>
            <a:pPr lvl="2" eaLnBrk="1" hangingPunct="1">
              <a:buFont typeface="Arial" panose="020B0604020202020204" pitchFamily="34" charset="0"/>
              <a:buNone/>
            </a:pPr>
            <a:r>
              <a:rPr lang="en-US" sz="1950" b="1"/>
              <a:t>Third level</a:t>
            </a:r>
          </a:p>
          <a:p>
            <a:pPr lvl="3" eaLnBrk="1" hangingPunct="1">
              <a:buFont typeface="Arial" panose="020B0604020202020204" pitchFamily="34" charset="0"/>
              <a:buNone/>
            </a:pPr>
            <a:r>
              <a:rPr lang="en-US" sz="1950" b="1"/>
              <a:t>Fourth level</a:t>
            </a:r>
          </a:p>
          <a:p>
            <a:pPr lvl="4" eaLnBrk="1" hangingPunct="1">
              <a:buFont typeface="Arial" panose="020B0604020202020204" pitchFamily="34" charset="0"/>
              <a:buNone/>
            </a:pPr>
            <a:r>
              <a:rPr lang="en-US" sz="1950" b="1"/>
              <a:t>Fifth level</a:t>
            </a:r>
            <a:endParaRPr lang="en-US" dirty="0"/>
          </a:p>
        </p:txBody>
      </p:sp>
      <p:grpSp>
        <p:nvGrpSpPr>
          <p:cNvPr id="5" name="Group 4"/>
          <p:cNvGrpSpPr/>
          <p:nvPr/>
        </p:nvGrpSpPr>
        <p:grpSpPr>
          <a:xfrm>
            <a:off x="12700" y="6211407"/>
            <a:ext cx="9144378" cy="659292"/>
            <a:chOff x="12700" y="6211407"/>
            <a:chExt cx="9144378" cy="659292"/>
          </a:xfrm>
        </p:grpSpPr>
        <p:sp>
          <p:nvSpPr>
            <p:cNvPr id="6" name="Rectangle 5"/>
            <p:cNvSpPr/>
            <p:nvPr/>
          </p:nvSpPr>
          <p:spPr>
            <a:xfrm>
              <a:off x="12700" y="6756656"/>
              <a:ext cx="9144000" cy="114043"/>
            </a:xfrm>
            <a:prstGeom prst="rect">
              <a:avLst/>
            </a:prstGeom>
            <a:gradFill flip="none" rotWithShape="1">
              <a:gsLst>
                <a:gs pos="0">
                  <a:srgbClr val="FF0000"/>
                </a:gs>
                <a:gs pos="100000">
                  <a:srgbClr val="FFFFFF"/>
                </a:gs>
              </a:gsLst>
              <a:path path="circle">
                <a:fillToRect l="100000" b="100000"/>
              </a:path>
              <a:tileRect t="-100000" r="-10000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dirty="0"/>
            </a:p>
          </p:txBody>
        </p:sp>
        <p:sp>
          <p:nvSpPr>
            <p:cNvPr id="7" name="Rectangle 6"/>
            <p:cNvSpPr/>
            <p:nvPr/>
          </p:nvSpPr>
          <p:spPr>
            <a:xfrm>
              <a:off x="12700" y="6288897"/>
              <a:ext cx="9144378" cy="283567"/>
            </a:xfrm>
            <a:prstGeom prst="rect">
              <a:avLst/>
            </a:prstGeom>
            <a:gradFill flip="none" rotWithShape="1">
              <a:gsLst>
                <a:gs pos="75000">
                  <a:srgbClr val="008000"/>
                </a:gs>
                <a:gs pos="100000">
                  <a:srgbClr val="FFFFFF"/>
                </a:gs>
              </a:gsLst>
              <a:path path="circle">
                <a:fillToRect l="100000" t="100000"/>
              </a:path>
              <a:tileRect r="-100000" b="-10000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dirty="0"/>
            </a:p>
          </p:txBody>
        </p:sp>
        <p:sp>
          <p:nvSpPr>
            <p:cNvPr id="8" name="Rectangle 7"/>
            <p:cNvSpPr/>
            <p:nvPr/>
          </p:nvSpPr>
          <p:spPr>
            <a:xfrm>
              <a:off x="12700" y="6572093"/>
              <a:ext cx="9144000" cy="184935"/>
            </a:xfrm>
            <a:prstGeom prst="rect">
              <a:avLst/>
            </a:prstGeom>
            <a:gradFill flip="none" rotWithShape="1">
              <a:gsLst>
                <a:gs pos="65000">
                  <a:srgbClr val="FFF123"/>
                </a:gs>
                <a:gs pos="90000">
                  <a:srgbClr val="FFFFFF"/>
                </a:gs>
              </a:gsLst>
              <a:path path="circle">
                <a:fillToRect l="100000" t="100000"/>
              </a:path>
              <a:tileRect r="-100000" b="-10000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dirty="0"/>
            </a:p>
          </p:txBody>
        </p:sp>
        <p:sp>
          <p:nvSpPr>
            <p:cNvPr id="9" name="TextBox 8"/>
            <p:cNvSpPr txBox="1"/>
            <p:nvPr/>
          </p:nvSpPr>
          <p:spPr>
            <a:xfrm>
              <a:off x="673596" y="6211407"/>
              <a:ext cx="1752104" cy="300082"/>
            </a:xfrm>
            <a:prstGeom prst="rect">
              <a:avLst/>
            </a:prstGeom>
            <a:noFill/>
            <a:effectLst>
              <a:outerShdw blurRad="44450" dist="38100" dir="2700000" algn="tl" rotWithShape="0">
                <a:srgbClr val="008000"/>
              </a:outerShdw>
            </a:effectLst>
          </p:spPr>
          <p:txBody>
            <a:bodyPr wrap="square" rtlCol="0">
              <a:spAutoFit/>
            </a:bodyPr>
            <a:lstStyle/>
            <a:p>
              <a:r>
                <a:rPr lang="en-US" sz="1350" dirty="0">
                  <a:solidFill>
                    <a:schemeClr val="bg1"/>
                  </a:solidFill>
                </a:rPr>
                <a:t>MO SW-PBS</a:t>
              </a:r>
            </a:p>
          </p:txBody>
        </p:sp>
      </p:grpSp>
    </p:spTree>
    <p:extLst>
      <p:ext uri="{BB962C8B-B14F-4D97-AF65-F5344CB8AC3E}">
        <p14:creationId xmlns:p14="http://schemas.microsoft.com/office/powerpoint/2010/main" val="253185542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Vertical Title and Text">
    <p:spTree>
      <p:nvGrpSpPr>
        <p:cNvPr id="1" name=""/>
        <p:cNvGrpSpPr/>
        <p:nvPr/>
      </p:nvGrpSpPr>
      <p:grpSpPr>
        <a:xfrm>
          <a:off x="0" y="0"/>
          <a:ext cx="0" cy="0"/>
          <a:chOff x="0" y="0"/>
          <a:chExt cx="0" cy="0"/>
        </a:xfrm>
      </p:grpSpPr>
      <p:sp>
        <p:nvSpPr>
          <p:cNvPr id="7" name="Title 4"/>
          <p:cNvSpPr>
            <a:spLocks noGrp="1"/>
          </p:cNvSpPr>
          <p:nvPr>
            <p:ph type="title"/>
          </p:nvPr>
        </p:nvSpPr>
        <p:spPr>
          <a:xfrm>
            <a:off x="457200" y="274638"/>
            <a:ext cx="8229600" cy="969962"/>
          </a:xfrm>
        </p:spPr>
        <p:txBody>
          <a:bodyPr/>
          <a:lstStyle/>
          <a:p>
            <a:r>
              <a:rPr lang="en-US"/>
              <a:t>Click to edit Master title style</a:t>
            </a:r>
            <a:endParaRPr lang="en-US" dirty="0"/>
          </a:p>
        </p:txBody>
      </p:sp>
      <p:sp>
        <p:nvSpPr>
          <p:cNvPr id="8" name="Content Placeholder 6"/>
          <p:cNvSpPr>
            <a:spLocks noGrp="1"/>
          </p:cNvSpPr>
          <p:nvPr>
            <p:ph idx="1" hasCustomPrompt="1"/>
          </p:nvPr>
        </p:nvSpPr>
        <p:spPr>
          <a:xfrm>
            <a:off x="457200" y="1117600"/>
            <a:ext cx="8229600" cy="5088590"/>
          </a:xfrm>
        </p:spPr>
        <p:txBody>
          <a:bodyPr>
            <a:normAutofit/>
          </a:bodyPr>
          <a:lstStyle>
            <a:lvl1pPr marL="0" indent="0" algn="ctr">
              <a:lnSpc>
                <a:spcPct val="110000"/>
              </a:lnSpc>
              <a:spcBef>
                <a:spcPts val="0"/>
              </a:spcBef>
              <a:spcAft>
                <a:spcPts val="450"/>
              </a:spcAft>
              <a:buClr>
                <a:srgbClr val="FF0000"/>
              </a:buClr>
              <a:buNone/>
              <a:defRPr/>
            </a:lvl1pPr>
          </a:lstStyle>
          <a:p>
            <a:pPr marL="0" indent="0" algn="ctr">
              <a:lnSpc>
                <a:spcPct val="110000"/>
              </a:lnSpc>
              <a:spcBef>
                <a:spcPts val="0"/>
              </a:spcBef>
              <a:spcAft>
                <a:spcPts val="600"/>
              </a:spcAft>
              <a:buNone/>
            </a:pPr>
            <a:r>
              <a:rPr lang="en-US" sz="1950" i="1" dirty="0">
                <a:solidFill>
                  <a:srgbClr val="008000"/>
                </a:solidFill>
              </a:rPr>
              <a:t>At the end of today’s session, you will be able to…</a:t>
            </a:r>
          </a:p>
          <a:p>
            <a:pPr marL="0" indent="0" algn="ctr">
              <a:spcBef>
                <a:spcPts val="0"/>
              </a:spcBef>
              <a:spcAft>
                <a:spcPts val="600"/>
              </a:spcAft>
              <a:buNone/>
            </a:pPr>
            <a:endParaRPr lang="en-US" sz="150" i="1" dirty="0">
              <a:solidFill>
                <a:srgbClr val="008000"/>
              </a:solidFill>
            </a:endParaRPr>
          </a:p>
          <a:p>
            <a:pPr>
              <a:spcBef>
                <a:spcPts val="0"/>
              </a:spcBef>
              <a:spcAft>
                <a:spcPts val="600"/>
              </a:spcAft>
              <a:buClr>
                <a:srgbClr val="FF0000"/>
              </a:buClr>
            </a:pPr>
            <a:endParaRPr lang="en-US" sz="1950" dirty="0"/>
          </a:p>
        </p:txBody>
      </p:sp>
      <p:grpSp>
        <p:nvGrpSpPr>
          <p:cNvPr id="9" name="Group 9"/>
          <p:cNvGrpSpPr>
            <a:grpSpLocks/>
          </p:cNvGrpSpPr>
          <p:nvPr/>
        </p:nvGrpSpPr>
        <p:grpSpPr bwMode="auto">
          <a:xfrm>
            <a:off x="12700" y="6211888"/>
            <a:ext cx="9144000" cy="658812"/>
            <a:chOff x="12700" y="6211407"/>
            <a:chExt cx="9144378" cy="659292"/>
          </a:xfrm>
        </p:grpSpPr>
        <p:sp>
          <p:nvSpPr>
            <p:cNvPr id="10" name="Rectangle 9"/>
            <p:cNvSpPr/>
            <p:nvPr/>
          </p:nvSpPr>
          <p:spPr>
            <a:xfrm>
              <a:off x="12700" y="6756656"/>
              <a:ext cx="9144000" cy="114043"/>
            </a:xfrm>
            <a:prstGeom prst="rect">
              <a:avLst/>
            </a:prstGeom>
            <a:gradFill flip="none" rotWithShape="1">
              <a:gsLst>
                <a:gs pos="0">
                  <a:srgbClr val="FF0000"/>
                </a:gs>
                <a:gs pos="100000">
                  <a:srgbClr val="FFFFFF"/>
                </a:gs>
              </a:gsLst>
              <a:path path="circle">
                <a:fillToRect l="100000" b="100000"/>
              </a:path>
              <a:tileRect t="-100000" r="-100000"/>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350" dirty="0"/>
            </a:p>
          </p:txBody>
        </p:sp>
        <p:sp>
          <p:nvSpPr>
            <p:cNvPr id="11" name="Rectangle 10"/>
            <p:cNvSpPr/>
            <p:nvPr/>
          </p:nvSpPr>
          <p:spPr>
            <a:xfrm>
              <a:off x="12700" y="6288897"/>
              <a:ext cx="9144378" cy="283567"/>
            </a:xfrm>
            <a:prstGeom prst="rect">
              <a:avLst/>
            </a:prstGeom>
            <a:gradFill flip="none" rotWithShape="1">
              <a:gsLst>
                <a:gs pos="75000">
                  <a:srgbClr val="008000"/>
                </a:gs>
                <a:gs pos="100000">
                  <a:srgbClr val="FFFFFF"/>
                </a:gs>
              </a:gsLst>
              <a:path path="circle">
                <a:fillToRect l="100000" t="100000"/>
              </a:path>
              <a:tileRect r="-100000" b="-100000"/>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350" dirty="0"/>
            </a:p>
          </p:txBody>
        </p:sp>
        <p:sp>
          <p:nvSpPr>
            <p:cNvPr id="12" name="Rectangle 11"/>
            <p:cNvSpPr/>
            <p:nvPr/>
          </p:nvSpPr>
          <p:spPr>
            <a:xfrm>
              <a:off x="12700" y="6572093"/>
              <a:ext cx="9144000" cy="184935"/>
            </a:xfrm>
            <a:prstGeom prst="rect">
              <a:avLst/>
            </a:prstGeom>
            <a:gradFill flip="none" rotWithShape="1">
              <a:gsLst>
                <a:gs pos="65000">
                  <a:srgbClr val="FFF123"/>
                </a:gs>
                <a:gs pos="90000">
                  <a:srgbClr val="FFFFFF"/>
                </a:gs>
              </a:gsLst>
              <a:path path="circle">
                <a:fillToRect l="100000" t="100000"/>
              </a:path>
              <a:tileRect r="-100000" b="-100000"/>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350" dirty="0"/>
            </a:p>
          </p:txBody>
        </p:sp>
        <p:sp>
          <p:nvSpPr>
            <p:cNvPr id="13" name="TextBox 12"/>
            <p:cNvSpPr txBox="1"/>
            <p:nvPr/>
          </p:nvSpPr>
          <p:spPr>
            <a:xfrm>
              <a:off x="673127" y="6211407"/>
              <a:ext cx="1752672" cy="300301"/>
            </a:xfrm>
            <a:prstGeom prst="rect">
              <a:avLst/>
            </a:prstGeom>
            <a:noFill/>
            <a:effectLst>
              <a:outerShdw blurRad="44450" dist="38100" dir="2700000" algn="tl" rotWithShape="0">
                <a:srgbClr val="008000"/>
              </a:outerShdw>
            </a:effectLst>
          </p:spPr>
          <p:txBody>
            <a:bodyPr>
              <a:spAutoFit/>
            </a:bodyPr>
            <a:lstStyle/>
            <a:p>
              <a:pPr>
                <a:defRPr/>
              </a:pPr>
              <a:r>
                <a:rPr lang="en-US" sz="1350" dirty="0">
                  <a:solidFill>
                    <a:schemeClr val="bg1"/>
                  </a:solidFill>
                </a:rPr>
                <a:t>MO SW-PBS</a:t>
              </a:r>
            </a:p>
          </p:txBody>
        </p:sp>
      </p:grpSp>
    </p:spTree>
    <p:extLst>
      <p:ext uri="{BB962C8B-B14F-4D97-AF65-F5344CB8AC3E}">
        <p14:creationId xmlns:p14="http://schemas.microsoft.com/office/powerpoint/2010/main" val="257023113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84457" y="2453814"/>
            <a:ext cx="7772400" cy="1362075"/>
          </a:xfrm>
        </p:spPr>
        <p:txBody>
          <a:bodyPr anchor="t"/>
          <a:lstStyle>
            <a:lvl1pPr algn="ctr">
              <a:defRPr sz="3000" b="0" cap="none" baseline="0">
                <a:solidFill>
                  <a:srgbClr val="009E47"/>
                </a:solidFill>
              </a:defRPr>
            </a:lvl1pPr>
          </a:lstStyle>
          <a:p>
            <a:r>
              <a:rPr lang="en-US"/>
              <a:t>Click to edit Master title style</a:t>
            </a:r>
            <a:endParaRPr lang="en-US" dirty="0"/>
          </a:p>
        </p:txBody>
      </p:sp>
      <p:grpSp>
        <p:nvGrpSpPr>
          <p:cNvPr id="7" name="Group 6"/>
          <p:cNvGrpSpPr/>
          <p:nvPr/>
        </p:nvGrpSpPr>
        <p:grpSpPr>
          <a:xfrm>
            <a:off x="12700" y="6288897"/>
            <a:ext cx="9144378" cy="581802"/>
            <a:chOff x="12700" y="6288897"/>
            <a:chExt cx="9144378" cy="581802"/>
          </a:xfrm>
        </p:grpSpPr>
        <p:sp>
          <p:nvSpPr>
            <p:cNvPr id="8" name="Rectangle 7"/>
            <p:cNvSpPr/>
            <p:nvPr/>
          </p:nvSpPr>
          <p:spPr>
            <a:xfrm>
              <a:off x="12700" y="6756656"/>
              <a:ext cx="9144000" cy="114043"/>
            </a:xfrm>
            <a:prstGeom prst="rect">
              <a:avLst/>
            </a:prstGeom>
            <a:gradFill flip="none" rotWithShape="1">
              <a:gsLst>
                <a:gs pos="0">
                  <a:srgbClr val="FF0000"/>
                </a:gs>
                <a:gs pos="100000">
                  <a:srgbClr val="FFFFFF"/>
                </a:gs>
              </a:gsLst>
              <a:path path="circle">
                <a:fillToRect l="100000" b="100000"/>
              </a:path>
              <a:tileRect t="-100000" r="-10000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dirty="0"/>
            </a:p>
          </p:txBody>
        </p:sp>
        <p:sp>
          <p:nvSpPr>
            <p:cNvPr id="9" name="Rectangle 8"/>
            <p:cNvSpPr/>
            <p:nvPr/>
          </p:nvSpPr>
          <p:spPr>
            <a:xfrm>
              <a:off x="12700" y="6288897"/>
              <a:ext cx="9144378" cy="283567"/>
            </a:xfrm>
            <a:prstGeom prst="rect">
              <a:avLst/>
            </a:prstGeom>
            <a:gradFill flip="none" rotWithShape="1">
              <a:gsLst>
                <a:gs pos="75000">
                  <a:srgbClr val="008000"/>
                </a:gs>
                <a:gs pos="100000">
                  <a:srgbClr val="FFFFFF"/>
                </a:gs>
              </a:gsLst>
              <a:path path="circle">
                <a:fillToRect l="100000" t="100000"/>
              </a:path>
              <a:tileRect r="-100000" b="-10000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dirty="0"/>
            </a:p>
          </p:txBody>
        </p:sp>
        <p:sp>
          <p:nvSpPr>
            <p:cNvPr id="10" name="Rectangle 9"/>
            <p:cNvSpPr/>
            <p:nvPr/>
          </p:nvSpPr>
          <p:spPr>
            <a:xfrm>
              <a:off x="12700" y="6572093"/>
              <a:ext cx="9144000" cy="184935"/>
            </a:xfrm>
            <a:prstGeom prst="rect">
              <a:avLst/>
            </a:prstGeom>
            <a:gradFill flip="none" rotWithShape="1">
              <a:gsLst>
                <a:gs pos="65000">
                  <a:srgbClr val="FFF123"/>
                </a:gs>
                <a:gs pos="90000">
                  <a:srgbClr val="FFFFFF"/>
                </a:gs>
              </a:gsLst>
              <a:path path="circle">
                <a:fillToRect l="100000" t="100000"/>
              </a:path>
              <a:tileRect r="-100000" b="-10000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dirty="0"/>
            </a:p>
          </p:txBody>
        </p:sp>
      </p:grpSp>
      <p:pic>
        <p:nvPicPr>
          <p:cNvPr id="11" name="Picture 10" descr="SWPBSLogo-2011-highres-transbg-web.png"/>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160848" y="5470010"/>
            <a:ext cx="1606469" cy="1387990"/>
          </a:xfrm>
          <a:prstGeom prst="rect">
            <a:avLst/>
          </a:prstGeom>
        </p:spPr>
      </p:pic>
    </p:spTree>
    <p:extLst>
      <p:ext uri="{BB962C8B-B14F-4D97-AF65-F5344CB8AC3E}">
        <p14:creationId xmlns:p14="http://schemas.microsoft.com/office/powerpoint/2010/main" val="15788416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2"/>
            <a:ext cx="4038600" cy="4525963"/>
          </a:xfrm>
        </p:spPr>
        <p:txBody>
          <a:bodyPr/>
          <a:lstStyle>
            <a:lvl1pPr marL="342900" indent="-342900">
              <a:buClr>
                <a:srgbClr val="FF0000"/>
              </a:buClr>
              <a:buFont typeface="Arial" panose="020B0604020202020204" pitchFamily="34" charset="0"/>
              <a:buChar char="•"/>
              <a:defRPr sz="2100"/>
            </a:lvl1pPr>
            <a:lvl2pPr marL="600075" indent="-257175">
              <a:buClr>
                <a:srgbClr val="FF0000"/>
              </a:buClr>
              <a:buFont typeface="Arial" panose="020B0604020202020204" pitchFamily="34" charset="0"/>
              <a:buChar char="•"/>
              <a:defRPr sz="1800"/>
            </a:lvl2pPr>
            <a:lvl3pPr marL="942975" indent="-257175">
              <a:buClr>
                <a:srgbClr val="FF0000"/>
              </a:buClr>
              <a:buFont typeface="Arial" panose="020B0604020202020204" pitchFamily="34" charset="0"/>
              <a:buChar char="•"/>
              <a:defRPr sz="1500"/>
            </a:lvl3pPr>
            <a:lvl4pPr marL="1243013" indent="-214313">
              <a:buClr>
                <a:srgbClr val="FF0000"/>
              </a:buClr>
              <a:buFont typeface="Arial" panose="020B0604020202020204" pitchFamily="34" charset="0"/>
              <a:buChar char="•"/>
              <a:defRPr sz="1350"/>
            </a:lvl4pPr>
            <a:lvl5pPr marL="1585913" indent="-214313">
              <a:buClr>
                <a:srgbClr val="FF0000"/>
              </a:buClr>
              <a:buFont typeface="Arial" panose="020B0604020202020204" pitchFamily="34" charset="0"/>
              <a:buChar cha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48200" y="1600202"/>
            <a:ext cx="4038600" cy="4525963"/>
          </a:xfrm>
        </p:spPr>
        <p:txBody>
          <a:bodyPr/>
          <a:lstStyle>
            <a:lvl1pPr marL="342900" indent="-342900">
              <a:buClr>
                <a:srgbClr val="FF0000"/>
              </a:buClr>
              <a:buFont typeface="Arial" panose="020B0604020202020204" pitchFamily="34" charset="0"/>
              <a:buChar char="•"/>
              <a:defRPr sz="2100"/>
            </a:lvl1pPr>
            <a:lvl2pPr marL="600075" indent="-257175">
              <a:buClr>
                <a:srgbClr val="FF0000"/>
              </a:buClr>
              <a:buFont typeface="Arial" panose="020B0604020202020204" pitchFamily="34" charset="0"/>
              <a:buChar char="•"/>
              <a:defRPr sz="1800"/>
            </a:lvl2pPr>
            <a:lvl3pPr marL="942975" indent="-257175">
              <a:buClr>
                <a:srgbClr val="FF0000"/>
              </a:buClr>
              <a:buFont typeface="Arial" panose="020B0604020202020204" pitchFamily="34" charset="0"/>
              <a:buChar char="•"/>
              <a:defRPr sz="1500"/>
            </a:lvl3pPr>
            <a:lvl4pPr marL="1243013" indent="-214313">
              <a:buClr>
                <a:srgbClr val="FF0000"/>
              </a:buClr>
              <a:buFont typeface="Arial" panose="020B0604020202020204" pitchFamily="34" charset="0"/>
              <a:buChar char="•"/>
              <a:defRPr sz="1350"/>
            </a:lvl4pPr>
            <a:lvl5pPr marL="1585913" indent="-214313">
              <a:buClr>
                <a:srgbClr val="FF0000"/>
              </a:buClr>
              <a:buFont typeface="Arial" panose="020B0604020202020204" pitchFamily="34" charset="0"/>
              <a:buChar cha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grpSp>
        <p:nvGrpSpPr>
          <p:cNvPr id="8" name="Group 7"/>
          <p:cNvGrpSpPr/>
          <p:nvPr/>
        </p:nvGrpSpPr>
        <p:grpSpPr>
          <a:xfrm>
            <a:off x="12700" y="6211407"/>
            <a:ext cx="9144378" cy="659292"/>
            <a:chOff x="12700" y="6211407"/>
            <a:chExt cx="9144378" cy="659292"/>
          </a:xfrm>
        </p:grpSpPr>
        <p:sp>
          <p:nvSpPr>
            <p:cNvPr id="9" name="Rectangle 8"/>
            <p:cNvSpPr/>
            <p:nvPr/>
          </p:nvSpPr>
          <p:spPr>
            <a:xfrm>
              <a:off x="12700" y="6756656"/>
              <a:ext cx="9144000" cy="114043"/>
            </a:xfrm>
            <a:prstGeom prst="rect">
              <a:avLst/>
            </a:prstGeom>
            <a:gradFill flip="none" rotWithShape="1">
              <a:gsLst>
                <a:gs pos="0">
                  <a:srgbClr val="FF0000"/>
                </a:gs>
                <a:gs pos="100000">
                  <a:srgbClr val="FFFFFF"/>
                </a:gs>
              </a:gsLst>
              <a:path path="circle">
                <a:fillToRect l="100000" b="100000"/>
              </a:path>
              <a:tileRect t="-100000" r="-10000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dirty="0"/>
            </a:p>
          </p:txBody>
        </p:sp>
        <p:sp>
          <p:nvSpPr>
            <p:cNvPr id="10" name="Rectangle 9"/>
            <p:cNvSpPr/>
            <p:nvPr/>
          </p:nvSpPr>
          <p:spPr>
            <a:xfrm>
              <a:off x="12700" y="6288897"/>
              <a:ext cx="9144378" cy="283567"/>
            </a:xfrm>
            <a:prstGeom prst="rect">
              <a:avLst/>
            </a:prstGeom>
            <a:gradFill flip="none" rotWithShape="1">
              <a:gsLst>
                <a:gs pos="75000">
                  <a:srgbClr val="008000"/>
                </a:gs>
                <a:gs pos="100000">
                  <a:srgbClr val="FFFFFF"/>
                </a:gs>
              </a:gsLst>
              <a:path path="circle">
                <a:fillToRect l="100000" t="100000"/>
              </a:path>
              <a:tileRect r="-100000" b="-10000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dirty="0"/>
            </a:p>
          </p:txBody>
        </p:sp>
        <p:sp>
          <p:nvSpPr>
            <p:cNvPr id="11" name="Rectangle 10"/>
            <p:cNvSpPr/>
            <p:nvPr/>
          </p:nvSpPr>
          <p:spPr>
            <a:xfrm>
              <a:off x="12700" y="6572093"/>
              <a:ext cx="9144000" cy="184935"/>
            </a:xfrm>
            <a:prstGeom prst="rect">
              <a:avLst/>
            </a:prstGeom>
            <a:gradFill flip="none" rotWithShape="1">
              <a:gsLst>
                <a:gs pos="65000">
                  <a:srgbClr val="FFF123"/>
                </a:gs>
                <a:gs pos="90000">
                  <a:srgbClr val="FFFFFF"/>
                </a:gs>
              </a:gsLst>
              <a:path path="circle">
                <a:fillToRect l="100000" t="100000"/>
              </a:path>
              <a:tileRect r="-100000" b="-10000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dirty="0"/>
            </a:p>
          </p:txBody>
        </p:sp>
        <p:sp>
          <p:nvSpPr>
            <p:cNvPr id="12" name="TextBox 11"/>
            <p:cNvSpPr txBox="1"/>
            <p:nvPr/>
          </p:nvSpPr>
          <p:spPr>
            <a:xfrm>
              <a:off x="673596" y="6211407"/>
              <a:ext cx="1752104" cy="300082"/>
            </a:xfrm>
            <a:prstGeom prst="rect">
              <a:avLst/>
            </a:prstGeom>
            <a:noFill/>
            <a:effectLst>
              <a:outerShdw blurRad="44450" dist="38100" dir="2700000" algn="tl" rotWithShape="0">
                <a:srgbClr val="008000"/>
              </a:outerShdw>
            </a:effectLst>
          </p:spPr>
          <p:txBody>
            <a:bodyPr wrap="square" rtlCol="0">
              <a:spAutoFit/>
            </a:bodyPr>
            <a:lstStyle/>
            <a:p>
              <a:r>
                <a:rPr lang="en-US" sz="1350" dirty="0">
                  <a:solidFill>
                    <a:schemeClr val="bg1"/>
                  </a:solidFill>
                </a:rPr>
                <a:t>MO SW-PBS</a:t>
              </a:r>
            </a:p>
          </p:txBody>
        </p:sp>
      </p:grpSp>
    </p:spTree>
    <p:extLst>
      <p:ext uri="{BB962C8B-B14F-4D97-AF65-F5344CB8AC3E}">
        <p14:creationId xmlns:p14="http://schemas.microsoft.com/office/powerpoint/2010/main" val="23410045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grpSp>
        <p:nvGrpSpPr>
          <p:cNvPr id="10" name="Group 9"/>
          <p:cNvGrpSpPr/>
          <p:nvPr/>
        </p:nvGrpSpPr>
        <p:grpSpPr>
          <a:xfrm>
            <a:off x="12700" y="6211407"/>
            <a:ext cx="9144378" cy="659292"/>
            <a:chOff x="12700" y="6211407"/>
            <a:chExt cx="9144378" cy="659292"/>
          </a:xfrm>
        </p:grpSpPr>
        <p:sp>
          <p:nvSpPr>
            <p:cNvPr id="11" name="Rectangle 10"/>
            <p:cNvSpPr/>
            <p:nvPr/>
          </p:nvSpPr>
          <p:spPr>
            <a:xfrm>
              <a:off x="12700" y="6756656"/>
              <a:ext cx="9144000" cy="114043"/>
            </a:xfrm>
            <a:prstGeom prst="rect">
              <a:avLst/>
            </a:prstGeom>
            <a:gradFill flip="none" rotWithShape="1">
              <a:gsLst>
                <a:gs pos="0">
                  <a:srgbClr val="FF0000"/>
                </a:gs>
                <a:gs pos="100000">
                  <a:srgbClr val="FFFFFF"/>
                </a:gs>
              </a:gsLst>
              <a:path path="circle">
                <a:fillToRect l="100000" b="100000"/>
              </a:path>
              <a:tileRect t="-100000" r="-10000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dirty="0"/>
            </a:p>
          </p:txBody>
        </p:sp>
        <p:sp>
          <p:nvSpPr>
            <p:cNvPr id="12" name="Rectangle 11"/>
            <p:cNvSpPr/>
            <p:nvPr/>
          </p:nvSpPr>
          <p:spPr>
            <a:xfrm>
              <a:off x="12700" y="6288897"/>
              <a:ext cx="9144378" cy="283567"/>
            </a:xfrm>
            <a:prstGeom prst="rect">
              <a:avLst/>
            </a:prstGeom>
            <a:gradFill flip="none" rotWithShape="1">
              <a:gsLst>
                <a:gs pos="75000">
                  <a:srgbClr val="008000"/>
                </a:gs>
                <a:gs pos="100000">
                  <a:srgbClr val="FFFFFF"/>
                </a:gs>
              </a:gsLst>
              <a:path path="circle">
                <a:fillToRect l="100000" t="100000"/>
              </a:path>
              <a:tileRect r="-100000" b="-10000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dirty="0"/>
            </a:p>
          </p:txBody>
        </p:sp>
        <p:sp>
          <p:nvSpPr>
            <p:cNvPr id="13" name="Rectangle 12"/>
            <p:cNvSpPr/>
            <p:nvPr/>
          </p:nvSpPr>
          <p:spPr>
            <a:xfrm>
              <a:off x="12700" y="6572093"/>
              <a:ext cx="9144000" cy="184935"/>
            </a:xfrm>
            <a:prstGeom prst="rect">
              <a:avLst/>
            </a:prstGeom>
            <a:gradFill flip="none" rotWithShape="1">
              <a:gsLst>
                <a:gs pos="65000">
                  <a:srgbClr val="FFF123"/>
                </a:gs>
                <a:gs pos="90000">
                  <a:srgbClr val="FFFFFF"/>
                </a:gs>
              </a:gsLst>
              <a:path path="circle">
                <a:fillToRect l="100000" t="100000"/>
              </a:path>
              <a:tileRect r="-100000" b="-10000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dirty="0"/>
            </a:p>
          </p:txBody>
        </p:sp>
        <p:sp>
          <p:nvSpPr>
            <p:cNvPr id="14" name="TextBox 13"/>
            <p:cNvSpPr txBox="1"/>
            <p:nvPr/>
          </p:nvSpPr>
          <p:spPr>
            <a:xfrm>
              <a:off x="673596" y="6211407"/>
              <a:ext cx="1752104" cy="300082"/>
            </a:xfrm>
            <a:prstGeom prst="rect">
              <a:avLst/>
            </a:prstGeom>
            <a:noFill/>
            <a:effectLst>
              <a:outerShdw blurRad="44450" dist="38100" dir="2700000" algn="tl" rotWithShape="0">
                <a:srgbClr val="008000"/>
              </a:outerShdw>
            </a:effectLst>
          </p:spPr>
          <p:txBody>
            <a:bodyPr wrap="square" rtlCol="0">
              <a:spAutoFit/>
            </a:bodyPr>
            <a:lstStyle/>
            <a:p>
              <a:r>
                <a:rPr lang="en-US" sz="1350" dirty="0">
                  <a:solidFill>
                    <a:schemeClr val="bg1"/>
                  </a:solidFill>
                </a:rPr>
                <a:t>MO SW-PBS</a:t>
              </a:r>
            </a:p>
          </p:txBody>
        </p:sp>
      </p:grpSp>
    </p:spTree>
    <p:extLst>
      <p:ext uri="{BB962C8B-B14F-4D97-AF65-F5344CB8AC3E}">
        <p14:creationId xmlns:p14="http://schemas.microsoft.com/office/powerpoint/2010/main" val="35594820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grpSp>
        <p:nvGrpSpPr>
          <p:cNvPr id="6" name="Group 5"/>
          <p:cNvGrpSpPr/>
          <p:nvPr/>
        </p:nvGrpSpPr>
        <p:grpSpPr>
          <a:xfrm>
            <a:off x="12700" y="6211407"/>
            <a:ext cx="9144378" cy="659292"/>
            <a:chOff x="12700" y="6211407"/>
            <a:chExt cx="9144378" cy="659292"/>
          </a:xfrm>
        </p:grpSpPr>
        <p:sp>
          <p:nvSpPr>
            <p:cNvPr id="7" name="Rectangle 6"/>
            <p:cNvSpPr/>
            <p:nvPr/>
          </p:nvSpPr>
          <p:spPr>
            <a:xfrm>
              <a:off x="12700" y="6756656"/>
              <a:ext cx="9144000" cy="114043"/>
            </a:xfrm>
            <a:prstGeom prst="rect">
              <a:avLst/>
            </a:prstGeom>
            <a:gradFill flip="none" rotWithShape="1">
              <a:gsLst>
                <a:gs pos="0">
                  <a:srgbClr val="FF0000"/>
                </a:gs>
                <a:gs pos="100000">
                  <a:srgbClr val="FFFFFF"/>
                </a:gs>
              </a:gsLst>
              <a:path path="circle">
                <a:fillToRect l="100000" b="100000"/>
              </a:path>
              <a:tileRect t="-100000" r="-10000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dirty="0"/>
            </a:p>
          </p:txBody>
        </p:sp>
        <p:sp>
          <p:nvSpPr>
            <p:cNvPr id="8" name="Rectangle 7"/>
            <p:cNvSpPr/>
            <p:nvPr/>
          </p:nvSpPr>
          <p:spPr>
            <a:xfrm>
              <a:off x="12700" y="6288897"/>
              <a:ext cx="9144378" cy="283567"/>
            </a:xfrm>
            <a:prstGeom prst="rect">
              <a:avLst/>
            </a:prstGeom>
            <a:gradFill flip="none" rotWithShape="1">
              <a:gsLst>
                <a:gs pos="75000">
                  <a:srgbClr val="008000"/>
                </a:gs>
                <a:gs pos="100000">
                  <a:srgbClr val="FFFFFF"/>
                </a:gs>
              </a:gsLst>
              <a:path path="circle">
                <a:fillToRect l="100000" t="100000"/>
              </a:path>
              <a:tileRect r="-100000" b="-10000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dirty="0"/>
            </a:p>
          </p:txBody>
        </p:sp>
        <p:sp>
          <p:nvSpPr>
            <p:cNvPr id="9" name="Rectangle 8"/>
            <p:cNvSpPr/>
            <p:nvPr/>
          </p:nvSpPr>
          <p:spPr>
            <a:xfrm>
              <a:off x="12700" y="6572093"/>
              <a:ext cx="9144000" cy="184935"/>
            </a:xfrm>
            <a:prstGeom prst="rect">
              <a:avLst/>
            </a:prstGeom>
            <a:gradFill flip="none" rotWithShape="1">
              <a:gsLst>
                <a:gs pos="65000">
                  <a:srgbClr val="FFF123"/>
                </a:gs>
                <a:gs pos="90000">
                  <a:srgbClr val="FFFFFF"/>
                </a:gs>
              </a:gsLst>
              <a:path path="circle">
                <a:fillToRect l="100000" t="100000"/>
              </a:path>
              <a:tileRect r="-100000" b="-10000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dirty="0"/>
            </a:p>
          </p:txBody>
        </p:sp>
        <p:sp>
          <p:nvSpPr>
            <p:cNvPr id="10" name="TextBox 9"/>
            <p:cNvSpPr txBox="1"/>
            <p:nvPr/>
          </p:nvSpPr>
          <p:spPr>
            <a:xfrm>
              <a:off x="673596" y="6211407"/>
              <a:ext cx="1752104" cy="300082"/>
            </a:xfrm>
            <a:prstGeom prst="rect">
              <a:avLst/>
            </a:prstGeom>
            <a:noFill/>
            <a:effectLst>
              <a:outerShdw blurRad="44450" dist="38100" dir="2700000" algn="tl" rotWithShape="0">
                <a:srgbClr val="008000"/>
              </a:outerShdw>
            </a:effectLst>
          </p:spPr>
          <p:txBody>
            <a:bodyPr wrap="square" rtlCol="0">
              <a:spAutoFit/>
            </a:bodyPr>
            <a:lstStyle/>
            <a:p>
              <a:r>
                <a:rPr lang="en-US" sz="1350" dirty="0">
                  <a:solidFill>
                    <a:schemeClr val="bg1"/>
                  </a:solidFill>
                </a:rPr>
                <a:t>MO SW-PBS</a:t>
              </a:r>
            </a:p>
          </p:txBody>
        </p:sp>
      </p:grpSp>
    </p:spTree>
    <p:extLst>
      <p:ext uri="{BB962C8B-B14F-4D97-AF65-F5344CB8AC3E}">
        <p14:creationId xmlns:p14="http://schemas.microsoft.com/office/powerpoint/2010/main" val="84933709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grpSp>
        <p:nvGrpSpPr>
          <p:cNvPr id="5" name="Group 4"/>
          <p:cNvGrpSpPr/>
          <p:nvPr/>
        </p:nvGrpSpPr>
        <p:grpSpPr>
          <a:xfrm>
            <a:off x="12700" y="6211407"/>
            <a:ext cx="9144378" cy="659292"/>
            <a:chOff x="12700" y="6211407"/>
            <a:chExt cx="9144378" cy="659292"/>
          </a:xfrm>
        </p:grpSpPr>
        <p:sp>
          <p:nvSpPr>
            <p:cNvPr id="6" name="Rectangle 5"/>
            <p:cNvSpPr/>
            <p:nvPr/>
          </p:nvSpPr>
          <p:spPr>
            <a:xfrm>
              <a:off x="12700" y="6756656"/>
              <a:ext cx="9144000" cy="114043"/>
            </a:xfrm>
            <a:prstGeom prst="rect">
              <a:avLst/>
            </a:prstGeom>
            <a:gradFill flip="none" rotWithShape="1">
              <a:gsLst>
                <a:gs pos="0">
                  <a:srgbClr val="FF0000"/>
                </a:gs>
                <a:gs pos="100000">
                  <a:srgbClr val="FFFFFF"/>
                </a:gs>
              </a:gsLst>
              <a:path path="circle">
                <a:fillToRect l="100000" b="100000"/>
              </a:path>
              <a:tileRect t="-100000" r="-10000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dirty="0"/>
            </a:p>
          </p:txBody>
        </p:sp>
        <p:sp>
          <p:nvSpPr>
            <p:cNvPr id="7" name="Rectangle 6"/>
            <p:cNvSpPr/>
            <p:nvPr/>
          </p:nvSpPr>
          <p:spPr>
            <a:xfrm>
              <a:off x="12700" y="6288897"/>
              <a:ext cx="9144378" cy="283567"/>
            </a:xfrm>
            <a:prstGeom prst="rect">
              <a:avLst/>
            </a:prstGeom>
            <a:gradFill flip="none" rotWithShape="1">
              <a:gsLst>
                <a:gs pos="75000">
                  <a:srgbClr val="008000"/>
                </a:gs>
                <a:gs pos="100000">
                  <a:srgbClr val="FFFFFF"/>
                </a:gs>
              </a:gsLst>
              <a:path path="circle">
                <a:fillToRect l="100000" t="100000"/>
              </a:path>
              <a:tileRect r="-100000" b="-10000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dirty="0"/>
            </a:p>
          </p:txBody>
        </p:sp>
        <p:sp>
          <p:nvSpPr>
            <p:cNvPr id="8" name="Rectangle 7"/>
            <p:cNvSpPr/>
            <p:nvPr/>
          </p:nvSpPr>
          <p:spPr>
            <a:xfrm>
              <a:off x="12700" y="6572093"/>
              <a:ext cx="9144000" cy="184935"/>
            </a:xfrm>
            <a:prstGeom prst="rect">
              <a:avLst/>
            </a:prstGeom>
            <a:gradFill flip="none" rotWithShape="1">
              <a:gsLst>
                <a:gs pos="65000">
                  <a:srgbClr val="FFF123"/>
                </a:gs>
                <a:gs pos="90000">
                  <a:srgbClr val="FFFFFF"/>
                </a:gs>
              </a:gsLst>
              <a:path path="circle">
                <a:fillToRect l="100000" t="100000"/>
              </a:path>
              <a:tileRect r="-100000" b="-10000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dirty="0"/>
            </a:p>
          </p:txBody>
        </p:sp>
        <p:sp>
          <p:nvSpPr>
            <p:cNvPr id="9" name="TextBox 8"/>
            <p:cNvSpPr txBox="1"/>
            <p:nvPr/>
          </p:nvSpPr>
          <p:spPr>
            <a:xfrm>
              <a:off x="673596" y="6211407"/>
              <a:ext cx="1752104" cy="300082"/>
            </a:xfrm>
            <a:prstGeom prst="rect">
              <a:avLst/>
            </a:prstGeom>
            <a:noFill/>
            <a:effectLst>
              <a:outerShdw blurRad="44450" dist="38100" dir="2700000" algn="tl" rotWithShape="0">
                <a:srgbClr val="008000"/>
              </a:outerShdw>
            </a:effectLst>
          </p:spPr>
          <p:txBody>
            <a:bodyPr wrap="square" rtlCol="0">
              <a:spAutoFit/>
            </a:bodyPr>
            <a:lstStyle/>
            <a:p>
              <a:r>
                <a:rPr lang="en-US" sz="1350" dirty="0">
                  <a:solidFill>
                    <a:schemeClr val="bg1"/>
                  </a:solidFill>
                </a:rPr>
                <a:t>MO SW-PBS</a:t>
              </a:r>
            </a:p>
          </p:txBody>
        </p:sp>
      </p:grpSp>
    </p:spTree>
    <p:extLst>
      <p:ext uri="{BB962C8B-B14F-4D97-AF65-F5344CB8AC3E}">
        <p14:creationId xmlns:p14="http://schemas.microsoft.com/office/powerpoint/2010/main" val="291423243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2"/>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533517417"/>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 id="2147483686" r:id="rId14"/>
  </p:sldLayoutIdLst>
  <p:txStyles>
    <p:titleStyle>
      <a:lvl1pPr algn="ctr" defTabSz="342900" rtl="0" eaLnBrk="1" latinLnBrk="0" hangingPunct="1">
        <a:spcBef>
          <a:spcPct val="0"/>
        </a:spcBef>
        <a:buNone/>
        <a:defRPr sz="3300" kern="1200">
          <a:solidFill>
            <a:schemeClr val="tx1"/>
          </a:solidFill>
          <a:latin typeface="+mj-lt"/>
          <a:ea typeface="+mj-ea"/>
          <a:cs typeface="+mj-cs"/>
        </a:defRPr>
      </a:lvl1pPr>
    </p:titleStyle>
    <p:bodyStyle>
      <a:lvl1pPr marL="257175" indent="-257175" algn="l" defTabSz="342900" rtl="0" eaLnBrk="1" latinLnBrk="0" hangingPunct="1">
        <a:spcBef>
          <a:spcPct val="20000"/>
        </a:spcBef>
        <a:buClr>
          <a:srgbClr val="FF0000"/>
        </a:buClr>
        <a:buFont typeface="Arial" panose="020B0604020202020204" pitchFamily="34" charset="0"/>
        <a:buChar char="•"/>
        <a:defRPr sz="2400" kern="1200">
          <a:solidFill>
            <a:schemeClr val="tx1"/>
          </a:solidFill>
          <a:latin typeface="+mn-lt"/>
          <a:ea typeface="+mn-ea"/>
          <a:cs typeface="+mn-cs"/>
        </a:defRPr>
      </a:lvl1pPr>
      <a:lvl2pPr marL="557213" indent="-214313" algn="l" defTabSz="342900" rtl="0" eaLnBrk="1" latinLnBrk="0" hangingPunct="1">
        <a:spcBef>
          <a:spcPct val="20000"/>
        </a:spcBef>
        <a:buClr>
          <a:srgbClr val="FF0000"/>
        </a:buClr>
        <a:buFont typeface="Arial" panose="020B0604020202020204" pitchFamily="34" charset="0"/>
        <a:buChar char="•"/>
        <a:defRPr sz="2100" kern="1200">
          <a:solidFill>
            <a:schemeClr val="tx1"/>
          </a:solidFill>
          <a:latin typeface="+mn-lt"/>
          <a:ea typeface="+mn-ea"/>
          <a:cs typeface="+mn-cs"/>
        </a:defRPr>
      </a:lvl2pPr>
      <a:lvl3pPr marL="857250" indent="-171450" algn="l" defTabSz="342900" rtl="0" eaLnBrk="1" latinLnBrk="0" hangingPunct="1">
        <a:spcBef>
          <a:spcPct val="20000"/>
        </a:spcBef>
        <a:buClr>
          <a:srgbClr val="FF0000"/>
        </a:buClr>
        <a:buFont typeface="Arial" panose="020B0604020202020204" pitchFamily="34" charset="0"/>
        <a:buChar char="•"/>
        <a:defRPr sz="1800" kern="1200">
          <a:solidFill>
            <a:schemeClr val="tx1"/>
          </a:solidFill>
          <a:latin typeface="+mn-lt"/>
          <a:ea typeface="+mn-ea"/>
          <a:cs typeface="+mn-cs"/>
        </a:defRPr>
      </a:lvl3pPr>
      <a:lvl4pPr marL="1200150" indent="-171450" algn="l" defTabSz="342900" rtl="0" eaLnBrk="1" latinLnBrk="0" hangingPunct="1">
        <a:spcBef>
          <a:spcPct val="20000"/>
        </a:spcBef>
        <a:buClr>
          <a:srgbClr val="FF0000"/>
        </a:buClr>
        <a:buFont typeface="Arial" panose="020B0604020202020204" pitchFamily="34" charset="0"/>
        <a:buChar char="•"/>
        <a:defRPr sz="1500" kern="1200">
          <a:solidFill>
            <a:schemeClr val="tx1"/>
          </a:solidFill>
          <a:latin typeface="+mn-lt"/>
          <a:ea typeface="+mn-ea"/>
          <a:cs typeface="+mn-cs"/>
        </a:defRPr>
      </a:lvl4pPr>
      <a:lvl5pPr marL="1543050" indent="-171450" algn="l" defTabSz="342900" rtl="0" eaLnBrk="1" latinLnBrk="0" hangingPunct="1">
        <a:spcBef>
          <a:spcPct val="20000"/>
        </a:spcBef>
        <a:buClr>
          <a:srgbClr val="FF0000"/>
        </a:buClr>
        <a:buFont typeface="Arial" panose="020B0604020202020204" pitchFamily="34" charset="0"/>
        <a:buChar char="•"/>
        <a:defRPr sz="1500" kern="1200">
          <a:solidFill>
            <a:schemeClr val="tx1"/>
          </a:solidFill>
          <a:latin typeface="+mn-lt"/>
          <a:ea typeface="+mn-ea"/>
          <a:cs typeface="+mn-cs"/>
        </a:defRPr>
      </a:lvl5pPr>
      <a:lvl6pPr marL="1885950" indent="-171450" algn="l" defTabSz="342900" rtl="0" eaLnBrk="1" latinLnBrk="0" hangingPunct="1">
        <a:spcBef>
          <a:spcPct val="20000"/>
        </a:spcBef>
        <a:buFont typeface="Arial"/>
        <a:buChar char="•"/>
        <a:defRPr sz="1500" kern="1200">
          <a:solidFill>
            <a:schemeClr val="tx1"/>
          </a:solidFill>
          <a:latin typeface="+mn-lt"/>
          <a:ea typeface="+mn-ea"/>
          <a:cs typeface="+mn-cs"/>
        </a:defRPr>
      </a:lvl6pPr>
      <a:lvl7pPr marL="2228850" indent="-171450" algn="l" defTabSz="342900" rtl="0" eaLnBrk="1" latinLnBrk="0" hangingPunct="1">
        <a:spcBef>
          <a:spcPct val="20000"/>
        </a:spcBef>
        <a:buFont typeface="Arial"/>
        <a:buChar char="•"/>
        <a:defRPr sz="1500" kern="1200">
          <a:solidFill>
            <a:schemeClr val="tx1"/>
          </a:solidFill>
          <a:latin typeface="+mn-lt"/>
          <a:ea typeface="+mn-ea"/>
          <a:cs typeface="+mn-cs"/>
        </a:defRPr>
      </a:lvl7pPr>
      <a:lvl8pPr marL="2571750" indent="-171450" algn="l" defTabSz="342900" rtl="0" eaLnBrk="1" latinLnBrk="0" hangingPunct="1">
        <a:spcBef>
          <a:spcPct val="20000"/>
        </a:spcBef>
        <a:buFont typeface="Arial"/>
        <a:buChar char="•"/>
        <a:defRPr sz="1500" kern="1200">
          <a:solidFill>
            <a:schemeClr val="tx1"/>
          </a:solidFill>
          <a:latin typeface="+mn-lt"/>
          <a:ea typeface="+mn-ea"/>
          <a:cs typeface="+mn-cs"/>
        </a:defRPr>
      </a:lvl8pPr>
      <a:lvl9pPr marL="2914650" indent="-171450" algn="l" defTabSz="342900" rtl="0" eaLnBrk="1" latinLnBrk="0" hangingPunct="1">
        <a:spcBef>
          <a:spcPct val="20000"/>
        </a:spcBef>
        <a:buFont typeface="Arial"/>
        <a:buChar char="•"/>
        <a:defRPr sz="1500" kern="1200">
          <a:solidFill>
            <a:schemeClr val="tx1"/>
          </a:solidFill>
          <a:latin typeface="+mn-lt"/>
          <a:ea typeface="+mn-ea"/>
          <a:cs typeface="+mn-cs"/>
        </a:defRPr>
      </a:lvl9pPr>
    </p:bodyStyle>
    <p:other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11.jpeg"/></Relationships>
</file>

<file path=ppt/slides/_rels/slide10.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9.xml"/><Relationship Id="rId1" Type="http://schemas.openxmlformats.org/officeDocument/2006/relationships/slideLayout" Target="../slideLayouts/slideLayout9.xml"/><Relationship Id="rId4" Type="http://schemas.openxmlformats.org/officeDocument/2006/relationships/image" Target="../media/image17.jpeg"/></Relationships>
</file>

<file path=ppt/slides/_rels/slide12.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0.xml"/><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1.xml"/><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3.xml"/><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0.xml"/></Relationships>
</file>

<file path=ppt/slides/_rels/slide19.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7.xml"/><Relationship Id="rId1" Type="http://schemas.openxmlformats.org/officeDocument/2006/relationships/slideLayout" Target="../slideLayouts/slideLayout9.xml"/><Relationship Id="rId5" Type="http://schemas.openxmlformats.org/officeDocument/2006/relationships/image" Target="../media/image13.jpeg"/><Relationship Id="rId4" Type="http://schemas.openxmlformats.org/officeDocument/2006/relationships/image" Target="../media/image24.jpeg"/></Relationships>
</file>

<file path=ppt/slides/_rels/slide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5.tiff"/><Relationship Id="rId2" Type="http://schemas.openxmlformats.org/officeDocument/2006/relationships/notesSlide" Target="../notesSlides/notesSlide20.xml"/><Relationship Id="rId1" Type="http://schemas.openxmlformats.org/officeDocument/2006/relationships/slideLayout" Target="../slideLayouts/slideLayout9.xml"/><Relationship Id="rId5" Type="http://schemas.openxmlformats.org/officeDocument/2006/relationships/image" Target="../media/image27.jpeg"/><Relationship Id="rId4" Type="http://schemas.openxmlformats.org/officeDocument/2006/relationships/image" Target="../media/image26.tiff"/></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7.xml"/><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3"/>
          <p:cNvSpPr>
            <a:spLocks noGrp="1"/>
          </p:cNvSpPr>
          <p:nvPr>
            <p:ph type="title"/>
          </p:nvPr>
        </p:nvSpPr>
        <p:spPr/>
        <p:txBody>
          <a:bodyPr/>
          <a:lstStyle/>
          <a:p>
            <a:pPr eaLnBrk="1" hangingPunct="1"/>
            <a:r>
              <a:rPr lang="en-US" dirty="0"/>
              <a:t>Delete this Slide.</a:t>
            </a:r>
          </a:p>
        </p:txBody>
      </p:sp>
      <p:sp>
        <p:nvSpPr>
          <p:cNvPr id="2051" name="Content Placeholder 4"/>
          <p:cNvSpPr>
            <a:spLocks noGrp="1"/>
          </p:cNvSpPr>
          <p:nvPr>
            <p:ph idx="1"/>
          </p:nvPr>
        </p:nvSpPr>
        <p:spPr>
          <a:xfrm>
            <a:off x="1485900" y="1793081"/>
            <a:ext cx="6172200" cy="3619500"/>
          </a:xfrm>
        </p:spPr>
        <p:txBody>
          <a:bodyPr rtlCol="0">
            <a:normAutofit/>
          </a:bodyPr>
          <a:lstStyle/>
          <a:p>
            <a:pPr>
              <a:buNone/>
              <a:defRPr/>
            </a:pPr>
            <a:r>
              <a:rPr lang="en-US" i="1" dirty="0"/>
              <a:t>Notes to Consultants</a:t>
            </a:r>
          </a:p>
          <a:p>
            <a:pPr>
              <a:buFont typeface="Arial"/>
              <a:buChar char="•"/>
              <a:defRPr/>
            </a:pPr>
            <a:r>
              <a:rPr lang="en-US" sz="2025" dirty="0"/>
              <a:t>Slides with a </a:t>
            </a:r>
            <a:r>
              <a:rPr lang="en-US" sz="2025" dirty="0">
                <a:solidFill>
                  <a:srgbClr val="FF0000"/>
                </a:solidFill>
              </a:rPr>
              <a:t>red</a:t>
            </a:r>
            <a:r>
              <a:rPr lang="en-US" sz="2025" dirty="0"/>
              <a:t> </a:t>
            </a:r>
            <a:r>
              <a:rPr lang="en-US" sz="2025" dirty="0">
                <a:solidFill>
                  <a:srgbClr val="FF0000"/>
                </a:solidFill>
              </a:rPr>
              <a:t>background</a:t>
            </a:r>
            <a:r>
              <a:rPr lang="en-US" sz="2025" dirty="0"/>
              <a:t> indicate that you can select an activity that fits the session and audience</a:t>
            </a:r>
          </a:p>
          <a:p>
            <a:pPr>
              <a:buFont typeface="Arial"/>
              <a:buChar char="•"/>
              <a:defRPr/>
            </a:pPr>
            <a:r>
              <a:rPr lang="en-US" sz="2025" dirty="0"/>
              <a:t>Slides with the pencil icon  	     denote an activity that may also include discussion.</a:t>
            </a:r>
          </a:p>
          <a:p>
            <a:pPr>
              <a:buFont typeface="Arial"/>
              <a:buChar char="•"/>
              <a:defRPr/>
            </a:pPr>
            <a:r>
              <a:rPr lang="en-US" sz="2025" dirty="0"/>
              <a:t>Slides with the group icon 	     denote a discussion.</a:t>
            </a:r>
          </a:p>
          <a:p>
            <a:pPr>
              <a:buFont typeface="Arial"/>
              <a:buChar char="•"/>
              <a:defRPr/>
            </a:pPr>
            <a:r>
              <a:rPr lang="en-US" sz="2025" dirty="0"/>
              <a:t>Slides with a yellow  star        denote accompanying materials must be accessed.</a:t>
            </a:r>
          </a:p>
        </p:txBody>
      </p:sp>
      <p:pic>
        <p:nvPicPr>
          <p:cNvPr id="13318" name="Content Placeholder 5" descr="Macintosh HD:Users:wellspl:Desktop:6-Free-Teamwork-Clipart-Illustration-Showing-Diversity.jpg"/>
          <p:cNvPicPr>
            <a:picLocks/>
          </p:cNvPicPr>
          <p:nvPr/>
        </p:nvPicPr>
        <p:blipFill>
          <a:blip r:embed="rId3" cstate="print">
            <a:extLst>
              <a:ext uri="{28A0092B-C50C-407E-A947-70E740481C1C}">
                <a14:useLocalDpi xmlns:a14="http://schemas.microsoft.com/office/drawing/2010/main"/>
              </a:ext>
            </a:extLst>
          </a:blip>
          <a:srcRect/>
          <a:stretch>
            <a:fillRect/>
          </a:stretch>
        </p:blipFill>
        <p:spPr bwMode="auto">
          <a:xfrm>
            <a:off x="4529706" y="3690115"/>
            <a:ext cx="400050" cy="2286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5" name="Picture 3" descr="Green-Pencil-Icon-pencils-7151356-150-150.jpg"/>
          <p:cNvPicPr>
            <a:picLocks noChangeAspect="1"/>
          </p:cNvPicPr>
          <p:nvPr/>
        </p:nvPicPr>
        <p:blipFill>
          <a:blip r:embed="rId4" cstate="print">
            <a:extLst>
              <a:ext uri="{28A0092B-C50C-407E-A947-70E740481C1C}">
                <a14:useLocalDpi xmlns:a14="http://schemas.microsoft.com/office/drawing/2010/main"/>
              </a:ext>
            </a:extLst>
          </a:blip>
          <a:srcRect/>
          <a:stretch>
            <a:fillRect/>
          </a:stretch>
        </p:blipFill>
        <p:spPr bwMode="auto">
          <a:xfrm>
            <a:off x="4554762" y="2909174"/>
            <a:ext cx="321468" cy="32146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9" name="AutoShape 1"/>
          <p:cNvSpPr>
            <a:spLocks noChangeArrowheads="1"/>
          </p:cNvSpPr>
          <p:nvPr/>
        </p:nvSpPr>
        <p:spPr bwMode="auto">
          <a:xfrm>
            <a:off x="4471988" y="4000867"/>
            <a:ext cx="200025" cy="214313"/>
          </a:xfrm>
          <a:prstGeom prst="star5">
            <a:avLst/>
          </a:prstGeom>
          <a:solidFill>
            <a:srgbClr val="FFFF00"/>
          </a:solidFill>
          <a:ln w="9525">
            <a:solidFill>
              <a:srgbClr val="000000"/>
            </a:solidFill>
            <a:miter lim="800000"/>
            <a:headEnd/>
            <a:tailEnd/>
          </a:ln>
        </p:spPr>
        <p:txBody>
          <a:bodyPr vert="horz" wrap="square" lIns="68580" tIns="34290" rIns="68580" bIns="34290" numCol="1" anchor="t" anchorCtr="0" compatLnSpc="1">
            <a:prstTxWarp prst="textNoShape">
              <a:avLst/>
            </a:prstTxWarp>
          </a:bodyPr>
          <a:lstStyle/>
          <a:p>
            <a:endParaRPr lang="en-US" sz="1350"/>
          </a:p>
        </p:txBody>
      </p:sp>
    </p:spTree>
    <p:extLst>
      <p:ext uri="{BB962C8B-B14F-4D97-AF65-F5344CB8AC3E}">
        <p14:creationId xmlns:p14="http://schemas.microsoft.com/office/powerpoint/2010/main" val="142742272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C42FDF-A9DB-184C-B226-36A2636B3076}"/>
              </a:ext>
            </a:extLst>
          </p:cNvPr>
          <p:cNvSpPr>
            <a:spLocks noGrp="1"/>
          </p:cNvSpPr>
          <p:nvPr>
            <p:ph type="title"/>
          </p:nvPr>
        </p:nvSpPr>
        <p:spPr/>
        <p:txBody>
          <a:bodyPr/>
          <a:lstStyle/>
          <a:p>
            <a:r>
              <a:rPr lang="en-US" dirty="0"/>
              <a:t>Academic Learning Time</a:t>
            </a:r>
          </a:p>
        </p:txBody>
      </p:sp>
      <p:sp>
        <p:nvSpPr>
          <p:cNvPr id="3" name="Content Placeholder 2">
            <a:extLst>
              <a:ext uri="{FF2B5EF4-FFF2-40B4-BE49-F238E27FC236}">
                <a16:creationId xmlns:a16="http://schemas.microsoft.com/office/drawing/2014/main" id="{E416184E-07D5-6649-B3D4-4B1FF335EC6A}"/>
              </a:ext>
            </a:extLst>
          </p:cNvPr>
          <p:cNvSpPr>
            <a:spLocks noGrp="1"/>
          </p:cNvSpPr>
          <p:nvPr>
            <p:ph sz="half" idx="1"/>
          </p:nvPr>
        </p:nvSpPr>
        <p:spPr/>
        <p:txBody>
          <a:bodyPr>
            <a:normAutofit/>
          </a:bodyPr>
          <a:lstStyle/>
          <a:p>
            <a:pPr marL="0" indent="0">
              <a:buNone/>
            </a:pPr>
            <a:r>
              <a:rPr lang="en-US" sz="2800" dirty="0"/>
              <a:t>Up to half the school day, as much as 3 or more hours, can be lost to:</a:t>
            </a:r>
          </a:p>
          <a:p>
            <a:r>
              <a:rPr lang="en-US" sz="2800" dirty="0"/>
              <a:t>Discipline</a:t>
            </a:r>
          </a:p>
          <a:p>
            <a:r>
              <a:rPr lang="en-US" sz="2800" dirty="0"/>
              <a:t>Transitions</a:t>
            </a:r>
          </a:p>
          <a:p>
            <a:r>
              <a:rPr lang="en-US" sz="2800" dirty="0"/>
              <a:t>Collecting/distributing work</a:t>
            </a:r>
          </a:p>
          <a:p>
            <a:r>
              <a:rPr lang="en-US" sz="2800" dirty="0"/>
              <a:t>Other non-instructional activities</a:t>
            </a:r>
          </a:p>
        </p:txBody>
      </p:sp>
      <p:pic>
        <p:nvPicPr>
          <p:cNvPr id="5" name="Content Placeholder 4">
            <a:extLst>
              <a:ext uri="{FF2B5EF4-FFF2-40B4-BE49-F238E27FC236}">
                <a16:creationId xmlns:a16="http://schemas.microsoft.com/office/drawing/2014/main" id="{166BB15E-40C0-3047-A2BB-E6E8C3FECF51}"/>
              </a:ext>
            </a:extLst>
          </p:cNvPr>
          <p:cNvPicPr>
            <a:picLocks noGrp="1" noChangeAspect="1"/>
          </p:cNvPicPr>
          <p:nvPr>
            <p:ph sz="half" idx="2"/>
          </p:nvPr>
        </p:nvPicPr>
        <p:blipFill rotWithShape="1">
          <a:blip r:embed="rId3" cstate="print">
            <a:extLst>
              <a:ext uri="{28A0092B-C50C-407E-A947-70E740481C1C}">
                <a14:useLocalDpi xmlns:a14="http://schemas.microsoft.com/office/drawing/2010/main"/>
              </a:ext>
            </a:extLst>
          </a:blip>
          <a:srcRect/>
          <a:stretch/>
        </p:blipFill>
        <p:spPr>
          <a:xfrm>
            <a:off x="5005136" y="1600201"/>
            <a:ext cx="3681664" cy="3655783"/>
          </a:xfrm>
          <a:prstGeom prst="rect">
            <a:avLst/>
          </a:prstGeom>
        </p:spPr>
      </p:pic>
    </p:spTree>
    <p:extLst>
      <p:ext uri="{BB962C8B-B14F-4D97-AF65-F5344CB8AC3E}">
        <p14:creationId xmlns:p14="http://schemas.microsoft.com/office/powerpoint/2010/main" val="410948201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52E81DB-7471-694D-A21B-D04DAD5B265D}"/>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1227221" y="1303630"/>
            <a:ext cx="6689558" cy="3762877"/>
          </a:xfrm>
          <a:prstGeom prst="rect">
            <a:avLst/>
          </a:prstGeom>
        </p:spPr>
      </p:pic>
      <p:pic>
        <p:nvPicPr>
          <p:cNvPr id="6" name="Picture 5">
            <a:extLst>
              <a:ext uri="{FF2B5EF4-FFF2-40B4-BE49-F238E27FC236}">
                <a16:creationId xmlns:a16="http://schemas.microsoft.com/office/drawing/2014/main" id="{870CD412-52F8-E34A-B641-D3F40F3BA9BB}"/>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2217320" y="2093495"/>
            <a:ext cx="1601118" cy="1637507"/>
          </a:xfrm>
          <a:prstGeom prst="rect">
            <a:avLst/>
          </a:prstGeom>
        </p:spPr>
      </p:pic>
      <p:sp>
        <p:nvSpPr>
          <p:cNvPr id="5" name="Title 1">
            <a:extLst>
              <a:ext uri="{FF2B5EF4-FFF2-40B4-BE49-F238E27FC236}">
                <a16:creationId xmlns:a16="http://schemas.microsoft.com/office/drawing/2014/main" id="{62015573-2461-AA4A-BAA4-516570DDAFE4}"/>
              </a:ext>
            </a:extLst>
          </p:cNvPr>
          <p:cNvSpPr txBox="1">
            <a:spLocks/>
          </p:cNvSpPr>
          <p:nvPr/>
        </p:nvSpPr>
        <p:spPr>
          <a:xfrm>
            <a:off x="457200" y="580523"/>
            <a:ext cx="8229600" cy="562477"/>
          </a:xfrm>
          <a:prstGeom prst="rect">
            <a:avLst/>
          </a:prstGeom>
        </p:spPr>
        <p:txBody>
          <a:bodyPr/>
          <a:lstStyle>
            <a:lvl1pPr algn="ctr" defTabSz="342900" rtl="0" eaLnBrk="1" latinLnBrk="0" hangingPunct="1">
              <a:spcBef>
                <a:spcPct val="0"/>
              </a:spcBef>
              <a:buNone/>
              <a:defRPr sz="3300" kern="1200">
                <a:solidFill>
                  <a:schemeClr val="tx1"/>
                </a:solidFill>
                <a:latin typeface="+mj-lt"/>
                <a:ea typeface="+mj-ea"/>
                <a:cs typeface="+mj-cs"/>
              </a:defRPr>
            </a:lvl1pPr>
          </a:lstStyle>
          <a:p>
            <a:r>
              <a:rPr lang="en-US" dirty="0"/>
              <a:t>SW-PBS in the Classroom</a:t>
            </a:r>
          </a:p>
        </p:txBody>
      </p:sp>
      <p:sp>
        <p:nvSpPr>
          <p:cNvPr id="7" name="Content Placeholder 2">
            <a:extLst>
              <a:ext uri="{FF2B5EF4-FFF2-40B4-BE49-F238E27FC236}">
                <a16:creationId xmlns:a16="http://schemas.microsoft.com/office/drawing/2014/main" id="{188AFA84-41FF-CC4A-AF3C-8286315E1C87}"/>
              </a:ext>
            </a:extLst>
          </p:cNvPr>
          <p:cNvSpPr txBox="1">
            <a:spLocks/>
          </p:cNvSpPr>
          <p:nvPr/>
        </p:nvSpPr>
        <p:spPr>
          <a:xfrm>
            <a:off x="457199" y="5227137"/>
            <a:ext cx="7459579" cy="899028"/>
          </a:xfrm>
          <a:prstGeom prst="rect">
            <a:avLst/>
          </a:prstGeom>
        </p:spPr>
        <p:txBody>
          <a:bodyPr>
            <a:normAutofit lnSpcReduction="10000"/>
          </a:bodyPr>
          <a:lstStyle>
            <a:lvl1pPr marL="257175" indent="-257175" algn="l" defTabSz="342900" rtl="0" eaLnBrk="1" latinLnBrk="0" hangingPunct="1">
              <a:spcBef>
                <a:spcPct val="20000"/>
              </a:spcBef>
              <a:buClr>
                <a:srgbClr val="FF0000"/>
              </a:buClr>
              <a:buFont typeface="Arial" panose="020B0604020202020204" pitchFamily="34" charset="0"/>
              <a:buChar char="•"/>
              <a:defRPr sz="2400" kern="1200">
                <a:solidFill>
                  <a:schemeClr val="tx1"/>
                </a:solidFill>
                <a:latin typeface="+mn-lt"/>
                <a:ea typeface="+mn-ea"/>
                <a:cs typeface="+mn-cs"/>
              </a:defRPr>
            </a:lvl1pPr>
            <a:lvl2pPr marL="557213" indent="-214313" algn="l" defTabSz="342900" rtl="0" eaLnBrk="1" latinLnBrk="0" hangingPunct="1">
              <a:spcBef>
                <a:spcPct val="20000"/>
              </a:spcBef>
              <a:buClr>
                <a:srgbClr val="FF0000"/>
              </a:buClr>
              <a:buFont typeface="Arial" panose="020B0604020202020204" pitchFamily="34" charset="0"/>
              <a:buChar char="•"/>
              <a:defRPr sz="2100" kern="1200">
                <a:solidFill>
                  <a:schemeClr val="tx1"/>
                </a:solidFill>
                <a:latin typeface="+mn-lt"/>
                <a:ea typeface="+mn-ea"/>
                <a:cs typeface="+mn-cs"/>
              </a:defRPr>
            </a:lvl2pPr>
            <a:lvl3pPr marL="857250" indent="-171450" algn="l" defTabSz="342900" rtl="0" eaLnBrk="1" latinLnBrk="0" hangingPunct="1">
              <a:spcBef>
                <a:spcPct val="20000"/>
              </a:spcBef>
              <a:buClr>
                <a:srgbClr val="FF0000"/>
              </a:buClr>
              <a:buFont typeface="Arial" panose="020B0604020202020204" pitchFamily="34" charset="0"/>
              <a:buChar char="•"/>
              <a:defRPr sz="1800" kern="1200">
                <a:solidFill>
                  <a:schemeClr val="tx1"/>
                </a:solidFill>
                <a:latin typeface="+mn-lt"/>
                <a:ea typeface="+mn-ea"/>
                <a:cs typeface="+mn-cs"/>
              </a:defRPr>
            </a:lvl3pPr>
            <a:lvl4pPr marL="1200150" indent="-171450" algn="l" defTabSz="342900" rtl="0" eaLnBrk="1" latinLnBrk="0" hangingPunct="1">
              <a:spcBef>
                <a:spcPct val="20000"/>
              </a:spcBef>
              <a:buClr>
                <a:srgbClr val="FF0000"/>
              </a:buClr>
              <a:buFont typeface="Arial" panose="020B0604020202020204" pitchFamily="34" charset="0"/>
              <a:buChar char="•"/>
              <a:defRPr sz="1500" kern="1200">
                <a:solidFill>
                  <a:schemeClr val="tx1"/>
                </a:solidFill>
                <a:latin typeface="+mn-lt"/>
                <a:ea typeface="+mn-ea"/>
                <a:cs typeface="+mn-cs"/>
              </a:defRPr>
            </a:lvl4pPr>
            <a:lvl5pPr marL="1543050" indent="-171450" algn="l" defTabSz="342900" rtl="0" eaLnBrk="1" latinLnBrk="0" hangingPunct="1">
              <a:spcBef>
                <a:spcPct val="20000"/>
              </a:spcBef>
              <a:buClr>
                <a:srgbClr val="FF0000"/>
              </a:buClr>
              <a:buFont typeface="Arial" panose="020B0604020202020204" pitchFamily="34" charset="0"/>
              <a:buChar char="•"/>
              <a:defRPr sz="1500" kern="1200">
                <a:solidFill>
                  <a:schemeClr val="tx1"/>
                </a:solidFill>
                <a:latin typeface="+mn-lt"/>
                <a:ea typeface="+mn-ea"/>
                <a:cs typeface="+mn-cs"/>
              </a:defRPr>
            </a:lvl5pPr>
            <a:lvl6pPr marL="1885950" indent="-171450" algn="l" defTabSz="342900" rtl="0" eaLnBrk="1" latinLnBrk="0" hangingPunct="1">
              <a:spcBef>
                <a:spcPct val="20000"/>
              </a:spcBef>
              <a:buFont typeface="Arial"/>
              <a:buChar char="•"/>
              <a:defRPr sz="1500" kern="1200">
                <a:solidFill>
                  <a:schemeClr val="tx1"/>
                </a:solidFill>
                <a:latin typeface="+mn-lt"/>
                <a:ea typeface="+mn-ea"/>
                <a:cs typeface="+mn-cs"/>
              </a:defRPr>
            </a:lvl6pPr>
            <a:lvl7pPr marL="2228850" indent="-171450" algn="l" defTabSz="342900" rtl="0" eaLnBrk="1" latinLnBrk="0" hangingPunct="1">
              <a:spcBef>
                <a:spcPct val="20000"/>
              </a:spcBef>
              <a:buFont typeface="Arial"/>
              <a:buChar char="•"/>
              <a:defRPr sz="1500" kern="1200">
                <a:solidFill>
                  <a:schemeClr val="tx1"/>
                </a:solidFill>
                <a:latin typeface="+mn-lt"/>
                <a:ea typeface="+mn-ea"/>
                <a:cs typeface="+mn-cs"/>
              </a:defRPr>
            </a:lvl7pPr>
            <a:lvl8pPr marL="2571750" indent="-171450" algn="l" defTabSz="342900" rtl="0" eaLnBrk="1" latinLnBrk="0" hangingPunct="1">
              <a:spcBef>
                <a:spcPct val="20000"/>
              </a:spcBef>
              <a:buFont typeface="Arial"/>
              <a:buChar char="•"/>
              <a:defRPr sz="1500" kern="1200">
                <a:solidFill>
                  <a:schemeClr val="tx1"/>
                </a:solidFill>
                <a:latin typeface="+mn-lt"/>
                <a:ea typeface="+mn-ea"/>
                <a:cs typeface="+mn-cs"/>
              </a:defRPr>
            </a:lvl8pPr>
            <a:lvl9pPr marL="2914650" indent="-171450" algn="l" defTabSz="342900" rtl="0" eaLnBrk="1" latinLnBrk="0" hangingPunct="1">
              <a:spcBef>
                <a:spcPct val="20000"/>
              </a:spcBef>
              <a:buFont typeface="Arial"/>
              <a:buChar char="•"/>
              <a:defRPr sz="1500" kern="1200">
                <a:solidFill>
                  <a:schemeClr val="tx1"/>
                </a:solidFill>
                <a:latin typeface="+mn-lt"/>
                <a:ea typeface="+mn-ea"/>
                <a:cs typeface="+mn-cs"/>
              </a:defRPr>
            </a:lvl9pPr>
          </a:lstStyle>
          <a:p>
            <a:pPr marL="0" indent="0" algn="ctr">
              <a:buFont typeface="Arial" panose="020B0604020202020204" pitchFamily="34" charset="0"/>
              <a:buNone/>
            </a:pPr>
            <a:r>
              <a:rPr lang="en-US" sz="2800" dirty="0"/>
              <a:t>Average school day – only 70% of instructional time is actually used for instruction</a:t>
            </a:r>
          </a:p>
        </p:txBody>
      </p:sp>
    </p:spTree>
    <p:extLst>
      <p:ext uri="{BB962C8B-B14F-4D97-AF65-F5344CB8AC3E}">
        <p14:creationId xmlns:p14="http://schemas.microsoft.com/office/powerpoint/2010/main" val="2535731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900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940916E-D753-A344-AB7A-27FA19CEAD02}"/>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1024021" y="1687428"/>
            <a:ext cx="7095957" cy="3991477"/>
          </a:xfrm>
          <a:prstGeom prst="rect">
            <a:avLst/>
          </a:prstGeom>
        </p:spPr>
      </p:pic>
      <p:sp>
        <p:nvSpPr>
          <p:cNvPr id="5" name="TextBox 4">
            <a:extLst>
              <a:ext uri="{FF2B5EF4-FFF2-40B4-BE49-F238E27FC236}">
                <a16:creationId xmlns:a16="http://schemas.microsoft.com/office/drawing/2014/main" id="{E295B8B8-7949-A149-A20F-EA2F65F80604}"/>
              </a:ext>
            </a:extLst>
          </p:cNvPr>
          <p:cNvSpPr txBox="1"/>
          <p:nvPr/>
        </p:nvSpPr>
        <p:spPr>
          <a:xfrm>
            <a:off x="1103034" y="2349834"/>
            <a:ext cx="4686300" cy="954107"/>
          </a:xfrm>
          <a:prstGeom prst="rect">
            <a:avLst/>
          </a:prstGeom>
          <a:noFill/>
        </p:spPr>
        <p:txBody>
          <a:bodyPr wrap="square" rtlCol="0">
            <a:spAutoFit/>
          </a:bodyPr>
          <a:lstStyle/>
          <a:p>
            <a:pPr algn="ctr"/>
            <a:r>
              <a:rPr lang="en-US" sz="2800" dirty="0">
                <a:solidFill>
                  <a:schemeClr val="bg1"/>
                </a:solidFill>
                <a:latin typeface="Chalkboard" panose="03050602040202020205" pitchFamily="66" charset="77"/>
              </a:rPr>
              <a:t>Effective Teaching and Learning Practices</a:t>
            </a:r>
          </a:p>
        </p:txBody>
      </p:sp>
      <p:grpSp>
        <p:nvGrpSpPr>
          <p:cNvPr id="8" name="Group 7">
            <a:extLst>
              <a:ext uri="{FF2B5EF4-FFF2-40B4-BE49-F238E27FC236}">
                <a16:creationId xmlns:a16="http://schemas.microsoft.com/office/drawing/2014/main" id="{AD2EF08C-6489-5148-AB9C-84293948C5AA}"/>
              </a:ext>
            </a:extLst>
          </p:cNvPr>
          <p:cNvGrpSpPr/>
          <p:nvPr/>
        </p:nvGrpSpPr>
        <p:grpSpPr>
          <a:xfrm>
            <a:off x="1689966" y="3649505"/>
            <a:ext cx="1384528" cy="1650175"/>
            <a:chOff x="296008" y="3219173"/>
            <a:chExt cx="2748695" cy="3562905"/>
          </a:xfrm>
        </p:grpSpPr>
        <p:sp>
          <p:nvSpPr>
            <p:cNvPr id="6" name="TextBox 5">
              <a:extLst>
                <a:ext uri="{FF2B5EF4-FFF2-40B4-BE49-F238E27FC236}">
                  <a16:creationId xmlns:a16="http://schemas.microsoft.com/office/drawing/2014/main" id="{322344CE-6746-074A-9BB9-454448193E6F}"/>
                </a:ext>
              </a:extLst>
            </p:cNvPr>
            <p:cNvSpPr txBox="1"/>
            <p:nvPr/>
          </p:nvSpPr>
          <p:spPr>
            <a:xfrm>
              <a:off x="296008" y="5187223"/>
              <a:ext cx="2748695" cy="1594855"/>
            </a:xfrm>
            <a:prstGeom prst="rect">
              <a:avLst/>
            </a:prstGeom>
            <a:noFill/>
          </p:spPr>
          <p:txBody>
            <a:bodyPr wrap="square" rtlCol="0">
              <a:spAutoFit/>
            </a:bodyPr>
            <a:lstStyle/>
            <a:p>
              <a:pPr algn="ctr"/>
              <a:r>
                <a:rPr lang="en-US" sz="2100" dirty="0">
                  <a:solidFill>
                    <a:schemeClr val="bg1"/>
                  </a:solidFill>
                </a:rPr>
                <a:t>Expected Behavior</a:t>
              </a:r>
            </a:p>
          </p:txBody>
        </p:sp>
        <p:sp>
          <p:nvSpPr>
            <p:cNvPr id="7" name="Up Arrow 6">
              <a:extLst>
                <a:ext uri="{FF2B5EF4-FFF2-40B4-BE49-F238E27FC236}">
                  <a16:creationId xmlns:a16="http://schemas.microsoft.com/office/drawing/2014/main" id="{AF3C4C40-DCC2-BB4B-8004-B0D9AB802672}"/>
                </a:ext>
              </a:extLst>
            </p:cNvPr>
            <p:cNvSpPr/>
            <p:nvPr/>
          </p:nvSpPr>
          <p:spPr>
            <a:xfrm>
              <a:off x="696223" y="3219173"/>
              <a:ext cx="2311400" cy="1778000"/>
            </a:xfrm>
            <a:prstGeom prst="upArrow">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grpSp>
        <p:nvGrpSpPr>
          <p:cNvPr id="9" name="Group 8">
            <a:extLst>
              <a:ext uri="{FF2B5EF4-FFF2-40B4-BE49-F238E27FC236}">
                <a16:creationId xmlns:a16="http://schemas.microsoft.com/office/drawing/2014/main" id="{4FE4D51B-8220-164A-83F1-CD44AFADE56E}"/>
              </a:ext>
            </a:extLst>
          </p:cNvPr>
          <p:cNvGrpSpPr/>
          <p:nvPr/>
        </p:nvGrpSpPr>
        <p:grpSpPr>
          <a:xfrm>
            <a:off x="3385848" y="3683166"/>
            <a:ext cx="1639994" cy="1616514"/>
            <a:chOff x="176407" y="3219173"/>
            <a:chExt cx="3255875" cy="3920934"/>
          </a:xfrm>
        </p:grpSpPr>
        <p:sp>
          <p:nvSpPr>
            <p:cNvPr id="10" name="TextBox 9">
              <a:extLst>
                <a:ext uri="{FF2B5EF4-FFF2-40B4-BE49-F238E27FC236}">
                  <a16:creationId xmlns:a16="http://schemas.microsoft.com/office/drawing/2014/main" id="{38969E80-2860-304E-B0BC-608036E276A8}"/>
                </a:ext>
              </a:extLst>
            </p:cNvPr>
            <p:cNvSpPr txBox="1"/>
            <p:nvPr/>
          </p:nvSpPr>
          <p:spPr>
            <a:xfrm>
              <a:off x="176407" y="5348441"/>
              <a:ext cx="3255875" cy="1791666"/>
            </a:xfrm>
            <a:prstGeom prst="rect">
              <a:avLst/>
            </a:prstGeom>
            <a:noFill/>
          </p:spPr>
          <p:txBody>
            <a:bodyPr wrap="square" rtlCol="0">
              <a:spAutoFit/>
            </a:bodyPr>
            <a:lstStyle/>
            <a:p>
              <a:pPr algn="ctr"/>
              <a:r>
                <a:rPr lang="en-US" sz="2100" dirty="0">
                  <a:solidFill>
                    <a:schemeClr val="bg1"/>
                  </a:solidFill>
                </a:rPr>
                <a:t>Unexpected Behavior</a:t>
              </a:r>
            </a:p>
          </p:txBody>
        </p:sp>
        <p:sp>
          <p:nvSpPr>
            <p:cNvPr id="11" name="Up Arrow 10">
              <a:extLst>
                <a:ext uri="{FF2B5EF4-FFF2-40B4-BE49-F238E27FC236}">
                  <a16:creationId xmlns:a16="http://schemas.microsoft.com/office/drawing/2014/main" id="{75B7F1FF-6057-C447-8412-8C67F9AA0102}"/>
                </a:ext>
              </a:extLst>
            </p:cNvPr>
            <p:cNvSpPr/>
            <p:nvPr/>
          </p:nvSpPr>
          <p:spPr>
            <a:xfrm rot="10800000">
              <a:off x="696223" y="3219173"/>
              <a:ext cx="2311400" cy="1778000"/>
            </a:xfrm>
            <a:prstGeom prst="upArrow">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sp>
        <p:nvSpPr>
          <p:cNvPr id="12" name="Title 1">
            <a:extLst>
              <a:ext uri="{FF2B5EF4-FFF2-40B4-BE49-F238E27FC236}">
                <a16:creationId xmlns:a16="http://schemas.microsoft.com/office/drawing/2014/main" id="{0EDCBDCF-5028-6244-AF83-E983C2E505FF}"/>
              </a:ext>
            </a:extLst>
          </p:cNvPr>
          <p:cNvSpPr txBox="1">
            <a:spLocks/>
          </p:cNvSpPr>
          <p:nvPr/>
        </p:nvSpPr>
        <p:spPr>
          <a:xfrm>
            <a:off x="457199" y="607595"/>
            <a:ext cx="8229600" cy="1143000"/>
          </a:xfrm>
          <a:prstGeom prst="rect">
            <a:avLst/>
          </a:prstGeom>
        </p:spPr>
        <p:txBody>
          <a:bodyPr/>
          <a:lstStyle>
            <a:lvl1pPr algn="ctr" defTabSz="342900" rtl="0" eaLnBrk="1" latinLnBrk="0" hangingPunct="1">
              <a:spcBef>
                <a:spcPct val="0"/>
              </a:spcBef>
              <a:buNone/>
              <a:defRPr sz="3300" kern="1200">
                <a:solidFill>
                  <a:schemeClr val="tx1"/>
                </a:solidFill>
                <a:latin typeface="+mj-lt"/>
                <a:ea typeface="+mj-ea"/>
                <a:cs typeface="+mj-cs"/>
              </a:defRPr>
            </a:lvl1pPr>
          </a:lstStyle>
          <a:p>
            <a:r>
              <a:rPr lang="en-US" dirty="0"/>
              <a:t>Increasing the Likelihood of Expected Behavior</a:t>
            </a:r>
          </a:p>
        </p:txBody>
      </p:sp>
    </p:spTree>
    <p:extLst>
      <p:ext uri="{BB962C8B-B14F-4D97-AF65-F5344CB8AC3E}">
        <p14:creationId xmlns:p14="http://schemas.microsoft.com/office/powerpoint/2010/main" val="206676402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2">
            <a:extLst>
              <a:ext uri="{FF2B5EF4-FFF2-40B4-BE49-F238E27FC236}">
                <a16:creationId xmlns:a16="http://schemas.microsoft.com/office/drawing/2014/main" id="{66407FE7-741E-E54B-9D55-55DE9387E8E8}"/>
              </a:ext>
            </a:extLst>
          </p:cNvPr>
          <p:cNvSpPr txBox="1">
            <a:spLocks/>
          </p:cNvSpPr>
          <p:nvPr/>
        </p:nvSpPr>
        <p:spPr>
          <a:xfrm>
            <a:off x="457200" y="1600202"/>
            <a:ext cx="8229600" cy="4525963"/>
          </a:xfrm>
          <a:prstGeom prst="rect">
            <a:avLst/>
          </a:prstGeom>
        </p:spPr>
        <p:txBody>
          <a:bodyPr>
            <a:normAutofit/>
          </a:bodyPr>
          <a:lstStyle>
            <a:lvl1pPr marL="257175" indent="-257175" algn="l" defTabSz="342900" rtl="0" eaLnBrk="1" latinLnBrk="0" hangingPunct="1">
              <a:spcBef>
                <a:spcPct val="20000"/>
              </a:spcBef>
              <a:buClr>
                <a:srgbClr val="FF0000"/>
              </a:buClr>
              <a:buFont typeface="Arial" panose="020B0604020202020204" pitchFamily="34" charset="0"/>
              <a:buChar char="•"/>
              <a:defRPr sz="2400" kern="1200">
                <a:solidFill>
                  <a:schemeClr val="tx1"/>
                </a:solidFill>
                <a:latin typeface="+mn-lt"/>
                <a:ea typeface="+mn-ea"/>
                <a:cs typeface="+mn-cs"/>
              </a:defRPr>
            </a:lvl1pPr>
            <a:lvl2pPr marL="557213" indent="-214313" algn="l" defTabSz="342900" rtl="0" eaLnBrk="1" latinLnBrk="0" hangingPunct="1">
              <a:spcBef>
                <a:spcPct val="20000"/>
              </a:spcBef>
              <a:buClr>
                <a:srgbClr val="FF0000"/>
              </a:buClr>
              <a:buFont typeface="Arial" panose="020B0604020202020204" pitchFamily="34" charset="0"/>
              <a:buChar char="•"/>
              <a:defRPr sz="2100" kern="1200">
                <a:solidFill>
                  <a:schemeClr val="tx1"/>
                </a:solidFill>
                <a:latin typeface="+mn-lt"/>
                <a:ea typeface="+mn-ea"/>
                <a:cs typeface="+mn-cs"/>
              </a:defRPr>
            </a:lvl2pPr>
            <a:lvl3pPr marL="857250" indent="-171450" algn="l" defTabSz="342900" rtl="0" eaLnBrk="1" latinLnBrk="0" hangingPunct="1">
              <a:spcBef>
                <a:spcPct val="20000"/>
              </a:spcBef>
              <a:buClr>
                <a:srgbClr val="FF0000"/>
              </a:buClr>
              <a:buFont typeface="Arial" panose="020B0604020202020204" pitchFamily="34" charset="0"/>
              <a:buChar char="•"/>
              <a:defRPr sz="1800" kern="1200">
                <a:solidFill>
                  <a:schemeClr val="tx1"/>
                </a:solidFill>
                <a:latin typeface="+mn-lt"/>
                <a:ea typeface="+mn-ea"/>
                <a:cs typeface="+mn-cs"/>
              </a:defRPr>
            </a:lvl3pPr>
            <a:lvl4pPr marL="1200150" indent="-171450" algn="l" defTabSz="342900" rtl="0" eaLnBrk="1" latinLnBrk="0" hangingPunct="1">
              <a:spcBef>
                <a:spcPct val="20000"/>
              </a:spcBef>
              <a:buClr>
                <a:srgbClr val="FF0000"/>
              </a:buClr>
              <a:buFont typeface="Arial" panose="020B0604020202020204" pitchFamily="34" charset="0"/>
              <a:buChar char="•"/>
              <a:defRPr sz="1500" kern="1200">
                <a:solidFill>
                  <a:schemeClr val="tx1"/>
                </a:solidFill>
                <a:latin typeface="+mn-lt"/>
                <a:ea typeface="+mn-ea"/>
                <a:cs typeface="+mn-cs"/>
              </a:defRPr>
            </a:lvl4pPr>
            <a:lvl5pPr marL="1543050" indent="-171450" algn="l" defTabSz="342900" rtl="0" eaLnBrk="1" latinLnBrk="0" hangingPunct="1">
              <a:spcBef>
                <a:spcPct val="20000"/>
              </a:spcBef>
              <a:buClr>
                <a:srgbClr val="FF0000"/>
              </a:buClr>
              <a:buFont typeface="Arial" panose="020B0604020202020204" pitchFamily="34" charset="0"/>
              <a:buChar char="•"/>
              <a:defRPr sz="1500" kern="1200">
                <a:solidFill>
                  <a:schemeClr val="tx1"/>
                </a:solidFill>
                <a:latin typeface="+mn-lt"/>
                <a:ea typeface="+mn-ea"/>
                <a:cs typeface="+mn-cs"/>
              </a:defRPr>
            </a:lvl5pPr>
            <a:lvl6pPr marL="1885950" indent="-171450" algn="l" defTabSz="342900" rtl="0" eaLnBrk="1" latinLnBrk="0" hangingPunct="1">
              <a:spcBef>
                <a:spcPct val="20000"/>
              </a:spcBef>
              <a:buFont typeface="Arial"/>
              <a:buChar char="•"/>
              <a:defRPr sz="1500" kern="1200">
                <a:solidFill>
                  <a:schemeClr val="tx1"/>
                </a:solidFill>
                <a:latin typeface="+mn-lt"/>
                <a:ea typeface="+mn-ea"/>
                <a:cs typeface="+mn-cs"/>
              </a:defRPr>
            </a:lvl6pPr>
            <a:lvl7pPr marL="2228850" indent="-171450" algn="l" defTabSz="342900" rtl="0" eaLnBrk="1" latinLnBrk="0" hangingPunct="1">
              <a:spcBef>
                <a:spcPct val="20000"/>
              </a:spcBef>
              <a:buFont typeface="Arial"/>
              <a:buChar char="•"/>
              <a:defRPr sz="1500" kern="1200">
                <a:solidFill>
                  <a:schemeClr val="tx1"/>
                </a:solidFill>
                <a:latin typeface="+mn-lt"/>
                <a:ea typeface="+mn-ea"/>
                <a:cs typeface="+mn-cs"/>
              </a:defRPr>
            </a:lvl7pPr>
            <a:lvl8pPr marL="2571750" indent="-171450" algn="l" defTabSz="342900" rtl="0" eaLnBrk="1" latinLnBrk="0" hangingPunct="1">
              <a:spcBef>
                <a:spcPct val="20000"/>
              </a:spcBef>
              <a:buFont typeface="Arial"/>
              <a:buChar char="•"/>
              <a:defRPr sz="1500" kern="1200">
                <a:solidFill>
                  <a:schemeClr val="tx1"/>
                </a:solidFill>
                <a:latin typeface="+mn-lt"/>
                <a:ea typeface="+mn-ea"/>
                <a:cs typeface="+mn-cs"/>
              </a:defRPr>
            </a:lvl8pPr>
            <a:lvl9pPr marL="2914650" indent="-171450" algn="l" defTabSz="342900" rtl="0" eaLnBrk="1" latinLnBrk="0" hangingPunct="1">
              <a:spcBef>
                <a:spcPct val="20000"/>
              </a:spcBef>
              <a:buFont typeface="Arial"/>
              <a:buChar char="•"/>
              <a:defRPr sz="1500" kern="1200">
                <a:solidFill>
                  <a:schemeClr val="tx1"/>
                </a:solidFill>
                <a:latin typeface="+mn-lt"/>
                <a:ea typeface="+mn-ea"/>
                <a:cs typeface="+mn-cs"/>
              </a:defRPr>
            </a:lvl9pPr>
          </a:lstStyle>
          <a:p>
            <a:pPr marL="514338" indent="-514338">
              <a:buClr>
                <a:srgbClr val="4E8F00"/>
              </a:buClr>
              <a:buFont typeface="+mj-lt"/>
              <a:buAutoNum type="arabicPeriod"/>
            </a:pPr>
            <a:r>
              <a:rPr lang="en-US" dirty="0">
                <a:solidFill>
                  <a:srgbClr val="4E8F00"/>
                </a:solidFill>
              </a:rPr>
              <a:t>Classroom Expectations &amp; Rules</a:t>
            </a:r>
          </a:p>
          <a:p>
            <a:pPr marL="514338" indent="-514338">
              <a:buClr>
                <a:srgbClr val="4E8F00"/>
              </a:buClr>
              <a:buFont typeface="+mj-lt"/>
              <a:buAutoNum type="arabicPeriod"/>
            </a:pPr>
            <a:r>
              <a:rPr lang="en-US" dirty="0">
                <a:solidFill>
                  <a:srgbClr val="4E8F00"/>
                </a:solidFill>
              </a:rPr>
              <a:t>Classroom Procedures &amp; Routines</a:t>
            </a:r>
          </a:p>
          <a:p>
            <a:pPr marL="514338" indent="-514338">
              <a:buClr>
                <a:srgbClr val="4E8F00"/>
              </a:buClr>
              <a:buFont typeface="+mj-lt"/>
              <a:buAutoNum type="arabicPeriod"/>
            </a:pPr>
            <a:r>
              <a:rPr lang="en-US" dirty="0">
                <a:solidFill>
                  <a:srgbClr val="4E8F00"/>
                </a:solidFill>
              </a:rPr>
              <a:t> Encouraging Expected Behavior</a:t>
            </a:r>
          </a:p>
          <a:p>
            <a:pPr marL="514338" indent="-514338">
              <a:buClr>
                <a:srgbClr val="4E8F00"/>
              </a:buClr>
              <a:buFont typeface="+mj-lt"/>
              <a:buAutoNum type="arabicPeriod"/>
            </a:pPr>
            <a:r>
              <a:rPr lang="en-US" dirty="0">
                <a:solidFill>
                  <a:srgbClr val="4E8F00"/>
                </a:solidFill>
              </a:rPr>
              <a:t>Discouraging Unexpected Behavior</a:t>
            </a:r>
          </a:p>
          <a:p>
            <a:pPr marL="514338" indent="-514338">
              <a:buClr>
                <a:srgbClr val="4E8F00"/>
              </a:buClr>
              <a:buFont typeface="+mj-lt"/>
              <a:buAutoNum type="arabicPeriod"/>
            </a:pPr>
            <a:r>
              <a:rPr lang="en-US" dirty="0"/>
              <a:t>Active Supervision</a:t>
            </a:r>
          </a:p>
          <a:p>
            <a:pPr marL="514338" indent="-514338">
              <a:buClr>
                <a:srgbClr val="4E8F00"/>
              </a:buClr>
              <a:buFont typeface="+mj-lt"/>
              <a:buAutoNum type="arabicPeriod"/>
            </a:pPr>
            <a:r>
              <a:rPr lang="en-US" dirty="0"/>
              <a:t>Opportunities to Respond</a:t>
            </a:r>
          </a:p>
          <a:p>
            <a:pPr marL="514338" indent="-514338">
              <a:buClr>
                <a:srgbClr val="4E8F00"/>
              </a:buClr>
              <a:buFont typeface="+mj-lt"/>
              <a:buAutoNum type="arabicPeriod"/>
            </a:pPr>
            <a:r>
              <a:rPr lang="en-US" dirty="0"/>
              <a:t>Activity Sequencing &amp; Choice</a:t>
            </a:r>
          </a:p>
          <a:p>
            <a:pPr marL="514338" indent="-514338">
              <a:buClr>
                <a:srgbClr val="4E8F00"/>
              </a:buClr>
              <a:buFont typeface="+mj-lt"/>
              <a:buAutoNum type="arabicPeriod"/>
            </a:pPr>
            <a:r>
              <a:rPr lang="en-US" dirty="0"/>
              <a:t>Adjusting Task Difficulty</a:t>
            </a:r>
          </a:p>
        </p:txBody>
      </p:sp>
      <p:pic>
        <p:nvPicPr>
          <p:cNvPr id="3" name="Picture 2">
            <a:extLst>
              <a:ext uri="{FF2B5EF4-FFF2-40B4-BE49-F238E27FC236}">
                <a16:creationId xmlns:a16="http://schemas.microsoft.com/office/drawing/2014/main" id="{F26D22A6-B8EF-3D44-9E4F-1C198DC46568}"/>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6058226" y="1708964"/>
            <a:ext cx="2480081" cy="3720123"/>
          </a:xfrm>
          <a:prstGeom prst="rect">
            <a:avLst/>
          </a:prstGeom>
        </p:spPr>
      </p:pic>
      <p:sp>
        <p:nvSpPr>
          <p:cNvPr id="4" name="Title 1">
            <a:extLst>
              <a:ext uri="{FF2B5EF4-FFF2-40B4-BE49-F238E27FC236}">
                <a16:creationId xmlns:a16="http://schemas.microsoft.com/office/drawing/2014/main" id="{E87D543E-73CF-5249-AA0C-03D9E2F2A1C3}"/>
              </a:ext>
            </a:extLst>
          </p:cNvPr>
          <p:cNvSpPr txBox="1">
            <a:spLocks/>
          </p:cNvSpPr>
          <p:nvPr/>
        </p:nvSpPr>
        <p:spPr>
          <a:xfrm>
            <a:off x="457200" y="274638"/>
            <a:ext cx="8229600" cy="1143000"/>
          </a:xfrm>
          <a:prstGeom prst="rect">
            <a:avLst/>
          </a:prstGeom>
        </p:spPr>
        <p:txBody>
          <a:bodyPr/>
          <a:lstStyle>
            <a:lvl1pPr algn="ctr" defTabSz="342900" rtl="0" eaLnBrk="1" latinLnBrk="0" hangingPunct="1">
              <a:spcBef>
                <a:spcPct val="0"/>
              </a:spcBef>
              <a:buNone/>
              <a:defRPr sz="3300" kern="1200">
                <a:solidFill>
                  <a:schemeClr val="tx1"/>
                </a:solidFill>
                <a:latin typeface="+mj-lt"/>
                <a:ea typeface="+mj-ea"/>
                <a:cs typeface="+mj-cs"/>
              </a:defRPr>
            </a:lvl1pPr>
          </a:lstStyle>
          <a:p>
            <a:r>
              <a:rPr lang="en-US" b="1" dirty="0">
                <a:solidFill>
                  <a:srgbClr val="000000"/>
                </a:solidFill>
              </a:rPr>
              <a:t>Effective Classroom Practices </a:t>
            </a:r>
            <a:endParaRPr lang="en-US" dirty="0">
              <a:solidFill>
                <a:srgbClr val="000000"/>
              </a:solidFill>
            </a:endParaRPr>
          </a:p>
        </p:txBody>
      </p:sp>
    </p:spTree>
    <p:extLst>
      <p:ext uri="{BB962C8B-B14F-4D97-AF65-F5344CB8AC3E}">
        <p14:creationId xmlns:p14="http://schemas.microsoft.com/office/powerpoint/2010/main" val="130719225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3B9E6E3-B7F1-D74A-9439-F34ED963D858}"/>
              </a:ext>
            </a:extLst>
          </p:cNvPr>
          <p:cNvSpPr>
            <a:spLocks noGrp="1"/>
          </p:cNvSpPr>
          <p:nvPr>
            <p:ph type="title"/>
          </p:nvPr>
        </p:nvSpPr>
        <p:spPr/>
        <p:txBody>
          <a:bodyPr/>
          <a:lstStyle/>
          <a:p>
            <a:r>
              <a:rPr lang="en-US" dirty="0"/>
              <a:t>Effective Behavior Management</a:t>
            </a:r>
          </a:p>
        </p:txBody>
      </p:sp>
      <p:sp>
        <p:nvSpPr>
          <p:cNvPr id="5" name="Content Placeholder 4">
            <a:extLst>
              <a:ext uri="{FF2B5EF4-FFF2-40B4-BE49-F238E27FC236}">
                <a16:creationId xmlns:a16="http://schemas.microsoft.com/office/drawing/2014/main" id="{4CA4767A-FC2A-084D-8DFC-E74C229E0121}"/>
              </a:ext>
            </a:extLst>
          </p:cNvPr>
          <p:cNvSpPr>
            <a:spLocks noGrp="1"/>
          </p:cNvSpPr>
          <p:nvPr>
            <p:ph sz="half" idx="1"/>
          </p:nvPr>
        </p:nvSpPr>
        <p:spPr>
          <a:xfrm>
            <a:off x="457200" y="1888958"/>
            <a:ext cx="4038600" cy="4237207"/>
          </a:xfrm>
        </p:spPr>
        <p:txBody>
          <a:bodyPr>
            <a:normAutofit/>
          </a:bodyPr>
          <a:lstStyle/>
          <a:p>
            <a:r>
              <a:rPr lang="en-US" sz="2800" dirty="0"/>
              <a:t>Clarify expected behavior</a:t>
            </a:r>
          </a:p>
          <a:p>
            <a:r>
              <a:rPr lang="en-US" sz="2800" dirty="0"/>
              <a:t>Teach and Review Expectations</a:t>
            </a:r>
          </a:p>
          <a:p>
            <a:r>
              <a:rPr lang="en-US" sz="2800" dirty="0"/>
              <a:t>Acknowledge success</a:t>
            </a:r>
          </a:p>
          <a:p>
            <a:r>
              <a:rPr lang="en-US" sz="2800" dirty="0"/>
              <a:t>Correct errors</a:t>
            </a:r>
          </a:p>
        </p:txBody>
      </p:sp>
      <p:pic>
        <p:nvPicPr>
          <p:cNvPr id="7" name="Content Placeholder 6">
            <a:extLst>
              <a:ext uri="{FF2B5EF4-FFF2-40B4-BE49-F238E27FC236}">
                <a16:creationId xmlns:a16="http://schemas.microsoft.com/office/drawing/2014/main" id="{0A82015F-A4DE-EE46-A8D2-C1D05EA17E45}"/>
              </a:ext>
            </a:extLst>
          </p:cNvPr>
          <p:cNvPicPr>
            <a:picLocks noGrp="1" noChangeAspect="1"/>
          </p:cNvPicPr>
          <p:nvPr>
            <p:ph sz="half" idx="2"/>
          </p:nvPr>
        </p:nvPicPr>
        <p:blipFill>
          <a:blip r:embed="rId3" cstate="print">
            <a:extLst>
              <a:ext uri="{28A0092B-C50C-407E-A947-70E740481C1C}">
                <a14:useLocalDpi xmlns:a14="http://schemas.microsoft.com/office/drawing/2010/main"/>
              </a:ext>
            </a:extLst>
          </a:blip>
          <a:stretch>
            <a:fillRect/>
          </a:stretch>
        </p:blipFill>
        <p:spPr>
          <a:xfrm>
            <a:off x="4215062" y="1854715"/>
            <a:ext cx="4727499" cy="3148570"/>
          </a:xfrm>
          <a:prstGeom prst="rect">
            <a:avLst/>
          </a:prstGeom>
        </p:spPr>
      </p:pic>
    </p:spTree>
    <p:extLst>
      <p:ext uri="{BB962C8B-B14F-4D97-AF65-F5344CB8AC3E}">
        <p14:creationId xmlns:p14="http://schemas.microsoft.com/office/powerpoint/2010/main" val="75271072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2">
            <a:extLst>
              <a:ext uri="{FF2B5EF4-FFF2-40B4-BE49-F238E27FC236}">
                <a16:creationId xmlns:a16="http://schemas.microsoft.com/office/drawing/2014/main" id="{8DFB1F97-6DBB-3347-9999-B9CE765B8AA5}"/>
              </a:ext>
            </a:extLst>
          </p:cNvPr>
          <p:cNvSpPr txBox="1">
            <a:spLocks/>
          </p:cNvSpPr>
          <p:nvPr/>
        </p:nvSpPr>
        <p:spPr>
          <a:xfrm>
            <a:off x="457200" y="1600202"/>
            <a:ext cx="8229600" cy="4525963"/>
          </a:xfrm>
          <a:prstGeom prst="rect">
            <a:avLst/>
          </a:prstGeom>
        </p:spPr>
        <p:txBody>
          <a:bodyPr>
            <a:normAutofit/>
          </a:bodyPr>
          <a:lstStyle>
            <a:lvl1pPr marL="257175" indent="-257175" algn="l" defTabSz="342900" rtl="0" eaLnBrk="1" latinLnBrk="0" hangingPunct="1">
              <a:spcBef>
                <a:spcPct val="20000"/>
              </a:spcBef>
              <a:buClr>
                <a:srgbClr val="FF0000"/>
              </a:buClr>
              <a:buFont typeface="Arial" panose="020B0604020202020204" pitchFamily="34" charset="0"/>
              <a:buChar char="•"/>
              <a:defRPr sz="2400" kern="1200">
                <a:solidFill>
                  <a:schemeClr val="tx1"/>
                </a:solidFill>
                <a:latin typeface="+mn-lt"/>
                <a:ea typeface="+mn-ea"/>
                <a:cs typeface="+mn-cs"/>
              </a:defRPr>
            </a:lvl1pPr>
            <a:lvl2pPr marL="557213" indent="-214313" algn="l" defTabSz="342900" rtl="0" eaLnBrk="1" latinLnBrk="0" hangingPunct="1">
              <a:spcBef>
                <a:spcPct val="20000"/>
              </a:spcBef>
              <a:buClr>
                <a:srgbClr val="FF0000"/>
              </a:buClr>
              <a:buFont typeface="Arial" panose="020B0604020202020204" pitchFamily="34" charset="0"/>
              <a:buChar char="•"/>
              <a:defRPr sz="2100" kern="1200">
                <a:solidFill>
                  <a:schemeClr val="tx1"/>
                </a:solidFill>
                <a:latin typeface="+mn-lt"/>
                <a:ea typeface="+mn-ea"/>
                <a:cs typeface="+mn-cs"/>
              </a:defRPr>
            </a:lvl2pPr>
            <a:lvl3pPr marL="857250" indent="-171450" algn="l" defTabSz="342900" rtl="0" eaLnBrk="1" latinLnBrk="0" hangingPunct="1">
              <a:spcBef>
                <a:spcPct val="20000"/>
              </a:spcBef>
              <a:buClr>
                <a:srgbClr val="FF0000"/>
              </a:buClr>
              <a:buFont typeface="Arial" panose="020B0604020202020204" pitchFamily="34" charset="0"/>
              <a:buChar char="•"/>
              <a:defRPr sz="1800" kern="1200">
                <a:solidFill>
                  <a:schemeClr val="tx1"/>
                </a:solidFill>
                <a:latin typeface="+mn-lt"/>
                <a:ea typeface="+mn-ea"/>
                <a:cs typeface="+mn-cs"/>
              </a:defRPr>
            </a:lvl3pPr>
            <a:lvl4pPr marL="1200150" indent="-171450" algn="l" defTabSz="342900" rtl="0" eaLnBrk="1" latinLnBrk="0" hangingPunct="1">
              <a:spcBef>
                <a:spcPct val="20000"/>
              </a:spcBef>
              <a:buClr>
                <a:srgbClr val="FF0000"/>
              </a:buClr>
              <a:buFont typeface="Arial" panose="020B0604020202020204" pitchFamily="34" charset="0"/>
              <a:buChar char="•"/>
              <a:defRPr sz="1500" kern="1200">
                <a:solidFill>
                  <a:schemeClr val="tx1"/>
                </a:solidFill>
                <a:latin typeface="+mn-lt"/>
                <a:ea typeface="+mn-ea"/>
                <a:cs typeface="+mn-cs"/>
              </a:defRPr>
            </a:lvl4pPr>
            <a:lvl5pPr marL="1543050" indent="-171450" algn="l" defTabSz="342900" rtl="0" eaLnBrk="1" latinLnBrk="0" hangingPunct="1">
              <a:spcBef>
                <a:spcPct val="20000"/>
              </a:spcBef>
              <a:buClr>
                <a:srgbClr val="FF0000"/>
              </a:buClr>
              <a:buFont typeface="Arial" panose="020B0604020202020204" pitchFamily="34" charset="0"/>
              <a:buChar char="•"/>
              <a:defRPr sz="1500" kern="1200">
                <a:solidFill>
                  <a:schemeClr val="tx1"/>
                </a:solidFill>
                <a:latin typeface="+mn-lt"/>
                <a:ea typeface="+mn-ea"/>
                <a:cs typeface="+mn-cs"/>
              </a:defRPr>
            </a:lvl5pPr>
            <a:lvl6pPr marL="1885950" indent="-171450" algn="l" defTabSz="342900" rtl="0" eaLnBrk="1" latinLnBrk="0" hangingPunct="1">
              <a:spcBef>
                <a:spcPct val="20000"/>
              </a:spcBef>
              <a:buFont typeface="Arial"/>
              <a:buChar char="•"/>
              <a:defRPr sz="1500" kern="1200">
                <a:solidFill>
                  <a:schemeClr val="tx1"/>
                </a:solidFill>
                <a:latin typeface="+mn-lt"/>
                <a:ea typeface="+mn-ea"/>
                <a:cs typeface="+mn-cs"/>
              </a:defRPr>
            </a:lvl6pPr>
            <a:lvl7pPr marL="2228850" indent="-171450" algn="l" defTabSz="342900" rtl="0" eaLnBrk="1" latinLnBrk="0" hangingPunct="1">
              <a:spcBef>
                <a:spcPct val="20000"/>
              </a:spcBef>
              <a:buFont typeface="Arial"/>
              <a:buChar char="•"/>
              <a:defRPr sz="1500" kern="1200">
                <a:solidFill>
                  <a:schemeClr val="tx1"/>
                </a:solidFill>
                <a:latin typeface="+mn-lt"/>
                <a:ea typeface="+mn-ea"/>
                <a:cs typeface="+mn-cs"/>
              </a:defRPr>
            </a:lvl7pPr>
            <a:lvl8pPr marL="2571750" indent="-171450" algn="l" defTabSz="342900" rtl="0" eaLnBrk="1" latinLnBrk="0" hangingPunct="1">
              <a:spcBef>
                <a:spcPct val="20000"/>
              </a:spcBef>
              <a:buFont typeface="Arial"/>
              <a:buChar char="•"/>
              <a:defRPr sz="1500" kern="1200">
                <a:solidFill>
                  <a:schemeClr val="tx1"/>
                </a:solidFill>
                <a:latin typeface="+mn-lt"/>
                <a:ea typeface="+mn-ea"/>
                <a:cs typeface="+mn-cs"/>
              </a:defRPr>
            </a:lvl8pPr>
            <a:lvl9pPr marL="2914650" indent="-171450" algn="l" defTabSz="342900" rtl="0" eaLnBrk="1" latinLnBrk="0" hangingPunct="1">
              <a:spcBef>
                <a:spcPct val="20000"/>
              </a:spcBef>
              <a:buFont typeface="Arial"/>
              <a:buChar char="•"/>
              <a:defRPr sz="1500" kern="1200">
                <a:solidFill>
                  <a:schemeClr val="tx1"/>
                </a:solidFill>
                <a:latin typeface="+mn-lt"/>
                <a:ea typeface="+mn-ea"/>
                <a:cs typeface="+mn-cs"/>
              </a:defRPr>
            </a:lvl9pPr>
          </a:lstStyle>
          <a:p>
            <a:pPr marL="514338" indent="-514338">
              <a:buClr>
                <a:srgbClr val="4E8F00"/>
              </a:buClr>
              <a:buFont typeface="+mj-lt"/>
              <a:buAutoNum type="arabicPeriod"/>
            </a:pPr>
            <a:r>
              <a:rPr lang="en-US" dirty="0"/>
              <a:t>Classroom Expectations &amp; Rules</a:t>
            </a:r>
          </a:p>
          <a:p>
            <a:pPr marL="514338" indent="-514338">
              <a:buClr>
                <a:srgbClr val="4E8F00"/>
              </a:buClr>
              <a:buFont typeface="+mj-lt"/>
              <a:buAutoNum type="arabicPeriod"/>
            </a:pPr>
            <a:r>
              <a:rPr lang="en-US" dirty="0"/>
              <a:t>Classroom Procedures &amp; Routines</a:t>
            </a:r>
          </a:p>
          <a:p>
            <a:pPr marL="514338" indent="-514338">
              <a:buClr>
                <a:srgbClr val="4E8F00"/>
              </a:buClr>
              <a:buFont typeface="+mj-lt"/>
              <a:buAutoNum type="arabicPeriod"/>
            </a:pPr>
            <a:r>
              <a:rPr lang="en-US" dirty="0"/>
              <a:t> Encouraging Expected Behavior</a:t>
            </a:r>
          </a:p>
          <a:p>
            <a:pPr marL="514338" indent="-514338">
              <a:buClr>
                <a:srgbClr val="4E8F00"/>
              </a:buClr>
              <a:buFont typeface="+mj-lt"/>
              <a:buAutoNum type="arabicPeriod"/>
            </a:pPr>
            <a:r>
              <a:rPr lang="en-US" dirty="0"/>
              <a:t>Discouraging Unexpected Behavior</a:t>
            </a:r>
          </a:p>
          <a:p>
            <a:pPr marL="514338" indent="-514338">
              <a:buClr>
                <a:srgbClr val="4E8F00"/>
              </a:buClr>
              <a:buFont typeface="+mj-lt"/>
              <a:buAutoNum type="arabicPeriod"/>
            </a:pPr>
            <a:r>
              <a:rPr lang="en-US" dirty="0">
                <a:solidFill>
                  <a:srgbClr val="4E8F00"/>
                </a:solidFill>
              </a:rPr>
              <a:t>Active Supervision</a:t>
            </a:r>
          </a:p>
          <a:p>
            <a:pPr marL="514338" indent="-514338">
              <a:buClr>
                <a:srgbClr val="4E8F00"/>
              </a:buClr>
              <a:buFont typeface="+mj-lt"/>
              <a:buAutoNum type="arabicPeriod"/>
            </a:pPr>
            <a:r>
              <a:rPr lang="en-US" dirty="0">
                <a:solidFill>
                  <a:srgbClr val="4E8F00"/>
                </a:solidFill>
              </a:rPr>
              <a:t>Opportunities to Respond</a:t>
            </a:r>
          </a:p>
          <a:p>
            <a:pPr marL="514338" indent="-514338">
              <a:buClr>
                <a:srgbClr val="4E8F00"/>
              </a:buClr>
              <a:buFont typeface="+mj-lt"/>
              <a:buAutoNum type="arabicPeriod"/>
            </a:pPr>
            <a:r>
              <a:rPr lang="en-US" dirty="0">
                <a:solidFill>
                  <a:srgbClr val="4E8F00"/>
                </a:solidFill>
              </a:rPr>
              <a:t>Activity Sequencing &amp; Choice</a:t>
            </a:r>
          </a:p>
          <a:p>
            <a:pPr marL="514338" indent="-514338">
              <a:buClr>
                <a:srgbClr val="4E8F00"/>
              </a:buClr>
              <a:buFont typeface="+mj-lt"/>
              <a:buAutoNum type="arabicPeriod"/>
            </a:pPr>
            <a:r>
              <a:rPr lang="en-US" dirty="0">
                <a:solidFill>
                  <a:srgbClr val="4E8F00"/>
                </a:solidFill>
              </a:rPr>
              <a:t>Adjusting Task Difficulty</a:t>
            </a:r>
          </a:p>
        </p:txBody>
      </p:sp>
      <p:sp>
        <p:nvSpPr>
          <p:cNvPr id="3" name="Title 1">
            <a:extLst>
              <a:ext uri="{FF2B5EF4-FFF2-40B4-BE49-F238E27FC236}">
                <a16:creationId xmlns:a16="http://schemas.microsoft.com/office/drawing/2014/main" id="{5C33B92A-FCA8-9744-A6A0-9569808B30A5}"/>
              </a:ext>
            </a:extLst>
          </p:cNvPr>
          <p:cNvSpPr txBox="1">
            <a:spLocks/>
          </p:cNvSpPr>
          <p:nvPr/>
        </p:nvSpPr>
        <p:spPr>
          <a:xfrm>
            <a:off x="457200" y="274638"/>
            <a:ext cx="8229600" cy="1143000"/>
          </a:xfrm>
          <a:prstGeom prst="rect">
            <a:avLst/>
          </a:prstGeom>
        </p:spPr>
        <p:txBody>
          <a:bodyPr/>
          <a:lstStyle>
            <a:lvl1pPr algn="ctr" defTabSz="342900" rtl="0" eaLnBrk="1" latinLnBrk="0" hangingPunct="1">
              <a:spcBef>
                <a:spcPct val="0"/>
              </a:spcBef>
              <a:buNone/>
              <a:defRPr sz="3300" kern="1200">
                <a:solidFill>
                  <a:schemeClr val="tx1"/>
                </a:solidFill>
                <a:latin typeface="+mj-lt"/>
                <a:ea typeface="+mj-ea"/>
                <a:cs typeface="+mj-cs"/>
              </a:defRPr>
            </a:lvl1pPr>
          </a:lstStyle>
          <a:p>
            <a:r>
              <a:rPr lang="en-US" b="1" dirty="0">
                <a:solidFill>
                  <a:srgbClr val="000000"/>
                </a:solidFill>
              </a:rPr>
              <a:t>Effective Classroom Practices </a:t>
            </a:r>
            <a:endParaRPr lang="en-US" dirty="0">
              <a:solidFill>
                <a:srgbClr val="000000"/>
              </a:solidFill>
            </a:endParaRPr>
          </a:p>
        </p:txBody>
      </p:sp>
      <p:pic>
        <p:nvPicPr>
          <p:cNvPr id="5" name="Picture 4">
            <a:extLst>
              <a:ext uri="{FF2B5EF4-FFF2-40B4-BE49-F238E27FC236}">
                <a16:creationId xmlns:a16="http://schemas.microsoft.com/office/drawing/2014/main" id="{FC060A4F-AE64-CC4D-84FF-2D5CE63549CA}"/>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5694218" y="1424564"/>
            <a:ext cx="2854037" cy="4281055"/>
          </a:xfrm>
          <a:prstGeom prst="rect">
            <a:avLst/>
          </a:prstGeom>
        </p:spPr>
      </p:pic>
    </p:spTree>
    <p:extLst>
      <p:ext uri="{BB962C8B-B14F-4D97-AF65-F5344CB8AC3E}">
        <p14:creationId xmlns:p14="http://schemas.microsoft.com/office/powerpoint/2010/main" val="5158061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rgbClr val="000000"/>
                </a:solidFill>
              </a:rPr>
              <a:t>Effective Classroom Practices </a:t>
            </a:r>
            <a:endParaRPr lang="en-US" dirty="0">
              <a:solidFill>
                <a:srgbClr val="000000"/>
              </a:solidFill>
            </a:endParaRPr>
          </a:p>
        </p:txBody>
      </p:sp>
      <p:sp>
        <p:nvSpPr>
          <p:cNvPr id="3" name="Content Placeholder 2"/>
          <p:cNvSpPr>
            <a:spLocks noGrp="1"/>
          </p:cNvSpPr>
          <p:nvPr>
            <p:ph idx="1"/>
          </p:nvPr>
        </p:nvSpPr>
        <p:spPr>
          <a:xfrm>
            <a:off x="2202873" y="1417638"/>
            <a:ext cx="6483927" cy="4525963"/>
          </a:xfrm>
        </p:spPr>
        <p:txBody>
          <a:bodyPr>
            <a:noAutofit/>
          </a:bodyPr>
          <a:lstStyle/>
          <a:p>
            <a:pPr marL="514338" indent="-514338">
              <a:buClr>
                <a:srgbClr val="008000"/>
              </a:buClr>
              <a:buFont typeface="+mj-lt"/>
              <a:buAutoNum type="arabicPeriod"/>
            </a:pPr>
            <a:r>
              <a:rPr lang="en-US" sz="2800" dirty="0"/>
              <a:t>Classroom Expectations &amp; Rules</a:t>
            </a:r>
          </a:p>
          <a:p>
            <a:pPr marL="514338" indent="-514338">
              <a:buClr>
                <a:srgbClr val="008000"/>
              </a:buClr>
              <a:buFont typeface="+mj-lt"/>
              <a:buAutoNum type="arabicPeriod"/>
            </a:pPr>
            <a:r>
              <a:rPr lang="en-US" sz="2800" dirty="0"/>
              <a:t>Classroom Procedures &amp; Routines</a:t>
            </a:r>
          </a:p>
          <a:p>
            <a:pPr marL="514338" indent="-514338">
              <a:buClr>
                <a:srgbClr val="008000"/>
              </a:buClr>
              <a:buFont typeface="+mj-lt"/>
              <a:buAutoNum type="arabicPeriod"/>
            </a:pPr>
            <a:r>
              <a:rPr lang="en-US" sz="2800" dirty="0">
                <a:solidFill>
                  <a:srgbClr val="008000"/>
                </a:solidFill>
              </a:rPr>
              <a:t> </a:t>
            </a:r>
            <a:r>
              <a:rPr lang="en-US" sz="2800" dirty="0"/>
              <a:t>Encouraging Expected Behavior</a:t>
            </a:r>
          </a:p>
          <a:p>
            <a:pPr marL="514338" indent="-514338">
              <a:buClr>
                <a:srgbClr val="008000"/>
              </a:buClr>
              <a:buFont typeface="+mj-lt"/>
              <a:buAutoNum type="arabicPeriod"/>
            </a:pPr>
            <a:r>
              <a:rPr lang="en-US" sz="2800" dirty="0"/>
              <a:t>Discouraging Unexpected Behavior</a:t>
            </a:r>
          </a:p>
          <a:p>
            <a:pPr marL="514338" indent="-514338">
              <a:buClr>
                <a:srgbClr val="008000"/>
              </a:buClr>
              <a:buFont typeface="+mj-lt"/>
              <a:buAutoNum type="arabicPeriod"/>
            </a:pPr>
            <a:r>
              <a:rPr lang="en-US" sz="2800" dirty="0"/>
              <a:t>Active Supervision</a:t>
            </a:r>
          </a:p>
          <a:p>
            <a:pPr marL="514338" indent="-514338">
              <a:buClr>
                <a:srgbClr val="008000"/>
              </a:buClr>
              <a:buFont typeface="+mj-lt"/>
              <a:buAutoNum type="arabicPeriod"/>
            </a:pPr>
            <a:r>
              <a:rPr lang="en-US" sz="2800" dirty="0"/>
              <a:t>Opportunities to Respond</a:t>
            </a:r>
          </a:p>
          <a:p>
            <a:pPr marL="514338" indent="-514338">
              <a:buClr>
                <a:srgbClr val="008000"/>
              </a:buClr>
              <a:buFont typeface="+mj-lt"/>
              <a:buAutoNum type="arabicPeriod"/>
            </a:pPr>
            <a:r>
              <a:rPr lang="en-US" sz="2800" dirty="0"/>
              <a:t>Activity Sequencing &amp; Choice</a:t>
            </a:r>
          </a:p>
          <a:p>
            <a:pPr marL="514338" indent="-514338">
              <a:buClr>
                <a:srgbClr val="008000"/>
              </a:buClr>
              <a:buFont typeface="+mj-lt"/>
              <a:buAutoNum type="arabicPeriod"/>
            </a:pPr>
            <a:r>
              <a:rPr lang="en-US" sz="2800" dirty="0"/>
              <a:t>Adjusting Task Difficulty</a:t>
            </a:r>
          </a:p>
        </p:txBody>
      </p:sp>
      <p:pic>
        <p:nvPicPr>
          <p:cNvPr id="6" name="Picture 5">
            <a:extLst>
              <a:ext uri="{FF2B5EF4-FFF2-40B4-BE49-F238E27FC236}">
                <a16:creationId xmlns:a16="http://schemas.microsoft.com/office/drawing/2014/main" id="{604A5162-ABBB-6C42-8D82-FA72E0032509}"/>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0" y="1253897"/>
            <a:ext cx="1939636" cy="4186465"/>
          </a:xfrm>
          <a:prstGeom prst="rect">
            <a:avLst/>
          </a:prstGeom>
        </p:spPr>
      </p:pic>
    </p:spTree>
    <p:extLst>
      <p:ext uri="{BB962C8B-B14F-4D97-AF65-F5344CB8AC3E}">
        <p14:creationId xmlns:p14="http://schemas.microsoft.com/office/powerpoint/2010/main" val="377099152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67BA61-92DC-AC46-8BD4-D0850A8B4427}"/>
              </a:ext>
            </a:extLst>
          </p:cNvPr>
          <p:cNvSpPr>
            <a:spLocks noGrp="1"/>
          </p:cNvSpPr>
          <p:nvPr>
            <p:ph type="title"/>
          </p:nvPr>
        </p:nvSpPr>
        <p:spPr/>
        <p:txBody>
          <a:bodyPr/>
          <a:lstStyle/>
          <a:p>
            <a:r>
              <a:rPr lang="en-US" dirty="0"/>
              <a:t>Antecedent &gt; Behavior &gt; Consequence</a:t>
            </a:r>
            <a:br>
              <a:rPr lang="en-US" dirty="0"/>
            </a:br>
            <a:r>
              <a:rPr lang="en-US" b="1" dirty="0"/>
              <a:t>A – B - C</a:t>
            </a:r>
            <a:endParaRPr lang="en-US" dirty="0"/>
          </a:p>
        </p:txBody>
      </p:sp>
      <p:graphicFrame>
        <p:nvGraphicFramePr>
          <p:cNvPr id="4" name="Content Placeholder 3">
            <a:extLst>
              <a:ext uri="{FF2B5EF4-FFF2-40B4-BE49-F238E27FC236}">
                <a16:creationId xmlns:a16="http://schemas.microsoft.com/office/drawing/2014/main" id="{49EE9C86-03EC-C94E-A6BC-B2D355C9B28C}"/>
              </a:ext>
            </a:extLst>
          </p:cNvPr>
          <p:cNvGraphicFramePr>
            <a:graphicFrameLocks noGrp="1"/>
          </p:cNvGraphicFramePr>
          <p:nvPr>
            <p:ph idx="1"/>
            <p:extLst>
              <p:ext uri="{D42A27DB-BD31-4B8C-83A1-F6EECF244321}">
                <p14:modId xmlns:p14="http://schemas.microsoft.com/office/powerpoint/2010/main" val="3773937828"/>
              </p:ext>
            </p:extLst>
          </p:nvPr>
        </p:nvGraphicFramePr>
        <p:xfrm>
          <a:off x="457200" y="1417638"/>
          <a:ext cx="8229600" cy="4752758"/>
        </p:xfrm>
        <a:graphic>
          <a:graphicData uri="http://schemas.openxmlformats.org/drawingml/2006/table">
            <a:tbl>
              <a:tblPr firstRow="1" bandRow="1">
                <a:tableStyleId>{5940675A-B579-460E-94D1-54222C63F5DA}</a:tableStyleId>
              </a:tblPr>
              <a:tblGrid>
                <a:gridCol w="3629891">
                  <a:extLst>
                    <a:ext uri="{9D8B030D-6E8A-4147-A177-3AD203B41FA5}">
                      <a16:colId xmlns:a16="http://schemas.microsoft.com/office/drawing/2014/main" val="987017327"/>
                    </a:ext>
                  </a:extLst>
                </a:gridCol>
                <a:gridCol w="2189018">
                  <a:extLst>
                    <a:ext uri="{9D8B030D-6E8A-4147-A177-3AD203B41FA5}">
                      <a16:colId xmlns:a16="http://schemas.microsoft.com/office/drawing/2014/main" val="4227679402"/>
                    </a:ext>
                  </a:extLst>
                </a:gridCol>
                <a:gridCol w="2410691">
                  <a:extLst>
                    <a:ext uri="{9D8B030D-6E8A-4147-A177-3AD203B41FA5}">
                      <a16:colId xmlns:a16="http://schemas.microsoft.com/office/drawing/2014/main" val="1380891453"/>
                    </a:ext>
                  </a:extLst>
                </a:gridCol>
              </a:tblGrid>
              <a:tr h="546518">
                <a:tc>
                  <a:txBody>
                    <a:bodyPr/>
                    <a:lstStyle/>
                    <a:p>
                      <a:pPr algn="ctr"/>
                      <a:r>
                        <a:rPr lang="en-US" sz="1800" dirty="0"/>
                        <a:t>Antecedent </a:t>
                      </a:r>
                    </a:p>
                  </a:txBody>
                  <a:tcPr>
                    <a:solidFill>
                      <a:schemeClr val="accent3">
                        <a:lumMod val="40000"/>
                        <a:lumOff val="60000"/>
                      </a:schemeClr>
                    </a:solidFill>
                  </a:tcPr>
                </a:tc>
                <a:tc>
                  <a:txBody>
                    <a:bodyPr/>
                    <a:lstStyle/>
                    <a:p>
                      <a:pPr algn="ctr"/>
                      <a:r>
                        <a:rPr lang="en-US" sz="1800" dirty="0"/>
                        <a:t>Behavior</a:t>
                      </a:r>
                    </a:p>
                  </a:txBody>
                  <a:tcPr>
                    <a:solidFill>
                      <a:schemeClr val="accent3">
                        <a:lumMod val="40000"/>
                        <a:lumOff val="60000"/>
                      </a:schemeClr>
                    </a:solidFill>
                  </a:tcPr>
                </a:tc>
                <a:tc>
                  <a:txBody>
                    <a:bodyPr/>
                    <a:lstStyle/>
                    <a:p>
                      <a:pPr algn="ctr"/>
                      <a:r>
                        <a:rPr lang="en-US" sz="1800" dirty="0"/>
                        <a:t>Consequence</a:t>
                      </a:r>
                    </a:p>
                  </a:txBody>
                  <a:tcPr>
                    <a:solidFill>
                      <a:schemeClr val="accent3">
                        <a:lumMod val="40000"/>
                        <a:lumOff val="60000"/>
                      </a:schemeClr>
                    </a:solidFill>
                  </a:tcPr>
                </a:tc>
                <a:extLst>
                  <a:ext uri="{0D108BD9-81ED-4DB2-BD59-A6C34878D82A}">
                    <a16:rowId xmlns:a16="http://schemas.microsoft.com/office/drawing/2014/main" val="2099496008"/>
                  </a:ext>
                </a:extLst>
              </a:tr>
              <a:tr h="4076426">
                <a:tc>
                  <a:txBody>
                    <a:bodyPr/>
                    <a:lstStyle/>
                    <a:p>
                      <a:pPr marL="285750" indent="-285750">
                        <a:buFont typeface="Arial" panose="020B0604020202020204" pitchFamily="34" charset="0"/>
                        <a:buChar char="•"/>
                      </a:pPr>
                      <a:r>
                        <a:rPr lang="en-US" sz="1800" kern="1200" dirty="0">
                          <a:solidFill>
                            <a:schemeClr val="tx1"/>
                          </a:solidFill>
                          <a:effectLst/>
                          <a:latin typeface="+mn-lt"/>
                          <a:ea typeface="+mn-ea"/>
                          <a:cs typeface="+mn-cs"/>
                        </a:rPr>
                        <a:t>Establish clear classroom expectations. </a:t>
                      </a:r>
                    </a:p>
                    <a:p>
                      <a:pPr marL="285750" indent="-285750">
                        <a:buFont typeface="Arial" panose="020B0604020202020204" pitchFamily="34" charset="0"/>
                        <a:buChar char="•"/>
                      </a:pPr>
                      <a:r>
                        <a:rPr lang="en-US" sz="1800" kern="1200" dirty="0">
                          <a:solidFill>
                            <a:schemeClr val="tx1"/>
                          </a:solidFill>
                          <a:effectLst/>
                          <a:latin typeface="+mn-lt"/>
                          <a:ea typeface="+mn-ea"/>
                          <a:cs typeface="+mn-cs"/>
                        </a:rPr>
                        <a:t>Increase predictability through clear procedures and routines. </a:t>
                      </a:r>
                    </a:p>
                    <a:p>
                      <a:pPr marL="285750" indent="-285750">
                        <a:buFont typeface="Arial" panose="020B0604020202020204" pitchFamily="34" charset="0"/>
                        <a:buChar char="•"/>
                      </a:pPr>
                      <a:r>
                        <a:rPr lang="en-US" sz="1800" kern="1200" dirty="0">
                          <a:solidFill>
                            <a:schemeClr val="tx1"/>
                          </a:solidFill>
                          <a:effectLst/>
                          <a:latin typeface="+mn-lt"/>
                          <a:ea typeface="+mn-ea"/>
                          <a:cs typeface="+mn-cs"/>
                        </a:rPr>
                        <a:t>Teach and review expected behaviors and routines. </a:t>
                      </a:r>
                    </a:p>
                    <a:p>
                      <a:pPr marL="285750" indent="-285750">
                        <a:buFont typeface="Arial" panose="020B0604020202020204" pitchFamily="34" charset="0"/>
                        <a:buChar char="•"/>
                      </a:pPr>
                      <a:r>
                        <a:rPr lang="en-US" sz="1800" kern="1200" dirty="0">
                          <a:solidFill>
                            <a:schemeClr val="tx1"/>
                          </a:solidFill>
                          <a:effectLst/>
                          <a:latin typeface="+mn-lt"/>
                          <a:ea typeface="+mn-ea"/>
                          <a:cs typeface="+mn-cs"/>
                        </a:rPr>
                        <a:t>Use pre-corrects to prompt </a:t>
                      </a:r>
                    </a:p>
                    <a:p>
                      <a:pPr marL="285750" indent="-285750">
                        <a:buFont typeface="Arial" panose="020B0604020202020204" pitchFamily="34" charset="0"/>
                        <a:buChar char="•"/>
                      </a:pPr>
                      <a:r>
                        <a:rPr lang="en-US" sz="1800" kern="1200" dirty="0">
                          <a:solidFill>
                            <a:schemeClr val="tx1"/>
                          </a:solidFill>
                          <a:effectLst/>
                          <a:latin typeface="+mn-lt"/>
                          <a:ea typeface="+mn-ea"/>
                          <a:cs typeface="+mn-cs"/>
                        </a:rPr>
                        <a:t>students about expectations </a:t>
                      </a:r>
                    </a:p>
                    <a:p>
                      <a:pPr marL="285750" indent="-285750">
                        <a:buFont typeface="Arial" panose="020B0604020202020204" pitchFamily="34" charset="0"/>
                        <a:buChar char="•"/>
                      </a:pPr>
                      <a:r>
                        <a:rPr lang="en-US" sz="1800" kern="1200" dirty="0">
                          <a:solidFill>
                            <a:schemeClr val="tx1"/>
                          </a:solidFill>
                          <a:effectLst/>
                          <a:latin typeface="+mn-lt"/>
                          <a:ea typeface="+mn-ea"/>
                          <a:cs typeface="+mn-cs"/>
                        </a:rPr>
                        <a:t>Actively supervise–moving, </a:t>
                      </a:r>
                    </a:p>
                    <a:p>
                      <a:pPr marL="285750" indent="-285750">
                        <a:buFont typeface="Arial" panose="020B0604020202020204" pitchFamily="34" charset="0"/>
                        <a:buChar char="•"/>
                      </a:pPr>
                      <a:r>
                        <a:rPr lang="en-US" sz="1800" kern="1200" dirty="0">
                          <a:solidFill>
                            <a:schemeClr val="tx1"/>
                          </a:solidFill>
                          <a:effectLst/>
                          <a:latin typeface="+mn-lt"/>
                          <a:ea typeface="+mn-ea"/>
                          <a:cs typeface="+mn-cs"/>
                        </a:rPr>
                        <a:t>scanning, and interacting. </a:t>
                      </a:r>
                    </a:p>
                    <a:p>
                      <a:pPr marL="285750" indent="-285750">
                        <a:buFont typeface="Arial" panose="020B0604020202020204" pitchFamily="34" charset="0"/>
                        <a:buChar char="•"/>
                      </a:pPr>
                      <a:r>
                        <a:rPr lang="en-US" sz="1800" kern="1200" dirty="0">
                          <a:solidFill>
                            <a:schemeClr val="tx1"/>
                          </a:solidFill>
                          <a:effectLst/>
                          <a:latin typeface="+mn-lt"/>
                          <a:ea typeface="+mn-ea"/>
                          <a:cs typeface="+mn-cs"/>
                        </a:rPr>
                        <a:t>Provide a high number of </a:t>
                      </a:r>
                    </a:p>
                    <a:p>
                      <a:pPr marL="285750" indent="-285750">
                        <a:buFont typeface="Arial" panose="020B0604020202020204" pitchFamily="34" charset="0"/>
                        <a:buChar char="•"/>
                      </a:pPr>
                      <a:r>
                        <a:rPr lang="en-US" sz="1800" kern="1200" dirty="0">
                          <a:solidFill>
                            <a:schemeClr val="tx1"/>
                          </a:solidFill>
                          <a:effectLst/>
                          <a:latin typeface="+mn-lt"/>
                          <a:ea typeface="+mn-ea"/>
                          <a:cs typeface="+mn-cs"/>
                        </a:rPr>
                        <a:t>opportunities to respond to academic material with high rates of success </a:t>
                      </a:r>
                    </a:p>
                    <a:p>
                      <a:endParaRPr lang="en-US" sz="1800" dirty="0"/>
                    </a:p>
                  </a:txBody>
                  <a:tcPr/>
                </a:tc>
                <a:tc>
                  <a:txBody>
                    <a:bodyPr/>
                    <a:lstStyle/>
                    <a:p>
                      <a:pPr marL="0" marR="0" lvl="0" indent="0" algn="l" defTabSz="342900" rtl="0" eaLnBrk="1" fontAlgn="auto" latinLnBrk="0" hangingPunct="1">
                        <a:lnSpc>
                          <a:spcPct val="100000"/>
                        </a:lnSpc>
                        <a:spcBef>
                          <a:spcPts val="0"/>
                        </a:spcBef>
                        <a:spcAft>
                          <a:spcPts val="0"/>
                        </a:spcAft>
                        <a:buClrTx/>
                        <a:buSzTx/>
                        <a:buFontTx/>
                        <a:buNone/>
                        <a:tabLst/>
                        <a:defRPr/>
                      </a:pPr>
                      <a:r>
                        <a:rPr lang="en-US" sz="1800" kern="1200" dirty="0">
                          <a:solidFill>
                            <a:schemeClr val="tx1"/>
                          </a:solidFill>
                          <a:effectLst/>
                          <a:latin typeface="+mn-lt"/>
                          <a:ea typeface="+mn-ea"/>
                          <a:cs typeface="+mn-cs"/>
                        </a:rPr>
                        <a:t>Increase student engagement with learning and task completion while displaying expected social behaviors. </a:t>
                      </a:r>
                      <a:endParaRPr lang="en-US" sz="1800" dirty="0"/>
                    </a:p>
                    <a:p>
                      <a:endParaRPr lang="en-US" sz="1800" dirty="0"/>
                    </a:p>
                  </a:txBody>
                  <a:tcPr/>
                </a:tc>
                <a:tc>
                  <a:txBody>
                    <a:bodyPr/>
                    <a:lstStyle/>
                    <a:p>
                      <a:pPr marL="285750" indent="-285750">
                        <a:buFont typeface="Arial" panose="020B0604020202020204" pitchFamily="34" charset="0"/>
                        <a:buChar char="•"/>
                      </a:pPr>
                      <a:r>
                        <a:rPr lang="en-US" sz="1800" dirty="0"/>
                        <a:t>Provide high rates of specific  positive feedback.</a:t>
                      </a:r>
                    </a:p>
                    <a:p>
                      <a:pPr marL="285750" indent="-285750">
                        <a:buFont typeface="Arial" panose="020B0604020202020204" pitchFamily="34" charset="0"/>
                        <a:buChar char="•"/>
                      </a:pPr>
                      <a:r>
                        <a:rPr lang="en-US" sz="1800" dirty="0"/>
                        <a:t>Use a full continuum of positive consequences.</a:t>
                      </a:r>
                    </a:p>
                  </a:txBody>
                  <a:tcPr/>
                </a:tc>
                <a:extLst>
                  <a:ext uri="{0D108BD9-81ED-4DB2-BD59-A6C34878D82A}">
                    <a16:rowId xmlns:a16="http://schemas.microsoft.com/office/drawing/2014/main" val="2677150510"/>
                  </a:ext>
                </a:extLst>
              </a:tr>
            </a:tbl>
          </a:graphicData>
        </a:graphic>
      </p:graphicFrame>
    </p:spTree>
    <p:extLst>
      <p:ext uri="{BB962C8B-B14F-4D97-AF65-F5344CB8AC3E}">
        <p14:creationId xmlns:p14="http://schemas.microsoft.com/office/powerpoint/2010/main" val="302028102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07AE315-E64D-A548-93BA-A234FD53FE09}"/>
              </a:ext>
            </a:extLst>
          </p:cNvPr>
          <p:cNvSpPr>
            <a:spLocks noGrp="1"/>
          </p:cNvSpPr>
          <p:nvPr>
            <p:ph type="title"/>
          </p:nvPr>
        </p:nvSpPr>
        <p:spPr/>
        <p:txBody>
          <a:bodyPr/>
          <a:lstStyle/>
          <a:p>
            <a:r>
              <a:rPr lang="en-US" dirty="0"/>
              <a:t>Current Classroom Practices</a:t>
            </a:r>
          </a:p>
        </p:txBody>
      </p:sp>
      <p:sp>
        <p:nvSpPr>
          <p:cNvPr id="4" name="Content Placeholder 3">
            <a:extLst>
              <a:ext uri="{FF2B5EF4-FFF2-40B4-BE49-F238E27FC236}">
                <a16:creationId xmlns:a16="http://schemas.microsoft.com/office/drawing/2014/main" id="{34C724AC-9887-3042-BC7D-47C766E593C0}"/>
              </a:ext>
            </a:extLst>
          </p:cNvPr>
          <p:cNvSpPr>
            <a:spLocks noGrp="1"/>
          </p:cNvSpPr>
          <p:nvPr>
            <p:ph idx="1"/>
          </p:nvPr>
        </p:nvSpPr>
        <p:spPr>
          <a:xfrm>
            <a:off x="457200" y="1600202"/>
            <a:ext cx="8437418" cy="4525963"/>
          </a:xfrm>
        </p:spPr>
        <p:txBody>
          <a:bodyPr>
            <a:normAutofit/>
          </a:bodyPr>
          <a:lstStyle/>
          <a:p>
            <a:r>
              <a:rPr lang="en-US" dirty="0"/>
              <a:t>Reflect and discuss.</a:t>
            </a:r>
          </a:p>
          <a:p>
            <a:pPr marL="342900" indent="-342900">
              <a:buFont typeface="Arial" panose="020B0604020202020204" pitchFamily="34" charset="0"/>
              <a:buChar char="•"/>
            </a:pPr>
            <a:r>
              <a:rPr lang="en-US" dirty="0">
                <a:solidFill>
                  <a:schemeClr val="tx1"/>
                </a:solidFill>
              </a:rPr>
              <a:t>What are the current practices in your school to ensure uninterrupted </a:t>
            </a:r>
            <a:r>
              <a:rPr lang="en-US" i="1" dirty="0">
                <a:solidFill>
                  <a:schemeClr val="tx1"/>
                </a:solidFill>
              </a:rPr>
              <a:t>instructional time</a:t>
            </a:r>
            <a:r>
              <a:rPr lang="en-US" dirty="0">
                <a:solidFill>
                  <a:schemeClr val="tx1"/>
                </a:solidFill>
              </a:rPr>
              <a:t>? </a:t>
            </a:r>
          </a:p>
          <a:p>
            <a:pPr marL="900113" lvl="1" indent="-342900"/>
            <a:r>
              <a:rPr lang="en-US" dirty="0">
                <a:solidFill>
                  <a:schemeClr val="tx1"/>
                </a:solidFill>
              </a:rPr>
              <a:t>Have all teachers clarified expectations and procedures, taught, and shared them with co-teachers, teacher assistants, and substitutes? </a:t>
            </a:r>
          </a:p>
          <a:p>
            <a:pPr marL="900113" lvl="1" indent="-342900"/>
            <a:r>
              <a:rPr lang="en-US" dirty="0">
                <a:solidFill>
                  <a:schemeClr val="tx1"/>
                </a:solidFill>
              </a:rPr>
              <a:t>Do teachers use high rates of encouragement for students displaying expected classroom behaviors, and effective responses when social behavioral errors occur?</a:t>
            </a:r>
          </a:p>
          <a:p>
            <a:pPr marL="342900" indent="-342900">
              <a:buFont typeface="Arial" panose="020B0604020202020204" pitchFamily="34" charset="0"/>
              <a:buChar char="•"/>
            </a:pPr>
            <a:r>
              <a:rPr lang="en-US" dirty="0">
                <a:solidFill>
                  <a:schemeClr val="tx1"/>
                </a:solidFill>
              </a:rPr>
              <a:t>What are the current practices in your school to support </a:t>
            </a:r>
            <a:r>
              <a:rPr lang="en-US" i="1" dirty="0">
                <a:solidFill>
                  <a:schemeClr val="tx1"/>
                </a:solidFill>
              </a:rPr>
              <a:t>engaged time</a:t>
            </a:r>
            <a:r>
              <a:rPr lang="en-US" dirty="0">
                <a:solidFill>
                  <a:schemeClr val="tx1"/>
                </a:solidFill>
              </a:rPr>
              <a:t>?  </a:t>
            </a:r>
          </a:p>
          <a:p>
            <a:pPr marL="900113" lvl="1" indent="-342900"/>
            <a:r>
              <a:rPr lang="en-US" dirty="0">
                <a:solidFill>
                  <a:schemeClr val="tx1"/>
                </a:solidFill>
              </a:rPr>
              <a:t>What practices are in place to ensure students are on-task, responding frequently, and producing quality work? </a:t>
            </a:r>
          </a:p>
          <a:p>
            <a:pPr marL="342900" indent="-342900">
              <a:buFont typeface="Arial" panose="020B0604020202020204" pitchFamily="34" charset="0"/>
              <a:buChar char="•"/>
            </a:pPr>
            <a:endParaRPr lang="en-US" dirty="0">
              <a:solidFill>
                <a:schemeClr val="tx1"/>
              </a:solidFill>
            </a:endParaRPr>
          </a:p>
        </p:txBody>
      </p:sp>
    </p:spTree>
    <p:extLst>
      <p:ext uri="{BB962C8B-B14F-4D97-AF65-F5344CB8AC3E}">
        <p14:creationId xmlns:p14="http://schemas.microsoft.com/office/powerpoint/2010/main" val="185237044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2">
            <a:extLst>
              <a:ext uri="{FF2B5EF4-FFF2-40B4-BE49-F238E27FC236}">
                <a16:creationId xmlns:a16="http://schemas.microsoft.com/office/drawing/2014/main" id="{DC43AE11-1BFE-E848-ACB4-13E62F29125E}"/>
              </a:ext>
            </a:extLst>
          </p:cNvPr>
          <p:cNvSpPr txBox="1">
            <a:spLocks/>
          </p:cNvSpPr>
          <p:nvPr/>
        </p:nvSpPr>
        <p:spPr>
          <a:xfrm>
            <a:off x="457200" y="1600202"/>
            <a:ext cx="8229600" cy="4525963"/>
          </a:xfrm>
          <a:prstGeom prst="rect">
            <a:avLst/>
          </a:prstGeom>
        </p:spPr>
        <p:txBody>
          <a:bodyPr>
            <a:normAutofit/>
          </a:bodyPr>
          <a:lstStyle>
            <a:lvl1pPr marL="257175" indent="-257175" algn="l" defTabSz="342900" rtl="0" eaLnBrk="1" latinLnBrk="0" hangingPunct="1">
              <a:spcBef>
                <a:spcPct val="20000"/>
              </a:spcBef>
              <a:buClr>
                <a:srgbClr val="FF0000"/>
              </a:buClr>
              <a:buFont typeface="Arial" panose="020B0604020202020204" pitchFamily="34" charset="0"/>
              <a:buChar char="•"/>
              <a:defRPr sz="2400" kern="1200">
                <a:solidFill>
                  <a:schemeClr val="tx1"/>
                </a:solidFill>
                <a:latin typeface="+mn-lt"/>
                <a:ea typeface="+mn-ea"/>
                <a:cs typeface="+mn-cs"/>
              </a:defRPr>
            </a:lvl1pPr>
            <a:lvl2pPr marL="557213" indent="-214313" algn="l" defTabSz="342900" rtl="0" eaLnBrk="1" latinLnBrk="0" hangingPunct="1">
              <a:spcBef>
                <a:spcPct val="20000"/>
              </a:spcBef>
              <a:buClr>
                <a:srgbClr val="FF0000"/>
              </a:buClr>
              <a:buFont typeface="Arial" panose="020B0604020202020204" pitchFamily="34" charset="0"/>
              <a:buChar char="•"/>
              <a:defRPr sz="2100" kern="1200">
                <a:solidFill>
                  <a:schemeClr val="tx1"/>
                </a:solidFill>
                <a:latin typeface="+mn-lt"/>
                <a:ea typeface="+mn-ea"/>
                <a:cs typeface="+mn-cs"/>
              </a:defRPr>
            </a:lvl2pPr>
            <a:lvl3pPr marL="857250" indent="-171450" algn="l" defTabSz="342900" rtl="0" eaLnBrk="1" latinLnBrk="0" hangingPunct="1">
              <a:spcBef>
                <a:spcPct val="20000"/>
              </a:spcBef>
              <a:buClr>
                <a:srgbClr val="FF0000"/>
              </a:buClr>
              <a:buFont typeface="Arial" panose="020B0604020202020204" pitchFamily="34" charset="0"/>
              <a:buChar char="•"/>
              <a:defRPr sz="1800" kern="1200">
                <a:solidFill>
                  <a:schemeClr val="tx1"/>
                </a:solidFill>
                <a:latin typeface="+mn-lt"/>
                <a:ea typeface="+mn-ea"/>
                <a:cs typeface="+mn-cs"/>
              </a:defRPr>
            </a:lvl3pPr>
            <a:lvl4pPr marL="1200150" indent="-171450" algn="l" defTabSz="342900" rtl="0" eaLnBrk="1" latinLnBrk="0" hangingPunct="1">
              <a:spcBef>
                <a:spcPct val="20000"/>
              </a:spcBef>
              <a:buClr>
                <a:srgbClr val="FF0000"/>
              </a:buClr>
              <a:buFont typeface="Arial" panose="020B0604020202020204" pitchFamily="34" charset="0"/>
              <a:buChar char="•"/>
              <a:defRPr sz="1500" kern="1200">
                <a:solidFill>
                  <a:schemeClr val="tx1"/>
                </a:solidFill>
                <a:latin typeface="+mn-lt"/>
                <a:ea typeface="+mn-ea"/>
                <a:cs typeface="+mn-cs"/>
              </a:defRPr>
            </a:lvl4pPr>
            <a:lvl5pPr marL="1543050" indent="-171450" algn="l" defTabSz="342900" rtl="0" eaLnBrk="1" latinLnBrk="0" hangingPunct="1">
              <a:spcBef>
                <a:spcPct val="20000"/>
              </a:spcBef>
              <a:buClr>
                <a:srgbClr val="FF0000"/>
              </a:buClr>
              <a:buFont typeface="Arial" panose="020B0604020202020204" pitchFamily="34" charset="0"/>
              <a:buChar char="•"/>
              <a:defRPr sz="1500" kern="1200">
                <a:solidFill>
                  <a:schemeClr val="tx1"/>
                </a:solidFill>
                <a:latin typeface="+mn-lt"/>
                <a:ea typeface="+mn-ea"/>
                <a:cs typeface="+mn-cs"/>
              </a:defRPr>
            </a:lvl5pPr>
            <a:lvl6pPr marL="1885950" indent="-171450" algn="l" defTabSz="342900" rtl="0" eaLnBrk="1" latinLnBrk="0" hangingPunct="1">
              <a:spcBef>
                <a:spcPct val="20000"/>
              </a:spcBef>
              <a:buFont typeface="Arial"/>
              <a:buChar char="•"/>
              <a:defRPr sz="1500" kern="1200">
                <a:solidFill>
                  <a:schemeClr val="tx1"/>
                </a:solidFill>
                <a:latin typeface="+mn-lt"/>
                <a:ea typeface="+mn-ea"/>
                <a:cs typeface="+mn-cs"/>
              </a:defRPr>
            </a:lvl6pPr>
            <a:lvl7pPr marL="2228850" indent="-171450" algn="l" defTabSz="342900" rtl="0" eaLnBrk="1" latinLnBrk="0" hangingPunct="1">
              <a:spcBef>
                <a:spcPct val="20000"/>
              </a:spcBef>
              <a:buFont typeface="Arial"/>
              <a:buChar char="•"/>
              <a:defRPr sz="1500" kern="1200">
                <a:solidFill>
                  <a:schemeClr val="tx1"/>
                </a:solidFill>
                <a:latin typeface="+mn-lt"/>
                <a:ea typeface="+mn-ea"/>
                <a:cs typeface="+mn-cs"/>
              </a:defRPr>
            </a:lvl7pPr>
            <a:lvl8pPr marL="2571750" indent="-171450" algn="l" defTabSz="342900" rtl="0" eaLnBrk="1" latinLnBrk="0" hangingPunct="1">
              <a:spcBef>
                <a:spcPct val="20000"/>
              </a:spcBef>
              <a:buFont typeface="Arial"/>
              <a:buChar char="•"/>
              <a:defRPr sz="1500" kern="1200">
                <a:solidFill>
                  <a:schemeClr val="tx1"/>
                </a:solidFill>
                <a:latin typeface="+mn-lt"/>
                <a:ea typeface="+mn-ea"/>
                <a:cs typeface="+mn-cs"/>
              </a:defRPr>
            </a:lvl8pPr>
            <a:lvl9pPr marL="2914650" indent="-171450" algn="l" defTabSz="342900" rtl="0" eaLnBrk="1" latinLnBrk="0" hangingPunct="1">
              <a:spcBef>
                <a:spcPct val="20000"/>
              </a:spcBef>
              <a:buFont typeface="Arial"/>
              <a:buChar char="•"/>
              <a:defRPr sz="1500" kern="1200">
                <a:solidFill>
                  <a:schemeClr val="tx1"/>
                </a:solidFill>
                <a:latin typeface="+mn-lt"/>
                <a:ea typeface="+mn-ea"/>
                <a:cs typeface="+mn-cs"/>
              </a:defRPr>
            </a:lvl9pPr>
          </a:lstStyle>
          <a:p>
            <a:pPr marL="514338" indent="-514338">
              <a:buClr>
                <a:srgbClr val="008000"/>
              </a:buClr>
              <a:buFont typeface="+mj-lt"/>
              <a:buAutoNum type="arabicPeriod"/>
            </a:pPr>
            <a:r>
              <a:rPr lang="en-US"/>
              <a:t>Classroom Expectations &amp; Rules</a:t>
            </a:r>
          </a:p>
          <a:p>
            <a:pPr marL="514338" indent="-514338">
              <a:buClr>
                <a:srgbClr val="008000"/>
              </a:buClr>
              <a:buFont typeface="+mj-lt"/>
              <a:buAutoNum type="arabicPeriod"/>
            </a:pPr>
            <a:r>
              <a:rPr lang="en-US"/>
              <a:t>Classroom Procedures &amp; Routines</a:t>
            </a:r>
          </a:p>
          <a:p>
            <a:pPr marL="514338" indent="-514338">
              <a:buClr>
                <a:srgbClr val="008000"/>
              </a:buClr>
              <a:buFont typeface="+mj-lt"/>
              <a:buAutoNum type="arabicPeriod"/>
            </a:pPr>
            <a:r>
              <a:rPr lang="en-US">
                <a:solidFill>
                  <a:srgbClr val="008000"/>
                </a:solidFill>
              </a:rPr>
              <a:t> </a:t>
            </a:r>
            <a:r>
              <a:rPr lang="en-US"/>
              <a:t>Encouraging Expected Behavior</a:t>
            </a:r>
          </a:p>
          <a:p>
            <a:pPr marL="514338" indent="-514338">
              <a:buClr>
                <a:srgbClr val="008000"/>
              </a:buClr>
              <a:buFont typeface="+mj-lt"/>
              <a:buAutoNum type="arabicPeriod"/>
            </a:pPr>
            <a:r>
              <a:rPr lang="en-US"/>
              <a:t>Discouraging Unexpected Behavior</a:t>
            </a:r>
          </a:p>
          <a:p>
            <a:pPr marL="514338" indent="-514338">
              <a:buClr>
                <a:srgbClr val="008000"/>
              </a:buClr>
              <a:buFont typeface="+mj-lt"/>
              <a:buAutoNum type="arabicPeriod"/>
            </a:pPr>
            <a:r>
              <a:rPr lang="en-US"/>
              <a:t>Active Supervision</a:t>
            </a:r>
          </a:p>
          <a:p>
            <a:pPr marL="514338" indent="-514338">
              <a:buClr>
                <a:srgbClr val="008000"/>
              </a:buClr>
              <a:buFont typeface="+mj-lt"/>
              <a:buAutoNum type="arabicPeriod"/>
            </a:pPr>
            <a:r>
              <a:rPr lang="en-US"/>
              <a:t>Opportunities to Respond</a:t>
            </a:r>
          </a:p>
          <a:p>
            <a:pPr marL="514338" indent="-514338">
              <a:buClr>
                <a:srgbClr val="008000"/>
              </a:buClr>
              <a:buFont typeface="+mj-lt"/>
              <a:buAutoNum type="arabicPeriod"/>
            </a:pPr>
            <a:r>
              <a:rPr lang="en-US"/>
              <a:t>Activity Sequencing &amp; Choice</a:t>
            </a:r>
          </a:p>
          <a:p>
            <a:pPr marL="514338" indent="-514338">
              <a:buClr>
                <a:srgbClr val="008000"/>
              </a:buClr>
              <a:buFont typeface="+mj-lt"/>
              <a:buAutoNum type="arabicPeriod"/>
            </a:pPr>
            <a:r>
              <a:rPr lang="en-US"/>
              <a:t>Adjusting Task Difficulty</a:t>
            </a:r>
            <a:endParaRPr lang="en-US" dirty="0"/>
          </a:p>
        </p:txBody>
      </p:sp>
      <p:sp>
        <p:nvSpPr>
          <p:cNvPr id="3" name="Title 1">
            <a:extLst>
              <a:ext uri="{FF2B5EF4-FFF2-40B4-BE49-F238E27FC236}">
                <a16:creationId xmlns:a16="http://schemas.microsoft.com/office/drawing/2014/main" id="{7B772455-A526-8A48-8AE8-A7F88C4EDC20}"/>
              </a:ext>
            </a:extLst>
          </p:cNvPr>
          <p:cNvSpPr txBox="1">
            <a:spLocks/>
          </p:cNvSpPr>
          <p:nvPr/>
        </p:nvSpPr>
        <p:spPr>
          <a:xfrm>
            <a:off x="457200" y="514515"/>
            <a:ext cx="8229600" cy="1143000"/>
          </a:xfrm>
          <a:prstGeom prst="rect">
            <a:avLst/>
          </a:prstGeom>
        </p:spPr>
        <p:txBody>
          <a:bodyPr/>
          <a:lstStyle>
            <a:lvl1pPr algn="ctr" defTabSz="342900" rtl="0" eaLnBrk="1" latinLnBrk="0" hangingPunct="1">
              <a:spcBef>
                <a:spcPct val="0"/>
              </a:spcBef>
              <a:buNone/>
              <a:defRPr sz="3300" kern="1200">
                <a:solidFill>
                  <a:schemeClr val="tx1"/>
                </a:solidFill>
                <a:latin typeface="+mj-lt"/>
                <a:ea typeface="+mj-ea"/>
                <a:cs typeface="+mj-cs"/>
              </a:defRPr>
            </a:lvl1pPr>
          </a:lstStyle>
          <a:p>
            <a:r>
              <a:rPr lang="en-US" b="1" dirty="0">
                <a:solidFill>
                  <a:srgbClr val="000000"/>
                </a:solidFill>
              </a:rPr>
              <a:t>Effective Classroom Practices </a:t>
            </a:r>
            <a:endParaRPr lang="en-US" dirty="0">
              <a:solidFill>
                <a:srgbClr val="000000"/>
              </a:solidFill>
            </a:endParaRPr>
          </a:p>
        </p:txBody>
      </p:sp>
      <p:pic>
        <p:nvPicPr>
          <p:cNvPr id="6" name="Picture 5">
            <a:extLst>
              <a:ext uri="{FF2B5EF4-FFF2-40B4-BE49-F238E27FC236}">
                <a16:creationId xmlns:a16="http://schemas.microsoft.com/office/drawing/2014/main" id="{1F9709EE-7EE5-174A-9BCA-5A9E36E30A00}"/>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5444836" y="1124511"/>
            <a:ext cx="2158255" cy="3237382"/>
          </a:xfrm>
          <a:prstGeom prst="rect">
            <a:avLst/>
          </a:prstGeom>
        </p:spPr>
      </p:pic>
      <p:pic>
        <p:nvPicPr>
          <p:cNvPr id="8" name="Picture 7">
            <a:extLst>
              <a:ext uri="{FF2B5EF4-FFF2-40B4-BE49-F238E27FC236}">
                <a16:creationId xmlns:a16="http://schemas.microsoft.com/office/drawing/2014/main" id="{94D4B548-54DA-EB4F-8FAC-C23735FC2796}"/>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7216691" y="2036618"/>
            <a:ext cx="1856509" cy="2784764"/>
          </a:xfrm>
          <a:prstGeom prst="rect">
            <a:avLst/>
          </a:prstGeom>
        </p:spPr>
      </p:pic>
      <p:pic>
        <p:nvPicPr>
          <p:cNvPr id="10" name="Picture 9">
            <a:extLst>
              <a:ext uri="{FF2B5EF4-FFF2-40B4-BE49-F238E27FC236}">
                <a16:creationId xmlns:a16="http://schemas.microsoft.com/office/drawing/2014/main" id="{2A705A10-D0F0-A844-8FF1-41F7EF13A123}"/>
              </a:ext>
            </a:extLst>
          </p:cNvPr>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5444836" y="3862841"/>
            <a:ext cx="3628364" cy="2418909"/>
          </a:xfrm>
          <a:prstGeom prst="rect">
            <a:avLst/>
          </a:prstGeom>
        </p:spPr>
      </p:pic>
    </p:spTree>
    <p:extLst>
      <p:ext uri="{BB962C8B-B14F-4D97-AF65-F5344CB8AC3E}">
        <p14:creationId xmlns:p14="http://schemas.microsoft.com/office/powerpoint/2010/main" val="262041720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Macintosh HD:Users:wellspl:Desktop:Bloc notes.png"/>
          <p:cNvPicPr/>
          <p:nvPr/>
        </p:nvPicPr>
        <p:blipFill>
          <a:blip r:embed="rId2">
            <a:extLst>
              <a:ext uri="{28A0092B-C50C-407E-A947-70E740481C1C}">
                <a14:useLocalDpi xmlns:a14="http://schemas.microsoft.com/office/drawing/2010/main"/>
              </a:ext>
            </a:extLst>
          </a:blip>
          <a:srcRect/>
          <a:stretch>
            <a:fillRect/>
          </a:stretch>
        </p:blipFill>
        <p:spPr bwMode="auto">
          <a:xfrm>
            <a:off x="1724025" y="1011500"/>
            <a:ext cx="1602105" cy="1475899"/>
          </a:xfrm>
          <a:prstGeom prst="rect">
            <a:avLst/>
          </a:prstGeom>
          <a:noFill/>
          <a:ln>
            <a:noFill/>
          </a:ln>
          <a:extLst>
            <a:ext uri="{FAA26D3D-D897-4be2-8F04-BA451C77F1D7}">
              <ma14:placeholderFlag xmlns:ma14="http://schemas.microsoft.com/office/mac/drawingml/2011/main" xmlns=""/>
            </a:ext>
          </a:extLst>
        </p:spPr>
      </p:pic>
      <p:sp>
        <p:nvSpPr>
          <p:cNvPr id="7" name="Text Box 3"/>
          <p:cNvSpPr txBox="1"/>
          <p:nvPr/>
        </p:nvSpPr>
        <p:spPr>
          <a:xfrm>
            <a:off x="2199800" y="1253435"/>
            <a:ext cx="4791551" cy="757714"/>
          </a:xfrm>
          <a:prstGeom prst="rect">
            <a:avLst/>
          </a:prstGeom>
          <a:noFill/>
          <a:ln>
            <a:noFill/>
          </a:ln>
          <a:effectLst/>
          <a:extLst>
            <a:ext uri="{C572A759-6A51-4108-AA02-DFA0A04FC94B}">
              <ma14:wrappingTextBoxFlag xmlns:ma14="http://schemas.microsoft.com/office/mac/drawingml/2011/main" xmlns=""/>
            </a:ext>
          </a:extLst>
        </p:spPr>
        <p:style>
          <a:lnRef idx="0">
            <a:schemeClr val="accent1"/>
          </a:lnRef>
          <a:fillRef idx="0">
            <a:schemeClr val="accent1"/>
          </a:fillRef>
          <a:effectRef idx="0">
            <a:schemeClr val="accent1"/>
          </a:effectRef>
          <a:fontRef idx="minor">
            <a:schemeClr val="dk1"/>
          </a:fontRef>
        </p:style>
        <p:txBody>
          <a:bodyPr rot="0" spcFirstLastPara="0" vert="horz" wrap="square" lIns="68580" tIns="34290" rIns="68580" bIns="34290" numCol="1" spcCol="0" rtlCol="0" fromWordArt="0" anchor="t" anchorCtr="0" forceAA="0" compatLnSpc="1">
            <a:prstTxWarp prst="textNoShape">
              <a:avLst/>
            </a:prstTxWarp>
            <a:noAutofit/>
          </a:bodyPr>
          <a:lstStyle/>
          <a:p>
            <a:r>
              <a:rPr lang="en-US" sz="2700" dirty="0">
                <a:latin typeface="Calibri"/>
                <a:ea typeface="ＭＳ 明朝"/>
                <a:cs typeface="Calibri"/>
              </a:rPr>
              <a:t>Trainer Notes </a:t>
            </a:r>
            <a:r>
              <a:rPr lang="en-US" dirty="0">
                <a:latin typeface="Calibri"/>
                <a:ea typeface="ＭＳ 明朝"/>
                <a:cs typeface="Calibri"/>
              </a:rPr>
              <a:t>(Remove before training.)</a:t>
            </a:r>
            <a:endParaRPr lang="en-US" dirty="0">
              <a:ea typeface="ＭＳ 明朝"/>
              <a:cs typeface="Calibri"/>
            </a:endParaRPr>
          </a:p>
        </p:txBody>
      </p:sp>
      <p:sp>
        <p:nvSpPr>
          <p:cNvPr id="2" name="TextBox 1"/>
          <p:cNvSpPr txBox="1"/>
          <p:nvPr/>
        </p:nvSpPr>
        <p:spPr>
          <a:xfrm>
            <a:off x="1543848" y="2149292"/>
            <a:ext cx="6103452" cy="2441694"/>
          </a:xfrm>
          <a:prstGeom prst="rect">
            <a:avLst/>
          </a:prstGeom>
          <a:noFill/>
        </p:spPr>
        <p:txBody>
          <a:bodyPr wrap="square" rtlCol="0">
            <a:spAutoFit/>
          </a:bodyPr>
          <a:lstStyle/>
          <a:p>
            <a:pPr algn="ctr" defTabSz="347663">
              <a:spcAft>
                <a:spcPts val="450"/>
              </a:spcAft>
              <a:tabLst>
                <a:tab pos="3775472" algn="l"/>
              </a:tabLst>
            </a:pPr>
            <a:r>
              <a:rPr lang="en-US" sz="2100" dirty="0">
                <a:solidFill>
                  <a:srgbClr val="008000"/>
                </a:solidFill>
              </a:rPr>
              <a:t>Approximate Time Estimates:</a:t>
            </a:r>
          </a:p>
          <a:p>
            <a:pPr defTabSz="347663">
              <a:spcAft>
                <a:spcPts val="300"/>
              </a:spcAft>
              <a:tabLst>
                <a:tab pos="4417219" algn="l"/>
              </a:tabLst>
            </a:pPr>
            <a:r>
              <a:rPr lang="en-US" sz="1500" u="sng" dirty="0"/>
              <a:t>Session                                                                                                       45 minutes</a:t>
            </a:r>
          </a:p>
          <a:p>
            <a:pPr marL="257175" indent="-257175" defTabSz="173831">
              <a:buClr>
                <a:srgbClr val="FF0000"/>
              </a:buClr>
              <a:buFont typeface="Arial" panose="020B0604020202020204" pitchFamily="34" charset="0"/>
              <a:buChar char="•"/>
              <a:tabLst>
                <a:tab pos="4719638" algn="l"/>
              </a:tabLst>
            </a:pPr>
            <a:endParaRPr lang="en-US" sz="1500" dirty="0"/>
          </a:p>
          <a:p>
            <a:pPr marL="257175" indent="-257175" defTabSz="173831">
              <a:buClr>
                <a:srgbClr val="FF0000"/>
              </a:buClr>
              <a:buFont typeface="Arial" panose="020B0604020202020204" pitchFamily="34" charset="0"/>
              <a:buChar char="•"/>
              <a:tabLst>
                <a:tab pos="4719638" algn="l"/>
              </a:tabLst>
            </a:pPr>
            <a:r>
              <a:rPr lang="en-US" sz="1500" dirty="0"/>
              <a:t>ETLP Overview  - Increasing Instructional Time &amp; Student Engagement	    	45 minutes</a:t>
            </a:r>
            <a:endParaRPr lang="en-US" sz="1500" i="1" dirty="0">
              <a:solidFill>
                <a:srgbClr val="009E47"/>
              </a:solidFill>
            </a:endParaRPr>
          </a:p>
          <a:p>
            <a:pPr defTabSz="173831">
              <a:buClr>
                <a:srgbClr val="FF0000"/>
              </a:buClr>
              <a:tabLst>
                <a:tab pos="4719638" algn="l"/>
              </a:tabLst>
            </a:pPr>
            <a:r>
              <a:rPr lang="en-US" sz="1500" dirty="0"/>
              <a:t>	</a:t>
            </a:r>
          </a:p>
          <a:p>
            <a:pPr defTabSz="347663">
              <a:spcAft>
                <a:spcPts val="300"/>
              </a:spcAft>
              <a:tabLst>
                <a:tab pos="4417219" algn="l"/>
              </a:tabLst>
            </a:pPr>
            <a:endParaRPr lang="en-US" sz="1500" dirty="0"/>
          </a:p>
          <a:p>
            <a:pPr defTabSz="347663">
              <a:spcAft>
                <a:spcPts val="300"/>
              </a:spcAft>
              <a:tabLst>
                <a:tab pos="4417219" algn="l"/>
              </a:tabLst>
            </a:pPr>
            <a:endParaRPr lang="en-US" sz="1500" dirty="0"/>
          </a:p>
          <a:p>
            <a:pPr>
              <a:spcAft>
                <a:spcPts val="450"/>
              </a:spcAft>
              <a:buClr>
                <a:srgbClr val="FF0000"/>
              </a:buClr>
            </a:pPr>
            <a:r>
              <a:rPr lang="en-US" sz="1500" dirty="0"/>
              <a:t>	</a:t>
            </a:r>
          </a:p>
        </p:txBody>
      </p:sp>
    </p:spTree>
    <p:extLst>
      <p:ext uri="{BB962C8B-B14F-4D97-AF65-F5344CB8AC3E}">
        <p14:creationId xmlns:p14="http://schemas.microsoft.com/office/powerpoint/2010/main" val="174896875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BE59F3-5A00-CA45-BF58-A022498AF86C}"/>
              </a:ext>
            </a:extLst>
          </p:cNvPr>
          <p:cNvSpPr>
            <a:spLocks noGrp="1"/>
          </p:cNvSpPr>
          <p:nvPr>
            <p:ph type="title"/>
          </p:nvPr>
        </p:nvSpPr>
        <p:spPr/>
        <p:txBody>
          <a:bodyPr/>
          <a:lstStyle/>
          <a:p>
            <a:r>
              <a:rPr lang="en-US" dirty="0"/>
              <a:t>Session Objectives</a:t>
            </a:r>
          </a:p>
        </p:txBody>
      </p:sp>
      <p:sp>
        <p:nvSpPr>
          <p:cNvPr id="3" name="Content Placeholder 2">
            <a:extLst>
              <a:ext uri="{FF2B5EF4-FFF2-40B4-BE49-F238E27FC236}">
                <a16:creationId xmlns:a16="http://schemas.microsoft.com/office/drawing/2014/main" id="{A90CB2F6-9F61-4C40-9DAB-72A80C15532A}"/>
              </a:ext>
            </a:extLst>
          </p:cNvPr>
          <p:cNvSpPr>
            <a:spLocks noGrp="1"/>
          </p:cNvSpPr>
          <p:nvPr>
            <p:ph idx="1"/>
          </p:nvPr>
        </p:nvSpPr>
        <p:spPr/>
        <p:txBody>
          <a:bodyPr/>
          <a:lstStyle/>
          <a:p>
            <a:pPr marL="0" indent="0">
              <a:buNone/>
            </a:pPr>
            <a:r>
              <a:rPr lang="en-US" i="1" dirty="0">
                <a:solidFill>
                  <a:srgbClr val="4E8F00"/>
                </a:solidFill>
              </a:rPr>
              <a:t>By the end of this lesson, you will be able to:</a:t>
            </a:r>
          </a:p>
          <a:p>
            <a:pPr marL="0" indent="0">
              <a:buNone/>
            </a:pPr>
            <a:endParaRPr lang="en-US" dirty="0">
              <a:solidFill>
                <a:srgbClr val="4E8F00"/>
              </a:solidFill>
            </a:endParaRPr>
          </a:p>
          <a:p>
            <a:pPr>
              <a:buFont typeface="Wingdings" pitchFamily="2" charset="2"/>
              <a:buChar char="ü"/>
            </a:pPr>
            <a:r>
              <a:rPr lang="en-US" dirty="0"/>
              <a:t>Explain to others the power of positive and proactive strategies in establishing an effective classroom learning environment.</a:t>
            </a:r>
          </a:p>
          <a:p>
            <a:endParaRPr lang="en-US" dirty="0"/>
          </a:p>
        </p:txBody>
      </p:sp>
    </p:spTree>
    <p:extLst>
      <p:ext uri="{BB962C8B-B14F-4D97-AF65-F5344CB8AC3E}">
        <p14:creationId xmlns:p14="http://schemas.microsoft.com/office/powerpoint/2010/main" val="132307516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E582A17-A357-B54D-9F31-D3DB29812031}"/>
              </a:ext>
            </a:extLst>
          </p:cNvPr>
          <p:cNvSpPr>
            <a:spLocks noGrp="1"/>
          </p:cNvSpPr>
          <p:nvPr>
            <p:ph type="title"/>
          </p:nvPr>
        </p:nvSpPr>
        <p:spPr/>
        <p:txBody>
          <a:bodyPr/>
          <a:lstStyle/>
          <a:p>
            <a:r>
              <a:rPr lang="en-US" dirty="0"/>
              <a:t>References</a:t>
            </a:r>
          </a:p>
        </p:txBody>
      </p:sp>
      <p:sp>
        <p:nvSpPr>
          <p:cNvPr id="5" name="Content Placeholder 4">
            <a:extLst>
              <a:ext uri="{FF2B5EF4-FFF2-40B4-BE49-F238E27FC236}">
                <a16:creationId xmlns:a16="http://schemas.microsoft.com/office/drawing/2014/main" id="{B4503669-39A7-0946-86D2-896E4E268FA9}"/>
              </a:ext>
            </a:extLst>
          </p:cNvPr>
          <p:cNvSpPr>
            <a:spLocks noGrp="1"/>
          </p:cNvSpPr>
          <p:nvPr>
            <p:ph idx="1"/>
          </p:nvPr>
        </p:nvSpPr>
        <p:spPr>
          <a:xfrm>
            <a:off x="498764" y="1417638"/>
            <a:ext cx="8229600" cy="4525963"/>
          </a:xfrm>
        </p:spPr>
        <p:txBody>
          <a:bodyPr>
            <a:normAutofit fontScale="92500" lnSpcReduction="20000"/>
          </a:bodyPr>
          <a:lstStyle/>
          <a:p>
            <a:pPr marL="0" indent="-457200">
              <a:buNone/>
            </a:pPr>
            <a:r>
              <a:rPr lang="en-US" dirty="0"/>
              <a:t>Reinke, W.M., Herman, K.C., &amp; Stormont, M. (2013). Classroom-level positive behavior supports in schools implementing SW-PBIS: Identifying areas for enhancement</a:t>
            </a:r>
            <a:r>
              <a:rPr lang="en-US" i="1" dirty="0"/>
              <a:t>. Journal of Positive Behavior Interventions, 15(1)</a:t>
            </a:r>
            <a:r>
              <a:rPr lang="en-US" dirty="0"/>
              <a:t>, 39-50.</a:t>
            </a:r>
          </a:p>
          <a:p>
            <a:pPr marL="0" indent="-457200">
              <a:buNone/>
            </a:pPr>
            <a:endParaRPr lang="en-US" dirty="0"/>
          </a:p>
          <a:p>
            <a:pPr marL="0" indent="-457200">
              <a:buNone/>
            </a:pPr>
            <a:r>
              <a:rPr lang="en-US" dirty="0"/>
              <a:t>Scheuermann, B. K. and Hall, J. A. (2008).  </a:t>
            </a:r>
            <a:r>
              <a:rPr lang="en-US" i="1" dirty="0"/>
              <a:t>Positive behavioral supports for the classroom.</a:t>
            </a:r>
            <a:r>
              <a:rPr lang="en-US" dirty="0"/>
              <a:t> Upper Saddle River, NJ: Pearson Merrill Prentice Hall.</a:t>
            </a:r>
          </a:p>
          <a:p>
            <a:pPr marL="0" indent="-457200">
              <a:buNone/>
            </a:pPr>
            <a:endParaRPr lang="en-US" dirty="0"/>
          </a:p>
          <a:p>
            <a:pPr marL="0" indent="-457200">
              <a:buNone/>
            </a:pPr>
            <a:r>
              <a:rPr lang="en-US" dirty="0" err="1"/>
              <a:t>Sprick</a:t>
            </a:r>
            <a:r>
              <a:rPr lang="en-US" dirty="0"/>
              <a:t>, R., Knight, J., Reinke, W. &amp; </a:t>
            </a:r>
            <a:r>
              <a:rPr lang="en-US" dirty="0" err="1"/>
              <a:t>McKale</a:t>
            </a:r>
            <a:r>
              <a:rPr lang="en-US" dirty="0"/>
              <a:t>, T. (2006). </a:t>
            </a:r>
            <a:r>
              <a:rPr lang="en-US" i="1" dirty="0"/>
              <a:t>Coaching classroom management: Strategies and tools for administrators and coaches. </a:t>
            </a:r>
            <a:r>
              <a:rPr lang="en-US" dirty="0"/>
              <a:t>Eugene, OR:  Pacific Northwest Publishing.</a:t>
            </a:r>
          </a:p>
          <a:p>
            <a:pPr marL="0" indent="-457200">
              <a:buNone/>
            </a:pPr>
            <a:endParaRPr lang="en-US" dirty="0"/>
          </a:p>
          <a:p>
            <a:pPr marL="0" indent="-457200">
              <a:buNone/>
            </a:pPr>
            <a:r>
              <a:rPr lang="en-US" dirty="0"/>
              <a:t>Walberg, H. (1988). Synthesis of research on time and learning. </a:t>
            </a:r>
            <a:r>
              <a:rPr lang="en-US" i="1" dirty="0"/>
              <a:t>Educational Leadership</a:t>
            </a:r>
            <a:r>
              <a:rPr lang="en-US" dirty="0"/>
              <a:t> </a:t>
            </a:r>
            <a:r>
              <a:rPr lang="en-US" i="1" dirty="0"/>
              <a:t>45</a:t>
            </a:r>
            <a:r>
              <a:rPr lang="en-US" dirty="0"/>
              <a:t>(6), 76-85.</a:t>
            </a:r>
          </a:p>
          <a:p>
            <a:pPr marL="0" indent="0">
              <a:buNone/>
            </a:pPr>
            <a:endParaRPr lang="en-US" dirty="0"/>
          </a:p>
        </p:txBody>
      </p:sp>
    </p:spTree>
    <p:extLst>
      <p:ext uri="{BB962C8B-B14F-4D97-AF65-F5344CB8AC3E}">
        <p14:creationId xmlns:p14="http://schemas.microsoft.com/office/powerpoint/2010/main" val="126242554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accent2">
            <a:lumMod val="20000"/>
            <a:lumOff val="80000"/>
          </a:schemeClr>
        </a:solidFill>
        <a:effectLst/>
      </p:bgPr>
    </p:bg>
    <p:spTree>
      <p:nvGrpSpPr>
        <p:cNvPr id="1" name=""/>
        <p:cNvGrpSpPr/>
        <p:nvPr/>
      </p:nvGrpSpPr>
      <p:grpSpPr>
        <a:xfrm>
          <a:off x="0" y="0"/>
          <a:ext cx="0" cy="0"/>
          <a:chOff x="0" y="0"/>
          <a:chExt cx="0" cy="0"/>
        </a:xfrm>
      </p:grpSpPr>
      <p:grpSp>
        <p:nvGrpSpPr>
          <p:cNvPr id="9" name="Group 8"/>
          <p:cNvGrpSpPr/>
          <p:nvPr/>
        </p:nvGrpSpPr>
        <p:grpSpPr>
          <a:xfrm>
            <a:off x="12700" y="6211407"/>
            <a:ext cx="9144379" cy="659292"/>
            <a:chOff x="12700" y="6211407"/>
            <a:chExt cx="9144378" cy="659292"/>
          </a:xfrm>
        </p:grpSpPr>
        <p:sp>
          <p:nvSpPr>
            <p:cNvPr id="10" name="Rectangle 9"/>
            <p:cNvSpPr/>
            <p:nvPr/>
          </p:nvSpPr>
          <p:spPr>
            <a:xfrm>
              <a:off x="12700" y="6756656"/>
              <a:ext cx="9144000" cy="114043"/>
            </a:xfrm>
            <a:prstGeom prst="rect">
              <a:avLst/>
            </a:prstGeom>
            <a:gradFill flip="none" rotWithShape="1">
              <a:gsLst>
                <a:gs pos="0">
                  <a:srgbClr val="FF0000"/>
                </a:gs>
                <a:gs pos="100000">
                  <a:srgbClr val="FFFFFF"/>
                </a:gs>
              </a:gsLst>
              <a:path path="circle">
                <a:fillToRect l="100000" b="100000"/>
              </a:path>
              <a:tileRect t="-100000" r="-10000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5" name="Rectangle 14"/>
            <p:cNvSpPr/>
            <p:nvPr/>
          </p:nvSpPr>
          <p:spPr>
            <a:xfrm>
              <a:off x="12700" y="6288897"/>
              <a:ext cx="9144378" cy="283567"/>
            </a:xfrm>
            <a:prstGeom prst="rect">
              <a:avLst/>
            </a:prstGeom>
            <a:gradFill flip="none" rotWithShape="1">
              <a:gsLst>
                <a:gs pos="75000">
                  <a:srgbClr val="008000"/>
                </a:gs>
                <a:gs pos="100000">
                  <a:srgbClr val="FFFFFF"/>
                </a:gs>
              </a:gsLst>
              <a:path path="circle">
                <a:fillToRect l="100000" t="100000"/>
              </a:path>
              <a:tileRect r="-100000" b="-10000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6" name="Rectangle 15"/>
            <p:cNvSpPr/>
            <p:nvPr/>
          </p:nvSpPr>
          <p:spPr>
            <a:xfrm>
              <a:off x="12700" y="6572093"/>
              <a:ext cx="9144000" cy="184935"/>
            </a:xfrm>
            <a:prstGeom prst="rect">
              <a:avLst/>
            </a:prstGeom>
            <a:gradFill flip="none" rotWithShape="1">
              <a:gsLst>
                <a:gs pos="65000">
                  <a:srgbClr val="FFF123"/>
                </a:gs>
                <a:gs pos="90000">
                  <a:srgbClr val="FFFFFF"/>
                </a:gs>
              </a:gsLst>
              <a:path path="circle">
                <a:fillToRect l="100000" t="100000"/>
              </a:path>
              <a:tileRect r="-100000" b="-10000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7" name="TextBox 16"/>
            <p:cNvSpPr txBox="1"/>
            <p:nvPr/>
          </p:nvSpPr>
          <p:spPr>
            <a:xfrm>
              <a:off x="673596" y="6211407"/>
              <a:ext cx="1752104" cy="369332"/>
            </a:xfrm>
            <a:prstGeom prst="rect">
              <a:avLst/>
            </a:prstGeom>
            <a:noFill/>
            <a:effectLst>
              <a:outerShdw blurRad="44450" dist="38100" dir="2700000" algn="tl" rotWithShape="0">
                <a:srgbClr val="008000"/>
              </a:outerShdw>
            </a:effectLst>
          </p:spPr>
          <p:txBody>
            <a:bodyPr wrap="square" rtlCol="0">
              <a:spAutoFit/>
            </a:bodyPr>
            <a:lstStyle/>
            <a:p>
              <a:r>
                <a:rPr lang="en-US" dirty="0">
                  <a:solidFill>
                    <a:schemeClr val="bg1"/>
                  </a:solidFill>
                </a:rPr>
                <a:t>MO SW-PBS</a:t>
              </a:r>
            </a:p>
          </p:txBody>
        </p:sp>
      </p:grpSp>
      <p:sp>
        <p:nvSpPr>
          <p:cNvPr id="11" name="Title 1"/>
          <p:cNvSpPr txBox="1">
            <a:spLocks/>
          </p:cNvSpPr>
          <p:nvPr/>
        </p:nvSpPr>
        <p:spPr>
          <a:xfrm>
            <a:off x="1543648" y="456757"/>
            <a:ext cx="6082104" cy="667908"/>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3600" dirty="0"/>
              <a:t>Contact Information</a:t>
            </a:r>
          </a:p>
        </p:txBody>
      </p:sp>
      <p:grpSp>
        <p:nvGrpSpPr>
          <p:cNvPr id="37" name="Group 36"/>
          <p:cNvGrpSpPr/>
          <p:nvPr/>
        </p:nvGrpSpPr>
        <p:grpSpPr>
          <a:xfrm>
            <a:off x="306591" y="2653923"/>
            <a:ext cx="4673443" cy="2550716"/>
            <a:chOff x="244548" y="1398759"/>
            <a:chExt cx="4673442" cy="2550716"/>
          </a:xfrm>
        </p:grpSpPr>
        <p:pic>
          <p:nvPicPr>
            <p:cNvPr id="38" name="Picture 37"/>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244548" y="2200146"/>
              <a:ext cx="1051375" cy="1051375"/>
            </a:xfrm>
            <a:prstGeom prst="rect">
              <a:avLst/>
            </a:prstGeom>
          </p:spPr>
        </p:pic>
        <p:pic>
          <p:nvPicPr>
            <p:cNvPr id="39" name="Picture 38"/>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399061" y="3345688"/>
              <a:ext cx="742351" cy="603787"/>
            </a:xfrm>
            <a:prstGeom prst="rect">
              <a:avLst/>
            </a:prstGeom>
          </p:spPr>
        </p:pic>
        <p:pic>
          <p:nvPicPr>
            <p:cNvPr id="40" name="Picture 39" descr="MO_SWPBS_Logo-2011.jpg"/>
            <p:cNvPicPr>
              <a:picLocks noChangeAspect="1"/>
            </p:cNvPicPr>
            <p:nvPr/>
          </p:nvPicPr>
          <p:blipFill>
            <a:blip r:embed="rId5" cstate="print">
              <a:extLst>
                <a:ext uri="{28A0092B-C50C-407E-A947-70E740481C1C}">
                  <a14:useLocalDpi xmlns:a14="http://schemas.microsoft.com/office/drawing/2010/main"/>
                </a:ext>
              </a:extLst>
            </a:blip>
            <a:srcRect/>
            <a:stretch>
              <a:fillRect/>
            </a:stretch>
          </p:blipFill>
          <p:spPr bwMode="auto">
            <a:xfrm>
              <a:off x="306591" y="1398759"/>
              <a:ext cx="927288" cy="8013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41" name="TextBox 40"/>
            <p:cNvSpPr txBox="1"/>
            <p:nvPr/>
          </p:nvSpPr>
          <p:spPr>
            <a:xfrm>
              <a:off x="1233879" y="1614786"/>
              <a:ext cx="3140153" cy="369332"/>
            </a:xfrm>
            <a:prstGeom prst="rect">
              <a:avLst/>
            </a:prstGeom>
            <a:noFill/>
          </p:spPr>
          <p:txBody>
            <a:bodyPr wrap="square" rtlCol="0">
              <a:spAutoFit/>
            </a:bodyPr>
            <a:lstStyle/>
            <a:p>
              <a:r>
                <a:rPr lang="en-US" dirty="0" err="1"/>
                <a:t>pbismissouri.org</a:t>
              </a:r>
              <a:endParaRPr lang="en-US" dirty="0"/>
            </a:p>
          </p:txBody>
        </p:sp>
        <p:sp>
          <p:nvSpPr>
            <p:cNvPr id="42" name="TextBox 41"/>
            <p:cNvSpPr txBox="1"/>
            <p:nvPr/>
          </p:nvSpPr>
          <p:spPr>
            <a:xfrm>
              <a:off x="1233879" y="2541167"/>
              <a:ext cx="3684111" cy="369332"/>
            </a:xfrm>
            <a:prstGeom prst="rect">
              <a:avLst/>
            </a:prstGeom>
            <a:noFill/>
          </p:spPr>
          <p:txBody>
            <a:bodyPr wrap="square" rtlCol="0">
              <a:spAutoFit/>
            </a:bodyPr>
            <a:lstStyle/>
            <a:p>
              <a:r>
                <a:rPr lang="en-US" dirty="0" err="1"/>
                <a:t>facebook.com</a:t>
              </a:r>
              <a:r>
                <a:rPr lang="en-US" dirty="0"/>
                <a:t>/</a:t>
              </a:r>
              <a:r>
                <a:rPr lang="en-US" dirty="0" err="1"/>
                <a:t>moswpbs</a:t>
              </a:r>
              <a:endParaRPr lang="en-US" dirty="0"/>
            </a:p>
          </p:txBody>
        </p:sp>
        <p:sp>
          <p:nvSpPr>
            <p:cNvPr id="43" name="TextBox 42"/>
            <p:cNvSpPr txBox="1"/>
            <p:nvPr/>
          </p:nvSpPr>
          <p:spPr>
            <a:xfrm>
              <a:off x="1233879" y="3407876"/>
              <a:ext cx="3684110" cy="369332"/>
            </a:xfrm>
            <a:prstGeom prst="rect">
              <a:avLst/>
            </a:prstGeom>
            <a:noFill/>
          </p:spPr>
          <p:txBody>
            <a:bodyPr wrap="square" rtlCol="0">
              <a:spAutoFit/>
            </a:bodyPr>
            <a:lstStyle/>
            <a:p>
              <a:r>
                <a:rPr lang="en-US" dirty="0"/>
                <a:t>@MOSWPBS</a:t>
              </a:r>
            </a:p>
          </p:txBody>
        </p:sp>
      </p:grpSp>
      <p:sp>
        <p:nvSpPr>
          <p:cNvPr id="44" name="TextBox 43"/>
          <p:cNvSpPr txBox="1"/>
          <p:nvPr/>
        </p:nvSpPr>
        <p:spPr>
          <a:xfrm>
            <a:off x="4997623" y="1404528"/>
            <a:ext cx="3839788" cy="2031325"/>
          </a:xfrm>
          <a:prstGeom prst="rect">
            <a:avLst/>
          </a:prstGeom>
          <a:noFill/>
        </p:spPr>
        <p:txBody>
          <a:bodyPr wrap="square" rtlCol="0">
            <a:spAutoFit/>
          </a:bodyPr>
          <a:lstStyle/>
          <a:p>
            <a:r>
              <a:rPr lang="en-US" b="1" dirty="0">
                <a:solidFill>
                  <a:srgbClr val="FF0000"/>
                </a:solidFill>
              </a:rPr>
              <a:t>Facilitator Contact Information:</a:t>
            </a:r>
          </a:p>
          <a:p>
            <a:endParaRPr lang="en-US" b="1" dirty="0">
              <a:solidFill>
                <a:srgbClr val="FF0000"/>
              </a:solidFill>
            </a:endParaRPr>
          </a:p>
          <a:p>
            <a:endParaRPr lang="en-US" b="1" dirty="0">
              <a:solidFill>
                <a:srgbClr val="FF0000"/>
              </a:solidFill>
            </a:endParaRPr>
          </a:p>
          <a:p>
            <a:endParaRPr lang="en-US" b="1" dirty="0">
              <a:solidFill>
                <a:srgbClr val="FF0000"/>
              </a:solidFill>
            </a:endParaRPr>
          </a:p>
          <a:p>
            <a:r>
              <a:rPr lang="en-US" b="1" dirty="0">
                <a:solidFill>
                  <a:srgbClr val="FF0000"/>
                </a:solidFill>
              </a:rPr>
              <a:t>Email:</a:t>
            </a:r>
          </a:p>
          <a:p>
            <a:endParaRPr lang="en-US" b="1" dirty="0">
              <a:solidFill>
                <a:srgbClr val="FF0000"/>
              </a:solidFill>
            </a:endParaRPr>
          </a:p>
          <a:p>
            <a:r>
              <a:rPr lang="en-US" b="1" dirty="0">
                <a:solidFill>
                  <a:srgbClr val="FF0000"/>
                </a:solidFill>
              </a:rPr>
              <a:t>Phone:</a:t>
            </a:r>
          </a:p>
        </p:txBody>
      </p:sp>
    </p:spTree>
    <p:extLst>
      <p:ext uri="{BB962C8B-B14F-4D97-AF65-F5344CB8AC3E}">
        <p14:creationId xmlns:p14="http://schemas.microsoft.com/office/powerpoint/2010/main" val="314277495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06BF00-812F-9F4C-B498-FB933A254F83}"/>
              </a:ext>
            </a:extLst>
          </p:cNvPr>
          <p:cNvSpPr>
            <a:spLocks noGrp="1"/>
          </p:cNvSpPr>
          <p:nvPr>
            <p:ph type="ctrTitle"/>
          </p:nvPr>
        </p:nvSpPr>
        <p:spPr/>
        <p:txBody>
          <a:bodyPr/>
          <a:lstStyle/>
          <a:p>
            <a:r>
              <a:rPr lang="en-US" b="1" dirty="0"/>
              <a:t>Effective Teaching and Learning Practices</a:t>
            </a:r>
            <a:endParaRPr lang="en-US" dirty="0"/>
          </a:p>
        </p:txBody>
      </p:sp>
      <p:sp>
        <p:nvSpPr>
          <p:cNvPr id="3" name="Subtitle 2">
            <a:extLst>
              <a:ext uri="{FF2B5EF4-FFF2-40B4-BE49-F238E27FC236}">
                <a16:creationId xmlns:a16="http://schemas.microsoft.com/office/drawing/2014/main" id="{B8967D7E-3FD1-6A4C-9877-263CC20C20C0}"/>
              </a:ext>
            </a:extLst>
          </p:cNvPr>
          <p:cNvSpPr>
            <a:spLocks noGrp="1"/>
          </p:cNvSpPr>
          <p:nvPr>
            <p:ph type="subTitle" idx="1"/>
          </p:nvPr>
        </p:nvSpPr>
        <p:spPr/>
        <p:txBody>
          <a:bodyPr/>
          <a:lstStyle/>
          <a:p>
            <a:r>
              <a:rPr lang="en-US" dirty="0"/>
              <a:t>Overview</a:t>
            </a:r>
          </a:p>
        </p:txBody>
      </p:sp>
    </p:spTree>
    <p:extLst>
      <p:ext uri="{BB962C8B-B14F-4D97-AF65-F5344CB8AC3E}">
        <p14:creationId xmlns:p14="http://schemas.microsoft.com/office/powerpoint/2010/main" val="238860357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p:txBody>
          <a:bodyPr/>
          <a:lstStyle/>
          <a:p>
            <a:pPr eaLnBrk="1" hangingPunct="1"/>
            <a:r>
              <a:rPr lang="en-US" b="1" dirty="0"/>
              <a:t>Working Agreements</a:t>
            </a:r>
          </a:p>
        </p:txBody>
      </p:sp>
      <p:sp>
        <p:nvSpPr>
          <p:cNvPr id="16387" name="Content Placeholder 2"/>
          <p:cNvSpPr>
            <a:spLocks noGrp="1"/>
          </p:cNvSpPr>
          <p:nvPr>
            <p:ph idx="1"/>
          </p:nvPr>
        </p:nvSpPr>
        <p:spPr>
          <a:xfrm>
            <a:off x="1022350" y="1417638"/>
            <a:ext cx="8229600" cy="4525962"/>
          </a:xfrm>
        </p:spPr>
        <p:txBody>
          <a:bodyPr/>
          <a:lstStyle/>
          <a:p>
            <a:pPr eaLnBrk="1" hangingPunct="1">
              <a:buFont typeface="Arial" panose="020B0604020202020204" pitchFamily="34" charset="0"/>
              <a:buNone/>
            </a:pPr>
            <a:r>
              <a:rPr lang="en-US" sz="2600" b="1" dirty="0"/>
              <a:t>Be Respectful</a:t>
            </a:r>
          </a:p>
          <a:p>
            <a:pPr eaLnBrk="1" hangingPunct="1">
              <a:buClr>
                <a:srgbClr val="FF0000"/>
              </a:buClr>
            </a:pPr>
            <a:r>
              <a:rPr lang="en-US" sz="2200" dirty="0"/>
              <a:t>Be an active listener—open to new ideas</a:t>
            </a:r>
          </a:p>
          <a:p>
            <a:pPr eaLnBrk="1" hangingPunct="1">
              <a:buClr>
                <a:srgbClr val="FF0000"/>
              </a:buClr>
            </a:pPr>
            <a:r>
              <a:rPr lang="en-US" sz="2200" dirty="0"/>
              <a:t>Use notes for side bar conversations</a:t>
            </a:r>
          </a:p>
          <a:p>
            <a:pPr eaLnBrk="1" hangingPunct="1">
              <a:buFont typeface="Arial" panose="020B0604020202020204" pitchFamily="34" charset="0"/>
              <a:buNone/>
            </a:pPr>
            <a:r>
              <a:rPr lang="en-US" sz="2600" b="1" dirty="0"/>
              <a:t>Be Responsible</a:t>
            </a:r>
          </a:p>
          <a:p>
            <a:pPr eaLnBrk="1" hangingPunct="1">
              <a:buClr>
                <a:srgbClr val="FF0000"/>
              </a:buClr>
            </a:pPr>
            <a:r>
              <a:rPr lang="en-US" sz="2200" dirty="0"/>
              <a:t>Be on time for sessions</a:t>
            </a:r>
          </a:p>
          <a:p>
            <a:pPr eaLnBrk="1" hangingPunct="1">
              <a:buClr>
                <a:srgbClr val="FF0000"/>
              </a:buClr>
            </a:pPr>
            <a:r>
              <a:rPr lang="en-US" sz="2200" dirty="0"/>
              <a:t>Silence cell phones—reply appropriately</a:t>
            </a:r>
          </a:p>
          <a:p>
            <a:pPr eaLnBrk="1" hangingPunct="1">
              <a:buFont typeface="Arial" panose="020B0604020202020204" pitchFamily="34" charset="0"/>
              <a:buNone/>
            </a:pPr>
            <a:r>
              <a:rPr lang="en-US" sz="2600" b="1" dirty="0"/>
              <a:t>Be</a:t>
            </a:r>
            <a:r>
              <a:rPr lang="en-US" sz="3600" b="1" dirty="0"/>
              <a:t> </a:t>
            </a:r>
            <a:r>
              <a:rPr lang="en-US" sz="2600" b="1" dirty="0"/>
              <a:t>a Problem Solver</a:t>
            </a:r>
          </a:p>
          <a:p>
            <a:pPr eaLnBrk="1" hangingPunct="1">
              <a:buClr>
                <a:srgbClr val="FF0000"/>
              </a:buClr>
            </a:pPr>
            <a:r>
              <a:rPr lang="en-US" sz="2200" dirty="0"/>
              <a:t>Follow the decision making process</a:t>
            </a:r>
          </a:p>
          <a:p>
            <a:pPr marL="0" indent="0" eaLnBrk="1" hangingPunct="1">
              <a:buNone/>
            </a:pPr>
            <a:endParaRPr lang="en-US" dirty="0"/>
          </a:p>
        </p:txBody>
      </p:sp>
      <p:grpSp>
        <p:nvGrpSpPr>
          <p:cNvPr id="4" name="Group 3"/>
          <p:cNvGrpSpPr/>
          <p:nvPr/>
        </p:nvGrpSpPr>
        <p:grpSpPr>
          <a:xfrm>
            <a:off x="12700" y="6211407"/>
            <a:ext cx="9144378" cy="659292"/>
            <a:chOff x="12700" y="6211407"/>
            <a:chExt cx="9144378" cy="659292"/>
          </a:xfrm>
        </p:grpSpPr>
        <p:sp>
          <p:nvSpPr>
            <p:cNvPr id="5" name="Rectangle 4"/>
            <p:cNvSpPr/>
            <p:nvPr/>
          </p:nvSpPr>
          <p:spPr>
            <a:xfrm>
              <a:off x="12700" y="6756656"/>
              <a:ext cx="9144000" cy="114043"/>
            </a:xfrm>
            <a:prstGeom prst="rect">
              <a:avLst/>
            </a:prstGeom>
            <a:gradFill flip="none" rotWithShape="1">
              <a:gsLst>
                <a:gs pos="0">
                  <a:srgbClr val="FF0000"/>
                </a:gs>
                <a:gs pos="100000">
                  <a:srgbClr val="FFFFFF"/>
                </a:gs>
              </a:gsLst>
              <a:path path="circle">
                <a:fillToRect l="100000" b="100000"/>
              </a:path>
              <a:tileRect t="-100000" r="-10000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6" name="Rectangle 5"/>
            <p:cNvSpPr/>
            <p:nvPr/>
          </p:nvSpPr>
          <p:spPr>
            <a:xfrm>
              <a:off x="12700" y="6288897"/>
              <a:ext cx="9144378" cy="283567"/>
            </a:xfrm>
            <a:prstGeom prst="rect">
              <a:avLst/>
            </a:prstGeom>
            <a:gradFill flip="none" rotWithShape="1">
              <a:gsLst>
                <a:gs pos="75000">
                  <a:srgbClr val="008000"/>
                </a:gs>
                <a:gs pos="100000">
                  <a:srgbClr val="FFFFFF"/>
                </a:gs>
              </a:gsLst>
              <a:path path="circle">
                <a:fillToRect l="100000" t="100000"/>
              </a:path>
              <a:tileRect r="-100000" b="-10000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7" name="Rectangle 6"/>
            <p:cNvSpPr/>
            <p:nvPr/>
          </p:nvSpPr>
          <p:spPr>
            <a:xfrm>
              <a:off x="12700" y="6572093"/>
              <a:ext cx="9144000" cy="184935"/>
            </a:xfrm>
            <a:prstGeom prst="rect">
              <a:avLst/>
            </a:prstGeom>
            <a:gradFill flip="none" rotWithShape="1">
              <a:gsLst>
                <a:gs pos="65000">
                  <a:srgbClr val="FFF123"/>
                </a:gs>
                <a:gs pos="90000">
                  <a:srgbClr val="FFFFFF"/>
                </a:gs>
              </a:gsLst>
              <a:path path="circle">
                <a:fillToRect l="100000" t="100000"/>
              </a:path>
              <a:tileRect r="-100000" b="-10000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8" name="TextBox 7"/>
            <p:cNvSpPr txBox="1"/>
            <p:nvPr/>
          </p:nvSpPr>
          <p:spPr>
            <a:xfrm>
              <a:off x="673596" y="6211407"/>
              <a:ext cx="1752104" cy="369332"/>
            </a:xfrm>
            <a:prstGeom prst="rect">
              <a:avLst/>
            </a:prstGeom>
            <a:noFill/>
            <a:effectLst>
              <a:outerShdw blurRad="44450" dist="38100" dir="2700000" algn="tl" rotWithShape="0">
                <a:srgbClr val="008000"/>
              </a:outerShdw>
            </a:effectLst>
          </p:spPr>
          <p:txBody>
            <a:bodyPr wrap="square" rtlCol="0">
              <a:spAutoFit/>
            </a:bodyPr>
            <a:lstStyle/>
            <a:p>
              <a:r>
                <a:rPr lang="en-US" dirty="0">
                  <a:solidFill>
                    <a:schemeClr val="bg1"/>
                  </a:solidFill>
                </a:rPr>
                <a:t>MO SW-PBS</a:t>
              </a:r>
            </a:p>
          </p:txBody>
        </p:sp>
      </p:grpSp>
    </p:spTree>
    <p:extLst>
      <p:ext uri="{BB962C8B-B14F-4D97-AF65-F5344CB8AC3E}">
        <p14:creationId xmlns:p14="http://schemas.microsoft.com/office/powerpoint/2010/main" val="335503074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accent2">
            <a:lumMod val="20000"/>
            <a:lumOff val="80000"/>
          </a:schemeClr>
        </a:solidFill>
        <a:effectLst/>
      </p:bgPr>
    </p:bg>
    <p:spTree>
      <p:nvGrpSpPr>
        <p:cNvPr id="1" name=""/>
        <p:cNvGrpSpPr/>
        <p:nvPr/>
      </p:nvGrpSpPr>
      <p:grpSpPr>
        <a:xfrm>
          <a:off x="0" y="0"/>
          <a:ext cx="0" cy="0"/>
          <a:chOff x="0" y="0"/>
          <a:chExt cx="0" cy="0"/>
        </a:xfrm>
      </p:grpSpPr>
      <p:sp>
        <p:nvSpPr>
          <p:cNvPr id="17410" name="Title 1"/>
          <p:cNvSpPr>
            <a:spLocks noGrp="1"/>
          </p:cNvSpPr>
          <p:nvPr>
            <p:ph type="title"/>
          </p:nvPr>
        </p:nvSpPr>
        <p:spPr/>
        <p:txBody>
          <a:bodyPr/>
          <a:lstStyle/>
          <a:p>
            <a:pPr eaLnBrk="1" hangingPunct="1"/>
            <a:r>
              <a:rPr lang="en-US" dirty="0"/>
              <a:t>Attention Signal Practice</a:t>
            </a:r>
          </a:p>
        </p:txBody>
      </p:sp>
      <p:sp>
        <p:nvSpPr>
          <p:cNvPr id="17411" name="Content Placeholder 2"/>
          <p:cNvSpPr>
            <a:spLocks noGrp="1"/>
          </p:cNvSpPr>
          <p:nvPr>
            <p:ph idx="1"/>
          </p:nvPr>
        </p:nvSpPr>
        <p:spPr/>
        <p:txBody>
          <a:bodyPr/>
          <a:lstStyle/>
          <a:p>
            <a:pPr eaLnBrk="1" hangingPunct="1"/>
            <a:r>
              <a:rPr lang="en-US" dirty="0"/>
              <a:t>Select and teach an attention signal.</a:t>
            </a:r>
          </a:p>
        </p:txBody>
      </p:sp>
    </p:spTree>
    <p:extLst>
      <p:ext uri="{BB962C8B-B14F-4D97-AF65-F5344CB8AC3E}">
        <p14:creationId xmlns:p14="http://schemas.microsoft.com/office/powerpoint/2010/main" val="95316950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accent2">
            <a:lumMod val="20000"/>
            <a:lumOff val="80000"/>
          </a:schemeClr>
        </a:solidFill>
        <a:effectLst/>
      </p:bgPr>
    </p:bg>
    <p:spTree>
      <p:nvGrpSpPr>
        <p:cNvPr id="1" name=""/>
        <p:cNvGrpSpPr/>
        <p:nvPr/>
      </p:nvGrpSpPr>
      <p:grpSpPr>
        <a:xfrm>
          <a:off x="0" y="0"/>
          <a:ext cx="0" cy="0"/>
          <a:chOff x="0" y="0"/>
          <a:chExt cx="0" cy="0"/>
        </a:xfrm>
      </p:grpSpPr>
      <p:sp>
        <p:nvSpPr>
          <p:cNvPr id="18434" name="Title 1"/>
          <p:cNvSpPr>
            <a:spLocks noGrp="1"/>
          </p:cNvSpPr>
          <p:nvPr>
            <p:ph type="title"/>
          </p:nvPr>
        </p:nvSpPr>
        <p:spPr/>
        <p:txBody>
          <a:bodyPr/>
          <a:lstStyle/>
          <a:p>
            <a:pPr eaLnBrk="1" hangingPunct="1"/>
            <a:r>
              <a:rPr lang="en-US" dirty="0"/>
              <a:t>Introductions</a:t>
            </a:r>
          </a:p>
        </p:txBody>
      </p:sp>
      <p:sp>
        <p:nvSpPr>
          <p:cNvPr id="18435" name="Content Placeholder 2"/>
          <p:cNvSpPr>
            <a:spLocks noGrp="1"/>
          </p:cNvSpPr>
          <p:nvPr>
            <p:ph idx="1"/>
          </p:nvPr>
        </p:nvSpPr>
        <p:spPr/>
        <p:txBody>
          <a:bodyPr/>
          <a:lstStyle/>
          <a:p>
            <a:pPr eaLnBrk="1" hangingPunct="1"/>
            <a:r>
              <a:rPr lang="en-US" dirty="0"/>
              <a:t>Insert an Introductions Activity.</a:t>
            </a:r>
          </a:p>
        </p:txBody>
      </p:sp>
    </p:spTree>
    <p:extLst>
      <p:ext uri="{BB962C8B-B14F-4D97-AF65-F5344CB8AC3E}">
        <p14:creationId xmlns:p14="http://schemas.microsoft.com/office/powerpoint/2010/main" val="361345521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rgbClr val="000000"/>
                </a:solidFill>
              </a:rPr>
              <a:t>Effective Classroom Practices </a:t>
            </a:r>
            <a:endParaRPr lang="en-US" dirty="0">
              <a:solidFill>
                <a:srgbClr val="000000"/>
              </a:solidFill>
            </a:endParaRPr>
          </a:p>
        </p:txBody>
      </p:sp>
      <p:sp>
        <p:nvSpPr>
          <p:cNvPr id="3" name="Content Placeholder 2"/>
          <p:cNvSpPr>
            <a:spLocks noGrp="1"/>
          </p:cNvSpPr>
          <p:nvPr>
            <p:ph idx="1"/>
          </p:nvPr>
        </p:nvSpPr>
        <p:spPr/>
        <p:txBody>
          <a:bodyPr>
            <a:normAutofit/>
          </a:bodyPr>
          <a:lstStyle/>
          <a:p>
            <a:pPr marL="514338" indent="-514338">
              <a:buClr>
                <a:srgbClr val="008000"/>
              </a:buClr>
              <a:buFont typeface="+mj-lt"/>
              <a:buAutoNum type="arabicPeriod"/>
            </a:pPr>
            <a:r>
              <a:rPr lang="en-US" dirty="0"/>
              <a:t>Classroom Expectations &amp; Rules</a:t>
            </a:r>
          </a:p>
          <a:p>
            <a:pPr marL="514338" indent="-514338">
              <a:buClr>
                <a:srgbClr val="008000"/>
              </a:buClr>
              <a:buFont typeface="+mj-lt"/>
              <a:buAutoNum type="arabicPeriod"/>
            </a:pPr>
            <a:r>
              <a:rPr lang="en-US" dirty="0"/>
              <a:t>Classroom Procedures &amp; Routines</a:t>
            </a:r>
          </a:p>
          <a:p>
            <a:pPr marL="514338" indent="-514338">
              <a:buClr>
                <a:srgbClr val="008000"/>
              </a:buClr>
              <a:buFont typeface="+mj-lt"/>
              <a:buAutoNum type="arabicPeriod"/>
            </a:pPr>
            <a:r>
              <a:rPr lang="en-US" dirty="0">
                <a:solidFill>
                  <a:srgbClr val="008000"/>
                </a:solidFill>
              </a:rPr>
              <a:t> </a:t>
            </a:r>
            <a:r>
              <a:rPr lang="en-US" dirty="0"/>
              <a:t>Encouraging Expected Behavior</a:t>
            </a:r>
          </a:p>
          <a:p>
            <a:pPr marL="514338" indent="-514338">
              <a:buClr>
                <a:srgbClr val="008000"/>
              </a:buClr>
              <a:buFont typeface="+mj-lt"/>
              <a:buAutoNum type="arabicPeriod"/>
            </a:pPr>
            <a:r>
              <a:rPr lang="en-US" dirty="0"/>
              <a:t>Discouraging Unexpected Behavior</a:t>
            </a:r>
          </a:p>
          <a:p>
            <a:pPr marL="514338" indent="-514338">
              <a:buClr>
                <a:srgbClr val="008000"/>
              </a:buClr>
              <a:buFont typeface="+mj-lt"/>
              <a:buAutoNum type="arabicPeriod"/>
            </a:pPr>
            <a:r>
              <a:rPr lang="en-US" dirty="0"/>
              <a:t>Active Supervision</a:t>
            </a:r>
          </a:p>
          <a:p>
            <a:pPr marL="514338" indent="-514338">
              <a:buClr>
                <a:srgbClr val="008000"/>
              </a:buClr>
              <a:buFont typeface="+mj-lt"/>
              <a:buAutoNum type="arabicPeriod"/>
            </a:pPr>
            <a:r>
              <a:rPr lang="en-US" dirty="0"/>
              <a:t>Opportunities to Respond</a:t>
            </a:r>
          </a:p>
          <a:p>
            <a:pPr marL="514338" indent="-514338">
              <a:buClr>
                <a:srgbClr val="008000"/>
              </a:buClr>
              <a:buFont typeface="+mj-lt"/>
              <a:buAutoNum type="arabicPeriod"/>
            </a:pPr>
            <a:r>
              <a:rPr lang="en-US" dirty="0"/>
              <a:t>Activity Sequencing &amp; Choice</a:t>
            </a:r>
          </a:p>
          <a:p>
            <a:pPr marL="514338" indent="-514338">
              <a:buClr>
                <a:srgbClr val="008000"/>
              </a:buClr>
              <a:buFont typeface="+mj-lt"/>
              <a:buAutoNum type="arabicPeriod"/>
            </a:pPr>
            <a:r>
              <a:rPr lang="en-US" dirty="0"/>
              <a:t>Adjusting Task Difficulty</a:t>
            </a:r>
          </a:p>
        </p:txBody>
      </p:sp>
      <p:pic>
        <p:nvPicPr>
          <p:cNvPr id="6" name="Picture 5">
            <a:extLst>
              <a:ext uri="{FF2B5EF4-FFF2-40B4-BE49-F238E27FC236}">
                <a16:creationId xmlns:a16="http://schemas.microsoft.com/office/drawing/2014/main" id="{3AE09E8C-A5E2-3E45-BC31-917AB785DECE}"/>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5515636" y="2034041"/>
            <a:ext cx="3628364" cy="2418909"/>
          </a:xfrm>
          <a:prstGeom prst="rect">
            <a:avLst/>
          </a:prstGeom>
        </p:spPr>
      </p:pic>
    </p:spTree>
    <p:extLst>
      <p:ext uri="{BB962C8B-B14F-4D97-AF65-F5344CB8AC3E}">
        <p14:creationId xmlns:p14="http://schemas.microsoft.com/office/powerpoint/2010/main" val="362903567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BE59F3-5A00-CA45-BF58-A022498AF86C}"/>
              </a:ext>
            </a:extLst>
          </p:cNvPr>
          <p:cNvSpPr>
            <a:spLocks noGrp="1"/>
          </p:cNvSpPr>
          <p:nvPr>
            <p:ph type="title"/>
          </p:nvPr>
        </p:nvSpPr>
        <p:spPr/>
        <p:txBody>
          <a:bodyPr/>
          <a:lstStyle/>
          <a:p>
            <a:r>
              <a:rPr lang="en-US" dirty="0"/>
              <a:t>Session Objectives</a:t>
            </a:r>
          </a:p>
        </p:txBody>
      </p:sp>
      <p:sp>
        <p:nvSpPr>
          <p:cNvPr id="3" name="Content Placeholder 2">
            <a:extLst>
              <a:ext uri="{FF2B5EF4-FFF2-40B4-BE49-F238E27FC236}">
                <a16:creationId xmlns:a16="http://schemas.microsoft.com/office/drawing/2014/main" id="{A90CB2F6-9F61-4C40-9DAB-72A80C15532A}"/>
              </a:ext>
            </a:extLst>
          </p:cNvPr>
          <p:cNvSpPr>
            <a:spLocks noGrp="1"/>
          </p:cNvSpPr>
          <p:nvPr>
            <p:ph idx="1"/>
          </p:nvPr>
        </p:nvSpPr>
        <p:spPr/>
        <p:txBody>
          <a:bodyPr/>
          <a:lstStyle/>
          <a:p>
            <a:pPr marL="0" indent="0">
              <a:buNone/>
            </a:pPr>
            <a:r>
              <a:rPr lang="en-US" i="1" dirty="0">
                <a:solidFill>
                  <a:srgbClr val="4E8F00"/>
                </a:solidFill>
              </a:rPr>
              <a:t>By the end of this lesson, you will be able to:</a:t>
            </a:r>
          </a:p>
          <a:p>
            <a:pPr marL="0" indent="0">
              <a:buNone/>
            </a:pPr>
            <a:endParaRPr lang="en-US" dirty="0">
              <a:solidFill>
                <a:srgbClr val="4E8F00"/>
              </a:solidFill>
            </a:endParaRPr>
          </a:p>
          <a:p>
            <a:r>
              <a:rPr lang="en-US" dirty="0"/>
              <a:t>Explain to others the power of positive and proactive strategies in establishing an effective classroom learning environment.</a:t>
            </a:r>
          </a:p>
          <a:p>
            <a:endParaRPr lang="en-US" dirty="0"/>
          </a:p>
        </p:txBody>
      </p:sp>
    </p:spTree>
    <p:extLst>
      <p:ext uri="{BB962C8B-B14F-4D97-AF65-F5344CB8AC3E}">
        <p14:creationId xmlns:p14="http://schemas.microsoft.com/office/powerpoint/2010/main" val="365624562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DB809E0-0527-874C-BA95-49909A2F863D}"/>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863601" y="1624263"/>
            <a:ext cx="7245684" cy="4075698"/>
          </a:xfrm>
          <a:prstGeom prst="rect">
            <a:avLst/>
          </a:prstGeom>
        </p:spPr>
      </p:pic>
      <p:sp>
        <p:nvSpPr>
          <p:cNvPr id="5" name="Title 1">
            <a:extLst>
              <a:ext uri="{FF2B5EF4-FFF2-40B4-BE49-F238E27FC236}">
                <a16:creationId xmlns:a16="http://schemas.microsoft.com/office/drawing/2014/main" id="{E608F719-9037-5C44-815B-3ECCBA7779A6}"/>
              </a:ext>
            </a:extLst>
          </p:cNvPr>
          <p:cNvSpPr txBox="1">
            <a:spLocks/>
          </p:cNvSpPr>
          <p:nvPr/>
        </p:nvSpPr>
        <p:spPr>
          <a:xfrm>
            <a:off x="457200" y="409993"/>
            <a:ext cx="8229600" cy="748046"/>
          </a:xfrm>
          <a:prstGeom prst="rect">
            <a:avLst/>
          </a:prstGeom>
        </p:spPr>
        <p:txBody>
          <a:bodyPr/>
          <a:lstStyle>
            <a:lvl1pPr algn="ctr" defTabSz="342900" rtl="0" eaLnBrk="1" latinLnBrk="0" hangingPunct="1">
              <a:spcBef>
                <a:spcPct val="0"/>
              </a:spcBef>
              <a:buNone/>
              <a:defRPr sz="3300" kern="1200">
                <a:solidFill>
                  <a:schemeClr val="tx1"/>
                </a:solidFill>
                <a:latin typeface="+mj-lt"/>
                <a:ea typeface="+mj-ea"/>
                <a:cs typeface="+mj-cs"/>
              </a:defRPr>
            </a:lvl1pPr>
          </a:lstStyle>
          <a:p>
            <a:r>
              <a:rPr lang="en-US" dirty="0"/>
              <a:t>Effective Classroom Management</a:t>
            </a:r>
          </a:p>
        </p:txBody>
      </p:sp>
    </p:spTree>
    <p:extLst>
      <p:ext uri="{BB962C8B-B14F-4D97-AF65-F5344CB8AC3E}">
        <p14:creationId xmlns:p14="http://schemas.microsoft.com/office/powerpoint/2010/main" val="2067983883"/>
      </p:ext>
    </p:extLst>
  </p:cSld>
  <p:clrMapOvr>
    <a:masterClrMapping/>
  </p:clrMapOvr>
</p:sld>
</file>

<file path=ppt/theme/theme1.xml><?xml version="1.0" encoding="utf-8"?>
<a:theme xmlns:a="http://schemas.openxmlformats.org/drawingml/2006/main" name="MO SWPBS Standard Curriculum">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MO SWPBS Standard Curriculum" id="{00159FF1-76A3-3C4A-921B-521F6E2832EA}" vid="{F0CD6511-91ED-5648-BEAA-050D1DE54D6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MO SWPBS Standard Curriculum</Template>
  <TotalTime>977</TotalTime>
  <Words>1835</Words>
  <Application>Microsoft Office PowerPoint</Application>
  <PresentationFormat>On-screen Show (4:3)</PresentationFormat>
  <Paragraphs>229</Paragraphs>
  <Slides>22</Slides>
  <Notes>20</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22</vt:i4>
      </vt:variant>
    </vt:vector>
  </HeadingPairs>
  <TitlesOfParts>
    <vt:vector size="32" baseType="lpstr">
      <vt:lpstr>ＭＳ 明朝</vt:lpstr>
      <vt:lpstr>ＭＳ Ｐゴシック</vt:lpstr>
      <vt:lpstr>游ゴシック</vt:lpstr>
      <vt:lpstr>Arial</vt:lpstr>
      <vt:lpstr>Calibri</vt:lpstr>
      <vt:lpstr>Chalkboard</vt:lpstr>
      <vt:lpstr>Franklin Gothic Book</vt:lpstr>
      <vt:lpstr>Times New Roman</vt:lpstr>
      <vt:lpstr>Wingdings</vt:lpstr>
      <vt:lpstr>MO SWPBS Standard Curriculum</vt:lpstr>
      <vt:lpstr>Delete this Slide.</vt:lpstr>
      <vt:lpstr>PowerPoint Presentation</vt:lpstr>
      <vt:lpstr>Effective Teaching and Learning Practices</vt:lpstr>
      <vt:lpstr>Working Agreements</vt:lpstr>
      <vt:lpstr>Attention Signal Practice</vt:lpstr>
      <vt:lpstr>Introductions</vt:lpstr>
      <vt:lpstr>Effective Classroom Practices </vt:lpstr>
      <vt:lpstr>Session Objectives</vt:lpstr>
      <vt:lpstr>PowerPoint Presentation</vt:lpstr>
      <vt:lpstr>Academic Learning Time</vt:lpstr>
      <vt:lpstr>PowerPoint Presentation</vt:lpstr>
      <vt:lpstr>PowerPoint Presentation</vt:lpstr>
      <vt:lpstr>PowerPoint Presentation</vt:lpstr>
      <vt:lpstr>Effective Behavior Management</vt:lpstr>
      <vt:lpstr>PowerPoint Presentation</vt:lpstr>
      <vt:lpstr>Effective Classroom Practices </vt:lpstr>
      <vt:lpstr>Antecedent &gt; Behavior &gt; Consequence A – B - C</vt:lpstr>
      <vt:lpstr>Current Classroom Practices</vt:lpstr>
      <vt:lpstr>PowerPoint Presentation</vt:lpstr>
      <vt:lpstr>Session Objectives</vt:lpstr>
      <vt:lpstr>References</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Jodi Arnold</cp:lastModifiedBy>
  <cp:revision>21</cp:revision>
  <cp:lastPrinted>2019-07-01T11:42:38Z</cp:lastPrinted>
  <dcterms:created xsi:type="dcterms:W3CDTF">2018-09-18T12:22:21Z</dcterms:created>
  <dcterms:modified xsi:type="dcterms:W3CDTF">2019-07-02T19:42:27Z</dcterms:modified>
</cp:coreProperties>
</file>