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77" r:id="rId2"/>
    <p:sldId id="346" r:id="rId3"/>
    <p:sldId id="258" r:id="rId4"/>
    <p:sldId id="259" r:id="rId5"/>
    <p:sldId id="260" r:id="rId6"/>
    <p:sldId id="261" r:id="rId7"/>
    <p:sldId id="262" r:id="rId8"/>
    <p:sldId id="263" r:id="rId9"/>
    <p:sldId id="264" r:id="rId10"/>
    <p:sldId id="265" r:id="rId11"/>
    <p:sldId id="467" r:id="rId12"/>
    <p:sldId id="267" r:id="rId13"/>
    <p:sldId id="268" r:id="rId14"/>
    <p:sldId id="269" r:id="rId15"/>
    <p:sldId id="270" r:id="rId16"/>
    <p:sldId id="271" r:id="rId17"/>
    <p:sldId id="488" r:id="rId18"/>
    <p:sldId id="385" r:id="rId19"/>
    <p:sldId id="273" r:id="rId20"/>
    <p:sldId id="274" r:id="rId21"/>
    <p:sldId id="275" r:id="rId22"/>
    <p:sldId id="276"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23"/>
    <p:restoredTop sz="81625"/>
  </p:normalViewPr>
  <p:slideViewPr>
    <p:cSldViewPr snapToGrid="0" snapToObjects="1">
      <p:cViewPr varScale="1">
        <p:scale>
          <a:sx n="92" d="100"/>
          <a:sy n="92" d="100"/>
        </p:scale>
        <p:origin x="205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C76718-D3F0-D340-9E9D-638AEEDE74CC}" type="datetimeFigureOut">
              <a:rPr lang="en-US" smtClean="0"/>
              <a:t>7/2/2019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2A230A-378F-D54B-B94F-27AF9732B2E9}" type="slidenum">
              <a:rPr lang="en-US" smtClean="0"/>
              <a:t>‹#›</a:t>
            </a:fld>
            <a:endParaRPr lang="en-US"/>
          </a:p>
        </p:txBody>
      </p:sp>
    </p:spTree>
    <p:extLst>
      <p:ext uri="{BB962C8B-B14F-4D97-AF65-F5344CB8AC3E}">
        <p14:creationId xmlns:p14="http://schemas.microsoft.com/office/powerpoint/2010/main" val="26118327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pbismissouri.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298" marR="0" lvl="0" indent="-235298" algn="l" defTabSz="457200" rtl="0" eaLnBrk="1" fontAlgn="auto" latinLnBrk="0" hangingPunct="1">
              <a:lnSpc>
                <a:spcPct val="100000"/>
              </a:lnSpc>
              <a:spcBef>
                <a:spcPct val="0"/>
              </a:spcBef>
              <a:spcAft>
                <a:spcPts val="0"/>
              </a:spcAft>
              <a:buClrTx/>
              <a:buSzTx/>
              <a:buFontTx/>
              <a:buNone/>
              <a:tabLst/>
              <a:defRPr/>
            </a:pPr>
            <a:r>
              <a:rPr lang="en-US" b="1" dirty="0">
                <a:latin typeface="Arial" panose="020B0604020202020204" pitchFamily="34" charset="0"/>
              </a:rPr>
              <a:t>Please note the page numbers in this </a:t>
            </a:r>
            <a:r>
              <a:rPr lang="en-US" b="1" dirty="0" err="1">
                <a:latin typeface="Arial" panose="020B0604020202020204" pitchFamily="34" charset="0"/>
              </a:rPr>
              <a:t>powerpoint</a:t>
            </a:r>
            <a:r>
              <a:rPr lang="en-US" b="1" dirty="0">
                <a:latin typeface="Arial" panose="020B0604020202020204" pitchFamily="34" charset="0"/>
              </a:rPr>
              <a:t> refer to the 2018-19 MO SW-PBS Tier 1 Team Workbook and can be found </a:t>
            </a:r>
            <a:r>
              <a:rPr lang="en-US" sz="1200" b="1" kern="1200" dirty="0">
                <a:solidFill>
                  <a:schemeClr val="tx1"/>
                </a:solidFill>
                <a:effectLst/>
                <a:latin typeface="+mn-lt"/>
                <a:ea typeface="+mn-ea"/>
                <a:cs typeface="+mn-cs"/>
              </a:rPr>
              <a:t>at</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http://pbismissouri.org</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D2A230A-378F-D54B-B94F-27AF9732B2E9}" type="slidenum">
              <a:rPr lang="en-US" smtClean="0"/>
              <a:t>1</a:t>
            </a:fld>
            <a:endParaRPr lang="en-US"/>
          </a:p>
        </p:txBody>
      </p:sp>
    </p:spTree>
    <p:extLst>
      <p:ext uri="{BB962C8B-B14F-4D97-AF65-F5344CB8AC3E}">
        <p14:creationId xmlns:p14="http://schemas.microsoft.com/office/powerpoint/2010/main" val="1503342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To do: Read the slide.</a:t>
            </a:r>
          </a:p>
          <a:p>
            <a:r>
              <a:rPr lang="en-US" sz="1200" b="1" i="0" u="none" strike="noStrike" kern="1200" baseline="0" dirty="0">
                <a:solidFill>
                  <a:schemeClr val="tx1"/>
                </a:solidFill>
                <a:latin typeface="+mn-lt"/>
                <a:ea typeface="+mn-ea"/>
                <a:cs typeface="+mn-cs"/>
              </a:rPr>
              <a:t>To say:</a:t>
            </a:r>
          </a:p>
          <a:p>
            <a:r>
              <a:rPr lang="en-US" b="0" baseline="0" dirty="0"/>
              <a:t>“If you were offered $10,000 for increasing appropriate behavior in your classroom, what single action would you take to achieve this result?”</a:t>
            </a:r>
          </a:p>
          <a:p>
            <a:endParaRPr lang="en-US" b="0" baseline="0" dirty="0"/>
          </a:p>
          <a:p>
            <a:r>
              <a:rPr lang="en-US" b="1" baseline="0" dirty="0"/>
              <a:t>To do: Allow participants to consider the question.</a:t>
            </a:r>
          </a:p>
          <a:p>
            <a:r>
              <a:rPr lang="en-US" b="1" baseline="0" dirty="0"/>
              <a:t>To say: </a:t>
            </a:r>
          </a:p>
          <a:p>
            <a:r>
              <a:rPr lang="en-US" b="0" baseline="0" dirty="0"/>
              <a:t>“How many of you believe that you would increase your use of punishment to increase appropriate behavior and, thus, earn the $10,000?”</a:t>
            </a:r>
          </a:p>
          <a:p>
            <a:r>
              <a:rPr lang="en-US" b="0" baseline="0" dirty="0"/>
              <a:t>“How many of you believe that you would increase your use of specific positive feedback?  If you chose the specific positive feedback option, research indicates, you’d have a greater likelihood of increasing appropriate behavior.”</a:t>
            </a:r>
            <a:endParaRPr lang="en-US" b="0" dirty="0"/>
          </a:p>
        </p:txBody>
      </p:sp>
      <p:sp>
        <p:nvSpPr>
          <p:cNvPr id="4" name="Slide Number Placeholder 3"/>
          <p:cNvSpPr>
            <a:spLocks noGrp="1"/>
          </p:cNvSpPr>
          <p:nvPr>
            <p:ph type="sldNum" sz="quarter" idx="10"/>
          </p:nvPr>
        </p:nvSpPr>
        <p:spPr/>
        <p:txBody>
          <a:bodyPr/>
          <a:lstStyle/>
          <a:p>
            <a:fld id="{671C2EB1-22DB-A546-9453-0C5C2A32182C}" type="slidenum">
              <a:rPr lang="en-US" smtClean="0"/>
              <a:pPr/>
              <a:t>10</a:t>
            </a:fld>
            <a:endParaRPr lang="en-US" dirty="0"/>
          </a:p>
        </p:txBody>
      </p:sp>
    </p:spTree>
    <p:extLst>
      <p:ext uri="{BB962C8B-B14F-4D97-AF65-F5344CB8AC3E}">
        <p14:creationId xmlns:p14="http://schemas.microsoft.com/office/powerpoint/2010/main" val="3070944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To do: Read the slide.</a:t>
            </a:r>
          </a:p>
          <a:p>
            <a:r>
              <a:rPr lang="en-US" sz="1200" b="1" i="0" u="none" strike="noStrike" kern="1200" baseline="0" dirty="0">
                <a:solidFill>
                  <a:schemeClr val="tx1"/>
                </a:solidFill>
                <a:latin typeface="+mn-lt"/>
                <a:ea typeface="+mn-ea"/>
                <a:cs typeface="+mn-cs"/>
              </a:rPr>
              <a:t>To say:</a:t>
            </a:r>
          </a:p>
          <a:p>
            <a:pPr marL="171450" indent="-171450">
              <a:buFont typeface="Arial" pitchFamily="34" charset="0"/>
              <a:buChar char="•"/>
            </a:pPr>
            <a:r>
              <a:rPr lang="en-US" sz="1200" b="0" i="0" u="none" strike="noStrike" kern="1200" baseline="0" dirty="0">
                <a:solidFill>
                  <a:schemeClr val="tx1"/>
                </a:solidFill>
                <a:latin typeface="+mn-lt"/>
                <a:ea typeface="+mn-ea"/>
                <a:cs typeface="+mn-cs"/>
              </a:rPr>
              <a:t>“Contingent means it should be provided </a:t>
            </a:r>
            <a:r>
              <a:rPr lang="en-US" sz="1200" b="0" i="1" u="none" strike="noStrike" kern="1200" baseline="0" dirty="0">
                <a:solidFill>
                  <a:schemeClr val="tx1"/>
                </a:solidFill>
                <a:latin typeface="+mn-lt"/>
                <a:ea typeface="+mn-ea"/>
                <a:cs typeface="+mn-cs"/>
              </a:rPr>
              <a:t>only</a:t>
            </a:r>
            <a:r>
              <a:rPr lang="en-US" sz="1200" b="0" i="0" u="none" strike="noStrike" kern="1200" baseline="0" dirty="0">
                <a:solidFill>
                  <a:schemeClr val="tx1"/>
                </a:solidFill>
                <a:latin typeface="+mn-lt"/>
                <a:ea typeface="+mn-ea"/>
                <a:cs typeface="+mn-cs"/>
              </a:rPr>
              <a:t> when the student(s) has demonstrated the desired behavior.”</a:t>
            </a:r>
          </a:p>
          <a:p>
            <a:pPr marL="171450" indent="-171450">
              <a:buFont typeface="Arial" pitchFamily="34" charset="0"/>
              <a:buChar char="•"/>
            </a:pPr>
            <a:r>
              <a:rPr lang="en-US" sz="1200" b="0" i="0" u="none" strike="noStrike" kern="1200" baseline="0" dirty="0">
                <a:solidFill>
                  <a:schemeClr val="tx1"/>
                </a:solidFill>
                <a:latin typeface="+mn-lt"/>
                <a:ea typeface="+mn-ea"/>
                <a:cs typeface="+mn-cs"/>
              </a:rPr>
              <a:t>“ “Immediate - Specific positive feedback must be provided immediately so the student can remember what he or she did that was correct.  If the feedback is provided at a later time, the student may not remember exactly what he or she did and, thus, may not be able to remember how to replicate the appropriate behavior.”</a:t>
            </a:r>
          </a:p>
          <a:p>
            <a:pPr marL="171450" indent="-171450">
              <a:buFont typeface="Arial" pitchFamily="34" charset="0"/>
              <a:buChar char="•"/>
            </a:pPr>
            <a:r>
              <a:rPr lang="en-US" sz="1200" b="0" i="0" u="none" strike="noStrike" kern="1200" baseline="0" dirty="0">
                <a:solidFill>
                  <a:schemeClr val="tx1"/>
                </a:solidFill>
                <a:latin typeface="+mn-lt"/>
                <a:ea typeface="+mn-ea"/>
                <a:cs typeface="+mn-cs"/>
              </a:rPr>
              <a:t>“Frequent (then Intermittent) – It is critical to provide feedback on a continuous schedule when students are learning new skills.  This means that every time the student displays the desired behavior, they receive specific positive feedback. Once the skill or behavior has been learned, you can shift to use of general praise and occasional or </a:t>
            </a:r>
            <a:r>
              <a:rPr lang="en-US" sz="1200" b="0" i="1" u="none" strike="noStrike" kern="1200" baseline="0" dirty="0">
                <a:solidFill>
                  <a:schemeClr val="tx1"/>
                </a:solidFill>
                <a:latin typeface="+mn-lt"/>
                <a:ea typeface="+mn-ea"/>
                <a:cs typeface="+mn-cs"/>
              </a:rPr>
              <a:t>intermittent</a:t>
            </a:r>
            <a:r>
              <a:rPr lang="en-US" sz="1200" b="0" i="0" u="none" strike="noStrike" kern="1200" baseline="0" dirty="0">
                <a:solidFill>
                  <a:schemeClr val="tx1"/>
                </a:solidFill>
                <a:latin typeface="+mn-lt"/>
                <a:ea typeface="+mn-ea"/>
                <a:cs typeface="+mn-cs"/>
              </a:rPr>
              <a:t> use of specific positive feedback.</a:t>
            </a:r>
          </a:p>
        </p:txBody>
      </p:sp>
      <p:sp>
        <p:nvSpPr>
          <p:cNvPr id="4" name="Slide Number Placeholder 3"/>
          <p:cNvSpPr>
            <a:spLocks noGrp="1"/>
          </p:cNvSpPr>
          <p:nvPr>
            <p:ph type="sldNum" sz="quarter" idx="10"/>
          </p:nvPr>
        </p:nvSpPr>
        <p:spPr/>
        <p:txBody>
          <a:bodyPr/>
          <a:lstStyle/>
          <a:p>
            <a:fld id="{A875B4DD-DD12-5549-9756-868EB0781E70}" type="slidenum">
              <a:rPr lang="en-US" smtClean="0"/>
              <a:pPr/>
              <a:t>11</a:t>
            </a:fld>
            <a:endParaRPr lang="en-US" dirty="0"/>
          </a:p>
        </p:txBody>
      </p:sp>
    </p:spTree>
    <p:extLst>
      <p:ext uri="{BB962C8B-B14F-4D97-AF65-F5344CB8AC3E}">
        <p14:creationId xmlns:p14="http://schemas.microsoft.com/office/powerpoint/2010/main" val="4059993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To do: Read the slide.</a:t>
            </a:r>
          </a:p>
          <a:p>
            <a:r>
              <a:rPr lang="en-US" sz="1200" b="1" i="0" u="none" strike="noStrike" kern="1200" baseline="0" dirty="0">
                <a:solidFill>
                  <a:schemeClr val="tx1"/>
                </a:solidFill>
                <a:latin typeface="+mn-lt"/>
                <a:ea typeface="+mn-ea"/>
                <a:cs typeface="+mn-cs"/>
              </a:rPr>
              <a:t>To say:</a:t>
            </a:r>
          </a:p>
          <a:p>
            <a:r>
              <a:rPr lang="en-US" baseline="0" dirty="0"/>
              <a:t>“Here are other examples of stating the expectation: </a:t>
            </a:r>
          </a:p>
          <a:p>
            <a:pPr marL="171450" indent="-171450">
              <a:buFont typeface="Arial" pitchFamily="34" charset="0"/>
              <a:buChar char="•"/>
            </a:pPr>
            <a:r>
              <a:rPr lang="en-US" baseline="0" dirty="0"/>
              <a:t>Good job of being respectful by actively listening while Pat was talking! </a:t>
            </a:r>
          </a:p>
          <a:p>
            <a:pPr marL="171450" indent="-171450">
              <a:buFont typeface="Arial" pitchFamily="34" charset="0"/>
              <a:buChar char="•"/>
            </a:pPr>
            <a:r>
              <a:rPr lang="en-US" baseline="0" dirty="0"/>
              <a:t>Turning in your work on time shows that you’re being very responsible!”</a:t>
            </a:r>
          </a:p>
          <a:p>
            <a:pPr marL="0" indent="0">
              <a:buFont typeface="Arial" pitchFamily="34" charset="0"/>
              <a:buNone/>
            </a:pPr>
            <a:endParaRPr lang="en-US" baseline="0" dirty="0"/>
          </a:p>
          <a:p>
            <a:pPr marL="0" indent="0">
              <a:buFont typeface="Arial" pitchFamily="34" charset="0"/>
              <a:buNone/>
            </a:pPr>
            <a:r>
              <a:rPr lang="en-US" baseline="0" dirty="0"/>
              <a:t>“Think of a time this week you’ve provided specific positive feedback.  Write it down and try stating the expectation.”</a:t>
            </a:r>
            <a:endParaRPr lang="en-US" dirty="0"/>
          </a:p>
        </p:txBody>
      </p:sp>
      <p:sp>
        <p:nvSpPr>
          <p:cNvPr id="4" name="Slide Number Placeholder 3"/>
          <p:cNvSpPr>
            <a:spLocks noGrp="1"/>
          </p:cNvSpPr>
          <p:nvPr>
            <p:ph type="sldNum" sz="quarter" idx="10"/>
          </p:nvPr>
        </p:nvSpPr>
        <p:spPr/>
        <p:txBody>
          <a:bodyPr/>
          <a:lstStyle/>
          <a:p>
            <a:fld id="{671C2EB1-22DB-A546-9453-0C5C2A32182C}" type="slidenum">
              <a:rPr lang="en-US" smtClean="0"/>
              <a:pPr/>
              <a:t>12</a:t>
            </a:fld>
            <a:endParaRPr lang="en-US" dirty="0"/>
          </a:p>
        </p:txBody>
      </p:sp>
    </p:spTree>
    <p:extLst>
      <p:ext uri="{BB962C8B-B14F-4D97-AF65-F5344CB8AC3E}">
        <p14:creationId xmlns:p14="http://schemas.microsoft.com/office/powerpoint/2010/main" val="339967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To do: Read the slide.</a:t>
            </a:r>
          </a:p>
          <a:p>
            <a:r>
              <a:rPr lang="en-US" sz="1200" b="1" i="0" u="none" strike="noStrike" kern="1200" baseline="0" dirty="0">
                <a:solidFill>
                  <a:schemeClr val="tx1"/>
                </a:solidFill>
                <a:latin typeface="+mn-lt"/>
                <a:ea typeface="+mn-ea"/>
                <a:cs typeface="+mn-cs"/>
              </a:rPr>
              <a:t>To say:</a:t>
            </a:r>
          </a:p>
          <a:p>
            <a:r>
              <a:rPr lang="en-US" dirty="0"/>
              <a:t>“Other examples from</a:t>
            </a:r>
            <a:r>
              <a:rPr lang="en-US" baseline="0" dirty="0"/>
              <a:t> today’s workshop include: </a:t>
            </a:r>
          </a:p>
          <a:p>
            <a:pPr marL="171450" indent="-171450">
              <a:buFont typeface="Arial" pitchFamily="34" charset="0"/>
              <a:buChar char="•"/>
            </a:pPr>
            <a:r>
              <a:rPr lang="en-US" dirty="0"/>
              <a:t>“Thank you for being responsible by returning</a:t>
            </a:r>
            <a:r>
              <a:rPr lang="en-US" baseline="0" dirty="0"/>
              <a:t> to our session on time after the break.”</a:t>
            </a:r>
          </a:p>
          <a:p>
            <a:pPr marL="171450" indent="-171450">
              <a:buFont typeface="Arial" pitchFamily="34" charset="0"/>
              <a:buChar char="•"/>
            </a:pPr>
            <a:r>
              <a:rPr lang="en-US" baseline="0" dirty="0"/>
              <a:t>“You did a good job of silencing your cell phones before our session began.”</a:t>
            </a:r>
          </a:p>
          <a:p>
            <a:pPr marL="0" indent="0">
              <a:buFont typeface="Arial" pitchFamily="34" charset="0"/>
              <a:buNone/>
            </a:pPr>
            <a:r>
              <a:rPr lang="en-US" baseline="0" dirty="0"/>
              <a:t>“Can you provide an example of a specific description of behavior during our workshop today?”</a:t>
            </a:r>
            <a:endParaRPr lang="en-US" dirty="0"/>
          </a:p>
        </p:txBody>
      </p:sp>
      <p:sp>
        <p:nvSpPr>
          <p:cNvPr id="4" name="Slide Number Placeholder 3"/>
          <p:cNvSpPr>
            <a:spLocks noGrp="1"/>
          </p:cNvSpPr>
          <p:nvPr>
            <p:ph type="sldNum" sz="quarter" idx="10"/>
          </p:nvPr>
        </p:nvSpPr>
        <p:spPr/>
        <p:txBody>
          <a:bodyPr/>
          <a:lstStyle/>
          <a:p>
            <a:fld id="{671C2EB1-22DB-A546-9453-0C5C2A32182C}" type="slidenum">
              <a:rPr lang="en-US" smtClean="0"/>
              <a:pPr/>
              <a:t>13</a:t>
            </a:fld>
            <a:endParaRPr lang="en-US" dirty="0"/>
          </a:p>
        </p:txBody>
      </p:sp>
    </p:spTree>
    <p:extLst>
      <p:ext uri="{BB962C8B-B14F-4D97-AF65-F5344CB8AC3E}">
        <p14:creationId xmlns:p14="http://schemas.microsoft.com/office/powerpoint/2010/main" val="4206296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To do: Read the slide.</a:t>
            </a:r>
          </a:p>
          <a:p>
            <a:r>
              <a:rPr lang="en-US" sz="1200" b="1" i="0" u="none" strike="noStrike" kern="1200" baseline="0" dirty="0">
                <a:solidFill>
                  <a:schemeClr val="tx1"/>
                </a:solidFill>
                <a:latin typeface="+mn-lt"/>
                <a:ea typeface="+mn-ea"/>
                <a:cs typeface="+mn-cs"/>
              </a:rPr>
              <a:t>To say:</a:t>
            </a:r>
          </a:p>
          <a:p>
            <a:r>
              <a:rPr lang="en-US" b="1" baseline="0" dirty="0"/>
              <a:t>“</a:t>
            </a:r>
            <a:r>
              <a:rPr lang="en-US" b="0" baseline="0" dirty="0"/>
              <a:t>Including a positive consequence when using specific positive feedback is not always required, however, you must always include specific positive feedback when delivering a positive consequence.”</a:t>
            </a:r>
            <a:endParaRPr lang="en-US" b="1" baseline="0" dirty="0"/>
          </a:p>
          <a:p>
            <a:r>
              <a:rPr lang="en-US" b="0" baseline="0" dirty="0"/>
              <a:t>“Here are other examples of including a positive consequence:</a:t>
            </a:r>
          </a:p>
          <a:p>
            <a:pPr marL="171450" indent="-171450">
              <a:buFont typeface="Arial" pitchFamily="34" charset="0"/>
              <a:buChar char="•"/>
            </a:pPr>
            <a:r>
              <a:rPr lang="en-US" b="0" baseline="0" dirty="0"/>
              <a:t>You’ve been responsible by being on time to class and bringing your materials!  You’ve earned a Tiger ticket that will be put in the drawing for free admission to the game next week.</a:t>
            </a:r>
          </a:p>
          <a:p>
            <a:pPr marL="171450" indent="-171450">
              <a:buFont typeface="Arial" pitchFamily="34" charset="0"/>
              <a:buChar char="•"/>
            </a:pPr>
            <a:r>
              <a:rPr lang="en-US" b="0" baseline="0" dirty="0"/>
              <a:t>You’ve done a great job of following directions to get out your materials and start work.  You’ve earned free choice time at the end of the class.”</a:t>
            </a:r>
          </a:p>
          <a:p>
            <a:pPr marL="171450" indent="-171450">
              <a:buFont typeface="Arial" pitchFamily="34" charset="0"/>
              <a:buChar char="•"/>
            </a:pPr>
            <a:endParaRPr lang="en-US" b="0" baseline="0" dirty="0"/>
          </a:p>
          <a:p>
            <a:pPr marL="0" indent="0">
              <a:buFont typeface="Arial" pitchFamily="34" charset="0"/>
              <a:buNone/>
            </a:pPr>
            <a:r>
              <a:rPr lang="en-US" b="0" baseline="0" dirty="0"/>
              <a:t>“Think of a time during this school year that you have paired a positive consequence with specific positive feedback.”</a:t>
            </a:r>
          </a:p>
          <a:p>
            <a:pPr marL="171450" indent="-171450">
              <a:buFont typeface="Arial" pitchFamily="34" charset="0"/>
              <a:buChar char="•"/>
            </a:pPr>
            <a:endParaRPr lang="en-US" b="0" baseline="0" dirty="0"/>
          </a:p>
          <a:p>
            <a:pPr marL="171450" indent="-171450">
              <a:buFont typeface="Arial" pitchFamily="34" charset="0"/>
              <a:buChar char="•"/>
            </a:pPr>
            <a:endParaRPr lang="en-US" b="0" dirty="0"/>
          </a:p>
        </p:txBody>
      </p:sp>
      <p:sp>
        <p:nvSpPr>
          <p:cNvPr id="4" name="Slide Number Placeholder 3"/>
          <p:cNvSpPr>
            <a:spLocks noGrp="1"/>
          </p:cNvSpPr>
          <p:nvPr>
            <p:ph type="sldNum" sz="quarter" idx="10"/>
          </p:nvPr>
        </p:nvSpPr>
        <p:spPr/>
        <p:txBody>
          <a:bodyPr/>
          <a:lstStyle/>
          <a:p>
            <a:fld id="{671C2EB1-22DB-A546-9453-0C5C2A32182C}" type="slidenum">
              <a:rPr lang="en-US" smtClean="0"/>
              <a:pPr/>
              <a:t>14</a:t>
            </a:fld>
            <a:endParaRPr lang="en-US" dirty="0"/>
          </a:p>
        </p:txBody>
      </p:sp>
    </p:spTree>
    <p:extLst>
      <p:ext uri="{BB962C8B-B14F-4D97-AF65-F5344CB8AC3E}">
        <p14:creationId xmlns:p14="http://schemas.microsoft.com/office/powerpoint/2010/main" val="344743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To do: Read the slide.</a:t>
            </a:r>
          </a:p>
          <a:p>
            <a:r>
              <a:rPr lang="en-US" sz="1200" b="1" i="0" u="none" strike="noStrike" kern="1200" baseline="0" dirty="0">
                <a:solidFill>
                  <a:schemeClr val="tx1"/>
                </a:solidFill>
                <a:latin typeface="+mn-lt"/>
                <a:ea typeface="+mn-ea"/>
                <a:cs typeface="+mn-cs"/>
              </a:rPr>
              <a:t>To say:</a:t>
            </a:r>
            <a:endParaRPr lang="en-US" dirty="0"/>
          </a:p>
          <a:p>
            <a:r>
              <a:rPr lang="en-US" dirty="0"/>
              <a:t>This example includes all 3 features of specific positive feedback:</a:t>
            </a:r>
          </a:p>
          <a:p>
            <a:pPr marL="171450" indent="-171450">
              <a:buFont typeface="Arial" pitchFamily="34" charset="0"/>
              <a:buChar char="•"/>
            </a:pPr>
            <a:r>
              <a:rPr lang="en-US" dirty="0"/>
              <a:t>State the expectation</a:t>
            </a:r>
          </a:p>
          <a:p>
            <a:pPr marL="171450" indent="-171450">
              <a:buFont typeface="Arial" pitchFamily="34" charset="0"/>
              <a:buChar char="•"/>
            </a:pPr>
            <a:r>
              <a:rPr lang="en-US" dirty="0"/>
              <a:t>Specific</a:t>
            </a:r>
            <a:r>
              <a:rPr lang="en-US" baseline="0" dirty="0"/>
              <a:t> description of the behavior</a:t>
            </a:r>
          </a:p>
          <a:p>
            <a:pPr marL="171450" indent="-171450">
              <a:buFont typeface="Arial" pitchFamily="34" charset="0"/>
              <a:buChar char="•"/>
            </a:pPr>
            <a:r>
              <a:rPr lang="en-US" baseline="0" dirty="0"/>
              <a:t>Positive consequence</a:t>
            </a:r>
          </a:p>
          <a:p>
            <a:pPr marL="0" indent="0">
              <a:buFont typeface="Arial" pitchFamily="34" charset="0"/>
              <a:buNone/>
            </a:pPr>
            <a:r>
              <a:rPr lang="en-US" dirty="0"/>
              <a:t>This may seem lengthy and awkward at first but with practice it</a:t>
            </a:r>
            <a:r>
              <a:rPr lang="en-US" baseline="0" dirty="0"/>
              <a:t> will become more natural.  Once you become fluent, you will discover that you will save time by providing specific positive feedback because you will have fewer problem behaviors.”</a:t>
            </a: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pPr/>
              <a:t>15</a:t>
            </a:fld>
            <a:endParaRPr lang="en-US" dirty="0"/>
          </a:p>
        </p:txBody>
      </p:sp>
    </p:spTree>
    <p:extLst>
      <p:ext uri="{BB962C8B-B14F-4D97-AF65-F5344CB8AC3E}">
        <p14:creationId xmlns:p14="http://schemas.microsoft.com/office/powerpoint/2010/main" val="2508764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To Say: </a:t>
            </a:r>
            <a:r>
              <a:rPr lang="en-US" dirty="0"/>
              <a:t>“At what rate should</a:t>
            </a:r>
            <a:r>
              <a:rPr lang="en-US" baseline="0" dirty="0"/>
              <a:t> we deliver positive recognition to negative comments or corrections? </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To do: Read the first bullet.</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Read the 2</a:t>
            </a:r>
            <a:r>
              <a:rPr lang="en-US" b="1" baseline="30000" dirty="0"/>
              <a:t>nd</a:t>
            </a:r>
            <a:r>
              <a:rPr lang="en-US" b="1" baseline="0" dirty="0"/>
              <a:t> bullet, then say, </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a:t>
            </a:r>
            <a:r>
              <a:rPr lang="en-US" dirty="0"/>
              <a:t>While polite</a:t>
            </a:r>
            <a:r>
              <a:rPr lang="en-US" baseline="0" dirty="0"/>
              <a:t> and respectful corrections contribute to a positive environment, they are not considered to be positives.”</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Read the 3</a:t>
            </a:r>
            <a:r>
              <a:rPr lang="en-US" b="1" baseline="30000" dirty="0"/>
              <a:t>rd</a:t>
            </a:r>
            <a:r>
              <a:rPr lang="en-US" b="1" baseline="0" dirty="0"/>
              <a:t> bullet.</a:t>
            </a:r>
            <a:endParaRPr lang="en-US" b="1"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a:t>
            </a:r>
            <a:r>
              <a:rPr lang="nb-NO" sz="1200" dirty="0"/>
              <a:t>Reavis, Jenson, Kukic &amp; Morgan, 1993)</a:t>
            </a:r>
            <a:endParaRPr lang="en-US" sz="1200" dirty="0"/>
          </a:p>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16</a:t>
            </a:fld>
            <a:endParaRPr lang="en-US" dirty="0"/>
          </a:p>
        </p:txBody>
      </p:sp>
    </p:spTree>
    <p:extLst>
      <p:ext uri="{BB962C8B-B14F-4D97-AF65-F5344CB8AC3E}">
        <p14:creationId xmlns:p14="http://schemas.microsoft.com/office/powerpoint/2010/main" val="3978897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To do: Direct participants to read the slide.</a:t>
            </a:r>
          </a:p>
        </p:txBody>
      </p:sp>
      <p:sp>
        <p:nvSpPr>
          <p:cNvPr id="4" name="Slide Number Placeholder 3"/>
          <p:cNvSpPr>
            <a:spLocks noGrp="1"/>
          </p:cNvSpPr>
          <p:nvPr>
            <p:ph type="sldNum" sz="quarter" idx="10"/>
          </p:nvPr>
        </p:nvSpPr>
        <p:spPr/>
        <p:txBody>
          <a:bodyPr/>
          <a:lstStyle/>
          <a:p>
            <a:fld id="{A875B4DD-DD12-5549-9756-868EB0781E70}" type="slidenum">
              <a:rPr lang="en-US" smtClean="0"/>
              <a:pPr/>
              <a:t>17</a:t>
            </a:fld>
            <a:endParaRPr lang="en-US" dirty="0"/>
          </a:p>
        </p:txBody>
      </p:sp>
    </p:spTree>
    <p:extLst>
      <p:ext uri="{BB962C8B-B14F-4D97-AF65-F5344CB8AC3E}">
        <p14:creationId xmlns:p14="http://schemas.microsoft.com/office/powerpoint/2010/main" val="3641713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To do: Read the slide.</a:t>
            </a:r>
          </a:p>
          <a:p>
            <a:r>
              <a:rPr lang="en-US" sz="1200" b="1" i="0" u="none" strike="noStrike" kern="1200" baseline="0" dirty="0">
                <a:solidFill>
                  <a:schemeClr val="tx1"/>
                </a:solidFill>
                <a:latin typeface="+mn-lt"/>
                <a:ea typeface="+mn-ea"/>
                <a:cs typeface="+mn-cs"/>
              </a:rPr>
              <a:t>To say:</a:t>
            </a:r>
          </a:p>
          <a:p>
            <a:r>
              <a:rPr lang="en-US" sz="1200" b="0" kern="1200" baseline="0" dirty="0">
                <a:solidFill>
                  <a:schemeClr val="tx1"/>
                </a:solidFill>
                <a:latin typeface="+mn-lt"/>
                <a:ea typeface="+mn-ea"/>
                <a:cs typeface="+mn-cs"/>
              </a:rPr>
              <a:t>“Not all students or adults are reinforced by the same things or in the same ways. Some </a:t>
            </a:r>
            <a:r>
              <a:rPr lang="en-US" sz="1200" kern="1200" baseline="0" dirty="0">
                <a:solidFill>
                  <a:schemeClr val="tx1"/>
                </a:solidFill>
                <a:latin typeface="+mn-lt"/>
                <a:ea typeface="+mn-ea"/>
                <a:cs typeface="+mn-cs"/>
              </a:rPr>
              <a:t>students desire or try to get or seek social attention, activities or tangible items, while others try to </a:t>
            </a:r>
            <a:r>
              <a:rPr lang="en-US" sz="1200" i="1" kern="1200" baseline="0" dirty="0">
                <a:solidFill>
                  <a:schemeClr val="tx1"/>
                </a:solidFill>
                <a:latin typeface="+mn-lt"/>
                <a:ea typeface="+mn-ea"/>
                <a:cs typeface="+mn-cs"/>
              </a:rPr>
              <a:t>avoid or escape </a:t>
            </a:r>
            <a:r>
              <a:rPr lang="en-US" sz="1200" i="0" kern="1200" baseline="0" dirty="0">
                <a:solidFill>
                  <a:schemeClr val="tx1"/>
                </a:solidFill>
                <a:latin typeface="+mn-lt"/>
                <a:ea typeface="+mn-ea"/>
                <a:cs typeface="+mn-cs"/>
              </a:rPr>
              <a:t>social attention</a:t>
            </a:r>
            <a:r>
              <a:rPr lang="en-US" sz="1200" i="1" kern="1200" baseline="0" dirty="0">
                <a:solidFill>
                  <a:schemeClr val="tx1"/>
                </a:solidFill>
                <a:latin typeface="+mn-lt"/>
                <a:ea typeface="+mn-ea"/>
                <a:cs typeface="+mn-cs"/>
              </a:rPr>
              <a:t>. </a:t>
            </a:r>
            <a:r>
              <a:rPr lang="en-US" sz="1200" i="0" kern="1200" baseline="0" dirty="0">
                <a:solidFill>
                  <a:schemeClr val="tx1"/>
                </a:solidFill>
                <a:latin typeface="+mn-lt"/>
                <a:ea typeface="+mn-ea"/>
                <a:cs typeface="+mn-cs"/>
              </a:rPr>
              <a:t>For these </a:t>
            </a:r>
            <a:r>
              <a:rPr lang="en-US" sz="1200" i="1" kern="1200" baseline="0" dirty="0">
                <a:solidFill>
                  <a:schemeClr val="tx1"/>
                </a:solidFill>
                <a:latin typeface="+mn-lt"/>
                <a:ea typeface="+mn-ea"/>
                <a:cs typeface="+mn-cs"/>
              </a:rPr>
              <a:t>‘avoiders’ </a:t>
            </a:r>
            <a:r>
              <a:rPr lang="en-US" sz="1200" i="0" kern="1200" baseline="0" dirty="0">
                <a:solidFill>
                  <a:schemeClr val="tx1"/>
                </a:solidFill>
                <a:latin typeface="+mn-lt"/>
                <a:ea typeface="+mn-ea"/>
                <a:cs typeface="+mn-cs"/>
              </a:rPr>
              <a:t>who do not like social attention, they may be reinforced by activities, privileges or tangibles.</a:t>
            </a:r>
            <a:r>
              <a:rPr lang="en-US" sz="1200" i="1" kern="1200" baseline="0" dirty="0">
                <a:solidFill>
                  <a:schemeClr val="tx1"/>
                </a:solidFill>
                <a:latin typeface="+mn-lt"/>
                <a:ea typeface="+mn-ea"/>
                <a:cs typeface="+mn-cs"/>
              </a:rPr>
              <a:t> </a:t>
            </a:r>
            <a:r>
              <a:rPr lang="en-US" sz="1200" i="0" kern="1200" baseline="0" dirty="0">
                <a:solidFill>
                  <a:schemeClr val="tx1"/>
                </a:solidFill>
                <a:latin typeface="+mn-lt"/>
                <a:ea typeface="+mn-ea"/>
                <a:cs typeface="+mn-cs"/>
              </a:rPr>
              <a:t>Therefore, it is recommended that a </a:t>
            </a:r>
            <a:r>
              <a:rPr lang="en-US" sz="1200" i="1" kern="1200" baseline="0" dirty="0">
                <a:solidFill>
                  <a:schemeClr val="tx1"/>
                </a:solidFill>
                <a:latin typeface="+mn-lt"/>
                <a:ea typeface="+mn-ea"/>
                <a:cs typeface="+mn-cs"/>
              </a:rPr>
              <a:t>menu </a:t>
            </a:r>
            <a:r>
              <a:rPr lang="en-US" sz="1200" i="0" kern="1200" baseline="0" dirty="0">
                <a:solidFill>
                  <a:schemeClr val="tx1"/>
                </a:solidFill>
                <a:latin typeface="+mn-lt"/>
                <a:ea typeface="+mn-ea"/>
                <a:cs typeface="+mn-cs"/>
              </a:rPr>
              <a:t>of ways to encourage students include social attention, activities, or tangible items that appeal to all student needs in your school (Lane, </a:t>
            </a:r>
            <a:r>
              <a:rPr lang="en-US" sz="1200" i="0" kern="1200" baseline="0" dirty="0" err="1">
                <a:solidFill>
                  <a:schemeClr val="tx1"/>
                </a:solidFill>
                <a:latin typeface="+mn-lt"/>
                <a:ea typeface="+mn-ea"/>
                <a:cs typeface="+mn-cs"/>
              </a:rPr>
              <a:t>Kahberg</a:t>
            </a:r>
            <a:r>
              <a:rPr lang="en-US" sz="1200" i="0" kern="1200" baseline="0" dirty="0">
                <a:solidFill>
                  <a:schemeClr val="tx1"/>
                </a:solidFill>
                <a:latin typeface="+mn-lt"/>
                <a:ea typeface="+mn-ea"/>
                <a:cs typeface="+mn-cs"/>
              </a:rPr>
              <a:t> &amp; </a:t>
            </a:r>
            <a:r>
              <a:rPr lang="en-US" sz="1200" i="0" kern="1200" baseline="0" dirty="0" err="1">
                <a:solidFill>
                  <a:schemeClr val="tx1"/>
                </a:solidFill>
                <a:latin typeface="+mn-lt"/>
                <a:ea typeface="+mn-ea"/>
                <a:cs typeface="+mn-cs"/>
              </a:rPr>
              <a:t>Menzies</a:t>
            </a:r>
            <a:r>
              <a:rPr lang="en-US" sz="1200" i="0" kern="1200" baseline="0" dirty="0">
                <a:solidFill>
                  <a:schemeClr val="tx1"/>
                </a:solidFill>
                <a:latin typeface="+mn-lt"/>
                <a:ea typeface="+mn-ea"/>
                <a:cs typeface="+mn-cs"/>
              </a:rPr>
              <a:t>, 2009). </a:t>
            </a:r>
            <a:r>
              <a:rPr lang="en-US" sz="1200" b="0" i="0" u="none" strike="noStrike" kern="1200" baseline="0" dirty="0" err="1">
                <a:solidFill>
                  <a:schemeClr val="tx1"/>
                </a:solidFill>
                <a:latin typeface="+mn-lt"/>
                <a:ea typeface="+mn-ea"/>
                <a:cs typeface="+mn-cs"/>
              </a:rPr>
              <a:t>Reinforcers</a:t>
            </a:r>
            <a:r>
              <a:rPr lang="en-US" sz="1200" b="0" i="0" u="none" strike="noStrike" kern="1200" baseline="0" dirty="0">
                <a:solidFill>
                  <a:schemeClr val="tx1"/>
                </a:solidFill>
                <a:latin typeface="+mn-lt"/>
                <a:ea typeface="+mn-ea"/>
                <a:cs typeface="+mn-cs"/>
              </a:rPr>
              <a:t> can be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Social </a:t>
            </a:r>
            <a:r>
              <a:rPr lang="en-US" sz="1200" b="0" i="0" u="none" strike="noStrike" kern="1200" baseline="0" dirty="0" err="1">
                <a:solidFill>
                  <a:schemeClr val="tx1"/>
                </a:solidFill>
                <a:latin typeface="+mn-lt"/>
                <a:ea typeface="+mn-ea"/>
                <a:cs typeface="+mn-cs"/>
              </a:rPr>
              <a:t>reinforcers</a:t>
            </a:r>
            <a:r>
              <a:rPr lang="en-US" sz="1200" b="0" i="0" u="none" strike="noStrike" kern="1200" baseline="0" dirty="0">
                <a:solidFill>
                  <a:schemeClr val="tx1"/>
                </a:solidFill>
                <a:latin typeface="+mn-lt"/>
                <a:ea typeface="+mn-ea"/>
                <a:cs typeface="+mn-cs"/>
              </a:rPr>
              <a:t> (e.g. praise, recognition, time to hang out with friends)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Activity </a:t>
            </a:r>
            <a:r>
              <a:rPr lang="en-US" sz="1200" b="0" i="0" u="none" strike="noStrike" kern="1200" baseline="0" dirty="0" err="1">
                <a:solidFill>
                  <a:schemeClr val="tx1"/>
                </a:solidFill>
                <a:latin typeface="+mn-lt"/>
                <a:ea typeface="+mn-ea"/>
                <a:cs typeface="+mn-cs"/>
              </a:rPr>
              <a:t>reinforcers</a:t>
            </a:r>
            <a:r>
              <a:rPr lang="en-US" sz="1200" b="0" i="0" u="none" strike="noStrike" kern="1200" baseline="0" dirty="0">
                <a:solidFill>
                  <a:schemeClr val="tx1"/>
                </a:solidFill>
                <a:latin typeface="+mn-lt"/>
                <a:ea typeface="+mn-ea"/>
                <a:cs typeface="+mn-cs"/>
              </a:rPr>
              <a:t> (e.g. special privileges, jobs, computer time, free time)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Material </a:t>
            </a:r>
            <a:r>
              <a:rPr lang="en-US" sz="1200" b="0" i="0" u="none" strike="noStrike" kern="1200" baseline="0" dirty="0" err="1">
                <a:solidFill>
                  <a:schemeClr val="tx1"/>
                </a:solidFill>
                <a:latin typeface="+mn-lt"/>
                <a:ea typeface="+mn-ea"/>
                <a:cs typeface="+mn-cs"/>
              </a:rPr>
              <a:t>reinforcers</a:t>
            </a:r>
            <a:r>
              <a:rPr lang="en-US" sz="1200" b="0" i="0" u="none" strike="noStrike" kern="1200" baseline="0" dirty="0">
                <a:solidFill>
                  <a:schemeClr val="tx1"/>
                </a:solidFill>
                <a:latin typeface="+mn-lt"/>
                <a:ea typeface="+mn-ea"/>
                <a:cs typeface="+mn-cs"/>
              </a:rPr>
              <a:t> (e.g. tangible items)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Token </a:t>
            </a:r>
            <a:r>
              <a:rPr lang="en-US" sz="1200" b="0" i="0" u="none" strike="noStrike" kern="1200" baseline="0" dirty="0" err="1">
                <a:solidFill>
                  <a:schemeClr val="tx1"/>
                </a:solidFill>
                <a:latin typeface="+mn-lt"/>
                <a:ea typeface="+mn-ea"/>
                <a:cs typeface="+mn-cs"/>
              </a:rPr>
              <a:t>reinforcers</a:t>
            </a:r>
            <a:r>
              <a:rPr lang="en-US" sz="1200" b="0" i="0" u="none" strike="noStrike" kern="1200" baseline="0" dirty="0">
                <a:solidFill>
                  <a:schemeClr val="tx1"/>
                </a:solidFill>
                <a:latin typeface="+mn-lt"/>
                <a:ea typeface="+mn-ea"/>
                <a:cs typeface="+mn-cs"/>
              </a:rPr>
              <a:t> (i.e., items exchanged for other </a:t>
            </a:r>
            <a:r>
              <a:rPr lang="en-US" sz="1200" b="0" i="0" u="none" strike="noStrike" kern="1200" baseline="0" dirty="0" err="1">
                <a:solidFill>
                  <a:schemeClr val="tx1"/>
                </a:solidFill>
                <a:latin typeface="+mn-lt"/>
                <a:ea typeface="+mn-ea"/>
                <a:cs typeface="+mn-cs"/>
              </a:rPr>
              <a:t>reinforcers</a:t>
            </a:r>
            <a:r>
              <a:rPr lang="en-US"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71C2EB1-22DB-A546-9453-0C5C2A32182C}" type="slidenum">
              <a:rPr lang="en-US" smtClean="0"/>
              <a:pPr/>
              <a:t>18</a:t>
            </a:fld>
            <a:endParaRPr lang="en-US" dirty="0"/>
          </a:p>
        </p:txBody>
      </p:sp>
    </p:spTree>
    <p:extLst>
      <p:ext uri="{BB962C8B-B14F-4D97-AF65-F5344CB8AC3E}">
        <p14:creationId xmlns:p14="http://schemas.microsoft.com/office/powerpoint/2010/main" val="3622581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baseline="0" dirty="0">
                <a:solidFill>
                  <a:schemeClr val="tx1"/>
                </a:solidFill>
                <a:latin typeface="+mn-lt"/>
                <a:ea typeface="+mn-ea"/>
                <a:cs typeface="+mn-cs"/>
              </a:rPr>
              <a:t>To do: Read the slide.</a:t>
            </a:r>
          </a:p>
          <a:p>
            <a:r>
              <a:rPr lang="en-US" sz="1200" b="1" i="0" u="none" strike="noStrike" kern="1200" baseline="0" dirty="0">
                <a:solidFill>
                  <a:schemeClr val="tx1"/>
                </a:solidFill>
                <a:latin typeface="+mn-lt"/>
                <a:ea typeface="+mn-ea"/>
                <a:cs typeface="+mn-cs"/>
              </a:rPr>
              <a:t>To say:</a:t>
            </a:r>
          </a:p>
          <a:p>
            <a:r>
              <a:rPr lang="en-US" b="0" baseline="0" dirty="0"/>
              <a:t>“Some of the staff in your school may not agree with the use of tangibles.  The work from Florida PBS may provide your team with information to address the concerns of those staff.”</a:t>
            </a:r>
          </a:p>
          <a:p>
            <a:endParaRPr lang="en-US" b="0" baseline="0" dirty="0"/>
          </a:p>
          <a:p>
            <a:pPr eaLnBrk="1" hangingPunct="1"/>
            <a:r>
              <a:rPr lang="en-US" b="0" baseline="0" dirty="0"/>
              <a:t>“Here is additional research evidence of the efficacy of using tangible reinforcement:</a:t>
            </a:r>
          </a:p>
          <a:p>
            <a:pPr eaLnBrk="1" hangingPunct="1"/>
            <a:r>
              <a:rPr lang="en-US" dirty="0"/>
              <a:t>Reinforcement can increase intrinsic motivation (Cameron, </a:t>
            </a:r>
            <a:r>
              <a:rPr lang="en-US" dirty="0" err="1"/>
              <a:t>Banko</a:t>
            </a:r>
            <a:r>
              <a:rPr lang="en-US" dirty="0"/>
              <a:t>, Pierce, 2001).</a:t>
            </a:r>
          </a:p>
          <a:p>
            <a:pPr eaLnBrk="1" hangingPunct="1"/>
            <a:endParaRPr lang="en-US" dirty="0"/>
          </a:p>
          <a:p>
            <a:pPr eaLnBrk="1" hangingPunct="1">
              <a:lnSpc>
                <a:spcPct val="80000"/>
              </a:lnSpc>
              <a:buFont typeface="Wingdings" pitchFamily="2" charset="2"/>
              <a:buNone/>
              <a:tabLst>
                <a:tab pos="3492500" algn="l"/>
                <a:tab pos="4976813" algn="l"/>
              </a:tabLst>
            </a:pPr>
            <a:r>
              <a:rPr lang="en-US" sz="1200" dirty="0">
                <a:ea typeface="ＭＳ Ｐゴシック" pitchFamily="-108" charset="-128"/>
              </a:rPr>
              <a:t>…programs that show increased intrinsic motivation are those programs that incorporate the elements of good, comprehensive behavioral intervention…”</a:t>
            </a:r>
            <a:r>
              <a:rPr lang="en-US" sz="1200" baseline="0" dirty="0">
                <a:ea typeface="ＭＳ Ｐゴシック" pitchFamily="-108" charset="-128"/>
              </a:rPr>
              <a:t>   </a:t>
            </a:r>
            <a:r>
              <a:rPr lang="en-US" sz="1050" dirty="0">
                <a:ea typeface="ＭＳ Ｐゴシック" pitchFamily="-108" charset="-128"/>
              </a:rPr>
              <a:t>Akin-Little, Little, Eckert, &amp; Lovett, 2004.”</a:t>
            </a:r>
          </a:p>
          <a:p>
            <a:pPr eaLnBrk="1" hangingPunct="1">
              <a:lnSpc>
                <a:spcPct val="80000"/>
              </a:lnSpc>
              <a:buFont typeface="Wingdings" pitchFamily="2" charset="2"/>
              <a:buNone/>
              <a:tabLst>
                <a:tab pos="3492500" algn="l"/>
                <a:tab pos="4976813" algn="l"/>
              </a:tabLst>
            </a:pPr>
            <a:endParaRPr lang="en-US" sz="1050" dirty="0">
              <a:ea typeface="ＭＳ Ｐゴシック" pitchFamily="-108" charset="-128"/>
            </a:endParaRPr>
          </a:p>
          <a:p>
            <a:r>
              <a:rPr lang="en-US" dirty="0"/>
              <a:t>Akin-Little, K., Eckert, T., Lovett, B., &amp; Little, S. (2004). Extrinsic reinforcement in the classroom: Bribery or best practice. </a:t>
            </a:r>
            <a:r>
              <a:rPr lang="en-US" i="1" dirty="0"/>
              <a:t>School Psychology Review, 33</a:t>
            </a:r>
            <a:r>
              <a:rPr lang="en-US" dirty="0"/>
              <a:t>, 344–362.</a:t>
            </a:r>
          </a:p>
          <a:p>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Cameron, J., </a:t>
            </a:r>
            <a:r>
              <a:rPr lang="en-US" sz="1200" kern="1200" dirty="0" err="1">
                <a:solidFill>
                  <a:schemeClr val="tx1"/>
                </a:solidFill>
                <a:effectLst/>
                <a:latin typeface="+mn-lt"/>
                <a:ea typeface="+mn-ea"/>
                <a:cs typeface="+mn-cs"/>
              </a:rPr>
              <a:t>Banko</a:t>
            </a:r>
            <a:r>
              <a:rPr lang="en-US" sz="1200" kern="1200" dirty="0">
                <a:solidFill>
                  <a:schemeClr val="tx1"/>
                </a:solidFill>
                <a:effectLst/>
                <a:latin typeface="+mn-lt"/>
                <a:ea typeface="+mn-ea"/>
                <a:cs typeface="+mn-cs"/>
              </a:rPr>
              <a:t>, K.M. &amp; Pierce, D.W. (2001). Pervasive negative effects of rewards on intrinsic motivation: The myth continues. </a:t>
            </a:r>
            <a:r>
              <a:rPr lang="en-US" sz="1200" i="1" kern="1200" dirty="0">
                <a:solidFill>
                  <a:schemeClr val="tx1"/>
                </a:solidFill>
                <a:effectLst/>
                <a:latin typeface="+mn-lt"/>
                <a:ea typeface="+mn-ea"/>
                <a:cs typeface="+mn-cs"/>
              </a:rPr>
              <a:t>Behavior Analysis 24</a:t>
            </a:r>
            <a:r>
              <a:rPr lang="en-US" sz="1200" kern="1200" dirty="0">
                <a:solidFill>
                  <a:schemeClr val="tx1"/>
                </a:solidFill>
                <a:effectLst/>
                <a:latin typeface="+mn-lt"/>
                <a:ea typeface="+mn-ea"/>
                <a:cs typeface="+mn-cs"/>
              </a:rPr>
              <a:t>(1), 1-44.</a:t>
            </a:r>
          </a:p>
          <a:p>
            <a:endParaRPr lang="en-US" b="0"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19</a:t>
            </a:fld>
            <a:endParaRPr lang="en-US" dirty="0"/>
          </a:p>
        </p:txBody>
      </p:sp>
    </p:spTree>
    <p:extLst>
      <p:ext uri="{BB962C8B-B14F-4D97-AF65-F5344CB8AC3E}">
        <p14:creationId xmlns:p14="http://schemas.microsoft.com/office/powerpoint/2010/main" val="3370340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t>Read the slide,</a:t>
            </a:r>
            <a:r>
              <a:rPr lang="en-US" sz="1200" b="1" baseline="0" dirty="0"/>
              <a:t> then say,</a:t>
            </a:r>
            <a:endParaRPr lang="en-US" sz="1200" b="1"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“Recognizing</a:t>
            </a:r>
            <a:r>
              <a:rPr lang="en-US" sz="1200" baseline="0" dirty="0"/>
              <a:t> the academic and social behavioral accomplishments of students has been found to be a powerful strategy to positively impact achievement.</a:t>
            </a:r>
            <a:r>
              <a:rPr lang="en-US" sz="1200" dirty="0"/>
              <a:t>”</a:t>
            </a:r>
          </a:p>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2</a:t>
            </a:fld>
            <a:endParaRPr lang="en-US" dirty="0"/>
          </a:p>
        </p:txBody>
      </p:sp>
    </p:spTree>
    <p:extLst>
      <p:ext uri="{BB962C8B-B14F-4D97-AF65-F5344CB8AC3E}">
        <p14:creationId xmlns:p14="http://schemas.microsoft.com/office/powerpoint/2010/main" val="1729447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 </a:t>
            </a:r>
            <a:r>
              <a:rPr lang="en-US" b="0" i="0" dirty="0"/>
              <a:t>“Why</a:t>
            </a:r>
            <a:r>
              <a:rPr lang="en-US" b="0" i="0" baseline="0" dirty="0"/>
              <a:t> should you consider developing and using tangible reinforcers in your school?”, </a:t>
            </a:r>
          </a:p>
          <a:p>
            <a:r>
              <a:rPr lang="en-US" b="1" i="0" baseline="0" dirty="0"/>
              <a:t>To do: then, read the slide.</a:t>
            </a:r>
          </a:p>
          <a:p>
            <a:endParaRPr lang="en-US" b="1" i="0" baseline="0" dirty="0"/>
          </a:p>
          <a:p>
            <a:r>
              <a:rPr lang="en-US" b="1" i="0" baseline="0" dirty="0"/>
              <a:t>Continues on next slide.</a:t>
            </a:r>
            <a:endParaRPr lang="en-US" b="1" dirty="0"/>
          </a:p>
        </p:txBody>
      </p:sp>
      <p:sp>
        <p:nvSpPr>
          <p:cNvPr id="4" name="Slide Number Placeholder 3"/>
          <p:cNvSpPr>
            <a:spLocks noGrp="1"/>
          </p:cNvSpPr>
          <p:nvPr>
            <p:ph type="sldNum" sz="quarter" idx="10"/>
          </p:nvPr>
        </p:nvSpPr>
        <p:spPr/>
        <p:txBody>
          <a:bodyPr/>
          <a:lstStyle/>
          <a:p>
            <a:fld id="{671C2EB1-22DB-A546-9453-0C5C2A32182C}" type="slidenum">
              <a:rPr lang="en-US" smtClean="0"/>
              <a:pPr/>
              <a:t>20</a:t>
            </a:fld>
            <a:endParaRPr lang="en-US" dirty="0"/>
          </a:p>
        </p:txBody>
      </p:sp>
    </p:spTree>
    <p:extLst>
      <p:ext uri="{BB962C8B-B14F-4D97-AF65-F5344CB8AC3E}">
        <p14:creationId xmlns:p14="http://schemas.microsoft.com/office/powerpoint/2010/main" val="2005283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To do: Read the slide.</a:t>
            </a:r>
          </a:p>
          <a:p>
            <a:r>
              <a:rPr lang="en-US" b="1" baseline="0" dirty="0"/>
              <a:t>To say:</a:t>
            </a:r>
          </a:p>
          <a:p>
            <a:r>
              <a:rPr lang="en-US" b="0" baseline="0" dirty="0"/>
              <a:t>“One of the most powerful motivators for human behavior is goal setting.  Setting goals as individuals, as a class and as a school will increase the likelihood all staff and students will participate in developing a system of positive reinforcement to maintain appropriate behavior.  Tracking and reporting the number of tangibles delivered (i.e. counting the number of tickets earned within a specific context or time) may result in increasing the likelihood that all staff and students will work to maintain appropriate behavior.”</a:t>
            </a:r>
            <a:endParaRPr lang="en-US" b="0"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21</a:t>
            </a:fld>
            <a:endParaRPr lang="en-US" dirty="0"/>
          </a:p>
        </p:txBody>
      </p:sp>
    </p:spTree>
    <p:extLst>
      <p:ext uri="{BB962C8B-B14F-4D97-AF65-F5344CB8AC3E}">
        <p14:creationId xmlns:p14="http://schemas.microsoft.com/office/powerpoint/2010/main" val="467072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Direct participants</a:t>
            </a:r>
            <a:r>
              <a:rPr lang="en-US" b="1" baseline="0" dirty="0"/>
              <a:t> to read the slide.</a:t>
            </a:r>
          </a:p>
          <a:p>
            <a:r>
              <a:rPr lang="en-US" b="1" baseline="0"/>
              <a:t>To </a:t>
            </a:r>
            <a:r>
              <a:rPr lang="en-US" b="1" baseline="0" dirty="0"/>
              <a:t>s</a:t>
            </a:r>
            <a:r>
              <a:rPr lang="en-US" b="1" baseline="0"/>
              <a:t>ay</a:t>
            </a:r>
            <a:r>
              <a:rPr lang="en-US" b="1" baseline="0" dirty="0"/>
              <a:t>: </a:t>
            </a:r>
            <a:r>
              <a:rPr lang="en-US" b="0" baseline="0" dirty="0"/>
              <a:t>“This is from a teacher at a participating school.”</a:t>
            </a:r>
            <a:endParaRPr lang="en-US" b="1"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22</a:t>
            </a:fld>
            <a:endParaRPr lang="en-US" dirty="0"/>
          </a:p>
        </p:txBody>
      </p:sp>
    </p:spTree>
    <p:extLst>
      <p:ext uri="{BB962C8B-B14F-4D97-AF65-F5344CB8AC3E}">
        <p14:creationId xmlns:p14="http://schemas.microsoft.com/office/powerpoint/2010/main" val="2235377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To do: Read the slide.</a:t>
            </a:r>
          </a:p>
          <a:p>
            <a:r>
              <a:rPr lang="en-US" sz="1200" b="1" i="0" u="none" strike="noStrike" kern="1200" baseline="0" dirty="0">
                <a:solidFill>
                  <a:schemeClr val="tx1"/>
                </a:solidFill>
                <a:latin typeface="+mn-lt"/>
                <a:ea typeface="+mn-ea"/>
                <a:cs typeface="+mn-cs"/>
              </a:rPr>
              <a:t>To say:</a:t>
            </a:r>
          </a:p>
          <a:p>
            <a:r>
              <a:rPr lang="en-US" sz="1200" b="0" i="0" u="none" strike="noStrike" kern="1200" baseline="0" dirty="0">
                <a:solidFill>
                  <a:schemeClr val="tx1"/>
                </a:solidFill>
                <a:latin typeface="+mn-lt"/>
                <a:ea typeface="+mn-ea"/>
                <a:cs typeface="+mn-cs"/>
              </a:rPr>
              <a:t>“Both non-contingent and contingent attention have a positive impact on teacher-student and student-student interactions in schools. Together, both types of attention create a positive school climate and build rapport and relationships, and help students learn social behavioral expectations.”</a:t>
            </a:r>
            <a:endParaRPr lang="en-US" dirty="0"/>
          </a:p>
        </p:txBody>
      </p:sp>
      <p:sp>
        <p:nvSpPr>
          <p:cNvPr id="4" name="Slide Number Placeholder 3"/>
          <p:cNvSpPr>
            <a:spLocks noGrp="1"/>
          </p:cNvSpPr>
          <p:nvPr>
            <p:ph type="sldNum" sz="quarter" idx="10"/>
          </p:nvPr>
        </p:nvSpPr>
        <p:spPr/>
        <p:txBody>
          <a:bodyPr/>
          <a:lstStyle/>
          <a:p>
            <a:fld id="{671C2EB1-22DB-A546-9453-0C5C2A32182C}" type="slidenum">
              <a:rPr lang="en-US" smtClean="0"/>
              <a:pPr/>
              <a:t>3</a:t>
            </a:fld>
            <a:endParaRPr lang="en-US" dirty="0"/>
          </a:p>
        </p:txBody>
      </p:sp>
    </p:spTree>
    <p:extLst>
      <p:ext uri="{BB962C8B-B14F-4D97-AF65-F5344CB8AC3E}">
        <p14:creationId xmlns:p14="http://schemas.microsoft.com/office/powerpoint/2010/main" val="3324710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To do: Read the slide.</a:t>
            </a:r>
          </a:p>
          <a:p>
            <a:r>
              <a:rPr lang="en-US" sz="1200" b="1" i="0" u="none" strike="noStrike" kern="1200" baseline="0" dirty="0">
                <a:solidFill>
                  <a:schemeClr val="tx1"/>
                </a:solidFill>
                <a:latin typeface="+mn-lt"/>
                <a:ea typeface="+mn-ea"/>
                <a:cs typeface="+mn-cs"/>
              </a:rPr>
              <a:t>To say:</a:t>
            </a:r>
          </a:p>
          <a:p>
            <a:r>
              <a:rPr lang="en-US" b="0" dirty="0"/>
              <a:t>“</a:t>
            </a:r>
            <a:r>
              <a:rPr lang="en-US" sz="1200" b="0" i="0" u="none" strike="noStrike" kern="1200" baseline="0" dirty="0">
                <a:solidFill>
                  <a:schemeClr val="tx1"/>
                </a:solidFill>
                <a:latin typeface="+mn-lt"/>
                <a:ea typeface="+mn-ea"/>
                <a:cs typeface="+mn-cs"/>
              </a:rPr>
              <a:t>In the ABC’s of behavior, non</a:t>
            </a:r>
            <a:r>
              <a:rPr lang="en-US" dirty="0"/>
              <a:t>-contingent</a:t>
            </a:r>
            <a:r>
              <a:rPr lang="en-US" baseline="0" dirty="0"/>
              <a:t> attention serves as an a</a:t>
            </a:r>
            <a:r>
              <a:rPr lang="en-US" i="1" baseline="0" dirty="0"/>
              <a:t>ntecedent</a:t>
            </a:r>
            <a:r>
              <a:rPr lang="en-US" baseline="0" dirty="0"/>
              <a:t>. </a:t>
            </a:r>
            <a:r>
              <a:rPr lang="en-US" sz="1200" b="0" i="0" u="none" strike="noStrike" kern="1200" baseline="0" dirty="0">
                <a:solidFill>
                  <a:schemeClr val="tx1"/>
                </a:solidFill>
                <a:latin typeface="+mn-lt"/>
                <a:ea typeface="+mn-ea"/>
                <a:cs typeface="+mn-cs"/>
              </a:rPr>
              <a:t>Given that some instances of inappropriate behavior are based on a need for attention, providing sufficient non-contingent attention can result in reducing the frequency of problem behavior.”</a:t>
            </a:r>
            <a:endParaRPr lang="en-US" baseline="0" dirty="0"/>
          </a:p>
          <a:p>
            <a:endParaRPr lang="en-US" dirty="0"/>
          </a:p>
        </p:txBody>
      </p:sp>
      <p:sp>
        <p:nvSpPr>
          <p:cNvPr id="4" name="Slide Number Placeholder 3"/>
          <p:cNvSpPr>
            <a:spLocks noGrp="1"/>
          </p:cNvSpPr>
          <p:nvPr>
            <p:ph type="sldNum" sz="quarter" idx="10"/>
          </p:nvPr>
        </p:nvSpPr>
        <p:spPr/>
        <p:txBody>
          <a:bodyPr/>
          <a:lstStyle/>
          <a:p>
            <a:fld id="{671C2EB1-22DB-A546-9453-0C5C2A32182C}" type="slidenum">
              <a:rPr lang="en-US" smtClean="0"/>
              <a:pPr/>
              <a:t>4</a:t>
            </a:fld>
            <a:endParaRPr lang="en-US" dirty="0"/>
          </a:p>
        </p:txBody>
      </p:sp>
    </p:spTree>
    <p:extLst>
      <p:ext uri="{BB962C8B-B14F-4D97-AF65-F5344CB8AC3E}">
        <p14:creationId xmlns:p14="http://schemas.microsoft.com/office/powerpoint/2010/main" val="927853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 </a:t>
            </a:r>
            <a:r>
              <a:rPr lang="en-US" b="0" dirty="0"/>
              <a:t>“How do we provide effective</a:t>
            </a:r>
            <a:r>
              <a:rPr lang="en-US" b="0" baseline="0" dirty="0"/>
              <a:t> </a:t>
            </a:r>
            <a:r>
              <a:rPr lang="en-US" b="0" dirty="0"/>
              <a:t>non-contingent attention?”</a:t>
            </a:r>
          </a:p>
          <a:p>
            <a:r>
              <a:rPr lang="en-US" b="1" dirty="0"/>
              <a:t>To do: Read the slide or direct participants</a:t>
            </a:r>
            <a:r>
              <a:rPr lang="en-US" b="1" baseline="0" dirty="0"/>
              <a:t> to read the slide.</a:t>
            </a:r>
            <a:endParaRPr lang="en-US" b="1"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5</a:t>
            </a:fld>
            <a:endParaRPr lang="en-US" dirty="0"/>
          </a:p>
        </p:txBody>
      </p:sp>
    </p:spTree>
    <p:extLst>
      <p:ext uri="{BB962C8B-B14F-4D97-AF65-F5344CB8AC3E}">
        <p14:creationId xmlns:p14="http://schemas.microsoft.com/office/powerpoint/2010/main" val="1551988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To do: Read the slide.</a:t>
            </a:r>
          </a:p>
          <a:p>
            <a:r>
              <a:rPr lang="en-US" sz="1200" b="1" i="0" u="none" strike="noStrike" kern="1200" baseline="0" dirty="0">
                <a:solidFill>
                  <a:schemeClr val="tx1"/>
                </a:solidFill>
                <a:latin typeface="+mn-lt"/>
                <a:ea typeface="+mn-ea"/>
                <a:cs typeface="+mn-cs"/>
              </a:rPr>
              <a:t>To say:</a:t>
            </a:r>
          </a:p>
          <a:p>
            <a:r>
              <a:rPr lang="en-US" sz="1200" b="0" i="0" u="none" strike="noStrike" kern="1200" baseline="0" dirty="0">
                <a:solidFill>
                  <a:schemeClr val="tx1"/>
                </a:solidFill>
                <a:latin typeface="+mn-lt"/>
                <a:ea typeface="+mn-ea"/>
                <a:cs typeface="+mn-cs"/>
              </a:rPr>
              <a:t>“Contingent attention is attention given </a:t>
            </a:r>
            <a:r>
              <a:rPr lang="en-US" sz="1200" b="0" i="1" u="none" strike="noStrike" kern="1200" baseline="0" dirty="0">
                <a:solidFill>
                  <a:schemeClr val="tx1"/>
                </a:solidFill>
                <a:latin typeface="+mn-lt"/>
                <a:ea typeface="+mn-ea"/>
                <a:cs typeface="+mn-cs"/>
              </a:rPr>
              <a:t>after</a:t>
            </a:r>
            <a:r>
              <a:rPr lang="en-US" sz="1200" b="0" i="0" u="none" strike="noStrike" kern="1200" baseline="0" dirty="0">
                <a:solidFill>
                  <a:schemeClr val="tx1"/>
                </a:solidFill>
                <a:latin typeface="+mn-lt"/>
                <a:ea typeface="+mn-ea"/>
                <a:cs typeface="+mn-cs"/>
              </a:rPr>
              <a:t> the desired behavior takes place. The student must perform the expected behavior </a:t>
            </a:r>
            <a:r>
              <a:rPr lang="en-US" sz="1200" b="0" i="1" u="none" strike="noStrike" kern="1200" baseline="0" dirty="0">
                <a:solidFill>
                  <a:schemeClr val="tx1"/>
                </a:solidFill>
                <a:latin typeface="+mn-lt"/>
                <a:ea typeface="+mn-ea"/>
                <a:cs typeface="+mn-cs"/>
              </a:rPr>
              <a:t>before</a:t>
            </a:r>
            <a:r>
              <a:rPr lang="en-US" sz="1200" b="0" i="0" u="none" strike="noStrike" kern="1200" baseline="0" dirty="0">
                <a:solidFill>
                  <a:schemeClr val="tx1"/>
                </a:solidFill>
                <a:latin typeface="+mn-lt"/>
                <a:ea typeface="+mn-ea"/>
                <a:cs typeface="+mn-cs"/>
              </a:rPr>
              <a:t> a teacher responds with attention.  How does this differ from non-contingent attention?” </a:t>
            </a:r>
            <a:endParaRPr lang="en-US" dirty="0"/>
          </a:p>
        </p:txBody>
      </p:sp>
      <p:sp>
        <p:nvSpPr>
          <p:cNvPr id="4" name="Slide Number Placeholder 3"/>
          <p:cNvSpPr>
            <a:spLocks noGrp="1"/>
          </p:cNvSpPr>
          <p:nvPr>
            <p:ph type="sldNum" sz="quarter" idx="10"/>
          </p:nvPr>
        </p:nvSpPr>
        <p:spPr/>
        <p:txBody>
          <a:bodyPr/>
          <a:lstStyle/>
          <a:p>
            <a:fld id="{671C2EB1-22DB-A546-9453-0C5C2A32182C}" type="slidenum">
              <a:rPr lang="en-US" smtClean="0"/>
              <a:pPr/>
              <a:t>6</a:t>
            </a:fld>
            <a:endParaRPr lang="en-US" dirty="0"/>
          </a:p>
        </p:txBody>
      </p:sp>
    </p:spTree>
    <p:extLst>
      <p:ext uri="{BB962C8B-B14F-4D97-AF65-F5344CB8AC3E}">
        <p14:creationId xmlns:p14="http://schemas.microsoft.com/office/powerpoint/2010/main" val="1164959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To do: Read the slide.</a:t>
            </a:r>
          </a:p>
          <a:p>
            <a:r>
              <a:rPr lang="en-US" sz="1200" b="1" i="0" u="none" strike="noStrike" kern="1200" baseline="0" dirty="0">
                <a:solidFill>
                  <a:schemeClr val="tx1"/>
                </a:solidFill>
                <a:latin typeface="+mn-lt"/>
                <a:ea typeface="+mn-ea"/>
                <a:cs typeface="+mn-cs"/>
              </a:rPr>
              <a:t>To say:</a:t>
            </a:r>
          </a:p>
          <a:p>
            <a:r>
              <a:rPr lang="en-US" b="0" baseline="0" dirty="0"/>
              <a:t>“</a:t>
            </a:r>
            <a:r>
              <a:rPr lang="en-US" sz="1200" b="0" i="0" u="none" strike="noStrike" kern="1200" baseline="0" dirty="0">
                <a:solidFill>
                  <a:schemeClr val="tx1"/>
                </a:solidFill>
                <a:latin typeface="+mn-lt"/>
                <a:ea typeface="+mn-ea"/>
                <a:cs typeface="+mn-cs"/>
              </a:rPr>
              <a:t>You get what you pay attention to.  So you must highlight what you want more of.  What have you been highlighting in your classroom?”</a:t>
            </a:r>
            <a:r>
              <a:rPr lang="en-US" dirty="0"/>
              <a:t>  </a:t>
            </a:r>
          </a:p>
        </p:txBody>
      </p:sp>
      <p:sp>
        <p:nvSpPr>
          <p:cNvPr id="4" name="Slide Number Placeholder 3"/>
          <p:cNvSpPr>
            <a:spLocks noGrp="1"/>
          </p:cNvSpPr>
          <p:nvPr>
            <p:ph type="sldNum" sz="quarter" idx="10"/>
          </p:nvPr>
        </p:nvSpPr>
        <p:spPr/>
        <p:txBody>
          <a:bodyPr/>
          <a:lstStyle/>
          <a:p>
            <a:fld id="{671C2EB1-22DB-A546-9453-0C5C2A32182C}" type="slidenum">
              <a:rPr lang="en-US" smtClean="0"/>
              <a:pPr/>
              <a:t>7</a:t>
            </a:fld>
            <a:endParaRPr lang="en-US" dirty="0"/>
          </a:p>
        </p:txBody>
      </p:sp>
    </p:spTree>
    <p:extLst>
      <p:ext uri="{BB962C8B-B14F-4D97-AF65-F5344CB8AC3E}">
        <p14:creationId xmlns:p14="http://schemas.microsoft.com/office/powerpoint/2010/main" val="1924426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To say: </a:t>
            </a:r>
          </a:p>
          <a:p>
            <a:r>
              <a:rPr lang="en-US" sz="1200" b="0" i="0" u="none" strike="noStrike" kern="1200" baseline="0" dirty="0">
                <a:solidFill>
                  <a:schemeClr val="tx1"/>
                </a:solidFill>
                <a:latin typeface="+mn-lt"/>
                <a:ea typeface="+mn-ea"/>
                <a:cs typeface="+mn-cs"/>
              </a:rPr>
              <a:t>“We’ve just emphasized the power of positive recognition of appropriate behavior.  What is the current state of this practice in schools?  In all grade levels, teachers responded to correct academic performance (20.36 per hour average) more frequently than disapprovals (7.56 per hour average). Statements of disapproval for </a:t>
            </a:r>
            <a:r>
              <a:rPr lang="en-US" sz="1200" b="0" i="1" u="none" strike="noStrike" kern="1200" baseline="0" dirty="0">
                <a:solidFill>
                  <a:schemeClr val="tx1"/>
                </a:solidFill>
                <a:latin typeface="+mn-lt"/>
                <a:ea typeface="+mn-ea"/>
                <a:cs typeface="+mn-cs"/>
              </a:rPr>
              <a:t>social </a:t>
            </a:r>
            <a:r>
              <a:rPr lang="en-US" sz="1200" b="0" i="0" u="none" strike="noStrike" kern="1200" baseline="0" dirty="0">
                <a:solidFill>
                  <a:schemeClr val="tx1"/>
                </a:solidFill>
                <a:latin typeface="+mn-lt"/>
                <a:ea typeface="+mn-ea"/>
                <a:cs typeface="+mn-cs"/>
              </a:rPr>
              <a:t>behavior (19.20 per hour) were always more frequent than approvals (1.52 per hour).  Here is a summary of the findings.”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To do: Direct participants to read the slide.</a:t>
            </a:r>
            <a:endParaRPr lang="en-US" b="1"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8</a:t>
            </a:fld>
            <a:endParaRPr lang="en-US" dirty="0"/>
          </a:p>
        </p:txBody>
      </p:sp>
    </p:spTree>
    <p:extLst>
      <p:ext uri="{BB962C8B-B14F-4D97-AF65-F5344CB8AC3E}">
        <p14:creationId xmlns:p14="http://schemas.microsoft.com/office/powerpoint/2010/main" val="1050541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To do: Read the slide.</a:t>
            </a:r>
          </a:p>
          <a:p>
            <a:r>
              <a:rPr lang="en-US" sz="1200" b="1" i="0" u="none" strike="noStrike" kern="1200" baseline="0" dirty="0">
                <a:solidFill>
                  <a:schemeClr val="tx1"/>
                </a:solidFill>
                <a:latin typeface="+mn-lt"/>
                <a:ea typeface="+mn-ea"/>
                <a:cs typeface="+mn-cs"/>
              </a:rPr>
              <a:t>To say:</a:t>
            </a:r>
          </a:p>
          <a:p>
            <a:r>
              <a:rPr lang="en-US" sz="1200" b="0" i="0" u="none" strike="noStrike" kern="1200" baseline="0" dirty="0">
                <a:solidFill>
                  <a:schemeClr val="tx1"/>
                </a:solidFill>
                <a:latin typeface="+mn-lt"/>
                <a:ea typeface="+mn-ea"/>
                <a:cs typeface="+mn-cs"/>
              </a:rPr>
              <a:t>“There are many terms associated with encouraging student behavior: ‘acknowledgement,’ ‘teacher approval,’ ‘recognition,’ ‘encouragement,’ ‘reinforcement,’ ‘praise,’ ‘reward,’ and ‘specific positive feedback.’ While there are slight differences in the meaning of these terms, the most commonly used terms are reinforcement and specific positive feedback. Reinforcement is an over-arching term for a </a:t>
            </a:r>
            <a:r>
              <a:rPr lang="en-US" sz="1200" b="0" i="1" u="none" strike="noStrike" kern="1200" baseline="0" dirty="0">
                <a:solidFill>
                  <a:schemeClr val="tx1"/>
                </a:solidFill>
                <a:latin typeface="+mn-lt"/>
                <a:ea typeface="+mn-ea"/>
                <a:cs typeface="+mn-cs"/>
              </a:rPr>
              <a:t>contingently</a:t>
            </a:r>
            <a:r>
              <a:rPr lang="en-US" sz="1200" b="0" i="0" u="none" strike="noStrike" kern="1200" baseline="0" dirty="0">
                <a:solidFill>
                  <a:schemeClr val="tx1"/>
                </a:solidFill>
                <a:latin typeface="+mn-lt"/>
                <a:ea typeface="+mn-ea"/>
                <a:cs typeface="+mn-cs"/>
              </a:rPr>
              <a:t> delivered positive consequence that is associated with an </a:t>
            </a:r>
            <a:r>
              <a:rPr lang="en-US" sz="1200" b="0" i="1" u="none" strike="noStrike" kern="1200" baseline="0" dirty="0">
                <a:solidFill>
                  <a:schemeClr val="tx1"/>
                </a:solidFill>
                <a:latin typeface="+mn-lt"/>
                <a:ea typeface="+mn-ea"/>
                <a:cs typeface="+mn-cs"/>
              </a:rPr>
              <a:t>increase</a:t>
            </a:r>
            <a:r>
              <a:rPr lang="en-US" sz="1200" b="0" i="0" u="none" strike="noStrike" kern="1200" baseline="0" dirty="0">
                <a:solidFill>
                  <a:schemeClr val="tx1"/>
                </a:solidFill>
                <a:latin typeface="+mn-lt"/>
                <a:ea typeface="+mn-ea"/>
                <a:cs typeface="+mn-cs"/>
              </a:rPr>
              <a:t> of future behavior. Reinforcement can take many forms (social or attention, tangible items, or activities). Specific positive feedback is perhaps the most common term for </a:t>
            </a:r>
            <a:r>
              <a:rPr lang="en-US" sz="1200" b="0" i="1" u="none" strike="noStrike" kern="1200" baseline="0" dirty="0">
                <a:solidFill>
                  <a:schemeClr val="tx1"/>
                </a:solidFill>
                <a:latin typeface="+mn-lt"/>
                <a:ea typeface="+mn-ea"/>
                <a:cs typeface="+mn-cs"/>
              </a:rPr>
              <a:t>verbal</a:t>
            </a:r>
            <a:r>
              <a:rPr lang="en-US" sz="1200" b="0" i="0" u="none" strike="noStrike" kern="1200" baseline="0" dirty="0">
                <a:solidFill>
                  <a:schemeClr val="tx1"/>
                </a:solidFill>
                <a:latin typeface="+mn-lt"/>
                <a:ea typeface="+mn-ea"/>
                <a:cs typeface="+mn-cs"/>
              </a:rPr>
              <a:t> reinforcement, which provides students with social attention along with specific information on their performance. Together they increase the likelihood of students using the desired behavior again in the future.” </a:t>
            </a:r>
            <a:endParaRPr lang="en-US" dirty="0"/>
          </a:p>
        </p:txBody>
      </p:sp>
      <p:sp>
        <p:nvSpPr>
          <p:cNvPr id="4" name="Slide Number Placeholder 3"/>
          <p:cNvSpPr>
            <a:spLocks noGrp="1"/>
          </p:cNvSpPr>
          <p:nvPr>
            <p:ph type="sldNum" sz="quarter" idx="10"/>
          </p:nvPr>
        </p:nvSpPr>
        <p:spPr/>
        <p:txBody>
          <a:bodyPr/>
          <a:lstStyle/>
          <a:p>
            <a:fld id="{671C2EB1-22DB-A546-9453-0C5C2A32182C}" type="slidenum">
              <a:rPr lang="en-US" smtClean="0"/>
              <a:pPr/>
              <a:t>9</a:t>
            </a:fld>
            <a:endParaRPr lang="en-US" dirty="0"/>
          </a:p>
        </p:txBody>
      </p:sp>
    </p:spTree>
    <p:extLst>
      <p:ext uri="{BB962C8B-B14F-4D97-AF65-F5344CB8AC3E}">
        <p14:creationId xmlns:p14="http://schemas.microsoft.com/office/powerpoint/2010/main" val="36671174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1424"/>
            <a:ext cx="7772400" cy="1470025"/>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1371600" y="2004134"/>
            <a:ext cx="6400800" cy="650289"/>
          </a:xfrm>
        </p:spPr>
        <p:txBody>
          <a:bodyPr/>
          <a:lstStyle>
            <a:lvl1pPr marL="0" indent="0" algn="ctr">
              <a:buNone/>
              <a:defRPr>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1" descr="MO_SWPBS_Logo-20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0875" y="2752725"/>
            <a:ext cx="2689225" cy="232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88" y="5618163"/>
            <a:ext cx="520700" cy="57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6"/>
          <p:cNvSpPr txBox="1">
            <a:spLocks noChangeArrowheads="1"/>
          </p:cNvSpPr>
          <p:nvPr/>
        </p:nvSpPr>
        <p:spPr bwMode="auto">
          <a:xfrm>
            <a:off x="950913" y="5519321"/>
            <a:ext cx="1871662"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400" b="1" dirty="0">
                <a:latin typeface="Calibri" panose="020F0502020204030204" pitchFamily="34" charset="0"/>
                <a:ea typeface="ＭＳ Ｐゴシック" panose="020B0600070205080204" pitchFamily="34" charset="-128"/>
              </a:rPr>
              <a:t>MU Center for SW-PBS</a:t>
            </a:r>
          </a:p>
          <a:p>
            <a:pPr eaLnBrk="1" hangingPunct="1"/>
            <a:r>
              <a:rPr lang="en-US" sz="1400" dirty="0">
                <a:latin typeface="Calibri" panose="020F0502020204030204" pitchFamily="34" charset="0"/>
                <a:ea typeface="ＭＳ Ｐゴシック" panose="020B0600070205080204" pitchFamily="34" charset="-128"/>
              </a:rPr>
              <a:t>College of Education</a:t>
            </a:r>
          </a:p>
          <a:p>
            <a:pPr eaLnBrk="1" hangingPunct="1"/>
            <a:r>
              <a:rPr lang="en-US" sz="1400" dirty="0">
                <a:latin typeface="Calibri" panose="020F0502020204030204" pitchFamily="34" charset="0"/>
                <a:ea typeface="ＭＳ Ｐゴシック" panose="020B0600070205080204" pitchFamily="34" charset="-128"/>
              </a:rPr>
              <a:t>University of Missouri</a:t>
            </a:r>
          </a:p>
          <a:p>
            <a:pPr eaLnBrk="1" hangingPunct="1"/>
            <a:endParaRPr lang="en-US" sz="1400" dirty="0">
              <a:latin typeface="Times New Roman" panose="02020603050405020304" pitchFamily="18" charset="0"/>
              <a:ea typeface="ＭＳ Ｐゴシック" panose="020B0600070205080204" pitchFamily="34" charset="-128"/>
            </a:endParaRPr>
          </a:p>
        </p:txBody>
      </p:sp>
      <p:pic>
        <p:nvPicPr>
          <p:cNvPr id="10" name="Picture 7" descr="M:\BD\SUGAI\PBIS LOGO-LARGE.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8075" y="5448300"/>
            <a:ext cx="1077913" cy="78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9" descr="C:\Users\joann\Pictures\iPod Photo Cache\DESE-colo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0275" y="5618163"/>
            <a:ext cx="2697163"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9170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982788" y="536575"/>
            <a:ext cx="6710362" cy="938213"/>
          </a:xfrm>
        </p:spPr>
        <p:txBody>
          <a:bodyPr/>
          <a:lstStyle>
            <a:lvl1pPr>
              <a:defRPr/>
            </a:lvl1pPr>
          </a:lstStyle>
          <a:p>
            <a:pPr algn="l"/>
            <a:r>
              <a:rPr lang="en-US" sz="3600" dirty="0">
                <a:solidFill>
                  <a:srgbClr val="008000"/>
                </a:solidFill>
                <a:ea typeface="Franklin Gothic Book" panose="020B0503020102020204" pitchFamily="34" charset="0"/>
                <a:cs typeface="Franklin Gothic Book" panose="020B0503020102020204" pitchFamily="34" charset="0"/>
              </a:rPr>
              <a:t>Discussion: </a:t>
            </a:r>
            <a:r>
              <a:rPr lang="en-US" sz="3600" dirty="0">
                <a:solidFill>
                  <a:srgbClr val="FF0000"/>
                </a:solidFill>
                <a:ea typeface="Franklin Gothic Book" panose="020B0503020102020204" pitchFamily="34" charset="0"/>
                <a:cs typeface="Franklin Gothic Book" panose="020B0503020102020204" pitchFamily="34" charset="0"/>
              </a:rPr>
              <a:t>Title</a:t>
            </a:r>
          </a:p>
        </p:txBody>
      </p:sp>
      <p:pic>
        <p:nvPicPr>
          <p:cNvPr id="9" name="Picture 5" descr="Macintosh HD:Users:wellspl:Desktop:6-Free-Teamwork-Clipart-Illustration-Showing-Diversity.jpg"/>
          <p:cNvPicPr>
            <a:picLocks noChangeAspect="1"/>
          </p:cNvPicPr>
          <p:nvPr/>
        </p:nvPicPr>
        <p:blipFill>
          <a:blip r:embed="rId2">
            <a:extLst>
              <a:ext uri="{28A0092B-C50C-407E-A947-70E740481C1C}">
                <a14:useLocalDpi xmlns:a14="http://schemas.microsoft.com/office/drawing/2010/main" val="0"/>
              </a:ext>
            </a:extLst>
          </a:blip>
          <a:srcRect r="25555"/>
          <a:stretch>
            <a:fillRect/>
          </a:stretch>
        </p:blipFill>
        <p:spPr bwMode="auto">
          <a:xfrm>
            <a:off x="552450" y="587375"/>
            <a:ext cx="1371600" cy="77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Content Placeholder 2"/>
          <p:cNvSpPr>
            <a:spLocks noGrp="1"/>
          </p:cNvSpPr>
          <p:nvPr>
            <p:ph idx="1"/>
          </p:nvPr>
        </p:nvSpPr>
        <p:spPr>
          <a:xfrm>
            <a:off x="457200" y="1600200"/>
            <a:ext cx="8229600" cy="4525963"/>
          </a:xfrm>
        </p:spPr>
        <p:txBody>
          <a:bodyPr/>
          <a:lstStyle>
            <a:lvl1pPr marL="0" indent="0">
              <a:buClr>
                <a:srgbClr val="FF0000"/>
              </a:buClr>
              <a:buFont typeface="Arial" panose="020B0604020202020204" pitchFamily="34" charset="0"/>
              <a:buNone/>
              <a:defRPr>
                <a:solidFill>
                  <a:srgbClr val="009E47"/>
                </a:solidFill>
              </a:defRPr>
            </a:lvl1pPr>
            <a:lvl2pPr marL="742950" indent="-285750">
              <a:buClr>
                <a:srgbClr val="FF0000"/>
              </a:buClr>
              <a:buFont typeface="Arial" panose="020B0604020202020204" pitchFamily="34" charset="0"/>
              <a:buChar char="•"/>
              <a:defRPr i="1"/>
            </a:lvl2pPr>
            <a:lvl3pPr marL="1143000" indent="-228600">
              <a:buClr>
                <a:srgbClr val="FF0000"/>
              </a:buClr>
              <a:buFont typeface="Arial" panose="020B0604020202020204" pitchFamily="34" charset="0"/>
              <a:buChar char="•"/>
              <a:defRPr i="1"/>
            </a:lvl3pPr>
            <a:lvl4pPr marL="1600200" indent="-228600">
              <a:buClr>
                <a:srgbClr val="FF0000"/>
              </a:buClr>
              <a:buFont typeface="Arial" panose="020B0604020202020204" pitchFamily="34" charset="0"/>
              <a:buChar char="•"/>
              <a:defRPr i="1"/>
            </a:lvl4pPr>
            <a:lvl5pPr marL="2057400" indent="-228600">
              <a:buClr>
                <a:srgbClr val="FF0000"/>
              </a:buClr>
              <a:buFont typeface="Arial" panose="020B0604020202020204" pitchFamily="34" charset="0"/>
              <a:buChar char="•"/>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2" name="Group 11"/>
          <p:cNvGrpSpPr/>
          <p:nvPr/>
        </p:nvGrpSpPr>
        <p:grpSpPr>
          <a:xfrm>
            <a:off x="12700" y="6211407"/>
            <a:ext cx="9144378" cy="659292"/>
            <a:chOff x="12700" y="6211407"/>
            <a:chExt cx="9144378" cy="659292"/>
          </a:xfrm>
        </p:grpSpPr>
        <p:sp>
          <p:nvSpPr>
            <p:cNvPr id="13" name="Rectangle 12"/>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100760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8" name="Picture 7" descr="Green-Pencil-Icon-pencils-7151356-150-15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71522" y="440886"/>
            <a:ext cx="1234222" cy="1234222"/>
          </a:xfrm>
          <a:prstGeom prst="rect">
            <a:avLst/>
          </a:prstGeom>
        </p:spPr>
      </p:pic>
      <p:sp>
        <p:nvSpPr>
          <p:cNvPr id="9" name="Title 1"/>
          <p:cNvSpPr>
            <a:spLocks noGrp="1"/>
          </p:cNvSpPr>
          <p:nvPr>
            <p:ph type="title" hasCustomPrompt="1"/>
          </p:nvPr>
        </p:nvSpPr>
        <p:spPr>
          <a:xfrm>
            <a:off x="1471882" y="491686"/>
            <a:ext cx="7363508" cy="925952"/>
          </a:xfrm>
        </p:spPr>
        <p:txBody>
          <a:bodyPr>
            <a:noAutofit/>
          </a:bodyPr>
          <a:lstStyle>
            <a:lvl1pPr>
              <a:defRPr/>
            </a:lvl1pPr>
          </a:lstStyle>
          <a:p>
            <a:pPr algn="l"/>
            <a:r>
              <a:rPr lang="en-US" sz="3600" dirty="0">
                <a:solidFill>
                  <a:srgbClr val="008000"/>
                </a:solidFill>
                <a:cs typeface="Franklin Gothic Book"/>
              </a:rPr>
              <a:t>Activity: </a:t>
            </a:r>
            <a:r>
              <a:rPr lang="en-US" sz="3200" dirty="0">
                <a:solidFill>
                  <a:srgbClr val="FF0000"/>
                </a:solidFill>
                <a:cs typeface="Franklin Gothic Book"/>
              </a:rPr>
              <a:t>Title</a:t>
            </a:r>
          </a:p>
        </p:txBody>
      </p:sp>
      <p:grpSp>
        <p:nvGrpSpPr>
          <p:cNvPr id="10" name="Group 9"/>
          <p:cNvGrpSpPr/>
          <p:nvPr/>
        </p:nvGrpSpPr>
        <p:grpSpPr>
          <a:xfrm>
            <a:off x="12700" y="6211407"/>
            <a:ext cx="9144378" cy="659292"/>
            <a:chOff x="12700" y="6211407"/>
            <a:chExt cx="9144378" cy="659292"/>
          </a:xfrm>
        </p:grpSpPr>
        <p:sp>
          <p:nvSpPr>
            <p:cNvPr id="11" name="Rectangle 10"/>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
        <p:nvSpPr>
          <p:cNvPr id="15" name="Content Placeholder 2"/>
          <p:cNvSpPr>
            <a:spLocks noGrp="1"/>
          </p:cNvSpPr>
          <p:nvPr>
            <p:ph idx="1"/>
          </p:nvPr>
        </p:nvSpPr>
        <p:spPr>
          <a:xfrm>
            <a:off x="457200" y="1600200"/>
            <a:ext cx="8229600" cy="4525963"/>
          </a:xfrm>
        </p:spPr>
        <p:txBody>
          <a:bodyPr/>
          <a:lstStyle>
            <a:lvl1pPr marL="0" indent="0">
              <a:buClr>
                <a:srgbClr val="FF0000"/>
              </a:buClr>
              <a:buFont typeface="Arial" panose="020B0604020202020204" pitchFamily="34" charset="0"/>
              <a:buNone/>
              <a:defRPr>
                <a:solidFill>
                  <a:srgbClr val="009E47"/>
                </a:solidFill>
              </a:defRPr>
            </a:lvl1pPr>
            <a:lvl2pPr marL="742950" indent="-285750">
              <a:buClr>
                <a:srgbClr val="FF0000"/>
              </a:buClr>
              <a:buFont typeface="Arial" panose="020B0604020202020204" pitchFamily="34" charset="0"/>
              <a:buChar char="•"/>
              <a:defRPr i="1"/>
            </a:lvl2pPr>
            <a:lvl3pPr marL="1143000" indent="-228600">
              <a:buClr>
                <a:srgbClr val="FF0000"/>
              </a:buClr>
              <a:buFont typeface="Arial" panose="020B0604020202020204" pitchFamily="34" charset="0"/>
              <a:buChar char="•"/>
              <a:defRPr i="1"/>
            </a:lvl3pPr>
            <a:lvl4pPr marL="1600200" indent="-228600">
              <a:buClr>
                <a:srgbClr val="FF0000"/>
              </a:buClr>
              <a:buFont typeface="Arial" panose="020B0604020202020204" pitchFamily="34" charset="0"/>
              <a:buChar char="•"/>
              <a:defRPr i="1"/>
            </a:lvl4pPr>
            <a:lvl5pPr marL="2057400" indent="-228600">
              <a:buClr>
                <a:srgbClr val="FF0000"/>
              </a:buClr>
              <a:buFont typeface="Arial" panose="020B0604020202020204" pitchFamily="34" charset="0"/>
              <a:buChar char="•"/>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5332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471881" y="491686"/>
            <a:ext cx="7472093" cy="925952"/>
          </a:xfrm>
        </p:spPr>
        <p:txBody>
          <a:bodyPr>
            <a:noAutofit/>
          </a:bodyPr>
          <a:lstStyle>
            <a:lvl1pPr>
              <a:defRPr/>
            </a:lvl1pPr>
          </a:lstStyle>
          <a:p>
            <a:pPr algn="l"/>
            <a:r>
              <a:rPr lang="en-US" sz="3600" dirty="0">
                <a:solidFill>
                  <a:srgbClr val="008000"/>
                </a:solidFill>
                <a:cs typeface="Franklin Gothic Book"/>
              </a:rPr>
              <a:t>Action Planning: </a:t>
            </a:r>
            <a:r>
              <a:rPr lang="en-US" sz="3600" dirty="0">
                <a:solidFill>
                  <a:srgbClr val="FF0000"/>
                </a:solidFill>
                <a:cs typeface="Franklin Gothic Book"/>
              </a:rPr>
              <a:t>Title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08" y="207049"/>
            <a:ext cx="1463040" cy="1463040"/>
          </a:xfrm>
          <a:prstGeom prst="rect">
            <a:avLst/>
          </a:prstGeom>
        </p:spPr>
      </p:pic>
      <p:sp>
        <p:nvSpPr>
          <p:cNvPr id="5" name="Content Placeholder 2"/>
          <p:cNvSpPr>
            <a:spLocks noGrp="1"/>
          </p:cNvSpPr>
          <p:nvPr>
            <p:ph idx="1" hasCustomPrompt="1"/>
          </p:nvPr>
        </p:nvSpPr>
        <p:spPr>
          <a:xfrm>
            <a:off x="596900" y="1922540"/>
            <a:ext cx="8001000" cy="3636440"/>
          </a:xfrm>
        </p:spPr>
        <p:txBody>
          <a:bodyPr>
            <a:normAutofit/>
          </a:bodyPr>
          <a:lstStyle>
            <a:lvl1pPr marL="457200" indent="-457200">
              <a:buFont typeface="Arial" panose="020B0604020202020204" pitchFamily="34" charset="0"/>
              <a:buChar char="•"/>
              <a:defRPr/>
            </a:lvl1pPr>
          </a:lstStyle>
          <a:p>
            <a:pPr marL="0" indent="0">
              <a:spcBef>
                <a:spcPts val="0"/>
              </a:spcBef>
              <a:spcAft>
                <a:spcPts val="800"/>
              </a:spcAft>
              <a:buNone/>
            </a:pPr>
            <a:r>
              <a:rPr lang="en-US" i="1" dirty="0">
                <a:solidFill>
                  <a:srgbClr val="008000"/>
                </a:solidFill>
              </a:rPr>
              <a:t>Add the following to your Action Plan: </a:t>
            </a:r>
          </a:p>
          <a:p>
            <a:pPr defTabSz="458788">
              <a:spcBef>
                <a:spcPts val="0"/>
              </a:spcBef>
              <a:spcAft>
                <a:spcPts val="600"/>
              </a:spcAft>
              <a:buClr>
                <a:srgbClr val="FF0000"/>
              </a:buClr>
            </a:pPr>
            <a:endParaRPr lang="en-US" sz="2800" dirty="0"/>
          </a:p>
        </p:txBody>
      </p:sp>
      <p:grpSp>
        <p:nvGrpSpPr>
          <p:cNvPr id="6" name="Group 5"/>
          <p:cNvGrpSpPr/>
          <p:nvPr/>
        </p:nvGrpSpPr>
        <p:grpSpPr>
          <a:xfrm>
            <a:off x="12700" y="6211407"/>
            <a:ext cx="9144378" cy="659292"/>
            <a:chOff x="12700" y="6211407"/>
            <a:chExt cx="9144378" cy="659292"/>
          </a:xfrm>
        </p:grpSpPr>
        <p:sp>
          <p:nvSpPr>
            <p:cNvPr id="7" name="Rectangle 6"/>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2057985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274638"/>
            <a:ext cx="8229600" cy="1143000"/>
          </a:xfrm>
        </p:spPr>
        <p:txBody>
          <a:bodyPr/>
          <a:lstStyle>
            <a:lvl1pPr>
              <a:defRPr/>
            </a:lvl1pPr>
          </a:lstStyle>
          <a:p>
            <a:pPr eaLnBrk="1" hangingPunct="1"/>
            <a:r>
              <a:rPr lang="en-US" dirty="0"/>
              <a:t>Title</a:t>
            </a:r>
          </a:p>
        </p:txBody>
      </p:sp>
      <p:grpSp>
        <p:nvGrpSpPr>
          <p:cNvPr id="8" name="Group 9"/>
          <p:cNvGrpSpPr>
            <a:grpSpLocks/>
          </p:cNvGrpSpPr>
          <p:nvPr/>
        </p:nvGrpSpPr>
        <p:grpSpPr bwMode="auto">
          <a:xfrm>
            <a:off x="12700" y="6211888"/>
            <a:ext cx="9144000" cy="658812"/>
            <a:chOff x="12700" y="6211407"/>
            <a:chExt cx="9144378" cy="659292"/>
          </a:xfrm>
        </p:grpSpPr>
        <p:sp>
          <p:nvSpPr>
            <p:cNvPr id="9" name="Rectangle 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Rectangle 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1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TextBox 11"/>
            <p:cNvSpPr txBox="1"/>
            <p:nvPr/>
          </p:nvSpPr>
          <p:spPr>
            <a:xfrm>
              <a:off x="673127" y="6211407"/>
              <a:ext cx="1752672" cy="368568"/>
            </a:xfrm>
            <a:prstGeom prst="rect">
              <a:avLst/>
            </a:prstGeom>
            <a:noFill/>
            <a:effectLst>
              <a:outerShdw blurRad="44450" dist="38100" dir="2700000" algn="tl" rotWithShape="0">
                <a:srgbClr val="008000"/>
              </a:outerShdw>
            </a:effectLst>
          </p:spPr>
          <p:txBody>
            <a:bodyPr>
              <a:spAutoFit/>
            </a:bodyPr>
            <a:lstStyle/>
            <a:p>
              <a:pPr>
                <a:defRPr/>
              </a:pPr>
              <a:r>
                <a:rPr lang="en-US" dirty="0">
                  <a:solidFill>
                    <a:schemeClr val="bg1"/>
                  </a:solidFill>
                </a:rPr>
                <a:t>MO SW-PBS</a:t>
              </a:r>
            </a:p>
          </p:txBody>
        </p:sp>
      </p:grpSp>
      <p:sp>
        <p:nvSpPr>
          <p:cNvPr id="13" name="Action Button: Movie 12">
            <a:hlinkClick r:id="" action="ppaction://noaction" highlightClick="1"/>
          </p:cNvPr>
          <p:cNvSpPr/>
          <p:nvPr/>
        </p:nvSpPr>
        <p:spPr>
          <a:xfrm>
            <a:off x="3492500" y="4505325"/>
            <a:ext cx="2032000" cy="1198563"/>
          </a:xfrm>
          <a:prstGeom prst="actionButtonMovi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Content Placeholder 2"/>
          <p:cNvSpPr>
            <a:spLocks noGrp="1"/>
          </p:cNvSpPr>
          <p:nvPr>
            <p:ph idx="1"/>
          </p:nvPr>
        </p:nvSpPr>
        <p:spPr>
          <a:xfrm>
            <a:off x="457200" y="1600200"/>
            <a:ext cx="8229600" cy="4525963"/>
          </a:xfrm>
        </p:spPr>
        <p:txBody>
          <a:bodyPr/>
          <a:lstStyle>
            <a:lvl1pPr marL="457200" indent="-457200">
              <a:buFont typeface="Arial" panose="020B0604020202020204" pitchFamily="34" charset="0"/>
              <a:buChar char="•"/>
              <a:defRPr/>
            </a:lvl1pPr>
          </a:lstStyle>
          <a:p>
            <a:pPr lvl="0" eaLnBrk="1" hangingPunct="1">
              <a:buClr>
                <a:srgbClr val="FF0000"/>
              </a:buClr>
            </a:pPr>
            <a:r>
              <a:rPr lang="en-US"/>
              <a:t>Click to edit Master text styles</a:t>
            </a:r>
          </a:p>
        </p:txBody>
      </p:sp>
    </p:spTree>
    <p:extLst>
      <p:ext uri="{BB962C8B-B14F-4D97-AF65-F5344CB8AC3E}">
        <p14:creationId xmlns:p14="http://schemas.microsoft.com/office/powerpoint/2010/main" val="1198427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3" name="Picture 2" descr="sneak-peek-icon-web-2.jpg"/>
          <p:cNvPicPr>
            <a:picLocks noChangeAspect="1"/>
          </p:cNvPicPr>
          <p:nvPr/>
        </p:nvPicPr>
        <p:blipFill rotWithShape="1">
          <a:blip r:embed="rId2">
            <a:extLst>
              <a:ext uri="{28A0092B-C50C-407E-A947-70E740481C1C}">
                <a14:useLocalDpi xmlns:a14="http://schemas.microsoft.com/office/drawing/2010/main" val="0"/>
              </a:ext>
            </a:extLst>
          </a:blip>
          <a:srcRect b="38000"/>
          <a:stretch/>
        </p:blipFill>
        <p:spPr>
          <a:xfrm>
            <a:off x="430429" y="323197"/>
            <a:ext cx="2884127" cy="1490134"/>
          </a:xfrm>
          <a:prstGeom prst="rect">
            <a:avLst/>
          </a:prstGeom>
        </p:spPr>
      </p:pic>
      <p:sp>
        <p:nvSpPr>
          <p:cNvPr id="4" name="Content Placeholder 2"/>
          <p:cNvSpPr>
            <a:spLocks noGrp="1"/>
          </p:cNvSpPr>
          <p:nvPr>
            <p:ph idx="1"/>
          </p:nvPr>
        </p:nvSpPr>
        <p:spPr>
          <a:xfrm>
            <a:off x="800099" y="1447802"/>
            <a:ext cx="7466229" cy="3746498"/>
          </a:xfrm>
        </p:spPr>
        <p:txBody>
          <a:bodyPr>
            <a:normAutofit lnSpcReduction="10000"/>
          </a:bodyPr>
          <a:lstStyle/>
          <a:p>
            <a:pPr marL="0" lvl="0" indent="0" algn="ctr">
              <a:buNone/>
            </a:pPr>
            <a:r>
              <a:rPr lang="en-US" sz="4400">
                <a:solidFill>
                  <a:srgbClr val="008000"/>
                </a:solidFill>
              </a:rPr>
              <a:t>Click to edit Master text styles</a:t>
            </a:r>
          </a:p>
          <a:p>
            <a:pPr marL="0" lvl="1" indent="0" algn="ctr">
              <a:buNone/>
            </a:pPr>
            <a:r>
              <a:rPr lang="en-US" sz="4400">
                <a:solidFill>
                  <a:srgbClr val="008000"/>
                </a:solidFill>
              </a:rPr>
              <a:t>Second level</a:t>
            </a:r>
          </a:p>
          <a:p>
            <a:pPr marL="0" lvl="2" indent="0" algn="ctr">
              <a:buNone/>
            </a:pPr>
            <a:r>
              <a:rPr lang="en-US" sz="4400">
                <a:solidFill>
                  <a:srgbClr val="008000"/>
                </a:solidFill>
              </a:rPr>
              <a:t>Third level</a:t>
            </a:r>
          </a:p>
          <a:p>
            <a:pPr marL="0" lvl="3" indent="0" algn="ctr">
              <a:buNone/>
            </a:pPr>
            <a:r>
              <a:rPr lang="en-US" sz="4400">
                <a:solidFill>
                  <a:srgbClr val="008000"/>
                </a:solidFill>
              </a:rPr>
              <a:t>Fourth level</a:t>
            </a:r>
          </a:p>
          <a:p>
            <a:pPr marL="0" lvl="4" indent="0" algn="ctr">
              <a:buNone/>
            </a:pPr>
            <a:r>
              <a:rPr lang="en-US" sz="4400">
                <a:solidFill>
                  <a:srgbClr val="008000"/>
                </a:solidFill>
              </a:rPr>
              <a:t>Fifth level</a:t>
            </a:r>
            <a:endParaRPr lang="en-US" sz="3600" dirty="0">
              <a:solidFill>
                <a:srgbClr val="008000"/>
              </a:solidFill>
            </a:endParaRPr>
          </a:p>
        </p:txBody>
      </p:sp>
      <p:grpSp>
        <p:nvGrpSpPr>
          <p:cNvPr id="5" name="Group 4"/>
          <p:cNvGrpSpPr/>
          <p:nvPr/>
        </p:nvGrpSpPr>
        <p:grpSpPr>
          <a:xfrm>
            <a:off x="12700" y="6211407"/>
            <a:ext cx="9144378" cy="659292"/>
            <a:chOff x="12700" y="6211407"/>
            <a:chExt cx="9144378" cy="659292"/>
          </a:xfrm>
        </p:grpSpPr>
        <p:sp>
          <p:nvSpPr>
            <p:cNvPr id="6" name="Rectangle 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729346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Clr>
                <a:srgbClr val="FF0000"/>
              </a:buClr>
              <a:buFont typeface="Arial" panose="020B0604020202020204" pitchFamily="34" charset="0"/>
              <a:buChar char="•"/>
              <a:defRPr/>
            </a:lvl1pPr>
            <a:lvl2pPr marL="742950" indent="-285750">
              <a:buClr>
                <a:srgbClr val="FF0000"/>
              </a:buClr>
              <a:buFont typeface="Arial" panose="020B0604020202020204" pitchFamily="34" charset="0"/>
              <a:buChar char="•"/>
              <a:defRPr/>
            </a:lvl2pPr>
            <a:lvl3pPr marL="1143000" indent="-228600">
              <a:buClr>
                <a:srgbClr val="FF0000"/>
              </a:buClr>
              <a:buFont typeface="Arial" panose="020B0604020202020204" pitchFamily="34" charset="0"/>
              <a:buChar char="•"/>
              <a:defRPr/>
            </a:lvl3pPr>
            <a:lvl4pPr marL="1600200" indent="-228600">
              <a:buClr>
                <a:srgbClr val="FF0000"/>
              </a:buClr>
              <a:buFont typeface="Arial" panose="020B0604020202020204" pitchFamily="34" charset="0"/>
              <a:buChar char="•"/>
              <a:defRPr/>
            </a:lvl4pPr>
            <a:lvl5pPr marL="2057400" indent="-228600">
              <a:buClr>
                <a:srgbClr val="FF0000"/>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p:cNvGrpSpPr/>
          <p:nvPr/>
        </p:nvGrpSpPr>
        <p:grpSpPr>
          <a:xfrm>
            <a:off x="12700" y="6211407"/>
            <a:ext cx="9144378" cy="659292"/>
            <a:chOff x="12700" y="6211407"/>
            <a:chExt cx="9144378" cy="659292"/>
          </a:xfrm>
        </p:grpSpPr>
        <p:sp>
          <p:nvSpPr>
            <p:cNvPr id="8" name="Rectangle 7"/>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1563728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pPr eaLnBrk="1" hangingPunct="1"/>
            <a:r>
              <a:rPr lang="en-US"/>
              <a:t>Click to edit Master title style</a:t>
            </a:r>
            <a:endParaRPr lang="en-US" dirty="0"/>
          </a:p>
        </p:txBody>
      </p:sp>
      <p:sp>
        <p:nvSpPr>
          <p:cNvPr id="4" name="Content Placeholder 2"/>
          <p:cNvSpPr>
            <a:spLocks noGrp="1"/>
          </p:cNvSpPr>
          <p:nvPr>
            <p:ph idx="1"/>
          </p:nvPr>
        </p:nvSpPr>
        <p:spPr>
          <a:xfrm>
            <a:off x="1022350" y="1417638"/>
            <a:ext cx="8229600" cy="4525962"/>
          </a:xfrm>
        </p:spPr>
        <p:txBody>
          <a:bodyPr/>
          <a:lstStyle/>
          <a:p>
            <a:pPr lvl="0" eaLnBrk="1" hangingPunct="1">
              <a:buFont typeface="Arial" panose="020B0604020202020204" pitchFamily="34" charset="0"/>
              <a:buNone/>
            </a:pPr>
            <a:r>
              <a:rPr lang="en-US" sz="2600" b="1"/>
              <a:t>Click to edit Master text styles</a:t>
            </a:r>
          </a:p>
          <a:p>
            <a:pPr lvl="1" eaLnBrk="1" hangingPunct="1">
              <a:buFont typeface="Arial" panose="020B0604020202020204" pitchFamily="34" charset="0"/>
              <a:buNone/>
            </a:pPr>
            <a:r>
              <a:rPr lang="en-US" sz="2600" b="1"/>
              <a:t>Second level</a:t>
            </a:r>
          </a:p>
          <a:p>
            <a:pPr lvl="2" eaLnBrk="1" hangingPunct="1">
              <a:buFont typeface="Arial" panose="020B0604020202020204" pitchFamily="34" charset="0"/>
              <a:buNone/>
            </a:pPr>
            <a:r>
              <a:rPr lang="en-US" sz="2600" b="1"/>
              <a:t>Third level</a:t>
            </a:r>
          </a:p>
          <a:p>
            <a:pPr lvl="3" eaLnBrk="1" hangingPunct="1">
              <a:buFont typeface="Arial" panose="020B0604020202020204" pitchFamily="34" charset="0"/>
              <a:buNone/>
            </a:pPr>
            <a:r>
              <a:rPr lang="en-US" sz="2600" b="1"/>
              <a:t>Fourth level</a:t>
            </a:r>
          </a:p>
          <a:p>
            <a:pPr lvl="4" eaLnBrk="1" hangingPunct="1">
              <a:buFont typeface="Arial" panose="020B0604020202020204" pitchFamily="34" charset="0"/>
              <a:buNone/>
            </a:pPr>
            <a:r>
              <a:rPr lang="en-US" sz="2600" b="1"/>
              <a:t>Fifth level</a:t>
            </a:r>
            <a:endParaRPr lang="en-US" dirty="0"/>
          </a:p>
        </p:txBody>
      </p:sp>
      <p:grpSp>
        <p:nvGrpSpPr>
          <p:cNvPr id="5" name="Group 4"/>
          <p:cNvGrpSpPr/>
          <p:nvPr/>
        </p:nvGrpSpPr>
        <p:grpSpPr>
          <a:xfrm>
            <a:off x="12700" y="6211407"/>
            <a:ext cx="9144378" cy="659292"/>
            <a:chOff x="12700" y="6211407"/>
            <a:chExt cx="9144378" cy="659292"/>
          </a:xfrm>
        </p:grpSpPr>
        <p:sp>
          <p:nvSpPr>
            <p:cNvPr id="6" name="Rectangle 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687792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7" name="Title 4"/>
          <p:cNvSpPr>
            <a:spLocks noGrp="1"/>
          </p:cNvSpPr>
          <p:nvPr>
            <p:ph type="title"/>
          </p:nvPr>
        </p:nvSpPr>
        <p:spPr>
          <a:xfrm>
            <a:off x="457200" y="274638"/>
            <a:ext cx="8229600" cy="969962"/>
          </a:xfrm>
        </p:spPr>
        <p:txBody>
          <a:bodyPr/>
          <a:lstStyle/>
          <a:p>
            <a:r>
              <a:rPr lang="en-US"/>
              <a:t>Click to edit Master title style</a:t>
            </a:r>
            <a:endParaRPr lang="en-US" dirty="0"/>
          </a:p>
        </p:txBody>
      </p:sp>
      <p:sp>
        <p:nvSpPr>
          <p:cNvPr id="8" name="Content Placeholder 6"/>
          <p:cNvSpPr>
            <a:spLocks noGrp="1"/>
          </p:cNvSpPr>
          <p:nvPr>
            <p:ph idx="1" hasCustomPrompt="1"/>
          </p:nvPr>
        </p:nvSpPr>
        <p:spPr>
          <a:xfrm>
            <a:off x="457200" y="1117600"/>
            <a:ext cx="8229600" cy="5088590"/>
          </a:xfrm>
        </p:spPr>
        <p:txBody>
          <a:bodyPr>
            <a:normAutofit/>
          </a:bodyPr>
          <a:lstStyle/>
          <a:p>
            <a:pPr marL="0" indent="0" algn="ctr">
              <a:lnSpc>
                <a:spcPct val="110000"/>
              </a:lnSpc>
              <a:spcBef>
                <a:spcPts val="0"/>
              </a:spcBef>
              <a:spcAft>
                <a:spcPts val="600"/>
              </a:spcAft>
              <a:buNone/>
            </a:pPr>
            <a:r>
              <a:rPr lang="en-US" sz="2600" i="1" dirty="0">
                <a:solidFill>
                  <a:srgbClr val="008000"/>
                </a:solidFill>
              </a:rPr>
              <a:t>At the end of today’s session, you will be able to…</a:t>
            </a:r>
          </a:p>
          <a:p>
            <a:pPr marL="0" indent="0" algn="ctr">
              <a:spcBef>
                <a:spcPts val="0"/>
              </a:spcBef>
              <a:spcAft>
                <a:spcPts val="600"/>
              </a:spcAft>
              <a:buNone/>
            </a:pPr>
            <a:endParaRPr lang="en-US" sz="200" i="1" dirty="0">
              <a:solidFill>
                <a:srgbClr val="008000"/>
              </a:solidFill>
            </a:endParaRPr>
          </a:p>
          <a:p>
            <a:pPr>
              <a:spcBef>
                <a:spcPts val="0"/>
              </a:spcBef>
              <a:spcAft>
                <a:spcPts val="600"/>
              </a:spcAft>
              <a:buClr>
                <a:srgbClr val="FF0000"/>
              </a:buClr>
            </a:pPr>
            <a:endParaRPr lang="en-US" sz="2600" dirty="0"/>
          </a:p>
        </p:txBody>
      </p:sp>
      <p:grpSp>
        <p:nvGrpSpPr>
          <p:cNvPr id="9" name="Group 9"/>
          <p:cNvGrpSpPr>
            <a:grpSpLocks/>
          </p:cNvGrpSpPr>
          <p:nvPr/>
        </p:nvGrpSpPr>
        <p:grpSpPr bwMode="auto">
          <a:xfrm>
            <a:off x="12700" y="6211888"/>
            <a:ext cx="9144000" cy="658812"/>
            <a:chOff x="12700" y="6211407"/>
            <a:chExt cx="9144378" cy="659292"/>
          </a:xfrm>
        </p:grpSpPr>
        <p:sp>
          <p:nvSpPr>
            <p:cNvPr id="10" name="Rectangle 9"/>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10"/>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Rectangle 11"/>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TextBox 12"/>
            <p:cNvSpPr txBox="1"/>
            <p:nvPr/>
          </p:nvSpPr>
          <p:spPr>
            <a:xfrm>
              <a:off x="673127" y="6211407"/>
              <a:ext cx="1752672" cy="368568"/>
            </a:xfrm>
            <a:prstGeom prst="rect">
              <a:avLst/>
            </a:prstGeom>
            <a:noFill/>
            <a:effectLst>
              <a:outerShdw blurRad="44450" dist="38100" dir="2700000" algn="tl" rotWithShape="0">
                <a:srgbClr val="008000"/>
              </a:outerShdw>
            </a:effectLst>
          </p:spPr>
          <p:txBody>
            <a:bodyPr>
              <a:spAutoFit/>
            </a:bodyPr>
            <a:lstStyle/>
            <a:p>
              <a:pPr>
                <a:defRPr/>
              </a:pPr>
              <a:r>
                <a:rPr lang="en-US" dirty="0">
                  <a:solidFill>
                    <a:schemeClr val="bg1"/>
                  </a:solidFill>
                </a:rPr>
                <a:t>MO SW-PBS</a:t>
              </a:r>
            </a:p>
          </p:txBody>
        </p:sp>
      </p:grpSp>
    </p:spTree>
    <p:extLst>
      <p:ext uri="{BB962C8B-B14F-4D97-AF65-F5344CB8AC3E}">
        <p14:creationId xmlns:p14="http://schemas.microsoft.com/office/powerpoint/2010/main" val="1969004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4457" y="2453812"/>
            <a:ext cx="7772400" cy="1362075"/>
          </a:xfrm>
        </p:spPr>
        <p:txBody>
          <a:bodyPr anchor="t"/>
          <a:lstStyle>
            <a:lvl1pPr algn="ctr">
              <a:defRPr sz="4000" b="0" cap="none" baseline="0">
                <a:solidFill>
                  <a:srgbClr val="009E47"/>
                </a:solidFill>
              </a:defRPr>
            </a:lvl1pPr>
          </a:lstStyle>
          <a:p>
            <a:r>
              <a:rPr lang="en-US"/>
              <a:t>Click to edit Master title style</a:t>
            </a:r>
            <a:endParaRPr lang="en-US" dirty="0"/>
          </a:p>
        </p:txBody>
      </p:sp>
      <p:grpSp>
        <p:nvGrpSpPr>
          <p:cNvPr id="7" name="Group 6"/>
          <p:cNvGrpSpPr/>
          <p:nvPr/>
        </p:nvGrpSpPr>
        <p:grpSpPr>
          <a:xfrm>
            <a:off x="12700" y="6288897"/>
            <a:ext cx="9144378" cy="581802"/>
            <a:chOff x="12700" y="6288897"/>
            <a:chExt cx="9144378" cy="581802"/>
          </a:xfrm>
        </p:grpSpPr>
        <p:sp>
          <p:nvSpPr>
            <p:cNvPr id="8" name="Rectangle 7"/>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1" name="Picture 10" descr="SWPBSLogo-2011-highres-transbg-we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847" y="5470010"/>
            <a:ext cx="1606469" cy="1387990"/>
          </a:xfrm>
          <a:prstGeom prst="rect">
            <a:avLst/>
          </a:prstGeom>
        </p:spPr>
      </p:pic>
    </p:spTree>
    <p:extLst>
      <p:ext uri="{BB962C8B-B14F-4D97-AF65-F5344CB8AC3E}">
        <p14:creationId xmlns:p14="http://schemas.microsoft.com/office/powerpoint/2010/main" val="338690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marL="457200" indent="-457200">
              <a:buClr>
                <a:srgbClr val="FF0000"/>
              </a:buClr>
              <a:buFont typeface="Arial" panose="020B0604020202020204" pitchFamily="34" charset="0"/>
              <a:buChar char="•"/>
              <a:defRPr sz="2800"/>
            </a:lvl1pPr>
            <a:lvl2pPr marL="800100" indent="-342900">
              <a:buClr>
                <a:srgbClr val="FF0000"/>
              </a:buClr>
              <a:buFont typeface="Arial" panose="020B0604020202020204" pitchFamily="34" charset="0"/>
              <a:buChar char="•"/>
              <a:defRPr sz="2400"/>
            </a:lvl2pPr>
            <a:lvl3pPr marL="1257300" indent="-342900">
              <a:buClr>
                <a:srgbClr val="FF0000"/>
              </a:buClr>
              <a:buFont typeface="Arial" panose="020B0604020202020204" pitchFamily="34" charset="0"/>
              <a:buChar char="•"/>
              <a:defRPr sz="2000"/>
            </a:lvl3pPr>
            <a:lvl4pPr marL="1657350" indent="-285750">
              <a:buClr>
                <a:srgbClr val="FF0000"/>
              </a:buClr>
              <a:buFont typeface="Arial" panose="020B0604020202020204" pitchFamily="34" charset="0"/>
              <a:buChar char="•"/>
              <a:defRPr sz="1800"/>
            </a:lvl4pPr>
            <a:lvl5pPr marL="2114550" indent="-285750">
              <a:buClr>
                <a:srgbClr val="FF0000"/>
              </a:buClr>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457200" indent="-457200">
              <a:buClr>
                <a:srgbClr val="FF0000"/>
              </a:buClr>
              <a:buFont typeface="Arial" panose="020B0604020202020204" pitchFamily="34" charset="0"/>
              <a:buChar char="•"/>
              <a:defRPr sz="2800"/>
            </a:lvl1pPr>
            <a:lvl2pPr marL="800100" indent="-342900">
              <a:buClr>
                <a:srgbClr val="FF0000"/>
              </a:buClr>
              <a:buFont typeface="Arial" panose="020B0604020202020204" pitchFamily="34" charset="0"/>
              <a:buChar char="•"/>
              <a:defRPr sz="2400"/>
            </a:lvl2pPr>
            <a:lvl3pPr marL="1257300" indent="-342900">
              <a:buClr>
                <a:srgbClr val="FF0000"/>
              </a:buClr>
              <a:buFont typeface="Arial" panose="020B0604020202020204" pitchFamily="34" charset="0"/>
              <a:buChar char="•"/>
              <a:defRPr sz="2000"/>
            </a:lvl3pPr>
            <a:lvl4pPr marL="1657350" indent="-285750">
              <a:buClr>
                <a:srgbClr val="FF0000"/>
              </a:buClr>
              <a:buFont typeface="Arial" panose="020B0604020202020204" pitchFamily="34" charset="0"/>
              <a:buChar char="•"/>
              <a:defRPr sz="1800"/>
            </a:lvl4pPr>
            <a:lvl5pPr marL="2114550" indent="-285750">
              <a:buClr>
                <a:srgbClr val="FF0000"/>
              </a:buClr>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oup 7"/>
          <p:cNvGrpSpPr/>
          <p:nvPr/>
        </p:nvGrpSpPr>
        <p:grpSpPr>
          <a:xfrm>
            <a:off x="12700" y="6211407"/>
            <a:ext cx="9144378" cy="659292"/>
            <a:chOff x="12700" y="6211407"/>
            <a:chExt cx="9144378" cy="659292"/>
          </a:xfrm>
        </p:grpSpPr>
        <p:sp>
          <p:nvSpPr>
            <p:cNvPr id="9" name="Rectangle 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1532913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p:cNvGrpSpPr/>
          <p:nvPr/>
        </p:nvGrpSpPr>
        <p:grpSpPr>
          <a:xfrm>
            <a:off x="12700" y="6211407"/>
            <a:ext cx="9144378" cy="659292"/>
            <a:chOff x="12700" y="6211407"/>
            <a:chExt cx="9144378" cy="659292"/>
          </a:xfrm>
        </p:grpSpPr>
        <p:sp>
          <p:nvSpPr>
            <p:cNvPr id="11" name="Rectangle 10"/>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313830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6" name="Group 5"/>
          <p:cNvGrpSpPr/>
          <p:nvPr/>
        </p:nvGrpSpPr>
        <p:grpSpPr>
          <a:xfrm>
            <a:off x="12700" y="6211407"/>
            <a:ext cx="9144378" cy="659292"/>
            <a:chOff x="12700" y="6211407"/>
            <a:chExt cx="9144378" cy="659292"/>
          </a:xfrm>
        </p:grpSpPr>
        <p:sp>
          <p:nvSpPr>
            <p:cNvPr id="7" name="Rectangle 6"/>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337561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p:nvGrpSpPr>
        <p:grpSpPr>
          <a:xfrm>
            <a:off x="12700" y="6211407"/>
            <a:ext cx="9144378" cy="659292"/>
            <a:chOff x="12700" y="6211407"/>
            <a:chExt cx="9144378" cy="659292"/>
          </a:xfrm>
        </p:grpSpPr>
        <p:sp>
          <p:nvSpPr>
            <p:cNvPr id="6" name="Rectangle 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1891432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6649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FF0000"/>
        </a:buClr>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FF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FF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FF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FF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tiff"/><Relationship Id="rId4" Type="http://schemas.openxmlformats.org/officeDocument/2006/relationships/image" Target="../media/image17.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Encouraging Expected Behavior</a:t>
            </a:r>
          </a:p>
        </p:txBody>
      </p:sp>
      <p:sp>
        <p:nvSpPr>
          <p:cNvPr id="3" name="Subtitle 2"/>
          <p:cNvSpPr>
            <a:spLocks noGrp="1"/>
          </p:cNvSpPr>
          <p:nvPr>
            <p:ph type="subTitle" idx="1"/>
          </p:nvPr>
        </p:nvSpPr>
        <p:spPr/>
        <p:txBody>
          <a:bodyPr>
            <a:normAutofit fontScale="70000" lnSpcReduction="20000"/>
          </a:bodyPr>
          <a:lstStyle/>
          <a:p>
            <a:r>
              <a:rPr lang="en-US" dirty="0"/>
              <a:t>Encouraging Expected Behavior </a:t>
            </a:r>
            <a:br>
              <a:rPr lang="en-US" dirty="0"/>
            </a:br>
            <a:endParaRPr lang="en-US" dirty="0"/>
          </a:p>
        </p:txBody>
      </p:sp>
    </p:spTree>
    <p:extLst>
      <p:ext uri="{BB962C8B-B14F-4D97-AF65-F5344CB8AC3E}">
        <p14:creationId xmlns:p14="http://schemas.microsoft.com/office/powerpoint/2010/main" val="707955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Benefits of Specific Positive Feedback</a:t>
            </a:r>
          </a:p>
        </p:txBody>
      </p:sp>
      <p:sp>
        <p:nvSpPr>
          <p:cNvPr id="3" name="Content Placeholder 2"/>
          <p:cNvSpPr>
            <a:spLocks noGrp="1"/>
          </p:cNvSpPr>
          <p:nvPr>
            <p:ph idx="1"/>
          </p:nvPr>
        </p:nvSpPr>
        <p:spPr>
          <a:xfrm>
            <a:off x="3020115" y="1297322"/>
            <a:ext cx="5895285" cy="4650597"/>
          </a:xfrm>
        </p:spPr>
        <p:txBody>
          <a:bodyPr>
            <a:normAutofit/>
          </a:bodyPr>
          <a:lstStyle/>
          <a:p>
            <a:pPr marL="0" indent="0" defTabSz="460375">
              <a:buNone/>
              <a:tabLst>
                <a:tab pos="7775575" algn="r"/>
              </a:tabLst>
            </a:pPr>
            <a:endParaRPr lang="en-US" sz="900" dirty="0"/>
          </a:p>
          <a:p>
            <a:pPr defTabSz="460375">
              <a:buClr>
                <a:srgbClr val="FF0000"/>
              </a:buClr>
              <a:tabLst>
                <a:tab pos="7775575" algn="r"/>
              </a:tabLst>
            </a:pPr>
            <a:r>
              <a:rPr lang="en-US" sz="2400" dirty="0"/>
              <a:t>Helps adults and students focus on positive social behaviors and actions.</a:t>
            </a:r>
          </a:p>
          <a:p>
            <a:pPr defTabSz="460375">
              <a:buClr>
                <a:srgbClr val="FF0000"/>
              </a:buClr>
              <a:tabLst>
                <a:tab pos="7775575" algn="r"/>
              </a:tabLst>
            </a:pPr>
            <a:r>
              <a:rPr lang="en-US" sz="2400" dirty="0"/>
              <a:t>The most powerful behavior change tool teachers have in their repertoire.</a:t>
            </a:r>
          </a:p>
          <a:p>
            <a:pPr defTabSz="460375">
              <a:buClr>
                <a:srgbClr val="FF0000"/>
              </a:buClr>
              <a:tabLst>
                <a:tab pos="7775575" algn="r"/>
              </a:tabLst>
            </a:pPr>
            <a:r>
              <a:rPr lang="en-US" sz="2400" dirty="0"/>
              <a:t>Increases likelihood students will use the recognized behaviors and skills in the future.</a:t>
            </a:r>
          </a:p>
          <a:p>
            <a:pPr defTabSz="460375">
              <a:buClr>
                <a:srgbClr val="FF0000"/>
              </a:buClr>
              <a:tabLst>
                <a:tab pos="7775575" algn="r"/>
              </a:tabLst>
            </a:pPr>
            <a:r>
              <a:rPr lang="en-US" sz="2400" dirty="0"/>
              <a:t>Decreases inappropriate behavior, and reduces the need for correction.</a:t>
            </a:r>
          </a:p>
          <a:p>
            <a:pPr defTabSz="460375">
              <a:buClr>
                <a:srgbClr val="FF0000"/>
              </a:buClr>
              <a:tabLst>
                <a:tab pos="7775575" algn="r"/>
              </a:tabLst>
            </a:pPr>
            <a:r>
              <a:rPr lang="en-US" sz="2400" dirty="0"/>
              <a:t>Enhances self-esteem and helps build internal locus of control.</a:t>
            </a:r>
          </a:p>
        </p:txBody>
      </p:sp>
      <p:grpSp>
        <p:nvGrpSpPr>
          <p:cNvPr id="9" name="Group 8"/>
          <p:cNvGrpSpPr/>
          <p:nvPr/>
        </p:nvGrpSpPr>
        <p:grpSpPr>
          <a:xfrm>
            <a:off x="0" y="6186007"/>
            <a:ext cx="9144378" cy="671992"/>
            <a:chOff x="0" y="6186007"/>
            <a:chExt cx="9144378" cy="671992"/>
          </a:xfrm>
        </p:grpSpPr>
        <p:sp>
          <p:nvSpPr>
            <p:cNvPr id="10" name="Rectangle 9"/>
            <p:cNvSpPr/>
            <p:nvPr/>
          </p:nvSpPr>
          <p:spPr>
            <a:xfrm>
              <a:off x="0" y="67439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0" y="62507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0" y="65466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660896" y="6186007"/>
              <a:ext cx="1386584" cy="338554"/>
            </a:xfrm>
            <a:prstGeom prst="rect">
              <a:avLst/>
            </a:prstGeom>
            <a:noFill/>
            <a:effectLst>
              <a:outerShdw blurRad="44450" dist="38100" dir="2700000" algn="tl" rotWithShape="0">
                <a:srgbClr val="008000"/>
              </a:outerShdw>
            </a:effectLst>
          </p:spPr>
          <p:txBody>
            <a:bodyPr wrap="square" rtlCol="0">
              <a:spAutoFit/>
            </a:bodyPr>
            <a:lstStyle/>
            <a:p>
              <a:r>
                <a:rPr lang="en-US" sz="1600" dirty="0">
                  <a:solidFill>
                    <a:schemeClr val="bg1"/>
                  </a:solidFill>
                </a:rPr>
                <a:t>MO SW-PBS</a:t>
              </a:r>
            </a:p>
          </p:txBody>
        </p:sp>
      </p:grpSp>
      <p:pic>
        <p:nvPicPr>
          <p:cNvPr id="5" name="Picture 4">
            <a:extLst>
              <a:ext uri="{FF2B5EF4-FFF2-40B4-BE49-F238E27FC236}">
                <a16:creationId xmlns:a16="http://schemas.microsoft.com/office/drawing/2014/main" id="{6D982D44-89A9-3046-B312-925FA7018DF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3040" y="1621413"/>
            <a:ext cx="2687075" cy="3314567"/>
          </a:xfrm>
          <a:prstGeom prst="rect">
            <a:avLst/>
          </a:prstGeom>
        </p:spPr>
      </p:pic>
    </p:spTree>
    <p:extLst>
      <p:ext uri="{BB962C8B-B14F-4D97-AF65-F5344CB8AC3E}">
        <p14:creationId xmlns:p14="http://schemas.microsoft.com/office/powerpoint/2010/main" val="3275768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Characteristics of Effective</a:t>
            </a:r>
            <a:br>
              <a:rPr lang="en-US"/>
            </a:br>
            <a:r>
              <a:rPr lang="en-US"/>
              <a:t>Specific Positive Feedback</a:t>
            </a:r>
            <a:endParaRPr lang="en-US" dirty="0"/>
          </a:p>
        </p:txBody>
      </p:sp>
      <p:sp>
        <p:nvSpPr>
          <p:cNvPr id="3" name="Content Placeholder 2"/>
          <p:cNvSpPr>
            <a:spLocks noGrp="1"/>
          </p:cNvSpPr>
          <p:nvPr>
            <p:ph idx="1"/>
          </p:nvPr>
        </p:nvSpPr>
        <p:spPr>
          <a:xfrm>
            <a:off x="458799" y="2036064"/>
            <a:ext cx="2825822" cy="4090099"/>
          </a:xfrm>
        </p:spPr>
        <p:txBody>
          <a:bodyPr/>
          <a:lstStyle/>
          <a:p>
            <a:r>
              <a:rPr lang="en-US" dirty="0"/>
              <a:t>Contingent</a:t>
            </a:r>
          </a:p>
          <a:p>
            <a:r>
              <a:rPr lang="en-US" dirty="0"/>
              <a:t>Immediate</a:t>
            </a:r>
          </a:p>
          <a:p>
            <a:r>
              <a:rPr lang="en-US" dirty="0"/>
              <a:t>Frequent    </a:t>
            </a:r>
            <a:r>
              <a:rPr lang="en-US" sz="2000" dirty="0"/>
              <a:t>(then Intermittent)</a:t>
            </a:r>
          </a:p>
        </p:txBody>
      </p:sp>
      <p:pic>
        <p:nvPicPr>
          <p:cNvPr id="5" name="Picture 4">
            <a:extLst>
              <a:ext uri="{FF2B5EF4-FFF2-40B4-BE49-F238E27FC236}">
                <a16:creationId xmlns:a16="http://schemas.microsoft.com/office/drawing/2014/main" id="{96DC9E31-61F8-5B4B-94F0-1D1985AA724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56021" y="1937084"/>
            <a:ext cx="5329989" cy="3553326"/>
          </a:xfrm>
          <a:prstGeom prst="rect">
            <a:avLst/>
          </a:prstGeom>
        </p:spPr>
      </p:pic>
    </p:spTree>
    <p:extLst>
      <p:ext uri="{BB962C8B-B14F-4D97-AF65-F5344CB8AC3E}">
        <p14:creationId xmlns:p14="http://schemas.microsoft.com/office/powerpoint/2010/main" val="950664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Specific Positive Feedback</a:t>
            </a:r>
          </a:p>
        </p:txBody>
      </p:sp>
      <p:sp>
        <p:nvSpPr>
          <p:cNvPr id="3" name="Content Placeholder 2"/>
          <p:cNvSpPr>
            <a:spLocks noGrp="1"/>
          </p:cNvSpPr>
          <p:nvPr>
            <p:ph idx="1"/>
          </p:nvPr>
        </p:nvSpPr>
        <p:spPr>
          <a:xfrm>
            <a:off x="457200" y="1392872"/>
            <a:ext cx="8229600" cy="4525963"/>
          </a:xfrm>
        </p:spPr>
        <p:txBody>
          <a:bodyPr>
            <a:normAutofit/>
          </a:bodyPr>
          <a:lstStyle/>
          <a:p>
            <a:pPr marL="0" indent="0">
              <a:buClr>
                <a:srgbClr val="FF0000"/>
              </a:buClr>
              <a:buNone/>
            </a:pPr>
            <a:r>
              <a:rPr lang="en-US" dirty="0">
                <a:solidFill>
                  <a:srgbClr val="FF0000"/>
                </a:solidFill>
              </a:rPr>
              <a:t>1</a:t>
            </a:r>
            <a:r>
              <a:rPr lang="en-US" dirty="0"/>
              <a:t>. State the expectation</a:t>
            </a:r>
          </a:p>
          <a:p>
            <a:pPr marL="0" lvl="1" indent="0">
              <a:buClr>
                <a:srgbClr val="008000"/>
              </a:buClr>
              <a:buNone/>
            </a:pPr>
            <a:r>
              <a:rPr lang="en-US" sz="2400" dirty="0"/>
              <a:t> </a:t>
            </a:r>
          </a:p>
          <a:p>
            <a:pPr marL="0" indent="0">
              <a:buNone/>
            </a:pPr>
            <a:r>
              <a:rPr lang="en-US" sz="2500" i="1" dirty="0">
                <a:solidFill>
                  <a:srgbClr val="008000"/>
                </a:solidFill>
              </a:rPr>
              <a:t>“Thank you for being responsible by following directions and getting started right away.”</a:t>
            </a:r>
          </a:p>
        </p:txBody>
      </p:sp>
      <p:pic>
        <p:nvPicPr>
          <p:cNvPr id="4" name="Picture 3" descr="praise_student.jpg"/>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5460222" y="3718291"/>
            <a:ext cx="2530151" cy="1829841"/>
          </a:xfrm>
          <a:prstGeom prst="rect">
            <a:avLst/>
          </a:prstGeom>
        </p:spPr>
      </p:pic>
    </p:spTree>
    <p:extLst>
      <p:ext uri="{BB962C8B-B14F-4D97-AF65-F5344CB8AC3E}">
        <p14:creationId xmlns:p14="http://schemas.microsoft.com/office/powerpoint/2010/main" val="2449997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08200"/>
          </a:xfrm>
        </p:spPr>
        <p:txBody>
          <a:bodyPr>
            <a:normAutofit/>
          </a:bodyPr>
          <a:lstStyle/>
          <a:p>
            <a:r>
              <a:rPr lang="en-US" dirty="0">
                <a:solidFill>
                  <a:srgbClr val="000000"/>
                </a:solidFill>
              </a:rPr>
              <a:t>Effective Specific Positive Feedback</a:t>
            </a:r>
          </a:p>
        </p:txBody>
      </p:sp>
      <p:sp>
        <p:nvSpPr>
          <p:cNvPr id="3" name="Content Placeholder 2"/>
          <p:cNvSpPr>
            <a:spLocks noGrp="1"/>
          </p:cNvSpPr>
          <p:nvPr>
            <p:ph idx="1"/>
          </p:nvPr>
        </p:nvSpPr>
        <p:spPr>
          <a:xfrm>
            <a:off x="457200" y="1379914"/>
            <a:ext cx="8229600" cy="4995402"/>
          </a:xfrm>
        </p:spPr>
        <p:txBody>
          <a:bodyPr>
            <a:normAutofit/>
          </a:bodyPr>
          <a:lstStyle/>
          <a:p>
            <a:pPr marL="514350" indent="-514350">
              <a:buClr>
                <a:srgbClr val="FF0000"/>
              </a:buClr>
              <a:buFont typeface="+mj-lt"/>
              <a:buAutoNum type="arabicPeriod" startAt="2"/>
            </a:pPr>
            <a:r>
              <a:rPr lang="en-US" dirty="0"/>
              <a:t>Specifically describe the behavior:</a:t>
            </a:r>
          </a:p>
          <a:p>
            <a:pPr marL="803275" lvl="1" indent="-284163">
              <a:buClr>
                <a:srgbClr val="008000"/>
              </a:buClr>
              <a:buFont typeface="Arial"/>
              <a:buChar char="•"/>
            </a:pPr>
            <a:r>
              <a:rPr lang="en-US" sz="2400" dirty="0"/>
              <a:t>Explicitly describe the behavior you want to continue.</a:t>
            </a:r>
          </a:p>
          <a:p>
            <a:pPr marL="803275" lvl="1" indent="-284163">
              <a:buClr>
                <a:srgbClr val="008000"/>
              </a:buClr>
              <a:buFont typeface="Arial"/>
              <a:buChar char="•"/>
            </a:pPr>
            <a:r>
              <a:rPr lang="en-US" sz="2400" dirty="0"/>
              <a:t>Describe like a videotape replay.</a:t>
            </a:r>
          </a:p>
          <a:p>
            <a:pPr marL="803275" lvl="1" indent="-284163">
              <a:buClr>
                <a:srgbClr val="008000"/>
              </a:buClr>
              <a:buFont typeface="Arial"/>
              <a:buChar char="•"/>
            </a:pPr>
            <a:r>
              <a:rPr lang="en-US" sz="2400" dirty="0"/>
              <a:t>Use the words of your</a:t>
            </a:r>
            <a:br>
              <a:rPr lang="en-US" sz="2400" dirty="0"/>
            </a:br>
            <a:r>
              <a:rPr lang="en-US" sz="2400" dirty="0"/>
              <a:t>expectations.</a:t>
            </a:r>
          </a:p>
          <a:p>
            <a:pPr marL="0" lvl="1" indent="0">
              <a:buClr>
                <a:srgbClr val="008000"/>
              </a:buClr>
              <a:buNone/>
            </a:pPr>
            <a:endParaRPr lang="en-US" sz="2400" i="1" dirty="0"/>
          </a:p>
          <a:p>
            <a:pPr marL="0" lvl="1" indent="0">
              <a:buClr>
                <a:srgbClr val="008000"/>
              </a:buClr>
              <a:buNone/>
            </a:pPr>
            <a:r>
              <a:rPr lang="en-US" sz="2500" i="1" dirty="0">
                <a:solidFill>
                  <a:srgbClr val="008000"/>
                </a:solidFill>
              </a:rPr>
              <a:t>“When I said it was time to begin, you</a:t>
            </a:r>
            <a:br>
              <a:rPr lang="en-US" sz="2500" i="1" dirty="0">
                <a:solidFill>
                  <a:srgbClr val="008000"/>
                </a:solidFill>
              </a:rPr>
            </a:br>
            <a:r>
              <a:rPr lang="en-US" sz="2500" i="1" dirty="0">
                <a:solidFill>
                  <a:srgbClr val="008000"/>
                </a:solidFill>
              </a:rPr>
              <a:t>cleared off your desk, got your materials</a:t>
            </a:r>
            <a:br>
              <a:rPr lang="en-US" sz="2500" i="1" dirty="0">
                <a:solidFill>
                  <a:srgbClr val="008000"/>
                </a:solidFill>
              </a:rPr>
            </a:br>
            <a:r>
              <a:rPr lang="en-US" sz="2500" i="1" dirty="0">
                <a:solidFill>
                  <a:srgbClr val="008000"/>
                </a:solidFill>
              </a:rPr>
              <a:t>out immediately, and began working</a:t>
            </a:r>
            <a:br>
              <a:rPr lang="en-US" sz="2500" i="1" dirty="0">
                <a:solidFill>
                  <a:srgbClr val="008000"/>
                </a:solidFill>
              </a:rPr>
            </a:br>
            <a:r>
              <a:rPr lang="en-US" sz="2500" i="1" dirty="0">
                <a:solidFill>
                  <a:srgbClr val="008000"/>
                </a:solidFill>
              </a:rPr>
              <a:t>quickly.”</a:t>
            </a:r>
          </a:p>
          <a:p>
            <a:pPr marL="803275" lvl="1" indent="-284163">
              <a:buFont typeface="Arial"/>
              <a:buChar char="•"/>
            </a:pPr>
            <a:endParaRPr lang="en-US" sz="2600" dirty="0"/>
          </a:p>
        </p:txBody>
      </p:sp>
      <p:pic>
        <p:nvPicPr>
          <p:cNvPr id="4" name="Picture 3" descr="newsletter14-1.jpg"/>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385303" y="2857533"/>
            <a:ext cx="2161289" cy="2977776"/>
          </a:xfrm>
          <a:prstGeom prst="rect">
            <a:avLst/>
          </a:prstGeom>
        </p:spPr>
      </p:pic>
    </p:spTree>
    <p:extLst>
      <p:ext uri="{BB962C8B-B14F-4D97-AF65-F5344CB8AC3E}">
        <p14:creationId xmlns:p14="http://schemas.microsoft.com/office/powerpoint/2010/main" val="4178041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2806"/>
            <a:ext cx="8229600" cy="1143000"/>
          </a:xfrm>
        </p:spPr>
        <p:txBody>
          <a:bodyPr/>
          <a:lstStyle/>
          <a:p>
            <a:r>
              <a:rPr lang="en-US" dirty="0">
                <a:solidFill>
                  <a:srgbClr val="000000"/>
                </a:solidFill>
              </a:rPr>
              <a:t>Effective Specific Positive Feedback</a:t>
            </a:r>
          </a:p>
        </p:txBody>
      </p:sp>
      <p:sp>
        <p:nvSpPr>
          <p:cNvPr id="3" name="Content Placeholder 2"/>
          <p:cNvSpPr>
            <a:spLocks noGrp="1"/>
          </p:cNvSpPr>
          <p:nvPr>
            <p:ph idx="1"/>
          </p:nvPr>
        </p:nvSpPr>
        <p:spPr>
          <a:xfrm>
            <a:off x="457200" y="1405830"/>
            <a:ext cx="8229600" cy="5086108"/>
          </a:xfrm>
        </p:spPr>
        <p:txBody>
          <a:bodyPr>
            <a:normAutofit lnSpcReduction="10000"/>
          </a:bodyPr>
          <a:lstStyle/>
          <a:p>
            <a:pPr marL="514350" indent="-514350">
              <a:buClr>
                <a:srgbClr val="FF0000"/>
              </a:buClr>
              <a:buFont typeface="+mj-lt"/>
              <a:buAutoNum type="arabicPeriod" startAt="3"/>
            </a:pPr>
            <a:r>
              <a:rPr lang="en-US" i="1" dirty="0"/>
              <a:t>Can</a:t>
            </a:r>
            <a:r>
              <a:rPr lang="en-US" dirty="0"/>
              <a:t> include a positive consequence:</a:t>
            </a:r>
          </a:p>
          <a:p>
            <a:pPr marL="806450" lvl="2">
              <a:buClr>
                <a:srgbClr val="008000"/>
              </a:buClr>
            </a:pPr>
            <a:r>
              <a:rPr lang="en-US" dirty="0"/>
              <a:t>Specific Positive Feedback alone may not be sufficiently reinforcing.</a:t>
            </a:r>
          </a:p>
          <a:p>
            <a:pPr marL="806450" lvl="2">
              <a:buClr>
                <a:srgbClr val="008000"/>
              </a:buClr>
            </a:pPr>
            <a:r>
              <a:rPr lang="en-US" dirty="0"/>
              <a:t>When behavior requires a great deal of effort, pairing verbal feedback with tangible or activity reinforcement may be helpful.</a:t>
            </a:r>
          </a:p>
          <a:p>
            <a:pPr marL="806450" lvl="2">
              <a:buClr>
                <a:srgbClr val="008000"/>
              </a:buClr>
            </a:pPr>
            <a:r>
              <a:rPr lang="en-US" dirty="0"/>
              <a:t>When using a positive consequence, always pair with Specific Positive Feedback.</a:t>
            </a:r>
          </a:p>
          <a:p>
            <a:pPr marL="806450" lvl="2">
              <a:buClr>
                <a:srgbClr val="008000"/>
              </a:buClr>
            </a:pPr>
            <a:r>
              <a:rPr lang="en-US" dirty="0"/>
              <a:t>Promote ownership; student</a:t>
            </a:r>
            <a:br>
              <a:rPr lang="en-US" dirty="0"/>
            </a:br>
            <a:r>
              <a:rPr lang="en-US" dirty="0"/>
              <a:t>“earns,” teachers do not “give.”</a:t>
            </a:r>
          </a:p>
          <a:p>
            <a:pPr marL="0" indent="0">
              <a:buNone/>
            </a:pPr>
            <a:endParaRPr lang="en-US" sz="1400" i="1" dirty="0">
              <a:solidFill>
                <a:srgbClr val="008000"/>
              </a:solidFill>
            </a:endParaRPr>
          </a:p>
          <a:p>
            <a:pPr marL="0" indent="0">
              <a:buNone/>
            </a:pPr>
            <a:r>
              <a:rPr lang="en-US" sz="2400" i="1" dirty="0">
                <a:solidFill>
                  <a:srgbClr val="008000"/>
                </a:solidFill>
              </a:rPr>
              <a:t>“Because you got started so quickly,</a:t>
            </a:r>
            <a:br>
              <a:rPr lang="en-US" sz="2400" i="1" dirty="0">
                <a:solidFill>
                  <a:srgbClr val="008000"/>
                </a:solidFill>
              </a:rPr>
            </a:br>
            <a:r>
              <a:rPr lang="en-US" sz="2400" i="1" dirty="0">
                <a:solidFill>
                  <a:srgbClr val="008000"/>
                </a:solidFill>
              </a:rPr>
              <a:t>you have earned a Cardinal Card.”</a:t>
            </a:r>
          </a:p>
        </p:txBody>
      </p:sp>
      <p:pic>
        <p:nvPicPr>
          <p:cNvPr id="4" name="Picture 3" descr="pcl_0001_0001_0_img00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1023" y="4373663"/>
            <a:ext cx="2579265" cy="1712632"/>
          </a:xfrm>
          <a:prstGeom prst="rect">
            <a:avLst/>
          </a:prstGeom>
        </p:spPr>
      </p:pic>
    </p:spTree>
    <p:extLst>
      <p:ext uri="{BB962C8B-B14F-4D97-AF65-F5344CB8AC3E}">
        <p14:creationId xmlns:p14="http://schemas.microsoft.com/office/powerpoint/2010/main" val="4234779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Putting It All Together </a:t>
            </a:r>
          </a:p>
        </p:txBody>
      </p:sp>
      <p:sp>
        <p:nvSpPr>
          <p:cNvPr id="3" name="Content Placeholder 2"/>
          <p:cNvSpPr>
            <a:spLocks noGrp="1"/>
          </p:cNvSpPr>
          <p:nvPr>
            <p:ph idx="1"/>
          </p:nvPr>
        </p:nvSpPr>
        <p:spPr>
          <a:xfrm>
            <a:off x="457200" y="1841651"/>
            <a:ext cx="8229600" cy="4333939"/>
          </a:xfrm>
        </p:spPr>
        <p:txBody>
          <a:bodyPr/>
          <a:lstStyle/>
          <a:p>
            <a:pPr marL="0" lvl="1" indent="0" algn="ctr">
              <a:buNone/>
            </a:pPr>
            <a:r>
              <a:rPr lang="en-US" sz="3200" i="1" dirty="0">
                <a:solidFill>
                  <a:srgbClr val="008000"/>
                </a:solidFill>
              </a:rPr>
              <a:t>“When I said it was time to begin, you</a:t>
            </a:r>
            <a:br>
              <a:rPr lang="en-US" sz="3200" i="1" dirty="0">
                <a:solidFill>
                  <a:srgbClr val="008000"/>
                </a:solidFill>
              </a:rPr>
            </a:br>
            <a:r>
              <a:rPr lang="en-US" sz="3200" i="1" dirty="0">
                <a:solidFill>
                  <a:srgbClr val="008000"/>
                </a:solidFill>
              </a:rPr>
              <a:t>were responsible and followed directions by clearing off your desk, getting out your materials</a:t>
            </a:r>
            <a:br>
              <a:rPr lang="en-US" sz="3200" i="1" dirty="0">
                <a:solidFill>
                  <a:srgbClr val="008000"/>
                </a:solidFill>
              </a:rPr>
            </a:br>
            <a:r>
              <a:rPr lang="en-US" sz="3200" i="1" dirty="0">
                <a:solidFill>
                  <a:srgbClr val="008000"/>
                </a:solidFill>
              </a:rPr>
              <a:t>and starting work. Because you followed directions you have earned a Cardinal Card.”</a:t>
            </a:r>
          </a:p>
          <a:p>
            <a:pPr marL="342900" lvl="1" indent="-342900">
              <a:buFont typeface="Arial"/>
              <a:buChar char="•"/>
            </a:pPr>
            <a:endParaRPr lang="en-US" sz="2500" i="1" dirty="0">
              <a:solidFill>
                <a:srgbClr val="008000"/>
              </a:solidFill>
            </a:endParaRPr>
          </a:p>
          <a:p>
            <a:endParaRPr lang="en-US" dirty="0"/>
          </a:p>
        </p:txBody>
      </p:sp>
    </p:spTree>
    <p:extLst>
      <p:ext uri="{BB962C8B-B14F-4D97-AF65-F5344CB8AC3E}">
        <p14:creationId xmlns:p14="http://schemas.microsoft.com/office/powerpoint/2010/main" val="3667573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Encouraging Expected Behavior</a:t>
            </a:r>
            <a:br>
              <a:rPr lang="en-US"/>
            </a:br>
            <a:r>
              <a:rPr lang="en-US"/>
              <a:t>4:1 Ratio</a:t>
            </a:r>
            <a:endParaRPr lang="en-US" dirty="0"/>
          </a:p>
        </p:txBody>
      </p:sp>
      <p:sp>
        <p:nvSpPr>
          <p:cNvPr id="3" name="Content Placeholder 2"/>
          <p:cNvSpPr>
            <a:spLocks noGrp="1"/>
          </p:cNvSpPr>
          <p:nvPr>
            <p:ph idx="1"/>
          </p:nvPr>
        </p:nvSpPr>
        <p:spPr/>
        <p:txBody>
          <a:bodyPr>
            <a:normAutofit fontScale="92500"/>
          </a:bodyPr>
          <a:lstStyle/>
          <a:p>
            <a:r>
              <a:rPr lang="en-US"/>
              <a:t>Teachers should interact with students 4 times more often when they are behaving appropriately than when they are behaving inappropriately  (4:1 ratio) </a:t>
            </a:r>
          </a:p>
          <a:p>
            <a:r>
              <a:rPr lang="en-US"/>
              <a:t>Interactions with students are considered positive or negative based on the behavior in which the student is engaged at the time attention is given</a:t>
            </a:r>
          </a:p>
          <a:p>
            <a:r>
              <a:rPr lang="en-US"/>
              <a:t>Negative interactions are not wrong and are sometimes necessary; the key is the ratio</a:t>
            </a:r>
          </a:p>
          <a:p>
            <a:endParaRPr lang="en-US" dirty="0"/>
          </a:p>
        </p:txBody>
      </p:sp>
    </p:spTree>
    <p:extLst>
      <p:ext uri="{BB962C8B-B14F-4D97-AF65-F5344CB8AC3E}">
        <p14:creationId xmlns:p14="http://schemas.microsoft.com/office/powerpoint/2010/main" val="4251745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062" y="1625029"/>
            <a:ext cx="7685481" cy="2982425"/>
          </a:xfrm>
        </p:spPr>
        <p:txBody>
          <a:bodyPr>
            <a:normAutofit/>
          </a:bodyPr>
          <a:lstStyle/>
          <a:p>
            <a:pPr marL="0" indent="0" algn="ctr">
              <a:buNone/>
              <a:tabLst>
                <a:tab pos="7775575" algn="r"/>
              </a:tabLst>
            </a:pPr>
            <a:r>
              <a:rPr lang="en-US" i="1" dirty="0">
                <a:solidFill>
                  <a:srgbClr val="008000"/>
                </a:solidFill>
              </a:rPr>
              <a:t>“The purpose of school-wide recognition is to acknowledge and show appreciation to students who have provided positive demonstrations of the school-wide behavior expectations.”</a:t>
            </a:r>
            <a:endParaRPr lang="en-US" dirty="0">
              <a:solidFill>
                <a:srgbClr val="008000"/>
              </a:solidFill>
            </a:endParaRPr>
          </a:p>
          <a:p>
            <a:pPr marL="0" indent="0" algn="r">
              <a:buNone/>
              <a:tabLst>
                <a:tab pos="7775575" algn="r"/>
              </a:tabLst>
            </a:pPr>
            <a:r>
              <a:rPr lang="en-US" sz="2000" dirty="0"/>
              <a:t>Geoff Colvin, 2007</a:t>
            </a:r>
            <a:endParaRPr lang="en-US" sz="2000" i="1" dirty="0"/>
          </a:p>
        </p:txBody>
      </p:sp>
      <p:grpSp>
        <p:nvGrpSpPr>
          <p:cNvPr id="2" name="Group 13"/>
          <p:cNvGrpSpPr/>
          <p:nvPr/>
        </p:nvGrpSpPr>
        <p:grpSpPr>
          <a:xfrm>
            <a:off x="12700" y="6211407"/>
            <a:ext cx="9144378" cy="659292"/>
            <a:chOff x="12700" y="6211407"/>
            <a:chExt cx="9144378" cy="659292"/>
          </a:xfrm>
        </p:grpSpPr>
        <p:sp>
          <p:nvSpPr>
            <p:cNvPr id="15" name="Rectangle 1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517847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Why a </a:t>
            </a:r>
            <a:r>
              <a:rPr lang="en-US" sz="4000" i="1" dirty="0"/>
              <a:t>Variety</a:t>
            </a:r>
            <a:r>
              <a:rPr lang="en-US" sz="4000" dirty="0"/>
              <a:t> of Ways to Encourage?</a:t>
            </a:r>
          </a:p>
        </p:txBody>
      </p:sp>
      <p:sp>
        <p:nvSpPr>
          <p:cNvPr id="3" name="Content Placeholder 2"/>
          <p:cNvSpPr>
            <a:spLocks noGrp="1"/>
          </p:cNvSpPr>
          <p:nvPr>
            <p:ph idx="1"/>
          </p:nvPr>
        </p:nvSpPr>
        <p:spPr/>
        <p:txBody>
          <a:bodyPr>
            <a:normAutofit/>
          </a:bodyPr>
          <a:lstStyle/>
          <a:p>
            <a:pPr>
              <a:buClr>
                <a:srgbClr val="FF0000"/>
              </a:buClr>
            </a:pPr>
            <a:r>
              <a:rPr lang="en-US" dirty="0"/>
              <a:t>Not all students are reinforced by the same things or in the same ways.</a:t>
            </a:r>
          </a:p>
          <a:p>
            <a:pPr>
              <a:buClr>
                <a:srgbClr val="FF0000"/>
              </a:buClr>
            </a:pPr>
            <a:r>
              <a:rPr lang="en-US" dirty="0"/>
              <a:t>Some students desire or </a:t>
            </a:r>
            <a:r>
              <a:rPr lang="en-US" i="1" dirty="0">
                <a:solidFill>
                  <a:srgbClr val="008000"/>
                </a:solidFill>
              </a:rPr>
              <a:t>seek social attention</a:t>
            </a:r>
            <a:r>
              <a:rPr lang="en-US" i="1" dirty="0"/>
              <a:t>.</a:t>
            </a:r>
          </a:p>
          <a:p>
            <a:pPr>
              <a:buClr>
                <a:srgbClr val="FF0000"/>
              </a:buClr>
            </a:pPr>
            <a:r>
              <a:rPr lang="en-US" dirty="0"/>
              <a:t>Others do not like or </a:t>
            </a:r>
            <a:r>
              <a:rPr lang="en-US" i="1" dirty="0">
                <a:solidFill>
                  <a:srgbClr val="008000"/>
                </a:solidFill>
              </a:rPr>
              <a:t>avoid social attention.</a:t>
            </a:r>
          </a:p>
          <a:p>
            <a:pPr>
              <a:buClr>
                <a:srgbClr val="FF0000"/>
              </a:buClr>
            </a:pPr>
            <a:r>
              <a:rPr lang="en-US" dirty="0"/>
              <a:t>Include social attention, activities, and tangible items to appeal to all student needs.</a:t>
            </a:r>
          </a:p>
        </p:txBody>
      </p:sp>
      <p:grpSp>
        <p:nvGrpSpPr>
          <p:cNvPr id="13" name="Group 12"/>
          <p:cNvGrpSpPr/>
          <p:nvPr/>
        </p:nvGrpSpPr>
        <p:grpSpPr>
          <a:xfrm>
            <a:off x="12700" y="6211407"/>
            <a:ext cx="9144378" cy="659292"/>
            <a:chOff x="12700" y="6211407"/>
            <a:chExt cx="9144378" cy="659292"/>
          </a:xfrm>
        </p:grpSpPr>
        <p:sp>
          <p:nvSpPr>
            <p:cNvPr id="14" name="Rectangle 13"/>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2695319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2700" y="6211407"/>
            <a:ext cx="9144378" cy="659292"/>
            <a:chOff x="12700" y="6211407"/>
            <a:chExt cx="9144378" cy="659292"/>
          </a:xfrm>
        </p:grpSpPr>
        <p:sp>
          <p:nvSpPr>
            <p:cNvPr id="15" name="Rectangle 1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
        <p:nvSpPr>
          <p:cNvPr id="3" name="Content Placeholder 2"/>
          <p:cNvSpPr>
            <a:spLocks noGrp="1"/>
          </p:cNvSpPr>
          <p:nvPr>
            <p:ph idx="1"/>
          </p:nvPr>
        </p:nvSpPr>
        <p:spPr>
          <a:xfrm>
            <a:off x="340679" y="285536"/>
            <a:ext cx="6409037" cy="5749954"/>
          </a:xfrm>
        </p:spPr>
        <p:txBody>
          <a:bodyPr>
            <a:normAutofit lnSpcReduction="10000"/>
          </a:bodyPr>
          <a:lstStyle/>
          <a:p>
            <a:pPr marL="0" indent="0" algn="ctr" defTabSz="460375">
              <a:buNone/>
              <a:tabLst>
                <a:tab pos="7943850" algn="r"/>
              </a:tabLst>
            </a:pPr>
            <a:r>
              <a:rPr lang="en-US" sz="2800" i="1" dirty="0">
                <a:solidFill>
                  <a:srgbClr val="008000"/>
                </a:solidFill>
              </a:rPr>
              <a:t>“Using a reward system is not the same as bribing a student to behave appropriately. </a:t>
            </a:r>
          </a:p>
          <a:p>
            <a:pPr marL="0" indent="0" algn="ctr" defTabSz="460375">
              <a:buNone/>
              <a:tabLst>
                <a:tab pos="7943850" algn="r"/>
              </a:tabLst>
            </a:pPr>
            <a:r>
              <a:rPr lang="en-US" sz="2800" i="1" dirty="0">
                <a:solidFill>
                  <a:srgbClr val="008000"/>
                </a:solidFill>
              </a:rPr>
              <a:t>A </a:t>
            </a:r>
            <a:r>
              <a:rPr lang="en-US" sz="2800" b="1" i="1" dirty="0">
                <a:solidFill>
                  <a:srgbClr val="008000"/>
                </a:solidFill>
              </a:rPr>
              <a:t>bribe</a:t>
            </a:r>
            <a:r>
              <a:rPr lang="en-US" sz="2800" i="1" dirty="0">
                <a:solidFill>
                  <a:srgbClr val="008000"/>
                </a:solidFill>
              </a:rPr>
              <a:t> is something offered or given a person in a position of trust to </a:t>
            </a:r>
            <a:r>
              <a:rPr lang="en-US" sz="2800" b="1" i="1" dirty="0">
                <a:solidFill>
                  <a:srgbClr val="008000"/>
                </a:solidFill>
              </a:rPr>
              <a:t>influence or corrupt that person’s views or conduct</a:t>
            </a:r>
            <a:r>
              <a:rPr lang="en-US" sz="2800" i="1" dirty="0">
                <a:solidFill>
                  <a:srgbClr val="008000"/>
                </a:solidFill>
              </a:rPr>
              <a:t>. </a:t>
            </a:r>
          </a:p>
          <a:p>
            <a:pPr marL="0" indent="0" algn="ctr" defTabSz="460375">
              <a:buNone/>
              <a:tabLst>
                <a:tab pos="7943850" algn="r"/>
              </a:tabLst>
            </a:pPr>
            <a:r>
              <a:rPr lang="en-US" sz="2800" i="1" dirty="0">
                <a:solidFill>
                  <a:srgbClr val="008000"/>
                </a:solidFill>
              </a:rPr>
              <a:t>SW-PBS acknowledges and rewards students for following school-wide expectations and rules.</a:t>
            </a:r>
          </a:p>
          <a:p>
            <a:pPr marL="0" indent="0" algn="ctr" defTabSz="460375">
              <a:buNone/>
              <a:tabLst>
                <a:tab pos="7943850" algn="r"/>
              </a:tabLst>
            </a:pPr>
            <a:r>
              <a:rPr lang="en-US" sz="2800" i="1" dirty="0">
                <a:solidFill>
                  <a:srgbClr val="008000"/>
                </a:solidFill>
              </a:rPr>
              <a:t> Appropriate behavior is acknowledged </a:t>
            </a:r>
            <a:r>
              <a:rPr lang="en-US" sz="2800" b="1" i="1" dirty="0">
                <a:solidFill>
                  <a:srgbClr val="008000"/>
                </a:solidFill>
              </a:rPr>
              <a:t>after</a:t>
            </a:r>
            <a:r>
              <a:rPr lang="en-US" sz="2800" i="1" dirty="0">
                <a:solidFill>
                  <a:srgbClr val="008000"/>
                </a:solidFill>
              </a:rPr>
              <a:t> it occurs. Rewards are </a:t>
            </a:r>
            <a:r>
              <a:rPr lang="en-US" sz="2800" b="1" i="1" dirty="0">
                <a:solidFill>
                  <a:srgbClr val="008000"/>
                </a:solidFill>
              </a:rPr>
              <a:t>earned</a:t>
            </a:r>
            <a:r>
              <a:rPr lang="en-US" sz="2800" i="1" dirty="0">
                <a:solidFill>
                  <a:srgbClr val="008000"/>
                </a:solidFill>
              </a:rPr>
              <a:t>, </a:t>
            </a:r>
            <a:r>
              <a:rPr lang="en-US" sz="2800" b="1" i="1" dirty="0">
                <a:solidFill>
                  <a:srgbClr val="008000"/>
                </a:solidFill>
              </a:rPr>
              <a:t>not offered </a:t>
            </a:r>
            <a:r>
              <a:rPr lang="en-US" sz="2800" i="1" dirty="0">
                <a:solidFill>
                  <a:srgbClr val="008000"/>
                </a:solidFill>
              </a:rPr>
              <a:t>as payoff in exchange for good behavior.”</a:t>
            </a:r>
          </a:p>
          <a:p>
            <a:pPr marL="0" indent="0" algn="r" defTabSz="460375">
              <a:buNone/>
              <a:tabLst>
                <a:tab pos="7943850" algn="r"/>
              </a:tabLst>
            </a:pPr>
            <a:r>
              <a:rPr lang="en-US" sz="2000" dirty="0"/>
              <a:t>Florida PBS</a:t>
            </a:r>
          </a:p>
        </p:txBody>
      </p:sp>
      <p:pic>
        <p:nvPicPr>
          <p:cNvPr id="2" name="Picture 1">
            <a:extLst>
              <a:ext uri="{FF2B5EF4-FFF2-40B4-BE49-F238E27FC236}">
                <a16:creationId xmlns:a16="http://schemas.microsoft.com/office/drawing/2014/main" id="{C0834AF7-2444-4A48-9905-2D6F439A1139}"/>
              </a:ext>
            </a:extLst>
          </p:cNvPr>
          <p:cNvPicPr>
            <a:picLocks noChangeAspect="1"/>
          </p:cNvPicPr>
          <p:nvPr/>
        </p:nvPicPr>
        <p:blipFill rotWithShape="1">
          <a:blip r:embed="rId3"/>
          <a:srcRect t="20321" b="20856"/>
          <a:stretch/>
        </p:blipFill>
        <p:spPr>
          <a:xfrm>
            <a:off x="6714011" y="686539"/>
            <a:ext cx="2249905" cy="1323475"/>
          </a:xfrm>
          <a:prstGeom prst="rect">
            <a:avLst/>
          </a:prstGeom>
        </p:spPr>
      </p:pic>
      <p:pic>
        <p:nvPicPr>
          <p:cNvPr id="4" name="Picture 3">
            <a:extLst>
              <a:ext uri="{FF2B5EF4-FFF2-40B4-BE49-F238E27FC236}">
                <a16:creationId xmlns:a16="http://schemas.microsoft.com/office/drawing/2014/main" id="{7C1B8117-18BE-C04F-B321-6AE5B63F3B86}"/>
              </a:ext>
            </a:extLst>
          </p:cNvPr>
          <p:cNvPicPr>
            <a:picLocks noChangeAspect="1"/>
          </p:cNvPicPr>
          <p:nvPr/>
        </p:nvPicPr>
        <p:blipFill>
          <a:blip r:embed="rId4"/>
          <a:stretch>
            <a:fillRect/>
          </a:stretch>
        </p:blipFill>
        <p:spPr>
          <a:xfrm>
            <a:off x="6749716" y="2875548"/>
            <a:ext cx="2178495" cy="1682282"/>
          </a:xfrm>
          <a:prstGeom prst="rect">
            <a:avLst/>
          </a:prstGeom>
        </p:spPr>
      </p:pic>
      <p:sp>
        <p:nvSpPr>
          <p:cNvPr id="5" name="&quot;No&quot; Symbol 4">
            <a:extLst>
              <a:ext uri="{FF2B5EF4-FFF2-40B4-BE49-F238E27FC236}">
                <a16:creationId xmlns:a16="http://schemas.microsoft.com/office/drawing/2014/main" id="{78263FD2-DA76-4C49-9B1B-BA92E72D8C20}"/>
              </a:ext>
            </a:extLst>
          </p:cNvPr>
          <p:cNvSpPr/>
          <p:nvPr/>
        </p:nvSpPr>
        <p:spPr>
          <a:xfrm>
            <a:off x="6666274" y="211292"/>
            <a:ext cx="2261937" cy="2273968"/>
          </a:xfrm>
          <a:prstGeom prst="noSmoking">
            <a:avLst>
              <a:gd name="adj" fmla="val 431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17EB38C2-8220-494B-BBF3-6D8D11B6A694}"/>
              </a:ext>
            </a:extLst>
          </p:cNvPr>
          <p:cNvPicPr>
            <a:picLocks noChangeAspect="1"/>
          </p:cNvPicPr>
          <p:nvPr/>
        </p:nvPicPr>
        <p:blipFill>
          <a:blip r:embed="rId5"/>
          <a:stretch>
            <a:fillRect/>
          </a:stretch>
        </p:blipFill>
        <p:spPr>
          <a:xfrm>
            <a:off x="6882063" y="4557830"/>
            <a:ext cx="1955057" cy="1477660"/>
          </a:xfrm>
          <a:prstGeom prst="rect">
            <a:avLst/>
          </a:prstGeom>
        </p:spPr>
      </p:pic>
    </p:spTree>
    <p:extLst>
      <p:ext uri="{BB962C8B-B14F-4D97-AF65-F5344CB8AC3E}">
        <p14:creationId xmlns:p14="http://schemas.microsoft.com/office/powerpoint/2010/main" val="2616439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7700"/>
            <a:ext cx="7835900" cy="1511300"/>
          </a:xfrm>
        </p:spPr>
        <p:txBody>
          <a:bodyPr>
            <a:normAutofit lnSpcReduction="10000"/>
          </a:bodyPr>
          <a:lstStyle/>
          <a:p>
            <a:pPr marL="0" indent="0" algn="ctr">
              <a:buNone/>
            </a:pPr>
            <a:r>
              <a:rPr lang="en-US" i="1" dirty="0">
                <a:solidFill>
                  <a:srgbClr val="008000"/>
                </a:solidFill>
              </a:rPr>
              <a:t>“Teacher praise has been supported as among one of the most empirically sound teacher competencies.”</a:t>
            </a:r>
          </a:p>
        </p:txBody>
      </p:sp>
      <p:sp>
        <p:nvSpPr>
          <p:cNvPr id="7" name="TextBox 6"/>
          <p:cNvSpPr txBox="1"/>
          <p:nvPr/>
        </p:nvSpPr>
        <p:spPr>
          <a:xfrm>
            <a:off x="5841538" y="3429000"/>
            <a:ext cx="1714500" cy="369332"/>
          </a:xfrm>
          <a:prstGeom prst="rect">
            <a:avLst/>
          </a:prstGeom>
          <a:noFill/>
        </p:spPr>
        <p:txBody>
          <a:bodyPr wrap="square" rtlCol="0">
            <a:spAutoFit/>
          </a:bodyPr>
          <a:lstStyle/>
          <a:p>
            <a:pPr algn="r"/>
            <a:r>
              <a:rPr lang="en-US" dirty="0"/>
              <a:t>John Maag</a:t>
            </a:r>
          </a:p>
        </p:txBody>
      </p:sp>
      <p:grpSp>
        <p:nvGrpSpPr>
          <p:cNvPr id="15" name="Group 14"/>
          <p:cNvGrpSpPr/>
          <p:nvPr/>
        </p:nvGrpSpPr>
        <p:grpSpPr>
          <a:xfrm>
            <a:off x="12700" y="6211407"/>
            <a:ext cx="9144378" cy="659292"/>
            <a:chOff x="12700" y="6211407"/>
            <a:chExt cx="9144378" cy="659292"/>
          </a:xfrm>
        </p:grpSpPr>
        <p:sp>
          <p:nvSpPr>
            <p:cNvPr id="16" name="Rectangle 1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1632553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82284"/>
          </a:xfrm>
        </p:spPr>
        <p:txBody>
          <a:bodyPr>
            <a:normAutofit/>
          </a:bodyPr>
          <a:lstStyle/>
          <a:p>
            <a:r>
              <a:rPr lang="en-US" sz="4000" dirty="0"/>
              <a:t>Tangible Reinforcers:</a:t>
            </a:r>
          </a:p>
        </p:txBody>
      </p:sp>
      <p:sp>
        <p:nvSpPr>
          <p:cNvPr id="3" name="Content Placeholder 2"/>
          <p:cNvSpPr>
            <a:spLocks noGrp="1"/>
          </p:cNvSpPr>
          <p:nvPr>
            <p:ph idx="1"/>
          </p:nvPr>
        </p:nvSpPr>
        <p:spPr>
          <a:xfrm>
            <a:off x="457200" y="1301016"/>
            <a:ext cx="8229600" cy="4685561"/>
          </a:xfrm>
        </p:spPr>
        <p:txBody>
          <a:bodyPr>
            <a:normAutofit fontScale="92500" lnSpcReduction="20000"/>
          </a:bodyPr>
          <a:lstStyle/>
          <a:p>
            <a:pPr>
              <a:lnSpc>
                <a:spcPct val="120000"/>
              </a:lnSpc>
              <a:spcBef>
                <a:spcPts val="0"/>
              </a:spcBef>
              <a:spcAft>
                <a:spcPts val="600"/>
              </a:spcAft>
              <a:buClr>
                <a:srgbClr val="FF0000"/>
              </a:buClr>
            </a:pPr>
            <a:r>
              <a:rPr lang="en-US" dirty="0"/>
              <a:t>Help staff be accountable for recognizing student behavior and providing Specific Positive Feedback.</a:t>
            </a:r>
          </a:p>
          <a:p>
            <a:pPr>
              <a:lnSpc>
                <a:spcPct val="120000"/>
              </a:lnSpc>
              <a:spcBef>
                <a:spcPts val="0"/>
              </a:spcBef>
              <a:spcAft>
                <a:spcPts val="600"/>
              </a:spcAft>
              <a:buClr>
                <a:srgbClr val="FF0000"/>
              </a:buClr>
            </a:pPr>
            <a:r>
              <a:rPr lang="en-US" dirty="0"/>
              <a:t>Provide all staff with an efficient and always-available system for providing reinforcement.</a:t>
            </a:r>
          </a:p>
          <a:p>
            <a:pPr>
              <a:lnSpc>
                <a:spcPct val="120000"/>
              </a:lnSpc>
              <a:spcBef>
                <a:spcPts val="0"/>
              </a:spcBef>
              <a:spcAft>
                <a:spcPts val="600"/>
              </a:spcAft>
              <a:buClr>
                <a:srgbClr val="FF0000"/>
              </a:buClr>
            </a:pPr>
            <a:r>
              <a:rPr lang="en-US" dirty="0"/>
              <a:t>Give staff a tool to engage in positive interactions with </a:t>
            </a:r>
            <a:r>
              <a:rPr lang="en-US" i="1" dirty="0"/>
              <a:t>any</a:t>
            </a:r>
            <a:r>
              <a:rPr lang="en-US" dirty="0"/>
              <a:t> student in school.</a:t>
            </a:r>
          </a:p>
          <a:p>
            <a:pPr>
              <a:lnSpc>
                <a:spcPct val="120000"/>
              </a:lnSpc>
              <a:spcBef>
                <a:spcPts val="0"/>
              </a:spcBef>
              <a:spcAft>
                <a:spcPts val="600"/>
              </a:spcAft>
              <a:buClr>
                <a:srgbClr val="FF0000"/>
              </a:buClr>
            </a:pPr>
            <a:r>
              <a:rPr lang="en-US" dirty="0"/>
              <a:t>Are a universal sign to students–both those receiving and those watching.</a:t>
            </a:r>
          </a:p>
        </p:txBody>
      </p:sp>
      <p:grpSp>
        <p:nvGrpSpPr>
          <p:cNvPr id="9" name="Group 8"/>
          <p:cNvGrpSpPr/>
          <p:nvPr/>
        </p:nvGrpSpPr>
        <p:grpSpPr>
          <a:xfrm>
            <a:off x="12700" y="6211407"/>
            <a:ext cx="9144378" cy="659292"/>
            <a:chOff x="12700" y="6211407"/>
            <a:chExt cx="9144378" cy="659292"/>
          </a:xfrm>
        </p:grpSpPr>
        <p:sp>
          <p:nvSpPr>
            <p:cNvPr id="15" name="Rectangle 1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2281732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82284"/>
          </a:xfrm>
        </p:spPr>
        <p:txBody>
          <a:bodyPr>
            <a:normAutofit/>
          </a:bodyPr>
          <a:lstStyle/>
          <a:p>
            <a:r>
              <a:rPr lang="en-US" sz="4000" dirty="0"/>
              <a:t>Tangible Reinforcers–</a:t>
            </a:r>
            <a:r>
              <a:rPr lang="en-US" sz="3600" i="1" dirty="0"/>
              <a:t>Continued</a:t>
            </a:r>
          </a:p>
        </p:txBody>
      </p:sp>
      <p:sp>
        <p:nvSpPr>
          <p:cNvPr id="3" name="Content Placeholder 2"/>
          <p:cNvSpPr>
            <a:spLocks noGrp="1"/>
          </p:cNvSpPr>
          <p:nvPr>
            <p:ph idx="1"/>
          </p:nvPr>
        </p:nvSpPr>
        <p:spPr>
          <a:xfrm>
            <a:off x="650952" y="1365589"/>
            <a:ext cx="7831064" cy="4359726"/>
          </a:xfrm>
        </p:spPr>
        <p:txBody>
          <a:bodyPr>
            <a:normAutofit/>
          </a:bodyPr>
          <a:lstStyle/>
          <a:p>
            <a:pPr>
              <a:spcBef>
                <a:spcPts val="0"/>
              </a:spcBef>
              <a:spcAft>
                <a:spcPts val="1200"/>
              </a:spcAft>
              <a:buClr>
                <a:srgbClr val="FF0000"/>
              </a:buClr>
            </a:pPr>
            <a:r>
              <a:rPr lang="en-US" dirty="0"/>
              <a:t>Build a sense of community through joint class, grade, or school goals.</a:t>
            </a:r>
          </a:p>
          <a:p>
            <a:pPr>
              <a:spcBef>
                <a:spcPts val="0"/>
              </a:spcBef>
              <a:spcAft>
                <a:spcPts val="1200"/>
              </a:spcAft>
              <a:buClr>
                <a:srgbClr val="FF0000"/>
              </a:buClr>
            </a:pPr>
            <a:r>
              <a:rPr lang="en-US" dirty="0"/>
              <a:t>Enhance staff-student relationships.</a:t>
            </a:r>
          </a:p>
          <a:p>
            <a:pPr>
              <a:spcBef>
                <a:spcPts val="0"/>
              </a:spcBef>
              <a:spcAft>
                <a:spcPts val="1200"/>
              </a:spcAft>
              <a:buClr>
                <a:srgbClr val="FF0000"/>
              </a:buClr>
            </a:pPr>
            <a:r>
              <a:rPr lang="en-US" dirty="0"/>
              <a:t>Offer a gross measure of the frequency of Specific Positive Feedback being provided; can help guide staff to increase use of Specific Positive Feedback.</a:t>
            </a:r>
          </a:p>
        </p:txBody>
      </p:sp>
      <p:grpSp>
        <p:nvGrpSpPr>
          <p:cNvPr id="9" name="Group 8"/>
          <p:cNvGrpSpPr/>
          <p:nvPr/>
        </p:nvGrpSpPr>
        <p:grpSpPr>
          <a:xfrm>
            <a:off x="12700" y="6211407"/>
            <a:ext cx="9144378" cy="659292"/>
            <a:chOff x="12700" y="6211407"/>
            <a:chExt cx="9144378" cy="659292"/>
          </a:xfrm>
        </p:grpSpPr>
        <p:sp>
          <p:nvSpPr>
            <p:cNvPr id="15" name="Rectangle 1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3283666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1308" y="859346"/>
            <a:ext cx="5000397" cy="5139308"/>
          </a:xfrm>
        </p:spPr>
        <p:txBody>
          <a:bodyPr>
            <a:normAutofit fontScale="55000" lnSpcReduction="20000"/>
          </a:bodyPr>
          <a:lstStyle/>
          <a:p>
            <a:pPr marL="0" indent="0" algn="ctr">
              <a:buNone/>
            </a:pPr>
            <a:r>
              <a:rPr lang="en-US" sz="3600" u="sng" dirty="0"/>
              <a:t>Staff Incentives</a:t>
            </a:r>
          </a:p>
          <a:p>
            <a:pPr marL="0" indent="0" algn="ctr">
              <a:buNone/>
            </a:pPr>
            <a:r>
              <a:rPr lang="en-US" dirty="0"/>
              <a:t>“</a:t>
            </a:r>
            <a:r>
              <a:rPr lang="en-US" i="1" dirty="0"/>
              <a:t>This is definitely working! We talk a lot about students needing recognition and positive reinforcement but too many times we forget about the teachers needing it, also.   When a teacher's morale goes south, we need to find some way to change the direction.  </a:t>
            </a:r>
          </a:p>
          <a:p>
            <a:pPr marL="0" indent="0" algn="ctr">
              <a:buNone/>
            </a:pPr>
            <a:r>
              <a:rPr lang="en-US" i="1" dirty="0"/>
              <a:t>By recognizing the teachers we see a lot more student recognition so we try to do everything we can to have teachers recognize the students. We're not perfect and it's not always 100% upbeat, but those down times are few and far between.  </a:t>
            </a:r>
          </a:p>
          <a:p>
            <a:pPr marL="0" indent="0" algn="ctr">
              <a:buNone/>
            </a:pPr>
            <a:r>
              <a:rPr lang="en-US" i="1" dirty="0"/>
              <a:t>During our back to school night/open house we did rotations for the parents every 20 minutes.  One of those rotations was SW-PBS.  </a:t>
            </a:r>
          </a:p>
          <a:p>
            <a:pPr marL="0" indent="0" algn="ctr">
              <a:buNone/>
            </a:pPr>
            <a:r>
              <a:rPr lang="en-US" i="1" dirty="0"/>
              <a:t>Teachers had a presentation/flipchart, gave out handbooks, discussed SW-PBS and let the parents see an actual lesson. </a:t>
            </a:r>
          </a:p>
          <a:p>
            <a:pPr marL="0" indent="0" algn="ctr">
              <a:buNone/>
            </a:pPr>
            <a:r>
              <a:rPr lang="en-US" i="1" dirty="0">
                <a:solidFill>
                  <a:srgbClr val="FF0000"/>
                </a:solidFill>
              </a:rPr>
              <a:t> It was great!!</a:t>
            </a:r>
            <a:r>
              <a:rPr lang="en-US" i="1" dirty="0"/>
              <a:t>”</a:t>
            </a:r>
          </a:p>
        </p:txBody>
      </p:sp>
      <p:pic>
        <p:nvPicPr>
          <p:cNvPr id="4" name="Picture 3">
            <a:extLst>
              <a:ext uri="{FF2B5EF4-FFF2-40B4-BE49-F238E27FC236}">
                <a16:creationId xmlns:a16="http://schemas.microsoft.com/office/drawing/2014/main" id="{0B8DBE9D-A34B-D244-AA6D-2817A12875C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98430" y="661737"/>
            <a:ext cx="3296653" cy="4944980"/>
          </a:xfrm>
          <a:prstGeom prst="rect">
            <a:avLst/>
          </a:prstGeom>
        </p:spPr>
      </p:pic>
    </p:spTree>
    <p:extLst>
      <p:ext uri="{BB962C8B-B14F-4D97-AF65-F5344CB8AC3E}">
        <p14:creationId xmlns:p14="http://schemas.microsoft.com/office/powerpoint/2010/main" val="2456066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Attention</a:t>
            </a:r>
          </a:p>
        </p:txBody>
      </p:sp>
      <p:sp>
        <p:nvSpPr>
          <p:cNvPr id="3" name="Content Placeholder 2"/>
          <p:cNvSpPr>
            <a:spLocks noGrp="1"/>
          </p:cNvSpPr>
          <p:nvPr>
            <p:ph idx="1"/>
          </p:nvPr>
        </p:nvSpPr>
        <p:spPr>
          <a:xfrm>
            <a:off x="457200" y="1444704"/>
            <a:ext cx="8229600" cy="4525963"/>
          </a:xfrm>
        </p:spPr>
        <p:txBody>
          <a:bodyPr>
            <a:normAutofit/>
          </a:bodyPr>
          <a:lstStyle/>
          <a:p>
            <a:pPr marL="0" indent="0">
              <a:buNone/>
            </a:pPr>
            <a:r>
              <a:rPr lang="en-US" dirty="0"/>
              <a:t>Two types of adult attention:</a:t>
            </a:r>
          </a:p>
          <a:p>
            <a:pPr marL="469900" lvl="1" indent="-420688" defTabSz="234950">
              <a:buFont typeface="+mj-lt"/>
              <a:buAutoNum type="arabicPeriod"/>
              <a:tabLst>
                <a:tab pos="3435350" algn="l"/>
              </a:tabLst>
            </a:pPr>
            <a:r>
              <a:rPr lang="en-US" sz="3200" dirty="0">
                <a:solidFill>
                  <a:srgbClr val="008000"/>
                </a:solidFill>
              </a:rPr>
              <a:t>Non-contingent </a:t>
            </a:r>
            <a:r>
              <a:rPr lang="en-US" sz="3200" dirty="0"/>
              <a:t>– attention provided 						regardless of performance</a:t>
            </a:r>
          </a:p>
          <a:p>
            <a:pPr marL="1314450" lvl="2" indent="-225425">
              <a:buClr>
                <a:srgbClr val="FF0000"/>
              </a:buClr>
            </a:pPr>
            <a:r>
              <a:rPr lang="en-US" dirty="0"/>
              <a:t>Greetings, proximity, smiles, conversations, jobs, etc.</a:t>
            </a:r>
          </a:p>
          <a:p>
            <a:pPr marL="469900" indent="-469900" defTabSz="269875">
              <a:buFont typeface="+mj-lt"/>
              <a:buAutoNum type="arabicPeriod" startAt="2"/>
            </a:pPr>
            <a:r>
              <a:rPr lang="en-US" dirty="0">
                <a:solidFill>
                  <a:srgbClr val="008000"/>
                </a:solidFill>
              </a:rPr>
              <a:t>Contingent </a:t>
            </a:r>
            <a:r>
              <a:rPr lang="en-US" dirty="0"/>
              <a:t>– provided based upon student 									performance of an identified 									expectation or behavior</a:t>
            </a:r>
          </a:p>
          <a:p>
            <a:pPr marL="1308100" lvl="2" indent="-219075">
              <a:buClr>
                <a:srgbClr val="FF0000"/>
              </a:buClr>
            </a:pPr>
            <a:r>
              <a:rPr lang="en-US" dirty="0"/>
              <a:t>Praise, Specific Positive Feedback, reinforcement, tangible item.</a:t>
            </a:r>
          </a:p>
          <a:p>
            <a:pPr marL="1603375" lvl="2" indent="-514350"/>
            <a:endParaRPr lang="en-US" dirty="0"/>
          </a:p>
        </p:txBody>
      </p:sp>
      <p:grpSp>
        <p:nvGrpSpPr>
          <p:cNvPr id="13" name="Group 12"/>
          <p:cNvGrpSpPr/>
          <p:nvPr/>
        </p:nvGrpSpPr>
        <p:grpSpPr>
          <a:xfrm>
            <a:off x="12700" y="6211407"/>
            <a:ext cx="9144378" cy="659292"/>
            <a:chOff x="12700" y="6211407"/>
            <a:chExt cx="9144378" cy="659292"/>
          </a:xfrm>
        </p:grpSpPr>
        <p:sp>
          <p:nvSpPr>
            <p:cNvPr id="14" name="Rectangle 13"/>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3721161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Non-Contingent Attention</a:t>
            </a:r>
          </a:p>
        </p:txBody>
      </p:sp>
      <p:sp>
        <p:nvSpPr>
          <p:cNvPr id="3" name="Content Placeholder 2"/>
          <p:cNvSpPr>
            <a:spLocks noGrp="1"/>
          </p:cNvSpPr>
          <p:nvPr>
            <p:ph idx="1"/>
          </p:nvPr>
        </p:nvSpPr>
        <p:spPr/>
        <p:txBody>
          <a:bodyPr>
            <a:normAutofit fontScale="85000" lnSpcReduction="10000"/>
          </a:bodyPr>
          <a:lstStyle/>
          <a:p>
            <a:pPr>
              <a:buClr>
                <a:srgbClr val="FF0000"/>
              </a:buClr>
            </a:pPr>
            <a:r>
              <a:rPr lang="en-US" dirty="0"/>
              <a:t>Provides time and attention that is </a:t>
            </a:r>
            <a:r>
              <a:rPr lang="en-US" i="1" dirty="0">
                <a:solidFill>
                  <a:srgbClr val="008000"/>
                </a:solidFill>
              </a:rPr>
              <a:t>not tied to performance.</a:t>
            </a:r>
          </a:p>
          <a:p>
            <a:pPr>
              <a:buClr>
                <a:srgbClr val="FF0000"/>
              </a:buClr>
            </a:pPr>
            <a:r>
              <a:rPr lang="en-US" dirty="0"/>
              <a:t>Helps fulfill students’ needs to be noticed and valued.</a:t>
            </a:r>
          </a:p>
          <a:p>
            <a:pPr>
              <a:buClr>
                <a:srgbClr val="FF0000"/>
              </a:buClr>
            </a:pPr>
            <a:r>
              <a:rPr lang="en-US" dirty="0"/>
              <a:t>Sufficient non-contingent attention may decrease frequency of attention-seeking misbehavior.</a:t>
            </a:r>
          </a:p>
          <a:p>
            <a:pPr>
              <a:buClr>
                <a:srgbClr val="FF0000"/>
              </a:buClr>
            </a:pPr>
            <a:r>
              <a:rPr lang="en-US" dirty="0"/>
              <a:t>Provides role-model of positive social interactions.</a:t>
            </a:r>
          </a:p>
          <a:p>
            <a:pPr>
              <a:buClr>
                <a:srgbClr val="FF0000"/>
              </a:buClr>
            </a:pPr>
            <a:r>
              <a:rPr lang="en-US" dirty="0"/>
              <a:t>Antecedents that help establish positive relationships between staff and students and set the stage for students to display desired academic and behavioral expectations and receive correction when needed.</a:t>
            </a:r>
          </a:p>
        </p:txBody>
      </p:sp>
      <p:grpSp>
        <p:nvGrpSpPr>
          <p:cNvPr id="13" name="Group 12"/>
          <p:cNvGrpSpPr/>
          <p:nvPr/>
        </p:nvGrpSpPr>
        <p:grpSpPr>
          <a:xfrm>
            <a:off x="12700" y="6211407"/>
            <a:ext cx="9144378" cy="659292"/>
            <a:chOff x="12700" y="6211407"/>
            <a:chExt cx="9144378" cy="659292"/>
          </a:xfrm>
        </p:grpSpPr>
        <p:sp>
          <p:nvSpPr>
            <p:cNvPr id="14" name="Rectangle 13"/>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2003510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Non-Contingent Attention</a:t>
            </a:r>
          </a:p>
        </p:txBody>
      </p:sp>
      <p:sp>
        <p:nvSpPr>
          <p:cNvPr id="3" name="Content Placeholder 2"/>
          <p:cNvSpPr>
            <a:spLocks noGrp="1"/>
          </p:cNvSpPr>
          <p:nvPr>
            <p:ph idx="1"/>
          </p:nvPr>
        </p:nvSpPr>
        <p:spPr>
          <a:xfrm>
            <a:off x="330868" y="1415550"/>
            <a:ext cx="8482263" cy="4791650"/>
          </a:xfrm>
        </p:spPr>
        <p:txBody>
          <a:bodyPr>
            <a:noAutofit/>
          </a:bodyPr>
          <a:lstStyle/>
          <a:p>
            <a:pPr defTabSz="403225">
              <a:tabLst>
                <a:tab pos="2054225" algn="l"/>
                <a:tab pos="2232025" algn="l"/>
              </a:tabLst>
            </a:pPr>
            <a:r>
              <a:rPr lang="en-US" sz="2800" dirty="0">
                <a:solidFill>
                  <a:srgbClr val="008000"/>
                </a:solidFill>
              </a:rPr>
              <a:t>Proximity </a:t>
            </a:r>
            <a:r>
              <a:rPr lang="en-US" sz="2800" dirty="0"/>
              <a:t>– </a:t>
            </a:r>
            <a:r>
              <a:rPr lang="en-US" sz="2800" i="1" dirty="0"/>
              <a:t>Communicate privately at 20” with individual students; communication across the room reserved for information intended for entire group only</a:t>
            </a:r>
          </a:p>
          <a:p>
            <a:r>
              <a:rPr lang="en-US" sz="2800" dirty="0">
                <a:solidFill>
                  <a:srgbClr val="008000"/>
                </a:solidFill>
              </a:rPr>
              <a:t>Listening </a:t>
            </a:r>
            <a:r>
              <a:rPr lang="en-US" sz="2800" i="1" dirty="0"/>
              <a:t>– Pause, attend thoughtfully to the student</a:t>
            </a:r>
          </a:p>
          <a:p>
            <a:pPr defTabSz="171450"/>
            <a:r>
              <a:rPr lang="en-US" sz="2800" dirty="0">
                <a:solidFill>
                  <a:srgbClr val="008000"/>
                </a:solidFill>
              </a:rPr>
              <a:t>Pleasant Voice </a:t>
            </a:r>
            <a:r>
              <a:rPr lang="en-US" sz="2800" dirty="0"/>
              <a:t>– </a:t>
            </a:r>
            <a:r>
              <a:rPr lang="en-US" sz="2800" i="1" dirty="0"/>
              <a:t>Use calm voice when talking with,   		  praising, and correcting students</a:t>
            </a:r>
          </a:p>
          <a:p>
            <a:r>
              <a:rPr lang="en-US" sz="2800" dirty="0">
                <a:solidFill>
                  <a:srgbClr val="008000"/>
                </a:solidFill>
              </a:rPr>
              <a:t>Smiles</a:t>
            </a:r>
            <a:r>
              <a:rPr lang="en-US" sz="2800" dirty="0"/>
              <a:t> – </a:t>
            </a:r>
            <a:r>
              <a:rPr lang="en-US" sz="2800" i="1" dirty="0"/>
              <a:t>Pleasant facial expression and frequent smiles</a:t>
            </a:r>
          </a:p>
          <a:p>
            <a:pPr defTabSz="257175"/>
            <a:r>
              <a:rPr lang="en-US" sz="2800" dirty="0">
                <a:solidFill>
                  <a:srgbClr val="008000"/>
                </a:solidFill>
              </a:rPr>
              <a:t>Use Student’s Name </a:t>
            </a:r>
            <a:r>
              <a:rPr lang="en-US" sz="2800" dirty="0"/>
              <a:t>–</a:t>
            </a:r>
            <a:r>
              <a:rPr lang="en-US" sz="2800" i="1" dirty="0"/>
              <a:t> Begin interactions with student name and use frequently during interactions</a:t>
            </a:r>
          </a:p>
          <a:p>
            <a:pPr marL="0" indent="0">
              <a:buNone/>
            </a:pPr>
            <a:endParaRPr lang="en-US" sz="2800" dirty="0"/>
          </a:p>
        </p:txBody>
      </p:sp>
    </p:spTree>
    <p:extLst>
      <p:ext uri="{BB962C8B-B14F-4D97-AF65-F5344CB8AC3E}">
        <p14:creationId xmlns:p14="http://schemas.microsoft.com/office/powerpoint/2010/main" val="4121851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2700" y="6211407"/>
            <a:ext cx="9144378" cy="659292"/>
            <a:chOff x="12700" y="6211407"/>
            <a:chExt cx="9144378" cy="659292"/>
          </a:xfrm>
        </p:grpSpPr>
        <p:sp>
          <p:nvSpPr>
            <p:cNvPr id="15" name="Rectangle 1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
        <p:nvSpPr>
          <p:cNvPr id="2" name="Title 1"/>
          <p:cNvSpPr>
            <a:spLocks noGrp="1"/>
          </p:cNvSpPr>
          <p:nvPr>
            <p:ph type="title"/>
          </p:nvPr>
        </p:nvSpPr>
        <p:spPr/>
        <p:txBody>
          <a:bodyPr/>
          <a:lstStyle/>
          <a:p>
            <a:r>
              <a:rPr lang="en-US" dirty="0"/>
              <a:t>Contingent Attention</a:t>
            </a:r>
          </a:p>
        </p:txBody>
      </p:sp>
      <p:sp>
        <p:nvSpPr>
          <p:cNvPr id="3" name="Content Placeholder 2"/>
          <p:cNvSpPr>
            <a:spLocks noGrp="1"/>
          </p:cNvSpPr>
          <p:nvPr>
            <p:ph idx="1"/>
          </p:nvPr>
        </p:nvSpPr>
        <p:spPr/>
        <p:txBody>
          <a:bodyPr>
            <a:normAutofit lnSpcReduction="10000"/>
          </a:bodyPr>
          <a:lstStyle/>
          <a:p>
            <a:pPr>
              <a:buClr>
                <a:srgbClr val="FF0000"/>
              </a:buClr>
            </a:pPr>
            <a:r>
              <a:rPr lang="en-US" dirty="0"/>
              <a:t>The student </a:t>
            </a:r>
            <a:r>
              <a:rPr lang="en-US" i="1" dirty="0">
                <a:solidFill>
                  <a:srgbClr val="008000"/>
                </a:solidFill>
              </a:rPr>
              <a:t>must perform the expected behavior </a:t>
            </a:r>
            <a:r>
              <a:rPr lang="en-US" dirty="0"/>
              <a:t>before the teacher responds with attention</a:t>
            </a:r>
          </a:p>
          <a:p>
            <a:pPr>
              <a:buClr>
                <a:srgbClr val="FF0000"/>
              </a:buClr>
            </a:pPr>
            <a:r>
              <a:rPr lang="en-US" dirty="0"/>
              <a:t>Increases academic performance </a:t>
            </a:r>
            <a:r>
              <a:rPr lang="en-US" sz="1500" dirty="0"/>
              <a:t>(Good, et al. 1981)</a:t>
            </a:r>
          </a:p>
          <a:p>
            <a:pPr>
              <a:buClr>
                <a:srgbClr val="FF0000"/>
              </a:buClr>
            </a:pPr>
            <a:r>
              <a:rPr lang="en-US" dirty="0"/>
              <a:t>Increases on-task behavior </a:t>
            </a:r>
            <a:r>
              <a:rPr lang="en-US" sz="1500" dirty="0"/>
              <a:t>(Sutherland, Wehby, &amp; Copeland, 2000)</a:t>
            </a:r>
          </a:p>
          <a:p>
            <a:pPr>
              <a:buClr>
                <a:srgbClr val="FF0000"/>
              </a:buClr>
            </a:pPr>
            <a:r>
              <a:rPr lang="en-US" dirty="0"/>
              <a:t>Increases likelihood students will continue to use the desired behavior in the future</a:t>
            </a:r>
          </a:p>
          <a:p>
            <a:pPr>
              <a:buClr>
                <a:srgbClr val="FF0000"/>
              </a:buClr>
            </a:pPr>
            <a:r>
              <a:rPr lang="en-US" dirty="0"/>
              <a:t>Helps students to discern correct or “right” responses from incorrect or “wrong”</a:t>
            </a:r>
          </a:p>
          <a:p>
            <a:pPr>
              <a:buClr>
                <a:srgbClr val="FF0000"/>
              </a:buClr>
            </a:pPr>
            <a:endParaRPr lang="en-US" dirty="0"/>
          </a:p>
        </p:txBody>
      </p:sp>
    </p:spTree>
    <p:extLst>
      <p:ext uri="{BB962C8B-B14F-4D97-AF65-F5344CB8AC3E}">
        <p14:creationId xmlns:p14="http://schemas.microsoft.com/office/powerpoint/2010/main" val="1077218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2700" y="6211407"/>
            <a:ext cx="9144378" cy="659292"/>
            <a:chOff x="12700" y="6211407"/>
            <a:chExt cx="9144378" cy="659292"/>
          </a:xfrm>
        </p:grpSpPr>
        <p:sp>
          <p:nvSpPr>
            <p:cNvPr id="15" name="Rectangle 1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
        <p:nvSpPr>
          <p:cNvPr id="2" name="Title 1"/>
          <p:cNvSpPr>
            <a:spLocks noGrp="1"/>
          </p:cNvSpPr>
          <p:nvPr>
            <p:ph type="title"/>
          </p:nvPr>
        </p:nvSpPr>
        <p:spPr>
          <a:xfrm>
            <a:off x="457200" y="160337"/>
            <a:ext cx="8229600" cy="1143000"/>
          </a:xfrm>
        </p:spPr>
        <p:txBody>
          <a:bodyPr>
            <a:normAutofit/>
          </a:bodyPr>
          <a:lstStyle/>
          <a:p>
            <a:r>
              <a:rPr lang="en-US" sz="3200" dirty="0"/>
              <a:t>Low Rates of Contingent Attention </a:t>
            </a:r>
            <a:br>
              <a:rPr lang="en-US" sz="3200" dirty="0"/>
            </a:br>
            <a:r>
              <a:rPr lang="en-US" sz="3200" dirty="0"/>
              <a:t>on Social Behavior</a:t>
            </a:r>
          </a:p>
        </p:txBody>
      </p:sp>
      <p:sp>
        <p:nvSpPr>
          <p:cNvPr id="3" name="Content Placeholder 2"/>
          <p:cNvSpPr>
            <a:spLocks noGrp="1"/>
          </p:cNvSpPr>
          <p:nvPr>
            <p:ph idx="1"/>
          </p:nvPr>
        </p:nvSpPr>
        <p:spPr>
          <a:xfrm>
            <a:off x="457200" y="1380827"/>
            <a:ext cx="8229600" cy="4525963"/>
          </a:xfrm>
        </p:spPr>
        <p:txBody>
          <a:bodyPr>
            <a:noAutofit/>
          </a:bodyPr>
          <a:lstStyle/>
          <a:p>
            <a:pPr>
              <a:buClr>
                <a:srgbClr val="FF0000"/>
              </a:buClr>
            </a:pPr>
            <a:r>
              <a:rPr lang="en-US" sz="2800" dirty="0"/>
              <a:t>Average teacher fails to take advantage of the power of attention.</a:t>
            </a:r>
          </a:p>
          <a:p>
            <a:pPr>
              <a:buClr>
                <a:srgbClr val="FF0000"/>
              </a:buClr>
            </a:pPr>
            <a:r>
              <a:rPr lang="en-US" sz="2800" dirty="0"/>
              <a:t>Approval statements for academic responses far outweigh those for social behavior.</a:t>
            </a:r>
          </a:p>
          <a:p>
            <a:pPr>
              <a:buClr>
                <a:srgbClr val="FF0000"/>
              </a:buClr>
            </a:pPr>
            <a:r>
              <a:rPr lang="en-US" sz="2800" dirty="0"/>
              <a:t>Highest rates of attention for social behavior occur in 2</a:t>
            </a:r>
            <a:r>
              <a:rPr lang="en-US" sz="2800" baseline="30000" dirty="0"/>
              <a:t>nd</a:t>
            </a:r>
            <a:r>
              <a:rPr lang="en-US" sz="2800" dirty="0"/>
              <a:t> grade and decrease dramatically after that.</a:t>
            </a:r>
          </a:p>
          <a:p>
            <a:pPr>
              <a:buClr>
                <a:srgbClr val="FF0000"/>
              </a:buClr>
            </a:pPr>
            <a:r>
              <a:rPr lang="en-US" sz="2800" dirty="0"/>
              <a:t>Teachers respond more frequently to inappropriate social behavior than to appropriate social behavior.</a:t>
            </a:r>
          </a:p>
          <a:p>
            <a:pPr>
              <a:buClr>
                <a:srgbClr val="FF0000"/>
              </a:buClr>
            </a:pPr>
            <a:r>
              <a:rPr lang="en-US" sz="2800" dirty="0"/>
              <a:t>This attention inadvertently maintains or increases the misbehavior.</a:t>
            </a:r>
          </a:p>
        </p:txBody>
      </p:sp>
    </p:spTree>
    <p:extLst>
      <p:ext uri="{BB962C8B-B14F-4D97-AF65-F5344CB8AC3E}">
        <p14:creationId xmlns:p14="http://schemas.microsoft.com/office/powerpoint/2010/main" val="2481342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9164"/>
            <a:ext cx="8339500" cy="1143000"/>
          </a:xfrm>
        </p:spPr>
        <p:txBody>
          <a:bodyPr>
            <a:normAutofit fontScale="90000"/>
          </a:bodyPr>
          <a:lstStyle/>
          <a:p>
            <a:r>
              <a:rPr lang="en-US" dirty="0">
                <a:solidFill>
                  <a:srgbClr val="FF0000"/>
                </a:solidFill>
              </a:rPr>
              <a:t>Comparison:</a:t>
            </a:r>
            <a:br>
              <a:rPr lang="en-US" dirty="0">
                <a:solidFill>
                  <a:srgbClr val="FF0000"/>
                </a:solidFill>
              </a:rPr>
            </a:br>
            <a:r>
              <a:rPr lang="en-US" dirty="0">
                <a:solidFill>
                  <a:srgbClr val="008000"/>
                </a:solidFill>
              </a:rPr>
              <a:t>Academic Attention vs. Social Attention</a:t>
            </a:r>
          </a:p>
        </p:txBody>
      </p:sp>
      <p:pic>
        <p:nvPicPr>
          <p:cNvPr id="4" name="Content Placeholder 3"/>
          <p:cNvPicPr>
            <a:picLocks noGrp="1" noChangeAspect="1"/>
          </p:cNvPicPr>
          <p:nvPr>
            <p:ph idx="1"/>
          </p:nvPr>
        </p:nvPicPr>
        <p:blipFill rotWithShape="1">
          <a:blip r:embed="rId3"/>
          <a:srcRect l="22304" t="-13748" r="22785" b="-1654"/>
          <a:stretch/>
        </p:blipFill>
        <p:spPr>
          <a:xfrm>
            <a:off x="200526" y="2326113"/>
            <a:ext cx="8691087" cy="2673685"/>
          </a:xfrm>
        </p:spPr>
      </p:pic>
      <p:grpSp>
        <p:nvGrpSpPr>
          <p:cNvPr id="14" name="Group 13"/>
          <p:cNvGrpSpPr/>
          <p:nvPr/>
        </p:nvGrpSpPr>
        <p:grpSpPr>
          <a:xfrm>
            <a:off x="12700" y="6211407"/>
            <a:ext cx="9144378" cy="659292"/>
            <a:chOff x="12700" y="6211407"/>
            <a:chExt cx="9144378" cy="659292"/>
          </a:xfrm>
        </p:grpSpPr>
        <p:sp>
          <p:nvSpPr>
            <p:cNvPr id="15" name="Rectangle 1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2986901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2700" y="6211407"/>
            <a:ext cx="9144378" cy="659292"/>
            <a:chOff x="12700" y="6211407"/>
            <a:chExt cx="9144378" cy="659292"/>
          </a:xfrm>
        </p:grpSpPr>
        <p:sp>
          <p:nvSpPr>
            <p:cNvPr id="17" name="Rectangle 16"/>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
        <p:nvSpPr>
          <p:cNvPr id="2" name="Title 1"/>
          <p:cNvSpPr>
            <a:spLocks noGrp="1"/>
          </p:cNvSpPr>
          <p:nvPr>
            <p:ph type="title"/>
          </p:nvPr>
        </p:nvSpPr>
        <p:spPr>
          <a:xfrm>
            <a:off x="457200" y="391260"/>
            <a:ext cx="8229600" cy="1143000"/>
          </a:xfrm>
        </p:spPr>
        <p:txBody>
          <a:bodyPr>
            <a:noAutofit/>
          </a:bodyPr>
          <a:lstStyle/>
          <a:p>
            <a:r>
              <a:rPr lang="en-US" sz="4000" dirty="0"/>
              <a:t>Contingent Attention = </a:t>
            </a:r>
            <a:br>
              <a:rPr lang="en-US" sz="4000" dirty="0"/>
            </a:br>
            <a:r>
              <a:rPr lang="en-US" sz="4000" dirty="0"/>
              <a:t>Encouraging Expected Behavior</a:t>
            </a:r>
          </a:p>
        </p:txBody>
      </p:sp>
      <p:sp>
        <p:nvSpPr>
          <p:cNvPr id="3" name="Content Placeholder 2"/>
          <p:cNvSpPr>
            <a:spLocks noGrp="1"/>
          </p:cNvSpPr>
          <p:nvPr>
            <p:ph idx="1"/>
          </p:nvPr>
        </p:nvSpPr>
        <p:spPr>
          <a:xfrm>
            <a:off x="457200" y="2072640"/>
            <a:ext cx="8229600" cy="3978594"/>
          </a:xfrm>
        </p:spPr>
        <p:txBody>
          <a:bodyPr>
            <a:normAutofit/>
          </a:bodyPr>
          <a:lstStyle/>
          <a:p>
            <a:pPr>
              <a:buClr>
                <a:srgbClr val="FF0000"/>
              </a:buClr>
            </a:pPr>
            <a:r>
              <a:rPr lang="en-US" dirty="0"/>
              <a:t>Similar to encouraging academic behavior.</a:t>
            </a:r>
          </a:p>
          <a:p>
            <a:pPr>
              <a:buClr>
                <a:srgbClr val="FF0000"/>
              </a:buClr>
            </a:pPr>
            <a:r>
              <a:rPr lang="en-US" dirty="0"/>
              <a:t>Motivates students as they are </a:t>
            </a:r>
            <a:r>
              <a:rPr lang="en-US" i="1" dirty="0">
                <a:solidFill>
                  <a:srgbClr val="008000"/>
                </a:solidFill>
              </a:rPr>
              <a:t>initially learning </a:t>
            </a:r>
            <a:r>
              <a:rPr lang="en-US" dirty="0"/>
              <a:t>expected behavior, and</a:t>
            </a:r>
            <a:r>
              <a:rPr lang="en-US" dirty="0">
                <a:solidFill>
                  <a:srgbClr val="008000"/>
                </a:solidFill>
              </a:rPr>
              <a:t> </a:t>
            </a:r>
            <a:r>
              <a:rPr lang="en-US" i="1" dirty="0">
                <a:solidFill>
                  <a:srgbClr val="008000"/>
                </a:solidFill>
              </a:rPr>
              <a:t>maintains</a:t>
            </a:r>
            <a:r>
              <a:rPr lang="en-US" dirty="0">
                <a:solidFill>
                  <a:srgbClr val="008000"/>
                </a:solidFill>
              </a:rPr>
              <a:t> </a:t>
            </a:r>
            <a:r>
              <a:rPr lang="en-US" dirty="0"/>
              <a:t>them as students become more fluent with use.</a:t>
            </a:r>
          </a:p>
          <a:p>
            <a:pPr>
              <a:buClr>
                <a:srgbClr val="FF0000"/>
              </a:buClr>
            </a:pPr>
            <a:r>
              <a:rPr lang="en-US" dirty="0"/>
              <a:t>Essential to changing student behavior and creating a positive school environment.</a:t>
            </a:r>
          </a:p>
        </p:txBody>
      </p:sp>
    </p:spTree>
    <p:extLst>
      <p:ext uri="{BB962C8B-B14F-4D97-AF65-F5344CB8AC3E}">
        <p14:creationId xmlns:p14="http://schemas.microsoft.com/office/powerpoint/2010/main" val="3778020349"/>
      </p:ext>
    </p:extLst>
  </p:cSld>
  <p:clrMapOvr>
    <a:masterClrMapping/>
  </p:clrMapOvr>
</p:sld>
</file>

<file path=ppt/theme/theme1.xml><?xml version="1.0" encoding="utf-8"?>
<a:theme xmlns:a="http://schemas.openxmlformats.org/drawingml/2006/main" name="7 Components Game - t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7 Components Game - t1</Template>
  <TotalTime>846</TotalTime>
  <Words>2673</Words>
  <Application>Microsoft Office PowerPoint</Application>
  <PresentationFormat>On-screen Show (4:3)</PresentationFormat>
  <Paragraphs>238</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MS PGothic</vt:lpstr>
      <vt:lpstr>Arial</vt:lpstr>
      <vt:lpstr>Calibri</vt:lpstr>
      <vt:lpstr>Franklin Gothic Book</vt:lpstr>
      <vt:lpstr>Times New Roman</vt:lpstr>
      <vt:lpstr>Wingdings</vt:lpstr>
      <vt:lpstr>7 Components Game - t1</vt:lpstr>
      <vt:lpstr>Encouraging Expected Behavior</vt:lpstr>
      <vt:lpstr>PowerPoint Presentation</vt:lpstr>
      <vt:lpstr>Adult Attention</vt:lpstr>
      <vt:lpstr>Non-Contingent Attention</vt:lpstr>
      <vt:lpstr>Non-Contingent Attention</vt:lpstr>
      <vt:lpstr>Contingent Attention</vt:lpstr>
      <vt:lpstr>Low Rates of Contingent Attention  on Social Behavior</vt:lpstr>
      <vt:lpstr>Comparison: Academic Attention vs. Social Attention</vt:lpstr>
      <vt:lpstr>Contingent Attention =  Encouraging Expected Behavior</vt:lpstr>
      <vt:lpstr>Benefits of Specific Positive Feedback</vt:lpstr>
      <vt:lpstr>Characteristics of Effective Specific Positive Feedback</vt:lpstr>
      <vt:lpstr>Effective Specific Positive Feedback</vt:lpstr>
      <vt:lpstr>Effective Specific Positive Feedback</vt:lpstr>
      <vt:lpstr>Effective Specific Positive Feedback</vt:lpstr>
      <vt:lpstr>Putting It All Together </vt:lpstr>
      <vt:lpstr>Encouraging Expected Behavior 4:1 Ratio</vt:lpstr>
      <vt:lpstr>PowerPoint Presentation</vt:lpstr>
      <vt:lpstr>Why a Variety of Ways to Encourage?</vt:lpstr>
      <vt:lpstr>PowerPoint Presentation</vt:lpstr>
      <vt:lpstr>Tangible Reinforcers:</vt:lpstr>
      <vt:lpstr>Tangible Reinforcers–Continued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Becky Boggs</dc:creator>
  <cp:lastModifiedBy>Arden Day</cp:lastModifiedBy>
  <cp:revision>16</cp:revision>
  <dcterms:created xsi:type="dcterms:W3CDTF">2015-09-24T18:27:50Z</dcterms:created>
  <dcterms:modified xsi:type="dcterms:W3CDTF">2019-07-02T20:27:54Z</dcterms:modified>
</cp:coreProperties>
</file>