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78"/>
  </p:notesMasterIdLst>
  <p:sldIdLst>
    <p:sldId id="256" r:id="rId3"/>
    <p:sldId id="33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29" r:id="rId46"/>
    <p:sldId id="298" r:id="rId47"/>
    <p:sldId id="299" r:id="rId48"/>
    <p:sldId id="300" r:id="rId49"/>
    <p:sldId id="301" r:id="rId50"/>
    <p:sldId id="302" r:id="rId51"/>
    <p:sldId id="303" r:id="rId52"/>
    <p:sldId id="330" r:id="rId53"/>
    <p:sldId id="331"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32" r:id="rId70"/>
    <p:sldId id="333" r:id="rId71"/>
    <p:sldId id="335" r:id="rId72"/>
    <p:sldId id="334" r:id="rId73"/>
    <p:sldId id="336" r:id="rId74"/>
    <p:sldId id="337" r:id="rId75"/>
    <p:sldId id="322" r:id="rId76"/>
    <p:sldId id="338" r:id="rId77"/>
  </p:sldIdLst>
  <p:sldSz cx="12192000" cy="6858000"/>
  <p:notesSz cx="6858000" cy="9144000"/>
  <p:embeddedFontLst>
    <p:embeddedFont>
      <p:font typeface="Garamond" panose="02020404030301010803" pitchFamily="18" charset="0"/>
      <p:regular r:id="rId79"/>
      <p:bold r:id="rId80"/>
      <p:italic r:id="rId81"/>
    </p:embeddedFont>
    <p:embeddedFont>
      <p:font typeface="Times" panose="02020603050405020304" pitchFamily="18" charset="0"/>
      <p:regular r:id="rId82"/>
      <p:bold r:id="rId83"/>
      <p:italic r:id="rId84"/>
      <p:boldItalic r:id="rId85"/>
    </p:embeddedFont>
    <p:embeddedFont>
      <p:font typeface="Calibri" panose="020F0502020204030204" pitchFamily="34" charset="0"/>
      <p:regular r:id="rId86"/>
      <p:bold r:id="rId87"/>
      <p:italic r:id="rId88"/>
      <p:boldItalic r:id="rId89"/>
    </p:embeddedFont>
    <p:embeddedFont>
      <p:font typeface="Questrial" panose="020B0604020202020204" charset="0"/>
      <p:regular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6E33FA9-A7D0-4D9E-ACE8-A9603E351EBA}">
          <p14:sldIdLst>
            <p14:sldId id="256"/>
            <p14:sldId id="339"/>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329"/>
            <p14:sldId id="298"/>
            <p14:sldId id="299"/>
            <p14:sldId id="300"/>
            <p14:sldId id="301"/>
            <p14:sldId id="302"/>
            <p14:sldId id="303"/>
            <p14:sldId id="330"/>
            <p14:sldId id="331"/>
            <p14:sldId id="306"/>
            <p14:sldId id="307"/>
            <p14:sldId id="308"/>
            <p14:sldId id="309"/>
            <p14:sldId id="310"/>
            <p14:sldId id="311"/>
            <p14:sldId id="312"/>
            <p14:sldId id="313"/>
            <p14:sldId id="314"/>
            <p14:sldId id="315"/>
            <p14:sldId id="316"/>
            <p14:sldId id="317"/>
            <p14:sldId id="318"/>
            <p14:sldId id="319"/>
            <p14:sldId id="320"/>
            <p14:sldId id="332"/>
            <p14:sldId id="333"/>
            <p14:sldId id="335"/>
          </p14:sldIdLst>
        </p14:section>
        <p14:section name="Untitled Section" id="{F4FA6F4D-1B8E-45BC-886D-48FB3B44DDEB}">
          <p14:sldIdLst>
            <p14:sldId id="334"/>
            <p14:sldId id="336"/>
            <p14:sldId id="337"/>
            <p14:sldId id="322"/>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6DC880-4E13-43F7-A3ED-56E380C5B0C9}">
  <a:tblStyle styleId="{556DC880-4E13-43F7-A3ED-56E380C5B0C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4FDD2B-FE4C-4FC7-BCF2-1469656135FD}"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0F8"/>
          </a:solidFill>
        </a:fill>
      </a:tcStyle>
    </a:wholeTbl>
    <a:band1H>
      <a:tcTxStyle b="off" i="off"/>
      <a:tcStyle>
        <a:tcBdr/>
        <a:fill>
          <a:solidFill>
            <a:srgbClr val="D1E0F0"/>
          </a:solidFill>
        </a:fill>
      </a:tcStyle>
    </a:band1H>
    <a:band2H>
      <a:tcTxStyle b="off" i="off"/>
      <a:tcStyle>
        <a:tcBdr/>
      </a:tcStyle>
    </a:band2H>
    <a:band1V>
      <a:tcTxStyle b="off" i="off"/>
      <a:tcStyle>
        <a:tcBdr/>
        <a:fill>
          <a:solidFill>
            <a:srgbClr val="D1E0F0"/>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54917" autoAdjust="0"/>
  </p:normalViewPr>
  <p:slideViewPr>
    <p:cSldViewPr snapToGrid="0">
      <p:cViewPr varScale="1">
        <p:scale>
          <a:sx n="59" d="100"/>
          <a:sy n="59" d="100"/>
        </p:scale>
        <p:origin x="2208" y="78"/>
      </p:cViewPr>
      <p:guideLst/>
    </p:cSldViewPr>
  </p:slideViewPr>
  <p:notesTextViewPr>
    <p:cViewPr>
      <p:scale>
        <a:sx n="1" d="1"/>
        <a:sy n="1" d="1"/>
      </p:scale>
      <p:origin x="0" y="0"/>
    </p:cViewPr>
  </p:notesTextViewPr>
  <p:sorterViewPr>
    <p:cViewPr>
      <p:scale>
        <a:sx n="100" d="100"/>
        <a:sy n="100" d="100"/>
      </p:scale>
      <p:origin x="0" y="-7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6.fntdata"/><Relationship Id="rId89" Type="http://schemas.openxmlformats.org/officeDocument/2006/relationships/font" Target="fonts/font1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4.fntdata"/><Relationship Id="rId90"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2788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betterhighschools.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betterhighschools.orh"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1fa9e1c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1fa9e1c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 This slide will be hidden.</a:t>
            </a:r>
            <a:br>
              <a:rPr lang="en-US" dirty="0"/>
            </a:br>
            <a:r>
              <a:rPr lang="en-US" b="1" dirty="0"/>
              <a:t>TO DO:</a:t>
            </a:r>
            <a:br>
              <a:rPr lang="en-US" b="1" dirty="0"/>
            </a:br>
            <a:r>
              <a:rPr lang="en-US" b="1" dirty="0"/>
              <a:t>TO SAY:</a:t>
            </a:r>
            <a:endParaRPr b="1" dirty="0"/>
          </a:p>
        </p:txBody>
      </p:sp>
      <p:sp>
        <p:nvSpPr>
          <p:cNvPr id="100" name="Google Shape;100;g51fa9e1c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1992686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4999d83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54999d83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When participants walk in, </a:t>
            </a:r>
            <a:r>
              <a:rPr lang="en-US" dirty="0" smtClean="0"/>
              <a:t>there will be one copy of this article, per table, as you should have sent it to them before the training.</a:t>
            </a:r>
            <a:endParaRPr b="1" dirty="0">
              <a:solidFill>
                <a:srgbClr val="FF0000"/>
              </a:solidFill>
            </a:endParaRPr>
          </a:p>
          <a:p>
            <a:pPr marL="0" lvl="0" indent="0" algn="l" rtl="0">
              <a:spcBef>
                <a:spcPts val="0"/>
              </a:spcBef>
              <a:spcAft>
                <a:spcPts val="0"/>
              </a:spcAft>
              <a:buNone/>
            </a:pPr>
            <a:endParaRPr b="1" dirty="0">
              <a:solidFill>
                <a:srgbClr val="FF0000"/>
              </a:solidFill>
            </a:endParaRPr>
          </a:p>
          <a:p>
            <a:pPr marL="0" lvl="0" indent="0" algn="l" rtl="0">
              <a:spcBef>
                <a:spcPts val="0"/>
              </a:spcBef>
              <a:spcAft>
                <a:spcPts val="0"/>
              </a:spcAft>
              <a:buNone/>
            </a:pPr>
            <a:r>
              <a:rPr lang="en-US" b="1" dirty="0"/>
              <a:t>TO DO</a:t>
            </a:r>
            <a:r>
              <a:rPr lang="en-US" dirty="0"/>
              <a:t>:  Participants will read the article and underline 5 words or phrases that either stand out or were new information to them.  Then, they will share out with each other and to the group; allow 5 minutes to read silently.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a:t>After reading the article, each table will select a ‘reporter’ for their group who will share something that was new or stood out to their table. Allow 5 minutes for table discussion &amp; 5 minutes for whole group share-out. Facilitator will chart comments on paper for whole group.”</a:t>
            </a:r>
            <a:endParaRPr dirty="0"/>
          </a:p>
        </p:txBody>
      </p:sp>
      <p:sp>
        <p:nvSpPr>
          <p:cNvPr id="154" name="Google Shape;154;g54999d837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65106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ad97ce9f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ad97ce9f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 </a:t>
            </a:r>
            <a:r>
              <a:rPr lang="en-US" dirty="0" smtClean="0"/>
              <a:t>Copies are needed of the pre-test.  One per participant.</a:t>
            </a:r>
            <a:endParaRPr dirty="0"/>
          </a:p>
          <a:p>
            <a:pPr marL="0" lvl="0" indent="0" algn="l" rtl="0">
              <a:spcBef>
                <a:spcPts val="0"/>
              </a:spcBef>
              <a:spcAft>
                <a:spcPts val="0"/>
              </a:spcAft>
              <a:buNone/>
            </a:pPr>
            <a:r>
              <a:rPr lang="en-US" b="1" dirty="0"/>
              <a:t/>
            </a:r>
            <a:br>
              <a:rPr lang="en-US" b="1" dirty="0"/>
            </a:br>
            <a:r>
              <a:rPr lang="en-US" b="1" dirty="0"/>
              <a:t>TO DO: </a:t>
            </a:r>
            <a:r>
              <a:rPr lang="en-US" b="0" dirty="0" smtClean="0"/>
              <a:t>Hand</a:t>
            </a:r>
            <a:r>
              <a:rPr lang="en-US" b="0" baseline="0" dirty="0" smtClean="0"/>
              <a:t> out pre-test.</a:t>
            </a:r>
          </a:p>
          <a:p>
            <a:pPr marL="0" lvl="0" indent="0" algn="l" rtl="0">
              <a:spcBef>
                <a:spcPts val="0"/>
              </a:spcBef>
              <a:spcAft>
                <a:spcPts val="0"/>
              </a:spcAft>
              <a:buNone/>
            </a:pPr>
            <a:endParaRPr dirty="0"/>
          </a:p>
          <a:p>
            <a:pPr marL="0" lvl="0" indent="0" algn="l" rtl="0">
              <a:spcBef>
                <a:spcPts val="0"/>
              </a:spcBef>
              <a:spcAft>
                <a:spcPts val="0"/>
              </a:spcAft>
              <a:buNone/>
            </a:pPr>
            <a:r>
              <a:rPr lang="en-US" b="1" dirty="0"/>
              <a:t>TO SAY:</a:t>
            </a:r>
            <a:r>
              <a:rPr lang="en-US" dirty="0"/>
              <a:t> “We will now take a brief Pre-test to see where you are in understanding Early Warning Systems.”</a:t>
            </a:r>
            <a:endParaRPr dirty="0"/>
          </a:p>
        </p:txBody>
      </p:sp>
      <p:sp>
        <p:nvSpPr>
          <p:cNvPr id="161" name="Google Shape;161;g5ad97ce9f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28657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1fa9e1cb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1fa9e1cb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dirty="0"/>
              <a:t>Take a look at this slide. These are the Teacher Standards that EWS impacts.”</a:t>
            </a:r>
            <a:endParaRPr dirty="0"/>
          </a:p>
        </p:txBody>
      </p:sp>
      <p:sp>
        <p:nvSpPr>
          <p:cNvPr id="169" name="Google Shape;169;g51fa9e1cbb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30185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dirty="0"/>
              <a:t> “Read the Slide. Turn and talk with your shoulder partner about what this slide ‘says’ to you.  You may want to pick out a phrase or word that stands out or causes you to wonder.”</a:t>
            </a:r>
            <a:endParaRPr dirty="0"/>
          </a:p>
        </p:txBody>
      </p:sp>
      <p:sp>
        <p:nvSpPr>
          <p:cNvPr id="176" name="Google Shape;17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94429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ab187843a_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5ab187843a_1_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r>
              <a:rPr lang="en-US" b="1" dirty="0" smtClean="0"/>
              <a:t>TO </a:t>
            </a:r>
            <a:r>
              <a:rPr lang="en-US" b="1" dirty="0"/>
              <a:t>SAY:  “</a:t>
            </a:r>
            <a:r>
              <a:rPr lang="en-US" sz="1200" dirty="0">
                <a:latin typeface="Questrial"/>
                <a:ea typeface="Questrial"/>
                <a:cs typeface="Questrial"/>
                <a:sym typeface="Questrial"/>
              </a:rPr>
              <a:t>This slide is to gather insight into the thoughts of why students leave school and it is a process in the student’s thought process.</a:t>
            </a:r>
            <a:br>
              <a:rPr lang="en-US" sz="1200" dirty="0">
                <a:latin typeface="Questrial"/>
                <a:ea typeface="Questrial"/>
                <a:cs typeface="Questrial"/>
                <a:sym typeface="Questrial"/>
              </a:rPr>
            </a:br>
            <a:r>
              <a:rPr lang="en-US" sz="1200" dirty="0">
                <a:latin typeface="Questrial"/>
                <a:ea typeface="Questrial"/>
                <a:cs typeface="Questrial"/>
                <a:sym typeface="Questrial"/>
              </a:rPr>
              <a:t>Read the slide to yourself and begin thinking of why students leave school.  We will continue this on the next slide.</a:t>
            </a:r>
            <a:r>
              <a:rPr lang="en-US" dirty="0">
                <a:latin typeface="Questrial"/>
                <a:ea typeface="Questrial"/>
                <a:cs typeface="Questrial"/>
                <a:sym typeface="Questrial"/>
              </a:rPr>
              <a:t>”</a:t>
            </a:r>
            <a:endParaRPr sz="1200" dirty="0">
              <a:latin typeface="Questrial"/>
              <a:ea typeface="Questrial"/>
              <a:cs typeface="Questrial"/>
              <a:sym typeface="Questrial"/>
            </a:endParaRPr>
          </a:p>
          <a:p>
            <a:pPr marL="0" lvl="0" indent="0" algn="l" rtl="0">
              <a:lnSpc>
                <a:spcPct val="100000"/>
              </a:lnSpc>
              <a:spcBef>
                <a:spcPts val="0"/>
              </a:spcBef>
              <a:spcAft>
                <a:spcPts val="0"/>
              </a:spcAft>
              <a:buSzPts val="1100"/>
              <a:buNone/>
            </a:pPr>
            <a:endParaRPr sz="1200" dirty="0">
              <a:latin typeface="Questrial"/>
              <a:ea typeface="Questrial"/>
              <a:cs typeface="Questrial"/>
              <a:sym typeface="Questrial"/>
            </a:endParaRPr>
          </a:p>
          <a:p>
            <a:pPr marL="0" lvl="0" indent="0" algn="l" rtl="0">
              <a:lnSpc>
                <a:spcPct val="100000"/>
              </a:lnSpc>
              <a:spcBef>
                <a:spcPts val="0"/>
              </a:spcBef>
              <a:spcAft>
                <a:spcPts val="0"/>
              </a:spcAft>
              <a:buSzPts val="1100"/>
              <a:buNone/>
            </a:pPr>
            <a:endParaRPr sz="1200" dirty="0">
              <a:latin typeface="Questrial"/>
              <a:ea typeface="Questrial"/>
              <a:cs typeface="Questrial"/>
              <a:sym typeface="Questrial"/>
            </a:endParaRPr>
          </a:p>
          <a:p>
            <a:pPr marL="0" lvl="0" indent="0" algn="l" rtl="0">
              <a:lnSpc>
                <a:spcPct val="100000"/>
              </a:lnSpc>
              <a:spcBef>
                <a:spcPts val="0"/>
              </a:spcBef>
              <a:spcAft>
                <a:spcPts val="0"/>
              </a:spcAft>
              <a:buSzPts val="1100"/>
              <a:buNone/>
            </a:pPr>
            <a:endParaRPr sz="1200" dirty="0">
              <a:latin typeface="Questrial"/>
              <a:ea typeface="Questrial"/>
              <a:cs typeface="Questrial"/>
              <a:sym typeface="Questrial"/>
            </a:endParaRP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p:txBody>
      </p:sp>
      <p:sp>
        <p:nvSpPr>
          <p:cNvPr id="183" name="Google Shape;183;g5ab187843a_1_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459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ab187843a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5ab187843a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dirty="0"/>
              <a:t>Students give various reasons for exiting school.  Let’s see what you gave as reasons:  student or school related. “</a:t>
            </a:r>
            <a:r>
              <a:rPr lang="en-US" dirty="0">
                <a:solidFill>
                  <a:srgbClr val="FF0000"/>
                </a:solidFill>
              </a:rPr>
              <a:t>(Maybe determine school/personal related after looking at next slide.) </a:t>
            </a:r>
            <a:endParaRPr dirty="0">
              <a:solidFill>
                <a:srgbClr val="FF0000"/>
              </a:solidFill>
            </a:endParaRPr>
          </a:p>
          <a:p>
            <a:pPr marL="0" lvl="0" indent="0" algn="l" rtl="0">
              <a:lnSpc>
                <a:spcPct val="100000"/>
              </a:lnSpc>
              <a:spcBef>
                <a:spcPts val="0"/>
              </a:spcBef>
              <a:spcAft>
                <a:spcPts val="0"/>
              </a:spcAft>
              <a:buSzPts val="1100"/>
              <a:buNone/>
            </a:pPr>
            <a:r>
              <a:rPr lang="en-US" dirty="0"/>
              <a:t/>
            </a:r>
            <a:br>
              <a:rPr lang="en-US" dirty="0"/>
            </a:br>
            <a:r>
              <a:rPr lang="en-US" dirty="0"/>
              <a:t>Take 2 minutes to list the reasons individually. Then as a table group, list your reasons on the sticky notes and place the reasons on the quadrant that aligns with your reason.</a:t>
            </a:r>
            <a:endParaRPr b="1" dirty="0"/>
          </a:p>
          <a:p>
            <a:pPr marL="0" lvl="0" indent="0" algn="l" rtl="0">
              <a:lnSpc>
                <a:spcPct val="100000"/>
              </a:lnSpc>
              <a:spcBef>
                <a:spcPts val="0"/>
              </a:spcBef>
              <a:spcAft>
                <a:spcPts val="0"/>
              </a:spcAft>
              <a:buSzPts val="1100"/>
              <a:buNone/>
            </a:pPr>
            <a:endParaRPr dirty="0"/>
          </a:p>
        </p:txBody>
      </p:sp>
      <p:sp>
        <p:nvSpPr>
          <p:cNvPr id="190" name="Google Shape;190;g5ab187843a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20570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ab187843a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5ab187843a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1" dirty="0"/>
              <a:t>TO SAY</a:t>
            </a:r>
            <a:r>
              <a:rPr lang="en-US" dirty="0"/>
              <a:t>: “Now that you have made a list of reasons and have placed them in the quadrant, let’s see how you did.”</a:t>
            </a:r>
            <a:endParaRPr dirty="0"/>
          </a:p>
          <a:p>
            <a:pPr marL="0" lvl="0" indent="0" algn="l" rtl="0">
              <a:lnSpc>
                <a:spcPct val="100000"/>
              </a:lnSpc>
              <a:spcBef>
                <a:spcPts val="0"/>
              </a:spcBef>
              <a:spcAft>
                <a:spcPts val="0"/>
              </a:spcAft>
              <a:buSzPts val="1100"/>
              <a:buNone/>
            </a:pPr>
            <a:endParaRPr dirty="0"/>
          </a:p>
        </p:txBody>
      </p:sp>
      <p:sp>
        <p:nvSpPr>
          <p:cNvPr id="197" name="Google Shape;197;g5ab187843a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640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ab187843a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5ab187843a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dirty="0"/>
              <a:t>How does your list compare to this list?  This sets the foundational work for having an EWS system in place.”</a:t>
            </a:r>
            <a:endParaRPr dirty="0"/>
          </a:p>
          <a:p>
            <a:pPr marL="0" lvl="0" indent="457200" algn="l" rtl="0">
              <a:lnSpc>
                <a:spcPct val="100000"/>
              </a:lnSpc>
              <a:spcBef>
                <a:spcPts val="0"/>
              </a:spcBef>
              <a:spcAft>
                <a:spcPts val="0"/>
              </a:spcAft>
              <a:buSzPts val="1100"/>
              <a:buNone/>
            </a:pPr>
            <a:endParaRPr dirty="0"/>
          </a:p>
          <a:p>
            <a:pPr marL="0" lvl="0" indent="457200" algn="l" rtl="0">
              <a:lnSpc>
                <a:spcPct val="100000"/>
              </a:lnSpc>
              <a:spcBef>
                <a:spcPts val="0"/>
              </a:spcBef>
              <a:spcAft>
                <a:spcPts val="0"/>
              </a:spcAft>
              <a:buSzPts val="1100"/>
              <a:buNone/>
            </a:pPr>
            <a:endParaRPr dirty="0"/>
          </a:p>
        </p:txBody>
      </p:sp>
      <p:sp>
        <p:nvSpPr>
          <p:cNvPr id="216" name="Google Shape;216;g5ab187843a_1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06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ab187843a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5ab187843a_1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Transition Slide</a:t>
            </a:r>
            <a:endParaRPr/>
          </a:p>
          <a:p>
            <a:pPr marL="0" lvl="0" indent="0" algn="l" rtl="0">
              <a:lnSpc>
                <a:spcPct val="100000"/>
              </a:lnSpc>
              <a:spcBef>
                <a:spcPts val="0"/>
              </a:spcBef>
              <a:spcAft>
                <a:spcPts val="0"/>
              </a:spcAft>
              <a:buSzPts val="1100"/>
              <a:buNone/>
            </a:pPr>
            <a:endParaRPr/>
          </a:p>
        </p:txBody>
      </p:sp>
      <p:sp>
        <p:nvSpPr>
          <p:cNvPr id="234" name="Google Shape;234;g5ab187843a_1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450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ab187843a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5ab187843a_1_5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smtClean="0">
                <a:latin typeface="Questrial"/>
                <a:ea typeface="Questrial"/>
                <a:cs typeface="Questrial"/>
                <a:sym typeface="Questrial"/>
              </a:rPr>
              <a:t>T</a:t>
            </a:r>
            <a:r>
              <a:rPr lang="en-US" b="1" dirty="0" smtClean="0"/>
              <a:t>O </a:t>
            </a:r>
            <a:r>
              <a:rPr lang="en-US" b="1" dirty="0"/>
              <a:t>SAY  </a:t>
            </a:r>
            <a:r>
              <a:rPr lang="en-US" b="1" dirty="0">
                <a:latin typeface="Questrial"/>
                <a:ea typeface="Questrial"/>
                <a:cs typeface="Questrial"/>
                <a:sym typeface="Questrial"/>
              </a:rPr>
              <a:t>: “</a:t>
            </a:r>
            <a:r>
              <a:rPr lang="en-US" sz="1200" dirty="0"/>
              <a:t>This is an example from Pennsylvania SSIP Coherent Strategies: Early Warning Systems.  The graph clearly focuses on monitoring and </a:t>
            </a:r>
            <a:r>
              <a:rPr lang="en-US" sz="1200" dirty="0" smtClean="0"/>
              <a:t>analyzing </a:t>
            </a:r>
            <a:r>
              <a:rPr lang="en-US" sz="1200" dirty="0"/>
              <a:t>the High Yield Indicators and analyzing the data collected to begin the implementation process in order to improve outcomes for students. This slide ties to all teachers in all content!  It is the foundation of DBDM and MTSS/RTI.</a:t>
            </a:r>
            <a:r>
              <a:rPr lang="en-US" dirty="0"/>
              <a:t>”</a:t>
            </a:r>
            <a:endParaRPr sz="1200" dirty="0"/>
          </a:p>
        </p:txBody>
      </p:sp>
      <p:sp>
        <p:nvSpPr>
          <p:cNvPr id="240" name="Google Shape;240;g5ab187843a_1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597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should be hidden.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8489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t>
            </a:r>
            <a:r>
              <a:rPr lang="en-US" b="0" dirty="0" smtClean="0">
                <a:solidFill>
                  <a:srgbClr val="FF0000"/>
                </a:solidFill>
              </a:rPr>
              <a:t>OPTIONAL</a:t>
            </a:r>
            <a:r>
              <a:rPr lang="en-US" b="0" baseline="0" dirty="0" smtClean="0">
                <a:solidFill>
                  <a:srgbClr val="FF0000"/>
                </a:solidFill>
              </a:rPr>
              <a:t> ACTIVITY AND SLIDE.  Please make sure that you have participants go to the electronic version of this document, as the data changes and it is important to show the most up to date information.</a:t>
            </a:r>
            <a:endParaRPr dirty="0">
              <a:solidFill>
                <a:srgbClr val="FF0000"/>
              </a:solidFill>
            </a:endParaRPr>
          </a:p>
          <a:p>
            <a:pPr marL="0" lvl="0" indent="0" algn="l" rtl="0">
              <a:spcBef>
                <a:spcPts val="0"/>
              </a:spcBef>
              <a:spcAft>
                <a:spcPts val="0"/>
              </a:spcAft>
              <a:buNone/>
            </a:pPr>
            <a:endParaRPr dirty="0">
              <a:solidFill>
                <a:srgbClr val="FF0000"/>
              </a:solidFill>
            </a:endParaRPr>
          </a:p>
          <a:p>
            <a:pPr marL="0" lvl="0" indent="0" algn="l" rtl="0">
              <a:spcBef>
                <a:spcPts val="0"/>
              </a:spcBef>
              <a:spcAft>
                <a:spcPts val="0"/>
              </a:spcAft>
              <a:buNone/>
            </a:pPr>
            <a:r>
              <a:rPr lang="en-US" b="1" dirty="0"/>
              <a:t>TO DO</a:t>
            </a:r>
            <a:r>
              <a:rPr lang="en-US" b="1" dirty="0" smtClean="0"/>
              <a:t>:  </a:t>
            </a:r>
            <a:r>
              <a:rPr lang="en-US" b="0" dirty="0" smtClean="0"/>
              <a:t>pull up website on slide.</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SAY</a:t>
            </a:r>
            <a:r>
              <a:rPr lang="en-US" dirty="0"/>
              <a:t>: “Let’s look at the rationale of the Alliance for Excellent Education.”</a:t>
            </a:r>
            <a:endParaRPr dirty="0"/>
          </a:p>
        </p:txBody>
      </p:sp>
      <p:sp>
        <p:nvSpPr>
          <p:cNvPr id="248" name="Google Shape;2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68828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b="0" dirty="0" smtClean="0">
                <a:solidFill>
                  <a:srgbClr val="FF0000"/>
                </a:solidFill>
              </a:rPr>
              <a:t>OPTIONAL</a:t>
            </a:r>
            <a:r>
              <a:rPr lang="en-US" b="0" baseline="0" dirty="0" smtClean="0">
                <a:solidFill>
                  <a:srgbClr val="FF0000"/>
                </a:solidFill>
              </a:rPr>
              <a:t> ACTIVITY AND SLIDE. </a:t>
            </a:r>
            <a:endParaRPr b="1" dirty="0"/>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b="1" dirty="0"/>
              <a:t>TO SAY: “</a:t>
            </a:r>
            <a:r>
              <a:rPr lang="en-US" dirty="0"/>
              <a:t>This is what the HANDOUT looks like.  Was there anything that you were surprised at or wonder or had </a:t>
            </a:r>
            <a:r>
              <a:rPr lang="en-US" dirty="0" err="1"/>
              <a:t>ahas</a:t>
            </a:r>
            <a:r>
              <a:rPr lang="en-US" dirty="0"/>
              <a:t>?”</a:t>
            </a:r>
            <a:endParaRPr dirty="0"/>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847418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sz="1400" b="0" dirty="0"/>
              <a:t>In this section, we will be looking at the three key components: Attendance, Behavior and Course Proficiency.</a:t>
            </a:r>
            <a:endParaRPr sz="1400" b="0"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sz="1400" b="0" dirty="0"/>
              <a:t>“In this section, we will be looking at the three key components: Attendance, Behavior and Course Proficiency, and its impact on students who are at risk of exiting school.”</a:t>
            </a:r>
            <a:endParaRPr sz="1400" b="0" dirty="0"/>
          </a:p>
        </p:txBody>
      </p:sp>
      <p:sp>
        <p:nvSpPr>
          <p:cNvPr id="262" name="Google Shape;26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817841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DO: </a:t>
            </a:r>
            <a:r>
              <a:rPr lang="en-US" sz="1400" b="0" dirty="0"/>
              <a:t>Read the </a:t>
            </a:r>
            <a:r>
              <a:rPr lang="en-US" sz="1400" b="0" dirty="0" smtClean="0"/>
              <a:t>slide</a:t>
            </a:r>
            <a:r>
              <a:rPr lang="en-US" sz="1400" b="0" baseline="0" dirty="0" smtClean="0"/>
              <a:t> aloud.</a:t>
            </a:r>
            <a:endParaRPr sz="1400" b="0" dirty="0"/>
          </a:p>
          <a:p>
            <a:pPr marL="0" lvl="0" indent="0" algn="l" rtl="0">
              <a:spcBef>
                <a:spcPts val="0"/>
              </a:spcBef>
              <a:spcAft>
                <a:spcPts val="0"/>
              </a:spcAft>
              <a:buNone/>
            </a:pPr>
            <a:endParaRPr b="1" dirty="0"/>
          </a:p>
        </p:txBody>
      </p:sp>
      <p:sp>
        <p:nvSpPr>
          <p:cNvPr id="268" name="Google Shape;26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700184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solidFill>
                  <a:srgbClr val="000000"/>
                </a:solidFill>
                <a:latin typeface="Arial"/>
                <a:ea typeface="Arial"/>
                <a:cs typeface="Arial"/>
                <a:sym typeface="Arial"/>
              </a:rPr>
              <a:t>Data indicates that </a:t>
            </a:r>
            <a:r>
              <a:rPr lang="en-US" b="1" dirty="0">
                <a:solidFill>
                  <a:srgbClr val="000000"/>
                </a:solidFill>
                <a:latin typeface="Arial"/>
                <a:ea typeface="Arial"/>
                <a:cs typeface="Arial"/>
                <a:sym typeface="Arial"/>
              </a:rPr>
              <a:t>three key components</a:t>
            </a:r>
            <a:r>
              <a:rPr lang="en-US" dirty="0">
                <a:solidFill>
                  <a:srgbClr val="000000"/>
                </a:solidFill>
                <a:latin typeface="Arial"/>
                <a:ea typeface="Arial"/>
                <a:cs typeface="Arial"/>
                <a:sym typeface="Arial"/>
              </a:rPr>
              <a:t> are guiding forces when identifying students who are at-risk of exiting school.</a:t>
            </a:r>
            <a:endParaRPr dirty="0">
              <a:solidFill>
                <a:srgbClr val="000000"/>
              </a:solidFill>
              <a:latin typeface="Arial"/>
              <a:ea typeface="Arial"/>
              <a:cs typeface="Arial"/>
              <a:sym typeface="Arial"/>
            </a:endParaRPr>
          </a:p>
          <a:p>
            <a:pPr marL="0" lvl="0" indent="0" algn="l" rtl="0">
              <a:spcBef>
                <a:spcPts val="0"/>
              </a:spcBef>
              <a:spcAft>
                <a:spcPts val="0"/>
              </a:spcAft>
              <a:buNone/>
            </a:pPr>
            <a:endParaRPr dirty="0">
              <a:solidFill>
                <a:srgbClr val="000000"/>
              </a:solidFill>
              <a:latin typeface="Arial"/>
              <a:ea typeface="Arial"/>
              <a:cs typeface="Arial"/>
              <a:sym typeface="Arial"/>
            </a:endParaRPr>
          </a:p>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 </a:t>
            </a:r>
            <a:r>
              <a:rPr lang="en-US" sz="1400" b="0" dirty="0"/>
              <a:t>Over the course of the next few slides, we are going to focus on Aspects of Attendance, Behavior and Course Proficiency. Eventually, your team will look to see if any students in your district fall into these three key components. “</a:t>
            </a:r>
            <a:endParaRPr sz="1400" b="0" dirty="0"/>
          </a:p>
        </p:txBody>
      </p:sp>
      <p:sp>
        <p:nvSpPr>
          <p:cNvPr id="275" name="Google Shape;27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169894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DO:</a:t>
            </a:r>
            <a:r>
              <a:rPr lang="en-US" dirty="0"/>
              <a:t>  Read the </a:t>
            </a:r>
            <a:r>
              <a:rPr lang="en-US" dirty="0" smtClean="0"/>
              <a:t>slide</a:t>
            </a:r>
            <a:r>
              <a:rPr lang="en-US" baseline="0" dirty="0" smtClean="0"/>
              <a:t> aloud</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SAY:</a:t>
            </a:r>
            <a:r>
              <a:rPr lang="en-US" dirty="0"/>
              <a:t>  ” </a:t>
            </a:r>
            <a:r>
              <a:rPr lang="en-US" sz="1400" dirty="0"/>
              <a:t>Let’s keep this in mind when we look at your own school’s data. Can you think of students who fall into this component?</a:t>
            </a:r>
            <a:r>
              <a:rPr lang="en-US" sz="1400" b="1" dirty="0"/>
              <a:t> “ </a:t>
            </a:r>
            <a:endParaRPr sz="1400" b="1" dirty="0"/>
          </a:p>
        </p:txBody>
      </p:sp>
      <p:sp>
        <p:nvSpPr>
          <p:cNvPr id="284" name="Google Shape;28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666618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dirty="0"/>
              <a:t>“</a:t>
            </a:r>
            <a:r>
              <a:rPr lang="en-US" sz="1400" dirty="0"/>
              <a:t>If a student attends less than 80% of the time, we have a problem and need to investigate.  Also, when a student is absent more </a:t>
            </a:r>
            <a:r>
              <a:rPr lang="en-US" dirty="0"/>
              <a:t>than 85% of the time, there is a reason for not attending on a regular basis.  90% or more attendance puts a student in good stance of getting the Core I instruction.”</a:t>
            </a:r>
            <a:endParaRPr dirty="0"/>
          </a:p>
        </p:txBody>
      </p:sp>
      <p:sp>
        <p:nvSpPr>
          <p:cNvPr id="291" name="Google Shape;29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258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0:notes"/>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r>
              <a:rPr lang="en-US" b="1" dirty="0" smtClean="0"/>
              <a:t>TO </a:t>
            </a:r>
            <a:r>
              <a:rPr lang="en-US" b="1" dirty="0"/>
              <a:t>SAY:  </a:t>
            </a:r>
            <a:r>
              <a:rPr lang="en-US" sz="1400" b="1" dirty="0"/>
              <a:t>“</a:t>
            </a:r>
            <a:r>
              <a:rPr lang="en-US" sz="1400" dirty="0"/>
              <a:t>This is the second key component that EWS focuses on. We know that students who attend school less than 90% due to suspension or expulsion has an impact on course credit. Students who are expelled from school are more likely to graduate late or not at all.  A student who is suspended three or more times by the sophomore year is five times more likely to not graduate than other students (Dignity in Schools, 2010).  Suspended students are more likely not to do well due to class time missed.  Those students who have been suspended are an average of five grade levels in reading skills after two years (</a:t>
            </a:r>
            <a:r>
              <a:rPr lang="en-US" sz="1400" dirty="0" err="1"/>
              <a:t>DIgnity</a:t>
            </a:r>
            <a:r>
              <a:rPr lang="en-US" sz="1400" dirty="0"/>
              <a:t> in Schools, 2010). Racial and Socioeconomic differences exist in the use of suspension and expulsion.  Zero tolerance in these policy areas do not improve student behavior (</a:t>
            </a:r>
            <a:r>
              <a:rPr lang="en-US" sz="1400" dirty="0" err="1"/>
              <a:t>Skilba</a:t>
            </a:r>
            <a:r>
              <a:rPr lang="en-US" sz="1400" dirty="0"/>
              <a:t> &amp; Rausch, 2006). Your team will need to look at the behavior of the child and even look at the rules of the district.  Sometimes the rules play a part of the behavior and thus cause students to exit school. A good resource is Kristin </a:t>
            </a:r>
            <a:r>
              <a:rPr lang="en-US" sz="1400" dirty="0" err="1"/>
              <a:t>Souer’s</a:t>
            </a:r>
            <a:r>
              <a:rPr lang="en-US" sz="1400" dirty="0"/>
              <a:t> </a:t>
            </a:r>
            <a:r>
              <a:rPr lang="en-US" sz="1400" u="sng" dirty="0"/>
              <a:t>Fostering Resilient Learners.”</a:t>
            </a:r>
            <a:endParaRPr sz="1400" dirty="0"/>
          </a:p>
        </p:txBody>
      </p:sp>
      <p:sp>
        <p:nvSpPr>
          <p:cNvPr id="305" name="Google Shape;305;p20: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601441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sz="1400" dirty="0"/>
              <a:t>“Any time a student has more than 6 Office Disciplinary Referrals, he/ she  will be  at high risk for exiting school.  2-5 OCRs by October  is a tipping point for students and is one to watch.  However,  1 or less (OCR) is a student with a blimp on the screen.  Another piece of the puzzle is to look at what hour they occur, subject, teacher, etc.”</a:t>
            </a:r>
            <a:endParaRPr sz="1400" dirty="0"/>
          </a:p>
        </p:txBody>
      </p:sp>
      <p:sp>
        <p:nvSpPr>
          <p:cNvPr id="312" name="Google Shape;31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0201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2:notes"/>
          <p:cNvSpPr txBox="1">
            <a:spLocks noGrp="1"/>
          </p:cNvSpPr>
          <p:nvPr>
            <p:ph type="body" idx="1"/>
          </p:nvPr>
        </p:nvSpPr>
        <p:spPr>
          <a:xfrm>
            <a:off x="701040" y="4473893"/>
            <a:ext cx="5608320" cy="3660610"/>
          </a:xfrm>
          <a:prstGeom prst="rect">
            <a:avLst/>
          </a:prstGeom>
          <a:noFill/>
          <a:ln>
            <a:noFill/>
          </a:ln>
        </p:spPr>
        <p:txBody>
          <a:bodyPr spcFirstLastPara="1" wrap="square" lIns="93150" tIns="93150" rIns="93150" bIns="931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DO: </a:t>
            </a:r>
            <a:r>
              <a:rPr lang="en-US" b="0" dirty="0"/>
              <a:t>ALLOW</a:t>
            </a:r>
            <a:r>
              <a:rPr lang="en-US" b="1" dirty="0"/>
              <a:t> </a:t>
            </a:r>
            <a:r>
              <a:rPr lang="en-US" sz="1200" dirty="0"/>
              <a:t>TABLES TO HAVE DISCUSSION TIME TO DISCUSS COURSE PROFICIENCY-  LOOK AT THE MS AND ELEMENTARY,  WHAT DOES IT LOOK LIKE AT YOUR SCHOOL?”</a:t>
            </a:r>
          </a:p>
          <a:p>
            <a:pPr marL="0" lvl="0" indent="0" algn="l" rtl="0">
              <a:spcBef>
                <a:spcPts val="0"/>
              </a:spcBef>
              <a:spcAft>
                <a:spcPts val="0"/>
              </a:spcAft>
              <a:buNone/>
            </a:pP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a:t>
            </a:r>
            <a:r>
              <a:rPr lang="en-US" dirty="0"/>
              <a:t>  </a:t>
            </a:r>
            <a:r>
              <a:rPr lang="en-US" sz="1400" dirty="0"/>
              <a:t>“ This is the last of the key components.  </a:t>
            </a:r>
            <a:r>
              <a:rPr lang="en-US" sz="1400" i="0" u="none" strike="noStrike" cap="none" dirty="0">
                <a:solidFill>
                  <a:schemeClr val="dk1"/>
                </a:solidFill>
              </a:rPr>
              <a:t>Course grades and failure rates are highly predictive of which students will or will not graduate from high school. </a:t>
            </a:r>
            <a:r>
              <a:rPr lang="en-US" sz="1400" dirty="0"/>
              <a:t> </a:t>
            </a:r>
            <a:r>
              <a:rPr lang="en-US" sz="1400" i="0" u="none" strike="noStrike" cap="none" dirty="0">
                <a:solidFill>
                  <a:schemeClr val="dk1"/>
                </a:solidFill>
              </a:rPr>
              <a:t>Students who fail one or more courses in the fall semester of their first year of high school are significantly more likely to eventually </a:t>
            </a:r>
            <a:r>
              <a:rPr lang="en-US" sz="1400" dirty="0"/>
              <a:t>exit.</a:t>
            </a:r>
            <a:endParaRPr sz="1400" dirty="0"/>
          </a:p>
          <a:p>
            <a:pPr marL="0" marR="0" lvl="0" indent="0" algn="l" rtl="0">
              <a:lnSpc>
                <a:spcPct val="80000"/>
              </a:lnSpc>
              <a:spcBef>
                <a:spcPts val="1400"/>
              </a:spcBef>
              <a:spcAft>
                <a:spcPts val="0"/>
              </a:spcAft>
              <a:buNone/>
            </a:pPr>
            <a:r>
              <a:rPr lang="en-US" sz="1400" dirty="0"/>
              <a:t> Here are some other facts:       *</a:t>
            </a:r>
            <a:r>
              <a:rPr lang="en-US" sz="1400" i="0" u="none" strike="noStrike" cap="none" dirty="0">
                <a:solidFill>
                  <a:schemeClr val="dk1"/>
                </a:solidFill>
              </a:rPr>
              <a:t>85% of students with 0 semester failures in their freshmen year graduated in 4 years</a:t>
            </a:r>
            <a:endParaRPr sz="1400" dirty="0"/>
          </a:p>
          <a:p>
            <a:pPr marL="265176" marR="0" lvl="1" indent="-76200" algn="l" rtl="0">
              <a:lnSpc>
                <a:spcPct val="80000"/>
              </a:lnSpc>
              <a:spcBef>
                <a:spcPts val="600"/>
              </a:spcBef>
              <a:spcAft>
                <a:spcPts val="0"/>
              </a:spcAft>
              <a:buClr>
                <a:schemeClr val="accent1"/>
              </a:buClr>
              <a:buSzPts val="1200"/>
              <a:buFont typeface="Calibri"/>
              <a:buChar char="•"/>
            </a:pPr>
            <a:r>
              <a:rPr lang="en-US" sz="1400" i="0" u="none" strike="noStrike" cap="none" dirty="0">
                <a:solidFill>
                  <a:schemeClr val="dk1"/>
                </a:solidFill>
              </a:rPr>
              <a:t>70% of students with one semester F during 9</a:t>
            </a:r>
            <a:r>
              <a:rPr lang="en-US" sz="1400" i="0" u="none" strike="noStrike" cap="none" baseline="30000" dirty="0">
                <a:solidFill>
                  <a:schemeClr val="dk1"/>
                </a:solidFill>
              </a:rPr>
              <a:t>th</a:t>
            </a:r>
            <a:r>
              <a:rPr lang="en-US" sz="1400" i="0" u="none" strike="noStrike" cap="none" dirty="0">
                <a:solidFill>
                  <a:schemeClr val="dk1"/>
                </a:solidFill>
              </a:rPr>
              <a:t> grade graduate in 4 years</a:t>
            </a:r>
            <a:endParaRPr sz="1400" dirty="0"/>
          </a:p>
          <a:p>
            <a:pPr marL="265176" marR="0" lvl="1" indent="-76200" algn="l" rtl="0">
              <a:lnSpc>
                <a:spcPct val="80000"/>
              </a:lnSpc>
              <a:spcBef>
                <a:spcPts val="600"/>
              </a:spcBef>
              <a:spcAft>
                <a:spcPts val="0"/>
              </a:spcAft>
              <a:buClr>
                <a:schemeClr val="accent1"/>
              </a:buClr>
              <a:buSzPts val="1200"/>
              <a:buFont typeface="Calibri"/>
              <a:buChar char="•"/>
            </a:pPr>
            <a:r>
              <a:rPr lang="en-US" sz="1400" i="0" u="none" strike="noStrike" cap="none" dirty="0">
                <a:solidFill>
                  <a:schemeClr val="dk1"/>
                </a:solidFill>
              </a:rPr>
              <a:t>Only 55% of students with two semester Fs in 9</a:t>
            </a:r>
            <a:r>
              <a:rPr lang="en-US" sz="1400" i="0" u="none" strike="noStrike" cap="none" baseline="30000" dirty="0">
                <a:solidFill>
                  <a:schemeClr val="dk1"/>
                </a:solidFill>
              </a:rPr>
              <a:t>th</a:t>
            </a:r>
            <a:r>
              <a:rPr lang="en-US" sz="1400" i="0" u="none" strike="noStrike" cap="none" dirty="0">
                <a:solidFill>
                  <a:schemeClr val="dk1"/>
                </a:solidFill>
              </a:rPr>
              <a:t> grade graduated in 4 years</a:t>
            </a:r>
            <a:endParaRPr sz="1400" dirty="0"/>
          </a:p>
          <a:p>
            <a:pPr marL="265176" marR="0" lvl="1" indent="-76200" algn="l" rtl="0">
              <a:lnSpc>
                <a:spcPct val="80000"/>
              </a:lnSpc>
              <a:spcBef>
                <a:spcPts val="600"/>
              </a:spcBef>
              <a:spcAft>
                <a:spcPts val="0"/>
              </a:spcAft>
              <a:buClr>
                <a:schemeClr val="accent1"/>
              </a:buClr>
              <a:buSzPts val="1200"/>
              <a:buFont typeface="Calibri"/>
              <a:buChar char="•"/>
            </a:pPr>
            <a:r>
              <a:rPr lang="en-US" sz="1400" i="0" u="none" strike="noStrike" cap="none" dirty="0">
                <a:solidFill>
                  <a:schemeClr val="dk1"/>
                </a:solidFill>
              </a:rPr>
              <a:t>Students with 3 or more semester Fs are not likely to graduate from high school </a:t>
            </a:r>
            <a:endParaRPr sz="1400" i="0" u="none" strike="noStrike" cap="none" dirty="0">
              <a:solidFill>
                <a:schemeClr val="dk1"/>
              </a:solidFill>
            </a:endParaRPr>
          </a:p>
          <a:p>
            <a:pPr marL="265176" marR="0" lvl="1" indent="-88900" algn="l" rtl="0">
              <a:lnSpc>
                <a:spcPct val="80000"/>
              </a:lnSpc>
              <a:spcBef>
                <a:spcPts val="600"/>
              </a:spcBef>
              <a:spcAft>
                <a:spcPts val="0"/>
              </a:spcAft>
              <a:buSzPts val="1400"/>
              <a:buFont typeface="Calibri"/>
              <a:buChar char="•"/>
            </a:pPr>
            <a:r>
              <a:rPr lang="en-US" sz="1400" dirty="0"/>
              <a:t>Later this afternoon, we will look at your district data to see if there is a problem  or will a student(s) have a pattern that is developing .  You may need to go back to the MS or Elementary level to see a pattern</a:t>
            </a:r>
          </a:p>
          <a:p>
            <a:pPr marL="265176" marR="0" lvl="1" indent="-88900" algn="l" rtl="0">
              <a:lnSpc>
                <a:spcPct val="80000"/>
              </a:lnSpc>
              <a:spcBef>
                <a:spcPts val="600"/>
              </a:spcBef>
              <a:spcAft>
                <a:spcPts val="0"/>
              </a:spcAft>
              <a:buSzPts val="1400"/>
              <a:buFont typeface="Calibri"/>
              <a:buChar char="•"/>
            </a:pPr>
            <a:endParaRPr sz="1400" dirty="0"/>
          </a:p>
          <a:p>
            <a:pPr marL="0" lvl="0" indent="0" algn="l" rtl="0">
              <a:spcBef>
                <a:spcPts val="0"/>
              </a:spcBef>
              <a:spcAft>
                <a:spcPts val="0"/>
              </a:spcAft>
              <a:buNone/>
            </a:pPr>
            <a:r>
              <a:rPr lang="en-US" sz="1400" dirty="0"/>
              <a:t>       </a:t>
            </a:r>
            <a:endParaRPr sz="1400" dirty="0"/>
          </a:p>
          <a:p>
            <a:pPr marL="457200" marR="0" lvl="0" indent="0" algn="l" rtl="0">
              <a:lnSpc>
                <a:spcPct val="80000"/>
              </a:lnSpc>
              <a:spcBef>
                <a:spcPts val="600"/>
              </a:spcBef>
              <a:spcAft>
                <a:spcPts val="0"/>
              </a:spcAft>
              <a:buNone/>
            </a:pPr>
            <a:endParaRPr dirty="0"/>
          </a:p>
          <a:p>
            <a:pPr marL="0" lvl="0" indent="0" algn="l" rtl="0">
              <a:spcBef>
                <a:spcPts val="0"/>
              </a:spcBef>
              <a:spcAft>
                <a:spcPts val="0"/>
              </a:spcAft>
              <a:buNone/>
            </a:pPr>
            <a:endParaRPr b="1" dirty="0"/>
          </a:p>
        </p:txBody>
      </p:sp>
      <p:sp>
        <p:nvSpPr>
          <p:cNvPr id="326" name="Google Shape;326;p22: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92103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a:t>
            </a:r>
            <a:r>
              <a:rPr lang="en-US" b="1" dirty="0" smtClean="0"/>
              <a:t>KNOW: </a:t>
            </a:r>
            <a:r>
              <a:rPr lang="en-US" b="0" dirty="0" smtClean="0"/>
              <a:t>This</a:t>
            </a:r>
            <a:r>
              <a:rPr lang="en-US" b="0" baseline="0" dirty="0" smtClean="0"/>
              <a:t> slide should be hidden.</a:t>
            </a:r>
            <a:endParaRPr lang="en-US" b="1" dirty="0" smtClean="0"/>
          </a:p>
          <a:p>
            <a:pPr marL="0" lvl="0" indent="0" algn="l" rtl="0">
              <a:spcBef>
                <a:spcPts val="0"/>
              </a:spcBef>
              <a:spcAft>
                <a:spcPts val="0"/>
              </a:spcAft>
              <a:buNone/>
            </a:pPr>
            <a:r>
              <a:rPr lang="en-US" b="1" dirty="0" smtClean="0"/>
              <a:t>TO DO</a:t>
            </a:r>
            <a:r>
              <a:rPr lang="en-US" dirty="0" smtClean="0"/>
              <a:t>:  This</a:t>
            </a:r>
            <a:r>
              <a:rPr lang="en-US" baseline="0" dirty="0" smtClean="0"/>
              <a:t> article (available as a PDF in the materials for this training) should be sent via email to participants prior to the training.  One copy per table should also be available on each table.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162383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b="1" dirty="0"/>
              <a:t>TO SAY:</a:t>
            </a:r>
            <a:r>
              <a:rPr lang="en-US" dirty="0"/>
              <a:t>   “Students with below a 2.0 on a 4 </a:t>
            </a:r>
            <a:r>
              <a:rPr lang="en-US" dirty="0" err="1"/>
              <a:t>pt.scale</a:t>
            </a:r>
            <a:r>
              <a:rPr lang="en-US" dirty="0"/>
              <a:t> are at risk of exiting school.  Students with a 2.0 -2.9 are at a tipping point with the possibility of going over and those with a 3.0 or above are on track to graduate in 4 years.  In some schools, summer school is there to make up ½ a year not the full year of credit.  Look at your system of credits and what do you offer in your district?”</a:t>
            </a:r>
            <a:endParaRPr dirty="0"/>
          </a:p>
          <a:p>
            <a:pPr marL="0" lvl="0" indent="0" algn="l" rtl="0">
              <a:spcBef>
                <a:spcPts val="0"/>
              </a:spcBef>
              <a:spcAft>
                <a:spcPts val="0"/>
              </a:spcAft>
              <a:buNone/>
            </a:pPr>
            <a:endParaRPr b="1" dirty="0"/>
          </a:p>
        </p:txBody>
      </p:sp>
      <p:sp>
        <p:nvSpPr>
          <p:cNvPr id="334" name="Google Shape;33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57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31</a:t>
            </a:fld>
            <a:endParaRPr sz="1200">
              <a:solidFill>
                <a:schemeClr val="dk1"/>
              </a:solidFill>
              <a:latin typeface="Times"/>
              <a:ea typeface="Times"/>
              <a:cs typeface="Times"/>
              <a:sym typeface="Times"/>
            </a:endParaRPr>
          </a:p>
        </p:txBody>
      </p:sp>
      <p:sp>
        <p:nvSpPr>
          <p:cNvPr id="347" name="Google Shape;3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dirty="0"/>
              <a:t>“Even though this data is older, the  pattern remains  the same today.  Math and ELA are courses that are predictors of students exiting school.”</a:t>
            </a:r>
            <a:endParaRPr dirty="0">
              <a:latin typeface="Times"/>
              <a:ea typeface="Times"/>
              <a:cs typeface="Times"/>
              <a:sym typeface="Times"/>
            </a:endParaRPr>
          </a:p>
        </p:txBody>
      </p:sp>
    </p:spTree>
    <p:extLst>
      <p:ext uri="{BB962C8B-B14F-4D97-AF65-F5344CB8AC3E}">
        <p14:creationId xmlns:p14="http://schemas.microsoft.com/office/powerpoint/2010/main" val="245913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32</a:t>
            </a:fld>
            <a:endParaRPr sz="1200">
              <a:solidFill>
                <a:schemeClr val="dk1"/>
              </a:solidFill>
              <a:latin typeface="Times"/>
              <a:ea typeface="Times"/>
              <a:cs typeface="Times"/>
              <a:sym typeface="Times"/>
            </a:endParaRPr>
          </a:p>
        </p:txBody>
      </p:sp>
      <p:sp>
        <p:nvSpPr>
          <p:cNvPr id="357" name="Google Shape;3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8" name="Google Shape;35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sz="1400" b="0" dirty="0"/>
              <a:t>This slide illustrates  that students who have above a 2.0 GPS have a much higher percentage of graduating.”</a:t>
            </a:r>
            <a:endParaRPr sz="1400" b="0" dirty="0"/>
          </a:p>
          <a:p>
            <a:pPr marL="0" lvl="0" indent="0" algn="l" rtl="0">
              <a:spcBef>
                <a:spcPts val="0"/>
              </a:spcBef>
              <a:spcAft>
                <a:spcPts val="0"/>
              </a:spcAft>
              <a:buNone/>
            </a:pPr>
            <a:endParaRPr dirty="0">
              <a:solidFill>
                <a:srgbClr val="FF0000"/>
              </a:solidFill>
            </a:endParaRPr>
          </a:p>
        </p:txBody>
      </p:sp>
    </p:spTree>
    <p:extLst>
      <p:ext uri="{BB962C8B-B14F-4D97-AF65-F5344CB8AC3E}">
        <p14:creationId xmlns:p14="http://schemas.microsoft.com/office/powerpoint/2010/main" val="3760876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33</a:t>
            </a:fld>
            <a:endParaRPr sz="1200">
              <a:solidFill>
                <a:schemeClr val="dk1"/>
              </a:solidFill>
              <a:latin typeface="Times"/>
              <a:ea typeface="Times"/>
              <a:cs typeface="Times"/>
              <a:sym typeface="Times"/>
            </a:endParaRPr>
          </a:p>
        </p:txBody>
      </p:sp>
      <p:sp>
        <p:nvSpPr>
          <p:cNvPr id="366" name="Google Shape;3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a:t>
            </a:r>
            <a:r>
              <a:rPr lang="en-US" dirty="0"/>
              <a:t>: </a:t>
            </a:r>
            <a:r>
              <a:rPr lang="en-US" sz="1400" b="0" dirty="0"/>
              <a:t>“</a:t>
            </a:r>
            <a:r>
              <a:rPr lang="en-US" sz="1400" b="0" dirty="0">
                <a:solidFill>
                  <a:srgbClr val="000000"/>
                </a:solidFill>
              </a:rPr>
              <a:t>To recap, Look at the 9th grade Indicators.  Are these some of the areas you also see in your data?</a:t>
            </a:r>
            <a:endParaRPr sz="1400" b="0" dirty="0">
              <a:solidFill>
                <a:srgbClr val="000000"/>
              </a:solidFill>
            </a:endParaRPr>
          </a:p>
          <a:p>
            <a:pPr marL="0" lvl="0" indent="0" algn="l" rtl="0">
              <a:spcBef>
                <a:spcPts val="0"/>
              </a:spcBef>
              <a:spcAft>
                <a:spcPts val="0"/>
              </a:spcAft>
              <a:buNone/>
            </a:pPr>
            <a:r>
              <a:rPr lang="en-US" sz="1400" b="0" dirty="0">
                <a:solidFill>
                  <a:srgbClr val="000000"/>
                </a:solidFill>
              </a:rPr>
              <a:t>Attendance:  If a student is missing 20% of instructional time, this might be an indicator. </a:t>
            </a:r>
            <a:endParaRPr sz="1400" b="0" dirty="0">
              <a:solidFill>
                <a:srgbClr val="000000"/>
              </a:solidFill>
            </a:endParaRPr>
          </a:p>
          <a:p>
            <a:pPr marL="0" lvl="0" indent="0" algn="l" rtl="0">
              <a:spcBef>
                <a:spcPts val="0"/>
              </a:spcBef>
              <a:spcAft>
                <a:spcPts val="0"/>
              </a:spcAft>
              <a:buNone/>
            </a:pPr>
            <a:r>
              <a:rPr lang="en-US" sz="1400" b="0" dirty="0">
                <a:solidFill>
                  <a:srgbClr val="000000"/>
                </a:solidFill>
              </a:rPr>
              <a:t>Behavior:  Look at the OCRs of a student you have identified, how many OCRs?  Is there a pattern?</a:t>
            </a:r>
            <a:endParaRPr sz="1400" b="0" dirty="0">
              <a:solidFill>
                <a:srgbClr val="000000"/>
              </a:solidFill>
            </a:endParaRPr>
          </a:p>
          <a:p>
            <a:pPr marL="0" lvl="0" indent="0" algn="l" rtl="0">
              <a:spcBef>
                <a:spcPts val="0"/>
              </a:spcBef>
              <a:spcAft>
                <a:spcPts val="0"/>
              </a:spcAft>
              <a:buNone/>
            </a:pPr>
            <a:r>
              <a:rPr lang="en-US" sz="1400" b="0" dirty="0">
                <a:solidFill>
                  <a:srgbClr val="000000"/>
                </a:solidFill>
              </a:rPr>
              <a:t>Course Proficiency: Look at the </a:t>
            </a:r>
            <a:r>
              <a:rPr lang="en-US" sz="1400" b="0" i="0" u="none" strike="noStrike" cap="none" dirty="0">
                <a:solidFill>
                  <a:srgbClr val="000000"/>
                </a:solidFill>
              </a:rPr>
              <a:t>Freshman Course Failures, particularly in core academic courses.  If you are looking at your freshme</a:t>
            </a:r>
            <a:r>
              <a:rPr lang="en-US" sz="1400" b="0" dirty="0">
                <a:solidFill>
                  <a:srgbClr val="000000"/>
                </a:solidFill>
              </a:rPr>
              <a:t>n for the first time, you may want to begin looking at them as 8th graders, but also at the end of 3-4 weeks of school and every 3-4 weeks thereafter.</a:t>
            </a:r>
            <a:endParaRPr sz="1400" b="0" dirty="0">
              <a:solidFill>
                <a:srgbClr val="000000"/>
              </a:solidFill>
            </a:endParaRPr>
          </a:p>
          <a:p>
            <a:pPr marL="265176" marR="0" lvl="1" indent="-76200" algn="l" rtl="0">
              <a:lnSpc>
                <a:spcPct val="80000"/>
              </a:lnSpc>
              <a:spcBef>
                <a:spcPts val="400"/>
              </a:spcBef>
              <a:spcAft>
                <a:spcPts val="0"/>
              </a:spcAft>
              <a:buSzPts val="1200"/>
              <a:buFont typeface="Calibri"/>
              <a:buChar char="•"/>
            </a:pPr>
            <a:r>
              <a:rPr lang="en-US" sz="1400" b="0" i="0" u="none" strike="noStrike" cap="none" dirty="0">
                <a:solidFill>
                  <a:srgbClr val="000000"/>
                </a:solidFill>
              </a:rPr>
              <a:t>At the end of each marking period, identify the number of Fs earned by each student</a:t>
            </a:r>
            <a:endParaRPr sz="1400" b="0" dirty="0">
              <a:solidFill>
                <a:srgbClr val="000000"/>
              </a:solidFill>
            </a:endParaRPr>
          </a:p>
          <a:p>
            <a:pPr marL="265176" marR="0" lvl="1" indent="-139700" algn="l" rtl="0">
              <a:lnSpc>
                <a:spcPct val="80000"/>
              </a:lnSpc>
              <a:spcBef>
                <a:spcPts val="600"/>
              </a:spcBef>
              <a:spcAft>
                <a:spcPts val="0"/>
              </a:spcAft>
              <a:buSzPts val="2200"/>
              <a:buFont typeface="Calibri"/>
              <a:buChar char="•"/>
            </a:pPr>
            <a:r>
              <a:rPr lang="en-US" sz="1400" b="0" i="0" u="none" strike="noStrike" cap="none" dirty="0">
                <a:solidFill>
                  <a:srgbClr val="000000"/>
                </a:solidFill>
              </a:rPr>
              <a:t>Include both </a:t>
            </a:r>
            <a:r>
              <a:rPr lang="en-US" sz="1400" b="0" dirty="0">
                <a:solidFill>
                  <a:srgbClr val="000000"/>
                </a:solidFill>
              </a:rPr>
              <a:t>Fs</a:t>
            </a:r>
            <a:r>
              <a:rPr lang="en-US" sz="1400" b="0" i="0" u="none" strike="noStrike" cap="none" dirty="0">
                <a:solidFill>
                  <a:srgbClr val="000000"/>
                </a:solidFill>
              </a:rPr>
              <a:t> in core academic  courses and </a:t>
            </a:r>
            <a:r>
              <a:rPr lang="en-US" sz="1400" b="0" dirty="0">
                <a:solidFill>
                  <a:srgbClr val="000000"/>
                </a:solidFill>
              </a:rPr>
              <a:t>elective</a:t>
            </a:r>
            <a:r>
              <a:rPr lang="en-US" sz="1400" b="0" i="0" u="none" strike="noStrike" cap="none" dirty="0">
                <a:solidFill>
                  <a:srgbClr val="000000"/>
                </a:solidFill>
              </a:rPr>
              <a:t> courses.</a:t>
            </a:r>
            <a:endParaRPr sz="1400" b="0" dirty="0">
              <a:solidFill>
                <a:srgbClr val="000000"/>
              </a:solidFill>
            </a:endParaRPr>
          </a:p>
          <a:p>
            <a:pPr marL="91440" marR="0" lvl="0" indent="-76200" algn="l" rtl="0">
              <a:lnSpc>
                <a:spcPct val="80000"/>
              </a:lnSpc>
              <a:spcBef>
                <a:spcPts val="1600"/>
              </a:spcBef>
              <a:spcAft>
                <a:spcPts val="0"/>
              </a:spcAft>
              <a:buSzPts val="1200"/>
              <a:buFont typeface="Calibri"/>
              <a:buChar char=" "/>
            </a:pPr>
            <a:r>
              <a:rPr lang="en-US" sz="1400" b="0" i="0" u="none" strike="noStrike" cap="none" dirty="0">
                <a:solidFill>
                  <a:srgbClr val="000000"/>
                </a:solidFill>
              </a:rPr>
              <a:t>Freshman Grade Point Average (GPA)</a:t>
            </a:r>
            <a:endParaRPr sz="1400" b="0" dirty="0">
              <a:solidFill>
                <a:srgbClr val="000000"/>
              </a:solidFill>
            </a:endParaRPr>
          </a:p>
          <a:p>
            <a:pPr marL="265176" marR="0" lvl="1" indent="-76200" algn="l" rtl="0">
              <a:lnSpc>
                <a:spcPct val="80000"/>
              </a:lnSpc>
              <a:spcBef>
                <a:spcPts val="400"/>
              </a:spcBef>
              <a:spcAft>
                <a:spcPts val="0"/>
              </a:spcAft>
              <a:buSzPts val="1200"/>
              <a:buFont typeface="Calibri"/>
              <a:buChar char="•"/>
            </a:pPr>
            <a:r>
              <a:rPr lang="en-US" sz="1400" b="0" i="0" u="none" strike="noStrike" cap="none" dirty="0">
                <a:solidFill>
                  <a:srgbClr val="000000"/>
                </a:solidFill>
              </a:rPr>
              <a:t>At the end of each marking period and at the end of the cumulative year, identify students who earn a 2.0 or </a:t>
            </a:r>
            <a:r>
              <a:rPr lang="en-US" sz="1400" b="0" i="0" u="none" strike="noStrike" cap="none" dirty="0" err="1">
                <a:solidFill>
                  <a:srgbClr val="000000"/>
                </a:solidFill>
              </a:rPr>
              <a:t>lessCredits</a:t>
            </a:r>
            <a:r>
              <a:rPr lang="en-US" sz="1400" b="0" i="0" u="none" strike="noStrike" cap="none" dirty="0">
                <a:solidFill>
                  <a:srgbClr val="000000"/>
                </a:solidFill>
              </a:rPr>
              <a:t> earned in each term</a:t>
            </a:r>
            <a:endParaRPr sz="1400" b="0" dirty="0">
              <a:solidFill>
                <a:srgbClr val="000000"/>
              </a:solidFill>
            </a:endParaRPr>
          </a:p>
          <a:p>
            <a:pPr marL="265176" marR="0" lvl="1" indent="-76200" algn="l" rtl="0">
              <a:lnSpc>
                <a:spcPct val="80000"/>
              </a:lnSpc>
              <a:spcBef>
                <a:spcPts val="400"/>
              </a:spcBef>
              <a:spcAft>
                <a:spcPts val="0"/>
              </a:spcAft>
              <a:buSzPts val="1200"/>
              <a:buFont typeface="Calibri"/>
              <a:buChar char="•"/>
            </a:pPr>
            <a:r>
              <a:rPr lang="en-US" sz="1400" b="0" i="0" u="none" strike="noStrike" cap="none" dirty="0">
                <a:solidFill>
                  <a:srgbClr val="000000"/>
                </a:solidFill>
              </a:rPr>
              <a:t>Include the total number of credits accumulated per term for each student.  </a:t>
            </a:r>
            <a:endParaRPr sz="1400" b="0" dirty="0">
              <a:solidFill>
                <a:srgbClr val="000000"/>
              </a:solidFill>
            </a:endParaRPr>
          </a:p>
          <a:p>
            <a:pPr marL="265176" marR="0" lvl="1" indent="-76200" algn="l" rtl="0">
              <a:lnSpc>
                <a:spcPct val="80000"/>
              </a:lnSpc>
              <a:spcBef>
                <a:spcPts val="600"/>
              </a:spcBef>
              <a:spcAft>
                <a:spcPts val="0"/>
              </a:spcAft>
              <a:buSzPts val="1200"/>
              <a:buFont typeface="Calibri"/>
              <a:buChar char="•"/>
            </a:pPr>
            <a:r>
              <a:rPr lang="en-US" sz="1400" b="0" i="0" u="none" strike="noStrike" cap="none" dirty="0">
                <a:solidFill>
                  <a:srgbClr val="000000"/>
                </a:solidFill>
              </a:rPr>
              <a:t>Identify students who fail to earn enough credits to be promoted to 10</a:t>
            </a:r>
            <a:r>
              <a:rPr lang="en-US" sz="1400" b="0" i="0" u="none" strike="noStrike" cap="none" baseline="30000" dirty="0">
                <a:solidFill>
                  <a:srgbClr val="000000"/>
                </a:solidFill>
              </a:rPr>
              <a:t>th</a:t>
            </a:r>
            <a:r>
              <a:rPr lang="en-US" sz="1400" b="0" i="0" u="none" strike="noStrike" cap="none" dirty="0">
                <a:solidFill>
                  <a:srgbClr val="000000"/>
                </a:solidFill>
              </a:rPr>
              <a:t> grade (typically 5)</a:t>
            </a:r>
            <a:endParaRPr sz="1400" b="0" dirty="0">
              <a:solidFill>
                <a:srgbClr val="000000"/>
              </a:solidFill>
            </a:endParaRPr>
          </a:p>
          <a:p>
            <a:pPr marL="265176" marR="0" lvl="1" indent="-76200" algn="l" rtl="0">
              <a:lnSpc>
                <a:spcPct val="80000"/>
              </a:lnSpc>
              <a:spcBef>
                <a:spcPts val="600"/>
              </a:spcBef>
              <a:spcAft>
                <a:spcPts val="0"/>
              </a:spcAft>
              <a:buSzPts val="1200"/>
              <a:buFont typeface="Calibri"/>
              <a:buChar char="•"/>
            </a:pPr>
            <a:r>
              <a:rPr lang="en-US" sz="1400" b="0" i="0" u="none" strike="noStrike" cap="none" dirty="0">
                <a:solidFill>
                  <a:srgbClr val="000000"/>
                </a:solidFill>
              </a:rPr>
              <a:t>¼ of the total number of credits required for graduation minus 1</a:t>
            </a:r>
            <a:endParaRPr sz="1400" b="0" i="0" u="none" strike="noStrike" cap="none" dirty="0">
              <a:solidFill>
                <a:srgbClr val="000000"/>
              </a:solidFill>
            </a:endParaRPr>
          </a:p>
          <a:p>
            <a:pPr marL="0" marR="0" lvl="0" indent="0" algn="l" rtl="0">
              <a:lnSpc>
                <a:spcPct val="80000"/>
              </a:lnSpc>
              <a:spcBef>
                <a:spcPts val="600"/>
              </a:spcBef>
              <a:spcAft>
                <a:spcPts val="0"/>
              </a:spcAft>
              <a:buNone/>
            </a:pPr>
            <a:r>
              <a:rPr lang="en-US" sz="1400" b="0" dirty="0">
                <a:solidFill>
                  <a:srgbClr val="000000"/>
                </a:solidFill>
              </a:rPr>
              <a:t>Off track:  failure of 1 or more semester core courses to be in 10th grade.</a:t>
            </a:r>
            <a:endParaRPr sz="1400" b="0" dirty="0">
              <a:solidFill>
                <a:srgbClr val="000000"/>
              </a:solidFill>
            </a:endParaRPr>
          </a:p>
          <a:p>
            <a:pPr marL="0" marR="0" lvl="0" indent="0" algn="l" rtl="0">
              <a:lnSpc>
                <a:spcPct val="80000"/>
              </a:lnSpc>
              <a:spcBef>
                <a:spcPts val="600"/>
              </a:spcBef>
              <a:spcAft>
                <a:spcPts val="0"/>
              </a:spcAft>
              <a:buNone/>
            </a:pPr>
            <a:r>
              <a:rPr lang="en-US" sz="1400" b="0" dirty="0">
                <a:solidFill>
                  <a:srgbClr val="000000"/>
                </a:solidFill>
              </a:rPr>
              <a:t> One other indicator although not documented as much is being involved in school activities.”</a:t>
            </a:r>
            <a:endParaRPr sz="1400" b="0" dirty="0">
              <a:solidFill>
                <a:srgbClr val="000000"/>
              </a:solidFill>
            </a:endParaRPr>
          </a:p>
        </p:txBody>
      </p:sp>
    </p:spTree>
    <p:extLst>
      <p:ext uri="{BB962C8B-B14F-4D97-AF65-F5344CB8AC3E}">
        <p14:creationId xmlns:p14="http://schemas.microsoft.com/office/powerpoint/2010/main" val="1449809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SAY</a:t>
            </a:r>
            <a:r>
              <a:rPr lang="en-US" dirty="0"/>
              <a:t>:  “Remember the ABCs-attendance, behavior and course proficiency -work with each other. The EWS team in  a district or building needs to looks at key pieces of each to decide who is in danger of exiting school.”</a:t>
            </a:r>
            <a:endParaRPr dirty="0"/>
          </a:p>
        </p:txBody>
      </p:sp>
      <p:sp>
        <p:nvSpPr>
          <p:cNvPr id="374" name="Google Shape;37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8564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2115f430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2115f430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dirty="0"/>
              <a:t>We are now going to go look at six steps to developing an EWS.”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1" name="Google Shape;381;g52115f430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1896637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2115f4301_5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2115f4301_5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DO</a:t>
            </a:r>
            <a:r>
              <a:rPr lang="en-US" dirty="0"/>
              <a:t>: </a:t>
            </a:r>
            <a:r>
              <a:rPr lang="en-US" dirty="0">
                <a:solidFill>
                  <a:srgbClr val="000000"/>
                </a:solidFill>
              </a:rPr>
              <a:t>The presenter should have a chart with each step listed posted throughout the room.  Participants may want to go to the charts and list what their team or table talked about or thought about doing in their district.  Then , do a Gallery Walk.</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b="1" dirty="0">
                <a:solidFill>
                  <a:srgbClr val="000000"/>
                </a:solidFill>
              </a:rPr>
              <a:t>TO SAY:  “</a:t>
            </a:r>
            <a:r>
              <a:rPr lang="en-US" dirty="0">
                <a:solidFill>
                  <a:srgbClr val="000000"/>
                </a:solidFill>
              </a:rPr>
              <a:t>We will now discuss the Six Steps of an Effective EWS . We will discuss each step independently and then you will take a post-it-note with what your district may use or might use to identify students who might be at risk. There are six steps posted and you are to go to each poster and list what your team is going to do in your district</a:t>
            </a:r>
            <a:r>
              <a:rPr lang="en-US" b="1" dirty="0">
                <a:solidFill>
                  <a:srgbClr val="000000"/>
                </a:solidFill>
              </a:rPr>
              <a:t>.”</a:t>
            </a:r>
            <a:endParaRPr dirty="0">
              <a:solidFill>
                <a:srgbClr val="000000"/>
              </a:solidFill>
            </a:endParaRPr>
          </a:p>
        </p:txBody>
      </p:sp>
      <p:sp>
        <p:nvSpPr>
          <p:cNvPr id="387" name="Google Shape;387;g52115f4301_5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1649907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50e5355494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50e5355494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SAY: </a:t>
            </a:r>
            <a:r>
              <a:rPr lang="en-US" dirty="0"/>
              <a:t>“This is modified from the National High School Center at the American Institute for Research   </a:t>
            </a:r>
            <a:r>
              <a:rPr lang="en-US" u="sng" dirty="0">
                <a:solidFill>
                  <a:schemeClr val="hlink"/>
                </a:solidFill>
                <a:hlinkClick r:id="rId3"/>
              </a:rPr>
              <a:t>www.betterhighschools.org</a:t>
            </a:r>
            <a:endParaRPr dirty="0"/>
          </a:p>
          <a:p>
            <a:pPr marL="0" lvl="0" indent="0" algn="l" rtl="0">
              <a:spcBef>
                <a:spcPts val="0"/>
              </a:spcBef>
              <a:spcAft>
                <a:spcPts val="0"/>
              </a:spcAft>
              <a:buNone/>
            </a:pPr>
            <a:r>
              <a:rPr lang="en-US" dirty="0"/>
              <a:t>Team members should include an administrator, feeder school personnel (transition of students), counselor, content area teachers, </a:t>
            </a:r>
            <a:r>
              <a:rPr lang="en-US" dirty="0" smtClean="0"/>
              <a:t>and </a:t>
            </a:r>
            <a:r>
              <a:rPr lang="en-US" dirty="0"/>
              <a:t>special education teacher, ELL teacher, school-level technology specialist, district technology specialist, and a district office representative, and/or a parent stakeholder.. Once teams are established they should meet to discuss their roles and responsibility.   Teams should establish a regular meeting time-at a minimum of 3 times a year.  The team should meet before school begins and then again within the first 20-30 days of school. Teams should reconvene at the end of every grading period to discuss the data.  Provide PD training to EWS members about the EWS system.  Designate someone to </a:t>
            </a:r>
            <a:r>
              <a:rPr lang="en-US" dirty="0" err="1" smtClean="0"/>
              <a:t>imput</a:t>
            </a:r>
            <a:r>
              <a:rPr lang="en-US" dirty="0" smtClean="0"/>
              <a:t> </a:t>
            </a:r>
            <a:r>
              <a:rPr lang="en-US" dirty="0"/>
              <a:t>or enter student information and incoming risk indicators.”  </a:t>
            </a:r>
            <a:endParaRPr dirty="0"/>
          </a:p>
          <a:p>
            <a:pPr marL="0" lvl="0" indent="0" algn="l" rtl="0">
              <a:spcBef>
                <a:spcPts val="0"/>
              </a:spcBef>
              <a:spcAft>
                <a:spcPts val="0"/>
              </a:spcAft>
              <a:buNone/>
            </a:pPr>
            <a:endParaRPr b="1" dirty="0"/>
          </a:p>
        </p:txBody>
      </p:sp>
      <p:sp>
        <p:nvSpPr>
          <p:cNvPr id="395" name="Google Shape;395;g50e5355494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901079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0e535549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0e5355494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SAY:</a:t>
            </a:r>
            <a:r>
              <a:rPr lang="en-US" dirty="0"/>
              <a:t> “This step is important for the team to review the student data once the criteria for monitoring is set.  This also could include assigning who in the district/building is responsible for the data to be imported and disseminated to the team. The technology specialist at the district or building level could set up customizing the settings to reflect the criteria (grades failed, absences, </a:t>
            </a:r>
            <a:r>
              <a:rPr lang="en-US" dirty="0" err="1"/>
              <a:t>tardies</a:t>
            </a:r>
            <a:r>
              <a:rPr lang="en-US" dirty="0"/>
              <a:t>, </a:t>
            </a:r>
            <a:r>
              <a:rPr lang="en-US" dirty="0" err="1"/>
              <a:t>OCRs,state</a:t>
            </a:r>
            <a:r>
              <a:rPr lang="en-US" dirty="0"/>
              <a:t> assessments, suspensions, etc.), identifying the students who may be at risk of needing support, and begin the process of importing and exporting student level data.”</a:t>
            </a:r>
            <a:endParaRPr dirty="0"/>
          </a:p>
          <a:p>
            <a:pPr marL="0" lvl="0" indent="0" algn="l" rtl="0">
              <a:spcBef>
                <a:spcPts val="0"/>
              </a:spcBef>
              <a:spcAft>
                <a:spcPts val="0"/>
              </a:spcAft>
              <a:buNone/>
            </a:pPr>
            <a:endParaRPr b="1" dirty="0"/>
          </a:p>
        </p:txBody>
      </p:sp>
      <p:sp>
        <p:nvSpPr>
          <p:cNvPr id="402" name="Google Shape;402;g50e5355494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extLst>
      <p:ext uri="{BB962C8B-B14F-4D97-AF65-F5344CB8AC3E}">
        <p14:creationId xmlns:p14="http://schemas.microsoft.com/office/powerpoint/2010/main" val="4144792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50e535549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50e5355494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SAY:</a:t>
            </a:r>
            <a:r>
              <a:rPr lang="en-US" dirty="0"/>
              <a:t> “Once students have been identified, then set up the process for monitoring and keeping students on track to graduate.  The EWS team will need to look at attendance, academics, behavior, </a:t>
            </a:r>
            <a:r>
              <a:rPr lang="en-US" dirty="0" err="1"/>
              <a:t>tardies</a:t>
            </a:r>
            <a:r>
              <a:rPr lang="en-US" dirty="0"/>
              <a:t>, procedures within the district that may be creating the exiting of students.”</a:t>
            </a:r>
            <a:endParaRPr dirty="0"/>
          </a:p>
          <a:p>
            <a:pPr marL="0" lvl="0" indent="0" algn="l" rtl="0">
              <a:spcBef>
                <a:spcPts val="0"/>
              </a:spcBef>
              <a:spcAft>
                <a:spcPts val="0"/>
              </a:spcAft>
              <a:buNone/>
            </a:pPr>
            <a:endParaRPr b="1" dirty="0"/>
          </a:p>
        </p:txBody>
      </p:sp>
      <p:sp>
        <p:nvSpPr>
          <p:cNvPr id="409" name="Google Shape;409;g50e5355494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90513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1fa9e1cbb_3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1fa9e1cbb_3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b="1" dirty="0" smtClean="0"/>
              <a:t>TO </a:t>
            </a:r>
            <a:r>
              <a:rPr lang="en-US" b="1" dirty="0"/>
              <a:t>DO</a:t>
            </a:r>
            <a:r>
              <a:rPr lang="en-US" dirty="0"/>
              <a:t>:  </a:t>
            </a:r>
            <a:r>
              <a:rPr lang="en-US" dirty="0" smtClean="0"/>
              <a:t>Insert consultant</a:t>
            </a:r>
            <a:r>
              <a:rPr lang="en-US" baseline="0" dirty="0" smtClean="0"/>
              <a:t> name and date prior to training.</a:t>
            </a:r>
            <a:endParaRPr dirty="0"/>
          </a:p>
          <a:p>
            <a:pPr marL="0" lvl="0" indent="0" algn="l" rtl="0">
              <a:spcBef>
                <a:spcPts val="0"/>
              </a:spcBef>
              <a:spcAft>
                <a:spcPts val="0"/>
              </a:spcAft>
              <a:buClr>
                <a:srgbClr val="000000"/>
              </a:buClr>
              <a:buFont typeface="Arial"/>
              <a:buNone/>
            </a:pPr>
            <a:endParaRPr b="1" dirty="0"/>
          </a:p>
          <a:p>
            <a:pPr marL="0" lvl="0" indent="0" algn="l" rtl="0">
              <a:spcBef>
                <a:spcPts val="0"/>
              </a:spcBef>
              <a:spcAft>
                <a:spcPts val="0"/>
              </a:spcAft>
              <a:buClr>
                <a:srgbClr val="000000"/>
              </a:buClr>
              <a:buFont typeface="Arial"/>
              <a:buNone/>
            </a:pPr>
            <a:r>
              <a:rPr lang="en-US" b="1" dirty="0"/>
              <a:t>TO SAY:  “</a:t>
            </a:r>
            <a:r>
              <a:rPr lang="en-US" dirty="0"/>
              <a:t>Developing an Early Warning System is a process.  The first part of today will be spent on why an EWS is important and that it should be implemented K-12.  Looking at signs of students who are thinking of exiting school; using interventions to engage students and prevent them from exiting school.  Latest findings indicate students begin contemplating exiting school as early as Grade 3.  Therefore, the earlier we identify students and begin appropriate interventions, the more likely they will stay on track to graduate.”</a:t>
            </a:r>
            <a:endParaRPr dirty="0"/>
          </a:p>
        </p:txBody>
      </p:sp>
      <p:sp>
        <p:nvSpPr>
          <p:cNvPr id="114" name="Google Shape;114;g51fa9e1cbb_3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1391772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0e5355494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0e5355494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SAY:</a:t>
            </a:r>
            <a:r>
              <a:rPr lang="en-US" dirty="0"/>
              <a:t> “In this step, it is important to monitor and adjust students’ assignments to supports and interventions within the school, and as the students move between tiers.  Tier I is Universal, Tier II is Targeted, and Tier III is individualized.</a:t>
            </a:r>
            <a:endParaRPr dirty="0"/>
          </a:p>
          <a:p>
            <a:pPr marL="0" lvl="0" indent="0" algn="l" rtl="0">
              <a:spcBef>
                <a:spcPts val="0"/>
              </a:spcBef>
              <a:spcAft>
                <a:spcPts val="0"/>
              </a:spcAft>
              <a:buNone/>
            </a:pPr>
            <a:r>
              <a:rPr lang="en-US" dirty="0"/>
              <a:t>Tier I includes all students, with interventions at a low cost per individual student.  Examples include student advisory programs, efforts to engage students in extracurricular activities, school to work programs, or systemic positive discipline programs.</a:t>
            </a:r>
            <a:endParaRPr dirty="0"/>
          </a:p>
          <a:p>
            <a:pPr marL="0" lvl="0" indent="0" algn="l" rtl="0">
              <a:spcBef>
                <a:spcPts val="0"/>
              </a:spcBef>
              <a:spcAft>
                <a:spcPts val="0"/>
              </a:spcAft>
              <a:buNone/>
            </a:pPr>
            <a:r>
              <a:rPr lang="en-US" dirty="0"/>
              <a:t>Tier II includes students who are identified (flagged) as being at risk for dropping out, with interventions at a moderate cost per individual</a:t>
            </a:r>
            <a:endParaRPr dirty="0"/>
          </a:p>
          <a:p>
            <a:pPr marL="0" lvl="0" indent="0" algn="l" rtl="0">
              <a:spcBef>
                <a:spcPts val="0"/>
              </a:spcBef>
              <a:spcAft>
                <a:spcPts val="0"/>
              </a:spcAft>
              <a:buNone/>
            </a:pPr>
            <a:r>
              <a:rPr lang="en-US" dirty="0"/>
              <a:t>student. Examples include mentoring and tutoring programs that work to build specific skills (MPSS).</a:t>
            </a:r>
            <a:endParaRPr dirty="0"/>
          </a:p>
          <a:p>
            <a:pPr marL="0" lvl="0" indent="0" algn="l" rtl="0">
              <a:spcBef>
                <a:spcPts val="0"/>
              </a:spcBef>
              <a:spcAft>
                <a:spcPts val="0"/>
              </a:spcAft>
              <a:buNone/>
            </a:pPr>
            <a:r>
              <a:rPr lang="en-US" dirty="0"/>
              <a:t>Tier III  includes students exhibiting clear signs of dropping out, with interventions at a higher cost per individual student. Example programs include specific individualized behavior plans, intensive services with mentoring and academic support, and alternative programs. </a:t>
            </a:r>
            <a:endParaRPr dirty="0"/>
          </a:p>
          <a:p>
            <a:pPr marL="0" lvl="0" indent="0" algn="l" rtl="0">
              <a:spcBef>
                <a:spcPts val="0"/>
              </a:spcBef>
              <a:spcAft>
                <a:spcPts val="0"/>
              </a:spcAft>
              <a:buNone/>
            </a:pPr>
            <a:r>
              <a:rPr lang="en-US" u="sng" dirty="0">
                <a:solidFill>
                  <a:schemeClr val="hlink"/>
                </a:solidFill>
                <a:hlinkClick r:id="rId3"/>
              </a:rPr>
              <a:t>www.betterhighschools.orh</a:t>
            </a:r>
            <a:r>
              <a:rPr lang="en-US" dirty="0"/>
              <a:t>  Page 22  HIGH SCHOOL EARLY WARNING INTERVENTION MONITORING SYSTEM IMPLEMENTATION GUIDE</a:t>
            </a:r>
            <a:endParaRPr dirty="0"/>
          </a:p>
          <a:p>
            <a:pPr marL="0" lvl="0" indent="0" algn="l" rtl="0">
              <a:spcBef>
                <a:spcPts val="0"/>
              </a:spcBef>
              <a:spcAft>
                <a:spcPts val="0"/>
              </a:spcAft>
              <a:buNone/>
            </a:pPr>
            <a:r>
              <a:rPr lang="en-US" dirty="0"/>
              <a:t>At this stage, the team or individual teacher may need to begin using intervention strategies available and keep track of how they work or do not work.</a:t>
            </a:r>
            <a:endParaRPr dirty="0"/>
          </a:p>
          <a:p>
            <a:pPr marL="0" lvl="0" indent="0" algn="l" rtl="0">
              <a:spcBef>
                <a:spcPts val="0"/>
              </a:spcBef>
              <a:spcAft>
                <a:spcPts val="0"/>
              </a:spcAft>
              <a:buNone/>
            </a:pPr>
            <a:r>
              <a:rPr lang="en-US" dirty="0"/>
              <a:t>Once a strategy is chosen for use, it should remain in place to see if it is working-3 weeks of use.”</a:t>
            </a:r>
            <a:endParaRPr dirty="0"/>
          </a:p>
        </p:txBody>
      </p:sp>
      <p:sp>
        <p:nvSpPr>
          <p:cNvPr id="416" name="Google Shape;416;g50e5355494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699508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50e535549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50e5355494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SAY:  “</a:t>
            </a:r>
            <a:r>
              <a:rPr lang="en-US" dirty="0"/>
              <a:t>Schools can not do this work alone.  It is vital to have gathered parent support as well as the community. Parents need to be partners with the school and work together in this endeavor.  It might be a idea to also ask your local chamber of commerce to speak to the economic  contributions of someone who graduates vs. the economic impact a non diploma students has on the economy of the area.”</a:t>
            </a:r>
            <a:endParaRPr dirty="0"/>
          </a:p>
          <a:p>
            <a:pPr marL="0" lvl="0" indent="0" algn="l" rtl="0">
              <a:spcBef>
                <a:spcPts val="0"/>
              </a:spcBef>
              <a:spcAft>
                <a:spcPts val="0"/>
              </a:spcAft>
              <a:buNone/>
            </a:pPr>
            <a:endParaRPr dirty="0"/>
          </a:p>
        </p:txBody>
      </p:sp>
      <p:sp>
        <p:nvSpPr>
          <p:cNvPr id="423" name="Google Shape;423;g50e5355494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423949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0e5355494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50e5355494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SAY:  </a:t>
            </a:r>
            <a:r>
              <a:rPr lang="en-US" dirty="0"/>
              <a:t>“Depending on your district’s grading cycle, might determine when you might have to run reports to check on students’ grades.  For example, if you have a 6 week grading cycle, you would run grades in 3 week cycles.  Also, you might establish a system for daily checks or begin to establish an RTI time for students to work on their missing assignments.  Keep in mind students will move in and move out as the material will vary in intensity.”</a:t>
            </a:r>
            <a:endParaRPr dirty="0"/>
          </a:p>
          <a:p>
            <a:pPr marL="0" lvl="0" indent="0" algn="l" rtl="0">
              <a:spcBef>
                <a:spcPts val="0"/>
              </a:spcBef>
              <a:spcAft>
                <a:spcPts val="0"/>
              </a:spcAft>
              <a:buNone/>
            </a:pPr>
            <a:endParaRPr b="1" dirty="0"/>
          </a:p>
        </p:txBody>
      </p:sp>
      <p:sp>
        <p:nvSpPr>
          <p:cNvPr id="430" name="Google Shape;430;g50e5355494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2413886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dirty="0">
                <a:solidFill>
                  <a:srgbClr val="000000"/>
                </a:solidFill>
                <a:latin typeface="Arial"/>
                <a:ea typeface="Arial"/>
                <a:cs typeface="Arial"/>
                <a:sym typeface="Arial"/>
              </a:rPr>
              <a:t>Given the various models to monitor students’ ABCs (PBIS, SIS, NTACT GRADEBOOK, etc.), decide how YOUR model might look.  Remember, this is a living document! Your DBDM Team may decide to change elements to fit the needs of your students at risk of exiting.  We also have some other forms for you and your team to look at that you may find helpful.”</a:t>
            </a:r>
            <a:endParaRPr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437" name="Google Shape;43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1628186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a:t>
            </a:r>
            <a:r>
              <a:rPr lang="en-US" b="1" dirty="0"/>
              <a:t>SAY</a:t>
            </a:r>
            <a:r>
              <a:rPr lang="en-US" dirty="0"/>
              <a:t>:  “Here is an example of how a </a:t>
            </a:r>
            <a:r>
              <a:rPr lang="en-US" dirty="0" smtClean="0"/>
              <a:t>data-based decision</a:t>
            </a:r>
            <a:r>
              <a:rPr lang="en-US" baseline="0" dirty="0" smtClean="0"/>
              <a:t> making cycle </a:t>
            </a:r>
            <a:r>
              <a:rPr lang="en-US" dirty="0" smtClean="0"/>
              <a:t>works</a:t>
            </a:r>
            <a:r>
              <a:rPr lang="en-US" dirty="0"/>
              <a: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1955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dirty="0"/>
              <a:t>If you are </a:t>
            </a:r>
            <a:r>
              <a:rPr lang="en-US" dirty="0" smtClean="0"/>
              <a:t>a </a:t>
            </a:r>
            <a:r>
              <a:rPr lang="en-US" dirty="0"/>
              <a:t>MMD/DCI school, you could use DACL, DBDM and Student Engagement</a:t>
            </a:r>
            <a:endParaRPr dirty="0"/>
          </a:p>
          <a:p>
            <a:pPr marL="0" lvl="0" indent="0" algn="l" rtl="0">
              <a:spcBef>
                <a:spcPts val="0"/>
              </a:spcBef>
              <a:spcAft>
                <a:spcPts val="0"/>
              </a:spcAft>
              <a:buNone/>
            </a:pPr>
            <a:r>
              <a:rPr lang="en-US" dirty="0"/>
              <a:t>If you are a PBIS school, you already have access to Check and Connect </a:t>
            </a:r>
            <a:r>
              <a:rPr lang="en-US" dirty="0">
                <a:solidFill>
                  <a:srgbClr val="FF0000"/>
                </a:solidFill>
              </a:rPr>
              <a:t>(Do all schools have access to Check &amp; Connect? Is it free to PBIS in Missouri or do they have to pay for materials only?)</a:t>
            </a:r>
            <a:r>
              <a:rPr lang="en-US" dirty="0"/>
              <a:t/>
            </a:r>
            <a:br>
              <a:rPr lang="en-US" dirty="0"/>
            </a:br>
            <a:r>
              <a:rPr lang="en-US" dirty="0">
                <a:solidFill>
                  <a:srgbClr val="000000"/>
                </a:solidFill>
                <a:latin typeface="Arial"/>
                <a:ea typeface="Arial"/>
                <a:cs typeface="Arial"/>
                <a:sym typeface="Arial"/>
              </a:rPr>
              <a:t>How can we support your district in developing Interventions for persistence to graduation?</a:t>
            </a:r>
            <a:endParaRPr dirty="0">
              <a:solidFill>
                <a:srgbClr val="000000"/>
              </a:solidFill>
              <a:latin typeface="Arial"/>
              <a:ea typeface="Arial"/>
              <a:cs typeface="Arial"/>
              <a:sym typeface="Arial"/>
            </a:endParaRPr>
          </a:p>
          <a:p>
            <a:pPr marL="457200" lvl="0" indent="-304800" algn="l" rtl="0">
              <a:lnSpc>
                <a:spcPct val="90000"/>
              </a:lnSpc>
              <a:spcBef>
                <a:spcPts val="1200"/>
              </a:spcBef>
              <a:spcAft>
                <a:spcPts val="0"/>
              </a:spcAft>
              <a:buSzPts val="1200"/>
              <a:buChar char="●"/>
            </a:pPr>
            <a:r>
              <a:rPr lang="en-US" dirty="0">
                <a:solidFill>
                  <a:srgbClr val="000000"/>
                </a:solidFill>
                <a:latin typeface="Arial"/>
                <a:ea typeface="Arial"/>
                <a:cs typeface="Arial"/>
                <a:sym typeface="Arial"/>
              </a:rPr>
              <a:t>PBIS</a:t>
            </a:r>
            <a:endParaRPr dirty="0">
              <a:solidFill>
                <a:srgbClr val="000000"/>
              </a:solidFill>
              <a:latin typeface="Arial"/>
              <a:ea typeface="Arial"/>
              <a:cs typeface="Arial"/>
              <a:sym typeface="Arial"/>
            </a:endParaRPr>
          </a:p>
          <a:p>
            <a:pPr marL="457200" lvl="0" indent="-304800" algn="l" rtl="0">
              <a:lnSpc>
                <a:spcPct val="90000"/>
              </a:lnSpc>
              <a:spcBef>
                <a:spcPts val="1200"/>
              </a:spcBef>
              <a:spcAft>
                <a:spcPts val="0"/>
              </a:spcAft>
              <a:buSzPts val="1200"/>
              <a:buChar char="●"/>
            </a:pPr>
            <a:r>
              <a:rPr lang="en-US" dirty="0">
                <a:solidFill>
                  <a:srgbClr val="000000"/>
                </a:solidFill>
                <a:latin typeface="Arial"/>
                <a:ea typeface="Arial"/>
                <a:cs typeface="Arial"/>
                <a:sym typeface="Arial"/>
              </a:rPr>
              <a:t>Check and Connect</a:t>
            </a:r>
            <a:endParaRPr dirty="0">
              <a:solidFill>
                <a:srgbClr val="000000"/>
              </a:solidFill>
              <a:latin typeface="Arial"/>
              <a:ea typeface="Arial"/>
              <a:cs typeface="Arial"/>
              <a:sym typeface="Arial"/>
            </a:endParaRPr>
          </a:p>
          <a:p>
            <a:pPr marL="457200" lvl="0" indent="-304800" algn="l" rtl="0">
              <a:lnSpc>
                <a:spcPct val="90000"/>
              </a:lnSpc>
              <a:spcBef>
                <a:spcPts val="1200"/>
              </a:spcBef>
              <a:spcAft>
                <a:spcPts val="0"/>
              </a:spcAft>
              <a:buSzPts val="1200"/>
              <a:buChar char="●"/>
            </a:pPr>
            <a:r>
              <a:rPr lang="en-US" dirty="0">
                <a:solidFill>
                  <a:srgbClr val="000000"/>
                </a:solidFill>
                <a:latin typeface="Arial"/>
                <a:ea typeface="Arial"/>
                <a:cs typeface="Arial"/>
                <a:sym typeface="Arial"/>
              </a:rPr>
              <a:t>DACL</a:t>
            </a:r>
            <a:endParaRPr dirty="0">
              <a:solidFill>
                <a:srgbClr val="000000"/>
              </a:solidFill>
              <a:latin typeface="Arial"/>
              <a:ea typeface="Arial"/>
              <a:cs typeface="Arial"/>
              <a:sym typeface="Arial"/>
            </a:endParaRPr>
          </a:p>
          <a:p>
            <a:pPr marL="457200" lvl="0" indent="-304800" algn="l" rtl="0">
              <a:lnSpc>
                <a:spcPct val="90000"/>
              </a:lnSpc>
              <a:spcBef>
                <a:spcPts val="1200"/>
              </a:spcBef>
              <a:spcAft>
                <a:spcPts val="0"/>
              </a:spcAft>
              <a:buSzPts val="1200"/>
              <a:buChar char="●"/>
            </a:pPr>
            <a:r>
              <a:rPr lang="en-US" dirty="0">
                <a:solidFill>
                  <a:srgbClr val="000000"/>
                </a:solidFill>
                <a:latin typeface="Arial"/>
                <a:ea typeface="Arial"/>
                <a:cs typeface="Arial"/>
                <a:sym typeface="Arial"/>
              </a:rPr>
              <a:t>Using Your Early Warning System to Target Interventions</a:t>
            </a:r>
            <a:endParaRPr dirty="0">
              <a:solidFill>
                <a:srgbClr val="000000"/>
              </a:solidFill>
              <a:latin typeface="Arial"/>
              <a:ea typeface="Arial"/>
              <a:cs typeface="Arial"/>
              <a:sym typeface="Arial"/>
            </a:endParaRPr>
          </a:p>
          <a:p>
            <a:pPr marL="457200" lvl="0" indent="-304800" algn="l" rtl="0">
              <a:lnSpc>
                <a:spcPct val="90000"/>
              </a:lnSpc>
              <a:spcBef>
                <a:spcPts val="1200"/>
              </a:spcBef>
              <a:spcAft>
                <a:spcPts val="0"/>
              </a:spcAft>
              <a:buSzPts val="1200"/>
              <a:buChar char="●"/>
            </a:pPr>
            <a:r>
              <a:rPr lang="en-US" dirty="0">
                <a:solidFill>
                  <a:srgbClr val="000000"/>
                </a:solidFill>
                <a:latin typeface="Arial"/>
                <a:ea typeface="Arial"/>
                <a:cs typeface="Arial"/>
                <a:sym typeface="Arial"/>
              </a:rPr>
              <a:t>Using the Early Warning Systems to Monitor Progress</a:t>
            </a:r>
            <a:endParaRPr dirty="0">
              <a:solidFill>
                <a:srgbClr val="000000"/>
              </a:solidFill>
              <a:latin typeface="Arial"/>
              <a:ea typeface="Arial"/>
              <a:cs typeface="Arial"/>
              <a:sym typeface="Arial"/>
            </a:endParaRPr>
          </a:p>
          <a:p>
            <a:pPr marL="457200" lvl="0" indent="-304800" algn="l" rtl="0">
              <a:lnSpc>
                <a:spcPct val="90000"/>
              </a:lnSpc>
              <a:spcBef>
                <a:spcPts val="1200"/>
              </a:spcBef>
              <a:spcAft>
                <a:spcPts val="0"/>
              </a:spcAft>
              <a:buSzPts val="1200"/>
              <a:buChar char="●"/>
            </a:pPr>
            <a:r>
              <a:rPr lang="en-US" dirty="0">
                <a:solidFill>
                  <a:srgbClr val="000000"/>
                </a:solidFill>
                <a:latin typeface="Arial"/>
                <a:ea typeface="Arial"/>
                <a:cs typeface="Arial"/>
                <a:sym typeface="Arial"/>
              </a:rPr>
              <a:t>Developing an Early Warning System at the District Level”</a:t>
            </a:r>
            <a:endParaRPr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
        <p:nvSpPr>
          <p:cNvPr id="444" name="Google Shape;44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3169324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b="0" dirty="0"/>
              <a:t>We will now look at the impact of student engagement. </a:t>
            </a:r>
            <a:r>
              <a:rPr lang="en-US" dirty="0"/>
              <a:t>The Value of Student Engagement.”</a:t>
            </a:r>
            <a:endParaRPr dirty="0"/>
          </a:p>
          <a:p>
            <a:pPr marL="0" lvl="0" indent="0" algn="l" rtl="0">
              <a:spcBef>
                <a:spcPts val="0"/>
              </a:spcBef>
              <a:spcAft>
                <a:spcPts val="0"/>
              </a:spcAft>
              <a:buNone/>
            </a:pPr>
            <a:endParaRPr dirty="0"/>
          </a:p>
        </p:txBody>
      </p:sp>
      <p:sp>
        <p:nvSpPr>
          <p:cNvPr id="451" name="Google Shape;45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35709181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smtClean="0"/>
              <a:t>TO DO:</a:t>
            </a:r>
            <a:r>
              <a:rPr lang="en-US" b="1" baseline="0" dirty="0" smtClean="0"/>
              <a:t>  </a:t>
            </a:r>
            <a:r>
              <a:rPr lang="en-US" b="0" dirty="0" smtClean="0"/>
              <a:t>Ask the </a:t>
            </a:r>
            <a:r>
              <a:rPr lang="en-US" b="0" dirty="0"/>
              <a:t>participants to answer these two questions.</a:t>
            </a:r>
            <a:endParaRPr b="0" dirty="0"/>
          </a:p>
          <a:p>
            <a:pPr marL="0" lvl="0" indent="0" algn="l" rtl="0">
              <a:spcBef>
                <a:spcPts val="0"/>
              </a:spcBef>
              <a:spcAft>
                <a:spcPts val="0"/>
              </a:spcAft>
              <a:buNone/>
            </a:pP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a:t>
            </a:r>
            <a:r>
              <a:rPr lang="en-US" dirty="0"/>
              <a:t>: “ I am going to read the first question. We are going to get up and do an activity-Stand UP, Hand Up and Pair Up.  Stand up and push in your chairs. Hand Up-You will raise your hand and find a partner and pair up.  Repeat this twice.  Now let’s go to the second question.  Repeat Stand Up  Hand Up and Pair Up</a:t>
            </a:r>
            <a:r>
              <a:rPr lang="en-US" b="1" dirty="0"/>
              <a:t>.”</a:t>
            </a:r>
            <a:endParaRPr b="1" dirty="0"/>
          </a:p>
        </p:txBody>
      </p:sp>
      <p:sp>
        <p:nvSpPr>
          <p:cNvPr id="457" name="Google Shape;45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862718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6a3b9d101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56a3b9d101_0_1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u="sng" dirty="0"/>
              <a:t>Journal of Education and Learning</a:t>
            </a:r>
            <a:r>
              <a:rPr lang="en-US" dirty="0"/>
              <a:t>; Vol. 1, No. 2; 2012</a:t>
            </a:r>
            <a:endParaRPr dirty="0"/>
          </a:p>
          <a:p>
            <a:pPr marL="0" lvl="0" indent="0" algn="l" rtl="0">
              <a:spcBef>
                <a:spcPts val="0"/>
              </a:spcBef>
              <a:spcAft>
                <a:spcPts val="0"/>
              </a:spcAft>
              <a:buClr>
                <a:srgbClr val="000000"/>
              </a:buClr>
              <a:buSzPts val="1400"/>
              <a:buFont typeface="Arial"/>
              <a:buNone/>
            </a:pPr>
            <a:r>
              <a:rPr lang="en-US" dirty="0"/>
              <a:t>ISSN 1927-5250 E-ISSN 1927-5269</a:t>
            </a:r>
            <a:endParaRPr dirty="0"/>
          </a:p>
          <a:p>
            <a:pPr marL="0" lvl="0" indent="0" algn="l" rtl="0">
              <a:spcBef>
                <a:spcPts val="0"/>
              </a:spcBef>
              <a:spcAft>
                <a:spcPts val="0"/>
              </a:spcAft>
              <a:buClr>
                <a:srgbClr val="000000"/>
              </a:buClr>
              <a:buSzPts val="1400"/>
              <a:buFont typeface="Arial"/>
              <a:buNone/>
            </a:pPr>
            <a:r>
              <a:rPr lang="en-US" dirty="0"/>
              <a:t>Published by Canadian Center of Science and Education 252</a:t>
            </a:r>
            <a:endParaRPr dirty="0"/>
          </a:p>
          <a:p>
            <a:pPr marL="0" lvl="0" indent="0" algn="l" rtl="0">
              <a:spcBef>
                <a:spcPts val="0"/>
              </a:spcBef>
              <a:spcAft>
                <a:spcPts val="0"/>
              </a:spcAft>
              <a:buClr>
                <a:srgbClr val="000000"/>
              </a:buClr>
              <a:buSzPts val="1400"/>
              <a:buFont typeface="Arial"/>
              <a:buNone/>
            </a:pPr>
            <a:r>
              <a:rPr lang="en-US" i="1" dirty="0"/>
              <a:t>How Motivation Influences Student Engagement: A Qualitative Case Study</a:t>
            </a:r>
            <a:endParaRPr dirty="0"/>
          </a:p>
          <a:p>
            <a:pPr marL="0" lvl="0" indent="0" algn="l" rtl="0">
              <a:spcBef>
                <a:spcPts val="0"/>
              </a:spcBef>
              <a:spcAft>
                <a:spcPts val="0"/>
              </a:spcAft>
              <a:buClr>
                <a:srgbClr val="000000"/>
              </a:buClr>
              <a:buSzPts val="1400"/>
              <a:buFont typeface="Arial"/>
              <a:buNone/>
            </a:pPr>
            <a:r>
              <a:rPr lang="en-US" dirty="0" err="1"/>
              <a:t>Sitwat</a:t>
            </a:r>
            <a:r>
              <a:rPr lang="en-US" dirty="0"/>
              <a:t> Saeed &amp; David </a:t>
            </a:r>
            <a:r>
              <a:rPr lang="en-US" dirty="0" err="1"/>
              <a:t>Zyngier</a:t>
            </a:r>
            <a:endParaRPr dirty="0"/>
          </a:p>
          <a:p>
            <a:pPr marL="0" lvl="0" indent="0" algn="l" rtl="0">
              <a:spcBef>
                <a:spcPts val="0"/>
              </a:spcBef>
              <a:spcAft>
                <a:spcPts val="0"/>
              </a:spcAft>
              <a:buClr>
                <a:srgbClr val="000000"/>
              </a:buClr>
              <a:buSzPts val="1400"/>
              <a:buFont typeface="Arial"/>
              <a:buNone/>
            </a:pPr>
            <a:r>
              <a:rPr lang="en-US" dirty="0"/>
              <a:t>Faculty of Education Monash University, Melbourne Australia</a:t>
            </a:r>
            <a:endParaRPr dirty="0"/>
          </a:p>
          <a:p>
            <a:pPr marL="0" lvl="0" indent="0" algn="l" rtl="0">
              <a:spcBef>
                <a:spcPts val="0"/>
              </a:spcBef>
              <a:spcAft>
                <a:spcPts val="0"/>
              </a:spcAft>
              <a:buNone/>
            </a:pPr>
            <a:r>
              <a:rPr lang="en-US" dirty="0"/>
              <a:t>Correspondence: David </a:t>
            </a:r>
            <a:r>
              <a:rPr lang="en-US" dirty="0" err="1"/>
              <a:t>Zyngier</a:t>
            </a:r>
            <a:r>
              <a:rPr lang="en-US" dirty="0"/>
              <a:t>, Faculty of Education, Monash University, PO Box 527 Frankston 3199</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a:t>
            </a:r>
            <a:r>
              <a:rPr lang="en-US" b="1" dirty="0" err="1"/>
              <a:t>DO:Read</a:t>
            </a:r>
            <a:r>
              <a:rPr lang="en-US" b="1" dirty="0"/>
              <a:t> the </a:t>
            </a:r>
            <a:r>
              <a:rPr lang="en-US" b="1" dirty="0" smtClean="0"/>
              <a:t>slide</a:t>
            </a:r>
            <a:r>
              <a:rPr lang="en-US" b="1" baseline="0" dirty="0" smtClean="0"/>
              <a:t> aloud.</a:t>
            </a:r>
            <a:endParaRPr b="1" dirty="0"/>
          </a:p>
        </p:txBody>
      </p:sp>
      <p:sp>
        <p:nvSpPr>
          <p:cNvPr id="464" name="Google Shape;464;g56a3b9d101_0_1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extLst>
      <p:ext uri="{BB962C8B-B14F-4D97-AF65-F5344CB8AC3E}">
        <p14:creationId xmlns:p14="http://schemas.microsoft.com/office/powerpoint/2010/main" val="2893805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5ad97ce9f5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5ad97ce9f5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“T</a:t>
            </a:r>
            <a:r>
              <a:rPr lang="en-US" dirty="0"/>
              <a:t>here are four components that are always present when students are engaged. Those four components are:</a:t>
            </a:r>
            <a:endParaRPr dirty="0"/>
          </a:p>
          <a:p>
            <a:pPr marL="0" lvl="0" indent="0" algn="l" rtl="0">
              <a:spcBef>
                <a:spcPts val="0"/>
              </a:spcBef>
              <a:spcAft>
                <a:spcPts val="0"/>
              </a:spcAft>
              <a:buClr>
                <a:schemeClr val="dk1"/>
              </a:buClr>
              <a:buSzPts val="1200"/>
              <a:buFont typeface="Arial"/>
              <a:buNone/>
            </a:pPr>
            <a:endParaRPr dirty="0"/>
          </a:p>
          <a:p>
            <a:pPr marL="673100" lvl="1" indent="-228600" algn="l" rtl="0">
              <a:lnSpc>
                <a:spcPct val="150000"/>
              </a:lnSpc>
              <a:spcBef>
                <a:spcPts val="600"/>
              </a:spcBef>
              <a:spcAft>
                <a:spcPts val="0"/>
              </a:spcAft>
              <a:buClr>
                <a:schemeClr val="dk1"/>
              </a:buClr>
              <a:buSzPts val="1200"/>
              <a:buAutoNum type="arabicPeriod"/>
            </a:pPr>
            <a:r>
              <a:rPr lang="en-US" dirty="0"/>
              <a:t>The engaged student is </a:t>
            </a:r>
            <a:r>
              <a:rPr lang="en-US" b="1" dirty="0"/>
              <a:t>attentive. </a:t>
            </a:r>
            <a:r>
              <a:rPr lang="en-US" dirty="0"/>
              <a:t>In the sense that he/she pays attention to and focuses on the tasks associated with the work being done.</a:t>
            </a:r>
            <a:endParaRPr dirty="0"/>
          </a:p>
          <a:p>
            <a:pPr marL="673100" lvl="1" indent="-228600" algn="l" rtl="0">
              <a:lnSpc>
                <a:spcPct val="150000"/>
              </a:lnSpc>
              <a:spcBef>
                <a:spcPts val="600"/>
              </a:spcBef>
              <a:spcAft>
                <a:spcPts val="0"/>
              </a:spcAft>
              <a:buClr>
                <a:schemeClr val="dk1"/>
              </a:buClr>
              <a:buSzPts val="1200"/>
              <a:buAutoNum type="arabicPeriod"/>
            </a:pPr>
            <a:r>
              <a:rPr lang="en-US" dirty="0"/>
              <a:t>The engaged student is </a:t>
            </a:r>
            <a:r>
              <a:rPr lang="en-US" b="1" dirty="0"/>
              <a:t>committed. </a:t>
            </a:r>
            <a:r>
              <a:rPr lang="en-US" dirty="0"/>
              <a:t>He/she voluntarily (without the promise of extrinsic awards or the threat of negative consequences) deploys scarce resources under his/her control (time, attention, and effort) to support the activity called for by the task.</a:t>
            </a:r>
            <a:endParaRPr dirty="0"/>
          </a:p>
          <a:p>
            <a:pPr marL="673100" lvl="1" indent="-228600" algn="l" rtl="0">
              <a:lnSpc>
                <a:spcPct val="150000"/>
              </a:lnSpc>
              <a:spcBef>
                <a:spcPts val="600"/>
              </a:spcBef>
              <a:spcAft>
                <a:spcPts val="0"/>
              </a:spcAft>
              <a:buClr>
                <a:schemeClr val="dk1"/>
              </a:buClr>
              <a:buSzPts val="1200"/>
              <a:buAutoNum type="arabicPeriod"/>
            </a:pPr>
            <a:r>
              <a:rPr lang="en-US" dirty="0"/>
              <a:t>The engaged student is </a:t>
            </a:r>
            <a:r>
              <a:rPr lang="en-US" b="1" dirty="0"/>
              <a:t>persistent.</a:t>
            </a:r>
            <a:r>
              <a:rPr lang="en-US" dirty="0"/>
              <a:t> He/she sticks with the task even when it presents difficulties.</a:t>
            </a:r>
            <a:endParaRPr dirty="0"/>
          </a:p>
          <a:p>
            <a:pPr marL="673100" lvl="1" indent="-228600" algn="l" rtl="0">
              <a:lnSpc>
                <a:spcPct val="150000"/>
              </a:lnSpc>
              <a:spcBef>
                <a:spcPts val="600"/>
              </a:spcBef>
              <a:spcAft>
                <a:spcPts val="0"/>
              </a:spcAft>
              <a:buClr>
                <a:schemeClr val="dk1"/>
              </a:buClr>
              <a:buSzPts val="1200"/>
              <a:buAutoNum type="arabicPeriod"/>
            </a:pPr>
            <a:r>
              <a:rPr lang="en-US" dirty="0"/>
              <a:t>The engages student is </a:t>
            </a:r>
            <a:r>
              <a:rPr lang="en-US" b="1" dirty="0"/>
              <a:t>connected.</a:t>
            </a:r>
            <a:r>
              <a:rPr lang="en-US" dirty="0"/>
              <a:t> He/she finds meaning and value in the tasks that make up the work.</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b="1" dirty="0"/>
              <a:t>The main difference between students who are engaged and those who are not is the way they respond to the situation or tasks at hand.</a:t>
            </a:r>
            <a:endParaRPr b="1" dirty="0"/>
          </a:p>
          <a:p>
            <a:pPr marL="0" lvl="0" indent="0" algn="l" rtl="0">
              <a:spcBef>
                <a:spcPts val="0"/>
              </a:spcBef>
              <a:spcAft>
                <a:spcPts val="0"/>
              </a:spcAft>
              <a:buClr>
                <a:schemeClr val="dk1"/>
              </a:buClr>
              <a:buSzPts val="300"/>
              <a:buFont typeface="Arial"/>
              <a:buNone/>
            </a:pPr>
            <a:endParaRPr b="1" dirty="0"/>
          </a:p>
          <a:p>
            <a:pPr marL="0" lvl="0" indent="0" algn="l" rtl="0">
              <a:spcBef>
                <a:spcPts val="0"/>
              </a:spcBef>
              <a:spcAft>
                <a:spcPts val="0"/>
              </a:spcAft>
              <a:buClr>
                <a:schemeClr val="dk1"/>
              </a:buClr>
              <a:buSzPts val="300"/>
              <a:buFont typeface="Arial"/>
              <a:buNone/>
            </a:pPr>
            <a:r>
              <a:rPr lang="en-US" b="1" dirty="0"/>
              <a:t>Reference: </a:t>
            </a:r>
            <a:r>
              <a:rPr lang="en-US" dirty="0" err="1"/>
              <a:t>Schlechty</a:t>
            </a:r>
            <a:r>
              <a:rPr lang="en-US" dirty="0"/>
              <a:t>, P. C. (2011). </a:t>
            </a:r>
            <a:r>
              <a:rPr lang="en-US" i="1" dirty="0"/>
              <a:t>Engaging Students: The Next Level of Working on the Work,</a:t>
            </a:r>
            <a:r>
              <a:rPr lang="en-US" dirty="0"/>
              <a:t> San Francisco: </a:t>
            </a:r>
            <a:r>
              <a:rPr lang="en-US" dirty="0" err="1"/>
              <a:t>Jossey</a:t>
            </a:r>
            <a:r>
              <a:rPr lang="en-US" dirty="0"/>
              <a:t>-Bass.</a:t>
            </a:r>
            <a:endParaRPr dirty="0"/>
          </a:p>
          <a:p>
            <a:pPr marL="0" lvl="0" indent="0" algn="l" rtl="0">
              <a:spcBef>
                <a:spcPts val="0"/>
              </a:spcBef>
              <a:spcAft>
                <a:spcPts val="0"/>
              </a:spcAft>
              <a:buNone/>
            </a:pPr>
            <a:endParaRPr b="1" dirty="0"/>
          </a:p>
          <a:p>
            <a:pPr marL="0" lvl="0" indent="0" algn="l" rtl="0">
              <a:spcBef>
                <a:spcPts val="0"/>
              </a:spcBef>
              <a:spcAft>
                <a:spcPts val="0"/>
              </a:spcAft>
              <a:buNone/>
            </a:pPr>
            <a:endParaRPr b="1" dirty="0"/>
          </a:p>
        </p:txBody>
      </p:sp>
      <p:sp>
        <p:nvSpPr>
          <p:cNvPr id="471" name="Google Shape;471;g5ad97ce9f5_1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271490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 “</a:t>
            </a:r>
            <a:r>
              <a:rPr lang="en-US" dirty="0"/>
              <a:t>This is a process for developing an EWS within your school district. </a:t>
            </a:r>
            <a:r>
              <a:rPr lang="en-US" b="1" dirty="0"/>
              <a:t> </a:t>
            </a:r>
            <a:r>
              <a:rPr lang="en-US" dirty="0"/>
              <a:t>This is not just  for high school, but developing an early warning system in elementary or whenever there is a transition to a new building.”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757489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5ad97ce9f5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5ad97ce9f5_1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400" b="1" dirty="0"/>
              <a:t>To Know/To Say: </a:t>
            </a:r>
            <a:r>
              <a:rPr lang="en-US" sz="1400" dirty="0"/>
              <a:t>Teachers should be aware of certain response indicators that will help them determine the level of student engagement. </a:t>
            </a:r>
            <a:endParaRPr sz="1400" dirty="0"/>
          </a:p>
          <a:p>
            <a:pPr marL="0" lvl="0" indent="0" algn="l" rtl="0">
              <a:spcBef>
                <a:spcPts val="0"/>
              </a:spcBef>
              <a:spcAft>
                <a:spcPts val="0"/>
              </a:spcAft>
              <a:buClr>
                <a:schemeClr val="dk1"/>
              </a:buClr>
              <a:buSzPts val="1200"/>
              <a:buFont typeface="Arial"/>
              <a:buNone/>
            </a:pPr>
            <a:endParaRPr sz="1400" dirty="0"/>
          </a:p>
          <a:p>
            <a:pPr marL="0" lvl="1" indent="0" algn="l" rtl="0">
              <a:spcBef>
                <a:spcPts val="0"/>
              </a:spcBef>
              <a:spcAft>
                <a:spcPts val="0"/>
              </a:spcAft>
              <a:buClr>
                <a:schemeClr val="dk1"/>
              </a:buClr>
              <a:buSzPts val="1200"/>
              <a:buFont typeface="Arial"/>
              <a:buNone/>
            </a:pPr>
            <a:r>
              <a:rPr lang="en-US" sz="1400" dirty="0"/>
              <a:t>1. </a:t>
            </a:r>
            <a:r>
              <a:rPr lang="en-US" sz="1400" b="1" dirty="0"/>
              <a:t>Engagement:</a:t>
            </a:r>
            <a:r>
              <a:rPr lang="en-US" dirty="0"/>
              <a:t> The student volunteers resources under his/her control (time, effort, and attention). The student is attentive to the task because he/she finds personal meaning and value in the task. The student sees the task as responding to motives and values he/she brings to the work. The student persists with the task even when he/she experiences difficulty and does not compromise personal standards for the completion of the task.</a:t>
            </a:r>
            <a:endParaRPr dirty="0"/>
          </a:p>
          <a:p>
            <a:pPr marL="0" lvl="0" indent="0" algn="l" rtl="0">
              <a:spcBef>
                <a:spcPts val="0"/>
              </a:spcBef>
              <a:spcAft>
                <a:spcPts val="0"/>
              </a:spcAft>
              <a:buClr>
                <a:schemeClr val="dk1"/>
              </a:buClr>
              <a:buSzPts val="1200"/>
              <a:buFont typeface="Arial"/>
              <a:buNone/>
            </a:pPr>
            <a:endParaRPr dirty="0"/>
          </a:p>
          <a:p>
            <a:pPr marL="0" lvl="1" indent="0" algn="l" rtl="0">
              <a:spcBef>
                <a:spcPts val="0"/>
              </a:spcBef>
              <a:spcAft>
                <a:spcPts val="0"/>
              </a:spcAft>
              <a:buClr>
                <a:schemeClr val="dk1"/>
              </a:buClr>
              <a:buSzPts val="1200"/>
              <a:buFont typeface="Arial"/>
              <a:buNone/>
            </a:pPr>
            <a:r>
              <a:rPr lang="en-US" dirty="0"/>
              <a:t>2. </a:t>
            </a:r>
            <a:r>
              <a:rPr lang="en-US" b="1" dirty="0"/>
              <a:t>Strategic Compliance: </a:t>
            </a:r>
            <a:r>
              <a:rPr lang="en-US" dirty="0"/>
              <a:t>The student allocates only as much time, energy, and resources as are required to get the reward offered or desired. The student is attentive to the task because he/she perceives the receipt of some desired extrinsic reward which is conditionally available to those who pay attention to the task and do what is required of them. The student persists with the task only up to the point of ensuring that the desired reward is offered, and the student is willing to accept the reward and abandon the task even though he/she may not be personally satisfied that the work done is of the quality that he/she could produce.</a:t>
            </a:r>
            <a:endParaRPr dirty="0"/>
          </a:p>
          <a:p>
            <a:pPr marL="0" lvl="0" indent="0" algn="l" rtl="0">
              <a:spcBef>
                <a:spcPts val="0"/>
              </a:spcBef>
              <a:spcAft>
                <a:spcPts val="0"/>
              </a:spcAft>
              <a:buClr>
                <a:schemeClr val="dk1"/>
              </a:buClr>
              <a:buSzPts val="1200"/>
              <a:buFont typeface="Arial"/>
              <a:buNone/>
            </a:pPr>
            <a:endParaRPr dirty="0"/>
          </a:p>
          <a:p>
            <a:pPr marL="0" lvl="1" indent="0" algn="l" rtl="0">
              <a:spcBef>
                <a:spcPts val="0"/>
              </a:spcBef>
              <a:spcAft>
                <a:spcPts val="0"/>
              </a:spcAft>
              <a:buClr>
                <a:schemeClr val="dk1"/>
              </a:buClr>
              <a:buSzPts val="1200"/>
              <a:buFont typeface="Arial"/>
              <a:buNone/>
            </a:pPr>
            <a:r>
              <a:rPr lang="en-US" dirty="0"/>
              <a:t>3. </a:t>
            </a:r>
            <a:r>
              <a:rPr lang="en-US" b="1" dirty="0"/>
              <a:t>Ritual Compliance:</a:t>
            </a:r>
            <a:r>
              <a:rPr lang="en-US" dirty="0"/>
              <a:t> The student does only those things that must be done and does little or nothing outside the context of direct supervision by the teacher. The student pays minimal attention to the work, is easily distracted, and is constantly seeking alternative activities to pursue. For example, it appears that texting has now become a favorite pastime for those who are ritually compliant. The student is easily discouraged from completing the task and regularly tries to avoid the task or get the requirements of the work waived or compromised.</a:t>
            </a:r>
            <a:endParaRPr dirty="0"/>
          </a:p>
          <a:p>
            <a:pPr marL="0" lvl="0" indent="0" algn="l" rtl="0">
              <a:spcBef>
                <a:spcPts val="0"/>
              </a:spcBef>
              <a:spcAft>
                <a:spcPts val="0"/>
              </a:spcAft>
              <a:buClr>
                <a:schemeClr val="dk1"/>
              </a:buClr>
              <a:buSzPts val="1200"/>
              <a:buFont typeface="Arial"/>
              <a:buNone/>
            </a:pPr>
            <a:endParaRPr dirty="0"/>
          </a:p>
          <a:p>
            <a:pPr marL="0" lvl="1" indent="0" algn="l" rtl="0">
              <a:spcBef>
                <a:spcPts val="0"/>
              </a:spcBef>
              <a:spcAft>
                <a:spcPts val="0"/>
              </a:spcAft>
              <a:buClr>
                <a:schemeClr val="dk1"/>
              </a:buClr>
              <a:buSzPts val="1200"/>
              <a:buFont typeface="Arial"/>
              <a:buNone/>
            </a:pPr>
            <a:r>
              <a:rPr lang="en-US" dirty="0"/>
              <a:t>4. </a:t>
            </a:r>
            <a:r>
              <a:rPr lang="en-US" b="1" dirty="0" err="1"/>
              <a:t>Retreatism</a:t>
            </a:r>
            <a:r>
              <a:rPr lang="en-US" b="1" dirty="0"/>
              <a:t>:</a:t>
            </a:r>
            <a:r>
              <a:rPr lang="en-US" dirty="0"/>
              <a:t> The student does nothing and, when forced through direct supervision to do the task, either engages in ritual behavior or rebellion. The student does not attend to the work, but does not engage in the activities that distract others. The student employs strategies to conceal his/her lack of involvement, sleeping with eyes wide open and smiling from time to time.</a:t>
            </a:r>
            <a:endParaRPr dirty="0"/>
          </a:p>
          <a:p>
            <a:pPr marL="0" lvl="0" indent="0" algn="l" rtl="0">
              <a:spcBef>
                <a:spcPts val="0"/>
              </a:spcBef>
              <a:spcAft>
                <a:spcPts val="0"/>
              </a:spcAft>
              <a:buClr>
                <a:schemeClr val="dk1"/>
              </a:buClr>
              <a:buSzPts val="1200"/>
              <a:buFont typeface="Arial"/>
              <a:buNone/>
            </a:pPr>
            <a:endParaRPr dirty="0"/>
          </a:p>
          <a:p>
            <a:pPr marL="0" lvl="1" indent="0" algn="l" rtl="0">
              <a:spcBef>
                <a:spcPts val="0"/>
              </a:spcBef>
              <a:spcAft>
                <a:spcPts val="0"/>
              </a:spcAft>
              <a:buClr>
                <a:schemeClr val="dk1"/>
              </a:buClr>
              <a:buSzPts val="1200"/>
              <a:buFont typeface="Arial"/>
              <a:buNone/>
            </a:pPr>
            <a:r>
              <a:rPr lang="en-US" dirty="0"/>
              <a:t>5. </a:t>
            </a:r>
            <a:r>
              <a:rPr lang="en-US" b="1" dirty="0"/>
              <a:t>Rebellion:</a:t>
            </a:r>
            <a:r>
              <a:rPr lang="en-US" dirty="0"/>
              <a:t> The student overtly refuses to comply with the requirements of the task. This refusal may involve cheating, refusing to do the work, or even doing other work in place of what is expected. Alienation rather than commitment is evident. Unlike the retreaters, students who rebel are likely to be active in their rejection of the task, up to and including efforts to sabotage the work, cheat, and build negative coalitions of other students around the work and the rejection of the values the work suggests.</a:t>
            </a:r>
            <a:endParaRPr dirty="0"/>
          </a:p>
          <a:p>
            <a:pPr marL="0" lvl="0" indent="0" algn="l" rtl="0">
              <a:spcBef>
                <a:spcPts val="400"/>
              </a:spcBef>
              <a:spcAft>
                <a:spcPts val="0"/>
              </a:spcAft>
              <a:buClr>
                <a:schemeClr val="dk1"/>
              </a:buClr>
              <a:buSzPts val="1200"/>
              <a:buFont typeface="Arial"/>
              <a:buNone/>
            </a:pPr>
            <a:endParaRPr dirty="0"/>
          </a:p>
          <a:p>
            <a:pPr marL="0" lvl="0" indent="0" algn="l" rtl="0">
              <a:spcBef>
                <a:spcPts val="400"/>
              </a:spcBef>
              <a:spcAft>
                <a:spcPts val="0"/>
              </a:spcAft>
              <a:buClr>
                <a:schemeClr val="dk1"/>
              </a:buClr>
              <a:buSzPts val="1200"/>
              <a:buFont typeface="Arial"/>
              <a:buNone/>
            </a:pPr>
            <a:r>
              <a:rPr lang="en-US" b="1" dirty="0"/>
              <a:t>Reference:</a:t>
            </a:r>
            <a:r>
              <a:rPr lang="en-US" dirty="0"/>
              <a:t> Francis, S. (2014, February 28). Five Levels Of Student Engagement [blog post]. Retrieved from http://www.happyschool.com.au/five-levels-of-student-engagement/</a:t>
            </a:r>
            <a:endParaRPr dirty="0"/>
          </a:p>
          <a:p>
            <a:pPr marL="0" lvl="0" indent="0" algn="l" rtl="0">
              <a:spcBef>
                <a:spcPts val="0"/>
              </a:spcBef>
              <a:spcAft>
                <a:spcPts val="0"/>
              </a:spcAft>
              <a:buNone/>
            </a:pPr>
            <a:endParaRPr dirty="0"/>
          </a:p>
        </p:txBody>
      </p:sp>
      <p:sp>
        <p:nvSpPr>
          <p:cNvPr id="497" name="Google Shape;497;g5ad97ce9f5_1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extLst>
      <p:ext uri="{BB962C8B-B14F-4D97-AF65-F5344CB8AC3E}">
        <p14:creationId xmlns:p14="http://schemas.microsoft.com/office/powerpoint/2010/main" val="1099923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0"/>
              </a:spcAft>
              <a:buClr>
                <a:schemeClr val="dk1"/>
              </a:buClr>
              <a:buSzPts val="1200"/>
              <a:buFont typeface="Arial"/>
              <a:buNone/>
              <a:tabLst/>
              <a:defRPr/>
            </a:pPr>
            <a:r>
              <a:rPr lang="en-US" b="1" dirty="0" smtClean="0"/>
              <a:t>TO</a:t>
            </a:r>
            <a:r>
              <a:rPr lang="en-US" b="1" baseline="0" dirty="0" smtClean="0"/>
              <a:t> </a:t>
            </a:r>
            <a:r>
              <a:rPr lang="en-US" b="1" dirty="0" smtClean="0"/>
              <a:t>DO: </a:t>
            </a:r>
            <a:r>
              <a:rPr lang="en-US" dirty="0"/>
              <a:t>Briefly discuss the content of this slide and ask participants to provide examples of some of the statements. Also allow participants to discuss why a statement is listed as a “do” or a “don’t”.</a:t>
            </a:r>
          </a:p>
          <a:p>
            <a:pPr marL="0" lvl="0" indent="0" algn="l" rtl="0">
              <a:spcBef>
                <a:spcPts val="400"/>
              </a:spcBef>
              <a:spcAft>
                <a:spcPts val="0"/>
              </a:spcAft>
              <a:buClr>
                <a:schemeClr val="dk1"/>
              </a:buClr>
              <a:buSzPts val="1200"/>
              <a:buFont typeface="Arial"/>
              <a:buNone/>
            </a:pPr>
            <a:r>
              <a:rPr lang="en-US" b="1" dirty="0" smtClean="0"/>
              <a:t>TO </a:t>
            </a:r>
            <a:r>
              <a:rPr lang="en-US" b="1" dirty="0"/>
              <a:t>SAY: “</a:t>
            </a:r>
            <a:r>
              <a:rPr lang="en-US" dirty="0"/>
              <a:t>Briefly discuss the content of this slide and ask participants to provide examples of some of the statements. Also allow participants to discuss why a statement is listed as a “do” or a “don’t”.”</a:t>
            </a:r>
          </a:p>
          <a:p>
            <a:pPr marL="0" lvl="0" indent="0" algn="l" rtl="0">
              <a:spcBef>
                <a:spcPts val="400"/>
              </a:spcBef>
              <a:spcAft>
                <a:spcPts val="0"/>
              </a:spcAft>
              <a:buClr>
                <a:schemeClr val="dk1"/>
              </a:buClr>
              <a:buSzPts val="1200"/>
              <a:buFont typeface="Arial"/>
              <a:buNone/>
            </a:pPr>
            <a:endParaRPr lang="en-US" b="1" dirty="0"/>
          </a:p>
          <a:p>
            <a:pPr marL="0" lvl="0" indent="0" algn="l" rtl="0">
              <a:spcBef>
                <a:spcPts val="300"/>
              </a:spcBef>
              <a:spcAft>
                <a:spcPts val="0"/>
              </a:spcAft>
              <a:buClr>
                <a:schemeClr val="dk1"/>
              </a:buClr>
              <a:buSzPts val="1200"/>
              <a:buFont typeface="Arial"/>
              <a:buNone/>
            </a:pPr>
            <a:r>
              <a:rPr lang="en-US" sz="1400" b="1" dirty="0"/>
              <a:t>Reference: </a:t>
            </a:r>
            <a:r>
              <a:rPr lang="en-US" sz="1400" dirty="0"/>
              <a:t>Thompson, J. G. (2009). </a:t>
            </a:r>
            <a:r>
              <a:rPr lang="en-US" sz="1400" i="1" dirty="0"/>
              <a:t>First Year Teacher's Survival Guide: Ready-To-Use Strategies, Tools &amp; Activities for Meeting the Challenges of Each School Day</a:t>
            </a:r>
            <a:r>
              <a:rPr lang="en-US" sz="1400" dirty="0"/>
              <a:t> (Vol. 30). John Wiley &amp; Sons.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7570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b="1" dirty="0"/>
              <a:t>TO KNOW:  Be familiar with the website.</a:t>
            </a:r>
          </a:p>
          <a:p>
            <a:pPr marL="0" lvl="0" indent="0" algn="l" rtl="0">
              <a:spcBef>
                <a:spcPts val="0"/>
              </a:spcBef>
              <a:spcAft>
                <a:spcPts val="0"/>
              </a:spcAft>
              <a:buClr>
                <a:schemeClr val="dk1"/>
              </a:buClr>
              <a:buSzPts val="1200"/>
              <a:buFont typeface="Arial"/>
              <a:buNone/>
            </a:pPr>
            <a:r>
              <a:rPr lang="en-US" b="1" dirty="0"/>
              <a:t>TO DO/TO SAY: </a:t>
            </a:r>
            <a:r>
              <a:rPr lang="en-US" dirty="0"/>
              <a:t>This website on Edutopia provides a list of resources that teachers can explore. There are many strategies that can be used and this website only offers some of the many options. Participants can take time to explore the list either during training to share out ideas after 15 minutes; or this list can be used during coaching. </a:t>
            </a:r>
            <a:endParaRPr lang="en-US" b="1" dirty="0"/>
          </a:p>
          <a:p>
            <a:pPr marL="0" lvl="0" indent="0" algn="l" rtl="0">
              <a:spcBef>
                <a:spcPts val="400"/>
              </a:spcBef>
              <a:spcAft>
                <a:spcPts val="0"/>
              </a:spcAft>
              <a:buClr>
                <a:schemeClr val="dk1"/>
              </a:buClr>
              <a:buSzPts val="1200"/>
              <a:buFont typeface="Arial"/>
              <a:buNone/>
            </a:pPr>
            <a:endParaRPr lang="en-US" b="1" dirty="0"/>
          </a:p>
          <a:p>
            <a:pPr marL="0" lvl="0" indent="0" algn="l" rtl="0">
              <a:spcBef>
                <a:spcPts val="400"/>
              </a:spcBef>
              <a:spcAft>
                <a:spcPts val="0"/>
              </a:spcAft>
              <a:buClr>
                <a:schemeClr val="dk1"/>
              </a:buClr>
              <a:buSzPts val="1200"/>
              <a:buFont typeface="Arial"/>
              <a:buNone/>
            </a:pPr>
            <a:r>
              <a:rPr lang="en-US" b="1" dirty="0"/>
              <a:t>Website:</a:t>
            </a:r>
            <a:r>
              <a:rPr lang="en-US" dirty="0"/>
              <a:t> https://www.edutopia.org/student-engagement-resources </a:t>
            </a:r>
          </a:p>
          <a:p>
            <a:pPr marL="0" lvl="0" indent="0" algn="l" rtl="0">
              <a:spcBef>
                <a:spcPts val="400"/>
              </a:spcBef>
              <a:spcAft>
                <a:spcPts val="0"/>
              </a:spcAft>
              <a:buClr>
                <a:schemeClr val="dk1"/>
              </a:buClr>
              <a:buSzPts val="1200"/>
              <a:buFont typeface="Arial"/>
              <a:buNone/>
            </a:pPr>
            <a:endParaRPr lang="en-US" b="1" dirty="0"/>
          </a:p>
          <a:p>
            <a:pPr marL="0" lvl="0" indent="0" algn="l" rtl="0">
              <a:spcBef>
                <a:spcPts val="400"/>
              </a:spcBef>
              <a:spcAft>
                <a:spcPts val="0"/>
              </a:spcAft>
              <a:buClr>
                <a:schemeClr val="dk1"/>
              </a:buClr>
              <a:buSzPts val="1200"/>
              <a:buFont typeface="Arial"/>
              <a:buNone/>
            </a:pPr>
            <a:r>
              <a:rPr lang="en-US" b="1" dirty="0"/>
              <a:t>Reference: </a:t>
            </a:r>
            <a:r>
              <a:rPr lang="en-US" dirty="0"/>
              <a:t>Cronin, A. (2011). Student Engagement: Resource Roundup. Retrieve</a:t>
            </a:r>
            <a:r>
              <a:rPr lang="en-US" sz="1400" dirty="0"/>
              <a:t>d from:  https://www.edutopia.org/student-engagement-resources, 2011</a:t>
            </a:r>
          </a:p>
          <a:p>
            <a:pPr marL="0" lvl="0" indent="0" algn="l" rtl="0">
              <a:spcBef>
                <a:spcPts val="400"/>
              </a:spcBef>
              <a:spcAft>
                <a:spcPts val="0"/>
              </a:spcAft>
              <a:buClr>
                <a:schemeClr val="dk1"/>
              </a:buClr>
              <a:buSzPts val="1200"/>
              <a:buFont typeface="Arial"/>
              <a:buNone/>
            </a:pPr>
            <a:endParaRPr lang="en-US" sz="1400" dirty="0"/>
          </a:p>
          <a:p>
            <a:pPr marL="0" lvl="0" indent="0" algn="l" rtl="0">
              <a:spcBef>
                <a:spcPts val="0"/>
              </a:spcBef>
              <a:spcAft>
                <a:spcPts val="0"/>
              </a:spcAft>
              <a:buClr>
                <a:schemeClr val="dk1"/>
              </a:buClr>
              <a:buSzPts val="300"/>
              <a:buFont typeface="Arial"/>
              <a:buNone/>
            </a:pPr>
            <a:r>
              <a:rPr lang="en-US" sz="1400" dirty="0" err="1"/>
              <a:t>Schlechty</a:t>
            </a:r>
            <a:r>
              <a:rPr lang="en-US" sz="1400" dirty="0"/>
              <a:t> Center. (n.d.). </a:t>
            </a:r>
            <a:r>
              <a:rPr lang="en-US" sz="1400" i="1" dirty="0"/>
              <a:t>Introduction to the </a:t>
            </a:r>
            <a:r>
              <a:rPr lang="en-US" sz="1400" i="1" dirty="0" err="1"/>
              <a:t>Schlechty</a:t>
            </a:r>
            <a:r>
              <a:rPr lang="en-US" sz="1400" i="1" dirty="0"/>
              <a:t> Center</a:t>
            </a:r>
            <a:r>
              <a:rPr lang="en-US" sz="1400" dirty="0"/>
              <a:t>. Retrieved from https://schlechtycenter.app.box.com/s/v0q4o9j9il36w17py9mjkxpgggq0gqyw.</a:t>
            </a:r>
          </a:p>
          <a:p>
            <a:pPr marL="0" lvl="0" indent="0" algn="l" rtl="0">
              <a:spcBef>
                <a:spcPts val="0"/>
              </a:spcBef>
              <a:spcAft>
                <a:spcPts val="0"/>
              </a:spcAft>
              <a:buClr>
                <a:schemeClr val="dk1"/>
              </a:buClr>
              <a:buSzPts val="300"/>
              <a:buFont typeface="Arial"/>
              <a:buNone/>
            </a:pPr>
            <a:r>
              <a:rPr lang="en-US" sz="1400" dirty="0"/>
              <a:t>Accessed 16 August 2017.</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63762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526ae28fd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526ae28fd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DO:  </a:t>
            </a:r>
            <a:r>
              <a:rPr lang="en-US" b="0" dirty="0"/>
              <a:t>Read the slide.</a:t>
            </a:r>
          </a:p>
          <a:p>
            <a:pPr marL="0" lvl="0" indent="0" algn="l" rtl="0">
              <a:spcBef>
                <a:spcPts val="0"/>
              </a:spcBef>
              <a:spcAft>
                <a:spcPts val="0"/>
              </a:spcAft>
              <a:buNone/>
            </a:pPr>
            <a:r>
              <a:rPr lang="en-US" b="1" dirty="0"/>
              <a:t>TO SAY:  “</a:t>
            </a:r>
            <a:r>
              <a:rPr lang="en-US" sz="1200" b="1" dirty="0"/>
              <a:t>Lack of engagement</a:t>
            </a:r>
            <a:r>
              <a:rPr lang="en-US" sz="1200" dirty="0">
                <a:latin typeface="Arial"/>
                <a:ea typeface="Arial"/>
                <a:cs typeface="Arial"/>
                <a:sym typeface="Arial"/>
              </a:rPr>
              <a:t> is the primary theoretical model for understanding dropout and is,</a:t>
            </a:r>
            <a:r>
              <a:rPr lang="en-US" sz="1200" dirty="0"/>
              <a:t> </a:t>
            </a:r>
            <a:r>
              <a:rPr lang="en-US" sz="1200" dirty="0">
                <a:latin typeface="Arial"/>
                <a:ea typeface="Arial"/>
                <a:cs typeface="Arial"/>
                <a:sym typeface="Arial"/>
              </a:rPr>
              <a:t>quite frankly, </a:t>
            </a:r>
            <a:r>
              <a:rPr lang="en-US" sz="1200" u="sng" dirty="0">
                <a:latin typeface="Arial"/>
                <a:ea typeface="Arial"/>
                <a:cs typeface="Arial"/>
                <a:sym typeface="Arial"/>
              </a:rPr>
              <a:t>the</a:t>
            </a:r>
            <a:r>
              <a:rPr lang="en-US" sz="1200" dirty="0">
                <a:latin typeface="Arial"/>
                <a:ea typeface="Arial"/>
                <a:cs typeface="Arial"/>
                <a:sym typeface="Arial"/>
              </a:rPr>
              <a:t> bottom line in interventions to promote school 	completion. </a:t>
            </a:r>
          </a:p>
          <a:p>
            <a:pPr marL="91440" lvl="0" indent="-91440" algn="l" rtl="0">
              <a:spcBef>
                <a:spcPts val="1400"/>
              </a:spcBef>
              <a:spcAft>
                <a:spcPts val="0"/>
              </a:spcAft>
              <a:buClr>
                <a:srgbClr val="000000"/>
              </a:buClr>
              <a:buSzPts val="1100"/>
              <a:buFont typeface="Arial"/>
              <a:buNone/>
            </a:pPr>
            <a:endParaRPr lang="en-US" sz="1200" dirty="0">
              <a:latin typeface="Arial"/>
              <a:ea typeface="Arial"/>
              <a:cs typeface="Arial"/>
              <a:sym typeface="Arial"/>
            </a:endParaRPr>
          </a:p>
          <a:p>
            <a:pPr marL="457200" lvl="0" indent="-381000" algn="l" rtl="0">
              <a:spcBef>
                <a:spcPts val="1400"/>
              </a:spcBef>
              <a:spcAft>
                <a:spcPts val="0"/>
              </a:spcAft>
              <a:buSzPts val="2400"/>
              <a:buChar char="•"/>
            </a:pPr>
            <a:r>
              <a:rPr lang="en-US" sz="1200" b="1" dirty="0"/>
              <a:t>Student engagement</a:t>
            </a:r>
            <a:r>
              <a:rPr lang="en-US" sz="1200" dirty="0">
                <a:latin typeface="Arial"/>
                <a:ea typeface="Arial"/>
                <a:cs typeface="Arial"/>
                <a:sym typeface="Arial"/>
              </a:rPr>
              <a:t> has emerged as the cornerstone of high school reform initiatives. </a:t>
            </a:r>
          </a:p>
          <a:p>
            <a:pPr marL="91440" lvl="0" indent="-91440" algn="l" rtl="0">
              <a:spcBef>
                <a:spcPts val="1400"/>
              </a:spcBef>
              <a:spcAft>
                <a:spcPts val="0"/>
              </a:spcAft>
              <a:buClr>
                <a:srgbClr val="000000"/>
              </a:buClr>
              <a:buSzPts val="1100"/>
              <a:buFont typeface="Arial"/>
              <a:buNone/>
            </a:pPr>
            <a:endParaRPr lang="en-US" sz="1200" dirty="0">
              <a:latin typeface="Arial"/>
              <a:ea typeface="Arial"/>
              <a:cs typeface="Arial"/>
              <a:sym typeface="Arial"/>
            </a:endParaRPr>
          </a:p>
          <a:p>
            <a:pPr marL="457200" lvl="0" indent="-381000" algn="l" rtl="0">
              <a:spcBef>
                <a:spcPts val="1400"/>
              </a:spcBef>
              <a:spcAft>
                <a:spcPts val="0"/>
              </a:spcAft>
              <a:buSzPts val="2400"/>
              <a:buChar char="•"/>
            </a:pPr>
            <a:r>
              <a:rPr lang="en-US" sz="1200" dirty="0">
                <a:latin typeface="Arial"/>
                <a:ea typeface="Arial"/>
                <a:cs typeface="Arial"/>
                <a:sym typeface="Arial"/>
              </a:rPr>
              <a:t>Both </a:t>
            </a:r>
            <a:r>
              <a:rPr lang="en-US" sz="1200" b="1" u="sng" dirty="0"/>
              <a:t>academic</a:t>
            </a:r>
            <a:r>
              <a:rPr lang="en-US" sz="1200" b="1" dirty="0"/>
              <a:t> and </a:t>
            </a:r>
            <a:r>
              <a:rPr lang="en-US" sz="1200" b="1" u="sng" dirty="0"/>
              <a:t>social</a:t>
            </a:r>
            <a:r>
              <a:rPr lang="en-US" sz="1200" u="sng" dirty="0">
                <a:latin typeface="Arial"/>
                <a:ea typeface="Arial"/>
                <a:cs typeface="Arial"/>
                <a:sym typeface="Arial"/>
              </a:rPr>
              <a:t> </a:t>
            </a:r>
            <a:r>
              <a:rPr lang="en-US" sz="1200" dirty="0">
                <a:latin typeface="Arial"/>
                <a:ea typeface="Arial"/>
                <a:cs typeface="Arial"/>
                <a:sym typeface="Arial"/>
              </a:rPr>
              <a:t>aspects of school life are integral for student success; engagement at school and with learning are essential intervention considerations.”</a:t>
            </a:r>
            <a:endParaRPr b="1" dirty="0"/>
          </a:p>
        </p:txBody>
      </p:sp>
      <p:sp>
        <p:nvSpPr>
          <p:cNvPr id="519" name="Google Shape;519;g526ae28fd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855017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a:t>
            </a:r>
            <a:r>
              <a:rPr lang="en-US" dirty="0"/>
              <a:t>: “</a:t>
            </a:r>
            <a:r>
              <a:rPr lang="en-US" sz="1400" dirty="0">
                <a:solidFill>
                  <a:srgbClr val="000000"/>
                </a:solidFill>
                <a:latin typeface="Arial"/>
                <a:ea typeface="Arial"/>
                <a:cs typeface="Arial"/>
                <a:sym typeface="Arial"/>
              </a:rPr>
              <a:t>Students most often cite </a:t>
            </a:r>
            <a:r>
              <a:rPr lang="en-US" sz="1400" b="1" dirty="0">
                <a:solidFill>
                  <a:srgbClr val="000000"/>
                </a:solidFill>
                <a:latin typeface="Arial"/>
                <a:ea typeface="Arial"/>
                <a:cs typeface="Arial"/>
                <a:sym typeface="Arial"/>
              </a:rPr>
              <a:t>school-related reasons</a:t>
            </a:r>
            <a:r>
              <a:rPr lang="en-US" sz="1400" dirty="0">
                <a:solidFill>
                  <a:srgbClr val="000000"/>
                </a:solidFill>
                <a:latin typeface="Arial"/>
                <a:ea typeface="Arial"/>
                <a:cs typeface="Arial"/>
                <a:sym typeface="Arial"/>
              </a:rPr>
              <a:t> for exiting school.”</a:t>
            </a:r>
            <a:endParaRPr sz="1400" dirty="0">
              <a:solidFill>
                <a:srgbClr val="000000"/>
              </a:solidFill>
              <a:latin typeface="Arial"/>
              <a:ea typeface="Arial"/>
              <a:cs typeface="Arial"/>
              <a:sym typeface="Arial"/>
            </a:endParaRPr>
          </a:p>
          <a:p>
            <a:pPr marL="0" lvl="0" indent="0" algn="l" rtl="0">
              <a:spcBef>
                <a:spcPts val="0"/>
              </a:spcBef>
              <a:spcAft>
                <a:spcPts val="0"/>
              </a:spcAft>
              <a:buNone/>
            </a:pPr>
            <a:endParaRPr sz="2400" dirty="0"/>
          </a:p>
        </p:txBody>
      </p:sp>
      <p:sp>
        <p:nvSpPr>
          <p:cNvPr id="526" name="Google Shape;52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2412508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dirty="0"/>
              <a:t>We have looked at the ABCs of exiting school, but we haven’t looked at the disengagement of students as a possibility.  With your team, make a list of students who are disengaged with school.”</a:t>
            </a:r>
            <a:endParaRPr dirty="0"/>
          </a:p>
          <a:p>
            <a:pPr marL="0" lvl="0" indent="0" algn="l" rtl="0">
              <a:spcBef>
                <a:spcPts val="0"/>
              </a:spcBef>
              <a:spcAft>
                <a:spcPts val="0"/>
              </a:spcAft>
              <a:buNone/>
            </a:pPr>
            <a:endParaRPr dirty="0"/>
          </a:p>
        </p:txBody>
      </p:sp>
      <p:sp>
        <p:nvSpPr>
          <p:cNvPr id="533" name="Google Shape;53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35806729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lnSpc>
                <a:spcPct val="90000"/>
              </a:lnSpc>
              <a:spcBef>
                <a:spcPts val="0"/>
              </a:spcBef>
              <a:spcAft>
                <a:spcPts val="0"/>
              </a:spcAft>
              <a:buSzPts val="2200"/>
              <a:buNone/>
            </a:pPr>
            <a:r>
              <a:rPr lang="en-US" b="1" dirty="0"/>
              <a:t>TO SAY:  “</a:t>
            </a:r>
            <a:r>
              <a:rPr lang="en-US" sz="1200" dirty="0">
                <a:latin typeface="Arial"/>
                <a:ea typeface="Arial"/>
                <a:cs typeface="Arial"/>
                <a:sym typeface="Arial"/>
              </a:rPr>
              <a:t>Disengagement is a gradual process that includes impaired or reduced participation, less successful outcomes, and reduced identification and belonging.</a:t>
            </a:r>
            <a:endParaRPr lang="en-US" dirty="0"/>
          </a:p>
          <a:p>
            <a:pPr marL="91440" lvl="0" indent="48260" algn="l" rtl="0">
              <a:lnSpc>
                <a:spcPct val="90000"/>
              </a:lnSpc>
              <a:spcBef>
                <a:spcPts val="1400"/>
              </a:spcBef>
              <a:spcAft>
                <a:spcPts val="0"/>
              </a:spcAft>
              <a:buSzPts val="2200"/>
              <a:buNone/>
            </a:pPr>
            <a:endParaRPr lang="en-US" sz="1200" dirty="0">
              <a:latin typeface="Arial"/>
              <a:ea typeface="Arial"/>
              <a:cs typeface="Arial"/>
              <a:sym typeface="Arial"/>
            </a:endParaRPr>
          </a:p>
          <a:p>
            <a:pPr marL="91440" lvl="0" indent="-139700" algn="l" rtl="0">
              <a:lnSpc>
                <a:spcPct val="90000"/>
              </a:lnSpc>
              <a:spcBef>
                <a:spcPts val="1400"/>
              </a:spcBef>
              <a:spcAft>
                <a:spcPts val="0"/>
              </a:spcAft>
              <a:buSzPts val="2200"/>
              <a:buChar char="•"/>
            </a:pPr>
            <a:r>
              <a:rPr lang="en-US" sz="1200" dirty="0">
                <a:latin typeface="Arial"/>
                <a:ea typeface="Arial"/>
                <a:cs typeface="Arial"/>
                <a:sym typeface="Arial"/>
              </a:rPr>
              <a:t>Identifying students at the first sign of withdrawal significantly improves the likelihood of re-engagement and successful school completion.</a:t>
            </a:r>
            <a:endParaRPr lang="en-US" dirty="0"/>
          </a:p>
          <a:p>
            <a:pPr marL="91440" lvl="0" indent="48260" algn="l" rtl="0">
              <a:lnSpc>
                <a:spcPct val="90000"/>
              </a:lnSpc>
              <a:spcBef>
                <a:spcPts val="1400"/>
              </a:spcBef>
              <a:spcAft>
                <a:spcPts val="0"/>
              </a:spcAft>
              <a:buSzPts val="2200"/>
              <a:buNone/>
            </a:pPr>
            <a:endParaRPr lang="en-US" sz="1200" dirty="0">
              <a:latin typeface="Arial"/>
              <a:ea typeface="Arial"/>
              <a:cs typeface="Arial"/>
              <a:sym typeface="Arial"/>
            </a:endParaRPr>
          </a:p>
          <a:p>
            <a:pPr marL="91440" lvl="0" indent="-139700" algn="l" rtl="0">
              <a:lnSpc>
                <a:spcPct val="90000"/>
              </a:lnSpc>
              <a:spcBef>
                <a:spcPts val="1400"/>
              </a:spcBef>
              <a:spcAft>
                <a:spcPts val="0"/>
              </a:spcAft>
              <a:buSzPts val="2200"/>
              <a:buChar char="•"/>
            </a:pPr>
            <a:r>
              <a:rPr lang="en-US" sz="1200" dirty="0">
                <a:latin typeface="Arial"/>
                <a:ea typeface="Arial"/>
                <a:cs typeface="Arial"/>
                <a:sym typeface="Arial"/>
              </a:rPr>
              <a:t>Shift from a focus of preventing negative outcomes, such as dropout, to promoting student competence and support.”</a:t>
            </a:r>
            <a:endParaRPr lang="en-US" dirty="0"/>
          </a:p>
          <a:p>
            <a:pPr marL="0" lvl="0" indent="0" algn="l" rtl="0">
              <a:spcBef>
                <a:spcPts val="0"/>
              </a:spcBef>
              <a:spcAft>
                <a:spcPts val="0"/>
              </a:spcAft>
              <a:buNone/>
            </a:pPr>
            <a:endParaRPr dirty="0">
              <a:solidFill>
                <a:srgbClr val="FF0000"/>
              </a:solidFill>
            </a:endParaRPr>
          </a:p>
          <a:p>
            <a:pPr marL="0" lvl="0" indent="0" algn="l" rtl="0">
              <a:spcBef>
                <a:spcPts val="0"/>
              </a:spcBef>
              <a:spcAft>
                <a:spcPts val="0"/>
              </a:spcAft>
              <a:buClr>
                <a:srgbClr val="000000"/>
              </a:buClr>
              <a:buSzPts val="1100"/>
              <a:buFont typeface="Arial"/>
              <a:buNone/>
            </a:pPr>
            <a:endParaRPr dirty="0"/>
          </a:p>
        </p:txBody>
      </p:sp>
      <p:sp>
        <p:nvSpPr>
          <p:cNvPr id="540" name="Google Shape;54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4251926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52115f4301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52115f4301_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DO</a:t>
            </a:r>
            <a:r>
              <a:rPr lang="en-US" dirty="0"/>
              <a:t>:  “Here are just a few websites that might be useful.  You will have the afternoon to explore these sites and also find others that will best fit your school’s needs.”</a:t>
            </a:r>
            <a:endParaRPr dirty="0"/>
          </a:p>
        </p:txBody>
      </p:sp>
      <p:sp>
        <p:nvSpPr>
          <p:cNvPr id="547" name="Google Shape;547;g52115f4301_5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extLst>
      <p:ext uri="{BB962C8B-B14F-4D97-AF65-F5344CB8AC3E}">
        <p14:creationId xmlns:p14="http://schemas.microsoft.com/office/powerpoint/2010/main" val="2017506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52115f4301_5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52115f4301_5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dirty="0"/>
              <a:t>TO </a:t>
            </a:r>
            <a:r>
              <a:rPr lang="en-US" b="0" dirty="0" err="1"/>
              <a:t>KNOW:Be</a:t>
            </a:r>
            <a:r>
              <a:rPr lang="en-US" b="0" dirty="0"/>
              <a:t> familiar with the Parents guide on the next slide.</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smtClean="0"/>
              <a:t>TO </a:t>
            </a:r>
            <a:r>
              <a:rPr lang="en-US" b="1" dirty="0"/>
              <a:t>SAY:  </a:t>
            </a:r>
            <a:r>
              <a:rPr lang="en-US" dirty="0"/>
              <a:t>“Schools can not do this alone.  We need your parents to feel and be part of the solution.  This guide gives tips on how to stay involved with your child.”</a:t>
            </a:r>
            <a:br>
              <a:rPr lang="en-US" dirty="0"/>
            </a:br>
            <a:endParaRPr dirty="0"/>
          </a:p>
        </p:txBody>
      </p:sp>
      <p:sp>
        <p:nvSpPr>
          <p:cNvPr id="556" name="Google Shape;556;g52115f4301_5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extLst>
      <p:ext uri="{BB962C8B-B14F-4D97-AF65-F5344CB8AC3E}">
        <p14:creationId xmlns:p14="http://schemas.microsoft.com/office/powerpoint/2010/main" val="16110815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b="0" dirty="0"/>
              <a:t> You may want the participants to download this to their computer.  It is over 100 pages.</a:t>
            </a:r>
            <a:endParaRPr b="0"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dirty="0"/>
              <a:t>Spend time with this document and have participants go to this document. </a:t>
            </a:r>
            <a:r>
              <a:rPr lang="en-US" dirty="0">
                <a:solidFill>
                  <a:srgbClr val="000000"/>
                </a:solidFill>
                <a:highlight>
                  <a:srgbClr val="EFEFEF"/>
                </a:highlight>
              </a:rPr>
              <a:t>Have them highlight/discuss pieces that they think would be beneficial for their districts.</a:t>
            </a:r>
            <a:r>
              <a:rPr lang="en-US" dirty="0"/>
              <a:t>  Maybe place this document on the school’s website.”</a:t>
            </a:r>
            <a:endParaRPr dirty="0"/>
          </a:p>
        </p:txBody>
      </p:sp>
      <p:sp>
        <p:nvSpPr>
          <p:cNvPr id="562" name="Google Shape;56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417341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DO: </a:t>
            </a:r>
            <a:r>
              <a:rPr lang="en-US" dirty="0"/>
              <a:t>Have participants introduce themselves sharing their name, district/school, &amp; role. Can be a table share or whole group if small gathering. Participants can introduce themselves using name tents or other strategy. (If participants teach within same district/school, assume they know each other in which case, you might want to do a short energizer such as “What am I doing?”.)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a:t>Please write your name on one side of the table tent. On the other, write your district or school and the role you have. Then take a few moments to introduce yourselves to others at your table. “</a:t>
            </a:r>
            <a:endParaRPr dirty="0"/>
          </a:p>
          <a:p>
            <a:pPr marL="0" lvl="0" indent="0" algn="l" rtl="0">
              <a:spcBef>
                <a:spcPts val="0"/>
              </a:spcBef>
              <a:spcAft>
                <a:spcPts val="0"/>
              </a:spcAft>
              <a:buNone/>
            </a:pPr>
            <a:r>
              <a:rPr lang="en-US" b="1" dirty="0"/>
              <a:t>(Presenter tip: </a:t>
            </a:r>
            <a:r>
              <a:rPr lang="en-US" dirty="0"/>
              <a:t>After introductions, ask participants to respond individually by recording their responses to the remaining two questions. These can be collected by the presenter to ensure participant needs are addressed.)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7" name="Google Shape;1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11099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5b435546ca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5b435546ca_2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dirty="0"/>
              <a:t>We are now going to go look at six steps to developing an EWS.”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69" name="Google Shape;569;g5b435546ca_2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extLst>
      <p:ext uri="{BB962C8B-B14F-4D97-AF65-F5344CB8AC3E}">
        <p14:creationId xmlns:p14="http://schemas.microsoft.com/office/powerpoint/2010/main" val="28781423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b435546ca_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5b435546ca_2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
            </a:r>
            <a:br>
              <a:rPr lang="en-US" b="1" dirty="0"/>
            </a:br>
            <a:r>
              <a:rPr lang="en-US" b="1" dirty="0"/>
              <a:t>TO DO</a:t>
            </a:r>
            <a:r>
              <a:rPr lang="en-US" dirty="0"/>
              <a:t>: </a:t>
            </a:r>
            <a:r>
              <a:rPr lang="en-US" dirty="0">
                <a:solidFill>
                  <a:srgbClr val="000000"/>
                </a:solidFill>
              </a:rPr>
              <a:t>The presenter should have a chart with each step listed posted throughout the room.  Participants may want to go to the charts and list what their team or table talked about or thought about doing in their district.  Then , do a Gallery Walk.</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b="1" dirty="0">
                <a:solidFill>
                  <a:srgbClr val="000000"/>
                </a:solidFill>
              </a:rPr>
              <a:t>TO SAY:  “</a:t>
            </a:r>
            <a:r>
              <a:rPr lang="en-US" dirty="0">
                <a:solidFill>
                  <a:srgbClr val="000000"/>
                </a:solidFill>
              </a:rPr>
              <a:t>We will now take a few minutes to Review the </a:t>
            </a:r>
            <a:r>
              <a:rPr lang="en-US" dirty="0" smtClean="0">
                <a:solidFill>
                  <a:srgbClr val="000000"/>
                </a:solidFill>
              </a:rPr>
              <a:t>Six </a:t>
            </a:r>
            <a:r>
              <a:rPr lang="en-US" dirty="0">
                <a:solidFill>
                  <a:srgbClr val="000000"/>
                </a:solidFill>
              </a:rPr>
              <a:t>Steps of an Effective EWS .  There are </a:t>
            </a:r>
            <a:r>
              <a:rPr lang="en-US" dirty="0" smtClean="0">
                <a:solidFill>
                  <a:srgbClr val="000000"/>
                </a:solidFill>
              </a:rPr>
              <a:t>six </a:t>
            </a:r>
            <a:r>
              <a:rPr lang="en-US" dirty="0">
                <a:solidFill>
                  <a:srgbClr val="000000"/>
                </a:solidFill>
              </a:rPr>
              <a:t>steps posted and you are to go to each poster and list what your team is going to do in your district</a:t>
            </a:r>
            <a:r>
              <a:rPr lang="en-US" b="1" dirty="0">
                <a:solidFill>
                  <a:srgbClr val="000000"/>
                </a:solidFill>
              </a:rPr>
              <a:t>.”</a:t>
            </a:r>
            <a:endParaRPr dirty="0">
              <a:solidFill>
                <a:srgbClr val="000000"/>
              </a:solidFill>
            </a:endParaRPr>
          </a:p>
        </p:txBody>
      </p:sp>
      <p:sp>
        <p:nvSpPr>
          <p:cNvPr id="575" name="Google Shape;575;g5b435546ca_2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extLst>
      <p:ext uri="{BB962C8B-B14F-4D97-AF65-F5344CB8AC3E}">
        <p14:creationId xmlns:p14="http://schemas.microsoft.com/office/powerpoint/2010/main" val="3210946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5b435546ca_2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5b435546ca_2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a:t>
            </a:r>
            <a:r>
              <a:rPr lang="en-US" b="1" dirty="0" smtClean="0"/>
              <a:t>DO:  </a:t>
            </a:r>
            <a:r>
              <a:rPr lang="en-US" b="0" dirty="0"/>
              <a:t>Have participants get out their </a:t>
            </a:r>
            <a:r>
              <a:rPr lang="en-US" b="0" dirty="0" smtClean="0"/>
              <a:t>Pre-Test </a:t>
            </a:r>
            <a:r>
              <a:rPr lang="en-US" b="0" dirty="0"/>
              <a:t>handout </a:t>
            </a:r>
            <a:endParaRPr b="0" dirty="0"/>
          </a:p>
          <a:p>
            <a:pPr marL="0" lvl="0" indent="0" algn="l" rtl="0">
              <a:spcBef>
                <a:spcPts val="0"/>
              </a:spcBef>
              <a:spcAft>
                <a:spcPts val="0"/>
              </a:spcAft>
              <a:buNone/>
            </a:pPr>
            <a:r>
              <a:rPr lang="en-US" b="1" dirty="0"/>
              <a:t/>
            </a:r>
            <a:br>
              <a:rPr lang="en-US" b="1" dirty="0"/>
            </a:br>
            <a:r>
              <a:rPr lang="en-US" b="1" dirty="0"/>
              <a:t>TO SAY:  </a:t>
            </a:r>
            <a:r>
              <a:rPr lang="en-US" b="0" dirty="0" smtClean="0"/>
              <a:t>Please take a look at the pre-test that you</a:t>
            </a:r>
            <a:r>
              <a:rPr lang="en-US" b="0" baseline="0" dirty="0" smtClean="0"/>
              <a:t> completed earlier.  If there are answers that you would like to change, please do so now and then we will review.</a:t>
            </a:r>
            <a:endParaRPr b="0" dirty="0"/>
          </a:p>
        </p:txBody>
      </p:sp>
      <p:sp>
        <p:nvSpPr>
          <p:cNvPr id="583" name="Google Shape;583;g5b435546ca_2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extLst>
      <p:ext uri="{BB962C8B-B14F-4D97-AF65-F5344CB8AC3E}">
        <p14:creationId xmlns:p14="http://schemas.microsoft.com/office/powerpoint/2010/main" val="34648911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5ad97ce9f5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5ad97ce9f5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a:t>
            </a:r>
            <a:r>
              <a:rPr lang="en-US" dirty="0"/>
              <a:t> “Let’s look at your Pre-Test and compare your answers.”</a:t>
            </a:r>
            <a:endParaRPr dirty="0"/>
          </a:p>
        </p:txBody>
      </p:sp>
      <p:sp>
        <p:nvSpPr>
          <p:cNvPr id="591" name="Google Shape;591;g5ad97ce9f5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extLst>
      <p:ext uri="{BB962C8B-B14F-4D97-AF65-F5344CB8AC3E}">
        <p14:creationId xmlns:p14="http://schemas.microsoft.com/office/powerpoint/2010/main" val="9278693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5ad97ce9f5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5ad97ce9f5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8" name="Google Shape;598;g5ad97ce9f5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extLst>
      <p:ext uri="{BB962C8B-B14F-4D97-AF65-F5344CB8AC3E}">
        <p14:creationId xmlns:p14="http://schemas.microsoft.com/office/powerpoint/2010/main" val="16344177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5b435546ca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5b435546ca_2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a:t>
            </a:r>
            <a:r>
              <a:rPr lang="en-US" b="1" dirty="0" smtClean="0"/>
              <a:t>DO:  </a:t>
            </a:r>
            <a:r>
              <a:rPr lang="en-US" b="0" dirty="0" smtClean="0"/>
              <a:t>Make </a:t>
            </a:r>
            <a:r>
              <a:rPr lang="en-US" b="0" dirty="0"/>
              <a:t>copies of the Practice Profile for each participant.</a:t>
            </a:r>
            <a:r>
              <a:rPr lang="en-US" b="1" dirty="0"/>
              <a:t/>
            </a:r>
            <a:br>
              <a:rPr lang="en-US" b="1" dirty="0"/>
            </a:br>
            <a:r>
              <a:rPr lang="en-US" b="1" dirty="0"/>
              <a:t/>
            </a:r>
            <a:br>
              <a:rPr lang="en-US" b="1" dirty="0"/>
            </a:br>
            <a:r>
              <a:rPr lang="en-US" b="1" dirty="0"/>
              <a:t>TO SAY: “ </a:t>
            </a:r>
            <a:r>
              <a:rPr lang="en-US" b="0" dirty="0"/>
              <a:t>Please take a look at the Practice Profile that is in your packet (or at your table).  This is provided to see where you are at the moment and also to guide you develop a strong EWS and use the six steps to EWS</a:t>
            </a:r>
            <a:r>
              <a:rPr lang="en-US" b="1" dirty="0"/>
              <a:t>.” </a:t>
            </a:r>
            <a:endParaRPr b="1" dirty="0"/>
          </a:p>
        </p:txBody>
      </p:sp>
      <p:sp>
        <p:nvSpPr>
          <p:cNvPr id="605" name="Google Shape;605;g5b435546ca_2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extLst>
      <p:ext uri="{BB962C8B-B14F-4D97-AF65-F5344CB8AC3E}">
        <p14:creationId xmlns:p14="http://schemas.microsoft.com/office/powerpoint/2010/main" val="15744027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5b435546ca_2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5b435546ca_2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5b435546ca_2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extLst>
      <p:ext uri="{BB962C8B-B14F-4D97-AF65-F5344CB8AC3E}">
        <p14:creationId xmlns:p14="http://schemas.microsoft.com/office/powerpoint/2010/main" val="36016933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5b435546ca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5b435546ca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g5b435546ca_7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extLst>
      <p:ext uri="{BB962C8B-B14F-4D97-AF65-F5344CB8AC3E}">
        <p14:creationId xmlns:p14="http://schemas.microsoft.com/office/powerpoint/2010/main" val="6175519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a:t>
            </a:r>
            <a:r>
              <a:rPr lang="en-US" b="1" dirty="0"/>
              <a:t>SAY</a:t>
            </a:r>
            <a:r>
              <a:rPr lang="en-US" b="1" dirty="0" smtClean="0"/>
              <a:t>:  </a:t>
            </a:r>
            <a:r>
              <a:rPr lang="en-US" b="0" dirty="0" smtClean="0"/>
              <a:t>On</a:t>
            </a:r>
            <a:r>
              <a:rPr lang="en-US" b="0" baseline="0" dirty="0" smtClean="0"/>
              <a:t> this screen and the next is the fidelity checklist.  These questions can be used by the team in order to ensure that implementation is occurring with fidelity.</a:t>
            </a: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20539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533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57d840df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57d840dfa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smtClean="0"/>
              <a:t>TO </a:t>
            </a:r>
            <a:r>
              <a:rPr lang="en-US" b="1" dirty="0"/>
              <a:t>SAY: “</a:t>
            </a:r>
            <a:r>
              <a:rPr lang="en-US" dirty="0"/>
              <a:t>These three questions are key questions to ask as you consider your focus and the students attending your school.  As we go through the day, you may write down some other questions that may drive your school or district to an </a:t>
            </a:r>
            <a:r>
              <a:rPr lang="en-US" b="1" dirty="0"/>
              <a:t>EWS</a:t>
            </a:r>
            <a:r>
              <a:rPr lang="en-US" dirty="0"/>
              <a:t>.”</a:t>
            </a:r>
            <a:endParaRPr dirty="0"/>
          </a:p>
          <a:p>
            <a:pPr marL="0" lvl="0" indent="0" algn="l" rtl="0">
              <a:spcBef>
                <a:spcPts val="0"/>
              </a:spcBef>
              <a:spcAft>
                <a:spcPts val="0"/>
              </a:spcAft>
              <a:buNone/>
            </a:pPr>
            <a:endParaRPr dirty="0"/>
          </a:p>
        </p:txBody>
      </p:sp>
      <p:sp>
        <p:nvSpPr>
          <p:cNvPr id="134" name="Google Shape;134;g557d840dfa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6815591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  “</a:t>
            </a:r>
            <a:r>
              <a:rPr lang="en-US" dirty="0"/>
              <a:t>Here are some websites that have some useful engagement strategies. There are so many more out there.  You will need to find the ones that best fit the needs of your students</a:t>
            </a:r>
            <a:r>
              <a:rPr lang="en-US" b="1" dirty="0"/>
              <a: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1311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TO SAY</a:t>
            </a:r>
            <a:r>
              <a:rPr lang="en-US" b="0" dirty="0"/>
              <a:t>:  </a:t>
            </a:r>
            <a:r>
              <a:rPr lang="en-US" b="0" dirty="0" smtClean="0"/>
              <a:t>“Here </a:t>
            </a:r>
            <a:r>
              <a:rPr lang="en-US" b="0" dirty="0"/>
              <a:t>are some other websites for your journey in developing an Early Warning System.”</a:t>
            </a:r>
          </a:p>
          <a:p>
            <a:pPr marL="0" lvl="0" indent="0" algn="l" rtl="0">
              <a:spcBef>
                <a:spcPts val="0"/>
              </a:spcBef>
              <a:spcAft>
                <a:spcPts val="0"/>
              </a:spcAft>
              <a:buNone/>
            </a:pP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7432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TO SAY:  </a:t>
            </a:r>
            <a:r>
              <a:rPr lang="en-US" b="0" dirty="0"/>
              <a:t>Here is an additional resource that is offered through the RPDC.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47176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52115f4301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g52115f4301_2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en-US" b="1" dirty="0"/>
              <a:t/>
            </a:r>
            <a:br>
              <a:rPr lang="en-US" b="1" dirty="0"/>
            </a:br>
            <a:r>
              <a:rPr lang="en-US" b="1" dirty="0"/>
              <a:t>TO SAY:</a:t>
            </a:r>
            <a:r>
              <a:rPr lang="en-US" sz="1200" b="1" dirty="0">
                <a:solidFill>
                  <a:schemeClr val="dk1"/>
                </a:solidFill>
                <a:latin typeface="Calibri"/>
                <a:ea typeface="Calibri"/>
                <a:cs typeface="Calibri"/>
                <a:sym typeface="Calibri"/>
              </a:rPr>
              <a:t> </a:t>
            </a:r>
            <a:r>
              <a:rPr lang="en-US" sz="1200" b="0" dirty="0">
                <a:solidFill>
                  <a:schemeClr val="dk1"/>
                </a:solidFill>
                <a:latin typeface="Calibri"/>
                <a:ea typeface="Calibri"/>
                <a:cs typeface="Calibri"/>
                <a:sym typeface="Calibri"/>
              </a:rPr>
              <a:t>We hope that today’s technical assistance has lead you to think about implementing an EWS and provide ideas of ways for student engagement and parent and community support."</a:t>
            </a:r>
            <a:endParaRPr b="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227911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smtClean="0"/>
              <a:t>TO </a:t>
            </a:r>
            <a:r>
              <a:rPr lang="en-US" b="1" dirty="0"/>
              <a:t>DO: Fill in with your own email and contact information.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247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Have these also posted on chart paper; be prepared to clarify what each is and make additions if necessary based on participant suggestions. (Need chart paper, markers.)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TO SAY: </a:t>
            </a:r>
            <a:r>
              <a:rPr lang="en-US" dirty="0"/>
              <a:t> “Are these norms </a:t>
            </a:r>
            <a:r>
              <a:rPr lang="en-US" dirty="0" smtClean="0"/>
              <a:t>acceptable for </a:t>
            </a:r>
            <a:r>
              <a:rPr lang="en-US" dirty="0"/>
              <a:t>our learning today?  Do we need to add any additional norms?”</a:t>
            </a:r>
            <a:endParaRPr dirty="0"/>
          </a:p>
        </p:txBody>
      </p:sp>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8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b="1" dirty="0" smtClean="0"/>
              <a:t>:  </a:t>
            </a:r>
            <a:r>
              <a:rPr lang="en-US" dirty="0" smtClean="0"/>
              <a:t>This is </a:t>
            </a:r>
            <a:r>
              <a:rPr lang="en-US" dirty="0"/>
              <a:t>a process with the goal for all students to graduate.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TO SAY: </a:t>
            </a:r>
            <a:r>
              <a:rPr lang="en-US" dirty="0"/>
              <a:t>“We will discuss these 4 bullets today.  However, it will be up to your school or district to implement or develop more student engagement, family involvement, and persistence to graduation.”</a:t>
            </a:r>
            <a:endParaRPr dirty="0">
              <a:solidFill>
                <a:srgbClr val="FF0000"/>
              </a:solidFill>
            </a:endParaRPr>
          </a:p>
        </p:txBody>
      </p:sp>
      <p:sp>
        <p:nvSpPr>
          <p:cNvPr id="147" name="Google Shape;1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682066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3"/>
        <p:cNvGrpSpPr/>
        <p:nvPr/>
      </p:nvGrpSpPr>
      <p:grpSpPr>
        <a:xfrm>
          <a:off x="0" y="0"/>
          <a:ext cx="0" cy="0"/>
          <a:chOff x="0" y="0"/>
          <a:chExt cx="0" cy="0"/>
        </a:xfrm>
      </p:grpSpPr>
      <p:pic>
        <p:nvPicPr>
          <p:cNvPr id="14" name="Google Shape;14;p2" descr="R:\COM\COMM\Branding\PPT Templates\widescreen\Widescreen Powerpoint 20.jpg"/>
          <p:cNvPicPr preferRelativeResize="0"/>
          <p:nvPr/>
        </p:nvPicPr>
        <p:blipFill rotWithShape="1">
          <a:blip r:embed="rId2">
            <a:alphaModFix/>
          </a:blip>
          <a:srcRect/>
          <a:stretch/>
        </p:blipFill>
        <p:spPr>
          <a:xfrm>
            <a:off x="0" y="0"/>
            <a:ext cx="12198353" cy="6864096"/>
          </a:xfrm>
          <a:prstGeom prst="rect">
            <a:avLst/>
          </a:prstGeom>
          <a:noFill/>
          <a:ln>
            <a:noFill/>
          </a:ln>
        </p:spPr>
      </p:pic>
      <p:sp>
        <p:nvSpPr>
          <p:cNvPr id="15" name="Google Shape;15;p2"/>
          <p:cNvSpPr txBox="1">
            <a:spLocks noGrp="1"/>
          </p:cNvSpPr>
          <p:nvPr>
            <p:ph type="sldNum" idx="12"/>
          </p:nvPr>
        </p:nvSpPr>
        <p:spPr>
          <a:xfrm>
            <a:off x="203200" y="177800"/>
            <a:ext cx="1016100" cy="365100"/>
          </a:xfrm>
          <a:prstGeom prst="rect">
            <a:avLst/>
          </a:prstGeom>
          <a:noFill/>
          <a:ln>
            <a:noFill/>
          </a:ln>
        </p:spPr>
        <p:txBody>
          <a:bodyPr spcFirstLastPara="1" wrap="square" lIns="121900" tIns="60925" rIns="121900" bIns="60925" anchor="ctr" anchorCtr="0">
            <a:noAutofit/>
          </a:bodyPr>
          <a:lstStyle>
            <a:lvl1pPr marL="0" marR="0" lvl="0" indent="0" algn="l" rtl="0">
              <a:spcBef>
                <a:spcPts val="0"/>
              </a:spcBef>
              <a:buNone/>
              <a:defRPr sz="1600" b="1" i="0" u="none" strike="noStrike" cap="none">
                <a:solidFill>
                  <a:schemeClr val="lt1"/>
                </a:solidFill>
                <a:latin typeface="Calibri"/>
                <a:ea typeface="Calibri"/>
                <a:cs typeface="Calibri"/>
                <a:sym typeface="Calibri"/>
              </a:defRPr>
            </a:lvl1pPr>
            <a:lvl2pPr marL="0" marR="0" lvl="1" indent="0" algn="l" rtl="0">
              <a:spcBef>
                <a:spcPts val="0"/>
              </a:spcBef>
              <a:buNone/>
              <a:defRPr sz="1600" b="1" i="0" u="none" strike="noStrike" cap="none">
                <a:solidFill>
                  <a:schemeClr val="lt1"/>
                </a:solidFill>
                <a:latin typeface="Calibri"/>
                <a:ea typeface="Calibri"/>
                <a:cs typeface="Calibri"/>
                <a:sym typeface="Calibri"/>
              </a:defRPr>
            </a:lvl2pPr>
            <a:lvl3pPr marL="0" marR="0" lvl="2" indent="0" algn="l" rtl="0">
              <a:spcBef>
                <a:spcPts val="0"/>
              </a:spcBef>
              <a:buNone/>
              <a:defRPr sz="1600" b="1" i="0" u="none" strike="noStrike" cap="none">
                <a:solidFill>
                  <a:schemeClr val="lt1"/>
                </a:solidFill>
                <a:latin typeface="Calibri"/>
                <a:ea typeface="Calibri"/>
                <a:cs typeface="Calibri"/>
                <a:sym typeface="Calibri"/>
              </a:defRPr>
            </a:lvl3pPr>
            <a:lvl4pPr marL="0" marR="0" lvl="3" indent="0" algn="l" rtl="0">
              <a:spcBef>
                <a:spcPts val="0"/>
              </a:spcBef>
              <a:buNone/>
              <a:defRPr sz="1600" b="1" i="0" u="none" strike="noStrike" cap="none">
                <a:solidFill>
                  <a:schemeClr val="lt1"/>
                </a:solidFill>
                <a:latin typeface="Calibri"/>
                <a:ea typeface="Calibri"/>
                <a:cs typeface="Calibri"/>
                <a:sym typeface="Calibri"/>
              </a:defRPr>
            </a:lvl4pPr>
            <a:lvl5pPr marL="0" marR="0" lvl="4" indent="0" algn="l" rtl="0">
              <a:spcBef>
                <a:spcPts val="0"/>
              </a:spcBef>
              <a:buNone/>
              <a:defRPr sz="1600" b="1" i="0" u="none" strike="noStrike" cap="none">
                <a:solidFill>
                  <a:schemeClr val="lt1"/>
                </a:solidFill>
                <a:latin typeface="Calibri"/>
                <a:ea typeface="Calibri"/>
                <a:cs typeface="Calibri"/>
                <a:sym typeface="Calibri"/>
              </a:defRPr>
            </a:lvl5pPr>
            <a:lvl6pPr marL="0" marR="0" lvl="5" indent="0" algn="l" rtl="0">
              <a:spcBef>
                <a:spcPts val="0"/>
              </a:spcBef>
              <a:buNone/>
              <a:defRPr sz="1600" b="1" i="0" u="none" strike="noStrike" cap="none">
                <a:solidFill>
                  <a:schemeClr val="lt1"/>
                </a:solidFill>
                <a:latin typeface="Calibri"/>
                <a:ea typeface="Calibri"/>
                <a:cs typeface="Calibri"/>
                <a:sym typeface="Calibri"/>
              </a:defRPr>
            </a:lvl6pPr>
            <a:lvl7pPr marL="0" marR="0" lvl="6" indent="0" algn="l" rtl="0">
              <a:spcBef>
                <a:spcPts val="0"/>
              </a:spcBef>
              <a:buNone/>
              <a:defRPr sz="1600" b="1" i="0" u="none" strike="noStrike" cap="none">
                <a:solidFill>
                  <a:schemeClr val="lt1"/>
                </a:solidFill>
                <a:latin typeface="Calibri"/>
                <a:ea typeface="Calibri"/>
                <a:cs typeface="Calibri"/>
                <a:sym typeface="Calibri"/>
              </a:defRPr>
            </a:lvl7pPr>
            <a:lvl8pPr marL="0" marR="0" lvl="7" indent="0" algn="l" rtl="0">
              <a:spcBef>
                <a:spcPts val="0"/>
              </a:spcBef>
              <a:buNone/>
              <a:defRPr sz="1600" b="1" i="0" u="none" strike="noStrike" cap="none">
                <a:solidFill>
                  <a:schemeClr val="lt1"/>
                </a:solidFill>
                <a:latin typeface="Calibri"/>
                <a:ea typeface="Calibri"/>
                <a:cs typeface="Calibri"/>
                <a:sym typeface="Calibri"/>
              </a:defRPr>
            </a:lvl8pPr>
            <a:lvl9pPr marL="0" marR="0" lvl="8" indent="0" algn="l" rtl="0">
              <a:spcBef>
                <a:spcPts val="0"/>
              </a:spcBef>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p2"/>
          <p:cNvSpPr txBox="1">
            <a:spLocks noGrp="1"/>
          </p:cNvSpPr>
          <p:nvPr>
            <p:ph type="body" idx="1"/>
          </p:nvPr>
        </p:nvSpPr>
        <p:spPr>
          <a:xfrm>
            <a:off x="203200" y="2159000"/>
            <a:ext cx="11785500" cy="4419600"/>
          </a:xfrm>
          <a:prstGeom prst="rect">
            <a:avLst/>
          </a:prstGeom>
          <a:noFill/>
          <a:ln>
            <a:noFill/>
          </a:ln>
        </p:spPr>
        <p:txBody>
          <a:bodyPr spcFirstLastPara="1" wrap="square" lIns="121900" tIns="60925" rIns="121900" bIns="60925" anchor="t" anchorCtr="0"/>
          <a:lstStyle>
            <a:lvl1pPr marL="457200" lvl="0" indent="-381000" algn="l">
              <a:spcBef>
                <a:spcPts val="500"/>
              </a:spcBef>
              <a:spcAft>
                <a:spcPts val="0"/>
              </a:spcAft>
              <a:buSzPts val="2400"/>
              <a:buChar char="•"/>
              <a:defRPr/>
            </a:lvl1pPr>
            <a:lvl2pPr marL="914400" lvl="1" indent="-317500" algn="l">
              <a:spcBef>
                <a:spcPts val="500"/>
              </a:spcBef>
              <a:spcAft>
                <a:spcPts val="0"/>
              </a:spcAft>
              <a:buSzPts val="1400"/>
              <a:buChar char="❑"/>
              <a:defRPr/>
            </a:lvl2pPr>
            <a:lvl3pPr marL="1371600" lvl="2" indent="-355600" algn="l">
              <a:spcBef>
                <a:spcPts val="500"/>
              </a:spcBef>
              <a:spcAft>
                <a:spcPts val="0"/>
              </a:spcAft>
              <a:buSzPts val="2000"/>
              <a:buChar char="o"/>
              <a:defRPr/>
            </a:lvl3pPr>
            <a:lvl4pPr marL="1828800" lvl="3" indent="-349250" algn="l">
              <a:spcBef>
                <a:spcPts val="500"/>
              </a:spcBef>
              <a:spcAft>
                <a:spcPts val="0"/>
              </a:spcAft>
              <a:buSzPts val="1900"/>
              <a:buChar char="❖"/>
              <a:defRPr/>
            </a:lvl4pPr>
            <a:lvl5pPr marL="2286000" lvl="4" indent="-381000" algn="l">
              <a:spcBef>
                <a:spcPts val="500"/>
              </a:spcBef>
              <a:spcAft>
                <a:spcPts val="0"/>
              </a:spcAft>
              <a:buSzPts val="2400"/>
              <a:buChar char="•"/>
              <a:defRPr/>
            </a:lvl5pPr>
            <a:lvl6pPr marL="2743200" lvl="5" indent="-381000" algn="l">
              <a:spcBef>
                <a:spcPts val="500"/>
              </a:spcBef>
              <a:spcAft>
                <a:spcPts val="0"/>
              </a:spcAft>
              <a:buClr>
                <a:schemeClr val="dk1"/>
              </a:buClr>
              <a:buSzPts val="2400"/>
              <a:buChar char="•"/>
              <a:defRPr/>
            </a:lvl6pPr>
            <a:lvl7pPr marL="3200400" lvl="6" indent="-381000" algn="l">
              <a:spcBef>
                <a:spcPts val="500"/>
              </a:spcBef>
              <a:spcAft>
                <a:spcPts val="0"/>
              </a:spcAft>
              <a:buClr>
                <a:schemeClr val="dk1"/>
              </a:buClr>
              <a:buSzPts val="2400"/>
              <a:buChar char="•"/>
              <a:defRPr/>
            </a:lvl7pPr>
            <a:lvl8pPr marL="3657600" lvl="7" indent="-381000" algn="l">
              <a:spcBef>
                <a:spcPts val="500"/>
              </a:spcBef>
              <a:spcAft>
                <a:spcPts val="0"/>
              </a:spcAft>
              <a:buClr>
                <a:schemeClr val="dk1"/>
              </a:buClr>
              <a:buSzPts val="2400"/>
              <a:buChar char="•"/>
              <a:defRPr/>
            </a:lvl8pPr>
            <a:lvl9pPr marL="4114800" lvl="8" indent="-381000" algn="l">
              <a:spcBef>
                <a:spcPts val="500"/>
              </a:spcBef>
              <a:spcAft>
                <a:spcPts val="0"/>
              </a:spcAft>
              <a:buClr>
                <a:schemeClr val="dk1"/>
              </a:buClr>
              <a:buSzPts val="2400"/>
              <a:buChar char="•"/>
              <a:defRPr/>
            </a:lvl9pPr>
          </a:lstStyle>
          <a:p>
            <a:endParaRPr/>
          </a:p>
        </p:txBody>
      </p:sp>
      <p:sp>
        <p:nvSpPr>
          <p:cNvPr id="17" name="Google Shape;17;p2"/>
          <p:cNvSpPr txBox="1">
            <a:spLocks noGrp="1"/>
          </p:cNvSpPr>
          <p:nvPr>
            <p:ph type="title"/>
          </p:nvPr>
        </p:nvSpPr>
        <p:spPr>
          <a:xfrm>
            <a:off x="203200" y="990600"/>
            <a:ext cx="11785500" cy="1066800"/>
          </a:xfrm>
          <a:prstGeom prst="rect">
            <a:avLst/>
          </a:prstGeom>
          <a:noFill/>
          <a:ln>
            <a:noFill/>
          </a:ln>
        </p:spPr>
        <p:txBody>
          <a:bodyPr spcFirstLastPara="1" wrap="square" lIns="121900" tIns="60925" rIns="121900" bIns="60925" anchor="ctr" anchorCtr="0"/>
          <a:lstStyle>
            <a:lvl1pPr lvl="0" algn="ctr">
              <a:spcBef>
                <a:spcPts val="0"/>
              </a:spcBef>
              <a:spcAft>
                <a:spcPts val="0"/>
              </a:spcAft>
              <a:buClr>
                <a:schemeClr val="dk1"/>
              </a:buClr>
              <a:buSzPts val="5300"/>
              <a:buFont typeface="Calibri"/>
              <a:buNone/>
              <a:defRPr sz="5300" b="1"/>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1024128" y="585216"/>
            <a:ext cx="9720000" cy="14997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1500"/>
              <a:buFont typeface="Questrial"/>
              <a:buNone/>
              <a:defRPr sz="5100" b="0" i="0" u="none" strike="noStrike" cap="none">
                <a:solidFill>
                  <a:srgbClr val="0C0C0C"/>
                </a:solidFill>
                <a:latin typeface="Questrial"/>
                <a:ea typeface="Questrial"/>
                <a:cs typeface="Questrial"/>
                <a:sym typeface="Quest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74" name="Google Shape;74;p14"/>
          <p:cNvSpPr txBox="1">
            <a:spLocks noGrp="1"/>
          </p:cNvSpPr>
          <p:nvPr>
            <p:ph type="body" idx="1"/>
          </p:nvPr>
        </p:nvSpPr>
        <p:spPr>
          <a:xfrm>
            <a:off x="1024128" y="2286000"/>
            <a:ext cx="9720000" cy="4023300"/>
          </a:xfrm>
          <a:prstGeom prst="rect">
            <a:avLst/>
          </a:prstGeom>
          <a:noFill/>
          <a:ln>
            <a:noFill/>
          </a:ln>
        </p:spPr>
        <p:txBody>
          <a:bodyPr spcFirstLastPara="1" wrap="square" lIns="91425" tIns="91425" rIns="91425" bIns="91425" anchor="t" anchorCtr="0"/>
          <a:lstStyle>
            <a:lvl1pPr marL="457200" marR="0" lvl="0" indent="-374650" algn="l" rtl="0">
              <a:lnSpc>
                <a:spcPct val="90000"/>
              </a:lnSpc>
              <a:spcBef>
                <a:spcPts val="1200"/>
              </a:spcBef>
              <a:spcAft>
                <a:spcPts val="0"/>
              </a:spcAft>
              <a:buClr>
                <a:schemeClr val="accent1"/>
              </a:buClr>
              <a:buSzPts val="2300"/>
              <a:buFont typeface="Questrial"/>
              <a:buChar char=" "/>
              <a:defRPr sz="2300" b="0" i="0" u="none" strike="noStrike" cap="none">
                <a:solidFill>
                  <a:schemeClr val="dk1"/>
                </a:solidFill>
                <a:latin typeface="Questrial"/>
                <a:ea typeface="Questrial"/>
                <a:cs typeface="Questrial"/>
                <a:sym typeface="Questrial"/>
              </a:defRPr>
            </a:lvl1pPr>
            <a:lvl2pPr marL="914400" marR="0" lvl="1" indent="-349250" algn="l" rtl="0">
              <a:lnSpc>
                <a:spcPct val="90000"/>
              </a:lnSpc>
              <a:spcBef>
                <a:spcPts val="300"/>
              </a:spcBef>
              <a:spcAft>
                <a:spcPts val="0"/>
              </a:spcAft>
              <a:buClr>
                <a:schemeClr val="accent1"/>
              </a:buClr>
              <a:buSzPts val="1900"/>
              <a:buFont typeface="Noto Sans Symbols"/>
              <a:buChar char="•"/>
              <a:defRPr sz="1900" b="0" i="0" u="none" strike="noStrike" cap="none">
                <a:solidFill>
                  <a:schemeClr val="dk1"/>
                </a:solidFill>
                <a:latin typeface="Questrial"/>
                <a:ea typeface="Questrial"/>
                <a:cs typeface="Questrial"/>
                <a:sym typeface="Questrial"/>
              </a:defRPr>
            </a:lvl2pPr>
            <a:lvl3pPr marL="1371600" marR="0" lvl="2" indent="-323850" algn="l" rtl="0">
              <a:lnSpc>
                <a:spcPct val="90000"/>
              </a:lnSpc>
              <a:spcBef>
                <a:spcPts val="400"/>
              </a:spcBef>
              <a:spcAft>
                <a:spcPts val="0"/>
              </a:spcAft>
              <a:buClr>
                <a:schemeClr val="accent1"/>
              </a:buClr>
              <a:buSzPts val="1500"/>
              <a:buFont typeface="Noto Sans Symbols"/>
              <a:buChar char="•"/>
              <a:defRPr sz="1500" b="0" i="0" u="none" strike="noStrike" cap="none">
                <a:solidFill>
                  <a:schemeClr val="dk1"/>
                </a:solidFill>
                <a:latin typeface="Questrial"/>
                <a:ea typeface="Questrial"/>
                <a:cs typeface="Questrial"/>
                <a:sym typeface="Questrial"/>
              </a:defRPr>
            </a:lvl3pPr>
            <a:lvl4pPr marL="1828800" marR="0" lvl="3" indent="-323850" algn="l" rtl="0">
              <a:lnSpc>
                <a:spcPct val="90000"/>
              </a:lnSpc>
              <a:spcBef>
                <a:spcPts val="400"/>
              </a:spcBef>
              <a:spcAft>
                <a:spcPts val="0"/>
              </a:spcAft>
              <a:buClr>
                <a:schemeClr val="accent1"/>
              </a:buClr>
              <a:buSzPts val="1500"/>
              <a:buFont typeface="Noto Sans Symbols"/>
              <a:buChar char="•"/>
              <a:defRPr sz="1500" b="0" i="0" u="none" strike="noStrike" cap="none">
                <a:solidFill>
                  <a:schemeClr val="dk1"/>
                </a:solidFill>
                <a:latin typeface="Questrial"/>
                <a:ea typeface="Questrial"/>
                <a:cs typeface="Questrial"/>
                <a:sym typeface="Questrial"/>
              </a:defRPr>
            </a:lvl4pPr>
            <a:lvl5pPr marL="2286000" marR="0" lvl="4" indent="-323850" algn="l" rtl="0">
              <a:lnSpc>
                <a:spcPct val="90000"/>
              </a:lnSpc>
              <a:spcBef>
                <a:spcPts val="400"/>
              </a:spcBef>
              <a:spcAft>
                <a:spcPts val="0"/>
              </a:spcAft>
              <a:buClr>
                <a:schemeClr val="accent1"/>
              </a:buClr>
              <a:buSzPts val="1500"/>
              <a:buFont typeface="Noto Sans Symbols"/>
              <a:buChar char="•"/>
              <a:defRPr sz="1500" b="0" i="0" u="none" strike="noStrike" cap="none">
                <a:solidFill>
                  <a:schemeClr val="dk1"/>
                </a:solidFill>
                <a:latin typeface="Questrial"/>
                <a:ea typeface="Questrial"/>
                <a:cs typeface="Questrial"/>
                <a:sym typeface="Questrial"/>
              </a:defRPr>
            </a:lvl5pPr>
            <a:lvl6pPr marL="2743200" marR="0" lvl="5" indent="-323850" algn="l" rtl="0">
              <a:lnSpc>
                <a:spcPct val="90000"/>
              </a:lnSpc>
              <a:spcBef>
                <a:spcPts val="400"/>
              </a:spcBef>
              <a:spcAft>
                <a:spcPts val="0"/>
              </a:spcAft>
              <a:buClr>
                <a:schemeClr val="accent1"/>
              </a:buClr>
              <a:buSzPts val="1500"/>
              <a:buFont typeface="Noto Sans Symbols"/>
              <a:buChar char="•"/>
              <a:defRPr sz="1500" b="0" i="0" u="none" strike="noStrike" cap="none">
                <a:solidFill>
                  <a:schemeClr val="dk1"/>
                </a:solidFill>
                <a:latin typeface="Questrial"/>
                <a:ea typeface="Questrial"/>
                <a:cs typeface="Questrial"/>
                <a:sym typeface="Questrial"/>
              </a:defRPr>
            </a:lvl6pPr>
            <a:lvl7pPr marL="3200400" marR="0" lvl="6" indent="-323850" algn="l" rtl="0">
              <a:lnSpc>
                <a:spcPct val="90000"/>
              </a:lnSpc>
              <a:spcBef>
                <a:spcPts val="400"/>
              </a:spcBef>
              <a:spcAft>
                <a:spcPts val="0"/>
              </a:spcAft>
              <a:buClr>
                <a:schemeClr val="accent1"/>
              </a:buClr>
              <a:buSzPts val="1500"/>
              <a:buFont typeface="Noto Sans Symbols"/>
              <a:buChar char="•"/>
              <a:defRPr sz="1500" b="0" i="0" u="none" strike="noStrike" cap="none">
                <a:solidFill>
                  <a:schemeClr val="dk1"/>
                </a:solidFill>
                <a:latin typeface="Questrial"/>
                <a:ea typeface="Questrial"/>
                <a:cs typeface="Questrial"/>
                <a:sym typeface="Questrial"/>
              </a:defRPr>
            </a:lvl7pPr>
            <a:lvl8pPr marL="3657600" marR="0" lvl="7" indent="-323850" algn="l" rtl="0">
              <a:lnSpc>
                <a:spcPct val="90000"/>
              </a:lnSpc>
              <a:spcBef>
                <a:spcPts val="400"/>
              </a:spcBef>
              <a:spcAft>
                <a:spcPts val="0"/>
              </a:spcAft>
              <a:buClr>
                <a:schemeClr val="accent1"/>
              </a:buClr>
              <a:buSzPts val="1500"/>
              <a:buFont typeface="Noto Sans Symbols"/>
              <a:buChar char="•"/>
              <a:defRPr sz="1500" b="0" i="0" u="none" strike="noStrike" cap="none">
                <a:solidFill>
                  <a:schemeClr val="dk1"/>
                </a:solidFill>
                <a:latin typeface="Questrial"/>
                <a:ea typeface="Questrial"/>
                <a:cs typeface="Questrial"/>
                <a:sym typeface="Questrial"/>
              </a:defRPr>
            </a:lvl8pPr>
            <a:lvl9pPr marL="4114800" marR="0" lvl="8" indent="-323850" algn="l" rtl="0">
              <a:lnSpc>
                <a:spcPct val="90000"/>
              </a:lnSpc>
              <a:spcBef>
                <a:spcPts val="400"/>
              </a:spcBef>
              <a:spcAft>
                <a:spcPts val="400"/>
              </a:spcAft>
              <a:buClr>
                <a:schemeClr val="accent1"/>
              </a:buClr>
              <a:buSzPts val="1500"/>
              <a:buFont typeface="Noto Sans Symbols"/>
              <a:buChar char="•"/>
              <a:defRPr sz="1500" b="0" i="0" u="none" strike="noStrike" cap="none">
                <a:solidFill>
                  <a:schemeClr val="dk1"/>
                </a:solidFill>
                <a:latin typeface="Questrial"/>
                <a:ea typeface="Questrial"/>
                <a:cs typeface="Questrial"/>
                <a:sym typeface="Questrial"/>
              </a:defRPr>
            </a:lvl9pPr>
          </a:lstStyle>
          <a:p>
            <a:endParaRPr/>
          </a:p>
        </p:txBody>
      </p:sp>
      <p:sp>
        <p:nvSpPr>
          <p:cNvPr id="75" name="Google Shape;75;p14"/>
          <p:cNvSpPr txBox="1">
            <a:spLocks noGrp="1"/>
          </p:cNvSpPr>
          <p:nvPr>
            <p:ph type="dt" idx="10"/>
          </p:nvPr>
        </p:nvSpPr>
        <p:spPr>
          <a:xfrm>
            <a:off x="1024129" y="6470704"/>
            <a:ext cx="21540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C0C0C"/>
              </a:buClr>
              <a:buSzPts val="1500"/>
              <a:buFont typeface="Questrial"/>
              <a:buNone/>
              <a:defRPr sz="11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9pPr>
          </a:lstStyle>
          <a:p>
            <a:endParaRPr/>
          </a:p>
        </p:txBody>
      </p:sp>
      <p:sp>
        <p:nvSpPr>
          <p:cNvPr id="76" name="Google Shape;76;p14"/>
          <p:cNvSpPr txBox="1">
            <a:spLocks noGrp="1"/>
          </p:cNvSpPr>
          <p:nvPr>
            <p:ph type="ftr" idx="11"/>
          </p:nvPr>
        </p:nvSpPr>
        <p:spPr>
          <a:xfrm>
            <a:off x="4842932" y="6470704"/>
            <a:ext cx="5901600" cy="2739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C0C0C"/>
              </a:buClr>
              <a:buSzPts val="1500"/>
              <a:buFont typeface="Questrial"/>
              <a:buNone/>
              <a:defRPr sz="11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9pPr>
          </a:lstStyle>
          <a:p>
            <a:endParaRPr/>
          </a:p>
        </p:txBody>
      </p:sp>
      <p:sp>
        <p:nvSpPr>
          <p:cNvPr id="77" name="Google Shape;77;p14"/>
          <p:cNvSpPr txBox="1">
            <a:spLocks noGrp="1"/>
          </p:cNvSpPr>
          <p:nvPr>
            <p:ph type="sldNum" idx="12"/>
          </p:nvPr>
        </p:nvSpPr>
        <p:spPr>
          <a:xfrm>
            <a:off x="10837333" y="6470704"/>
            <a:ext cx="9741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1pPr>
            <a:lvl2pPr marL="0" marR="0" lvl="1"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2pPr>
            <a:lvl3pPr marL="0" marR="0" lvl="2"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3pPr>
            <a:lvl4pPr marL="0" marR="0" lvl="3"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4pPr>
            <a:lvl5pPr marL="0" marR="0" lvl="4"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5pPr>
            <a:lvl6pPr marL="0" marR="0" lvl="5"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6pPr>
            <a:lvl7pPr marL="0" marR="0" lvl="6"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7pPr>
            <a:lvl8pPr marL="0" marR="0" lvl="7"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8pPr>
            <a:lvl9pPr marL="0" marR="0" lvl="8"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78"/>
        <p:cNvGrpSpPr/>
        <p:nvPr/>
      </p:nvGrpSpPr>
      <p:grpSpPr>
        <a:xfrm>
          <a:off x="0" y="0"/>
          <a:ext cx="0" cy="0"/>
          <a:chOff x="0" y="0"/>
          <a:chExt cx="0" cy="0"/>
        </a:xfrm>
      </p:grpSpPr>
      <p:pic>
        <p:nvPicPr>
          <p:cNvPr id="79" name="Google Shape;79;p15" descr="R:\COM\COMM\Branding\PPT Templates\widescreen\Widescreen Powerpoint 5.jpg"/>
          <p:cNvPicPr preferRelativeResize="0"/>
          <p:nvPr/>
        </p:nvPicPr>
        <p:blipFill rotWithShape="1">
          <a:blip r:embed="rId2">
            <a:alphaModFix/>
          </a:blip>
          <a:srcRect/>
          <a:stretch/>
        </p:blipFill>
        <p:spPr>
          <a:xfrm>
            <a:off x="0" y="0"/>
            <a:ext cx="12198353" cy="6864098"/>
          </a:xfrm>
          <a:prstGeom prst="rect">
            <a:avLst/>
          </a:prstGeom>
          <a:noFill/>
          <a:ln>
            <a:noFill/>
          </a:ln>
        </p:spPr>
      </p:pic>
      <p:sp>
        <p:nvSpPr>
          <p:cNvPr id="80" name="Google Shape;80;p15"/>
          <p:cNvSpPr txBox="1">
            <a:spLocks noGrp="1"/>
          </p:cNvSpPr>
          <p:nvPr>
            <p:ph type="body" idx="1"/>
          </p:nvPr>
        </p:nvSpPr>
        <p:spPr>
          <a:xfrm>
            <a:off x="203200" y="2159000"/>
            <a:ext cx="11785500" cy="4419600"/>
          </a:xfrm>
          <a:prstGeom prst="rect">
            <a:avLst/>
          </a:prstGeom>
          <a:noFill/>
          <a:ln>
            <a:noFill/>
          </a:ln>
        </p:spPr>
        <p:txBody>
          <a:bodyPr spcFirstLastPara="1" wrap="square" lIns="121900" tIns="60925" rIns="121900" bIns="60925" anchor="t" anchorCtr="0"/>
          <a:lstStyle>
            <a:lvl1pPr marL="457200" lvl="0" indent="-381000" algn="l" rtl="0">
              <a:lnSpc>
                <a:spcPct val="100000"/>
              </a:lnSpc>
              <a:spcBef>
                <a:spcPts val="500"/>
              </a:spcBef>
              <a:spcAft>
                <a:spcPts val="0"/>
              </a:spcAft>
              <a:buSzPts val="2400"/>
              <a:buChar char="•"/>
              <a:defRPr/>
            </a:lvl1pPr>
            <a:lvl2pPr marL="914400" lvl="1" indent="-323850" algn="l" rtl="0">
              <a:lnSpc>
                <a:spcPct val="100000"/>
              </a:lnSpc>
              <a:spcBef>
                <a:spcPts val="500"/>
              </a:spcBef>
              <a:spcAft>
                <a:spcPts val="0"/>
              </a:spcAft>
              <a:buSzPts val="1500"/>
              <a:buChar char="❑"/>
              <a:defRPr/>
            </a:lvl2pPr>
            <a:lvl3pPr marL="1371600" lvl="2" indent="-355600" algn="l" rtl="0">
              <a:lnSpc>
                <a:spcPct val="100000"/>
              </a:lnSpc>
              <a:spcBef>
                <a:spcPts val="500"/>
              </a:spcBef>
              <a:spcAft>
                <a:spcPts val="0"/>
              </a:spcAft>
              <a:buSzPts val="2000"/>
              <a:buChar char="o"/>
              <a:defRPr/>
            </a:lvl3pPr>
            <a:lvl4pPr marL="1828800" lvl="3" indent="-349250" algn="l" rtl="0">
              <a:lnSpc>
                <a:spcPct val="100000"/>
              </a:lnSpc>
              <a:spcBef>
                <a:spcPts val="500"/>
              </a:spcBef>
              <a:spcAft>
                <a:spcPts val="0"/>
              </a:spcAft>
              <a:buSzPts val="1900"/>
              <a:buChar char="❖"/>
              <a:defRPr/>
            </a:lvl4pPr>
            <a:lvl5pPr marL="2286000" lvl="4" indent="-381000" algn="l" rtl="0">
              <a:lnSpc>
                <a:spcPct val="100000"/>
              </a:lnSpc>
              <a:spcBef>
                <a:spcPts val="500"/>
              </a:spcBef>
              <a:spcAft>
                <a:spcPts val="0"/>
              </a:spcAft>
              <a:buSzPts val="24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81" name="Google Shape;81;p15"/>
          <p:cNvSpPr txBox="1">
            <a:spLocks noGrp="1"/>
          </p:cNvSpPr>
          <p:nvPr>
            <p:ph type="title"/>
          </p:nvPr>
        </p:nvSpPr>
        <p:spPr>
          <a:xfrm>
            <a:off x="203200" y="990600"/>
            <a:ext cx="11785500" cy="1066800"/>
          </a:xfrm>
          <a:prstGeom prst="rect">
            <a:avLst/>
          </a:prstGeom>
          <a:noFill/>
          <a:ln>
            <a:noFill/>
          </a:ln>
        </p:spPr>
        <p:txBody>
          <a:bodyPr spcFirstLastPara="1" wrap="square" lIns="121900" tIns="60925" rIns="121900" bIns="60925" anchor="ctr" anchorCtr="0"/>
          <a:lstStyle>
            <a:lvl1pPr lvl="0" algn="ctr" rtl="0">
              <a:lnSpc>
                <a:spcPct val="100000"/>
              </a:lnSpc>
              <a:spcBef>
                <a:spcPts val="0"/>
              </a:spcBef>
              <a:spcAft>
                <a:spcPts val="0"/>
              </a:spcAft>
              <a:buClr>
                <a:schemeClr val="dk1"/>
              </a:buClr>
              <a:buSzPts val="5300"/>
              <a:buFont typeface="Calibri"/>
              <a:buNone/>
              <a:defRPr sz="5300" b="1"/>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82" name="Google Shape;82;p15"/>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83"/>
        <p:cNvGrpSpPr/>
        <p:nvPr/>
      </p:nvGrpSpPr>
      <p:grpSpPr>
        <a:xfrm>
          <a:off x="0" y="0"/>
          <a:ext cx="0" cy="0"/>
          <a:chOff x="0" y="0"/>
          <a:chExt cx="0" cy="0"/>
        </a:xfrm>
      </p:grpSpPr>
      <p:pic>
        <p:nvPicPr>
          <p:cNvPr id="84" name="Google Shape;84;p16" descr="R:\COM\COMM\Branding\PPT Templates\widescreen\Widescreen Powerpoint 3.jpg"/>
          <p:cNvPicPr preferRelativeResize="0"/>
          <p:nvPr/>
        </p:nvPicPr>
        <p:blipFill rotWithShape="1">
          <a:blip r:embed="rId2">
            <a:alphaModFix/>
          </a:blip>
          <a:srcRect/>
          <a:stretch/>
        </p:blipFill>
        <p:spPr>
          <a:xfrm>
            <a:off x="0" y="0"/>
            <a:ext cx="12198353" cy="6864098"/>
          </a:xfrm>
          <a:prstGeom prst="rect">
            <a:avLst/>
          </a:prstGeom>
          <a:noFill/>
          <a:ln>
            <a:noFill/>
          </a:ln>
        </p:spPr>
      </p:pic>
      <p:sp>
        <p:nvSpPr>
          <p:cNvPr id="85" name="Google Shape;85;p16"/>
          <p:cNvSpPr txBox="1">
            <a:spLocks noGrp="1"/>
          </p:cNvSpPr>
          <p:nvPr>
            <p:ph type="title"/>
          </p:nvPr>
        </p:nvSpPr>
        <p:spPr>
          <a:xfrm>
            <a:off x="304800" y="889000"/>
            <a:ext cx="8928000" cy="1066800"/>
          </a:xfrm>
          <a:prstGeom prst="rect">
            <a:avLst/>
          </a:prstGeom>
          <a:noFill/>
          <a:ln>
            <a:noFill/>
          </a:ln>
        </p:spPr>
        <p:txBody>
          <a:bodyPr spcFirstLastPara="1" wrap="square" lIns="121900" tIns="60925" rIns="121900" bIns="60925" anchor="ctr" anchorCtr="0"/>
          <a:lstStyle>
            <a:lvl1pPr lvl="0" algn="ctr" rtl="0">
              <a:lnSpc>
                <a:spcPct val="100000"/>
              </a:lnSpc>
              <a:spcBef>
                <a:spcPts val="0"/>
              </a:spcBef>
              <a:spcAft>
                <a:spcPts val="0"/>
              </a:spcAft>
              <a:buClr>
                <a:schemeClr val="dk1"/>
              </a:buClr>
              <a:buSzPts val="5300"/>
              <a:buFont typeface="Calibri"/>
              <a:buNone/>
              <a:defRPr sz="5300" b="1"/>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86" name="Google Shape;86;p16"/>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16"/>
          <p:cNvSpPr txBox="1">
            <a:spLocks noGrp="1"/>
          </p:cNvSpPr>
          <p:nvPr>
            <p:ph type="body" idx="1"/>
          </p:nvPr>
        </p:nvSpPr>
        <p:spPr>
          <a:xfrm>
            <a:off x="304800" y="2108200"/>
            <a:ext cx="11480700" cy="4470300"/>
          </a:xfrm>
          <a:prstGeom prst="rect">
            <a:avLst/>
          </a:prstGeom>
          <a:noFill/>
          <a:ln>
            <a:noFill/>
          </a:ln>
        </p:spPr>
        <p:txBody>
          <a:bodyPr spcFirstLastPara="1" wrap="square" lIns="121900" tIns="60925" rIns="121900" bIns="60925" anchor="t" anchorCtr="0"/>
          <a:lstStyle>
            <a:lvl1pPr marL="457200" lvl="0" indent="-381000" algn="l" rtl="0">
              <a:lnSpc>
                <a:spcPct val="100000"/>
              </a:lnSpc>
              <a:spcBef>
                <a:spcPts val="500"/>
              </a:spcBef>
              <a:spcAft>
                <a:spcPts val="0"/>
              </a:spcAft>
              <a:buSzPts val="2400"/>
              <a:buChar char="•"/>
              <a:defRPr/>
            </a:lvl1pPr>
            <a:lvl2pPr marL="914400" lvl="1" indent="-323850" algn="l" rtl="0">
              <a:lnSpc>
                <a:spcPct val="100000"/>
              </a:lnSpc>
              <a:spcBef>
                <a:spcPts val="500"/>
              </a:spcBef>
              <a:spcAft>
                <a:spcPts val="0"/>
              </a:spcAft>
              <a:buSzPts val="1500"/>
              <a:buChar char="❑"/>
              <a:defRPr/>
            </a:lvl2pPr>
            <a:lvl3pPr marL="1371600" lvl="2" indent="-355600" algn="l" rtl="0">
              <a:lnSpc>
                <a:spcPct val="100000"/>
              </a:lnSpc>
              <a:spcBef>
                <a:spcPts val="500"/>
              </a:spcBef>
              <a:spcAft>
                <a:spcPts val="0"/>
              </a:spcAft>
              <a:buSzPts val="2000"/>
              <a:buChar char="o"/>
              <a:defRPr/>
            </a:lvl3pPr>
            <a:lvl4pPr marL="1828800" lvl="3" indent="-349250" algn="l" rtl="0">
              <a:lnSpc>
                <a:spcPct val="100000"/>
              </a:lnSpc>
              <a:spcBef>
                <a:spcPts val="500"/>
              </a:spcBef>
              <a:spcAft>
                <a:spcPts val="0"/>
              </a:spcAft>
              <a:buSzPts val="1900"/>
              <a:buChar char="❖"/>
              <a:defRPr/>
            </a:lvl4pPr>
            <a:lvl5pPr marL="2286000" lvl="4" indent="-381000" algn="l" rtl="0">
              <a:lnSpc>
                <a:spcPct val="100000"/>
              </a:lnSpc>
              <a:spcBef>
                <a:spcPts val="500"/>
              </a:spcBef>
              <a:spcAft>
                <a:spcPts val="0"/>
              </a:spcAft>
              <a:buSzPts val="24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88"/>
        <p:cNvGrpSpPr/>
        <p:nvPr/>
      </p:nvGrpSpPr>
      <p:grpSpPr>
        <a:xfrm>
          <a:off x="0" y="0"/>
          <a:ext cx="0" cy="0"/>
          <a:chOff x="0" y="0"/>
          <a:chExt cx="0" cy="0"/>
        </a:xfrm>
      </p:grpSpPr>
      <p:pic>
        <p:nvPicPr>
          <p:cNvPr id="89" name="Google Shape;89;p17" descr="R:\COM\COMM\Branding\PPT Templates\widescreen\Widescreen Powerpoint 7.jpg"/>
          <p:cNvPicPr preferRelativeResize="0"/>
          <p:nvPr/>
        </p:nvPicPr>
        <p:blipFill rotWithShape="1">
          <a:blip r:embed="rId2">
            <a:alphaModFix/>
          </a:blip>
          <a:srcRect/>
          <a:stretch/>
        </p:blipFill>
        <p:spPr>
          <a:xfrm>
            <a:off x="0" y="0"/>
            <a:ext cx="12198353" cy="6864098"/>
          </a:xfrm>
          <a:prstGeom prst="rect">
            <a:avLst/>
          </a:prstGeom>
          <a:noFill/>
          <a:ln>
            <a:noFill/>
          </a:ln>
        </p:spPr>
      </p:pic>
      <p:sp>
        <p:nvSpPr>
          <p:cNvPr id="90" name="Google Shape;90;p17"/>
          <p:cNvSpPr txBox="1">
            <a:spLocks noGrp="1"/>
          </p:cNvSpPr>
          <p:nvPr>
            <p:ph type="body" idx="1"/>
          </p:nvPr>
        </p:nvSpPr>
        <p:spPr>
          <a:xfrm>
            <a:off x="2133600" y="914400"/>
            <a:ext cx="7112100" cy="914400"/>
          </a:xfrm>
          <a:prstGeom prst="rect">
            <a:avLst/>
          </a:prstGeom>
          <a:noFill/>
          <a:ln>
            <a:noFill/>
          </a:ln>
        </p:spPr>
        <p:txBody>
          <a:bodyPr spcFirstLastPara="1" wrap="square" lIns="121900" tIns="60925" rIns="121900" bIns="60925" anchor="ctr" anchorCtr="0"/>
          <a:lstStyle>
            <a:lvl1pPr marL="457200" lvl="0" indent="-228600" algn="l" rtl="0">
              <a:lnSpc>
                <a:spcPct val="100000"/>
              </a:lnSpc>
              <a:spcBef>
                <a:spcPts val="1200"/>
              </a:spcBef>
              <a:spcAft>
                <a:spcPts val="0"/>
              </a:spcAft>
              <a:buSzPts val="5900"/>
              <a:buNone/>
              <a:defRPr sz="5900" b="1">
                <a:solidFill>
                  <a:schemeClr val="dk1"/>
                </a:solidFill>
                <a:latin typeface="Calibri"/>
                <a:ea typeface="Calibri"/>
                <a:cs typeface="Calibri"/>
                <a:sym typeface="Calibri"/>
              </a:defRPr>
            </a:lvl1pPr>
            <a:lvl2pPr marL="914400" lvl="1" indent="-323850" algn="l" rtl="0">
              <a:lnSpc>
                <a:spcPct val="100000"/>
              </a:lnSpc>
              <a:spcBef>
                <a:spcPts val="500"/>
              </a:spcBef>
              <a:spcAft>
                <a:spcPts val="0"/>
              </a:spcAft>
              <a:buSzPts val="1500"/>
              <a:buChar char="❑"/>
              <a:defRPr/>
            </a:lvl2pPr>
            <a:lvl3pPr marL="1371600" lvl="2" indent="-355600" algn="l" rtl="0">
              <a:lnSpc>
                <a:spcPct val="100000"/>
              </a:lnSpc>
              <a:spcBef>
                <a:spcPts val="500"/>
              </a:spcBef>
              <a:spcAft>
                <a:spcPts val="0"/>
              </a:spcAft>
              <a:buSzPts val="2000"/>
              <a:buChar char="o"/>
              <a:defRPr/>
            </a:lvl3pPr>
            <a:lvl4pPr marL="1828800" lvl="3" indent="-349250" algn="l" rtl="0">
              <a:lnSpc>
                <a:spcPct val="100000"/>
              </a:lnSpc>
              <a:spcBef>
                <a:spcPts val="500"/>
              </a:spcBef>
              <a:spcAft>
                <a:spcPts val="0"/>
              </a:spcAft>
              <a:buSzPts val="1900"/>
              <a:buChar char="❖"/>
              <a:defRPr/>
            </a:lvl4pPr>
            <a:lvl5pPr marL="2286000" lvl="4" indent="-228600" algn="l" rtl="0">
              <a:lnSpc>
                <a:spcPct val="100000"/>
              </a:lnSpc>
              <a:spcBef>
                <a:spcPts val="700"/>
              </a:spcBef>
              <a:spcAft>
                <a:spcPts val="0"/>
              </a:spcAft>
              <a:buSzPts val="3200"/>
              <a:buNone/>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1" name="Google Shape;91;p17"/>
          <p:cNvSpPr txBox="1">
            <a:spLocks noGrp="1"/>
          </p:cNvSpPr>
          <p:nvPr>
            <p:ph type="body" idx="2"/>
          </p:nvPr>
        </p:nvSpPr>
        <p:spPr>
          <a:xfrm>
            <a:off x="2133600" y="1981200"/>
            <a:ext cx="9753600" cy="4597500"/>
          </a:xfrm>
          <a:prstGeom prst="rect">
            <a:avLst/>
          </a:prstGeom>
          <a:noFill/>
          <a:ln>
            <a:noFill/>
          </a:ln>
        </p:spPr>
        <p:txBody>
          <a:bodyPr spcFirstLastPara="1" wrap="square" lIns="121900" tIns="60925" rIns="121900" bIns="60925" anchor="t" anchorCtr="0"/>
          <a:lstStyle>
            <a:lvl1pPr marL="457200" lvl="0" indent="-381000" algn="l" rtl="0">
              <a:lnSpc>
                <a:spcPct val="100000"/>
              </a:lnSpc>
              <a:spcBef>
                <a:spcPts val="500"/>
              </a:spcBef>
              <a:spcAft>
                <a:spcPts val="0"/>
              </a:spcAft>
              <a:buSzPts val="2400"/>
              <a:buChar char="•"/>
              <a:defRPr/>
            </a:lvl1pPr>
            <a:lvl2pPr marL="914400" lvl="1" indent="-323850" algn="l" rtl="0">
              <a:lnSpc>
                <a:spcPct val="100000"/>
              </a:lnSpc>
              <a:spcBef>
                <a:spcPts val="500"/>
              </a:spcBef>
              <a:spcAft>
                <a:spcPts val="0"/>
              </a:spcAft>
              <a:buSzPts val="1500"/>
              <a:buChar char="❑"/>
              <a:defRPr/>
            </a:lvl2pPr>
            <a:lvl3pPr marL="1371600" lvl="2" indent="-355600" algn="l" rtl="0">
              <a:lnSpc>
                <a:spcPct val="100000"/>
              </a:lnSpc>
              <a:spcBef>
                <a:spcPts val="500"/>
              </a:spcBef>
              <a:spcAft>
                <a:spcPts val="0"/>
              </a:spcAft>
              <a:buSzPts val="2000"/>
              <a:buChar char="o"/>
              <a:defRPr/>
            </a:lvl3pPr>
            <a:lvl4pPr marL="1828800" lvl="3" indent="-349250" algn="l" rtl="0">
              <a:lnSpc>
                <a:spcPct val="100000"/>
              </a:lnSpc>
              <a:spcBef>
                <a:spcPts val="500"/>
              </a:spcBef>
              <a:spcAft>
                <a:spcPts val="0"/>
              </a:spcAft>
              <a:buSzPts val="1900"/>
              <a:buChar char="❖"/>
              <a:defRPr/>
            </a:lvl4pPr>
            <a:lvl5pPr marL="2286000" lvl="4" indent="-381000" algn="l" rtl="0">
              <a:lnSpc>
                <a:spcPct val="100000"/>
              </a:lnSpc>
              <a:spcBef>
                <a:spcPts val="500"/>
              </a:spcBef>
              <a:spcAft>
                <a:spcPts val="0"/>
              </a:spcAft>
              <a:buSzPts val="24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2" name="Google Shape;92;p17"/>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3"/>
        <p:cNvGrpSpPr/>
        <p:nvPr/>
      </p:nvGrpSpPr>
      <p:grpSpPr>
        <a:xfrm>
          <a:off x="0" y="0"/>
          <a:ext cx="0" cy="0"/>
          <a:chOff x="0" y="0"/>
          <a:chExt cx="0" cy="0"/>
        </a:xfrm>
      </p:grpSpPr>
      <p:sp>
        <p:nvSpPr>
          <p:cNvPr id="94" name="Google Shape;94;p18"/>
          <p:cNvSpPr txBox="1">
            <a:spLocks noGrp="1"/>
          </p:cNvSpPr>
          <p:nvPr>
            <p:ph type="dt" idx="10"/>
          </p:nvPr>
        </p:nvSpPr>
        <p:spPr>
          <a:xfrm>
            <a:off x="1024129" y="6470704"/>
            <a:ext cx="21540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C0C0C"/>
              </a:buClr>
              <a:buSzPts val="1500"/>
              <a:buFont typeface="Questrial"/>
              <a:buNone/>
              <a:defRPr sz="11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9pPr>
          </a:lstStyle>
          <a:p>
            <a:endParaRPr/>
          </a:p>
        </p:txBody>
      </p:sp>
      <p:sp>
        <p:nvSpPr>
          <p:cNvPr id="95" name="Google Shape;95;p18"/>
          <p:cNvSpPr txBox="1">
            <a:spLocks noGrp="1"/>
          </p:cNvSpPr>
          <p:nvPr>
            <p:ph type="ftr" idx="11"/>
          </p:nvPr>
        </p:nvSpPr>
        <p:spPr>
          <a:xfrm>
            <a:off x="4842932" y="6470704"/>
            <a:ext cx="5901600" cy="2739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C0C0C"/>
              </a:buClr>
              <a:buSzPts val="1500"/>
              <a:buFont typeface="Questrial"/>
              <a:buNone/>
              <a:defRPr sz="1100" b="0" i="0" u="none" strike="noStrike" cap="none">
                <a:solidFill>
                  <a:srgbClr val="0C0C0C"/>
                </a:solidFill>
                <a:latin typeface="Questrial"/>
                <a:ea typeface="Questrial"/>
                <a:cs typeface="Questrial"/>
                <a:sym typeface="Questrial"/>
              </a:defRPr>
            </a:lvl1pPr>
            <a:lvl2pPr marR="0" lvl="1"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2pPr>
            <a:lvl3pPr marR="0" lvl="2"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3pPr>
            <a:lvl4pPr marR="0" lvl="3"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4pPr>
            <a:lvl5pPr marR="0" lvl="4"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5pPr>
            <a:lvl6pPr marR="0" lvl="5"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6pPr>
            <a:lvl7pPr marR="0" lvl="6"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7pPr>
            <a:lvl8pPr marR="0" lvl="7"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8pPr>
            <a:lvl9pPr marR="0" lvl="8" algn="l" rtl="0">
              <a:lnSpc>
                <a:spcPct val="100000"/>
              </a:lnSpc>
              <a:spcBef>
                <a:spcPts val="0"/>
              </a:spcBef>
              <a:spcAft>
                <a:spcPts val="0"/>
              </a:spcAft>
              <a:buClr>
                <a:schemeClr val="dk1"/>
              </a:buClr>
              <a:buSzPts val="1500"/>
              <a:buFont typeface="Questrial"/>
              <a:buNone/>
              <a:defRPr sz="1900" b="0" i="0" u="none" strike="noStrike" cap="none">
                <a:solidFill>
                  <a:schemeClr val="dk1"/>
                </a:solidFill>
                <a:latin typeface="Questrial"/>
                <a:ea typeface="Questrial"/>
                <a:cs typeface="Questrial"/>
                <a:sym typeface="Questrial"/>
              </a:defRPr>
            </a:lvl9pPr>
          </a:lstStyle>
          <a:p>
            <a:endParaRPr/>
          </a:p>
        </p:txBody>
      </p:sp>
      <p:sp>
        <p:nvSpPr>
          <p:cNvPr id="96" name="Google Shape;96;p18"/>
          <p:cNvSpPr txBox="1">
            <a:spLocks noGrp="1"/>
          </p:cNvSpPr>
          <p:nvPr>
            <p:ph type="sldNum" idx="12"/>
          </p:nvPr>
        </p:nvSpPr>
        <p:spPr>
          <a:xfrm>
            <a:off x="10837333" y="6470704"/>
            <a:ext cx="9741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1pPr>
            <a:lvl2pPr marL="0" marR="0" lvl="1"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2pPr>
            <a:lvl3pPr marL="0" marR="0" lvl="2"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3pPr>
            <a:lvl4pPr marL="0" marR="0" lvl="3"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4pPr>
            <a:lvl5pPr marL="0" marR="0" lvl="4"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5pPr>
            <a:lvl6pPr marL="0" marR="0" lvl="5"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6pPr>
            <a:lvl7pPr marL="0" marR="0" lvl="6"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7pPr>
            <a:lvl8pPr marL="0" marR="0" lvl="7"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8pPr>
            <a:lvl9pPr marL="0" marR="0" lvl="8" indent="0" algn="l" rtl="0">
              <a:lnSpc>
                <a:spcPct val="100000"/>
              </a:lnSpc>
              <a:spcBef>
                <a:spcPts val="0"/>
              </a:spcBef>
              <a:spcAft>
                <a:spcPts val="0"/>
              </a:spcAft>
              <a:buClr>
                <a:srgbClr val="0C0C0C"/>
              </a:buClr>
              <a:buSzPts val="1100"/>
              <a:buFont typeface="Questrial"/>
              <a:buNone/>
              <a:defRPr sz="1100" b="0" i="0" u="none" strike="noStrike" cap="none">
                <a:solidFill>
                  <a:srgbClr val="0C0C0C"/>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8"/>
        <p:cNvGrpSpPr/>
        <p:nvPr/>
      </p:nvGrpSpPr>
      <p:grpSpPr>
        <a:xfrm>
          <a:off x="0" y="0"/>
          <a:ext cx="0" cy="0"/>
          <a:chOff x="0" y="0"/>
          <a:chExt cx="0" cy="0"/>
        </a:xfrm>
      </p:grpSpPr>
      <p:pic>
        <p:nvPicPr>
          <p:cNvPr id="19" name="Google Shape;19;p3"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20" name="Google Shape;20;p3"/>
          <p:cNvSpPr txBox="1">
            <a:spLocks noGrp="1"/>
          </p:cNvSpPr>
          <p:nvPr>
            <p:ph type="body" idx="1"/>
          </p:nvPr>
        </p:nvSpPr>
        <p:spPr>
          <a:xfrm>
            <a:off x="203200" y="3733800"/>
            <a:ext cx="11684100" cy="861900"/>
          </a:xfrm>
          <a:prstGeom prst="rect">
            <a:avLst/>
          </a:prstGeom>
          <a:noFill/>
          <a:ln>
            <a:noFill/>
          </a:ln>
        </p:spPr>
        <p:txBody>
          <a:bodyPr spcFirstLastPara="1" wrap="square" lIns="121900" tIns="60925" rIns="121900" bIns="60925" anchor="ctr" anchorCtr="0"/>
          <a:lstStyle>
            <a:lvl1pPr marL="457200" lvl="0" indent="-228600" algn="ctr">
              <a:spcBef>
                <a:spcPts val="1000"/>
              </a:spcBef>
              <a:spcAft>
                <a:spcPts val="0"/>
              </a:spcAft>
              <a:buSzPts val="4800"/>
              <a:buNone/>
              <a:defRPr sz="4800" b="1">
                <a:latin typeface="Calibri"/>
                <a:ea typeface="Calibri"/>
                <a:cs typeface="Calibri"/>
                <a:sym typeface="Calibri"/>
              </a:defRPr>
            </a:lvl1pPr>
            <a:lvl2pPr marL="914400" lvl="1" indent="-317500" algn="l">
              <a:spcBef>
                <a:spcPts val="500"/>
              </a:spcBef>
              <a:spcAft>
                <a:spcPts val="0"/>
              </a:spcAft>
              <a:buSzPts val="1400"/>
              <a:buChar char="❑"/>
              <a:defRPr/>
            </a:lvl2pPr>
            <a:lvl3pPr marL="1371600" lvl="2" indent="-355600" algn="l">
              <a:spcBef>
                <a:spcPts val="500"/>
              </a:spcBef>
              <a:spcAft>
                <a:spcPts val="0"/>
              </a:spcAft>
              <a:buSzPts val="2000"/>
              <a:buChar char="o"/>
              <a:defRPr/>
            </a:lvl3pPr>
            <a:lvl4pPr marL="1828800" lvl="3" indent="-349250" algn="l">
              <a:spcBef>
                <a:spcPts val="500"/>
              </a:spcBef>
              <a:spcAft>
                <a:spcPts val="0"/>
              </a:spcAft>
              <a:buSzPts val="1900"/>
              <a:buChar char="❖"/>
              <a:defRPr/>
            </a:lvl4pPr>
            <a:lvl5pPr marL="2286000" lvl="4" indent="-381000" algn="l">
              <a:spcBef>
                <a:spcPts val="500"/>
              </a:spcBef>
              <a:spcAft>
                <a:spcPts val="0"/>
              </a:spcAft>
              <a:buSzPts val="2400"/>
              <a:buChar char="•"/>
              <a:defRPr/>
            </a:lvl5pPr>
            <a:lvl6pPr marL="2743200" lvl="5" indent="-381000" algn="l">
              <a:spcBef>
                <a:spcPts val="500"/>
              </a:spcBef>
              <a:spcAft>
                <a:spcPts val="0"/>
              </a:spcAft>
              <a:buClr>
                <a:schemeClr val="dk1"/>
              </a:buClr>
              <a:buSzPts val="2400"/>
              <a:buChar char="•"/>
              <a:defRPr/>
            </a:lvl6pPr>
            <a:lvl7pPr marL="3200400" lvl="6" indent="-381000" algn="l">
              <a:spcBef>
                <a:spcPts val="500"/>
              </a:spcBef>
              <a:spcAft>
                <a:spcPts val="0"/>
              </a:spcAft>
              <a:buClr>
                <a:schemeClr val="dk1"/>
              </a:buClr>
              <a:buSzPts val="2400"/>
              <a:buChar char="•"/>
              <a:defRPr/>
            </a:lvl7pPr>
            <a:lvl8pPr marL="3657600" lvl="7" indent="-381000" algn="l">
              <a:spcBef>
                <a:spcPts val="500"/>
              </a:spcBef>
              <a:spcAft>
                <a:spcPts val="0"/>
              </a:spcAft>
              <a:buClr>
                <a:schemeClr val="dk1"/>
              </a:buClr>
              <a:buSzPts val="2400"/>
              <a:buChar char="•"/>
              <a:defRPr/>
            </a:lvl8pPr>
            <a:lvl9pPr marL="4114800" lvl="8" indent="-381000" algn="l">
              <a:spcBef>
                <a:spcPts val="500"/>
              </a:spcBef>
              <a:spcAft>
                <a:spcPts val="0"/>
              </a:spcAft>
              <a:buClr>
                <a:schemeClr val="dk1"/>
              </a:buClr>
              <a:buSzPts val="2400"/>
              <a:buChar char="•"/>
              <a:defRPr/>
            </a:lvl9pPr>
          </a:lstStyle>
          <a:p>
            <a:endParaRPr/>
          </a:p>
        </p:txBody>
      </p:sp>
      <p:sp>
        <p:nvSpPr>
          <p:cNvPr id="21" name="Google Shape;21;p3"/>
          <p:cNvSpPr txBox="1">
            <a:spLocks noGrp="1"/>
          </p:cNvSpPr>
          <p:nvPr>
            <p:ph type="sldNum" idx="12"/>
          </p:nvPr>
        </p:nvSpPr>
        <p:spPr>
          <a:xfrm>
            <a:off x="10972800" y="63246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b="1" i="0" u="none" strike="noStrike" cap="none">
                <a:solidFill>
                  <a:schemeClr val="dk1"/>
                </a:solidFill>
                <a:latin typeface="Calibri"/>
                <a:ea typeface="Calibri"/>
                <a:cs typeface="Calibri"/>
                <a:sym typeface="Calibri"/>
              </a:defRPr>
            </a:lvl1pPr>
            <a:lvl2pPr marL="0" marR="0" lvl="1" indent="0" algn="r" rtl="0">
              <a:spcBef>
                <a:spcPts val="0"/>
              </a:spcBef>
              <a:buNone/>
              <a:defRPr sz="1600" b="1" i="0" u="none" strike="noStrike" cap="none">
                <a:solidFill>
                  <a:schemeClr val="dk1"/>
                </a:solidFill>
                <a:latin typeface="Calibri"/>
                <a:ea typeface="Calibri"/>
                <a:cs typeface="Calibri"/>
                <a:sym typeface="Calibri"/>
              </a:defRPr>
            </a:lvl2pPr>
            <a:lvl3pPr marL="0" marR="0" lvl="2" indent="0" algn="r" rtl="0">
              <a:spcBef>
                <a:spcPts val="0"/>
              </a:spcBef>
              <a:buNone/>
              <a:defRPr sz="1600" b="1" i="0" u="none" strike="noStrike" cap="none">
                <a:solidFill>
                  <a:schemeClr val="dk1"/>
                </a:solidFill>
                <a:latin typeface="Calibri"/>
                <a:ea typeface="Calibri"/>
                <a:cs typeface="Calibri"/>
                <a:sym typeface="Calibri"/>
              </a:defRPr>
            </a:lvl3pPr>
            <a:lvl4pPr marL="0" marR="0" lvl="3" indent="0" algn="r" rtl="0">
              <a:spcBef>
                <a:spcPts val="0"/>
              </a:spcBef>
              <a:buNone/>
              <a:defRPr sz="1600" b="1" i="0" u="none" strike="noStrike" cap="none">
                <a:solidFill>
                  <a:schemeClr val="dk1"/>
                </a:solidFill>
                <a:latin typeface="Calibri"/>
                <a:ea typeface="Calibri"/>
                <a:cs typeface="Calibri"/>
                <a:sym typeface="Calibri"/>
              </a:defRPr>
            </a:lvl4pPr>
            <a:lvl5pPr marL="0" marR="0" lvl="4" indent="0" algn="r" rtl="0">
              <a:spcBef>
                <a:spcPts val="0"/>
              </a:spcBef>
              <a:buNone/>
              <a:defRPr sz="1600" b="1" i="0" u="none" strike="noStrike" cap="none">
                <a:solidFill>
                  <a:schemeClr val="dk1"/>
                </a:solidFill>
                <a:latin typeface="Calibri"/>
                <a:ea typeface="Calibri"/>
                <a:cs typeface="Calibri"/>
                <a:sym typeface="Calibri"/>
              </a:defRPr>
            </a:lvl5pPr>
            <a:lvl6pPr marL="0" marR="0" lvl="5" indent="0" algn="r" rtl="0">
              <a:spcBef>
                <a:spcPts val="0"/>
              </a:spcBef>
              <a:buNone/>
              <a:defRPr sz="1600" b="1" i="0" u="none" strike="noStrike" cap="none">
                <a:solidFill>
                  <a:schemeClr val="dk1"/>
                </a:solidFill>
                <a:latin typeface="Calibri"/>
                <a:ea typeface="Calibri"/>
                <a:cs typeface="Calibri"/>
                <a:sym typeface="Calibri"/>
              </a:defRPr>
            </a:lvl6pPr>
            <a:lvl7pPr marL="0" marR="0" lvl="6" indent="0" algn="r" rtl="0">
              <a:spcBef>
                <a:spcPts val="0"/>
              </a:spcBef>
              <a:buNone/>
              <a:defRPr sz="1600" b="1" i="0" u="none" strike="noStrike" cap="none">
                <a:solidFill>
                  <a:schemeClr val="dk1"/>
                </a:solidFill>
                <a:latin typeface="Calibri"/>
                <a:ea typeface="Calibri"/>
                <a:cs typeface="Calibri"/>
                <a:sym typeface="Calibri"/>
              </a:defRPr>
            </a:lvl7pPr>
            <a:lvl8pPr marL="0" marR="0" lvl="7" indent="0" algn="r" rtl="0">
              <a:spcBef>
                <a:spcPts val="0"/>
              </a:spcBef>
              <a:buNone/>
              <a:defRPr sz="1600" b="1" i="0" u="none" strike="noStrike" cap="none">
                <a:solidFill>
                  <a:schemeClr val="dk1"/>
                </a:solidFill>
                <a:latin typeface="Calibri"/>
                <a:ea typeface="Calibri"/>
                <a:cs typeface="Calibri"/>
                <a:sym typeface="Calibri"/>
              </a:defRPr>
            </a:lvl8pPr>
            <a:lvl9pPr marL="0" marR="0" lvl="8" indent="0" algn="r" rtl="0">
              <a:spcBef>
                <a:spcPts val="0"/>
              </a:spcBef>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3"/>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33"/>
        <p:cNvGrpSpPr/>
        <p:nvPr/>
      </p:nvGrpSpPr>
      <p:grpSpPr>
        <a:xfrm>
          <a:off x="0" y="0"/>
          <a:ext cx="0" cy="0"/>
          <a:chOff x="0" y="0"/>
          <a:chExt cx="0" cy="0"/>
        </a:xfrm>
      </p:grpSpPr>
      <p:pic>
        <p:nvPicPr>
          <p:cNvPr id="34" name="Google Shape;34;p6" descr="R:\COM\COMM\Branding\PPT Templates\widescreen\Widescreen Powerpoint 7.jpg"/>
          <p:cNvPicPr preferRelativeResize="0"/>
          <p:nvPr/>
        </p:nvPicPr>
        <p:blipFill rotWithShape="1">
          <a:blip r:embed="rId2">
            <a:alphaModFix/>
          </a:blip>
          <a:srcRect/>
          <a:stretch/>
        </p:blipFill>
        <p:spPr>
          <a:xfrm>
            <a:off x="0" y="0"/>
            <a:ext cx="12198357" cy="6864096"/>
          </a:xfrm>
          <a:prstGeom prst="rect">
            <a:avLst/>
          </a:prstGeom>
          <a:noFill/>
          <a:ln>
            <a:noFill/>
          </a:ln>
        </p:spPr>
      </p:pic>
      <p:sp>
        <p:nvSpPr>
          <p:cNvPr id="35" name="Google Shape;35;p6"/>
          <p:cNvSpPr txBox="1">
            <a:spLocks noGrp="1"/>
          </p:cNvSpPr>
          <p:nvPr>
            <p:ph type="body" idx="1"/>
          </p:nvPr>
        </p:nvSpPr>
        <p:spPr>
          <a:xfrm>
            <a:off x="2133600" y="914400"/>
            <a:ext cx="7112100" cy="914400"/>
          </a:xfrm>
          <a:prstGeom prst="rect">
            <a:avLst/>
          </a:prstGeom>
          <a:noFill/>
          <a:ln>
            <a:noFill/>
          </a:ln>
        </p:spPr>
        <p:txBody>
          <a:bodyPr spcFirstLastPara="1" wrap="square" lIns="121900" tIns="60925" rIns="121900" bIns="60925" anchor="ctr" anchorCtr="0"/>
          <a:lstStyle>
            <a:lvl1pPr marL="457200" lvl="0" indent="-228600" algn="l">
              <a:spcBef>
                <a:spcPts val="1200"/>
              </a:spcBef>
              <a:spcAft>
                <a:spcPts val="0"/>
              </a:spcAft>
              <a:buSzPts val="5900"/>
              <a:buNone/>
              <a:defRPr sz="5900" b="1">
                <a:solidFill>
                  <a:schemeClr val="dk1"/>
                </a:solidFill>
                <a:latin typeface="Calibri"/>
                <a:ea typeface="Calibri"/>
                <a:cs typeface="Calibri"/>
                <a:sym typeface="Calibri"/>
              </a:defRPr>
            </a:lvl1pPr>
            <a:lvl2pPr marL="914400" lvl="1" indent="-317500" algn="l">
              <a:spcBef>
                <a:spcPts val="500"/>
              </a:spcBef>
              <a:spcAft>
                <a:spcPts val="0"/>
              </a:spcAft>
              <a:buSzPts val="1400"/>
              <a:buChar char="❑"/>
              <a:defRPr/>
            </a:lvl2pPr>
            <a:lvl3pPr marL="1371600" lvl="2" indent="-355600" algn="l">
              <a:spcBef>
                <a:spcPts val="500"/>
              </a:spcBef>
              <a:spcAft>
                <a:spcPts val="0"/>
              </a:spcAft>
              <a:buSzPts val="2000"/>
              <a:buChar char="o"/>
              <a:defRPr/>
            </a:lvl3pPr>
            <a:lvl4pPr marL="1828800" lvl="3" indent="-349250" algn="l">
              <a:spcBef>
                <a:spcPts val="500"/>
              </a:spcBef>
              <a:spcAft>
                <a:spcPts val="0"/>
              </a:spcAft>
              <a:buSzPts val="1900"/>
              <a:buChar char="❖"/>
              <a:defRPr/>
            </a:lvl4pPr>
            <a:lvl5pPr marL="2286000" lvl="4" indent="-228600" algn="l">
              <a:spcBef>
                <a:spcPts val="600"/>
              </a:spcBef>
              <a:spcAft>
                <a:spcPts val="0"/>
              </a:spcAft>
              <a:buSzPts val="3200"/>
              <a:buNone/>
              <a:defRPr/>
            </a:lvl5pPr>
            <a:lvl6pPr marL="2743200" lvl="5" indent="-381000" algn="l">
              <a:spcBef>
                <a:spcPts val="500"/>
              </a:spcBef>
              <a:spcAft>
                <a:spcPts val="0"/>
              </a:spcAft>
              <a:buClr>
                <a:schemeClr val="dk1"/>
              </a:buClr>
              <a:buSzPts val="2400"/>
              <a:buChar char="•"/>
              <a:defRPr/>
            </a:lvl6pPr>
            <a:lvl7pPr marL="3200400" lvl="6" indent="-381000" algn="l">
              <a:spcBef>
                <a:spcPts val="500"/>
              </a:spcBef>
              <a:spcAft>
                <a:spcPts val="0"/>
              </a:spcAft>
              <a:buClr>
                <a:schemeClr val="dk1"/>
              </a:buClr>
              <a:buSzPts val="2400"/>
              <a:buChar char="•"/>
              <a:defRPr/>
            </a:lvl7pPr>
            <a:lvl8pPr marL="3657600" lvl="7" indent="-381000" algn="l">
              <a:spcBef>
                <a:spcPts val="500"/>
              </a:spcBef>
              <a:spcAft>
                <a:spcPts val="0"/>
              </a:spcAft>
              <a:buClr>
                <a:schemeClr val="dk1"/>
              </a:buClr>
              <a:buSzPts val="2400"/>
              <a:buChar char="•"/>
              <a:defRPr/>
            </a:lvl8pPr>
            <a:lvl9pPr marL="4114800" lvl="8" indent="-381000" algn="l">
              <a:spcBef>
                <a:spcPts val="500"/>
              </a:spcBef>
              <a:spcAft>
                <a:spcPts val="0"/>
              </a:spcAft>
              <a:buClr>
                <a:schemeClr val="dk1"/>
              </a:buClr>
              <a:buSzPts val="2400"/>
              <a:buChar char="•"/>
              <a:defRPr/>
            </a:lvl9pPr>
          </a:lstStyle>
          <a:p>
            <a:endParaRPr/>
          </a:p>
        </p:txBody>
      </p:sp>
      <p:sp>
        <p:nvSpPr>
          <p:cNvPr id="36" name="Google Shape;36;p6"/>
          <p:cNvSpPr txBox="1">
            <a:spLocks noGrp="1"/>
          </p:cNvSpPr>
          <p:nvPr>
            <p:ph type="body" idx="2"/>
          </p:nvPr>
        </p:nvSpPr>
        <p:spPr>
          <a:xfrm>
            <a:off x="2133600" y="1981200"/>
            <a:ext cx="9753600" cy="4597500"/>
          </a:xfrm>
          <a:prstGeom prst="rect">
            <a:avLst/>
          </a:prstGeom>
          <a:noFill/>
          <a:ln>
            <a:noFill/>
          </a:ln>
        </p:spPr>
        <p:txBody>
          <a:bodyPr spcFirstLastPara="1" wrap="square" lIns="121900" tIns="60925" rIns="121900" bIns="60925" anchor="t" anchorCtr="0"/>
          <a:lstStyle>
            <a:lvl1pPr marL="457200" lvl="0" indent="-381000" algn="l">
              <a:spcBef>
                <a:spcPts val="500"/>
              </a:spcBef>
              <a:spcAft>
                <a:spcPts val="0"/>
              </a:spcAft>
              <a:buSzPts val="2400"/>
              <a:buChar char="•"/>
              <a:defRPr/>
            </a:lvl1pPr>
            <a:lvl2pPr marL="914400" lvl="1" indent="-317500" algn="l">
              <a:spcBef>
                <a:spcPts val="500"/>
              </a:spcBef>
              <a:spcAft>
                <a:spcPts val="0"/>
              </a:spcAft>
              <a:buSzPts val="1400"/>
              <a:buChar char="❑"/>
              <a:defRPr/>
            </a:lvl2pPr>
            <a:lvl3pPr marL="1371600" lvl="2" indent="-355600" algn="l">
              <a:spcBef>
                <a:spcPts val="500"/>
              </a:spcBef>
              <a:spcAft>
                <a:spcPts val="0"/>
              </a:spcAft>
              <a:buSzPts val="2000"/>
              <a:buChar char="o"/>
              <a:defRPr/>
            </a:lvl3pPr>
            <a:lvl4pPr marL="1828800" lvl="3" indent="-349250" algn="l">
              <a:spcBef>
                <a:spcPts val="500"/>
              </a:spcBef>
              <a:spcAft>
                <a:spcPts val="0"/>
              </a:spcAft>
              <a:buSzPts val="1900"/>
              <a:buChar char="❖"/>
              <a:defRPr/>
            </a:lvl4pPr>
            <a:lvl5pPr marL="2286000" lvl="4" indent="-381000" algn="l">
              <a:spcBef>
                <a:spcPts val="500"/>
              </a:spcBef>
              <a:spcAft>
                <a:spcPts val="0"/>
              </a:spcAft>
              <a:buSzPts val="2400"/>
              <a:buChar char="•"/>
              <a:defRPr/>
            </a:lvl5pPr>
            <a:lvl6pPr marL="2743200" lvl="5" indent="-381000" algn="l">
              <a:spcBef>
                <a:spcPts val="500"/>
              </a:spcBef>
              <a:spcAft>
                <a:spcPts val="0"/>
              </a:spcAft>
              <a:buClr>
                <a:schemeClr val="dk1"/>
              </a:buClr>
              <a:buSzPts val="2400"/>
              <a:buChar char="•"/>
              <a:defRPr/>
            </a:lvl6pPr>
            <a:lvl7pPr marL="3200400" lvl="6" indent="-381000" algn="l">
              <a:spcBef>
                <a:spcPts val="500"/>
              </a:spcBef>
              <a:spcAft>
                <a:spcPts val="0"/>
              </a:spcAft>
              <a:buClr>
                <a:schemeClr val="dk1"/>
              </a:buClr>
              <a:buSzPts val="2400"/>
              <a:buChar char="•"/>
              <a:defRPr/>
            </a:lvl7pPr>
            <a:lvl8pPr marL="3657600" lvl="7" indent="-381000" algn="l">
              <a:spcBef>
                <a:spcPts val="500"/>
              </a:spcBef>
              <a:spcAft>
                <a:spcPts val="0"/>
              </a:spcAft>
              <a:buClr>
                <a:schemeClr val="dk1"/>
              </a:buClr>
              <a:buSzPts val="2400"/>
              <a:buChar char="•"/>
              <a:defRPr/>
            </a:lvl8pPr>
            <a:lvl9pPr marL="4114800" lvl="8" indent="-381000" algn="l">
              <a:spcBef>
                <a:spcPts val="500"/>
              </a:spcBef>
              <a:spcAft>
                <a:spcPts val="0"/>
              </a:spcAft>
              <a:buClr>
                <a:schemeClr val="dk1"/>
              </a:buClr>
              <a:buSzPts val="2400"/>
              <a:buChar char="•"/>
              <a:defRPr/>
            </a:lvl9pPr>
          </a:lstStyle>
          <a:p>
            <a:endParaRPr/>
          </a:p>
        </p:txBody>
      </p:sp>
      <p:sp>
        <p:nvSpPr>
          <p:cNvPr id="37" name="Google Shape;37;p6"/>
          <p:cNvSpPr txBox="1">
            <a:spLocks noGrp="1"/>
          </p:cNvSpPr>
          <p:nvPr>
            <p:ph type="sldNum" idx="12"/>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38"/>
        <p:cNvGrpSpPr/>
        <p:nvPr/>
      </p:nvGrpSpPr>
      <p:grpSpPr>
        <a:xfrm>
          <a:off x="0" y="0"/>
          <a:ext cx="0" cy="0"/>
          <a:chOff x="0" y="0"/>
          <a:chExt cx="0" cy="0"/>
        </a:xfrm>
      </p:grpSpPr>
      <p:pic>
        <p:nvPicPr>
          <p:cNvPr id="39" name="Google Shape;39;p7" descr="R:\COM\COMM\Branding\PPT Templates\widescreen\Widescreen Powerpoint 23.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40" name="Google Shape;40;p7"/>
          <p:cNvSpPr txBox="1">
            <a:spLocks noGrp="1"/>
          </p:cNvSpPr>
          <p:nvPr>
            <p:ph type="title"/>
          </p:nvPr>
        </p:nvSpPr>
        <p:spPr>
          <a:xfrm>
            <a:off x="4470400" y="1498600"/>
            <a:ext cx="7620000" cy="1828800"/>
          </a:xfrm>
          <a:prstGeom prst="rect">
            <a:avLst/>
          </a:prstGeom>
          <a:noFill/>
          <a:ln>
            <a:noFill/>
          </a:ln>
        </p:spPr>
        <p:txBody>
          <a:bodyPr spcFirstLastPara="1" wrap="square" lIns="121900" tIns="60925" rIns="121900" bIns="60925" anchor="ctr" anchorCtr="0"/>
          <a:lstStyle>
            <a:lvl1pPr lvl="0" algn="ctr" rtl="0">
              <a:spcBef>
                <a:spcPts val="0"/>
              </a:spcBef>
              <a:spcAft>
                <a:spcPts val="0"/>
              </a:spcAft>
              <a:buClr>
                <a:schemeClr val="dk1"/>
              </a:buClr>
              <a:buSzPts val="5300"/>
              <a:buFont typeface="Arial"/>
              <a:buNone/>
              <a:defRPr sz="53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41" name="Google Shape;41;p7"/>
          <p:cNvSpPr txBox="1">
            <a:spLocks noGrp="1"/>
          </p:cNvSpPr>
          <p:nvPr>
            <p:ph type="body" idx="1"/>
          </p:nvPr>
        </p:nvSpPr>
        <p:spPr>
          <a:xfrm>
            <a:off x="406400" y="4038600"/>
            <a:ext cx="2235300" cy="457200"/>
          </a:xfrm>
          <a:prstGeom prst="rect">
            <a:avLst/>
          </a:prstGeom>
          <a:noFill/>
          <a:ln>
            <a:noFill/>
          </a:ln>
        </p:spPr>
        <p:txBody>
          <a:bodyPr spcFirstLastPara="1" wrap="square" lIns="121900" tIns="60925" rIns="121900" bIns="60925" anchor="t" anchorCtr="0"/>
          <a:lstStyle>
            <a:lvl1pPr marL="457200" marR="0" lvl="0" indent="-228600" algn="ctr" rtl="0">
              <a:spcBef>
                <a:spcPts val="500"/>
              </a:spcBef>
              <a:spcAft>
                <a:spcPts val="0"/>
              </a:spcAft>
              <a:buClr>
                <a:schemeClr val="lt1"/>
              </a:buClr>
              <a:buSzPts val="2700"/>
              <a:buFont typeface="Arial"/>
              <a:buNone/>
              <a:defRPr sz="2700" b="1" i="0" u="none" strike="noStrike" cap="none">
                <a:solidFill>
                  <a:schemeClr val="lt1"/>
                </a:solidFill>
                <a:latin typeface="Calibri"/>
                <a:ea typeface="Calibri"/>
                <a:cs typeface="Calibri"/>
                <a:sym typeface="Calibri"/>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2"/>
          </p:nvPr>
        </p:nvSpPr>
        <p:spPr>
          <a:xfrm>
            <a:off x="5981700" y="76200"/>
            <a:ext cx="6172200" cy="1219200"/>
          </a:xfrm>
          <a:prstGeom prst="rect">
            <a:avLst/>
          </a:prstGeom>
          <a:noFill/>
          <a:ln>
            <a:noFill/>
          </a:ln>
        </p:spPr>
        <p:txBody>
          <a:bodyPr spcFirstLastPara="1" wrap="square" lIns="121900" tIns="60925" rIns="121900" bIns="60925" anchor="ctr" anchorCtr="0"/>
          <a:lstStyle>
            <a:lvl1pPr marL="457200" marR="0" lvl="0" indent="-228600" algn="ctr" rtl="0">
              <a:spcBef>
                <a:spcPts val="500"/>
              </a:spcBef>
              <a:spcAft>
                <a:spcPts val="0"/>
              </a:spcAft>
              <a:buClr>
                <a:schemeClr val="dk1"/>
              </a:buClr>
              <a:buSzPts val="2700"/>
              <a:buFont typeface="Arial"/>
              <a:buNone/>
              <a:defRPr sz="2700" b="0" i="1" u="none" strike="noStrike" cap="none">
                <a:solidFill>
                  <a:schemeClr val="dk1"/>
                </a:solidFill>
                <a:latin typeface="Calibri"/>
                <a:ea typeface="Calibri"/>
                <a:cs typeface="Calibri"/>
                <a:sym typeface="Calibri"/>
              </a:defRPr>
            </a:lvl1pPr>
            <a:lvl2pPr marL="914400" marR="0" lvl="1" indent="-228600" algn="l" rtl="0">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L="1371600" marR="0" lvl="2" indent="-228600" algn="l" rtl="0">
              <a:spcBef>
                <a:spcPts val="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1024128" y="585216"/>
            <a:ext cx="9720000" cy="14997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1400"/>
              <a:buFont typeface="Questrial"/>
              <a:buNone/>
              <a:defRPr sz="5000" b="0" i="0" u="none" strike="noStrike" cap="none">
                <a:solidFill>
                  <a:srgbClr val="0C0C0C"/>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 name="Google Shape;45;p8"/>
          <p:cNvSpPr txBox="1">
            <a:spLocks noGrp="1"/>
          </p:cNvSpPr>
          <p:nvPr>
            <p:ph type="body" idx="1"/>
          </p:nvPr>
        </p:nvSpPr>
        <p:spPr>
          <a:xfrm>
            <a:off x="1024128" y="2286000"/>
            <a:ext cx="9720000" cy="40233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46" name="Google Shape;46;p8"/>
          <p:cNvSpPr txBox="1">
            <a:spLocks noGrp="1"/>
          </p:cNvSpPr>
          <p:nvPr>
            <p:ph type="dt" idx="10"/>
          </p:nvPr>
        </p:nvSpPr>
        <p:spPr>
          <a:xfrm>
            <a:off x="1024129" y="6470704"/>
            <a:ext cx="2154000" cy="2742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0C0C0C"/>
              </a:buClr>
              <a:buSzPts val="1400"/>
              <a:buFont typeface="Questrial"/>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47" name="Google Shape;47;p8"/>
          <p:cNvSpPr txBox="1">
            <a:spLocks noGrp="1"/>
          </p:cNvSpPr>
          <p:nvPr>
            <p:ph type="ftr" idx="11"/>
          </p:nvPr>
        </p:nvSpPr>
        <p:spPr>
          <a:xfrm>
            <a:off x="4842932" y="6470704"/>
            <a:ext cx="5901600" cy="2742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Clr>
                <a:srgbClr val="0C0C0C"/>
              </a:buClr>
              <a:buSzPts val="1400"/>
              <a:buFont typeface="Questrial"/>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48" name="Google Shape;48;p8"/>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
        <p:cNvGrpSpPr/>
        <p:nvPr/>
      </p:nvGrpSpPr>
      <p:grpSpPr>
        <a:xfrm>
          <a:off x="0" y="0"/>
          <a:ext cx="0" cy="0"/>
          <a:chOff x="0" y="0"/>
          <a:chExt cx="0" cy="0"/>
        </a:xfrm>
      </p:grpSpPr>
      <p:sp>
        <p:nvSpPr>
          <p:cNvPr id="50" name="Google Shape;50;p9"/>
          <p:cNvSpPr txBox="1">
            <a:spLocks noGrp="1"/>
          </p:cNvSpPr>
          <p:nvPr>
            <p:ph type="dt" idx="10"/>
          </p:nvPr>
        </p:nvSpPr>
        <p:spPr>
          <a:xfrm>
            <a:off x="1024129" y="6470704"/>
            <a:ext cx="2154000" cy="2742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0C0C0C"/>
              </a:buClr>
              <a:buSzPts val="1400"/>
              <a:buFont typeface="Questrial"/>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51" name="Google Shape;51;p9"/>
          <p:cNvSpPr txBox="1">
            <a:spLocks noGrp="1"/>
          </p:cNvSpPr>
          <p:nvPr>
            <p:ph type="ftr" idx="11"/>
          </p:nvPr>
        </p:nvSpPr>
        <p:spPr>
          <a:xfrm>
            <a:off x="4842932" y="6470704"/>
            <a:ext cx="5901600" cy="2742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Clr>
                <a:srgbClr val="0C0C0C"/>
              </a:buClr>
              <a:buSzPts val="1400"/>
              <a:buFont typeface="Questrial"/>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Clr>
                <a:schemeClr val="dk1"/>
              </a:buClr>
              <a:buSzPts val="1400"/>
              <a:buFont typeface="Questrial"/>
              <a:buNone/>
              <a:defRPr sz="1800" b="0" i="0" u="none" strike="noStrike" cap="none">
                <a:solidFill>
                  <a:schemeClr val="dk1"/>
                </a:solidFill>
                <a:latin typeface="Questrial"/>
                <a:ea typeface="Questrial"/>
                <a:cs typeface="Questrial"/>
                <a:sym typeface="Questrial"/>
              </a:defRPr>
            </a:lvl9pPr>
          </a:lstStyle>
          <a:p>
            <a:endParaRPr/>
          </a:p>
        </p:txBody>
      </p:sp>
      <p:sp>
        <p:nvSpPr>
          <p:cNvPr id="52" name="Google Shape;52;p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spcAft>
                <a:spcPts val="0"/>
              </a:spcAft>
              <a:buClr>
                <a:srgbClr val="0C0C0C"/>
              </a:buClr>
              <a:buSzPts val="1000"/>
              <a:buFont typeface="Questrial"/>
              <a:buNone/>
              <a:defRPr sz="1000" b="0" i="0" u="none" strike="noStrike" cap="none">
                <a:solidFill>
                  <a:srgbClr val="0C0C0C"/>
                </a:solidFill>
                <a:latin typeface="Questrial"/>
                <a:ea typeface="Questrial"/>
                <a:cs typeface="Questrial"/>
                <a:sym typeface="Quest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57"/>
        <p:cNvGrpSpPr/>
        <p:nvPr/>
      </p:nvGrpSpPr>
      <p:grpSpPr>
        <a:xfrm>
          <a:off x="0" y="0"/>
          <a:ext cx="0" cy="0"/>
          <a:chOff x="0" y="0"/>
          <a:chExt cx="0" cy="0"/>
        </a:xfrm>
      </p:grpSpPr>
      <p:pic>
        <p:nvPicPr>
          <p:cNvPr id="58" name="Google Shape;58;p11" descr="R:\COM\COMM\Branding\PPT Templates\widescreen\Widescreen Powerpoint 23.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59" name="Google Shape;59;p11"/>
          <p:cNvSpPr txBox="1">
            <a:spLocks noGrp="1"/>
          </p:cNvSpPr>
          <p:nvPr>
            <p:ph type="title"/>
          </p:nvPr>
        </p:nvSpPr>
        <p:spPr>
          <a:xfrm>
            <a:off x="4470400" y="1498600"/>
            <a:ext cx="7620000" cy="1828800"/>
          </a:xfrm>
          <a:prstGeom prst="rect">
            <a:avLst/>
          </a:prstGeom>
          <a:noFill/>
          <a:ln>
            <a:noFill/>
          </a:ln>
        </p:spPr>
        <p:txBody>
          <a:bodyPr spcFirstLastPara="1" wrap="square" lIns="121900" tIns="60925" rIns="121900" bIns="60925" anchor="ctr" anchorCtr="0"/>
          <a:lstStyle>
            <a:lvl1pPr lvl="0" algn="ctr" rtl="0">
              <a:lnSpc>
                <a:spcPct val="100000"/>
              </a:lnSpc>
              <a:spcBef>
                <a:spcPts val="0"/>
              </a:spcBef>
              <a:spcAft>
                <a:spcPts val="0"/>
              </a:spcAft>
              <a:buClr>
                <a:schemeClr val="dk1"/>
              </a:buClr>
              <a:buSzPts val="5300"/>
              <a:buFont typeface="Arial"/>
              <a:buNone/>
              <a:defRPr sz="5300"/>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60" name="Google Shape;60;p11"/>
          <p:cNvSpPr txBox="1">
            <a:spLocks noGrp="1"/>
          </p:cNvSpPr>
          <p:nvPr>
            <p:ph type="body" idx="1"/>
          </p:nvPr>
        </p:nvSpPr>
        <p:spPr>
          <a:xfrm>
            <a:off x="406400" y="4038600"/>
            <a:ext cx="2235300" cy="457200"/>
          </a:xfrm>
          <a:prstGeom prst="rect">
            <a:avLst/>
          </a:prstGeom>
          <a:noFill/>
          <a:ln>
            <a:noFill/>
          </a:ln>
        </p:spPr>
        <p:txBody>
          <a:bodyPr spcFirstLastPara="1" wrap="square" lIns="121900" tIns="60925" rIns="121900" bIns="60925" anchor="t" anchorCtr="0"/>
          <a:lstStyle>
            <a:lvl1pPr marL="457200" marR="0" lvl="0" indent="-228600" algn="ctr" rtl="0">
              <a:lnSpc>
                <a:spcPct val="100000"/>
              </a:lnSpc>
              <a:spcBef>
                <a:spcPts val="500"/>
              </a:spcBef>
              <a:spcAft>
                <a:spcPts val="0"/>
              </a:spcAft>
              <a:buClr>
                <a:schemeClr val="lt1"/>
              </a:buClr>
              <a:buSzPts val="2700"/>
              <a:buFont typeface="Arial"/>
              <a:buNone/>
              <a:defRPr sz="2700" b="1" i="0" u="none" strike="noStrike" cap="none">
                <a:solidFill>
                  <a:schemeClr val="lt1"/>
                </a:solidFill>
                <a:latin typeface="Calibri"/>
                <a:ea typeface="Calibri"/>
                <a:cs typeface="Calibri"/>
                <a:sym typeface="Calibri"/>
              </a:defRPr>
            </a:lvl1pPr>
            <a:lvl2pPr marL="914400" marR="0" lvl="1" indent="-463550" algn="l" rtl="0">
              <a:lnSpc>
                <a:spcPct val="100000"/>
              </a:lnSpc>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2"/>
          </p:nvPr>
        </p:nvSpPr>
        <p:spPr>
          <a:xfrm>
            <a:off x="5981700" y="76200"/>
            <a:ext cx="6172500" cy="1219200"/>
          </a:xfrm>
          <a:prstGeom prst="rect">
            <a:avLst/>
          </a:prstGeom>
          <a:noFill/>
          <a:ln>
            <a:noFill/>
          </a:ln>
        </p:spPr>
        <p:txBody>
          <a:bodyPr spcFirstLastPara="1" wrap="square" lIns="121900" tIns="60925" rIns="121900" bIns="60925" anchor="ctr" anchorCtr="0"/>
          <a:lstStyle>
            <a:lvl1pPr marL="457200" marR="0" lvl="0" indent="-228600" algn="ctr" rtl="0">
              <a:lnSpc>
                <a:spcPct val="100000"/>
              </a:lnSpc>
              <a:spcBef>
                <a:spcPts val="500"/>
              </a:spcBef>
              <a:spcAft>
                <a:spcPts val="0"/>
              </a:spcAft>
              <a:buClr>
                <a:schemeClr val="dk1"/>
              </a:buClr>
              <a:buSzPts val="2700"/>
              <a:buFont typeface="Arial"/>
              <a:buNone/>
              <a:defRPr sz="27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62"/>
        <p:cNvGrpSpPr/>
        <p:nvPr/>
      </p:nvGrpSpPr>
      <p:grpSpPr>
        <a:xfrm>
          <a:off x="0" y="0"/>
          <a:ext cx="0" cy="0"/>
          <a:chOff x="0" y="0"/>
          <a:chExt cx="0" cy="0"/>
        </a:xfrm>
      </p:grpSpPr>
      <p:pic>
        <p:nvPicPr>
          <p:cNvPr id="63" name="Google Shape;63;p12"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64" name="Google Shape;64;p12"/>
          <p:cNvSpPr txBox="1">
            <a:spLocks noGrp="1"/>
          </p:cNvSpPr>
          <p:nvPr>
            <p:ph type="body" idx="1"/>
          </p:nvPr>
        </p:nvSpPr>
        <p:spPr>
          <a:xfrm>
            <a:off x="203200" y="3733800"/>
            <a:ext cx="11684100" cy="861900"/>
          </a:xfrm>
          <a:prstGeom prst="rect">
            <a:avLst/>
          </a:prstGeom>
          <a:noFill/>
          <a:ln>
            <a:noFill/>
          </a:ln>
        </p:spPr>
        <p:txBody>
          <a:bodyPr spcFirstLastPara="1" wrap="square" lIns="121900" tIns="60925" rIns="121900" bIns="60925" anchor="ctr" anchorCtr="0"/>
          <a:lstStyle>
            <a:lvl1pPr marL="457200" lvl="0" indent="-228600" algn="ctr" rtl="0">
              <a:lnSpc>
                <a:spcPct val="100000"/>
              </a:lnSpc>
              <a:spcBef>
                <a:spcPts val="1100"/>
              </a:spcBef>
              <a:spcAft>
                <a:spcPts val="0"/>
              </a:spcAft>
              <a:buSzPts val="4800"/>
              <a:buNone/>
              <a:defRPr sz="4800" b="1">
                <a:latin typeface="Calibri"/>
                <a:ea typeface="Calibri"/>
                <a:cs typeface="Calibri"/>
                <a:sym typeface="Calibri"/>
              </a:defRPr>
            </a:lvl1pPr>
            <a:lvl2pPr marL="914400" lvl="1" indent="-323850" algn="l" rtl="0">
              <a:lnSpc>
                <a:spcPct val="100000"/>
              </a:lnSpc>
              <a:spcBef>
                <a:spcPts val="500"/>
              </a:spcBef>
              <a:spcAft>
                <a:spcPts val="0"/>
              </a:spcAft>
              <a:buSzPts val="1500"/>
              <a:buChar char="❑"/>
              <a:defRPr/>
            </a:lvl2pPr>
            <a:lvl3pPr marL="1371600" lvl="2" indent="-355600" algn="l" rtl="0">
              <a:lnSpc>
                <a:spcPct val="100000"/>
              </a:lnSpc>
              <a:spcBef>
                <a:spcPts val="500"/>
              </a:spcBef>
              <a:spcAft>
                <a:spcPts val="0"/>
              </a:spcAft>
              <a:buSzPts val="2000"/>
              <a:buChar char="o"/>
              <a:defRPr/>
            </a:lvl3pPr>
            <a:lvl4pPr marL="1828800" lvl="3" indent="-349250" algn="l" rtl="0">
              <a:lnSpc>
                <a:spcPct val="100000"/>
              </a:lnSpc>
              <a:spcBef>
                <a:spcPts val="500"/>
              </a:spcBef>
              <a:spcAft>
                <a:spcPts val="0"/>
              </a:spcAft>
              <a:buSzPts val="1900"/>
              <a:buChar char="❖"/>
              <a:defRPr/>
            </a:lvl4pPr>
            <a:lvl5pPr marL="2286000" lvl="4" indent="-381000" algn="l" rtl="0">
              <a:lnSpc>
                <a:spcPct val="100000"/>
              </a:lnSpc>
              <a:spcBef>
                <a:spcPts val="500"/>
              </a:spcBef>
              <a:spcAft>
                <a:spcPts val="0"/>
              </a:spcAft>
              <a:buSzPts val="24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65" name="Google Shape;65;p12"/>
          <p:cNvSpPr txBox="1">
            <a:spLocks noGrp="1"/>
          </p:cNvSpPr>
          <p:nvPr>
            <p:ph type="sldNum" idx="12"/>
          </p:nvPr>
        </p:nvSpPr>
        <p:spPr>
          <a:xfrm>
            <a:off x="10972800" y="63246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2"/>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67"/>
        <p:cNvGrpSpPr/>
        <p:nvPr/>
      </p:nvGrpSpPr>
      <p:grpSpPr>
        <a:xfrm>
          <a:off x="0" y="0"/>
          <a:ext cx="0" cy="0"/>
          <a:chOff x="0" y="0"/>
          <a:chExt cx="0" cy="0"/>
        </a:xfrm>
      </p:grpSpPr>
      <p:pic>
        <p:nvPicPr>
          <p:cNvPr id="68" name="Google Shape;68;p13" descr="R:\COM\COMM\Branding\PPT Templates\widescreen\Widescreen Powerpoint 20.jpg"/>
          <p:cNvPicPr preferRelativeResize="0"/>
          <p:nvPr/>
        </p:nvPicPr>
        <p:blipFill rotWithShape="1">
          <a:blip r:embed="rId2">
            <a:alphaModFix/>
          </a:blip>
          <a:srcRect/>
          <a:stretch/>
        </p:blipFill>
        <p:spPr>
          <a:xfrm>
            <a:off x="0" y="0"/>
            <a:ext cx="12198353" cy="6864098"/>
          </a:xfrm>
          <a:prstGeom prst="rect">
            <a:avLst/>
          </a:prstGeom>
          <a:noFill/>
          <a:ln>
            <a:noFill/>
          </a:ln>
        </p:spPr>
      </p:pic>
      <p:sp>
        <p:nvSpPr>
          <p:cNvPr id="69" name="Google Shape;69;p13"/>
          <p:cNvSpPr txBox="1">
            <a:spLocks noGrp="1"/>
          </p:cNvSpPr>
          <p:nvPr>
            <p:ph type="sldNum" idx="12"/>
          </p:nvPr>
        </p:nvSpPr>
        <p:spPr>
          <a:xfrm>
            <a:off x="203200" y="177800"/>
            <a:ext cx="1016100" cy="365100"/>
          </a:xfrm>
          <a:prstGeom prst="rect">
            <a:avLst/>
          </a:prstGeom>
          <a:noFill/>
          <a:ln>
            <a:noFill/>
          </a:ln>
        </p:spPr>
        <p:txBody>
          <a:bodyPr spcFirstLastPara="1" wrap="square" lIns="121900" tIns="60925" rIns="121900" bIns="60925"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13"/>
          <p:cNvSpPr txBox="1">
            <a:spLocks noGrp="1"/>
          </p:cNvSpPr>
          <p:nvPr>
            <p:ph type="body" idx="1"/>
          </p:nvPr>
        </p:nvSpPr>
        <p:spPr>
          <a:xfrm>
            <a:off x="203200" y="2159000"/>
            <a:ext cx="11785500" cy="4419600"/>
          </a:xfrm>
          <a:prstGeom prst="rect">
            <a:avLst/>
          </a:prstGeom>
          <a:noFill/>
          <a:ln>
            <a:noFill/>
          </a:ln>
        </p:spPr>
        <p:txBody>
          <a:bodyPr spcFirstLastPara="1" wrap="square" lIns="121900" tIns="60925" rIns="121900" bIns="60925" anchor="t" anchorCtr="0"/>
          <a:lstStyle>
            <a:lvl1pPr marL="457200" lvl="0" indent="-381000" algn="l" rtl="0">
              <a:lnSpc>
                <a:spcPct val="100000"/>
              </a:lnSpc>
              <a:spcBef>
                <a:spcPts val="500"/>
              </a:spcBef>
              <a:spcAft>
                <a:spcPts val="0"/>
              </a:spcAft>
              <a:buSzPts val="2400"/>
              <a:buChar char="•"/>
              <a:defRPr/>
            </a:lvl1pPr>
            <a:lvl2pPr marL="914400" lvl="1" indent="-323850" algn="l" rtl="0">
              <a:lnSpc>
                <a:spcPct val="100000"/>
              </a:lnSpc>
              <a:spcBef>
                <a:spcPts val="500"/>
              </a:spcBef>
              <a:spcAft>
                <a:spcPts val="0"/>
              </a:spcAft>
              <a:buSzPts val="1500"/>
              <a:buChar char="❑"/>
              <a:defRPr/>
            </a:lvl2pPr>
            <a:lvl3pPr marL="1371600" lvl="2" indent="-355600" algn="l" rtl="0">
              <a:lnSpc>
                <a:spcPct val="100000"/>
              </a:lnSpc>
              <a:spcBef>
                <a:spcPts val="500"/>
              </a:spcBef>
              <a:spcAft>
                <a:spcPts val="0"/>
              </a:spcAft>
              <a:buSzPts val="2000"/>
              <a:buChar char="o"/>
              <a:defRPr/>
            </a:lvl3pPr>
            <a:lvl4pPr marL="1828800" lvl="3" indent="-349250" algn="l" rtl="0">
              <a:lnSpc>
                <a:spcPct val="100000"/>
              </a:lnSpc>
              <a:spcBef>
                <a:spcPts val="500"/>
              </a:spcBef>
              <a:spcAft>
                <a:spcPts val="0"/>
              </a:spcAft>
              <a:buSzPts val="1900"/>
              <a:buChar char="❖"/>
              <a:defRPr/>
            </a:lvl4pPr>
            <a:lvl5pPr marL="2286000" lvl="4" indent="-381000" algn="l" rtl="0">
              <a:lnSpc>
                <a:spcPct val="100000"/>
              </a:lnSpc>
              <a:spcBef>
                <a:spcPts val="500"/>
              </a:spcBef>
              <a:spcAft>
                <a:spcPts val="0"/>
              </a:spcAft>
              <a:buSzPts val="24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71" name="Google Shape;71;p13"/>
          <p:cNvSpPr txBox="1">
            <a:spLocks noGrp="1"/>
          </p:cNvSpPr>
          <p:nvPr>
            <p:ph type="title"/>
          </p:nvPr>
        </p:nvSpPr>
        <p:spPr>
          <a:xfrm>
            <a:off x="203200" y="990600"/>
            <a:ext cx="11785500" cy="1066800"/>
          </a:xfrm>
          <a:prstGeom prst="rect">
            <a:avLst/>
          </a:prstGeom>
          <a:noFill/>
          <a:ln>
            <a:noFill/>
          </a:ln>
        </p:spPr>
        <p:txBody>
          <a:bodyPr spcFirstLastPara="1" wrap="square" lIns="121900" tIns="60925" rIns="121900" bIns="60925" anchor="ctr" anchorCtr="0"/>
          <a:lstStyle>
            <a:lvl1pPr lvl="0" algn="ctr" rtl="0">
              <a:lnSpc>
                <a:spcPct val="100000"/>
              </a:lnSpc>
              <a:spcBef>
                <a:spcPts val="0"/>
              </a:spcBef>
              <a:spcAft>
                <a:spcPts val="0"/>
              </a:spcAft>
              <a:buClr>
                <a:schemeClr val="dk1"/>
              </a:buClr>
              <a:buSzPts val="5300"/>
              <a:buFont typeface="Calibri"/>
              <a:buNone/>
              <a:defRPr sz="5300" b="1"/>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lstStyle>
            <a:lvl1pPr marR="0" lvl="0" algn="ctr" rtl="0">
              <a:spcBef>
                <a:spcPts val="0"/>
              </a:spcBef>
              <a:spcAft>
                <a:spcPts val="0"/>
              </a:spcAft>
              <a:buClr>
                <a:schemeClr val="dk1"/>
              </a:buClr>
              <a:buSzPts val="5900"/>
              <a:buFont typeface="Calibri"/>
              <a:buNone/>
              <a:defRPr sz="5900" b="1"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11" name="Google Shape;11;p1"/>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lstStyle>
            <a:lvl1pPr marL="457200" marR="0" lvl="0" indent="-501650" algn="l" rtl="0">
              <a:spcBef>
                <a:spcPts val="900"/>
              </a:spcBef>
              <a:spcAft>
                <a:spcPts val="0"/>
              </a:spcAft>
              <a:buClr>
                <a:srgbClr val="00B050"/>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393700" algn="l" rtl="0">
              <a:spcBef>
                <a:spcPts val="900"/>
              </a:spcBef>
              <a:spcAft>
                <a:spcPts val="0"/>
              </a:spcAft>
              <a:buClr>
                <a:srgbClr val="00B050"/>
              </a:buClr>
              <a:buSzPts val="2600"/>
              <a:buFont typeface="Noto Sans Symbols"/>
              <a:buChar char="❑"/>
              <a:defRPr sz="4300" b="0" i="0" u="none" strike="noStrike" cap="none">
                <a:solidFill>
                  <a:schemeClr val="dk1"/>
                </a:solidFill>
                <a:latin typeface="Calibri"/>
                <a:ea typeface="Calibri"/>
                <a:cs typeface="Calibri"/>
                <a:sym typeface="Calibri"/>
              </a:defRPr>
            </a:lvl2pPr>
            <a:lvl3pPr marL="1371600" marR="0" lvl="2" indent="-431800" algn="l" rtl="0">
              <a:spcBef>
                <a:spcPts val="700"/>
              </a:spcBef>
              <a:spcAft>
                <a:spcPts val="0"/>
              </a:spcAft>
              <a:buClr>
                <a:srgbClr val="00B050"/>
              </a:buClr>
              <a:buSzPts val="3200"/>
              <a:buFont typeface="Courier New"/>
              <a:buChar char="o"/>
              <a:defRPr sz="3700" b="0" i="0" u="none" strike="noStrike" cap="none">
                <a:solidFill>
                  <a:schemeClr val="dk1"/>
                </a:solidFill>
                <a:latin typeface="Calibri"/>
                <a:ea typeface="Calibri"/>
                <a:cs typeface="Calibri"/>
                <a:sym typeface="Calibri"/>
              </a:defRPr>
            </a:lvl3pPr>
            <a:lvl4pPr marL="1828800" marR="0" lvl="3" indent="-393700" algn="l" rtl="0">
              <a:spcBef>
                <a:spcPts val="600"/>
              </a:spcBef>
              <a:spcAft>
                <a:spcPts val="0"/>
              </a:spcAft>
              <a:buClr>
                <a:srgbClr val="00B050"/>
              </a:buClr>
              <a:buSzPts val="260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0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lstStyle>
            <a:lvl1pPr marR="0" lvl="0" algn="l" rtl="0">
              <a:spcBef>
                <a:spcPts val="0"/>
              </a:spcBef>
              <a:spcAft>
                <a:spcPts val="0"/>
              </a:spcAft>
              <a:buSzPts val="19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09600" y="274639"/>
            <a:ext cx="10972800" cy="1143300"/>
          </a:xfrm>
          <a:prstGeom prst="rect">
            <a:avLst/>
          </a:prstGeom>
          <a:noFill/>
          <a:ln>
            <a:noFill/>
          </a:ln>
        </p:spPr>
        <p:txBody>
          <a:bodyPr spcFirstLastPara="1" wrap="square" lIns="121900" tIns="60925" rIns="121900" bIns="60925" anchor="ctr" anchorCtr="0"/>
          <a:lstStyle>
            <a:lvl1pPr marR="0" lvl="0" algn="ctr" rtl="0">
              <a:lnSpc>
                <a:spcPct val="100000"/>
              </a:lnSpc>
              <a:spcBef>
                <a:spcPts val="0"/>
              </a:spcBef>
              <a:spcAft>
                <a:spcPts val="0"/>
              </a:spcAft>
              <a:buClr>
                <a:schemeClr val="dk1"/>
              </a:buClr>
              <a:buSzPts val="5900"/>
              <a:buFont typeface="Calibri"/>
              <a:buNone/>
              <a:defRPr sz="59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55" name="Google Shape;55;p10"/>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lstStyle>
            <a:lvl1pPr marL="457200" marR="0" lvl="0" indent="-501650" algn="l" rtl="0">
              <a:lnSpc>
                <a:spcPct val="100000"/>
              </a:lnSpc>
              <a:spcBef>
                <a:spcPts val="900"/>
              </a:spcBef>
              <a:spcAft>
                <a:spcPts val="0"/>
              </a:spcAft>
              <a:buClr>
                <a:srgbClr val="00B050"/>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00050" algn="l" rtl="0">
              <a:lnSpc>
                <a:spcPct val="100000"/>
              </a:lnSpc>
              <a:spcBef>
                <a:spcPts val="900"/>
              </a:spcBef>
              <a:spcAft>
                <a:spcPts val="0"/>
              </a:spcAft>
              <a:buClr>
                <a:srgbClr val="00B050"/>
              </a:buClr>
              <a:buSzPts val="2700"/>
              <a:buFont typeface="Noto Sans Symbols"/>
              <a:buChar char="❑"/>
              <a:defRPr sz="4300"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B050"/>
              </a:buClr>
              <a:buSzPts val="3200"/>
              <a:buFont typeface="Courier New"/>
              <a:buChar char="o"/>
              <a:defRPr sz="3700" b="0" i="0" u="none" strike="noStrike" cap="none">
                <a:solidFill>
                  <a:schemeClr val="dk1"/>
                </a:solidFill>
                <a:latin typeface="Calibri"/>
                <a:ea typeface="Calibri"/>
                <a:cs typeface="Calibri"/>
                <a:sym typeface="Calibri"/>
              </a:defRPr>
            </a:lvl3pPr>
            <a:lvl4pPr marL="1828800" marR="0" lvl="3" indent="-400050" algn="l" rtl="0">
              <a:lnSpc>
                <a:spcPct val="100000"/>
              </a:lnSpc>
              <a:spcBef>
                <a:spcPts val="700"/>
              </a:spcBef>
              <a:spcAft>
                <a:spcPts val="0"/>
              </a:spcAft>
              <a:buClr>
                <a:srgbClr val="00B050"/>
              </a:buClr>
              <a:buSzPts val="270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sri.msu.edu/upload/resources/FEHS.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ll4ed.org/wp-content/uploads/2013/09/Missouri_hs.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s://www.edutopia.org/student-engagement-resources"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www.illustrativemathematics.org" TargetMode="External"/><Relationship Id="rId3" Type="http://schemas.openxmlformats.org/officeDocument/2006/relationships/hyperlink" Target="http://www.checkandconnect.org" TargetMode="External"/><Relationship Id="rId7" Type="http://schemas.openxmlformats.org/officeDocument/2006/relationships/hyperlink" Target="http://www.pbis.org/pbis-network/missouri"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hyperlink" Target="http://www.transitionta.org" TargetMode="External"/><Relationship Id="rId5" Type="http://schemas.openxmlformats.org/officeDocument/2006/relationships/hyperlink" Target="http://www.whatworksclearinghouse.org" TargetMode="External"/><Relationship Id="rId4" Type="http://schemas.openxmlformats.org/officeDocument/2006/relationships/hyperlink" Target="http://www.interventioncentral.org" TargetMode="External"/><Relationship Id="rId9" Type="http://schemas.openxmlformats.org/officeDocument/2006/relationships/hyperlink" Target="http://www.readtheory.or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jsri.msu.edu/upload/resources/FEHS.pdf"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www.videonot.es" TargetMode="External"/><Relationship Id="rId3" Type="http://schemas.openxmlformats.org/officeDocument/2006/relationships/hyperlink" Target="http://www.gosynth.com" TargetMode="External"/><Relationship Id="rId7" Type="http://schemas.openxmlformats.org/officeDocument/2006/relationships/hyperlink" Target="https://www.loebigink.com/how-does-social-media-effect-youth/" TargetMode="External"/><Relationship Id="rId2" Type="http://schemas.openxmlformats.org/officeDocument/2006/relationships/notesSlide" Target="../notesSlides/notesSlide70.xml"/><Relationship Id="rId1" Type="http://schemas.openxmlformats.org/officeDocument/2006/relationships/slideLayout" Target="../slideLayouts/slideLayout9.xml"/><Relationship Id="rId6" Type="http://schemas.openxmlformats.org/officeDocument/2006/relationships/hyperlink" Target="http://www.smmry.com" TargetMode="External"/><Relationship Id="rId5" Type="http://schemas.openxmlformats.org/officeDocument/2006/relationships/hyperlink" Target="http://www.loc.gov" TargetMode="External"/><Relationship Id="rId4" Type="http://schemas.openxmlformats.org/officeDocument/2006/relationships/hyperlink" Target="http://www.autodraw.com" TargetMode="External"/><Relationship Id="rId9" Type="http://schemas.openxmlformats.org/officeDocument/2006/relationships/hyperlink" Target="https://www.interventioncentral.or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betterhighschools.org/" TargetMode="External"/><Relationship Id="rId7" Type="http://schemas.openxmlformats.org/officeDocument/2006/relationships/hyperlink" Target="https://jsri.msu.edu/upload/resources/FEHS.pdf" TargetMode="External"/><Relationship Id="rId2" Type="http://schemas.openxmlformats.org/officeDocument/2006/relationships/notesSlide" Target="../notesSlides/notesSlide71.xml"/><Relationship Id="rId1" Type="http://schemas.openxmlformats.org/officeDocument/2006/relationships/slideLayout" Target="../slideLayouts/slideLayout9.xml"/><Relationship Id="rId6" Type="http://schemas.openxmlformats.org/officeDocument/2006/relationships/hyperlink" Target="https://www2.ed.gov/rschstat/eval/high-school/early-warning-systems-brief.pdf" TargetMode="External"/><Relationship Id="rId5" Type="http://schemas.openxmlformats.org/officeDocument/2006/relationships/hyperlink" Target="https://www.air.org/resource/early-warning-systems-education" TargetMode="External"/><Relationship Id="rId4" Type="http://schemas.openxmlformats.org/officeDocument/2006/relationships/hyperlink" Target="https://all4ed.org/wp-content/uploads/2013/09/Missouri_hs.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checkandconnect.org" TargetMode="External"/><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203200" y="1730326"/>
            <a:ext cx="11785500" cy="4848399"/>
          </a:xfrm>
          <a:prstGeom prst="rect">
            <a:avLst/>
          </a:prstGeom>
        </p:spPr>
        <p:txBody>
          <a:bodyPr spcFirstLastPara="1" wrap="square" lIns="121900" tIns="60925" rIns="121900" bIns="60925" anchor="t" anchorCtr="0">
            <a:noAutofit/>
          </a:bodyPr>
          <a:lstStyle/>
          <a:p>
            <a:pPr marL="457200" lvl="0" indent="-457200" algn="l" rtl="0">
              <a:spcBef>
                <a:spcPts val="500"/>
              </a:spcBef>
              <a:spcAft>
                <a:spcPts val="0"/>
              </a:spcAft>
              <a:buSzPts val="3600"/>
              <a:buFont typeface="Arial"/>
              <a:buChar char="❏"/>
            </a:pPr>
            <a:r>
              <a:rPr lang="en-US" sz="2600" dirty="0">
                <a:latin typeface="Calibri" panose="020F0502020204030204" pitchFamily="34" charset="0"/>
              </a:rPr>
              <a:t>T</a:t>
            </a:r>
            <a:r>
              <a:rPr lang="en-US" sz="2600" dirty="0">
                <a:latin typeface="Calibri" panose="020F0502020204030204" pitchFamily="34" charset="0"/>
                <a:ea typeface="Arial"/>
                <a:cs typeface="Arial"/>
                <a:sym typeface="Arial"/>
              </a:rPr>
              <a:t>his learning package </a:t>
            </a:r>
            <a:r>
              <a:rPr lang="en-US" sz="2600" dirty="0">
                <a:latin typeface="Calibri" panose="020F0502020204030204" pitchFamily="34" charset="0"/>
              </a:rPr>
              <a:t>can </a:t>
            </a:r>
            <a:r>
              <a:rPr lang="en-US" sz="2600" dirty="0">
                <a:latin typeface="Calibri" panose="020F0502020204030204" pitchFamily="34" charset="0"/>
                <a:ea typeface="Arial"/>
                <a:cs typeface="Arial"/>
                <a:sym typeface="Arial"/>
              </a:rPr>
              <a:t>be present</a:t>
            </a:r>
            <a:r>
              <a:rPr lang="en-US" sz="2600" dirty="0">
                <a:latin typeface="Calibri" panose="020F0502020204030204" pitchFamily="34" charset="0"/>
              </a:rPr>
              <a:t>ed in </a:t>
            </a:r>
            <a:r>
              <a:rPr lang="en-US" sz="2600" dirty="0">
                <a:latin typeface="Calibri" panose="020F0502020204030204" pitchFamily="34" charset="0"/>
                <a:ea typeface="Arial"/>
                <a:cs typeface="Arial"/>
                <a:sym typeface="Arial"/>
              </a:rPr>
              <a:t>3 hours.</a:t>
            </a:r>
            <a:endParaRPr sz="2600" dirty="0">
              <a:latin typeface="Calibri" panose="020F0502020204030204" pitchFamily="34" charset="0"/>
              <a:ea typeface="Arial"/>
              <a:cs typeface="Arial"/>
              <a:sym typeface="Arial"/>
            </a:endParaRPr>
          </a:p>
          <a:p>
            <a:pPr marL="457200" lvl="0" indent="-419100" algn="l" rtl="0">
              <a:spcBef>
                <a:spcPts val="0"/>
              </a:spcBef>
              <a:spcAft>
                <a:spcPts val="0"/>
              </a:spcAft>
              <a:buSzPts val="3000"/>
              <a:buChar char="❏"/>
            </a:pPr>
            <a:r>
              <a:rPr lang="en-US" sz="2600" dirty="0">
                <a:latin typeface="Calibri" panose="020F0502020204030204" pitchFamily="34" charset="0"/>
              </a:rPr>
              <a:t>The afternoon could be used by the school team to work if they desire to do so.</a:t>
            </a:r>
            <a:endParaRPr sz="2600" dirty="0">
              <a:latin typeface="Calibri" panose="020F0502020204030204" pitchFamily="34" charset="0"/>
            </a:endParaRPr>
          </a:p>
          <a:p>
            <a:pPr marL="457200" lvl="0" indent="-419100" algn="l" rtl="0">
              <a:spcBef>
                <a:spcPts val="0"/>
              </a:spcBef>
              <a:spcAft>
                <a:spcPts val="0"/>
              </a:spcAft>
              <a:buSzPts val="3000"/>
              <a:buFont typeface="Arial"/>
              <a:buChar char="❏"/>
            </a:pPr>
            <a:r>
              <a:rPr lang="en-US" sz="2600" dirty="0">
                <a:latin typeface="Calibri" panose="020F0502020204030204" pitchFamily="34" charset="0"/>
                <a:ea typeface="Arial"/>
                <a:cs typeface="Arial"/>
                <a:sym typeface="Arial"/>
              </a:rPr>
              <a:t>You may want to have them stay and begin to develop a EWS tool using school data/evidence</a:t>
            </a:r>
            <a:r>
              <a:rPr lang="en-US" sz="2600" dirty="0">
                <a:latin typeface="Calibri" panose="020F0502020204030204" pitchFamily="34" charset="0"/>
              </a:rPr>
              <a:t> OR having them explore what is already available in their system.</a:t>
            </a:r>
            <a:endParaRPr sz="2600" dirty="0">
              <a:latin typeface="Calibri" panose="020F0502020204030204" pitchFamily="34" charset="0"/>
            </a:endParaRPr>
          </a:p>
          <a:p>
            <a:pPr marL="457200" lvl="0" indent="-419100" algn="l" rtl="0">
              <a:spcBef>
                <a:spcPts val="0"/>
              </a:spcBef>
              <a:spcAft>
                <a:spcPts val="0"/>
              </a:spcAft>
              <a:buSzPts val="3000"/>
              <a:buFont typeface="Arial"/>
              <a:buChar char="❏"/>
            </a:pPr>
            <a:r>
              <a:rPr lang="en-US" sz="2600" dirty="0" smtClean="0">
                <a:latin typeface="Calibri" panose="020F0502020204030204" pitchFamily="34" charset="0"/>
                <a:ea typeface="Arial"/>
                <a:cs typeface="Arial"/>
                <a:sym typeface="Arial"/>
              </a:rPr>
              <a:t>Have copies of the following articles (one per table)</a:t>
            </a:r>
            <a:r>
              <a:rPr lang="en-US" sz="2600" dirty="0" smtClean="0">
                <a:latin typeface="Calibri" panose="020F0502020204030204" pitchFamily="34" charset="0"/>
              </a:rPr>
              <a:t>:</a:t>
            </a:r>
            <a:endParaRPr lang="en-US" sz="2600" dirty="0">
              <a:latin typeface="Calibri" panose="020F0502020204030204" pitchFamily="34" charset="0"/>
            </a:endParaRPr>
          </a:p>
          <a:p>
            <a:pPr marL="838200" lvl="1" indent="-342900">
              <a:spcBef>
                <a:spcPts val="0"/>
              </a:spcBef>
              <a:buSzPts val="3000"/>
            </a:pPr>
            <a:r>
              <a:rPr lang="en-US" sz="2600" dirty="0">
                <a:latin typeface="Calibri" panose="020F0502020204030204" pitchFamily="34" charset="0"/>
                <a:ea typeface="Arial"/>
                <a:cs typeface="Arial"/>
                <a:sym typeface="Arial"/>
              </a:rPr>
              <a:t> </a:t>
            </a:r>
            <a:r>
              <a:rPr lang="en-US" sz="2600" dirty="0" smtClean="0">
                <a:latin typeface="Calibri" panose="020F0502020204030204" pitchFamily="34" charset="0"/>
                <a:ea typeface="Arial"/>
                <a:cs typeface="Arial"/>
                <a:sym typeface="Arial"/>
              </a:rPr>
              <a:t>PRE-READ:  </a:t>
            </a:r>
            <a:r>
              <a:rPr lang="en-US" sz="2600" i="1" dirty="0" smtClean="0">
                <a:latin typeface="Calibri" panose="020F0502020204030204" pitchFamily="34" charset="0"/>
                <a:ea typeface="Arial"/>
                <a:cs typeface="Arial"/>
                <a:sym typeface="Arial"/>
              </a:rPr>
              <a:t>Falling </a:t>
            </a:r>
            <a:r>
              <a:rPr lang="en-US" sz="2600" i="1" dirty="0">
                <a:latin typeface="Calibri" panose="020F0502020204030204" pitchFamily="34" charset="0"/>
              </a:rPr>
              <a:t>O</a:t>
            </a:r>
            <a:r>
              <a:rPr lang="en-US" sz="2600" i="1" dirty="0">
                <a:latin typeface="Calibri" panose="020F0502020204030204" pitchFamily="34" charset="0"/>
                <a:ea typeface="Arial"/>
                <a:cs typeface="Arial"/>
                <a:sym typeface="Arial"/>
              </a:rPr>
              <a:t>ff </a:t>
            </a:r>
            <a:r>
              <a:rPr lang="en-US" sz="2600" i="1" dirty="0">
                <a:latin typeface="Calibri" panose="020F0502020204030204" pitchFamily="34" charset="0"/>
              </a:rPr>
              <a:t>T</a:t>
            </a:r>
            <a:r>
              <a:rPr lang="en-US" sz="2600" i="1" dirty="0">
                <a:latin typeface="Calibri" panose="020F0502020204030204" pitchFamily="34" charset="0"/>
                <a:ea typeface="Arial"/>
                <a:cs typeface="Arial"/>
                <a:sym typeface="Arial"/>
              </a:rPr>
              <a:t>rack </a:t>
            </a:r>
            <a:r>
              <a:rPr lang="en-US" sz="2600" i="1" dirty="0">
                <a:latin typeface="Calibri" panose="020F0502020204030204" pitchFamily="34" charset="0"/>
              </a:rPr>
              <a:t>D</a:t>
            </a:r>
            <a:r>
              <a:rPr lang="en-US" sz="2600" i="1" dirty="0">
                <a:latin typeface="Calibri" panose="020F0502020204030204" pitchFamily="34" charset="0"/>
                <a:ea typeface="Arial"/>
                <a:cs typeface="Arial"/>
                <a:sym typeface="Arial"/>
              </a:rPr>
              <a:t>uring the </a:t>
            </a:r>
            <a:r>
              <a:rPr lang="en-US" sz="2600" i="1" dirty="0">
                <a:latin typeface="Calibri" panose="020F0502020204030204" pitchFamily="34" charset="0"/>
              </a:rPr>
              <a:t>T</a:t>
            </a:r>
            <a:r>
              <a:rPr lang="en-US" sz="2600" i="1" dirty="0">
                <a:latin typeface="Calibri" panose="020F0502020204030204" pitchFamily="34" charset="0"/>
                <a:ea typeface="Arial"/>
                <a:cs typeface="Arial"/>
                <a:sym typeface="Arial"/>
              </a:rPr>
              <a:t>ransition to </a:t>
            </a:r>
            <a:r>
              <a:rPr lang="en-US" sz="2600" i="1" dirty="0">
                <a:latin typeface="Calibri" panose="020F0502020204030204" pitchFamily="34" charset="0"/>
              </a:rPr>
              <a:t>H</a:t>
            </a:r>
            <a:r>
              <a:rPr lang="en-US" sz="2600" i="1" dirty="0">
                <a:latin typeface="Calibri" panose="020F0502020204030204" pitchFamily="34" charset="0"/>
                <a:ea typeface="Arial"/>
                <a:cs typeface="Arial"/>
                <a:sym typeface="Arial"/>
              </a:rPr>
              <a:t>igh </a:t>
            </a:r>
            <a:r>
              <a:rPr lang="en-US" sz="2600" i="1" dirty="0">
                <a:latin typeface="Calibri" panose="020F0502020204030204" pitchFamily="34" charset="0"/>
              </a:rPr>
              <a:t>S</a:t>
            </a:r>
            <a:r>
              <a:rPr lang="en-US" sz="2600" i="1" dirty="0">
                <a:latin typeface="Calibri" panose="020F0502020204030204" pitchFamily="34" charset="0"/>
                <a:ea typeface="Arial"/>
                <a:cs typeface="Arial"/>
                <a:sym typeface="Arial"/>
              </a:rPr>
              <a:t>chool: What </a:t>
            </a:r>
            <a:r>
              <a:rPr lang="en-US" sz="2600" i="1" dirty="0">
                <a:latin typeface="Calibri" panose="020F0502020204030204" pitchFamily="34" charset="0"/>
              </a:rPr>
              <a:t>W</a:t>
            </a:r>
            <a:r>
              <a:rPr lang="en-US" sz="2600" i="1" dirty="0">
                <a:latin typeface="Calibri" panose="020F0502020204030204" pitchFamily="34" charset="0"/>
                <a:ea typeface="Arial"/>
                <a:cs typeface="Arial"/>
                <a:sym typeface="Arial"/>
              </a:rPr>
              <a:t>e </a:t>
            </a:r>
            <a:r>
              <a:rPr lang="en-US" sz="2600" i="1" dirty="0">
                <a:latin typeface="Calibri" panose="020F0502020204030204" pitchFamily="34" charset="0"/>
              </a:rPr>
              <a:t>K</a:t>
            </a:r>
            <a:r>
              <a:rPr lang="en-US" sz="2600" i="1" dirty="0">
                <a:latin typeface="Calibri" panose="020F0502020204030204" pitchFamily="34" charset="0"/>
                <a:ea typeface="Arial"/>
                <a:cs typeface="Arial"/>
                <a:sym typeface="Arial"/>
              </a:rPr>
              <a:t>now and </a:t>
            </a:r>
            <a:r>
              <a:rPr lang="en-US" sz="2600" i="1" dirty="0" smtClean="0">
                <a:latin typeface="Calibri" panose="020F0502020204030204" pitchFamily="34" charset="0"/>
              </a:rPr>
              <a:t>W</a:t>
            </a:r>
            <a:r>
              <a:rPr lang="en-US" sz="2600" i="1" dirty="0" smtClean="0">
                <a:latin typeface="Calibri" panose="020F0502020204030204" pitchFamily="34" charset="0"/>
                <a:ea typeface="Arial"/>
                <a:cs typeface="Arial"/>
                <a:sym typeface="Arial"/>
              </a:rPr>
              <a:t>hat </a:t>
            </a:r>
            <a:r>
              <a:rPr lang="en-US" sz="2600" i="1" dirty="0" smtClean="0">
                <a:latin typeface="Calibri" panose="020F0502020204030204" pitchFamily="34" charset="0"/>
              </a:rPr>
              <a:t>C</a:t>
            </a:r>
            <a:r>
              <a:rPr lang="en-US" sz="2600" i="1" dirty="0" smtClean="0">
                <a:latin typeface="Calibri" panose="020F0502020204030204" pitchFamily="34" charset="0"/>
                <a:ea typeface="Arial"/>
                <a:cs typeface="Arial"/>
                <a:sym typeface="Arial"/>
              </a:rPr>
              <a:t>an </a:t>
            </a:r>
            <a:r>
              <a:rPr lang="en-US" sz="2600" i="1" dirty="0">
                <a:latin typeface="Calibri" panose="020F0502020204030204" pitchFamily="34" charset="0"/>
              </a:rPr>
              <a:t>B</a:t>
            </a:r>
            <a:r>
              <a:rPr lang="en-US" sz="2600" i="1" dirty="0">
                <a:latin typeface="Calibri" panose="020F0502020204030204" pitchFamily="34" charset="0"/>
                <a:ea typeface="Arial"/>
                <a:cs typeface="Arial"/>
                <a:sym typeface="Arial"/>
              </a:rPr>
              <a:t>e </a:t>
            </a:r>
            <a:r>
              <a:rPr lang="en-US" sz="2600" i="1" dirty="0">
                <a:latin typeface="Calibri" panose="020F0502020204030204" pitchFamily="34" charset="0"/>
              </a:rPr>
              <a:t>D</a:t>
            </a:r>
            <a:r>
              <a:rPr lang="en-US" sz="2600" i="1" dirty="0">
                <a:latin typeface="Calibri" panose="020F0502020204030204" pitchFamily="34" charset="0"/>
                <a:ea typeface="Arial"/>
                <a:cs typeface="Arial"/>
                <a:sym typeface="Arial"/>
              </a:rPr>
              <a:t>one. </a:t>
            </a:r>
            <a:endParaRPr lang="en-US" sz="2600" i="1" dirty="0">
              <a:latin typeface="Calibri" panose="020F0502020204030204" pitchFamily="34" charset="0"/>
              <a:ea typeface="Arial"/>
            </a:endParaRPr>
          </a:p>
          <a:p>
            <a:pPr marL="838200" lvl="1" indent="-342900">
              <a:spcBef>
                <a:spcPts val="0"/>
              </a:spcBef>
              <a:buSzPts val="3000"/>
            </a:pPr>
            <a:r>
              <a:rPr lang="en-US" sz="2600" dirty="0" smtClean="0">
                <a:latin typeface="Calibri" panose="020F0502020204030204" pitchFamily="34" charset="0"/>
                <a:ea typeface="Arial"/>
                <a:cs typeface="Arial"/>
                <a:sym typeface="Arial"/>
              </a:rPr>
              <a:t>Parent’s </a:t>
            </a:r>
            <a:r>
              <a:rPr lang="en-US" sz="2600" dirty="0">
                <a:latin typeface="Calibri" panose="020F0502020204030204" pitchFamily="34" charset="0"/>
                <a:ea typeface="Arial"/>
                <a:cs typeface="Arial"/>
                <a:sym typeface="Arial"/>
              </a:rPr>
              <a:t>Guide  </a:t>
            </a:r>
            <a:r>
              <a:rPr lang="en-US" sz="2600" u="sng" dirty="0">
                <a:solidFill>
                  <a:schemeClr val="hlink"/>
                </a:solidFill>
                <a:latin typeface="Calibri" panose="020F0502020204030204" pitchFamily="34" charset="0"/>
                <a:hlinkClick r:id="rId3"/>
              </a:rPr>
              <a:t>https://jsri.msu.edu/upload/resources/FEHS.pdf</a:t>
            </a:r>
            <a:endParaRPr sz="2600" dirty="0">
              <a:latin typeface="Calibri" panose="020F0502020204030204" pitchFamily="34" charset="0"/>
              <a:ea typeface="Arial"/>
              <a:cs typeface="Arial"/>
              <a:sym typeface="Arial"/>
            </a:endParaRPr>
          </a:p>
          <a:p>
            <a:pPr marL="457200" lvl="0" indent="-419100" algn="l" rtl="0">
              <a:spcBef>
                <a:spcPts val="0"/>
              </a:spcBef>
              <a:spcAft>
                <a:spcPts val="0"/>
              </a:spcAft>
              <a:buSzPts val="3000"/>
              <a:buFont typeface="Arial"/>
              <a:buChar char="❏"/>
            </a:pPr>
            <a:r>
              <a:rPr lang="en-US" sz="2600" dirty="0">
                <a:latin typeface="Calibri" panose="020F0502020204030204" pitchFamily="34" charset="0"/>
                <a:ea typeface="Arial"/>
                <a:cs typeface="Arial"/>
                <a:sym typeface="Arial"/>
              </a:rPr>
              <a:t>Send an email asking them to bring data on students in transitional grades, OCRs, course failures, absences, etc</a:t>
            </a:r>
            <a:r>
              <a:rPr lang="en-US" sz="2600" dirty="0" smtClean="0">
                <a:latin typeface="Calibri" panose="020F0502020204030204" pitchFamily="34" charset="0"/>
                <a:ea typeface="Arial"/>
                <a:cs typeface="Arial"/>
                <a:sym typeface="Arial"/>
              </a:rPr>
              <a:t>.  Include the pre-read in the email to participants</a:t>
            </a:r>
            <a:endParaRPr sz="2600" dirty="0">
              <a:latin typeface="Calibri" panose="020F0502020204030204" pitchFamily="34" charset="0"/>
              <a:ea typeface="Arial"/>
              <a:cs typeface="Arial"/>
              <a:sym typeface="Arial"/>
            </a:endParaRPr>
          </a:p>
        </p:txBody>
      </p:sp>
      <p:sp>
        <p:nvSpPr>
          <p:cNvPr id="103" name="Google Shape;103;p19"/>
          <p:cNvSpPr txBox="1">
            <a:spLocks noGrp="1"/>
          </p:cNvSpPr>
          <p:nvPr>
            <p:ph type="title"/>
          </p:nvPr>
        </p:nvSpPr>
        <p:spPr>
          <a:xfrm>
            <a:off x="203200" y="793325"/>
            <a:ext cx="11785500" cy="768189"/>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latin typeface="Calibri" panose="020F0502020204030204" pitchFamily="34" charset="0"/>
                <a:ea typeface="Arial"/>
                <a:cs typeface="Arial"/>
                <a:sym typeface="Arial"/>
              </a:rPr>
              <a:t>Preface:</a:t>
            </a:r>
            <a:endParaRPr sz="4000" dirty="0">
              <a:latin typeface="Calibri" panose="020F0502020204030204" pitchFamily="34" charset="0"/>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body" idx="1"/>
          </p:nvPr>
        </p:nvSpPr>
        <p:spPr>
          <a:xfrm>
            <a:off x="203200" y="2159000"/>
            <a:ext cx="11785500" cy="4419600"/>
          </a:xfrm>
          <a:prstGeom prst="rect">
            <a:avLst/>
          </a:prstGeom>
          <a:noFill/>
          <a:ln>
            <a:noFill/>
          </a:ln>
        </p:spPr>
        <p:txBody>
          <a:bodyPr spcFirstLastPara="1" wrap="square" lIns="91425" tIns="91425" rIns="91425" bIns="91425" anchor="t" anchorCtr="0">
            <a:noAutofit/>
          </a:bodyPr>
          <a:lstStyle/>
          <a:p>
            <a:pPr marL="685800" lvl="0" indent="-457200" algn="l" rtl="0">
              <a:lnSpc>
                <a:spcPct val="90000"/>
              </a:lnSpc>
              <a:spcBef>
                <a:spcPts val="1200"/>
              </a:spcBef>
              <a:spcAft>
                <a:spcPts val="0"/>
              </a:spcAft>
              <a:buSzPts val="2200"/>
              <a:buFont typeface="Wingdings" panose="05000000000000000000" pitchFamily="2" charset="2"/>
              <a:buChar char="q"/>
            </a:pPr>
            <a:r>
              <a:rPr lang="en-US" sz="2600" dirty="0"/>
              <a:t>Was there anything in the article that was surprising to you?  </a:t>
            </a:r>
          </a:p>
          <a:p>
            <a:pPr marL="685800" lvl="0" indent="-457200" algn="l" rtl="0">
              <a:lnSpc>
                <a:spcPct val="90000"/>
              </a:lnSpc>
              <a:spcBef>
                <a:spcPts val="1200"/>
              </a:spcBef>
              <a:spcAft>
                <a:spcPts val="0"/>
              </a:spcAft>
              <a:buSzPts val="2200"/>
              <a:buFont typeface="Wingdings" panose="05000000000000000000" pitchFamily="2" charset="2"/>
              <a:buChar char="q"/>
            </a:pPr>
            <a:endParaRPr lang="en-US" sz="2600" dirty="0"/>
          </a:p>
          <a:p>
            <a:pPr marL="685800" lvl="0" indent="-457200" algn="l" rtl="0">
              <a:lnSpc>
                <a:spcPct val="90000"/>
              </a:lnSpc>
              <a:spcBef>
                <a:spcPts val="1200"/>
              </a:spcBef>
              <a:spcAft>
                <a:spcPts val="0"/>
              </a:spcAft>
              <a:buSzPts val="2200"/>
              <a:buFont typeface="Wingdings" panose="05000000000000000000" pitchFamily="2" charset="2"/>
              <a:buChar char="q"/>
            </a:pPr>
            <a:r>
              <a:rPr lang="en-US" sz="2600" dirty="0"/>
              <a:t>What questions do you have?</a:t>
            </a:r>
            <a:endParaRPr sz="2600" dirty="0"/>
          </a:p>
        </p:txBody>
      </p:sp>
      <p:sp>
        <p:nvSpPr>
          <p:cNvPr id="157" name="Google Shape;157;p27"/>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solidFill>
                  <a:schemeClr val="tx1"/>
                </a:solidFill>
              </a:rPr>
              <a:t>Table Talk</a:t>
            </a:r>
            <a:endParaRPr sz="40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28"/>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solidFill>
                  <a:schemeClr val="tx1"/>
                </a:solidFill>
              </a:rPr>
              <a:t>Pre-Test</a:t>
            </a:r>
            <a:endParaRPr sz="4000" dirty="0">
              <a:solidFill>
                <a:schemeClr val="tx1"/>
              </a:solidFill>
            </a:endParaRPr>
          </a:p>
        </p:txBody>
      </p:sp>
      <p:pic>
        <p:nvPicPr>
          <p:cNvPr id="165" name="Google Shape;165;p28"/>
          <p:cNvPicPr preferRelativeResize="0"/>
          <p:nvPr/>
        </p:nvPicPr>
        <p:blipFill>
          <a:blip r:embed="rId3">
            <a:alphaModFix/>
          </a:blip>
          <a:stretch>
            <a:fillRect/>
          </a:stretch>
        </p:blipFill>
        <p:spPr>
          <a:xfrm>
            <a:off x="1814732" y="2159000"/>
            <a:ext cx="7807570" cy="469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body" idx="1"/>
          </p:nvPr>
        </p:nvSpPr>
        <p:spPr>
          <a:xfrm>
            <a:off x="203250" y="1795650"/>
            <a:ext cx="11785500" cy="50625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r>
              <a:rPr lang="en-US" sz="2600" b="1" dirty="0">
                <a:solidFill>
                  <a:schemeClr val="tx1"/>
                </a:solidFill>
              </a:rPr>
              <a:t>#2  </a:t>
            </a:r>
            <a:r>
              <a:rPr lang="en-US" sz="2600" b="1" dirty="0" smtClean="0">
                <a:solidFill>
                  <a:schemeClr val="tx1"/>
                </a:solidFill>
              </a:rPr>
              <a:t>Student Learning Growth and Development</a:t>
            </a:r>
            <a:endParaRPr sz="2600" b="1" dirty="0">
              <a:solidFill>
                <a:schemeClr val="tx1"/>
              </a:solidFill>
            </a:endParaRPr>
          </a:p>
          <a:p>
            <a:pPr marL="0" lvl="0" indent="0" algn="l" rtl="0">
              <a:spcBef>
                <a:spcPts val="500"/>
              </a:spcBef>
              <a:spcAft>
                <a:spcPts val="0"/>
              </a:spcAft>
              <a:buNone/>
            </a:pPr>
            <a:r>
              <a:rPr lang="en-US" sz="2600" dirty="0">
                <a:solidFill>
                  <a:schemeClr val="tx1"/>
                </a:solidFill>
              </a:rPr>
              <a:t>        </a:t>
            </a:r>
            <a:r>
              <a:rPr lang="en-US" sz="2600" b="1" dirty="0">
                <a:solidFill>
                  <a:schemeClr val="tx1"/>
                </a:solidFill>
              </a:rPr>
              <a:t> </a:t>
            </a:r>
            <a:r>
              <a:rPr lang="en-US" sz="2600" dirty="0">
                <a:solidFill>
                  <a:schemeClr val="tx1"/>
                </a:solidFill>
              </a:rPr>
              <a:t>Indicator 6   Language, culture, family and knowledge </a:t>
            </a:r>
            <a:r>
              <a:rPr lang="en-US" sz="2600" dirty="0" smtClean="0">
                <a:solidFill>
                  <a:schemeClr val="tx1"/>
                </a:solidFill>
              </a:rPr>
              <a:t>of community </a:t>
            </a:r>
            <a:r>
              <a:rPr lang="en-US" sz="2600" dirty="0">
                <a:solidFill>
                  <a:schemeClr val="tx1"/>
                </a:solidFill>
              </a:rPr>
              <a:t>values</a:t>
            </a:r>
            <a:endParaRPr sz="2600" dirty="0">
              <a:solidFill>
                <a:schemeClr val="tx1"/>
              </a:solidFill>
            </a:endParaRPr>
          </a:p>
          <a:p>
            <a:pPr marL="0" lvl="0" indent="0" algn="l" rtl="0">
              <a:spcBef>
                <a:spcPts val="500"/>
              </a:spcBef>
              <a:spcAft>
                <a:spcPts val="0"/>
              </a:spcAft>
              <a:buNone/>
            </a:pPr>
            <a:r>
              <a:rPr lang="en-US" sz="2600" b="1" dirty="0">
                <a:solidFill>
                  <a:schemeClr val="tx1"/>
                </a:solidFill>
              </a:rPr>
              <a:t>#6  Effective Communication</a:t>
            </a:r>
            <a:endParaRPr sz="2600" b="1" dirty="0">
              <a:solidFill>
                <a:schemeClr val="tx1"/>
              </a:solidFill>
            </a:endParaRPr>
          </a:p>
          <a:p>
            <a:pPr marL="0" lvl="0" indent="0" algn="l" rtl="0">
              <a:spcBef>
                <a:spcPts val="500"/>
              </a:spcBef>
              <a:spcAft>
                <a:spcPts val="0"/>
              </a:spcAft>
              <a:buNone/>
            </a:pPr>
            <a:r>
              <a:rPr lang="en-US" sz="2600" dirty="0">
                <a:solidFill>
                  <a:schemeClr val="tx1"/>
                </a:solidFill>
              </a:rPr>
              <a:t>         Indicator 4  Technology and media communication tools</a:t>
            </a:r>
            <a:endParaRPr sz="2600" dirty="0">
              <a:solidFill>
                <a:schemeClr val="tx1"/>
              </a:solidFill>
            </a:endParaRPr>
          </a:p>
          <a:p>
            <a:pPr marL="0" lvl="0" indent="0" algn="l" rtl="0">
              <a:spcBef>
                <a:spcPts val="500"/>
              </a:spcBef>
              <a:spcAft>
                <a:spcPts val="0"/>
              </a:spcAft>
              <a:buNone/>
            </a:pPr>
            <a:r>
              <a:rPr lang="en-US" sz="2600" b="1" dirty="0">
                <a:solidFill>
                  <a:schemeClr val="tx1"/>
                </a:solidFill>
              </a:rPr>
              <a:t>#7  Student </a:t>
            </a:r>
            <a:r>
              <a:rPr lang="en-US" sz="2600" b="1" dirty="0" smtClean="0">
                <a:solidFill>
                  <a:schemeClr val="tx1"/>
                </a:solidFill>
              </a:rPr>
              <a:t>Assessment </a:t>
            </a:r>
            <a:r>
              <a:rPr lang="en-US" sz="2600" b="1" dirty="0">
                <a:solidFill>
                  <a:schemeClr val="tx1"/>
                </a:solidFill>
              </a:rPr>
              <a:t>and Data Analysis</a:t>
            </a:r>
            <a:endParaRPr sz="2600" b="1" dirty="0">
              <a:solidFill>
                <a:schemeClr val="tx1"/>
              </a:solidFill>
            </a:endParaRPr>
          </a:p>
          <a:p>
            <a:pPr marL="0" lvl="0" indent="0" algn="l" rtl="0">
              <a:spcBef>
                <a:spcPts val="500"/>
              </a:spcBef>
              <a:spcAft>
                <a:spcPts val="0"/>
              </a:spcAft>
              <a:buNone/>
            </a:pPr>
            <a:r>
              <a:rPr lang="en-US" sz="2600" dirty="0">
                <a:solidFill>
                  <a:schemeClr val="tx1"/>
                </a:solidFill>
              </a:rPr>
              <a:t>         Indicator 5  Communication of student progress monitoring records</a:t>
            </a:r>
            <a:endParaRPr sz="2600" dirty="0">
              <a:solidFill>
                <a:schemeClr val="tx1"/>
              </a:solidFill>
            </a:endParaRPr>
          </a:p>
          <a:p>
            <a:pPr marL="0" lvl="0" indent="0" algn="l" rtl="0">
              <a:spcBef>
                <a:spcPts val="500"/>
              </a:spcBef>
              <a:spcAft>
                <a:spcPts val="0"/>
              </a:spcAft>
              <a:buNone/>
            </a:pPr>
            <a:r>
              <a:rPr lang="en-US" sz="2600" dirty="0">
                <a:solidFill>
                  <a:schemeClr val="tx1"/>
                </a:solidFill>
              </a:rPr>
              <a:t>         Indicator  6  Collaborative data analysis</a:t>
            </a:r>
            <a:endParaRPr sz="2600" dirty="0">
              <a:solidFill>
                <a:schemeClr val="tx1"/>
              </a:solidFill>
            </a:endParaRPr>
          </a:p>
        </p:txBody>
      </p:sp>
      <p:sp>
        <p:nvSpPr>
          <p:cNvPr id="172" name="Google Shape;172;p29"/>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Teacher Standards:</a:t>
            </a:r>
            <a:endParaRPr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body" idx="1"/>
          </p:nvPr>
        </p:nvSpPr>
        <p:spPr>
          <a:xfrm>
            <a:off x="203200" y="1949975"/>
            <a:ext cx="11785500" cy="46287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1200"/>
              </a:spcBef>
              <a:spcAft>
                <a:spcPts val="0"/>
              </a:spcAft>
              <a:buNone/>
            </a:pPr>
            <a:r>
              <a:rPr lang="en-US" sz="2600" dirty="0">
                <a:latin typeface="Calibri" panose="020F0502020204030204" pitchFamily="34" charset="0"/>
                <a:ea typeface="Arial"/>
                <a:cs typeface="Arial"/>
                <a:sym typeface="Arial"/>
              </a:rPr>
              <a:t>The Missouri Systemic Transition Model is designed to use the Early Warning  Systems (EWS) as the umbrella for </a:t>
            </a:r>
            <a:r>
              <a:rPr lang="en-US" sz="2600" b="1" dirty="0">
                <a:latin typeface="Calibri" panose="020F0502020204030204" pitchFamily="34" charset="0"/>
              </a:rPr>
              <a:t>determining transition services for ALL</a:t>
            </a:r>
            <a:r>
              <a:rPr lang="en-US" sz="2600" dirty="0">
                <a:latin typeface="Calibri" panose="020F0502020204030204" pitchFamily="34" charset="0"/>
                <a:ea typeface="Arial"/>
                <a:cs typeface="Arial"/>
                <a:sym typeface="Arial"/>
              </a:rPr>
              <a:t> students. It looks at several areas of student’s school progress to determine what areas might be a </a:t>
            </a:r>
            <a:r>
              <a:rPr lang="en-US" sz="2600" b="1" dirty="0">
                <a:latin typeface="Calibri" panose="020F0502020204030204" pitchFamily="34" charset="0"/>
              </a:rPr>
              <a:t>barrier to graduation</a:t>
            </a:r>
            <a:r>
              <a:rPr lang="en-US" sz="2600" dirty="0">
                <a:latin typeface="Calibri" panose="020F0502020204030204" pitchFamily="34" charset="0"/>
                <a:ea typeface="Arial"/>
                <a:cs typeface="Arial"/>
                <a:sym typeface="Arial"/>
              </a:rPr>
              <a:t>. </a:t>
            </a:r>
          </a:p>
          <a:p>
            <a:pPr marL="457200" lvl="0" indent="0" algn="l" rtl="0">
              <a:lnSpc>
                <a:spcPct val="90000"/>
              </a:lnSpc>
              <a:spcBef>
                <a:spcPts val="1200"/>
              </a:spcBef>
              <a:spcAft>
                <a:spcPts val="0"/>
              </a:spcAft>
              <a:buNone/>
            </a:pPr>
            <a:endParaRPr sz="2600" dirty="0">
              <a:latin typeface="Calibri" panose="020F0502020204030204" pitchFamily="34" charset="0"/>
              <a:ea typeface="Arial"/>
              <a:cs typeface="Arial"/>
              <a:sym typeface="Arial"/>
            </a:endParaRPr>
          </a:p>
          <a:p>
            <a:pPr marL="457200" lvl="0" indent="0" algn="l" rtl="0">
              <a:lnSpc>
                <a:spcPct val="90000"/>
              </a:lnSpc>
              <a:spcBef>
                <a:spcPts val="1200"/>
              </a:spcBef>
              <a:spcAft>
                <a:spcPts val="0"/>
              </a:spcAft>
              <a:buNone/>
            </a:pPr>
            <a:r>
              <a:rPr lang="en-US" sz="2600" dirty="0">
                <a:latin typeface="Calibri" panose="020F0502020204030204" pitchFamily="34" charset="0"/>
                <a:ea typeface="Arial"/>
                <a:cs typeface="Arial"/>
                <a:sym typeface="Arial"/>
              </a:rPr>
              <a:t>Identified areas list </a:t>
            </a:r>
            <a:r>
              <a:rPr lang="en-US" sz="2600" b="1" dirty="0">
                <a:latin typeface="Calibri" panose="020F0502020204030204" pitchFamily="34" charset="0"/>
              </a:rPr>
              <a:t>specific evidence-based interventions</a:t>
            </a:r>
            <a:r>
              <a:rPr lang="en-US" sz="2600" dirty="0">
                <a:latin typeface="Calibri" panose="020F0502020204030204" pitchFamily="34" charset="0"/>
                <a:ea typeface="Arial"/>
                <a:cs typeface="Arial"/>
                <a:sym typeface="Arial"/>
              </a:rPr>
              <a:t> available to teachers, buildings or districts to affect students moving through the transition process. The use of these interventions by a collaborative team of educators can make </a:t>
            </a:r>
            <a:r>
              <a:rPr lang="en-US" sz="2600" b="1" dirty="0">
                <a:latin typeface="Calibri" panose="020F0502020204030204" pitchFamily="34" charset="0"/>
              </a:rPr>
              <a:t>positive impacts on students.</a:t>
            </a:r>
            <a:endParaRPr sz="2600" b="1" dirty="0">
              <a:latin typeface="Calibri" panose="020F0502020204030204" pitchFamily="34" charset="0"/>
            </a:endParaRPr>
          </a:p>
          <a:p>
            <a:pPr marL="457200" lvl="0" indent="-228600" algn="l" rtl="0">
              <a:lnSpc>
                <a:spcPct val="90000"/>
              </a:lnSpc>
              <a:spcBef>
                <a:spcPts val="1200"/>
              </a:spcBef>
              <a:spcAft>
                <a:spcPts val="0"/>
              </a:spcAft>
              <a:buSzPts val="2200"/>
              <a:buNone/>
            </a:pPr>
            <a:endParaRPr b="1" dirty="0"/>
          </a:p>
        </p:txBody>
      </p:sp>
      <p:sp>
        <p:nvSpPr>
          <p:cNvPr id="179" name="Google Shape;179;p30"/>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Purpose:</a:t>
            </a:r>
            <a:endParaRPr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C0C0C"/>
              </a:buClr>
              <a:buSzPts val="1500"/>
              <a:buFont typeface="Questrial"/>
              <a:buNone/>
            </a:pPr>
            <a:r>
              <a:rPr lang="en-US" sz="4000" i="0" u="none" strike="noStrike" cap="none" dirty="0">
                <a:latin typeface="Calibri" panose="020F0502020204030204" pitchFamily="34" charset="0"/>
                <a:ea typeface="Questrial"/>
                <a:cs typeface="Questrial"/>
                <a:sym typeface="Questrial"/>
              </a:rPr>
              <a:t>WHAT WE KNOW IS...</a:t>
            </a:r>
            <a:endParaRPr sz="4000" dirty="0">
              <a:latin typeface="Calibri" panose="020F0502020204030204" pitchFamily="34" charset="0"/>
              <a:ea typeface="Questrial"/>
              <a:cs typeface="Questrial"/>
              <a:sym typeface="Questrial"/>
            </a:endParaRPr>
          </a:p>
        </p:txBody>
      </p:sp>
      <p:sp>
        <p:nvSpPr>
          <p:cNvPr id="186" name="Google Shape;186;p31"/>
          <p:cNvSpPr txBox="1">
            <a:spLocks noGrp="1"/>
          </p:cNvSpPr>
          <p:nvPr>
            <p:ph type="body" idx="1"/>
          </p:nvPr>
        </p:nvSpPr>
        <p:spPr>
          <a:xfrm>
            <a:off x="203200" y="2159000"/>
            <a:ext cx="11785500" cy="4419600"/>
          </a:xfrm>
          <a:prstGeom prst="rect">
            <a:avLst/>
          </a:prstGeom>
          <a:noFill/>
          <a:ln>
            <a:noFill/>
          </a:ln>
        </p:spPr>
        <p:txBody>
          <a:bodyPr spcFirstLastPara="1" wrap="square" lIns="45700" tIns="45700" rIns="45700" bIns="45700" anchor="t" anchorCtr="0">
            <a:noAutofit/>
          </a:bodyPr>
          <a:lstStyle/>
          <a:p>
            <a:pPr marL="88900" marR="0" lvl="0" indent="-88900" algn="ctr" rtl="0">
              <a:lnSpc>
                <a:spcPct val="90000"/>
              </a:lnSpc>
              <a:spcBef>
                <a:spcPts val="1500"/>
              </a:spcBef>
              <a:spcAft>
                <a:spcPts val="0"/>
              </a:spcAft>
              <a:buClr>
                <a:schemeClr val="accent1"/>
              </a:buClr>
              <a:buSzPts val="2300"/>
              <a:buFont typeface="Questrial"/>
              <a:buNone/>
            </a:pPr>
            <a:endParaRPr lang="en-US" sz="2400" dirty="0">
              <a:latin typeface="Questrial"/>
              <a:ea typeface="Questrial"/>
              <a:cs typeface="Questrial"/>
              <a:sym typeface="Questrial"/>
            </a:endParaRPr>
          </a:p>
          <a:p>
            <a:pPr marL="88900" marR="0" lvl="0" indent="-88900" algn="ctr" rtl="0">
              <a:lnSpc>
                <a:spcPct val="90000"/>
              </a:lnSpc>
              <a:spcBef>
                <a:spcPts val="1500"/>
              </a:spcBef>
              <a:spcAft>
                <a:spcPts val="0"/>
              </a:spcAft>
              <a:buClr>
                <a:schemeClr val="accent1"/>
              </a:buClr>
              <a:buSzPts val="2300"/>
              <a:buFont typeface="Questrial"/>
              <a:buNone/>
            </a:pPr>
            <a:r>
              <a:rPr lang="en-US" sz="7200" dirty="0" smtClean="0">
                <a:latin typeface="Calibri" panose="020F0502020204030204" pitchFamily="34" charset="0"/>
                <a:ea typeface="Questrial"/>
                <a:cs typeface="Questrial"/>
                <a:sym typeface="Questrial"/>
              </a:rPr>
              <a:t>T</a:t>
            </a:r>
            <a:r>
              <a:rPr lang="en-US" sz="7200" i="0" u="none" strike="noStrike" cap="none" dirty="0" smtClean="0">
                <a:solidFill>
                  <a:schemeClr val="dk1"/>
                </a:solidFill>
                <a:latin typeface="Calibri" panose="020F0502020204030204" pitchFamily="34" charset="0"/>
                <a:ea typeface="Questrial"/>
                <a:cs typeface="Questrial"/>
                <a:sym typeface="Questrial"/>
              </a:rPr>
              <a:t>he </a:t>
            </a:r>
            <a:r>
              <a:rPr lang="en-US" sz="7200" i="0" u="none" strike="noStrike" cap="none" dirty="0">
                <a:solidFill>
                  <a:schemeClr val="dk1"/>
                </a:solidFill>
                <a:latin typeface="Calibri" panose="020F0502020204030204" pitchFamily="34" charset="0"/>
                <a:ea typeface="Questrial"/>
                <a:cs typeface="Questrial"/>
                <a:sym typeface="Questrial"/>
              </a:rPr>
              <a:t>act of leaving </a:t>
            </a:r>
            <a:r>
              <a:rPr lang="en-US" sz="7200" dirty="0" smtClean="0">
                <a:solidFill>
                  <a:srgbClr val="1155CC"/>
                </a:solidFill>
                <a:latin typeface="Calibri" panose="020F0502020204030204" pitchFamily="34" charset="0"/>
                <a:ea typeface="Questrial"/>
                <a:cs typeface="Questrial"/>
                <a:sym typeface="Questrial"/>
              </a:rPr>
              <a:t>s</a:t>
            </a:r>
            <a:r>
              <a:rPr lang="en-US" sz="7200" i="0" u="none" strike="noStrike" cap="none" dirty="0" smtClean="0">
                <a:solidFill>
                  <a:schemeClr val="dk1"/>
                </a:solidFill>
                <a:latin typeface="Calibri" panose="020F0502020204030204" pitchFamily="34" charset="0"/>
                <a:ea typeface="Questrial"/>
                <a:cs typeface="Questrial"/>
                <a:sym typeface="Questrial"/>
              </a:rPr>
              <a:t>chool is </a:t>
            </a:r>
            <a:r>
              <a:rPr lang="en-US" sz="7200" i="0" u="none" strike="noStrike" cap="none" dirty="0">
                <a:solidFill>
                  <a:schemeClr val="dk1"/>
                </a:solidFill>
                <a:latin typeface="Calibri" panose="020F0502020204030204" pitchFamily="34" charset="0"/>
                <a:ea typeface="Questrial"/>
                <a:cs typeface="Questrial"/>
                <a:sym typeface="Questrial"/>
              </a:rPr>
              <a:t>a process, not an event.</a:t>
            </a:r>
            <a:endParaRPr sz="7200" dirty="0">
              <a:latin typeface="Calibri" panose="020F0502020204030204" pitchFamily="34" charset="0"/>
              <a:ea typeface="Questrial"/>
              <a:cs typeface="Questrial"/>
              <a:sym typeface="Questrial"/>
            </a:endParaRPr>
          </a:p>
          <a:p>
            <a:pPr marL="88900" marR="0" lvl="0" indent="-88900" algn="ctr" rtl="0">
              <a:lnSpc>
                <a:spcPct val="90000"/>
              </a:lnSpc>
              <a:spcBef>
                <a:spcPts val="1500"/>
              </a:spcBef>
              <a:spcAft>
                <a:spcPts val="0"/>
              </a:spcAft>
              <a:buClr>
                <a:schemeClr val="accent1"/>
              </a:buClr>
              <a:buSzPts val="2300"/>
              <a:buFont typeface="Questrial"/>
              <a:buNone/>
            </a:pPr>
            <a:endParaRPr sz="6400" dirty="0">
              <a:latin typeface="Questrial"/>
              <a:ea typeface="Questrial"/>
              <a:cs typeface="Questrial"/>
              <a:sym typeface="Questrial"/>
            </a:endParaRPr>
          </a:p>
          <a:p>
            <a:pPr marL="88900" marR="0" lvl="0" indent="-88900" algn="ctr" rtl="0">
              <a:lnSpc>
                <a:spcPct val="90000"/>
              </a:lnSpc>
              <a:spcBef>
                <a:spcPts val="1500"/>
              </a:spcBef>
              <a:spcAft>
                <a:spcPts val="0"/>
              </a:spcAft>
              <a:buClr>
                <a:schemeClr val="accent1"/>
              </a:buClr>
              <a:buSzPts val="2300"/>
              <a:buFont typeface="Questrial"/>
              <a:buNone/>
            </a:pPr>
            <a:endParaRPr sz="1500" dirty="0"/>
          </a:p>
          <a:p>
            <a:pPr marL="88900" marR="0" lvl="0" indent="-88900" algn="ctr" rtl="0">
              <a:lnSpc>
                <a:spcPct val="90000"/>
              </a:lnSpc>
              <a:spcBef>
                <a:spcPts val="1500"/>
              </a:spcBef>
              <a:spcAft>
                <a:spcPts val="0"/>
              </a:spcAft>
              <a:buClr>
                <a:schemeClr val="accent1"/>
              </a:buClr>
              <a:buSzPts val="2300"/>
              <a:buFont typeface="Questrial"/>
              <a:buNone/>
            </a:pPr>
            <a:endParaRPr sz="4400" dirty="0"/>
          </a:p>
          <a:p>
            <a:pPr marL="88900" marR="0" lvl="0" indent="-88900" algn="ctr" rtl="0">
              <a:lnSpc>
                <a:spcPct val="90000"/>
              </a:lnSpc>
              <a:spcBef>
                <a:spcPts val="1500"/>
              </a:spcBef>
              <a:spcAft>
                <a:spcPts val="0"/>
              </a:spcAft>
              <a:buClr>
                <a:schemeClr val="accent1"/>
              </a:buClr>
              <a:buSzPts val="2300"/>
              <a:buFont typeface="Questrial"/>
              <a:buNone/>
            </a:pPr>
            <a:endParaRPr sz="1500" dirty="0"/>
          </a:p>
          <a:p>
            <a:pPr marL="88900" marR="0" lvl="0" indent="-88900" algn="ctr" rtl="0">
              <a:lnSpc>
                <a:spcPct val="90000"/>
              </a:lnSpc>
              <a:spcBef>
                <a:spcPts val="1500"/>
              </a:spcBef>
              <a:spcAft>
                <a:spcPts val="0"/>
              </a:spcAft>
              <a:buClr>
                <a:schemeClr val="accent1"/>
              </a:buClr>
              <a:buSzPts val="2300"/>
              <a:buFont typeface="Questrial"/>
              <a:buNone/>
            </a:pPr>
            <a:endParaRPr sz="15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body" idx="1"/>
          </p:nvPr>
        </p:nvSpPr>
        <p:spPr>
          <a:xfrm>
            <a:off x="203200" y="1481767"/>
            <a:ext cx="11785500" cy="5096700"/>
          </a:xfrm>
          <a:prstGeom prst="rect">
            <a:avLst/>
          </a:prstGeom>
          <a:noFill/>
          <a:ln>
            <a:noFill/>
          </a:ln>
        </p:spPr>
        <p:txBody>
          <a:bodyPr spcFirstLastPara="1" wrap="square" lIns="91425" tIns="91425" rIns="91425" bIns="91425" anchor="t" anchorCtr="0">
            <a:noAutofit/>
          </a:bodyPr>
          <a:lstStyle/>
          <a:p>
            <a:pPr marL="457200" lvl="0" indent="0" algn="ctr" rtl="0">
              <a:lnSpc>
                <a:spcPct val="150000"/>
              </a:lnSpc>
              <a:spcBef>
                <a:spcPts val="1200"/>
              </a:spcBef>
              <a:spcAft>
                <a:spcPts val="0"/>
              </a:spcAft>
              <a:buSzPts val="2400"/>
              <a:buNone/>
            </a:pPr>
            <a:r>
              <a:rPr lang="en-US" sz="2400" dirty="0">
                <a:latin typeface="Arial"/>
                <a:ea typeface="Arial"/>
                <a:cs typeface="Arial"/>
                <a:sym typeface="Arial"/>
              </a:rPr>
              <a:t> </a:t>
            </a:r>
            <a:r>
              <a:rPr lang="en-US" sz="2600" dirty="0">
                <a:latin typeface="Calibri" panose="020F0502020204030204" pitchFamily="34" charset="0"/>
                <a:ea typeface="Arial"/>
                <a:cs typeface="Arial"/>
                <a:sym typeface="Arial"/>
              </a:rPr>
              <a:t>What are some of the reasons for students exit early</a:t>
            </a:r>
            <a:r>
              <a:rPr lang="en-US" sz="2600" dirty="0" smtClean="0">
                <a:latin typeface="Calibri" panose="020F0502020204030204" pitchFamily="34" charset="0"/>
                <a:ea typeface="Arial"/>
                <a:cs typeface="Arial"/>
                <a:sym typeface="Arial"/>
              </a:rPr>
              <a:t>?</a:t>
            </a:r>
          </a:p>
          <a:p>
            <a:pPr marL="457200" lvl="0" indent="0" algn="ctr" rtl="0">
              <a:lnSpc>
                <a:spcPct val="150000"/>
              </a:lnSpc>
              <a:spcBef>
                <a:spcPts val="1200"/>
              </a:spcBef>
              <a:spcAft>
                <a:spcPts val="0"/>
              </a:spcAft>
              <a:buSzPts val="2400"/>
              <a:buNone/>
            </a:pPr>
            <a:endParaRPr sz="2600" dirty="0">
              <a:latin typeface="Calibri" panose="020F0502020204030204" pitchFamily="34" charset="0"/>
              <a:ea typeface="Arial"/>
              <a:cs typeface="Arial"/>
              <a:sym typeface="Arial"/>
            </a:endParaRPr>
          </a:p>
          <a:p>
            <a:pPr marL="0" lvl="0" indent="0">
              <a:lnSpc>
                <a:spcPct val="150000"/>
              </a:lnSpc>
              <a:spcBef>
                <a:spcPts val="1200"/>
              </a:spcBef>
              <a:buNone/>
            </a:pPr>
            <a:r>
              <a:rPr lang="en-US" sz="2600" b="1" dirty="0">
                <a:latin typeface="Calibri" panose="020F0502020204030204" pitchFamily="34" charset="0"/>
              </a:rPr>
              <a:t>Individually</a:t>
            </a:r>
            <a:r>
              <a:rPr lang="en-US" sz="2600" dirty="0">
                <a:latin typeface="Calibri" panose="020F0502020204030204" pitchFamily="34" charset="0"/>
              </a:rPr>
              <a:t>, take 2 minutes to make a list of reasons students say </a:t>
            </a:r>
            <a:r>
              <a:rPr lang="en-US" sz="2600" b="1" dirty="0">
                <a:solidFill>
                  <a:srgbClr val="6AA84F"/>
                </a:solidFill>
                <a:latin typeface="Calibri" panose="020F0502020204030204" pitchFamily="34" charset="0"/>
              </a:rPr>
              <a:t>WHY</a:t>
            </a:r>
            <a:r>
              <a:rPr lang="en-US" sz="2600" dirty="0">
                <a:solidFill>
                  <a:srgbClr val="6AA84F"/>
                </a:solidFill>
                <a:latin typeface="Calibri" panose="020F0502020204030204" pitchFamily="34" charset="0"/>
              </a:rPr>
              <a:t> </a:t>
            </a:r>
            <a:r>
              <a:rPr lang="en-US" sz="2600" dirty="0">
                <a:latin typeface="Calibri" panose="020F0502020204030204" pitchFamily="34" charset="0"/>
              </a:rPr>
              <a:t>they exit before graduating using the sticky notes provided.   </a:t>
            </a:r>
            <a:endParaRPr lang="en-US" sz="2600" dirty="0" smtClean="0">
              <a:latin typeface="Calibri" panose="020F0502020204030204" pitchFamily="34" charset="0"/>
            </a:endParaRPr>
          </a:p>
          <a:p>
            <a:pPr marL="0" lvl="0" indent="0">
              <a:lnSpc>
                <a:spcPct val="150000"/>
              </a:lnSpc>
              <a:spcBef>
                <a:spcPts val="1200"/>
              </a:spcBef>
              <a:buNone/>
            </a:pPr>
            <a:r>
              <a:rPr lang="en-US" sz="2600" dirty="0" smtClean="0">
                <a:latin typeface="Calibri" panose="020F0502020204030204" pitchFamily="34" charset="0"/>
              </a:rPr>
              <a:t> </a:t>
            </a:r>
            <a:endParaRPr sz="2600" dirty="0">
              <a:latin typeface="Calibri" panose="020F0502020204030204" pitchFamily="34" charset="0"/>
            </a:endParaRPr>
          </a:p>
          <a:p>
            <a:pPr marL="0" lvl="0" indent="0">
              <a:lnSpc>
                <a:spcPct val="150000"/>
              </a:lnSpc>
              <a:spcBef>
                <a:spcPts val="1200"/>
              </a:spcBef>
              <a:buNone/>
            </a:pPr>
            <a:r>
              <a:rPr lang="en-US" sz="2600" b="1" dirty="0">
                <a:latin typeface="Calibri" panose="020F0502020204030204" pitchFamily="34" charset="0"/>
              </a:rPr>
              <a:t>At your table</a:t>
            </a:r>
            <a:r>
              <a:rPr lang="en-US" sz="2600" dirty="0" smtClean="0">
                <a:latin typeface="Calibri" panose="020F0502020204030204" pitchFamily="34" charset="0"/>
              </a:rPr>
              <a:t>, </a:t>
            </a:r>
            <a:r>
              <a:rPr lang="en-US" sz="2600" dirty="0">
                <a:latin typeface="Calibri" panose="020F0502020204030204" pitchFamily="34" charset="0"/>
              </a:rPr>
              <a:t>share your reasons </a:t>
            </a:r>
            <a:r>
              <a:rPr lang="en-US" sz="2600" dirty="0" smtClean="0">
                <a:latin typeface="Calibri" panose="020F0502020204030204" pitchFamily="34" charset="0"/>
              </a:rPr>
              <a:t>students exit before </a:t>
            </a:r>
            <a:r>
              <a:rPr lang="en-US" sz="2600" dirty="0">
                <a:latin typeface="Calibri" panose="020F0502020204030204" pitchFamily="34" charset="0"/>
              </a:rPr>
              <a:t>graduating</a:t>
            </a:r>
            <a:r>
              <a:rPr lang="en-US" sz="2600" dirty="0" smtClean="0">
                <a:latin typeface="Calibri" panose="020F0502020204030204" pitchFamily="34" charset="0"/>
              </a:rPr>
              <a:t>..</a:t>
            </a:r>
            <a:endParaRPr sz="2600" dirty="0">
              <a:latin typeface="Calibri" panose="020F0502020204030204" pitchFamily="34" charset="0"/>
            </a:endParaRPr>
          </a:p>
          <a:p>
            <a:pPr marL="0" lvl="0" indent="0" algn="l" rtl="0">
              <a:lnSpc>
                <a:spcPct val="150000"/>
              </a:lnSpc>
              <a:spcBef>
                <a:spcPts val="1200"/>
              </a:spcBef>
              <a:spcAft>
                <a:spcPts val="0"/>
              </a:spcAft>
              <a:buSzPts val="2400"/>
              <a:buNone/>
            </a:pPr>
            <a:endParaRPr sz="3200" dirty="0"/>
          </a:p>
        </p:txBody>
      </p:sp>
      <p:sp>
        <p:nvSpPr>
          <p:cNvPr id="193" name="Google Shape;193;p32"/>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500"/>
              <a:buNone/>
            </a:pPr>
            <a:r>
              <a:rPr lang="en-US" sz="4000" dirty="0">
                <a:latin typeface="Calibri" panose="020F0502020204030204" pitchFamily="34" charset="0"/>
                <a:ea typeface="Questrial"/>
                <a:cs typeface="Questrial"/>
                <a:sym typeface="Questrial"/>
              </a:rPr>
              <a:t>Why Do Students Exit?</a:t>
            </a:r>
            <a:br>
              <a:rPr lang="en-US" sz="4000" dirty="0">
                <a:latin typeface="Calibri" panose="020F0502020204030204" pitchFamily="34" charset="0"/>
                <a:ea typeface="Questrial"/>
                <a:cs typeface="Questrial"/>
                <a:sym typeface="Questrial"/>
              </a:rPr>
            </a:br>
            <a:endParaRPr sz="4000" dirty="0">
              <a:latin typeface="Calibri" panose="020F0502020204030204" pitchFamily="34" charset="0"/>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199" name="Google Shape;199;p33"/>
          <p:cNvGrpSpPr/>
          <p:nvPr/>
        </p:nvGrpSpPr>
        <p:grpSpPr>
          <a:xfrm>
            <a:off x="634286" y="838074"/>
            <a:ext cx="10869947" cy="5529599"/>
            <a:chOff x="-66" y="-125"/>
            <a:chExt cx="9842400" cy="5529599"/>
          </a:xfrm>
        </p:grpSpPr>
        <p:sp>
          <p:nvSpPr>
            <p:cNvPr id="200" name="Google Shape;200;p33"/>
            <p:cNvSpPr/>
            <p:nvPr/>
          </p:nvSpPr>
          <p:spPr>
            <a:xfrm rot="-5400000">
              <a:off x="1078199" y="-1078325"/>
              <a:ext cx="2764800" cy="4921200"/>
            </a:xfrm>
            <a:prstGeom prst="round1Rect">
              <a:avLst>
                <a:gd name="adj" fmla="val 16667"/>
              </a:avLst>
            </a:prstGeom>
            <a:gradFill>
              <a:gsLst>
                <a:gs pos="0">
                  <a:srgbClr val="8BD6C0"/>
                </a:gs>
                <a:gs pos="35000">
                  <a:srgbClr val="B2E3D5"/>
                </a:gs>
                <a:gs pos="100000">
                  <a:srgbClr val="D8F1EA"/>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01" name="Google Shape;201;p33"/>
            <p:cNvSpPr txBox="1"/>
            <p:nvPr/>
          </p:nvSpPr>
          <p:spPr>
            <a:xfrm>
              <a:off x="0" y="0"/>
              <a:ext cx="4921200" cy="2073600"/>
            </a:xfrm>
            <a:prstGeom prst="rect">
              <a:avLst/>
            </a:prstGeom>
            <a:noFill/>
            <a:ln>
              <a:noFill/>
            </a:ln>
          </p:spPr>
          <p:txBody>
            <a:bodyPr spcFirstLastPara="1" wrap="square" lIns="146300" tIns="274300" rIns="142225" bIns="142225" anchor="ctr" anchorCtr="0">
              <a:noAutofit/>
            </a:bodyPr>
            <a:lstStyle/>
            <a:p>
              <a:pPr marL="215900" marR="0" lvl="0" indent="0" algn="ctr" rtl="0">
                <a:lnSpc>
                  <a:spcPct val="90000"/>
                </a:lnSpc>
                <a:spcBef>
                  <a:spcPts val="0"/>
                </a:spcBef>
                <a:spcAft>
                  <a:spcPts val="0"/>
                </a:spcAft>
                <a:buClr>
                  <a:srgbClr val="1E4429"/>
                </a:buClr>
                <a:buSzPts val="2000"/>
                <a:buFont typeface="Arial"/>
                <a:buNone/>
              </a:pPr>
              <a:r>
                <a:rPr lang="en-US" sz="2000" b="1" i="0" u="none" strike="noStrike" cap="none">
                  <a:solidFill>
                    <a:srgbClr val="1E4429"/>
                  </a:solidFill>
                  <a:latin typeface="Arial"/>
                  <a:ea typeface="Arial"/>
                  <a:cs typeface="Arial"/>
                  <a:sym typeface="Arial"/>
                </a:rPr>
                <a:t>Life Course Changes</a:t>
              </a:r>
              <a:endParaRPr sz="1500" b="0" i="0" u="none" strike="noStrike" cap="none">
                <a:solidFill>
                  <a:srgbClr val="000000"/>
                </a:solidFill>
                <a:latin typeface="Arial"/>
                <a:ea typeface="Arial"/>
                <a:cs typeface="Arial"/>
                <a:sym typeface="Arial"/>
              </a:endParaRPr>
            </a:p>
          </p:txBody>
        </p:sp>
        <p:sp>
          <p:nvSpPr>
            <p:cNvPr id="202" name="Google Shape;202;p33"/>
            <p:cNvSpPr/>
            <p:nvPr/>
          </p:nvSpPr>
          <p:spPr>
            <a:xfrm>
              <a:off x="4921134" y="0"/>
              <a:ext cx="4921200" cy="2764800"/>
            </a:xfrm>
            <a:prstGeom prst="round1Rect">
              <a:avLst>
                <a:gd name="adj" fmla="val 16667"/>
              </a:avLst>
            </a:prstGeom>
            <a:gradFill>
              <a:gsLst>
                <a:gs pos="0">
                  <a:srgbClr val="7CE1E7"/>
                </a:gs>
                <a:gs pos="35000">
                  <a:srgbClr val="A7EBEF"/>
                </a:gs>
                <a:gs pos="100000">
                  <a:srgbClr val="D2F5F7"/>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03" name="Google Shape;203;p33"/>
            <p:cNvSpPr txBox="1"/>
            <p:nvPr/>
          </p:nvSpPr>
          <p:spPr>
            <a:xfrm>
              <a:off x="4921134" y="0"/>
              <a:ext cx="4921200" cy="2073600"/>
            </a:xfrm>
            <a:prstGeom prst="rect">
              <a:avLst/>
            </a:prstGeom>
            <a:noFill/>
            <a:ln>
              <a:noFill/>
            </a:ln>
          </p:spPr>
          <p:txBody>
            <a:bodyPr spcFirstLastPara="1" wrap="square" lIns="142225" tIns="274300" rIns="142225" bIns="142225" anchor="ctr" anchorCtr="0">
              <a:noAutofit/>
            </a:bodyPr>
            <a:lstStyle/>
            <a:p>
              <a:pPr marL="215900" marR="0" lvl="0" indent="0" algn="ctr"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Transition: New Level of Schooling</a:t>
              </a:r>
              <a:endParaRPr sz="1500" b="0" i="0" u="none" strike="noStrike" cap="none">
                <a:solidFill>
                  <a:srgbClr val="000000"/>
                </a:solidFill>
                <a:latin typeface="Arial"/>
                <a:ea typeface="Arial"/>
                <a:cs typeface="Arial"/>
                <a:sym typeface="Arial"/>
              </a:endParaRPr>
            </a:p>
          </p:txBody>
        </p:sp>
        <p:sp>
          <p:nvSpPr>
            <p:cNvPr id="204" name="Google Shape;204;p33"/>
            <p:cNvSpPr/>
            <p:nvPr/>
          </p:nvSpPr>
          <p:spPr>
            <a:xfrm rot="10800000">
              <a:off x="-66" y="2764548"/>
              <a:ext cx="4921200" cy="2764800"/>
            </a:xfrm>
            <a:prstGeom prst="round1Rect">
              <a:avLst>
                <a:gd name="adj" fmla="val 16667"/>
              </a:avLst>
            </a:prstGeom>
            <a:gradFill>
              <a:gsLst>
                <a:gs pos="0">
                  <a:srgbClr val="7DC491"/>
                </a:gs>
                <a:gs pos="35000">
                  <a:srgbClr val="A7D8B6"/>
                </a:gs>
                <a:gs pos="100000">
                  <a:srgbClr val="D3EBD9"/>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05" name="Google Shape;205;p33"/>
            <p:cNvSpPr txBox="1"/>
            <p:nvPr/>
          </p:nvSpPr>
          <p:spPr>
            <a:xfrm>
              <a:off x="0" y="3455843"/>
              <a:ext cx="4921200" cy="2073600"/>
            </a:xfrm>
            <a:prstGeom prst="rect">
              <a:avLst/>
            </a:prstGeom>
            <a:noFill/>
            <a:ln>
              <a:noFill/>
            </a:ln>
          </p:spPr>
          <p:txBody>
            <a:bodyPr spcFirstLastPara="1" wrap="square" lIns="142225" tIns="142225" rIns="142225" bIns="142225" anchor="ctr" anchorCtr="0">
              <a:noAutofit/>
            </a:bodyPr>
            <a:lstStyle/>
            <a:p>
              <a:pPr marL="215900" marR="0" lvl="0" indent="0" algn="ctr" rtl="0">
                <a:lnSpc>
                  <a:spcPct val="90000"/>
                </a:lnSpc>
                <a:spcBef>
                  <a:spcPts val="0"/>
                </a:spcBef>
                <a:spcAft>
                  <a:spcPts val="0"/>
                </a:spcAft>
                <a:buClr>
                  <a:srgbClr val="1E4429"/>
                </a:buClr>
                <a:buSzPts val="2000"/>
                <a:buFont typeface="Arial"/>
                <a:buNone/>
              </a:pPr>
              <a:r>
                <a:rPr lang="en-US" sz="2000" b="1" i="0" u="none" strike="noStrike" cap="none">
                  <a:solidFill>
                    <a:srgbClr val="1E4429"/>
                  </a:solidFill>
                  <a:latin typeface="Arial"/>
                  <a:ea typeface="Arial"/>
                  <a:cs typeface="Arial"/>
                  <a:sym typeface="Arial"/>
                </a:rPr>
                <a:t>Inadequate Preparation</a:t>
              </a:r>
              <a:endParaRPr sz="1500" b="0" i="0" u="none" strike="noStrike" cap="none">
                <a:solidFill>
                  <a:srgbClr val="000000"/>
                </a:solidFill>
                <a:latin typeface="Arial"/>
                <a:ea typeface="Arial"/>
                <a:cs typeface="Arial"/>
                <a:sym typeface="Arial"/>
              </a:endParaRPr>
            </a:p>
          </p:txBody>
        </p:sp>
        <p:sp>
          <p:nvSpPr>
            <p:cNvPr id="206" name="Google Shape;206;p33"/>
            <p:cNvSpPr/>
            <p:nvPr/>
          </p:nvSpPr>
          <p:spPr>
            <a:xfrm rot="5400000">
              <a:off x="5999267" y="1686474"/>
              <a:ext cx="2764800" cy="4921200"/>
            </a:xfrm>
            <a:prstGeom prst="round1Rect">
              <a:avLst>
                <a:gd name="adj" fmla="val 16667"/>
              </a:avLst>
            </a:prstGeom>
            <a:gradFill>
              <a:gsLst>
                <a:gs pos="0">
                  <a:srgbClr val="96FFFF"/>
                </a:gs>
                <a:gs pos="35000">
                  <a:srgbClr val="B5FFFF"/>
                </a:gs>
                <a:gs pos="100000">
                  <a:srgbClr val="E0FFFF"/>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07" name="Google Shape;207;p33"/>
            <p:cNvSpPr txBox="1"/>
            <p:nvPr/>
          </p:nvSpPr>
          <p:spPr>
            <a:xfrm>
              <a:off x="4921134" y="3455843"/>
              <a:ext cx="4921200" cy="2073600"/>
            </a:xfrm>
            <a:prstGeom prst="rect">
              <a:avLst/>
            </a:prstGeom>
            <a:noFill/>
            <a:ln>
              <a:noFill/>
            </a:ln>
          </p:spPr>
          <p:txBody>
            <a:bodyPr spcFirstLastPara="1" wrap="square" lIns="142225" tIns="142225" rIns="142225" bIns="182875" anchor="ctr" anchorCtr="0">
              <a:noAutofit/>
            </a:bodyPr>
            <a:lstStyle/>
            <a:p>
              <a:pPr marL="215900" marR="0" lvl="0" indent="0" algn="ctr"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HS Organization &amp; Climate</a:t>
              </a:r>
              <a:endParaRPr sz="1500" b="0" i="0" u="none" strike="noStrike" cap="none">
                <a:solidFill>
                  <a:srgbClr val="000000"/>
                </a:solidFill>
                <a:latin typeface="Arial"/>
                <a:ea typeface="Arial"/>
                <a:cs typeface="Arial"/>
                <a:sym typeface="Arial"/>
              </a:endParaRPr>
            </a:p>
          </p:txBody>
        </p:sp>
        <p:sp>
          <p:nvSpPr>
            <p:cNvPr id="208" name="Google Shape;208;p33"/>
            <p:cNvSpPr/>
            <p:nvPr/>
          </p:nvSpPr>
          <p:spPr>
            <a:xfrm>
              <a:off x="2787158" y="2229212"/>
              <a:ext cx="4300200" cy="1014600"/>
            </a:xfrm>
            <a:prstGeom prst="roundRect">
              <a:avLst>
                <a:gd name="adj" fmla="val 16667"/>
              </a:avLst>
            </a:prstGeom>
            <a:solidFill>
              <a:srgbClr val="CEDFEA"/>
            </a:solidFill>
            <a:ln w="9525"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09" name="Google Shape;209;p33"/>
            <p:cNvSpPr txBox="1"/>
            <p:nvPr/>
          </p:nvSpPr>
          <p:spPr>
            <a:xfrm>
              <a:off x="2836690" y="2278744"/>
              <a:ext cx="4201200" cy="915600"/>
            </a:xfrm>
            <a:prstGeom prst="rect">
              <a:avLst/>
            </a:prstGeom>
            <a:noFill/>
            <a:ln>
              <a:noFill/>
            </a:ln>
          </p:spPr>
          <p:txBody>
            <a:bodyPr spcFirstLastPara="1" wrap="square" lIns="133375" tIns="133375" rIns="133375" bIns="133375" anchor="ctr" anchorCtr="0">
              <a:noAutofit/>
            </a:bodyPr>
            <a:lstStyle/>
            <a:p>
              <a:pPr marL="0" marR="0" lvl="0" indent="0" algn="ctr" rtl="0">
                <a:lnSpc>
                  <a:spcPct val="90000"/>
                </a:lnSpc>
                <a:spcBef>
                  <a:spcPts val="0"/>
                </a:spcBef>
                <a:spcAft>
                  <a:spcPts val="0"/>
                </a:spcAft>
                <a:buClr>
                  <a:schemeClr val="dk1"/>
                </a:buClr>
                <a:buSzPts val="3500"/>
                <a:buFont typeface="Arial"/>
                <a:buNone/>
              </a:pPr>
              <a:r>
                <a:rPr lang="en-US" sz="3500" b="1">
                  <a:solidFill>
                    <a:schemeClr val="dk1"/>
                  </a:solidFill>
                </a:rPr>
                <a:t>Reasons students leave</a:t>
              </a:r>
              <a:endParaRPr sz="3500" b="1" i="0" u="none" strike="noStrike" cap="none">
                <a:solidFill>
                  <a:schemeClr val="dk1"/>
                </a:solidFill>
                <a:latin typeface="Arial"/>
                <a:ea typeface="Arial"/>
                <a:cs typeface="Arial"/>
                <a:sym typeface="Arial"/>
              </a:endParaRPr>
            </a:p>
          </p:txBody>
        </p:sp>
      </p:grpSp>
      <p:sp>
        <p:nvSpPr>
          <p:cNvPr id="210" name="Google Shape;210;p33"/>
          <p:cNvSpPr txBox="1"/>
          <p:nvPr/>
        </p:nvSpPr>
        <p:spPr>
          <a:xfrm>
            <a:off x="7162800" y="-304800"/>
            <a:ext cx="2210100" cy="1143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267C9F"/>
              </a:buClr>
              <a:buSzPts val="4400"/>
              <a:buFont typeface="Arial"/>
              <a:buNone/>
            </a:pPr>
            <a:r>
              <a:rPr lang="en-US" sz="4400" b="0" i="0" u="none" strike="noStrike" cap="none">
                <a:solidFill>
                  <a:srgbClr val="F3F3F3"/>
                </a:solidFill>
                <a:latin typeface="Arial"/>
                <a:ea typeface="Arial"/>
                <a:cs typeface="Arial"/>
                <a:sym typeface="Arial"/>
              </a:rPr>
              <a:t>School</a:t>
            </a:r>
            <a:endParaRPr sz="1500" b="0" i="0" u="none" strike="noStrike" cap="none">
              <a:solidFill>
                <a:srgbClr val="F3F3F3"/>
              </a:solidFill>
              <a:latin typeface="Arial"/>
              <a:ea typeface="Arial"/>
              <a:cs typeface="Arial"/>
              <a:sym typeface="Arial"/>
            </a:endParaRPr>
          </a:p>
        </p:txBody>
      </p:sp>
      <p:sp>
        <p:nvSpPr>
          <p:cNvPr id="211" name="Google Shape;211;p33"/>
          <p:cNvSpPr txBox="1">
            <a:spLocks noGrp="1"/>
          </p:cNvSpPr>
          <p:nvPr>
            <p:ph type="body" idx="1"/>
          </p:nvPr>
        </p:nvSpPr>
        <p:spPr>
          <a:xfrm>
            <a:off x="465163" y="6582400"/>
            <a:ext cx="11785500" cy="441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00"/>
              </a:spcBef>
              <a:spcAft>
                <a:spcPts val="0"/>
              </a:spcAft>
              <a:buSzPts val="2400"/>
              <a:buNone/>
            </a:pPr>
            <a:r>
              <a:rPr lang="en-US" sz="4500">
                <a:solidFill>
                  <a:srgbClr val="F3F3F3"/>
                </a:solidFill>
              </a:rPr>
              <a:t>             </a:t>
            </a:r>
            <a:endParaRPr sz="1500"/>
          </a:p>
        </p:txBody>
      </p:sp>
      <p:sp>
        <p:nvSpPr>
          <p:cNvPr id="212" name="Google Shape;212;p33"/>
          <p:cNvSpPr txBox="1"/>
          <p:nvPr/>
        </p:nvSpPr>
        <p:spPr>
          <a:xfrm>
            <a:off x="2032700" y="113975"/>
            <a:ext cx="2564700" cy="6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F3F3F3"/>
                </a:solidFill>
                <a:latin typeface="Arial"/>
                <a:ea typeface="Arial"/>
                <a:cs typeface="Arial"/>
                <a:sym typeface="Arial"/>
              </a:rPr>
              <a:t>Student</a:t>
            </a:r>
            <a:endParaRPr sz="4400" b="0" i="0" u="none" strike="noStrike" cap="none">
              <a:solidFill>
                <a:srgbClr val="F3F3F3"/>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17"/>
        <p:cNvGrpSpPr/>
        <p:nvPr/>
      </p:nvGrpSpPr>
      <p:grpSpPr>
        <a:xfrm>
          <a:off x="0" y="0"/>
          <a:ext cx="0" cy="0"/>
          <a:chOff x="0" y="0"/>
          <a:chExt cx="0" cy="0"/>
        </a:xfrm>
      </p:grpSpPr>
      <p:grpSp>
        <p:nvGrpSpPr>
          <p:cNvPr id="218" name="Google Shape;218;p34"/>
          <p:cNvGrpSpPr/>
          <p:nvPr/>
        </p:nvGrpSpPr>
        <p:grpSpPr>
          <a:xfrm>
            <a:off x="752440" y="838074"/>
            <a:ext cx="10756759" cy="5529599"/>
            <a:chOff x="-66" y="-125"/>
            <a:chExt cx="9842400" cy="5529599"/>
          </a:xfrm>
        </p:grpSpPr>
        <p:sp>
          <p:nvSpPr>
            <p:cNvPr id="219" name="Google Shape;219;p34"/>
            <p:cNvSpPr/>
            <p:nvPr/>
          </p:nvSpPr>
          <p:spPr>
            <a:xfrm rot="-5400000">
              <a:off x="1078199" y="-1078325"/>
              <a:ext cx="2764800" cy="4921200"/>
            </a:xfrm>
            <a:prstGeom prst="round1Rect">
              <a:avLst>
                <a:gd name="adj" fmla="val 16667"/>
              </a:avLst>
            </a:prstGeom>
            <a:gradFill>
              <a:gsLst>
                <a:gs pos="0">
                  <a:srgbClr val="8BD6C0"/>
                </a:gs>
                <a:gs pos="35000">
                  <a:srgbClr val="B2E3D5"/>
                </a:gs>
                <a:gs pos="100000">
                  <a:srgbClr val="D8F1EA"/>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0" name="Google Shape;220;p34"/>
            <p:cNvSpPr txBox="1"/>
            <p:nvPr/>
          </p:nvSpPr>
          <p:spPr>
            <a:xfrm>
              <a:off x="0" y="0"/>
              <a:ext cx="4921200" cy="2073600"/>
            </a:xfrm>
            <a:prstGeom prst="rect">
              <a:avLst/>
            </a:prstGeom>
            <a:noFill/>
            <a:ln>
              <a:noFill/>
            </a:ln>
          </p:spPr>
          <p:txBody>
            <a:bodyPr spcFirstLastPara="1" wrap="square" lIns="146300" tIns="274300" rIns="142225" bIns="142225" anchor="t" anchorCtr="0">
              <a:noAutofit/>
            </a:bodyPr>
            <a:lstStyle/>
            <a:p>
              <a:pPr marL="215900" marR="0" lvl="0" indent="0" algn="l" rtl="0">
                <a:lnSpc>
                  <a:spcPct val="90000"/>
                </a:lnSpc>
                <a:spcBef>
                  <a:spcPts val="0"/>
                </a:spcBef>
                <a:spcAft>
                  <a:spcPts val="0"/>
                </a:spcAft>
                <a:buClr>
                  <a:srgbClr val="1E4429"/>
                </a:buClr>
                <a:buSzPts val="2000"/>
                <a:buFont typeface="Arial"/>
                <a:buNone/>
              </a:pPr>
              <a:r>
                <a:rPr lang="en-US" sz="2000" b="1" i="0" u="none" strike="noStrike" cap="none">
                  <a:solidFill>
                    <a:srgbClr val="1E4429"/>
                  </a:solidFill>
                  <a:latin typeface="Arial"/>
                  <a:ea typeface="Arial"/>
                  <a:cs typeface="Arial"/>
                  <a:sym typeface="Arial"/>
                </a:rPr>
                <a:t>Life Course Changes</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700"/>
                </a:spcBef>
                <a:spcAft>
                  <a:spcPts val="0"/>
                </a:spcAft>
                <a:buClr>
                  <a:srgbClr val="1E4429"/>
                </a:buClr>
                <a:buSzPts val="1500"/>
                <a:buFont typeface="Arial"/>
                <a:buChar char="•"/>
              </a:pPr>
              <a:r>
                <a:rPr lang="en-US" sz="1500" b="0" i="0" u="none" strike="noStrike" cap="none">
                  <a:solidFill>
                    <a:srgbClr val="1E4429"/>
                  </a:solidFill>
                  <a:latin typeface="Arial"/>
                  <a:ea typeface="Arial"/>
                  <a:cs typeface="Arial"/>
                  <a:sym typeface="Arial"/>
                </a:rPr>
                <a:t>Greater autonomy (less parental supervision)</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rgbClr val="1E4429"/>
                </a:buClr>
                <a:buSzPts val="1500"/>
                <a:buFont typeface="Arial"/>
                <a:buChar char="•"/>
              </a:pPr>
              <a:r>
                <a:rPr lang="en-US" sz="1500" b="0" i="0" u="none" strike="noStrike" cap="none">
                  <a:solidFill>
                    <a:srgbClr val="1E4429"/>
                  </a:solidFill>
                  <a:latin typeface="Arial"/>
                  <a:ea typeface="Arial"/>
                  <a:cs typeface="Arial"/>
                  <a:sym typeface="Arial"/>
                </a:rPr>
                <a:t>Increased peer influence</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rgbClr val="1E4429"/>
                </a:buClr>
                <a:buSzPts val="1500"/>
                <a:buFont typeface="Arial"/>
                <a:buChar char="•"/>
              </a:pPr>
              <a:r>
                <a:rPr lang="en-US" sz="1500" b="0" i="0" u="none" strike="noStrike" cap="none">
                  <a:solidFill>
                    <a:srgbClr val="1E4429"/>
                  </a:solidFill>
                  <a:latin typeface="Arial"/>
                  <a:ea typeface="Arial"/>
                  <a:cs typeface="Arial"/>
                  <a:sym typeface="Arial"/>
                </a:rPr>
                <a:t>Attraction to risky behaviors</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rgbClr val="1E4429"/>
                </a:buClr>
                <a:buSzPts val="1500"/>
                <a:buFont typeface="Arial"/>
                <a:buChar char="•"/>
              </a:pPr>
              <a:r>
                <a:rPr lang="en-US" sz="1500" b="1" i="1" u="none" strike="noStrike" cap="none">
                  <a:solidFill>
                    <a:srgbClr val="1E4429"/>
                  </a:solidFill>
                  <a:latin typeface="Arial"/>
                  <a:ea typeface="Arial"/>
                  <a:cs typeface="Arial"/>
                  <a:sym typeface="Arial"/>
                </a:rPr>
                <a:t>May lead to decreasing attendance, vulnerability, academic difficulty</a:t>
              </a:r>
              <a:endParaRPr sz="1500" b="0" i="0" u="none" strike="noStrike" cap="none">
                <a:solidFill>
                  <a:srgbClr val="1E4429"/>
                </a:solidFill>
                <a:latin typeface="Arial"/>
                <a:ea typeface="Arial"/>
                <a:cs typeface="Arial"/>
                <a:sym typeface="Arial"/>
              </a:endParaRPr>
            </a:p>
          </p:txBody>
        </p:sp>
        <p:sp>
          <p:nvSpPr>
            <p:cNvPr id="221" name="Google Shape;221;p34"/>
            <p:cNvSpPr/>
            <p:nvPr/>
          </p:nvSpPr>
          <p:spPr>
            <a:xfrm>
              <a:off x="4921134" y="0"/>
              <a:ext cx="4921200" cy="2764800"/>
            </a:xfrm>
            <a:prstGeom prst="round1Rect">
              <a:avLst>
                <a:gd name="adj" fmla="val 16667"/>
              </a:avLst>
            </a:prstGeom>
            <a:gradFill>
              <a:gsLst>
                <a:gs pos="0">
                  <a:srgbClr val="7CE1E7"/>
                </a:gs>
                <a:gs pos="35000">
                  <a:srgbClr val="A7EBEF"/>
                </a:gs>
                <a:gs pos="100000">
                  <a:srgbClr val="D2F5F7"/>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2" name="Google Shape;222;p34"/>
            <p:cNvSpPr txBox="1"/>
            <p:nvPr/>
          </p:nvSpPr>
          <p:spPr>
            <a:xfrm>
              <a:off x="4921134" y="0"/>
              <a:ext cx="4921200" cy="2073600"/>
            </a:xfrm>
            <a:prstGeom prst="rect">
              <a:avLst/>
            </a:prstGeom>
            <a:noFill/>
            <a:ln>
              <a:noFill/>
            </a:ln>
          </p:spPr>
          <p:txBody>
            <a:bodyPr spcFirstLastPara="1" wrap="square" lIns="142225" tIns="274300" rIns="142225" bIns="142225" anchor="t" anchorCtr="0">
              <a:noAutofit/>
            </a:bodyPr>
            <a:lstStyle/>
            <a:p>
              <a:pPr marL="21590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Transition: New Level of Schooling</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70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New school/new rules</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New social relationships</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New practices (credits)</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chemeClr val="dk1"/>
                </a:buClr>
                <a:buSzPts val="1500"/>
                <a:buFont typeface="Arial"/>
                <a:buChar char="•"/>
              </a:pPr>
              <a:r>
                <a:rPr lang="en-US" sz="1500" b="1" i="1" u="none" strike="noStrike" cap="none">
                  <a:solidFill>
                    <a:schemeClr val="dk1"/>
                  </a:solidFill>
                  <a:latin typeface="Arial"/>
                  <a:ea typeface="Arial"/>
                  <a:cs typeface="Arial"/>
                  <a:sym typeface="Arial"/>
                </a:rPr>
                <a:t>May lead to weaker attendance, behavior problems, poor course grades</a:t>
              </a:r>
              <a:endParaRPr sz="1500" b="0" i="0" u="none" strike="noStrike" cap="none">
                <a:solidFill>
                  <a:schemeClr val="dk1"/>
                </a:solidFill>
                <a:latin typeface="Arial"/>
                <a:ea typeface="Arial"/>
                <a:cs typeface="Arial"/>
                <a:sym typeface="Arial"/>
              </a:endParaRPr>
            </a:p>
          </p:txBody>
        </p:sp>
        <p:sp>
          <p:nvSpPr>
            <p:cNvPr id="223" name="Google Shape;223;p34"/>
            <p:cNvSpPr/>
            <p:nvPr/>
          </p:nvSpPr>
          <p:spPr>
            <a:xfrm rot="10800000">
              <a:off x="-66" y="2764548"/>
              <a:ext cx="4921200" cy="2764800"/>
            </a:xfrm>
            <a:prstGeom prst="round1Rect">
              <a:avLst>
                <a:gd name="adj" fmla="val 16667"/>
              </a:avLst>
            </a:prstGeom>
            <a:gradFill>
              <a:gsLst>
                <a:gs pos="0">
                  <a:srgbClr val="7DC491"/>
                </a:gs>
                <a:gs pos="35000">
                  <a:srgbClr val="A7D8B6"/>
                </a:gs>
                <a:gs pos="100000">
                  <a:srgbClr val="D3EBD9"/>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4" name="Google Shape;224;p34"/>
            <p:cNvSpPr txBox="1"/>
            <p:nvPr/>
          </p:nvSpPr>
          <p:spPr>
            <a:xfrm>
              <a:off x="0" y="3455843"/>
              <a:ext cx="4921200" cy="2073600"/>
            </a:xfrm>
            <a:prstGeom prst="rect">
              <a:avLst/>
            </a:prstGeom>
            <a:noFill/>
            <a:ln>
              <a:noFill/>
            </a:ln>
          </p:spPr>
          <p:txBody>
            <a:bodyPr spcFirstLastPara="1" wrap="square" lIns="142225" tIns="142225" rIns="142225" bIns="142225" anchor="t" anchorCtr="0">
              <a:noAutofit/>
            </a:bodyPr>
            <a:lstStyle/>
            <a:p>
              <a:pPr marL="215900" marR="0" lvl="0" indent="0" algn="l" rtl="0">
                <a:lnSpc>
                  <a:spcPct val="90000"/>
                </a:lnSpc>
                <a:spcBef>
                  <a:spcPts val="0"/>
                </a:spcBef>
                <a:spcAft>
                  <a:spcPts val="0"/>
                </a:spcAft>
                <a:buClr>
                  <a:srgbClr val="1E4429"/>
                </a:buClr>
                <a:buSzPts val="2000"/>
                <a:buFont typeface="Arial"/>
                <a:buNone/>
              </a:pPr>
              <a:r>
                <a:rPr lang="en-US" sz="2000" b="1" i="0" u="none" strike="noStrike" cap="none">
                  <a:solidFill>
                    <a:srgbClr val="1E4429"/>
                  </a:solidFill>
                  <a:latin typeface="Arial"/>
                  <a:ea typeface="Arial"/>
                  <a:cs typeface="Arial"/>
                  <a:sym typeface="Arial"/>
                </a:rPr>
                <a:t>Inadequate Preparation</a:t>
              </a:r>
              <a:endParaRPr sz="1500" b="0" i="0" u="none" strike="noStrike" cap="none">
                <a:solidFill>
                  <a:srgbClr val="000000"/>
                </a:solidFill>
                <a:latin typeface="Arial"/>
                <a:ea typeface="Arial"/>
                <a:cs typeface="Arial"/>
                <a:sym typeface="Arial"/>
              </a:endParaRPr>
            </a:p>
            <a:p>
              <a:pPr marL="457200" marR="0" lvl="1" indent="-247650" algn="l" rtl="0">
                <a:lnSpc>
                  <a:spcPct val="90000"/>
                </a:lnSpc>
                <a:spcBef>
                  <a:spcPts val="700"/>
                </a:spcBef>
                <a:spcAft>
                  <a:spcPts val="0"/>
                </a:spcAft>
                <a:buClr>
                  <a:srgbClr val="1E4429"/>
                </a:buClr>
                <a:buSzPts val="1500"/>
                <a:buFont typeface="Arial"/>
                <a:buChar char="•"/>
              </a:pPr>
              <a:r>
                <a:rPr lang="en-US" sz="1500" b="0" i="0" u="none" strike="noStrike" cap="none">
                  <a:solidFill>
                    <a:srgbClr val="1E4429"/>
                  </a:solidFill>
                  <a:latin typeface="Arial"/>
                  <a:ea typeface="Arial"/>
                  <a:cs typeface="Arial"/>
                  <a:sym typeface="Arial"/>
                </a:rPr>
                <a:t>Unprepared academically (reading and math)</a:t>
              </a:r>
              <a:endParaRPr sz="1500" b="0" i="0" u="none" strike="noStrike" cap="none">
                <a:solidFill>
                  <a:srgbClr val="000000"/>
                </a:solidFill>
                <a:latin typeface="Arial"/>
                <a:ea typeface="Arial"/>
                <a:cs typeface="Arial"/>
                <a:sym typeface="Arial"/>
              </a:endParaRPr>
            </a:p>
            <a:p>
              <a:pPr marL="457200" marR="0" lvl="1" indent="-247650" algn="l" rtl="0">
                <a:lnSpc>
                  <a:spcPct val="90000"/>
                </a:lnSpc>
                <a:spcBef>
                  <a:spcPts val="300"/>
                </a:spcBef>
                <a:spcAft>
                  <a:spcPts val="0"/>
                </a:spcAft>
                <a:buClr>
                  <a:srgbClr val="1E4429"/>
                </a:buClr>
                <a:buSzPts val="1500"/>
                <a:buFont typeface="Arial"/>
                <a:buChar char="•"/>
              </a:pPr>
              <a:r>
                <a:rPr lang="en-US" sz="1500" b="0" i="0" u="none" strike="noStrike" cap="none">
                  <a:solidFill>
                    <a:srgbClr val="1E4429"/>
                  </a:solidFill>
                  <a:latin typeface="Arial"/>
                  <a:ea typeface="Arial"/>
                  <a:cs typeface="Arial"/>
                  <a:sym typeface="Arial"/>
                </a:rPr>
                <a:t>Inadequately challenged (learned to “get by”)</a:t>
              </a:r>
              <a:endParaRPr sz="1500" b="0" i="0" u="none" strike="noStrike" cap="none">
                <a:solidFill>
                  <a:srgbClr val="000000"/>
                </a:solidFill>
                <a:latin typeface="Arial"/>
                <a:ea typeface="Arial"/>
                <a:cs typeface="Arial"/>
                <a:sym typeface="Arial"/>
              </a:endParaRPr>
            </a:p>
            <a:p>
              <a:pPr marL="457200" marR="0" lvl="1" indent="-247650" algn="l" rtl="0">
                <a:lnSpc>
                  <a:spcPct val="90000"/>
                </a:lnSpc>
                <a:spcBef>
                  <a:spcPts val="300"/>
                </a:spcBef>
                <a:spcAft>
                  <a:spcPts val="0"/>
                </a:spcAft>
                <a:buClr>
                  <a:srgbClr val="1E4429"/>
                </a:buClr>
                <a:buSzPts val="1500"/>
                <a:buFont typeface="Arial"/>
                <a:buChar char="•"/>
              </a:pPr>
              <a:r>
                <a:rPr lang="en-US" sz="1500" b="0" i="0" u="none" strike="noStrike" cap="none">
                  <a:solidFill>
                    <a:srgbClr val="1E4429"/>
                  </a:solidFill>
                  <a:latin typeface="Arial"/>
                  <a:ea typeface="Arial"/>
                  <a:cs typeface="Arial"/>
                  <a:sym typeface="Arial"/>
                </a:rPr>
                <a:t>Misconceptions about diligence for credits</a:t>
              </a:r>
              <a:endParaRPr sz="1500" b="0" i="0" u="none" strike="noStrike" cap="none">
                <a:solidFill>
                  <a:srgbClr val="000000"/>
                </a:solidFill>
                <a:latin typeface="Arial"/>
                <a:ea typeface="Arial"/>
                <a:cs typeface="Arial"/>
                <a:sym typeface="Arial"/>
              </a:endParaRPr>
            </a:p>
            <a:p>
              <a:pPr marL="457200" marR="0" lvl="1" indent="-247650" algn="l" rtl="0">
                <a:lnSpc>
                  <a:spcPct val="90000"/>
                </a:lnSpc>
                <a:spcBef>
                  <a:spcPts val="300"/>
                </a:spcBef>
                <a:spcAft>
                  <a:spcPts val="0"/>
                </a:spcAft>
                <a:buClr>
                  <a:srgbClr val="1E4429"/>
                </a:buClr>
                <a:buSzPts val="1500"/>
                <a:buFont typeface="Arial"/>
                <a:buChar char="•"/>
              </a:pPr>
              <a:r>
                <a:rPr lang="en-US" sz="1500" b="1" i="1" u="none" strike="noStrike" cap="none">
                  <a:solidFill>
                    <a:srgbClr val="1E4429"/>
                  </a:solidFill>
                  <a:latin typeface="Arial"/>
                  <a:ea typeface="Arial"/>
                  <a:cs typeface="Arial"/>
                  <a:sym typeface="Arial"/>
                </a:rPr>
                <a:t>May lead to truancy, overwhelmed academically, withdrawal   </a:t>
              </a:r>
              <a:endParaRPr sz="1500" b="0" i="0" u="none" strike="noStrike" cap="none">
                <a:solidFill>
                  <a:srgbClr val="1E4429"/>
                </a:solidFill>
                <a:latin typeface="Arial"/>
                <a:ea typeface="Arial"/>
                <a:cs typeface="Arial"/>
                <a:sym typeface="Arial"/>
              </a:endParaRPr>
            </a:p>
          </p:txBody>
        </p:sp>
        <p:sp>
          <p:nvSpPr>
            <p:cNvPr id="225" name="Google Shape;225;p34"/>
            <p:cNvSpPr/>
            <p:nvPr/>
          </p:nvSpPr>
          <p:spPr>
            <a:xfrm rot="5400000">
              <a:off x="5999267" y="1686474"/>
              <a:ext cx="2764800" cy="4921200"/>
            </a:xfrm>
            <a:prstGeom prst="round1Rect">
              <a:avLst>
                <a:gd name="adj" fmla="val 16667"/>
              </a:avLst>
            </a:prstGeom>
            <a:gradFill>
              <a:gsLst>
                <a:gs pos="0">
                  <a:srgbClr val="96FFFF"/>
                </a:gs>
                <a:gs pos="35000">
                  <a:srgbClr val="B5FFFF"/>
                </a:gs>
                <a:gs pos="100000">
                  <a:srgbClr val="E0FFFF"/>
                </a:gs>
              </a:gsLst>
              <a:lin ang="16200038" scaled="0"/>
            </a:gradFill>
            <a:ln>
              <a:noFill/>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6" name="Google Shape;226;p34"/>
            <p:cNvSpPr txBox="1"/>
            <p:nvPr/>
          </p:nvSpPr>
          <p:spPr>
            <a:xfrm>
              <a:off x="4921134" y="3455843"/>
              <a:ext cx="4921200" cy="2073600"/>
            </a:xfrm>
            <a:prstGeom prst="rect">
              <a:avLst/>
            </a:prstGeom>
            <a:noFill/>
            <a:ln>
              <a:noFill/>
            </a:ln>
          </p:spPr>
          <p:txBody>
            <a:bodyPr spcFirstLastPara="1" wrap="square" lIns="142225" tIns="142225" rIns="142225" bIns="182875" anchor="ctr" anchorCtr="0">
              <a:noAutofit/>
            </a:bodyPr>
            <a:lstStyle/>
            <a:p>
              <a:pPr marL="21590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HS Organization &amp; Climate</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70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Bureaucratically organized</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Teachers’ allegiance to subject-matter departments</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Classmates &amp; teachers change each period</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No one shepherds student</a:t>
              </a:r>
              <a:endParaRPr sz="1500" b="0" i="0" u="none" strike="noStrike" cap="none">
                <a:solidFill>
                  <a:srgbClr val="000000"/>
                </a:solidFill>
                <a:latin typeface="Arial"/>
                <a:ea typeface="Arial"/>
                <a:cs typeface="Arial"/>
                <a:sym typeface="Arial"/>
              </a:endParaRPr>
            </a:p>
            <a:p>
              <a:pPr marL="457200" marR="0" lvl="1" indent="-234950" algn="l" rtl="0">
                <a:lnSpc>
                  <a:spcPct val="90000"/>
                </a:lnSpc>
                <a:spcBef>
                  <a:spcPts val="300"/>
                </a:spcBef>
                <a:spcAft>
                  <a:spcPts val="0"/>
                </a:spcAft>
                <a:buClr>
                  <a:schemeClr val="dk1"/>
                </a:buClr>
                <a:buSzPts val="1500"/>
                <a:buFont typeface="Arial"/>
                <a:buChar char="•"/>
              </a:pPr>
              <a:r>
                <a:rPr lang="en-US" sz="1500" b="1" i="1" u="none" strike="noStrike" cap="none">
                  <a:solidFill>
                    <a:schemeClr val="dk1"/>
                  </a:solidFill>
                  <a:latin typeface="Arial"/>
                  <a:ea typeface="Arial"/>
                  <a:cs typeface="Arial"/>
                  <a:sym typeface="Arial"/>
                </a:rPr>
                <a:t>May lead to sense of anonymity, alienation, lack of community (attendance, behavior, course challenges)</a:t>
              </a:r>
              <a:endParaRPr sz="1500" b="0" i="0" u="none" strike="noStrike" cap="none">
                <a:solidFill>
                  <a:schemeClr val="dk1"/>
                </a:solidFill>
                <a:latin typeface="Arial"/>
                <a:ea typeface="Arial"/>
                <a:cs typeface="Arial"/>
                <a:sym typeface="Arial"/>
              </a:endParaRPr>
            </a:p>
          </p:txBody>
        </p:sp>
        <p:sp>
          <p:nvSpPr>
            <p:cNvPr id="227" name="Google Shape;227;p34"/>
            <p:cNvSpPr/>
            <p:nvPr/>
          </p:nvSpPr>
          <p:spPr>
            <a:xfrm>
              <a:off x="2787158" y="2229212"/>
              <a:ext cx="4300200" cy="1014600"/>
            </a:xfrm>
            <a:prstGeom prst="roundRect">
              <a:avLst>
                <a:gd name="adj" fmla="val 16667"/>
              </a:avLst>
            </a:prstGeom>
            <a:solidFill>
              <a:srgbClr val="CEDFEA"/>
            </a:solidFill>
            <a:ln w="9525"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28" name="Google Shape;228;p34"/>
            <p:cNvSpPr txBox="1"/>
            <p:nvPr/>
          </p:nvSpPr>
          <p:spPr>
            <a:xfrm>
              <a:off x="2836690" y="2278744"/>
              <a:ext cx="4201200" cy="9156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n-US" sz="2300" b="1" i="0" u="none" strike="noStrike" cap="none" dirty="0">
                  <a:solidFill>
                    <a:schemeClr val="dk1"/>
                  </a:solidFill>
                  <a:latin typeface="Arial"/>
                  <a:ea typeface="Arial"/>
                  <a:cs typeface="Arial"/>
                  <a:sym typeface="Arial"/>
                </a:rPr>
                <a:t>4 Reasons Students Dropout</a:t>
              </a:r>
              <a:endParaRPr sz="1500" b="0" i="0" u="none" strike="noStrike" cap="none" dirty="0">
                <a:solidFill>
                  <a:srgbClr val="000000"/>
                </a:solidFill>
                <a:latin typeface="Arial"/>
                <a:ea typeface="Arial"/>
                <a:cs typeface="Arial"/>
                <a:sym typeface="Arial"/>
              </a:endParaRPr>
            </a:p>
            <a:p>
              <a:pPr marL="0" marR="0" lvl="0" indent="0" algn="ctr" rtl="0">
                <a:lnSpc>
                  <a:spcPct val="90000"/>
                </a:lnSpc>
                <a:spcBef>
                  <a:spcPts val="800"/>
                </a:spcBef>
                <a:spcAft>
                  <a:spcPts val="0"/>
                </a:spcAft>
                <a:buClr>
                  <a:schemeClr val="dk1"/>
                </a:buClr>
                <a:buSzPts val="2300"/>
                <a:buFont typeface="Arial"/>
                <a:buNone/>
              </a:pPr>
              <a:r>
                <a:rPr lang="en-US" sz="2300" b="1" i="0" u="none" strike="noStrike" cap="none" dirty="0">
                  <a:solidFill>
                    <a:schemeClr val="dk1"/>
                  </a:solidFill>
                  <a:latin typeface="Arial"/>
                  <a:ea typeface="Arial"/>
                  <a:cs typeface="Arial"/>
                  <a:sym typeface="Arial"/>
                </a:rPr>
                <a:t>From Ruth Neild</a:t>
              </a:r>
              <a:endParaRPr sz="2300" b="1" i="0" u="none" strike="noStrike" cap="none" dirty="0">
                <a:solidFill>
                  <a:schemeClr val="dk1"/>
                </a:solidFill>
                <a:latin typeface="Arial"/>
                <a:ea typeface="Arial"/>
                <a:cs typeface="Arial"/>
                <a:sym typeface="Arial"/>
              </a:endParaRPr>
            </a:p>
          </p:txBody>
        </p:sp>
      </p:grpSp>
      <p:sp>
        <p:nvSpPr>
          <p:cNvPr id="229" name="Google Shape;229;p34"/>
          <p:cNvSpPr txBox="1">
            <a:spLocks noGrp="1"/>
          </p:cNvSpPr>
          <p:nvPr>
            <p:ph type="title"/>
          </p:nvPr>
        </p:nvSpPr>
        <p:spPr>
          <a:xfrm>
            <a:off x="3048000" y="76200"/>
            <a:ext cx="2514900" cy="7620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C0C0C"/>
              </a:buClr>
              <a:buSzPts val="1500"/>
              <a:buFont typeface="Questrial"/>
              <a:buNone/>
            </a:pPr>
            <a:r>
              <a:rPr lang="en-US" sz="4500" b="0">
                <a:solidFill>
                  <a:srgbClr val="318B71"/>
                </a:solidFill>
                <a:latin typeface="Arial"/>
                <a:ea typeface="Arial"/>
                <a:cs typeface="Arial"/>
                <a:sym typeface="Arial"/>
              </a:rPr>
              <a:t>Student</a:t>
            </a:r>
            <a:endParaRPr sz="1500"/>
          </a:p>
        </p:txBody>
      </p:sp>
      <p:sp>
        <p:nvSpPr>
          <p:cNvPr id="230" name="Google Shape;230;p34"/>
          <p:cNvSpPr txBox="1"/>
          <p:nvPr/>
        </p:nvSpPr>
        <p:spPr>
          <a:xfrm>
            <a:off x="7162800" y="-304800"/>
            <a:ext cx="2210100" cy="1143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267C9F"/>
              </a:buClr>
              <a:buSzPts val="4400"/>
              <a:buFont typeface="Arial"/>
              <a:buNone/>
            </a:pPr>
            <a:r>
              <a:rPr lang="en-US" sz="4400" b="0" i="0" u="none" strike="noStrike" cap="none">
                <a:solidFill>
                  <a:srgbClr val="267C9F"/>
                </a:solidFill>
                <a:latin typeface="Arial"/>
                <a:ea typeface="Arial"/>
                <a:cs typeface="Arial"/>
                <a:sym typeface="Arial"/>
              </a:rPr>
              <a:t>School</a:t>
            </a:r>
            <a:endParaRPr sz="15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body" idx="1"/>
          </p:nvPr>
        </p:nvSpPr>
        <p:spPr>
          <a:xfrm>
            <a:off x="203200" y="3733800"/>
            <a:ext cx="11684100" cy="8619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Clr>
                <a:srgbClr val="000000"/>
              </a:buClr>
              <a:buSzPts val="1500"/>
              <a:buFont typeface="Arial"/>
              <a:buNone/>
            </a:pPr>
            <a:r>
              <a:rPr lang="en-US" sz="4000" b="0" dirty="0">
                <a:solidFill>
                  <a:schemeClr val="dk1"/>
                </a:solidFill>
                <a:latin typeface="Calibri" panose="020F0502020204030204" pitchFamily="34" charset="0"/>
                <a:ea typeface="Questrial"/>
                <a:cs typeface="Questrial"/>
                <a:sym typeface="Questrial"/>
              </a:rPr>
              <a:t>How Can We Prevent Students </a:t>
            </a:r>
            <a:endParaRPr sz="4000" b="0" dirty="0">
              <a:solidFill>
                <a:schemeClr val="dk1"/>
              </a:solidFill>
              <a:latin typeface="Calibri" panose="020F0502020204030204" pitchFamily="34" charset="0"/>
              <a:ea typeface="Questrial"/>
              <a:cs typeface="Questrial"/>
              <a:sym typeface="Questrial"/>
            </a:endParaRPr>
          </a:p>
          <a:p>
            <a:pPr marL="0" lvl="0" indent="0" algn="ctr" rtl="0">
              <a:lnSpc>
                <a:spcPct val="80000"/>
              </a:lnSpc>
              <a:spcBef>
                <a:spcPts val="0"/>
              </a:spcBef>
              <a:spcAft>
                <a:spcPts val="0"/>
              </a:spcAft>
              <a:buClr>
                <a:srgbClr val="000000"/>
              </a:buClr>
              <a:buSzPts val="1500"/>
              <a:buFont typeface="Arial"/>
              <a:buNone/>
            </a:pPr>
            <a:r>
              <a:rPr lang="en-US" sz="4000" b="0" dirty="0">
                <a:solidFill>
                  <a:schemeClr val="dk1"/>
                </a:solidFill>
                <a:latin typeface="Calibri" panose="020F0502020204030204" pitchFamily="34" charset="0"/>
                <a:ea typeface="Questrial"/>
                <a:cs typeface="Questrial"/>
                <a:sym typeface="Questrial"/>
              </a:rPr>
              <a:t>From Exiting School Early?</a:t>
            </a:r>
            <a:endParaRPr sz="4000" b="0" dirty="0">
              <a:solidFill>
                <a:schemeClr val="dk1"/>
              </a:solidFill>
              <a:latin typeface="Calibri" panose="020F0502020204030204" pitchFamily="34" charset="0"/>
              <a:ea typeface="Questrial"/>
              <a:cs typeface="Questrial"/>
              <a:sym typeface="Questrial"/>
            </a:endParaRPr>
          </a:p>
          <a:p>
            <a:pPr marL="457200" lvl="0" indent="-215900" algn="l" rtl="0">
              <a:lnSpc>
                <a:spcPct val="90000"/>
              </a:lnSpc>
              <a:spcBef>
                <a:spcPts val="1200"/>
              </a:spcBef>
              <a:spcAft>
                <a:spcPts val="0"/>
              </a:spcAft>
              <a:buSzPts val="2300"/>
              <a:buNone/>
            </a:pPr>
            <a:endParaRPr dirty="0">
              <a:latin typeface="Questrial"/>
              <a:ea typeface="Questrial"/>
              <a:cs typeface="Questrial"/>
              <a:sym typeface="Quest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t="23102" b="-14560"/>
          <a:stretch/>
        </p:blipFill>
        <p:spPr>
          <a:xfrm>
            <a:off x="0" y="1698171"/>
            <a:ext cx="12192001" cy="5159830"/>
          </a:xfrm>
          <a:prstGeom prst="rect">
            <a:avLst/>
          </a:prstGeom>
          <a:noFill/>
          <a:ln>
            <a:noFill/>
          </a:ln>
        </p:spPr>
      </p:pic>
      <p:sp>
        <p:nvSpPr>
          <p:cNvPr id="243" name="Google Shape;243;p36"/>
          <p:cNvSpPr txBox="1"/>
          <p:nvPr/>
        </p:nvSpPr>
        <p:spPr>
          <a:xfrm>
            <a:off x="33" y="933467"/>
            <a:ext cx="12192000" cy="1525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4000" dirty="0">
                <a:latin typeface="Calibri" panose="020F0502020204030204" pitchFamily="34" charset="0"/>
                <a:ea typeface="Questrial"/>
                <a:cs typeface="Questrial"/>
                <a:sym typeface="Questrial"/>
              </a:rPr>
              <a:t>Schools that adopt and use Early Warning </a:t>
            </a:r>
            <a:r>
              <a:rPr lang="en-US" sz="4000" dirty="0" smtClean="0">
                <a:latin typeface="Calibri" panose="020F0502020204030204" pitchFamily="34" charset="0"/>
                <a:ea typeface="Questrial"/>
                <a:cs typeface="Questrial"/>
                <a:sym typeface="Questrial"/>
              </a:rPr>
              <a:t>Systems </a:t>
            </a:r>
            <a:r>
              <a:rPr lang="en-US" sz="4000" dirty="0">
                <a:latin typeface="Calibri" panose="020F0502020204030204" pitchFamily="34" charset="0"/>
                <a:ea typeface="Questrial"/>
                <a:cs typeface="Questrial"/>
                <a:sym typeface="Questrial"/>
              </a:rPr>
              <a:t>(EWS) </a:t>
            </a:r>
            <a:endParaRPr sz="4000" dirty="0">
              <a:latin typeface="Calibri" panose="020F0502020204030204" pitchFamily="34" charset="0"/>
              <a:ea typeface="Questrial"/>
              <a:cs typeface="Questrial"/>
              <a:sym typeface="Questrial"/>
            </a:endParaRPr>
          </a:p>
        </p:txBody>
      </p:sp>
      <p:sp>
        <p:nvSpPr>
          <p:cNvPr id="244" name="Google Shape;244;p36"/>
          <p:cNvSpPr txBox="1"/>
          <p:nvPr/>
        </p:nvSpPr>
        <p:spPr>
          <a:xfrm>
            <a:off x="6234533" y="6165267"/>
            <a:ext cx="9790500" cy="1142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000000"/>
              </a:buClr>
              <a:buSzPts val="1500"/>
              <a:buFont typeface="Arial"/>
              <a:buNone/>
            </a:pPr>
            <a:r>
              <a:rPr lang="en-US" sz="1500" b="1"/>
              <a:t>Pennsylvania SSIP Coherent Strategies: Early Warning Systems</a:t>
            </a:r>
            <a:endParaRPr sz="19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numCol="2"/>
          <a:lstStyle/>
          <a:p>
            <a:r>
              <a:rPr lang="en-US" sz="2400" dirty="0" smtClean="0"/>
              <a:t>Handouts:</a:t>
            </a:r>
          </a:p>
          <a:p>
            <a:pPr lvl="1"/>
            <a:r>
              <a:rPr lang="en-US" sz="2400" dirty="0" smtClean="0"/>
              <a:t>Pre-read</a:t>
            </a:r>
          </a:p>
          <a:p>
            <a:pPr lvl="1"/>
            <a:r>
              <a:rPr lang="en-US" sz="2400" dirty="0" smtClean="0"/>
              <a:t>Pre-test</a:t>
            </a:r>
          </a:p>
          <a:p>
            <a:pPr lvl="1"/>
            <a:r>
              <a:rPr lang="en-US" sz="2400" dirty="0" smtClean="0"/>
              <a:t>Practice Profile</a:t>
            </a:r>
          </a:p>
          <a:p>
            <a:pPr lvl="1"/>
            <a:r>
              <a:rPr lang="en-US" sz="2400" dirty="0" smtClean="0"/>
              <a:t>Fidelity Checklist </a:t>
            </a:r>
          </a:p>
          <a:p>
            <a:pPr lvl="1"/>
            <a:endParaRPr lang="en-US" sz="2400" dirty="0"/>
          </a:p>
          <a:p>
            <a:pPr lvl="1"/>
            <a:endParaRPr lang="en-US" sz="2400" dirty="0" smtClean="0"/>
          </a:p>
          <a:p>
            <a:pPr lvl="1"/>
            <a:endParaRPr lang="en-US" sz="2400" dirty="0"/>
          </a:p>
          <a:p>
            <a:pPr lvl="1"/>
            <a:endParaRPr lang="en-US" sz="2400" dirty="0" smtClean="0"/>
          </a:p>
          <a:p>
            <a:pPr lvl="1"/>
            <a:endParaRPr lang="en-US" sz="2400" dirty="0"/>
          </a:p>
          <a:p>
            <a:r>
              <a:rPr lang="en-US" sz="2400" dirty="0" smtClean="0"/>
              <a:t>Materials:</a:t>
            </a:r>
          </a:p>
          <a:p>
            <a:pPr lvl="1"/>
            <a:r>
              <a:rPr lang="en-US" sz="2400" dirty="0" smtClean="0"/>
              <a:t>Table tents (one per participant)</a:t>
            </a:r>
          </a:p>
          <a:p>
            <a:pPr lvl="1"/>
            <a:r>
              <a:rPr lang="en-US" sz="2400" dirty="0" smtClean="0"/>
              <a:t>Chart paper (one per table)</a:t>
            </a:r>
          </a:p>
          <a:p>
            <a:pPr lvl="1"/>
            <a:r>
              <a:rPr lang="en-US" sz="2400" dirty="0" smtClean="0"/>
              <a:t>Markers</a:t>
            </a:r>
          </a:p>
          <a:p>
            <a:pPr lvl="1"/>
            <a:r>
              <a:rPr lang="en-US" sz="2400" dirty="0" smtClean="0"/>
              <a:t>6 steps from slide 36—written on chart paper and hung throughout the room (one step per piece of chart paper)</a:t>
            </a:r>
          </a:p>
          <a:p>
            <a:pPr lvl="1"/>
            <a:endParaRPr lang="en-US" sz="2400" dirty="0"/>
          </a:p>
        </p:txBody>
      </p:sp>
      <p:sp>
        <p:nvSpPr>
          <p:cNvPr id="3" name="Title 2"/>
          <p:cNvSpPr>
            <a:spLocks noGrp="1"/>
          </p:cNvSpPr>
          <p:nvPr>
            <p:ph type="title"/>
          </p:nvPr>
        </p:nvSpPr>
        <p:spPr/>
        <p:txBody>
          <a:bodyPr/>
          <a:lstStyle/>
          <a:p>
            <a:r>
              <a:rPr lang="en-US" dirty="0" smtClean="0"/>
              <a:t>Presenter Materials</a:t>
            </a:r>
            <a:endParaRPr lang="en-US" dirty="0"/>
          </a:p>
        </p:txBody>
      </p:sp>
    </p:spTree>
    <p:extLst>
      <p:ext uri="{BB962C8B-B14F-4D97-AF65-F5344CB8AC3E}">
        <p14:creationId xmlns:p14="http://schemas.microsoft.com/office/powerpoint/2010/main" val="2846658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571500" lvl="0" indent="-571500" algn="l" rtl="0">
              <a:lnSpc>
                <a:spcPct val="90000"/>
              </a:lnSpc>
              <a:spcBef>
                <a:spcPts val="1200"/>
              </a:spcBef>
              <a:spcAft>
                <a:spcPts val="0"/>
              </a:spcAft>
              <a:buSzPts val="3600"/>
              <a:buFont typeface="Wingdings" panose="05000000000000000000" pitchFamily="2" charset="2"/>
              <a:buChar char="q"/>
            </a:pPr>
            <a:r>
              <a:rPr lang="en-US" sz="3600" dirty="0"/>
              <a:t>Alliance for Excellent Education</a:t>
            </a:r>
            <a:endParaRPr sz="3600" dirty="0"/>
          </a:p>
          <a:p>
            <a:pPr marL="571500" lvl="0" indent="-571500" algn="l" rtl="0">
              <a:lnSpc>
                <a:spcPct val="90000"/>
              </a:lnSpc>
              <a:spcBef>
                <a:spcPts val="1200"/>
              </a:spcBef>
              <a:spcAft>
                <a:spcPts val="0"/>
              </a:spcAft>
              <a:buSzPts val="3600"/>
              <a:buFont typeface="Wingdings" panose="05000000000000000000" pitchFamily="2" charset="2"/>
              <a:buChar char="q"/>
            </a:pPr>
            <a:r>
              <a:rPr lang="en-US" sz="3600" u="sng" dirty="0">
                <a:solidFill>
                  <a:schemeClr val="hlink"/>
                </a:solidFill>
                <a:hlinkClick r:id="rId3"/>
              </a:rPr>
              <a:t>https://all4ed.org/wp-content/uploads/2013/09/Missouri_hs.pdf</a:t>
            </a:r>
            <a:r>
              <a:rPr lang="en-US" sz="3600" dirty="0"/>
              <a:t>.</a:t>
            </a:r>
            <a:endParaRPr sz="3600" dirty="0"/>
          </a:p>
          <a:p>
            <a:pPr marL="457200" lvl="0" indent="-228600" algn="l" rtl="0">
              <a:lnSpc>
                <a:spcPct val="90000"/>
              </a:lnSpc>
              <a:spcBef>
                <a:spcPts val="1200"/>
              </a:spcBef>
              <a:spcAft>
                <a:spcPts val="0"/>
              </a:spcAft>
              <a:buSzPts val="2200"/>
              <a:buNone/>
            </a:pPr>
            <a:endParaRPr sz="3600" dirty="0"/>
          </a:p>
        </p:txBody>
      </p:sp>
      <p:sp>
        <p:nvSpPr>
          <p:cNvPr id="251" name="Google Shape;251;p37"/>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Handout for MO/Nation</a:t>
            </a:r>
            <a:endParaRPr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8"/>
          <p:cNvPicPr preferRelativeResize="0">
            <a:picLocks noGrp="1"/>
          </p:cNvPicPr>
          <p:nvPr>
            <p:ph type="body" idx="1"/>
          </p:nvPr>
        </p:nvPicPr>
        <p:blipFill rotWithShape="1">
          <a:blip r:embed="rId3">
            <a:alphaModFix/>
          </a:blip>
          <a:srcRect/>
          <a:stretch/>
        </p:blipFill>
        <p:spPr>
          <a:xfrm>
            <a:off x="2826326" y="1460665"/>
            <a:ext cx="6923315" cy="5117935"/>
          </a:xfrm>
          <a:prstGeom prst="rect">
            <a:avLst/>
          </a:prstGeom>
          <a:noFill/>
          <a:ln>
            <a:noFill/>
          </a:ln>
        </p:spPr>
      </p:pic>
      <p:sp>
        <p:nvSpPr>
          <p:cNvPr id="258" name="Google Shape;258;p38"/>
          <p:cNvSpPr txBox="1">
            <a:spLocks noGrp="1"/>
          </p:cNvSpPr>
          <p:nvPr>
            <p:ph type="title"/>
          </p:nvPr>
        </p:nvSpPr>
        <p:spPr>
          <a:xfrm>
            <a:off x="203200" y="709448"/>
            <a:ext cx="11785600" cy="1347952"/>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smtClean="0"/>
              <a:t>Rationale</a:t>
            </a:r>
            <a:endParaRPr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body" idx="1"/>
          </p:nvPr>
        </p:nvSpPr>
        <p:spPr>
          <a:xfrm>
            <a:off x="203200" y="3733800"/>
            <a:ext cx="11684100" cy="861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200"/>
              </a:spcBef>
              <a:spcAft>
                <a:spcPts val="0"/>
              </a:spcAft>
              <a:buSzPts val="2200"/>
              <a:buNone/>
            </a:pPr>
            <a:r>
              <a:rPr lang="en-US" sz="4000" dirty="0"/>
              <a:t>Three Key Components</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457200" lvl="0" indent="0" algn="l" rtl="0">
              <a:spcBef>
                <a:spcPts val="500"/>
              </a:spcBef>
              <a:spcAft>
                <a:spcPts val="0"/>
              </a:spcAft>
              <a:buNone/>
            </a:pPr>
            <a:r>
              <a:rPr lang="en-US" sz="4000" dirty="0"/>
              <a:t>Data indicates that </a:t>
            </a:r>
            <a:r>
              <a:rPr lang="en-US" sz="4000" b="1" dirty="0"/>
              <a:t>three key components</a:t>
            </a:r>
            <a:r>
              <a:rPr lang="en-US" sz="4000" dirty="0"/>
              <a:t> are guiding forces when identifying students who are at-risk of exiting school.</a:t>
            </a:r>
            <a:endParaRPr sz="4000" dirty="0"/>
          </a:p>
          <a:p>
            <a:pPr marL="457200" lvl="0" indent="0" algn="l" rtl="0">
              <a:lnSpc>
                <a:spcPct val="90000"/>
              </a:lnSpc>
              <a:spcBef>
                <a:spcPts val="1200"/>
              </a:spcBef>
              <a:spcAft>
                <a:spcPts val="0"/>
              </a:spcAft>
              <a:buNone/>
            </a:pPr>
            <a:endParaRPr sz="3600" dirty="0"/>
          </a:p>
        </p:txBody>
      </p:sp>
      <p:sp>
        <p:nvSpPr>
          <p:cNvPr id="271" name="Google Shape;271;p40"/>
          <p:cNvSpPr txBox="1">
            <a:spLocks noGrp="1"/>
          </p:cNvSpPr>
          <p:nvPr>
            <p:ph type="title"/>
          </p:nvPr>
        </p:nvSpPr>
        <p:spPr>
          <a:xfrm>
            <a:off x="-537450" y="976375"/>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400"/>
              <a:buNone/>
            </a:pPr>
            <a:r>
              <a:rPr lang="en-US" b="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High Yield Indicators</a:t>
            </a:r>
            <a:br>
              <a:rPr lang="en-US" sz="4000" dirty="0"/>
            </a:br>
            <a:r>
              <a:rPr lang="en-US" sz="4000" dirty="0"/>
              <a:t>	Also Known as the ABC’s</a:t>
            </a:r>
            <a:endParaRPr sz="4000" dirty="0"/>
          </a:p>
        </p:txBody>
      </p:sp>
      <p:pic>
        <p:nvPicPr>
          <p:cNvPr id="278" name="Google Shape;278;p41"/>
          <p:cNvPicPr preferRelativeResize="0">
            <a:picLocks noGrp="1"/>
          </p:cNvPicPr>
          <p:nvPr>
            <p:ph type="body" idx="1"/>
          </p:nvPr>
        </p:nvPicPr>
        <p:blipFill rotWithShape="1">
          <a:blip r:embed="rId3">
            <a:alphaModFix/>
          </a:blip>
          <a:srcRect/>
          <a:stretch/>
        </p:blipFill>
        <p:spPr>
          <a:xfrm>
            <a:off x="1060923" y="2386668"/>
            <a:ext cx="2584801" cy="3165990"/>
          </a:xfrm>
          <a:prstGeom prst="rect">
            <a:avLst/>
          </a:prstGeom>
          <a:noFill/>
          <a:ln>
            <a:noFill/>
          </a:ln>
        </p:spPr>
      </p:pic>
      <p:sp>
        <p:nvSpPr>
          <p:cNvPr id="279" name="Google Shape;279;p41"/>
          <p:cNvSpPr/>
          <p:nvPr/>
        </p:nvSpPr>
        <p:spPr>
          <a:xfrm>
            <a:off x="4880758" y="2386668"/>
            <a:ext cx="6875812" cy="2150327"/>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rgbClr val="C00000"/>
              </a:buClr>
              <a:buSzPts val="3200"/>
              <a:buFont typeface="Arial"/>
              <a:buNone/>
            </a:pPr>
            <a:r>
              <a:rPr lang="en-US" sz="2600" b="1" i="0" u="none" strike="noStrike" cap="none" dirty="0" smtClean="0">
                <a:solidFill>
                  <a:srgbClr val="C00000"/>
                </a:solidFill>
                <a:latin typeface="Calibri" panose="020F0502020204030204" pitchFamily="34" charset="0"/>
              </a:rPr>
              <a:t>A</a:t>
            </a:r>
            <a:r>
              <a:rPr lang="en-US" sz="2600" b="0" i="0" u="none" strike="noStrike" cap="none" dirty="0" smtClean="0">
                <a:solidFill>
                  <a:schemeClr val="dk1"/>
                </a:solidFill>
                <a:latin typeface="Calibri" panose="020F0502020204030204" pitchFamily="34" charset="0"/>
                <a:sym typeface="Arial"/>
              </a:rPr>
              <a:t>ttendance</a:t>
            </a:r>
          </a:p>
          <a:p>
            <a:pPr marL="57150" marR="0" lvl="0" indent="0" algn="l" rtl="0">
              <a:spcBef>
                <a:spcPts val="0"/>
              </a:spcBef>
              <a:spcAft>
                <a:spcPts val="0"/>
              </a:spcAft>
              <a:buClr>
                <a:srgbClr val="C00000"/>
              </a:buClr>
              <a:buSzPts val="3200"/>
              <a:buFont typeface="Arial"/>
              <a:buNone/>
            </a:pPr>
            <a:endParaRPr sz="2600" dirty="0">
              <a:latin typeface="Calibri" panose="020F0502020204030204" pitchFamily="34" charset="0"/>
            </a:endParaRPr>
          </a:p>
          <a:p>
            <a:pPr marL="57150" marR="0" lvl="0" indent="0" algn="l" rtl="0">
              <a:spcBef>
                <a:spcPts val="0"/>
              </a:spcBef>
              <a:spcAft>
                <a:spcPts val="0"/>
              </a:spcAft>
              <a:buClr>
                <a:srgbClr val="C00000"/>
              </a:buClr>
              <a:buSzPts val="3200"/>
              <a:buFont typeface="Arial"/>
              <a:buNone/>
            </a:pPr>
            <a:r>
              <a:rPr lang="en-US" sz="2600" b="1" i="0" u="none" strike="noStrike" cap="none" dirty="0" smtClean="0">
                <a:solidFill>
                  <a:srgbClr val="C00000"/>
                </a:solidFill>
                <a:latin typeface="Calibri" panose="020F0502020204030204" pitchFamily="34" charset="0"/>
                <a:sym typeface="Arial"/>
              </a:rPr>
              <a:t>B</a:t>
            </a:r>
            <a:r>
              <a:rPr lang="en-US" sz="2600" b="0" i="0" u="none" strike="noStrike" cap="none" dirty="0" smtClean="0">
                <a:solidFill>
                  <a:schemeClr val="dk1"/>
                </a:solidFill>
                <a:latin typeface="Calibri" panose="020F0502020204030204" pitchFamily="34" charset="0"/>
                <a:sym typeface="Arial"/>
              </a:rPr>
              <a:t>ehavior</a:t>
            </a:r>
          </a:p>
          <a:p>
            <a:pPr marL="57150" marR="0" lvl="0" indent="0" algn="l" rtl="0">
              <a:spcBef>
                <a:spcPts val="0"/>
              </a:spcBef>
              <a:spcAft>
                <a:spcPts val="0"/>
              </a:spcAft>
              <a:buClr>
                <a:srgbClr val="C00000"/>
              </a:buClr>
              <a:buSzPts val="3200"/>
              <a:buFont typeface="Arial"/>
              <a:buNone/>
            </a:pPr>
            <a:endParaRPr sz="2600" dirty="0">
              <a:latin typeface="Calibri" panose="020F0502020204030204" pitchFamily="34" charset="0"/>
            </a:endParaRPr>
          </a:p>
          <a:p>
            <a:pPr marL="57150" marR="0" lvl="0" indent="0" algn="l" rtl="0">
              <a:spcBef>
                <a:spcPts val="0"/>
              </a:spcBef>
              <a:spcAft>
                <a:spcPts val="0"/>
              </a:spcAft>
              <a:buClr>
                <a:srgbClr val="C00000"/>
              </a:buClr>
              <a:buSzPts val="3200"/>
              <a:buFont typeface="Arial"/>
              <a:buNone/>
            </a:pPr>
            <a:r>
              <a:rPr lang="en-US" sz="2600" b="1" i="0" u="none" strike="noStrike" cap="none" dirty="0">
                <a:solidFill>
                  <a:srgbClr val="C00000"/>
                </a:solidFill>
                <a:latin typeface="Calibri" panose="020F0502020204030204" pitchFamily="34" charset="0"/>
                <a:sym typeface="Arial"/>
              </a:rPr>
              <a:t>C</a:t>
            </a:r>
            <a:r>
              <a:rPr lang="en-US" sz="2600" b="0" i="0" u="none" strike="noStrike" cap="none" dirty="0">
                <a:solidFill>
                  <a:schemeClr val="dk1"/>
                </a:solidFill>
                <a:latin typeface="Calibri" panose="020F0502020204030204" pitchFamily="34" charset="0"/>
                <a:sym typeface="Arial"/>
              </a:rPr>
              <a:t>ourse proficiency</a:t>
            </a:r>
            <a:endParaRPr sz="2600" dirty="0">
              <a:latin typeface="Calibri" panose="020F0502020204030204" pitchFamily="34" charset="0"/>
            </a:endParaRPr>
          </a:p>
        </p:txBody>
      </p:sp>
      <p:sp>
        <p:nvSpPr>
          <p:cNvPr id="280" name="Google Shape;280;p41"/>
          <p:cNvSpPr/>
          <p:nvPr/>
        </p:nvSpPr>
        <p:spPr>
          <a:xfrm>
            <a:off x="6792702" y="4201375"/>
            <a:ext cx="5784000" cy="258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smtClean="0">
                <a:solidFill>
                  <a:schemeClr val="dk1"/>
                </a:solidFill>
                <a:latin typeface="Arial"/>
                <a:ea typeface="Arial"/>
                <a:cs typeface="Arial"/>
                <a:sym typeface="Arial"/>
              </a:rPr>
              <a:t>Fr</a:t>
            </a:r>
            <a:r>
              <a:rPr lang="en-US" sz="1600" dirty="0" smtClean="0">
                <a:solidFill>
                  <a:schemeClr val="dk1"/>
                </a:solidFill>
              </a:rPr>
              <a:t>. </a:t>
            </a:r>
            <a:r>
              <a:rPr lang="en-US" sz="1600" dirty="0" err="1">
                <a:solidFill>
                  <a:schemeClr val="dk1"/>
                </a:solidFill>
              </a:rPr>
              <a:t>azaelle</a:t>
            </a:r>
            <a:r>
              <a:rPr lang="en-US" sz="1600" dirty="0">
                <a:solidFill>
                  <a:schemeClr val="dk1"/>
                </a:solidFill>
              </a:rPr>
              <a:t> and Nagel, REL Jan. 2015, p. 7</a:t>
            </a:r>
            <a:endParaRPr lang="en-US" sz="1600" dirty="0"/>
          </a:p>
          <a:p>
            <a:pPr lvl="0"/>
            <a:r>
              <a:rPr lang="en-US" sz="1600" dirty="0">
                <a:solidFill>
                  <a:schemeClr val="dk1"/>
                </a:solidFill>
              </a:rPr>
              <a:t>A practitioner’s guide to implementing early warning</a:t>
            </a:r>
            <a:br>
              <a:rPr lang="en-US" sz="1600" dirty="0">
                <a:solidFill>
                  <a:schemeClr val="dk1"/>
                </a:solidFill>
              </a:rPr>
            </a:br>
            <a:r>
              <a:rPr lang="en-US" sz="1600" dirty="0">
                <a:solidFill>
                  <a:schemeClr val="dk1"/>
                </a:solidFill>
              </a:rPr>
              <a:t> systems</a:t>
            </a:r>
            <a:endParaRPr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body" idx="1"/>
          </p:nvPr>
        </p:nvSpPr>
        <p:spPr>
          <a:xfrm>
            <a:off x="203200" y="2708600"/>
            <a:ext cx="11785500" cy="387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200"/>
              <a:buNone/>
            </a:pPr>
            <a:r>
              <a:rPr lang="en-US" sz="2600" b="1" dirty="0">
                <a:solidFill>
                  <a:schemeClr val="tx1"/>
                </a:solidFill>
              </a:rPr>
              <a:t>What does the research say?</a:t>
            </a:r>
            <a:endParaRPr sz="2600" dirty="0">
              <a:solidFill>
                <a:schemeClr val="tx1"/>
              </a:solidFill>
            </a:endParaRPr>
          </a:p>
          <a:p>
            <a:pPr marL="0" lvl="0" indent="0" algn="l" rtl="0">
              <a:lnSpc>
                <a:spcPct val="90000"/>
              </a:lnSpc>
              <a:spcBef>
                <a:spcPts val="0"/>
              </a:spcBef>
              <a:spcAft>
                <a:spcPts val="0"/>
              </a:spcAft>
              <a:buSzPts val="2200"/>
              <a:buNone/>
            </a:pPr>
            <a:r>
              <a:rPr lang="en-US" sz="2600" b="1" dirty="0">
                <a:solidFill>
                  <a:schemeClr val="tx1"/>
                </a:solidFill>
              </a:rPr>
              <a:t>	     </a:t>
            </a:r>
            <a:r>
              <a:rPr lang="en-US" sz="2600" dirty="0" smtClean="0">
                <a:solidFill>
                  <a:schemeClr val="tx1"/>
                </a:solidFill>
              </a:rPr>
              <a:t>If </a:t>
            </a:r>
            <a:r>
              <a:rPr lang="en-US" sz="2600" dirty="0">
                <a:solidFill>
                  <a:schemeClr val="tx1"/>
                </a:solidFill>
              </a:rPr>
              <a:t>students miss </a:t>
            </a:r>
            <a:r>
              <a:rPr lang="en-US" sz="2600" b="1" dirty="0">
                <a:solidFill>
                  <a:schemeClr val="tx1"/>
                </a:solidFill>
              </a:rPr>
              <a:t>two days in first full month</a:t>
            </a:r>
            <a:r>
              <a:rPr lang="en-US" sz="2600" dirty="0">
                <a:solidFill>
                  <a:schemeClr val="tx1"/>
                </a:solidFill>
              </a:rPr>
              <a:t> of school,</a:t>
            </a:r>
            <a:endParaRPr sz="2600" dirty="0">
              <a:solidFill>
                <a:schemeClr val="tx1"/>
              </a:solidFill>
            </a:endParaRPr>
          </a:p>
          <a:p>
            <a:pPr marL="0" lvl="0" indent="0" algn="l" rtl="0">
              <a:lnSpc>
                <a:spcPct val="90000"/>
              </a:lnSpc>
              <a:spcBef>
                <a:spcPts val="0"/>
              </a:spcBef>
              <a:spcAft>
                <a:spcPts val="0"/>
              </a:spcAft>
              <a:buSzPts val="2200"/>
              <a:buNone/>
            </a:pPr>
            <a:r>
              <a:rPr lang="en-US" sz="2600" dirty="0">
                <a:solidFill>
                  <a:schemeClr val="tx1"/>
                </a:solidFill>
              </a:rPr>
              <a:t>                 they are 65% more likely to have problems with</a:t>
            </a:r>
            <a:endParaRPr sz="2600" dirty="0">
              <a:solidFill>
                <a:schemeClr val="tx1"/>
              </a:solidFill>
            </a:endParaRPr>
          </a:p>
          <a:p>
            <a:pPr marL="0" lvl="0" indent="0" algn="l" rtl="0">
              <a:lnSpc>
                <a:spcPct val="90000"/>
              </a:lnSpc>
              <a:spcBef>
                <a:spcPts val="0"/>
              </a:spcBef>
              <a:spcAft>
                <a:spcPts val="0"/>
              </a:spcAft>
              <a:buSzPts val="2200"/>
              <a:buNone/>
            </a:pPr>
            <a:r>
              <a:rPr lang="en-US" sz="2600" dirty="0">
                <a:solidFill>
                  <a:schemeClr val="tx1"/>
                </a:solidFill>
              </a:rPr>
              <a:t>                 chronic absenteeism.</a:t>
            </a:r>
            <a:endParaRPr sz="2600" dirty="0">
              <a:solidFill>
                <a:schemeClr val="tx1"/>
              </a:solidFill>
            </a:endParaRPr>
          </a:p>
          <a:p>
            <a:pPr marL="914400" lvl="0" indent="457200" algn="l" rtl="0">
              <a:lnSpc>
                <a:spcPct val="90000"/>
              </a:lnSpc>
              <a:spcBef>
                <a:spcPts val="0"/>
              </a:spcBef>
              <a:spcAft>
                <a:spcPts val="0"/>
              </a:spcAft>
              <a:buSzPts val="2200"/>
              <a:buNone/>
            </a:pPr>
            <a:endParaRPr sz="2600" b="1" dirty="0">
              <a:solidFill>
                <a:schemeClr val="tx1"/>
              </a:solidFill>
            </a:endParaRPr>
          </a:p>
          <a:p>
            <a:pPr marL="0" lvl="0" indent="0" algn="l" rtl="0">
              <a:lnSpc>
                <a:spcPct val="90000"/>
              </a:lnSpc>
              <a:spcBef>
                <a:spcPts val="0"/>
              </a:spcBef>
              <a:spcAft>
                <a:spcPts val="0"/>
              </a:spcAft>
              <a:buSzPts val="2200"/>
              <a:buNone/>
            </a:pPr>
            <a:r>
              <a:rPr lang="en-US" sz="2600" b="1" dirty="0">
                <a:solidFill>
                  <a:schemeClr val="tx1"/>
                </a:solidFill>
              </a:rPr>
              <a:t>What data sources are helpful?  </a:t>
            </a:r>
            <a:endParaRPr sz="2600" dirty="0">
              <a:solidFill>
                <a:schemeClr val="tx1"/>
              </a:solidFill>
            </a:endParaRPr>
          </a:p>
          <a:p>
            <a:pPr marL="457200" lvl="0" indent="0" algn="l" rtl="0">
              <a:lnSpc>
                <a:spcPct val="90000"/>
              </a:lnSpc>
              <a:spcBef>
                <a:spcPts val="0"/>
              </a:spcBef>
              <a:spcAft>
                <a:spcPts val="0"/>
              </a:spcAft>
              <a:buNone/>
            </a:pPr>
            <a:r>
              <a:rPr lang="en-US" sz="2600" b="1" dirty="0">
                <a:solidFill>
                  <a:schemeClr val="tx1"/>
                </a:solidFill>
              </a:rPr>
              <a:t>	       </a:t>
            </a:r>
            <a:r>
              <a:rPr lang="en-US" sz="2600" dirty="0">
                <a:solidFill>
                  <a:schemeClr val="tx1"/>
                </a:solidFill>
              </a:rPr>
              <a:t>Daily attendance</a:t>
            </a:r>
          </a:p>
          <a:p>
            <a:pPr marL="457200" lvl="0" indent="0" algn="l" rtl="0">
              <a:lnSpc>
                <a:spcPct val="90000"/>
              </a:lnSpc>
              <a:spcBef>
                <a:spcPts val="0"/>
              </a:spcBef>
              <a:spcAft>
                <a:spcPts val="0"/>
              </a:spcAft>
              <a:buNone/>
            </a:pPr>
            <a:r>
              <a:rPr lang="en-US" sz="2600" dirty="0">
                <a:solidFill>
                  <a:schemeClr val="tx1"/>
                </a:solidFill>
              </a:rPr>
              <a:t>             </a:t>
            </a:r>
            <a:r>
              <a:rPr lang="en-US" sz="2600" dirty="0" smtClean="0">
                <a:solidFill>
                  <a:schemeClr val="tx1"/>
                </a:solidFill>
              </a:rPr>
              <a:t>Number of </a:t>
            </a:r>
            <a:r>
              <a:rPr lang="en-US" sz="2600" dirty="0" err="1" smtClean="0">
                <a:solidFill>
                  <a:schemeClr val="tx1"/>
                </a:solidFill>
              </a:rPr>
              <a:t>Tardies</a:t>
            </a:r>
            <a:endParaRPr sz="2600" dirty="0">
              <a:solidFill>
                <a:schemeClr val="tx1"/>
              </a:solidFill>
            </a:endParaRPr>
          </a:p>
        </p:txBody>
      </p:sp>
      <p:sp>
        <p:nvSpPr>
          <p:cNvPr id="287" name="Google Shape;287;p42"/>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200"/>
              <a:buNone/>
            </a:pPr>
            <a:endParaRPr sz="8800" dirty="0">
              <a:solidFill>
                <a:srgbClr val="0000FF"/>
              </a:solidFill>
              <a:latin typeface="Arial"/>
              <a:ea typeface="Arial"/>
              <a:cs typeface="Arial"/>
              <a:sym typeface="Arial"/>
            </a:endParaRPr>
          </a:p>
          <a:p>
            <a:pPr marL="0" lvl="0" indent="0" algn="ctr" rtl="0">
              <a:lnSpc>
                <a:spcPct val="90000"/>
              </a:lnSpc>
              <a:spcBef>
                <a:spcPts val="0"/>
              </a:spcBef>
              <a:spcAft>
                <a:spcPts val="0"/>
              </a:spcAft>
              <a:buSzPts val="2200"/>
              <a:buNone/>
            </a:pPr>
            <a:r>
              <a:rPr lang="en-US" sz="8800" dirty="0">
                <a:solidFill>
                  <a:srgbClr val="980000"/>
                </a:solidFill>
                <a:latin typeface="Calibri" panose="020F0502020204030204" pitchFamily="34" charset="0"/>
                <a:ea typeface="Arial"/>
                <a:cs typeface="Arial"/>
                <a:sym typeface="Arial"/>
              </a:rPr>
              <a:t>A</a:t>
            </a:r>
            <a:r>
              <a:rPr lang="en-US" sz="8800" dirty="0">
                <a:solidFill>
                  <a:srgbClr val="000000"/>
                </a:solidFill>
                <a:latin typeface="Calibri" panose="020F0502020204030204" pitchFamily="34" charset="0"/>
                <a:ea typeface="Arial"/>
                <a:cs typeface="Arial"/>
                <a:sym typeface="Arial"/>
              </a:rPr>
              <a:t> </a:t>
            </a:r>
            <a:r>
              <a:rPr lang="en-US" sz="4000" dirty="0">
                <a:latin typeface="Calibri" panose="020F0502020204030204" pitchFamily="34" charset="0"/>
                <a:ea typeface="Arial"/>
                <a:cs typeface="Arial"/>
                <a:sym typeface="Arial"/>
              </a:rPr>
              <a:t>Attendance</a:t>
            </a:r>
            <a:endParaRPr sz="4000" dirty="0">
              <a:latin typeface="Calibri" panose="020F0502020204030204" pitchFamily="34" charset="0"/>
              <a:ea typeface="Arial"/>
              <a:cs typeface="Arial"/>
              <a:sym typeface="Arial"/>
            </a:endParaRPr>
          </a:p>
          <a:p>
            <a:pPr marL="0" lvl="0" indent="0" algn="ctr" rtl="0">
              <a:lnSpc>
                <a:spcPct val="90000"/>
              </a:lnSpc>
              <a:spcBef>
                <a:spcPts val="0"/>
              </a:spcBef>
              <a:spcAft>
                <a:spcPts val="0"/>
              </a:spcAft>
              <a:buSzPts val="2200"/>
              <a:buNone/>
            </a:pPr>
            <a:endParaRPr sz="2400" dirty="0">
              <a:solidFill>
                <a:srgbClr val="4A86E8"/>
              </a:solidFill>
              <a:latin typeface="Arial"/>
              <a:ea typeface="Arial"/>
              <a:cs typeface="Arial"/>
              <a:sym typeface="Arial"/>
            </a:endParaRPr>
          </a:p>
          <a:p>
            <a:pPr marL="0" lvl="0" indent="0" algn="ctr" rtl="0">
              <a:lnSpc>
                <a:spcPct val="90000"/>
              </a:lnSpc>
              <a:spcBef>
                <a:spcPts val="0"/>
              </a:spcBef>
              <a:spcAft>
                <a:spcPts val="0"/>
              </a:spcAft>
              <a:buSzPts val="2200"/>
              <a:buNone/>
            </a:pPr>
            <a:endParaRPr sz="2400" dirty="0">
              <a:solidFill>
                <a:srgbClr val="4A86E8"/>
              </a:solidFill>
              <a:latin typeface="Arial"/>
              <a:ea typeface="Arial"/>
              <a:cs typeface="Arial"/>
              <a:sym typeface="Arial"/>
            </a:endParaRPr>
          </a:p>
          <a:p>
            <a:pPr marL="0" lvl="0" indent="0" algn="ctr" rtl="0">
              <a:lnSpc>
                <a:spcPct val="90000"/>
              </a:lnSpc>
              <a:spcBef>
                <a:spcPts val="0"/>
              </a:spcBef>
              <a:spcAft>
                <a:spcPts val="0"/>
              </a:spcAft>
              <a:buSzPts val="2200"/>
              <a:buNone/>
            </a:pPr>
            <a:endParaRPr sz="2400" dirty="0">
              <a:solidFill>
                <a:srgbClr val="4A86E8"/>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203250" y="724650"/>
            <a:ext cx="11785500" cy="1066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400"/>
              <a:buNone/>
            </a:pPr>
            <a:r>
              <a:rPr lang="en-US" sz="4000" dirty="0">
                <a:solidFill>
                  <a:schemeClr val="tx1"/>
                </a:solidFill>
              </a:rPr>
              <a:t>A</a:t>
            </a:r>
            <a:r>
              <a:rPr lang="en-US" sz="4000" b="0" dirty="0">
                <a:solidFill>
                  <a:schemeClr val="tx1"/>
                </a:solidFill>
              </a:rPr>
              <a:t>ttendance Flags</a:t>
            </a:r>
            <a:endParaRPr sz="4000" dirty="0">
              <a:solidFill>
                <a:schemeClr val="tx1"/>
              </a:solidFill>
            </a:endParaRPr>
          </a:p>
        </p:txBody>
      </p:sp>
      <p:grpSp>
        <p:nvGrpSpPr>
          <p:cNvPr id="294" name="Google Shape;294;p43"/>
          <p:cNvGrpSpPr/>
          <p:nvPr/>
        </p:nvGrpSpPr>
        <p:grpSpPr>
          <a:xfrm>
            <a:off x="1981200" y="1600200"/>
            <a:ext cx="8229600" cy="4724398"/>
            <a:chOff x="0" y="0"/>
            <a:chExt cx="8229600" cy="4724398"/>
          </a:xfrm>
        </p:grpSpPr>
        <p:sp>
          <p:nvSpPr>
            <p:cNvPr id="295" name="Google Shape;295;p43"/>
            <p:cNvSpPr/>
            <p:nvPr/>
          </p:nvSpPr>
          <p:spPr>
            <a:xfrm>
              <a:off x="2666993" y="0"/>
              <a:ext cx="2743200" cy="1574799"/>
            </a:xfrm>
            <a:prstGeom prst="trapezoid">
              <a:avLst>
                <a:gd name="adj" fmla="val 8709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3"/>
            <p:cNvSpPr txBox="1"/>
            <p:nvPr/>
          </p:nvSpPr>
          <p:spPr>
            <a:xfrm>
              <a:off x="2666993" y="0"/>
              <a:ext cx="2743200" cy="1574799"/>
            </a:xfrm>
            <a:prstGeom prst="rect">
              <a:avLst/>
            </a:prstGeom>
            <a:noFill/>
            <a:ln>
              <a:noFill/>
            </a:ln>
          </p:spPr>
          <p:txBody>
            <a:bodyPr spcFirstLastPara="1" wrap="square" lIns="50800" tIns="50800" rIns="50800" bIns="50800" anchor="b" anchorCtr="0">
              <a:no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Arial"/>
                  <a:ea typeface="Arial"/>
                  <a:cs typeface="Arial"/>
                  <a:sym typeface="Arial"/>
                </a:rPr>
                <a:t>&lt;80%</a:t>
              </a:r>
              <a:endParaRPr/>
            </a:p>
          </p:txBody>
        </p:sp>
        <p:sp>
          <p:nvSpPr>
            <p:cNvPr id="297" name="Google Shape;297;p43"/>
            <p:cNvSpPr/>
            <p:nvPr/>
          </p:nvSpPr>
          <p:spPr>
            <a:xfrm>
              <a:off x="1295393" y="1600201"/>
              <a:ext cx="5486400" cy="1574799"/>
            </a:xfrm>
            <a:prstGeom prst="trapezoid">
              <a:avLst>
                <a:gd name="adj" fmla="val 8709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3"/>
            <p:cNvSpPr txBox="1"/>
            <p:nvPr/>
          </p:nvSpPr>
          <p:spPr>
            <a:xfrm>
              <a:off x="2255513" y="1600201"/>
              <a:ext cx="3566160" cy="157479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5400"/>
                <a:buFont typeface="Arial"/>
                <a:buNone/>
              </a:pPr>
              <a:r>
                <a:rPr lang="en-US" sz="5400">
                  <a:solidFill>
                    <a:schemeClr val="lt1"/>
                  </a:solidFill>
                  <a:latin typeface="Arial"/>
                  <a:ea typeface="Arial"/>
                  <a:cs typeface="Arial"/>
                  <a:sym typeface="Arial"/>
                </a:rPr>
                <a:t>85%</a:t>
              </a:r>
              <a:endParaRPr sz="5400">
                <a:solidFill>
                  <a:schemeClr val="lt1"/>
                </a:solidFill>
                <a:latin typeface="Arial"/>
                <a:ea typeface="Arial"/>
                <a:cs typeface="Arial"/>
                <a:sym typeface="Arial"/>
              </a:endParaRPr>
            </a:p>
          </p:txBody>
        </p:sp>
        <p:sp>
          <p:nvSpPr>
            <p:cNvPr id="299" name="Google Shape;299;p43"/>
            <p:cNvSpPr/>
            <p:nvPr/>
          </p:nvSpPr>
          <p:spPr>
            <a:xfrm>
              <a:off x="0" y="3149599"/>
              <a:ext cx="8229600" cy="1574799"/>
            </a:xfrm>
            <a:prstGeom prst="trapezoid">
              <a:avLst>
                <a:gd name="adj" fmla="val 87097"/>
              </a:avLst>
            </a:prstGeom>
            <a:solidFill>
              <a:srgbClr val="19ACE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3"/>
            <p:cNvSpPr txBox="1"/>
            <p:nvPr/>
          </p:nvSpPr>
          <p:spPr>
            <a:xfrm>
              <a:off x="1440179" y="3149599"/>
              <a:ext cx="5349240" cy="157479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6000"/>
                <a:buFont typeface="Arial"/>
                <a:buNone/>
              </a:pPr>
              <a:r>
                <a:rPr lang="en-US" sz="6000">
                  <a:solidFill>
                    <a:schemeClr val="lt1"/>
                  </a:solidFill>
                  <a:latin typeface="Arial"/>
                  <a:ea typeface="Arial"/>
                  <a:cs typeface="Arial"/>
                  <a:sym typeface="Arial"/>
                </a:rPr>
                <a:t>90%+</a:t>
              </a:r>
              <a:endParaRPr sz="6000">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p:nvPr/>
        </p:nvSpPr>
        <p:spPr>
          <a:xfrm>
            <a:off x="203249" y="2512150"/>
            <a:ext cx="11636653" cy="3232200"/>
          </a:xfrm>
          <a:prstGeom prst="rect">
            <a:avLst/>
          </a:prstGeom>
          <a:noFill/>
          <a:ln>
            <a:noFill/>
          </a:ln>
        </p:spPr>
        <p:txBody>
          <a:bodyPr spcFirstLastPara="1" wrap="square" lIns="91425" tIns="91425" rIns="91425" bIns="91425" anchor="t" anchorCtr="0">
            <a:noAutofit/>
          </a:bodyPr>
          <a:lstStyle/>
          <a:p>
            <a:pPr marL="457200" marR="0" lvl="0" indent="0" algn="l" rtl="0">
              <a:spcBef>
                <a:spcPts val="0"/>
              </a:spcBef>
              <a:spcAft>
                <a:spcPts val="0"/>
              </a:spcAft>
              <a:buNone/>
            </a:pPr>
            <a:r>
              <a:rPr lang="en-US" sz="2600" b="1" dirty="0">
                <a:solidFill>
                  <a:schemeClr val="tx1"/>
                </a:solidFill>
                <a:latin typeface="Calibri" panose="020F0502020204030204" pitchFamily="34" charset="0"/>
              </a:rPr>
              <a:t>What does the research say?</a:t>
            </a:r>
            <a:endParaRPr sz="2600" b="1" dirty="0">
              <a:solidFill>
                <a:schemeClr val="tx1"/>
              </a:solidFill>
              <a:latin typeface="Calibri" panose="020F0502020204030204" pitchFamily="34" charset="0"/>
            </a:endParaRPr>
          </a:p>
          <a:p>
            <a:pPr marL="0" marR="0" lvl="0" indent="0" algn="l" rtl="0">
              <a:spcBef>
                <a:spcPts val="0"/>
              </a:spcBef>
              <a:spcAft>
                <a:spcPts val="0"/>
              </a:spcAft>
              <a:buNone/>
            </a:pPr>
            <a:r>
              <a:rPr lang="en-US" sz="2600" dirty="0">
                <a:solidFill>
                  <a:schemeClr val="tx1"/>
                </a:solidFill>
                <a:latin typeface="Calibri" panose="020F0502020204030204" pitchFamily="34" charset="0"/>
                <a:sym typeface="Arial"/>
              </a:rPr>
              <a:t>		A key metric to review, but difficult to establish specific flags</a:t>
            </a:r>
            <a:endParaRPr sz="2600" dirty="0">
              <a:solidFill>
                <a:schemeClr val="tx1"/>
              </a:solidFill>
              <a:latin typeface="Calibri" panose="020F0502020204030204" pitchFamily="34" charset="0"/>
              <a:sym typeface="Arial"/>
            </a:endParaRPr>
          </a:p>
          <a:p>
            <a:pPr marL="0" marR="0" lvl="0" indent="0" algn="l" rtl="0">
              <a:spcBef>
                <a:spcPts val="0"/>
              </a:spcBef>
              <a:spcAft>
                <a:spcPts val="0"/>
              </a:spcAft>
              <a:buNone/>
            </a:pPr>
            <a:r>
              <a:rPr lang="en-US" sz="2600" dirty="0">
                <a:solidFill>
                  <a:schemeClr val="tx1"/>
                </a:solidFill>
                <a:latin typeface="Calibri" panose="020F0502020204030204" pitchFamily="34" charset="0"/>
              </a:rPr>
              <a:t>    </a:t>
            </a:r>
            <a:r>
              <a:rPr lang="en-US" sz="2600" dirty="0">
                <a:solidFill>
                  <a:schemeClr val="tx1"/>
                </a:solidFill>
                <a:latin typeface="Calibri" panose="020F0502020204030204" pitchFamily="34" charset="0"/>
                <a:sym typeface="Arial"/>
              </a:rPr>
              <a:t> 		because of variation in data collection.</a:t>
            </a:r>
            <a:endParaRPr sz="2600" dirty="0">
              <a:solidFill>
                <a:schemeClr val="tx1"/>
              </a:solidFill>
              <a:latin typeface="Calibri" panose="020F0502020204030204" pitchFamily="34" charset="0"/>
              <a:sym typeface="Arial"/>
            </a:endParaRPr>
          </a:p>
          <a:p>
            <a:pPr marL="342900" marR="0" lvl="0" indent="-190500" algn="l" rtl="0">
              <a:spcBef>
                <a:spcPts val="0"/>
              </a:spcBef>
              <a:spcAft>
                <a:spcPts val="0"/>
              </a:spcAft>
              <a:buClr>
                <a:schemeClr val="dk1"/>
              </a:buClr>
              <a:buSzPts val="2400"/>
              <a:buFont typeface="Arial"/>
              <a:buNone/>
            </a:pPr>
            <a:endParaRPr sz="2600" dirty="0">
              <a:solidFill>
                <a:schemeClr val="tx1"/>
              </a:solidFill>
              <a:latin typeface="Calibri" panose="020F0502020204030204" pitchFamily="34" charset="0"/>
              <a:sym typeface="Arial"/>
            </a:endParaRPr>
          </a:p>
          <a:p>
            <a:pPr marL="457200" marR="0" lvl="0" indent="0" algn="l" rtl="0">
              <a:spcBef>
                <a:spcPts val="0"/>
              </a:spcBef>
              <a:spcAft>
                <a:spcPts val="0"/>
              </a:spcAft>
              <a:buNone/>
            </a:pPr>
            <a:r>
              <a:rPr lang="en-US" sz="2600" b="1" dirty="0">
                <a:solidFill>
                  <a:schemeClr val="tx1"/>
                </a:solidFill>
                <a:latin typeface="Calibri" panose="020F0502020204030204" pitchFamily="34" charset="0"/>
              </a:rPr>
              <a:t>What data sources are helpful?</a:t>
            </a:r>
            <a:endParaRPr sz="2600" b="1" dirty="0">
              <a:solidFill>
                <a:schemeClr val="tx1"/>
              </a:solidFill>
              <a:latin typeface="Calibri" panose="020F0502020204030204" pitchFamily="34" charset="0"/>
            </a:endParaRPr>
          </a:p>
          <a:p>
            <a:pPr marL="0" marR="0" lvl="0" indent="0" algn="l" rtl="0">
              <a:spcBef>
                <a:spcPts val="0"/>
              </a:spcBef>
              <a:spcAft>
                <a:spcPts val="0"/>
              </a:spcAft>
              <a:buNone/>
            </a:pPr>
            <a:r>
              <a:rPr lang="en-US" sz="2600" dirty="0">
                <a:solidFill>
                  <a:schemeClr val="tx1"/>
                </a:solidFill>
                <a:latin typeface="Calibri" panose="020F0502020204030204" pitchFamily="34" charset="0"/>
                <a:sym typeface="Arial"/>
              </a:rPr>
              <a:t>		Office disciplinary referrals that impact 80/85/90% attendance.</a:t>
            </a:r>
            <a:endParaRPr sz="2600" dirty="0">
              <a:solidFill>
                <a:schemeClr val="tx1"/>
              </a:solidFill>
              <a:latin typeface="Calibri" panose="020F0502020204030204" pitchFamily="34" charset="0"/>
              <a:sym typeface="Arial"/>
            </a:endParaRPr>
          </a:p>
          <a:p>
            <a:pPr marL="0" marR="0" lvl="0" indent="0" algn="l" rtl="0">
              <a:spcBef>
                <a:spcPts val="0"/>
              </a:spcBef>
              <a:spcAft>
                <a:spcPts val="0"/>
              </a:spcAft>
              <a:buNone/>
            </a:pPr>
            <a:r>
              <a:rPr lang="en-US" sz="2600" dirty="0">
                <a:solidFill>
                  <a:schemeClr val="tx1"/>
                </a:solidFill>
                <a:latin typeface="Calibri" panose="020F0502020204030204" pitchFamily="34" charset="0"/>
                <a:sym typeface="Arial"/>
              </a:rPr>
              <a:t>		Suspension and expulsion events that impact course fails.</a:t>
            </a:r>
            <a:endParaRPr sz="2600" dirty="0">
              <a:solidFill>
                <a:schemeClr val="tx1"/>
              </a:solidFill>
              <a:latin typeface="Calibri" panose="020F0502020204030204" pitchFamily="34" charset="0"/>
              <a:sym typeface="Arial"/>
            </a:endParaRPr>
          </a:p>
          <a:p>
            <a:pPr marL="0" marR="0" lvl="0" indent="0" algn="l" rtl="0">
              <a:spcBef>
                <a:spcPts val="0"/>
              </a:spcBef>
              <a:spcAft>
                <a:spcPts val="0"/>
              </a:spcAft>
              <a:buNone/>
            </a:pPr>
            <a:r>
              <a:rPr lang="en-US" sz="2400" dirty="0">
                <a:solidFill>
                  <a:schemeClr val="tx1"/>
                </a:solidFill>
                <a:latin typeface="Arial"/>
                <a:ea typeface="Arial"/>
                <a:cs typeface="Arial"/>
                <a:sym typeface="Arial"/>
              </a:rPr>
              <a:t>	</a:t>
            </a:r>
            <a:endParaRPr sz="2400" dirty="0">
              <a:solidFill>
                <a:schemeClr val="tx1"/>
              </a:solidFill>
              <a:latin typeface="Arial"/>
              <a:ea typeface="Arial"/>
              <a:cs typeface="Arial"/>
              <a:sym typeface="Arial"/>
            </a:endParaRPr>
          </a:p>
        </p:txBody>
      </p:sp>
      <p:sp>
        <p:nvSpPr>
          <p:cNvPr id="308" name="Google Shape;308;p44"/>
          <p:cNvSpPr txBox="1">
            <a:spLocks noGrp="1"/>
          </p:cNvSpPr>
          <p:nvPr>
            <p:ph type="title"/>
          </p:nvPr>
        </p:nvSpPr>
        <p:spPr>
          <a:xfrm>
            <a:off x="203250" y="1583300"/>
            <a:ext cx="11785500" cy="575700"/>
          </a:xfrm>
          <a:prstGeom prst="rect">
            <a:avLst/>
          </a:prstGeom>
        </p:spPr>
        <p:txBody>
          <a:bodyPr spcFirstLastPara="1" wrap="square" lIns="121900" tIns="60925" rIns="121900" bIns="60925" anchor="ctr" anchorCtr="0">
            <a:noAutofit/>
          </a:bodyPr>
          <a:lstStyle/>
          <a:p>
            <a:pPr marL="457200" lvl="0" indent="0" algn="ctr" rtl="0">
              <a:lnSpc>
                <a:spcPct val="100000"/>
              </a:lnSpc>
              <a:spcBef>
                <a:spcPts val="0"/>
              </a:spcBef>
              <a:spcAft>
                <a:spcPts val="0"/>
              </a:spcAft>
              <a:buClr>
                <a:srgbClr val="000000"/>
              </a:buClr>
              <a:buSzPts val="1100"/>
              <a:buFont typeface="Arial"/>
              <a:buNone/>
            </a:pPr>
            <a:r>
              <a:rPr lang="en-US" sz="9600" b="0" dirty="0">
                <a:solidFill>
                  <a:srgbClr val="980000"/>
                </a:solidFill>
                <a:latin typeface="Calibri" panose="020F0502020204030204" pitchFamily="34" charset="0"/>
                <a:ea typeface="Arial"/>
                <a:cs typeface="Arial"/>
                <a:sym typeface="Arial"/>
              </a:rPr>
              <a:t>B</a:t>
            </a:r>
            <a:r>
              <a:rPr lang="en-US" sz="2400" b="0" dirty="0">
                <a:latin typeface="Calibri" panose="020F0502020204030204" pitchFamily="34" charset="0"/>
                <a:ea typeface="Arial"/>
                <a:cs typeface="Arial"/>
                <a:sym typeface="Arial"/>
              </a:rPr>
              <a:t> </a:t>
            </a:r>
            <a:r>
              <a:rPr lang="en-US" sz="4000" dirty="0">
                <a:latin typeface="Calibri" panose="020F0502020204030204" pitchFamily="34" charset="0"/>
                <a:ea typeface="Arial"/>
                <a:cs typeface="Arial"/>
                <a:sym typeface="Arial"/>
              </a:rPr>
              <a:t>Behavior</a:t>
            </a:r>
            <a:endParaRPr sz="4000" dirty="0">
              <a:latin typeface="Calibri" panose="020F0502020204030204" pitchFamily="34" charset="0"/>
              <a:ea typeface="Arial"/>
              <a:cs typeface="Arial"/>
              <a:sym typeface="Arial"/>
            </a:endParaRPr>
          </a:p>
          <a:p>
            <a:pPr marL="457200" lvl="0" indent="0" algn="ctr" rtl="0">
              <a:lnSpc>
                <a:spcPct val="100000"/>
              </a:lnSpc>
              <a:spcBef>
                <a:spcPts val="0"/>
              </a:spcBef>
              <a:spcAft>
                <a:spcPts val="0"/>
              </a:spcAft>
              <a:buClr>
                <a:srgbClr val="000000"/>
              </a:buClr>
              <a:buSzPts val="1100"/>
              <a:buFont typeface="Arial"/>
              <a:buNone/>
            </a:pPr>
            <a:endParaRPr sz="3000"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203200" y="990600"/>
            <a:ext cx="11785500" cy="10668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C0C0C"/>
              </a:buClr>
              <a:buSzPts val="1400"/>
              <a:buFont typeface="Questrial"/>
              <a:buNone/>
            </a:pPr>
            <a:r>
              <a:rPr lang="en-US" sz="4000" dirty="0">
                <a:solidFill>
                  <a:schemeClr val="tx1"/>
                </a:solidFill>
              </a:rPr>
              <a:t>Office Disciplinary Referral Flags</a:t>
            </a:r>
            <a:endParaRPr sz="4000" b="0" dirty="0">
              <a:solidFill>
                <a:schemeClr val="tx1"/>
              </a:solidFill>
            </a:endParaRPr>
          </a:p>
        </p:txBody>
      </p:sp>
      <p:grpSp>
        <p:nvGrpSpPr>
          <p:cNvPr id="315" name="Google Shape;315;p45"/>
          <p:cNvGrpSpPr/>
          <p:nvPr/>
        </p:nvGrpSpPr>
        <p:grpSpPr>
          <a:xfrm>
            <a:off x="1981200" y="2006600"/>
            <a:ext cx="8229600" cy="4724398"/>
            <a:chOff x="0" y="0"/>
            <a:chExt cx="8229600" cy="4724398"/>
          </a:xfrm>
        </p:grpSpPr>
        <p:sp>
          <p:nvSpPr>
            <p:cNvPr id="316" name="Google Shape;316;p45"/>
            <p:cNvSpPr/>
            <p:nvPr/>
          </p:nvSpPr>
          <p:spPr>
            <a:xfrm>
              <a:off x="2666993" y="0"/>
              <a:ext cx="2743200" cy="1574799"/>
            </a:xfrm>
            <a:prstGeom prst="trapezoid">
              <a:avLst>
                <a:gd name="adj" fmla="val 8709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5"/>
            <p:cNvSpPr txBox="1"/>
            <p:nvPr/>
          </p:nvSpPr>
          <p:spPr>
            <a:xfrm>
              <a:off x="2666993" y="0"/>
              <a:ext cx="2743200" cy="1574799"/>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Arial"/>
                  <a:ea typeface="Arial"/>
                  <a:cs typeface="Arial"/>
                  <a:sym typeface="Arial"/>
                </a:rPr>
                <a:t>6+</a:t>
              </a:r>
              <a:endParaRPr/>
            </a:p>
          </p:txBody>
        </p:sp>
        <p:sp>
          <p:nvSpPr>
            <p:cNvPr id="318" name="Google Shape;318;p45"/>
            <p:cNvSpPr/>
            <p:nvPr/>
          </p:nvSpPr>
          <p:spPr>
            <a:xfrm>
              <a:off x="1295393" y="1600201"/>
              <a:ext cx="5486400" cy="1574799"/>
            </a:xfrm>
            <a:prstGeom prst="trapezoid">
              <a:avLst>
                <a:gd name="adj" fmla="val 8709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5"/>
            <p:cNvSpPr txBox="1"/>
            <p:nvPr/>
          </p:nvSpPr>
          <p:spPr>
            <a:xfrm>
              <a:off x="2255513" y="1600201"/>
              <a:ext cx="3566160" cy="157479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5400"/>
                <a:buFont typeface="Arial"/>
                <a:buNone/>
              </a:pPr>
              <a:r>
                <a:rPr lang="en-US" sz="5400">
                  <a:solidFill>
                    <a:schemeClr val="lt1"/>
                  </a:solidFill>
                  <a:latin typeface="Arial"/>
                  <a:ea typeface="Arial"/>
                  <a:cs typeface="Arial"/>
                  <a:sym typeface="Arial"/>
                </a:rPr>
                <a:t>2-5</a:t>
              </a:r>
              <a:endParaRPr sz="5400">
                <a:solidFill>
                  <a:schemeClr val="lt1"/>
                </a:solidFill>
                <a:latin typeface="Arial"/>
                <a:ea typeface="Arial"/>
                <a:cs typeface="Arial"/>
                <a:sym typeface="Arial"/>
              </a:endParaRPr>
            </a:p>
          </p:txBody>
        </p:sp>
        <p:sp>
          <p:nvSpPr>
            <p:cNvPr id="320" name="Google Shape;320;p45"/>
            <p:cNvSpPr/>
            <p:nvPr/>
          </p:nvSpPr>
          <p:spPr>
            <a:xfrm>
              <a:off x="0" y="3149599"/>
              <a:ext cx="8229600" cy="1574799"/>
            </a:xfrm>
            <a:prstGeom prst="trapezoid">
              <a:avLst>
                <a:gd name="adj" fmla="val 87097"/>
              </a:avLst>
            </a:prstGeom>
            <a:solidFill>
              <a:srgbClr val="19ACE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5"/>
            <p:cNvSpPr txBox="1"/>
            <p:nvPr/>
          </p:nvSpPr>
          <p:spPr>
            <a:xfrm>
              <a:off x="1440179" y="3149599"/>
              <a:ext cx="5349240" cy="157479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6000"/>
                <a:buFont typeface="Arial"/>
                <a:buNone/>
              </a:pPr>
              <a:r>
                <a:rPr lang="en-US" sz="6000">
                  <a:solidFill>
                    <a:schemeClr val="lt1"/>
                  </a:solidFill>
                  <a:latin typeface="Arial"/>
                  <a:ea typeface="Arial"/>
                  <a:cs typeface="Arial"/>
                  <a:sym typeface="Arial"/>
                </a:rPr>
                <a:t>0-1</a:t>
              </a:r>
              <a:endParaRPr sz="6000">
                <a:solidFill>
                  <a:schemeClr val="lt1"/>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6"/>
          <p:cNvSpPr txBox="1"/>
          <p:nvPr/>
        </p:nvSpPr>
        <p:spPr>
          <a:xfrm>
            <a:off x="337725" y="2112578"/>
            <a:ext cx="11205600" cy="4204021"/>
          </a:xfrm>
          <a:prstGeom prst="rect">
            <a:avLst/>
          </a:prstGeom>
          <a:noFill/>
          <a:ln>
            <a:noFill/>
          </a:ln>
        </p:spPr>
        <p:txBody>
          <a:bodyPr spcFirstLastPara="1" wrap="square" lIns="91425" tIns="91425" rIns="91425" bIns="91425" anchor="t" anchorCtr="0">
            <a:noAutofit/>
          </a:bodyPr>
          <a:lstStyle/>
          <a:p>
            <a:pPr marL="914400" marR="0" lvl="0" indent="0" algn="l" rtl="0">
              <a:spcBef>
                <a:spcPts val="0"/>
              </a:spcBef>
              <a:spcAft>
                <a:spcPts val="0"/>
              </a:spcAft>
              <a:buNone/>
            </a:pPr>
            <a:endParaRPr lang="en-US" sz="2400" b="1" dirty="0">
              <a:solidFill>
                <a:schemeClr val="dk1"/>
              </a:solidFill>
            </a:endParaRPr>
          </a:p>
          <a:p>
            <a:pPr marL="914400" marR="0" lvl="0" indent="0" algn="l" rtl="0">
              <a:spcBef>
                <a:spcPts val="0"/>
              </a:spcBef>
              <a:spcAft>
                <a:spcPts val="0"/>
              </a:spcAft>
              <a:buNone/>
            </a:pPr>
            <a:endParaRPr lang="en-US" sz="2400" b="1" dirty="0">
              <a:solidFill>
                <a:schemeClr val="dk1"/>
              </a:solidFill>
            </a:endParaRPr>
          </a:p>
          <a:p>
            <a:pPr marL="914400" marR="0" lvl="0" indent="0" algn="l" rtl="0">
              <a:spcBef>
                <a:spcPts val="0"/>
              </a:spcBef>
              <a:spcAft>
                <a:spcPts val="0"/>
              </a:spcAft>
              <a:buNone/>
            </a:pPr>
            <a:r>
              <a:rPr lang="en-US" sz="2600" b="1" dirty="0">
                <a:solidFill>
                  <a:schemeClr val="tx1"/>
                </a:solidFill>
                <a:latin typeface="Calibri" panose="020F0502020204030204" pitchFamily="34" charset="0"/>
              </a:rPr>
              <a:t>What does the research say?</a:t>
            </a:r>
            <a:endParaRPr sz="2600" b="1" dirty="0">
              <a:solidFill>
                <a:schemeClr val="tx1"/>
              </a:solidFill>
              <a:latin typeface="Calibri" panose="020F0502020204030204" pitchFamily="34" charset="0"/>
            </a:endParaRPr>
          </a:p>
          <a:p>
            <a:pPr marL="0" marR="0" lvl="0" indent="0" algn="l" rtl="0">
              <a:spcBef>
                <a:spcPts val="0"/>
              </a:spcBef>
              <a:spcAft>
                <a:spcPts val="0"/>
              </a:spcAft>
              <a:buNone/>
            </a:pPr>
            <a:r>
              <a:rPr lang="en-US" sz="2600" dirty="0">
                <a:solidFill>
                  <a:schemeClr val="tx1"/>
                </a:solidFill>
                <a:latin typeface="Calibri" panose="020F0502020204030204" pitchFamily="34" charset="0"/>
                <a:sym typeface="Arial"/>
              </a:rPr>
              <a:t> 	</a:t>
            </a:r>
            <a:r>
              <a:rPr lang="en-US" sz="2600" dirty="0">
                <a:solidFill>
                  <a:schemeClr val="tx1"/>
                </a:solidFill>
                <a:latin typeface="Calibri" panose="020F0502020204030204" pitchFamily="34" charset="0"/>
              </a:rPr>
              <a:t>	         </a:t>
            </a:r>
            <a:r>
              <a:rPr lang="en-US" sz="2600" dirty="0">
                <a:solidFill>
                  <a:schemeClr val="tx1"/>
                </a:solidFill>
                <a:latin typeface="Calibri" panose="020F0502020204030204" pitchFamily="34" charset="0"/>
                <a:sym typeface="Arial"/>
              </a:rPr>
              <a:t>GPA and course </a:t>
            </a:r>
            <a:r>
              <a:rPr lang="en-US" sz="2600" dirty="0">
                <a:solidFill>
                  <a:schemeClr val="tx1"/>
                </a:solidFill>
                <a:latin typeface="Calibri" panose="020F0502020204030204" pitchFamily="34" charset="0"/>
              </a:rPr>
              <a:t>proficiency</a:t>
            </a:r>
            <a:r>
              <a:rPr lang="en-US" sz="2600" dirty="0">
                <a:solidFill>
                  <a:schemeClr val="tx1"/>
                </a:solidFill>
                <a:latin typeface="Calibri" panose="020F0502020204030204" pitchFamily="34" charset="0"/>
                <a:sym typeface="Arial"/>
              </a:rPr>
              <a:t> are key data points</a:t>
            </a:r>
            <a:endParaRPr sz="2600" dirty="0">
              <a:solidFill>
                <a:schemeClr val="tx1"/>
              </a:solidFill>
              <a:latin typeface="Calibri" panose="020F0502020204030204" pitchFamily="34" charset="0"/>
              <a:sym typeface="Arial"/>
            </a:endParaRPr>
          </a:p>
          <a:p>
            <a:pPr marL="342900" marR="0" lvl="0" indent="-190500" algn="l" rtl="0">
              <a:spcBef>
                <a:spcPts val="0"/>
              </a:spcBef>
              <a:spcAft>
                <a:spcPts val="0"/>
              </a:spcAft>
              <a:buClr>
                <a:schemeClr val="dk1"/>
              </a:buClr>
              <a:buSzPts val="2400"/>
              <a:buFont typeface="Arial"/>
              <a:buNone/>
            </a:pPr>
            <a:endParaRPr sz="2600" dirty="0">
              <a:solidFill>
                <a:schemeClr val="tx1"/>
              </a:solidFill>
              <a:latin typeface="Calibri" panose="020F0502020204030204" pitchFamily="34" charset="0"/>
              <a:sym typeface="Arial"/>
            </a:endParaRPr>
          </a:p>
          <a:p>
            <a:pPr marL="914400" marR="0" lvl="0" indent="0" algn="l" rtl="0">
              <a:spcBef>
                <a:spcPts val="0"/>
              </a:spcBef>
              <a:spcAft>
                <a:spcPts val="0"/>
              </a:spcAft>
              <a:buNone/>
            </a:pPr>
            <a:r>
              <a:rPr lang="en-US" sz="2600" b="1" dirty="0">
                <a:solidFill>
                  <a:schemeClr val="tx1"/>
                </a:solidFill>
                <a:latin typeface="Calibri" panose="020F0502020204030204" pitchFamily="34" charset="0"/>
              </a:rPr>
              <a:t>What data sources are helpful?</a:t>
            </a:r>
            <a:endParaRPr sz="2600" b="1" dirty="0">
              <a:solidFill>
                <a:schemeClr val="tx1"/>
              </a:solidFill>
              <a:latin typeface="Calibri" panose="020F0502020204030204" pitchFamily="34" charset="0"/>
            </a:endParaRPr>
          </a:p>
          <a:p>
            <a:pPr marL="0" marR="0" lvl="0" indent="0" algn="l" rtl="0">
              <a:spcBef>
                <a:spcPts val="0"/>
              </a:spcBef>
              <a:spcAft>
                <a:spcPts val="0"/>
              </a:spcAft>
              <a:buNone/>
            </a:pPr>
            <a:r>
              <a:rPr lang="en-US" sz="2600" dirty="0">
                <a:solidFill>
                  <a:schemeClr val="tx1"/>
                </a:solidFill>
                <a:latin typeface="Calibri" panose="020F0502020204030204" pitchFamily="34" charset="0"/>
                <a:sym typeface="Arial"/>
              </a:rPr>
              <a:t>	</a:t>
            </a:r>
            <a:r>
              <a:rPr lang="en-US" sz="2600" dirty="0">
                <a:solidFill>
                  <a:schemeClr val="tx1"/>
                </a:solidFill>
                <a:latin typeface="Calibri" panose="020F0502020204030204" pitchFamily="34" charset="0"/>
              </a:rPr>
              <a:t>	         </a:t>
            </a:r>
            <a:r>
              <a:rPr lang="en-US" sz="2600" dirty="0">
                <a:solidFill>
                  <a:schemeClr val="tx1"/>
                </a:solidFill>
                <a:latin typeface="Calibri" panose="020F0502020204030204" pitchFamily="34" charset="0"/>
                <a:sym typeface="Arial"/>
              </a:rPr>
              <a:t>GPA (2.0 GPA on a 4.0 scale)</a:t>
            </a:r>
            <a:endParaRPr sz="2600" dirty="0">
              <a:solidFill>
                <a:schemeClr val="tx1"/>
              </a:solidFill>
              <a:latin typeface="Calibri" panose="020F0502020204030204" pitchFamily="34" charset="0"/>
              <a:sym typeface="Arial"/>
            </a:endParaRPr>
          </a:p>
          <a:p>
            <a:pPr marL="0" marR="0" lvl="0" indent="0" algn="l" rtl="0">
              <a:spcBef>
                <a:spcPts val="0"/>
              </a:spcBef>
              <a:spcAft>
                <a:spcPts val="0"/>
              </a:spcAft>
              <a:buNone/>
            </a:pPr>
            <a:r>
              <a:rPr lang="en-US" sz="2600" dirty="0">
                <a:solidFill>
                  <a:schemeClr val="tx1"/>
                </a:solidFill>
                <a:latin typeface="Calibri" panose="020F0502020204030204" pitchFamily="34" charset="0"/>
                <a:sym typeface="Arial"/>
              </a:rPr>
              <a:t>	</a:t>
            </a:r>
            <a:r>
              <a:rPr lang="en-US" sz="2600" dirty="0">
                <a:solidFill>
                  <a:schemeClr val="tx1"/>
                </a:solidFill>
                <a:latin typeface="Calibri" panose="020F0502020204030204" pitchFamily="34" charset="0"/>
              </a:rPr>
              <a:t>	         </a:t>
            </a:r>
            <a:r>
              <a:rPr lang="en-US" sz="2600" dirty="0">
                <a:solidFill>
                  <a:schemeClr val="tx1"/>
                </a:solidFill>
                <a:latin typeface="Calibri" panose="020F0502020204030204" pitchFamily="34" charset="0"/>
                <a:sym typeface="Arial"/>
              </a:rPr>
              <a:t>Course </a:t>
            </a:r>
            <a:r>
              <a:rPr lang="en-US" sz="2600" dirty="0">
                <a:solidFill>
                  <a:schemeClr val="tx1"/>
                </a:solidFill>
                <a:latin typeface="Calibri" panose="020F0502020204030204" pitchFamily="34" charset="0"/>
              </a:rPr>
              <a:t>proficiency</a:t>
            </a:r>
            <a:r>
              <a:rPr lang="en-US" sz="2600" dirty="0">
                <a:solidFill>
                  <a:schemeClr val="tx1"/>
                </a:solidFill>
                <a:latin typeface="Calibri" panose="020F0502020204030204" pitchFamily="34" charset="0"/>
                <a:sym typeface="Arial"/>
              </a:rPr>
              <a:t> (1+ in the first marking period)</a:t>
            </a:r>
            <a:endParaRPr sz="2600" dirty="0">
              <a:solidFill>
                <a:schemeClr val="tx1"/>
              </a:solidFill>
              <a:latin typeface="Calibri" panose="020F0502020204030204" pitchFamily="34" charset="0"/>
              <a:sym typeface="Arial"/>
            </a:endParaRPr>
          </a:p>
          <a:p>
            <a:pPr marL="0" marR="0" lvl="0" indent="0" algn="l" rtl="0">
              <a:spcBef>
                <a:spcPts val="0"/>
              </a:spcBef>
              <a:spcAft>
                <a:spcPts val="0"/>
              </a:spcAft>
              <a:buNone/>
            </a:pPr>
            <a:r>
              <a:rPr lang="en-US" sz="2600" dirty="0">
                <a:solidFill>
                  <a:schemeClr val="tx1"/>
                </a:solidFill>
                <a:latin typeface="Calibri" panose="020F0502020204030204" pitchFamily="34" charset="0"/>
                <a:sym typeface="Arial"/>
              </a:rPr>
              <a:t>	</a:t>
            </a:r>
            <a:r>
              <a:rPr lang="en-US" sz="2600" dirty="0">
                <a:solidFill>
                  <a:schemeClr val="tx1"/>
                </a:solidFill>
                <a:latin typeface="Calibri" panose="020F0502020204030204" pitchFamily="34" charset="0"/>
              </a:rPr>
              <a:t>	         </a:t>
            </a:r>
            <a:r>
              <a:rPr lang="en-US" sz="2600" dirty="0">
                <a:solidFill>
                  <a:schemeClr val="tx1"/>
                </a:solidFill>
                <a:latin typeface="Calibri" panose="020F0502020204030204" pitchFamily="34" charset="0"/>
                <a:sym typeface="Arial"/>
              </a:rPr>
              <a:t>Elective course fails (1+ in the first marking period)</a:t>
            </a:r>
            <a:endParaRPr sz="2600" dirty="0">
              <a:solidFill>
                <a:schemeClr val="tx1"/>
              </a:solidFill>
              <a:latin typeface="Calibri" panose="020F0502020204030204" pitchFamily="34" charset="0"/>
              <a:sym typeface="Arial"/>
            </a:endParaRPr>
          </a:p>
          <a:p>
            <a:pPr marL="0" marR="0" lvl="0" indent="0" algn="l" rtl="0">
              <a:spcBef>
                <a:spcPts val="0"/>
              </a:spcBef>
              <a:spcAft>
                <a:spcPts val="0"/>
              </a:spcAft>
              <a:buNone/>
            </a:pPr>
            <a:r>
              <a:rPr lang="en-US" sz="2600" dirty="0">
                <a:solidFill>
                  <a:schemeClr val="tx1"/>
                </a:solidFill>
                <a:latin typeface="Calibri" panose="020F0502020204030204" pitchFamily="34" charset="0"/>
                <a:sym typeface="Arial"/>
              </a:rPr>
              <a:t>	</a:t>
            </a:r>
            <a:r>
              <a:rPr lang="en-US" sz="2600" dirty="0">
                <a:solidFill>
                  <a:schemeClr val="tx1"/>
                </a:solidFill>
                <a:latin typeface="Calibri" panose="020F0502020204030204" pitchFamily="34" charset="0"/>
              </a:rPr>
              <a:t>	         </a:t>
            </a:r>
            <a:r>
              <a:rPr lang="en-US" sz="2600" dirty="0">
                <a:solidFill>
                  <a:schemeClr val="tx1"/>
                </a:solidFill>
                <a:latin typeface="Calibri" panose="020F0502020204030204" pitchFamily="34" charset="0"/>
                <a:sym typeface="Arial"/>
              </a:rPr>
              <a:t>Age/credit discrepancy</a:t>
            </a:r>
            <a:endParaRPr sz="2600" dirty="0">
              <a:solidFill>
                <a:schemeClr val="tx1"/>
              </a:solidFill>
              <a:latin typeface="Calibri" panose="020F0502020204030204" pitchFamily="34" charset="0"/>
              <a:sym typeface="Arial"/>
            </a:endParaRPr>
          </a:p>
        </p:txBody>
      </p:sp>
      <p:sp>
        <p:nvSpPr>
          <p:cNvPr id="329" name="Google Shape;329;p46"/>
          <p:cNvSpPr txBox="1">
            <a:spLocks noGrp="1"/>
          </p:cNvSpPr>
          <p:nvPr>
            <p:ph type="body" idx="1"/>
          </p:nvPr>
        </p:nvSpPr>
        <p:spPr>
          <a:xfrm>
            <a:off x="138325" y="5908550"/>
            <a:ext cx="11785500" cy="42111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0"/>
              </a:spcAft>
              <a:buNone/>
            </a:pPr>
            <a:endParaRPr/>
          </a:p>
          <a:p>
            <a:pPr marL="0" lvl="0" indent="0" algn="l" rtl="0">
              <a:spcBef>
                <a:spcPts val="500"/>
              </a:spcBef>
              <a:spcAft>
                <a:spcPts val="0"/>
              </a:spcAft>
              <a:buNone/>
            </a:pPr>
            <a:endParaRPr/>
          </a:p>
        </p:txBody>
      </p:sp>
      <p:sp>
        <p:nvSpPr>
          <p:cNvPr id="330" name="Google Shape;330;p46"/>
          <p:cNvSpPr txBox="1">
            <a:spLocks noGrp="1"/>
          </p:cNvSpPr>
          <p:nvPr>
            <p:ph type="title"/>
          </p:nvPr>
        </p:nvSpPr>
        <p:spPr>
          <a:xfrm>
            <a:off x="47775" y="494817"/>
            <a:ext cx="11785500" cy="1617761"/>
          </a:xfrm>
          <a:prstGeom prst="rect">
            <a:avLst/>
          </a:prstGeom>
        </p:spPr>
        <p:txBody>
          <a:bodyPr spcFirstLastPara="1" wrap="square" lIns="121900" tIns="60925" rIns="121900" bIns="60925" anchor="ctr" anchorCtr="0">
            <a:noAutofit/>
          </a:bodyPr>
          <a:lstStyle/>
          <a:p>
            <a:r>
              <a:rPr lang="en-US" sz="9600" dirty="0">
                <a:solidFill>
                  <a:srgbClr val="980000"/>
                </a:solidFill>
                <a:latin typeface="Calibri" panose="020F0502020204030204" pitchFamily="34" charset="0"/>
                <a:ea typeface="Arial"/>
                <a:cs typeface="Arial"/>
                <a:sym typeface="Arial"/>
              </a:rPr>
              <a:t/>
            </a:r>
            <a:br>
              <a:rPr lang="en-US" sz="9600" dirty="0">
                <a:solidFill>
                  <a:srgbClr val="980000"/>
                </a:solidFill>
                <a:latin typeface="Calibri" panose="020F0502020204030204" pitchFamily="34" charset="0"/>
                <a:ea typeface="Arial"/>
                <a:cs typeface="Arial"/>
                <a:sym typeface="Arial"/>
              </a:rPr>
            </a:br>
            <a:r>
              <a:rPr lang="en-US" sz="9600" dirty="0">
                <a:solidFill>
                  <a:srgbClr val="980000"/>
                </a:solidFill>
                <a:latin typeface="Calibri" panose="020F0502020204030204" pitchFamily="34" charset="0"/>
                <a:ea typeface="Arial"/>
                <a:cs typeface="Arial"/>
                <a:sym typeface="Arial"/>
              </a:rPr>
              <a:t>C </a:t>
            </a:r>
            <a:r>
              <a:rPr lang="en-US" sz="4000" dirty="0">
                <a:latin typeface="Calibri" panose="020F0502020204030204" pitchFamily="34" charset="0"/>
              </a:rPr>
              <a:t>Course Proficiency</a:t>
            </a:r>
            <a:r>
              <a:rPr lang="en-US" sz="4000" dirty="0"/>
              <a:t/>
            </a:r>
            <a:br>
              <a:rPr lang="en-US" sz="4000" dirty="0"/>
            </a:br>
            <a:endParaRP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546100" lvl="0" indent="-457200" algn="l" rtl="0">
              <a:lnSpc>
                <a:spcPct val="90000"/>
              </a:lnSpc>
              <a:spcBef>
                <a:spcPts val="1200"/>
              </a:spcBef>
              <a:spcAft>
                <a:spcPts val="0"/>
              </a:spcAft>
              <a:buSzPts val="2200"/>
              <a:buFont typeface="Wingdings" panose="05000000000000000000" pitchFamily="2" charset="2"/>
              <a:buChar char="q"/>
            </a:pPr>
            <a:r>
              <a:rPr lang="en-US" sz="2600" i="1" dirty="0">
                <a:solidFill>
                  <a:schemeClr val="tx1"/>
                </a:solidFill>
                <a:latin typeface="Calibri" panose="020F0502020204030204" pitchFamily="34" charset="0"/>
                <a:ea typeface="Arial"/>
                <a:cs typeface="Arial"/>
                <a:sym typeface="Arial"/>
              </a:rPr>
              <a:t>Falling </a:t>
            </a:r>
            <a:r>
              <a:rPr lang="en-US" sz="2600" i="1" dirty="0">
                <a:solidFill>
                  <a:schemeClr val="tx1"/>
                </a:solidFill>
                <a:latin typeface="Calibri" panose="020F0502020204030204" pitchFamily="34" charset="0"/>
              </a:rPr>
              <a:t>O</a:t>
            </a:r>
            <a:r>
              <a:rPr lang="en-US" sz="2600" i="1" dirty="0">
                <a:solidFill>
                  <a:schemeClr val="tx1"/>
                </a:solidFill>
                <a:latin typeface="Calibri" panose="020F0502020204030204" pitchFamily="34" charset="0"/>
                <a:ea typeface="Arial"/>
                <a:cs typeface="Arial"/>
                <a:sym typeface="Arial"/>
              </a:rPr>
              <a:t>ff </a:t>
            </a:r>
            <a:r>
              <a:rPr lang="en-US" sz="2600" i="1" dirty="0">
                <a:solidFill>
                  <a:schemeClr val="tx1"/>
                </a:solidFill>
                <a:latin typeface="Calibri" panose="020F0502020204030204" pitchFamily="34" charset="0"/>
              </a:rPr>
              <a:t>T</a:t>
            </a:r>
            <a:r>
              <a:rPr lang="en-US" sz="2600" i="1" dirty="0">
                <a:solidFill>
                  <a:schemeClr val="tx1"/>
                </a:solidFill>
                <a:latin typeface="Calibri" panose="020F0502020204030204" pitchFamily="34" charset="0"/>
                <a:ea typeface="Arial"/>
                <a:cs typeface="Arial"/>
                <a:sym typeface="Arial"/>
              </a:rPr>
              <a:t>rack </a:t>
            </a:r>
            <a:r>
              <a:rPr lang="en-US" sz="2600" i="1" dirty="0">
                <a:solidFill>
                  <a:schemeClr val="tx1"/>
                </a:solidFill>
                <a:latin typeface="Calibri" panose="020F0502020204030204" pitchFamily="34" charset="0"/>
              </a:rPr>
              <a:t>D</a:t>
            </a:r>
            <a:r>
              <a:rPr lang="en-US" sz="2600" i="1" dirty="0">
                <a:solidFill>
                  <a:schemeClr val="tx1"/>
                </a:solidFill>
                <a:latin typeface="Calibri" panose="020F0502020204030204" pitchFamily="34" charset="0"/>
                <a:ea typeface="Arial"/>
                <a:cs typeface="Arial"/>
                <a:sym typeface="Arial"/>
              </a:rPr>
              <a:t>uring the </a:t>
            </a:r>
            <a:r>
              <a:rPr lang="en-US" sz="2600" i="1" dirty="0">
                <a:solidFill>
                  <a:schemeClr val="tx1"/>
                </a:solidFill>
                <a:latin typeface="Calibri" panose="020F0502020204030204" pitchFamily="34" charset="0"/>
              </a:rPr>
              <a:t>T</a:t>
            </a:r>
            <a:r>
              <a:rPr lang="en-US" sz="2600" i="1" dirty="0">
                <a:solidFill>
                  <a:schemeClr val="tx1"/>
                </a:solidFill>
                <a:latin typeface="Calibri" panose="020F0502020204030204" pitchFamily="34" charset="0"/>
                <a:ea typeface="Arial"/>
                <a:cs typeface="Arial"/>
                <a:sym typeface="Arial"/>
              </a:rPr>
              <a:t>ransition to </a:t>
            </a:r>
            <a:r>
              <a:rPr lang="en-US" sz="2600" i="1" dirty="0">
                <a:solidFill>
                  <a:schemeClr val="tx1"/>
                </a:solidFill>
                <a:latin typeface="Calibri" panose="020F0502020204030204" pitchFamily="34" charset="0"/>
              </a:rPr>
              <a:t>H</a:t>
            </a:r>
            <a:r>
              <a:rPr lang="en-US" sz="2600" i="1" dirty="0">
                <a:solidFill>
                  <a:schemeClr val="tx1"/>
                </a:solidFill>
                <a:latin typeface="Calibri" panose="020F0502020204030204" pitchFamily="34" charset="0"/>
                <a:ea typeface="Arial"/>
                <a:cs typeface="Arial"/>
                <a:sym typeface="Arial"/>
              </a:rPr>
              <a:t>igh </a:t>
            </a:r>
            <a:r>
              <a:rPr lang="en-US" sz="2600" i="1" dirty="0">
                <a:solidFill>
                  <a:schemeClr val="tx1"/>
                </a:solidFill>
                <a:latin typeface="Calibri" panose="020F0502020204030204" pitchFamily="34" charset="0"/>
              </a:rPr>
              <a:t>S</a:t>
            </a:r>
            <a:r>
              <a:rPr lang="en-US" sz="2600" i="1" dirty="0">
                <a:solidFill>
                  <a:schemeClr val="tx1"/>
                </a:solidFill>
                <a:latin typeface="Calibri" panose="020F0502020204030204" pitchFamily="34" charset="0"/>
                <a:ea typeface="Arial"/>
                <a:cs typeface="Arial"/>
                <a:sym typeface="Arial"/>
              </a:rPr>
              <a:t>chool: What </a:t>
            </a:r>
            <a:r>
              <a:rPr lang="en-US" sz="2600" i="1" dirty="0">
                <a:solidFill>
                  <a:schemeClr val="tx1"/>
                </a:solidFill>
                <a:latin typeface="Calibri" panose="020F0502020204030204" pitchFamily="34" charset="0"/>
              </a:rPr>
              <a:t>W</a:t>
            </a:r>
            <a:r>
              <a:rPr lang="en-US" sz="2600" i="1" dirty="0">
                <a:solidFill>
                  <a:schemeClr val="tx1"/>
                </a:solidFill>
                <a:latin typeface="Calibri" panose="020F0502020204030204" pitchFamily="34" charset="0"/>
                <a:ea typeface="Arial"/>
                <a:cs typeface="Arial"/>
                <a:sym typeface="Arial"/>
              </a:rPr>
              <a:t>e </a:t>
            </a:r>
            <a:r>
              <a:rPr lang="en-US" sz="2600" i="1" dirty="0">
                <a:solidFill>
                  <a:schemeClr val="tx1"/>
                </a:solidFill>
                <a:latin typeface="Calibri" panose="020F0502020204030204" pitchFamily="34" charset="0"/>
              </a:rPr>
              <a:t>K</a:t>
            </a:r>
            <a:r>
              <a:rPr lang="en-US" sz="2600" i="1" dirty="0">
                <a:solidFill>
                  <a:schemeClr val="tx1"/>
                </a:solidFill>
                <a:latin typeface="Calibri" panose="020F0502020204030204" pitchFamily="34" charset="0"/>
                <a:ea typeface="Arial"/>
                <a:cs typeface="Arial"/>
                <a:sym typeface="Arial"/>
              </a:rPr>
              <a:t>now and </a:t>
            </a:r>
            <a:r>
              <a:rPr lang="en-US" sz="2600" i="1" dirty="0">
                <a:solidFill>
                  <a:schemeClr val="tx1"/>
                </a:solidFill>
                <a:latin typeface="Calibri" panose="020F0502020204030204" pitchFamily="34" charset="0"/>
              </a:rPr>
              <a:t>W</a:t>
            </a:r>
            <a:r>
              <a:rPr lang="en-US" sz="2600" i="1" dirty="0">
                <a:solidFill>
                  <a:schemeClr val="tx1"/>
                </a:solidFill>
                <a:latin typeface="Calibri" panose="020F0502020204030204" pitchFamily="34" charset="0"/>
                <a:ea typeface="Arial"/>
                <a:cs typeface="Arial"/>
                <a:sym typeface="Arial"/>
              </a:rPr>
              <a:t>hat </a:t>
            </a:r>
            <a:r>
              <a:rPr lang="en-US" sz="2600" i="1" dirty="0">
                <a:solidFill>
                  <a:schemeClr val="tx1"/>
                </a:solidFill>
                <a:latin typeface="Calibri" panose="020F0502020204030204" pitchFamily="34" charset="0"/>
              </a:rPr>
              <a:t>C</a:t>
            </a:r>
            <a:r>
              <a:rPr lang="en-US" sz="2600" i="1" dirty="0">
                <a:solidFill>
                  <a:schemeClr val="tx1"/>
                </a:solidFill>
                <a:latin typeface="Calibri" panose="020F0502020204030204" pitchFamily="34" charset="0"/>
                <a:ea typeface="Arial"/>
                <a:cs typeface="Arial"/>
                <a:sym typeface="Arial"/>
              </a:rPr>
              <a:t>an </a:t>
            </a:r>
            <a:r>
              <a:rPr lang="en-US" sz="2600" i="1" dirty="0">
                <a:solidFill>
                  <a:schemeClr val="tx1"/>
                </a:solidFill>
                <a:latin typeface="Calibri" panose="020F0502020204030204" pitchFamily="34" charset="0"/>
              </a:rPr>
              <a:t>B</a:t>
            </a:r>
            <a:r>
              <a:rPr lang="en-US" sz="2600" i="1" dirty="0">
                <a:solidFill>
                  <a:schemeClr val="tx1"/>
                </a:solidFill>
                <a:latin typeface="Calibri" panose="020F0502020204030204" pitchFamily="34" charset="0"/>
                <a:ea typeface="Arial"/>
                <a:cs typeface="Arial"/>
                <a:sym typeface="Arial"/>
              </a:rPr>
              <a:t>e </a:t>
            </a:r>
            <a:r>
              <a:rPr lang="en-US" sz="2600" i="1" dirty="0">
                <a:solidFill>
                  <a:schemeClr val="tx1"/>
                </a:solidFill>
                <a:latin typeface="Calibri" panose="020F0502020204030204" pitchFamily="34" charset="0"/>
              </a:rPr>
              <a:t>D</a:t>
            </a:r>
            <a:r>
              <a:rPr lang="en-US" sz="2600" i="1" dirty="0">
                <a:solidFill>
                  <a:schemeClr val="tx1"/>
                </a:solidFill>
                <a:latin typeface="Calibri" panose="020F0502020204030204" pitchFamily="34" charset="0"/>
                <a:ea typeface="Arial"/>
                <a:cs typeface="Arial"/>
                <a:sym typeface="Arial"/>
              </a:rPr>
              <a:t>one. </a:t>
            </a:r>
            <a:endParaRPr sz="2600" i="1" dirty="0">
              <a:solidFill>
                <a:schemeClr val="tx1"/>
              </a:solidFill>
              <a:latin typeface="Calibri" panose="020F0502020204030204" pitchFamily="34" charset="0"/>
            </a:endParaRPr>
          </a:p>
          <a:p>
            <a:pPr marL="1003300" lvl="1" indent="-457200">
              <a:lnSpc>
                <a:spcPct val="90000"/>
              </a:lnSpc>
              <a:spcBef>
                <a:spcPts val="1200"/>
              </a:spcBef>
              <a:buSzPts val="2200"/>
              <a:buFont typeface="Wingdings" panose="05000000000000000000" pitchFamily="2" charset="2"/>
              <a:buChar char="q"/>
            </a:pPr>
            <a:r>
              <a:rPr lang="en-US" sz="2600" dirty="0">
                <a:solidFill>
                  <a:schemeClr val="tx1"/>
                </a:solidFill>
                <a:latin typeface="Calibri" panose="020F0502020204030204" pitchFamily="34" charset="0"/>
                <a:ea typeface="Arial"/>
                <a:cs typeface="Arial"/>
                <a:sym typeface="Arial"/>
              </a:rPr>
              <a:t>Ruth Neild</a:t>
            </a:r>
            <a:endParaRPr sz="2600" dirty="0">
              <a:solidFill>
                <a:schemeClr val="tx1"/>
              </a:solidFill>
              <a:latin typeface="Calibri" panose="020F0502020204030204" pitchFamily="34" charset="0"/>
            </a:endParaRPr>
          </a:p>
          <a:p>
            <a:pPr marL="1003300" lvl="1" indent="-457200">
              <a:lnSpc>
                <a:spcPct val="90000"/>
              </a:lnSpc>
              <a:spcBef>
                <a:spcPts val="1200"/>
              </a:spcBef>
              <a:buSzPts val="2200"/>
              <a:buFont typeface="Wingdings" panose="05000000000000000000" pitchFamily="2" charset="2"/>
              <a:buChar char="q"/>
            </a:pPr>
            <a:r>
              <a:rPr lang="en-US" sz="2600" dirty="0">
                <a:solidFill>
                  <a:schemeClr val="tx1"/>
                </a:solidFill>
                <a:latin typeface="Calibri" panose="020F0502020204030204" pitchFamily="34" charset="0"/>
                <a:ea typeface="Arial"/>
                <a:cs typeface="Arial"/>
                <a:sym typeface="Arial"/>
              </a:rPr>
              <a:t>Updated: Fall 2014</a:t>
            </a:r>
            <a:endParaRPr sz="2600" dirty="0">
              <a:solidFill>
                <a:schemeClr val="tx1"/>
              </a:solidFill>
              <a:latin typeface="Calibri" panose="020F0502020204030204" pitchFamily="34" charset="0"/>
            </a:endParaRPr>
          </a:p>
          <a:p>
            <a:pPr marL="457200" lvl="0" indent="-228600" algn="l" rtl="0">
              <a:lnSpc>
                <a:spcPct val="90000"/>
              </a:lnSpc>
              <a:spcBef>
                <a:spcPts val="1200"/>
              </a:spcBef>
              <a:spcAft>
                <a:spcPts val="0"/>
              </a:spcAft>
              <a:buSzPts val="2200"/>
              <a:buNone/>
            </a:pPr>
            <a:endParaRPr sz="2400" dirty="0"/>
          </a:p>
        </p:txBody>
      </p:sp>
      <p:sp>
        <p:nvSpPr>
          <p:cNvPr id="110" name="Google Shape;110;p20"/>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Pre-Read</a:t>
            </a:r>
            <a:endParaRPr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7"/>
          <p:cNvSpPr txBox="1">
            <a:spLocks noGrp="1"/>
          </p:cNvSpPr>
          <p:nvPr>
            <p:ph type="title"/>
          </p:nvPr>
        </p:nvSpPr>
        <p:spPr>
          <a:xfrm>
            <a:off x="203200" y="1182414"/>
            <a:ext cx="11785500" cy="510686"/>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C0C0C"/>
              </a:buClr>
              <a:buSzPts val="1400"/>
              <a:buFont typeface="Questrial"/>
              <a:buNone/>
            </a:pPr>
            <a:r>
              <a:rPr lang="en-US" sz="4000" dirty="0">
                <a:solidFill>
                  <a:schemeClr val="accent1"/>
                </a:solidFill>
              </a:rPr>
              <a:t>GPA </a:t>
            </a:r>
            <a:endParaRPr sz="4000" dirty="0">
              <a:solidFill>
                <a:schemeClr val="accent1"/>
              </a:solidFill>
            </a:endParaRPr>
          </a:p>
          <a:p>
            <a:pPr marL="0" marR="0" lvl="0" indent="0" algn="ctr" rtl="0">
              <a:lnSpc>
                <a:spcPct val="80000"/>
              </a:lnSpc>
              <a:spcBef>
                <a:spcPts val="0"/>
              </a:spcBef>
              <a:spcAft>
                <a:spcPts val="0"/>
              </a:spcAft>
              <a:buClr>
                <a:srgbClr val="0C0C0C"/>
              </a:buClr>
              <a:buSzPts val="1400"/>
              <a:buFont typeface="Questrial"/>
              <a:buNone/>
            </a:pPr>
            <a:r>
              <a:rPr lang="en-US" sz="4000" dirty="0">
                <a:solidFill>
                  <a:schemeClr val="accent1"/>
                </a:solidFill>
              </a:rPr>
              <a:t>(on a 4 point scale) </a:t>
            </a:r>
            <a:endParaRPr sz="4000" b="0" dirty="0">
              <a:solidFill>
                <a:schemeClr val="accent1"/>
              </a:solidFill>
            </a:endParaRPr>
          </a:p>
        </p:txBody>
      </p:sp>
      <p:grpSp>
        <p:nvGrpSpPr>
          <p:cNvPr id="337" name="Google Shape;337;p47"/>
          <p:cNvGrpSpPr/>
          <p:nvPr/>
        </p:nvGrpSpPr>
        <p:grpSpPr>
          <a:xfrm>
            <a:off x="2152381" y="1942150"/>
            <a:ext cx="8077187" cy="4724399"/>
            <a:chOff x="76206" y="0"/>
            <a:chExt cx="8077187" cy="4724399"/>
          </a:xfrm>
        </p:grpSpPr>
        <p:sp>
          <p:nvSpPr>
            <p:cNvPr id="338" name="Google Shape;338;p47"/>
            <p:cNvSpPr/>
            <p:nvPr/>
          </p:nvSpPr>
          <p:spPr>
            <a:xfrm>
              <a:off x="3047999" y="0"/>
              <a:ext cx="2133600" cy="1320800"/>
            </a:xfrm>
            <a:prstGeom prst="trapezoid">
              <a:avLst>
                <a:gd name="adj" fmla="val 87097"/>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7"/>
            <p:cNvSpPr txBox="1"/>
            <p:nvPr/>
          </p:nvSpPr>
          <p:spPr>
            <a:xfrm>
              <a:off x="3047999" y="0"/>
              <a:ext cx="2133600" cy="1320800"/>
            </a:xfrm>
            <a:prstGeom prst="rect">
              <a:avLst/>
            </a:prstGeom>
            <a:noFill/>
            <a:ln>
              <a:noFill/>
            </a:ln>
          </p:spPr>
          <p:txBody>
            <a:bodyPr spcFirstLastPara="1" wrap="square" lIns="25400" tIns="25400" rIns="25400" bIns="182875" anchor="b" anchorCtr="0">
              <a:noAutofit/>
            </a:bodyPr>
            <a:lstStyle/>
            <a:p>
              <a:pPr marL="0" marR="0" lvl="0" indent="0" algn="ctr" rtl="0">
                <a:lnSpc>
                  <a:spcPct val="90000"/>
                </a:lnSpc>
                <a:spcBef>
                  <a:spcPts val="0"/>
                </a:spcBef>
                <a:spcAft>
                  <a:spcPts val="0"/>
                </a:spcAft>
                <a:buClr>
                  <a:schemeClr val="lt1"/>
                </a:buClr>
                <a:buSzPts val="2000"/>
                <a:buFont typeface="Arial"/>
                <a:buNone/>
              </a:pPr>
              <a:r>
                <a:rPr lang="en-US" sz="2000" b="1" dirty="0">
                  <a:solidFill>
                    <a:schemeClr val="lt1"/>
                  </a:solidFill>
                  <a:latin typeface="Arial"/>
                  <a:ea typeface="Arial"/>
                  <a:cs typeface="Arial"/>
                  <a:sym typeface="Arial"/>
                </a:rPr>
                <a:t>Below a 2.0</a:t>
              </a:r>
              <a:endParaRPr dirty="0"/>
            </a:p>
          </p:txBody>
        </p:sp>
        <p:sp>
          <p:nvSpPr>
            <p:cNvPr id="340" name="Google Shape;340;p47"/>
            <p:cNvSpPr/>
            <p:nvPr/>
          </p:nvSpPr>
          <p:spPr>
            <a:xfrm>
              <a:off x="1523991" y="1407626"/>
              <a:ext cx="5181616" cy="1701799"/>
            </a:xfrm>
            <a:prstGeom prst="trapezoid">
              <a:avLst>
                <a:gd name="adj" fmla="val 8709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7"/>
            <p:cNvSpPr txBox="1"/>
            <p:nvPr/>
          </p:nvSpPr>
          <p:spPr>
            <a:xfrm>
              <a:off x="2430774" y="1407626"/>
              <a:ext cx="3368050" cy="1701799"/>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dirty="0">
                  <a:solidFill>
                    <a:schemeClr val="lt1"/>
                  </a:solidFill>
                  <a:latin typeface="Arial"/>
                  <a:ea typeface="Arial"/>
                  <a:cs typeface="Arial"/>
                  <a:sym typeface="Arial"/>
                </a:rPr>
                <a:t>2.0–2.9</a:t>
              </a:r>
              <a:endParaRPr sz="4400" dirty="0">
                <a:solidFill>
                  <a:schemeClr val="lt1"/>
                </a:solidFill>
                <a:latin typeface="Arial"/>
                <a:ea typeface="Arial"/>
                <a:cs typeface="Arial"/>
                <a:sym typeface="Arial"/>
              </a:endParaRPr>
            </a:p>
          </p:txBody>
        </p:sp>
        <p:sp>
          <p:nvSpPr>
            <p:cNvPr id="342" name="Google Shape;342;p47"/>
            <p:cNvSpPr/>
            <p:nvPr/>
          </p:nvSpPr>
          <p:spPr>
            <a:xfrm>
              <a:off x="76206" y="3022600"/>
              <a:ext cx="8077187" cy="1701799"/>
            </a:xfrm>
            <a:prstGeom prst="trapezoid">
              <a:avLst>
                <a:gd name="adj" fmla="val 87097"/>
              </a:avLst>
            </a:prstGeom>
            <a:solidFill>
              <a:srgbClr val="19ACE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7"/>
            <p:cNvSpPr txBox="1"/>
            <p:nvPr/>
          </p:nvSpPr>
          <p:spPr>
            <a:xfrm>
              <a:off x="1489713" y="3022600"/>
              <a:ext cx="5250172" cy="170179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6000"/>
                <a:buFont typeface="Arial"/>
                <a:buNone/>
              </a:pPr>
              <a:r>
                <a:rPr lang="en-US" sz="6000">
                  <a:solidFill>
                    <a:schemeClr val="lt1"/>
                  </a:solidFill>
                  <a:latin typeface="Arial"/>
                  <a:ea typeface="Arial"/>
                  <a:cs typeface="Arial"/>
                  <a:sym typeface="Arial"/>
                </a:rPr>
                <a:t>Above a 3.0</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8"/>
          <p:cNvSpPr txBox="1">
            <a:spLocks noGrp="1"/>
          </p:cNvSpPr>
          <p:nvPr>
            <p:ph type="title"/>
          </p:nvPr>
        </p:nvSpPr>
        <p:spPr>
          <a:xfrm>
            <a:off x="203200" y="990600"/>
            <a:ext cx="11785500" cy="1066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400"/>
              <a:buNone/>
            </a:pPr>
            <a:r>
              <a:rPr lang="en-US" sz="4000" dirty="0"/>
              <a:t>“</a:t>
            </a:r>
            <a:r>
              <a:rPr lang="en-US" sz="4000" b="1" dirty="0"/>
              <a:t>High-Yield” Academic Indicators:</a:t>
            </a:r>
            <a:br>
              <a:rPr lang="en-US" sz="4000" b="1" dirty="0"/>
            </a:br>
            <a:r>
              <a:rPr lang="en-US" sz="4000" b="1" dirty="0"/>
              <a:t>Course Failures  </a:t>
            </a:r>
            <a:endParaRPr sz="4000" dirty="0"/>
          </a:p>
        </p:txBody>
      </p:sp>
      <p:sp>
        <p:nvSpPr>
          <p:cNvPr id="351" name="Google Shape;351;p48"/>
          <p:cNvSpPr/>
          <p:nvPr/>
        </p:nvSpPr>
        <p:spPr>
          <a:xfrm>
            <a:off x="1524000" y="-153888"/>
            <a:ext cx="258404" cy="30777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20"/>
              <a:buFont typeface="Noto Sans Symbols"/>
              <a:buNone/>
            </a:pPr>
            <a:endParaRPr sz="1800">
              <a:solidFill>
                <a:schemeClr val="dk1"/>
              </a:solidFill>
              <a:latin typeface="Arial"/>
              <a:ea typeface="Arial"/>
              <a:cs typeface="Arial"/>
              <a:sym typeface="Arial"/>
            </a:endParaRPr>
          </a:p>
        </p:txBody>
      </p:sp>
      <p:pic>
        <p:nvPicPr>
          <p:cNvPr id="352" name="Google Shape;352;p48"/>
          <p:cNvPicPr preferRelativeResize="0"/>
          <p:nvPr/>
        </p:nvPicPr>
        <p:blipFill rotWithShape="1">
          <a:blip r:embed="rId3">
            <a:alphaModFix/>
          </a:blip>
          <a:srcRect/>
          <a:stretch/>
        </p:blipFill>
        <p:spPr>
          <a:xfrm>
            <a:off x="501275" y="2057400"/>
            <a:ext cx="11189350" cy="4699000"/>
          </a:xfrm>
          <a:prstGeom prst="rect">
            <a:avLst/>
          </a:prstGeom>
          <a:noFill/>
          <a:ln>
            <a:noFill/>
          </a:ln>
        </p:spPr>
      </p:pic>
      <p:sp>
        <p:nvSpPr>
          <p:cNvPr id="353" name="Google Shape;353;p48"/>
          <p:cNvSpPr txBox="1"/>
          <p:nvPr/>
        </p:nvSpPr>
        <p:spPr>
          <a:xfrm>
            <a:off x="1024128" y="6046789"/>
            <a:ext cx="524366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9"/>
          <p:cNvSpPr txBox="1">
            <a:spLocks noGrp="1"/>
          </p:cNvSpPr>
          <p:nvPr>
            <p:ph type="title"/>
          </p:nvPr>
        </p:nvSpPr>
        <p:spPr>
          <a:xfrm>
            <a:off x="203200" y="1196825"/>
            <a:ext cx="11785500" cy="645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400"/>
              <a:buNone/>
            </a:pPr>
            <a:r>
              <a:rPr lang="en-US" sz="4000" dirty="0">
                <a:solidFill>
                  <a:schemeClr val="accent1"/>
                </a:solidFill>
              </a:rPr>
              <a:t>“High-Yield” Academic Indicators:  </a:t>
            </a:r>
            <a:r>
              <a:rPr lang="en-US" sz="4000" b="1" dirty="0"/>
              <a:t>GPA  </a:t>
            </a:r>
            <a:endParaRPr sz="4000" dirty="0"/>
          </a:p>
        </p:txBody>
      </p:sp>
      <p:sp>
        <p:nvSpPr>
          <p:cNvPr id="361" name="Google Shape;361;p49"/>
          <p:cNvSpPr/>
          <p:nvPr/>
        </p:nvSpPr>
        <p:spPr>
          <a:xfrm>
            <a:off x="1524000" y="1989238"/>
            <a:ext cx="258404" cy="30777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620"/>
              <a:buFont typeface="Noto Sans Symbols"/>
              <a:buNone/>
            </a:pPr>
            <a:endParaRPr sz="1800">
              <a:solidFill>
                <a:schemeClr val="dk1"/>
              </a:solidFill>
              <a:latin typeface="Arial"/>
              <a:ea typeface="Arial"/>
              <a:cs typeface="Arial"/>
              <a:sym typeface="Arial"/>
            </a:endParaRPr>
          </a:p>
        </p:txBody>
      </p:sp>
      <p:pic>
        <p:nvPicPr>
          <p:cNvPr id="362" name="Google Shape;362;p49"/>
          <p:cNvPicPr preferRelativeResize="0"/>
          <p:nvPr/>
        </p:nvPicPr>
        <p:blipFill rotWithShape="1">
          <a:blip r:embed="rId3">
            <a:alphaModFix/>
          </a:blip>
          <a:srcRect/>
          <a:stretch/>
        </p:blipFill>
        <p:spPr>
          <a:xfrm>
            <a:off x="104726" y="1989237"/>
            <a:ext cx="12087274" cy="48687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0"/>
          <p:cNvSpPr txBox="1">
            <a:spLocks noGrp="1"/>
          </p:cNvSpPr>
          <p:nvPr>
            <p:ph type="title"/>
          </p:nvPr>
        </p:nvSpPr>
        <p:spPr>
          <a:xfrm>
            <a:off x="203250" y="890900"/>
            <a:ext cx="11785500" cy="10668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400"/>
              <a:buNone/>
            </a:pPr>
            <a:r>
              <a:rPr lang="en-US" sz="4000" dirty="0">
                <a:solidFill>
                  <a:schemeClr val="dk1"/>
                </a:solidFill>
              </a:rPr>
              <a:t>“High Yield” 9th Grade: Indicators</a:t>
            </a:r>
            <a:endParaRPr sz="4000" b="1" dirty="0">
              <a:solidFill>
                <a:schemeClr val="accent2"/>
              </a:solidFill>
            </a:endParaRPr>
          </a:p>
        </p:txBody>
      </p:sp>
      <p:graphicFrame>
        <p:nvGraphicFramePr>
          <p:cNvPr id="370" name="Google Shape;370;p50"/>
          <p:cNvGraphicFramePr/>
          <p:nvPr>
            <p:extLst>
              <p:ext uri="{D42A27DB-BD31-4B8C-83A1-F6EECF244321}">
                <p14:modId xmlns:p14="http://schemas.microsoft.com/office/powerpoint/2010/main" val="4262895621"/>
              </p:ext>
            </p:extLst>
          </p:nvPr>
        </p:nvGraphicFramePr>
        <p:xfrm>
          <a:off x="203250" y="1698169"/>
          <a:ext cx="11785500" cy="5159831"/>
        </p:xfrm>
        <a:graphic>
          <a:graphicData uri="http://schemas.openxmlformats.org/drawingml/2006/table">
            <a:tbl>
              <a:tblPr>
                <a:noFill/>
                <a:tableStyleId>{556DC880-4E13-43F7-A3ED-56E380C5B0C9}</a:tableStyleId>
              </a:tblPr>
              <a:tblGrid>
                <a:gridCol w="3491998">
                  <a:extLst>
                    <a:ext uri="{9D8B030D-6E8A-4147-A177-3AD203B41FA5}">
                      <a16:colId xmlns:a16="http://schemas.microsoft.com/office/drawing/2014/main" val="20000"/>
                    </a:ext>
                  </a:extLst>
                </a:gridCol>
                <a:gridCol w="8293502">
                  <a:extLst>
                    <a:ext uri="{9D8B030D-6E8A-4147-A177-3AD203B41FA5}">
                      <a16:colId xmlns:a16="http://schemas.microsoft.com/office/drawing/2014/main" val="20001"/>
                    </a:ext>
                  </a:extLst>
                </a:gridCol>
              </a:tblGrid>
              <a:tr h="551279">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400" b="1" i="0" u="none" strike="noStrike" cap="none" dirty="0">
                          <a:solidFill>
                            <a:srgbClr val="124163"/>
                          </a:solidFill>
                          <a:latin typeface="Arial"/>
                          <a:ea typeface="Arial"/>
                          <a:cs typeface="Arial"/>
                          <a:sym typeface="Arial"/>
                        </a:rPr>
                        <a:t>Indicators</a:t>
                      </a:r>
                      <a:endParaRPr dirty="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400" b="1" i="0" u="none" strike="noStrike" cap="none">
                          <a:solidFill>
                            <a:srgbClr val="124163"/>
                          </a:solidFill>
                          <a:latin typeface="Arial"/>
                          <a:ea typeface="Arial"/>
                          <a:cs typeface="Arial"/>
                          <a:sym typeface="Arial"/>
                        </a:rPr>
                        <a:t>Benchmark </a:t>
                      </a:r>
                      <a:r>
                        <a:rPr lang="en-US" sz="2400" b="0" i="0" u="none" strike="noStrike" cap="none">
                          <a:solidFill>
                            <a:srgbClr val="1E4429"/>
                          </a:solidFill>
                          <a:latin typeface="Arial"/>
                          <a:ea typeface="Arial"/>
                          <a:cs typeface="Arial"/>
                          <a:sym typeface="Arial"/>
                        </a:rPr>
                        <a:t>(</a:t>
                      </a:r>
                      <a:r>
                        <a:rPr lang="en-US" sz="2400" b="0" i="0" u="none" strike="noStrike" cap="none">
                          <a:solidFill>
                            <a:srgbClr val="FF0000"/>
                          </a:solidFill>
                          <a:latin typeface="Arial"/>
                          <a:ea typeface="Arial"/>
                          <a:cs typeface="Arial"/>
                          <a:sym typeface="Arial"/>
                        </a:rPr>
                        <a:t>red</a:t>
                      </a:r>
                      <a:r>
                        <a:rPr lang="en-US" sz="2400" b="0" i="0" u="none" strike="noStrike" cap="none">
                          <a:solidFill>
                            <a:srgbClr val="1E4429"/>
                          </a:solidFill>
                          <a:latin typeface="Arial"/>
                          <a:ea typeface="Arial"/>
                          <a:cs typeface="Arial"/>
                          <a:sym typeface="Arial"/>
                        </a:rPr>
                        <a:t> flag)</a:t>
                      </a:r>
                      <a:endParaRPr/>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51279">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dirty="0">
                          <a:solidFill>
                            <a:srgbClr val="175E93"/>
                          </a:solidFill>
                          <a:latin typeface="Arial"/>
                          <a:ea typeface="Arial"/>
                          <a:cs typeface="Arial"/>
                          <a:sym typeface="Arial"/>
                        </a:rPr>
                        <a:t>Attendance</a:t>
                      </a:r>
                      <a:endParaRPr sz="2600" dirty="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FECEC"/>
                    </a:solidFill>
                  </a:tcPr>
                </a:tc>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a:solidFill>
                            <a:srgbClr val="175E93"/>
                          </a:solidFill>
                          <a:latin typeface="Arial"/>
                          <a:ea typeface="Arial"/>
                          <a:cs typeface="Arial"/>
                          <a:sym typeface="Arial"/>
                        </a:rPr>
                        <a:t>Missing 20% or more of instructional time</a:t>
                      </a:r>
                      <a:endParaRPr sz="260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FECEC"/>
                    </a:solidFill>
                  </a:tcPr>
                </a:tc>
                <a:extLst>
                  <a:ext uri="{0D108BD9-81ED-4DB2-BD59-A6C34878D82A}">
                    <a16:rowId xmlns:a16="http://schemas.microsoft.com/office/drawing/2014/main" val="10001"/>
                  </a:ext>
                </a:extLst>
              </a:tr>
              <a:tr h="551279">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a:solidFill>
                            <a:srgbClr val="175E93"/>
                          </a:solidFill>
                          <a:latin typeface="Arial"/>
                          <a:ea typeface="Arial"/>
                          <a:cs typeface="Arial"/>
                          <a:sym typeface="Arial"/>
                        </a:rPr>
                        <a:t>Behavior </a:t>
                      </a:r>
                      <a:endParaRPr sz="260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dirty="0">
                          <a:solidFill>
                            <a:srgbClr val="175E93"/>
                          </a:solidFill>
                          <a:latin typeface="Arial"/>
                          <a:ea typeface="Arial"/>
                          <a:cs typeface="Arial"/>
                          <a:sym typeface="Arial"/>
                        </a:rPr>
                        <a:t>6 or more office disciplinary referrals</a:t>
                      </a:r>
                      <a:endParaRPr sz="2600" dirty="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80458">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dirty="0">
                          <a:solidFill>
                            <a:srgbClr val="175E93"/>
                          </a:solidFill>
                          <a:latin typeface="Arial"/>
                          <a:ea typeface="Arial"/>
                          <a:cs typeface="Arial"/>
                          <a:sym typeface="Arial"/>
                        </a:rPr>
                        <a:t>Course failures</a:t>
                      </a:r>
                      <a:endParaRPr sz="2600" dirty="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FECEC"/>
                    </a:solidFill>
                  </a:tcPr>
                </a:tc>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dirty="0">
                          <a:solidFill>
                            <a:srgbClr val="175E93"/>
                          </a:solidFill>
                          <a:latin typeface="Arial"/>
                          <a:ea typeface="Arial"/>
                          <a:cs typeface="Arial"/>
                          <a:sym typeface="Arial"/>
                        </a:rPr>
                        <a:t>1 or more  failed </a:t>
                      </a:r>
                      <a:r>
                        <a:rPr lang="en-US" sz="2600" b="1" i="0" u="none" strike="noStrike" cap="none" dirty="0">
                          <a:solidFill>
                            <a:srgbClr val="1482AB"/>
                          </a:solidFill>
                          <a:latin typeface="Arial"/>
                          <a:ea typeface="Arial"/>
                          <a:cs typeface="Arial"/>
                          <a:sym typeface="Arial"/>
                        </a:rPr>
                        <a:t>core</a:t>
                      </a:r>
                      <a:r>
                        <a:rPr lang="en-US" sz="2600" b="0" i="0" u="none" strike="noStrike" cap="none" dirty="0">
                          <a:solidFill>
                            <a:srgbClr val="175E93"/>
                          </a:solidFill>
                          <a:latin typeface="Arial"/>
                          <a:ea typeface="Arial"/>
                          <a:cs typeface="Arial"/>
                          <a:sym typeface="Arial"/>
                        </a:rPr>
                        <a:t> courses </a:t>
                      </a:r>
                      <a:endParaRPr sz="2600" dirty="0"/>
                    </a:p>
                    <a:p>
                      <a:pPr marL="0" marR="0" lvl="0" indent="0" algn="l" rtl="0">
                        <a:lnSpc>
                          <a:spcPct val="100000"/>
                        </a:lnSpc>
                        <a:spcBef>
                          <a:spcPts val="480"/>
                        </a:spcBef>
                        <a:spcAft>
                          <a:spcPts val="0"/>
                        </a:spcAft>
                        <a:buClr>
                          <a:srgbClr val="165788"/>
                        </a:buClr>
                        <a:buSzPts val="2160"/>
                        <a:buFont typeface="Noto Sans Symbols"/>
                        <a:buNone/>
                      </a:pPr>
                      <a:r>
                        <a:rPr lang="en-US" sz="2600" b="0" i="0" u="none" strike="noStrike" cap="none" dirty="0">
                          <a:solidFill>
                            <a:srgbClr val="175E93"/>
                          </a:solidFill>
                          <a:latin typeface="Arial"/>
                          <a:ea typeface="Arial"/>
                          <a:cs typeface="Arial"/>
                          <a:sym typeface="Arial"/>
                        </a:rPr>
                        <a:t>2 or more  failed </a:t>
                      </a:r>
                      <a:r>
                        <a:rPr lang="en-US" sz="2600" b="1" i="0" u="none" strike="noStrike" cap="none" dirty="0">
                          <a:solidFill>
                            <a:srgbClr val="1482AB"/>
                          </a:solidFill>
                          <a:latin typeface="Arial"/>
                          <a:ea typeface="Arial"/>
                          <a:cs typeface="Arial"/>
                          <a:sym typeface="Arial"/>
                        </a:rPr>
                        <a:t>elective</a:t>
                      </a:r>
                      <a:r>
                        <a:rPr lang="en-US" sz="2600" b="0" i="0" u="none" strike="noStrike" cap="none" dirty="0">
                          <a:solidFill>
                            <a:srgbClr val="1482AB"/>
                          </a:solidFill>
                          <a:latin typeface="Arial"/>
                          <a:ea typeface="Arial"/>
                          <a:cs typeface="Arial"/>
                          <a:sym typeface="Arial"/>
                        </a:rPr>
                        <a:t> </a:t>
                      </a:r>
                      <a:r>
                        <a:rPr lang="en-US" sz="2600" b="0" i="0" u="none" strike="noStrike" cap="none" dirty="0">
                          <a:solidFill>
                            <a:srgbClr val="175E93"/>
                          </a:solidFill>
                          <a:latin typeface="Arial"/>
                          <a:ea typeface="Arial"/>
                          <a:cs typeface="Arial"/>
                          <a:sym typeface="Arial"/>
                        </a:rPr>
                        <a:t>courses</a:t>
                      </a:r>
                      <a:endParaRPr sz="2600" dirty="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FECEC"/>
                    </a:solidFill>
                  </a:tcPr>
                </a:tc>
                <a:extLst>
                  <a:ext uri="{0D108BD9-81ED-4DB2-BD59-A6C34878D82A}">
                    <a16:rowId xmlns:a16="http://schemas.microsoft.com/office/drawing/2014/main" val="10003"/>
                  </a:ext>
                </a:extLst>
              </a:tr>
              <a:tr h="551279">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a:solidFill>
                            <a:srgbClr val="175E93"/>
                          </a:solidFill>
                          <a:latin typeface="Arial"/>
                          <a:ea typeface="Arial"/>
                          <a:cs typeface="Arial"/>
                          <a:sym typeface="Arial"/>
                        </a:rPr>
                        <a:t>GPA</a:t>
                      </a:r>
                      <a:endParaRPr sz="260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dirty="0">
                          <a:solidFill>
                            <a:srgbClr val="175E93"/>
                          </a:solidFill>
                          <a:latin typeface="Arial"/>
                          <a:ea typeface="Arial"/>
                          <a:cs typeface="Arial"/>
                          <a:sym typeface="Arial"/>
                        </a:rPr>
                        <a:t>2.0 or lower (on a 4-point scale)</a:t>
                      </a:r>
                      <a:endParaRPr sz="2600" dirty="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874257">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a:solidFill>
                            <a:srgbClr val="175E93"/>
                          </a:solidFill>
                          <a:latin typeface="Arial"/>
                          <a:ea typeface="Arial"/>
                          <a:cs typeface="Arial"/>
                          <a:sym typeface="Arial"/>
                        </a:rPr>
                        <a:t>“Off-track”</a:t>
                      </a:r>
                      <a:endParaRPr sz="2600" b="0" i="0" u="none" strike="noStrike" cap="none">
                        <a:solidFill>
                          <a:srgbClr val="175E93"/>
                        </a:solidFill>
                        <a:latin typeface="Arial"/>
                        <a:ea typeface="Arial"/>
                        <a:cs typeface="Arial"/>
                        <a:sym typeface="Arial"/>
                      </a:endParaRPr>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DFECEC"/>
                    </a:solidFill>
                  </a:tcPr>
                </a:tc>
                <a:tc>
                  <a:txBody>
                    <a:bodyPr/>
                    <a:lstStyle/>
                    <a:p>
                      <a:pPr marL="0" marR="0" lvl="0" indent="0" algn="l" rtl="0">
                        <a:lnSpc>
                          <a:spcPct val="100000"/>
                        </a:lnSpc>
                        <a:spcBef>
                          <a:spcPts val="0"/>
                        </a:spcBef>
                        <a:spcAft>
                          <a:spcPts val="0"/>
                        </a:spcAft>
                        <a:buClr>
                          <a:srgbClr val="165788"/>
                        </a:buClr>
                        <a:buSzPts val="2160"/>
                        <a:buFont typeface="Noto Sans Symbols"/>
                        <a:buNone/>
                      </a:pPr>
                      <a:r>
                        <a:rPr lang="en-US" sz="2600" b="0" i="0" u="none" strike="noStrike" cap="none" dirty="0">
                          <a:solidFill>
                            <a:srgbClr val="175E93"/>
                          </a:solidFill>
                          <a:latin typeface="Arial"/>
                          <a:ea typeface="Arial"/>
                          <a:cs typeface="Arial"/>
                          <a:sym typeface="Arial"/>
                        </a:rPr>
                        <a:t>Fail 1 or more semester core courses, or accumulate fewer credits than the number required for promotion to the 10th grade</a:t>
                      </a:r>
                      <a:endParaRPr sz="2600" dirty="0"/>
                    </a:p>
                  </a:txBody>
                  <a:tcPr marL="86625" marR="866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DFECEC"/>
                    </a:solidFill>
                  </a:tcPr>
                </a:tc>
                <a:extLst>
                  <a:ext uri="{0D108BD9-81ED-4DB2-BD59-A6C34878D82A}">
                    <a16:rowId xmlns:a16="http://schemas.microsoft.com/office/drawing/2014/main" val="10005"/>
                  </a:ext>
                </a:extLst>
              </a:tr>
            </a:tbl>
          </a:graphicData>
        </a:graphic>
      </p:graphicFrame>
      <p:pic>
        <p:nvPicPr>
          <p:cNvPr id="371" name="Google Shape;371;p50" descr="C:\Users\mrichard\AppData\Local\Microsoft\Windows\Temporary Internet Files\Content.IE5\OI5EW6YY\MC900434741[1].png"/>
          <p:cNvPicPr preferRelativeResize="0"/>
          <p:nvPr/>
        </p:nvPicPr>
        <p:blipFill rotWithShape="1">
          <a:blip r:embed="rId3">
            <a:alphaModFix/>
          </a:blip>
          <a:srcRect/>
          <a:stretch/>
        </p:blipFill>
        <p:spPr>
          <a:xfrm>
            <a:off x="10464750" y="890900"/>
            <a:ext cx="1524000" cy="1524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1"/>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457200" lvl="0" indent="-457200" algn="l" rtl="0">
              <a:lnSpc>
                <a:spcPct val="90000"/>
              </a:lnSpc>
              <a:spcBef>
                <a:spcPts val="1200"/>
              </a:spcBef>
              <a:spcAft>
                <a:spcPts val="0"/>
              </a:spcAft>
              <a:buSzPts val="3600"/>
              <a:buFont typeface="Wingdings" panose="05000000000000000000" pitchFamily="2" charset="2"/>
              <a:buChar char="q"/>
            </a:pPr>
            <a:endParaRPr lang="en-US" sz="2600" dirty="0" smtClean="0"/>
          </a:p>
          <a:p>
            <a:pPr marL="457200" lvl="0" indent="-457200" algn="l" rtl="0">
              <a:lnSpc>
                <a:spcPct val="90000"/>
              </a:lnSpc>
              <a:spcBef>
                <a:spcPts val="1200"/>
              </a:spcBef>
              <a:spcAft>
                <a:spcPts val="0"/>
              </a:spcAft>
              <a:buSzPts val="3600"/>
              <a:buFont typeface="Wingdings" panose="05000000000000000000" pitchFamily="2" charset="2"/>
              <a:buChar char="q"/>
            </a:pPr>
            <a:r>
              <a:rPr lang="en-US" sz="2600" dirty="0" smtClean="0"/>
              <a:t>More </a:t>
            </a:r>
            <a:r>
              <a:rPr lang="en-US" sz="2600" dirty="0"/>
              <a:t>current sources of data can be helpful and improve reliability.</a:t>
            </a:r>
            <a:endParaRPr sz="2600" dirty="0"/>
          </a:p>
          <a:p>
            <a:pPr marL="457200" lvl="0" indent="-457200" algn="l" rtl="0">
              <a:lnSpc>
                <a:spcPct val="90000"/>
              </a:lnSpc>
              <a:spcBef>
                <a:spcPts val="1200"/>
              </a:spcBef>
              <a:spcAft>
                <a:spcPts val="0"/>
              </a:spcAft>
              <a:buSzPts val="3600"/>
              <a:buFont typeface="Wingdings" panose="05000000000000000000" pitchFamily="2" charset="2"/>
              <a:buChar char="q"/>
            </a:pPr>
            <a:endParaRPr lang="en-US" sz="2600" dirty="0" smtClean="0"/>
          </a:p>
          <a:p>
            <a:pPr marL="457200" lvl="0" indent="-457200" algn="l" rtl="0">
              <a:lnSpc>
                <a:spcPct val="90000"/>
              </a:lnSpc>
              <a:spcBef>
                <a:spcPts val="1200"/>
              </a:spcBef>
              <a:spcAft>
                <a:spcPts val="0"/>
              </a:spcAft>
              <a:buSzPts val="3600"/>
              <a:buFont typeface="Wingdings" panose="05000000000000000000" pitchFamily="2" charset="2"/>
              <a:buChar char="q"/>
            </a:pPr>
            <a:r>
              <a:rPr lang="en-US" sz="2600" dirty="0" smtClean="0"/>
              <a:t>Look at </a:t>
            </a:r>
            <a:r>
              <a:rPr lang="en-US" sz="2600" dirty="0"/>
              <a:t>attendance, behaviors, and course proficiency together.</a:t>
            </a:r>
            <a:endParaRPr sz="2600" dirty="0"/>
          </a:p>
          <a:p>
            <a:pPr marL="685800" lvl="0" indent="-457200" algn="l" rtl="0">
              <a:lnSpc>
                <a:spcPct val="90000"/>
              </a:lnSpc>
              <a:spcBef>
                <a:spcPts val="1200"/>
              </a:spcBef>
              <a:spcAft>
                <a:spcPts val="0"/>
              </a:spcAft>
              <a:buSzPts val="2200"/>
              <a:buFont typeface="Wingdings" panose="05000000000000000000" pitchFamily="2" charset="2"/>
              <a:buChar char="q"/>
            </a:pPr>
            <a:endParaRPr sz="3200" dirty="0"/>
          </a:p>
        </p:txBody>
      </p:sp>
      <p:sp>
        <p:nvSpPr>
          <p:cNvPr id="377" name="Google Shape;377;p5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400"/>
              <a:buNone/>
            </a:pPr>
            <a:r>
              <a:rPr lang="en-US" sz="4000" dirty="0"/>
              <a:t>ABC’s Interact with Each Other</a:t>
            </a:r>
            <a:endParaRPr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2"/>
          <p:cNvSpPr txBox="1">
            <a:spLocks noGrp="1"/>
          </p:cNvSpPr>
          <p:nvPr>
            <p:ph type="body" idx="1"/>
          </p:nvPr>
        </p:nvSpPr>
        <p:spPr>
          <a:xfrm>
            <a:off x="203200" y="3733800"/>
            <a:ext cx="11684100" cy="861900"/>
          </a:xfrm>
          <a:prstGeom prst="rect">
            <a:avLst/>
          </a:prstGeom>
        </p:spPr>
        <p:txBody>
          <a:bodyPr spcFirstLastPara="1" wrap="square" lIns="121900" tIns="60925" rIns="121900" bIns="60925" anchor="ctr" anchorCtr="0">
            <a:noAutofit/>
          </a:bodyPr>
          <a:lstStyle/>
          <a:p>
            <a:pPr marL="0" lvl="0" indent="0" algn="ctr" rtl="0">
              <a:spcBef>
                <a:spcPts val="1000"/>
              </a:spcBef>
              <a:spcAft>
                <a:spcPts val="0"/>
              </a:spcAft>
              <a:buNone/>
            </a:pPr>
            <a:r>
              <a:rPr lang="en-US" sz="4000" dirty="0"/>
              <a:t> Six </a:t>
            </a:r>
            <a:r>
              <a:rPr lang="en-US" sz="4000" dirty="0">
                <a:solidFill>
                  <a:schemeClr val="dk1"/>
                </a:solidFill>
              </a:rPr>
              <a:t>Steps to Developing an EWS</a:t>
            </a:r>
            <a:endParaRPr sz="4000" dirty="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3"/>
          <p:cNvSpPr txBox="1">
            <a:spLocks noGrp="1"/>
          </p:cNvSpPr>
          <p:nvPr>
            <p:ph type="title"/>
          </p:nvPr>
        </p:nvSpPr>
        <p:spPr>
          <a:xfrm>
            <a:off x="203250" y="688725"/>
            <a:ext cx="11785500" cy="8865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Steps for an Effective EWS</a:t>
            </a:r>
            <a:endParaRPr sz="4000" dirty="0"/>
          </a:p>
        </p:txBody>
      </p:sp>
      <p:sp>
        <p:nvSpPr>
          <p:cNvPr id="390" name="Google Shape;390;p53"/>
          <p:cNvSpPr txBox="1"/>
          <p:nvPr/>
        </p:nvSpPr>
        <p:spPr>
          <a:xfrm>
            <a:off x="203250" y="1462150"/>
            <a:ext cx="11550900" cy="49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b="1">
              <a:solidFill>
                <a:srgbClr val="1155CC"/>
              </a:solidFill>
              <a:latin typeface="Calibri"/>
              <a:ea typeface="Calibri"/>
              <a:cs typeface="Calibri"/>
              <a:sym typeface="Calibri"/>
            </a:endParaRPr>
          </a:p>
        </p:txBody>
      </p:sp>
      <p:pic>
        <p:nvPicPr>
          <p:cNvPr id="391" name="Google Shape;391;p53"/>
          <p:cNvPicPr preferRelativeResize="0"/>
          <p:nvPr/>
        </p:nvPicPr>
        <p:blipFill>
          <a:blip r:embed="rId3">
            <a:alphaModFix/>
          </a:blip>
          <a:stretch>
            <a:fillRect/>
          </a:stretch>
        </p:blipFill>
        <p:spPr>
          <a:xfrm>
            <a:off x="0" y="1518751"/>
            <a:ext cx="12192000" cy="52086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4"/>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r>
              <a:rPr lang="en-US" sz="2600" dirty="0">
                <a:latin typeface="Calibri"/>
                <a:ea typeface="Calibri"/>
                <a:cs typeface="Calibri"/>
                <a:sym typeface="Calibri"/>
              </a:rPr>
              <a:t>Establish roles and responsibilities for an EWS team.</a:t>
            </a:r>
            <a:endParaRPr sz="2600" dirty="0">
              <a:latin typeface="Calibri"/>
              <a:ea typeface="Calibri"/>
              <a:cs typeface="Calibri"/>
              <a:sym typeface="Calibri"/>
            </a:endParaRPr>
          </a:p>
        </p:txBody>
      </p:sp>
      <p:sp>
        <p:nvSpPr>
          <p:cNvPr id="398" name="Google Shape;398;p54"/>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Step One:</a:t>
            </a:r>
            <a:endParaRPr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5"/>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r>
              <a:rPr lang="en-US" sz="2600" dirty="0">
                <a:latin typeface="Calibri"/>
                <a:ea typeface="Calibri"/>
                <a:cs typeface="Calibri"/>
                <a:sym typeface="Calibri"/>
              </a:rPr>
              <a:t>Use of available student data and validated indicators of risk to identify students who are at risk of not graduating.</a:t>
            </a:r>
            <a:endParaRPr sz="2600" dirty="0">
              <a:latin typeface="Calibri"/>
              <a:ea typeface="Calibri"/>
              <a:cs typeface="Calibri"/>
              <a:sym typeface="Calibri"/>
            </a:endParaRPr>
          </a:p>
        </p:txBody>
      </p:sp>
      <p:sp>
        <p:nvSpPr>
          <p:cNvPr id="405" name="Google Shape;405;p55"/>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Step Two:</a:t>
            </a:r>
            <a:endParaRPr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6"/>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r>
              <a:rPr lang="en-US" sz="2600" dirty="0">
                <a:latin typeface="Calibri"/>
                <a:ea typeface="Calibri"/>
                <a:cs typeface="Calibri"/>
                <a:sym typeface="Calibri"/>
              </a:rPr>
              <a:t>Review and interpret the data to identify, monitor, and increase graduation rates.</a:t>
            </a:r>
            <a:endParaRPr sz="2600" dirty="0">
              <a:latin typeface="Calibri"/>
              <a:ea typeface="Calibri"/>
              <a:cs typeface="Calibri"/>
              <a:sym typeface="Calibri"/>
            </a:endParaRPr>
          </a:p>
        </p:txBody>
      </p:sp>
      <p:sp>
        <p:nvSpPr>
          <p:cNvPr id="412" name="Google Shape;412;p56"/>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Step  Three:</a:t>
            </a:r>
            <a:endParaRPr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470400" y="1498600"/>
            <a:ext cx="7620000" cy="1828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Developing an Early Warning System</a:t>
            </a:r>
            <a:endParaRPr sz="4000" dirty="0"/>
          </a:p>
        </p:txBody>
      </p:sp>
      <p:sp>
        <p:nvSpPr>
          <p:cNvPr id="117" name="Google Shape;117;p21"/>
          <p:cNvSpPr txBox="1">
            <a:spLocks noGrp="1"/>
          </p:cNvSpPr>
          <p:nvPr>
            <p:ph type="body" idx="1"/>
          </p:nvPr>
        </p:nvSpPr>
        <p:spPr>
          <a:xfrm>
            <a:off x="406400" y="4038600"/>
            <a:ext cx="2235300" cy="457200"/>
          </a:xfrm>
          <a:prstGeom prst="rect">
            <a:avLst/>
          </a:prstGeom>
        </p:spPr>
        <p:txBody>
          <a:bodyPr spcFirstLastPara="1" wrap="square" lIns="121900" tIns="60925" rIns="121900" bIns="60925" anchor="t" anchorCtr="0">
            <a:noAutofit/>
          </a:bodyPr>
          <a:lstStyle/>
          <a:p>
            <a:pPr marL="0" lvl="0" indent="0" algn="ctr" rtl="0">
              <a:spcBef>
                <a:spcPts val="500"/>
              </a:spcBef>
              <a:spcAft>
                <a:spcPts val="0"/>
              </a:spcAft>
              <a:buNone/>
            </a:pPr>
            <a:r>
              <a:rPr lang="en-US" dirty="0"/>
              <a:t>date</a:t>
            </a:r>
            <a:endParaRPr dirty="0"/>
          </a:p>
        </p:txBody>
      </p:sp>
      <p:sp>
        <p:nvSpPr>
          <p:cNvPr id="118" name="Google Shape;118;p21"/>
          <p:cNvSpPr txBox="1">
            <a:spLocks noGrp="1"/>
          </p:cNvSpPr>
          <p:nvPr>
            <p:ph type="body" idx="2"/>
          </p:nvPr>
        </p:nvSpPr>
        <p:spPr>
          <a:xfrm>
            <a:off x="5981700" y="76200"/>
            <a:ext cx="6172200" cy="1219200"/>
          </a:xfrm>
          <a:prstGeom prst="rect">
            <a:avLst/>
          </a:prstGeom>
        </p:spPr>
        <p:txBody>
          <a:bodyPr spcFirstLastPara="1" wrap="square" lIns="121900" tIns="60925" rIns="121900" bIns="60925" anchor="ctr" anchorCtr="0">
            <a:noAutofit/>
          </a:bodyPr>
          <a:lstStyle/>
          <a:p>
            <a:pPr marL="0" lvl="0" indent="0" algn="ctr" rtl="0">
              <a:spcBef>
                <a:spcPts val="500"/>
              </a:spcBef>
              <a:spcAft>
                <a:spcPts val="0"/>
              </a:spcAft>
              <a:buNone/>
            </a:pPr>
            <a:r>
              <a:rPr lang="en-US" dirty="0"/>
              <a:t>Consultant name</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7"/>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r>
              <a:rPr lang="en-US" sz="2600" dirty="0">
                <a:sym typeface="Calibri"/>
              </a:rPr>
              <a:t>Assign and implement intensive evidence-based methods to increase social, emotional or behavioral outcomes</a:t>
            </a:r>
            <a:r>
              <a:rPr lang="en-US" sz="2600" dirty="0"/>
              <a:t> and t</a:t>
            </a:r>
            <a:r>
              <a:rPr lang="en-US" sz="2600" dirty="0">
                <a:sym typeface="Calibri"/>
              </a:rPr>
              <a:t>o establish strategies for engagement of </a:t>
            </a:r>
            <a:r>
              <a:rPr lang="en-US" sz="2600" b="1" dirty="0">
                <a:sym typeface="Calibri"/>
              </a:rPr>
              <a:t>ALL</a:t>
            </a:r>
            <a:r>
              <a:rPr lang="en-US" sz="2600" dirty="0">
                <a:sym typeface="Calibri"/>
              </a:rPr>
              <a:t> students. </a:t>
            </a:r>
            <a:r>
              <a:rPr lang="en-US" sz="2600" dirty="0"/>
              <a:t>Also, r</a:t>
            </a:r>
            <a:r>
              <a:rPr lang="en-US" sz="2600" dirty="0">
                <a:sym typeface="Calibri"/>
              </a:rPr>
              <a:t>eview the intervention used to see its effectiveness.</a:t>
            </a:r>
            <a:endParaRPr sz="2600" dirty="0">
              <a:sym typeface="Calibri"/>
            </a:endParaRPr>
          </a:p>
        </p:txBody>
      </p:sp>
      <p:sp>
        <p:nvSpPr>
          <p:cNvPr id="419" name="Google Shape;419;p57"/>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Step Four:</a:t>
            </a:r>
            <a:endParaRPr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8"/>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r>
              <a:rPr lang="en-US" sz="2600" dirty="0">
                <a:latin typeface="Calibri"/>
                <a:ea typeface="Calibri"/>
                <a:cs typeface="Calibri"/>
                <a:sym typeface="Calibri"/>
              </a:rPr>
              <a:t>Embrace a philosophy of partnership that empowers families and communities.</a:t>
            </a:r>
            <a:endParaRPr sz="2600" dirty="0">
              <a:latin typeface="Calibri"/>
              <a:ea typeface="Calibri"/>
              <a:cs typeface="Calibri"/>
              <a:sym typeface="Calibri"/>
            </a:endParaRPr>
          </a:p>
        </p:txBody>
      </p:sp>
      <p:sp>
        <p:nvSpPr>
          <p:cNvPr id="426" name="Google Shape;426;p58"/>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Step Five:</a:t>
            </a:r>
            <a:endParaRPr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r>
              <a:rPr lang="en-US" sz="2600" dirty="0">
                <a:sym typeface="Calibri"/>
              </a:rPr>
              <a:t>Monitor students and interventions. </a:t>
            </a:r>
            <a:r>
              <a:rPr lang="en-US" sz="2600" dirty="0"/>
              <a:t>When the team meets to discuss each student’s progress, the team discussion should center on the interventions used and decide if they are working or do you need to change and note the change.  Repeat the process!</a:t>
            </a:r>
            <a:endParaRPr sz="2600" dirty="0">
              <a:sym typeface="Calibri"/>
            </a:endParaRPr>
          </a:p>
        </p:txBody>
      </p:sp>
      <p:sp>
        <p:nvSpPr>
          <p:cNvPr id="433" name="Google Shape;433;p59"/>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Step Six:</a:t>
            </a:r>
            <a:endParaRPr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0"/>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609600" lvl="0" indent="-571500" algn="l" rtl="0">
              <a:lnSpc>
                <a:spcPct val="90000"/>
              </a:lnSpc>
              <a:spcBef>
                <a:spcPts val="1200"/>
              </a:spcBef>
              <a:spcAft>
                <a:spcPts val="0"/>
              </a:spcAft>
              <a:buSzPts val="3000"/>
              <a:buFont typeface="Wingdings" panose="05000000000000000000" pitchFamily="2" charset="2"/>
              <a:buChar char="q"/>
            </a:pPr>
            <a:r>
              <a:rPr lang="en-US" sz="2600" dirty="0"/>
              <a:t>Given the various models to monitor students’ ABCs (PBIS, SIS, NTACT GRADEBOOK, etc.), decide how </a:t>
            </a:r>
            <a:r>
              <a:rPr lang="en-US" sz="2600" b="1" dirty="0"/>
              <a:t>YOUR</a:t>
            </a:r>
            <a:r>
              <a:rPr lang="en-US" sz="2600" dirty="0"/>
              <a:t> model might look.  Remember, this is a living document!</a:t>
            </a:r>
            <a:endParaRPr sz="2600" dirty="0"/>
          </a:p>
          <a:p>
            <a:pPr marL="609600" lvl="0" indent="-571500" algn="l" rtl="0">
              <a:lnSpc>
                <a:spcPct val="90000"/>
              </a:lnSpc>
              <a:spcBef>
                <a:spcPts val="1200"/>
              </a:spcBef>
              <a:spcAft>
                <a:spcPts val="0"/>
              </a:spcAft>
              <a:buSzPts val="3000"/>
              <a:buFont typeface="Wingdings" panose="05000000000000000000" pitchFamily="2" charset="2"/>
              <a:buChar char="q"/>
            </a:pPr>
            <a:r>
              <a:rPr lang="en-US" sz="2600" dirty="0"/>
              <a:t>Your </a:t>
            </a:r>
            <a:r>
              <a:rPr lang="en-US" sz="2600" dirty="0" smtClean="0"/>
              <a:t>Data-Based Decision Making (DBDM) </a:t>
            </a:r>
            <a:r>
              <a:rPr lang="en-US" sz="2600" dirty="0"/>
              <a:t>Team may decide to change elements to fit the needs of your students at risk of exiting.</a:t>
            </a:r>
            <a:endParaRPr sz="2600" dirty="0"/>
          </a:p>
        </p:txBody>
      </p:sp>
      <p:sp>
        <p:nvSpPr>
          <p:cNvPr id="440" name="Google Shape;440;p60"/>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Work Time</a:t>
            </a:r>
            <a:endParaRPr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AC31DC-D5AE-48B4-A84D-C251700D3C6E}"/>
              </a:ext>
            </a:extLst>
          </p:cNvPr>
          <p:cNvPicPr>
            <a:picLocks noChangeAspect="1"/>
          </p:cNvPicPr>
          <p:nvPr/>
        </p:nvPicPr>
        <p:blipFill>
          <a:blip r:embed="rId3"/>
          <a:stretch>
            <a:fillRect/>
          </a:stretch>
        </p:blipFill>
        <p:spPr>
          <a:xfrm>
            <a:off x="1612232" y="965886"/>
            <a:ext cx="9187573" cy="5494114"/>
          </a:xfrm>
          <a:prstGeom prst="rect">
            <a:avLst/>
          </a:prstGeom>
        </p:spPr>
      </p:pic>
    </p:spTree>
    <p:extLst>
      <p:ext uri="{BB962C8B-B14F-4D97-AF65-F5344CB8AC3E}">
        <p14:creationId xmlns:p14="http://schemas.microsoft.com/office/powerpoint/2010/main" val="3294642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1"/>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609600" lvl="0" indent="0" algn="l" rtl="0">
              <a:lnSpc>
                <a:spcPct val="90000"/>
              </a:lnSpc>
              <a:spcBef>
                <a:spcPts val="1200"/>
              </a:spcBef>
              <a:spcAft>
                <a:spcPts val="0"/>
              </a:spcAft>
              <a:buNone/>
            </a:pPr>
            <a:r>
              <a:rPr lang="en-US" sz="2600" dirty="0">
                <a:latin typeface="Calibri" panose="020F0502020204030204" pitchFamily="34" charset="0"/>
                <a:ea typeface="Arial"/>
                <a:cs typeface="Calibri" panose="020F0502020204030204" pitchFamily="34" charset="0"/>
                <a:sym typeface="Arial"/>
              </a:rPr>
              <a:t>How can we support your district in developing interventions for persistence to graduation?</a:t>
            </a:r>
            <a:endParaRPr sz="2600" dirty="0">
              <a:latin typeface="Calibri" panose="020F0502020204030204" pitchFamily="34" charset="0"/>
              <a:cs typeface="Calibri" panose="020F0502020204030204" pitchFamily="34" charset="0"/>
            </a:endParaRPr>
          </a:p>
          <a:p>
            <a:pPr marL="10033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Calibri" panose="020F0502020204030204" pitchFamily="34" charset="0"/>
                <a:sym typeface="Arial"/>
              </a:rPr>
              <a:t>Check and Connect</a:t>
            </a:r>
            <a:endParaRPr sz="2600" dirty="0">
              <a:latin typeface="Calibri" panose="020F0502020204030204" pitchFamily="34" charset="0"/>
              <a:cs typeface="Calibri" panose="020F0502020204030204" pitchFamily="34" charset="0"/>
            </a:endParaRPr>
          </a:p>
          <a:p>
            <a:pPr marL="1003300" lvl="0" indent="-457200" algn="l" rtl="0">
              <a:lnSpc>
                <a:spcPct val="90000"/>
              </a:lnSpc>
              <a:spcBef>
                <a:spcPts val="1200"/>
              </a:spcBef>
              <a:spcAft>
                <a:spcPts val="0"/>
              </a:spcAft>
              <a:buSzPts val="2200"/>
              <a:buFont typeface="Wingdings" panose="05000000000000000000" pitchFamily="2" charset="2"/>
              <a:buChar char="q"/>
            </a:pPr>
            <a:r>
              <a:rPr lang="en-US" sz="2600" dirty="0" smtClean="0">
                <a:latin typeface="Calibri" panose="020F0502020204030204" pitchFamily="34" charset="0"/>
                <a:ea typeface="Arial"/>
                <a:cs typeface="Calibri" panose="020F0502020204030204" pitchFamily="34" charset="0"/>
                <a:sym typeface="Arial"/>
              </a:rPr>
              <a:t>Developing Assessment Capable Learners (DACL)</a:t>
            </a:r>
            <a:endParaRPr sz="2600" dirty="0">
              <a:latin typeface="Calibri" panose="020F0502020204030204" pitchFamily="34" charset="0"/>
              <a:ea typeface="Arial"/>
              <a:cs typeface="Calibri" panose="020F0502020204030204" pitchFamily="34" charset="0"/>
              <a:sym typeface="Arial"/>
            </a:endParaRPr>
          </a:p>
          <a:p>
            <a:pPr marL="990600" lvl="0" indent="-457200" algn="l" rtl="0">
              <a:lnSpc>
                <a:spcPct val="90000"/>
              </a:lnSpc>
              <a:spcBef>
                <a:spcPts val="1200"/>
              </a:spcBef>
              <a:spcAft>
                <a:spcPts val="0"/>
              </a:spcAft>
              <a:buSzPts val="2400"/>
              <a:buFont typeface="Wingdings" panose="05000000000000000000" pitchFamily="2" charset="2"/>
              <a:buChar char="q"/>
            </a:pPr>
            <a:r>
              <a:rPr lang="en-US" sz="2600" dirty="0" smtClean="0">
                <a:latin typeface="Calibri" panose="020F0502020204030204" pitchFamily="34" charset="0"/>
                <a:ea typeface="Arial"/>
                <a:cs typeface="Calibri" panose="020F0502020204030204" pitchFamily="34" charset="0"/>
                <a:sym typeface="Arial"/>
              </a:rPr>
              <a:t>Positive Behavior Inventions and Supports (PBIS)</a:t>
            </a:r>
            <a:endParaRPr sz="2600" dirty="0">
              <a:latin typeface="Calibri" panose="020F0502020204030204" pitchFamily="34" charset="0"/>
              <a:ea typeface="Arial"/>
              <a:cs typeface="Calibri" panose="020F0502020204030204" pitchFamily="34" charset="0"/>
              <a:sym typeface="Arial"/>
            </a:endParaRPr>
          </a:p>
          <a:p>
            <a:pPr marL="10033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Calibri" panose="020F0502020204030204" pitchFamily="34" charset="0"/>
                <a:sym typeface="Arial"/>
              </a:rPr>
              <a:t>Using Your Early Warning System to Target Interventions</a:t>
            </a:r>
            <a:endParaRPr sz="2600" dirty="0">
              <a:latin typeface="Calibri" panose="020F0502020204030204" pitchFamily="34" charset="0"/>
              <a:cs typeface="Calibri" panose="020F0502020204030204" pitchFamily="34" charset="0"/>
            </a:endParaRPr>
          </a:p>
          <a:p>
            <a:pPr marL="10033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Calibri" panose="020F0502020204030204" pitchFamily="34" charset="0"/>
                <a:sym typeface="Arial"/>
              </a:rPr>
              <a:t>Using the Early Warning </a:t>
            </a:r>
            <a:r>
              <a:rPr lang="en-US" sz="2600" dirty="0" smtClean="0">
                <a:latin typeface="Calibri" panose="020F0502020204030204" pitchFamily="34" charset="0"/>
                <a:ea typeface="Arial"/>
                <a:cs typeface="Calibri" panose="020F0502020204030204" pitchFamily="34" charset="0"/>
                <a:sym typeface="Arial"/>
              </a:rPr>
              <a:t>System </a:t>
            </a:r>
            <a:r>
              <a:rPr lang="en-US" sz="2600" dirty="0">
                <a:latin typeface="Calibri" panose="020F0502020204030204" pitchFamily="34" charset="0"/>
                <a:ea typeface="Arial"/>
                <a:cs typeface="Calibri" panose="020F0502020204030204" pitchFamily="34" charset="0"/>
                <a:sym typeface="Arial"/>
              </a:rPr>
              <a:t>to Monitor Progress</a:t>
            </a:r>
            <a:endParaRPr sz="2600" dirty="0">
              <a:latin typeface="Calibri" panose="020F0502020204030204" pitchFamily="34" charset="0"/>
              <a:cs typeface="Calibri" panose="020F0502020204030204" pitchFamily="34" charset="0"/>
            </a:endParaRPr>
          </a:p>
          <a:p>
            <a:pPr marL="10033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Calibri" panose="020F0502020204030204" pitchFamily="34" charset="0"/>
                <a:sym typeface="Arial"/>
              </a:rPr>
              <a:t>Developing an Early Warning System at the District Level</a:t>
            </a:r>
            <a:endParaRPr sz="2600" dirty="0">
              <a:latin typeface="Calibri" panose="020F0502020204030204" pitchFamily="34" charset="0"/>
              <a:cs typeface="Calibri" panose="020F0502020204030204" pitchFamily="34" charset="0"/>
            </a:endParaRPr>
          </a:p>
        </p:txBody>
      </p:sp>
      <p:sp>
        <p:nvSpPr>
          <p:cNvPr id="447" name="Google Shape;447;p6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400"/>
              <a:buNone/>
            </a:pPr>
            <a:r>
              <a:rPr lang="en-US" sz="4000" dirty="0"/>
              <a:t>Your Next Steps</a:t>
            </a:r>
            <a:endParaRPr sz="4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2"/>
          <p:cNvSpPr txBox="1">
            <a:spLocks noGrp="1"/>
          </p:cNvSpPr>
          <p:nvPr>
            <p:ph type="body" idx="1"/>
          </p:nvPr>
        </p:nvSpPr>
        <p:spPr>
          <a:xfrm>
            <a:off x="203200" y="3733800"/>
            <a:ext cx="11684100" cy="861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200"/>
              </a:spcBef>
              <a:spcAft>
                <a:spcPts val="0"/>
              </a:spcAft>
              <a:buSzPts val="2200"/>
              <a:buNone/>
            </a:pPr>
            <a:r>
              <a:rPr lang="en-US" sz="4000" dirty="0"/>
              <a:t>The Value of </a:t>
            </a:r>
            <a:r>
              <a:rPr lang="en-US" sz="4000" dirty="0">
                <a:solidFill>
                  <a:schemeClr val="dk1"/>
                </a:solidFill>
              </a:rPr>
              <a:t>Student Engagement</a:t>
            </a:r>
            <a:endParaRPr sz="4000" dirty="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body" idx="1"/>
          </p:nvPr>
        </p:nvSpPr>
        <p:spPr>
          <a:xfrm>
            <a:off x="203250" y="2572050"/>
            <a:ext cx="11785500" cy="4419600"/>
          </a:xfrm>
          <a:prstGeom prst="rect">
            <a:avLst/>
          </a:prstGeom>
          <a:noFill/>
          <a:ln>
            <a:noFill/>
          </a:ln>
        </p:spPr>
        <p:txBody>
          <a:bodyPr spcFirstLastPara="1" wrap="square" lIns="91425" tIns="91425" rIns="91425" bIns="91425" anchor="t" anchorCtr="0">
            <a:noAutofit/>
          </a:bodyPr>
          <a:lstStyle/>
          <a:p>
            <a:pPr marL="609600" lvl="0" indent="-571500" algn="l" rtl="0">
              <a:lnSpc>
                <a:spcPct val="90000"/>
              </a:lnSpc>
              <a:spcBef>
                <a:spcPts val="1200"/>
              </a:spcBef>
              <a:spcAft>
                <a:spcPts val="0"/>
              </a:spcAft>
              <a:buSzPts val="3000"/>
              <a:buFont typeface="Wingdings" panose="05000000000000000000" pitchFamily="2" charset="2"/>
              <a:buChar char="q"/>
            </a:pPr>
            <a:r>
              <a:rPr lang="en-US" sz="2600" dirty="0">
                <a:latin typeface="Calibri" panose="020F0502020204030204" pitchFamily="34" charset="0"/>
                <a:ea typeface="Arial"/>
                <a:cs typeface="Arial"/>
                <a:sym typeface="Arial"/>
              </a:rPr>
              <a:t>What does a student who is engaged look like/ sound like….?</a:t>
            </a:r>
            <a:endParaRPr sz="2600" dirty="0">
              <a:latin typeface="Calibri" panose="020F0502020204030204" pitchFamily="34" charset="0"/>
            </a:endParaRPr>
          </a:p>
          <a:p>
            <a:pPr marL="800100" lvl="0" indent="-571500" algn="l" rtl="0">
              <a:lnSpc>
                <a:spcPct val="90000"/>
              </a:lnSpc>
              <a:spcBef>
                <a:spcPts val="1200"/>
              </a:spcBef>
              <a:spcAft>
                <a:spcPts val="0"/>
              </a:spcAft>
              <a:buSzPts val="2200"/>
              <a:buFont typeface="Wingdings" panose="05000000000000000000" pitchFamily="2" charset="2"/>
              <a:buChar char="q"/>
            </a:pPr>
            <a:endParaRPr sz="2600" dirty="0">
              <a:latin typeface="Calibri" panose="020F0502020204030204" pitchFamily="34" charset="0"/>
              <a:ea typeface="Arial"/>
              <a:cs typeface="Arial"/>
              <a:sym typeface="Arial"/>
            </a:endParaRPr>
          </a:p>
          <a:p>
            <a:pPr marL="571500" lvl="0" indent="-571500" algn="l" rtl="0">
              <a:lnSpc>
                <a:spcPct val="90000"/>
              </a:lnSpc>
              <a:spcBef>
                <a:spcPts val="1200"/>
              </a:spcBef>
              <a:spcAft>
                <a:spcPts val="0"/>
              </a:spcAft>
              <a:buSzPts val="2200"/>
              <a:buFont typeface="Wingdings" panose="05000000000000000000" pitchFamily="2" charset="2"/>
              <a:buChar char="q"/>
            </a:pPr>
            <a:endParaRPr lang="en-US" sz="2600" dirty="0" smtClean="0">
              <a:latin typeface="Calibri" panose="020F0502020204030204" pitchFamily="34" charset="0"/>
              <a:ea typeface="Arial"/>
              <a:cs typeface="Arial"/>
              <a:sym typeface="Arial"/>
            </a:endParaRPr>
          </a:p>
          <a:p>
            <a:pPr marL="571500" lvl="0" indent="-571500" algn="l" rtl="0">
              <a:lnSpc>
                <a:spcPct val="90000"/>
              </a:lnSpc>
              <a:spcBef>
                <a:spcPts val="1200"/>
              </a:spcBef>
              <a:spcAft>
                <a:spcPts val="0"/>
              </a:spcAft>
              <a:buSzPts val="2200"/>
              <a:buFont typeface="Wingdings" panose="05000000000000000000" pitchFamily="2" charset="2"/>
              <a:buChar char="q"/>
            </a:pPr>
            <a:endParaRPr lang="en-US" sz="2600" dirty="0">
              <a:latin typeface="Calibri" panose="020F0502020204030204" pitchFamily="34" charset="0"/>
              <a:ea typeface="Arial"/>
              <a:cs typeface="Arial"/>
              <a:sym typeface="Arial"/>
            </a:endParaRPr>
          </a:p>
          <a:p>
            <a:pPr marL="571500" lvl="0" indent="-571500" algn="l" rtl="0">
              <a:lnSpc>
                <a:spcPct val="90000"/>
              </a:lnSpc>
              <a:spcBef>
                <a:spcPts val="1200"/>
              </a:spcBef>
              <a:spcAft>
                <a:spcPts val="0"/>
              </a:spcAft>
              <a:buSzPts val="2200"/>
              <a:buFont typeface="Wingdings" panose="05000000000000000000" pitchFamily="2" charset="2"/>
              <a:buChar char="q"/>
            </a:pPr>
            <a:endParaRPr sz="2600" dirty="0">
              <a:latin typeface="Calibri" panose="020F0502020204030204" pitchFamily="34" charset="0"/>
              <a:ea typeface="Arial"/>
              <a:cs typeface="Arial"/>
              <a:sym typeface="Arial"/>
            </a:endParaRPr>
          </a:p>
          <a:p>
            <a:pPr marL="609600" lvl="0" indent="-571500" algn="l" rtl="0">
              <a:lnSpc>
                <a:spcPct val="90000"/>
              </a:lnSpc>
              <a:spcBef>
                <a:spcPts val="1200"/>
              </a:spcBef>
              <a:spcAft>
                <a:spcPts val="0"/>
              </a:spcAft>
              <a:buSzPts val="3000"/>
              <a:buFont typeface="Wingdings" panose="05000000000000000000" pitchFamily="2" charset="2"/>
              <a:buChar char="q"/>
            </a:pPr>
            <a:r>
              <a:rPr lang="en-US" sz="2600" dirty="0">
                <a:latin typeface="Calibri" panose="020F0502020204030204" pitchFamily="34" charset="0"/>
                <a:ea typeface="Arial"/>
                <a:cs typeface="Arial"/>
                <a:sym typeface="Arial"/>
              </a:rPr>
              <a:t>What does a student who is compliant look like/sound like…?</a:t>
            </a:r>
            <a:endParaRPr sz="2600" dirty="0">
              <a:latin typeface="Calibri" panose="020F0502020204030204" pitchFamily="34" charset="0"/>
            </a:endParaRPr>
          </a:p>
        </p:txBody>
      </p:sp>
      <p:sp>
        <p:nvSpPr>
          <p:cNvPr id="460" name="Google Shape;460;p6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400"/>
              <a:buNone/>
            </a:pPr>
            <a:r>
              <a:rPr lang="en-US" sz="4000" dirty="0">
                <a:latin typeface="Arial"/>
                <a:ea typeface="Arial"/>
                <a:cs typeface="Arial"/>
                <a:sym typeface="Arial"/>
              </a:rPr>
              <a:t>What is The Difference Between </a:t>
            </a:r>
            <a:endParaRPr sz="4000" dirty="0">
              <a:latin typeface="Arial"/>
              <a:ea typeface="Arial"/>
              <a:cs typeface="Arial"/>
              <a:sym typeface="Arial"/>
            </a:endParaRPr>
          </a:p>
          <a:p>
            <a:pPr marL="0" lvl="0" indent="0" algn="ctr" rtl="0">
              <a:lnSpc>
                <a:spcPct val="80000"/>
              </a:lnSpc>
              <a:spcBef>
                <a:spcPts val="0"/>
              </a:spcBef>
              <a:spcAft>
                <a:spcPts val="0"/>
              </a:spcAft>
              <a:buSzPts val="1400"/>
              <a:buNone/>
            </a:pPr>
            <a:r>
              <a:rPr lang="en-US" sz="4000" dirty="0">
                <a:latin typeface="Arial"/>
                <a:ea typeface="Arial"/>
                <a:cs typeface="Arial"/>
                <a:sym typeface="Arial"/>
              </a:rPr>
              <a:t>Engagement vs. Compliance?</a:t>
            </a:r>
            <a:endParaRPr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4"/>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0" lvl="0" indent="0" algn="ctr" rtl="0">
              <a:spcBef>
                <a:spcPts val="0"/>
              </a:spcBef>
              <a:spcAft>
                <a:spcPts val="0"/>
              </a:spcAft>
              <a:buClr>
                <a:srgbClr val="000000"/>
              </a:buClr>
              <a:buSzPts val="3220"/>
              <a:buFont typeface="Arial"/>
              <a:buNone/>
            </a:pPr>
            <a:endParaRPr lang="en-US" sz="2600" dirty="0" smtClean="0">
              <a:latin typeface="Questrial"/>
              <a:ea typeface="Questrial"/>
              <a:cs typeface="Questrial"/>
              <a:sym typeface="Questrial"/>
            </a:endParaRPr>
          </a:p>
          <a:p>
            <a:pPr marL="0" lvl="0" indent="0" algn="ctr" rtl="0">
              <a:spcBef>
                <a:spcPts val="0"/>
              </a:spcBef>
              <a:spcAft>
                <a:spcPts val="0"/>
              </a:spcAft>
              <a:buClr>
                <a:srgbClr val="000000"/>
              </a:buClr>
              <a:buSzPts val="3220"/>
              <a:buFont typeface="Arial"/>
              <a:buNone/>
            </a:pPr>
            <a:endParaRPr lang="en-US" sz="2600" dirty="0">
              <a:latin typeface="Questrial"/>
              <a:ea typeface="Questrial"/>
              <a:cs typeface="Questrial"/>
              <a:sym typeface="Questrial"/>
            </a:endParaRPr>
          </a:p>
          <a:p>
            <a:pPr marL="0" lvl="0" indent="0" algn="ctr" rtl="0">
              <a:spcBef>
                <a:spcPts val="0"/>
              </a:spcBef>
              <a:spcAft>
                <a:spcPts val="0"/>
              </a:spcAft>
              <a:buClr>
                <a:srgbClr val="000000"/>
              </a:buClr>
              <a:buSzPts val="3220"/>
              <a:buFont typeface="Arial"/>
              <a:buNone/>
            </a:pPr>
            <a:r>
              <a:rPr lang="en-US" sz="2600" dirty="0" smtClean="0">
                <a:latin typeface="Questrial"/>
                <a:ea typeface="Questrial"/>
                <a:cs typeface="Questrial"/>
                <a:sym typeface="Questrial"/>
              </a:rPr>
              <a:t>“</a:t>
            </a:r>
            <a:r>
              <a:rPr lang="en-US" sz="2600" dirty="0">
                <a:latin typeface="Calibri" panose="020F0502020204030204" pitchFamily="34" charset="0"/>
                <a:ea typeface="Questrial"/>
                <a:cs typeface="Questrial"/>
                <a:sym typeface="Questrial"/>
              </a:rPr>
              <a:t>To assess student motivation researchers also have to examine engagement </a:t>
            </a:r>
            <a:r>
              <a:rPr lang="en-US" sz="2600" b="1" dirty="0">
                <a:latin typeface="Calibri" panose="020F0502020204030204" pitchFamily="34" charset="0"/>
                <a:ea typeface="Questrial"/>
                <a:cs typeface="Questrial"/>
                <a:sym typeface="Questrial"/>
              </a:rPr>
              <a:t>in</a:t>
            </a:r>
            <a:r>
              <a:rPr lang="en-US" sz="2600" dirty="0">
                <a:latin typeface="Calibri" panose="020F0502020204030204" pitchFamily="34" charset="0"/>
                <a:ea typeface="Questrial"/>
                <a:cs typeface="Questrial"/>
                <a:sym typeface="Questrial"/>
              </a:rPr>
              <a:t> and as </a:t>
            </a:r>
            <a:r>
              <a:rPr lang="en-US" sz="2600" b="1" dirty="0">
                <a:latin typeface="Calibri" panose="020F0502020204030204" pitchFamily="34" charset="0"/>
                <a:ea typeface="Questrial"/>
                <a:cs typeface="Questrial"/>
                <a:sym typeface="Questrial"/>
              </a:rPr>
              <a:t>part </a:t>
            </a:r>
            <a:r>
              <a:rPr lang="en-US" sz="2600" dirty="0">
                <a:latin typeface="Calibri" panose="020F0502020204030204" pitchFamily="34" charset="0"/>
                <a:ea typeface="Questrial"/>
                <a:cs typeface="Questrial"/>
                <a:sym typeface="Questrial"/>
              </a:rPr>
              <a:t>of learning, understanding or mastery of the knowledge…high levels of engagement show high levels of </a:t>
            </a:r>
            <a:r>
              <a:rPr lang="en-US" sz="2600" dirty="0" smtClean="0">
                <a:latin typeface="Calibri" panose="020F0502020204030204" pitchFamily="34" charset="0"/>
                <a:ea typeface="Questrial"/>
                <a:cs typeface="Questrial"/>
                <a:sym typeface="Questrial"/>
              </a:rPr>
              <a:t>motivation.”</a:t>
            </a:r>
          </a:p>
          <a:p>
            <a:pPr marL="0" lvl="0" indent="0" algn="ctr" rtl="0">
              <a:spcBef>
                <a:spcPts val="0"/>
              </a:spcBef>
              <a:spcAft>
                <a:spcPts val="0"/>
              </a:spcAft>
              <a:buClr>
                <a:srgbClr val="000000"/>
              </a:buClr>
              <a:buSzPts val="3220"/>
              <a:buFont typeface="Arial"/>
              <a:buNone/>
            </a:pPr>
            <a:r>
              <a:rPr lang="en-US" sz="2600" dirty="0" smtClean="0">
                <a:latin typeface="Calibri" panose="020F0502020204030204" pitchFamily="34" charset="0"/>
                <a:ea typeface="Questrial"/>
                <a:cs typeface="Questrial"/>
                <a:sym typeface="Questrial"/>
              </a:rPr>
              <a:t>Saeed, </a:t>
            </a:r>
            <a:r>
              <a:rPr lang="en-US" sz="2600" dirty="0" err="1" smtClean="0">
                <a:latin typeface="Calibri" panose="020F0502020204030204" pitchFamily="34" charset="0"/>
                <a:ea typeface="Questrial"/>
                <a:cs typeface="Questrial"/>
                <a:sym typeface="Questrial"/>
              </a:rPr>
              <a:t>Zyngier</a:t>
            </a:r>
            <a:r>
              <a:rPr lang="en-US" sz="2600" dirty="0" smtClean="0">
                <a:latin typeface="Calibri" panose="020F0502020204030204" pitchFamily="34" charset="0"/>
                <a:ea typeface="Questrial"/>
                <a:cs typeface="Questrial"/>
                <a:sym typeface="Questrial"/>
              </a:rPr>
              <a:t>  2012</a:t>
            </a:r>
            <a:endParaRPr sz="2600" dirty="0" smtClean="0">
              <a:latin typeface="Calibri" panose="020F0502020204030204" pitchFamily="34" charset="0"/>
              <a:ea typeface="Questrial"/>
              <a:cs typeface="Questrial"/>
              <a:sym typeface="Questrial"/>
            </a:endParaRPr>
          </a:p>
          <a:p>
            <a:pPr marL="0" lvl="0" indent="0" algn="l" rtl="0">
              <a:spcBef>
                <a:spcPts val="1080"/>
              </a:spcBef>
              <a:spcAft>
                <a:spcPts val="0"/>
              </a:spcAft>
              <a:buClr>
                <a:srgbClr val="000000"/>
              </a:buClr>
              <a:buSzPts val="2760"/>
              <a:buFont typeface="Arial"/>
              <a:buNone/>
            </a:pPr>
            <a:endParaRPr sz="3600" dirty="0">
              <a:latin typeface="Questrial"/>
              <a:ea typeface="Questrial"/>
              <a:cs typeface="Questrial"/>
              <a:sym typeface="Questrial"/>
            </a:endParaRPr>
          </a:p>
          <a:p>
            <a:pPr marL="0" lvl="0" indent="0" algn="l" rtl="0">
              <a:spcBef>
                <a:spcPts val="500"/>
              </a:spcBef>
              <a:spcAft>
                <a:spcPts val="0"/>
              </a:spcAft>
              <a:buNone/>
            </a:pPr>
            <a:endParaRPr sz="3600" dirty="0"/>
          </a:p>
        </p:txBody>
      </p:sp>
      <p:sp>
        <p:nvSpPr>
          <p:cNvPr id="467" name="Google Shape;467;p64"/>
          <p:cNvSpPr txBox="1">
            <a:spLocks noGrp="1"/>
          </p:cNvSpPr>
          <p:nvPr>
            <p:ph type="title"/>
          </p:nvPr>
        </p:nvSpPr>
        <p:spPr>
          <a:xfrm>
            <a:off x="203200" y="1385450"/>
            <a:ext cx="11785500" cy="6720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Clr>
                <a:srgbClr val="262626"/>
              </a:buClr>
              <a:buSzPts val="4400"/>
              <a:buFont typeface="Garamond"/>
              <a:buNone/>
            </a:pPr>
            <a:r>
              <a:rPr lang="en-US" sz="4000" dirty="0">
                <a:solidFill>
                  <a:srgbClr val="175E93"/>
                </a:solidFill>
                <a:latin typeface="Calibri" panose="020F0502020204030204" pitchFamily="34" charset="0"/>
                <a:ea typeface="Questrial"/>
                <a:cs typeface="Questrial"/>
                <a:sym typeface="Questrial"/>
              </a:rPr>
              <a:t>Motivation and Engagement</a:t>
            </a:r>
            <a:endParaRPr sz="4000" b="0" dirty="0">
              <a:solidFill>
                <a:srgbClr val="175E93"/>
              </a:solidFill>
              <a:latin typeface="Calibri" panose="020F0502020204030204" pitchFamily="34" charset="0"/>
              <a:ea typeface="Questrial"/>
              <a:cs typeface="Questrial"/>
              <a:sym typeface="Questrial"/>
            </a:endParaRPr>
          </a:p>
          <a:p>
            <a:pPr marL="0" lvl="0" indent="0" algn="ctr" rtl="0">
              <a:spcBef>
                <a:spcPts val="0"/>
              </a:spcBef>
              <a:spcAft>
                <a:spcPts val="0"/>
              </a:spcAft>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65"/>
          <p:cNvSpPr txBox="1">
            <a:spLocks noGrp="1"/>
          </p:cNvSpPr>
          <p:nvPr>
            <p:ph type="title"/>
          </p:nvPr>
        </p:nvSpPr>
        <p:spPr>
          <a:xfrm>
            <a:off x="203200" y="243850"/>
            <a:ext cx="11785500" cy="18135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Components of Engagement</a:t>
            </a:r>
            <a:endParaRPr sz="4000" dirty="0"/>
          </a:p>
        </p:txBody>
      </p:sp>
      <p:grpSp>
        <p:nvGrpSpPr>
          <p:cNvPr id="475" name="Google Shape;475;p65"/>
          <p:cNvGrpSpPr/>
          <p:nvPr/>
        </p:nvGrpSpPr>
        <p:grpSpPr>
          <a:xfrm>
            <a:off x="2819836" y="1634684"/>
            <a:ext cx="6551939" cy="4914077"/>
            <a:chOff x="1048103" y="19403"/>
            <a:chExt cx="4914077" cy="4914077"/>
          </a:xfrm>
        </p:grpSpPr>
        <p:sp>
          <p:nvSpPr>
            <p:cNvPr id="476" name="Google Shape;476;p65"/>
            <p:cNvSpPr/>
            <p:nvPr/>
          </p:nvSpPr>
          <p:spPr>
            <a:xfrm>
              <a:off x="2823391" y="1794691"/>
              <a:ext cx="1363500" cy="1363500"/>
            </a:xfrm>
            <a:prstGeom prst="ellipse">
              <a:avLst/>
            </a:prstGeom>
            <a:solidFill>
              <a:srgbClr val="0C416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65"/>
            <p:cNvSpPr txBox="1"/>
            <p:nvPr/>
          </p:nvSpPr>
          <p:spPr>
            <a:xfrm>
              <a:off x="3023088" y="1994388"/>
              <a:ext cx="964200" cy="9642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2400" b="0" i="0" u="none" strike="noStrike" cap="none" dirty="0">
                  <a:solidFill>
                    <a:schemeClr val="lt1"/>
                  </a:solidFill>
                  <a:latin typeface="Arial"/>
                  <a:ea typeface="Arial"/>
                  <a:cs typeface="Arial"/>
                  <a:sym typeface="Arial"/>
                </a:rPr>
                <a:t>Engaged</a:t>
              </a:r>
              <a:endParaRPr sz="2400" b="0" i="0" u="none" strike="noStrike" cap="none" dirty="0">
                <a:solidFill>
                  <a:srgbClr val="000000"/>
                </a:solidFill>
                <a:latin typeface="Arial"/>
                <a:ea typeface="Arial"/>
                <a:cs typeface="Arial"/>
                <a:sym typeface="Arial"/>
              </a:endParaRPr>
            </a:p>
          </p:txBody>
        </p:sp>
        <p:sp>
          <p:nvSpPr>
            <p:cNvPr id="478" name="Google Shape;478;p65"/>
            <p:cNvSpPr/>
            <p:nvPr/>
          </p:nvSpPr>
          <p:spPr>
            <a:xfrm rot="-5400000">
              <a:off x="3299443" y="1571341"/>
              <a:ext cx="411600" cy="35100"/>
            </a:xfrm>
            <a:custGeom>
              <a:avLst/>
              <a:gdLst/>
              <a:ahLst/>
              <a:cxnLst/>
              <a:rect l="l" t="t" r="r" b="b"/>
              <a:pathLst>
                <a:path w="120000" h="120000" extrusionOk="0">
                  <a:moveTo>
                    <a:pt x="0" y="60000"/>
                  </a:moveTo>
                  <a:lnTo>
                    <a:pt x="120000" y="60000"/>
                  </a:lnTo>
                </a:path>
              </a:pathLst>
            </a:custGeom>
            <a:noFill/>
            <a:ln w="25400" cap="flat" cmpd="sng">
              <a:solidFill>
                <a:srgbClr val="0733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65"/>
            <p:cNvSpPr txBox="1"/>
            <p:nvPr/>
          </p:nvSpPr>
          <p:spPr>
            <a:xfrm rot="-5400000">
              <a:off x="3494908" y="1578446"/>
              <a:ext cx="20700" cy="20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80" name="Google Shape;480;p65"/>
            <p:cNvSpPr/>
            <p:nvPr/>
          </p:nvSpPr>
          <p:spPr>
            <a:xfrm>
              <a:off x="2823391" y="19403"/>
              <a:ext cx="1363500" cy="1363500"/>
            </a:xfrm>
            <a:prstGeom prst="ellipse">
              <a:avLst/>
            </a:prstGeom>
            <a:solidFill>
              <a:srgbClr val="0C416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65"/>
            <p:cNvSpPr txBox="1"/>
            <p:nvPr/>
          </p:nvSpPr>
          <p:spPr>
            <a:xfrm>
              <a:off x="3023088" y="219100"/>
              <a:ext cx="1053713" cy="964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2400" b="0" i="0" u="none" strike="noStrike" cap="none" dirty="0">
                  <a:solidFill>
                    <a:schemeClr val="lt1"/>
                  </a:solidFill>
                  <a:latin typeface="Arial"/>
                  <a:ea typeface="Arial"/>
                  <a:cs typeface="Arial"/>
                  <a:sym typeface="Arial"/>
                </a:rPr>
                <a:t>Attentive</a:t>
              </a:r>
              <a:endParaRPr sz="2400" b="0" i="0" u="none" strike="noStrike" cap="none" dirty="0">
                <a:solidFill>
                  <a:srgbClr val="000000"/>
                </a:solidFill>
                <a:latin typeface="Arial"/>
                <a:ea typeface="Arial"/>
                <a:cs typeface="Arial"/>
                <a:sym typeface="Arial"/>
              </a:endParaRPr>
            </a:p>
          </p:txBody>
        </p:sp>
        <p:sp>
          <p:nvSpPr>
            <p:cNvPr id="482" name="Google Shape;482;p65"/>
            <p:cNvSpPr/>
            <p:nvPr/>
          </p:nvSpPr>
          <p:spPr>
            <a:xfrm>
              <a:off x="4187008" y="2458993"/>
              <a:ext cx="411600" cy="35100"/>
            </a:xfrm>
            <a:custGeom>
              <a:avLst/>
              <a:gdLst/>
              <a:ahLst/>
              <a:cxnLst/>
              <a:rect l="l" t="t" r="r" b="b"/>
              <a:pathLst>
                <a:path w="120000" h="120000" extrusionOk="0">
                  <a:moveTo>
                    <a:pt x="0" y="60000"/>
                  </a:moveTo>
                  <a:lnTo>
                    <a:pt x="120000" y="60000"/>
                  </a:lnTo>
                </a:path>
              </a:pathLst>
            </a:custGeom>
            <a:noFill/>
            <a:ln w="25400" cap="flat" cmpd="sng">
              <a:solidFill>
                <a:srgbClr val="0733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65"/>
            <p:cNvSpPr txBox="1"/>
            <p:nvPr/>
          </p:nvSpPr>
          <p:spPr>
            <a:xfrm>
              <a:off x="4382552" y="2466208"/>
              <a:ext cx="20700" cy="20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84" name="Google Shape;484;p65"/>
            <p:cNvSpPr/>
            <p:nvPr/>
          </p:nvSpPr>
          <p:spPr>
            <a:xfrm>
              <a:off x="4598680" y="1794691"/>
              <a:ext cx="1363500" cy="1363500"/>
            </a:xfrm>
            <a:prstGeom prst="ellipse">
              <a:avLst/>
            </a:prstGeom>
            <a:solidFill>
              <a:srgbClr val="0C416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5"/>
            <p:cNvSpPr txBox="1"/>
            <p:nvPr/>
          </p:nvSpPr>
          <p:spPr>
            <a:xfrm>
              <a:off x="4698527" y="2011906"/>
              <a:ext cx="1163803" cy="964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2400" b="0" i="0" u="none" strike="noStrike" cap="none" dirty="0">
                  <a:solidFill>
                    <a:schemeClr val="lt1"/>
                  </a:solidFill>
                  <a:latin typeface="Arial"/>
                  <a:ea typeface="Arial"/>
                  <a:cs typeface="Arial"/>
                  <a:sym typeface="Arial"/>
                </a:rPr>
                <a:t>Persistent</a:t>
              </a:r>
              <a:endParaRPr sz="2400" b="0" i="0" u="none" strike="noStrike" cap="none" dirty="0">
                <a:solidFill>
                  <a:srgbClr val="000000"/>
                </a:solidFill>
                <a:latin typeface="Arial"/>
                <a:ea typeface="Arial"/>
                <a:cs typeface="Arial"/>
                <a:sym typeface="Arial"/>
              </a:endParaRPr>
            </a:p>
          </p:txBody>
        </p:sp>
        <p:sp>
          <p:nvSpPr>
            <p:cNvPr id="486" name="Google Shape;486;p65"/>
            <p:cNvSpPr/>
            <p:nvPr/>
          </p:nvSpPr>
          <p:spPr>
            <a:xfrm rot="5400000">
              <a:off x="3299355" y="3346558"/>
              <a:ext cx="411600" cy="35100"/>
            </a:xfrm>
            <a:custGeom>
              <a:avLst/>
              <a:gdLst/>
              <a:ahLst/>
              <a:cxnLst/>
              <a:rect l="l" t="t" r="r" b="b"/>
              <a:pathLst>
                <a:path w="120000" h="120000" extrusionOk="0">
                  <a:moveTo>
                    <a:pt x="0" y="60000"/>
                  </a:moveTo>
                  <a:lnTo>
                    <a:pt x="120000" y="60000"/>
                  </a:lnTo>
                </a:path>
              </a:pathLst>
            </a:custGeom>
            <a:noFill/>
            <a:ln w="25400" cap="flat" cmpd="sng">
              <a:solidFill>
                <a:srgbClr val="0733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65"/>
            <p:cNvSpPr txBox="1"/>
            <p:nvPr/>
          </p:nvSpPr>
          <p:spPr>
            <a:xfrm rot="5400000">
              <a:off x="3494791" y="3353852"/>
              <a:ext cx="20700" cy="20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88" name="Google Shape;488;p65"/>
            <p:cNvSpPr/>
            <p:nvPr/>
          </p:nvSpPr>
          <p:spPr>
            <a:xfrm>
              <a:off x="2823391" y="3569980"/>
              <a:ext cx="1363500" cy="1363500"/>
            </a:xfrm>
            <a:prstGeom prst="ellipse">
              <a:avLst/>
            </a:prstGeom>
            <a:solidFill>
              <a:srgbClr val="0C416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65"/>
            <p:cNvSpPr txBox="1"/>
            <p:nvPr/>
          </p:nvSpPr>
          <p:spPr>
            <a:xfrm>
              <a:off x="2925608" y="3769677"/>
              <a:ext cx="1151193" cy="964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2400" b="0" i="0" u="none" strike="noStrike" cap="none" dirty="0">
                  <a:solidFill>
                    <a:schemeClr val="lt1"/>
                  </a:solidFill>
                  <a:latin typeface="Arial"/>
                  <a:ea typeface="Arial"/>
                  <a:cs typeface="Arial"/>
                  <a:sym typeface="Arial"/>
                </a:rPr>
                <a:t>Connected</a:t>
              </a:r>
              <a:endParaRPr sz="2400" b="0" i="0" u="none" strike="noStrike" cap="none" dirty="0">
                <a:solidFill>
                  <a:srgbClr val="000000"/>
                </a:solidFill>
                <a:latin typeface="Arial"/>
                <a:ea typeface="Arial"/>
                <a:cs typeface="Arial"/>
                <a:sym typeface="Arial"/>
              </a:endParaRPr>
            </a:p>
          </p:txBody>
        </p:sp>
        <p:sp>
          <p:nvSpPr>
            <p:cNvPr id="490" name="Google Shape;490;p65"/>
            <p:cNvSpPr/>
            <p:nvPr/>
          </p:nvSpPr>
          <p:spPr>
            <a:xfrm rot="10800000">
              <a:off x="2411791" y="2458905"/>
              <a:ext cx="411600" cy="35100"/>
            </a:xfrm>
            <a:custGeom>
              <a:avLst/>
              <a:gdLst/>
              <a:ahLst/>
              <a:cxnLst/>
              <a:rect l="l" t="t" r="r" b="b"/>
              <a:pathLst>
                <a:path w="120000" h="120000" extrusionOk="0">
                  <a:moveTo>
                    <a:pt x="0" y="60000"/>
                  </a:moveTo>
                  <a:lnTo>
                    <a:pt x="120000" y="60000"/>
                  </a:lnTo>
                </a:path>
              </a:pathLst>
            </a:custGeom>
            <a:noFill/>
            <a:ln w="25400" cap="flat" cmpd="sng">
              <a:solidFill>
                <a:srgbClr val="0733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65"/>
            <p:cNvSpPr txBox="1"/>
            <p:nvPr/>
          </p:nvSpPr>
          <p:spPr>
            <a:xfrm>
              <a:off x="2607263" y="2466208"/>
              <a:ext cx="20700" cy="20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92" name="Google Shape;492;p65"/>
            <p:cNvSpPr/>
            <p:nvPr/>
          </p:nvSpPr>
          <p:spPr>
            <a:xfrm>
              <a:off x="1048103" y="1794691"/>
              <a:ext cx="1363500" cy="1363500"/>
            </a:xfrm>
            <a:prstGeom prst="ellipse">
              <a:avLst/>
            </a:prstGeom>
            <a:solidFill>
              <a:srgbClr val="0C416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65"/>
            <p:cNvSpPr txBox="1"/>
            <p:nvPr/>
          </p:nvSpPr>
          <p:spPr>
            <a:xfrm>
              <a:off x="1147810" y="2011906"/>
              <a:ext cx="1164084" cy="964200"/>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2400" b="0" i="0" u="none" strike="noStrike" cap="none" dirty="0">
                  <a:solidFill>
                    <a:schemeClr val="lt1"/>
                  </a:solidFill>
                  <a:latin typeface="Arial"/>
                  <a:ea typeface="Arial"/>
                  <a:cs typeface="Arial"/>
                  <a:sym typeface="Arial"/>
                </a:rPr>
                <a:t>Committed</a:t>
              </a:r>
              <a:endParaRPr sz="2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body" idx="1"/>
          </p:nvPr>
        </p:nvSpPr>
        <p:spPr>
          <a:xfrm>
            <a:off x="203200" y="3733800"/>
            <a:ext cx="11684100" cy="861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1200"/>
              </a:spcBef>
              <a:spcAft>
                <a:spcPts val="0"/>
              </a:spcAft>
              <a:buSzPts val="2200"/>
              <a:buNone/>
            </a:pPr>
            <a:r>
              <a:rPr lang="en-US" sz="4000" dirty="0"/>
              <a:t>Early Warning </a:t>
            </a:r>
            <a:r>
              <a:rPr lang="en-US" sz="4000" dirty="0" smtClean="0"/>
              <a:t>Systems (EWS)</a:t>
            </a:r>
            <a:endParaRPr sz="4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6"/>
          <p:cNvSpPr txBox="1">
            <a:spLocks noGrp="1"/>
          </p:cNvSpPr>
          <p:nvPr>
            <p:ph type="body" idx="1"/>
          </p:nvPr>
        </p:nvSpPr>
        <p:spPr>
          <a:xfrm>
            <a:off x="203200" y="1528725"/>
            <a:ext cx="11785500" cy="5049900"/>
          </a:xfrm>
          <a:prstGeom prst="rect">
            <a:avLst/>
          </a:prstGeom>
        </p:spPr>
        <p:txBody>
          <a:bodyPr spcFirstLastPara="1" wrap="square" lIns="121900" tIns="60925" rIns="121900" bIns="60925" anchor="t" anchorCtr="0">
            <a:noAutofit/>
          </a:bodyPr>
          <a:lstStyle/>
          <a:p>
            <a:pPr marL="781050" lvl="0" indent="-571500" algn="l" rtl="0">
              <a:spcBef>
                <a:spcPts val="0"/>
              </a:spcBef>
              <a:spcAft>
                <a:spcPts val="0"/>
              </a:spcAft>
              <a:buClr>
                <a:schemeClr val="bg2"/>
              </a:buClr>
              <a:buSzPts val="3000"/>
              <a:buFont typeface="Wingdings" panose="05000000000000000000" pitchFamily="2" charset="2"/>
              <a:buChar char="q"/>
            </a:pPr>
            <a:r>
              <a:rPr lang="en-US" sz="2600" b="1" dirty="0">
                <a:latin typeface="Calibri" panose="020F0502020204030204" pitchFamily="34" charset="0"/>
                <a:ea typeface="Questrial"/>
                <a:cs typeface="Questrial"/>
                <a:sym typeface="Questrial"/>
              </a:rPr>
              <a:t>Engagement:</a:t>
            </a:r>
            <a:r>
              <a:rPr lang="en-US" sz="2600" dirty="0">
                <a:latin typeface="Calibri" panose="020F0502020204030204" pitchFamily="34" charset="0"/>
                <a:ea typeface="Questrial"/>
                <a:cs typeface="Questrial"/>
                <a:sym typeface="Questrial"/>
              </a:rPr>
              <a:t> High Attention and Commitment to the tasks at hand</a:t>
            </a:r>
            <a:endParaRPr sz="2600" dirty="0">
              <a:latin typeface="Calibri" panose="020F0502020204030204" pitchFamily="34" charset="0"/>
              <a:ea typeface="Questrial"/>
              <a:cs typeface="Questrial"/>
              <a:sym typeface="Questrial"/>
            </a:endParaRPr>
          </a:p>
          <a:p>
            <a:pPr marL="781050" lvl="0" indent="-571500" algn="l" rtl="0">
              <a:spcBef>
                <a:spcPts val="640"/>
              </a:spcBef>
              <a:spcAft>
                <a:spcPts val="0"/>
              </a:spcAft>
              <a:buClr>
                <a:schemeClr val="bg2"/>
              </a:buClr>
              <a:buSzPts val="3000"/>
              <a:buFont typeface="Wingdings" panose="05000000000000000000" pitchFamily="2" charset="2"/>
              <a:buChar char="q"/>
            </a:pPr>
            <a:endParaRPr lang="en-US" sz="2600" b="1" dirty="0" smtClean="0">
              <a:latin typeface="Calibri" panose="020F0502020204030204" pitchFamily="34" charset="0"/>
              <a:ea typeface="Questrial"/>
              <a:cs typeface="Questrial"/>
              <a:sym typeface="Questrial"/>
            </a:endParaRPr>
          </a:p>
          <a:p>
            <a:pPr marL="781050" lvl="0" indent="-571500" algn="l" rtl="0">
              <a:spcBef>
                <a:spcPts val="640"/>
              </a:spcBef>
              <a:spcAft>
                <a:spcPts val="0"/>
              </a:spcAft>
              <a:buClr>
                <a:schemeClr val="bg2"/>
              </a:buClr>
              <a:buSzPts val="3000"/>
              <a:buFont typeface="Wingdings" panose="05000000000000000000" pitchFamily="2" charset="2"/>
              <a:buChar char="q"/>
            </a:pPr>
            <a:r>
              <a:rPr lang="en-US" sz="2600" b="1" dirty="0" smtClean="0">
                <a:latin typeface="Calibri" panose="020F0502020204030204" pitchFamily="34" charset="0"/>
                <a:ea typeface="Questrial"/>
                <a:cs typeface="Questrial"/>
                <a:sym typeface="Questrial"/>
              </a:rPr>
              <a:t>Strategic </a:t>
            </a:r>
            <a:r>
              <a:rPr lang="en-US" sz="2600" b="1" dirty="0">
                <a:latin typeface="Calibri" panose="020F0502020204030204" pitchFamily="34" charset="0"/>
                <a:ea typeface="Questrial"/>
                <a:cs typeface="Questrial"/>
                <a:sym typeface="Questrial"/>
              </a:rPr>
              <a:t>Compliance:</a:t>
            </a:r>
            <a:r>
              <a:rPr lang="en-US" sz="2600" dirty="0">
                <a:latin typeface="Calibri" panose="020F0502020204030204" pitchFamily="34" charset="0"/>
                <a:ea typeface="Questrial"/>
                <a:cs typeface="Questrial"/>
                <a:sym typeface="Questrial"/>
              </a:rPr>
              <a:t> High Attention and Low Commitment the tasks at hand</a:t>
            </a:r>
            <a:endParaRPr sz="2600" dirty="0">
              <a:latin typeface="Calibri" panose="020F0502020204030204" pitchFamily="34" charset="0"/>
              <a:ea typeface="Questrial"/>
              <a:cs typeface="Questrial"/>
              <a:sym typeface="Questrial"/>
            </a:endParaRPr>
          </a:p>
          <a:p>
            <a:pPr marL="781050" lvl="0" indent="-571500" algn="l" rtl="0">
              <a:spcBef>
                <a:spcPts val="640"/>
              </a:spcBef>
              <a:spcAft>
                <a:spcPts val="0"/>
              </a:spcAft>
              <a:buClr>
                <a:schemeClr val="bg2"/>
              </a:buClr>
              <a:buSzPts val="3000"/>
              <a:buFont typeface="Wingdings" panose="05000000000000000000" pitchFamily="2" charset="2"/>
              <a:buChar char="q"/>
            </a:pPr>
            <a:endParaRPr lang="en-US" sz="2600" b="1" dirty="0" smtClean="0">
              <a:latin typeface="Calibri" panose="020F0502020204030204" pitchFamily="34" charset="0"/>
              <a:ea typeface="Questrial"/>
              <a:cs typeface="Questrial"/>
              <a:sym typeface="Questrial"/>
            </a:endParaRPr>
          </a:p>
          <a:p>
            <a:pPr marL="781050" lvl="0" indent="-571500" algn="l" rtl="0">
              <a:spcBef>
                <a:spcPts val="640"/>
              </a:spcBef>
              <a:spcAft>
                <a:spcPts val="0"/>
              </a:spcAft>
              <a:buClr>
                <a:schemeClr val="bg2"/>
              </a:buClr>
              <a:buSzPts val="3000"/>
              <a:buFont typeface="Wingdings" panose="05000000000000000000" pitchFamily="2" charset="2"/>
              <a:buChar char="q"/>
            </a:pPr>
            <a:r>
              <a:rPr lang="en-US" sz="2600" b="1" dirty="0" smtClean="0">
                <a:latin typeface="Calibri" panose="020F0502020204030204" pitchFamily="34" charset="0"/>
                <a:ea typeface="Questrial"/>
                <a:cs typeface="Questrial"/>
                <a:sym typeface="Questrial"/>
              </a:rPr>
              <a:t>Ritual </a:t>
            </a:r>
            <a:r>
              <a:rPr lang="en-US" sz="2600" b="1" dirty="0">
                <a:latin typeface="Calibri" panose="020F0502020204030204" pitchFamily="34" charset="0"/>
                <a:ea typeface="Questrial"/>
                <a:cs typeface="Questrial"/>
                <a:sym typeface="Questrial"/>
              </a:rPr>
              <a:t>Compliance: </a:t>
            </a:r>
            <a:r>
              <a:rPr lang="en-US" sz="2600" dirty="0">
                <a:latin typeface="Calibri" panose="020F0502020204030204" pitchFamily="34" charset="0"/>
                <a:ea typeface="Questrial"/>
                <a:cs typeface="Questrial"/>
                <a:sym typeface="Questrial"/>
              </a:rPr>
              <a:t>Low Attention and Low Commitment to the tasks at hand</a:t>
            </a:r>
            <a:endParaRPr sz="2600" dirty="0">
              <a:latin typeface="Calibri" panose="020F0502020204030204" pitchFamily="34" charset="0"/>
              <a:ea typeface="Questrial"/>
              <a:cs typeface="Questrial"/>
              <a:sym typeface="Questrial"/>
            </a:endParaRPr>
          </a:p>
          <a:p>
            <a:pPr marL="781050" lvl="0" indent="-571500" algn="l" rtl="0">
              <a:spcBef>
                <a:spcPts val="640"/>
              </a:spcBef>
              <a:spcAft>
                <a:spcPts val="0"/>
              </a:spcAft>
              <a:buClr>
                <a:schemeClr val="bg2"/>
              </a:buClr>
              <a:buSzPts val="3000"/>
              <a:buFont typeface="Wingdings" panose="05000000000000000000" pitchFamily="2" charset="2"/>
              <a:buChar char="q"/>
            </a:pPr>
            <a:endParaRPr lang="en-US" sz="2600" b="1" dirty="0" smtClean="0">
              <a:latin typeface="Calibri" panose="020F0502020204030204" pitchFamily="34" charset="0"/>
              <a:ea typeface="Questrial"/>
              <a:cs typeface="Questrial"/>
              <a:sym typeface="Questrial"/>
            </a:endParaRPr>
          </a:p>
          <a:p>
            <a:pPr marL="781050" lvl="0" indent="-571500" algn="l" rtl="0">
              <a:spcBef>
                <a:spcPts val="640"/>
              </a:spcBef>
              <a:spcAft>
                <a:spcPts val="0"/>
              </a:spcAft>
              <a:buClr>
                <a:schemeClr val="bg2"/>
              </a:buClr>
              <a:buSzPts val="3000"/>
              <a:buFont typeface="Wingdings" panose="05000000000000000000" pitchFamily="2" charset="2"/>
              <a:buChar char="q"/>
            </a:pPr>
            <a:r>
              <a:rPr lang="en-US" sz="2600" b="1" dirty="0" err="1" smtClean="0">
                <a:latin typeface="Calibri" panose="020F0502020204030204" pitchFamily="34" charset="0"/>
                <a:ea typeface="Questrial"/>
                <a:cs typeface="Questrial"/>
                <a:sym typeface="Questrial"/>
              </a:rPr>
              <a:t>Retreatism</a:t>
            </a:r>
            <a:r>
              <a:rPr lang="en-US" sz="2600" b="1" dirty="0">
                <a:latin typeface="Calibri" panose="020F0502020204030204" pitchFamily="34" charset="0"/>
                <a:ea typeface="Questrial"/>
                <a:cs typeface="Questrial"/>
                <a:sym typeface="Questrial"/>
              </a:rPr>
              <a:t>: </a:t>
            </a:r>
            <a:r>
              <a:rPr lang="en-US" sz="2600" dirty="0">
                <a:latin typeface="Calibri" panose="020F0502020204030204" pitchFamily="34" charset="0"/>
                <a:ea typeface="Questrial"/>
                <a:cs typeface="Questrial"/>
                <a:sym typeface="Questrial"/>
              </a:rPr>
              <a:t>No Attention and No </a:t>
            </a:r>
            <a:r>
              <a:rPr lang="en-US" sz="2600" dirty="0" smtClean="0">
                <a:latin typeface="Calibri" panose="020F0502020204030204" pitchFamily="34" charset="0"/>
                <a:ea typeface="Questrial"/>
                <a:cs typeface="Questrial"/>
                <a:sym typeface="Questrial"/>
              </a:rPr>
              <a:t>Commitment</a:t>
            </a:r>
          </a:p>
          <a:p>
            <a:pPr marL="781050" lvl="0" indent="-571500" algn="l" rtl="0">
              <a:spcBef>
                <a:spcPts val="640"/>
              </a:spcBef>
              <a:spcAft>
                <a:spcPts val="0"/>
              </a:spcAft>
              <a:buClr>
                <a:schemeClr val="bg2"/>
              </a:buClr>
              <a:buSzPts val="3000"/>
              <a:buFont typeface="Wingdings" panose="05000000000000000000" pitchFamily="2" charset="2"/>
              <a:buChar char="q"/>
            </a:pPr>
            <a:endParaRPr sz="2600" dirty="0">
              <a:latin typeface="Calibri" panose="020F0502020204030204" pitchFamily="34" charset="0"/>
              <a:ea typeface="Questrial"/>
              <a:cs typeface="Questrial"/>
              <a:sym typeface="Questrial"/>
            </a:endParaRPr>
          </a:p>
          <a:p>
            <a:pPr marL="781050" lvl="0" indent="-571500" algn="l" rtl="0">
              <a:spcBef>
                <a:spcPts val="640"/>
              </a:spcBef>
              <a:spcAft>
                <a:spcPts val="0"/>
              </a:spcAft>
              <a:buClr>
                <a:schemeClr val="bg2"/>
              </a:buClr>
              <a:buSzPts val="3000"/>
              <a:buFont typeface="Wingdings" panose="05000000000000000000" pitchFamily="2" charset="2"/>
              <a:buChar char="q"/>
            </a:pPr>
            <a:r>
              <a:rPr lang="en-US" sz="2600" b="1" dirty="0">
                <a:latin typeface="Calibri" panose="020F0502020204030204" pitchFamily="34" charset="0"/>
                <a:ea typeface="Questrial"/>
                <a:cs typeface="Questrial"/>
                <a:sym typeface="Questrial"/>
              </a:rPr>
              <a:t>Rebellion: </a:t>
            </a:r>
            <a:r>
              <a:rPr lang="en-US" sz="2600" dirty="0">
                <a:latin typeface="Calibri" panose="020F0502020204030204" pitchFamily="34" charset="0"/>
                <a:ea typeface="Questrial"/>
                <a:cs typeface="Questrial"/>
                <a:sym typeface="Questrial"/>
              </a:rPr>
              <a:t>Diverted Attention</a:t>
            </a:r>
            <a:endParaRPr sz="2600" dirty="0">
              <a:latin typeface="Calibri" panose="020F0502020204030204" pitchFamily="34" charset="0"/>
              <a:ea typeface="Questrial"/>
              <a:cs typeface="Questrial"/>
              <a:sym typeface="Questrial"/>
            </a:endParaRPr>
          </a:p>
        </p:txBody>
      </p:sp>
      <p:sp>
        <p:nvSpPr>
          <p:cNvPr id="500" name="Google Shape;500;p66"/>
          <p:cNvSpPr txBox="1">
            <a:spLocks noGrp="1"/>
          </p:cNvSpPr>
          <p:nvPr>
            <p:ph type="title"/>
          </p:nvPr>
        </p:nvSpPr>
        <p:spPr>
          <a:xfrm>
            <a:off x="-112110" y="1203225"/>
            <a:ext cx="11785500" cy="6510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Clr>
                <a:schemeClr val="accent2"/>
              </a:buClr>
              <a:buSzPts val="1100"/>
              <a:buFont typeface="Questrial"/>
              <a:buNone/>
            </a:pPr>
            <a:r>
              <a:rPr lang="en-US" sz="4000" b="0" dirty="0">
                <a:solidFill>
                  <a:schemeClr val="tx1"/>
                </a:solidFill>
                <a:latin typeface="Calibri" panose="020F0502020204030204" pitchFamily="34" charset="0"/>
                <a:ea typeface="Questrial"/>
                <a:cs typeface="Questrial"/>
                <a:sym typeface="Questrial"/>
              </a:rPr>
              <a:t>Student Response to School Work</a:t>
            </a:r>
            <a:endParaRPr sz="4000" b="0" dirty="0">
              <a:solidFill>
                <a:schemeClr val="tx1"/>
              </a:solidFill>
              <a:latin typeface="Calibri" panose="020F0502020204030204" pitchFamily="34" charset="0"/>
              <a:ea typeface="Questrial"/>
              <a:cs typeface="Questrial"/>
              <a:sym typeface="Questrial"/>
            </a:endParaRPr>
          </a:p>
          <a:p>
            <a:pPr marL="0" lvl="0" indent="0" algn="ctr" rtl="0">
              <a:spcBef>
                <a:spcPts val="0"/>
              </a:spcBef>
              <a:spcAft>
                <a:spcPts val="0"/>
              </a:spcAft>
              <a:buNone/>
            </a:pPr>
            <a:endParaRPr sz="48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EFCC21-435C-42FD-A9E1-3C9CB8425915}"/>
              </a:ext>
            </a:extLst>
          </p:cNvPr>
          <p:cNvSpPr>
            <a:spLocks noGrp="1"/>
          </p:cNvSpPr>
          <p:nvPr>
            <p:ph type="body" idx="1"/>
          </p:nvPr>
        </p:nvSpPr>
        <p:spPr/>
        <p:txBody>
          <a:bodyPr/>
          <a:lstStyle/>
          <a:p>
            <a:pPr marL="76200" indent="0">
              <a:buNone/>
            </a:pPr>
            <a:r>
              <a:rPr lang="en-US" sz="4400" dirty="0">
                <a:solidFill>
                  <a:srgbClr val="0C0C0C"/>
                </a:solidFill>
                <a:latin typeface="Questrial"/>
                <a:ea typeface="Questrial"/>
                <a:cs typeface="Questrial"/>
                <a:sym typeface="Questrial"/>
              </a:rPr>
              <a:t> </a:t>
            </a:r>
            <a:endParaRPr lang="en-US" dirty="0"/>
          </a:p>
        </p:txBody>
      </p:sp>
      <p:sp>
        <p:nvSpPr>
          <p:cNvPr id="3" name="Title 2">
            <a:extLst>
              <a:ext uri="{FF2B5EF4-FFF2-40B4-BE49-F238E27FC236}">
                <a16:creationId xmlns:a16="http://schemas.microsoft.com/office/drawing/2014/main" id="{0EBDCC2E-A08A-4C6C-A4F2-8BB4C5C706F4}"/>
              </a:ext>
            </a:extLst>
          </p:cNvPr>
          <p:cNvSpPr>
            <a:spLocks noGrp="1"/>
          </p:cNvSpPr>
          <p:nvPr>
            <p:ph type="title"/>
          </p:nvPr>
        </p:nvSpPr>
        <p:spPr>
          <a:xfrm>
            <a:off x="203200" y="508000"/>
            <a:ext cx="11785500" cy="1066800"/>
          </a:xfrm>
        </p:spPr>
        <p:txBody>
          <a:bodyPr/>
          <a:lstStyle/>
          <a:p>
            <a:r>
              <a:rPr lang="en-US" sz="4000" b="0" dirty="0">
                <a:solidFill>
                  <a:schemeClr val="tx1"/>
                </a:solidFill>
                <a:latin typeface="Calibri" panose="020F0502020204030204" pitchFamily="34" charset="0"/>
                <a:ea typeface="Questrial"/>
                <a:cs typeface="Questrial"/>
                <a:sym typeface="Questrial"/>
              </a:rPr>
              <a:t> Don’ts &amp; Dos of Engagement</a:t>
            </a:r>
            <a:endParaRPr lang="en-US" sz="4000" dirty="0">
              <a:solidFill>
                <a:schemeClr val="tx1"/>
              </a:solidFill>
              <a:latin typeface="Calibri" panose="020F0502020204030204" pitchFamily="34" charset="0"/>
            </a:endParaRPr>
          </a:p>
        </p:txBody>
      </p:sp>
      <p:graphicFrame>
        <p:nvGraphicFramePr>
          <p:cNvPr id="5" name="Google Shape;508;p67">
            <a:extLst>
              <a:ext uri="{FF2B5EF4-FFF2-40B4-BE49-F238E27FC236}">
                <a16:creationId xmlns:a16="http://schemas.microsoft.com/office/drawing/2014/main" id="{D6995F71-E282-43E6-985D-6F65F2D42D1E}"/>
              </a:ext>
            </a:extLst>
          </p:cNvPr>
          <p:cNvGraphicFramePr/>
          <p:nvPr>
            <p:extLst>
              <p:ext uri="{D42A27DB-BD31-4B8C-83A1-F6EECF244321}">
                <p14:modId xmlns:p14="http://schemas.microsoft.com/office/powerpoint/2010/main" val="2064251279"/>
              </p:ext>
            </p:extLst>
          </p:nvPr>
        </p:nvGraphicFramePr>
        <p:xfrm>
          <a:off x="0" y="1574798"/>
          <a:ext cx="12192000" cy="5229247"/>
        </p:xfrm>
        <a:graphic>
          <a:graphicData uri="http://schemas.openxmlformats.org/drawingml/2006/table">
            <a:tbl>
              <a:tblPr firstRow="1" bandRow="1">
                <a:noFill/>
                <a:tableStyleId>{634FDD2B-FE4C-4FC7-BCF2-1469656135FD}</a:tableStyleId>
              </a:tblPr>
              <a:tblGrid>
                <a:gridCol w="5550753">
                  <a:extLst>
                    <a:ext uri="{9D8B030D-6E8A-4147-A177-3AD203B41FA5}">
                      <a16:colId xmlns:a16="http://schemas.microsoft.com/office/drawing/2014/main" val="20000"/>
                    </a:ext>
                  </a:extLst>
                </a:gridCol>
                <a:gridCol w="6641247">
                  <a:extLst>
                    <a:ext uri="{9D8B030D-6E8A-4147-A177-3AD203B41FA5}">
                      <a16:colId xmlns:a16="http://schemas.microsoft.com/office/drawing/2014/main" val="20001"/>
                    </a:ext>
                  </a:extLst>
                </a:gridCol>
              </a:tblGrid>
              <a:tr h="569987">
                <a:tc>
                  <a:txBody>
                    <a:bodyPr/>
                    <a:lstStyle/>
                    <a:p>
                      <a:pPr marL="0" marR="0" lvl="0" indent="0" algn="ctr" rtl="0">
                        <a:lnSpc>
                          <a:spcPct val="100000"/>
                        </a:lnSpc>
                        <a:spcBef>
                          <a:spcPts val="0"/>
                        </a:spcBef>
                        <a:spcAft>
                          <a:spcPts val="0"/>
                        </a:spcAft>
                        <a:buClr>
                          <a:srgbClr val="0C0C0C"/>
                        </a:buClr>
                        <a:buSzPts val="2800"/>
                        <a:buFont typeface="Questrial"/>
                        <a:buNone/>
                      </a:pPr>
                      <a:r>
                        <a:rPr lang="en-US" sz="2400" u="none" strike="noStrike" cap="none" dirty="0">
                          <a:solidFill>
                            <a:srgbClr val="0C0C0C"/>
                          </a:solidFill>
                          <a:latin typeface="Garamond"/>
                          <a:ea typeface="Garamond"/>
                          <a:cs typeface="Garamond"/>
                          <a:sym typeface="Garamond"/>
                        </a:rPr>
                        <a:t>Don’t</a:t>
                      </a:r>
                      <a:endParaRPr sz="2400" u="none" strike="noStrike" cap="none" dirty="0">
                        <a:solidFill>
                          <a:srgbClr val="0C0C0C"/>
                        </a:solidFill>
                        <a:latin typeface="Garamond"/>
                        <a:ea typeface="Garamond"/>
                        <a:cs typeface="Garamond"/>
                        <a:sym typeface="Garamond"/>
                      </a:endParaRPr>
                    </a:p>
                  </a:txBody>
                  <a:tcPr marL="121925" marR="121925" marT="45725" marB="45725">
                    <a:solidFill>
                      <a:srgbClr val="E3D8C1"/>
                    </a:solidFill>
                  </a:tcPr>
                </a:tc>
                <a:tc>
                  <a:txBody>
                    <a:bodyPr/>
                    <a:lstStyle/>
                    <a:p>
                      <a:pPr marL="0" marR="0" lvl="0" indent="0" algn="ctr" rtl="0">
                        <a:lnSpc>
                          <a:spcPct val="100000"/>
                        </a:lnSpc>
                        <a:spcBef>
                          <a:spcPts val="0"/>
                        </a:spcBef>
                        <a:spcAft>
                          <a:spcPts val="0"/>
                        </a:spcAft>
                        <a:buClr>
                          <a:schemeClr val="dk1"/>
                        </a:buClr>
                        <a:buSzPts val="2800"/>
                        <a:buFont typeface="Questrial"/>
                        <a:buNone/>
                      </a:pPr>
                      <a:r>
                        <a:rPr lang="en-US" sz="2400" u="none" strike="noStrike" cap="none" dirty="0">
                          <a:solidFill>
                            <a:schemeClr val="dk1"/>
                          </a:solidFill>
                          <a:latin typeface="Garamond"/>
                          <a:ea typeface="Garamond"/>
                          <a:cs typeface="Garamond"/>
                          <a:sym typeface="Garamond"/>
                        </a:rPr>
                        <a:t>Do</a:t>
                      </a:r>
                      <a:endParaRPr sz="2400" u="none" strike="noStrike" cap="none" dirty="0">
                        <a:solidFill>
                          <a:schemeClr val="dk1"/>
                        </a:solidFill>
                        <a:latin typeface="Garamond"/>
                        <a:ea typeface="Garamond"/>
                        <a:cs typeface="Garamond"/>
                        <a:sym typeface="Garamond"/>
                      </a:endParaRPr>
                    </a:p>
                  </a:txBody>
                  <a:tcPr marL="121925" marR="121925" marT="45725" marB="45725">
                    <a:solidFill>
                      <a:srgbClr val="E3D8C1"/>
                    </a:solidFill>
                  </a:tcPr>
                </a:tc>
                <a:extLst>
                  <a:ext uri="{0D108BD9-81ED-4DB2-BD59-A6C34878D82A}">
                    <a16:rowId xmlns:a16="http://schemas.microsoft.com/office/drawing/2014/main" val="10000"/>
                  </a:ext>
                </a:extLst>
              </a:tr>
              <a:tr h="638110">
                <a:tc>
                  <a:txBody>
                    <a:bodyPr/>
                    <a:lstStyle/>
                    <a:p>
                      <a:pPr marL="0" marR="0" lvl="0" indent="0" algn="l" rtl="0">
                        <a:lnSpc>
                          <a:spcPct val="100000"/>
                        </a:lnSpc>
                        <a:spcBef>
                          <a:spcPts val="0"/>
                        </a:spcBef>
                        <a:spcAft>
                          <a:spcPts val="0"/>
                        </a:spcAft>
                        <a:buClr>
                          <a:srgbClr val="0C0C0C"/>
                        </a:buClr>
                        <a:buSzPts val="1600"/>
                        <a:buFont typeface="Questrial"/>
                        <a:buNone/>
                      </a:pPr>
                      <a:r>
                        <a:rPr lang="en-US" sz="1800" u="none" strike="noStrike" cap="none" dirty="0">
                          <a:solidFill>
                            <a:srgbClr val="0C0C0C"/>
                          </a:solidFill>
                          <a:latin typeface="Questrial"/>
                          <a:ea typeface="Questrial"/>
                          <a:cs typeface="Questrial"/>
                          <a:sym typeface="Questrial"/>
                        </a:rPr>
                        <a:t>Talk more than your students.</a:t>
                      </a:r>
                      <a:endParaRPr sz="1800" b="1" u="none" strike="noStrike" cap="none" dirty="0">
                        <a:solidFill>
                          <a:srgbClr val="0C0C0C"/>
                        </a:solidFill>
                        <a:latin typeface="Questrial"/>
                        <a:ea typeface="Questrial"/>
                        <a:cs typeface="Questrial"/>
                        <a:sym typeface="Questrial"/>
                      </a:endParaRPr>
                    </a:p>
                  </a:txBody>
                  <a:tcPr marL="121925" marR="121925" marT="45725" marB="45725">
                    <a:solidFill>
                      <a:srgbClr val="E3D8C1"/>
                    </a:solidFill>
                  </a:tcPr>
                </a:tc>
                <a:tc>
                  <a:txBody>
                    <a:bodyPr/>
                    <a:lstStyle/>
                    <a:p>
                      <a:pPr marL="0" marR="0" lvl="0" indent="0" algn="l" rtl="0">
                        <a:lnSpc>
                          <a:spcPct val="100000"/>
                        </a:lnSpc>
                        <a:spcBef>
                          <a:spcPts val="0"/>
                        </a:spcBef>
                        <a:spcAft>
                          <a:spcPts val="0"/>
                        </a:spcAft>
                        <a:buClr>
                          <a:schemeClr val="dk1"/>
                        </a:buClr>
                        <a:buSzPts val="1600"/>
                        <a:buFont typeface="Questrial"/>
                        <a:buNone/>
                      </a:pPr>
                      <a:r>
                        <a:rPr lang="en-US" sz="1800" u="none" strike="noStrike" cap="none" dirty="0">
                          <a:solidFill>
                            <a:schemeClr val="dk1"/>
                          </a:solidFill>
                          <a:latin typeface="Questrial"/>
                          <a:ea typeface="Questrial"/>
                          <a:cs typeface="Questrial"/>
                          <a:sym typeface="Questrial"/>
                        </a:rPr>
                        <a:t>Design activities that encourage your students to speak with each other.</a:t>
                      </a:r>
                      <a:endParaRPr sz="1800" b="1" u="none" strike="noStrike" cap="none" dirty="0">
                        <a:solidFill>
                          <a:schemeClr val="dk1"/>
                        </a:solidFill>
                        <a:latin typeface="Questrial"/>
                        <a:ea typeface="Questrial"/>
                        <a:cs typeface="Questrial"/>
                        <a:sym typeface="Questrial"/>
                      </a:endParaRPr>
                    </a:p>
                  </a:txBody>
                  <a:tcPr marL="121925" marR="121925" marT="45725" marB="45725">
                    <a:solidFill>
                      <a:srgbClr val="E3D8C1"/>
                    </a:solidFill>
                  </a:tcPr>
                </a:tc>
                <a:extLst>
                  <a:ext uri="{0D108BD9-81ED-4DB2-BD59-A6C34878D82A}">
                    <a16:rowId xmlns:a16="http://schemas.microsoft.com/office/drawing/2014/main" val="10001"/>
                  </a:ext>
                </a:extLst>
              </a:tr>
              <a:tr h="638110">
                <a:tc>
                  <a:txBody>
                    <a:bodyPr/>
                    <a:lstStyle/>
                    <a:p>
                      <a:pPr marL="0" marR="0" lvl="0" indent="0" algn="l" rtl="0">
                        <a:lnSpc>
                          <a:spcPct val="100000"/>
                        </a:lnSpc>
                        <a:spcBef>
                          <a:spcPts val="0"/>
                        </a:spcBef>
                        <a:spcAft>
                          <a:spcPts val="0"/>
                        </a:spcAft>
                        <a:buClr>
                          <a:srgbClr val="0C0C0C"/>
                        </a:buClr>
                        <a:buSzPts val="1600"/>
                        <a:buFont typeface="Questrial"/>
                        <a:buNone/>
                      </a:pPr>
                      <a:r>
                        <a:rPr lang="en-US" sz="1800" u="none" strike="noStrike" cap="none" dirty="0">
                          <a:solidFill>
                            <a:srgbClr val="0C0C0C"/>
                          </a:solidFill>
                          <a:latin typeface="Questrial"/>
                          <a:ea typeface="Questrial"/>
                          <a:cs typeface="Questrial"/>
                          <a:sym typeface="Questrial"/>
                        </a:rPr>
                        <a:t>Create lessons that allow your students to be passive.</a:t>
                      </a:r>
                      <a:endParaRPr sz="1800" b="1" u="none" strike="noStrike" cap="none" dirty="0">
                        <a:solidFill>
                          <a:srgbClr val="0C0C0C"/>
                        </a:solidFill>
                        <a:latin typeface="Questrial"/>
                        <a:ea typeface="Questrial"/>
                        <a:cs typeface="Questrial"/>
                        <a:sym typeface="Questrial"/>
                      </a:endParaRPr>
                    </a:p>
                  </a:txBody>
                  <a:tcPr marL="121925" marR="121925" marT="45725" marB="45725">
                    <a:solidFill>
                      <a:srgbClr val="E3D8C1"/>
                    </a:solidFill>
                  </a:tcPr>
                </a:tc>
                <a:tc>
                  <a:txBody>
                    <a:bodyPr/>
                    <a:lstStyle/>
                    <a:p>
                      <a:pPr marL="0" marR="0" lvl="0" indent="0" algn="l" rtl="0">
                        <a:lnSpc>
                          <a:spcPct val="100000"/>
                        </a:lnSpc>
                        <a:spcBef>
                          <a:spcPts val="0"/>
                        </a:spcBef>
                        <a:spcAft>
                          <a:spcPts val="0"/>
                        </a:spcAft>
                        <a:buClr>
                          <a:schemeClr val="dk1"/>
                        </a:buClr>
                        <a:buSzPts val="1600"/>
                        <a:buFont typeface="Questrial"/>
                        <a:buNone/>
                      </a:pPr>
                      <a:r>
                        <a:rPr lang="en-US" sz="1800" u="none" strike="noStrike" cap="none" dirty="0">
                          <a:solidFill>
                            <a:schemeClr val="dk1"/>
                          </a:solidFill>
                          <a:latin typeface="Questrial"/>
                          <a:ea typeface="Questrial"/>
                          <a:cs typeface="Questrial"/>
                          <a:sym typeface="Questrial"/>
                        </a:rPr>
                        <a:t>Skip the worksheets and ask students to solve puzzles, debate points, engage in other open-ended thinking activities.</a:t>
                      </a:r>
                      <a:endParaRPr sz="1800" b="1" u="none" strike="noStrike" cap="none" dirty="0">
                        <a:solidFill>
                          <a:schemeClr val="dk1"/>
                        </a:solidFill>
                        <a:latin typeface="Questrial"/>
                        <a:ea typeface="Questrial"/>
                        <a:cs typeface="Questrial"/>
                        <a:sym typeface="Questrial"/>
                      </a:endParaRPr>
                    </a:p>
                  </a:txBody>
                  <a:tcPr marL="121925" marR="121925" marT="45725" marB="45725">
                    <a:solidFill>
                      <a:srgbClr val="E3D8C1"/>
                    </a:solidFill>
                  </a:tcPr>
                </a:tc>
                <a:extLst>
                  <a:ext uri="{0D108BD9-81ED-4DB2-BD59-A6C34878D82A}">
                    <a16:rowId xmlns:a16="http://schemas.microsoft.com/office/drawing/2014/main" val="10002"/>
                  </a:ext>
                </a:extLst>
              </a:tr>
              <a:tr h="744570">
                <a:tc>
                  <a:txBody>
                    <a:bodyPr/>
                    <a:lstStyle/>
                    <a:p>
                      <a:pPr marL="0" marR="0" lvl="0" indent="0" algn="l" rtl="0">
                        <a:lnSpc>
                          <a:spcPct val="100000"/>
                        </a:lnSpc>
                        <a:spcBef>
                          <a:spcPts val="0"/>
                        </a:spcBef>
                        <a:spcAft>
                          <a:spcPts val="0"/>
                        </a:spcAft>
                        <a:buClr>
                          <a:srgbClr val="0C0C0C"/>
                        </a:buClr>
                        <a:buSzPts val="1600"/>
                        <a:buFont typeface="Questrial"/>
                        <a:buNone/>
                      </a:pPr>
                      <a:r>
                        <a:rPr lang="en-US" sz="1800" u="none" strike="noStrike" cap="none" dirty="0">
                          <a:solidFill>
                            <a:srgbClr val="0C0C0C"/>
                          </a:solidFill>
                          <a:latin typeface="Questrial"/>
                          <a:ea typeface="Questrial"/>
                          <a:cs typeface="Questrial"/>
                          <a:sym typeface="Questrial"/>
                        </a:rPr>
                        <a:t>Let the push for accountability cause you to neglect those “teachable moments”.</a:t>
                      </a:r>
                      <a:endParaRPr sz="1800" b="1" u="none" strike="noStrike" cap="none" dirty="0">
                        <a:solidFill>
                          <a:srgbClr val="0C0C0C"/>
                        </a:solidFill>
                        <a:latin typeface="Questrial"/>
                        <a:ea typeface="Questrial"/>
                        <a:cs typeface="Questrial"/>
                        <a:sym typeface="Questrial"/>
                      </a:endParaRPr>
                    </a:p>
                  </a:txBody>
                  <a:tcPr marL="121925" marR="121925" marT="45725" marB="45725">
                    <a:solidFill>
                      <a:srgbClr val="E3D8C1"/>
                    </a:solidFill>
                  </a:tcPr>
                </a:tc>
                <a:tc>
                  <a:txBody>
                    <a:bodyPr/>
                    <a:lstStyle/>
                    <a:p>
                      <a:pPr marL="0" marR="0" lvl="0" indent="0" algn="l" rtl="0">
                        <a:lnSpc>
                          <a:spcPct val="100000"/>
                        </a:lnSpc>
                        <a:spcBef>
                          <a:spcPts val="0"/>
                        </a:spcBef>
                        <a:spcAft>
                          <a:spcPts val="0"/>
                        </a:spcAft>
                        <a:buClr>
                          <a:schemeClr val="dk1"/>
                        </a:buClr>
                        <a:buSzPts val="1600"/>
                        <a:buFont typeface="Questrial"/>
                        <a:buNone/>
                      </a:pPr>
                      <a:r>
                        <a:rPr lang="en-US" sz="1800" u="none" strike="noStrike" cap="none" dirty="0">
                          <a:solidFill>
                            <a:schemeClr val="dk1"/>
                          </a:solidFill>
                          <a:latin typeface="Questrial"/>
                          <a:ea typeface="Questrial"/>
                          <a:cs typeface="Questrial"/>
                          <a:sym typeface="Questrial"/>
                        </a:rPr>
                        <a:t>Turn any occasion into a learning event in your classroom.</a:t>
                      </a:r>
                      <a:endParaRPr sz="1800" b="1" u="none" strike="noStrike" cap="none" dirty="0">
                        <a:solidFill>
                          <a:schemeClr val="dk1"/>
                        </a:solidFill>
                        <a:latin typeface="Questrial"/>
                        <a:ea typeface="Questrial"/>
                        <a:cs typeface="Questrial"/>
                        <a:sym typeface="Questrial"/>
                      </a:endParaRPr>
                    </a:p>
                  </a:txBody>
                  <a:tcPr marL="121925" marR="121925" marT="45725" marB="45725">
                    <a:solidFill>
                      <a:srgbClr val="E3D8C1"/>
                    </a:solidFill>
                  </a:tcPr>
                </a:tc>
                <a:extLst>
                  <a:ext uri="{0D108BD9-81ED-4DB2-BD59-A6C34878D82A}">
                    <a16:rowId xmlns:a16="http://schemas.microsoft.com/office/drawing/2014/main" val="10003"/>
                  </a:ext>
                </a:extLst>
              </a:tr>
              <a:tr h="638110">
                <a:tc>
                  <a:txBody>
                    <a:bodyPr/>
                    <a:lstStyle/>
                    <a:p>
                      <a:pPr marL="0" marR="0" lvl="0" indent="0" algn="l" rtl="0">
                        <a:lnSpc>
                          <a:spcPct val="100000"/>
                        </a:lnSpc>
                        <a:spcBef>
                          <a:spcPts val="0"/>
                        </a:spcBef>
                        <a:spcAft>
                          <a:spcPts val="0"/>
                        </a:spcAft>
                        <a:buClr>
                          <a:srgbClr val="0C0C0C"/>
                        </a:buClr>
                        <a:buSzPts val="1600"/>
                        <a:buFont typeface="Questrial"/>
                        <a:buNone/>
                      </a:pPr>
                      <a:r>
                        <a:rPr lang="en-US" sz="1800" u="none" strike="noStrike" cap="none" dirty="0">
                          <a:solidFill>
                            <a:srgbClr val="0C0C0C"/>
                          </a:solidFill>
                          <a:latin typeface="Questrial"/>
                          <a:ea typeface="Questrial"/>
                          <a:cs typeface="Questrial"/>
                          <a:sym typeface="Questrial"/>
                        </a:rPr>
                        <a:t>Allow yourself to drift when it comes to finding the correct pace for delivery of instruction.</a:t>
                      </a:r>
                      <a:endParaRPr sz="1800" b="1" u="none" strike="noStrike" cap="none" dirty="0">
                        <a:solidFill>
                          <a:srgbClr val="0C0C0C"/>
                        </a:solidFill>
                        <a:latin typeface="Questrial"/>
                        <a:ea typeface="Questrial"/>
                        <a:cs typeface="Questrial"/>
                        <a:sym typeface="Questrial"/>
                      </a:endParaRPr>
                    </a:p>
                  </a:txBody>
                  <a:tcPr marL="121925" marR="121925" marT="45725" marB="45725">
                    <a:solidFill>
                      <a:srgbClr val="E3D8C1"/>
                    </a:solidFill>
                  </a:tcPr>
                </a:tc>
                <a:tc>
                  <a:txBody>
                    <a:bodyPr/>
                    <a:lstStyle/>
                    <a:p>
                      <a:pPr marL="0" marR="0" lvl="0" indent="0" algn="l" rtl="0">
                        <a:lnSpc>
                          <a:spcPct val="100000"/>
                        </a:lnSpc>
                        <a:spcBef>
                          <a:spcPts val="0"/>
                        </a:spcBef>
                        <a:spcAft>
                          <a:spcPts val="0"/>
                        </a:spcAft>
                        <a:buClr>
                          <a:schemeClr val="dk1"/>
                        </a:buClr>
                        <a:buSzPts val="1600"/>
                        <a:buFont typeface="Questrial"/>
                        <a:buNone/>
                      </a:pPr>
                      <a:r>
                        <a:rPr lang="en-US" sz="1800" u="none" strike="noStrike" cap="none" dirty="0">
                          <a:solidFill>
                            <a:schemeClr val="dk1"/>
                          </a:solidFill>
                          <a:latin typeface="Questrial"/>
                          <a:ea typeface="Questrial"/>
                          <a:cs typeface="Questrial"/>
                          <a:sym typeface="Questrial"/>
                        </a:rPr>
                        <a:t>Plan alternate lessons in case the pace you initially set for a lesson needs adjustment.</a:t>
                      </a:r>
                      <a:endParaRPr sz="1800" b="1" u="none" strike="noStrike" cap="none" dirty="0">
                        <a:solidFill>
                          <a:schemeClr val="dk1"/>
                        </a:solidFill>
                        <a:latin typeface="Questrial"/>
                        <a:ea typeface="Questrial"/>
                        <a:cs typeface="Questrial"/>
                        <a:sym typeface="Questrial"/>
                      </a:endParaRPr>
                    </a:p>
                  </a:txBody>
                  <a:tcPr marL="121925" marR="121925" marT="45725" marB="45725">
                    <a:solidFill>
                      <a:srgbClr val="E3D8C1"/>
                    </a:solidFill>
                  </a:tcPr>
                </a:tc>
                <a:extLst>
                  <a:ext uri="{0D108BD9-81ED-4DB2-BD59-A6C34878D82A}">
                    <a16:rowId xmlns:a16="http://schemas.microsoft.com/office/drawing/2014/main" val="10004"/>
                  </a:ext>
                </a:extLst>
              </a:tr>
              <a:tr h="638110">
                <a:tc>
                  <a:txBody>
                    <a:bodyPr/>
                    <a:lstStyle/>
                    <a:p>
                      <a:pPr marL="0" marR="0" lvl="0" indent="0" algn="l" rtl="0">
                        <a:lnSpc>
                          <a:spcPct val="100000"/>
                        </a:lnSpc>
                        <a:spcBef>
                          <a:spcPts val="0"/>
                        </a:spcBef>
                        <a:spcAft>
                          <a:spcPts val="0"/>
                        </a:spcAft>
                        <a:buClr>
                          <a:srgbClr val="0C0C0C"/>
                        </a:buClr>
                        <a:buSzPts val="1600"/>
                        <a:buFont typeface="Questrial"/>
                        <a:buNone/>
                      </a:pPr>
                      <a:r>
                        <a:rPr lang="en-US" sz="1800" u="none" strike="noStrike" cap="none">
                          <a:solidFill>
                            <a:srgbClr val="0C0C0C"/>
                          </a:solidFill>
                          <a:latin typeface="Questrial"/>
                          <a:ea typeface="Questrial"/>
                          <a:cs typeface="Questrial"/>
                          <a:sym typeface="Questrial"/>
                        </a:rPr>
                        <a:t>Allow your students to sit around with nothing to do while they wait for class to begin or end.</a:t>
                      </a:r>
                      <a:endParaRPr sz="1800" b="1" u="none" strike="noStrike" cap="none">
                        <a:solidFill>
                          <a:srgbClr val="0C0C0C"/>
                        </a:solidFill>
                        <a:latin typeface="Questrial"/>
                        <a:ea typeface="Questrial"/>
                        <a:cs typeface="Questrial"/>
                        <a:sym typeface="Questrial"/>
                      </a:endParaRPr>
                    </a:p>
                  </a:txBody>
                  <a:tcPr marL="121925" marR="121925" marT="45725" marB="45725">
                    <a:solidFill>
                      <a:srgbClr val="E3D8C1"/>
                    </a:solidFill>
                  </a:tcPr>
                </a:tc>
                <a:tc>
                  <a:txBody>
                    <a:bodyPr/>
                    <a:lstStyle/>
                    <a:p>
                      <a:pPr marL="0" marR="0" lvl="0" indent="0" algn="l" rtl="0">
                        <a:lnSpc>
                          <a:spcPct val="100000"/>
                        </a:lnSpc>
                        <a:spcBef>
                          <a:spcPts val="0"/>
                        </a:spcBef>
                        <a:spcAft>
                          <a:spcPts val="0"/>
                        </a:spcAft>
                        <a:buClr>
                          <a:schemeClr val="dk1"/>
                        </a:buClr>
                        <a:buSzPts val="1600"/>
                        <a:buFont typeface="Questrial"/>
                        <a:buNone/>
                      </a:pPr>
                      <a:r>
                        <a:rPr lang="en-US" sz="1800" u="none" strike="noStrike" cap="none" dirty="0">
                          <a:solidFill>
                            <a:schemeClr val="dk1"/>
                          </a:solidFill>
                          <a:latin typeface="Questrial"/>
                          <a:ea typeface="Questrial"/>
                          <a:cs typeface="Questrial"/>
                          <a:sym typeface="Questrial"/>
                        </a:rPr>
                        <a:t>Plan more work than you think your students will be able to accomplish.</a:t>
                      </a:r>
                      <a:endParaRPr sz="1800" b="1" u="none" strike="noStrike" cap="none" dirty="0">
                        <a:solidFill>
                          <a:schemeClr val="dk1"/>
                        </a:solidFill>
                        <a:latin typeface="Questrial"/>
                        <a:ea typeface="Questrial"/>
                        <a:cs typeface="Questrial"/>
                        <a:sym typeface="Questrial"/>
                      </a:endParaRPr>
                    </a:p>
                  </a:txBody>
                  <a:tcPr marL="121925" marR="121925" marT="45725" marB="45725">
                    <a:solidFill>
                      <a:srgbClr val="E3D8C1"/>
                    </a:solidFill>
                  </a:tcPr>
                </a:tc>
                <a:extLst>
                  <a:ext uri="{0D108BD9-81ED-4DB2-BD59-A6C34878D82A}">
                    <a16:rowId xmlns:a16="http://schemas.microsoft.com/office/drawing/2014/main" val="10005"/>
                  </a:ext>
                </a:extLst>
              </a:tr>
              <a:tr h="1354330">
                <a:tc>
                  <a:txBody>
                    <a:bodyPr/>
                    <a:lstStyle/>
                    <a:p>
                      <a:pPr marL="0" marR="0" lvl="0" indent="0" algn="l" rtl="0">
                        <a:lnSpc>
                          <a:spcPct val="100000"/>
                        </a:lnSpc>
                        <a:spcBef>
                          <a:spcPts val="0"/>
                        </a:spcBef>
                        <a:spcAft>
                          <a:spcPts val="0"/>
                        </a:spcAft>
                        <a:buClr>
                          <a:srgbClr val="0C0C0C"/>
                        </a:buClr>
                        <a:buSzPts val="1600"/>
                        <a:buFont typeface="Questrial"/>
                        <a:buNone/>
                      </a:pPr>
                      <a:r>
                        <a:rPr lang="en-US" sz="1800" u="none" strike="noStrike" cap="none">
                          <a:solidFill>
                            <a:srgbClr val="0C0C0C"/>
                          </a:solidFill>
                          <a:latin typeface="Questrial"/>
                          <a:ea typeface="Questrial"/>
                          <a:cs typeface="Questrial"/>
                          <a:sym typeface="Questrial"/>
                        </a:rPr>
                        <a:t>Confuse your students by giving hurried or unclear directions.</a:t>
                      </a:r>
                      <a:endParaRPr sz="1800" b="1" u="none" strike="noStrike" cap="none">
                        <a:solidFill>
                          <a:srgbClr val="0C0C0C"/>
                        </a:solidFill>
                        <a:latin typeface="Questrial"/>
                        <a:ea typeface="Questrial"/>
                        <a:cs typeface="Questrial"/>
                        <a:sym typeface="Questrial"/>
                      </a:endParaRPr>
                    </a:p>
                  </a:txBody>
                  <a:tcPr marL="121925" marR="121925" marT="45725" marB="45725">
                    <a:solidFill>
                      <a:srgbClr val="E3D8C1"/>
                    </a:solidFill>
                  </a:tcPr>
                </a:tc>
                <a:tc>
                  <a:txBody>
                    <a:bodyPr/>
                    <a:lstStyle/>
                    <a:p>
                      <a:pPr marL="0" marR="0" lvl="0" indent="0" algn="l" rtl="0">
                        <a:lnSpc>
                          <a:spcPct val="100000"/>
                        </a:lnSpc>
                        <a:spcBef>
                          <a:spcPts val="0"/>
                        </a:spcBef>
                        <a:spcAft>
                          <a:spcPts val="0"/>
                        </a:spcAft>
                        <a:buClr>
                          <a:schemeClr val="dk1"/>
                        </a:buClr>
                        <a:buSzPts val="1600"/>
                        <a:buFont typeface="Questrial"/>
                        <a:buNone/>
                      </a:pPr>
                      <a:r>
                        <a:rPr lang="en-US" sz="1800" u="none" strike="noStrike" cap="none" dirty="0">
                          <a:solidFill>
                            <a:schemeClr val="dk1"/>
                          </a:solidFill>
                          <a:latin typeface="Questrial"/>
                          <a:ea typeface="Questrial"/>
                          <a:cs typeface="Questrial"/>
                          <a:sym typeface="Questrial"/>
                        </a:rPr>
                        <a:t>Deliver a combination of written and verbal directions and check for student understanding.         (Thompson, 2009)</a:t>
                      </a:r>
                      <a:endParaRPr sz="1800" u="none" strike="noStrike" cap="none" dirty="0">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600"/>
                        <a:buFont typeface="Questrial"/>
                        <a:buNone/>
                      </a:pPr>
                      <a:endParaRPr sz="1800" dirty="0">
                        <a:latin typeface="Questrial"/>
                        <a:ea typeface="Questrial"/>
                        <a:cs typeface="Questrial"/>
                        <a:sym typeface="Questrial"/>
                      </a:endParaRPr>
                    </a:p>
                  </a:txBody>
                  <a:tcPr marL="121925" marR="121925" marT="45725" marB="45725">
                    <a:solidFill>
                      <a:srgbClr val="E3D8C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16128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5C7490-45D4-4E31-AC8F-323EC648F2BA}"/>
              </a:ext>
            </a:extLst>
          </p:cNvPr>
          <p:cNvSpPr>
            <a:spLocks noGrp="1"/>
          </p:cNvSpPr>
          <p:nvPr>
            <p:ph type="body" idx="1"/>
          </p:nvPr>
        </p:nvSpPr>
        <p:spPr>
          <a:xfrm>
            <a:off x="203200" y="2570204"/>
            <a:ext cx="11785500" cy="4008395"/>
          </a:xfrm>
        </p:spPr>
        <p:txBody>
          <a:bodyPr/>
          <a:lstStyle/>
          <a:p>
            <a:pPr marL="203200" lvl="0" indent="0">
              <a:spcBef>
                <a:spcPts val="0"/>
              </a:spcBef>
              <a:buClr>
                <a:schemeClr val="accent2"/>
              </a:buClr>
              <a:buSzPts val="3200"/>
              <a:buNone/>
            </a:pPr>
            <a:r>
              <a:rPr lang="en-US" sz="2600" dirty="0">
                <a:latin typeface="Calibri" panose="020F0502020204030204" pitchFamily="34" charset="0"/>
                <a:ea typeface="Questrial"/>
                <a:cs typeface="Questrial"/>
                <a:sym typeface="Questrial"/>
              </a:rPr>
              <a:t>Keeping students captivated and ready to learn is no small task. This list of articles, videos, and other resources </a:t>
            </a:r>
            <a:r>
              <a:rPr lang="en-US" sz="2600" dirty="0" smtClean="0">
                <a:latin typeface="Calibri" panose="020F0502020204030204" pitchFamily="34" charset="0"/>
                <a:ea typeface="Questrial"/>
                <a:cs typeface="Questrial"/>
                <a:sym typeface="Questrial"/>
              </a:rPr>
              <a:t>offer </a:t>
            </a:r>
            <a:r>
              <a:rPr lang="en-US" sz="2600" dirty="0">
                <a:latin typeface="Calibri" panose="020F0502020204030204" pitchFamily="34" charset="0"/>
                <a:ea typeface="Questrial"/>
                <a:cs typeface="Questrial"/>
                <a:sym typeface="Questrial"/>
              </a:rPr>
              <a:t>strategies and </a:t>
            </a:r>
            <a:r>
              <a:rPr lang="en-US" sz="2600" dirty="0" smtClean="0">
                <a:latin typeface="Calibri" panose="020F0502020204030204" pitchFamily="34" charset="0"/>
                <a:ea typeface="Questrial"/>
                <a:cs typeface="Questrial"/>
                <a:sym typeface="Questrial"/>
              </a:rPr>
              <a:t>helpful advice.</a:t>
            </a:r>
            <a:endParaRPr lang="en-US" sz="2600" dirty="0">
              <a:latin typeface="Calibri" panose="020F0502020204030204" pitchFamily="34" charset="0"/>
              <a:ea typeface="Questrial"/>
              <a:cs typeface="Questrial"/>
              <a:sym typeface="Questrial"/>
            </a:endParaRPr>
          </a:p>
          <a:p>
            <a:pPr marL="203200" lvl="0" indent="0" algn="ctr">
              <a:spcBef>
                <a:spcPts val="640"/>
              </a:spcBef>
              <a:buClr>
                <a:schemeClr val="accent2"/>
              </a:buClr>
              <a:buSzPts val="2000"/>
              <a:buNone/>
            </a:pPr>
            <a:endParaRPr lang="en-US" sz="2600" dirty="0" smtClean="0">
              <a:latin typeface="Calibri" panose="020F0502020204030204" pitchFamily="34" charset="0"/>
              <a:ea typeface="Questrial"/>
              <a:cs typeface="Questrial"/>
              <a:sym typeface="Questrial"/>
            </a:endParaRPr>
          </a:p>
          <a:p>
            <a:pPr marL="203200" lvl="0" indent="0" algn="ctr">
              <a:spcBef>
                <a:spcPts val="640"/>
              </a:spcBef>
              <a:buClr>
                <a:schemeClr val="accent2"/>
              </a:buClr>
              <a:buSzPts val="2000"/>
              <a:buNone/>
            </a:pPr>
            <a:endParaRPr lang="en-US" sz="2600" dirty="0">
              <a:latin typeface="Calibri" panose="020F0502020204030204" pitchFamily="34" charset="0"/>
              <a:ea typeface="Questrial"/>
              <a:cs typeface="Questrial"/>
              <a:sym typeface="Questrial"/>
            </a:endParaRPr>
          </a:p>
          <a:p>
            <a:pPr marL="203200" lvl="0" indent="0" algn="ctr">
              <a:spcBef>
                <a:spcPts val="640"/>
              </a:spcBef>
              <a:buClr>
                <a:schemeClr val="accent2"/>
              </a:buClr>
              <a:buSzPts val="3200"/>
              <a:buNone/>
            </a:pPr>
            <a:r>
              <a:rPr lang="en-US" sz="2600" u="sng" dirty="0">
                <a:latin typeface="Calibri" panose="020F0502020204030204" pitchFamily="34" charset="0"/>
                <a:ea typeface="Questrial"/>
                <a:cs typeface="Calibri" panose="020F0502020204030204" pitchFamily="34" charset="0"/>
                <a:sym typeface="Questrial"/>
                <a:hlinkClick r:id="rId3"/>
              </a:rPr>
              <a:t>https://www.edutopia.org/student-engagement-resources</a:t>
            </a:r>
            <a:endParaRPr lang="en-US" sz="2600" u="sng" dirty="0">
              <a:latin typeface="Calibri" panose="020F0502020204030204" pitchFamily="34" charset="0"/>
              <a:ea typeface="Questrial"/>
              <a:cs typeface="Calibri" panose="020F0502020204030204" pitchFamily="34" charset="0"/>
              <a:sym typeface="Questrial"/>
            </a:endParaRPr>
          </a:p>
          <a:p>
            <a:pPr marL="0" lvl="0" indent="0">
              <a:buNone/>
            </a:pPr>
            <a:r>
              <a:rPr lang="en-US" sz="2600" dirty="0">
                <a:latin typeface="Calibri" panose="020F0502020204030204" pitchFamily="34" charset="0"/>
              </a:rPr>
              <a:t>												(Cronin, 2011)</a:t>
            </a:r>
          </a:p>
          <a:p>
            <a:endParaRPr lang="en-US" dirty="0"/>
          </a:p>
        </p:txBody>
      </p:sp>
      <p:sp>
        <p:nvSpPr>
          <p:cNvPr id="3" name="Title 2">
            <a:extLst>
              <a:ext uri="{FF2B5EF4-FFF2-40B4-BE49-F238E27FC236}">
                <a16:creationId xmlns:a16="http://schemas.microsoft.com/office/drawing/2014/main" id="{5D24A6AA-3E34-468C-B11C-DF4E156C2B1D}"/>
              </a:ext>
            </a:extLst>
          </p:cNvPr>
          <p:cNvSpPr>
            <a:spLocks noGrp="1"/>
          </p:cNvSpPr>
          <p:nvPr>
            <p:ph type="title"/>
          </p:nvPr>
        </p:nvSpPr>
        <p:spPr/>
        <p:txBody>
          <a:bodyPr/>
          <a:lstStyle/>
          <a:p>
            <a:r>
              <a:rPr lang="en-US" sz="4000" b="0" dirty="0">
                <a:solidFill>
                  <a:schemeClr val="tx1"/>
                </a:solidFill>
                <a:latin typeface="Calibri" panose="020F0502020204030204" pitchFamily="34" charset="0"/>
                <a:ea typeface="Questrial"/>
                <a:cs typeface="Questrial"/>
                <a:sym typeface="Questrial"/>
              </a:rPr>
              <a:t>Student Engagement: </a:t>
            </a:r>
            <a:br>
              <a:rPr lang="en-US" sz="4000" b="0" dirty="0">
                <a:solidFill>
                  <a:schemeClr val="tx1"/>
                </a:solidFill>
                <a:latin typeface="Calibri" panose="020F0502020204030204" pitchFamily="34" charset="0"/>
                <a:ea typeface="Questrial"/>
                <a:cs typeface="Questrial"/>
                <a:sym typeface="Questrial"/>
              </a:rPr>
            </a:br>
            <a:r>
              <a:rPr lang="en-US" sz="4000" b="0" dirty="0">
                <a:solidFill>
                  <a:schemeClr val="tx1"/>
                </a:solidFill>
                <a:latin typeface="Calibri" panose="020F0502020204030204" pitchFamily="34" charset="0"/>
                <a:ea typeface="Questrial"/>
                <a:cs typeface="Questrial"/>
                <a:sym typeface="Questrial"/>
              </a:rPr>
              <a:t>Resources Roundup</a:t>
            </a:r>
            <a:endParaRPr lang="en-US" sz="4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778075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9"/>
          <p:cNvSpPr txBox="1">
            <a:spLocks noGrp="1"/>
          </p:cNvSpPr>
          <p:nvPr>
            <p:ph type="body" idx="1"/>
          </p:nvPr>
        </p:nvSpPr>
        <p:spPr>
          <a:xfrm>
            <a:off x="203200" y="2159000"/>
            <a:ext cx="11785500" cy="44196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buClr>
                <a:schemeClr val="bg2"/>
              </a:buClr>
              <a:buSzPts val="2400"/>
              <a:buFont typeface="Wingdings" panose="05000000000000000000" pitchFamily="2" charset="2"/>
              <a:buChar char="q"/>
            </a:pPr>
            <a:r>
              <a:rPr lang="en-US" sz="2600" b="1" dirty="0"/>
              <a:t>Lack of engagement</a:t>
            </a:r>
            <a:r>
              <a:rPr lang="en-US" sz="2600" dirty="0">
                <a:latin typeface="Arial"/>
                <a:ea typeface="Arial"/>
                <a:cs typeface="Arial"/>
                <a:sym typeface="Arial"/>
              </a:rPr>
              <a:t> is the primary theoretical model for understanding dropout and is,</a:t>
            </a:r>
            <a:r>
              <a:rPr lang="en-US" sz="2600" dirty="0"/>
              <a:t> </a:t>
            </a:r>
            <a:r>
              <a:rPr lang="en-US" sz="2600" dirty="0">
                <a:latin typeface="Arial"/>
                <a:ea typeface="Arial"/>
                <a:cs typeface="Arial"/>
                <a:sym typeface="Arial"/>
              </a:rPr>
              <a:t>quite frankly, </a:t>
            </a:r>
            <a:r>
              <a:rPr lang="en-US" sz="2600" u="sng" dirty="0">
                <a:latin typeface="Arial"/>
                <a:ea typeface="Arial"/>
                <a:cs typeface="Arial"/>
                <a:sym typeface="Arial"/>
              </a:rPr>
              <a:t>the</a:t>
            </a:r>
            <a:r>
              <a:rPr lang="en-US" sz="2600" dirty="0">
                <a:latin typeface="Arial"/>
                <a:ea typeface="Arial"/>
                <a:cs typeface="Arial"/>
                <a:sym typeface="Arial"/>
              </a:rPr>
              <a:t> bottom line in interventions to promote school completion. </a:t>
            </a:r>
            <a:endParaRPr sz="2600" dirty="0">
              <a:latin typeface="Arial"/>
              <a:ea typeface="Arial"/>
              <a:cs typeface="Arial"/>
              <a:sym typeface="Arial"/>
            </a:endParaRPr>
          </a:p>
          <a:p>
            <a:pPr lvl="0" algn="l" rtl="0">
              <a:spcBef>
                <a:spcPts val="1400"/>
              </a:spcBef>
              <a:spcAft>
                <a:spcPts val="0"/>
              </a:spcAft>
              <a:buClr>
                <a:schemeClr val="bg2"/>
              </a:buClr>
              <a:buSzPts val="2400"/>
              <a:buFont typeface="Wingdings" panose="05000000000000000000" pitchFamily="2" charset="2"/>
              <a:buChar char="q"/>
            </a:pPr>
            <a:r>
              <a:rPr lang="en-US" sz="2600" b="1" dirty="0" smtClean="0"/>
              <a:t>Student </a:t>
            </a:r>
            <a:r>
              <a:rPr lang="en-US" sz="2600" b="1" dirty="0"/>
              <a:t>engagement</a:t>
            </a:r>
            <a:r>
              <a:rPr lang="en-US" sz="2600" dirty="0">
                <a:latin typeface="Arial"/>
                <a:ea typeface="Arial"/>
                <a:cs typeface="Arial"/>
                <a:sym typeface="Arial"/>
              </a:rPr>
              <a:t> has emerged as the cornerstone of high school reform initiatives. </a:t>
            </a:r>
            <a:endParaRPr sz="2600" dirty="0">
              <a:latin typeface="Arial"/>
              <a:ea typeface="Arial"/>
              <a:cs typeface="Arial"/>
              <a:sym typeface="Arial"/>
            </a:endParaRPr>
          </a:p>
          <a:p>
            <a:pPr lvl="0" algn="l" rtl="0">
              <a:spcBef>
                <a:spcPts val="1400"/>
              </a:spcBef>
              <a:spcAft>
                <a:spcPts val="0"/>
              </a:spcAft>
              <a:buClr>
                <a:schemeClr val="bg2"/>
              </a:buClr>
              <a:buSzPts val="2400"/>
              <a:buFont typeface="Wingdings" panose="05000000000000000000" pitchFamily="2" charset="2"/>
              <a:buChar char="q"/>
            </a:pPr>
            <a:r>
              <a:rPr lang="en-US" sz="2600" dirty="0" smtClean="0">
                <a:latin typeface="Arial"/>
                <a:ea typeface="Arial"/>
                <a:cs typeface="Arial"/>
                <a:sym typeface="Arial"/>
              </a:rPr>
              <a:t>Both </a:t>
            </a:r>
            <a:r>
              <a:rPr lang="en-US" sz="2600" b="1" u="sng" dirty="0"/>
              <a:t>academic</a:t>
            </a:r>
            <a:r>
              <a:rPr lang="en-US" sz="2600" b="1" dirty="0"/>
              <a:t> and </a:t>
            </a:r>
            <a:r>
              <a:rPr lang="en-US" sz="2600" b="1" u="sng" dirty="0"/>
              <a:t>social</a:t>
            </a:r>
            <a:r>
              <a:rPr lang="en-US" sz="2600" u="sng" dirty="0">
                <a:latin typeface="Arial"/>
                <a:ea typeface="Arial"/>
                <a:cs typeface="Arial"/>
                <a:sym typeface="Arial"/>
              </a:rPr>
              <a:t> </a:t>
            </a:r>
            <a:r>
              <a:rPr lang="en-US" sz="2600" dirty="0">
                <a:latin typeface="Arial"/>
                <a:ea typeface="Arial"/>
                <a:cs typeface="Arial"/>
                <a:sym typeface="Arial"/>
              </a:rPr>
              <a:t>aspects of school life are integral for student success; engagement at school and with learning are essential intervention considerations. </a:t>
            </a:r>
            <a:endParaRPr sz="2600" dirty="0">
              <a:latin typeface="Arial"/>
              <a:ea typeface="Arial"/>
              <a:cs typeface="Arial"/>
              <a:sym typeface="Arial"/>
            </a:endParaRPr>
          </a:p>
          <a:p>
            <a:pPr marL="5943600" lvl="0" indent="457200" algn="l" rtl="0">
              <a:lnSpc>
                <a:spcPct val="90000"/>
              </a:lnSpc>
              <a:spcBef>
                <a:spcPts val="1200"/>
              </a:spcBef>
              <a:spcAft>
                <a:spcPts val="0"/>
              </a:spcAft>
              <a:buNone/>
            </a:pPr>
            <a:r>
              <a:rPr lang="en-US" sz="2600" dirty="0">
                <a:latin typeface="Arial"/>
                <a:ea typeface="Arial"/>
                <a:cs typeface="Arial"/>
                <a:sym typeface="Arial"/>
              </a:rPr>
              <a:t>Christenson, et.al. 2008</a:t>
            </a:r>
            <a:endParaRPr sz="2600" dirty="0">
              <a:latin typeface="Arial"/>
              <a:ea typeface="Arial"/>
              <a:cs typeface="Arial"/>
              <a:sym typeface="Arial"/>
            </a:endParaRPr>
          </a:p>
        </p:txBody>
      </p:sp>
      <p:sp>
        <p:nvSpPr>
          <p:cNvPr id="522" name="Google Shape;522;p69"/>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Questrial"/>
              <a:buNone/>
            </a:pPr>
            <a:r>
              <a:rPr lang="en-US" sz="4000" dirty="0">
                <a:latin typeface="Calibri" panose="020F0502020204030204" pitchFamily="34" charset="0"/>
                <a:ea typeface="Arial"/>
                <a:cs typeface="Arial"/>
                <a:sym typeface="Arial"/>
              </a:rPr>
              <a:t>Student Engagement</a:t>
            </a:r>
            <a:endParaRPr sz="4000" dirty="0">
              <a:latin typeface="Calibri" panose="020F0502020204030204" pitchFamily="34" charset="0"/>
              <a:ea typeface="Arial"/>
              <a:cs typeface="Arial"/>
              <a:sym typeface="Arial"/>
            </a:endParaRPr>
          </a:p>
          <a:p>
            <a:pPr marL="0" lvl="0" indent="0" algn="l" rtl="0">
              <a:lnSpc>
                <a:spcPct val="80000"/>
              </a:lnSpc>
              <a:spcBef>
                <a:spcPts val="0"/>
              </a:spcBef>
              <a:spcAft>
                <a:spcPts val="0"/>
              </a:spcAft>
              <a:buSzPts val="1400"/>
              <a:buNone/>
            </a:pPr>
            <a:endParaRPr sz="2400" dirty="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0"/>
          <p:cNvSpPr txBox="1">
            <a:spLocks noGrp="1"/>
          </p:cNvSpPr>
          <p:nvPr>
            <p:ph type="body" idx="1"/>
          </p:nvPr>
        </p:nvSpPr>
        <p:spPr>
          <a:xfrm>
            <a:off x="203250" y="1838450"/>
            <a:ext cx="11785500" cy="5157300"/>
          </a:xfrm>
          <a:prstGeom prst="rect">
            <a:avLst/>
          </a:prstGeom>
          <a:noFill/>
          <a:ln>
            <a:noFill/>
          </a:ln>
        </p:spPr>
        <p:txBody>
          <a:bodyPr spcFirstLastPara="1" wrap="square" lIns="91425" tIns="91425" rIns="91425" bIns="91425" anchor="t" anchorCtr="0">
            <a:noAutofit/>
          </a:bodyPr>
          <a:lstStyle/>
          <a:p>
            <a:pPr marL="358140" lvl="0" indent="-457200" algn="l" rtl="0">
              <a:lnSpc>
                <a:spcPct val="80000"/>
              </a:lnSpc>
              <a:spcBef>
                <a:spcPts val="1400"/>
              </a:spcBef>
              <a:spcAft>
                <a:spcPts val="0"/>
              </a:spcAft>
              <a:buSzPts val="3000"/>
              <a:buFont typeface="Wingdings" panose="05000000000000000000" pitchFamily="2" charset="2"/>
              <a:buChar char="q"/>
            </a:pPr>
            <a:r>
              <a:rPr lang="en-US" sz="2600" dirty="0"/>
              <a:t>Most students dropout mentally </a:t>
            </a:r>
            <a:r>
              <a:rPr lang="en-US" sz="2600" b="1" dirty="0"/>
              <a:t>before</a:t>
            </a:r>
            <a:r>
              <a:rPr lang="en-US" sz="2600" dirty="0"/>
              <a:t> ever physically leaving the school</a:t>
            </a:r>
            <a:r>
              <a:rPr lang="en-US" sz="2600" dirty="0" smtClean="0"/>
              <a:t>.</a:t>
            </a:r>
          </a:p>
          <a:p>
            <a:pPr marL="358140" lvl="0" indent="-457200" algn="l" rtl="0">
              <a:lnSpc>
                <a:spcPct val="80000"/>
              </a:lnSpc>
              <a:spcBef>
                <a:spcPts val="1400"/>
              </a:spcBef>
              <a:spcAft>
                <a:spcPts val="0"/>
              </a:spcAft>
              <a:buSzPts val="3000"/>
              <a:buFont typeface="Wingdings" panose="05000000000000000000" pitchFamily="2" charset="2"/>
              <a:buChar char="q"/>
            </a:pPr>
            <a:endParaRPr sz="2600" dirty="0"/>
          </a:p>
          <a:p>
            <a:pPr marL="358140" lvl="0" indent="-457200" algn="l" rtl="0">
              <a:lnSpc>
                <a:spcPct val="80000"/>
              </a:lnSpc>
              <a:spcBef>
                <a:spcPts val="1400"/>
              </a:spcBef>
              <a:spcAft>
                <a:spcPts val="0"/>
              </a:spcAft>
              <a:buSzPts val="3000"/>
              <a:buFont typeface="Wingdings" panose="05000000000000000000" pitchFamily="2" charset="2"/>
              <a:buChar char="q"/>
            </a:pPr>
            <a:r>
              <a:rPr lang="en-US" sz="2600" dirty="0"/>
              <a:t>A </a:t>
            </a:r>
            <a:r>
              <a:rPr lang="en-US" sz="2600" b="1" dirty="0"/>
              <a:t>lack of engagement</a:t>
            </a:r>
            <a:r>
              <a:rPr lang="en-US" sz="2600" dirty="0"/>
              <a:t> with school is a precursor to exiting school.</a:t>
            </a:r>
            <a:endParaRPr sz="2600" dirty="0"/>
          </a:p>
          <a:p>
            <a:pPr marL="358140" lvl="0" indent="-457200" algn="l" rtl="0">
              <a:lnSpc>
                <a:spcPct val="80000"/>
              </a:lnSpc>
              <a:spcBef>
                <a:spcPts val="1400"/>
              </a:spcBef>
              <a:spcAft>
                <a:spcPts val="0"/>
              </a:spcAft>
              <a:buSzPts val="3000"/>
              <a:buFont typeface="Wingdings" panose="05000000000000000000" pitchFamily="2" charset="2"/>
              <a:buChar char="q"/>
            </a:pPr>
            <a:endParaRPr lang="en-US" sz="2600" b="1" dirty="0" smtClean="0"/>
          </a:p>
          <a:p>
            <a:pPr marL="358140" lvl="0" indent="-457200" algn="l" rtl="0">
              <a:lnSpc>
                <a:spcPct val="80000"/>
              </a:lnSpc>
              <a:spcBef>
                <a:spcPts val="1400"/>
              </a:spcBef>
              <a:spcAft>
                <a:spcPts val="0"/>
              </a:spcAft>
              <a:buSzPts val="3000"/>
              <a:buFont typeface="Wingdings" panose="05000000000000000000" pitchFamily="2" charset="2"/>
              <a:buChar char="q"/>
            </a:pPr>
            <a:r>
              <a:rPr lang="en-US" sz="2600" b="1" dirty="0" smtClean="0"/>
              <a:t>Indicators </a:t>
            </a:r>
            <a:r>
              <a:rPr lang="en-US" sz="2600" b="1" dirty="0"/>
              <a:t>of disengagement:</a:t>
            </a:r>
            <a:endParaRPr sz="2600" b="1" dirty="0"/>
          </a:p>
          <a:p>
            <a:pPr marL="914400" lvl="0" indent="0" algn="l" rtl="0">
              <a:lnSpc>
                <a:spcPct val="80000"/>
              </a:lnSpc>
              <a:spcBef>
                <a:spcPts val="400"/>
              </a:spcBef>
              <a:spcAft>
                <a:spcPts val="0"/>
              </a:spcAft>
              <a:buNone/>
            </a:pPr>
            <a:r>
              <a:rPr lang="en-US" sz="2600" dirty="0"/>
              <a:t>Attendance problems</a:t>
            </a:r>
            <a:endParaRPr sz="2600" dirty="0"/>
          </a:p>
          <a:p>
            <a:pPr marL="914400" lvl="0" indent="0" algn="l" rtl="0">
              <a:lnSpc>
                <a:spcPct val="80000"/>
              </a:lnSpc>
              <a:spcBef>
                <a:spcPts val="600"/>
              </a:spcBef>
              <a:spcAft>
                <a:spcPts val="0"/>
              </a:spcAft>
              <a:buNone/>
            </a:pPr>
            <a:r>
              <a:rPr lang="en-US" sz="2600" dirty="0"/>
              <a:t>Behavior marks</a:t>
            </a:r>
            <a:endParaRPr sz="2600" dirty="0"/>
          </a:p>
          <a:p>
            <a:pPr marL="0" lvl="0" indent="0" algn="l" rtl="0">
              <a:lnSpc>
                <a:spcPct val="80000"/>
              </a:lnSpc>
              <a:spcBef>
                <a:spcPts val="600"/>
              </a:spcBef>
              <a:spcAft>
                <a:spcPts val="0"/>
              </a:spcAft>
              <a:buNone/>
            </a:pPr>
            <a:r>
              <a:rPr lang="en-US" sz="2600" dirty="0"/>
              <a:t> 	Classroom/School engagement scales</a:t>
            </a:r>
            <a:endParaRPr sz="2600" dirty="0"/>
          </a:p>
          <a:p>
            <a:pPr marL="914400" lvl="0" indent="0" algn="l" rtl="0">
              <a:lnSpc>
                <a:spcPct val="80000"/>
              </a:lnSpc>
              <a:spcBef>
                <a:spcPts val="600"/>
              </a:spcBef>
              <a:spcAft>
                <a:spcPts val="0"/>
              </a:spcAft>
              <a:buNone/>
            </a:pPr>
            <a:endParaRPr sz="3000" dirty="0"/>
          </a:p>
          <a:p>
            <a:pPr marL="914400" lvl="0" indent="0" algn="l" rtl="0">
              <a:lnSpc>
                <a:spcPct val="80000"/>
              </a:lnSpc>
              <a:spcBef>
                <a:spcPts val="600"/>
              </a:spcBef>
              <a:spcAft>
                <a:spcPts val="0"/>
              </a:spcAft>
              <a:buNone/>
            </a:pPr>
            <a:endParaRPr sz="3000" dirty="0">
              <a:solidFill>
                <a:srgbClr val="FF0000"/>
              </a:solidFill>
            </a:endParaRPr>
          </a:p>
          <a:p>
            <a:pPr marL="0" lvl="0" indent="0" algn="l" rtl="0">
              <a:lnSpc>
                <a:spcPct val="80000"/>
              </a:lnSpc>
              <a:spcBef>
                <a:spcPts val="600"/>
              </a:spcBef>
              <a:spcAft>
                <a:spcPts val="0"/>
              </a:spcAft>
              <a:buNone/>
            </a:pPr>
            <a:endParaRPr dirty="0"/>
          </a:p>
        </p:txBody>
      </p:sp>
      <p:sp>
        <p:nvSpPr>
          <p:cNvPr id="529" name="Google Shape;529;p70"/>
          <p:cNvSpPr txBox="1">
            <a:spLocks noGrp="1"/>
          </p:cNvSpPr>
          <p:nvPr>
            <p:ph type="title"/>
          </p:nvPr>
        </p:nvSpPr>
        <p:spPr>
          <a:xfrm>
            <a:off x="203250" y="1421150"/>
            <a:ext cx="11785500" cy="4173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400"/>
              <a:buNone/>
            </a:pPr>
            <a:r>
              <a:rPr lang="en-US" sz="4000" dirty="0">
                <a:solidFill>
                  <a:schemeClr val="dk1"/>
                </a:solidFill>
                <a:latin typeface="Calibri" panose="020F0502020204030204" pitchFamily="34" charset="0"/>
                <a:ea typeface="Arial"/>
                <a:cs typeface="Arial"/>
                <a:sym typeface="Arial"/>
              </a:rPr>
              <a:t>Disengagement</a:t>
            </a:r>
            <a:r>
              <a:rPr lang="en-US" sz="4799" dirty="0">
                <a:latin typeface="Calibri" panose="020F0502020204030204" pitchFamily="34" charset="0"/>
              </a:rPr>
              <a:t/>
            </a:r>
            <a:br>
              <a:rPr lang="en-US" sz="4799" dirty="0">
                <a:latin typeface="Calibri" panose="020F0502020204030204" pitchFamily="34" charset="0"/>
              </a:rPr>
            </a:br>
            <a:endParaRPr sz="4799" dirty="0">
              <a:latin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1"/>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571500" lvl="0" indent="-571500" algn="l" rtl="0">
              <a:lnSpc>
                <a:spcPct val="90000"/>
              </a:lnSpc>
              <a:spcBef>
                <a:spcPts val="0"/>
              </a:spcBef>
              <a:spcAft>
                <a:spcPts val="0"/>
              </a:spcAft>
              <a:buFont typeface="Wingdings" panose="05000000000000000000" pitchFamily="2" charset="2"/>
              <a:buChar char="q"/>
            </a:pPr>
            <a:r>
              <a:rPr lang="en-US" sz="2600" dirty="0">
                <a:latin typeface="Calibri" panose="020F0502020204030204" pitchFamily="34" charset="0"/>
                <a:ea typeface="Arial"/>
                <a:cs typeface="Arial"/>
                <a:sym typeface="Arial"/>
              </a:rPr>
              <a:t>List all students’ names at grade levels </a:t>
            </a:r>
            <a:endParaRPr lang="en-US" sz="2600" dirty="0" smtClean="0">
              <a:latin typeface="Calibri" panose="020F0502020204030204" pitchFamily="34" charset="0"/>
              <a:ea typeface="Arial"/>
              <a:cs typeface="Arial"/>
              <a:sym typeface="Arial"/>
            </a:endParaRPr>
          </a:p>
          <a:p>
            <a:pPr marL="571500" lvl="0" indent="-571500" algn="l" rtl="0">
              <a:lnSpc>
                <a:spcPct val="90000"/>
              </a:lnSpc>
              <a:spcBef>
                <a:spcPts val="0"/>
              </a:spcBef>
              <a:spcAft>
                <a:spcPts val="0"/>
              </a:spcAft>
              <a:buFont typeface="Wingdings" panose="05000000000000000000" pitchFamily="2" charset="2"/>
              <a:buChar char="q"/>
            </a:pPr>
            <a:endParaRPr lang="en-US" sz="2600" dirty="0" smtClean="0">
              <a:latin typeface="Calibri" panose="020F0502020204030204" pitchFamily="34" charset="0"/>
              <a:ea typeface="Arial"/>
              <a:cs typeface="Arial"/>
              <a:sym typeface="Arial"/>
            </a:endParaRPr>
          </a:p>
          <a:p>
            <a:pPr marL="571500" lvl="0" indent="-571500" algn="l" rtl="0">
              <a:lnSpc>
                <a:spcPct val="90000"/>
              </a:lnSpc>
              <a:spcBef>
                <a:spcPts val="0"/>
              </a:spcBef>
              <a:spcAft>
                <a:spcPts val="0"/>
              </a:spcAft>
              <a:buFont typeface="Wingdings" panose="05000000000000000000" pitchFamily="2" charset="2"/>
              <a:buChar char="q"/>
            </a:pPr>
            <a:r>
              <a:rPr lang="en-US" sz="2600" dirty="0" smtClean="0">
                <a:latin typeface="Calibri" panose="020F0502020204030204" pitchFamily="34" charset="0"/>
                <a:ea typeface="Arial"/>
                <a:cs typeface="Arial"/>
                <a:sym typeface="Arial"/>
              </a:rPr>
              <a:t>Have adults put their initial </a:t>
            </a:r>
            <a:r>
              <a:rPr lang="en-US" sz="2600" dirty="0">
                <a:latin typeface="Calibri" panose="020F0502020204030204" pitchFamily="34" charset="0"/>
                <a:ea typeface="Arial"/>
                <a:cs typeface="Arial"/>
                <a:sym typeface="Arial"/>
              </a:rPr>
              <a:t>next to students with </a:t>
            </a:r>
            <a:r>
              <a:rPr lang="en-US" sz="2600" dirty="0" smtClean="0">
                <a:latin typeface="Calibri" panose="020F0502020204030204" pitchFamily="34" charset="0"/>
                <a:ea typeface="Arial"/>
                <a:cs typeface="Arial"/>
                <a:sym typeface="Arial"/>
              </a:rPr>
              <a:t>whom they </a:t>
            </a:r>
            <a:r>
              <a:rPr lang="en-US" sz="2600" dirty="0">
                <a:latin typeface="Calibri" panose="020F0502020204030204" pitchFamily="34" charset="0"/>
                <a:ea typeface="Arial"/>
                <a:cs typeface="Arial"/>
                <a:sym typeface="Arial"/>
              </a:rPr>
              <a:t>have a personal relationship.  </a:t>
            </a:r>
            <a:endParaRPr sz="2600" dirty="0">
              <a:latin typeface="Calibri" panose="020F0502020204030204" pitchFamily="34" charset="0"/>
              <a:ea typeface="Arial"/>
              <a:cs typeface="Arial"/>
              <a:sym typeface="Arial"/>
            </a:endParaRPr>
          </a:p>
          <a:p>
            <a:pPr marL="571500" lvl="0" indent="-571500" algn="l" rtl="0">
              <a:lnSpc>
                <a:spcPct val="90000"/>
              </a:lnSpc>
              <a:spcBef>
                <a:spcPts val="400"/>
              </a:spcBef>
              <a:spcAft>
                <a:spcPts val="0"/>
              </a:spcAft>
              <a:buFont typeface="Wingdings" panose="05000000000000000000" pitchFamily="2" charset="2"/>
              <a:buChar char="q"/>
            </a:pPr>
            <a:endParaRPr lang="en-US" sz="2600" dirty="0" smtClean="0">
              <a:latin typeface="Calibri" panose="020F0502020204030204" pitchFamily="34" charset="0"/>
              <a:ea typeface="Arial"/>
              <a:cs typeface="Arial"/>
              <a:sym typeface="Arial"/>
            </a:endParaRPr>
          </a:p>
          <a:p>
            <a:pPr marL="571500" lvl="0" indent="-571500" algn="l" rtl="0">
              <a:lnSpc>
                <a:spcPct val="90000"/>
              </a:lnSpc>
              <a:spcBef>
                <a:spcPts val="400"/>
              </a:spcBef>
              <a:spcAft>
                <a:spcPts val="0"/>
              </a:spcAft>
              <a:buFont typeface="Wingdings" panose="05000000000000000000" pitchFamily="2" charset="2"/>
              <a:buChar char="q"/>
            </a:pPr>
            <a:r>
              <a:rPr lang="en-US" sz="2600" dirty="0" smtClean="0">
                <a:latin typeface="Calibri" panose="020F0502020204030204" pitchFamily="34" charset="0"/>
                <a:ea typeface="Arial"/>
                <a:cs typeface="Arial"/>
                <a:sym typeface="Arial"/>
              </a:rPr>
              <a:t>Identify the students </a:t>
            </a:r>
            <a:r>
              <a:rPr lang="en-US" sz="2600" dirty="0">
                <a:latin typeface="Calibri" panose="020F0502020204030204" pitchFamily="34" charset="0"/>
                <a:ea typeface="Arial"/>
                <a:cs typeface="Arial"/>
                <a:sym typeface="Arial"/>
              </a:rPr>
              <a:t>with no initials by their names </a:t>
            </a:r>
            <a:r>
              <a:rPr lang="en-US" sz="2600" dirty="0" smtClean="0">
                <a:latin typeface="Calibri" panose="020F0502020204030204" pitchFamily="34" charset="0"/>
                <a:ea typeface="Arial"/>
                <a:cs typeface="Arial"/>
                <a:sym typeface="Arial"/>
              </a:rPr>
              <a:t>(may be socially disengaged).</a:t>
            </a:r>
            <a:endParaRPr sz="2600" dirty="0">
              <a:latin typeface="Calibri" panose="020F0502020204030204" pitchFamily="34" charset="0"/>
              <a:ea typeface="Arial"/>
              <a:cs typeface="Arial"/>
              <a:sym typeface="Arial"/>
            </a:endParaRPr>
          </a:p>
          <a:p>
            <a:pPr marL="800100" lvl="0" indent="-571500" algn="l" rtl="0">
              <a:lnSpc>
                <a:spcPct val="90000"/>
              </a:lnSpc>
              <a:spcBef>
                <a:spcPts val="1200"/>
              </a:spcBef>
              <a:spcAft>
                <a:spcPts val="0"/>
              </a:spcAft>
              <a:buSzPts val="2200"/>
              <a:buFont typeface="Wingdings" panose="05000000000000000000" pitchFamily="2" charset="2"/>
              <a:buChar char="q"/>
            </a:pPr>
            <a:endParaRPr sz="3600" dirty="0"/>
          </a:p>
        </p:txBody>
      </p:sp>
      <p:sp>
        <p:nvSpPr>
          <p:cNvPr id="536" name="Google Shape;536;p71"/>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400"/>
              <a:buNone/>
            </a:pPr>
            <a:r>
              <a:rPr lang="en-US" sz="4000" dirty="0" smtClean="0">
                <a:latin typeface="Calibri" panose="020F0502020204030204" pitchFamily="34" charset="0"/>
                <a:ea typeface="Arial"/>
                <a:cs typeface="Arial"/>
                <a:sym typeface="Arial"/>
              </a:rPr>
              <a:t>How to Identify </a:t>
            </a:r>
            <a:r>
              <a:rPr lang="en-US" sz="4000" dirty="0">
                <a:latin typeface="Calibri" panose="020F0502020204030204" pitchFamily="34" charset="0"/>
                <a:ea typeface="Arial"/>
                <a:cs typeface="Arial"/>
                <a:sym typeface="Arial"/>
              </a:rPr>
              <a:t>Socially Engaged  Students</a:t>
            </a:r>
            <a:endParaRPr sz="4000" dirty="0">
              <a:latin typeface="Calibri" panose="020F0502020204030204" pitchFamily="34" charset="0"/>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2"/>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294640" lvl="0" indent="-342900" algn="l" rtl="0">
              <a:lnSpc>
                <a:spcPct val="90000"/>
              </a:lnSpc>
              <a:spcBef>
                <a:spcPts val="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Arial"/>
                <a:sym typeface="Arial"/>
              </a:rPr>
              <a:t>Disengagement is a gradual process that includes impaired or reduced participation, less successful outcomes, and reduced identification and belonging.</a:t>
            </a:r>
            <a:endParaRPr sz="2600" dirty="0">
              <a:latin typeface="Calibri" panose="020F0502020204030204" pitchFamily="34" charset="0"/>
            </a:endParaRPr>
          </a:p>
          <a:p>
            <a:pPr marL="91440" lvl="0" indent="48260" algn="l" rtl="0">
              <a:lnSpc>
                <a:spcPct val="90000"/>
              </a:lnSpc>
              <a:spcBef>
                <a:spcPts val="1400"/>
              </a:spcBef>
              <a:spcAft>
                <a:spcPts val="0"/>
              </a:spcAft>
              <a:buSzPts val="2200"/>
              <a:buNone/>
            </a:pPr>
            <a:endParaRPr sz="2600" dirty="0">
              <a:latin typeface="Calibri" panose="020F0502020204030204" pitchFamily="34" charset="0"/>
              <a:ea typeface="Arial"/>
              <a:cs typeface="Arial"/>
              <a:sym typeface="Arial"/>
            </a:endParaRPr>
          </a:p>
          <a:p>
            <a:pPr marL="294640" lvl="0" indent="-342900" algn="l" rtl="0">
              <a:lnSpc>
                <a:spcPct val="90000"/>
              </a:lnSpc>
              <a:spcBef>
                <a:spcPts val="14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Arial"/>
                <a:sym typeface="Arial"/>
              </a:rPr>
              <a:t>Identifying students at the first sign of withdrawal significantly improves the likelihood of re-engagement and successful school completion.</a:t>
            </a:r>
            <a:endParaRPr sz="2600" dirty="0">
              <a:latin typeface="Calibri" panose="020F0502020204030204" pitchFamily="34" charset="0"/>
            </a:endParaRPr>
          </a:p>
          <a:p>
            <a:pPr marL="91440" lvl="0" indent="48260" algn="l" rtl="0">
              <a:lnSpc>
                <a:spcPct val="90000"/>
              </a:lnSpc>
              <a:spcBef>
                <a:spcPts val="1400"/>
              </a:spcBef>
              <a:spcAft>
                <a:spcPts val="0"/>
              </a:spcAft>
              <a:buSzPts val="2200"/>
              <a:buNone/>
            </a:pPr>
            <a:endParaRPr sz="2600" dirty="0">
              <a:latin typeface="Calibri" panose="020F0502020204030204" pitchFamily="34" charset="0"/>
              <a:ea typeface="Arial"/>
              <a:cs typeface="Arial"/>
              <a:sym typeface="Arial"/>
            </a:endParaRPr>
          </a:p>
          <a:p>
            <a:pPr marL="294640" lvl="0" indent="-342900" algn="l" rtl="0">
              <a:lnSpc>
                <a:spcPct val="90000"/>
              </a:lnSpc>
              <a:spcBef>
                <a:spcPts val="1400"/>
              </a:spcBef>
              <a:spcAft>
                <a:spcPts val="0"/>
              </a:spcAft>
              <a:buSzPts val="2200"/>
              <a:buFont typeface="Wingdings" panose="05000000000000000000" pitchFamily="2" charset="2"/>
              <a:buChar char="q"/>
            </a:pPr>
            <a:r>
              <a:rPr lang="en-US" sz="2600" dirty="0" smtClean="0">
                <a:latin typeface="Calibri" panose="020F0502020204030204" pitchFamily="34" charset="0"/>
                <a:ea typeface="Arial"/>
                <a:cs typeface="Arial"/>
                <a:sym typeface="Arial"/>
              </a:rPr>
              <a:t>Move beyond a focus </a:t>
            </a:r>
            <a:r>
              <a:rPr lang="en-US" sz="2600" dirty="0">
                <a:latin typeface="Calibri" panose="020F0502020204030204" pitchFamily="34" charset="0"/>
                <a:ea typeface="Arial"/>
                <a:cs typeface="Arial"/>
                <a:sym typeface="Arial"/>
              </a:rPr>
              <a:t>of preventing negative outcomes, such as dropout, to promoting student competence and support.</a:t>
            </a:r>
            <a:endParaRPr sz="2600" dirty="0">
              <a:latin typeface="Calibri" panose="020F0502020204030204" pitchFamily="34" charset="0"/>
            </a:endParaRPr>
          </a:p>
          <a:p>
            <a:pPr marL="457200" lvl="0" indent="-228600" algn="l" rtl="0">
              <a:lnSpc>
                <a:spcPct val="90000"/>
              </a:lnSpc>
              <a:spcBef>
                <a:spcPts val="1200"/>
              </a:spcBef>
              <a:spcAft>
                <a:spcPts val="0"/>
              </a:spcAft>
              <a:buSzPts val="2200"/>
              <a:buNone/>
            </a:pPr>
            <a:endParaRPr dirty="0"/>
          </a:p>
        </p:txBody>
      </p:sp>
      <p:sp>
        <p:nvSpPr>
          <p:cNvPr id="543" name="Google Shape;543;p72"/>
          <p:cNvSpPr txBox="1">
            <a:spLocks noGrp="1"/>
          </p:cNvSpPr>
          <p:nvPr>
            <p:ph type="title"/>
          </p:nvPr>
        </p:nvSpPr>
        <p:spPr>
          <a:xfrm>
            <a:off x="-81750" y="1092200"/>
            <a:ext cx="11785500" cy="10668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400"/>
              <a:buNone/>
            </a:pPr>
            <a:r>
              <a:rPr lang="en-US" sz="4000" dirty="0">
                <a:latin typeface="Calibri" panose="020F0502020204030204" pitchFamily="34" charset="0"/>
                <a:ea typeface="Arial"/>
                <a:cs typeface="Arial"/>
                <a:sym typeface="Arial"/>
              </a:rPr>
              <a:t>Early Intervention is the Answer</a:t>
            </a:r>
            <a:endParaRPr sz="4000" dirty="0">
              <a:latin typeface="Calibri" panose="020F0502020204030204" pitchFamily="34" charset="0"/>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3"/>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lvl="0" indent="-457200" algn="l" rtl="0">
              <a:spcBef>
                <a:spcPts val="500"/>
              </a:spcBef>
              <a:spcAft>
                <a:spcPts val="0"/>
              </a:spcAft>
              <a:buFont typeface="Wingdings" panose="05000000000000000000" pitchFamily="2" charset="2"/>
              <a:buChar char="q"/>
            </a:pPr>
            <a:r>
              <a:rPr lang="en-US" sz="2600" dirty="0"/>
              <a:t>Check and Connect  </a:t>
            </a:r>
            <a:r>
              <a:rPr lang="en-US" sz="2600" u="sng" dirty="0">
                <a:solidFill>
                  <a:schemeClr val="hlink"/>
                </a:solidFill>
                <a:hlinkClick r:id="rId3"/>
              </a:rPr>
              <a:t>www.checkandconnect.org</a:t>
            </a:r>
            <a:endParaRPr sz="2600" dirty="0"/>
          </a:p>
          <a:p>
            <a:pPr lvl="0" indent="-457200" algn="l" rtl="0">
              <a:spcBef>
                <a:spcPts val="500"/>
              </a:spcBef>
              <a:spcAft>
                <a:spcPts val="0"/>
              </a:spcAft>
              <a:buFont typeface="Wingdings" panose="05000000000000000000" pitchFamily="2" charset="2"/>
              <a:buChar char="q"/>
            </a:pPr>
            <a:r>
              <a:rPr lang="en-US" sz="2600" dirty="0"/>
              <a:t>Intervention Central   </a:t>
            </a:r>
            <a:r>
              <a:rPr lang="en-US" sz="2600" u="sng" dirty="0">
                <a:solidFill>
                  <a:schemeClr val="hlink"/>
                </a:solidFill>
                <a:hlinkClick r:id="rId4"/>
              </a:rPr>
              <a:t>www.interventioncentral.org</a:t>
            </a:r>
            <a:endParaRPr sz="2600" dirty="0"/>
          </a:p>
          <a:p>
            <a:pPr lvl="0" indent="-457200" algn="l" rtl="0">
              <a:spcBef>
                <a:spcPts val="500"/>
              </a:spcBef>
              <a:spcAft>
                <a:spcPts val="0"/>
              </a:spcAft>
              <a:buFont typeface="Wingdings" panose="05000000000000000000" pitchFamily="2" charset="2"/>
              <a:buChar char="q"/>
            </a:pPr>
            <a:r>
              <a:rPr lang="en-US" sz="2600" dirty="0"/>
              <a:t>What Works Clearinghouse   </a:t>
            </a:r>
            <a:r>
              <a:rPr lang="en-US" sz="2600" u="sng" dirty="0">
                <a:solidFill>
                  <a:schemeClr val="hlink"/>
                </a:solidFill>
                <a:hlinkClick r:id="rId5"/>
              </a:rPr>
              <a:t>www.whatworksclearinghouse.org</a:t>
            </a:r>
            <a:endParaRPr sz="2600" dirty="0"/>
          </a:p>
          <a:p>
            <a:pPr lvl="0" indent="-457200" algn="l" rtl="0">
              <a:spcBef>
                <a:spcPts val="500"/>
              </a:spcBef>
              <a:spcAft>
                <a:spcPts val="0"/>
              </a:spcAft>
              <a:buFont typeface="Wingdings" panose="05000000000000000000" pitchFamily="2" charset="2"/>
              <a:buChar char="q"/>
            </a:pPr>
            <a:r>
              <a:rPr lang="en-US" sz="2600" dirty="0"/>
              <a:t>NTACT  </a:t>
            </a:r>
            <a:r>
              <a:rPr lang="en-US" sz="2600" u="sng" dirty="0">
                <a:solidFill>
                  <a:schemeClr val="hlink"/>
                </a:solidFill>
                <a:hlinkClick r:id="rId6"/>
              </a:rPr>
              <a:t>www.transitionta.org</a:t>
            </a:r>
            <a:endParaRPr sz="2600" dirty="0"/>
          </a:p>
          <a:p>
            <a:pPr lvl="0" indent="-457200" algn="l" rtl="0">
              <a:spcBef>
                <a:spcPts val="500"/>
              </a:spcBef>
              <a:spcAft>
                <a:spcPts val="0"/>
              </a:spcAft>
              <a:buFont typeface="Wingdings" panose="05000000000000000000" pitchFamily="2" charset="2"/>
              <a:buChar char="q"/>
            </a:pPr>
            <a:r>
              <a:rPr lang="en-US" sz="2600" dirty="0"/>
              <a:t>PBIS   </a:t>
            </a:r>
            <a:r>
              <a:rPr lang="en-US" sz="2600" u="sng" dirty="0">
                <a:solidFill>
                  <a:schemeClr val="hlink"/>
                </a:solidFill>
                <a:hlinkClick r:id="rId7"/>
              </a:rPr>
              <a:t>www.pbis.org/pbis-network/missouri</a:t>
            </a:r>
            <a:endParaRPr sz="2600" dirty="0"/>
          </a:p>
          <a:p>
            <a:pPr lvl="0" indent="-457200" algn="l" rtl="0">
              <a:spcBef>
                <a:spcPts val="500"/>
              </a:spcBef>
              <a:spcAft>
                <a:spcPts val="0"/>
              </a:spcAft>
              <a:buFont typeface="Wingdings" panose="05000000000000000000" pitchFamily="2" charset="2"/>
              <a:buChar char="q"/>
            </a:pPr>
            <a:r>
              <a:rPr lang="en-US" sz="2600" dirty="0"/>
              <a:t>Illustrative Math   </a:t>
            </a:r>
            <a:r>
              <a:rPr lang="en-US" sz="2600" u="sng" dirty="0">
                <a:solidFill>
                  <a:schemeClr val="hlink"/>
                </a:solidFill>
                <a:hlinkClick r:id="rId8"/>
              </a:rPr>
              <a:t>www.illustrativemathematics.org</a:t>
            </a:r>
            <a:endParaRPr sz="2600" dirty="0"/>
          </a:p>
          <a:p>
            <a:pPr lvl="0" indent="-457200" algn="l" rtl="0">
              <a:spcBef>
                <a:spcPts val="500"/>
              </a:spcBef>
              <a:spcAft>
                <a:spcPts val="0"/>
              </a:spcAft>
              <a:buFont typeface="Wingdings" panose="05000000000000000000" pitchFamily="2" charset="2"/>
              <a:buChar char="q"/>
            </a:pPr>
            <a:r>
              <a:rPr lang="en-US" sz="2600" dirty="0" smtClean="0"/>
              <a:t>Read Theory  </a:t>
            </a:r>
            <a:r>
              <a:rPr lang="en-US" sz="2600" u="sng" dirty="0">
                <a:solidFill>
                  <a:schemeClr val="hlink"/>
                </a:solidFill>
                <a:hlinkClick r:id="rId9"/>
              </a:rPr>
              <a:t>www.readtheory.org</a:t>
            </a:r>
            <a:endParaRPr sz="2600" dirty="0"/>
          </a:p>
          <a:p>
            <a:pPr marL="0" lvl="0" indent="0" algn="l" rtl="0">
              <a:spcBef>
                <a:spcPts val="500"/>
              </a:spcBef>
              <a:spcAft>
                <a:spcPts val="0"/>
              </a:spcAft>
              <a:buNone/>
            </a:pPr>
            <a:endParaRPr sz="3000" dirty="0"/>
          </a:p>
          <a:p>
            <a:pPr marL="0" lvl="0" indent="0" algn="l" rtl="0">
              <a:spcBef>
                <a:spcPts val="500"/>
              </a:spcBef>
              <a:spcAft>
                <a:spcPts val="0"/>
              </a:spcAft>
              <a:buNone/>
            </a:pPr>
            <a:endParaRPr sz="3000" dirty="0"/>
          </a:p>
        </p:txBody>
      </p:sp>
      <p:sp>
        <p:nvSpPr>
          <p:cNvPr id="550" name="Google Shape;550;p73"/>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Resources for Interventions</a:t>
            </a:r>
            <a:endParaRPr sz="4000" dirty="0"/>
          </a:p>
        </p:txBody>
      </p:sp>
      <p:sp>
        <p:nvSpPr>
          <p:cNvPr id="551" name="Google Shape;551;p73"/>
          <p:cNvSpPr txBox="1"/>
          <p:nvPr/>
        </p:nvSpPr>
        <p:spPr>
          <a:xfrm>
            <a:off x="-5757925" y="1701800"/>
            <a:ext cx="4782000" cy="30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73"/>
          <p:cNvSpPr txBox="1"/>
          <p:nvPr/>
        </p:nvSpPr>
        <p:spPr>
          <a:xfrm>
            <a:off x="-2019950" y="404485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4"/>
          <p:cNvSpPr txBox="1">
            <a:spLocks noGrp="1"/>
          </p:cNvSpPr>
          <p:nvPr>
            <p:ph type="body" idx="1"/>
          </p:nvPr>
        </p:nvSpPr>
        <p:spPr>
          <a:xfrm>
            <a:off x="203200" y="3733800"/>
            <a:ext cx="11684100" cy="861900"/>
          </a:xfrm>
          <a:prstGeom prst="rect">
            <a:avLst/>
          </a:prstGeom>
        </p:spPr>
        <p:txBody>
          <a:bodyPr spcFirstLastPara="1" wrap="square" lIns="121900" tIns="60925" rIns="121900" bIns="60925" anchor="ctr" anchorCtr="0">
            <a:noAutofit/>
          </a:bodyPr>
          <a:lstStyle/>
          <a:p>
            <a:pPr marL="0" lvl="0" indent="0" algn="ctr" rtl="0">
              <a:spcBef>
                <a:spcPts val="1000"/>
              </a:spcBef>
              <a:spcAft>
                <a:spcPts val="0"/>
              </a:spcAft>
              <a:buNone/>
            </a:pPr>
            <a:r>
              <a:rPr lang="en-US" sz="4000" dirty="0"/>
              <a:t>Helping Parents Support Their Child</a:t>
            </a:r>
            <a:endParaRPr sz="4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5"/>
          <p:cNvSpPr txBox="1">
            <a:spLocks noGrp="1"/>
          </p:cNvSpPr>
          <p:nvPr>
            <p:ph type="body" idx="1"/>
          </p:nvPr>
        </p:nvSpPr>
        <p:spPr>
          <a:xfrm>
            <a:off x="203200" y="2137368"/>
            <a:ext cx="11785500" cy="4419600"/>
          </a:xfrm>
          <a:prstGeom prst="rect">
            <a:avLst/>
          </a:prstGeom>
          <a:noFill/>
          <a:ln>
            <a:noFill/>
          </a:ln>
        </p:spPr>
        <p:txBody>
          <a:bodyPr spcFirstLastPara="1" wrap="square" lIns="91425" tIns="91425" rIns="91425" bIns="91425" anchor="t" anchorCtr="0">
            <a:noAutofit/>
          </a:bodyPr>
          <a:lstStyle/>
          <a:p>
            <a:pPr marL="0" lvl="0" indent="0">
              <a:buNone/>
            </a:pPr>
            <a:r>
              <a:rPr lang="en-US" sz="2600" dirty="0">
                <a:latin typeface="Calibri" panose="020F0502020204030204" pitchFamily="34" charset="0"/>
                <a:ea typeface="Arial"/>
                <a:cs typeface="Arial"/>
                <a:sym typeface="Arial"/>
              </a:rPr>
              <a:t>Develop a partnership working directly with families and communities to become more supportive</a:t>
            </a:r>
            <a:r>
              <a:rPr lang="en-US" sz="2600" dirty="0" smtClean="0">
                <a:latin typeface="Calibri" panose="020F0502020204030204" pitchFamily="34" charset="0"/>
                <a:ea typeface="Arial"/>
                <a:cs typeface="Arial"/>
                <a:sym typeface="Arial"/>
              </a:rPr>
              <a:t>.</a:t>
            </a:r>
          </a:p>
          <a:p>
            <a:pPr marL="0" lvl="0" indent="0">
              <a:buNone/>
            </a:pPr>
            <a:endParaRPr lang="en-US" sz="2600" u="sng" dirty="0" smtClean="0">
              <a:solidFill>
                <a:schemeClr val="hlink"/>
              </a:solidFill>
              <a:hlinkClick r:id="rId3"/>
            </a:endParaRPr>
          </a:p>
          <a:p>
            <a:pPr marL="0" lvl="0" indent="0" algn="l" rtl="0">
              <a:spcBef>
                <a:spcPts val="500"/>
              </a:spcBef>
              <a:spcAft>
                <a:spcPts val="0"/>
              </a:spcAft>
              <a:buNone/>
            </a:pPr>
            <a:r>
              <a:rPr lang="en-US" sz="2600" u="sng" dirty="0" smtClean="0">
                <a:solidFill>
                  <a:schemeClr val="hlink"/>
                </a:solidFill>
                <a:hlinkClick r:id="rId3"/>
              </a:rPr>
              <a:t>https</a:t>
            </a:r>
            <a:r>
              <a:rPr lang="en-US" sz="2600" u="sng" dirty="0">
                <a:solidFill>
                  <a:schemeClr val="hlink"/>
                </a:solidFill>
                <a:hlinkClick r:id="rId3"/>
              </a:rPr>
              <a:t>://jsri.msu.edu/upload/resources/FEHS.pdf</a:t>
            </a:r>
            <a:endParaRPr sz="2600" dirty="0"/>
          </a:p>
        </p:txBody>
      </p:sp>
      <p:sp>
        <p:nvSpPr>
          <p:cNvPr id="565" name="Google Shape;565;p75"/>
          <p:cNvSpPr txBox="1">
            <a:spLocks noGrp="1"/>
          </p:cNvSpPr>
          <p:nvPr>
            <p:ph type="title"/>
          </p:nvPr>
        </p:nvSpPr>
        <p:spPr>
          <a:xfrm>
            <a:off x="203200" y="990600"/>
            <a:ext cx="11785500" cy="1458686"/>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SzPts val="1400"/>
              <a:buNone/>
            </a:pPr>
            <a:r>
              <a:rPr lang="en-US" sz="4000" dirty="0"/>
              <a:t/>
            </a:r>
            <a:br>
              <a:rPr lang="en-US" sz="4000" dirty="0"/>
            </a:br>
            <a:r>
              <a:rPr lang="en-US" sz="4000" dirty="0">
                <a:latin typeface="Calibri" panose="020F0502020204030204" pitchFamily="34" charset="0"/>
                <a:ea typeface="Arial"/>
                <a:cs typeface="Arial"/>
                <a:sym typeface="Arial"/>
              </a:rPr>
              <a:t>Parent Guide</a:t>
            </a:r>
            <a:endParaRPr sz="4000" dirty="0">
              <a:latin typeface="Calibri" panose="020F0502020204030204" pitchFamily="34" charset="0"/>
              <a:ea typeface="Arial"/>
              <a:cs typeface="Arial"/>
              <a:sym typeface="Arial"/>
            </a:endParaRPr>
          </a:p>
          <a:p>
            <a:pPr marL="0" lvl="0" indent="0" algn="l" rtl="0">
              <a:lnSpc>
                <a:spcPct val="80000"/>
              </a:lnSpc>
              <a:spcBef>
                <a:spcPts val="0"/>
              </a:spcBef>
              <a:spcAft>
                <a:spcPts val="0"/>
              </a:spcAft>
              <a:buSzPts val="1400"/>
              <a:buNone/>
            </a:pPr>
            <a:endParaRPr sz="2430" dirty="0">
              <a:latin typeface="Arial"/>
              <a:ea typeface="Arial"/>
              <a:cs typeface="Arial"/>
              <a:sym typeface="Arial"/>
            </a:endParaRPr>
          </a:p>
          <a:p>
            <a:pPr marL="0" lvl="0" indent="0" algn="l" rtl="0">
              <a:lnSpc>
                <a:spcPct val="80000"/>
              </a:lnSpc>
              <a:spcBef>
                <a:spcPts val="0"/>
              </a:spcBef>
              <a:spcAft>
                <a:spcPts val="0"/>
              </a:spcAft>
              <a:buSzPts val="1400"/>
              <a:buNone/>
            </a:pPr>
            <a:endParaRPr sz="3600" dirty="0">
              <a:latin typeface="Calibri" panose="020F0502020204030204" pitchFamily="34" charset="0"/>
              <a:ea typeface="Arial"/>
              <a:cs typeface="Arial"/>
              <a:sym typeface="Arial"/>
            </a:endParaRPr>
          </a:p>
          <a:p>
            <a:pPr marL="0" lvl="0" indent="0" algn="l" rtl="0">
              <a:lnSpc>
                <a:spcPct val="80000"/>
              </a:lnSpc>
              <a:spcBef>
                <a:spcPts val="0"/>
              </a:spcBef>
              <a:spcAft>
                <a:spcPts val="0"/>
              </a:spcAft>
              <a:buSzPts val="1400"/>
              <a:buNone/>
            </a:pPr>
            <a:endParaRPr sz="2430"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495300" lvl="0" indent="-457200" algn="l" rtl="0">
              <a:lnSpc>
                <a:spcPct val="200000"/>
              </a:lnSpc>
              <a:spcBef>
                <a:spcPts val="1200"/>
              </a:spcBef>
              <a:spcAft>
                <a:spcPts val="0"/>
              </a:spcAft>
              <a:buSzPts val="3000"/>
              <a:buFont typeface="Wingdings" panose="05000000000000000000" pitchFamily="2" charset="2"/>
              <a:buChar char="q"/>
            </a:pPr>
            <a:r>
              <a:rPr lang="en-US" sz="2600" dirty="0">
                <a:latin typeface="Calibri" panose="020F0502020204030204" pitchFamily="34" charset="0"/>
                <a:ea typeface="Arial"/>
                <a:cs typeface="Arial"/>
                <a:sym typeface="Arial"/>
              </a:rPr>
              <a:t>Who is here?</a:t>
            </a:r>
            <a:endParaRPr sz="2600" dirty="0">
              <a:latin typeface="Calibri" panose="020F0502020204030204" pitchFamily="34" charset="0"/>
              <a:ea typeface="Arial"/>
              <a:cs typeface="Arial"/>
              <a:sym typeface="Arial"/>
            </a:endParaRPr>
          </a:p>
          <a:p>
            <a:pPr marL="495300" lvl="0" indent="-457200" algn="l" rtl="0">
              <a:lnSpc>
                <a:spcPct val="200000"/>
              </a:lnSpc>
              <a:spcBef>
                <a:spcPts val="0"/>
              </a:spcBef>
              <a:spcAft>
                <a:spcPts val="0"/>
              </a:spcAft>
              <a:buSzPts val="3000"/>
              <a:buFont typeface="Wingdings" panose="05000000000000000000" pitchFamily="2" charset="2"/>
              <a:buChar char="q"/>
            </a:pPr>
            <a:r>
              <a:rPr lang="en-US" sz="2600" dirty="0">
                <a:latin typeface="Calibri" panose="020F0502020204030204" pitchFamily="34" charset="0"/>
                <a:ea typeface="Arial"/>
                <a:cs typeface="Arial"/>
                <a:sym typeface="Arial"/>
              </a:rPr>
              <a:t>Why are you here?</a:t>
            </a:r>
            <a:endParaRPr sz="2600" dirty="0">
              <a:latin typeface="Calibri" panose="020F0502020204030204" pitchFamily="34" charset="0"/>
              <a:ea typeface="Arial"/>
              <a:cs typeface="Arial"/>
              <a:sym typeface="Arial"/>
            </a:endParaRPr>
          </a:p>
          <a:p>
            <a:pPr marL="495300" lvl="0" indent="-457200" algn="l" rtl="0">
              <a:lnSpc>
                <a:spcPct val="200000"/>
              </a:lnSpc>
              <a:spcBef>
                <a:spcPts val="0"/>
              </a:spcBef>
              <a:spcAft>
                <a:spcPts val="0"/>
              </a:spcAft>
              <a:buSzPts val="3000"/>
              <a:buFont typeface="Wingdings" panose="05000000000000000000" pitchFamily="2" charset="2"/>
              <a:buChar char="q"/>
            </a:pPr>
            <a:r>
              <a:rPr lang="en-US" sz="2600" dirty="0">
                <a:latin typeface="Calibri" panose="020F0502020204030204" pitchFamily="34" charset="0"/>
                <a:ea typeface="Arial"/>
                <a:cs typeface="Arial"/>
                <a:sym typeface="Arial"/>
              </a:rPr>
              <a:t>What are you hoping to gain from today’s presentation?</a:t>
            </a:r>
            <a:endParaRPr sz="2600" dirty="0">
              <a:latin typeface="Calibri" panose="020F0502020204030204" pitchFamily="34" charset="0"/>
              <a:ea typeface="Arial"/>
              <a:cs typeface="Arial"/>
              <a:sym typeface="Arial"/>
            </a:endParaRPr>
          </a:p>
        </p:txBody>
      </p:sp>
      <p:sp>
        <p:nvSpPr>
          <p:cNvPr id="130" name="Google Shape;130;p2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Introductions and Welcome!</a:t>
            </a:r>
            <a:endParaRPr sz="4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6"/>
          <p:cNvSpPr txBox="1">
            <a:spLocks noGrp="1"/>
          </p:cNvSpPr>
          <p:nvPr>
            <p:ph type="body" idx="1"/>
          </p:nvPr>
        </p:nvSpPr>
        <p:spPr>
          <a:xfrm>
            <a:off x="203200" y="3733800"/>
            <a:ext cx="11684100" cy="861900"/>
          </a:xfrm>
          <a:prstGeom prst="rect">
            <a:avLst/>
          </a:prstGeom>
        </p:spPr>
        <p:txBody>
          <a:bodyPr spcFirstLastPara="1" wrap="square" lIns="121900" tIns="60925" rIns="121900" bIns="60925" anchor="ctr" anchorCtr="0">
            <a:noAutofit/>
          </a:bodyPr>
          <a:lstStyle/>
          <a:p>
            <a:pPr marL="0" lvl="0" indent="0" algn="ctr" rtl="0">
              <a:spcBef>
                <a:spcPts val="1000"/>
              </a:spcBef>
              <a:spcAft>
                <a:spcPts val="0"/>
              </a:spcAft>
              <a:buNone/>
            </a:pPr>
            <a:r>
              <a:rPr lang="en-US" sz="4000" dirty="0"/>
              <a:t> Review Six </a:t>
            </a:r>
            <a:r>
              <a:rPr lang="en-US" sz="4000" dirty="0">
                <a:solidFill>
                  <a:schemeClr val="dk1"/>
                </a:solidFill>
              </a:rPr>
              <a:t>Steps to Developing an EWS</a:t>
            </a:r>
            <a:endParaRPr sz="4000" dirty="0">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7"/>
          <p:cNvSpPr txBox="1">
            <a:spLocks noGrp="1"/>
          </p:cNvSpPr>
          <p:nvPr>
            <p:ph type="title"/>
          </p:nvPr>
        </p:nvSpPr>
        <p:spPr>
          <a:xfrm>
            <a:off x="203250" y="688725"/>
            <a:ext cx="11785500" cy="8865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Six Steps for an Effective EWS</a:t>
            </a:r>
            <a:endParaRPr sz="4000" dirty="0"/>
          </a:p>
        </p:txBody>
      </p:sp>
      <p:sp>
        <p:nvSpPr>
          <p:cNvPr id="578" name="Google Shape;578;p77"/>
          <p:cNvSpPr txBox="1"/>
          <p:nvPr/>
        </p:nvSpPr>
        <p:spPr>
          <a:xfrm>
            <a:off x="203250" y="1462150"/>
            <a:ext cx="11550900" cy="49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b="1">
              <a:solidFill>
                <a:srgbClr val="1155CC"/>
              </a:solidFill>
              <a:latin typeface="Calibri"/>
              <a:ea typeface="Calibri"/>
              <a:cs typeface="Calibri"/>
              <a:sym typeface="Calibri"/>
            </a:endParaRPr>
          </a:p>
        </p:txBody>
      </p:sp>
      <p:pic>
        <p:nvPicPr>
          <p:cNvPr id="579" name="Google Shape;579;p77"/>
          <p:cNvPicPr preferRelativeResize="0"/>
          <p:nvPr/>
        </p:nvPicPr>
        <p:blipFill>
          <a:blip r:embed="rId3">
            <a:alphaModFix/>
          </a:blip>
          <a:stretch>
            <a:fillRect/>
          </a:stretch>
        </p:blipFill>
        <p:spPr>
          <a:xfrm>
            <a:off x="0" y="1518751"/>
            <a:ext cx="12192000" cy="52086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78"/>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Post-Test</a:t>
            </a:r>
            <a:endParaRPr sz="4000" dirty="0"/>
          </a:p>
        </p:txBody>
      </p:sp>
      <p:pic>
        <p:nvPicPr>
          <p:cNvPr id="587" name="Google Shape;587;p78"/>
          <p:cNvPicPr preferRelativeResize="0"/>
          <p:nvPr/>
        </p:nvPicPr>
        <p:blipFill>
          <a:blip r:embed="rId3">
            <a:alphaModFix/>
          </a:blip>
          <a:stretch>
            <a:fillRect/>
          </a:stretch>
        </p:blipFill>
        <p:spPr>
          <a:xfrm>
            <a:off x="1507525" y="2057400"/>
            <a:ext cx="9415848" cy="48006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79"/>
          <p:cNvSpPr txBox="1">
            <a:spLocks noGrp="1"/>
          </p:cNvSpPr>
          <p:nvPr>
            <p:ph type="body" idx="1"/>
          </p:nvPr>
        </p:nvSpPr>
        <p:spPr>
          <a:xfrm>
            <a:off x="203200" y="2159000"/>
            <a:ext cx="11785500" cy="4419600"/>
          </a:xfrm>
          <a:prstGeom prst="rect">
            <a:avLst/>
          </a:prstGeom>
          <a:noFill/>
          <a:ln>
            <a:noFill/>
          </a:ln>
        </p:spPr>
        <p:txBody>
          <a:bodyPr spcFirstLastPara="1" wrap="square" lIns="91425" tIns="91425" rIns="91425" bIns="91425" anchor="t" anchorCtr="0">
            <a:noAutofit/>
          </a:bodyPr>
          <a:lstStyle/>
          <a:p>
            <a:pPr marL="533400" lvl="0" indent="-457200" algn="l" rtl="0">
              <a:lnSpc>
                <a:spcPct val="90000"/>
              </a:lnSpc>
              <a:spcBef>
                <a:spcPts val="1200"/>
              </a:spcBef>
              <a:spcAft>
                <a:spcPts val="0"/>
              </a:spcAft>
              <a:buSzPts val="2400"/>
              <a:buFont typeface="+mj-lt"/>
              <a:buAutoNum type="arabicPeriod"/>
            </a:pPr>
            <a:r>
              <a:rPr lang="en-US" sz="2600" dirty="0"/>
              <a:t>T or</a:t>
            </a:r>
            <a:r>
              <a:rPr lang="en-US" sz="2600" dirty="0">
                <a:highlight>
                  <a:srgbClr val="FFFF00"/>
                </a:highlight>
              </a:rPr>
              <a:t> F</a:t>
            </a:r>
            <a:r>
              <a:rPr lang="en-US" sz="2600" dirty="0"/>
              <a:t>   Schools need to begin dropout interventions at the middle school level.</a:t>
            </a:r>
            <a:endParaRPr sz="2600" dirty="0"/>
          </a:p>
          <a:p>
            <a:pPr marL="533400" lvl="0" indent="-457200" algn="l" rtl="0">
              <a:lnSpc>
                <a:spcPct val="90000"/>
              </a:lnSpc>
              <a:spcBef>
                <a:spcPts val="1200"/>
              </a:spcBef>
              <a:spcAft>
                <a:spcPts val="0"/>
              </a:spcAft>
              <a:buSzPts val="2400"/>
              <a:buFont typeface="+mj-lt"/>
              <a:buAutoNum type="arabicPeriod"/>
            </a:pPr>
            <a:r>
              <a:rPr lang="en-US" sz="2600" dirty="0"/>
              <a:t>T or</a:t>
            </a:r>
            <a:r>
              <a:rPr lang="en-US" sz="2600" dirty="0">
                <a:highlight>
                  <a:srgbClr val="FFFF00"/>
                </a:highlight>
              </a:rPr>
              <a:t> F</a:t>
            </a:r>
            <a:r>
              <a:rPr lang="en-US" sz="2600" dirty="0"/>
              <a:t>   One of the reasons schools have a hard time preventing drop out is for </a:t>
            </a:r>
            <a:br>
              <a:rPr lang="en-US" sz="2600" dirty="0"/>
            </a:br>
            <a:r>
              <a:rPr lang="en-US" sz="2600" dirty="0"/>
              <a:t>             most students exiting out is an impulsive decision made with little </a:t>
            </a:r>
            <a:br>
              <a:rPr lang="en-US" sz="2600" dirty="0"/>
            </a:br>
            <a:r>
              <a:rPr lang="en-US" sz="2600" dirty="0"/>
              <a:t>             thought or consideration.</a:t>
            </a:r>
            <a:endParaRPr sz="2600" dirty="0"/>
          </a:p>
          <a:p>
            <a:pPr marL="533400" lvl="0" indent="-457200" algn="l" rtl="0">
              <a:lnSpc>
                <a:spcPct val="90000"/>
              </a:lnSpc>
              <a:spcBef>
                <a:spcPts val="1200"/>
              </a:spcBef>
              <a:spcAft>
                <a:spcPts val="0"/>
              </a:spcAft>
              <a:buSzPts val="2400"/>
              <a:buFont typeface="+mj-lt"/>
              <a:buAutoNum type="arabicPeriod"/>
            </a:pPr>
            <a:r>
              <a:rPr lang="en-US" sz="2600" dirty="0"/>
              <a:t>T or </a:t>
            </a:r>
            <a:r>
              <a:rPr lang="en-US" sz="2600" dirty="0">
                <a:highlight>
                  <a:srgbClr val="FFFF00"/>
                </a:highlight>
              </a:rPr>
              <a:t>F</a:t>
            </a:r>
            <a:r>
              <a:rPr lang="en-US" sz="2600" dirty="0"/>
              <a:t>   More students suffer the sophomore slump and fail 10th grade more often</a:t>
            </a:r>
            <a:br>
              <a:rPr lang="en-US" sz="2600" dirty="0"/>
            </a:br>
            <a:r>
              <a:rPr lang="en-US" sz="2600" dirty="0"/>
              <a:t>             than any other grade.</a:t>
            </a:r>
            <a:endParaRPr sz="2600" dirty="0"/>
          </a:p>
          <a:p>
            <a:pPr marL="533400" lvl="0" indent="-457200" algn="l" rtl="0">
              <a:lnSpc>
                <a:spcPct val="90000"/>
              </a:lnSpc>
              <a:spcBef>
                <a:spcPts val="1200"/>
              </a:spcBef>
              <a:spcAft>
                <a:spcPts val="0"/>
              </a:spcAft>
              <a:buSzPts val="2400"/>
              <a:buFont typeface="+mj-lt"/>
              <a:buAutoNum type="arabicPeriod"/>
            </a:pPr>
            <a:r>
              <a:rPr lang="en-US" sz="2600" dirty="0"/>
              <a:t>T or</a:t>
            </a:r>
            <a:r>
              <a:rPr lang="en-US" sz="2600" dirty="0">
                <a:highlight>
                  <a:srgbClr val="FFFF00"/>
                </a:highlight>
              </a:rPr>
              <a:t> F   </a:t>
            </a:r>
            <a:r>
              <a:rPr lang="en-US" sz="2600" dirty="0"/>
              <a:t>Classroom teachers do not have the expertise or education necessary to</a:t>
            </a:r>
            <a:br>
              <a:rPr lang="en-US" sz="2600" dirty="0"/>
            </a:br>
            <a:r>
              <a:rPr lang="en-US" sz="2600" dirty="0"/>
              <a:t>             identify students who they believe may be disengaged from school. It is</a:t>
            </a:r>
            <a:br>
              <a:rPr lang="en-US" sz="2600" dirty="0"/>
            </a:br>
            <a:r>
              <a:rPr lang="en-US" sz="2600" dirty="0"/>
              <a:t>             best left to counselors.</a:t>
            </a:r>
            <a:endParaRPr sz="2600" dirty="0"/>
          </a:p>
        </p:txBody>
      </p:sp>
      <p:sp>
        <p:nvSpPr>
          <p:cNvPr id="594" name="Google Shape;594;p79"/>
          <p:cNvSpPr txBox="1">
            <a:spLocks noGrp="1"/>
          </p:cNvSpPr>
          <p:nvPr>
            <p:ph type="title"/>
          </p:nvPr>
        </p:nvSpPr>
        <p:spPr>
          <a:xfrm>
            <a:off x="203200" y="990600"/>
            <a:ext cx="117855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Pre-Test</a:t>
            </a:r>
            <a:endParaRPr sz="4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0"/>
          <p:cNvSpPr txBox="1">
            <a:spLocks noGrp="1"/>
          </p:cNvSpPr>
          <p:nvPr>
            <p:ph type="body" idx="1"/>
          </p:nvPr>
        </p:nvSpPr>
        <p:spPr>
          <a:xfrm>
            <a:off x="203200" y="1763485"/>
            <a:ext cx="11785500" cy="4419600"/>
          </a:xfrm>
          <a:prstGeom prst="rect">
            <a:avLst/>
          </a:prstGeom>
        </p:spPr>
        <p:txBody>
          <a:bodyPr spcFirstLastPara="1" wrap="square" lIns="121900" tIns="60925" rIns="121900" bIns="60925" anchor="t" anchorCtr="0">
            <a:noAutofit/>
          </a:bodyPr>
          <a:lstStyle/>
          <a:p>
            <a:pPr lvl="0" indent="0" algn="l" rtl="0">
              <a:spcBef>
                <a:spcPts val="500"/>
              </a:spcBef>
              <a:spcAft>
                <a:spcPts val="0"/>
              </a:spcAft>
              <a:buNone/>
            </a:pPr>
            <a:r>
              <a:rPr lang="en-US" sz="2600" dirty="0">
                <a:highlight>
                  <a:srgbClr val="FFFF00"/>
                </a:highlight>
              </a:rPr>
              <a:t>5.  T</a:t>
            </a:r>
            <a:r>
              <a:rPr lang="en-US" sz="2600" dirty="0"/>
              <a:t> or F  The ABC’s of Early Warning System refers to: Attendance, Behavior and </a:t>
            </a:r>
            <a:br>
              <a:rPr lang="en-US" sz="2600" dirty="0"/>
            </a:br>
            <a:r>
              <a:rPr lang="en-US" sz="2600" dirty="0"/>
              <a:t>            Course Proficiency.</a:t>
            </a:r>
            <a:endParaRPr sz="2600" dirty="0"/>
          </a:p>
          <a:p>
            <a:pPr marL="914400" lvl="0" indent="-457200" algn="l" rtl="0">
              <a:spcBef>
                <a:spcPts val="500"/>
              </a:spcBef>
              <a:spcAft>
                <a:spcPts val="0"/>
              </a:spcAft>
              <a:buFont typeface="+mj-lt"/>
              <a:buAutoNum type="arabicPeriod"/>
            </a:pPr>
            <a:endParaRPr sz="2600" dirty="0"/>
          </a:p>
          <a:p>
            <a:pPr lvl="0" indent="0" algn="l" rtl="0">
              <a:spcBef>
                <a:spcPts val="500"/>
              </a:spcBef>
              <a:spcAft>
                <a:spcPts val="0"/>
              </a:spcAft>
              <a:buNone/>
            </a:pPr>
            <a:r>
              <a:rPr lang="en-US" sz="2600" dirty="0"/>
              <a:t>6.  Which is not true of Early Warning Systems?</a:t>
            </a:r>
            <a:endParaRPr sz="2600" dirty="0"/>
          </a:p>
          <a:p>
            <a:pPr marL="990600" lvl="0" indent="-457200" algn="l" rtl="0">
              <a:spcBef>
                <a:spcPts val="500"/>
              </a:spcBef>
              <a:spcAft>
                <a:spcPts val="0"/>
              </a:spcAft>
              <a:buSzPts val="2400"/>
              <a:buFont typeface="+mj-lt"/>
              <a:buAutoNum type="alphaLcParenR"/>
            </a:pPr>
            <a:r>
              <a:rPr lang="en-US" sz="2600" dirty="0"/>
              <a:t>	Uses predictive data to identify students at-risk of exiting out.</a:t>
            </a:r>
            <a:endParaRPr sz="2600" dirty="0"/>
          </a:p>
          <a:p>
            <a:pPr marL="990600" lvl="0" indent="-457200" algn="l" rtl="0">
              <a:spcBef>
                <a:spcPts val="0"/>
              </a:spcBef>
              <a:spcAft>
                <a:spcPts val="0"/>
              </a:spcAft>
              <a:buSzPts val="2400"/>
              <a:buFont typeface="+mj-lt"/>
              <a:buAutoNum type="alphaLcParenR"/>
            </a:pPr>
            <a:r>
              <a:rPr lang="en-US" sz="2600" dirty="0"/>
              <a:t>	Allow districts and schools to uncover patterns and causes to drop out rates.</a:t>
            </a:r>
            <a:endParaRPr sz="2600" dirty="0"/>
          </a:p>
          <a:p>
            <a:pPr marL="990600" lvl="0" indent="-457200" algn="l" rtl="0">
              <a:spcBef>
                <a:spcPts val="0"/>
              </a:spcBef>
              <a:spcAft>
                <a:spcPts val="0"/>
              </a:spcAft>
              <a:buSzPts val="2400"/>
              <a:buFont typeface="+mj-lt"/>
              <a:buAutoNum type="alphaLcParenR"/>
            </a:pPr>
            <a:r>
              <a:rPr lang="en-US" sz="2600" dirty="0"/>
              <a:t>	Requires additional at-risk checklists to be completed on targeted groups.</a:t>
            </a:r>
            <a:endParaRPr sz="2600" dirty="0"/>
          </a:p>
          <a:p>
            <a:pPr marL="990600" lvl="0" indent="-457200" algn="l" rtl="0">
              <a:spcBef>
                <a:spcPts val="0"/>
              </a:spcBef>
              <a:spcAft>
                <a:spcPts val="0"/>
              </a:spcAft>
              <a:buSzPts val="2400"/>
              <a:buFont typeface="+mj-lt"/>
              <a:buAutoNum type="alphaLcParenR"/>
            </a:pPr>
            <a:r>
              <a:rPr lang="en-US" sz="2600" dirty="0">
                <a:highlight>
                  <a:srgbClr val="FFFF00"/>
                </a:highlight>
              </a:rPr>
              <a:t>	Focuses on targeted interventions that support students before they exit out</a:t>
            </a:r>
            <a:r>
              <a:rPr lang="en-US" sz="2600" dirty="0"/>
              <a:t>.</a:t>
            </a:r>
            <a:endParaRPr sz="2600" dirty="0"/>
          </a:p>
          <a:p>
            <a:pPr lvl="0" indent="-457200" algn="l" rtl="0">
              <a:spcBef>
                <a:spcPts val="500"/>
              </a:spcBef>
              <a:spcAft>
                <a:spcPts val="0"/>
              </a:spcAft>
              <a:buFont typeface="+mj-lt"/>
              <a:buAutoNum type="arabicPeriod"/>
            </a:pPr>
            <a:endParaRPr sz="2400" dirty="0"/>
          </a:p>
          <a:p>
            <a:pPr lvl="0" indent="-457200" algn="l" rtl="0">
              <a:spcBef>
                <a:spcPts val="500"/>
              </a:spcBef>
              <a:spcAft>
                <a:spcPts val="0"/>
              </a:spcAft>
              <a:buFont typeface="+mj-lt"/>
              <a:buAutoNum type="arabicPeriod"/>
            </a:pPr>
            <a:endParaRPr sz="2400" dirty="0"/>
          </a:p>
        </p:txBody>
      </p:sp>
      <p:sp>
        <p:nvSpPr>
          <p:cNvPr id="601" name="Google Shape;601;p80"/>
          <p:cNvSpPr txBox="1">
            <a:spLocks noGrp="1"/>
          </p:cNvSpPr>
          <p:nvPr>
            <p:ph type="title"/>
          </p:nvPr>
        </p:nvSpPr>
        <p:spPr>
          <a:xfrm>
            <a:off x="203200" y="696685"/>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Pre -Test</a:t>
            </a:r>
            <a:endParaRPr sz="4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1"/>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Practice Profile</a:t>
            </a:r>
            <a:endParaRPr sz="4000" dirty="0"/>
          </a:p>
        </p:txBody>
      </p:sp>
      <p:pic>
        <p:nvPicPr>
          <p:cNvPr id="608" name="Google Shape;608;p81"/>
          <p:cNvPicPr preferRelativeResize="0"/>
          <p:nvPr/>
        </p:nvPicPr>
        <p:blipFill>
          <a:blip r:embed="rId3">
            <a:alphaModFix/>
          </a:blip>
          <a:stretch>
            <a:fillRect/>
          </a:stretch>
        </p:blipFill>
        <p:spPr>
          <a:xfrm>
            <a:off x="0" y="1853514"/>
            <a:ext cx="11988700" cy="463658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82"/>
          <p:cNvPicPr preferRelativeResize="0"/>
          <p:nvPr/>
        </p:nvPicPr>
        <p:blipFill>
          <a:blip r:embed="rId3">
            <a:alphaModFix/>
          </a:blip>
          <a:stretch>
            <a:fillRect/>
          </a:stretch>
        </p:blipFill>
        <p:spPr>
          <a:xfrm>
            <a:off x="445550" y="858129"/>
            <a:ext cx="11160296" cy="595742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3"/>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0" lvl="0" indent="0" algn="l" rtl="0">
              <a:spcBef>
                <a:spcPts val="500"/>
              </a:spcBef>
              <a:spcAft>
                <a:spcPts val="0"/>
              </a:spcAft>
              <a:buNone/>
            </a:pPr>
            <a:endParaRPr/>
          </a:p>
        </p:txBody>
      </p:sp>
      <p:sp>
        <p:nvSpPr>
          <p:cNvPr id="621" name="Google Shape;621;p83"/>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endParaRPr/>
          </a:p>
        </p:txBody>
      </p:sp>
      <p:pic>
        <p:nvPicPr>
          <p:cNvPr id="622" name="Google Shape;622;p83"/>
          <p:cNvPicPr preferRelativeResize="0"/>
          <p:nvPr/>
        </p:nvPicPr>
        <p:blipFill>
          <a:blip r:embed="rId3">
            <a:alphaModFix/>
          </a:blip>
          <a:stretch>
            <a:fillRect/>
          </a:stretch>
        </p:blipFill>
        <p:spPr>
          <a:xfrm>
            <a:off x="203200" y="990600"/>
            <a:ext cx="11785500" cy="58674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4A6702-6F5C-4712-A4B8-62A2BE6E3497}"/>
              </a:ext>
            </a:extLst>
          </p:cNvPr>
          <p:cNvSpPr>
            <a:spLocks noGrp="1"/>
          </p:cNvSpPr>
          <p:nvPr>
            <p:ph type="body" idx="1"/>
          </p:nvPr>
        </p:nvSpPr>
        <p:spPr>
          <a:xfrm>
            <a:off x="296562" y="2159000"/>
            <a:ext cx="11692138" cy="4419600"/>
          </a:xfrm>
        </p:spPr>
        <p:txBody>
          <a:bodyPr/>
          <a:lstStyle/>
          <a:p>
            <a:pPr lvl="0">
              <a:buClr>
                <a:srgbClr val="1C4587"/>
              </a:buClr>
              <a:buAutoNum type="arabicPeriod"/>
            </a:pPr>
            <a:r>
              <a:rPr lang="en-US" sz="2600" dirty="0"/>
              <a:t>Did  the team identify student(s) for EWS?			</a:t>
            </a:r>
            <a:br>
              <a:rPr lang="en-US" sz="2600" dirty="0"/>
            </a:br>
            <a:r>
              <a:rPr lang="en-US" sz="2600" dirty="0"/>
              <a:t>	Yes       			No</a:t>
            </a:r>
          </a:p>
          <a:p>
            <a:pPr marL="76200" lvl="0" indent="0">
              <a:buClr>
                <a:srgbClr val="1C4587"/>
              </a:buClr>
              <a:buNone/>
            </a:pPr>
            <a:endParaRPr lang="en-US" sz="2600" dirty="0"/>
          </a:p>
          <a:p>
            <a:pPr marL="76200" lvl="0" indent="0">
              <a:spcBef>
                <a:spcPts val="0"/>
              </a:spcBef>
              <a:buClr>
                <a:srgbClr val="1C4587"/>
              </a:buClr>
              <a:buNone/>
            </a:pPr>
            <a:r>
              <a:rPr lang="en-US" sz="2600" dirty="0"/>
              <a:t>2. Did  the team meet to discuss a student identified within the first three weeks of school?     	Yes			              No</a:t>
            </a:r>
          </a:p>
          <a:p>
            <a:pPr marL="76200" lvl="0" indent="0">
              <a:spcBef>
                <a:spcPts val="0"/>
              </a:spcBef>
              <a:buClr>
                <a:srgbClr val="1C4587"/>
              </a:buClr>
              <a:buNone/>
            </a:pPr>
            <a:endParaRPr lang="en-US" sz="2600" dirty="0"/>
          </a:p>
          <a:p>
            <a:pPr marL="76200" lvl="0" indent="0">
              <a:spcBef>
                <a:spcPts val="0"/>
              </a:spcBef>
              <a:buClr>
                <a:srgbClr val="1C4587"/>
              </a:buClr>
              <a:buNone/>
            </a:pPr>
            <a:r>
              <a:rPr lang="en-US" sz="2600" dirty="0"/>
              <a:t>3.  Did the team use the monitoring form to identify the student (s)?</a:t>
            </a:r>
          </a:p>
          <a:p>
            <a:pPr lvl="0" indent="0">
              <a:buNone/>
            </a:pPr>
            <a:r>
              <a:rPr lang="en-US" sz="2600" dirty="0"/>
              <a:t>	Yes			              No</a:t>
            </a:r>
          </a:p>
          <a:p>
            <a:endParaRPr lang="en-US" dirty="0"/>
          </a:p>
        </p:txBody>
      </p:sp>
      <p:sp>
        <p:nvSpPr>
          <p:cNvPr id="3" name="Title 2">
            <a:extLst>
              <a:ext uri="{FF2B5EF4-FFF2-40B4-BE49-F238E27FC236}">
                <a16:creationId xmlns:a16="http://schemas.microsoft.com/office/drawing/2014/main" id="{4CE8DB98-7CE6-47D9-AD9A-7766E72E2CB0}"/>
              </a:ext>
            </a:extLst>
          </p:cNvPr>
          <p:cNvSpPr>
            <a:spLocks noGrp="1"/>
          </p:cNvSpPr>
          <p:nvPr>
            <p:ph type="title"/>
          </p:nvPr>
        </p:nvSpPr>
        <p:spPr/>
        <p:txBody>
          <a:bodyPr/>
          <a:lstStyle/>
          <a:p>
            <a:r>
              <a:rPr lang="en-US" sz="4000" dirty="0"/>
              <a:t>Checklist for Fidelity</a:t>
            </a:r>
          </a:p>
        </p:txBody>
      </p:sp>
    </p:spTree>
    <p:extLst>
      <p:ext uri="{BB962C8B-B14F-4D97-AF65-F5344CB8AC3E}">
        <p14:creationId xmlns:p14="http://schemas.microsoft.com/office/powerpoint/2010/main" val="12274202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D0466-7BD0-47F1-92F0-F0F21B07F3A6}"/>
              </a:ext>
            </a:extLst>
          </p:cNvPr>
          <p:cNvSpPr>
            <a:spLocks noGrp="1"/>
          </p:cNvSpPr>
          <p:nvPr>
            <p:ph type="body" idx="1"/>
          </p:nvPr>
        </p:nvSpPr>
        <p:spPr/>
        <p:txBody>
          <a:bodyPr/>
          <a:lstStyle/>
          <a:p>
            <a:pPr marL="0" lvl="0" indent="0">
              <a:buNone/>
            </a:pPr>
            <a:r>
              <a:rPr lang="en-US" sz="2600" dirty="0"/>
              <a:t>4. Did the team decide on evidence based interventions to provide strategies</a:t>
            </a:r>
            <a:br>
              <a:rPr lang="en-US" sz="2600" dirty="0"/>
            </a:br>
            <a:r>
              <a:rPr lang="en-US" sz="2600" dirty="0"/>
              <a:t>     for engagement of ALL students?							 </a:t>
            </a:r>
            <a:br>
              <a:rPr lang="en-US" sz="2600" dirty="0"/>
            </a:br>
            <a:r>
              <a:rPr lang="en-US" sz="2600" dirty="0"/>
              <a:t>     Yes			            No</a:t>
            </a:r>
          </a:p>
          <a:p>
            <a:pPr marL="0" lvl="0" indent="0">
              <a:buNone/>
            </a:pPr>
            <a:r>
              <a:rPr lang="en-US" sz="2600" dirty="0"/>
              <a:t>5.  Was contact made to offer families support  for students at risk of not</a:t>
            </a:r>
            <a:br>
              <a:rPr lang="en-US" sz="2600" dirty="0"/>
            </a:br>
            <a:r>
              <a:rPr lang="en-US" sz="2600" dirty="0"/>
              <a:t>      graduating?</a:t>
            </a:r>
            <a:br>
              <a:rPr lang="en-US" sz="2600" dirty="0"/>
            </a:br>
            <a:r>
              <a:rPr lang="en-US" sz="2600" dirty="0"/>
              <a:t>       Yes			 No</a:t>
            </a:r>
          </a:p>
          <a:p>
            <a:pPr marL="0" lvl="0" indent="0">
              <a:buNone/>
            </a:pPr>
            <a:r>
              <a:rPr lang="en-US" sz="2600" dirty="0"/>
              <a:t>6.  Did team reconvene to check on student’s progress and monitor grade?</a:t>
            </a:r>
          </a:p>
          <a:p>
            <a:pPr marL="0" lvl="0" indent="0">
              <a:buNone/>
            </a:pPr>
            <a:r>
              <a:rPr lang="en-US" sz="2600" dirty="0"/>
              <a:t>     Yes			           No</a:t>
            </a:r>
          </a:p>
          <a:p>
            <a:endParaRPr lang="en-US" dirty="0"/>
          </a:p>
        </p:txBody>
      </p:sp>
      <p:sp>
        <p:nvSpPr>
          <p:cNvPr id="3" name="Title 2">
            <a:extLst>
              <a:ext uri="{FF2B5EF4-FFF2-40B4-BE49-F238E27FC236}">
                <a16:creationId xmlns:a16="http://schemas.microsoft.com/office/drawing/2014/main" id="{7315D9A0-4FA3-4B9A-A400-F455017BE26C}"/>
              </a:ext>
            </a:extLst>
          </p:cNvPr>
          <p:cNvSpPr>
            <a:spLocks noGrp="1"/>
          </p:cNvSpPr>
          <p:nvPr>
            <p:ph type="title"/>
          </p:nvPr>
        </p:nvSpPr>
        <p:spPr/>
        <p:txBody>
          <a:bodyPr/>
          <a:lstStyle/>
          <a:p>
            <a:r>
              <a:rPr lang="en-US" sz="4000" dirty="0"/>
              <a:t>Checklist for Fidelity</a:t>
            </a:r>
          </a:p>
        </p:txBody>
      </p:sp>
    </p:spTree>
    <p:extLst>
      <p:ext uri="{BB962C8B-B14F-4D97-AF65-F5344CB8AC3E}">
        <p14:creationId xmlns:p14="http://schemas.microsoft.com/office/powerpoint/2010/main" val="301948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body" idx="1"/>
          </p:nvPr>
        </p:nvSpPr>
        <p:spPr>
          <a:xfrm>
            <a:off x="203200" y="2159000"/>
            <a:ext cx="11785500" cy="4419600"/>
          </a:xfrm>
          <a:prstGeom prst="rect">
            <a:avLst/>
          </a:prstGeom>
        </p:spPr>
        <p:txBody>
          <a:bodyPr spcFirstLastPara="1" wrap="square" lIns="121900" tIns="60925" rIns="121900" bIns="60925" anchor="t" anchorCtr="0">
            <a:noAutofit/>
          </a:bodyPr>
          <a:lstStyle/>
          <a:p>
            <a:pPr marL="1371600" lvl="0" indent="-457200" rtl="0">
              <a:spcBef>
                <a:spcPts val="500"/>
              </a:spcBef>
              <a:spcAft>
                <a:spcPts val="0"/>
              </a:spcAft>
              <a:buFont typeface="Wingdings" panose="05000000000000000000" pitchFamily="2" charset="2"/>
              <a:buChar char="q"/>
            </a:pPr>
            <a:r>
              <a:rPr lang="en-US" sz="2600" dirty="0">
                <a:latin typeface="Calibri"/>
                <a:ea typeface="Calibri"/>
                <a:cs typeface="Calibri"/>
                <a:sym typeface="Calibri"/>
              </a:rPr>
              <a:t>Where am I now?</a:t>
            </a:r>
          </a:p>
          <a:p>
            <a:pPr marL="1371600" lvl="0" indent="-457200" rtl="0">
              <a:spcBef>
                <a:spcPts val="500"/>
              </a:spcBef>
              <a:spcAft>
                <a:spcPts val="0"/>
              </a:spcAft>
              <a:buFont typeface="Wingdings" panose="05000000000000000000" pitchFamily="2" charset="2"/>
              <a:buChar char="q"/>
            </a:pPr>
            <a:endParaRPr lang="en-US" sz="2600" dirty="0">
              <a:latin typeface="Calibri"/>
              <a:ea typeface="Calibri"/>
              <a:cs typeface="Calibri"/>
              <a:sym typeface="Calibri"/>
            </a:endParaRPr>
          </a:p>
          <a:p>
            <a:pPr marL="1371600" lvl="0" indent="-457200" rtl="0">
              <a:spcBef>
                <a:spcPts val="500"/>
              </a:spcBef>
              <a:spcAft>
                <a:spcPts val="0"/>
              </a:spcAft>
              <a:buFont typeface="Wingdings" panose="05000000000000000000" pitchFamily="2" charset="2"/>
              <a:buChar char="q"/>
            </a:pPr>
            <a:r>
              <a:rPr lang="en-US" sz="2600" dirty="0">
                <a:latin typeface="Calibri"/>
                <a:ea typeface="Calibri"/>
                <a:cs typeface="Calibri"/>
                <a:sym typeface="Calibri"/>
              </a:rPr>
              <a:t>Where am I going?</a:t>
            </a:r>
          </a:p>
          <a:p>
            <a:pPr marL="914400" lvl="0" indent="0" rtl="0">
              <a:spcBef>
                <a:spcPts val="500"/>
              </a:spcBef>
              <a:spcAft>
                <a:spcPts val="0"/>
              </a:spcAft>
              <a:buNone/>
            </a:pPr>
            <a:endParaRPr lang="en-US" sz="2600" dirty="0">
              <a:latin typeface="Calibri"/>
              <a:ea typeface="Calibri"/>
              <a:cs typeface="Calibri"/>
              <a:sym typeface="Calibri"/>
            </a:endParaRPr>
          </a:p>
          <a:p>
            <a:pPr marL="1371600" lvl="0" indent="-457200" rtl="0">
              <a:spcBef>
                <a:spcPts val="500"/>
              </a:spcBef>
              <a:spcAft>
                <a:spcPts val="0"/>
              </a:spcAft>
              <a:buFont typeface="Wingdings" panose="05000000000000000000" pitchFamily="2" charset="2"/>
              <a:buChar char="q"/>
            </a:pPr>
            <a:r>
              <a:rPr lang="en-US" sz="2600" dirty="0">
                <a:latin typeface="Calibri"/>
                <a:ea typeface="Calibri"/>
                <a:cs typeface="Calibri"/>
                <a:sym typeface="Calibri"/>
              </a:rPr>
              <a:t>How am I going to get there?</a:t>
            </a:r>
            <a:endParaRPr sz="2600" dirty="0">
              <a:latin typeface="Calibri"/>
              <a:ea typeface="Calibri"/>
              <a:cs typeface="Calibri"/>
              <a:sym typeface="Calibri"/>
            </a:endParaRPr>
          </a:p>
        </p:txBody>
      </p:sp>
      <p:sp>
        <p:nvSpPr>
          <p:cNvPr id="137" name="Google Shape;137;p24"/>
          <p:cNvSpPr txBox="1">
            <a:spLocks noGrp="1"/>
          </p:cNvSpPr>
          <p:nvPr>
            <p:ph type="title"/>
          </p:nvPr>
        </p:nvSpPr>
        <p:spPr>
          <a:xfrm>
            <a:off x="203200" y="990600"/>
            <a:ext cx="11785500" cy="1066800"/>
          </a:xfrm>
          <a:prstGeom prst="rect">
            <a:avLst/>
          </a:prstGeom>
        </p:spPr>
        <p:txBody>
          <a:bodyPr spcFirstLastPara="1" wrap="square" lIns="121900" tIns="60925" rIns="121900" bIns="60925" anchor="ctr" anchorCtr="0">
            <a:noAutofit/>
          </a:bodyPr>
          <a:lstStyle/>
          <a:p>
            <a:pPr marL="0" lvl="0" indent="0" algn="ctr" rtl="0">
              <a:spcBef>
                <a:spcPts val="0"/>
              </a:spcBef>
              <a:spcAft>
                <a:spcPts val="0"/>
              </a:spcAft>
              <a:buNone/>
            </a:pPr>
            <a:r>
              <a:rPr lang="en-US" sz="4000" dirty="0"/>
              <a:t>Essential Questions:</a:t>
            </a:r>
            <a:endParaRPr sz="4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9DD55-C095-4F76-B391-580CDD8E2E4D}"/>
              </a:ext>
            </a:extLst>
          </p:cNvPr>
          <p:cNvSpPr>
            <a:spLocks noGrp="1"/>
          </p:cNvSpPr>
          <p:nvPr>
            <p:ph type="body" idx="1"/>
          </p:nvPr>
        </p:nvSpPr>
        <p:spPr/>
        <p:txBody>
          <a:bodyPr/>
          <a:lstStyle/>
          <a:p>
            <a:r>
              <a:rPr lang="en-US" sz="4000" dirty="0"/>
              <a:t>Resources</a:t>
            </a:r>
          </a:p>
        </p:txBody>
      </p:sp>
    </p:spTree>
    <p:extLst>
      <p:ext uri="{BB962C8B-B14F-4D97-AF65-F5344CB8AC3E}">
        <p14:creationId xmlns:p14="http://schemas.microsoft.com/office/powerpoint/2010/main" val="1430818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1E8D7-A223-47A5-B9A5-9EF681589BB0}"/>
              </a:ext>
            </a:extLst>
          </p:cNvPr>
          <p:cNvSpPr>
            <a:spLocks noGrp="1"/>
          </p:cNvSpPr>
          <p:nvPr>
            <p:ph type="body" idx="1"/>
          </p:nvPr>
        </p:nvSpPr>
        <p:spPr>
          <a:xfrm>
            <a:off x="203200" y="1813034"/>
            <a:ext cx="11785500" cy="4765566"/>
          </a:xfrm>
        </p:spPr>
        <p:txBody>
          <a:bodyPr/>
          <a:lstStyle/>
          <a:p>
            <a:pPr marL="0" lvl="0" indent="0">
              <a:spcBef>
                <a:spcPts val="0"/>
              </a:spcBef>
              <a:buNone/>
            </a:pPr>
            <a:r>
              <a:rPr lang="en-US" sz="2600" dirty="0">
                <a:solidFill>
                  <a:schemeClr val="tx1"/>
                </a:solidFill>
                <a:latin typeface="Calibri" panose="020F0502020204030204" pitchFamily="34" charset="0"/>
                <a:ea typeface="Questrial"/>
                <a:cs typeface="Calibri" panose="020F0502020204030204" pitchFamily="34" charset="0"/>
                <a:sym typeface="Questrial"/>
              </a:rPr>
              <a:t>Student Engagement Digital </a:t>
            </a:r>
            <a:r>
              <a:rPr lang="en-US" sz="2600" dirty="0" smtClean="0">
                <a:solidFill>
                  <a:schemeClr val="tx1"/>
                </a:solidFill>
                <a:latin typeface="Calibri" panose="020F0502020204030204" pitchFamily="34" charset="0"/>
                <a:ea typeface="Questrial"/>
                <a:cs typeface="Calibri" panose="020F0502020204030204" pitchFamily="34" charset="0"/>
                <a:sym typeface="Questrial"/>
              </a:rPr>
              <a:t>Strategies</a:t>
            </a:r>
            <a:r>
              <a:rPr lang="en-US" sz="2600" dirty="0" smtClean="0">
                <a:solidFill>
                  <a:schemeClr val="accent2"/>
                </a:solidFill>
                <a:latin typeface="Questrial"/>
                <a:ea typeface="Questrial"/>
                <a:cs typeface="Questrial"/>
                <a:sym typeface="Questrial"/>
              </a:rPr>
              <a:t>   </a:t>
            </a:r>
            <a:endParaRPr lang="en-US" sz="2600" dirty="0">
              <a:solidFill>
                <a:srgbClr val="1C4587"/>
              </a:solidFill>
              <a:latin typeface="Questrial"/>
              <a:ea typeface="Questrial"/>
              <a:cs typeface="Questrial"/>
              <a:sym typeface="Questrial"/>
            </a:endParaRPr>
          </a:p>
          <a:p>
            <a:pPr lvl="0">
              <a:lnSpc>
                <a:spcPct val="115000"/>
              </a:lnSpc>
              <a:spcBef>
                <a:spcPts val="0"/>
              </a:spcBef>
              <a:buClr>
                <a:schemeClr val="bg2"/>
              </a:buClr>
              <a:buFont typeface="Wingdings" panose="05000000000000000000" pitchFamily="2" charset="2"/>
              <a:buChar char="q"/>
            </a:pPr>
            <a:r>
              <a:rPr lang="en-US" sz="2600" u="sng" dirty="0">
                <a:ea typeface="Questrial"/>
                <a:cs typeface="Questrial"/>
                <a:sym typeface="Questrial"/>
                <a:hlinkClick r:id="rId3"/>
              </a:rPr>
              <a:t>www.goSynth.com</a:t>
            </a:r>
            <a:endParaRPr lang="en-US" sz="2600" dirty="0">
              <a:solidFill>
                <a:srgbClr val="1C4587"/>
              </a:solidFill>
              <a:ea typeface="Questrial"/>
              <a:cs typeface="Questrial"/>
              <a:sym typeface="Questrial"/>
            </a:endParaRPr>
          </a:p>
          <a:p>
            <a:pPr lvl="0">
              <a:lnSpc>
                <a:spcPct val="115000"/>
              </a:lnSpc>
              <a:spcBef>
                <a:spcPts val="0"/>
              </a:spcBef>
              <a:buClr>
                <a:schemeClr val="bg2"/>
              </a:buClr>
              <a:buFont typeface="Wingdings" panose="05000000000000000000" pitchFamily="2" charset="2"/>
              <a:buChar char="q"/>
            </a:pPr>
            <a:r>
              <a:rPr lang="en-US" sz="2600" u="sng" dirty="0">
                <a:ea typeface="Questrial"/>
                <a:cs typeface="Questrial"/>
                <a:sym typeface="Questrial"/>
                <a:hlinkClick r:id="rId4"/>
              </a:rPr>
              <a:t>www.autodraw.com</a:t>
            </a:r>
            <a:endParaRPr lang="en-US" sz="2600" dirty="0">
              <a:solidFill>
                <a:srgbClr val="1C4587"/>
              </a:solidFill>
              <a:ea typeface="Questrial"/>
              <a:cs typeface="Questrial"/>
              <a:sym typeface="Questrial"/>
            </a:endParaRPr>
          </a:p>
          <a:p>
            <a:pPr lvl="0">
              <a:lnSpc>
                <a:spcPct val="115000"/>
              </a:lnSpc>
              <a:spcBef>
                <a:spcPts val="0"/>
              </a:spcBef>
              <a:buClr>
                <a:schemeClr val="bg2"/>
              </a:buClr>
              <a:buFont typeface="Wingdings" panose="05000000000000000000" pitchFamily="2" charset="2"/>
              <a:buChar char="q"/>
            </a:pPr>
            <a:r>
              <a:rPr lang="en-US" sz="2600" u="sng" dirty="0">
                <a:ea typeface="Questrial"/>
                <a:cs typeface="Questrial"/>
                <a:sym typeface="Questrial"/>
                <a:hlinkClick r:id="rId5"/>
              </a:rPr>
              <a:t>www.loc.gov</a:t>
            </a:r>
            <a:endParaRPr lang="en-US" sz="2600" dirty="0">
              <a:solidFill>
                <a:srgbClr val="1C4587"/>
              </a:solidFill>
              <a:ea typeface="Questrial"/>
              <a:cs typeface="Questrial"/>
              <a:sym typeface="Questrial"/>
            </a:endParaRPr>
          </a:p>
          <a:p>
            <a:pPr lvl="0">
              <a:lnSpc>
                <a:spcPct val="115000"/>
              </a:lnSpc>
              <a:spcBef>
                <a:spcPts val="0"/>
              </a:spcBef>
              <a:buClr>
                <a:schemeClr val="bg2"/>
              </a:buClr>
              <a:buFont typeface="Wingdings" panose="05000000000000000000" pitchFamily="2" charset="2"/>
              <a:buChar char="q"/>
            </a:pPr>
            <a:r>
              <a:rPr lang="en-US" sz="2600" u="sng" dirty="0">
                <a:ea typeface="Questrial"/>
                <a:cs typeface="Questrial"/>
                <a:sym typeface="Questrial"/>
                <a:hlinkClick r:id="rId6"/>
              </a:rPr>
              <a:t>www.smmry.com</a:t>
            </a:r>
            <a:r>
              <a:rPr lang="en-US" sz="2600" dirty="0">
                <a:solidFill>
                  <a:srgbClr val="1C4587"/>
                </a:solidFill>
                <a:ea typeface="Questrial"/>
                <a:cs typeface="Questrial"/>
                <a:sym typeface="Questrial"/>
              </a:rPr>
              <a:t>     </a:t>
            </a:r>
          </a:p>
          <a:p>
            <a:pPr lvl="0">
              <a:lnSpc>
                <a:spcPct val="115000"/>
              </a:lnSpc>
              <a:spcBef>
                <a:spcPts val="0"/>
              </a:spcBef>
              <a:buClr>
                <a:schemeClr val="bg2"/>
              </a:buClr>
              <a:buFont typeface="Wingdings" panose="05000000000000000000" pitchFamily="2" charset="2"/>
              <a:buChar char="q"/>
            </a:pPr>
            <a:r>
              <a:rPr lang="en-US" sz="2600" u="sng" dirty="0">
                <a:ea typeface="Questrial"/>
                <a:cs typeface="Questrial"/>
                <a:sym typeface="Questrial"/>
                <a:hlinkClick r:id="rId7"/>
              </a:rPr>
              <a:t>https://www.loebigink.com/how-does-social-media-effect-youth/</a:t>
            </a:r>
            <a:endParaRPr lang="en-US" sz="2600" dirty="0">
              <a:solidFill>
                <a:srgbClr val="1C4587"/>
              </a:solidFill>
              <a:ea typeface="Questrial"/>
              <a:cs typeface="Questrial"/>
              <a:sym typeface="Questrial"/>
            </a:endParaRPr>
          </a:p>
          <a:p>
            <a:pPr lvl="0" indent="-360045">
              <a:spcBef>
                <a:spcPts val="0"/>
              </a:spcBef>
              <a:buClr>
                <a:schemeClr val="bg2"/>
              </a:buClr>
              <a:buSzPts val="2070"/>
              <a:buFont typeface="Wingdings" panose="05000000000000000000" pitchFamily="2" charset="2"/>
              <a:buChar char="q"/>
            </a:pPr>
            <a:r>
              <a:rPr lang="en-US" sz="2600" dirty="0">
                <a:ea typeface="Questrial"/>
                <a:cs typeface="Questrial"/>
                <a:sym typeface="Questrial"/>
              </a:rPr>
              <a:t>Video Notes  </a:t>
            </a:r>
            <a:r>
              <a:rPr lang="en-US" sz="2600" u="sng" dirty="0">
                <a:ea typeface="Questrial"/>
                <a:cs typeface="Questrial"/>
                <a:sym typeface="Questrial"/>
                <a:hlinkClick r:id="rId8"/>
              </a:rPr>
              <a:t>http://www.videonot.es</a:t>
            </a:r>
            <a:endParaRPr lang="en-US" sz="2600" dirty="0">
              <a:solidFill>
                <a:srgbClr val="1C4587"/>
              </a:solidFill>
              <a:ea typeface="Questrial"/>
              <a:cs typeface="Questrial"/>
              <a:sym typeface="Questrial"/>
            </a:endParaRPr>
          </a:p>
          <a:p>
            <a:pPr lvl="0" indent="-368300">
              <a:lnSpc>
                <a:spcPct val="115000"/>
              </a:lnSpc>
              <a:spcBef>
                <a:spcPts val="0"/>
              </a:spcBef>
              <a:buClr>
                <a:schemeClr val="bg2"/>
              </a:buClr>
              <a:buSzPts val="2200"/>
              <a:buFont typeface="Wingdings" panose="05000000000000000000" pitchFamily="2" charset="2"/>
              <a:buChar char="q"/>
            </a:pPr>
            <a:r>
              <a:rPr lang="en-US" sz="2600" dirty="0">
                <a:solidFill>
                  <a:srgbClr val="1C4587"/>
                </a:solidFill>
                <a:ea typeface="Questrial"/>
                <a:cs typeface="Questrial"/>
                <a:sym typeface="Questrial"/>
                <a:hlinkClick r:id="rId9"/>
              </a:rPr>
              <a:t>https://</a:t>
            </a:r>
            <a:r>
              <a:rPr lang="en-US" sz="2600" dirty="0" smtClean="0">
                <a:solidFill>
                  <a:srgbClr val="1C4587"/>
                </a:solidFill>
                <a:ea typeface="Questrial"/>
                <a:cs typeface="Questrial"/>
                <a:sym typeface="Questrial"/>
                <a:hlinkClick r:id="rId9"/>
              </a:rPr>
              <a:t>www.i</a:t>
            </a:r>
            <a:r>
              <a:rPr lang="en-US" sz="2600" u="sng" dirty="0" smtClean="0">
                <a:ea typeface="Questrial"/>
                <a:cs typeface="Questrial"/>
                <a:sym typeface="Questrial"/>
                <a:hlinkClick r:id="rId9"/>
              </a:rPr>
              <a:t>nterventioncentral.org</a:t>
            </a:r>
            <a:endParaRPr lang="en-US" sz="2600" u="sng" dirty="0" smtClean="0">
              <a:ea typeface="Questrial"/>
              <a:cs typeface="Questrial"/>
              <a:sym typeface="Questrial"/>
            </a:endParaRPr>
          </a:p>
          <a:p>
            <a:pPr lvl="0" indent="-368300">
              <a:lnSpc>
                <a:spcPct val="115000"/>
              </a:lnSpc>
              <a:spcBef>
                <a:spcPts val="0"/>
              </a:spcBef>
              <a:buClr>
                <a:schemeClr val="bg2"/>
              </a:buClr>
              <a:buSzPts val="2200"/>
              <a:buFont typeface="Wingdings" panose="05000000000000000000" pitchFamily="2" charset="2"/>
              <a:buChar char="q"/>
            </a:pPr>
            <a:r>
              <a:rPr lang="en-US" sz="2600" u="sng" dirty="0" smtClean="0">
                <a:solidFill>
                  <a:srgbClr val="1C4587"/>
                </a:solidFill>
                <a:ea typeface="Questrial"/>
                <a:cs typeface="Questrial"/>
                <a:sym typeface="Questrial"/>
              </a:rPr>
              <a:t>https://www.iris.Peabody.Vanderbilt.edu</a:t>
            </a:r>
            <a:endParaRPr lang="en-US" sz="2600" dirty="0">
              <a:solidFill>
                <a:srgbClr val="1C4587"/>
              </a:solidFill>
              <a:ea typeface="Questrial"/>
              <a:cs typeface="Questrial"/>
              <a:sym typeface="Questrial"/>
            </a:endParaRPr>
          </a:p>
          <a:p>
            <a:endParaRPr lang="en-US" dirty="0"/>
          </a:p>
        </p:txBody>
      </p:sp>
      <p:sp>
        <p:nvSpPr>
          <p:cNvPr id="3" name="Title 2">
            <a:extLst>
              <a:ext uri="{FF2B5EF4-FFF2-40B4-BE49-F238E27FC236}">
                <a16:creationId xmlns:a16="http://schemas.microsoft.com/office/drawing/2014/main" id="{99EDA80E-4418-4563-AD41-632E4A85F973}"/>
              </a:ext>
            </a:extLst>
          </p:cNvPr>
          <p:cNvSpPr>
            <a:spLocks noGrp="1"/>
          </p:cNvSpPr>
          <p:nvPr>
            <p:ph type="title"/>
          </p:nvPr>
        </p:nvSpPr>
        <p:spPr/>
        <p:txBody>
          <a:bodyPr/>
          <a:lstStyle/>
          <a:p>
            <a:r>
              <a:rPr lang="en-US" sz="4000" dirty="0"/>
              <a:t>Resources</a:t>
            </a:r>
          </a:p>
        </p:txBody>
      </p:sp>
    </p:spTree>
    <p:extLst>
      <p:ext uri="{BB962C8B-B14F-4D97-AF65-F5344CB8AC3E}">
        <p14:creationId xmlns:p14="http://schemas.microsoft.com/office/powerpoint/2010/main" val="3802856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54C9C9-EE42-4771-8CF5-D235F7CDB521}"/>
              </a:ext>
            </a:extLst>
          </p:cNvPr>
          <p:cNvSpPr>
            <a:spLocks noGrp="1"/>
          </p:cNvSpPr>
          <p:nvPr>
            <p:ph type="body" idx="1"/>
          </p:nvPr>
        </p:nvSpPr>
        <p:spPr>
          <a:xfrm>
            <a:off x="0" y="1229497"/>
            <a:ext cx="11988700" cy="5120503"/>
          </a:xfrm>
        </p:spPr>
        <p:txBody>
          <a:bodyPr/>
          <a:lstStyle/>
          <a:p>
            <a:pPr lvl="0" indent="0">
              <a:lnSpc>
                <a:spcPct val="115000"/>
              </a:lnSpc>
              <a:spcBef>
                <a:spcPts val="0"/>
              </a:spcBef>
              <a:buNone/>
            </a:pPr>
            <a:r>
              <a:rPr lang="en-US" sz="2600" u="sng" dirty="0">
                <a:solidFill>
                  <a:schemeClr val="tx1"/>
                </a:solidFill>
                <a:latin typeface="Calibri" panose="020F0502020204030204" pitchFamily="34" charset="0"/>
                <a:hlinkClick r:id="rId3"/>
              </a:rPr>
              <a:t>Dropout</a:t>
            </a:r>
          </a:p>
          <a:p>
            <a:pPr marL="800100" lvl="0" indent="-342900">
              <a:lnSpc>
                <a:spcPct val="115000"/>
              </a:lnSpc>
              <a:spcBef>
                <a:spcPts val="0"/>
              </a:spcBef>
              <a:buFont typeface="Wingdings" panose="05000000000000000000" pitchFamily="2" charset="2"/>
              <a:buChar char="q"/>
            </a:pPr>
            <a:r>
              <a:rPr lang="en-US" sz="2600" u="sng" dirty="0">
                <a:solidFill>
                  <a:schemeClr val="tx1"/>
                </a:solidFill>
                <a:latin typeface="Calibri" panose="020F0502020204030204" pitchFamily="34" charset="0"/>
                <a:hlinkClick r:id="rId3"/>
              </a:rPr>
              <a:t>www.betterhighschools.org</a:t>
            </a:r>
            <a:r>
              <a:rPr lang="en-US" sz="2600" dirty="0">
                <a:solidFill>
                  <a:schemeClr val="tx1"/>
                </a:solidFill>
                <a:latin typeface="Calibri" panose="020F0502020204030204" pitchFamily="34" charset="0"/>
              </a:rPr>
              <a:t> </a:t>
            </a:r>
          </a:p>
          <a:p>
            <a:pPr marL="800100" lvl="0" indent="-342900">
              <a:lnSpc>
                <a:spcPct val="115000"/>
              </a:lnSpc>
              <a:spcBef>
                <a:spcPts val="0"/>
              </a:spcBef>
              <a:buFont typeface="Wingdings" panose="05000000000000000000" pitchFamily="2" charset="2"/>
              <a:buChar char="q"/>
            </a:pPr>
            <a:r>
              <a:rPr lang="en-US" sz="2600" u="sng" dirty="0">
                <a:solidFill>
                  <a:schemeClr val="tx1"/>
                </a:solidFill>
                <a:latin typeface="Calibri" panose="020F0502020204030204" pitchFamily="34" charset="0"/>
                <a:hlinkClick r:id="rId4"/>
              </a:rPr>
              <a:t>https://all4ed.org/wp-content/uploads/2013/09/Missouri_hs.pdf</a:t>
            </a:r>
            <a:r>
              <a:rPr lang="en-US" sz="2600" dirty="0">
                <a:solidFill>
                  <a:schemeClr val="tx1"/>
                </a:solidFill>
                <a:latin typeface="Calibri" panose="020F0502020204030204" pitchFamily="34" charset="0"/>
              </a:rPr>
              <a:t>.</a:t>
            </a:r>
          </a:p>
          <a:p>
            <a:pPr marL="800100" lvl="0" indent="-342900">
              <a:lnSpc>
                <a:spcPct val="115000"/>
              </a:lnSpc>
              <a:spcBef>
                <a:spcPts val="0"/>
              </a:spcBef>
              <a:buFont typeface="Wingdings" panose="05000000000000000000" pitchFamily="2" charset="2"/>
              <a:buChar char="q"/>
            </a:pPr>
            <a:endParaRPr lang="en-US" sz="2600" dirty="0">
              <a:solidFill>
                <a:schemeClr val="tx1"/>
              </a:solidFill>
              <a:latin typeface="Calibri" panose="020F0502020204030204" pitchFamily="34" charset="0"/>
            </a:endParaRPr>
          </a:p>
          <a:p>
            <a:pPr lvl="0" indent="0">
              <a:lnSpc>
                <a:spcPct val="115000"/>
              </a:lnSpc>
              <a:spcBef>
                <a:spcPts val="0"/>
              </a:spcBef>
              <a:buNone/>
            </a:pPr>
            <a:r>
              <a:rPr lang="en-US" sz="2600" dirty="0">
                <a:solidFill>
                  <a:schemeClr val="tx1"/>
                </a:solidFill>
                <a:latin typeface="Calibri" panose="020F0502020204030204" pitchFamily="34" charset="0"/>
              </a:rPr>
              <a:t>American Institute for Research</a:t>
            </a:r>
          </a:p>
          <a:p>
            <a:pPr marL="800100" lvl="0" indent="-342900">
              <a:lnSpc>
                <a:spcPct val="115000"/>
              </a:lnSpc>
              <a:spcBef>
                <a:spcPts val="0"/>
              </a:spcBef>
              <a:buFont typeface="Wingdings" panose="05000000000000000000" pitchFamily="2" charset="2"/>
              <a:buChar char="q"/>
            </a:pPr>
            <a:r>
              <a:rPr lang="en-US" sz="2600" u="sng" dirty="0">
                <a:solidFill>
                  <a:schemeClr val="tx1"/>
                </a:solidFill>
                <a:latin typeface="Calibri" panose="020F0502020204030204" pitchFamily="34" charset="0"/>
                <a:hlinkClick r:id="rId5"/>
              </a:rPr>
              <a:t>https://www.air.org/resource/early-warning-systems-education</a:t>
            </a:r>
            <a:endParaRPr lang="en-US" sz="2600" dirty="0">
              <a:solidFill>
                <a:schemeClr val="tx1"/>
              </a:solidFill>
              <a:latin typeface="Calibri" panose="020F0502020204030204" pitchFamily="34" charset="0"/>
            </a:endParaRPr>
          </a:p>
          <a:p>
            <a:pPr marL="800100" lvl="0" indent="-342900">
              <a:lnSpc>
                <a:spcPct val="115000"/>
              </a:lnSpc>
              <a:spcBef>
                <a:spcPts val="0"/>
              </a:spcBef>
              <a:buFont typeface="Wingdings" panose="05000000000000000000" pitchFamily="2" charset="2"/>
              <a:buChar char="q"/>
            </a:pPr>
            <a:endParaRPr lang="en-US" sz="2600" dirty="0">
              <a:solidFill>
                <a:schemeClr val="tx1"/>
              </a:solidFill>
              <a:latin typeface="Calibri" panose="020F0502020204030204" pitchFamily="34" charset="0"/>
            </a:endParaRPr>
          </a:p>
          <a:p>
            <a:pPr lvl="0" indent="0">
              <a:lnSpc>
                <a:spcPct val="115000"/>
              </a:lnSpc>
              <a:spcBef>
                <a:spcPts val="0"/>
              </a:spcBef>
              <a:buNone/>
            </a:pPr>
            <a:r>
              <a:rPr lang="en-US" sz="2600" dirty="0">
                <a:solidFill>
                  <a:schemeClr val="tx1"/>
                </a:solidFill>
                <a:latin typeface="Calibri" panose="020F0502020204030204" pitchFamily="34" charset="0"/>
              </a:rPr>
              <a:t>Issue Brief: Early Warning Systems</a:t>
            </a:r>
          </a:p>
          <a:p>
            <a:pPr marL="800100" lvl="0" indent="-342900">
              <a:lnSpc>
                <a:spcPct val="115000"/>
              </a:lnSpc>
              <a:spcBef>
                <a:spcPts val="0"/>
              </a:spcBef>
              <a:buFont typeface="Wingdings" panose="05000000000000000000" pitchFamily="2" charset="2"/>
              <a:buChar char="q"/>
            </a:pPr>
            <a:r>
              <a:rPr lang="en-US" sz="2600" u="sng" dirty="0">
                <a:solidFill>
                  <a:schemeClr val="tx1"/>
                </a:solidFill>
                <a:latin typeface="Calibri" panose="020F0502020204030204" pitchFamily="34" charset="0"/>
                <a:ea typeface="Cabin"/>
                <a:cs typeface="Cabin"/>
                <a:sym typeface="Cabin"/>
                <a:hlinkClick r:id="rId6"/>
              </a:rPr>
              <a:t>https://www2.ed.gov/rschstat/eval/high-school/early-warning-systems-brief.pdf</a:t>
            </a:r>
            <a:endParaRPr lang="en-US" sz="2600" dirty="0">
              <a:solidFill>
                <a:schemeClr val="tx1"/>
              </a:solidFill>
              <a:latin typeface="Calibri" panose="020F0502020204030204" pitchFamily="34" charset="0"/>
              <a:ea typeface="Cabin"/>
              <a:cs typeface="Cabin"/>
              <a:sym typeface="Cabin"/>
            </a:endParaRPr>
          </a:p>
          <a:p>
            <a:pPr marL="800100" lvl="0" indent="-342900">
              <a:lnSpc>
                <a:spcPct val="115000"/>
              </a:lnSpc>
              <a:spcBef>
                <a:spcPts val="0"/>
              </a:spcBef>
              <a:buFont typeface="Wingdings" panose="05000000000000000000" pitchFamily="2" charset="2"/>
              <a:buChar char="q"/>
            </a:pPr>
            <a:endParaRPr lang="en-US" sz="2600" dirty="0">
              <a:solidFill>
                <a:schemeClr val="tx1"/>
              </a:solidFill>
              <a:latin typeface="Calibri" panose="020F0502020204030204" pitchFamily="34" charset="0"/>
              <a:ea typeface="Cabin"/>
              <a:cs typeface="Cabin"/>
              <a:sym typeface="Cabin"/>
            </a:endParaRPr>
          </a:p>
          <a:p>
            <a:pPr lvl="0" indent="0">
              <a:lnSpc>
                <a:spcPct val="115000"/>
              </a:lnSpc>
              <a:spcBef>
                <a:spcPts val="0"/>
              </a:spcBef>
              <a:buNone/>
            </a:pPr>
            <a:r>
              <a:rPr lang="en-US" sz="2600" dirty="0">
                <a:solidFill>
                  <a:schemeClr val="tx1"/>
                </a:solidFill>
                <a:latin typeface="Calibri" panose="020F0502020204030204" pitchFamily="34" charset="0"/>
              </a:rPr>
              <a:t>Parent Guide</a:t>
            </a:r>
          </a:p>
          <a:p>
            <a:pPr marL="800100" lvl="0" indent="-342900">
              <a:lnSpc>
                <a:spcPct val="115000"/>
              </a:lnSpc>
              <a:spcBef>
                <a:spcPts val="0"/>
              </a:spcBef>
              <a:buFont typeface="Wingdings" panose="05000000000000000000" pitchFamily="2" charset="2"/>
              <a:buChar char="q"/>
            </a:pPr>
            <a:r>
              <a:rPr lang="en-US" sz="2600" u="sng" dirty="0">
                <a:solidFill>
                  <a:schemeClr val="tx1"/>
                </a:solidFill>
                <a:latin typeface="Calibri" panose="020F0502020204030204" pitchFamily="34" charset="0"/>
                <a:hlinkClick r:id="rId7"/>
              </a:rPr>
              <a:t>https://jsri.msu.edu/upload/resources/FEHS.pdf</a:t>
            </a:r>
            <a:endParaRPr lang="en-US" sz="2600" dirty="0">
              <a:solidFill>
                <a:schemeClr val="tx1"/>
              </a:solidFill>
              <a:latin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8D9FF168-9D77-415E-9C62-68A379B51282}"/>
              </a:ext>
            </a:extLst>
          </p:cNvPr>
          <p:cNvSpPr>
            <a:spLocks noGrp="1"/>
          </p:cNvSpPr>
          <p:nvPr>
            <p:ph type="title"/>
          </p:nvPr>
        </p:nvSpPr>
        <p:spPr>
          <a:xfrm>
            <a:off x="203200" y="568412"/>
            <a:ext cx="11785500" cy="889685"/>
          </a:xfrm>
        </p:spPr>
        <p:txBody>
          <a:bodyPr/>
          <a:lstStyle/>
          <a:p>
            <a:r>
              <a:rPr lang="en-US" sz="4000" dirty="0"/>
              <a:t>Resources</a:t>
            </a:r>
          </a:p>
        </p:txBody>
      </p:sp>
    </p:spTree>
    <p:extLst>
      <p:ext uri="{BB962C8B-B14F-4D97-AF65-F5344CB8AC3E}">
        <p14:creationId xmlns:p14="http://schemas.microsoft.com/office/powerpoint/2010/main" val="3694878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9FAED-3EAF-49AA-9414-D51772C43216}"/>
              </a:ext>
            </a:extLst>
          </p:cNvPr>
          <p:cNvSpPr>
            <a:spLocks noGrp="1"/>
          </p:cNvSpPr>
          <p:nvPr>
            <p:ph type="body" idx="1"/>
          </p:nvPr>
        </p:nvSpPr>
        <p:spPr/>
        <p:txBody>
          <a:bodyPr/>
          <a:lstStyle/>
          <a:p>
            <a:pPr marL="0" lvl="0" indent="0">
              <a:buNone/>
            </a:pPr>
            <a:r>
              <a:rPr lang="en-US" sz="2600" dirty="0"/>
              <a:t>Check and Connect</a:t>
            </a:r>
          </a:p>
          <a:p>
            <a:pPr marL="342900" lvl="0" indent="-342900">
              <a:buFont typeface="Wingdings" panose="05000000000000000000" pitchFamily="2" charset="2"/>
              <a:buChar char="q"/>
            </a:pPr>
            <a:r>
              <a:rPr lang="en-US" sz="2600" u="sng" dirty="0">
                <a:solidFill>
                  <a:schemeClr val="hlink"/>
                </a:solidFill>
                <a:hlinkClick r:id="rId3"/>
              </a:rPr>
              <a:t>www.checkandconnect.org</a:t>
            </a:r>
            <a:endParaRPr lang="en-US" sz="2600" dirty="0"/>
          </a:p>
          <a:p>
            <a:endParaRPr lang="en-US" dirty="0"/>
          </a:p>
        </p:txBody>
      </p:sp>
      <p:sp>
        <p:nvSpPr>
          <p:cNvPr id="3" name="Title 2">
            <a:extLst>
              <a:ext uri="{FF2B5EF4-FFF2-40B4-BE49-F238E27FC236}">
                <a16:creationId xmlns:a16="http://schemas.microsoft.com/office/drawing/2014/main" id="{B4B57E53-30FE-4D6A-A785-B6DEC638F8B4}"/>
              </a:ext>
            </a:extLst>
          </p:cNvPr>
          <p:cNvSpPr>
            <a:spLocks noGrp="1"/>
          </p:cNvSpPr>
          <p:nvPr>
            <p:ph type="title"/>
          </p:nvPr>
        </p:nvSpPr>
        <p:spPr/>
        <p:txBody>
          <a:bodyPr/>
          <a:lstStyle/>
          <a:p>
            <a:r>
              <a:rPr lang="en-US" sz="4000" dirty="0"/>
              <a:t>Resources</a:t>
            </a:r>
          </a:p>
        </p:txBody>
      </p:sp>
    </p:spTree>
    <p:extLst>
      <p:ext uri="{BB962C8B-B14F-4D97-AF65-F5344CB8AC3E}">
        <p14:creationId xmlns:p14="http://schemas.microsoft.com/office/powerpoint/2010/main" val="27438122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5"/>
          <p:cNvSpPr txBox="1">
            <a:spLocks noGrp="1"/>
          </p:cNvSpPr>
          <p:nvPr>
            <p:ph type="body" idx="1"/>
          </p:nvPr>
        </p:nvSpPr>
        <p:spPr>
          <a:xfrm>
            <a:off x="203200" y="3733800"/>
            <a:ext cx="11684000" cy="861775"/>
          </a:xfrm>
          <a:prstGeom prst="rect">
            <a:avLst/>
          </a:prstGeom>
          <a:noFill/>
          <a:ln>
            <a:noFill/>
          </a:ln>
        </p:spPr>
        <p:txBody>
          <a:bodyPr spcFirstLastPara="1" wrap="square" lIns="121900" tIns="60925" rIns="121900" bIns="60925" anchor="ctr" anchorCtr="0">
            <a:noAutofit/>
          </a:bodyPr>
          <a:lstStyle/>
          <a:p>
            <a:pPr marL="0" lvl="0" indent="0" algn="ctr" rtl="0">
              <a:spcBef>
                <a:spcPts val="0"/>
              </a:spcBef>
              <a:spcAft>
                <a:spcPts val="0"/>
              </a:spcAft>
              <a:buSzPts val="4800"/>
              <a:buNone/>
            </a:pPr>
            <a:r>
              <a:rPr lang="en-US" sz="4000" dirty="0"/>
              <a:t>Closing &amp; Follow-up</a:t>
            </a:r>
            <a:endParaRPr sz="4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643F37-E7D5-47B7-A713-4E8DA628C3F2}"/>
              </a:ext>
            </a:extLst>
          </p:cNvPr>
          <p:cNvSpPr>
            <a:spLocks noGrp="1"/>
          </p:cNvSpPr>
          <p:nvPr>
            <p:ph type="body" idx="1"/>
          </p:nvPr>
        </p:nvSpPr>
        <p:spPr/>
        <p:txBody>
          <a:bodyPr/>
          <a:lstStyle/>
          <a:p>
            <a:pPr>
              <a:buFont typeface="Wingdings" panose="05000000000000000000" pitchFamily="2" charset="2"/>
              <a:buChar char="q"/>
            </a:pPr>
            <a:endParaRPr lang="en-US" sz="2600" dirty="0" smtClean="0"/>
          </a:p>
          <a:p>
            <a:pPr marL="76200" indent="0" algn="ctr">
              <a:buNone/>
            </a:pPr>
            <a:r>
              <a:rPr lang="en-US" sz="2600" dirty="0" smtClean="0"/>
              <a:t>Consultant’s </a:t>
            </a:r>
            <a:r>
              <a:rPr lang="en-US" sz="2600" dirty="0"/>
              <a:t>Name</a:t>
            </a:r>
          </a:p>
          <a:p>
            <a:pPr algn="ctr">
              <a:buFont typeface="Wingdings" panose="05000000000000000000" pitchFamily="2" charset="2"/>
              <a:buChar char="q"/>
            </a:pPr>
            <a:endParaRPr lang="en-US" sz="2600" dirty="0" smtClean="0"/>
          </a:p>
          <a:p>
            <a:pPr marL="76200" indent="0" algn="ctr">
              <a:buNone/>
            </a:pPr>
            <a:r>
              <a:rPr lang="en-US" sz="2600" dirty="0" smtClean="0"/>
              <a:t>Consultant’s </a:t>
            </a:r>
            <a:r>
              <a:rPr lang="en-US" sz="2600" dirty="0"/>
              <a:t>Email</a:t>
            </a:r>
          </a:p>
          <a:p>
            <a:pPr algn="ctr">
              <a:buFont typeface="Wingdings" panose="05000000000000000000" pitchFamily="2" charset="2"/>
              <a:buChar char="q"/>
            </a:pPr>
            <a:endParaRPr lang="en-US" sz="2600" dirty="0" smtClean="0"/>
          </a:p>
          <a:p>
            <a:pPr marL="76200" indent="0" algn="ctr">
              <a:buNone/>
            </a:pPr>
            <a:r>
              <a:rPr lang="en-US" sz="2600" dirty="0" smtClean="0"/>
              <a:t>Consultant’s </a:t>
            </a:r>
            <a:r>
              <a:rPr lang="en-US" sz="2600" dirty="0"/>
              <a:t>Phone</a:t>
            </a:r>
          </a:p>
        </p:txBody>
      </p:sp>
      <p:sp>
        <p:nvSpPr>
          <p:cNvPr id="3" name="Title 2">
            <a:extLst>
              <a:ext uri="{FF2B5EF4-FFF2-40B4-BE49-F238E27FC236}">
                <a16:creationId xmlns:a16="http://schemas.microsoft.com/office/drawing/2014/main" id="{854442E8-141D-4CF2-BC5A-26246FCC172A}"/>
              </a:ext>
            </a:extLst>
          </p:cNvPr>
          <p:cNvSpPr>
            <a:spLocks noGrp="1"/>
          </p:cNvSpPr>
          <p:nvPr>
            <p:ph type="title"/>
          </p:nvPr>
        </p:nvSpPr>
        <p:spPr/>
        <p:txBody>
          <a:bodyPr/>
          <a:lstStyle/>
          <a:p>
            <a:r>
              <a:rPr lang="en-US" sz="4000" dirty="0"/>
              <a:t>CONTACT INFORMATION</a:t>
            </a:r>
          </a:p>
        </p:txBody>
      </p:sp>
    </p:spTree>
    <p:extLst>
      <p:ext uri="{BB962C8B-B14F-4D97-AF65-F5344CB8AC3E}">
        <p14:creationId xmlns:p14="http://schemas.microsoft.com/office/powerpoint/2010/main" val="322538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body" idx="1"/>
          </p:nvPr>
        </p:nvSpPr>
        <p:spPr>
          <a:xfrm>
            <a:off x="203200" y="2159000"/>
            <a:ext cx="11785600" cy="4419600"/>
          </a:xfrm>
          <a:prstGeom prst="rect">
            <a:avLst/>
          </a:prstGeom>
          <a:noFill/>
          <a:ln>
            <a:noFill/>
          </a:ln>
        </p:spPr>
        <p:txBody>
          <a:bodyPr spcFirstLastPara="1" wrap="square" lIns="91425" tIns="91425" rIns="91425" bIns="91425" anchor="t" anchorCtr="0">
            <a:noAutofit/>
          </a:bodyPr>
          <a:lstStyle/>
          <a:p>
            <a:pPr marL="6858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Arial"/>
                <a:sym typeface="Arial"/>
              </a:rPr>
              <a:t>Be an </a:t>
            </a:r>
            <a:r>
              <a:rPr lang="en-US" sz="2600" b="1" dirty="0">
                <a:latin typeface="Calibri" panose="020F0502020204030204" pitchFamily="34" charset="0"/>
              </a:rPr>
              <a:t>ACTIVE</a:t>
            </a:r>
            <a:r>
              <a:rPr lang="en-US" sz="2600" dirty="0">
                <a:latin typeface="Calibri" panose="020F0502020204030204" pitchFamily="34" charset="0"/>
                <a:ea typeface="Arial"/>
                <a:cs typeface="Arial"/>
                <a:sym typeface="Arial"/>
              </a:rPr>
              <a:t> learner.</a:t>
            </a:r>
            <a:endParaRPr sz="2600" dirty="0">
              <a:latin typeface="Calibri" panose="020F0502020204030204" pitchFamily="34" charset="0"/>
              <a:ea typeface="Arial"/>
              <a:cs typeface="Arial"/>
              <a:sym typeface="Arial"/>
            </a:endParaRPr>
          </a:p>
          <a:p>
            <a:pPr marL="6858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Arial"/>
                <a:sym typeface="Arial"/>
              </a:rPr>
              <a:t>Be </a:t>
            </a:r>
            <a:r>
              <a:rPr lang="en-US" sz="2600" b="1" dirty="0">
                <a:latin typeface="Calibri" panose="020F0502020204030204" pitchFamily="34" charset="0"/>
              </a:rPr>
              <a:t>PRESENT</a:t>
            </a:r>
            <a:r>
              <a:rPr lang="en-US" sz="2600" dirty="0">
                <a:latin typeface="Calibri" panose="020F0502020204030204" pitchFamily="34" charset="0"/>
                <a:ea typeface="Arial"/>
                <a:cs typeface="Arial"/>
                <a:sym typeface="Arial"/>
              </a:rPr>
              <a:t>.</a:t>
            </a:r>
            <a:endParaRPr sz="2600" dirty="0">
              <a:latin typeface="Calibri" panose="020F0502020204030204" pitchFamily="34" charset="0"/>
              <a:ea typeface="Arial"/>
              <a:cs typeface="Arial"/>
              <a:sym typeface="Arial"/>
            </a:endParaRPr>
          </a:p>
          <a:p>
            <a:pPr marL="685800" lvl="0" indent="-457200" algn="l" rtl="0">
              <a:lnSpc>
                <a:spcPct val="90000"/>
              </a:lnSpc>
              <a:spcBef>
                <a:spcPts val="1200"/>
              </a:spcBef>
              <a:spcAft>
                <a:spcPts val="0"/>
              </a:spcAft>
              <a:buSzPts val="2200"/>
              <a:buFont typeface="Wingdings" panose="05000000000000000000" pitchFamily="2" charset="2"/>
              <a:buChar char="q"/>
            </a:pPr>
            <a:r>
              <a:rPr lang="en-US" sz="2600" dirty="0" smtClean="0">
                <a:latin typeface="Calibri" panose="020F0502020204030204" pitchFamily="34" charset="0"/>
                <a:ea typeface="Arial"/>
                <a:cs typeface="Arial"/>
                <a:sym typeface="Arial"/>
              </a:rPr>
              <a:t>Limit sidebar </a:t>
            </a:r>
            <a:r>
              <a:rPr lang="en-US" sz="2600" dirty="0">
                <a:latin typeface="Calibri" panose="020F0502020204030204" pitchFamily="34" charset="0"/>
                <a:ea typeface="Arial"/>
                <a:cs typeface="Arial"/>
                <a:sym typeface="Arial"/>
              </a:rPr>
              <a:t>conversations, please.</a:t>
            </a:r>
            <a:endParaRPr sz="2600" dirty="0">
              <a:latin typeface="Calibri" panose="020F0502020204030204" pitchFamily="34" charset="0"/>
              <a:ea typeface="Arial"/>
              <a:cs typeface="Arial"/>
              <a:sym typeface="Arial"/>
            </a:endParaRPr>
          </a:p>
          <a:p>
            <a:pPr marL="6858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Arial"/>
                <a:sym typeface="Arial"/>
              </a:rPr>
              <a:t>Monitor your technology.</a:t>
            </a:r>
            <a:endParaRPr sz="2600" dirty="0">
              <a:latin typeface="Calibri" panose="020F0502020204030204" pitchFamily="34" charset="0"/>
              <a:ea typeface="Arial"/>
              <a:cs typeface="Arial"/>
              <a:sym typeface="Arial"/>
            </a:endParaRPr>
          </a:p>
          <a:p>
            <a:pPr marL="6858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Arial"/>
                <a:sym typeface="Arial"/>
              </a:rPr>
              <a:t>Ask questions.</a:t>
            </a:r>
            <a:endParaRPr sz="2600" dirty="0">
              <a:latin typeface="Calibri" panose="020F0502020204030204" pitchFamily="34" charset="0"/>
              <a:ea typeface="Arial"/>
              <a:cs typeface="Arial"/>
              <a:sym typeface="Arial"/>
            </a:endParaRPr>
          </a:p>
          <a:p>
            <a:pPr marL="685800" lvl="0" indent="-457200" algn="l" rtl="0">
              <a:lnSpc>
                <a:spcPct val="90000"/>
              </a:lnSpc>
              <a:spcBef>
                <a:spcPts val="1200"/>
              </a:spcBef>
              <a:spcAft>
                <a:spcPts val="0"/>
              </a:spcAft>
              <a:buSzPts val="2200"/>
              <a:buFont typeface="Wingdings" panose="05000000000000000000" pitchFamily="2" charset="2"/>
              <a:buChar char="q"/>
            </a:pPr>
            <a:r>
              <a:rPr lang="en-US" sz="2600" dirty="0">
                <a:latin typeface="Calibri" panose="020F0502020204030204" pitchFamily="34" charset="0"/>
                <a:ea typeface="Arial"/>
                <a:cs typeface="Arial"/>
                <a:sym typeface="Arial"/>
              </a:rPr>
              <a:t>Be </a:t>
            </a:r>
            <a:r>
              <a:rPr lang="en-US" sz="2600" b="1" dirty="0">
                <a:latin typeface="Calibri" panose="020F0502020204030204" pitchFamily="34" charset="0"/>
              </a:rPr>
              <a:t>RESPONSIBLE</a:t>
            </a:r>
            <a:r>
              <a:rPr lang="en-US" sz="2600" dirty="0">
                <a:latin typeface="Calibri" panose="020F0502020204030204" pitchFamily="34" charset="0"/>
                <a:ea typeface="Arial"/>
                <a:cs typeface="Arial"/>
                <a:sym typeface="Arial"/>
              </a:rPr>
              <a:t> for your own learning.</a:t>
            </a:r>
            <a:endParaRPr sz="2600" dirty="0">
              <a:latin typeface="Calibri" panose="020F0502020204030204" pitchFamily="34" charset="0"/>
              <a:ea typeface="Arial"/>
              <a:cs typeface="Arial"/>
              <a:sym typeface="Arial"/>
            </a:endParaRPr>
          </a:p>
        </p:txBody>
      </p:sp>
      <p:sp>
        <p:nvSpPr>
          <p:cNvPr id="143" name="Google Shape;143;p25"/>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Norms:</a:t>
            </a:r>
            <a:endParaRPr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body" idx="1"/>
          </p:nvPr>
        </p:nvSpPr>
        <p:spPr>
          <a:xfrm>
            <a:off x="203250" y="1475350"/>
            <a:ext cx="11785500" cy="4419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200"/>
              </a:spcBef>
              <a:spcAft>
                <a:spcPts val="0"/>
              </a:spcAft>
              <a:buNone/>
            </a:pPr>
            <a:r>
              <a:rPr lang="en-US" sz="2600" dirty="0" smtClean="0">
                <a:latin typeface="Calibri" panose="020F0502020204030204" pitchFamily="34" charset="0"/>
                <a:ea typeface="Arial"/>
                <a:cs typeface="Arial"/>
                <a:sym typeface="Arial"/>
              </a:rPr>
              <a:t>Today, you will</a:t>
            </a:r>
            <a:endParaRPr sz="2600" dirty="0">
              <a:latin typeface="Calibri" panose="020F0502020204030204" pitchFamily="34" charset="0"/>
              <a:ea typeface="Arial"/>
              <a:cs typeface="Arial"/>
              <a:sym typeface="Arial"/>
            </a:endParaRPr>
          </a:p>
          <a:p>
            <a:pPr marL="457200" lvl="0" indent="-457200" algn="l" rtl="0">
              <a:lnSpc>
                <a:spcPct val="90000"/>
              </a:lnSpc>
              <a:spcBef>
                <a:spcPts val="1200"/>
              </a:spcBef>
              <a:spcAft>
                <a:spcPts val="0"/>
              </a:spcAft>
              <a:buSzPts val="3600"/>
              <a:buFont typeface="Wingdings" panose="05000000000000000000" pitchFamily="2" charset="2"/>
              <a:buChar char="q"/>
            </a:pPr>
            <a:r>
              <a:rPr lang="en-US" sz="2600" dirty="0">
                <a:latin typeface="Calibri" panose="020F0502020204030204" pitchFamily="34" charset="0"/>
                <a:ea typeface="Arial"/>
                <a:cs typeface="Arial"/>
                <a:sym typeface="Arial"/>
              </a:rPr>
              <a:t>develop an EWS </a:t>
            </a:r>
            <a:r>
              <a:rPr lang="en-US" sz="2600" dirty="0" smtClean="0">
                <a:latin typeface="Calibri" panose="020F0502020204030204" pitchFamily="34" charset="0"/>
                <a:ea typeface="Arial"/>
                <a:cs typeface="Arial"/>
                <a:sym typeface="Arial"/>
              </a:rPr>
              <a:t>for </a:t>
            </a:r>
            <a:r>
              <a:rPr lang="en-US" sz="2600" dirty="0">
                <a:latin typeface="Calibri" panose="020F0502020204030204" pitchFamily="34" charset="0"/>
                <a:ea typeface="Arial"/>
                <a:cs typeface="Arial"/>
                <a:sym typeface="Arial"/>
              </a:rPr>
              <a:t>identifying and monitoring students who are at-risk of </a:t>
            </a:r>
            <a:r>
              <a:rPr lang="en-US" sz="2600" dirty="0">
                <a:latin typeface="Calibri" panose="020F0502020204030204" pitchFamily="34" charset="0"/>
              </a:rPr>
              <a:t>exiting </a:t>
            </a:r>
            <a:r>
              <a:rPr lang="en-US" sz="2600" dirty="0" smtClean="0">
                <a:latin typeface="Calibri" panose="020F0502020204030204" pitchFamily="34" charset="0"/>
                <a:ea typeface="Arial"/>
                <a:cs typeface="Arial"/>
                <a:sym typeface="Arial"/>
              </a:rPr>
              <a:t>school,</a:t>
            </a:r>
            <a:endParaRPr sz="2600" dirty="0">
              <a:latin typeface="Calibri" panose="020F0502020204030204" pitchFamily="34" charset="0"/>
            </a:endParaRPr>
          </a:p>
          <a:p>
            <a:pPr marL="457200" lvl="0" indent="-457200" algn="l" rtl="0">
              <a:lnSpc>
                <a:spcPct val="90000"/>
              </a:lnSpc>
              <a:spcBef>
                <a:spcPts val="1200"/>
              </a:spcBef>
              <a:spcAft>
                <a:spcPts val="0"/>
              </a:spcAft>
              <a:buSzPts val="3600"/>
              <a:buFont typeface="Wingdings" panose="05000000000000000000" pitchFamily="2" charset="2"/>
              <a:buChar char="q"/>
            </a:pPr>
            <a:r>
              <a:rPr lang="en-US" sz="2600" dirty="0">
                <a:latin typeface="Calibri" panose="020F0502020204030204" pitchFamily="34" charset="0"/>
                <a:ea typeface="Arial"/>
                <a:cs typeface="Arial"/>
                <a:sym typeface="Arial"/>
              </a:rPr>
              <a:t>help engage students in their learning </a:t>
            </a:r>
            <a:r>
              <a:rPr lang="en-US" sz="2600" dirty="0">
                <a:latin typeface="Calibri" panose="020F0502020204030204" pitchFamily="34" charset="0"/>
              </a:rPr>
              <a:t>thereby</a:t>
            </a:r>
            <a:r>
              <a:rPr lang="en-US" sz="2600" dirty="0">
                <a:latin typeface="Calibri" panose="020F0502020204030204" pitchFamily="34" charset="0"/>
                <a:ea typeface="Arial"/>
                <a:cs typeface="Arial"/>
                <a:sym typeface="Arial"/>
              </a:rPr>
              <a:t> increas</a:t>
            </a:r>
            <a:r>
              <a:rPr lang="en-US" sz="2600" dirty="0">
                <a:latin typeface="Calibri" panose="020F0502020204030204" pitchFamily="34" charset="0"/>
              </a:rPr>
              <a:t>ing</a:t>
            </a:r>
            <a:r>
              <a:rPr lang="en-US" sz="2600" dirty="0">
                <a:latin typeface="Calibri" panose="020F0502020204030204" pitchFamily="34" charset="0"/>
                <a:ea typeface="Arial"/>
                <a:cs typeface="Arial"/>
                <a:sym typeface="Arial"/>
              </a:rPr>
              <a:t> student </a:t>
            </a:r>
            <a:r>
              <a:rPr lang="en-US" sz="2600" dirty="0" smtClean="0">
                <a:latin typeface="Calibri" panose="020F0502020204030204" pitchFamily="34" charset="0"/>
                <a:ea typeface="Arial"/>
                <a:cs typeface="Arial"/>
                <a:sym typeface="Arial"/>
              </a:rPr>
              <a:t>engagement,</a:t>
            </a:r>
            <a:endParaRPr sz="2600" dirty="0">
              <a:latin typeface="Calibri" panose="020F0502020204030204" pitchFamily="34" charset="0"/>
            </a:endParaRPr>
          </a:p>
          <a:p>
            <a:pPr marL="457200" lvl="0" indent="-457200" algn="l" rtl="0">
              <a:lnSpc>
                <a:spcPct val="90000"/>
              </a:lnSpc>
              <a:spcBef>
                <a:spcPts val="1200"/>
              </a:spcBef>
              <a:spcAft>
                <a:spcPts val="0"/>
              </a:spcAft>
              <a:buSzPts val="3600"/>
              <a:buFont typeface="Wingdings" panose="05000000000000000000" pitchFamily="2" charset="2"/>
              <a:buChar char="q"/>
            </a:pPr>
            <a:r>
              <a:rPr lang="en-US" sz="2600" dirty="0">
                <a:latin typeface="Calibri" panose="020F0502020204030204" pitchFamily="34" charset="0"/>
                <a:ea typeface="Arial"/>
                <a:cs typeface="Arial"/>
                <a:sym typeface="Arial"/>
              </a:rPr>
              <a:t>elicit information regarding </a:t>
            </a:r>
            <a:r>
              <a:rPr lang="en-US" sz="2600" dirty="0">
                <a:latin typeface="Calibri" panose="020F0502020204030204" pitchFamily="34" charset="0"/>
              </a:rPr>
              <a:t>f</a:t>
            </a:r>
            <a:r>
              <a:rPr lang="en-US" sz="2600" dirty="0">
                <a:latin typeface="Calibri" panose="020F0502020204030204" pitchFamily="34" charset="0"/>
                <a:ea typeface="Arial"/>
                <a:cs typeface="Arial"/>
                <a:sym typeface="Arial"/>
              </a:rPr>
              <a:t>amily </a:t>
            </a:r>
            <a:r>
              <a:rPr lang="en-US" sz="2600" dirty="0" smtClean="0">
                <a:latin typeface="Calibri" panose="020F0502020204030204" pitchFamily="34" charset="0"/>
              </a:rPr>
              <a:t>i</a:t>
            </a:r>
            <a:r>
              <a:rPr lang="en-US" sz="2600" dirty="0" smtClean="0">
                <a:latin typeface="Calibri" panose="020F0502020204030204" pitchFamily="34" charset="0"/>
                <a:ea typeface="Arial"/>
                <a:cs typeface="Arial"/>
                <a:sym typeface="Arial"/>
              </a:rPr>
              <a:t>nvolvement, and</a:t>
            </a:r>
            <a:endParaRPr sz="2600" dirty="0">
              <a:latin typeface="Calibri" panose="020F0502020204030204" pitchFamily="34" charset="0"/>
            </a:endParaRPr>
          </a:p>
          <a:p>
            <a:pPr marL="457200" lvl="0" indent="-457200" algn="l" rtl="0">
              <a:lnSpc>
                <a:spcPct val="90000"/>
              </a:lnSpc>
              <a:spcBef>
                <a:spcPts val="1200"/>
              </a:spcBef>
              <a:spcAft>
                <a:spcPts val="0"/>
              </a:spcAft>
              <a:buSzPts val="3600"/>
              <a:buFont typeface="Wingdings" panose="05000000000000000000" pitchFamily="2" charset="2"/>
              <a:buChar char="q"/>
            </a:pPr>
            <a:r>
              <a:rPr lang="en-US" sz="2600" dirty="0">
                <a:latin typeface="Calibri" panose="020F0502020204030204" pitchFamily="34" charset="0"/>
                <a:ea typeface="Arial"/>
                <a:cs typeface="Arial"/>
                <a:sym typeface="Arial"/>
              </a:rPr>
              <a:t>develop a plan for </a:t>
            </a:r>
            <a:r>
              <a:rPr lang="en-US" sz="2600" dirty="0">
                <a:latin typeface="Calibri" panose="020F0502020204030204" pitchFamily="34" charset="0"/>
              </a:rPr>
              <a:t>persistence to </a:t>
            </a:r>
            <a:r>
              <a:rPr lang="en-US" sz="2600" dirty="0">
                <a:latin typeface="Calibri" panose="020F0502020204030204" pitchFamily="34" charset="0"/>
                <a:ea typeface="Arial"/>
                <a:cs typeface="Arial"/>
                <a:sym typeface="Arial"/>
              </a:rPr>
              <a:t>graduation. </a:t>
            </a:r>
            <a:endParaRPr sz="2600" dirty="0">
              <a:latin typeface="Calibri" panose="020F0502020204030204" pitchFamily="34" charset="0"/>
            </a:endParaRPr>
          </a:p>
        </p:txBody>
      </p:sp>
      <p:sp>
        <p:nvSpPr>
          <p:cNvPr id="150" name="Google Shape;150;p26"/>
          <p:cNvSpPr txBox="1">
            <a:spLocks noGrp="1"/>
          </p:cNvSpPr>
          <p:nvPr>
            <p:ph type="title"/>
          </p:nvPr>
        </p:nvSpPr>
        <p:spPr>
          <a:xfrm>
            <a:off x="103500" y="731519"/>
            <a:ext cx="11785500" cy="955555"/>
          </a:xfrm>
          <a:prstGeom prst="rect">
            <a:avLst/>
          </a:prstGeom>
          <a:noFill/>
          <a:ln>
            <a:noFill/>
          </a:ln>
        </p:spPr>
        <p:txBody>
          <a:bodyPr spcFirstLastPara="1" wrap="square" lIns="91425" tIns="45700" rIns="91425" bIns="45700" anchor="ctr" anchorCtr="0">
            <a:noAutofit/>
          </a:bodyPr>
          <a:lstStyle/>
          <a:p>
            <a:pPr marL="0" lvl="0" indent="0" rtl="0">
              <a:lnSpc>
                <a:spcPct val="80000"/>
              </a:lnSpc>
              <a:spcBef>
                <a:spcPts val="0"/>
              </a:spcBef>
              <a:spcAft>
                <a:spcPts val="0"/>
              </a:spcAft>
              <a:buSzPts val="1400"/>
              <a:buNone/>
            </a:pPr>
            <a:r>
              <a:rPr lang="en-US" sz="4000" dirty="0"/>
              <a:t>Learning Objectives:</a:t>
            </a:r>
            <a:endParaRPr sz="4000" dirty="0"/>
          </a:p>
        </p:txBody>
      </p:sp>
    </p:spTree>
  </p:cSld>
  <p:clrMapOvr>
    <a:masterClrMapping/>
  </p:clrMapOvr>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6081</Words>
  <Application>Microsoft Office PowerPoint</Application>
  <PresentationFormat>Widescreen</PresentationFormat>
  <Paragraphs>681</Paragraphs>
  <Slides>75</Slides>
  <Notes>74</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75</vt:i4>
      </vt:variant>
    </vt:vector>
  </HeadingPairs>
  <TitlesOfParts>
    <vt:vector size="86" baseType="lpstr">
      <vt:lpstr>Courier New</vt:lpstr>
      <vt:lpstr>Garamond</vt:lpstr>
      <vt:lpstr>Times</vt:lpstr>
      <vt:lpstr>Calibri</vt:lpstr>
      <vt:lpstr>Questrial</vt:lpstr>
      <vt:lpstr>Wingdings</vt:lpstr>
      <vt:lpstr>Cabin</vt:lpstr>
      <vt:lpstr>Arial</vt:lpstr>
      <vt:lpstr>Noto Sans Symbols</vt:lpstr>
      <vt:lpstr>Content Layouts</vt:lpstr>
      <vt:lpstr>Content Layouts</vt:lpstr>
      <vt:lpstr>Preface:</vt:lpstr>
      <vt:lpstr>Presenter Materials</vt:lpstr>
      <vt:lpstr>Pre-Read</vt:lpstr>
      <vt:lpstr>Developing an Early Warning System</vt:lpstr>
      <vt:lpstr>PowerPoint Presentation</vt:lpstr>
      <vt:lpstr>Introductions and Welcome!</vt:lpstr>
      <vt:lpstr>Essential Questions:</vt:lpstr>
      <vt:lpstr>Norms:</vt:lpstr>
      <vt:lpstr>Learning Objectives:</vt:lpstr>
      <vt:lpstr>Table Talk</vt:lpstr>
      <vt:lpstr>Pre-Test</vt:lpstr>
      <vt:lpstr>Teacher Standards:</vt:lpstr>
      <vt:lpstr>Purpose:</vt:lpstr>
      <vt:lpstr>WHAT WE KNOW IS...</vt:lpstr>
      <vt:lpstr>Why Do Students Exit? </vt:lpstr>
      <vt:lpstr>PowerPoint Presentation</vt:lpstr>
      <vt:lpstr>Student</vt:lpstr>
      <vt:lpstr>PowerPoint Presentation</vt:lpstr>
      <vt:lpstr>PowerPoint Presentation</vt:lpstr>
      <vt:lpstr>Handout for MO/Nation</vt:lpstr>
      <vt:lpstr>Rationale</vt:lpstr>
      <vt:lpstr>PowerPoint Presentation</vt:lpstr>
      <vt:lpstr>          </vt:lpstr>
      <vt:lpstr>High Yield Indicators  Also Known as the ABC’s</vt:lpstr>
      <vt:lpstr> A Attendance   </vt:lpstr>
      <vt:lpstr>Attendance Flags</vt:lpstr>
      <vt:lpstr>B Behavior </vt:lpstr>
      <vt:lpstr>Office Disciplinary Referral Flags</vt:lpstr>
      <vt:lpstr> C Course Proficiency </vt:lpstr>
      <vt:lpstr>GPA  (on a 4 point scale) </vt:lpstr>
      <vt:lpstr>“High-Yield” Academic Indicators: Course Failures  </vt:lpstr>
      <vt:lpstr>“High-Yield” Academic Indicators:  GPA  </vt:lpstr>
      <vt:lpstr>“High Yield” 9th Grade: Indicators</vt:lpstr>
      <vt:lpstr>ABC’s Interact with Each Other</vt:lpstr>
      <vt:lpstr>PowerPoint Presentation</vt:lpstr>
      <vt:lpstr>Steps for an Effective EWS</vt:lpstr>
      <vt:lpstr>Step One:</vt:lpstr>
      <vt:lpstr>Step Two:</vt:lpstr>
      <vt:lpstr>Step  Three:</vt:lpstr>
      <vt:lpstr>Step Four:</vt:lpstr>
      <vt:lpstr>Step Five:</vt:lpstr>
      <vt:lpstr>Step Six:</vt:lpstr>
      <vt:lpstr>Work Time</vt:lpstr>
      <vt:lpstr>PowerPoint Presentation</vt:lpstr>
      <vt:lpstr>Your Next Steps</vt:lpstr>
      <vt:lpstr>PowerPoint Presentation</vt:lpstr>
      <vt:lpstr>What is The Difference Between  Engagement vs. Compliance?</vt:lpstr>
      <vt:lpstr>Motivation and Engagement </vt:lpstr>
      <vt:lpstr>Components of Engagement</vt:lpstr>
      <vt:lpstr>Student Response to School Work </vt:lpstr>
      <vt:lpstr> Don’ts &amp; Dos of Engagement</vt:lpstr>
      <vt:lpstr>Student Engagement:  Resources Roundup</vt:lpstr>
      <vt:lpstr>Student Engagement </vt:lpstr>
      <vt:lpstr>Disengagement </vt:lpstr>
      <vt:lpstr>How to Identify Socially Engaged  Students</vt:lpstr>
      <vt:lpstr>Early Intervention is the Answer</vt:lpstr>
      <vt:lpstr>Resources for Interventions</vt:lpstr>
      <vt:lpstr>PowerPoint Presentation</vt:lpstr>
      <vt:lpstr> Parent Guide   </vt:lpstr>
      <vt:lpstr>PowerPoint Presentation</vt:lpstr>
      <vt:lpstr>Six Steps for an Effective EWS</vt:lpstr>
      <vt:lpstr>Post-Test</vt:lpstr>
      <vt:lpstr>Pre-Test</vt:lpstr>
      <vt:lpstr>Pre -Test</vt:lpstr>
      <vt:lpstr>Practice Profile</vt:lpstr>
      <vt:lpstr>PowerPoint Presentation</vt:lpstr>
      <vt:lpstr>PowerPoint Presentation</vt:lpstr>
      <vt:lpstr>Checklist for Fidelity</vt:lpstr>
      <vt:lpstr>Checklist for Fidelity</vt:lpstr>
      <vt:lpstr>PowerPoint Presentation</vt:lpstr>
      <vt:lpstr>Resources</vt:lpstr>
      <vt:lpstr>Resources</vt:lpstr>
      <vt:lpstr>Resources</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Preface:</dc:title>
  <dc:creator>Hekmat, Susan L</dc:creator>
  <cp:lastModifiedBy>Muessig, Tiffani</cp:lastModifiedBy>
  <cp:revision>46</cp:revision>
  <dcterms:modified xsi:type="dcterms:W3CDTF">2019-11-07T19:57:14Z</dcterms:modified>
</cp:coreProperties>
</file>