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Lst>
  <p:sldSz cx="9144000" cy="5715000" type="screen16x10"/>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A9"/>
    <a:srgbClr val="000000"/>
    <a:srgbClr val="439639"/>
    <a:srgbClr val="BA8748"/>
    <a:srgbClr val="004B8D"/>
    <a:srgbClr val="C3A204"/>
    <a:srgbClr val="D95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83" autoAdjust="0"/>
  </p:normalViewPr>
  <p:slideViewPr>
    <p:cSldViewPr>
      <p:cViewPr varScale="1">
        <p:scale>
          <a:sx n="90" d="100"/>
          <a:sy n="90" d="100"/>
        </p:scale>
        <p:origin x="498"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9E53FB34-96B9-42CB-9155-89B356B4597A}" type="datetimeFigureOut">
              <a:rPr lang="en-US" smtClean="0"/>
              <a:pPr/>
              <a:t>11/7/2019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0F10378-8DBC-4EB3-B8E5-3A2873391299}" type="slidenum">
              <a:rPr lang="en-US" smtClean="0"/>
              <a:pPr/>
              <a:t>‹#›</a:t>
            </a:fld>
            <a:endParaRPr lang="en-US"/>
          </a:p>
        </p:txBody>
      </p:sp>
    </p:spTree>
    <p:extLst>
      <p:ext uri="{BB962C8B-B14F-4D97-AF65-F5344CB8AC3E}">
        <p14:creationId xmlns:p14="http://schemas.microsoft.com/office/powerpoint/2010/main" val="2026835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88B9B6A0-F7FA-448B-8CE7-07BB535AC1C5}" type="datetimeFigureOut">
              <a:rPr lang="en-US"/>
              <a:pPr>
                <a:defRPr/>
              </a:pPr>
              <a:t>11/7/2019</a:t>
            </a:fld>
            <a:endParaRPr lang="en-US"/>
          </a:p>
        </p:txBody>
      </p:sp>
      <p:sp>
        <p:nvSpPr>
          <p:cNvPr id="4" name="Slide Image Placeholder 3"/>
          <p:cNvSpPr>
            <a:spLocks noGrp="1" noRot="1" noChangeAspect="1"/>
          </p:cNvSpPr>
          <p:nvPr>
            <p:ph type="sldImg" idx="2"/>
          </p:nvPr>
        </p:nvSpPr>
        <p:spPr>
          <a:xfrm>
            <a:off x="719138" y="698500"/>
            <a:ext cx="5581650"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20B236FE-29E5-440A-96B1-CE3D3707F2B9}" type="slidenum">
              <a:rPr lang="en-US"/>
              <a:pPr>
                <a:defRPr/>
              </a:pPr>
              <a:t>‹#›</a:t>
            </a:fld>
            <a:endParaRPr lang="en-US"/>
          </a:p>
        </p:txBody>
      </p:sp>
    </p:spTree>
    <p:extLst>
      <p:ext uri="{BB962C8B-B14F-4D97-AF65-F5344CB8AC3E}">
        <p14:creationId xmlns:p14="http://schemas.microsoft.com/office/powerpoint/2010/main" val="3944534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ctr"/>
            <a:r>
              <a:rPr lang="en-US" b="1" dirty="0" smtClean="0"/>
              <a:t>THIS IS</a:t>
            </a:r>
            <a:r>
              <a:rPr lang="en-US" b="1" baseline="0" dirty="0" smtClean="0"/>
              <a:t> MEANT TO BE A HIDDEN SLIDE.  PLEASE MAKE SURE IT IS HIDDEN BEFORE PRESENTING.</a:t>
            </a:r>
            <a:endParaRPr lang="en-US" b="1" dirty="0" smtClean="0"/>
          </a:p>
          <a:p>
            <a:endParaRPr lang="en-US" b="1" dirty="0" smtClean="0"/>
          </a:p>
          <a:p>
            <a:endParaRPr lang="en-US" b="1" dirty="0" smtClean="0"/>
          </a:p>
          <a:p>
            <a:r>
              <a:rPr lang="en-US" b="1" dirty="0" smtClean="0"/>
              <a:t>PRESENTER</a:t>
            </a:r>
            <a:r>
              <a:rPr lang="en-US" b="1" baseline="0" dirty="0" smtClean="0"/>
              <a:t> NOTES INFORMATION:</a:t>
            </a:r>
            <a:endParaRPr lang="en-US" b="0" baseline="0" dirty="0" smtClean="0"/>
          </a:p>
          <a:p>
            <a:r>
              <a:rPr lang="en-US" b="0" baseline="0" dirty="0" smtClean="0"/>
              <a:t>Throughout the PowerPoint, a script is provided.  It is shown as “To Say.”  For fidelity of content and consistency among presenters the “To Say” information should be presented with minimal paraphrasing.  Background information for the presenter is shown as “To Know.”  The presenter notes also include “To Do” which prompts the presenter to provide handouts, etc.  </a:t>
            </a:r>
          </a:p>
          <a:p>
            <a:endParaRPr lang="en-US" b="0" baseline="0" dirty="0" smtClean="0"/>
          </a:p>
          <a:p>
            <a:r>
              <a:rPr lang="en-US" b="0" baseline="0" dirty="0" smtClean="0"/>
              <a:t>A presenter may only add slides to supplement the content.  For example, a slide of essential questions may be added since only objectives have been included.  If a presenter intends to change the content, DESE permission is required.</a:t>
            </a:r>
          </a:p>
          <a:p>
            <a:endParaRPr lang="en-US" b="0" baseline="0" dirty="0" smtClean="0"/>
          </a:p>
          <a:p>
            <a:r>
              <a:rPr lang="en-US" b="0" baseline="0" dirty="0" smtClean="0"/>
              <a:t>A presenter may choose to differentiate a presentation to meet the needs of the participants.  For example, another form may be substituted for the “Next Steps” template if the district or building already uses a similar forms or protocol.</a:t>
            </a:r>
          </a:p>
          <a:p>
            <a:endParaRPr lang="en-US" b="0" baseline="0" dirty="0" smtClean="0"/>
          </a:p>
          <a:p>
            <a:r>
              <a:rPr lang="en-US" b="0" baseline="0" dirty="0" smtClean="0"/>
              <a:t>Additional activities, examples, videos, etc. are being developed.  (The details are in progress.)  Once available, a presenter may interchange the additional material for the corresponding PowerPoint content.</a:t>
            </a:r>
          </a:p>
          <a:p>
            <a:endParaRPr lang="en-US" b="0" baseline="0" dirty="0" smtClean="0"/>
          </a:p>
          <a:p>
            <a:r>
              <a:rPr lang="en-US" b="0" baseline="0" dirty="0" smtClean="0"/>
              <a:t>Breaks should be inserted at the discretion of the presenter, based on the needs of participants.</a:t>
            </a:r>
          </a:p>
          <a:p>
            <a:endParaRPr lang="en-US" b="0" baseline="0" dirty="0" smtClean="0"/>
          </a:p>
          <a:p>
            <a:r>
              <a:rPr lang="en-US" b="1" baseline="0" dirty="0" smtClean="0"/>
              <a:t>SUPPLIES NEEDED:  </a:t>
            </a:r>
            <a:r>
              <a:rPr lang="en-US" b="0" baseline="0" dirty="0" smtClean="0"/>
              <a:t>The supplies listed on this slide should be collected prior to training</a:t>
            </a:r>
          </a:p>
          <a:p>
            <a:r>
              <a:rPr lang="en-US" b="1" baseline="0" dirty="0" smtClean="0"/>
              <a:t>HANDOUTS:  </a:t>
            </a:r>
            <a:r>
              <a:rPr lang="en-US" b="0" baseline="0" dirty="0" smtClean="0"/>
              <a:t>The handouts listed on this slide should be printed/copied for each participant prior to beginning the training.</a:t>
            </a:r>
            <a:endParaRPr lang="en-US" b="1"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a:t>
            </a:fld>
            <a:endParaRPr lang="en-US"/>
          </a:p>
        </p:txBody>
      </p:sp>
    </p:spTree>
    <p:extLst>
      <p:ext uri="{BB962C8B-B14F-4D97-AF65-F5344CB8AC3E}">
        <p14:creationId xmlns:p14="http://schemas.microsoft.com/office/powerpoint/2010/main" val="134430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Self-regulation isn’t just for students who want to improve their skills,</a:t>
            </a:r>
            <a:r>
              <a:rPr lang="en-US" b="0" baseline="0" dirty="0" smtClean="0"/>
              <a:t> knowledge, or behavior.  For example, Elite athletes self-regulate their workout to ensure desired performance, performers dedicate substantial time to practice, and employees ensure they complete tasks in a timely manner without getting distracted.  Each plans and monitors by being self-aware of current behaviors, testing different strategies, and reflecting on outcomes.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11</a:t>
            </a:fld>
            <a:endParaRPr lang="en-US"/>
          </a:p>
        </p:txBody>
      </p:sp>
    </p:spTree>
    <p:extLst>
      <p:ext uri="{BB962C8B-B14F-4D97-AF65-F5344CB8AC3E}">
        <p14:creationId xmlns:p14="http://schemas.microsoft.com/office/powerpoint/2010/main" val="42005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When</a:t>
            </a:r>
            <a:r>
              <a:rPr lang="en-US" b="0" baseline="0" dirty="0" smtClean="0"/>
              <a:t> teaching a competency, the most important part is components!  These components are provided in the poster for each competency.</a:t>
            </a:r>
          </a:p>
          <a:p>
            <a:pPr marL="171450" indent="-171450">
              <a:buFont typeface="Arial" panose="020B0604020202020204" pitchFamily="34" charset="0"/>
              <a:buChar char="•"/>
            </a:pPr>
            <a:r>
              <a:rPr lang="en-US" b="0" baseline="0" dirty="0" smtClean="0"/>
              <a:t>Essential components “make up” the competency.</a:t>
            </a:r>
          </a:p>
          <a:p>
            <a:pPr marL="171450" indent="-171450">
              <a:buFont typeface="Arial" panose="020B0604020202020204" pitchFamily="34" charset="0"/>
              <a:buChar char="•"/>
            </a:pPr>
            <a:r>
              <a:rPr lang="en-US" b="0" baseline="0" dirty="0" smtClean="0"/>
              <a:t>Competencies are complex.  For example, self-regulation is much more than just behaving properly in class or being on time.</a:t>
            </a:r>
          </a:p>
          <a:p>
            <a:pPr marL="171450" indent="-171450">
              <a:buFont typeface="Arial" panose="020B0604020202020204" pitchFamily="34" charset="0"/>
              <a:buChar char="•"/>
            </a:pPr>
            <a:r>
              <a:rPr lang="en-US" b="0" baseline="0" dirty="0" smtClean="0"/>
              <a:t>Teach the essential components and provide opportunities to practice with feedback.  It is important to teach all components, not just one.</a:t>
            </a:r>
          </a:p>
          <a:p>
            <a:pPr marL="171450" indent="-171450">
              <a:buFont typeface="Arial" panose="020B0604020202020204" pitchFamily="34" charset="0"/>
              <a:buChar char="•"/>
            </a:pPr>
            <a:r>
              <a:rPr lang="en-US" b="0" baseline="0" dirty="0" smtClean="0"/>
              <a:t>Essential components provide a checklist for our brains.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a:t>
            </a:fld>
            <a:endParaRPr lang="en-US"/>
          </a:p>
        </p:txBody>
      </p:sp>
    </p:spTree>
    <p:extLst>
      <p:ext uri="{BB962C8B-B14F-4D97-AF65-F5344CB8AC3E}">
        <p14:creationId xmlns:p14="http://schemas.microsoft.com/office/powerpoint/2010/main" val="387694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TO SAY:</a:t>
            </a:r>
            <a:r>
              <a:rPr lang="en-US" b="0" dirty="0" smtClean="0"/>
              <a:t>  These components are the “required elements” of self-regulation, and they are also guides for instruction.  It is vital that everyone understand that all four essential</a:t>
            </a:r>
            <a:r>
              <a:rPr lang="en-US" b="0" baseline="0" dirty="0" smtClean="0"/>
              <a:t> components must be addressed.  As teachers, you likely support the development of underlying skills for each component in varying ways.  Our goal is to keep building individual components (and possibly even enhance our efforts for doing so with activities/strategies we learn today), and then also bring the components together to allow class-wide practice with feedback and reflection.</a:t>
            </a:r>
          </a:p>
          <a:p>
            <a:endParaRPr lang="en-US" b="0" baseline="0" dirty="0" smtClean="0"/>
          </a:p>
          <a:p>
            <a:r>
              <a:rPr lang="en-US" b="0" baseline="0" dirty="0" smtClean="0"/>
              <a:t>There are four components of self-regulation.  To have true self-regulation, you must do all four components simultaneously, not just one or two.  The four essential components of self-regulation are:</a:t>
            </a:r>
          </a:p>
          <a:p>
            <a:pPr marL="171450" indent="-171450">
              <a:buFont typeface="Arial" panose="020B0604020202020204" pitchFamily="34" charset="0"/>
              <a:buChar char="•"/>
            </a:pPr>
            <a:r>
              <a:rPr lang="en-US" b="0" baseline="0" dirty="0" smtClean="0"/>
              <a:t>Plan for and articulate what you want to accomplish.</a:t>
            </a:r>
          </a:p>
          <a:p>
            <a:pPr marL="171450" indent="-171450">
              <a:buFont typeface="Arial" panose="020B0604020202020204" pitchFamily="34" charset="0"/>
              <a:buChar char="•"/>
            </a:pPr>
            <a:r>
              <a:rPr lang="en-US" b="0" baseline="0" dirty="0" smtClean="0"/>
              <a:t>Immediately and consistently monitor progress and interference regarding your goal.</a:t>
            </a:r>
          </a:p>
          <a:p>
            <a:pPr marL="171450" indent="-171450">
              <a:buFont typeface="Arial" panose="020B0604020202020204" pitchFamily="34" charset="0"/>
              <a:buChar char="•"/>
            </a:pPr>
            <a:r>
              <a:rPr lang="en-US" b="0" baseline="0" dirty="0" smtClean="0"/>
              <a:t>Take control and make changes by implementing specific strategies when things are not going as planned.</a:t>
            </a:r>
          </a:p>
          <a:p>
            <a:pPr marL="171450" indent="-171450">
              <a:buFont typeface="Arial" panose="020B0604020202020204" pitchFamily="34" charset="0"/>
              <a:buChar char="•"/>
            </a:pPr>
            <a:r>
              <a:rPr lang="en-US" b="0" baseline="0" dirty="0" smtClean="0"/>
              <a:t>Reflect on what worked and what you can do better next time.  This process is not linear.  For example, we can reflect throughout this whole process.</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As described in the video we watched earlier, numerous researchers have proven that self-efficacy can be taught through purposeful training.  We’ll describe some of this research in more detail as we outline specific instructional practices.</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13</a:t>
            </a:fld>
            <a:endParaRPr lang="en-US"/>
          </a:p>
        </p:txBody>
      </p:sp>
    </p:spTree>
    <p:extLst>
      <p:ext uri="{BB962C8B-B14F-4D97-AF65-F5344CB8AC3E}">
        <p14:creationId xmlns:p14="http://schemas.microsoft.com/office/powerpoint/2010/main" val="238801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TO SAY:</a:t>
            </a:r>
            <a:r>
              <a:rPr lang="en-US" b="0" dirty="0" smtClean="0"/>
              <a:t>  Through</a:t>
            </a:r>
            <a:r>
              <a:rPr lang="en-US" b="0" baseline="0" dirty="0" smtClean="0"/>
              <a:t> following the four-step self-regulation process of connecting behavior directly to desired outcomes, students build confidence in their ability to perform at high levels, thereby increasing their self-efficacy (i.e., the belief that they can achieve).</a:t>
            </a:r>
          </a:p>
          <a:p>
            <a:endParaRPr lang="en-US" b="0" baseline="0" dirty="0" smtClean="0"/>
          </a:p>
          <a:p>
            <a:r>
              <a:rPr lang="en-US" b="0" baseline="0" dirty="0" smtClean="0"/>
              <a:t>A self-regulation plan starts with answering the question “What do you want to change?”  Once answered, the desired change needs to be analyzed.  Is it adding or removing a behavior?  Is it a one-time, daily, weekly or multi-step goal?  How much time will it take?  What needs to be done to accomplish the task?  Are supplies needed?  For example, if students find a textbook confusing, they may decide they will underline text or write summaries to better understand content.  Or, if the room is too noisy to concentrate, they may try studying in a different room.  Some changes might encompass more planning.  What if, for instance, students want to study more effectively?  To do that, they need to think about how they usually study.  How long do they study?  Where do they study?  Were there distractions?  They should examine their study process, too.  Did it include reading the chapter, taking notes, answering questions?  When designing a plan, students then would incorporate what works and different study techniques (e.g., times of day, locations with or without partners) and strategies to avoid distractions (e.g., turn off phone, set a timer, ask a parent to point out when he/she seems distracted).</a:t>
            </a:r>
          </a:p>
          <a:p>
            <a:endParaRPr lang="en-US" b="0" baseline="0" dirty="0" smtClean="0"/>
          </a:p>
          <a:p>
            <a:r>
              <a:rPr lang="en-US" b="0" baseline="0" dirty="0" smtClean="0"/>
              <a:t>Self-monitoring provides immediate feedback, engages students, and increases students’ awareness of their own behavior in terms of task progress.  Because tasks may not be completed as planned or obstacles may get in the way, students need to ask themselves what changes they should make and then make those changes.  Teachers may need to remind students to follow their plan to help them keep self-regulating and can encourage them to visually chart progress.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14</a:t>
            </a:fld>
            <a:endParaRPr lang="en-US"/>
          </a:p>
        </p:txBody>
      </p:sp>
    </p:spTree>
    <p:extLst>
      <p:ext uri="{BB962C8B-B14F-4D97-AF65-F5344CB8AC3E}">
        <p14:creationId xmlns:p14="http://schemas.microsoft.com/office/powerpoint/2010/main" val="254977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TO SAY:  </a:t>
            </a:r>
            <a:r>
              <a:rPr lang="en-US" b="0" dirty="0" smtClean="0"/>
              <a:t>While it’s tempting to tell students what to do, they have to take charge of their own actions to master self-regulation.</a:t>
            </a:r>
            <a:r>
              <a:rPr lang="en-US" b="0" baseline="0" dirty="0" smtClean="0"/>
              <a:t>  They have to use strategies to keep themselves on track toward a goal and control change by implementing specific strategies when things are not going as planned.  Students should use self-motivation in the absence of external incentives as they become more autonomous and be able to delay gratification for attainable future rewards.  When doing tasks, they could use the strategy of self-talk, that is, thinking aloud, to verbalize thoughts, feelings, and strategies as they work through a problem.</a:t>
            </a:r>
          </a:p>
          <a:p>
            <a:endParaRPr lang="en-US" b="0" baseline="0" dirty="0" smtClean="0"/>
          </a:p>
          <a:p>
            <a:r>
              <a:rPr lang="en-US" b="0" baseline="0" dirty="0" smtClean="0"/>
              <a:t>Self-regulation involves ongoing reflection.  In other words, students make observations about themselves and ask themselves questions such as: </a:t>
            </a:r>
          </a:p>
          <a:p>
            <a:pPr marL="171450" indent="-171450">
              <a:buFont typeface="Arial" panose="020B0604020202020204" pitchFamily="34" charset="0"/>
              <a:buChar char="•"/>
            </a:pPr>
            <a:r>
              <a:rPr lang="en-US" b="0" baseline="0" dirty="0" smtClean="0"/>
              <a:t>“How am I doing?” </a:t>
            </a:r>
          </a:p>
          <a:p>
            <a:pPr marL="171450" indent="-171450">
              <a:buFont typeface="Arial" panose="020B0604020202020204" pitchFamily="34" charset="0"/>
              <a:buChar char="•"/>
            </a:pPr>
            <a:r>
              <a:rPr lang="en-US" b="0" baseline="0" dirty="0" smtClean="0"/>
              <a:t>“What self-regulation strategies worked best for me?” </a:t>
            </a:r>
          </a:p>
          <a:p>
            <a:pPr marL="171450" indent="-171450">
              <a:buFont typeface="Arial" panose="020B0604020202020204" pitchFamily="34" charset="0"/>
              <a:buChar char="•"/>
            </a:pPr>
            <a:r>
              <a:rPr lang="en-US" b="0" baseline="0" dirty="0" smtClean="0"/>
              <a:t>“Why did they work best?” </a:t>
            </a:r>
          </a:p>
          <a:p>
            <a:pPr marL="171450" indent="-171450">
              <a:buFont typeface="Arial" panose="020B0604020202020204" pitchFamily="34" charset="0"/>
              <a:buChar char="•"/>
            </a:pPr>
            <a:r>
              <a:rPr lang="en-US" b="0" baseline="0" dirty="0" smtClean="0"/>
              <a:t>“Amy I on track to achieve my goal?” </a:t>
            </a:r>
          </a:p>
          <a:p>
            <a:pPr marL="171450" indent="-171450">
              <a:buFont typeface="Arial" panose="020B0604020202020204" pitchFamily="34" charset="0"/>
              <a:buChar char="•"/>
            </a:pPr>
            <a:r>
              <a:rPr lang="en-US" b="0" baseline="0" dirty="0" smtClean="0"/>
              <a:t>“Do I need to make adjustments to my plan?”</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If progress isn’t as intended, remind students they have the ability but might not have used the best strategy, or made sufficient effort.  Also explain that self-regulation can be a discovery process and they need to experiment to find what works best.</a:t>
            </a:r>
            <a:endParaRPr lang="en-US" b="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15</a:t>
            </a:fld>
            <a:endParaRPr lang="en-US"/>
          </a:p>
        </p:txBody>
      </p:sp>
    </p:spTree>
    <p:extLst>
      <p:ext uri="{BB962C8B-B14F-4D97-AF65-F5344CB8AC3E}">
        <p14:creationId xmlns:p14="http://schemas.microsoft.com/office/powerpoint/2010/main" val="122056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a:t>
            </a:r>
          </a:p>
          <a:p>
            <a:pPr marL="171450" indent="-171450">
              <a:buFont typeface="Arial" panose="020B0604020202020204" pitchFamily="34" charset="0"/>
              <a:buChar char="•"/>
            </a:pPr>
            <a:r>
              <a:rPr lang="en-US" b="0" dirty="0" smtClean="0"/>
              <a:t>Define self-regulation</a:t>
            </a:r>
            <a:r>
              <a:rPr lang="en-US" b="0" baseline="0" dirty="0" smtClean="0"/>
              <a:t> for your students.  For example, you might say “Self-regulation is the ability to manage your emotions, your thoughts, and your behaviors to get what you want.”  </a:t>
            </a:r>
          </a:p>
          <a:p>
            <a:pPr marL="171450" indent="-171450">
              <a:buFont typeface="Arial" panose="020B0604020202020204" pitchFamily="34" charset="0"/>
              <a:buChar char="•"/>
            </a:pPr>
            <a:r>
              <a:rPr lang="en-US" b="0" baseline="0" dirty="0" smtClean="0"/>
              <a:t>Explain or illustrate why self-regulation is important for your students.  A good explanation might be “Self-regulation helps you focus attention and avoid distractions.  This helps you learn better and get along better with people.  It also makes you feel better about yourself.”  </a:t>
            </a:r>
          </a:p>
          <a:p>
            <a:pPr marL="171450" indent="-171450">
              <a:buFont typeface="Arial" panose="020B0604020202020204" pitchFamily="34" charset="0"/>
              <a:buChar char="•"/>
            </a:pPr>
            <a:r>
              <a:rPr lang="en-US" b="0" baseline="0" dirty="0" smtClean="0"/>
              <a:t>Introduce the essential components of self-regulation and provide examples of the components related to the students’ context.  For instance, you might say “Self-regulation  requires you to do four things:  plan, monitor, control, and reflect.  What are some things you might like to do better?  Okay, let’s say you want to start a weight-lifting program, what might you think about when making your plan?”  Teachers can also model and demonstrate their own thought processes necessary to complete an activity or make another change.</a:t>
            </a:r>
          </a:p>
          <a:p>
            <a:pPr marL="171450" indent="-171450">
              <a:buFont typeface="Arial" panose="020B0604020202020204" pitchFamily="34" charset="0"/>
              <a:buChar char="•"/>
            </a:pPr>
            <a:r>
              <a:rPr lang="en-US" b="0" baseline="0" dirty="0" smtClean="0"/>
              <a:t>Develop an activity or material that gets your students thinking about self-regulation and its essential components.  One way to do this and build in motivation is to have students inventory what they are doing now and what they might like to change.  Teachers can assist this process by preparing a list or knowledge survey of learning objectives framed as questions for students.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16</a:t>
            </a:fld>
            <a:endParaRPr lang="en-US"/>
          </a:p>
        </p:txBody>
      </p:sp>
    </p:spTree>
    <p:extLst>
      <p:ext uri="{BB962C8B-B14F-4D97-AF65-F5344CB8AC3E}">
        <p14:creationId xmlns:p14="http://schemas.microsoft.com/office/powerpoint/2010/main" val="328105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The following slides are to illustrate the 4 essential components</a:t>
            </a:r>
            <a:r>
              <a:rPr lang="en-US" b="0" baseline="0" dirty="0" smtClean="0"/>
              <a:t> of self-regulation.  Each slide will provide further explanation to the four essential components.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17</a:t>
            </a:fld>
            <a:endParaRPr lang="en-US"/>
          </a:p>
        </p:txBody>
      </p:sp>
    </p:spTree>
    <p:extLst>
      <p:ext uri="{BB962C8B-B14F-4D97-AF65-F5344CB8AC3E}">
        <p14:creationId xmlns:p14="http://schemas.microsoft.com/office/powerpoint/2010/main" val="273260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Think</a:t>
            </a:r>
            <a:r>
              <a:rPr lang="en-US" b="0" baseline="0" dirty="0" smtClean="0"/>
              <a:t> about your students and their current approach to their assignments, goals and tasks.  With these students in mind, discuss the questions on the screen with the people at your table.</a:t>
            </a:r>
          </a:p>
          <a:p>
            <a:endParaRPr lang="en-US" b="0" baseline="0" dirty="0" smtClean="0"/>
          </a:p>
          <a:p>
            <a:r>
              <a:rPr lang="en-US" b="1" baseline="0" dirty="0" smtClean="0"/>
              <a:t>TO DO:</a:t>
            </a:r>
            <a:r>
              <a:rPr lang="en-US" b="0" baseline="0" dirty="0" smtClean="0"/>
              <a:t>  As discussions seem to be wrapping up, bring the group back together and discuss as a large group.</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18</a:t>
            </a:fld>
            <a:endParaRPr lang="en-US"/>
          </a:p>
        </p:txBody>
      </p:sp>
    </p:spTree>
    <p:extLst>
      <p:ext uri="{BB962C8B-B14F-4D97-AF65-F5344CB8AC3E}">
        <p14:creationId xmlns:p14="http://schemas.microsoft.com/office/powerpoint/2010/main" val="49143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Again thinking about your students,</a:t>
            </a:r>
            <a:r>
              <a:rPr lang="en-US" b="0" baseline="0" dirty="0" smtClean="0"/>
              <a:t> how do they currently monitor their progress on assignments, goals and tasks?  Discuss the questions on the screen with the people at your table.</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a:t>
            </a:r>
            <a:r>
              <a:rPr lang="en-US" b="0" baseline="0" dirty="0" smtClean="0"/>
              <a:t>  As discussions seem to be wrapping up, bring the group back together and discuss as a large group.</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19</a:t>
            </a:fld>
            <a:endParaRPr lang="en-US"/>
          </a:p>
        </p:txBody>
      </p:sp>
    </p:spTree>
    <p:extLst>
      <p:ext uri="{BB962C8B-B14F-4D97-AF65-F5344CB8AC3E}">
        <p14:creationId xmlns:p14="http://schemas.microsoft.com/office/powerpoint/2010/main" val="62818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How do your students react when they realize they are not on track?  Discuss the questions</a:t>
            </a:r>
            <a:r>
              <a:rPr lang="en-US" b="0" baseline="0" dirty="0" smtClean="0"/>
              <a:t> on the screen with your table group.</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a:t>
            </a:r>
            <a:r>
              <a:rPr lang="en-US" b="0" baseline="0" dirty="0" smtClean="0"/>
              <a:t>  As discussions seem to be wrapping up, bring the group back together and discuss as a large group.</a:t>
            </a:r>
            <a:endParaRPr lang="en-US" b="1" dirty="0" smtClean="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20</a:t>
            </a:fld>
            <a:endParaRPr lang="en-US"/>
          </a:p>
        </p:txBody>
      </p:sp>
    </p:spTree>
    <p:extLst>
      <p:ext uri="{BB962C8B-B14F-4D97-AF65-F5344CB8AC3E}">
        <p14:creationId xmlns:p14="http://schemas.microsoft.com/office/powerpoint/2010/main" val="112173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  </a:t>
            </a:r>
            <a:r>
              <a:rPr lang="en-US" b="0" dirty="0" smtClean="0"/>
              <a:t>Please add your name and</a:t>
            </a:r>
            <a:r>
              <a:rPr lang="en-US" b="0" baseline="0" dirty="0" smtClean="0"/>
              <a:t> the date in the blank spaces on the slide, in preparation for this presentation.</a:t>
            </a:r>
          </a:p>
          <a:p>
            <a:endParaRPr lang="en-US" b="0" baseline="0" dirty="0" smtClean="0"/>
          </a:p>
          <a:p>
            <a:r>
              <a:rPr lang="en-US" b="1" baseline="0" dirty="0" smtClean="0"/>
              <a:t>TO SAY:</a:t>
            </a:r>
            <a:r>
              <a:rPr lang="en-US" b="0" baseline="0" dirty="0" smtClean="0"/>
              <a:t>  Welcome to an abbreviated version of the Self-Regulation training.  Today’s training will provide you with the four components of Self-Regulation.  If you are interested in learning more about self-regulation, please contact your Regional Professional Development Center.</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a:t>
            </a:fld>
            <a:endParaRPr lang="en-US"/>
          </a:p>
        </p:txBody>
      </p:sp>
    </p:spTree>
    <p:extLst>
      <p:ext uri="{BB962C8B-B14F-4D97-AF65-F5344CB8AC3E}">
        <p14:creationId xmlns:p14="http://schemas.microsoft.com/office/powerpoint/2010/main" val="201711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Essential Component 4, Reflect on what</a:t>
            </a:r>
            <a:r>
              <a:rPr lang="en-US" b="0" baseline="0" dirty="0" smtClean="0"/>
              <a:t> worked and what could be improved, is the most overlooked component.  It is also the most important.  Think about what your students do during and after working on long-term assignments, goals, and tasks.  Discuss the questions on the screen with those at your table.</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DO:</a:t>
            </a:r>
            <a:r>
              <a:rPr lang="en-US" b="0" baseline="0" dirty="0" smtClean="0"/>
              <a:t>  As discussions seem to be wrapping up, bring the group back together and discuss as a large group.</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21</a:t>
            </a:fld>
            <a:endParaRPr lang="en-US"/>
          </a:p>
        </p:txBody>
      </p:sp>
    </p:spTree>
    <p:extLst>
      <p:ext uri="{BB962C8B-B14F-4D97-AF65-F5344CB8AC3E}">
        <p14:creationId xmlns:p14="http://schemas.microsoft.com/office/powerpoint/2010/main" val="23374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TO SAY:</a:t>
            </a:r>
            <a:r>
              <a:rPr lang="en-US" b="0" dirty="0" smtClean="0"/>
              <a:t>  We all still work on self-regulation.  In the past five years, how many of you have at some point tried to eat healthier,</a:t>
            </a:r>
            <a:r>
              <a:rPr lang="en-US" b="0" baseline="0" dirty="0" smtClean="0"/>
              <a:t> exercise more, drink more water, or save money?  Think about an example from your own life of how you demonstrated the components and the results.  Turn to your shoulder partner and share about a time that you tried to self-regulate and where you may have been derailed.</a:t>
            </a:r>
          </a:p>
          <a:p>
            <a:endParaRPr lang="en-US" b="0" baseline="0" dirty="0" smtClean="0"/>
          </a:p>
          <a:p>
            <a:r>
              <a:rPr lang="en-US" b="1" baseline="0" dirty="0" smtClean="0"/>
              <a:t>TO DO:</a:t>
            </a:r>
            <a:r>
              <a:rPr lang="en-US" b="0" baseline="0" dirty="0" smtClean="0"/>
              <a:t>  Allow time for discussion.</a:t>
            </a:r>
          </a:p>
          <a:p>
            <a:endParaRPr lang="en-US" b="0" baseline="0" dirty="0" smtClean="0"/>
          </a:p>
          <a:p>
            <a:r>
              <a:rPr lang="en-US" b="1" baseline="0" dirty="0" smtClean="0"/>
              <a:t>TO SAY:</a:t>
            </a:r>
            <a:r>
              <a:rPr lang="en-US" b="0" baseline="0" dirty="0" smtClean="0"/>
              <a:t>  Now, let’s think through the components.  Did your plan lack specificity?  Did you forget to monitor your plan?  Did something like an illness get you off track?  Did you adjust your plan?  Did you reflect throughout the process, focusing on both what was going well and what you could do differently?  Hold up one, two, three, or four fingers to indicate the component that you were missing or stopped doing.  Our inclination is to tell students what they need to do instead of asking questions and giving them time to proactively plan what will work best for them.  As adults, we don’t always successfully self-regulate, so we shouldn’t assume that our students have mastered this skill.  It is something that we have to continue to work on throughout our lives.  Brainstorming with others is a great way to start this process.  </a:t>
            </a:r>
          </a:p>
          <a:p>
            <a:endParaRPr lang="en-US" b="0" baseline="0" dirty="0" smtClean="0"/>
          </a:p>
          <a:p>
            <a:r>
              <a:rPr lang="en-US" b="0" baseline="0" dirty="0" smtClean="0"/>
              <a:t>As an adult, what are some benefits to being able to self-regulate?  </a:t>
            </a:r>
          </a:p>
          <a:p>
            <a:pPr marL="228600" indent="-228600">
              <a:buFont typeface="+mj-lt"/>
              <a:buAutoNum type="arabicPeriod"/>
            </a:pPr>
            <a:r>
              <a:rPr lang="en-US" b="0" baseline="0" dirty="0" smtClean="0"/>
              <a:t>Being able to better handle obstacles and/or distractions and accomplish your goals.</a:t>
            </a:r>
          </a:p>
          <a:p>
            <a:pPr marL="228600" indent="-228600">
              <a:buFont typeface="+mj-lt"/>
              <a:buAutoNum type="arabicPeriod"/>
            </a:pPr>
            <a:r>
              <a:rPr lang="en-US" b="0" baseline="0" dirty="0" smtClean="0"/>
              <a:t>Improve your ability to recognize and address your own mistakes, rather than waiting for someone else to do it for you.</a:t>
            </a:r>
          </a:p>
          <a:p>
            <a:pPr marL="228600" indent="-228600">
              <a:buFont typeface="+mj-lt"/>
              <a:buAutoNum type="arabicPeriod"/>
            </a:pPr>
            <a:r>
              <a:rPr lang="en-US" b="0" baseline="0" dirty="0" smtClean="0"/>
              <a:t>Improve your goal setting abilities and build your self-efficacy.</a:t>
            </a:r>
          </a:p>
          <a:p>
            <a:pPr marL="228600" indent="-228600">
              <a:buFont typeface="+mj-lt"/>
              <a:buAutoNum type="arabicPeriod"/>
            </a:pPr>
            <a:endParaRPr lang="en-US" b="0" baseline="0" dirty="0" smtClean="0"/>
          </a:p>
          <a:p>
            <a:pPr marL="0" indent="0">
              <a:buFont typeface="+mj-lt"/>
              <a:buNone/>
            </a:pPr>
            <a:r>
              <a:rPr lang="en-US" b="0" baseline="0" dirty="0" smtClean="0"/>
              <a:t>Students receive all the same benefits, plus an increase in academic achievement!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22</a:t>
            </a:fld>
            <a:endParaRPr lang="en-US"/>
          </a:p>
        </p:txBody>
      </p:sp>
    </p:spTree>
    <p:extLst>
      <p:ext uri="{BB962C8B-B14F-4D97-AF65-F5344CB8AC3E}">
        <p14:creationId xmlns:p14="http://schemas.microsoft.com/office/powerpoint/2010/main" val="4114417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DO:</a:t>
            </a:r>
            <a:r>
              <a:rPr lang="en-US" b="0" dirty="0" smtClean="0"/>
              <a:t>  Lead a large</a:t>
            </a:r>
            <a:r>
              <a:rPr lang="en-US" b="0" baseline="0" dirty="0" smtClean="0"/>
              <a:t> group discussion, using the questions on the slide.  </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23</a:t>
            </a:fld>
            <a:endParaRPr lang="en-US"/>
          </a:p>
        </p:txBody>
      </p:sp>
    </p:spTree>
    <p:extLst>
      <p:ext uri="{BB962C8B-B14F-4D97-AF65-F5344CB8AC3E}">
        <p14:creationId xmlns:p14="http://schemas.microsoft.com/office/powerpoint/2010/main" val="3281889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TO</a:t>
            </a:r>
            <a:r>
              <a:rPr lang="en-US" b="1" baseline="0" dirty="0" smtClean="0"/>
              <a:t> SAY:</a:t>
            </a:r>
            <a:r>
              <a:rPr lang="en-US" b="0" baseline="0" dirty="0" smtClean="0"/>
              <a:t>  </a:t>
            </a:r>
          </a:p>
          <a:p>
            <a:pPr marL="171450" indent="-171450">
              <a:buFont typeface="Arial" panose="020B0604020202020204" pitchFamily="34" charset="0"/>
              <a:buChar char="•"/>
            </a:pPr>
            <a:r>
              <a:rPr lang="en-US" b="0" baseline="0" dirty="0" smtClean="0"/>
              <a:t>Provide opportunities for students to practice.  For an upcoming test, you can encourage students to make a concept map to determine study plan actions.  For monitoring, students might use a check-in sheet as we saw in the video earlier and complete an assigned reflection report.  Teachers might also implement Think-PAIR-Share activities by asking students a question that they first consider alone for a minute or two, and then discuss with another student.  Planning journals, charts, and notebooks can be used for students to record observations and activities while still fresh in their minds.  The recording promotes retrieval practices that aid learning and provides data for later self-reflection.  It also acknowledges they are learning new content that builds on existing knowledge and promotes the idea that learning is an ongoing process.  For any of these activities, provide explicit instructions and guidance and then gradually diminish support to encourage students to become more self-regulating.  </a:t>
            </a:r>
          </a:p>
          <a:p>
            <a:pPr marL="171450" indent="-171450">
              <a:buFont typeface="Arial" panose="020B0604020202020204" pitchFamily="34" charset="0"/>
              <a:buChar char="•"/>
            </a:pPr>
            <a:r>
              <a:rPr lang="en-US" b="0" baseline="0" dirty="0" smtClean="0"/>
              <a:t>Provide feedback and support to students as they practice.  If using notebooks or other recording methods, collect them periodically to check student progress and provide meaningful feedback.  Or you could use student-teacher conferencing to guide students in self-regulation and goal setting.  Research indicates progress feedback about what students did well, what they need to improve, and steps they can take to improve their work promotes student motivation and self-regulation as well as academic achievement.</a:t>
            </a:r>
          </a:p>
          <a:p>
            <a:pPr marL="171450" indent="-171450">
              <a:buFont typeface="Arial" panose="020B0604020202020204" pitchFamily="34" charset="0"/>
              <a:buChar char="•"/>
            </a:pPr>
            <a:r>
              <a:rPr lang="en-US" b="0" baseline="0" dirty="0" smtClean="0"/>
              <a:t>Guide students through reflection on and application of self-regulation.  During student self-regulation and self-evaluation, ask them to do causal attribution, that is, ask students to offer opinions about the causes of various outcomes.  Steer them away from causes relating to inability and toward problems that can be fixed with changes to encourage subsequent motivation.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24</a:t>
            </a:fld>
            <a:endParaRPr lang="en-US"/>
          </a:p>
        </p:txBody>
      </p:sp>
    </p:spTree>
    <p:extLst>
      <p:ext uri="{BB962C8B-B14F-4D97-AF65-F5344CB8AC3E}">
        <p14:creationId xmlns:p14="http://schemas.microsoft.com/office/powerpoint/2010/main" val="465055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a:t>
            </a:r>
          </a:p>
          <a:p>
            <a:pPr marL="171450" indent="-171450">
              <a:buFont typeface="Arial" panose="020B0604020202020204" pitchFamily="34" charset="0"/>
              <a:buChar char="•"/>
            </a:pPr>
            <a:r>
              <a:rPr lang="en-US" b="0" dirty="0" smtClean="0"/>
              <a:t>Support students as they personalize application of self-regulation.  Consider giving them an expected outcome chart or having them make their own.  On the chart they could rate their effort level (1-5) on</a:t>
            </a:r>
            <a:r>
              <a:rPr lang="en-US" b="0" baseline="0" dirty="0" smtClean="0"/>
              <a:t> </a:t>
            </a:r>
            <a:r>
              <a:rPr lang="en-US" b="0" baseline="0" dirty="0" err="1" smtClean="0"/>
              <a:t>subgoals</a:t>
            </a:r>
            <a:r>
              <a:rPr lang="en-US" b="0" baseline="0" dirty="0" smtClean="0"/>
              <a:t> and final outcome.</a:t>
            </a:r>
          </a:p>
          <a:p>
            <a:pPr marL="171450" indent="-171450">
              <a:buFont typeface="Arial" panose="020B0604020202020204" pitchFamily="34" charset="0"/>
              <a:buChar char="•"/>
            </a:pPr>
            <a:r>
              <a:rPr lang="en-US" b="0" baseline="0" dirty="0" smtClean="0"/>
              <a:t>Reinforce self-regulation.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25</a:t>
            </a:fld>
            <a:endParaRPr lang="en-US"/>
          </a:p>
        </p:txBody>
      </p:sp>
    </p:spTree>
    <p:extLst>
      <p:ext uri="{BB962C8B-B14F-4D97-AF65-F5344CB8AC3E}">
        <p14:creationId xmlns:p14="http://schemas.microsoft.com/office/powerpoint/2010/main" val="297171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Using self-regulation, students</a:t>
            </a:r>
            <a:r>
              <a:rPr lang="en-US" b="0" baseline="0" dirty="0" smtClean="0"/>
              <a:t> have been found to have focused attention, avoid distractions, complete more homework, learn more, get higher test scores, have increased motivation, get along better with teachers and other students, and maximize academic and social interactions that promote future successes.  As students practice self-regulation in learning, they develop self-efficacy, that is, confidence in one’s abilities, and core skills that continue to be effective in and out of school and into the workplace.  Students with poor self-regulation have greater risk of low academic achievement, peer rejection, and emotional problems.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26</a:t>
            </a:fld>
            <a:endParaRPr lang="en-US"/>
          </a:p>
        </p:txBody>
      </p:sp>
    </p:spTree>
    <p:extLst>
      <p:ext uri="{BB962C8B-B14F-4D97-AF65-F5344CB8AC3E}">
        <p14:creationId xmlns:p14="http://schemas.microsoft.com/office/powerpoint/2010/main" val="326384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Consider the questions on the screen.  Take a moment</a:t>
            </a:r>
            <a:r>
              <a:rPr lang="en-US" b="0" baseline="0" dirty="0" smtClean="0"/>
              <a:t> to self-reflect.  </a:t>
            </a:r>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27</a:t>
            </a:fld>
            <a:endParaRPr lang="en-US"/>
          </a:p>
        </p:txBody>
      </p:sp>
    </p:spTree>
    <p:extLst>
      <p:ext uri="{BB962C8B-B14F-4D97-AF65-F5344CB8AC3E}">
        <p14:creationId xmlns:p14="http://schemas.microsoft.com/office/powerpoint/2010/main" val="3753643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Think about what you can do in the</a:t>
            </a:r>
            <a:r>
              <a:rPr lang="en-US" b="0" baseline="0" dirty="0" smtClean="0"/>
              <a:t> next week, the next month, and for the remainder of the school year to help your students become self-regulated learners.  Using what you have learned in in today’s training, meet with your colleagues when you return to work to discuss ideas for teaching self-regulation.  Right now, turn to your shoulder partner and spend the next few minutes sharing with them what you plan to implement immediately upon your return to the classroom.</a:t>
            </a:r>
          </a:p>
          <a:p>
            <a:endParaRPr lang="en-US" b="0" baseline="0" dirty="0" smtClean="0"/>
          </a:p>
          <a:p>
            <a:r>
              <a:rPr lang="en-US" b="1" baseline="0" dirty="0" smtClean="0"/>
              <a:t>TO DO:</a:t>
            </a:r>
            <a:r>
              <a:rPr lang="en-US" b="0" baseline="0" dirty="0" smtClean="0"/>
              <a:t>  Allow time for discussion.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28</a:t>
            </a:fld>
            <a:endParaRPr lang="en-US"/>
          </a:p>
        </p:txBody>
      </p:sp>
    </p:spTree>
    <p:extLst>
      <p:ext uri="{BB962C8B-B14F-4D97-AF65-F5344CB8AC3E}">
        <p14:creationId xmlns:p14="http://schemas.microsoft.com/office/powerpoint/2010/main" val="775179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KNOW:</a:t>
            </a:r>
            <a:r>
              <a:rPr lang="en-US" b="0" baseline="0" dirty="0" smtClean="0"/>
              <a:t>  This is an optional slide.</a:t>
            </a:r>
          </a:p>
          <a:p>
            <a:r>
              <a:rPr lang="en-US" b="1" baseline="0" dirty="0" smtClean="0"/>
              <a:t>TO DO:</a:t>
            </a:r>
            <a:r>
              <a:rPr lang="en-US" b="0" baseline="0" dirty="0" smtClean="0"/>
              <a:t>  Hand out resource list.</a:t>
            </a:r>
            <a:endParaRPr lang="en-US" b="1" dirty="0" smtClean="0"/>
          </a:p>
          <a:p>
            <a:r>
              <a:rPr lang="en-US" b="1" dirty="0" smtClean="0"/>
              <a:t>TO SAY:</a:t>
            </a:r>
            <a:r>
              <a:rPr lang="en-US" b="0" dirty="0" smtClean="0"/>
              <a:t>  Today’s training</a:t>
            </a:r>
            <a:r>
              <a:rPr lang="en-US" b="0" baseline="0" dirty="0" smtClean="0"/>
              <a:t> materials come from a variety of resources.  The document I am handing out is a list of the resources in case you would like additional information on the subject.  </a:t>
            </a:r>
            <a:r>
              <a:rPr lang="en-US" b="0" dirty="0" smtClean="0"/>
              <a:t>We</a:t>
            </a:r>
            <a:r>
              <a:rPr lang="en-US" b="0" baseline="0" dirty="0" smtClean="0"/>
              <a:t> are now going to listen to a short podcast, Classroom Management:  Cultivating Student Self-Control, by Dr. Jennifer Davis Bowman.  </a:t>
            </a:r>
          </a:p>
          <a:p>
            <a:r>
              <a:rPr lang="en-US" b="1" baseline="0" dirty="0" smtClean="0"/>
              <a:t>TO DO:</a:t>
            </a:r>
            <a:r>
              <a:rPr lang="en-US" b="0" baseline="0" dirty="0" smtClean="0"/>
              <a:t>  Play podcast (7:39) and then lead group discussion.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29</a:t>
            </a:fld>
            <a:endParaRPr lang="en-US"/>
          </a:p>
        </p:txBody>
      </p:sp>
    </p:spTree>
    <p:extLst>
      <p:ext uri="{BB962C8B-B14F-4D97-AF65-F5344CB8AC3E}">
        <p14:creationId xmlns:p14="http://schemas.microsoft.com/office/powerpoint/2010/main" val="3707718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b="0" dirty="0" smtClean="0"/>
              <a:t>  Read slide aloud.</a:t>
            </a:r>
            <a:endParaRPr lang="en-US" b="1"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30</a:t>
            </a:fld>
            <a:endParaRPr lang="en-US"/>
          </a:p>
        </p:txBody>
      </p:sp>
    </p:spTree>
    <p:extLst>
      <p:ext uri="{BB962C8B-B14F-4D97-AF65-F5344CB8AC3E}">
        <p14:creationId xmlns:p14="http://schemas.microsoft.com/office/powerpoint/2010/main" val="357153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This</a:t>
            </a:r>
            <a:r>
              <a:rPr lang="en-US" b="0" baseline="0" dirty="0" smtClean="0"/>
              <a:t> is our schedule for the day.  We have a lot of information to pack into our brief time together today.  We will have a break about halfway through the training, however please feel free to take care of your own needs as they arise.</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a:t>
            </a:fld>
            <a:endParaRPr lang="en-US"/>
          </a:p>
        </p:txBody>
      </p:sp>
    </p:spTree>
    <p:extLst>
      <p:ext uri="{BB962C8B-B14F-4D97-AF65-F5344CB8AC3E}">
        <p14:creationId xmlns:p14="http://schemas.microsoft.com/office/powerpoint/2010/main" val="1906069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b="0" dirty="0" smtClean="0"/>
              <a:t>  Hand out post-assessment.</a:t>
            </a:r>
            <a:endParaRPr lang="en-US" b="1" dirty="0" smtClean="0"/>
          </a:p>
          <a:p>
            <a:r>
              <a:rPr lang="en-US" b="1" dirty="0" smtClean="0"/>
              <a:t>TO</a:t>
            </a:r>
            <a:r>
              <a:rPr lang="en-US" b="1" baseline="0" dirty="0" smtClean="0"/>
              <a:t> SAY:</a:t>
            </a:r>
            <a:r>
              <a:rPr lang="en-US" b="0" baseline="0" dirty="0" smtClean="0"/>
              <a:t>  Please take a few minutes to complete this post-assessment.</a:t>
            </a:r>
          </a:p>
          <a:p>
            <a:r>
              <a:rPr lang="en-US" b="1" baseline="0" dirty="0" smtClean="0"/>
              <a:t>TO DO:</a:t>
            </a:r>
            <a:r>
              <a:rPr lang="en-US" b="0" baseline="0" dirty="0" smtClean="0"/>
              <a:t>  Allow time for completion of post-assessment.</a:t>
            </a:r>
          </a:p>
          <a:p>
            <a:r>
              <a:rPr lang="en-US" b="1" baseline="0" dirty="0" smtClean="0"/>
              <a:t>TO SAY:</a:t>
            </a:r>
            <a:r>
              <a:rPr lang="en-US" b="0" baseline="0" dirty="0" smtClean="0"/>
              <a:t>  We will now take a look at your answers and discuss them.</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31</a:t>
            </a:fld>
            <a:endParaRPr lang="en-US"/>
          </a:p>
        </p:txBody>
      </p:sp>
    </p:spTree>
    <p:extLst>
      <p:ext uri="{BB962C8B-B14F-4D97-AF65-F5344CB8AC3E}">
        <p14:creationId xmlns:p14="http://schemas.microsoft.com/office/powerpoint/2010/main" val="2596786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The answer to</a:t>
            </a:r>
            <a:r>
              <a:rPr lang="en-US" b="0" baseline="0" dirty="0" smtClean="0"/>
              <a:t> question one is D.  Teachers can help students develop self-regulation by asking students to reflect on study strategies they used for a recent test.  Why do you think the other answers are incorrect?</a:t>
            </a:r>
            <a:endParaRPr lang="en-US" b="1"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32</a:t>
            </a:fld>
            <a:endParaRPr lang="en-US"/>
          </a:p>
        </p:txBody>
      </p:sp>
    </p:spTree>
    <p:extLst>
      <p:ext uri="{BB962C8B-B14F-4D97-AF65-F5344CB8AC3E}">
        <p14:creationId xmlns:p14="http://schemas.microsoft.com/office/powerpoint/2010/main" val="361171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The answer to</a:t>
            </a:r>
            <a:r>
              <a:rPr lang="en-US" b="0" baseline="0" dirty="0" smtClean="0"/>
              <a:t> question two is A.  Students who use self-regulation strategies in school can avoid distractions.  Why do you think the other answers are incorrect?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33</a:t>
            </a:fld>
            <a:endParaRPr lang="en-US"/>
          </a:p>
        </p:txBody>
      </p:sp>
    </p:spTree>
    <p:extLst>
      <p:ext uri="{BB962C8B-B14F-4D97-AF65-F5344CB8AC3E}">
        <p14:creationId xmlns:p14="http://schemas.microsoft.com/office/powerpoint/2010/main" val="238171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The answer to</a:t>
            </a:r>
            <a:r>
              <a:rPr lang="en-US" b="0" baseline="0" dirty="0" smtClean="0"/>
              <a:t> question three is A.  Self-regulation cannot be taught is not a true statement.  What makes this statement false?</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34</a:t>
            </a:fld>
            <a:endParaRPr lang="en-US"/>
          </a:p>
        </p:txBody>
      </p:sp>
    </p:spTree>
    <p:extLst>
      <p:ext uri="{BB962C8B-B14F-4D97-AF65-F5344CB8AC3E}">
        <p14:creationId xmlns:p14="http://schemas.microsoft.com/office/powerpoint/2010/main" val="2990216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The answer to</a:t>
            </a:r>
            <a:r>
              <a:rPr lang="en-US" b="0" baseline="0" dirty="0" smtClean="0"/>
              <a:t> question three is C.  Changing his studying strategy is an example of the controlling component of self-regulation.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35</a:t>
            </a:fld>
            <a:endParaRPr lang="en-US"/>
          </a:p>
        </p:txBody>
      </p:sp>
    </p:spTree>
    <p:extLst>
      <p:ext uri="{BB962C8B-B14F-4D97-AF65-F5344CB8AC3E}">
        <p14:creationId xmlns:p14="http://schemas.microsoft.com/office/powerpoint/2010/main" val="3646614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 SAY:</a:t>
            </a:r>
            <a:r>
              <a:rPr lang="en-US" b="0" dirty="0" smtClean="0"/>
              <a:t>  The answer to</a:t>
            </a:r>
            <a:r>
              <a:rPr lang="en-US" b="0" baseline="0" dirty="0" smtClean="0"/>
              <a:t> question five is D.  Thinking about all the factors that might have contributed is an example of the reflecting component of self-regulation.</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36</a:t>
            </a:fld>
            <a:endParaRPr lang="en-US"/>
          </a:p>
        </p:txBody>
      </p:sp>
    </p:spTree>
    <p:extLst>
      <p:ext uri="{BB962C8B-B14F-4D97-AF65-F5344CB8AC3E}">
        <p14:creationId xmlns:p14="http://schemas.microsoft.com/office/powerpoint/2010/main" val="3303913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98500"/>
            <a:ext cx="5581650"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37</a:t>
            </a:fld>
            <a:endParaRPr lang="en-US"/>
          </a:p>
        </p:txBody>
      </p:sp>
    </p:spTree>
    <p:extLst>
      <p:ext uri="{BB962C8B-B14F-4D97-AF65-F5344CB8AC3E}">
        <p14:creationId xmlns:p14="http://schemas.microsoft.com/office/powerpoint/2010/main" val="234840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TO</a:t>
            </a:r>
            <a:r>
              <a:rPr lang="en-US" b="1" baseline="0" dirty="0" smtClean="0"/>
              <a:t> SAY:  </a:t>
            </a:r>
            <a:r>
              <a:rPr lang="en-US" b="0" baseline="0" dirty="0" smtClean="0"/>
              <a:t>These are our norms for the day.  Are there any others that we need to add?</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4</a:t>
            </a:fld>
            <a:endParaRPr lang="en-US"/>
          </a:p>
        </p:txBody>
      </p:sp>
    </p:spTree>
    <p:extLst>
      <p:ext uri="{BB962C8B-B14F-4D97-AF65-F5344CB8AC3E}">
        <p14:creationId xmlns:p14="http://schemas.microsoft.com/office/powerpoint/2010/main" val="25226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b="0" dirty="0" smtClean="0"/>
              <a:t>  Handout</a:t>
            </a:r>
            <a:r>
              <a:rPr lang="en-US" b="0" baseline="0" dirty="0" smtClean="0"/>
              <a:t> the Pre-Assessment to participants.</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 SAY:</a:t>
            </a:r>
            <a:r>
              <a:rPr lang="en-US" b="0" baseline="0" dirty="0" smtClean="0"/>
              <a:t>  </a:t>
            </a:r>
            <a:r>
              <a:rPr lang="en-US" b="0" dirty="0" smtClean="0"/>
              <a:t>Good learning starts with an assessment of where your students are in their knowledge</a:t>
            </a:r>
            <a:r>
              <a:rPr lang="en-US" b="0" baseline="0" dirty="0" smtClean="0"/>
              <a:t> of the particular topic you are about to introduce so that you know which areas or skills may need more emphasis than others.  Please take a moment to complete the pre-assessment that was just handed out.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5</a:t>
            </a:fld>
            <a:endParaRPr lang="en-US"/>
          </a:p>
        </p:txBody>
      </p:sp>
    </p:spTree>
    <p:extLst>
      <p:ext uri="{BB962C8B-B14F-4D97-AF65-F5344CB8AC3E}">
        <p14:creationId xmlns:p14="http://schemas.microsoft.com/office/powerpoint/2010/main" val="206498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b="0" dirty="0" smtClean="0"/>
              <a:t>  Related</a:t>
            </a:r>
            <a:r>
              <a:rPr lang="en-US" b="0" baseline="0" dirty="0" smtClean="0"/>
              <a:t> to other competencies, such as emotional self-control, flexibility, initiative, goal setting, and optimism, self-regulation is the ability to monitor and manage emotions, thoughts, and behaviors to achieve desired outcomes.  Self-regulated students strive to develop their self-awareness to effectively manage their time and effort, understand their strengths and weaknesses, and redirect actions once mistakes or obstacles are recognized.  The better students can self-regulate, the better they can master more complex skills and concepts.</a:t>
            </a:r>
          </a:p>
          <a:p>
            <a:endParaRPr lang="en-US" b="0" baseline="0" dirty="0" smtClean="0"/>
          </a:p>
          <a:p>
            <a:r>
              <a:rPr lang="en-US" b="0" baseline="0" dirty="0" smtClean="0"/>
              <a:t>According to Barry Zimmerman, a well known researcher in the area of self-regulated learning, “Self-regulation is not a mental ability or an academic performance skill; rather it is the self-directive process by which learners transform their mental abilities into academic skills.”</a:t>
            </a:r>
          </a:p>
          <a:p>
            <a:endParaRPr lang="en-US" b="0" baseline="0" dirty="0" smtClean="0"/>
          </a:p>
          <a:p>
            <a:r>
              <a:rPr lang="en-US" b="0" baseline="0" dirty="0" smtClean="0"/>
              <a:t>Using self-regulation, students have been found to focus attention, avoid distractions, complete more homework, learn more, get higher test scores, have increased motivation, get along better with teachers and other students, and maximize academic and social interactions that promote future successes.  As students practice self-regulation in learning, they develop self-efficacy, that is, confidence in one’s abilities, and core skills that continue to be effective in and out of school and into the workplace.  Students with poor self-regulation have greater risk of low academic achievement, peer rejection, and emotional problems.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7</a:t>
            </a:fld>
            <a:endParaRPr lang="en-US"/>
          </a:p>
        </p:txBody>
      </p:sp>
    </p:spTree>
    <p:extLst>
      <p:ext uri="{BB962C8B-B14F-4D97-AF65-F5344CB8AC3E}">
        <p14:creationId xmlns:p14="http://schemas.microsoft.com/office/powerpoint/2010/main" val="258701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SAY:</a:t>
            </a:r>
            <a:r>
              <a:rPr lang="en-US" b="0" baseline="0" dirty="0" smtClean="0"/>
              <a:t>  The self-control, confidence, and knowledge gained from self-regulation gives students the resiliency and skill to successfully navigate college and careers.  Implementing self-regulation fine-tunes students’ organizational ability and builds healthy work habits.  The self-awareness and self-critiques used in self-regulation help students stay on track and persevere toward goals, work well with others, and adapt to new situations.  Thinking about your own classroom, can you identify which students have difficulty completing homework, paying attention in class, or studying for tests?  </a:t>
            </a:r>
          </a:p>
          <a:p>
            <a:endParaRPr lang="en-US" b="0" baseline="0" dirty="0" smtClean="0"/>
          </a:p>
          <a:p>
            <a:r>
              <a:rPr lang="en-US" b="1" baseline="0" dirty="0" smtClean="0"/>
              <a:t>TO DO:  </a:t>
            </a:r>
            <a:r>
              <a:rPr lang="en-US" b="0" baseline="0" dirty="0" smtClean="0"/>
              <a:t>Lead a group discussion using the following questions.</a:t>
            </a:r>
          </a:p>
          <a:p>
            <a:pPr marL="171450" indent="-171450">
              <a:buFont typeface="Arial" panose="020B0604020202020204" pitchFamily="34" charset="0"/>
              <a:buChar char="•"/>
            </a:pPr>
            <a:r>
              <a:rPr lang="en-US" b="0" baseline="0" dirty="0" smtClean="0"/>
              <a:t>How do you currently help students learn self-regulation strategies and monitor their own behavior to succeed in school?  </a:t>
            </a:r>
          </a:p>
          <a:p>
            <a:pPr marL="171450" indent="-171450">
              <a:buFont typeface="Arial" panose="020B0604020202020204" pitchFamily="34" charset="0"/>
              <a:buChar char="•"/>
            </a:pPr>
            <a:r>
              <a:rPr lang="en-US" b="0" baseline="0" dirty="0" smtClean="0"/>
              <a:t>How do you use self-regulation in your professional life?</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8</a:t>
            </a:fld>
            <a:endParaRPr lang="en-US"/>
          </a:p>
        </p:txBody>
      </p:sp>
    </p:spTree>
    <p:extLst>
      <p:ext uri="{BB962C8B-B14F-4D97-AF65-F5344CB8AC3E}">
        <p14:creationId xmlns:p14="http://schemas.microsoft.com/office/powerpoint/2010/main" val="290442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SAY:</a:t>
            </a:r>
            <a:r>
              <a:rPr lang="en-US" b="0" baseline="0" dirty="0" smtClean="0"/>
              <a:t>  The video we are about to watch provides a brief overview of the research behind self-regulation.  It is intended more for educators than students.</a:t>
            </a:r>
          </a:p>
          <a:p>
            <a:endParaRPr lang="en-US" b="0" baseline="0" dirty="0" smtClean="0"/>
          </a:p>
          <a:p>
            <a:r>
              <a:rPr lang="en-US" b="1" baseline="0" dirty="0" smtClean="0"/>
              <a:t>TO DO:</a:t>
            </a:r>
            <a:r>
              <a:rPr lang="en-US" b="0" baseline="0" dirty="0" smtClean="0"/>
              <a:t>  Show self-regulation overview video (https://youtu.be/4y9sjonSri0)</a:t>
            </a:r>
          </a:p>
          <a:p>
            <a:endParaRPr lang="en-US" b="1" baseline="0" dirty="0" smtClean="0"/>
          </a:p>
          <a:p>
            <a:r>
              <a:rPr lang="en-US" b="1" baseline="0" dirty="0" smtClean="0"/>
              <a:t>TO DO:  </a:t>
            </a:r>
            <a:r>
              <a:rPr lang="en-US" b="0" baseline="0" dirty="0" smtClean="0"/>
              <a:t>Lead a debrief with the large group using the following questions.  The information in the </a:t>
            </a:r>
            <a:r>
              <a:rPr lang="en-US" b="1" baseline="0" dirty="0" smtClean="0"/>
              <a:t>TO SAY</a:t>
            </a:r>
            <a:r>
              <a:rPr lang="en-US" b="0" baseline="0" dirty="0" smtClean="0"/>
              <a:t> section is to be said to the large group after receiving answers to the question below.</a:t>
            </a:r>
          </a:p>
          <a:p>
            <a:endParaRPr lang="en-US" b="0" baseline="0" dirty="0" smtClean="0"/>
          </a:p>
          <a:p>
            <a:r>
              <a:rPr lang="en-US" b="0" baseline="0" dirty="0" smtClean="0"/>
              <a:t>DEBRIEF QUESTION:  Who is self-regulation for and why?</a:t>
            </a:r>
          </a:p>
          <a:p>
            <a:endParaRPr lang="en-US" b="0" baseline="0" dirty="0" smtClean="0"/>
          </a:p>
          <a:p>
            <a:r>
              <a:rPr lang="en-US" b="1" baseline="0" dirty="0" smtClean="0"/>
              <a:t>TO SAY:  </a:t>
            </a:r>
            <a:r>
              <a:rPr lang="en-US" b="0" baseline="0" dirty="0" smtClean="0"/>
              <a:t>Self-regulation is not just for low-achieving students, those who struggle with certain subjects or those who are late, messy, etc.  Self-regulation is also important for high-achieving students.  At some point, we all encounter obstacles or difficulties in accomplishing a goal or task and being able to use self-regulation will help us keep going to achieve the outcome we want.  In short, we all have times where we encounter challenges while pursuing goals, and we need to be able to self-regulate in order to keep working on them and eventually attain them.</a:t>
            </a:r>
            <a:endParaRPr lang="en-US" b="1"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9</a:t>
            </a:fld>
            <a:endParaRPr lang="en-US"/>
          </a:p>
        </p:txBody>
      </p:sp>
    </p:spTree>
    <p:extLst>
      <p:ext uri="{BB962C8B-B14F-4D97-AF65-F5344CB8AC3E}">
        <p14:creationId xmlns:p14="http://schemas.microsoft.com/office/powerpoint/2010/main" val="106215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  </a:t>
            </a:r>
            <a:r>
              <a:rPr lang="en-US" b="0" dirty="0" smtClean="0"/>
              <a:t>At the end of this training, you should be able to:</a:t>
            </a:r>
          </a:p>
          <a:p>
            <a:pPr marL="171450" indent="-171450">
              <a:buFont typeface="Arial" panose="020B0604020202020204" pitchFamily="34" charset="0"/>
              <a:buChar char="•"/>
            </a:pPr>
            <a:r>
              <a:rPr lang="en-US" b="0" dirty="0" smtClean="0"/>
              <a:t>define the college and career competency</a:t>
            </a:r>
            <a:r>
              <a:rPr lang="en-US" b="0" baseline="0" dirty="0" smtClean="0"/>
              <a:t> of self-regulation, </a:t>
            </a:r>
          </a:p>
          <a:p>
            <a:pPr marL="171450" indent="-171450">
              <a:buFont typeface="Arial" panose="020B0604020202020204" pitchFamily="34" charset="0"/>
              <a:buChar char="•"/>
            </a:pPr>
            <a:r>
              <a:rPr lang="en-US" b="0" baseline="0" dirty="0" smtClean="0"/>
              <a:t>explain the four components of the self-regulation process (plan, monitor, control, and reflect), </a:t>
            </a:r>
          </a:p>
          <a:p>
            <a:pPr marL="171450" indent="-171450">
              <a:buFont typeface="Arial" panose="020B0604020202020204" pitchFamily="34" charset="0"/>
              <a:buChar char="•"/>
            </a:pPr>
            <a:r>
              <a:rPr lang="en-US" b="0" baseline="0" dirty="0" smtClean="0"/>
              <a:t>and develop a self-regulation instructional plan that incorporates planning, journaling, and other strategies.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10</a:t>
            </a:fld>
            <a:endParaRPr lang="en-US"/>
          </a:p>
        </p:txBody>
      </p:sp>
    </p:spTree>
    <p:extLst>
      <p:ext uri="{BB962C8B-B14F-4D97-AF65-F5344CB8AC3E}">
        <p14:creationId xmlns:p14="http://schemas.microsoft.com/office/powerpoint/2010/main" val="59911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1" y="273844"/>
            <a:ext cx="8532813" cy="5164667"/>
          </a:xfrm>
          <a:prstGeom prst="roundRect">
            <a:avLst>
              <a:gd name="adj" fmla="val 2081"/>
            </a:avLst>
          </a:prstGeom>
          <a:solidFill>
            <a:schemeClr val="accent1"/>
          </a:soli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418597" y="361802"/>
            <a:ext cx="8306809" cy="259080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516838"/>
            <a:ext cx="7772400" cy="15240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dirty="0"/>
          </a:p>
        </p:txBody>
      </p:sp>
      <p:sp>
        <p:nvSpPr>
          <p:cNvPr id="20" name="Subtitle 19"/>
          <p:cNvSpPr>
            <a:spLocks noGrp="1"/>
          </p:cNvSpPr>
          <p:nvPr>
            <p:ph type="subTitle" idx="1"/>
          </p:nvPr>
        </p:nvSpPr>
        <p:spPr>
          <a:xfrm>
            <a:off x="722376" y="3070860"/>
            <a:ext cx="7772400" cy="7620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pPr>
                <a:defRPr/>
              </a:pPr>
              <a:t>11/7/2019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720340" y="-853440"/>
            <a:ext cx="3779520" cy="8153400"/>
          </a:xfrm>
        </p:spPr>
        <p:txBody>
          <a:bodyPr vert="eaVert"/>
          <a:lstStyle>
            <a:lvl1pPr>
              <a:buClr>
                <a:srgbClr val="0083A9"/>
              </a:buClr>
              <a:defRPr/>
            </a:lvl1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pPr>
                <a:defRPr/>
              </a:pPr>
              <a:t>11/7/2019</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pPr>
                <a:defRPr/>
              </a:pPr>
              <a:t>‹#›</a:t>
            </a:fld>
            <a:endParaRPr lang="en-US"/>
          </a:p>
        </p:txBody>
      </p:sp>
      <p:sp>
        <p:nvSpPr>
          <p:cNvPr id="7" name="Title 1"/>
          <p:cNvSpPr txBox="1">
            <a:spLocks/>
          </p:cNvSpPr>
          <p:nvPr userDrawn="1"/>
        </p:nvSpPr>
        <p:spPr>
          <a:xfrm>
            <a:off x="479426" y="495300"/>
            <a:ext cx="8183562" cy="875771"/>
          </a:xfrm>
          <a:prstGeom prst="rect">
            <a:avLst/>
          </a:prstGeom>
        </p:spPr>
        <p:txBody>
          <a:bodyPr vert="horz" anchor="b">
            <a:noAutofit/>
          </a:bodyPr>
          <a:lstStyle>
            <a:lvl1pPr algn="l" rtl="0" eaLnBrk="1" fontAlgn="base" hangingPunct="1">
              <a:spcBef>
                <a:spcPct val="0"/>
              </a:spcBef>
              <a:spcAft>
                <a:spcPct val="0"/>
              </a:spcAft>
              <a:defRPr lang="en-US" sz="3600" b="1" kern="1200" dirty="0">
                <a:solidFill>
                  <a:srgbClr val="0083A9"/>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62100"/>
            <a:ext cx="8183880" cy="34899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pPr>
                <a:defRPr/>
              </a:pPr>
              <a:t>11/7/2019</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pPr>
                <a:defRPr/>
              </a:pPr>
              <a:t>‹#›</a:t>
            </a:fld>
            <a:endParaRPr lang="en-US"/>
          </a:p>
        </p:txBody>
      </p:sp>
      <p:sp>
        <p:nvSpPr>
          <p:cNvPr id="7" name="Title 1"/>
          <p:cNvSpPr>
            <a:spLocks noGrp="1"/>
          </p:cNvSpPr>
          <p:nvPr>
            <p:ph type="title"/>
          </p:nvPr>
        </p:nvSpPr>
        <p:spPr>
          <a:xfrm>
            <a:off x="479426" y="495300"/>
            <a:ext cx="8183562" cy="875771"/>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ounded Rectangle 3"/>
          <p:cNvSpPr/>
          <p:nvPr/>
        </p:nvSpPr>
        <p:spPr>
          <a:xfrm>
            <a:off x="288637" y="277308"/>
            <a:ext cx="8532813" cy="516466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63103" y="1485900"/>
            <a:ext cx="8183880" cy="350520"/>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pPr>
                <a:defRPr/>
              </a:pPr>
              <a:t>11/7/2019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pPr>
                <a:defRPr/>
              </a:pPr>
              <a:t>‹#›</a:t>
            </a:fld>
            <a:endParaRPr lang="en-US"/>
          </a:p>
        </p:txBody>
      </p:sp>
      <p:sp>
        <p:nvSpPr>
          <p:cNvPr id="9" name="Title 1"/>
          <p:cNvSpPr>
            <a:spLocks noGrp="1"/>
          </p:cNvSpPr>
          <p:nvPr>
            <p:ph type="title"/>
          </p:nvPr>
        </p:nvSpPr>
        <p:spPr>
          <a:xfrm>
            <a:off x="479426" y="495300"/>
            <a:ext cx="8183562" cy="875771"/>
          </a:xfrm>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1409700"/>
            <a:ext cx="3931920" cy="3657600"/>
          </a:xfrm>
        </p:spPr>
        <p:txBody>
          <a:bodyPr/>
          <a:lstStyle>
            <a:lvl1pPr>
              <a:buClr>
                <a:srgbClr val="0083A9"/>
              </a:buClr>
              <a:defRPr sz="2600">
                <a:solidFill>
                  <a:srgbClr val="0083A9"/>
                </a:solidFill>
              </a:defRPr>
            </a:lvl1pPr>
            <a:lvl2pPr>
              <a:defRPr sz="2200"/>
            </a:lvl2pPr>
            <a:lvl3pPr>
              <a:defRPr sz="2000"/>
            </a:lvl3pPr>
            <a:lvl4pPr>
              <a:defRPr sz="1800"/>
            </a:lvl4pPr>
            <a:lvl5pPr>
              <a:defRPr sz="18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409700"/>
            <a:ext cx="3931920" cy="3657600"/>
          </a:xfrm>
        </p:spPr>
        <p:txBody>
          <a:bodyPr/>
          <a:lstStyle>
            <a:lvl1pPr>
              <a:buClr>
                <a:srgbClr val="0083A9"/>
              </a:buClr>
              <a:defRPr sz="2600">
                <a:solidFill>
                  <a:srgbClr val="0083A9"/>
                </a:solidFill>
              </a:defRPr>
            </a:lvl1pPr>
            <a:lvl2pPr>
              <a:defRPr sz="2200"/>
            </a:lvl2pPr>
            <a:lvl3pPr>
              <a:defRPr sz="2000"/>
            </a:lvl3pPr>
            <a:lvl4pPr>
              <a:defRPr sz="1800"/>
            </a:lvl4pPr>
            <a:lvl5pPr>
              <a:defRPr sz="18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pPr>
                <a:defRPr/>
              </a:pPr>
              <a:t>11/7/2019</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33500"/>
            <a:ext cx="3931920" cy="660135"/>
          </a:xfrm>
        </p:spPr>
        <p:txBody>
          <a:bodyPr lIns="146304" anchor="ctr"/>
          <a:lstStyle>
            <a:lvl1pPr marL="0" indent="0" algn="l">
              <a:buNone/>
              <a:defRPr sz="2400" b="1">
                <a:solidFill>
                  <a:srgbClr val="0083A9"/>
                </a:solidFill>
              </a:defRPr>
            </a:lvl1pPr>
            <a:lvl2pPr>
              <a:buNone/>
              <a:defRPr sz="2000" b="1"/>
            </a:lvl2pPr>
            <a:lvl3pPr>
              <a:buNone/>
              <a:defRPr sz="1800" b="1"/>
            </a:lvl3pPr>
            <a:lvl4pPr>
              <a:buNone/>
              <a:defRPr sz="1600" b="1"/>
            </a:lvl4pPr>
            <a:lvl5pPr>
              <a:buNone/>
              <a:defRPr sz="1600" b="1"/>
            </a:lvl5pPr>
            <a:extLst/>
          </a:lstStyle>
          <a:p>
            <a:pPr lvl="0"/>
            <a:r>
              <a:rPr lang="en-US" smtClean="0"/>
              <a:t>Edit Master text styles</a:t>
            </a:r>
          </a:p>
        </p:txBody>
      </p:sp>
      <p:sp>
        <p:nvSpPr>
          <p:cNvPr id="4" name="Text Placeholder 3"/>
          <p:cNvSpPr>
            <a:spLocks noGrp="1"/>
          </p:cNvSpPr>
          <p:nvPr>
            <p:ph type="body" sz="half" idx="3"/>
          </p:nvPr>
        </p:nvSpPr>
        <p:spPr>
          <a:xfrm>
            <a:off x="4724400" y="1333500"/>
            <a:ext cx="3931920" cy="660135"/>
          </a:xfrm>
        </p:spPr>
        <p:txBody>
          <a:bodyPr lIns="137160" anchor="ctr"/>
          <a:lstStyle>
            <a:lvl1pPr marL="0" indent="0" algn="l">
              <a:buNone/>
              <a:defRPr sz="2400" b="1">
                <a:solidFill>
                  <a:srgbClr val="0083A9"/>
                </a:solidFill>
              </a:defRPr>
            </a:lvl1pPr>
            <a:lvl2pPr>
              <a:buNone/>
              <a:defRPr sz="2000" b="1"/>
            </a:lvl2pPr>
            <a:lvl3pPr>
              <a:buNone/>
              <a:defRPr sz="1800" b="1"/>
            </a:lvl3pPr>
            <a:lvl4pPr>
              <a:buNone/>
              <a:defRPr sz="1600" b="1"/>
            </a:lvl4pPr>
            <a:lvl5pPr>
              <a:buNone/>
              <a:defRPr sz="1600" b="1"/>
            </a:lvl5pPr>
            <a:extLst/>
          </a:lstStyle>
          <a:p>
            <a:pPr lvl="0"/>
            <a:r>
              <a:rPr lang="en-US" smtClean="0"/>
              <a:t>Edit Master text styles</a:t>
            </a:r>
          </a:p>
        </p:txBody>
      </p:sp>
      <p:sp>
        <p:nvSpPr>
          <p:cNvPr id="5" name="Content Placeholder 4"/>
          <p:cNvSpPr>
            <a:spLocks noGrp="1"/>
          </p:cNvSpPr>
          <p:nvPr>
            <p:ph sz="quarter" idx="2"/>
          </p:nvPr>
        </p:nvSpPr>
        <p:spPr>
          <a:xfrm>
            <a:off x="685800" y="2082800"/>
            <a:ext cx="3931920" cy="290830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082800"/>
            <a:ext cx="3931920" cy="290830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pPr>
                <a:defRPr/>
              </a:pPr>
              <a:t>11/7/2019</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pPr>
                <a:defRPr/>
              </a:pPr>
              <a:t>‹#›</a:t>
            </a:fld>
            <a:endParaRPr lang="en-US"/>
          </a:p>
        </p:txBody>
      </p:sp>
      <p:sp>
        <p:nvSpPr>
          <p:cNvPr id="10" name="Title 1"/>
          <p:cNvSpPr txBox="1">
            <a:spLocks/>
          </p:cNvSpPr>
          <p:nvPr userDrawn="1"/>
        </p:nvSpPr>
        <p:spPr>
          <a:xfrm>
            <a:off x="479426" y="495300"/>
            <a:ext cx="8183562" cy="875771"/>
          </a:xfrm>
          <a:prstGeom prst="rect">
            <a:avLst/>
          </a:prstGeom>
        </p:spPr>
        <p:txBody>
          <a:bodyPr vert="horz" anchor="b">
            <a:noAutofit/>
          </a:bodyPr>
          <a:lstStyle>
            <a:lvl1pPr algn="l" rtl="0" eaLnBrk="1" fontAlgn="base" hangingPunct="1">
              <a:spcBef>
                <a:spcPct val="0"/>
              </a:spcBef>
              <a:spcAft>
                <a:spcPct val="0"/>
              </a:spcAft>
              <a:defRPr lang="en-US" sz="3600" b="1" kern="1200" dirty="0">
                <a:solidFill>
                  <a:srgbClr val="0083A9"/>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pPr>
                <a:defRPr/>
              </a:pPr>
              <a:t>11/7/2019</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1" y="273844"/>
            <a:ext cx="8532813" cy="516466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pPr>
                <a:defRPr/>
              </a:pPr>
              <a:t>11/7/2019</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444500"/>
            <a:ext cx="2971800" cy="762000"/>
          </a:xfrm>
        </p:spPr>
        <p:txBody>
          <a:bodyPr/>
          <a:lstStyle>
            <a:lvl1pPr algn="l">
              <a:buNone/>
              <a:defRPr sz="2200" b="1">
                <a:solidFill>
                  <a:srgbClr val="0083A9"/>
                </a:solidFill>
              </a:defRPr>
            </a:lvl1pPr>
            <a:extLst/>
          </a:lstStyle>
          <a:p>
            <a:r>
              <a:rPr lang="en-US" smtClean="0"/>
              <a:t>Click to edit Master title style</a:t>
            </a:r>
            <a:endParaRPr lang="en-US" dirty="0"/>
          </a:p>
        </p:txBody>
      </p:sp>
      <p:sp>
        <p:nvSpPr>
          <p:cNvPr id="3" name="Text Placeholder 2"/>
          <p:cNvSpPr>
            <a:spLocks noGrp="1"/>
          </p:cNvSpPr>
          <p:nvPr>
            <p:ph type="body" idx="2"/>
          </p:nvPr>
        </p:nvSpPr>
        <p:spPr>
          <a:xfrm>
            <a:off x="5538847" y="1206502"/>
            <a:ext cx="2971800" cy="3505093"/>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3" y="775120"/>
            <a:ext cx="4626159" cy="3937002"/>
          </a:xfrm>
        </p:spPr>
        <p:txBody>
          <a:bodyPr/>
          <a:lstStyle>
            <a:lvl1pPr>
              <a:buClr>
                <a:srgbClr val="0083A9"/>
              </a:buClr>
              <a:defRPr sz="2800">
                <a:solidFill>
                  <a:srgbClr val="0083A9"/>
                </a:solidFill>
              </a:defRPr>
            </a:lvl1pPr>
            <a:lvl2pPr>
              <a:defRPr sz="2600">
                <a:solidFill>
                  <a:srgbClr val="0083A9"/>
                </a:solidFill>
              </a:defRPr>
            </a:lvl2pPr>
            <a:lvl3pPr>
              <a:defRPr sz="2400">
                <a:solidFill>
                  <a:srgbClr val="0083A9"/>
                </a:solidFill>
              </a:defRPr>
            </a:lvl3pPr>
            <a:lvl4pPr>
              <a:defRPr sz="2000">
                <a:solidFill>
                  <a:srgbClr val="0083A9"/>
                </a:solidFill>
              </a:defRPr>
            </a:lvl4pPr>
            <a:lvl5pPr>
              <a:defRPr sz="2000">
                <a:solidFill>
                  <a:srgbClr val="0083A9"/>
                </a:solidFill>
              </a:defRPr>
            </a:lvl5pPr>
            <a:lvl6pPr>
              <a:buNone/>
              <a:defRPr/>
            </a:lvl6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pPr>
                <a:defRPr/>
              </a:pPr>
              <a:t>11/7/2019</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ounded Rectangle 4"/>
          <p:cNvSpPr/>
          <p:nvPr userDrawn="1"/>
        </p:nvSpPr>
        <p:spPr>
          <a:xfrm>
            <a:off x="304801" y="273844"/>
            <a:ext cx="8532813" cy="516466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200" y="1371070"/>
            <a:ext cx="5925312" cy="3581929"/>
          </a:xfrm>
          <a:prstGeom prst="snipRoundRect">
            <a:avLst>
              <a:gd name="adj1" fmla="val 1040"/>
              <a:gd name="adj2" fmla="val 0"/>
            </a:avLst>
          </a:prstGeom>
          <a:solidFill>
            <a:schemeClr val="tx1"/>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pPr>
                <a:defRPr/>
              </a:pPr>
              <a:t>11/7/2019</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pPr>
                <a:defRPr/>
              </a:pPr>
              <a:t>‹#›</a:t>
            </a:fld>
            <a:endParaRPr lang="en-US"/>
          </a:p>
        </p:txBody>
      </p:sp>
      <p:sp>
        <p:nvSpPr>
          <p:cNvPr id="10" name="Content Placeholder 3"/>
          <p:cNvSpPr>
            <a:spLocks noGrp="1"/>
          </p:cNvSpPr>
          <p:nvPr>
            <p:ph sz="half" idx="2"/>
          </p:nvPr>
        </p:nvSpPr>
        <p:spPr>
          <a:xfrm>
            <a:off x="6400800" y="1371070"/>
            <a:ext cx="2255520" cy="3543829"/>
          </a:xfrm>
        </p:spPr>
        <p:txBody>
          <a:bodyPr/>
          <a:lstStyle>
            <a:lvl1pPr>
              <a:buClr>
                <a:srgbClr val="0083A9"/>
              </a:buClr>
              <a:defRPr sz="2000">
                <a:solidFill>
                  <a:srgbClr val="0083A9"/>
                </a:solidFill>
              </a:defRPr>
            </a:lvl1pPr>
            <a:lvl2pPr>
              <a:buClr>
                <a:srgbClr val="0083A9"/>
              </a:buClr>
              <a:defRPr sz="1800"/>
            </a:lvl2pPr>
            <a:lvl3pPr>
              <a:buClr>
                <a:srgbClr val="0083A9"/>
              </a:buClr>
              <a:defRPr sz="1600"/>
            </a:lvl3pPr>
            <a:lvl4pPr>
              <a:buClr>
                <a:srgbClr val="0083A9"/>
              </a:buClr>
              <a:defRPr sz="1400"/>
            </a:lvl4pPr>
            <a:lvl5pPr>
              <a:buClr>
                <a:srgbClr val="0083A9"/>
              </a:buClr>
              <a:defRPr sz="14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479426" y="495300"/>
            <a:ext cx="8183562" cy="875771"/>
          </a:xfrm>
          <a:prstGeom prst="rect">
            <a:avLst/>
          </a:prstGeom>
        </p:spPr>
        <p:txBody>
          <a:bodyPr vert="horz" anchor="b">
            <a:noAutofit/>
          </a:bodyPr>
          <a:lstStyle>
            <a:lvl1pPr algn="l" rtl="0" eaLnBrk="1" fontAlgn="base" hangingPunct="1">
              <a:spcBef>
                <a:spcPct val="0"/>
              </a:spcBef>
              <a:spcAft>
                <a:spcPct val="0"/>
              </a:spcAft>
              <a:defRPr lang="en-US" sz="3600" b="1" kern="1200" dirty="0">
                <a:solidFill>
                  <a:srgbClr val="0083A9"/>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1" y="273844"/>
            <a:ext cx="8532813" cy="516466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7" y="361802"/>
            <a:ext cx="8306809" cy="45720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479426" y="495300"/>
            <a:ext cx="8183562" cy="875771"/>
          </a:xfrm>
          <a:prstGeom prst="rect">
            <a:avLst/>
          </a:prstGeom>
        </p:spPr>
        <p:txBody>
          <a:bodyPr vert="horz" anchor="b">
            <a:noAutofit/>
          </a:bodyPr>
          <a:lstStyle/>
          <a:p>
            <a:r>
              <a:rPr lang="en-US" smtClean="0"/>
              <a:t>Click to edit Master title style</a:t>
            </a:r>
            <a:endParaRPr lang="en-US" dirty="0"/>
          </a:p>
        </p:txBody>
      </p:sp>
      <p:sp>
        <p:nvSpPr>
          <p:cNvPr id="1031" name="Text Placeholder 3"/>
          <p:cNvSpPr>
            <a:spLocks noGrp="1"/>
          </p:cNvSpPr>
          <p:nvPr>
            <p:ph type="body" idx="1"/>
          </p:nvPr>
        </p:nvSpPr>
        <p:spPr bwMode="auto">
          <a:xfrm>
            <a:off x="541844" y="1562100"/>
            <a:ext cx="8183562" cy="3489854"/>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24"/>
          <p:cNvSpPr>
            <a:spLocks noGrp="1"/>
          </p:cNvSpPr>
          <p:nvPr>
            <p:ph type="dt" sz="half" idx="2"/>
          </p:nvPr>
        </p:nvSpPr>
        <p:spPr>
          <a:xfrm>
            <a:off x="3776663" y="5093230"/>
            <a:ext cx="2286000" cy="304271"/>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pPr>
                <a:defRPr/>
              </a:pPr>
              <a:t>11/7/2019</a:t>
            </a:fld>
            <a:endParaRPr lang="en-US"/>
          </a:p>
        </p:txBody>
      </p:sp>
      <p:sp>
        <p:nvSpPr>
          <p:cNvPr id="18" name="Footer Placeholder 17"/>
          <p:cNvSpPr>
            <a:spLocks noGrp="1"/>
          </p:cNvSpPr>
          <p:nvPr>
            <p:ph type="ftr" sz="quarter" idx="3"/>
          </p:nvPr>
        </p:nvSpPr>
        <p:spPr>
          <a:xfrm>
            <a:off x="6062663" y="5093230"/>
            <a:ext cx="2286000" cy="304271"/>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5093230"/>
            <a:ext cx="457200" cy="304271"/>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3" r:id="rId1"/>
    <p:sldLayoutId id="2147483736" r:id="rId2"/>
    <p:sldLayoutId id="2147483744" r:id="rId3"/>
    <p:sldLayoutId id="2147483737" r:id="rId4"/>
    <p:sldLayoutId id="2147483738" r:id="rId5"/>
    <p:sldLayoutId id="2147483739" r:id="rId6"/>
    <p:sldLayoutId id="2147483745" r:id="rId7"/>
    <p:sldLayoutId id="2147483740" r:id="rId8"/>
    <p:sldLayoutId id="2147483746" r:id="rId9"/>
    <p:sldLayoutId id="2147483741" r:id="rId10"/>
  </p:sldLayoutIdLst>
  <p:hf hdr="0" ftr="0" dt="0"/>
  <p:txStyles>
    <p:titleStyle>
      <a:lvl1pPr algn="l" rtl="0" eaLnBrk="1" fontAlgn="base" hangingPunct="1">
        <a:spcBef>
          <a:spcPct val="0"/>
        </a:spcBef>
        <a:spcAft>
          <a:spcPct val="0"/>
        </a:spcAft>
        <a:defRPr lang="en-US" sz="3600" b="1" kern="1200" dirty="0">
          <a:solidFill>
            <a:srgbClr val="0083A9"/>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rgbClr val="0083A9"/>
        </a:buClr>
        <a:buSzPct val="80000"/>
        <a:buFont typeface="Wingdings 2" pitchFamily="18" charset="2"/>
        <a:buChar char=""/>
        <a:defRPr sz="2800" kern="1200">
          <a:solidFill>
            <a:srgbClr val="0083A9"/>
          </a:solidFill>
          <a:latin typeface="+mn-lt"/>
          <a:ea typeface="+mn-ea"/>
          <a:cs typeface="+mn-cs"/>
        </a:defRPr>
      </a:lvl1pPr>
      <a:lvl2pPr marL="547688" indent="-200025" algn="l" rtl="0" eaLnBrk="1" fontAlgn="base" hangingPunct="1">
        <a:spcBef>
          <a:spcPts val="250"/>
        </a:spcBef>
        <a:spcAft>
          <a:spcPct val="0"/>
        </a:spcAft>
        <a:buClr>
          <a:srgbClr val="0083A9"/>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jackstreet.com/jackstreet/KCQA.BowmanHarrisKoonlaba.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4y9sjonSri0"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335" y="999818"/>
            <a:ext cx="8183880" cy="3489960"/>
          </a:xfrm>
        </p:spPr>
        <p:txBody>
          <a:bodyPr/>
          <a:lstStyle/>
          <a:p>
            <a:r>
              <a:rPr lang="en-US" sz="2400" dirty="0" smtClean="0"/>
              <a:t>Presenter notes information</a:t>
            </a:r>
          </a:p>
          <a:p>
            <a:r>
              <a:rPr lang="en-US" sz="2400" dirty="0" smtClean="0"/>
              <a:t>Supplies needed:</a:t>
            </a:r>
          </a:p>
          <a:p>
            <a:pPr lvl="1"/>
            <a:r>
              <a:rPr lang="en-US" sz="2000" dirty="0" smtClean="0"/>
              <a:t>Post-It Notes</a:t>
            </a:r>
          </a:p>
          <a:p>
            <a:pPr lvl="1"/>
            <a:r>
              <a:rPr lang="en-US" sz="2000" dirty="0" smtClean="0"/>
              <a:t>Chart Paper (one per table group)</a:t>
            </a:r>
          </a:p>
          <a:p>
            <a:pPr lvl="1"/>
            <a:r>
              <a:rPr lang="en-US" sz="2000" dirty="0" smtClean="0"/>
              <a:t>Colored Markers (black, red, green, and blue—one of each per table)</a:t>
            </a:r>
          </a:p>
          <a:p>
            <a:pPr lvl="1"/>
            <a:r>
              <a:rPr lang="en-US" sz="2000" dirty="0" smtClean="0"/>
              <a:t>Highlighters (red, green, blue—one per participant)</a:t>
            </a:r>
          </a:p>
          <a:p>
            <a:r>
              <a:rPr lang="en-US" sz="2400" dirty="0" smtClean="0"/>
              <a:t>Handouts:</a:t>
            </a:r>
          </a:p>
          <a:p>
            <a:pPr lvl="1"/>
            <a:r>
              <a:rPr lang="en-US" sz="2000" dirty="0" smtClean="0"/>
              <a:t>Notes</a:t>
            </a:r>
          </a:p>
          <a:p>
            <a:pPr lvl="1"/>
            <a:r>
              <a:rPr lang="en-US" sz="2000" dirty="0" smtClean="0"/>
              <a:t>Pre-Assessment</a:t>
            </a:r>
          </a:p>
          <a:p>
            <a:pPr lvl="1"/>
            <a:r>
              <a:rPr lang="en-US" sz="2000" dirty="0" smtClean="0"/>
              <a:t>Post-Assessment</a:t>
            </a:r>
          </a:p>
          <a:p>
            <a:pPr lvl="1"/>
            <a:r>
              <a:rPr lang="en-US" sz="2000" dirty="0" smtClean="0"/>
              <a:t>References</a:t>
            </a:r>
          </a:p>
          <a:p>
            <a:pPr lvl="1"/>
            <a:endParaRPr lang="en-US" sz="2000" dirty="0"/>
          </a:p>
        </p:txBody>
      </p:sp>
      <p:sp>
        <p:nvSpPr>
          <p:cNvPr id="4" name="Title 3"/>
          <p:cNvSpPr>
            <a:spLocks noGrp="1"/>
          </p:cNvSpPr>
          <p:nvPr>
            <p:ph type="title"/>
          </p:nvPr>
        </p:nvSpPr>
        <p:spPr>
          <a:xfrm>
            <a:off x="588335" y="114300"/>
            <a:ext cx="8183562" cy="875771"/>
          </a:xfrm>
        </p:spPr>
        <p:txBody>
          <a:bodyPr/>
          <a:lstStyle/>
          <a:p>
            <a:r>
              <a:rPr lang="en-US" dirty="0"/>
              <a:t>Consultant Preparation</a:t>
            </a:r>
          </a:p>
        </p:txBody>
      </p:sp>
    </p:spTree>
    <p:extLst>
      <p:ext uri="{BB962C8B-B14F-4D97-AF65-F5344CB8AC3E}">
        <p14:creationId xmlns:p14="http://schemas.microsoft.com/office/powerpoint/2010/main" val="804376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At the end of this training, you should be able to:</a:t>
            </a:r>
          </a:p>
          <a:p>
            <a:r>
              <a:rPr lang="en-US" sz="2400" dirty="0"/>
              <a:t>define self-regulation,</a:t>
            </a:r>
          </a:p>
          <a:p>
            <a:r>
              <a:rPr lang="en-US" sz="2400" dirty="0"/>
              <a:t>explain the four components of self-regulation (plan, monitor, control, and reflect),</a:t>
            </a:r>
          </a:p>
          <a:p>
            <a:r>
              <a:rPr lang="en-US" sz="2400" dirty="0"/>
              <a:t>and develop a self-regulation instructional plan that incorporates planning, journaling, and other strategies.</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9</a:t>
            </a:r>
            <a:endParaRPr lang="en-US" dirty="0"/>
          </a:p>
        </p:txBody>
      </p:sp>
      <p:sp>
        <p:nvSpPr>
          <p:cNvPr id="4" name="Title 3"/>
          <p:cNvSpPr>
            <a:spLocks noGrp="1"/>
          </p:cNvSpPr>
          <p:nvPr>
            <p:ph type="title"/>
          </p:nvPr>
        </p:nvSpPr>
        <p:spPr/>
        <p:txBody>
          <a:bodyPr/>
          <a:lstStyle/>
          <a:p>
            <a:r>
              <a:rPr lang="en-US" dirty="0"/>
              <a:t>Key Points</a:t>
            </a:r>
          </a:p>
        </p:txBody>
      </p:sp>
    </p:spTree>
    <p:extLst>
      <p:ext uri="{BB962C8B-B14F-4D97-AF65-F5344CB8AC3E}">
        <p14:creationId xmlns:p14="http://schemas.microsoft.com/office/powerpoint/2010/main" val="400724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Self-regulation is not just for students who want to improve skill, knowledge or behavior.</a:t>
            </a:r>
          </a:p>
          <a:p>
            <a:r>
              <a:rPr lang="en-US" sz="2400" dirty="0"/>
              <a:t>The four-step self-regulation process connects behavior directly to desired outcomes.</a:t>
            </a:r>
          </a:p>
          <a:p>
            <a:pPr lvl="1"/>
            <a:r>
              <a:rPr lang="en-US" dirty="0"/>
              <a:t>Students build confidence in their ability to perform at high levels, increasing self-efficacy (the belief they can achieve)</a:t>
            </a:r>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10</a:t>
            </a:r>
            <a:endParaRPr lang="en-US" dirty="0"/>
          </a:p>
        </p:txBody>
      </p:sp>
      <p:sp>
        <p:nvSpPr>
          <p:cNvPr id="4" name="Title 3"/>
          <p:cNvSpPr>
            <a:spLocks noGrp="1"/>
          </p:cNvSpPr>
          <p:nvPr>
            <p:ph type="title"/>
          </p:nvPr>
        </p:nvSpPr>
        <p:spPr/>
        <p:txBody>
          <a:bodyPr/>
          <a:lstStyle/>
          <a:p>
            <a:r>
              <a:rPr lang="en-US" dirty="0"/>
              <a:t>Unpacking Self-Regulation</a:t>
            </a:r>
          </a:p>
        </p:txBody>
      </p:sp>
    </p:spTree>
    <p:extLst>
      <p:ext uri="{BB962C8B-B14F-4D97-AF65-F5344CB8AC3E}">
        <p14:creationId xmlns:p14="http://schemas.microsoft.com/office/powerpoint/2010/main" val="315126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073" y="1551200"/>
            <a:ext cx="8183880" cy="3489960"/>
          </a:xfrm>
        </p:spPr>
        <p:txBody>
          <a:bodyPr/>
          <a:lstStyle/>
          <a:p>
            <a:r>
              <a:rPr lang="en-US" sz="2400" dirty="0"/>
              <a:t>Essential components “make up” the competency.</a:t>
            </a:r>
          </a:p>
          <a:p>
            <a:r>
              <a:rPr lang="en-US" sz="2400" dirty="0"/>
              <a:t>Competencies are complex.</a:t>
            </a:r>
          </a:p>
          <a:p>
            <a:r>
              <a:rPr lang="en-US" sz="2400" dirty="0"/>
              <a:t>Teach the essential components </a:t>
            </a:r>
            <a:r>
              <a:rPr lang="en-US" sz="2400" u="sng" dirty="0"/>
              <a:t>and</a:t>
            </a:r>
            <a:r>
              <a:rPr lang="en-US" sz="2400" dirty="0"/>
              <a:t> use the essential components to shape your instruction.</a:t>
            </a:r>
          </a:p>
          <a:p>
            <a:r>
              <a:rPr lang="en-US" sz="2400" dirty="0"/>
              <a:t>Essential components provide a checklist (learning schema) for our brains.</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11</a:t>
            </a:r>
            <a:endParaRPr lang="en-US" dirty="0"/>
          </a:p>
        </p:txBody>
      </p:sp>
      <p:sp>
        <p:nvSpPr>
          <p:cNvPr id="4" name="Title 3"/>
          <p:cNvSpPr>
            <a:spLocks noGrp="1"/>
          </p:cNvSpPr>
          <p:nvPr>
            <p:ph type="title"/>
          </p:nvPr>
        </p:nvSpPr>
        <p:spPr/>
        <p:txBody>
          <a:bodyPr/>
          <a:lstStyle/>
          <a:p>
            <a:r>
              <a:rPr lang="en-US" dirty="0"/>
              <a:t>Essential Components of Self-Regulation</a:t>
            </a:r>
          </a:p>
        </p:txBody>
      </p:sp>
    </p:spTree>
    <p:extLst>
      <p:ext uri="{BB962C8B-B14F-4D97-AF65-F5344CB8AC3E}">
        <p14:creationId xmlns:p14="http://schemas.microsoft.com/office/powerpoint/2010/main" val="301553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12</a:t>
            </a:r>
            <a:endParaRPr lang="en-US" dirty="0"/>
          </a:p>
        </p:txBody>
      </p:sp>
      <p:pic>
        <p:nvPicPr>
          <p:cNvPr id="5" name="Picture 4">
            <a:extLst>
              <a:ext uri="{FF2B5EF4-FFF2-40B4-BE49-F238E27FC236}">
                <a16:creationId xmlns:a16="http://schemas.microsoft.com/office/drawing/2014/main" id="{9676D0ED-4547-45BA-AADB-D788C1B733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76" t="1270" r="2221" b="953"/>
          <a:stretch/>
        </p:blipFill>
        <p:spPr>
          <a:xfrm>
            <a:off x="1219200" y="342900"/>
            <a:ext cx="6364364" cy="5054601"/>
          </a:xfrm>
          <a:prstGeom prst="rect">
            <a:avLst/>
          </a:prstGeom>
          <a:ln>
            <a:solidFill>
              <a:schemeClr val="tx1"/>
            </a:solidFill>
          </a:ln>
        </p:spPr>
      </p:pic>
    </p:spTree>
    <p:extLst>
      <p:ext uri="{BB962C8B-B14F-4D97-AF65-F5344CB8AC3E}">
        <p14:creationId xmlns:p14="http://schemas.microsoft.com/office/powerpoint/2010/main" val="85408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361" y="955515"/>
            <a:ext cx="8183880" cy="3489960"/>
          </a:xfrm>
        </p:spPr>
        <p:txBody>
          <a:bodyPr/>
          <a:lstStyle/>
          <a:p>
            <a:r>
              <a:rPr lang="en-US" sz="2400" dirty="0"/>
              <a:t>PLAN (What do you want to change?)</a:t>
            </a:r>
          </a:p>
          <a:p>
            <a:pPr lvl="1"/>
            <a:r>
              <a:rPr lang="en-US" dirty="0"/>
              <a:t>Analyze desired change (is it adding or removing a behavior; a one time, daily, weekly, or multi-step goal; what will it take?).</a:t>
            </a:r>
          </a:p>
          <a:p>
            <a:r>
              <a:rPr lang="en-US" sz="2400" dirty="0"/>
              <a:t>MONITOR progress</a:t>
            </a:r>
          </a:p>
          <a:p>
            <a:pPr lvl="1"/>
            <a:r>
              <a:rPr lang="en-US" dirty="0"/>
              <a:t>Provides immediate feedback, engages students, increases awareness of their own behavior.</a:t>
            </a:r>
          </a:p>
          <a:p>
            <a:pPr lvl="1"/>
            <a:r>
              <a:rPr lang="en-US" dirty="0"/>
              <a:t>Students ask themselves what changes need to be made</a:t>
            </a:r>
          </a:p>
          <a:p>
            <a:pPr lvl="1"/>
            <a:r>
              <a:rPr lang="en-US" dirty="0"/>
              <a:t>Teachers remind students to follow their plan.</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13</a:t>
            </a:r>
            <a:endParaRPr lang="en-US" dirty="0"/>
          </a:p>
        </p:txBody>
      </p:sp>
      <p:sp>
        <p:nvSpPr>
          <p:cNvPr id="4" name="Title 3"/>
          <p:cNvSpPr>
            <a:spLocks noGrp="1"/>
          </p:cNvSpPr>
          <p:nvPr>
            <p:ph type="title"/>
          </p:nvPr>
        </p:nvSpPr>
        <p:spPr>
          <a:xfrm>
            <a:off x="533400" y="114300"/>
            <a:ext cx="8183562" cy="875771"/>
          </a:xfrm>
        </p:spPr>
        <p:txBody>
          <a:bodyPr/>
          <a:lstStyle/>
          <a:p>
            <a:r>
              <a:rPr lang="en-US" dirty="0"/>
              <a:t>Essential Components</a:t>
            </a:r>
          </a:p>
        </p:txBody>
      </p:sp>
    </p:spTree>
    <p:extLst>
      <p:ext uri="{BB962C8B-B14F-4D97-AF65-F5344CB8AC3E}">
        <p14:creationId xmlns:p14="http://schemas.microsoft.com/office/powerpoint/2010/main" val="340102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8" y="1257300"/>
            <a:ext cx="8501063" cy="3489960"/>
          </a:xfrm>
        </p:spPr>
        <p:txBody>
          <a:bodyPr/>
          <a:lstStyle/>
          <a:p>
            <a:r>
              <a:rPr lang="en-US" sz="2350" dirty="0"/>
              <a:t>CONTROL</a:t>
            </a:r>
          </a:p>
          <a:p>
            <a:pPr lvl="1"/>
            <a:r>
              <a:rPr lang="en-US" sz="2350" dirty="0"/>
              <a:t>Students take charge of their own actions to master self-regulation.</a:t>
            </a:r>
          </a:p>
          <a:p>
            <a:pPr lvl="1"/>
            <a:r>
              <a:rPr lang="en-US" sz="2350" dirty="0"/>
              <a:t>Implement strategies to stay on track to meet goals.</a:t>
            </a:r>
          </a:p>
          <a:p>
            <a:r>
              <a:rPr lang="en-US" sz="2350" dirty="0"/>
              <a:t>REFLECT</a:t>
            </a:r>
          </a:p>
          <a:p>
            <a:pPr lvl="1"/>
            <a:r>
              <a:rPr lang="en-US" sz="2350" dirty="0"/>
              <a:t>Students make observations and ask themselves questions.</a:t>
            </a:r>
          </a:p>
          <a:p>
            <a:pPr lvl="1"/>
            <a:r>
              <a:rPr lang="en-US" sz="2350" dirty="0"/>
              <a:t>Teachers remind students they have the ability but maybe didn’t use the best strategy or need more effort.</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14</a:t>
            </a:r>
            <a:endParaRPr lang="en-US" dirty="0"/>
          </a:p>
        </p:txBody>
      </p:sp>
      <p:sp>
        <p:nvSpPr>
          <p:cNvPr id="4" name="Title 3"/>
          <p:cNvSpPr>
            <a:spLocks noGrp="1"/>
          </p:cNvSpPr>
          <p:nvPr>
            <p:ph type="title"/>
          </p:nvPr>
        </p:nvSpPr>
        <p:spPr>
          <a:xfrm>
            <a:off x="304799" y="495300"/>
            <a:ext cx="8501063" cy="875771"/>
          </a:xfrm>
        </p:spPr>
        <p:txBody>
          <a:bodyPr/>
          <a:lstStyle/>
          <a:p>
            <a:r>
              <a:rPr lang="en-US" sz="3500" dirty="0"/>
              <a:t>Essential Components (continued)</a:t>
            </a:r>
          </a:p>
        </p:txBody>
      </p:sp>
    </p:spTree>
    <p:extLst>
      <p:ext uri="{BB962C8B-B14F-4D97-AF65-F5344CB8AC3E}">
        <p14:creationId xmlns:p14="http://schemas.microsoft.com/office/powerpoint/2010/main" val="336917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Define self-regulation for your students.</a:t>
            </a:r>
          </a:p>
          <a:p>
            <a:r>
              <a:rPr lang="en-US" sz="2400" dirty="0"/>
              <a:t>Explain or illustrate why self-regulation is important.</a:t>
            </a:r>
          </a:p>
          <a:p>
            <a:r>
              <a:rPr lang="en-US" sz="2400" dirty="0"/>
              <a:t>Introduce the essential components of self-regulation (plan, monitor, control, reflect) and provide examples related to the students’ context.</a:t>
            </a:r>
          </a:p>
          <a:p>
            <a:r>
              <a:rPr lang="en-US" sz="2400" dirty="0"/>
              <a:t>Develop an activity </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15</a:t>
            </a:r>
            <a:endParaRPr lang="en-US" dirty="0"/>
          </a:p>
        </p:txBody>
      </p:sp>
      <p:sp>
        <p:nvSpPr>
          <p:cNvPr id="4" name="Title 3"/>
          <p:cNvSpPr>
            <a:spLocks noGrp="1"/>
          </p:cNvSpPr>
          <p:nvPr>
            <p:ph type="title"/>
          </p:nvPr>
        </p:nvSpPr>
        <p:spPr/>
        <p:txBody>
          <a:bodyPr/>
          <a:lstStyle/>
          <a:p>
            <a:r>
              <a:rPr lang="en-US" dirty="0"/>
              <a:t>Examples of Teacher Instruction</a:t>
            </a:r>
          </a:p>
        </p:txBody>
      </p:sp>
    </p:spTree>
    <p:extLst>
      <p:ext uri="{BB962C8B-B14F-4D97-AF65-F5344CB8AC3E}">
        <p14:creationId xmlns:p14="http://schemas.microsoft.com/office/powerpoint/2010/main" val="383722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As a reminder, the essential components are:</a:t>
            </a:r>
          </a:p>
          <a:p>
            <a:r>
              <a:rPr lang="en-US" sz="2400" dirty="0"/>
              <a:t>Make a plan.</a:t>
            </a:r>
          </a:p>
          <a:p>
            <a:r>
              <a:rPr lang="en-US" sz="2400" dirty="0"/>
              <a:t>Monitor the plan.</a:t>
            </a:r>
          </a:p>
          <a:p>
            <a:r>
              <a:rPr lang="en-US" sz="2400" dirty="0"/>
              <a:t>Take control and make changes to the plan (as needed)</a:t>
            </a:r>
          </a:p>
          <a:p>
            <a:r>
              <a:rPr lang="en-US" sz="2400" dirty="0"/>
              <a:t>Reflect on what worked and what could be improved.</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16</a:t>
            </a:r>
            <a:endParaRPr lang="en-US" dirty="0"/>
          </a:p>
        </p:txBody>
      </p:sp>
      <p:sp>
        <p:nvSpPr>
          <p:cNvPr id="4" name="Title 3"/>
          <p:cNvSpPr>
            <a:spLocks noGrp="1"/>
          </p:cNvSpPr>
          <p:nvPr>
            <p:ph type="title"/>
          </p:nvPr>
        </p:nvSpPr>
        <p:spPr/>
        <p:txBody>
          <a:bodyPr/>
          <a:lstStyle/>
          <a:p>
            <a:r>
              <a:rPr lang="en-US" dirty="0"/>
              <a:t>Essential Components of Self-Regulation</a:t>
            </a:r>
          </a:p>
        </p:txBody>
      </p:sp>
    </p:spTree>
    <p:extLst>
      <p:ext uri="{BB962C8B-B14F-4D97-AF65-F5344CB8AC3E}">
        <p14:creationId xmlns:p14="http://schemas.microsoft.com/office/powerpoint/2010/main" val="177964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535" y="1603270"/>
            <a:ext cx="8501063" cy="3489960"/>
          </a:xfrm>
        </p:spPr>
        <p:txBody>
          <a:bodyPr/>
          <a:lstStyle/>
          <a:p>
            <a:pPr marL="112712" indent="0">
              <a:buNone/>
            </a:pPr>
            <a:r>
              <a:rPr lang="en-US" sz="2400" dirty="0"/>
              <a:t>Think about your students and their current approach to their assignments, goals, and tasks (in your classroom, in academics overall, in other areas of life such as sports/extracurricular activities, etc.)</a:t>
            </a:r>
          </a:p>
          <a:p>
            <a:r>
              <a:rPr lang="en-US" sz="2400" dirty="0"/>
              <a:t>Do they make a plan?  Or do they wait for you to tell them how to proceed, or just dive in without thinking through all of the pieces first?</a:t>
            </a:r>
          </a:p>
          <a:p>
            <a:r>
              <a:rPr lang="en-US" sz="2400" dirty="0"/>
              <a:t>If they make plans, what do they look like?  Are they detailed and feasible?  Or vague and unrealistic?</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17</a:t>
            </a:r>
            <a:endParaRPr lang="en-US" dirty="0"/>
          </a:p>
        </p:txBody>
      </p:sp>
      <p:sp>
        <p:nvSpPr>
          <p:cNvPr id="4" name="Title 3"/>
          <p:cNvSpPr>
            <a:spLocks noGrp="1"/>
          </p:cNvSpPr>
          <p:nvPr>
            <p:ph type="title"/>
          </p:nvPr>
        </p:nvSpPr>
        <p:spPr/>
        <p:txBody>
          <a:bodyPr/>
          <a:lstStyle/>
          <a:p>
            <a:r>
              <a:rPr lang="en-US" dirty="0" smtClean="0"/>
              <a:t>Make </a:t>
            </a:r>
            <a:r>
              <a:rPr lang="en-US" dirty="0"/>
              <a:t>a Plan</a:t>
            </a:r>
          </a:p>
        </p:txBody>
      </p:sp>
    </p:spTree>
    <p:extLst>
      <p:ext uri="{BB962C8B-B14F-4D97-AF65-F5344CB8AC3E}">
        <p14:creationId xmlns:p14="http://schemas.microsoft.com/office/powerpoint/2010/main" val="244612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7170"/>
            <a:ext cx="8610600" cy="3489960"/>
          </a:xfrm>
        </p:spPr>
        <p:txBody>
          <a:bodyPr/>
          <a:lstStyle/>
          <a:p>
            <a:pPr marL="112712" indent="0">
              <a:buNone/>
            </a:pPr>
            <a:r>
              <a:rPr lang="en-US" sz="2400" dirty="0"/>
              <a:t>Think about whether your students currently monitor their progress on assignments, goals, and tasks (in your classroom, in academics overall, in other areas of life such as sports/extracurricular activities, etc.)</a:t>
            </a:r>
          </a:p>
          <a:p>
            <a:r>
              <a:rPr lang="en-US" sz="2400" dirty="0"/>
              <a:t>Do they know how to determine whether or not they are on track?  Or do they not realize they are off-track until they reach the deadline?</a:t>
            </a:r>
          </a:p>
          <a:p>
            <a:r>
              <a:rPr lang="en-US" sz="2400" dirty="0"/>
              <a:t>Are they able to identify relevant things to monitor to determine if they are on track, or do they only focus on monitoring outcomes?</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18</a:t>
            </a:r>
            <a:endParaRPr lang="en-US" dirty="0"/>
          </a:p>
        </p:txBody>
      </p:sp>
      <p:sp>
        <p:nvSpPr>
          <p:cNvPr id="4" name="Title 3"/>
          <p:cNvSpPr>
            <a:spLocks noGrp="1"/>
          </p:cNvSpPr>
          <p:nvPr>
            <p:ph type="title"/>
          </p:nvPr>
        </p:nvSpPr>
        <p:spPr/>
        <p:txBody>
          <a:bodyPr/>
          <a:lstStyle/>
          <a:p>
            <a:r>
              <a:rPr lang="en-US" dirty="0" smtClean="0"/>
              <a:t>Monitor </a:t>
            </a:r>
            <a:r>
              <a:rPr lang="en-US" dirty="0"/>
              <a:t>the Plan</a:t>
            </a:r>
          </a:p>
        </p:txBody>
      </p:sp>
    </p:spTree>
    <p:extLst>
      <p:ext uri="{BB962C8B-B14F-4D97-AF65-F5344CB8AC3E}">
        <p14:creationId xmlns:p14="http://schemas.microsoft.com/office/powerpoint/2010/main" val="332690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08000"/>
            <a:ext cx="7924800" cy="2286000"/>
          </a:xfrm>
        </p:spPr>
        <p:txBody>
          <a:bodyPr anchor="ctr" anchorCtr="0"/>
          <a:lstStyle/>
          <a:p>
            <a:pPr algn="ctr" fontAlgn="auto">
              <a:spcAft>
                <a:spcPts val="0"/>
              </a:spcAft>
              <a:defRPr/>
            </a:pPr>
            <a:r>
              <a:rPr lang="en-US" sz="3600" dirty="0"/>
              <a:t>Self-Regulation</a:t>
            </a:r>
            <a:endParaRPr lang="en-US" sz="3600" dirty="0">
              <a:solidFill>
                <a:srgbClr val="004B8D"/>
              </a:solidFill>
            </a:endParaRPr>
          </a:p>
        </p:txBody>
      </p:sp>
      <p:sp>
        <p:nvSpPr>
          <p:cNvPr id="6147" name="Subtitle 2"/>
          <p:cNvSpPr>
            <a:spLocks noGrp="1"/>
          </p:cNvSpPr>
          <p:nvPr>
            <p:ph type="subTitle" idx="1"/>
          </p:nvPr>
        </p:nvSpPr>
        <p:spPr>
          <a:xfrm>
            <a:off x="533400" y="3070490"/>
            <a:ext cx="7772400" cy="549010"/>
          </a:xfrm>
        </p:spPr>
        <p:txBody>
          <a:bodyPr/>
          <a:lstStyle/>
          <a:p>
            <a:pPr marL="36513">
              <a:spcBef>
                <a:spcPct val="0"/>
              </a:spcBef>
            </a:pPr>
            <a:r>
              <a:rPr lang="en-US" sz="2500" b="1" dirty="0" smtClean="0">
                <a:solidFill>
                  <a:srgbClr val="439639"/>
                </a:solidFill>
              </a:rPr>
              <a:t>Presentation for</a:t>
            </a:r>
            <a:br>
              <a:rPr lang="en-US" sz="2500" b="1" dirty="0" smtClean="0">
                <a:solidFill>
                  <a:srgbClr val="439639"/>
                </a:solidFill>
              </a:rPr>
            </a:br>
            <a:r>
              <a:rPr lang="en-US" sz="2500" b="1" dirty="0" smtClean="0">
                <a:solidFill>
                  <a:srgbClr val="439639"/>
                </a:solidFill>
              </a:rPr>
              <a:t>XYZ Organization</a:t>
            </a:r>
          </a:p>
        </p:txBody>
      </p:sp>
      <p:pic>
        <p:nvPicPr>
          <p:cNvPr id="6148" name="Picture 6" descr="Logo_main_color.jpg"/>
          <p:cNvPicPr>
            <a:picLocks noChangeAspect="1"/>
          </p:cNvPicPr>
          <p:nvPr/>
        </p:nvPicPr>
        <p:blipFill>
          <a:blip r:embed="rId3" cstate="print"/>
          <a:stretch>
            <a:fillRect/>
          </a:stretch>
        </p:blipFill>
        <p:spPr bwMode="auto">
          <a:xfrm>
            <a:off x="457200" y="4127500"/>
            <a:ext cx="3581400" cy="1143000"/>
          </a:xfrm>
          <a:prstGeom prst="rect">
            <a:avLst/>
          </a:prstGeom>
          <a:noFill/>
          <a:ln w="9525">
            <a:noFill/>
            <a:miter lim="800000"/>
            <a:headEnd/>
            <a:tailEnd/>
          </a:ln>
        </p:spPr>
      </p:pic>
      <p:sp>
        <p:nvSpPr>
          <p:cNvPr id="6149" name="TextBox 7"/>
          <p:cNvSpPr txBox="1">
            <a:spLocks noChangeArrowheads="1"/>
          </p:cNvSpPr>
          <p:nvPr/>
        </p:nvSpPr>
        <p:spPr bwMode="auto">
          <a:xfrm>
            <a:off x="5943600" y="3848100"/>
            <a:ext cx="2362200" cy="430887"/>
          </a:xfrm>
          <a:prstGeom prst="rect">
            <a:avLst/>
          </a:prstGeom>
          <a:noFill/>
          <a:ln w="9525">
            <a:noFill/>
            <a:miter lim="800000"/>
            <a:headEnd/>
            <a:tailEnd/>
          </a:ln>
        </p:spPr>
        <p:txBody>
          <a:bodyPr wrap="square">
            <a:spAutoFit/>
          </a:bodyPr>
          <a:lstStyle/>
          <a:p>
            <a:pPr algn="r"/>
            <a:r>
              <a:rPr lang="en-US" sz="2200" b="1" dirty="0" smtClean="0">
                <a:solidFill>
                  <a:srgbClr val="BA8748"/>
                </a:solidFill>
                <a:latin typeface="Verdana" pitchFamily="34" charset="0"/>
              </a:rPr>
              <a:t>DATE</a:t>
            </a:r>
            <a:endParaRPr lang="en-US" sz="2200" b="1" dirty="0">
              <a:solidFill>
                <a:srgbClr val="BA8748"/>
              </a:solidFill>
              <a:latin typeface="Verdana" pitchFamily="34" charset="0"/>
            </a:endParaRPr>
          </a:p>
        </p:txBody>
      </p:sp>
      <p:cxnSp>
        <p:nvCxnSpPr>
          <p:cNvPr id="7" name="Straight Connector 6"/>
          <p:cNvCxnSpPr/>
          <p:nvPr/>
        </p:nvCxnSpPr>
        <p:spPr>
          <a:xfrm>
            <a:off x="914400" y="2792677"/>
            <a:ext cx="7315200" cy="1323"/>
          </a:xfrm>
          <a:prstGeom prst="line">
            <a:avLst/>
          </a:prstGeom>
          <a:ln w="38100">
            <a:solidFill>
              <a:srgbClr val="BA8748"/>
            </a:solidFill>
          </a:ln>
        </p:spPr>
        <p:style>
          <a:lnRef idx="1">
            <a:schemeClr val="accent1"/>
          </a:lnRef>
          <a:fillRef idx="0">
            <a:schemeClr val="accent1"/>
          </a:fillRef>
          <a:effectRef idx="0">
            <a:schemeClr val="accent1"/>
          </a:effectRef>
          <a:fontRef idx="minor">
            <a:schemeClr val="tx1"/>
          </a:fontRef>
        </p:style>
      </p:cxnSp>
      <p:sp>
        <p:nvSpPr>
          <p:cNvPr id="8" name="Slide Number Placeholder 2"/>
          <p:cNvSpPr>
            <a:spLocks noGrp="1"/>
          </p:cNvSpPr>
          <p:nvPr>
            <p:ph type="sldNum" sz="quarter" idx="12"/>
          </p:nvPr>
        </p:nvSpPr>
        <p:spPr>
          <a:xfrm>
            <a:off x="8348663" y="5093230"/>
            <a:ext cx="457200" cy="304271"/>
          </a:xfrm>
        </p:spPr>
        <p:txBody>
          <a:bodyPr/>
          <a:lstStyle/>
          <a:p>
            <a:pPr>
              <a:defRPr/>
            </a:pPr>
            <a:r>
              <a:rPr lang="en-US" dirty="0" smtClean="0"/>
              <a:t>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81100"/>
            <a:ext cx="8839200" cy="3794760"/>
          </a:xfrm>
        </p:spPr>
        <p:txBody>
          <a:bodyPr/>
          <a:lstStyle/>
          <a:p>
            <a:pPr marL="112712" indent="0">
              <a:buNone/>
            </a:pPr>
            <a:r>
              <a:rPr lang="en-US" sz="2400" dirty="0"/>
              <a:t>Think about how your students react when they realize they are not on track on assignments, goals, and tasks (in your classroom, in academics overall, and in other areas of life such as sports/extracurricular activities, etc.)</a:t>
            </a:r>
          </a:p>
          <a:p>
            <a:r>
              <a:rPr lang="en-US" sz="2400" dirty="0"/>
              <a:t>Are they able to identify where/how they have gotten off-track?</a:t>
            </a:r>
          </a:p>
          <a:p>
            <a:r>
              <a:rPr lang="en-US" sz="2400" dirty="0"/>
              <a:t>Are they able to identify (and put into practice) specific ways to adjust their plans to get back on track?  Or do they just stick with their original plan, even though it is not working?</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19</a:t>
            </a:r>
            <a:endParaRPr lang="en-US" dirty="0"/>
          </a:p>
        </p:txBody>
      </p:sp>
      <p:sp>
        <p:nvSpPr>
          <p:cNvPr id="4" name="Title 3"/>
          <p:cNvSpPr>
            <a:spLocks noGrp="1"/>
          </p:cNvSpPr>
          <p:nvPr>
            <p:ph type="title"/>
          </p:nvPr>
        </p:nvSpPr>
        <p:spPr>
          <a:xfrm>
            <a:off x="480219" y="495300"/>
            <a:ext cx="8183562" cy="875771"/>
          </a:xfrm>
        </p:spPr>
        <p:txBody>
          <a:bodyPr/>
          <a:lstStyle/>
          <a:p>
            <a:r>
              <a:rPr lang="en-US" dirty="0" smtClean="0"/>
              <a:t>Take </a:t>
            </a:r>
            <a:r>
              <a:rPr lang="en-US" dirty="0"/>
              <a:t>Control and Make Changes to the Plan</a:t>
            </a:r>
          </a:p>
        </p:txBody>
      </p:sp>
    </p:spTree>
    <p:extLst>
      <p:ext uri="{BB962C8B-B14F-4D97-AF65-F5344CB8AC3E}">
        <p14:creationId xmlns:p14="http://schemas.microsoft.com/office/powerpoint/2010/main" val="91139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4871"/>
            <a:ext cx="8763000" cy="3757189"/>
          </a:xfrm>
        </p:spPr>
        <p:txBody>
          <a:bodyPr/>
          <a:lstStyle/>
          <a:p>
            <a:pPr marL="112712" indent="0">
              <a:buNone/>
            </a:pPr>
            <a:r>
              <a:rPr lang="en-US" sz="2350" dirty="0"/>
              <a:t>Think about what your students do during and after working on long-term assignments, goals, and tasks (in your classroom, in academics overall, and in other areas of life such as sports/extracurricular activities, etc.)</a:t>
            </a:r>
          </a:p>
          <a:p>
            <a:r>
              <a:rPr lang="en-US" sz="2350" dirty="0"/>
              <a:t>Do they spend time reflecting on progress, barriers, adjustments, etc. throughout the process?</a:t>
            </a:r>
          </a:p>
          <a:p>
            <a:r>
              <a:rPr lang="en-US" sz="2350" dirty="0"/>
              <a:t>Once finished, do they reflect on what went well and what they could improve for future similar situations?  Or do they just </a:t>
            </a:r>
            <a:r>
              <a:rPr lang="en-US" sz="2350" dirty="0" smtClean="0"/>
              <a:t>do the </a:t>
            </a:r>
            <a:r>
              <a:rPr lang="en-US" sz="2350" dirty="0"/>
              <a:t>work and move on without taking time to learn from the experience?</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20</a:t>
            </a:r>
            <a:endParaRPr lang="en-US" dirty="0"/>
          </a:p>
        </p:txBody>
      </p:sp>
      <p:sp>
        <p:nvSpPr>
          <p:cNvPr id="4" name="Title 3"/>
          <p:cNvSpPr>
            <a:spLocks noGrp="1"/>
          </p:cNvSpPr>
          <p:nvPr>
            <p:ph type="title"/>
          </p:nvPr>
        </p:nvSpPr>
        <p:spPr>
          <a:xfrm>
            <a:off x="442119" y="419100"/>
            <a:ext cx="8183562" cy="875771"/>
          </a:xfrm>
        </p:spPr>
        <p:txBody>
          <a:bodyPr/>
          <a:lstStyle/>
          <a:p>
            <a:r>
              <a:rPr lang="en-US" dirty="0"/>
              <a:t>Reflect on What Worked and What Could be Improved</a:t>
            </a:r>
          </a:p>
        </p:txBody>
      </p:sp>
    </p:spTree>
    <p:extLst>
      <p:ext uri="{BB962C8B-B14F-4D97-AF65-F5344CB8AC3E}">
        <p14:creationId xmlns:p14="http://schemas.microsoft.com/office/powerpoint/2010/main" val="350457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21</a:t>
            </a:r>
            <a:endParaRPr lang="en-US" dirty="0"/>
          </a:p>
        </p:txBody>
      </p:sp>
      <p:pic>
        <p:nvPicPr>
          <p:cNvPr id="5" name="Picture 4" descr="A screenshot of a cell phone&#10;&#10;Description automatically generated">
            <a:extLst>
              <a:ext uri="{FF2B5EF4-FFF2-40B4-BE49-F238E27FC236}">
                <a16:creationId xmlns:a16="http://schemas.microsoft.com/office/drawing/2014/main" id="{49D9BF17-6DC4-4887-AD74-F8CE50A450AD}"/>
              </a:ext>
            </a:extLst>
          </p:cNvPr>
          <p:cNvPicPr>
            <a:picLocks noChangeAspect="1"/>
          </p:cNvPicPr>
          <p:nvPr/>
        </p:nvPicPr>
        <p:blipFill>
          <a:blip r:embed="rId3"/>
          <a:stretch>
            <a:fillRect/>
          </a:stretch>
        </p:blipFill>
        <p:spPr>
          <a:xfrm>
            <a:off x="1676400" y="666750"/>
            <a:ext cx="5975888" cy="4476750"/>
          </a:xfrm>
          <a:prstGeom prst="rect">
            <a:avLst/>
          </a:prstGeom>
        </p:spPr>
      </p:pic>
    </p:spTree>
    <p:extLst>
      <p:ext uri="{BB962C8B-B14F-4D97-AF65-F5344CB8AC3E}">
        <p14:creationId xmlns:p14="http://schemas.microsoft.com/office/powerpoint/2010/main" val="92250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you help students learn self-regulation strategies and monitor their own behavior to succeed in school?</a:t>
            </a:r>
          </a:p>
          <a:p>
            <a:endParaRPr lang="en-US" sz="2400" dirty="0"/>
          </a:p>
          <a:p>
            <a:r>
              <a:rPr lang="en-US" sz="2400" dirty="0"/>
              <a:t>How do you use self-regulation in your professional life?</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22</a:t>
            </a:r>
            <a:endParaRPr lang="en-US" dirty="0"/>
          </a:p>
        </p:txBody>
      </p:sp>
      <p:sp>
        <p:nvSpPr>
          <p:cNvPr id="4" name="Title 3"/>
          <p:cNvSpPr>
            <a:spLocks noGrp="1"/>
          </p:cNvSpPr>
          <p:nvPr>
            <p:ph type="title"/>
          </p:nvPr>
        </p:nvSpPr>
        <p:spPr/>
        <p:txBody>
          <a:bodyPr/>
          <a:lstStyle/>
          <a:p>
            <a:r>
              <a:rPr lang="en-US" dirty="0"/>
              <a:t>Reflective Questions</a:t>
            </a:r>
          </a:p>
        </p:txBody>
      </p:sp>
    </p:spTree>
    <p:extLst>
      <p:ext uri="{BB962C8B-B14F-4D97-AF65-F5344CB8AC3E}">
        <p14:creationId xmlns:p14="http://schemas.microsoft.com/office/powerpoint/2010/main" val="60029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Provide opportunities for students to practice                               (i.e., Think-PAIR-Share activities).</a:t>
            </a:r>
          </a:p>
          <a:p>
            <a:r>
              <a:rPr lang="en-US" sz="2400" dirty="0"/>
              <a:t>Provide feedback and support as they practices.</a:t>
            </a:r>
          </a:p>
          <a:p>
            <a:r>
              <a:rPr lang="en-US" sz="2400" dirty="0"/>
              <a:t>Guide students through reflection and application of self-regulation.</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23</a:t>
            </a:r>
            <a:endParaRPr lang="en-US" dirty="0"/>
          </a:p>
        </p:txBody>
      </p:sp>
      <p:sp>
        <p:nvSpPr>
          <p:cNvPr id="4" name="Title 3"/>
          <p:cNvSpPr>
            <a:spLocks noGrp="1"/>
          </p:cNvSpPr>
          <p:nvPr>
            <p:ph type="title"/>
          </p:nvPr>
        </p:nvSpPr>
        <p:spPr/>
        <p:txBody>
          <a:bodyPr/>
          <a:lstStyle/>
          <a:p>
            <a:r>
              <a:rPr lang="en-US" dirty="0"/>
              <a:t>Guided Practice</a:t>
            </a:r>
          </a:p>
        </p:txBody>
      </p:sp>
    </p:spTree>
    <p:extLst>
      <p:ext uri="{BB962C8B-B14F-4D97-AF65-F5344CB8AC3E}">
        <p14:creationId xmlns:p14="http://schemas.microsoft.com/office/powerpoint/2010/main" val="400934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Support students as they personalize application of self-regulation.</a:t>
            </a:r>
          </a:p>
          <a:p>
            <a:r>
              <a:rPr lang="en-US" sz="2400" dirty="0"/>
              <a:t>Reinforce self-regulation.</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24</a:t>
            </a:r>
            <a:endParaRPr lang="en-US" dirty="0"/>
          </a:p>
        </p:txBody>
      </p:sp>
      <p:sp>
        <p:nvSpPr>
          <p:cNvPr id="4" name="Title 3"/>
          <p:cNvSpPr>
            <a:spLocks noGrp="1"/>
          </p:cNvSpPr>
          <p:nvPr>
            <p:ph type="title"/>
          </p:nvPr>
        </p:nvSpPr>
        <p:spPr/>
        <p:txBody>
          <a:bodyPr/>
          <a:lstStyle/>
          <a:p>
            <a:r>
              <a:rPr lang="en-US" dirty="0"/>
              <a:t>Student Independent Practice</a:t>
            </a:r>
          </a:p>
        </p:txBody>
      </p:sp>
    </p:spTree>
    <p:extLst>
      <p:ext uri="{BB962C8B-B14F-4D97-AF65-F5344CB8AC3E}">
        <p14:creationId xmlns:p14="http://schemas.microsoft.com/office/powerpoint/2010/main" val="103926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Attention focus and distraction avoidance</a:t>
            </a:r>
          </a:p>
          <a:p>
            <a:r>
              <a:rPr lang="en-US" dirty="0"/>
              <a:t>Improved homework and test scores</a:t>
            </a:r>
          </a:p>
          <a:p>
            <a:r>
              <a:rPr lang="en-US" dirty="0"/>
              <a:t>Improved social interaction with teachers and other students</a:t>
            </a:r>
          </a:p>
          <a:p>
            <a:r>
              <a:rPr lang="en-US" dirty="0"/>
              <a:t>Increased self-confidence and </a:t>
            </a:r>
            <a:r>
              <a:rPr lang="en-US" dirty="0" smtClean="0"/>
              <a:t>self-efficacy</a:t>
            </a:r>
            <a:endParaRPr lang="en-US" dirty="0"/>
          </a:p>
          <a:p>
            <a:r>
              <a:rPr lang="en-US" dirty="0"/>
              <a:t>Core skills that continue to be effective in and out of school and the workplace</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25</a:t>
            </a:r>
            <a:endParaRPr lang="en-US" dirty="0"/>
          </a:p>
        </p:txBody>
      </p:sp>
      <p:sp>
        <p:nvSpPr>
          <p:cNvPr id="4" name="Title 3"/>
          <p:cNvSpPr>
            <a:spLocks noGrp="1"/>
          </p:cNvSpPr>
          <p:nvPr>
            <p:ph type="title"/>
          </p:nvPr>
        </p:nvSpPr>
        <p:spPr/>
        <p:txBody>
          <a:bodyPr/>
          <a:lstStyle/>
          <a:p>
            <a:r>
              <a:rPr lang="en-US" dirty="0"/>
              <a:t>Benefits of Self-Regulation</a:t>
            </a:r>
          </a:p>
        </p:txBody>
      </p:sp>
    </p:spTree>
    <p:extLst>
      <p:ext uri="{BB962C8B-B14F-4D97-AF65-F5344CB8AC3E}">
        <p14:creationId xmlns:p14="http://schemas.microsoft.com/office/powerpoint/2010/main" val="1294011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you model self-regulation?</a:t>
            </a:r>
          </a:p>
          <a:p>
            <a:r>
              <a:rPr lang="en-US" sz="2400" dirty="0"/>
              <a:t>What distractions do students encounter that could be ignored or changed through self-regulation?</a:t>
            </a:r>
          </a:p>
          <a:p>
            <a:r>
              <a:rPr lang="en-US" sz="2400" dirty="0"/>
              <a:t>How will you instruct students to plan, monitor, control, and reflect regarding behaviors?</a:t>
            </a:r>
          </a:p>
          <a:p>
            <a:r>
              <a:rPr lang="en-US" sz="2400" dirty="0"/>
              <a:t>What ways can students practice self-regulation on their own throughout the school year that ensure reflection?</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26</a:t>
            </a:r>
            <a:endParaRPr lang="en-US" dirty="0"/>
          </a:p>
        </p:txBody>
      </p:sp>
      <p:sp>
        <p:nvSpPr>
          <p:cNvPr id="4" name="Title 3"/>
          <p:cNvSpPr>
            <a:spLocks noGrp="1"/>
          </p:cNvSpPr>
          <p:nvPr>
            <p:ph type="title"/>
          </p:nvPr>
        </p:nvSpPr>
        <p:spPr/>
        <p:txBody>
          <a:bodyPr/>
          <a:lstStyle/>
          <a:p>
            <a:r>
              <a:rPr lang="en-US" dirty="0"/>
              <a:t>Reflection</a:t>
            </a:r>
          </a:p>
        </p:txBody>
      </p:sp>
    </p:spTree>
    <p:extLst>
      <p:ext uri="{BB962C8B-B14F-4D97-AF65-F5344CB8AC3E}">
        <p14:creationId xmlns:p14="http://schemas.microsoft.com/office/powerpoint/2010/main" val="78455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Think about what you can do in the next week, the next month, and for the remainder of the school year to help your students become self-regulated learners.</a:t>
            </a:r>
          </a:p>
          <a:p>
            <a:r>
              <a:rPr lang="en-US" sz="2400" dirty="0"/>
              <a:t>Using what you have learned today, meet with your colleagues to discuss ideas for teaching self-regulation.</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27</a:t>
            </a:r>
            <a:endParaRPr lang="en-US" dirty="0"/>
          </a:p>
        </p:txBody>
      </p:sp>
      <p:sp>
        <p:nvSpPr>
          <p:cNvPr id="4" name="Title 3"/>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50421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solidFill>
                  <a:srgbClr val="0070C0"/>
                </a:solidFill>
                <a:hlinkClick r:id="rId3"/>
              </a:rPr>
              <a:t>https://www.jackstreet.com/jackstreet/KCQA.BowmanHarrisKoonlaba.cfm</a:t>
            </a:r>
            <a:endParaRPr lang="en-US" sz="2400" b="1" dirty="0">
              <a:solidFill>
                <a:srgbClr val="0070C0"/>
              </a:solidFill>
            </a:endParaRPr>
          </a:p>
          <a:p>
            <a:r>
              <a:rPr lang="en-US" sz="2400" b="1" dirty="0"/>
              <a:t>Resource page</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28</a:t>
            </a:r>
            <a:endParaRPr lang="en-US" dirty="0"/>
          </a:p>
        </p:txBody>
      </p:sp>
      <p:sp>
        <p:nvSpPr>
          <p:cNvPr id="4" name="Title 3"/>
          <p:cNvSpPr>
            <a:spLocks noGrp="1"/>
          </p:cNvSpPr>
          <p:nvPr>
            <p:ph type="title"/>
          </p:nvPr>
        </p:nvSpPr>
        <p:spPr/>
        <p:txBody>
          <a:bodyPr/>
          <a:lstStyle/>
          <a:p>
            <a:r>
              <a:rPr lang="en-US" dirty="0"/>
              <a:t>Resources</a:t>
            </a:r>
          </a:p>
        </p:txBody>
      </p:sp>
      <p:pic>
        <p:nvPicPr>
          <p:cNvPr id="5" name="Picture 4"/>
          <p:cNvPicPr>
            <a:picLocks noChangeAspect="1"/>
          </p:cNvPicPr>
          <p:nvPr/>
        </p:nvPicPr>
        <p:blipFill rotWithShape="1">
          <a:blip r:embed="rId4"/>
          <a:srcRect t="9551" r="73939" b="40887"/>
          <a:stretch/>
        </p:blipFill>
        <p:spPr>
          <a:xfrm>
            <a:off x="5638800" y="2590283"/>
            <a:ext cx="2624137" cy="2807218"/>
          </a:xfrm>
          <a:prstGeom prst="rect">
            <a:avLst/>
          </a:prstGeom>
        </p:spPr>
      </p:pic>
    </p:spTree>
    <p:extLst>
      <p:ext uri="{BB962C8B-B14F-4D97-AF65-F5344CB8AC3E}">
        <p14:creationId xmlns:p14="http://schemas.microsoft.com/office/powerpoint/2010/main" val="168566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400" dirty="0"/>
              <a:t>Introduction</a:t>
            </a:r>
          </a:p>
          <a:p>
            <a:r>
              <a:rPr lang="en-US" sz="2400" dirty="0"/>
              <a:t>Pre-Assessment</a:t>
            </a:r>
          </a:p>
          <a:p>
            <a:r>
              <a:rPr lang="en-US" sz="2400" dirty="0"/>
              <a:t>Overview</a:t>
            </a:r>
          </a:p>
          <a:p>
            <a:r>
              <a:rPr lang="en-US" sz="2400" dirty="0"/>
              <a:t>Key Points</a:t>
            </a:r>
          </a:p>
          <a:p>
            <a:r>
              <a:rPr lang="en-US" sz="2400" dirty="0"/>
              <a:t>Unpacking </a:t>
            </a:r>
          </a:p>
          <a:p>
            <a:r>
              <a:rPr lang="en-US" sz="2400" dirty="0"/>
              <a:t>Essential Components</a:t>
            </a:r>
          </a:p>
          <a:p>
            <a:endParaRPr lang="en-US" sz="2400" dirty="0" smtClean="0"/>
          </a:p>
          <a:p>
            <a:endParaRPr lang="en-US" sz="2400" dirty="0"/>
          </a:p>
          <a:p>
            <a:r>
              <a:rPr lang="en-US" sz="2400" dirty="0" smtClean="0"/>
              <a:t>Practice</a:t>
            </a:r>
            <a:endParaRPr lang="en-US" sz="2400" dirty="0"/>
          </a:p>
          <a:p>
            <a:r>
              <a:rPr lang="en-US" sz="2400" dirty="0"/>
              <a:t>Next Steps</a:t>
            </a:r>
          </a:p>
          <a:p>
            <a:r>
              <a:rPr lang="en-US" sz="2400" dirty="0"/>
              <a:t>Resources</a:t>
            </a:r>
          </a:p>
          <a:p>
            <a:r>
              <a:rPr lang="en-US" sz="2400" dirty="0"/>
              <a:t>Summary</a:t>
            </a:r>
          </a:p>
          <a:p>
            <a:r>
              <a:rPr lang="en-US" sz="2400" dirty="0"/>
              <a:t>Post-Assessment</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a:t>
            </a:r>
            <a:endParaRPr lang="en-US" dirty="0"/>
          </a:p>
        </p:txBody>
      </p:sp>
      <p:sp>
        <p:nvSpPr>
          <p:cNvPr id="4" name="Title 3"/>
          <p:cNvSpPr>
            <a:spLocks noGrp="1"/>
          </p:cNvSpPr>
          <p:nvPr>
            <p:ph type="title"/>
          </p:nvPr>
        </p:nvSpPr>
        <p:spPr/>
        <p:txBody>
          <a:bodyPr/>
          <a:lstStyle/>
          <a:p>
            <a:r>
              <a:rPr lang="en-US" dirty="0"/>
              <a:t>Session at a Glance</a:t>
            </a:r>
          </a:p>
        </p:txBody>
      </p:sp>
    </p:spTree>
    <p:extLst>
      <p:ext uri="{BB962C8B-B14F-4D97-AF65-F5344CB8AC3E}">
        <p14:creationId xmlns:p14="http://schemas.microsoft.com/office/powerpoint/2010/main" val="611915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In today’s training, you have had the opportunity to </a:t>
            </a:r>
          </a:p>
          <a:p>
            <a:r>
              <a:rPr lang="en-US" sz="2400" dirty="0"/>
              <a:t>learn about self-regulation, the ability to monitor and manage emotions, thoughts, and behaviors to achieve desired outcomes</a:t>
            </a:r>
          </a:p>
          <a:p>
            <a:r>
              <a:rPr lang="en-US" sz="2400" dirty="0"/>
              <a:t>review the four components of connecting behavior directly to desired outcomes</a:t>
            </a:r>
          </a:p>
          <a:p>
            <a:r>
              <a:rPr lang="en-US" sz="2400" dirty="0"/>
              <a:t>and reflect on how self-regulation can be taught and reinforced in the classroom.</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29</a:t>
            </a:r>
            <a:endParaRPr lang="en-US" dirty="0"/>
          </a:p>
        </p:txBody>
      </p:sp>
      <p:sp>
        <p:nvSpPr>
          <p:cNvPr id="4" name="Title 3"/>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28368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30</a:t>
            </a:r>
            <a:endParaRPr lang="en-US" dirty="0"/>
          </a:p>
        </p:txBody>
      </p:sp>
      <p:sp>
        <p:nvSpPr>
          <p:cNvPr id="4" name="Title 3"/>
          <p:cNvSpPr>
            <a:spLocks noGrp="1"/>
          </p:cNvSpPr>
          <p:nvPr>
            <p:ph type="title"/>
          </p:nvPr>
        </p:nvSpPr>
        <p:spPr/>
        <p:txBody>
          <a:bodyPr/>
          <a:lstStyle/>
          <a:p>
            <a:r>
              <a:rPr lang="en-US" dirty="0"/>
              <a:t>Post-Assessment</a:t>
            </a:r>
          </a:p>
        </p:txBody>
      </p:sp>
      <p:pic>
        <p:nvPicPr>
          <p:cNvPr id="5" name="Content Placeholder 3" descr="finish-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83777"/>
            <a:ext cx="5084965" cy="3813724"/>
          </a:xfrm>
          <a:prstGeom prst="rect">
            <a:avLst/>
          </a:prstGeom>
        </p:spPr>
      </p:pic>
    </p:spTree>
    <p:extLst>
      <p:ext uri="{BB962C8B-B14F-4D97-AF65-F5344CB8AC3E}">
        <p14:creationId xmlns:p14="http://schemas.microsoft.com/office/powerpoint/2010/main" val="230615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983" y="1333500"/>
            <a:ext cx="8183880" cy="3489960"/>
          </a:xfrm>
        </p:spPr>
        <p:txBody>
          <a:bodyPr/>
          <a:lstStyle/>
          <a:p>
            <a:pPr marL="112712" indent="0">
              <a:buNone/>
            </a:pPr>
            <a:r>
              <a:rPr lang="en-US" sz="2400" dirty="0"/>
              <a:t>Teachers can help students develop self-regulation by:</a:t>
            </a:r>
          </a:p>
          <a:p>
            <a:pPr marL="627062" indent="-514350">
              <a:buFont typeface="+mj-lt"/>
              <a:buAutoNum type="alphaLcParenR"/>
            </a:pPr>
            <a:r>
              <a:rPr lang="en-US" sz="2400" dirty="0"/>
              <a:t>asking parents to initial all completed homework assignments.</a:t>
            </a:r>
          </a:p>
          <a:p>
            <a:pPr marL="627062" indent="-514350">
              <a:buFont typeface="+mj-lt"/>
              <a:buAutoNum type="alphaLcParenR"/>
            </a:pPr>
            <a:r>
              <a:rPr lang="en-US" sz="2400" dirty="0"/>
              <a:t>posting a chart in the classroom that shows all students’ progress on major assignments.</a:t>
            </a:r>
          </a:p>
          <a:p>
            <a:pPr marL="627062" indent="-514350">
              <a:buFont typeface="+mj-lt"/>
              <a:buAutoNum type="alphaLcParenR"/>
            </a:pPr>
            <a:r>
              <a:rPr lang="en-US" sz="2400" dirty="0"/>
              <a:t>providing a work plan that students can use for major assignments.</a:t>
            </a:r>
          </a:p>
          <a:p>
            <a:pPr marL="627062" indent="-514350">
              <a:buFont typeface="+mj-lt"/>
              <a:buAutoNum type="alphaLcParenR"/>
            </a:pPr>
            <a:r>
              <a:rPr lang="en-US" sz="2400" b="1" dirty="0"/>
              <a:t>asking students to reflect on study strategies they used for a recent test.</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31</a:t>
            </a:r>
            <a:endParaRPr lang="en-US" dirty="0"/>
          </a:p>
        </p:txBody>
      </p:sp>
      <p:sp>
        <p:nvSpPr>
          <p:cNvPr id="4" name="Title 3"/>
          <p:cNvSpPr>
            <a:spLocks noGrp="1"/>
          </p:cNvSpPr>
          <p:nvPr>
            <p:ph type="title"/>
          </p:nvPr>
        </p:nvSpPr>
        <p:spPr>
          <a:xfrm>
            <a:off x="457200" y="342900"/>
            <a:ext cx="8183562" cy="875771"/>
          </a:xfrm>
        </p:spPr>
        <p:txBody>
          <a:bodyPr/>
          <a:lstStyle/>
          <a:p>
            <a:r>
              <a:rPr lang="en-US" dirty="0"/>
              <a:t>Question 1</a:t>
            </a:r>
          </a:p>
        </p:txBody>
      </p:sp>
    </p:spTree>
    <p:extLst>
      <p:ext uri="{BB962C8B-B14F-4D97-AF65-F5344CB8AC3E}">
        <p14:creationId xmlns:p14="http://schemas.microsoft.com/office/powerpoint/2010/main" val="4125125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Students who use self-regulation strategies in school:</a:t>
            </a:r>
          </a:p>
          <a:p>
            <a:pPr marL="569912" indent="-457200">
              <a:buFont typeface="+mj-lt"/>
              <a:buAutoNum type="alphaLcParenR"/>
            </a:pPr>
            <a:r>
              <a:rPr lang="en-US" sz="2400" b="1" dirty="0"/>
              <a:t>can avoid distractions.</a:t>
            </a:r>
          </a:p>
          <a:p>
            <a:pPr marL="569912" indent="-457200">
              <a:buFont typeface="+mj-lt"/>
              <a:buAutoNum type="alphaLcParenR"/>
            </a:pPr>
            <a:r>
              <a:rPr lang="en-US" sz="2400" dirty="0"/>
              <a:t>never need teacher assistance.</a:t>
            </a:r>
          </a:p>
          <a:p>
            <a:pPr marL="569912" indent="-457200">
              <a:buFont typeface="+mj-lt"/>
              <a:buAutoNum type="alphaLcParenR"/>
            </a:pPr>
            <a:r>
              <a:rPr lang="en-US" sz="2400" dirty="0"/>
              <a:t>don’t have to study at home.</a:t>
            </a:r>
          </a:p>
          <a:p>
            <a:pPr marL="569912" indent="-457200">
              <a:buFont typeface="+mj-lt"/>
              <a:buAutoNum type="alphaLcParenR"/>
            </a:pPr>
            <a:r>
              <a:rPr lang="en-US" sz="2400" dirty="0"/>
              <a:t>ignore mistakes.</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32</a:t>
            </a:r>
            <a:endParaRPr lang="en-US" dirty="0"/>
          </a:p>
        </p:txBody>
      </p:sp>
      <p:sp>
        <p:nvSpPr>
          <p:cNvPr id="4" name="Title 3"/>
          <p:cNvSpPr>
            <a:spLocks noGrp="1"/>
          </p:cNvSpPr>
          <p:nvPr>
            <p:ph type="title"/>
          </p:nvPr>
        </p:nvSpPr>
        <p:spPr/>
        <p:txBody>
          <a:bodyPr/>
          <a:lstStyle/>
          <a:p>
            <a:r>
              <a:rPr lang="en-US" dirty="0"/>
              <a:t>Question 2</a:t>
            </a:r>
          </a:p>
        </p:txBody>
      </p:sp>
    </p:spTree>
    <p:extLst>
      <p:ext uri="{BB962C8B-B14F-4D97-AF65-F5344CB8AC3E}">
        <p14:creationId xmlns:p14="http://schemas.microsoft.com/office/powerpoint/2010/main" val="696712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Which of the following statements about self-regulation is </a:t>
            </a:r>
            <a:r>
              <a:rPr lang="en-US" sz="2400" b="1" dirty="0"/>
              <a:t>NOT</a:t>
            </a:r>
            <a:r>
              <a:rPr lang="en-US" sz="2400" dirty="0"/>
              <a:t> true?</a:t>
            </a:r>
          </a:p>
          <a:p>
            <a:pPr marL="569912" indent="-457200">
              <a:buFont typeface="+mj-lt"/>
              <a:buAutoNum type="alphaLcParenR"/>
            </a:pPr>
            <a:r>
              <a:rPr lang="en-US" sz="2400" b="1" dirty="0"/>
              <a:t>Self-regulation cannot be taught.</a:t>
            </a:r>
          </a:p>
          <a:p>
            <a:pPr marL="569912" indent="-457200">
              <a:buFont typeface="+mj-lt"/>
              <a:buAutoNum type="alphaLcParenR"/>
            </a:pPr>
            <a:r>
              <a:rPr lang="en-US" sz="2400" dirty="0"/>
              <a:t>Self-regulation involves goal setting.</a:t>
            </a:r>
          </a:p>
          <a:p>
            <a:pPr marL="569912" indent="-457200">
              <a:buFont typeface="+mj-lt"/>
              <a:buAutoNum type="alphaLcParenR"/>
            </a:pPr>
            <a:r>
              <a:rPr lang="en-US" sz="2400" dirty="0"/>
              <a:t>Self-regulation can predict academic achievement.</a:t>
            </a:r>
          </a:p>
          <a:p>
            <a:pPr marL="569912" indent="-457200">
              <a:buFont typeface="+mj-lt"/>
              <a:buAutoNum type="alphaLcParenR"/>
            </a:pPr>
            <a:r>
              <a:rPr lang="en-US" sz="2400" dirty="0"/>
              <a:t>Self-regulation involves reflection.</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33</a:t>
            </a:r>
            <a:endParaRPr lang="en-US" dirty="0"/>
          </a:p>
        </p:txBody>
      </p:sp>
      <p:sp>
        <p:nvSpPr>
          <p:cNvPr id="4" name="Title 3"/>
          <p:cNvSpPr>
            <a:spLocks noGrp="1"/>
          </p:cNvSpPr>
          <p:nvPr>
            <p:ph type="title"/>
          </p:nvPr>
        </p:nvSpPr>
        <p:spPr/>
        <p:txBody>
          <a:bodyPr/>
          <a:lstStyle/>
          <a:p>
            <a:r>
              <a:rPr lang="en-US" dirty="0"/>
              <a:t>Question 3</a:t>
            </a:r>
          </a:p>
        </p:txBody>
      </p:sp>
    </p:spTree>
    <p:extLst>
      <p:ext uri="{BB962C8B-B14F-4D97-AF65-F5344CB8AC3E}">
        <p14:creationId xmlns:p14="http://schemas.microsoft.com/office/powerpoint/2010/main" val="141992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After getting a lower grade than expected on a test, a student decides to change his studying strategy.  This is an example of which component of self-regulation?</a:t>
            </a:r>
          </a:p>
          <a:p>
            <a:pPr marL="569912" indent="-457200">
              <a:buFont typeface="+mj-lt"/>
              <a:buAutoNum type="alphaLcParenR"/>
            </a:pPr>
            <a:r>
              <a:rPr lang="en-US" sz="2400" dirty="0"/>
              <a:t>Planning</a:t>
            </a:r>
          </a:p>
          <a:p>
            <a:pPr marL="569912" indent="-457200">
              <a:buFont typeface="+mj-lt"/>
              <a:buAutoNum type="alphaLcParenR"/>
            </a:pPr>
            <a:r>
              <a:rPr lang="en-US" sz="2400" dirty="0"/>
              <a:t>Monitoring</a:t>
            </a:r>
          </a:p>
          <a:p>
            <a:pPr marL="569912" indent="-457200">
              <a:buFont typeface="+mj-lt"/>
              <a:buAutoNum type="alphaLcParenR"/>
            </a:pPr>
            <a:r>
              <a:rPr lang="en-US" sz="2400" b="1" dirty="0"/>
              <a:t>Controlling</a:t>
            </a:r>
          </a:p>
          <a:p>
            <a:pPr marL="569912" indent="-457200">
              <a:buFont typeface="+mj-lt"/>
              <a:buAutoNum type="alphaLcParenR"/>
            </a:pPr>
            <a:r>
              <a:rPr lang="en-US" sz="2400" dirty="0"/>
              <a:t>Reflecting </a:t>
            </a:r>
          </a:p>
          <a:p>
            <a:endParaRPr lang="en-US" sz="2400" dirty="0"/>
          </a:p>
        </p:txBody>
      </p:sp>
      <p:sp>
        <p:nvSpPr>
          <p:cNvPr id="3" name="Slide Number Placeholder 2"/>
          <p:cNvSpPr>
            <a:spLocks noGrp="1"/>
          </p:cNvSpPr>
          <p:nvPr>
            <p:ph type="sldNum" sz="quarter" idx="12"/>
          </p:nvPr>
        </p:nvSpPr>
        <p:spPr/>
        <p:txBody>
          <a:bodyPr/>
          <a:lstStyle/>
          <a:p>
            <a:pPr>
              <a:defRPr/>
            </a:pPr>
            <a:r>
              <a:rPr lang="en-US" dirty="0" smtClean="0"/>
              <a:t>34</a:t>
            </a:r>
            <a:endParaRPr lang="en-US" dirty="0"/>
          </a:p>
        </p:txBody>
      </p:sp>
      <p:sp>
        <p:nvSpPr>
          <p:cNvPr id="4" name="Title 3"/>
          <p:cNvSpPr>
            <a:spLocks noGrp="1"/>
          </p:cNvSpPr>
          <p:nvPr>
            <p:ph type="title"/>
          </p:nvPr>
        </p:nvSpPr>
        <p:spPr/>
        <p:txBody>
          <a:bodyPr/>
          <a:lstStyle/>
          <a:p>
            <a:r>
              <a:rPr lang="en-US" dirty="0"/>
              <a:t>Question 4</a:t>
            </a:r>
          </a:p>
        </p:txBody>
      </p:sp>
    </p:spTree>
    <p:extLst>
      <p:ext uri="{BB962C8B-B14F-4D97-AF65-F5344CB8AC3E}">
        <p14:creationId xmlns:p14="http://schemas.microsoft.com/office/powerpoint/2010/main" val="82785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2712" indent="0">
              <a:buNone/>
            </a:pPr>
            <a:r>
              <a:rPr lang="en-US" sz="2400" dirty="0"/>
              <a:t>After getting a lower grade than expected on a test, a student thinks about all the factors that might have contributed.  This is an example of which component of self-regulation?</a:t>
            </a:r>
          </a:p>
          <a:p>
            <a:pPr marL="569912" indent="-457200">
              <a:buFont typeface="+mj-lt"/>
              <a:buAutoNum type="alphaLcParenR"/>
            </a:pPr>
            <a:r>
              <a:rPr lang="en-US" sz="2400" dirty="0"/>
              <a:t>Planning</a:t>
            </a:r>
          </a:p>
          <a:p>
            <a:pPr marL="569912" indent="-457200">
              <a:buFont typeface="+mj-lt"/>
              <a:buAutoNum type="alphaLcParenR"/>
            </a:pPr>
            <a:r>
              <a:rPr lang="en-US" sz="2400" dirty="0"/>
              <a:t>Monitoring</a:t>
            </a:r>
          </a:p>
          <a:p>
            <a:pPr marL="569912" indent="-457200">
              <a:buFont typeface="+mj-lt"/>
              <a:buAutoNum type="alphaLcParenR"/>
            </a:pPr>
            <a:r>
              <a:rPr lang="en-US" sz="2400" dirty="0"/>
              <a:t>Controlling</a:t>
            </a:r>
          </a:p>
          <a:p>
            <a:pPr marL="569912" indent="-457200">
              <a:buFont typeface="+mj-lt"/>
              <a:buAutoNum type="alphaLcParenR"/>
            </a:pPr>
            <a:r>
              <a:rPr lang="en-US" sz="2400" b="1" dirty="0"/>
              <a:t>Reflecting </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35</a:t>
            </a:r>
            <a:endParaRPr lang="en-US" dirty="0"/>
          </a:p>
        </p:txBody>
      </p:sp>
      <p:sp>
        <p:nvSpPr>
          <p:cNvPr id="4" name="Title 3"/>
          <p:cNvSpPr>
            <a:spLocks noGrp="1"/>
          </p:cNvSpPr>
          <p:nvPr>
            <p:ph type="title"/>
          </p:nvPr>
        </p:nvSpPr>
        <p:spPr/>
        <p:txBody>
          <a:bodyPr/>
          <a:lstStyle/>
          <a:p>
            <a:r>
              <a:rPr lang="en-US" dirty="0"/>
              <a:t>Question 5</a:t>
            </a:r>
          </a:p>
        </p:txBody>
      </p:sp>
    </p:spTree>
    <p:extLst>
      <p:ext uri="{BB962C8B-B14F-4D97-AF65-F5344CB8AC3E}">
        <p14:creationId xmlns:p14="http://schemas.microsoft.com/office/powerpoint/2010/main" val="366811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38200" y="1206500"/>
            <a:ext cx="7620000" cy="563563"/>
          </a:xfrm>
        </p:spPr>
        <p:txBody>
          <a:bodyPr>
            <a:noAutofit/>
          </a:bodyPr>
          <a:lstStyle/>
          <a:p>
            <a:pPr fontAlgn="auto">
              <a:spcAft>
                <a:spcPts val="0"/>
              </a:spcAft>
              <a:defRPr/>
            </a:pPr>
            <a:r>
              <a:rPr lang="en-US" sz="4500" b="1" dirty="0" smtClean="0">
                <a:solidFill>
                  <a:srgbClr val="004B8D"/>
                </a:solidFill>
                <a:effectLst>
                  <a:outerShdw blurRad="38100" dist="38100" dir="2700000" algn="tl">
                    <a:srgbClr val="000000">
                      <a:alpha val="43137"/>
                    </a:srgbClr>
                  </a:outerShdw>
                </a:effectLst>
              </a:rPr>
              <a:t>Contact Us</a:t>
            </a:r>
          </a:p>
        </p:txBody>
      </p:sp>
      <p:sp>
        <p:nvSpPr>
          <p:cNvPr id="8195" name="Text Placeholder 1"/>
          <p:cNvSpPr>
            <a:spLocks noGrp="1"/>
          </p:cNvSpPr>
          <p:nvPr>
            <p:ph type="body" idx="1"/>
          </p:nvPr>
        </p:nvSpPr>
        <p:spPr>
          <a:xfrm>
            <a:off x="1143000" y="1891771"/>
            <a:ext cx="7391400" cy="1219729"/>
          </a:xfrm>
        </p:spPr>
        <p:txBody>
          <a:bodyPr/>
          <a:lstStyle/>
          <a:p>
            <a:pPr marR="0">
              <a:spcBef>
                <a:spcPct val="0"/>
              </a:spcBef>
              <a:spcAft>
                <a:spcPct val="0"/>
              </a:spcAft>
              <a:defRPr/>
            </a:pPr>
            <a:r>
              <a:rPr lang="en-US" sz="2200" b="1" dirty="0" smtClean="0">
                <a:solidFill>
                  <a:srgbClr val="439639"/>
                </a:solidFill>
              </a:rPr>
              <a:t>CONSULTANT NAME</a:t>
            </a:r>
          </a:p>
          <a:p>
            <a:pPr marR="0">
              <a:spcBef>
                <a:spcPct val="0"/>
              </a:spcBef>
              <a:spcAft>
                <a:spcPct val="0"/>
              </a:spcAft>
              <a:defRPr/>
            </a:pPr>
            <a:r>
              <a:rPr lang="en-US" sz="2200" b="1" dirty="0" smtClean="0">
                <a:solidFill>
                  <a:srgbClr val="439639"/>
                </a:solidFill>
              </a:rPr>
              <a:t>CONSULTANT PHONE</a:t>
            </a:r>
          </a:p>
          <a:p>
            <a:pPr marR="0">
              <a:spcBef>
                <a:spcPct val="0"/>
              </a:spcBef>
              <a:spcAft>
                <a:spcPct val="0"/>
              </a:spcAft>
              <a:defRPr/>
            </a:pPr>
            <a:r>
              <a:rPr lang="en-US" sz="2200" b="1" dirty="0" smtClean="0">
                <a:solidFill>
                  <a:srgbClr val="439639"/>
                </a:solidFill>
              </a:rPr>
              <a:t>CONSULTANT EMAIL</a:t>
            </a:r>
            <a:endParaRPr lang="en-US" sz="2200" b="1" dirty="0" smtClean="0">
              <a:solidFill>
                <a:srgbClr val="439639"/>
              </a:solidFill>
            </a:endParaRPr>
          </a:p>
        </p:txBody>
      </p:sp>
      <p:pic>
        <p:nvPicPr>
          <p:cNvPr id="8196" name="Picture 3" descr="MO-DESE_CollegeCareer-1.png"/>
          <p:cNvPicPr>
            <a:picLocks noChangeAspect="1"/>
          </p:cNvPicPr>
          <p:nvPr/>
        </p:nvPicPr>
        <p:blipFill>
          <a:blip r:embed="rId3" cstate="print"/>
          <a:stretch>
            <a:fillRect/>
          </a:stretch>
        </p:blipFill>
        <p:spPr bwMode="auto">
          <a:xfrm>
            <a:off x="5105400" y="3763010"/>
            <a:ext cx="3543300" cy="1062990"/>
          </a:xfrm>
          <a:prstGeom prst="rect">
            <a:avLst/>
          </a:prstGeom>
          <a:noFill/>
          <a:ln w="9525">
            <a:noFill/>
            <a:miter lim="800000"/>
            <a:headEnd/>
            <a:tailEnd/>
          </a:ln>
        </p:spPr>
      </p:pic>
      <p:sp>
        <p:nvSpPr>
          <p:cNvPr id="6" name="Subtitle 4"/>
          <p:cNvSpPr txBox="1">
            <a:spLocks/>
          </p:cNvSpPr>
          <p:nvPr/>
        </p:nvSpPr>
        <p:spPr bwMode="auto">
          <a:xfrm>
            <a:off x="381000" y="4889500"/>
            <a:ext cx="8382000" cy="5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lvl="0" algn="just">
              <a:spcBef>
                <a:spcPts val="700"/>
              </a:spcBef>
              <a:buClr>
                <a:schemeClr val="accent2"/>
              </a:buClr>
              <a:buSzPct val="60000"/>
              <a:defRPr/>
            </a:pPr>
            <a:r>
              <a:rPr lang="en-US" sz="800" dirty="0" smtClean="0">
                <a:solidFill>
                  <a:srgbClr val="000000"/>
                </a:solidFill>
                <a:latin typeface="Times New Roman"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 email civilrights@dese.mo.gov.</a:t>
            </a:r>
            <a:endParaRPr kumimoji="0" lang="en-US" sz="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7" name="Slide Number Placeholder 2"/>
          <p:cNvSpPr>
            <a:spLocks noGrp="1"/>
          </p:cNvSpPr>
          <p:nvPr>
            <p:ph type="sldNum" sz="quarter" idx="12"/>
          </p:nvPr>
        </p:nvSpPr>
        <p:spPr>
          <a:xfrm>
            <a:off x="8305800" y="5118395"/>
            <a:ext cx="457200" cy="304271"/>
          </a:xfrm>
        </p:spPr>
        <p:txBody>
          <a:bodyPr/>
          <a:lstStyle/>
          <a:p>
            <a:pPr>
              <a:defRPr/>
            </a:pPr>
            <a:r>
              <a:rPr lang="en-US" dirty="0" smtClean="0"/>
              <a:t>36</a:t>
            </a:r>
            <a:endParaRPr lang="en-US" dirty="0"/>
          </a:p>
        </p:txBody>
      </p:sp>
    </p:spTree>
    <p:extLst>
      <p:ext uri="{BB962C8B-B14F-4D97-AF65-F5344CB8AC3E}">
        <p14:creationId xmlns:p14="http://schemas.microsoft.com/office/powerpoint/2010/main" val="38965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Begin and end on time.</a:t>
            </a:r>
          </a:p>
          <a:p>
            <a:r>
              <a:rPr lang="en-US" sz="2400" dirty="0"/>
              <a:t>Be an engaged participant.</a:t>
            </a:r>
          </a:p>
          <a:p>
            <a:r>
              <a:rPr lang="en-US" sz="2400" dirty="0"/>
              <a:t>Be an active listener and open to new ideas.</a:t>
            </a:r>
          </a:p>
          <a:p>
            <a:r>
              <a:rPr lang="en-US" sz="2400" dirty="0"/>
              <a:t>Use electronics respectfully.</a:t>
            </a:r>
          </a:p>
          <a:p>
            <a:endParaRPr lang="en-US" dirty="0"/>
          </a:p>
        </p:txBody>
      </p:sp>
      <p:sp>
        <p:nvSpPr>
          <p:cNvPr id="3" name="Slide Number Placeholder 2"/>
          <p:cNvSpPr>
            <a:spLocks noGrp="1"/>
          </p:cNvSpPr>
          <p:nvPr>
            <p:ph type="sldNum" sz="quarter" idx="12"/>
          </p:nvPr>
        </p:nvSpPr>
        <p:spPr/>
        <p:txBody>
          <a:bodyPr/>
          <a:lstStyle/>
          <a:p>
            <a:pPr>
              <a:defRPr/>
            </a:pPr>
            <a:r>
              <a:rPr lang="en-US" dirty="0"/>
              <a:t>3</a:t>
            </a:r>
            <a:endParaRPr lang="en-US" dirty="0"/>
          </a:p>
        </p:txBody>
      </p:sp>
      <p:sp>
        <p:nvSpPr>
          <p:cNvPr id="4" name="Title 3"/>
          <p:cNvSpPr>
            <a:spLocks noGrp="1"/>
          </p:cNvSpPr>
          <p:nvPr>
            <p:ph type="title"/>
          </p:nvPr>
        </p:nvSpPr>
        <p:spPr/>
        <p:txBody>
          <a:bodyPr/>
          <a:lstStyle/>
          <a:p>
            <a:r>
              <a:rPr lang="en-US" dirty="0"/>
              <a:t>Norms</a:t>
            </a:r>
          </a:p>
        </p:txBody>
      </p:sp>
    </p:spTree>
    <p:extLst>
      <p:ext uri="{BB962C8B-B14F-4D97-AF65-F5344CB8AC3E}">
        <p14:creationId xmlns:p14="http://schemas.microsoft.com/office/powerpoint/2010/main" val="196613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t>4</a:t>
            </a:r>
            <a:endParaRPr lang="en-US" dirty="0"/>
          </a:p>
        </p:txBody>
      </p:sp>
      <p:sp>
        <p:nvSpPr>
          <p:cNvPr id="4" name="Title 3"/>
          <p:cNvSpPr>
            <a:spLocks noGrp="1"/>
          </p:cNvSpPr>
          <p:nvPr>
            <p:ph type="title"/>
          </p:nvPr>
        </p:nvSpPr>
        <p:spPr/>
        <p:txBody>
          <a:bodyPr/>
          <a:lstStyle/>
          <a:p>
            <a:r>
              <a:rPr lang="en-US" dirty="0"/>
              <a:t>Pre-Assessment</a:t>
            </a: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068" y="1619249"/>
            <a:ext cx="5640111" cy="3778251"/>
          </a:xfrm>
          <a:prstGeom prst="rect">
            <a:avLst/>
          </a:prstGeom>
        </p:spPr>
      </p:pic>
    </p:spTree>
    <p:extLst>
      <p:ext uri="{BB962C8B-B14F-4D97-AF65-F5344CB8AC3E}">
        <p14:creationId xmlns:p14="http://schemas.microsoft.com/office/powerpoint/2010/main" val="359961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5</a:t>
            </a:r>
            <a:endParaRPr lang="en-US" dirty="0"/>
          </a:p>
        </p:txBody>
      </p:sp>
      <p:pic>
        <p:nvPicPr>
          <p:cNvPr id="5" name="Content Placeholder 4" descr="A close up of a logo&#10;&#10;Description automatically generated">
            <a:extLst>
              <a:ext uri="{FF2B5EF4-FFF2-40B4-BE49-F238E27FC236}">
                <a16:creationId xmlns:a16="http://schemas.microsoft.com/office/drawing/2014/main" id="{00F98CC4-4C64-48DE-8E44-45E08BD34051}"/>
              </a:ext>
            </a:extLst>
          </p:cNvPr>
          <p:cNvPicPr>
            <a:picLocks noGrp="1" noChangeAspect="1"/>
          </p:cNvPicPr>
          <p:nvPr>
            <p:ph sz="quarter" idx="10"/>
          </p:nvPr>
        </p:nvPicPr>
        <p:blipFill>
          <a:blip r:embed="rId2"/>
          <a:stretch>
            <a:fillRect/>
          </a:stretch>
        </p:blipFill>
        <p:spPr>
          <a:xfrm>
            <a:off x="1676400" y="666750"/>
            <a:ext cx="5334000" cy="4438650"/>
          </a:xfrm>
          <a:prstGeom prst="rect">
            <a:avLst/>
          </a:prstGeom>
        </p:spPr>
      </p:pic>
    </p:spTree>
    <p:extLst>
      <p:ext uri="{BB962C8B-B14F-4D97-AF65-F5344CB8AC3E}">
        <p14:creationId xmlns:p14="http://schemas.microsoft.com/office/powerpoint/2010/main" val="20595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ability to monitor and manage emotions, thoughts, and behaviors to achieve desired outcomes.</a:t>
            </a:r>
          </a:p>
          <a:p>
            <a:r>
              <a:rPr lang="en-US" sz="2400" dirty="0"/>
              <a:t>Self-regulated students strive to develop their self-awareness to effectively manage their time and efforts, understand their strengths and weaknesses, and redirect actions once mistakes or obstacles are recognized.</a:t>
            </a:r>
          </a:p>
          <a:p>
            <a:r>
              <a:rPr lang="en-US" sz="2400" dirty="0"/>
              <a:t>Self-regulated students can master more complex skills and concepts.</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6</a:t>
            </a:r>
            <a:endParaRPr lang="en-US" dirty="0"/>
          </a:p>
        </p:txBody>
      </p:sp>
      <p:sp>
        <p:nvSpPr>
          <p:cNvPr id="4" name="Title 3"/>
          <p:cNvSpPr>
            <a:spLocks noGrp="1"/>
          </p:cNvSpPr>
          <p:nvPr>
            <p:ph type="title"/>
          </p:nvPr>
        </p:nvSpPr>
        <p:spPr/>
        <p:txBody>
          <a:bodyPr/>
          <a:lstStyle/>
          <a:p>
            <a:r>
              <a:rPr lang="en-US" dirty="0"/>
              <a:t>Overview of Self-Regulation</a:t>
            </a:r>
          </a:p>
        </p:txBody>
      </p:sp>
    </p:spTree>
    <p:extLst>
      <p:ext uri="{BB962C8B-B14F-4D97-AF65-F5344CB8AC3E}">
        <p14:creationId xmlns:p14="http://schemas.microsoft.com/office/powerpoint/2010/main" val="328390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Self-control, confidence and knowledge gained from self-regulation give students resiliency and skills to successfully navigate college and careers.</a:t>
            </a:r>
          </a:p>
          <a:p>
            <a:r>
              <a:rPr lang="en-US" sz="2400" dirty="0"/>
              <a:t>Self-awareness and self-critiques used in self-regulation help students stay on track and persevere toward goals, work well with others, and adapt to new situations.</a:t>
            </a:r>
          </a:p>
          <a:p>
            <a:endParaRPr lang="en-US" dirty="0"/>
          </a:p>
        </p:txBody>
      </p:sp>
      <p:sp>
        <p:nvSpPr>
          <p:cNvPr id="3" name="Slide Number Placeholder 2"/>
          <p:cNvSpPr>
            <a:spLocks noGrp="1"/>
          </p:cNvSpPr>
          <p:nvPr>
            <p:ph type="sldNum" sz="quarter" idx="12"/>
          </p:nvPr>
        </p:nvSpPr>
        <p:spPr/>
        <p:txBody>
          <a:bodyPr/>
          <a:lstStyle/>
          <a:p>
            <a:pPr>
              <a:defRPr/>
            </a:pPr>
            <a:r>
              <a:rPr lang="en-US" dirty="0" smtClean="0"/>
              <a:t>7</a:t>
            </a:r>
            <a:endParaRPr lang="en-US" dirty="0"/>
          </a:p>
        </p:txBody>
      </p:sp>
      <p:sp>
        <p:nvSpPr>
          <p:cNvPr id="4" name="Title 3"/>
          <p:cNvSpPr>
            <a:spLocks noGrp="1"/>
          </p:cNvSpPr>
          <p:nvPr>
            <p:ph type="title"/>
          </p:nvPr>
        </p:nvSpPr>
        <p:spPr/>
        <p:txBody>
          <a:bodyPr/>
          <a:lstStyle/>
          <a:p>
            <a:r>
              <a:rPr lang="en-US" dirty="0"/>
              <a:t>Overview of Self-Regulation (continued)</a:t>
            </a:r>
          </a:p>
        </p:txBody>
      </p:sp>
    </p:spTree>
    <p:extLst>
      <p:ext uri="{BB962C8B-B14F-4D97-AF65-F5344CB8AC3E}">
        <p14:creationId xmlns:p14="http://schemas.microsoft.com/office/powerpoint/2010/main" val="308614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y9sjonSri0"/>
          <p:cNvPicPr>
            <a:picLocks noGrp="1" noRot="1" noChangeAspect="1"/>
          </p:cNvPicPr>
          <p:nvPr>
            <p:ph idx="1"/>
            <a:videoFile r:link="rId1"/>
          </p:nvPr>
        </p:nvPicPr>
        <p:blipFill>
          <a:blip r:embed="rId4"/>
          <a:stretch>
            <a:fillRect/>
          </a:stretch>
        </p:blipFill>
        <p:spPr>
          <a:xfrm>
            <a:off x="983720" y="1407419"/>
            <a:ext cx="7093480" cy="3990082"/>
          </a:xfrm>
          <a:prstGeom prst="rect">
            <a:avLst/>
          </a:prstGeom>
        </p:spPr>
      </p:pic>
      <p:sp>
        <p:nvSpPr>
          <p:cNvPr id="3" name="Slide Number Placeholder 2"/>
          <p:cNvSpPr>
            <a:spLocks noGrp="1"/>
          </p:cNvSpPr>
          <p:nvPr>
            <p:ph type="sldNum" sz="quarter" idx="12"/>
          </p:nvPr>
        </p:nvSpPr>
        <p:spPr/>
        <p:txBody>
          <a:bodyPr/>
          <a:lstStyle/>
          <a:p>
            <a:pPr>
              <a:defRPr/>
            </a:pPr>
            <a:r>
              <a:rPr lang="en-US" dirty="0" smtClean="0"/>
              <a:t>8</a:t>
            </a:r>
            <a:endParaRPr lang="en-US" dirty="0"/>
          </a:p>
        </p:txBody>
      </p:sp>
      <p:sp>
        <p:nvSpPr>
          <p:cNvPr id="4" name="Title 3"/>
          <p:cNvSpPr>
            <a:spLocks noGrp="1"/>
          </p:cNvSpPr>
          <p:nvPr>
            <p:ph type="title"/>
          </p:nvPr>
        </p:nvSpPr>
        <p:spPr/>
        <p:txBody>
          <a:bodyPr/>
          <a:lstStyle/>
          <a:p>
            <a:r>
              <a:rPr lang="en-US" dirty="0"/>
              <a:t>Self-Regulation Video</a:t>
            </a:r>
          </a:p>
        </p:txBody>
      </p:sp>
    </p:spTree>
    <p:extLst>
      <p:ext uri="{BB962C8B-B14F-4D97-AF65-F5344CB8AC3E}">
        <p14:creationId xmlns:p14="http://schemas.microsoft.com/office/powerpoint/2010/main" val="2896208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template-April 2012 Option 2 - widescreen</Template>
  <TotalTime>43</TotalTime>
  <Words>5481</Words>
  <Application>Microsoft Office PowerPoint</Application>
  <PresentationFormat>On-screen Show (16:10)</PresentationFormat>
  <Paragraphs>373</Paragraphs>
  <Slides>37</Slides>
  <Notes>36</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Verdana</vt:lpstr>
      <vt:lpstr>Wingdings 2</vt:lpstr>
      <vt:lpstr>powerpoint template-April 2012</vt:lpstr>
      <vt:lpstr>Consultant Preparation</vt:lpstr>
      <vt:lpstr>Self-Regulation</vt:lpstr>
      <vt:lpstr>Session at a Glance</vt:lpstr>
      <vt:lpstr>Norms</vt:lpstr>
      <vt:lpstr>Pre-Assessment</vt:lpstr>
      <vt:lpstr>PowerPoint Presentation</vt:lpstr>
      <vt:lpstr>Overview of Self-Regulation</vt:lpstr>
      <vt:lpstr>Overview of Self-Regulation (continued)</vt:lpstr>
      <vt:lpstr>Self-Regulation Video</vt:lpstr>
      <vt:lpstr>Key Points</vt:lpstr>
      <vt:lpstr>Unpacking Self-Regulation</vt:lpstr>
      <vt:lpstr>Essential Components of Self-Regulation</vt:lpstr>
      <vt:lpstr>PowerPoint Presentation</vt:lpstr>
      <vt:lpstr>Essential Components</vt:lpstr>
      <vt:lpstr>Essential Components (continued)</vt:lpstr>
      <vt:lpstr>Examples of Teacher Instruction</vt:lpstr>
      <vt:lpstr>Essential Components of Self-Regulation</vt:lpstr>
      <vt:lpstr>Make a Plan</vt:lpstr>
      <vt:lpstr>Monitor the Plan</vt:lpstr>
      <vt:lpstr>Take Control and Make Changes to the Plan</vt:lpstr>
      <vt:lpstr>Reflect on What Worked and What Could be Improved</vt:lpstr>
      <vt:lpstr>PowerPoint Presentation</vt:lpstr>
      <vt:lpstr>Reflective Questions</vt:lpstr>
      <vt:lpstr>Guided Practice</vt:lpstr>
      <vt:lpstr>Student Independent Practice</vt:lpstr>
      <vt:lpstr>Benefits of Self-Regulation</vt:lpstr>
      <vt:lpstr>Reflection</vt:lpstr>
      <vt:lpstr>Next Steps</vt:lpstr>
      <vt:lpstr>Resources</vt:lpstr>
      <vt:lpstr>Summary</vt:lpstr>
      <vt:lpstr>Post-Assessment</vt:lpstr>
      <vt:lpstr>Question 1</vt:lpstr>
      <vt:lpstr>Question 2</vt:lpstr>
      <vt:lpstr>Question 3</vt:lpstr>
      <vt:lpstr>Question 4</vt:lpstr>
      <vt:lpstr>Question 5</vt:lpstr>
      <vt:lpstr>Contact Us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Consultant Preparation</dc:title>
  <dc:creator>Muessig, Tiffani</dc:creator>
  <cp:lastModifiedBy>Muessig, Tiffani</cp:lastModifiedBy>
  <cp:revision>5</cp:revision>
  <dcterms:created xsi:type="dcterms:W3CDTF">2019-11-07T17:31:09Z</dcterms:created>
  <dcterms:modified xsi:type="dcterms:W3CDTF">2019-11-07T18:14:57Z</dcterms:modified>
</cp:coreProperties>
</file>