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tif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65" r:id="rId1"/>
  </p:sldMasterIdLst>
  <p:notesMasterIdLst>
    <p:notesMasterId r:id="rId70"/>
  </p:notesMasterIdLst>
  <p:handoutMasterIdLst>
    <p:handoutMasterId r:id="rId71"/>
  </p:handoutMasterIdLst>
  <p:sldIdLst>
    <p:sldId id="590" r:id="rId2"/>
    <p:sldId id="591" r:id="rId3"/>
    <p:sldId id="264" r:id="rId4"/>
    <p:sldId id="265" r:id="rId5"/>
    <p:sldId id="266" r:id="rId6"/>
    <p:sldId id="267" r:id="rId7"/>
    <p:sldId id="268" r:id="rId8"/>
    <p:sldId id="393" r:id="rId9"/>
    <p:sldId id="394" r:id="rId10"/>
    <p:sldId id="395" r:id="rId11"/>
    <p:sldId id="312" r:id="rId12"/>
    <p:sldId id="313" r:id="rId13"/>
    <p:sldId id="314" r:id="rId14"/>
    <p:sldId id="315" r:id="rId15"/>
    <p:sldId id="316" r:id="rId16"/>
    <p:sldId id="317" r:id="rId17"/>
    <p:sldId id="319" r:id="rId18"/>
    <p:sldId id="322" r:id="rId19"/>
    <p:sldId id="323" r:id="rId20"/>
    <p:sldId id="324" r:id="rId21"/>
    <p:sldId id="325" r:id="rId22"/>
    <p:sldId id="390" r:id="rId23"/>
    <p:sldId id="388" r:id="rId24"/>
    <p:sldId id="396" r:id="rId25"/>
    <p:sldId id="397" r:id="rId26"/>
    <p:sldId id="392" r:id="rId27"/>
    <p:sldId id="326" r:id="rId28"/>
    <p:sldId id="327" r:id="rId29"/>
    <p:sldId id="328" r:id="rId30"/>
    <p:sldId id="329" r:id="rId31"/>
    <p:sldId id="330" r:id="rId32"/>
    <p:sldId id="331" r:id="rId33"/>
    <p:sldId id="332" r:id="rId34"/>
    <p:sldId id="333" r:id="rId35"/>
    <p:sldId id="334" r:id="rId36"/>
    <p:sldId id="335" r:id="rId37"/>
    <p:sldId id="336" r:id="rId38"/>
    <p:sldId id="337" r:id="rId39"/>
    <p:sldId id="338" r:id="rId40"/>
    <p:sldId id="339" r:id="rId41"/>
    <p:sldId id="340" r:id="rId42"/>
    <p:sldId id="341" r:id="rId43"/>
    <p:sldId id="342" r:id="rId44"/>
    <p:sldId id="343" r:id="rId45"/>
    <p:sldId id="344" r:id="rId46"/>
    <p:sldId id="345" r:id="rId47"/>
    <p:sldId id="372" r:id="rId48"/>
    <p:sldId id="346" r:id="rId49"/>
    <p:sldId id="347" r:id="rId50"/>
    <p:sldId id="349" r:id="rId51"/>
    <p:sldId id="398" r:id="rId52"/>
    <p:sldId id="399" r:id="rId53"/>
    <p:sldId id="481" r:id="rId54"/>
    <p:sldId id="466" r:id="rId55"/>
    <p:sldId id="482" r:id="rId56"/>
    <p:sldId id="469" r:id="rId57"/>
    <p:sldId id="470" r:id="rId58"/>
    <p:sldId id="588" r:id="rId59"/>
    <p:sldId id="477" r:id="rId60"/>
    <p:sldId id="478" r:id="rId61"/>
    <p:sldId id="479" r:id="rId62"/>
    <p:sldId id="577" r:id="rId63"/>
    <p:sldId id="578" r:id="rId64"/>
    <p:sldId id="579" r:id="rId65"/>
    <p:sldId id="580" r:id="rId66"/>
    <p:sldId id="483" r:id="rId67"/>
    <p:sldId id="480" r:id="rId68"/>
    <p:sldId id="387" r:id="rId69"/>
  </p:sldIdLst>
  <p:sldSz cx="9144000" cy="6858000" type="screen4x3"/>
  <p:notesSz cx="6858000" cy="9144000"/>
  <p:defaultText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2pPr>
    <a:lvl3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3pPr>
    <a:lvl4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4pPr>
    <a:lvl5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5pPr>
    <a:lvl6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6pPr>
    <a:lvl7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7pPr>
    <a:lvl8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8pPr>
    <a:lvl9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9pPr>
  </p:defaultTextStyle>
  <p:extLst>
    <p:ext uri="{521415D9-36F7-43E2-AB2F-B90AF26B5E84}">
      <p14:sectionLst xmlns:p14="http://schemas.microsoft.com/office/powerpoint/2010/main">
        <p14:section name="Facilitator Notes &amp; Preparation" id="{E99252DC-E2D9-6142-B80C-68446B4DF06E}">
          <p14:sldIdLst>
            <p14:sldId id="590"/>
            <p14:sldId id="591"/>
          </p14:sldIdLst>
        </p14:section>
        <p14:section name="Session Introduction" id="{CE6C177F-D79F-AD4A-B2E2-A0F9733B9F54}">
          <p14:sldIdLst>
            <p14:sldId id="264"/>
            <p14:sldId id="265"/>
            <p14:sldId id="266"/>
            <p14:sldId id="267"/>
          </p14:sldIdLst>
        </p14:section>
        <p14:section name="Course Outcomes &amp; Reflective Questions" id="{511F639F-F641-B741-9CC3-0BDE749CA599}">
          <p14:sldIdLst>
            <p14:sldId id="268"/>
            <p14:sldId id="393"/>
          </p14:sldIdLst>
        </p14:section>
        <p14:section name="Lesson 1: Schoolwide Expectations" id="{5133AE96-1977-B441-A643-0910C8A25CA6}">
          <p14:sldIdLst>
            <p14:sldId id="394"/>
            <p14:sldId id="395"/>
            <p14:sldId id="312"/>
            <p14:sldId id="313"/>
            <p14:sldId id="314"/>
            <p14:sldId id="315"/>
            <p14:sldId id="316"/>
            <p14:sldId id="317"/>
            <p14:sldId id="319"/>
            <p14:sldId id="322"/>
            <p14:sldId id="323"/>
            <p14:sldId id="324"/>
            <p14:sldId id="325"/>
            <p14:sldId id="390"/>
            <p14:sldId id="388"/>
          </p14:sldIdLst>
        </p14:section>
        <p14:section name="Lesson 2: Creating a Matrix" id="{68FF4745-1F41-CD48-A6F2-4E5D5EAA8ED6}">
          <p14:sldIdLst>
            <p14:sldId id="396"/>
            <p14:sldId id="397"/>
            <p14:sldId id="392"/>
            <p14:sldId id="326"/>
            <p14:sldId id="327"/>
            <p14:sldId id="328"/>
            <p14:sldId id="329"/>
            <p14:sldId id="330"/>
            <p14:sldId id="331"/>
            <p14:sldId id="332"/>
            <p14:sldId id="333"/>
            <p14:sldId id="334"/>
            <p14:sldId id="335"/>
            <p14:sldId id="336"/>
            <p14:sldId id="337"/>
            <p14:sldId id="338"/>
            <p14:sldId id="339"/>
            <p14:sldId id="340"/>
            <p14:sldId id="341"/>
            <p14:sldId id="342"/>
            <p14:sldId id="343"/>
            <p14:sldId id="344"/>
            <p14:sldId id="345"/>
            <p14:sldId id="372"/>
            <p14:sldId id="346"/>
            <p14:sldId id="347"/>
            <p14:sldId id="349"/>
          </p14:sldIdLst>
        </p14:section>
        <p14:section name="Lesson 3: Developing NonClassroom Procedures" id="{AF522676-8D5F-0A4E-B953-D55027BB680B}">
          <p14:sldIdLst>
            <p14:sldId id="398"/>
            <p14:sldId id="399"/>
            <p14:sldId id="481"/>
            <p14:sldId id="466"/>
            <p14:sldId id="482"/>
            <p14:sldId id="469"/>
            <p14:sldId id="470"/>
            <p14:sldId id="588"/>
            <p14:sldId id="477"/>
            <p14:sldId id="478"/>
            <p14:sldId id="479"/>
            <p14:sldId id="577"/>
            <p14:sldId id="578"/>
            <p14:sldId id="579"/>
            <p14:sldId id="580"/>
            <p14:sldId id="483"/>
            <p14:sldId id="480"/>
          </p14:sldIdLst>
        </p14:section>
        <p14:section name="Next Session &amp; Contact Information" id="{AAA64BF2-0C94-AC4B-B0CA-440FD49CF372}">
          <p14:sldIdLst>
            <p14:sldId id="387"/>
          </p14:sldIdLst>
        </p14:section>
      </p14:sectionLst>
    </p:ex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8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CE49B60A-79E0-4A74-B276-706400648F9C}">
  <a:tblStyle styleId="{CE49B60A-79E0-4A74-B276-706400648F9C}" styleName="Table_0">
    <a:wholeTbl>
      <a:tcTxStyle b="off" i="off">
        <a:font>
          <a:latin typeface="Calibri"/>
          <a:ea typeface="Calibri"/>
          <a:cs typeface="Calibri"/>
        </a:font>
        <a:schemeClr val="dk1"/>
      </a:tcTxStyle>
      <a:tcStyle>
        <a:tcBdr>
          <a:left>
            <a:ln w="12700" cap="flat" cmpd="sng">
              <a:solidFill>
                <a:schemeClr val="lt1"/>
              </a:solidFill>
              <a:prstDash val="solid"/>
              <a:round/>
              <a:headEnd type="none" w="med" len="med"/>
              <a:tailEnd type="none" w="med" len="med"/>
            </a:ln>
          </a:left>
          <a:right>
            <a:ln w="12700" cap="flat" cmpd="sng">
              <a:solidFill>
                <a:schemeClr val="lt1"/>
              </a:solidFill>
              <a:prstDash val="solid"/>
              <a:round/>
              <a:headEnd type="none" w="med" len="med"/>
              <a:tailEnd type="none" w="med" len="med"/>
            </a:ln>
          </a:right>
          <a:top>
            <a:ln w="12700" cap="flat" cmpd="sng">
              <a:solidFill>
                <a:schemeClr val="lt1"/>
              </a:solidFill>
              <a:prstDash val="solid"/>
              <a:round/>
              <a:headEnd type="none" w="med" len="med"/>
              <a:tailEnd type="none" w="med" len="med"/>
            </a:ln>
          </a:top>
          <a:bottom>
            <a:ln w="12700" cap="flat" cmpd="sng">
              <a:solidFill>
                <a:schemeClr val="lt1"/>
              </a:solidFill>
              <a:prstDash val="solid"/>
              <a:round/>
              <a:headEnd type="none" w="med" len="med"/>
              <a:tailEnd type="none" w="med" len="med"/>
            </a:ln>
          </a:bottom>
          <a:insideH>
            <a:ln w="12700" cap="flat" cmpd="sng">
              <a:solidFill>
                <a:schemeClr val="lt1"/>
              </a:solidFill>
              <a:prstDash val="solid"/>
              <a:round/>
              <a:headEnd type="none" w="med" len="med"/>
              <a:tailEnd type="none" w="med" len="med"/>
            </a:ln>
          </a:insideH>
          <a:insideV>
            <a:ln w="12700" cap="flat" cmpd="sng">
              <a:solidFill>
                <a:schemeClr val="lt1"/>
              </a:solidFill>
              <a:prstDash val="solid"/>
              <a:round/>
              <a:headEnd type="none" w="med" len="med"/>
              <a:tailEnd type="none" w="med" len="med"/>
            </a:ln>
          </a:insideV>
        </a:tcBdr>
        <a:fill>
          <a:solidFill>
            <a:srgbClr val="EFF3F9"/>
          </a:solidFill>
        </a:fill>
      </a:tcStyle>
    </a:wholeTbl>
    <a:band1H>
      <a:tcStyle>
        <a:tcBdr/>
        <a:fill>
          <a:solidFill>
            <a:srgbClr val="DBE5F1"/>
          </a:solidFill>
        </a:fill>
      </a:tcStyle>
    </a:band1H>
    <a:band1V>
      <a:tcStyle>
        <a:tcBdr/>
        <a:fill>
          <a:solidFill>
            <a:srgbClr val="DBE5F1"/>
          </a:solidFill>
        </a:fill>
      </a:tcStyle>
    </a:band1V>
    <a:lastCol>
      <a:tcTxStyle b="on" i="off">
        <a:font>
          <a:latin typeface="Calibri"/>
          <a:ea typeface="Calibri"/>
          <a:cs typeface="Calibri"/>
        </a:font>
        <a:schemeClr val="lt1"/>
      </a:tcTxStyle>
      <a:tcStyle>
        <a:tcBdr/>
        <a:fill>
          <a:solidFill>
            <a:schemeClr val="accent1"/>
          </a:solidFill>
        </a:fill>
      </a:tcStyle>
    </a:lastCol>
    <a:firstCol>
      <a:tcTxStyle b="on" i="off">
        <a:font>
          <a:latin typeface="Calibri"/>
          <a:ea typeface="Calibri"/>
          <a:cs typeface="Calibri"/>
        </a:font>
        <a:schemeClr val="lt1"/>
      </a:tcTxStyle>
      <a:tcStyle>
        <a:tcBdr/>
        <a:fill>
          <a:solidFill>
            <a:schemeClr val="accent1"/>
          </a:solidFill>
        </a:fill>
      </a:tcStyle>
    </a:firstCol>
    <a:lastRow>
      <a:tcTxStyle b="on" i="off">
        <a:font>
          <a:latin typeface="Calibri"/>
          <a:ea typeface="Calibri"/>
          <a:cs typeface="Calibri"/>
        </a:font>
        <a:schemeClr val="lt1"/>
      </a:tcTxStyle>
      <a:tcStyle>
        <a:tcBdr>
          <a:top>
            <a:ln w="38100" cap="flat" cmpd="sng">
              <a:solidFill>
                <a:schemeClr val="lt1"/>
              </a:solidFill>
              <a:prstDash val="solid"/>
              <a:round/>
              <a:headEnd type="none" w="med" len="med"/>
              <a:tailEnd type="none" w="med" len="med"/>
            </a:ln>
          </a:top>
        </a:tcBdr>
        <a:fill>
          <a:solidFill>
            <a:schemeClr val="accent1"/>
          </a:solidFill>
        </a:fill>
      </a:tcStyle>
    </a:lastRow>
    <a:firstRow>
      <a:tcTxStyle b="on" i="off">
        <a:font>
          <a:latin typeface="Calibri"/>
          <a:ea typeface="Calibri"/>
          <a:cs typeface="Calibri"/>
        </a:font>
        <a:schemeClr val="lt1"/>
      </a:tcTxStyle>
      <a:tcStyle>
        <a:tcBdr>
          <a:bottom>
            <a:ln w="38100" cap="flat" cmpd="sng">
              <a:solidFill>
                <a:schemeClr val="lt1"/>
              </a:solidFill>
              <a:prstDash val="solid"/>
              <a:round/>
              <a:headEnd type="none" w="med" len="med"/>
              <a:tailEnd type="none" w="med" len="med"/>
            </a:ln>
          </a:bottom>
        </a:tcBdr>
        <a:fill>
          <a:solidFill>
            <a:schemeClr val="accent1"/>
          </a:solidFill>
        </a:fill>
      </a:tcStyle>
    </a:firstRow>
  </a:tblStyle>
  <a:tblStyle styleId="{0F944BCD-6AC8-4AE0-8317-77C93B8BA583}" styleName="Table_1">
    <a:wholeTbl>
      <a:tcTxStyle b="off" i="off">
        <a:font>
          <a:latin typeface="Calibri"/>
          <a:ea typeface="Calibri"/>
          <a:cs typeface="Calibri"/>
        </a:font>
        <a:schemeClr val="dk1"/>
      </a:tcTxStyle>
      <a:tcStyle>
        <a:tcBdr>
          <a:left>
            <a:ln w="12700" cap="flat" cmpd="sng">
              <a:solidFill>
                <a:schemeClr val="lt1"/>
              </a:solidFill>
              <a:prstDash val="solid"/>
              <a:round/>
              <a:headEnd type="none" w="med" len="med"/>
              <a:tailEnd type="none" w="med" len="med"/>
            </a:ln>
          </a:left>
          <a:right>
            <a:ln w="12700" cap="flat" cmpd="sng">
              <a:solidFill>
                <a:schemeClr val="lt1"/>
              </a:solidFill>
              <a:prstDash val="solid"/>
              <a:round/>
              <a:headEnd type="none" w="med" len="med"/>
              <a:tailEnd type="none" w="med" len="med"/>
            </a:ln>
          </a:right>
          <a:top>
            <a:ln w="12700" cap="flat" cmpd="sng">
              <a:solidFill>
                <a:schemeClr val="lt1"/>
              </a:solidFill>
              <a:prstDash val="solid"/>
              <a:round/>
              <a:headEnd type="none" w="med" len="med"/>
              <a:tailEnd type="none" w="med" len="med"/>
            </a:ln>
          </a:top>
          <a:bottom>
            <a:ln w="12700" cap="flat" cmpd="sng">
              <a:solidFill>
                <a:schemeClr val="lt1"/>
              </a:solidFill>
              <a:prstDash val="solid"/>
              <a:round/>
              <a:headEnd type="none" w="med" len="med"/>
              <a:tailEnd type="none" w="med" len="med"/>
            </a:ln>
          </a:bottom>
          <a:insideH>
            <a:ln w="12700" cap="flat" cmpd="sng">
              <a:solidFill>
                <a:schemeClr val="lt1"/>
              </a:solidFill>
              <a:prstDash val="solid"/>
              <a:round/>
              <a:headEnd type="none" w="med" len="med"/>
              <a:tailEnd type="none" w="med" len="med"/>
            </a:ln>
          </a:insideH>
          <a:insideV>
            <a:ln w="12700" cap="flat" cmpd="sng">
              <a:solidFill>
                <a:schemeClr val="lt1"/>
              </a:solidFill>
              <a:prstDash val="solid"/>
              <a:round/>
              <a:headEnd type="none" w="med" len="med"/>
              <a:tailEnd type="none" w="med" len="med"/>
            </a:ln>
          </a:insideV>
        </a:tcBdr>
        <a:fill>
          <a:solidFill>
            <a:srgbClr val="EFF3F9"/>
          </a:solidFill>
        </a:fill>
      </a:tcStyle>
    </a:wholeTbl>
    <a:band1H>
      <a:tcStyle>
        <a:tcBdr/>
        <a:fill>
          <a:solidFill>
            <a:srgbClr val="DBE5F1"/>
          </a:solidFill>
        </a:fill>
      </a:tcStyle>
    </a:band1H>
    <a:band1V>
      <a:tcStyle>
        <a:tcBdr/>
        <a:fill>
          <a:solidFill>
            <a:srgbClr val="DBE5F1"/>
          </a:solidFill>
        </a:fill>
      </a:tcStyle>
    </a:band1V>
    <a:lastCol>
      <a:tcTxStyle b="on" i="off">
        <a:font>
          <a:latin typeface="Calibri"/>
          <a:ea typeface="Calibri"/>
          <a:cs typeface="Calibri"/>
        </a:font>
        <a:schemeClr val="lt1"/>
      </a:tcTxStyle>
      <a:tcStyle>
        <a:tcBdr/>
        <a:fill>
          <a:solidFill>
            <a:schemeClr val="accent1"/>
          </a:solidFill>
        </a:fill>
      </a:tcStyle>
    </a:lastCol>
    <a:firstCol>
      <a:tcTxStyle b="on" i="off">
        <a:font>
          <a:latin typeface="Calibri"/>
          <a:ea typeface="Calibri"/>
          <a:cs typeface="Calibri"/>
        </a:font>
        <a:schemeClr val="lt1"/>
      </a:tcTxStyle>
      <a:tcStyle>
        <a:tcBdr/>
        <a:fill>
          <a:solidFill>
            <a:schemeClr val="accent1"/>
          </a:solidFill>
        </a:fill>
      </a:tcStyle>
    </a:firstCol>
    <a:lastRow>
      <a:tcTxStyle b="on" i="off">
        <a:font>
          <a:latin typeface="Calibri"/>
          <a:ea typeface="Calibri"/>
          <a:cs typeface="Calibri"/>
        </a:font>
        <a:schemeClr val="lt1"/>
      </a:tcTxStyle>
      <a:tcStyle>
        <a:tcBdr>
          <a:top>
            <a:ln w="38100" cap="flat" cmpd="sng">
              <a:solidFill>
                <a:schemeClr val="lt1"/>
              </a:solidFill>
              <a:prstDash val="solid"/>
              <a:round/>
              <a:headEnd type="none" w="med" len="med"/>
              <a:tailEnd type="none" w="med" len="med"/>
            </a:ln>
          </a:top>
        </a:tcBdr>
        <a:fill>
          <a:solidFill>
            <a:schemeClr val="accent1"/>
          </a:solidFill>
        </a:fill>
      </a:tcStyle>
    </a:lastRow>
    <a:firstRow>
      <a:tcTxStyle b="on" i="off">
        <a:font>
          <a:latin typeface="Calibri"/>
          <a:ea typeface="Calibri"/>
          <a:cs typeface="Calibri"/>
        </a:font>
        <a:schemeClr val="lt1"/>
      </a:tcTxStyle>
      <a:tcStyle>
        <a:tcBdr>
          <a:bottom>
            <a:ln w="38100" cap="flat" cmpd="sng">
              <a:solidFill>
                <a:schemeClr val="lt1"/>
              </a:solidFill>
              <a:prstDash val="solid"/>
              <a:round/>
              <a:headEnd type="none" w="med" len="med"/>
              <a:tailEnd type="none" w="med" len="med"/>
            </a:ln>
          </a:bottom>
        </a:tcBdr>
        <a:fill>
          <a:solidFill>
            <a:schemeClr val="accent1"/>
          </a:solidFill>
        </a:fill>
      </a:tcStyle>
    </a:firstRow>
  </a:tblStyle>
  <a:tblStyle styleId="{C238B8E8-DC3F-44FE-8987-2879476B156D}" styleName="Table_2">
    <a:wholeTbl>
      <a:tcTxStyle b="off" i="off">
        <a:font>
          <a:latin typeface="Calibri"/>
          <a:ea typeface="Calibri"/>
          <a:cs typeface="Calibri"/>
        </a:font>
        <a:schemeClr val="dk1"/>
      </a:tcTxStyle>
      <a:tcStyle>
        <a:tcBdr>
          <a:left>
            <a:ln w="12700" cap="flat" cmpd="sng">
              <a:solidFill>
                <a:schemeClr val="lt1"/>
              </a:solidFill>
              <a:prstDash val="solid"/>
              <a:round/>
              <a:headEnd type="none" w="med" len="med"/>
              <a:tailEnd type="none" w="med" len="med"/>
            </a:ln>
          </a:left>
          <a:right>
            <a:ln w="12700" cap="flat" cmpd="sng">
              <a:solidFill>
                <a:schemeClr val="lt1"/>
              </a:solidFill>
              <a:prstDash val="solid"/>
              <a:round/>
              <a:headEnd type="none" w="med" len="med"/>
              <a:tailEnd type="none" w="med" len="med"/>
            </a:ln>
          </a:right>
          <a:top>
            <a:ln w="12700" cap="flat" cmpd="sng">
              <a:solidFill>
                <a:schemeClr val="lt1"/>
              </a:solidFill>
              <a:prstDash val="solid"/>
              <a:round/>
              <a:headEnd type="none" w="med" len="med"/>
              <a:tailEnd type="none" w="med" len="med"/>
            </a:ln>
          </a:top>
          <a:bottom>
            <a:ln w="12700" cap="flat" cmpd="sng">
              <a:solidFill>
                <a:schemeClr val="lt1"/>
              </a:solidFill>
              <a:prstDash val="solid"/>
              <a:round/>
              <a:headEnd type="none" w="med" len="med"/>
              <a:tailEnd type="none" w="med" len="med"/>
            </a:ln>
          </a:bottom>
          <a:insideH>
            <a:ln w="12700" cap="flat" cmpd="sng">
              <a:solidFill>
                <a:schemeClr val="lt1"/>
              </a:solidFill>
              <a:prstDash val="solid"/>
              <a:round/>
              <a:headEnd type="none" w="med" len="med"/>
              <a:tailEnd type="none" w="med" len="med"/>
            </a:ln>
          </a:insideH>
          <a:insideV>
            <a:ln w="12700" cap="flat" cmpd="sng">
              <a:solidFill>
                <a:schemeClr val="lt1"/>
              </a:solidFill>
              <a:prstDash val="solid"/>
              <a:round/>
              <a:headEnd type="none" w="med" len="med"/>
              <a:tailEnd type="none" w="med" len="med"/>
            </a:ln>
          </a:insideV>
        </a:tcBdr>
        <a:fill>
          <a:solidFill>
            <a:srgbClr val="EFF3F9"/>
          </a:solidFill>
        </a:fill>
      </a:tcStyle>
    </a:wholeTbl>
    <a:band1H>
      <a:tcStyle>
        <a:tcBdr/>
        <a:fill>
          <a:solidFill>
            <a:srgbClr val="DBE5F1"/>
          </a:solidFill>
        </a:fill>
      </a:tcStyle>
    </a:band1H>
    <a:band1V>
      <a:tcStyle>
        <a:tcBdr/>
        <a:fill>
          <a:solidFill>
            <a:srgbClr val="DBE5F1"/>
          </a:solidFill>
        </a:fill>
      </a:tcStyle>
    </a:band1V>
    <a:lastCol>
      <a:tcTxStyle b="on" i="off">
        <a:font>
          <a:latin typeface="Calibri"/>
          <a:ea typeface="Calibri"/>
          <a:cs typeface="Calibri"/>
        </a:font>
        <a:schemeClr val="lt1"/>
      </a:tcTxStyle>
      <a:tcStyle>
        <a:tcBdr/>
        <a:fill>
          <a:solidFill>
            <a:schemeClr val="accent1"/>
          </a:solidFill>
        </a:fill>
      </a:tcStyle>
    </a:lastCol>
    <a:firstCol>
      <a:tcTxStyle b="on" i="off">
        <a:font>
          <a:latin typeface="Calibri"/>
          <a:ea typeface="Calibri"/>
          <a:cs typeface="Calibri"/>
        </a:font>
        <a:schemeClr val="lt1"/>
      </a:tcTxStyle>
      <a:tcStyle>
        <a:tcBdr/>
        <a:fill>
          <a:solidFill>
            <a:schemeClr val="accent1"/>
          </a:solidFill>
        </a:fill>
      </a:tcStyle>
    </a:firstCol>
    <a:lastRow>
      <a:tcTxStyle b="on" i="off">
        <a:font>
          <a:latin typeface="Calibri"/>
          <a:ea typeface="Calibri"/>
          <a:cs typeface="Calibri"/>
        </a:font>
        <a:schemeClr val="lt1"/>
      </a:tcTxStyle>
      <a:tcStyle>
        <a:tcBdr>
          <a:top>
            <a:ln w="38100" cap="flat" cmpd="sng">
              <a:solidFill>
                <a:schemeClr val="lt1"/>
              </a:solidFill>
              <a:prstDash val="solid"/>
              <a:round/>
              <a:headEnd type="none" w="med" len="med"/>
              <a:tailEnd type="none" w="med" len="med"/>
            </a:ln>
          </a:top>
        </a:tcBdr>
        <a:fill>
          <a:solidFill>
            <a:schemeClr val="accent1"/>
          </a:solidFill>
        </a:fill>
      </a:tcStyle>
    </a:lastRow>
    <a:firstRow>
      <a:tcTxStyle b="on" i="off">
        <a:font>
          <a:latin typeface="Calibri"/>
          <a:ea typeface="Calibri"/>
          <a:cs typeface="Calibri"/>
        </a:font>
        <a:schemeClr val="lt1"/>
      </a:tcTxStyle>
      <a:tcStyle>
        <a:tcBdr>
          <a:bottom>
            <a:ln w="38100" cap="flat" cmpd="sng">
              <a:solidFill>
                <a:schemeClr val="lt1"/>
              </a:solidFill>
              <a:prstDash val="solid"/>
              <a:round/>
              <a:headEnd type="none" w="med" len="med"/>
              <a:tailEnd type="none" w="med" len="med"/>
            </a:ln>
          </a:bottom>
        </a:tcBdr>
        <a:fill>
          <a:solidFill>
            <a:schemeClr val="accent1"/>
          </a:solidFill>
        </a:fill>
      </a:tcStyle>
    </a:firstRow>
  </a:tblStyle>
  <a:tblStyle styleId="{88ED8C01-A353-4F28-A5DC-45C082B1F575}" styleName="Table_3"/>
  <a:tblStyle styleId="{6827E71F-8466-4B31-9BEE-B565A08FF2A7}" styleName="Table_4">
    <a:wholeTbl>
      <a:tcTxStyle b="off" i="off">
        <a:font>
          <a:latin typeface="Calibri"/>
          <a:ea typeface="Calibri"/>
          <a:cs typeface="Calibri"/>
        </a:font>
        <a:schemeClr val="dk1"/>
      </a:tcTxStyle>
      <a:tcStyle>
        <a:tcBdr>
          <a:left>
            <a:ln w="12700" cap="flat" cmpd="sng">
              <a:solidFill>
                <a:schemeClr val="dk1"/>
              </a:solidFill>
              <a:prstDash val="solid"/>
              <a:round/>
              <a:headEnd type="none" w="med" len="med"/>
              <a:tailEnd type="none" w="med" len="med"/>
            </a:ln>
          </a:left>
          <a:right>
            <a:ln w="12700" cap="flat" cmpd="sng">
              <a:solidFill>
                <a:schemeClr val="dk1"/>
              </a:solidFill>
              <a:prstDash val="solid"/>
              <a:round/>
              <a:headEnd type="none" w="med" len="med"/>
              <a:tailEnd type="none" w="med" len="med"/>
            </a:ln>
          </a:right>
          <a:top>
            <a:ln w="12700" cap="flat" cmpd="sng">
              <a:solidFill>
                <a:schemeClr val="dk1"/>
              </a:solidFill>
              <a:prstDash val="solid"/>
              <a:round/>
              <a:headEnd type="none" w="med" len="med"/>
              <a:tailEnd type="none" w="med" len="med"/>
            </a:ln>
          </a:top>
          <a:bottom>
            <a:ln w="12700" cap="flat" cmpd="sng">
              <a:solidFill>
                <a:schemeClr val="dk1"/>
              </a:solidFill>
              <a:prstDash val="solid"/>
              <a:round/>
              <a:headEnd type="none" w="med" len="med"/>
              <a:tailEnd type="none" w="med" len="med"/>
            </a:ln>
          </a:bottom>
          <a:insideH>
            <a:ln w="12700" cap="flat" cmpd="sng">
              <a:solidFill>
                <a:schemeClr val="dk1"/>
              </a:solidFill>
              <a:prstDash val="solid"/>
              <a:round/>
              <a:headEnd type="none" w="med" len="med"/>
              <a:tailEnd type="none" w="med" len="med"/>
            </a:ln>
          </a:insideH>
          <a:insideV>
            <a:ln w="12700" cap="flat" cmpd="sng">
              <a:solidFill>
                <a:schemeClr val="dk1"/>
              </a:solidFill>
              <a:prstDash val="solid"/>
              <a:round/>
              <a:headEnd type="none" w="med" len="med"/>
              <a:tailEnd type="none" w="med" len="med"/>
            </a:ln>
          </a:insideV>
        </a:tcBdr>
        <a:fill>
          <a:solidFill>
            <a:srgbClr val="FFFFFF">
              <a:alpha val="0"/>
            </a:srgbClr>
          </a:solidFill>
        </a:fill>
      </a:tcStyle>
    </a:wholeTbl>
  </a:tblStyle>
  <a:tblStyle styleId="{C7DCC903-CDD4-4853-82ED-3978AD040161}" styleName="Table_5"/>
  <a:tblStyle styleId="{31DD5122-7FC7-41D1-A129-2276BC001192}" styleName="Table_6">
    <a:wholeTbl>
      <a:tcTxStyle b="off" i="off">
        <a:font>
          <a:latin typeface="Calibri"/>
          <a:ea typeface="Calibri"/>
          <a:cs typeface="Calibri"/>
        </a:font>
        <a:schemeClr val="dk1"/>
      </a:tcTxStyle>
      <a:tcStyle>
        <a:tcBdr>
          <a:left>
            <a:ln w="12700" cap="flat" cmpd="sng">
              <a:solidFill>
                <a:schemeClr val="dk1"/>
              </a:solidFill>
              <a:prstDash val="solid"/>
              <a:round/>
              <a:headEnd type="none" w="med" len="med"/>
              <a:tailEnd type="none" w="med" len="med"/>
            </a:ln>
          </a:left>
          <a:right>
            <a:ln w="12700" cap="flat" cmpd="sng">
              <a:solidFill>
                <a:schemeClr val="dk1"/>
              </a:solidFill>
              <a:prstDash val="solid"/>
              <a:round/>
              <a:headEnd type="none" w="med" len="med"/>
              <a:tailEnd type="none" w="med" len="med"/>
            </a:ln>
          </a:right>
          <a:top>
            <a:ln w="12700" cap="flat" cmpd="sng">
              <a:solidFill>
                <a:schemeClr val="dk1"/>
              </a:solidFill>
              <a:prstDash val="solid"/>
              <a:round/>
              <a:headEnd type="none" w="med" len="med"/>
              <a:tailEnd type="none" w="med" len="med"/>
            </a:ln>
          </a:top>
          <a:bottom>
            <a:ln w="12700" cap="flat" cmpd="sng">
              <a:solidFill>
                <a:schemeClr val="dk1"/>
              </a:solidFill>
              <a:prstDash val="solid"/>
              <a:round/>
              <a:headEnd type="none" w="med" len="med"/>
              <a:tailEnd type="none" w="med" len="med"/>
            </a:ln>
          </a:bottom>
          <a:insideH>
            <a:ln w="12700" cap="flat" cmpd="sng">
              <a:solidFill>
                <a:schemeClr val="dk1"/>
              </a:solidFill>
              <a:prstDash val="solid"/>
              <a:round/>
              <a:headEnd type="none" w="med" len="med"/>
              <a:tailEnd type="none" w="med" len="med"/>
            </a:ln>
          </a:insideH>
          <a:insideV>
            <a:ln w="12700" cap="flat" cmpd="sng">
              <a:solidFill>
                <a:schemeClr val="dk1"/>
              </a:solidFill>
              <a:prstDash val="solid"/>
              <a:round/>
              <a:headEnd type="none" w="med" len="med"/>
              <a:tailEnd type="none" w="med" len="med"/>
            </a:ln>
          </a:insideV>
        </a:tcBdr>
        <a:fill>
          <a:solidFill>
            <a:srgbClr val="FFFFFF">
              <a:alpha val="0"/>
            </a:srgbClr>
          </a:solidFill>
        </a:fill>
      </a:tcStyle>
    </a:wholeTbl>
  </a:tblStyle>
  <a:tblStyle styleId="{AC61F327-6B2E-45B9-B610-DAB01930EBC3}" styleName="Table_7">
    <a:wholeTbl>
      <a:tcTxStyle b="off" i="off">
        <a:font>
          <a:latin typeface="Calibri"/>
          <a:ea typeface="Calibri"/>
          <a:cs typeface="Calibri"/>
        </a:font>
        <a:schemeClr val="dk1"/>
      </a:tcTxStyle>
      <a:tcStyle>
        <a:tcBdr>
          <a:left>
            <a:ln w="12700" cap="flat" cmpd="sng">
              <a:solidFill>
                <a:schemeClr val="dk1"/>
              </a:solidFill>
              <a:prstDash val="solid"/>
              <a:round/>
              <a:headEnd type="none" w="med" len="med"/>
              <a:tailEnd type="none" w="med" len="med"/>
            </a:ln>
          </a:left>
          <a:right>
            <a:ln w="12700" cap="flat" cmpd="sng">
              <a:solidFill>
                <a:schemeClr val="dk1"/>
              </a:solidFill>
              <a:prstDash val="solid"/>
              <a:round/>
              <a:headEnd type="none" w="med" len="med"/>
              <a:tailEnd type="none" w="med" len="med"/>
            </a:ln>
          </a:right>
          <a:top>
            <a:ln w="12700" cap="flat" cmpd="sng">
              <a:solidFill>
                <a:schemeClr val="dk1"/>
              </a:solidFill>
              <a:prstDash val="solid"/>
              <a:round/>
              <a:headEnd type="none" w="med" len="med"/>
              <a:tailEnd type="none" w="med" len="med"/>
            </a:ln>
          </a:top>
          <a:bottom>
            <a:ln w="12700" cap="flat" cmpd="sng">
              <a:solidFill>
                <a:schemeClr val="dk1"/>
              </a:solidFill>
              <a:prstDash val="solid"/>
              <a:round/>
              <a:headEnd type="none" w="med" len="med"/>
              <a:tailEnd type="none" w="med" len="med"/>
            </a:ln>
          </a:bottom>
          <a:insideH>
            <a:ln w="12700" cap="flat" cmpd="sng">
              <a:solidFill>
                <a:schemeClr val="dk1"/>
              </a:solidFill>
              <a:prstDash val="solid"/>
              <a:round/>
              <a:headEnd type="none" w="med" len="med"/>
              <a:tailEnd type="none" w="med" len="med"/>
            </a:ln>
          </a:insideH>
          <a:insideV>
            <a:ln w="12700" cap="flat" cmpd="sng">
              <a:solidFill>
                <a:schemeClr val="dk1"/>
              </a:solidFill>
              <a:prstDash val="solid"/>
              <a:round/>
              <a:headEnd type="none" w="med" len="med"/>
              <a:tailEnd type="none" w="med" len="med"/>
            </a:ln>
          </a:insideV>
        </a:tcBdr>
        <a:fill>
          <a:solidFill>
            <a:srgbClr val="FFFFFF">
              <a:alpha val="0"/>
            </a:srgbClr>
          </a:solidFill>
        </a:fill>
      </a:tcStyle>
    </a:wholeTbl>
  </a:tblStyle>
  <a:tblStyle styleId="{FC80614D-A95C-4298-B043-B2FFA9CF2BE5}" styleName="Table_8">
    <a:wholeTbl>
      <a:tcTxStyle b="off" i="off">
        <a:font>
          <a:latin typeface="Calibri"/>
          <a:ea typeface="Calibri"/>
          <a:cs typeface="Calibri"/>
        </a:font>
        <a:schemeClr val="dk1"/>
      </a:tcTxStyle>
      <a:tcStyle>
        <a:tcBdr>
          <a:left>
            <a:ln w="12700" cap="flat" cmpd="sng">
              <a:solidFill>
                <a:schemeClr val="dk1"/>
              </a:solidFill>
              <a:prstDash val="solid"/>
              <a:round/>
              <a:headEnd type="none" w="med" len="med"/>
              <a:tailEnd type="none" w="med" len="med"/>
            </a:ln>
          </a:left>
          <a:right>
            <a:ln w="12700" cap="flat" cmpd="sng">
              <a:solidFill>
                <a:schemeClr val="dk1"/>
              </a:solidFill>
              <a:prstDash val="solid"/>
              <a:round/>
              <a:headEnd type="none" w="med" len="med"/>
              <a:tailEnd type="none" w="med" len="med"/>
            </a:ln>
          </a:right>
          <a:top>
            <a:ln w="12700" cap="flat" cmpd="sng">
              <a:solidFill>
                <a:schemeClr val="dk1"/>
              </a:solidFill>
              <a:prstDash val="solid"/>
              <a:round/>
              <a:headEnd type="none" w="med" len="med"/>
              <a:tailEnd type="none" w="med" len="med"/>
            </a:ln>
          </a:top>
          <a:bottom>
            <a:ln w="12700" cap="flat" cmpd="sng">
              <a:solidFill>
                <a:schemeClr val="dk1"/>
              </a:solidFill>
              <a:prstDash val="solid"/>
              <a:round/>
              <a:headEnd type="none" w="med" len="med"/>
              <a:tailEnd type="none" w="med" len="med"/>
            </a:ln>
          </a:bottom>
          <a:insideH>
            <a:ln w="12700" cap="flat" cmpd="sng">
              <a:solidFill>
                <a:schemeClr val="dk1"/>
              </a:solidFill>
              <a:prstDash val="solid"/>
              <a:round/>
              <a:headEnd type="none" w="med" len="med"/>
              <a:tailEnd type="none" w="med" len="med"/>
            </a:ln>
          </a:insideH>
          <a:insideV>
            <a:ln w="12700" cap="flat" cmpd="sng">
              <a:solidFill>
                <a:schemeClr val="dk1"/>
              </a:solidFill>
              <a:prstDash val="solid"/>
              <a:round/>
              <a:headEnd type="none" w="med" len="med"/>
              <a:tailEnd type="none" w="med" len="med"/>
            </a:ln>
          </a:insideV>
        </a:tcBdr>
        <a:fill>
          <a:solidFill>
            <a:srgbClr val="FFFFFF">
              <a:alpha val="0"/>
            </a:srgbClr>
          </a:solidFill>
        </a:fill>
      </a:tcStyle>
    </a:wholeTbl>
  </a:tblStyle>
  <a:tblStyle styleId="{98712C1F-98F0-48A8-B55A-77EC660E4B5C}" styleName="Table_9">
    <a:wholeTbl>
      <a:tcTxStyle b="off" i="off">
        <a:font>
          <a:latin typeface="Calibri"/>
          <a:ea typeface="Calibri"/>
          <a:cs typeface="Calibri"/>
        </a:font>
        <a:schemeClr val="dk1"/>
      </a:tcTxStyle>
      <a:tcStyle>
        <a:tcBdr>
          <a:left>
            <a:ln w="12700" cap="flat" cmpd="sng">
              <a:solidFill>
                <a:schemeClr val="dk1"/>
              </a:solidFill>
              <a:prstDash val="solid"/>
              <a:round/>
              <a:headEnd type="none" w="med" len="med"/>
              <a:tailEnd type="none" w="med" len="med"/>
            </a:ln>
          </a:left>
          <a:right>
            <a:ln w="12700" cap="flat" cmpd="sng">
              <a:solidFill>
                <a:schemeClr val="dk1"/>
              </a:solidFill>
              <a:prstDash val="solid"/>
              <a:round/>
              <a:headEnd type="none" w="med" len="med"/>
              <a:tailEnd type="none" w="med" len="med"/>
            </a:ln>
          </a:right>
          <a:top>
            <a:ln w="12700" cap="flat" cmpd="sng">
              <a:solidFill>
                <a:schemeClr val="dk1"/>
              </a:solidFill>
              <a:prstDash val="solid"/>
              <a:round/>
              <a:headEnd type="none" w="med" len="med"/>
              <a:tailEnd type="none" w="med" len="med"/>
            </a:ln>
          </a:top>
          <a:bottom>
            <a:ln w="12700" cap="flat" cmpd="sng">
              <a:solidFill>
                <a:schemeClr val="dk1"/>
              </a:solidFill>
              <a:prstDash val="solid"/>
              <a:round/>
              <a:headEnd type="none" w="med" len="med"/>
              <a:tailEnd type="none" w="med" len="med"/>
            </a:ln>
          </a:bottom>
          <a:insideH>
            <a:ln w="12700" cap="flat" cmpd="sng">
              <a:solidFill>
                <a:schemeClr val="dk1"/>
              </a:solidFill>
              <a:prstDash val="solid"/>
              <a:round/>
              <a:headEnd type="none" w="med" len="med"/>
              <a:tailEnd type="none" w="med" len="med"/>
            </a:ln>
          </a:insideH>
          <a:insideV>
            <a:ln w="12700" cap="flat" cmpd="sng">
              <a:solidFill>
                <a:schemeClr val="dk1"/>
              </a:solidFill>
              <a:prstDash val="solid"/>
              <a:round/>
              <a:headEnd type="none" w="med" len="med"/>
              <a:tailEnd type="none" w="med" len="med"/>
            </a:ln>
          </a:insideV>
        </a:tcBdr>
        <a:fill>
          <a:solidFill>
            <a:srgbClr val="FFFFFF">
              <a:alpha val="0"/>
            </a:srgbClr>
          </a:solidFill>
        </a:fill>
      </a:tcStyle>
    </a:wholeTbl>
  </a:tblStyle>
  <a:tblStyle styleId="{BAFE6F4A-B63E-41E4-9357-F088A3AD5E9C}" styleName="Table_10">
    <a:wholeTbl>
      <a:tcTxStyle b="off" i="off">
        <a:font>
          <a:latin typeface="Calibri"/>
          <a:ea typeface="Calibri"/>
          <a:cs typeface="Calibri"/>
        </a:font>
        <a:schemeClr val="dk1"/>
      </a:tcTxStyle>
      <a:tcStyle>
        <a:tcBdr>
          <a:left>
            <a:ln w="12700" cap="flat" cmpd="sng">
              <a:solidFill>
                <a:schemeClr val="dk1"/>
              </a:solidFill>
              <a:prstDash val="solid"/>
              <a:round/>
              <a:headEnd type="none" w="med" len="med"/>
              <a:tailEnd type="none" w="med" len="med"/>
            </a:ln>
          </a:left>
          <a:right>
            <a:ln w="12700" cap="flat" cmpd="sng">
              <a:solidFill>
                <a:schemeClr val="dk1"/>
              </a:solidFill>
              <a:prstDash val="solid"/>
              <a:round/>
              <a:headEnd type="none" w="med" len="med"/>
              <a:tailEnd type="none" w="med" len="med"/>
            </a:ln>
          </a:right>
          <a:top>
            <a:ln w="12700" cap="flat" cmpd="sng">
              <a:solidFill>
                <a:schemeClr val="dk1"/>
              </a:solidFill>
              <a:prstDash val="solid"/>
              <a:round/>
              <a:headEnd type="none" w="med" len="med"/>
              <a:tailEnd type="none" w="med" len="med"/>
            </a:ln>
          </a:top>
          <a:bottom>
            <a:ln w="12700" cap="flat" cmpd="sng">
              <a:solidFill>
                <a:schemeClr val="dk1"/>
              </a:solidFill>
              <a:prstDash val="solid"/>
              <a:round/>
              <a:headEnd type="none" w="med" len="med"/>
              <a:tailEnd type="none" w="med" len="med"/>
            </a:ln>
          </a:bottom>
          <a:insideH>
            <a:ln w="12700" cap="flat" cmpd="sng">
              <a:solidFill>
                <a:schemeClr val="dk1"/>
              </a:solidFill>
              <a:prstDash val="solid"/>
              <a:round/>
              <a:headEnd type="none" w="med" len="med"/>
              <a:tailEnd type="none" w="med" len="med"/>
            </a:ln>
          </a:insideH>
          <a:insideV>
            <a:ln w="12700" cap="flat" cmpd="sng">
              <a:solidFill>
                <a:schemeClr val="dk1"/>
              </a:solidFill>
              <a:prstDash val="solid"/>
              <a:round/>
              <a:headEnd type="none" w="med" len="med"/>
              <a:tailEnd type="none" w="med" len="med"/>
            </a:ln>
          </a:insideV>
        </a:tcBdr>
        <a:fill>
          <a:solidFill>
            <a:srgbClr val="FFFFFF">
              <a:alpha val="0"/>
            </a:srgbClr>
          </a:solid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27003" autoAdjust="0"/>
    <p:restoredTop sz="69715" autoAdjust="0"/>
  </p:normalViewPr>
  <p:slideViewPr>
    <p:cSldViewPr snapToGrid="0">
      <p:cViewPr varScale="1">
        <p:scale>
          <a:sx n="78" d="100"/>
          <a:sy n="78" d="100"/>
        </p:scale>
        <p:origin x="1944" y="176"/>
      </p:cViewPr>
      <p:guideLst>
        <p:guide orient="horz" pos="2160"/>
        <p:guide pos="2880"/>
      </p:guideLst>
    </p:cSldViewPr>
  </p:slideViewPr>
  <p:outlineViewPr>
    <p:cViewPr>
      <p:scale>
        <a:sx n="33" d="100"/>
        <a:sy n="33" d="100"/>
      </p:scale>
      <p:origin x="0" y="-31124"/>
    </p:cViewPr>
  </p:outlineViewPr>
  <p:notesTextViewPr>
    <p:cViewPr>
      <p:scale>
        <a:sx n="1" d="1"/>
        <a:sy n="1" d="1"/>
      </p:scale>
      <p:origin x="0" y="0"/>
    </p:cViewPr>
  </p:notesTextViewPr>
  <p:sorterViewPr>
    <p:cViewPr varScale="1">
      <p:scale>
        <a:sx n="100" d="100"/>
        <a:sy n="100" d="100"/>
      </p:scale>
      <p:origin x="0" y="14224"/>
    </p:cViewPr>
  </p:sorter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theme" Target="theme/theme1.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presProps" Target="pres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notesMaster" Target="notesMasters/notesMaster1.xml"/><Relationship Id="rId75"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71"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6B7F975C-587F-6841-BB93-A2537FB3DC5C}" type="datetimeFigureOut">
              <a:rPr lang="en-US" smtClean="0"/>
              <a:t>4/24/20</a:t>
            </a:fld>
            <a:endParaRPr lang="en-US"/>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F818C73B-12F3-5B44-BFE1-CB2DB4A034E0}" type="slidenum">
              <a:rPr lang="en-US" smtClean="0"/>
              <a:t>‹#›</a:t>
            </a:fld>
            <a:endParaRPr lang="en-US"/>
          </a:p>
        </p:txBody>
      </p:sp>
    </p:spTree>
    <p:extLst>
      <p:ext uri="{BB962C8B-B14F-4D97-AF65-F5344CB8AC3E}">
        <p14:creationId xmlns:p14="http://schemas.microsoft.com/office/powerpoint/2010/main" val="214232873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
        <p:cNvGrpSpPr/>
        <p:nvPr/>
      </p:nvGrpSpPr>
      <p:grpSpPr>
        <a:xfrm>
          <a:off x="0" y="0"/>
          <a:ext cx="0" cy="0"/>
          <a:chOff x="0" y="0"/>
          <a:chExt cx="0" cy="0"/>
        </a:xfrm>
      </p:grpSpPr>
      <p:sp>
        <p:nvSpPr>
          <p:cNvPr id="2" name="Shape 2"/>
          <p:cNvSpPr txBox="1">
            <a:spLocks noGrp="1"/>
          </p:cNvSpPr>
          <p:nvPr>
            <p:ph type="hdr" idx="2"/>
          </p:nvPr>
        </p:nvSpPr>
        <p:spPr>
          <a:xfrm>
            <a:off x="0" y="0"/>
            <a:ext cx="2971799" cy="457200"/>
          </a:xfrm>
          <a:prstGeom prst="rect">
            <a:avLst/>
          </a:prstGeom>
          <a:noFill/>
          <a:ln>
            <a:noFill/>
          </a:ln>
        </p:spPr>
        <p:txBody>
          <a:bodyPr lIns="91425" tIns="91425" rIns="91425" bIns="91425" anchor="t" anchorCtr="0"/>
          <a:lstStyle>
            <a:lvl1pPr marL="0" marR="0" indent="0" algn="l" rtl="0">
              <a:spcBef>
                <a:spcPts val="0"/>
              </a:spcBef>
              <a:defRPr/>
            </a:lvl1pPr>
            <a:lvl2pPr marL="457200" marR="0" indent="0" algn="l" rtl="0">
              <a:spcBef>
                <a:spcPts val="0"/>
              </a:spcBef>
              <a:defRPr/>
            </a:lvl2pPr>
            <a:lvl3pPr marL="914400" marR="0" indent="0" algn="l" rtl="0">
              <a:spcBef>
                <a:spcPts val="0"/>
              </a:spcBef>
              <a:defRPr/>
            </a:lvl3pPr>
            <a:lvl4pPr marL="1371600" marR="0" indent="0" algn="l" rtl="0">
              <a:spcBef>
                <a:spcPts val="0"/>
              </a:spcBef>
              <a:defRPr/>
            </a:lvl4pPr>
            <a:lvl5pPr marL="1828800" marR="0" indent="0" algn="l" rtl="0">
              <a:spcBef>
                <a:spcPts val="0"/>
              </a:spcBef>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endParaRPr/>
          </a:p>
        </p:txBody>
      </p:sp>
      <p:sp>
        <p:nvSpPr>
          <p:cNvPr id="3" name="Shape 3"/>
          <p:cNvSpPr txBox="1">
            <a:spLocks noGrp="1"/>
          </p:cNvSpPr>
          <p:nvPr>
            <p:ph type="dt" idx="10"/>
          </p:nvPr>
        </p:nvSpPr>
        <p:spPr>
          <a:xfrm>
            <a:off x="3884612" y="0"/>
            <a:ext cx="2971799" cy="457200"/>
          </a:xfrm>
          <a:prstGeom prst="rect">
            <a:avLst/>
          </a:prstGeom>
          <a:noFill/>
          <a:ln>
            <a:noFill/>
          </a:ln>
        </p:spPr>
        <p:txBody>
          <a:bodyPr lIns="91425" tIns="91425" rIns="91425" bIns="91425" anchor="t" anchorCtr="0"/>
          <a:lstStyle>
            <a:lvl1pPr marL="0" marR="0" indent="0" algn="r" rtl="0">
              <a:spcBef>
                <a:spcPts val="0"/>
              </a:spcBef>
              <a:defRPr/>
            </a:lvl1pPr>
            <a:lvl2pPr marL="457200" marR="0" indent="0" algn="l" rtl="0">
              <a:spcBef>
                <a:spcPts val="0"/>
              </a:spcBef>
              <a:defRPr/>
            </a:lvl2pPr>
            <a:lvl3pPr marL="914400" marR="0" indent="0" algn="l" rtl="0">
              <a:spcBef>
                <a:spcPts val="0"/>
              </a:spcBef>
              <a:defRPr/>
            </a:lvl3pPr>
            <a:lvl4pPr marL="1371600" marR="0" indent="0" algn="l" rtl="0">
              <a:spcBef>
                <a:spcPts val="0"/>
              </a:spcBef>
              <a:defRPr/>
            </a:lvl4pPr>
            <a:lvl5pPr marL="1828800" marR="0" indent="0" algn="l" rtl="0">
              <a:spcBef>
                <a:spcPts val="0"/>
              </a:spcBef>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endParaRPr/>
          </a:p>
        </p:txBody>
      </p:sp>
      <p:sp>
        <p:nvSpPr>
          <p:cNvPr id="4" name="Shape 4"/>
          <p:cNvSpPr>
            <a:spLocks noGrp="1" noRot="1" noChangeAspect="1"/>
          </p:cNvSpPr>
          <p:nvPr>
            <p:ph type="sldImg" idx="3"/>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5" name="Shape 5"/>
          <p:cNvSpPr txBox="1">
            <a:spLocks noGrp="1"/>
          </p:cNvSpPr>
          <p:nvPr>
            <p:ph type="body" idx="1"/>
          </p:nvPr>
        </p:nvSpPr>
        <p:spPr>
          <a:xfrm>
            <a:off x="685800" y="4343400"/>
            <a:ext cx="5486399" cy="4114800"/>
          </a:xfrm>
          <a:prstGeom prst="rect">
            <a:avLst/>
          </a:prstGeom>
          <a:noFill/>
          <a:ln>
            <a:noFill/>
          </a:ln>
        </p:spPr>
        <p:txBody>
          <a:bodyPr lIns="91425" tIns="91425" rIns="91425" bIns="91425" anchor="t" anchorCtr="0"/>
          <a:lstStyle>
            <a:lvl1pPr marL="0" marR="0" indent="0" algn="l" rtl="0">
              <a:spcBef>
                <a:spcPts val="0"/>
              </a:spcBef>
              <a:defRPr/>
            </a:lvl1pPr>
            <a:lvl2pPr marL="457200" marR="0" indent="0" algn="l" rtl="0">
              <a:spcBef>
                <a:spcPts val="0"/>
              </a:spcBef>
              <a:defRPr/>
            </a:lvl2pPr>
            <a:lvl3pPr marL="914400" marR="0" indent="0" algn="l" rtl="0">
              <a:spcBef>
                <a:spcPts val="0"/>
              </a:spcBef>
              <a:defRPr/>
            </a:lvl3pPr>
            <a:lvl4pPr marL="1371600" marR="0" indent="0" algn="l" rtl="0">
              <a:spcBef>
                <a:spcPts val="0"/>
              </a:spcBef>
              <a:defRPr/>
            </a:lvl4pPr>
            <a:lvl5pPr marL="1828800" marR="0" indent="0" algn="l" rtl="0">
              <a:spcBef>
                <a:spcPts val="0"/>
              </a:spcBef>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endParaRPr/>
          </a:p>
        </p:txBody>
      </p:sp>
      <p:sp>
        <p:nvSpPr>
          <p:cNvPr id="6" name="Shape 6"/>
          <p:cNvSpPr txBox="1">
            <a:spLocks noGrp="1"/>
          </p:cNvSpPr>
          <p:nvPr>
            <p:ph type="ftr" idx="11"/>
          </p:nvPr>
        </p:nvSpPr>
        <p:spPr>
          <a:xfrm>
            <a:off x="0" y="8685213"/>
            <a:ext cx="2971799" cy="457200"/>
          </a:xfrm>
          <a:prstGeom prst="rect">
            <a:avLst/>
          </a:prstGeom>
          <a:noFill/>
          <a:ln>
            <a:noFill/>
          </a:ln>
        </p:spPr>
        <p:txBody>
          <a:bodyPr lIns="91425" tIns="91425" rIns="91425" bIns="91425" anchor="b" anchorCtr="0"/>
          <a:lstStyle>
            <a:lvl1pPr marL="0" marR="0" indent="0" algn="l" rtl="0">
              <a:spcBef>
                <a:spcPts val="0"/>
              </a:spcBef>
              <a:defRPr/>
            </a:lvl1pPr>
            <a:lvl2pPr marL="457200" marR="0" indent="0" algn="l" rtl="0">
              <a:spcBef>
                <a:spcPts val="0"/>
              </a:spcBef>
              <a:defRPr/>
            </a:lvl2pPr>
            <a:lvl3pPr marL="914400" marR="0" indent="0" algn="l" rtl="0">
              <a:spcBef>
                <a:spcPts val="0"/>
              </a:spcBef>
              <a:defRPr/>
            </a:lvl3pPr>
            <a:lvl4pPr marL="1371600" marR="0" indent="0" algn="l" rtl="0">
              <a:spcBef>
                <a:spcPts val="0"/>
              </a:spcBef>
              <a:defRPr/>
            </a:lvl4pPr>
            <a:lvl5pPr marL="1828800" marR="0" indent="0" algn="l" rtl="0">
              <a:spcBef>
                <a:spcPts val="0"/>
              </a:spcBef>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endParaRPr/>
          </a:p>
        </p:txBody>
      </p:sp>
      <p:sp>
        <p:nvSpPr>
          <p:cNvPr id="7" name="Shape 7"/>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lvl1pPr marL="0" marR="0" indent="0" algn="r" rtl="0">
              <a:spcBef>
                <a:spcPts val="0"/>
              </a:spcBef>
              <a:buNone/>
              <a:defRPr sz="1200" b="0" i="0" u="none" strike="noStrike" cap="none" baseline="0">
                <a:solidFill>
                  <a:schemeClr val="dk1"/>
                </a:solidFill>
                <a:latin typeface="Calibri"/>
                <a:ea typeface="Calibri"/>
                <a:cs typeface="Calibri"/>
                <a:sym typeface="Calibri"/>
              </a:defRPr>
            </a:lvl1pPr>
          </a:lstStyle>
          <a:p>
            <a:pPr marL="0" lvl="0" indent="0">
              <a:spcBef>
                <a:spcPts val="0"/>
              </a:spcBef>
              <a:buSzPct val="25000"/>
              <a:buNone/>
            </a:pPr>
            <a:fld id="{00000000-1234-1234-1234-123412341234}" type="slidenum">
              <a:rPr lang="en-US"/>
              <a:t>‹#›</a:t>
            </a:fld>
            <a:endParaRPr lang="en-US"/>
          </a:p>
        </p:txBody>
      </p:sp>
    </p:spTree>
    <p:extLst>
      <p:ext uri="{BB962C8B-B14F-4D97-AF65-F5344CB8AC3E}">
        <p14:creationId xmlns:p14="http://schemas.microsoft.com/office/powerpoint/2010/main" val="2764765759"/>
      </p:ext>
    </p:extLst>
  </p:cSld>
  <p:clrMap bg1="lt1" tx1="dk1" bg2="dk2" tx2="lt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2"/>
        <p:cNvGrpSpPr/>
        <p:nvPr/>
      </p:nvGrpSpPr>
      <p:grpSpPr>
        <a:xfrm>
          <a:off x="0" y="0"/>
          <a:ext cx="0" cy="0"/>
          <a:chOff x="0" y="0"/>
          <a:chExt cx="0" cy="0"/>
        </a:xfrm>
      </p:grpSpPr>
      <p:sp>
        <p:nvSpPr>
          <p:cNvPr id="193" name="Shape 193"/>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a:headEnd type="none" w="med" len="med"/>
            <a:tailEnd type="none" w="med" len="med"/>
          </a:ln>
        </p:spPr>
      </p:sp>
      <p:sp>
        <p:nvSpPr>
          <p:cNvPr id="194" name="Shape 194"/>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marL="228600" marR="0" lvl="0" indent="-228600" algn="l" rtl="0">
              <a:spcBef>
                <a:spcPts val="0"/>
              </a:spcBef>
              <a:buNone/>
            </a:pPr>
            <a:endParaRPr sz="1200" b="0" i="0" u="none" strike="noStrike" cap="none" baseline="0">
              <a:solidFill>
                <a:schemeClr val="dk1"/>
              </a:solidFill>
              <a:latin typeface="Arial"/>
              <a:ea typeface="Arial"/>
              <a:cs typeface="Arial"/>
              <a:sym typeface="Arial"/>
            </a:endParaRPr>
          </a:p>
          <a:p>
            <a:pPr marL="228600" marR="0" lvl="0" indent="-228600" algn="l" rtl="0">
              <a:spcBef>
                <a:spcPts val="0"/>
              </a:spcBef>
              <a:buNone/>
            </a:pPr>
            <a:endParaRPr sz="1200" b="0" i="0" u="none" strike="noStrike" cap="none" baseline="0">
              <a:solidFill>
                <a:schemeClr val="dk1"/>
              </a:solidFill>
              <a:latin typeface="Arial"/>
              <a:ea typeface="Arial"/>
              <a:cs typeface="Arial"/>
              <a:sym typeface="Arial"/>
            </a:endParaRPr>
          </a:p>
          <a:p>
            <a:pPr marL="228600" marR="0" lvl="0" indent="-228600" algn="l" rtl="0">
              <a:spcBef>
                <a:spcPts val="0"/>
              </a:spcBef>
              <a:buNone/>
            </a:pPr>
            <a:endParaRPr sz="1200" b="0" i="0" u="none" strike="noStrike" cap="none" baseline="0">
              <a:solidFill>
                <a:schemeClr val="dk1"/>
              </a:solidFill>
              <a:latin typeface="Arial"/>
              <a:ea typeface="Arial"/>
              <a:cs typeface="Arial"/>
              <a:sym typeface="Arial"/>
            </a:endParaRPr>
          </a:p>
        </p:txBody>
      </p:sp>
      <p:sp>
        <p:nvSpPr>
          <p:cNvPr id="195" name="Shape 195"/>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b="0" i="0" u="none" strike="noStrike" cap="none" baseline="0">
                <a:solidFill>
                  <a:schemeClr val="dk1"/>
                </a:solidFill>
                <a:latin typeface="Calibri"/>
                <a:ea typeface="Calibri"/>
                <a:cs typeface="Calibri"/>
                <a:sym typeface="Calibri"/>
              </a:rPr>
              <a:t>1</a:t>
            </a:fld>
            <a:endParaRPr lang="en-US" sz="1200" b="0" i="0" u="none" strike="noStrike" cap="none" baseline="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90259164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91"/>
        <p:cNvGrpSpPr/>
        <p:nvPr/>
      </p:nvGrpSpPr>
      <p:grpSpPr>
        <a:xfrm>
          <a:off x="0" y="0"/>
          <a:ext cx="0" cy="0"/>
          <a:chOff x="0" y="0"/>
          <a:chExt cx="0" cy="0"/>
        </a:xfrm>
      </p:grpSpPr>
      <p:sp>
        <p:nvSpPr>
          <p:cNvPr id="592" name="Shape 592"/>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a:headEnd type="none" w="med" len="med"/>
            <a:tailEnd type="none" w="med" len="med"/>
          </a:ln>
        </p:spPr>
      </p:sp>
      <p:sp>
        <p:nvSpPr>
          <p:cNvPr id="593" name="Shape 593"/>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US" sz="1200" b="0" i="0" u="none" strike="noStrike" cap="none" baseline="0">
                <a:solidFill>
                  <a:schemeClr val="dk1"/>
                </a:solidFill>
                <a:latin typeface="Calibri"/>
                <a:ea typeface="Calibri"/>
                <a:cs typeface="Calibri"/>
                <a:sym typeface="Calibri"/>
              </a:rPr>
              <a:t>“</a:t>
            </a:r>
            <a:r>
              <a:rPr lang="en-US" sz="1200" b="0" i="0" u="sng" strike="noStrike" cap="none" baseline="0">
                <a:solidFill>
                  <a:schemeClr val="dk1"/>
                </a:solidFill>
                <a:latin typeface="Calibri"/>
                <a:ea typeface="Calibri"/>
                <a:cs typeface="Calibri"/>
                <a:sym typeface="Calibri"/>
              </a:rPr>
              <a:t>Antecedents</a:t>
            </a:r>
            <a:r>
              <a:rPr lang="en-US" sz="1200" b="0" i="0" u="none" strike="noStrike" cap="none" baseline="0">
                <a:solidFill>
                  <a:schemeClr val="dk1"/>
                </a:solidFill>
                <a:latin typeface="Calibri"/>
                <a:ea typeface="Calibri"/>
                <a:cs typeface="Calibri"/>
                <a:sym typeface="Calibri"/>
              </a:rPr>
              <a:t> are the actions/events that occur </a:t>
            </a:r>
            <a:r>
              <a:rPr lang="en-US" sz="1200" b="0" i="1" u="none" strike="noStrike" cap="none" baseline="0">
                <a:solidFill>
                  <a:schemeClr val="dk1"/>
                </a:solidFill>
                <a:latin typeface="Calibri"/>
                <a:ea typeface="Calibri"/>
                <a:cs typeface="Calibri"/>
                <a:sym typeface="Calibri"/>
              </a:rPr>
              <a:t>before </a:t>
            </a:r>
            <a:r>
              <a:rPr lang="en-US" sz="1200" b="0" i="0" u="none" strike="noStrike" cap="none" baseline="0">
                <a:solidFill>
                  <a:schemeClr val="dk1"/>
                </a:solidFill>
                <a:latin typeface="Calibri"/>
                <a:ea typeface="Calibri"/>
                <a:cs typeface="Calibri"/>
                <a:sym typeface="Calibri"/>
              </a:rPr>
              <a:t>the behavior.  </a:t>
            </a:r>
            <a:r>
              <a:rPr lang="en-US" sz="1200" b="0" i="1" u="none" strike="noStrike" cap="none" baseline="0">
                <a:solidFill>
                  <a:schemeClr val="dk1"/>
                </a:solidFill>
                <a:latin typeface="Calibri"/>
                <a:ea typeface="Calibri"/>
                <a:cs typeface="Calibri"/>
                <a:sym typeface="Calibri"/>
              </a:rPr>
              <a:t>Anything</a:t>
            </a:r>
            <a:r>
              <a:rPr lang="en-US" sz="1200" b="0" i="0" u="none" strike="noStrike" cap="none" baseline="0">
                <a:solidFill>
                  <a:schemeClr val="dk1"/>
                </a:solidFill>
                <a:latin typeface="Calibri"/>
                <a:ea typeface="Calibri"/>
                <a:cs typeface="Calibri"/>
                <a:sym typeface="Calibri"/>
              </a:rPr>
              <a:t> in the students’ environment that sets the stage or triggers the behavior is considered to be an antecedent.  Antecedents include the physical setting, type of activity, materials, person or people present, as well as how and what directions are given.” </a:t>
            </a:r>
          </a:p>
          <a:p>
            <a:pPr marL="0" marR="0" lvl="0" indent="0" algn="l" rtl="0">
              <a:spcBef>
                <a:spcPts val="0"/>
              </a:spcBef>
              <a:buNone/>
            </a:pPr>
            <a:endParaRPr sz="1200" b="0" i="0" u="none" strike="noStrike" cap="none" baseline="0">
              <a:solidFill>
                <a:schemeClr val="dk1"/>
              </a:solidFill>
              <a:latin typeface="Calibri"/>
              <a:ea typeface="Calibri"/>
              <a:cs typeface="Calibri"/>
              <a:sym typeface="Calibri"/>
            </a:endParaRPr>
          </a:p>
          <a:p>
            <a:pPr marL="0" marR="0" lvl="0" indent="0" algn="l" rtl="0">
              <a:spcBef>
                <a:spcPts val="0"/>
              </a:spcBef>
              <a:buSzPct val="25000"/>
              <a:buNone/>
            </a:pPr>
            <a:r>
              <a:rPr lang="en-US" sz="1200" b="0" i="0" u="none" strike="noStrike" cap="none" baseline="0">
                <a:solidFill>
                  <a:schemeClr val="dk1"/>
                </a:solidFill>
                <a:latin typeface="Calibri"/>
                <a:ea typeface="Calibri"/>
                <a:cs typeface="Calibri"/>
                <a:sym typeface="Calibri"/>
              </a:rPr>
              <a:t>“</a:t>
            </a:r>
            <a:r>
              <a:rPr lang="en-US" sz="1200" b="0" i="0" u="sng" strike="noStrike" cap="none" baseline="0">
                <a:solidFill>
                  <a:schemeClr val="dk1"/>
                </a:solidFill>
                <a:latin typeface="Calibri"/>
                <a:ea typeface="Calibri"/>
                <a:cs typeface="Calibri"/>
                <a:sym typeface="Calibri"/>
              </a:rPr>
              <a:t>Behavior</a:t>
            </a:r>
            <a:r>
              <a:rPr lang="en-US" sz="1200" b="0" i="0" u="none" strike="noStrike" cap="none" baseline="0">
                <a:solidFill>
                  <a:schemeClr val="dk1"/>
                </a:solidFill>
                <a:latin typeface="Calibri"/>
                <a:ea typeface="Calibri"/>
                <a:cs typeface="Calibri"/>
                <a:sym typeface="Calibri"/>
              </a:rPr>
              <a:t> is any observable act that the student does–the actions or reactions of the student to the environment or antecedents.” </a:t>
            </a:r>
          </a:p>
          <a:p>
            <a:pPr marL="0" marR="0" lvl="0" indent="0" algn="l" rtl="0">
              <a:spcBef>
                <a:spcPts val="0"/>
              </a:spcBef>
              <a:buNone/>
            </a:pPr>
            <a:endParaRPr sz="1200" b="0" i="0" u="none" strike="noStrike" cap="none" baseline="0">
              <a:solidFill>
                <a:schemeClr val="dk1"/>
              </a:solidFill>
              <a:latin typeface="Calibri"/>
              <a:ea typeface="Calibri"/>
              <a:cs typeface="Calibri"/>
              <a:sym typeface="Calibri"/>
            </a:endParaRPr>
          </a:p>
          <a:p>
            <a:pPr marL="0" marR="0" lvl="0" indent="0" algn="l" rtl="0">
              <a:spcBef>
                <a:spcPts val="0"/>
              </a:spcBef>
              <a:buSzPct val="25000"/>
              <a:buNone/>
            </a:pPr>
            <a:r>
              <a:rPr lang="en-US" sz="1200" b="0" i="0" u="none" strike="noStrike" cap="none" baseline="0">
                <a:solidFill>
                  <a:schemeClr val="dk1"/>
                </a:solidFill>
                <a:latin typeface="Calibri"/>
                <a:ea typeface="Calibri"/>
                <a:cs typeface="Calibri"/>
                <a:sym typeface="Calibri"/>
              </a:rPr>
              <a:t>“</a:t>
            </a:r>
            <a:r>
              <a:rPr lang="en-US" sz="1200" b="0" i="0" u="sng" strike="noStrike" cap="none" baseline="0">
                <a:solidFill>
                  <a:schemeClr val="dk1"/>
                </a:solidFill>
                <a:latin typeface="Calibri"/>
                <a:ea typeface="Calibri"/>
                <a:cs typeface="Calibri"/>
                <a:sym typeface="Calibri"/>
              </a:rPr>
              <a:t>Consequences</a:t>
            </a:r>
            <a:r>
              <a:rPr lang="en-US" sz="1200" b="0" i="0" u="none" strike="noStrike" cap="none" baseline="0">
                <a:solidFill>
                  <a:schemeClr val="dk1"/>
                </a:solidFill>
                <a:latin typeface="Calibri"/>
                <a:ea typeface="Calibri"/>
                <a:cs typeface="Calibri"/>
                <a:sym typeface="Calibri"/>
              </a:rPr>
              <a:t> are the results, actions or events that directly follow the behavior. Consequences either </a:t>
            </a:r>
            <a:r>
              <a:rPr lang="en-US" sz="1200" b="0" i="1" u="none" strike="noStrike" cap="none" baseline="0">
                <a:solidFill>
                  <a:schemeClr val="dk1"/>
                </a:solidFill>
                <a:latin typeface="Calibri"/>
                <a:ea typeface="Calibri"/>
                <a:cs typeface="Calibri"/>
                <a:sym typeface="Calibri"/>
              </a:rPr>
              <a:t>increase </a:t>
            </a:r>
            <a:r>
              <a:rPr lang="en-US" sz="1200" b="0" i="0" u="none" strike="noStrike" cap="none" baseline="0">
                <a:solidFill>
                  <a:schemeClr val="dk1"/>
                </a:solidFill>
                <a:latin typeface="Calibri"/>
                <a:ea typeface="Calibri"/>
                <a:cs typeface="Calibri"/>
                <a:sym typeface="Calibri"/>
              </a:rPr>
              <a:t>(reinforce) </a:t>
            </a:r>
            <a:r>
              <a:rPr lang="en-US" sz="1200" b="0" i="1" u="none" strike="noStrike" cap="none" baseline="0">
                <a:solidFill>
                  <a:schemeClr val="dk1"/>
                </a:solidFill>
                <a:latin typeface="Calibri"/>
                <a:ea typeface="Calibri"/>
                <a:cs typeface="Calibri"/>
                <a:sym typeface="Calibri"/>
              </a:rPr>
              <a:t>or decrease </a:t>
            </a:r>
            <a:r>
              <a:rPr lang="en-US" sz="1200" b="0" i="0" u="none" strike="noStrike" cap="none" baseline="0">
                <a:solidFill>
                  <a:schemeClr val="dk1"/>
                </a:solidFill>
                <a:latin typeface="Calibri"/>
                <a:ea typeface="Calibri"/>
                <a:cs typeface="Calibri"/>
                <a:sym typeface="Calibri"/>
              </a:rPr>
              <a:t>(punish) the</a:t>
            </a:r>
            <a:r>
              <a:rPr lang="en-US" sz="1200" b="0" i="1" u="none" strike="noStrike" cap="none" baseline="0">
                <a:solidFill>
                  <a:schemeClr val="dk1"/>
                </a:solidFill>
                <a:latin typeface="Calibri"/>
                <a:ea typeface="Calibri"/>
                <a:cs typeface="Calibri"/>
                <a:sym typeface="Calibri"/>
              </a:rPr>
              <a:t> probability </a:t>
            </a:r>
            <a:r>
              <a:rPr lang="en-US" sz="1200" b="0" i="0" u="none" strike="noStrike" cap="none" baseline="0">
                <a:solidFill>
                  <a:schemeClr val="dk1"/>
                </a:solidFill>
                <a:latin typeface="Calibri"/>
                <a:ea typeface="Calibri"/>
                <a:cs typeface="Calibri"/>
                <a:sym typeface="Calibri"/>
              </a:rPr>
              <a:t>that the behavior will occur again in the future (Alberto &amp; Troutman, 2012).” </a:t>
            </a:r>
          </a:p>
          <a:p>
            <a:pPr marL="0" marR="0" lvl="0" indent="0" algn="l" rtl="0">
              <a:spcBef>
                <a:spcPts val="0"/>
              </a:spcBef>
              <a:buNone/>
            </a:pPr>
            <a:endParaRPr sz="1200" b="0" i="0" u="none" strike="noStrike" cap="none" baseline="0">
              <a:solidFill>
                <a:schemeClr val="dk1"/>
              </a:solidFill>
              <a:latin typeface="Calibri"/>
              <a:ea typeface="Calibri"/>
              <a:cs typeface="Calibri"/>
              <a:sym typeface="Calibri"/>
            </a:endParaRPr>
          </a:p>
        </p:txBody>
      </p:sp>
      <p:sp>
        <p:nvSpPr>
          <p:cNvPr id="594" name="Shape 594"/>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b="0" i="0" u="none" strike="noStrike" cap="none" baseline="0">
                <a:solidFill>
                  <a:srgbClr val="000000"/>
                </a:solidFill>
                <a:latin typeface="Calibri"/>
                <a:ea typeface="Calibri"/>
                <a:cs typeface="Calibri"/>
                <a:sym typeface="Calibri"/>
              </a:rPr>
              <a:t>13</a:t>
            </a:fld>
            <a:endParaRPr lang="en-US" sz="1200" b="0" i="0" u="none" strike="noStrike" cap="none" baseline="0">
              <a:solidFill>
                <a:srgbClr val="000000"/>
              </a:solidFill>
              <a:latin typeface="Calibri"/>
              <a:ea typeface="Calibri"/>
              <a:cs typeface="Calibri"/>
              <a:sym typeface="Calibri"/>
            </a:endParaRPr>
          </a:p>
        </p:txBody>
      </p:sp>
    </p:spTree>
    <p:extLst>
      <p:ext uri="{BB962C8B-B14F-4D97-AF65-F5344CB8AC3E}">
        <p14:creationId xmlns:p14="http://schemas.microsoft.com/office/powerpoint/2010/main" val="50436323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00"/>
        <p:cNvGrpSpPr/>
        <p:nvPr/>
      </p:nvGrpSpPr>
      <p:grpSpPr>
        <a:xfrm>
          <a:off x="0" y="0"/>
          <a:ext cx="0" cy="0"/>
          <a:chOff x="0" y="0"/>
          <a:chExt cx="0" cy="0"/>
        </a:xfrm>
      </p:grpSpPr>
      <p:sp>
        <p:nvSpPr>
          <p:cNvPr id="601" name="Shape 601"/>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602" name="Shape 602"/>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US" sz="1200" b="1" i="0" u="none" strike="noStrike" cap="none" baseline="0" dirty="0">
                <a:solidFill>
                  <a:schemeClr val="dk1"/>
                </a:solidFill>
                <a:latin typeface="Calibri"/>
                <a:ea typeface="Calibri"/>
                <a:cs typeface="Calibri"/>
                <a:sym typeface="Calibri"/>
              </a:rPr>
              <a:t>Provide access to handout. </a:t>
            </a:r>
          </a:p>
          <a:p>
            <a:pPr marL="0" marR="0" lvl="0" indent="0" algn="l" rtl="0">
              <a:spcBef>
                <a:spcPts val="0"/>
              </a:spcBef>
              <a:buSzPct val="25000"/>
              <a:buNone/>
            </a:pPr>
            <a:r>
              <a:rPr lang="en-US" sz="1200" b="1" i="0" u="none" strike="noStrike" cap="none" baseline="0" dirty="0">
                <a:solidFill>
                  <a:schemeClr val="dk1"/>
                </a:solidFill>
                <a:latin typeface="Calibri"/>
                <a:ea typeface="Calibri"/>
                <a:cs typeface="Calibri"/>
                <a:sym typeface="Calibri"/>
              </a:rPr>
              <a:t>You can choose to make this an individual activity or a team activity, then say, </a:t>
            </a:r>
          </a:p>
          <a:p>
            <a:pPr marL="0" marR="0" lvl="0" indent="0" algn="l" rtl="0">
              <a:spcBef>
                <a:spcPts val="0"/>
              </a:spcBef>
              <a:buNone/>
            </a:pPr>
            <a:endParaRPr sz="1200" b="0" i="0" u="none" strike="noStrike" cap="none" baseline="0" dirty="0">
              <a:solidFill>
                <a:schemeClr val="dk1"/>
              </a:solidFill>
              <a:latin typeface="Calibri"/>
              <a:ea typeface="Calibri"/>
              <a:cs typeface="Calibri"/>
              <a:sym typeface="Calibri"/>
            </a:endParaRPr>
          </a:p>
          <a:p>
            <a:pPr marL="0" marR="0" lvl="0" indent="0" algn="l" rtl="0">
              <a:spcBef>
                <a:spcPts val="0"/>
              </a:spcBef>
              <a:buSzPct val="25000"/>
              <a:buNone/>
            </a:pPr>
            <a:r>
              <a:rPr lang="en-US" sz="1200" b="0" i="0" u="none" strike="noStrike" cap="none" baseline="0" dirty="0">
                <a:solidFill>
                  <a:schemeClr val="dk1"/>
                </a:solidFill>
                <a:latin typeface="Calibri"/>
                <a:ea typeface="Calibri"/>
                <a:cs typeface="Calibri"/>
                <a:sym typeface="Calibri"/>
              </a:rPr>
              <a:t>“Next, </a:t>
            </a:r>
            <a:r>
              <a:rPr lang="en-US" sz="1200" b="0" i="0" u="none" strike="noStrike" cap="none" baseline="0" dirty="0">
                <a:solidFill>
                  <a:schemeClr val="dk1"/>
                </a:solidFill>
                <a:latin typeface="Arial"/>
                <a:ea typeface="Arial"/>
                <a:cs typeface="Arial"/>
                <a:sym typeface="Arial"/>
              </a:rPr>
              <a:t>we will focus on clarifying the </a:t>
            </a:r>
            <a:r>
              <a:rPr lang="en-US" sz="1200" b="0" i="1" u="none" strike="noStrike" cap="none" baseline="0" dirty="0">
                <a:solidFill>
                  <a:schemeClr val="dk1"/>
                </a:solidFill>
                <a:latin typeface="Arial"/>
                <a:ea typeface="Arial"/>
                <a:cs typeface="Arial"/>
                <a:sym typeface="Arial"/>
              </a:rPr>
              <a:t>B</a:t>
            </a:r>
            <a:r>
              <a:rPr lang="en-US" sz="1200" b="0" i="0" u="none" strike="noStrike" cap="none" baseline="0" dirty="0">
                <a:solidFill>
                  <a:schemeClr val="dk1"/>
                </a:solidFill>
                <a:latin typeface="Arial"/>
                <a:ea typeface="Arial"/>
                <a:cs typeface="Arial"/>
                <a:sym typeface="Arial"/>
              </a:rPr>
              <a:t> in the A-B-C’s by beginning the process of developing a clear set of behavioral expectations for the students in your school.”</a:t>
            </a:r>
          </a:p>
          <a:p>
            <a:pPr marL="0" marR="0" lvl="0" indent="0" algn="l" rtl="0">
              <a:spcBef>
                <a:spcPts val="0"/>
              </a:spcBef>
              <a:buNone/>
            </a:pPr>
            <a:endParaRPr sz="1200" b="0" i="0" u="none" strike="noStrike" cap="none" baseline="0" dirty="0">
              <a:solidFill>
                <a:schemeClr val="dk1"/>
              </a:solidFill>
              <a:latin typeface="Calibri"/>
              <a:ea typeface="Calibri"/>
              <a:cs typeface="Calibri"/>
              <a:sym typeface="Calibri"/>
            </a:endParaRPr>
          </a:p>
        </p:txBody>
      </p:sp>
      <p:sp>
        <p:nvSpPr>
          <p:cNvPr id="603" name="Shape 603"/>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b="0" i="0" u="none" strike="noStrike" cap="none" baseline="0">
                <a:solidFill>
                  <a:schemeClr val="dk1"/>
                </a:solidFill>
                <a:latin typeface="Calibri"/>
                <a:ea typeface="Calibri"/>
                <a:cs typeface="Calibri"/>
                <a:sym typeface="Calibri"/>
              </a:rPr>
              <a:t>14</a:t>
            </a:fld>
            <a:endParaRPr lang="en-US" sz="1200" b="0" i="0" u="none" strike="noStrike" cap="none" baseline="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0953600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12"/>
        <p:cNvGrpSpPr/>
        <p:nvPr/>
      </p:nvGrpSpPr>
      <p:grpSpPr>
        <a:xfrm>
          <a:off x="0" y="0"/>
          <a:ext cx="0" cy="0"/>
          <a:chOff x="0" y="0"/>
          <a:chExt cx="0" cy="0"/>
        </a:xfrm>
      </p:grpSpPr>
      <p:sp>
        <p:nvSpPr>
          <p:cNvPr id="613" name="Shape 613"/>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a:headEnd type="none" w="med" len="med"/>
            <a:tailEnd type="none" w="med" len="med"/>
          </a:ln>
        </p:spPr>
      </p:sp>
      <p:sp>
        <p:nvSpPr>
          <p:cNvPr id="614" name="Shape 614"/>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US" sz="1200" b="0" i="0" u="none" strike="noStrike" cap="none" baseline="0">
                <a:solidFill>
                  <a:schemeClr val="dk1"/>
                </a:solidFill>
                <a:latin typeface="Calibri"/>
                <a:ea typeface="Calibri"/>
                <a:cs typeface="Calibri"/>
                <a:sym typeface="Calibri"/>
              </a:rPr>
              <a:t>“The first step in developing a positive and proactive approach to discipline is to clarify the behavior you expect the students in your school to exhibit.  These will be your social behavioral expectations and rules.”</a:t>
            </a:r>
          </a:p>
        </p:txBody>
      </p:sp>
      <p:sp>
        <p:nvSpPr>
          <p:cNvPr id="615" name="Shape 615"/>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b="0" i="0" u="none" strike="noStrike" cap="none" baseline="0">
                <a:solidFill>
                  <a:srgbClr val="000000"/>
                </a:solidFill>
                <a:latin typeface="Calibri"/>
                <a:ea typeface="Calibri"/>
                <a:cs typeface="Calibri"/>
                <a:sym typeface="Calibri"/>
              </a:rPr>
              <a:t>15</a:t>
            </a:fld>
            <a:endParaRPr lang="en-US" sz="1200" b="0" i="0" u="none" strike="noStrike" cap="none" baseline="0">
              <a:solidFill>
                <a:srgbClr val="000000"/>
              </a:solidFill>
              <a:latin typeface="Calibri"/>
              <a:ea typeface="Calibri"/>
              <a:cs typeface="Calibri"/>
              <a:sym typeface="Calibri"/>
            </a:endParaRPr>
          </a:p>
        </p:txBody>
      </p:sp>
    </p:spTree>
    <p:extLst>
      <p:ext uri="{BB962C8B-B14F-4D97-AF65-F5344CB8AC3E}">
        <p14:creationId xmlns:p14="http://schemas.microsoft.com/office/powerpoint/2010/main" val="61277753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19"/>
        <p:cNvGrpSpPr/>
        <p:nvPr/>
      </p:nvGrpSpPr>
      <p:grpSpPr>
        <a:xfrm>
          <a:off x="0" y="0"/>
          <a:ext cx="0" cy="0"/>
          <a:chOff x="0" y="0"/>
          <a:chExt cx="0" cy="0"/>
        </a:xfrm>
      </p:grpSpPr>
      <p:sp>
        <p:nvSpPr>
          <p:cNvPr id="620" name="Shape 620"/>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a:headEnd type="none" w="med" len="med"/>
            <a:tailEnd type="none" w="med" len="med"/>
          </a:ln>
        </p:spPr>
      </p:sp>
      <p:sp>
        <p:nvSpPr>
          <p:cNvPr id="621" name="Shape 621"/>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US" sz="1200" b="0" i="0" u="none" strike="noStrike" cap="none" baseline="0">
                <a:solidFill>
                  <a:schemeClr val="dk1"/>
                </a:solidFill>
                <a:latin typeface="Arial"/>
                <a:ea typeface="Arial"/>
                <a:cs typeface="Arial"/>
                <a:sym typeface="Arial"/>
              </a:rPr>
              <a:t>“One of the most important tasks your team and school will accomplish is the development of a clear set of positive schoolwide behavioral expectations.  Why is this so important?   Common expectations provide the basis for ALL adults in the school to create a common experience for ALL children.”</a:t>
            </a:r>
          </a:p>
          <a:p>
            <a:pPr marL="0" marR="0" lvl="0" indent="0" algn="l" rtl="0">
              <a:spcBef>
                <a:spcPts val="0"/>
              </a:spcBef>
              <a:buNone/>
            </a:pPr>
            <a:endParaRPr sz="1200" b="0" i="0" u="none" strike="noStrike" cap="none" baseline="0">
              <a:solidFill>
                <a:schemeClr val="dk1"/>
              </a:solidFill>
              <a:latin typeface="Arial"/>
              <a:ea typeface="Arial"/>
              <a:cs typeface="Arial"/>
              <a:sym typeface="Arial"/>
            </a:endParaRPr>
          </a:p>
          <a:p>
            <a:pPr marL="0" marR="0" lvl="0" indent="0" algn="l" rtl="0">
              <a:spcBef>
                <a:spcPts val="0"/>
              </a:spcBef>
              <a:buSzPct val="25000"/>
              <a:buNone/>
            </a:pPr>
            <a:r>
              <a:rPr lang="en-US" sz="1200" b="0" i="0" u="none" strike="noStrike" cap="none" baseline="0">
                <a:solidFill>
                  <a:schemeClr val="dk1"/>
                </a:solidFill>
                <a:latin typeface="Calibri"/>
                <a:ea typeface="Calibri"/>
                <a:cs typeface="Calibri"/>
                <a:sym typeface="Calibri"/>
              </a:rPr>
              <a:t>“Simply put, if the staff expect students to achieve and behave appropriately, they will.”</a:t>
            </a:r>
            <a:br>
              <a:rPr lang="en-US" sz="1200" b="0" i="0" u="none" strike="noStrike" cap="none" baseline="0">
                <a:solidFill>
                  <a:schemeClr val="dk1"/>
                </a:solidFill>
                <a:latin typeface="Calibri"/>
                <a:ea typeface="Calibri"/>
                <a:cs typeface="Calibri"/>
                <a:sym typeface="Calibri"/>
              </a:rPr>
            </a:br>
            <a:r>
              <a:rPr lang="en-US" sz="1200" b="0" i="0" u="none" strike="noStrike" cap="none" baseline="0">
                <a:solidFill>
                  <a:schemeClr val="dk1"/>
                </a:solidFill>
                <a:latin typeface="Calibri"/>
                <a:ea typeface="Calibri"/>
                <a:cs typeface="Calibri"/>
                <a:sym typeface="Calibri"/>
              </a:rPr>
              <a:t>Geoff Colvin, (2007). 7 Steps for Developing A Proactive Schoolwide Discipline Plan: A Guide for Principals and Leadership Teams.</a:t>
            </a:r>
          </a:p>
          <a:p>
            <a:pPr marL="0" marR="0" lvl="0" indent="0" algn="l" rtl="0">
              <a:spcBef>
                <a:spcPts val="0"/>
              </a:spcBef>
              <a:buNone/>
            </a:pPr>
            <a:endParaRPr sz="1200" b="0" i="0" u="none" strike="noStrike" cap="none" baseline="0">
              <a:solidFill>
                <a:schemeClr val="dk1"/>
              </a:solidFill>
              <a:latin typeface="Arial"/>
              <a:ea typeface="Arial"/>
              <a:cs typeface="Arial"/>
              <a:sym typeface="Arial"/>
            </a:endParaRPr>
          </a:p>
        </p:txBody>
      </p:sp>
      <p:sp>
        <p:nvSpPr>
          <p:cNvPr id="622" name="Shape 622"/>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b="0" i="0" u="none" strike="noStrike" cap="none" baseline="0">
                <a:solidFill>
                  <a:schemeClr val="dk1"/>
                </a:solidFill>
                <a:latin typeface="Calibri"/>
                <a:ea typeface="Calibri"/>
                <a:cs typeface="Calibri"/>
                <a:sym typeface="Calibri"/>
              </a:rPr>
              <a:t>16</a:t>
            </a:fld>
            <a:endParaRPr lang="en-US" sz="1200" b="0" i="0" u="none" strike="noStrike" cap="none" baseline="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2669141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34"/>
        <p:cNvGrpSpPr/>
        <p:nvPr/>
      </p:nvGrpSpPr>
      <p:grpSpPr>
        <a:xfrm>
          <a:off x="0" y="0"/>
          <a:ext cx="0" cy="0"/>
          <a:chOff x="0" y="0"/>
          <a:chExt cx="0" cy="0"/>
        </a:xfrm>
      </p:grpSpPr>
      <p:sp>
        <p:nvSpPr>
          <p:cNvPr id="635" name="Shape 635"/>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636" name="Shape 636"/>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marL="0" marR="0" lvl="0" indent="0" algn="l" rtl="0">
              <a:spcBef>
                <a:spcPts val="0"/>
              </a:spcBef>
              <a:buNone/>
            </a:pPr>
            <a:endParaRPr sz="1200" b="0" i="0" u="none" strike="noStrike" cap="none" baseline="0">
              <a:solidFill>
                <a:schemeClr val="dk1"/>
              </a:solidFill>
              <a:latin typeface="Calibri"/>
              <a:ea typeface="Calibri"/>
              <a:cs typeface="Calibri"/>
              <a:sym typeface="Calibri"/>
            </a:endParaRPr>
          </a:p>
        </p:txBody>
      </p:sp>
      <p:sp>
        <p:nvSpPr>
          <p:cNvPr id="637" name="Shape 637"/>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b="0" i="0" u="none" strike="noStrike" cap="none" baseline="0">
                <a:solidFill>
                  <a:schemeClr val="dk1"/>
                </a:solidFill>
                <a:latin typeface="Calibri"/>
                <a:ea typeface="Calibri"/>
                <a:cs typeface="Calibri"/>
                <a:sym typeface="Calibri"/>
              </a:rPr>
              <a:t>17</a:t>
            </a:fld>
            <a:endParaRPr lang="en-US" sz="1200" b="0" i="0" u="none" strike="noStrike" cap="none" baseline="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413071893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74"/>
        <p:cNvGrpSpPr/>
        <p:nvPr/>
      </p:nvGrpSpPr>
      <p:grpSpPr>
        <a:xfrm>
          <a:off x="0" y="0"/>
          <a:ext cx="0" cy="0"/>
          <a:chOff x="0" y="0"/>
          <a:chExt cx="0" cy="0"/>
        </a:xfrm>
      </p:grpSpPr>
      <p:sp>
        <p:nvSpPr>
          <p:cNvPr id="675" name="Shape 675"/>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676" name="Shape 676"/>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US" sz="1200" b="0" i="0" u="none" strike="noStrike" cap="none" baseline="0" dirty="0">
                <a:solidFill>
                  <a:schemeClr val="dk1"/>
                </a:solidFill>
                <a:latin typeface="Calibri"/>
                <a:ea typeface="Calibri"/>
                <a:cs typeface="Calibri"/>
                <a:sym typeface="Calibri"/>
              </a:rPr>
              <a:t>“This graphic depicts the process your school will utilize to develop your social behavioral curriculum.  In Prep 1, you learned that you will work with your staff to develop a common philosophy and purpose of discipline.  You will also work to emphasize that you must address social behavior to achieve your school’s vision and mission.  Today, you will begin the process of developing schoolwide expectations and rules.”</a:t>
            </a:r>
          </a:p>
        </p:txBody>
      </p:sp>
      <p:sp>
        <p:nvSpPr>
          <p:cNvPr id="677" name="Shape 677"/>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b="0" i="0" u="none" strike="noStrike" cap="none" baseline="0">
                <a:solidFill>
                  <a:schemeClr val="dk1"/>
                </a:solidFill>
                <a:latin typeface="Calibri"/>
                <a:ea typeface="Calibri"/>
                <a:cs typeface="Calibri"/>
                <a:sym typeface="Calibri"/>
              </a:rPr>
              <a:t>18</a:t>
            </a:fld>
            <a:endParaRPr lang="en-US" sz="1200" b="0" i="0" u="none" strike="noStrike" cap="none" baseline="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86661086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81"/>
        <p:cNvGrpSpPr/>
        <p:nvPr/>
      </p:nvGrpSpPr>
      <p:grpSpPr>
        <a:xfrm>
          <a:off x="0" y="0"/>
          <a:ext cx="0" cy="0"/>
          <a:chOff x="0" y="0"/>
          <a:chExt cx="0" cy="0"/>
        </a:xfrm>
      </p:grpSpPr>
      <p:sp>
        <p:nvSpPr>
          <p:cNvPr id="682" name="Shape 682"/>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683" name="Shape 683"/>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US" sz="1200" b="1" i="0" u="none" strike="noStrike" cap="none" baseline="0">
                <a:solidFill>
                  <a:schemeClr val="dk1"/>
                </a:solidFill>
                <a:latin typeface="Calibri"/>
                <a:ea typeface="Calibri"/>
                <a:cs typeface="Calibri"/>
                <a:sym typeface="Calibri"/>
              </a:rPr>
              <a:t>Read the slide or direct participants to read the slide, then say, </a:t>
            </a:r>
          </a:p>
          <a:p>
            <a:pPr marL="0" marR="0" lvl="0" indent="0" algn="l" rtl="0">
              <a:spcBef>
                <a:spcPts val="0"/>
              </a:spcBef>
              <a:buSzPct val="25000"/>
              <a:buNone/>
            </a:pPr>
            <a:r>
              <a:rPr lang="en-US" sz="1200" b="0" i="0" u="none" strike="noStrike" cap="none" baseline="0">
                <a:solidFill>
                  <a:schemeClr val="dk1"/>
                </a:solidFill>
                <a:latin typeface="Calibri"/>
                <a:ea typeface="Calibri"/>
                <a:cs typeface="Calibri"/>
                <a:sym typeface="Calibri"/>
              </a:rPr>
              <a:t>“Here is an example of an expectation and a rule to meet the expectation:</a:t>
            </a:r>
          </a:p>
          <a:p>
            <a:pPr marL="0" marR="0" lvl="0" indent="0" algn="l" rtl="0">
              <a:spcBef>
                <a:spcPts val="0"/>
              </a:spcBef>
              <a:buSzPct val="25000"/>
              <a:buNone/>
            </a:pPr>
            <a:r>
              <a:rPr lang="en-US" sz="1200" b="0" i="0" u="none" strike="noStrike" cap="none" baseline="0">
                <a:solidFill>
                  <a:schemeClr val="dk1"/>
                </a:solidFill>
                <a:latin typeface="Calibri"/>
                <a:ea typeface="Calibri"/>
                <a:cs typeface="Calibri"/>
                <a:sym typeface="Calibri"/>
              </a:rPr>
              <a:t>‘Be responsible by bringing needed materials to class.’  </a:t>
            </a:r>
          </a:p>
          <a:p>
            <a:pPr marL="0" marR="0" lvl="0" indent="0" algn="l" rtl="0">
              <a:spcBef>
                <a:spcPts val="0"/>
              </a:spcBef>
              <a:buSzPct val="25000"/>
              <a:buNone/>
            </a:pPr>
            <a:r>
              <a:rPr lang="en-US" sz="1200" b="0" i="0" u="none" strike="noStrike" cap="none" baseline="0">
                <a:solidFill>
                  <a:schemeClr val="dk1"/>
                </a:solidFill>
                <a:latin typeface="Calibri"/>
                <a:ea typeface="Calibri"/>
                <a:cs typeface="Calibri"/>
                <a:sym typeface="Calibri"/>
              </a:rPr>
              <a:t>Here is an example of a procedure to support this rule: </a:t>
            </a:r>
          </a:p>
          <a:p>
            <a:pPr marL="228600" marR="0" lvl="0" indent="-228600" algn="l" rtl="0">
              <a:spcBef>
                <a:spcPts val="0"/>
              </a:spcBef>
              <a:buClr>
                <a:schemeClr val="dk1"/>
              </a:buClr>
              <a:buSzPct val="100000"/>
              <a:buFont typeface="Calibri"/>
              <a:buAutoNum type="arabicParenR"/>
            </a:pPr>
            <a:r>
              <a:rPr lang="en-US" sz="1200" b="0" i="0" u="none" strike="noStrike" cap="none" baseline="0">
                <a:solidFill>
                  <a:schemeClr val="dk1"/>
                </a:solidFill>
                <a:latin typeface="Calibri"/>
                <a:ea typeface="Calibri"/>
                <a:cs typeface="Calibri"/>
                <a:sym typeface="Calibri"/>
              </a:rPr>
              <a:t>Write materials needed for tomorrow’s class in your planner.</a:t>
            </a:r>
          </a:p>
          <a:p>
            <a:pPr marL="228600" marR="0" lvl="0" indent="-228600" algn="l" rtl="0">
              <a:spcBef>
                <a:spcPts val="0"/>
              </a:spcBef>
              <a:buClr>
                <a:schemeClr val="dk1"/>
              </a:buClr>
              <a:buSzPct val="100000"/>
              <a:buFont typeface="Calibri"/>
              <a:buAutoNum type="arabicParenR"/>
            </a:pPr>
            <a:r>
              <a:rPr lang="en-US" sz="1200" b="0" i="0" u="none" strike="noStrike" cap="none" baseline="0">
                <a:solidFill>
                  <a:schemeClr val="dk1"/>
                </a:solidFill>
                <a:latin typeface="Calibri"/>
                <a:ea typeface="Calibri"/>
                <a:cs typeface="Calibri"/>
                <a:sym typeface="Calibri"/>
              </a:rPr>
              <a:t>Read the list of needed materials posted on the door outside the classroom before entering.</a:t>
            </a:r>
          </a:p>
          <a:p>
            <a:pPr marL="228600" marR="0" lvl="0" indent="-228600" algn="l" rtl="0">
              <a:spcBef>
                <a:spcPts val="0"/>
              </a:spcBef>
              <a:buClr>
                <a:schemeClr val="dk1"/>
              </a:buClr>
              <a:buSzPct val="100000"/>
              <a:buFont typeface="Calibri"/>
              <a:buAutoNum type="arabicParenR"/>
            </a:pPr>
            <a:r>
              <a:rPr lang="en-US" sz="1200" b="0" i="0" u="none" strike="noStrike" cap="none" baseline="0">
                <a:solidFill>
                  <a:schemeClr val="dk1"/>
                </a:solidFill>
                <a:latin typeface="Calibri"/>
                <a:ea typeface="Calibri"/>
                <a:cs typeface="Calibri"/>
                <a:sym typeface="Calibri"/>
              </a:rPr>
              <a:t>If you do not have needed materials, go to the emergency materials center, get what you need and leave an ‘I O O T’ slip (I owe organization time slip.)</a:t>
            </a:r>
          </a:p>
          <a:p>
            <a:pPr marL="228600" marR="0" lvl="0" indent="-228600" algn="l" rtl="0">
              <a:spcBef>
                <a:spcPts val="0"/>
              </a:spcBef>
              <a:buClr>
                <a:schemeClr val="dk1"/>
              </a:buClr>
              <a:buSzPct val="100000"/>
              <a:buFont typeface="Calibri"/>
              <a:buAutoNum type="arabicParenR"/>
            </a:pPr>
            <a:r>
              <a:rPr lang="en-US" sz="1200" b="0" i="0" u="none" strike="noStrike" cap="none" baseline="0">
                <a:solidFill>
                  <a:schemeClr val="dk1"/>
                </a:solidFill>
                <a:latin typeface="Calibri"/>
                <a:ea typeface="Calibri"/>
                <a:cs typeface="Calibri"/>
                <a:sym typeface="Calibri"/>
              </a:rPr>
              <a:t>Take needed materials to your desk and follow getting started procedures.</a:t>
            </a:r>
          </a:p>
          <a:p>
            <a:pPr marL="228600" marR="0" lvl="0" indent="-152400" algn="l" rtl="0">
              <a:spcBef>
                <a:spcPts val="0"/>
              </a:spcBef>
              <a:buClr>
                <a:schemeClr val="dk1"/>
              </a:buClr>
              <a:buFont typeface="Calibri"/>
              <a:buNone/>
            </a:pPr>
            <a:endParaRPr sz="1200" b="0" i="0" u="none" strike="noStrike" cap="none" baseline="0">
              <a:solidFill>
                <a:schemeClr val="dk1"/>
              </a:solidFill>
              <a:latin typeface="Calibri"/>
              <a:ea typeface="Calibri"/>
              <a:cs typeface="Calibri"/>
              <a:sym typeface="Calibri"/>
            </a:endParaRPr>
          </a:p>
          <a:p>
            <a:pPr marL="0" marR="0" lvl="0" indent="0" algn="l" rtl="0">
              <a:spcBef>
                <a:spcPts val="0"/>
              </a:spcBef>
              <a:buNone/>
            </a:pPr>
            <a:endParaRPr sz="1200" b="0" i="0" u="none" strike="noStrike" cap="none" baseline="0">
              <a:solidFill>
                <a:schemeClr val="dk1"/>
              </a:solidFill>
              <a:latin typeface="Calibri"/>
              <a:ea typeface="Calibri"/>
              <a:cs typeface="Calibri"/>
              <a:sym typeface="Calibri"/>
            </a:endParaRPr>
          </a:p>
          <a:p>
            <a:pPr marL="0" marR="0" lvl="0" indent="0" algn="l" rtl="0">
              <a:spcBef>
                <a:spcPts val="0"/>
              </a:spcBef>
              <a:buSzPct val="25000"/>
              <a:buNone/>
            </a:pPr>
            <a:r>
              <a:rPr lang="en-US" sz="1200" b="0" i="0" u="none" strike="noStrike" cap="none" baseline="0">
                <a:solidFill>
                  <a:schemeClr val="dk1"/>
                </a:solidFill>
                <a:latin typeface="Calibri"/>
                <a:ea typeface="Calibri"/>
                <a:cs typeface="Calibri"/>
                <a:sym typeface="Calibri"/>
              </a:rPr>
              <a:t> </a:t>
            </a:r>
          </a:p>
        </p:txBody>
      </p:sp>
      <p:sp>
        <p:nvSpPr>
          <p:cNvPr id="684" name="Shape 684"/>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b="0" i="0" u="none" strike="noStrike" cap="none" baseline="0">
                <a:solidFill>
                  <a:schemeClr val="dk1"/>
                </a:solidFill>
                <a:latin typeface="Calibri"/>
                <a:ea typeface="Calibri"/>
                <a:cs typeface="Calibri"/>
                <a:sym typeface="Calibri"/>
              </a:rPr>
              <a:t>19</a:t>
            </a:fld>
            <a:endParaRPr lang="en-US" sz="1200" b="0" i="0" u="none" strike="noStrike" cap="none" baseline="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76677389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88"/>
        <p:cNvGrpSpPr/>
        <p:nvPr/>
      </p:nvGrpSpPr>
      <p:grpSpPr>
        <a:xfrm>
          <a:off x="0" y="0"/>
          <a:ext cx="0" cy="0"/>
          <a:chOff x="0" y="0"/>
          <a:chExt cx="0" cy="0"/>
        </a:xfrm>
      </p:grpSpPr>
      <p:sp>
        <p:nvSpPr>
          <p:cNvPr id="689" name="Shape 689"/>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690" name="Shape 690"/>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US" sz="1200" b="1" i="0" u="none" strike="noStrike" cap="none" baseline="0">
                <a:solidFill>
                  <a:schemeClr val="dk1"/>
                </a:solidFill>
                <a:latin typeface="Calibri"/>
                <a:ea typeface="Calibri"/>
                <a:cs typeface="Calibri"/>
                <a:sym typeface="Calibri"/>
              </a:rPr>
              <a:t>Read the slide or direct participants to read the slide, then say, </a:t>
            </a:r>
            <a:r>
              <a:rPr lang="en-US" sz="1200" b="0" i="0" u="none" strike="noStrike" cap="none" baseline="0">
                <a:solidFill>
                  <a:schemeClr val="dk1"/>
                </a:solidFill>
                <a:latin typeface="Calibri"/>
                <a:ea typeface="Calibri"/>
                <a:cs typeface="Calibri"/>
                <a:sym typeface="Calibri"/>
              </a:rPr>
              <a:t>“Schoolwide expectations are guiding principles – valued attitudes for success at school. Schoolwide expectations reflect the language and culture of each school. They will become the language all staff use when they teach, remind, recognize, and correct students.” </a:t>
            </a:r>
          </a:p>
        </p:txBody>
      </p:sp>
      <p:sp>
        <p:nvSpPr>
          <p:cNvPr id="691" name="Shape 691"/>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b="0" i="0" u="none" strike="noStrike" cap="none" baseline="0">
                <a:solidFill>
                  <a:schemeClr val="dk1"/>
                </a:solidFill>
                <a:latin typeface="Calibri"/>
                <a:ea typeface="Calibri"/>
                <a:cs typeface="Calibri"/>
                <a:sym typeface="Calibri"/>
              </a:rPr>
              <a:t>20</a:t>
            </a:fld>
            <a:endParaRPr lang="en-US" sz="1200" b="0" i="0" u="none" strike="noStrike" cap="none" baseline="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37515923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96"/>
        <p:cNvGrpSpPr/>
        <p:nvPr/>
      </p:nvGrpSpPr>
      <p:grpSpPr>
        <a:xfrm>
          <a:off x="0" y="0"/>
          <a:ext cx="0" cy="0"/>
          <a:chOff x="0" y="0"/>
          <a:chExt cx="0" cy="0"/>
        </a:xfrm>
      </p:grpSpPr>
      <p:sp>
        <p:nvSpPr>
          <p:cNvPr id="697" name="Shape 697"/>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a:headEnd type="none" w="med" len="med"/>
            <a:tailEnd type="none" w="med" len="med"/>
          </a:ln>
        </p:spPr>
      </p:sp>
      <p:sp>
        <p:nvSpPr>
          <p:cNvPr id="698" name="Shape 698"/>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US" sz="1200" b="0" i="0" u="none" strike="noStrike" cap="none" baseline="0" dirty="0">
                <a:solidFill>
                  <a:schemeClr val="dk1"/>
                </a:solidFill>
                <a:latin typeface="Calibri"/>
                <a:ea typeface="Calibri"/>
                <a:cs typeface="Calibri"/>
                <a:sym typeface="Calibri"/>
              </a:rPr>
              <a:t>“You might use the work group process you previously studied to involve all school staff in the development of your schoolwide expectations.  You might also consider using the expectations activity you completed as a team during this session to activate discussion and consideration of schoolwide expectations.”</a:t>
            </a:r>
          </a:p>
          <a:p>
            <a:pPr marL="0" marR="0" lvl="0" indent="0" algn="l" rtl="0">
              <a:spcBef>
                <a:spcPts val="0"/>
              </a:spcBef>
              <a:buNone/>
            </a:pPr>
            <a:endParaRPr sz="1200" b="0" i="0" u="none" strike="noStrike" cap="none" baseline="0" dirty="0">
              <a:solidFill>
                <a:schemeClr val="dk1"/>
              </a:solidFill>
              <a:latin typeface="Calibri"/>
              <a:ea typeface="Calibri"/>
              <a:cs typeface="Calibri"/>
              <a:sym typeface="Calibri"/>
            </a:endParaRPr>
          </a:p>
          <a:p>
            <a:pPr marL="0" marR="0" lvl="0" indent="0" algn="l" rtl="0">
              <a:spcBef>
                <a:spcPts val="0"/>
              </a:spcBef>
              <a:buSzPct val="25000"/>
              <a:buNone/>
            </a:pPr>
            <a:r>
              <a:rPr lang="en-US" sz="1200" b="0" i="0" u="none" strike="noStrike" cap="none" baseline="0" dirty="0">
                <a:solidFill>
                  <a:schemeClr val="dk1"/>
                </a:solidFill>
                <a:latin typeface="Calibri"/>
                <a:ea typeface="Calibri"/>
                <a:cs typeface="Calibri"/>
                <a:sym typeface="Calibri"/>
              </a:rPr>
              <a:t>“Please, also consider how you can include students and parents to participate in the development of schoolwide expectations.  You can use the activity found on pp. 107- 109 of the workbook.  Some schools convene parent and student advisories to provide continuous input regarding the development and implementation of all SW-PBS components.”</a:t>
            </a:r>
          </a:p>
          <a:p>
            <a:pPr marL="0" marR="0" lvl="0" indent="0" algn="l" rtl="0">
              <a:spcBef>
                <a:spcPts val="0"/>
              </a:spcBef>
              <a:buNone/>
            </a:pPr>
            <a:endParaRPr sz="1200" b="1" i="0" u="none" strike="noStrike" cap="none" baseline="0" dirty="0">
              <a:solidFill>
                <a:schemeClr val="dk1"/>
              </a:solidFill>
              <a:latin typeface="Calibri"/>
              <a:ea typeface="Calibri"/>
              <a:cs typeface="Calibri"/>
              <a:sym typeface="Calibri"/>
            </a:endParaRPr>
          </a:p>
          <a:p>
            <a:pPr marL="0" marR="0" lvl="0" indent="0" algn="l" rtl="0">
              <a:spcBef>
                <a:spcPts val="0"/>
              </a:spcBef>
              <a:buNone/>
            </a:pPr>
            <a:endParaRPr sz="1200" b="0" i="0" u="none" strike="noStrike" cap="none" baseline="0" dirty="0">
              <a:solidFill>
                <a:schemeClr val="dk1"/>
              </a:solidFill>
              <a:latin typeface="Calibri"/>
              <a:ea typeface="Calibri"/>
              <a:cs typeface="Calibri"/>
              <a:sym typeface="Calibri"/>
            </a:endParaRPr>
          </a:p>
        </p:txBody>
      </p:sp>
      <p:sp>
        <p:nvSpPr>
          <p:cNvPr id="699" name="Shape 699"/>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b="0" i="0" u="none" strike="noStrike" cap="none" baseline="0">
                <a:solidFill>
                  <a:schemeClr val="dk1"/>
                </a:solidFill>
                <a:latin typeface="Calibri"/>
                <a:ea typeface="Calibri"/>
                <a:cs typeface="Calibri"/>
                <a:sym typeface="Calibri"/>
              </a:rPr>
              <a:t>21</a:t>
            </a:fld>
            <a:endParaRPr lang="en-US" sz="1200" b="0" i="0" u="none" strike="noStrike" cap="none" baseline="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98127305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Say:</a:t>
            </a:r>
          </a:p>
          <a:p>
            <a:endParaRPr lang="en-US" dirty="0"/>
          </a:p>
          <a:p>
            <a:r>
              <a:rPr lang="en-US" dirty="0"/>
              <a:t>“Other examples are on page 104 in the workbook.”</a:t>
            </a:r>
          </a:p>
        </p:txBody>
      </p:sp>
      <p:sp>
        <p:nvSpPr>
          <p:cNvPr id="4" name="Slide Number Placeholder 3"/>
          <p:cNvSpPr>
            <a:spLocks noGrp="1"/>
          </p:cNvSpPr>
          <p:nvPr>
            <p:ph type="sldNum" idx="10"/>
          </p:nvPr>
        </p:nvSpPr>
        <p:spPr/>
        <p:txBody>
          <a:bodyPr/>
          <a:lstStyle/>
          <a:p>
            <a:pPr marL="0" lvl="0" indent="0">
              <a:spcBef>
                <a:spcPts val="0"/>
              </a:spcBef>
              <a:buSzPct val="25000"/>
              <a:buNone/>
            </a:pPr>
            <a:fld id="{00000000-1234-1234-1234-123412341234}" type="slidenum">
              <a:rPr lang="en-US" smtClean="0"/>
              <a:t>22</a:t>
            </a:fld>
            <a:endParaRPr lang="en-US"/>
          </a:p>
        </p:txBody>
      </p:sp>
    </p:spTree>
    <p:extLst>
      <p:ext uri="{BB962C8B-B14F-4D97-AF65-F5344CB8AC3E}">
        <p14:creationId xmlns:p14="http://schemas.microsoft.com/office/powerpoint/2010/main" val="266347238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2"/>
        <p:cNvGrpSpPr/>
        <p:nvPr/>
      </p:nvGrpSpPr>
      <p:grpSpPr>
        <a:xfrm>
          <a:off x="0" y="0"/>
          <a:ext cx="0" cy="0"/>
          <a:chOff x="0" y="0"/>
          <a:chExt cx="0" cy="0"/>
        </a:xfrm>
      </p:grpSpPr>
      <p:sp>
        <p:nvSpPr>
          <p:cNvPr id="193" name="Shape 193"/>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a:headEnd type="none" w="med" len="med"/>
            <a:tailEnd type="none" w="med" len="med"/>
          </a:ln>
        </p:spPr>
      </p:sp>
      <p:sp>
        <p:nvSpPr>
          <p:cNvPr id="194" name="Shape 194"/>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marL="228600" marR="0" lvl="0" indent="-228600" algn="l" rtl="0">
              <a:spcBef>
                <a:spcPts val="0"/>
              </a:spcBef>
              <a:buNone/>
            </a:pPr>
            <a:endParaRPr sz="1200" b="0" i="0" u="none" strike="noStrike" cap="none" baseline="0">
              <a:solidFill>
                <a:schemeClr val="dk1"/>
              </a:solidFill>
              <a:latin typeface="Arial"/>
              <a:ea typeface="Arial"/>
              <a:cs typeface="Arial"/>
              <a:sym typeface="Arial"/>
            </a:endParaRPr>
          </a:p>
          <a:p>
            <a:pPr marL="228600" marR="0" lvl="0" indent="-228600" algn="l" rtl="0">
              <a:spcBef>
                <a:spcPts val="0"/>
              </a:spcBef>
              <a:buNone/>
            </a:pPr>
            <a:endParaRPr sz="1200" b="0" i="0" u="none" strike="noStrike" cap="none" baseline="0">
              <a:solidFill>
                <a:schemeClr val="dk1"/>
              </a:solidFill>
              <a:latin typeface="Arial"/>
              <a:ea typeface="Arial"/>
              <a:cs typeface="Arial"/>
              <a:sym typeface="Arial"/>
            </a:endParaRPr>
          </a:p>
          <a:p>
            <a:pPr marL="228600" marR="0" lvl="0" indent="-228600" algn="l" rtl="0">
              <a:spcBef>
                <a:spcPts val="0"/>
              </a:spcBef>
              <a:buNone/>
            </a:pPr>
            <a:endParaRPr sz="1200" b="0" i="0" u="none" strike="noStrike" cap="none" baseline="0">
              <a:solidFill>
                <a:schemeClr val="dk1"/>
              </a:solidFill>
              <a:latin typeface="Arial"/>
              <a:ea typeface="Arial"/>
              <a:cs typeface="Arial"/>
              <a:sym typeface="Arial"/>
            </a:endParaRPr>
          </a:p>
        </p:txBody>
      </p:sp>
      <p:sp>
        <p:nvSpPr>
          <p:cNvPr id="195" name="Shape 195"/>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b="0" i="0" u="none" strike="noStrike" cap="none" baseline="0">
                <a:solidFill>
                  <a:schemeClr val="dk1"/>
                </a:solidFill>
                <a:latin typeface="Calibri"/>
                <a:ea typeface="Calibri"/>
                <a:cs typeface="Calibri"/>
                <a:sym typeface="Calibri"/>
              </a:rPr>
              <a:t>3</a:t>
            </a:fld>
            <a:endParaRPr lang="en-US" sz="1200" b="0" i="0" u="none" strike="noStrike" cap="none" baseline="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47800732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lvl="0" indent="0" algn="l" rtl="0">
              <a:spcBef>
                <a:spcPts val="0"/>
              </a:spcBef>
              <a:spcAft>
                <a:spcPts val="0"/>
              </a:spcAft>
              <a:buClr>
                <a:srgbClr val="FF0000"/>
              </a:buClr>
              <a:buSzPct val="25000"/>
              <a:buFont typeface="Arial"/>
              <a:buNone/>
            </a:pPr>
            <a:r>
              <a:rPr lang="en-US" sz="1200" b="1" i="0" u="none" strike="noStrike" cap="none" baseline="0" dirty="0">
                <a:solidFill>
                  <a:srgbClr val="008000"/>
                </a:solidFill>
                <a:latin typeface="Calibri"/>
                <a:ea typeface="Calibri"/>
                <a:cs typeface="Calibri"/>
                <a:sym typeface="Calibri"/>
              </a:rPr>
              <a:t>Provide 10 minutes for Action Planning.</a:t>
            </a:r>
          </a:p>
          <a:p>
            <a:endParaRPr lang="en-US" b="0" dirty="0"/>
          </a:p>
        </p:txBody>
      </p:sp>
      <p:sp>
        <p:nvSpPr>
          <p:cNvPr id="4" name="Slide Number Placeholder 3"/>
          <p:cNvSpPr>
            <a:spLocks noGrp="1"/>
          </p:cNvSpPr>
          <p:nvPr>
            <p:ph type="sldNum" sz="quarter" idx="10"/>
          </p:nvPr>
        </p:nvSpPr>
        <p:spPr/>
        <p:txBody>
          <a:bodyPr/>
          <a:lstStyle/>
          <a:p>
            <a:fld id="{A875B4DD-DD12-5549-9756-868EB0781E70}" type="slidenum">
              <a:rPr lang="en-US" smtClean="0"/>
              <a:pPr/>
              <a:t>23</a:t>
            </a:fld>
            <a:endParaRPr lang="en-US" dirty="0"/>
          </a:p>
        </p:txBody>
      </p:sp>
    </p:spTree>
    <p:extLst>
      <p:ext uri="{BB962C8B-B14F-4D97-AF65-F5344CB8AC3E}">
        <p14:creationId xmlns:p14="http://schemas.microsoft.com/office/powerpoint/2010/main" val="36545427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5"/>
        <p:cNvGrpSpPr/>
        <p:nvPr/>
      </p:nvGrpSpPr>
      <p:grpSpPr>
        <a:xfrm>
          <a:off x="0" y="0"/>
          <a:ext cx="0" cy="0"/>
          <a:chOff x="0" y="0"/>
          <a:chExt cx="0" cy="0"/>
        </a:xfrm>
      </p:grpSpPr>
      <p:sp>
        <p:nvSpPr>
          <p:cNvPr id="226" name="Shape 226"/>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227" name="Shape 227"/>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marL="0" marR="0" lvl="0" indent="0" algn="l" rtl="0">
              <a:spcBef>
                <a:spcPts val="0"/>
              </a:spcBef>
              <a:buNone/>
            </a:pPr>
            <a:r>
              <a:rPr lang="en-US" sz="1200" b="0" i="0" u="none" strike="noStrike" kern="1200" dirty="0">
                <a:solidFill>
                  <a:schemeClr val="tx1"/>
                </a:solidFill>
                <a:effectLst/>
                <a:latin typeface="+mn-lt"/>
                <a:ea typeface="+mn-ea"/>
                <a:cs typeface="+mn-cs"/>
              </a:rPr>
              <a:t>This session provides information necessary for the development of schoolwide expectations and specific behaviors/rules that make up the building matrix. This social behavioral curriculum defines the social skills that we expect all students and staff to display. Schoolwide expectations reflect the language and culture of each school. They will become the language all staff use when they teach, remind, recognize, and correct students. </a:t>
            </a:r>
            <a:r>
              <a:rPr lang="en-US" sz="1200" b="1" i="1" u="none" strike="noStrike" kern="1200" dirty="0">
                <a:solidFill>
                  <a:schemeClr val="tx1"/>
                </a:solidFill>
                <a:effectLst/>
                <a:latin typeface="+mn-lt"/>
                <a:ea typeface="+mn-ea"/>
                <a:cs typeface="+mn-cs"/>
              </a:rPr>
              <a:t>They will be the cornerstone for all you will do to implement SW-PBS.</a:t>
            </a:r>
            <a:r>
              <a:rPr lang="en-US" sz="1200" b="0" i="0" u="none" strike="noStrike" kern="1200" dirty="0">
                <a:solidFill>
                  <a:schemeClr val="tx1"/>
                </a:solidFill>
                <a:effectLst/>
                <a:latin typeface="+mn-lt"/>
                <a:ea typeface="+mn-ea"/>
                <a:cs typeface="+mn-cs"/>
              </a:rPr>
              <a:t> In addition, the creation of clearly defined schoolwide procedures will be covered. Clearly defined procedures allow staff to teach and supervise consistently and predictably</a:t>
            </a:r>
            <a:endParaRPr sz="1200" b="0" i="0" u="none" strike="noStrike" cap="none" baseline="0" dirty="0">
              <a:solidFill>
                <a:schemeClr val="dk1"/>
              </a:solidFill>
              <a:latin typeface="Calibri"/>
              <a:ea typeface="Calibri"/>
              <a:cs typeface="Calibri"/>
              <a:sym typeface="Calibri"/>
            </a:endParaRPr>
          </a:p>
        </p:txBody>
      </p:sp>
      <p:sp>
        <p:nvSpPr>
          <p:cNvPr id="228" name="Shape 228"/>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b="0" i="0" u="none" strike="noStrike" cap="none" baseline="0">
                <a:solidFill>
                  <a:schemeClr val="dk1"/>
                </a:solidFill>
                <a:latin typeface="Calibri"/>
                <a:ea typeface="Calibri"/>
                <a:cs typeface="Calibri"/>
                <a:sym typeface="Calibri"/>
              </a:rPr>
              <a:t>24</a:t>
            </a:fld>
            <a:endParaRPr lang="en-US" sz="1200" b="0" i="0" u="none" strike="noStrike" cap="none" baseline="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16959554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26"/>
        <p:cNvGrpSpPr/>
        <p:nvPr/>
      </p:nvGrpSpPr>
      <p:grpSpPr>
        <a:xfrm>
          <a:off x="0" y="0"/>
          <a:ext cx="0" cy="0"/>
          <a:chOff x="0" y="0"/>
          <a:chExt cx="0" cy="0"/>
        </a:xfrm>
      </p:grpSpPr>
      <p:sp>
        <p:nvSpPr>
          <p:cNvPr id="627" name="Shape 627"/>
          <p:cNvSpPr>
            <a:spLocks noGrp="1" noRot="1" noChangeAspect="1"/>
          </p:cNvSpPr>
          <p:nvPr>
            <p:ph type="sldImg" idx="2"/>
          </p:nvPr>
        </p:nvSpPr>
        <p:spPr>
          <a:xfrm>
            <a:off x="1181100" y="696913"/>
            <a:ext cx="4648200" cy="348615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628" name="Shape 628"/>
          <p:cNvSpPr txBox="1">
            <a:spLocks noGrp="1"/>
          </p:cNvSpPr>
          <p:nvPr>
            <p:ph type="body" idx="1"/>
          </p:nvPr>
        </p:nvSpPr>
        <p:spPr>
          <a:xfrm>
            <a:off x="701041" y="4415790"/>
            <a:ext cx="5608319" cy="4183380"/>
          </a:xfrm>
          <a:prstGeom prst="rect">
            <a:avLst/>
          </a:prstGeom>
          <a:noFill/>
          <a:ln>
            <a:noFill/>
          </a:ln>
        </p:spPr>
        <p:txBody>
          <a:bodyPr lIns="93162" tIns="46568" rIns="93162" bIns="46568" anchor="t" anchorCtr="0">
            <a:noAutofit/>
          </a:bodyPr>
          <a:lstStyle/>
          <a:p>
            <a:pPr marL="0" marR="0" lvl="0" indent="0" algn="l" rtl="0">
              <a:spcBef>
                <a:spcPts val="0"/>
              </a:spcBef>
              <a:buSzPct val="25000"/>
              <a:buNone/>
            </a:pPr>
            <a:r>
              <a:rPr lang="en-US" sz="1200" b="1" i="0" u="none" strike="noStrike" cap="none" baseline="0" dirty="0">
                <a:solidFill>
                  <a:schemeClr val="dk1"/>
                </a:solidFill>
                <a:latin typeface="Calibri"/>
                <a:ea typeface="Calibri"/>
                <a:cs typeface="Calibri"/>
                <a:sym typeface="Calibri"/>
              </a:rPr>
              <a:t>If the team has more than 6 people, divide the team into 2 groups.</a:t>
            </a:r>
          </a:p>
          <a:p>
            <a:pPr marL="0" marR="0" lvl="0" indent="0" algn="l" rtl="0">
              <a:spcBef>
                <a:spcPts val="0"/>
              </a:spcBef>
              <a:buSzPct val="25000"/>
              <a:buNone/>
            </a:pPr>
            <a:r>
              <a:rPr lang="en-US" sz="1200" b="1" i="0" u="none" strike="noStrike" cap="none" baseline="0" dirty="0">
                <a:solidFill>
                  <a:schemeClr val="dk1"/>
                </a:solidFill>
                <a:latin typeface="Calibri"/>
                <a:ea typeface="Calibri"/>
                <a:cs typeface="Calibri"/>
                <a:sym typeface="Calibri"/>
              </a:rPr>
              <a:t>Provide approximately 15 minutes for this activity.</a:t>
            </a:r>
          </a:p>
          <a:p>
            <a:pPr marL="0" marR="0" lvl="0" indent="0" algn="l" rtl="0">
              <a:spcBef>
                <a:spcPts val="0"/>
              </a:spcBef>
              <a:buSzPct val="25000"/>
              <a:buNone/>
            </a:pPr>
            <a:r>
              <a:rPr lang="en-US" sz="1200" b="1" i="0" u="none" strike="noStrike" cap="none" baseline="0" dirty="0">
                <a:solidFill>
                  <a:schemeClr val="dk1"/>
                </a:solidFill>
                <a:latin typeface="Calibri"/>
                <a:ea typeface="Calibri"/>
                <a:cs typeface="Calibri"/>
                <a:sym typeface="Calibri"/>
              </a:rPr>
              <a:t>(Optional – This activity can be used as an Introductions Activity on Day 1.)</a:t>
            </a:r>
          </a:p>
          <a:p>
            <a:pPr marL="0" marR="0" lvl="0" indent="0" algn="l" rtl="0">
              <a:lnSpc>
                <a:spcPct val="100000"/>
              </a:lnSpc>
              <a:spcBef>
                <a:spcPts val="0"/>
              </a:spcBef>
              <a:spcAft>
                <a:spcPts val="0"/>
              </a:spcAft>
              <a:buClr>
                <a:schemeClr val="dk1"/>
              </a:buClr>
              <a:buSzPct val="25000"/>
              <a:buFont typeface="Calibri"/>
              <a:buNone/>
            </a:pPr>
            <a:r>
              <a:rPr lang="en-US" sz="1200" b="1" i="0" u="none" strike="noStrike" cap="none" baseline="0" dirty="0">
                <a:solidFill>
                  <a:schemeClr val="dk1"/>
                </a:solidFill>
                <a:latin typeface="Calibri"/>
                <a:ea typeface="Calibri"/>
                <a:cs typeface="Calibri"/>
                <a:sym typeface="Calibri"/>
              </a:rPr>
              <a:t>Have Teams refer to this picture through the rest of the training.</a:t>
            </a:r>
          </a:p>
          <a:p>
            <a:pPr>
              <a:buSzPct val="25000"/>
            </a:pPr>
            <a:endParaRPr dirty="0">
              <a:solidFill>
                <a:schemeClr val="dk1"/>
              </a:solidFill>
              <a:latin typeface="Calibri"/>
              <a:ea typeface="Calibri"/>
              <a:cs typeface="Calibri"/>
              <a:sym typeface="Calibri"/>
            </a:endParaRPr>
          </a:p>
        </p:txBody>
      </p:sp>
      <p:sp>
        <p:nvSpPr>
          <p:cNvPr id="629" name="Shape 629"/>
          <p:cNvSpPr txBox="1">
            <a:spLocks noGrp="1"/>
          </p:cNvSpPr>
          <p:nvPr>
            <p:ph type="sldNum" idx="12"/>
          </p:nvPr>
        </p:nvSpPr>
        <p:spPr>
          <a:xfrm>
            <a:off x="3970937" y="8829967"/>
            <a:ext cx="3037839" cy="464820"/>
          </a:xfrm>
          <a:prstGeom prst="rect">
            <a:avLst/>
          </a:prstGeom>
          <a:noFill/>
          <a:ln>
            <a:noFill/>
          </a:ln>
        </p:spPr>
        <p:txBody>
          <a:bodyPr lIns="93162" tIns="46568" rIns="93162" bIns="46568" anchor="b" anchorCtr="0">
            <a:noAutofit/>
          </a:bodyPr>
          <a:lstStyle/>
          <a:p>
            <a:pPr>
              <a:buSzPct val="25000"/>
            </a:pPr>
            <a:fld id="{00000000-1234-1234-1234-123412341234}" type="slidenum">
              <a:rPr lang="en-US">
                <a:solidFill>
                  <a:srgbClr val="000000"/>
                </a:solidFill>
              </a:rPr>
              <a:pPr>
                <a:buSzPct val="25000"/>
              </a:pPr>
              <a:t>26</a:t>
            </a:fld>
            <a:endParaRPr lang="en-US">
              <a:solidFill>
                <a:srgbClr val="000000"/>
              </a:solidFill>
            </a:endParaRPr>
          </a:p>
        </p:txBody>
      </p:sp>
    </p:spTree>
    <p:extLst>
      <p:ext uri="{BB962C8B-B14F-4D97-AF65-F5344CB8AC3E}">
        <p14:creationId xmlns:p14="http://schemas.microsoft.com/office/powerpoint/2010/main" val="113684415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04"/>
        <p:cNvGrpSpPr/>
        <p:nvPr/>
      </p:nvGrpSpPr>
      <p:grpSpPr>
        <a:xfrm>
          <a:off x="0" y="0"/>
          <a:ext cx="0" cy="0"/>
          <a:chOff x="0" y="0"/>
          <a:chExt cx="0" cy="0"/>
        </a:xfrm>
      </p:grpSpPr>
      <p:sp>
        <p:nvSpPr>
          <p:cNvPr id="705" name="Shape 705"/>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a:headEnd type="none" w="med" len="med"/>
            <a:tailEnd type="none" w="med" len="med"/>
          </a:ln>
        </p:spPr>
      </p:sp>
      <p:sp>
        <p:nvSpPr>
          <p:cNvPr id="706" name="Shape 706"/>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US" sz="1200" b="1" i="0" u="none" strike="noStrike" cap="none" baseline="0">
                <a:solidFill>
                  <a:schemeClr val="dk1"/>
                </a:solidFill>
                <a:latin typeface="Calibri"/>
                <a:ea typeface="Calibri"/>
                <a:cs typeface="Calibri"/>
                <a:sym typeface="Calibri"/>
              </a:rPr>
              <a:t>Direct participants to read the slide.</a:t>
            </a:r>
          </a:p>
        </p:txBody>
      </p:sp>
      <p:sp>
        <p:nvSpPr>
          <p:cNvPr id="707" name="Shape 707"/>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b="0" i="0" u="none" strike="noStrike" cap="none" baseline="0">
                <a:solidFill>
                  <a:schemeClr val="dk1"/>
                </a:solidFill>
                <a:latin typeface="Calibri"/>
                <a:ea typeface="Calibri"/>
                <a:cs typeface="Calibri"/>
                <a:sym typeface="Calibri"/>
              </a:rPr>
              <a:t>27</a:t>
            </a:fld>
            <a:endParaRPr lang="en-US" sz="1200" b="0" i="0" u="none" strike="noStrike" cap="none" baseline="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89435965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11"/>
        <p:cNvGrpSpPr/>
        <p:nvPr/>
      </p:nvGrpSpPr>
      <p:grpSpPr>
        <a:xfrm>
          <a:off x="0" y="0"/>
          <a:ext cx="0" cy="0"/>
          <a:chOff x="0" y="0"/>
          <a:chExt cx="0" cy="0"/>
        </a:xfrm>
      </p:grpSpPr>
      <p:sp>
        <p:nvSpPr>
          <p:cNvPr id="712" name="Shape 712"/>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a:headEnd type="none" w="med" len="med"/>
            <a:tailEnd type="none" w="med" len="med"/>
          </a:ln>
        </p:spPr>
      </p:sp>
      <p:sp>
        <p:nvSpPr>
          <p:cNvPr id="713" name="Shape 713"/>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US" sz="1200" b="1" i="0" u="none" strike="noStrike" cap="none" baseline="0" dirty="0">
                <a:solidFill>
                  <a:schemeClr val="dk1"/>
                </a:solidFill>
                <a:latin typeface="Arial"/>
                <a:ea typeface="Arial"/>
                <a:cs typeface="Arial"/>
                <a:sym typeface="Arial"/>
              </a:rPr>
              <a:t>Provide access to </a:t>
            </a:r>
            <a:r>
              <a:rPr lang="en-US" sz="1200" b="1" i="1" u="none" strike="noStrike" cap="none" baseline="0" dirty="0">
                <a:solidFill>
                  <a:schemeClr val="dk1"/>
                </a:solidFill>
                <a:latin typeface="Arial"/>
                <a:ea typeface="Arial"/>
                <a:cs typeface="Arial"/>
                <a:sym typeface="Arial"/>
              </a:rPr>
              <a:t>Blank Matrix </a:t>
            </a:r>
            <a:r>
              <a:rPr lang="en-US" sz="1200" b="1" i="0" u="none" strike="noStrike" cap="none" baseline="0" dirty="0">
                <a:solidFill>
                  <a:schemeClr val="dk1"/>
                </a:solidFill>
                <a:latin typeface="Arial"/>
                <a:ea typeface="Arial"/>
                <a:cs typeface="Arial"/>
                <a:sym typeface="Arial"/>
              </a:rPr>
              <a:t>available in the Handouts folder. It is also on page 111 in the 2018-19 workbook.</a:t>
            </a:r>
          </a:p>
          <a:p>
            <a:pPr marL="0" marR="0" lvl="0" indent="0" algn="l" rtl="0">
              <a:spcBef>
                <a:spcPts val="0"/>
              </a:spcBef>
              <a:buSzPct val="25000"/>
              <a:buNone/>
            </a:pPr>
            <a:endParaRPr lang="en-US" sz="1200" b="0" i="0" u="none" strike="noStrike" cap="none" baseline="0" dirty="0">
              <a:solidFill>
                <a:schemeClr val="dk1"/>
              </a:solidFill>
              <a:latin typeface="Arial"/>
              <a:ea typeface="Arial"/>
              <a:cs typeface="Arial"/>
              <a:sym typeface="Arial"/>
            </a:endParaRPr>
          </a:p>
          <a:p>
            <a:pPr marL="0" marR="0" lvl="0" indent="0" algn="l" rtl="0">
              <a:spcBef>
                <a:spcPts val="0"/>
              </a:spcBef>
              <a:buSzPct val="25000"/>
              <a:buNone/>
            </a:pPr>
            <a:r>
              <a:rPr lang="en-US" sz="1200" b="0" i="0" u="none" strike="noStrike" cap="none" baseline="0" dirty="0">
                <a:solidFill>
                  <a:schemeClr val="dk1"/>
                </a:solidFill>
                <a:latin typeface="Arial"/>
                <a:ea typeface="Arial"/>
                <a:cs typeface="Arial"/>
                <a:sym typeface="Arial"/>
              </a:rPr>
              <a:t>“Schools organize their expectations and specifically defined rules or behaviors in a table.  The table is most commonly called the Schoolwide Behavior Matrix.” </a:t>
            </a:r>
          </a:p>
          <a:p>
            <a:pPr marL="0" marR="0" lvl="0" indent="0" algn="l" rtl="0">
              <a:spcBef>
                <a:spcPts val="0"/>
              </a:spcBef>
              <a:buNone/>
            </a:pPr>
            <a:endParaRPr sz="1200" b="0" i="0" u="none" strike="noStrike" cap="none" baseline="0" dirty="0">
              <a:solidFill>
                <a:schemeClr val="dk1"/>
              </a:solidFill>
              <a:latin typeface="Arial"/>
              <a:ea typeface="Arial"/>
              <a:cs typeface="Arial"/>
              <a:sym typeface="Arial"/>
            </a:endParaRPr>
          </a:p>
          <a:p>
            <a:pPr marL="0" marR="0" lvl="0" indent="0" algn="l" rtl="0">
              <a:spcBef>
                <a:spcPts val="0"/>
              </a:spcBef>
              <a:buSzPct val="25000"/>
              <a:buNone/>
            </a:pPr>
            <a:r>
              <a:rPr lang="en-US" sz="1200" b="0" i="0" u="none" strike="noStrike" cap="none" baseline="0" dirty="0">
                <a:solidFill>
                  <a:schemeClr val="dk1"/>
                </a:solidFill>
                <a:latin typeface="Arial"/>
                <a:ea typeface="Arial"/>
                <a:cs typeface="Arial"/>
                <a:sym typeface="Arial"/>
              </a:rPr>
              <a:t>“Expectations are commonly listed in the first column of the Matrix.</a:t>
            </a:r>
          </a:p>
          <a:p>
            <a:pPr marL="0" marR="0" lvl="0" indent="0" algn="l" rtl="0">
              <a:spcBef>
                <a:spcPts val="0"/>
              </a:spcBef>
              <a:buSzPct val="25000"/>
              <a:buNone/>
            </a:pPr>
            <a:r>
              <a:rPr lang="en-US" sz="1200" b="0" i="0" u="none" strike="noStrike" cap="none" baseline="0" dirty="0">
                <a:solidFill>
                  <a:schemeClr val="dk1"/>
                </a:solidFill>
                <a:latin typeface="Arial"/>
                <a:ea typeface="Arial"/>
                <a:cs typeface="Arial"/>
                <a:sym typeface="Arial"/>
              </a:rPr>
              <a:t>Specific locations in the school are commonly listed in the first row of the Matrix.”</a:t>
            </a:r>
          </a:p>
          <a:p>
            <a:pPr marL="0" marR="0" lvl="0" indent="0" algn="l" rtl="0">
              <a:spcBef>
                <a:spcPts val="0"/>
              </a:spcBef>
              <a:buNone/>
            </a:pPr>
            <a:endParaRPr sz="1200" b="0" i="0" u="none" strike="noStrike" cap="none" baseline="0" dirty="0">
              <a:solidFill>
                <a:schemeClr val="dk1"/>
              </a:solidFill>
              <a:latin typeface="Arial"/>
              <a:ea typeface="Arial"/>
              <a:cs typeface="Arial"/>
              <a:sym typeface="Arial"/>
            </a:endParaRPr>
          </a:p>
        </p:txBody>
      </p:sp>
      <p:sp>
        <p:nvSpPr>
          <p:cNvPr id="714" name="Shape 714"/>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b="0" i="0" u="none" strike="noStrike" cap="none" baseline="0">
                <a:solidFill>
                  <a:schemeClr val="dk1"/>
                </a:solidFill>
                <a:latin typeface="Calibri"/>
                <a:ea typeface="Calibri"/>
                <a:cs typeface="Calibri"/>
                <a:sym typeface="Calibri"/>
              </a:rPr>
              <a:t>28</a:t>
            </a:fld>
            <a:endParaRPr lang="en-US" sz="1200" b="0" i="0" u="none" strike="noStrike" cap="none" baseline="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85595939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19"/>
        <p:cNvGrpSpPr/>
        <p:nvPr/>
      </p:nvGrpSpPr>
      <p:grpSpPr>
        <a:xfrm>
          <a:off x="0" y="0"/>
          <a:ext cx="0" cy="0"/>
          <a:chOff x="0" y="0"/>
          <a:chExt cx="0" cy="0"/>
        </a:xfrm>
      </p:grpSpPr>
      <p:sp>
        <p:nvSpPr>
          <p:cNvPr id="720" name="Shape 720"/>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a:headEnd type="none" w="med" len="med"/>
            <a:tailEnd type="none" w="med" len="med"/>
          </a:ln>
        </p:spPr>
      </p:sp>
      <p:sp>
        <p:nvSpPr>
          <p:cNvPr id="721" name="Shape 721"/>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US" sz="1200" b="1" i="0" u="none" strike="noStrike" cap="none" baseline="0">
                <a:solidFill>
                  <a:schemeClr val="dk1"/>
                </a:solidFill>
                <a:latin typeface="Calibri"/>
                <a:ea typeface="Calibri"/>
                <a:cs typeface="Calibri"/>
                <a:sym typeface="Calibri"/>
              </a:rPr>
              <a:t>Direct participants to read the slide, then say, </a:t>
            </a:r>
          </a:p>
          <a:p>
            <a:pPr marL="0" marR="0" lvl="0" indent="0" algn="l" rtl="0">
              <a:spcBef>
                <a:spcPts val="0"/>
              </a:spcBef>
              <a:buSzPct val="25000"/>
              <a:buNone/>
            </a:pPr>
            <a:r>
              <a:rPr lang="en-US" sz="1200" b="0" i="0" u="none" strike="noStrike" cap="none" baseline="0">
                <a:solidFill>
                  <a:schemeClr val="dk1"/>
                </a:solidFill>
                <a:latin typeface="Calibri"/>
                <a:ea typeface="Calibri"/>
                <a:cs typeface="Calibri"/>
                <a:sym typeface="Calibri"/>
              </a:rPr>
              <a:t>“We use the acronym, “OMPUA” to help us to remember how to specifically define behaviors.”  </a:t>
            </a:r>
          </a:p>
          <a:p>
            <a:pPr marL="171450" marR="0" lvl="0" indent="-171450" algn="l" rtl="0">
              <a:spcBef>
                <a:spcPts val="0"/>
              </a:spcBef>
              <a:buClr>
                <a:schemeClr val="dk1"/>
              </a:buClr>
              <a:buSzPct val="100000"/>
              <a:buFont typeface="Arial"/>
              <a:buChar char="•"/>
            </a:pPr>
            <a:r>
              <a:rPr lang="en-US" sz="1200" b="0" i="0" u="none" strike="noStrike" cap="none" baseline="0">
                <a:solidFill>
                  <a:schemeClr val="dk1"/>
                </a:solidFill>
                <a:latin typeface="Calibri"/>
                <a:ea typeface="Calibri"/>
                <a:cs typeface="Calibri"/>
                <a:sym typeface="Calibri"/>
              </a:rPr>
              <a:t>“Observable means that we can see or hear the behavior. Observable behaviors are described by action words.</a:t>
            </a:r>
          </a:p>
          <a:p>
            <a:pPr marL="171450" marR="0" lvl="0" indent="-171450" algn="l" rtl="0">
              <a:spcBef>
                <a:spcPts val="0"/>
              </a:spcBef>
              <a:buClr>
                <a:schemeClr val="dk1"/>
              </a:buClr>
              <a:buSzPct val="100000"/>
              <a:buFont typeface="Arial"/>
              <a:buChar char="•"/>
            </a:pPr>
            <a:r>
              <a:rPr lang="en-US" sz="1200" b="0" i="0" u="none" strike="noStrike" cap="none" baseline="0">
                <a:solidFill>
                  <a:schemeClr val="dk1"/>
                </a:solidFill>
                <a:latin typeface="Calibri"/>
                <a:ea typeface="Calibri"/>
                <a:cs typeface="Calibri"/>
                <a:sym typeface="Calibri"/>
              </a:rPr>
              <a:t>Measurable indicates that the behavior can be counted or the duration of the behavior can be timed.</a:t>
            </a:r>
          </a:p>
          <a:p>
            <a:pPr marL="171450" marR="0" lvl="0" indent="-171450" algn="l" rtl="0">
              <a:spcBef>
                <a:spcPts val="0"/>
              </a:spcBef>
              <a:buClr>
                <a:schemeClr val="dk1"/>
              </a:buClr>
              <a:buSzPct val="100000"/>
              <a:buFont typeface="Arial"/>
              <a:buChar char="•"/>
            </a:pPr>
            <a:r>
              <a:rPr lang="en-US" sz="1200" b="0" i="0" u="none" strike="noStrike" cap="none" baseline="0">
                <a:solidFill>
                  <a:schemeClr val="dk1"/>
                </a:solidFill>
                <a:latin typeface="Calibri"/>
                <a:ea typeface="Calibri"/>
                <a:cs typeface="Calibri"/>
                <a:sym typeface="Calibri"/>
              </a:rPr>
              <a:t>Understandable indicates that the description of the expected behavior must be developmentally appropriate and culturally relevant.</a:t>
            </a:r>
          </a:p>
          <a:p>
            <a:pPr marL="171450" marR="0" lvl="0" indent="-171450" algn="l" rtl="0">
              <a:spcBef>
                <a:spcPts val="0"/>
              </a:spcBef>
              <a:buClr>
                <a:schemeClr val="dk1"/>
              </a:buClr>
              <a:buSzPct val="100000"/>
              <a:buFont typeface="Arial"/>
              <a:buChar char="•"/>
            </a:pPr>
            <a:r>
              <a:rPr lang="en-US" sz="1200" b="0" i="0" u="none" strike="noStrike" cap="none" baseline="0">
                <a:solidFill>
                  <a:schemeClr val="dk1"/>
                </a:solidFill>
                <a:latin typeface="Calibri"/>
                <a:ea typeface="Calibri"/>
                <a:cs typeface="Calibri"/>
                <a:sym typeface="Calibri"/>
              </a:rPr>
              <a:t>Always Applicable means that the expected behavior must be applicable under all conditions.” </a:t>
            </a:r>
          </a:p>
          <a:p>
            <a:pPr marL="0" marR="0" lvl="0" indent="0" algn="l" rtl="0">
              <a:spcBef>
                <a:spcPts val="0"/>
              </a:spcBef>
              <a:buNone/>
            </a:pPr>
            <a:endParaRPr sz="1200" b="0" i="0" u="none" strike="noStrike" cap="none" baseline="0">
              <a:solidFill>
                <a:schemeClr val="dk1"/>
              </a:solidFill>
              <a:latin typeface="Calibri"/>
              <a:ea typeface="Calibri"/>
              <a:cs typeface="Calibri"/>
              <a:sym typeface="Calibri"/>
            </a:endParaRPr>
          </a:p>
        </p:txBody>
      </p:sp>
      <p:sp>
        <p:nvSpPr>
          <p:cNvPr id="722" name="Shape 722"/>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b="0" i="0" u="none" strike="noStrike" cap="none" baseline="0">
                <a:solidFill>
                  <a:schemeClr val="dk1"/>
                </a:solidFill>
                <a:latin typeface="Calibri"/>
                <a:ea typeface="Calibri"/>
                <a:cs typeface="Calibri"/>
                <a:sym typeface="Calibri"/>
              </a:rPr>
              <a:t>29</a:t>
            </a:fld>
            <a:endParaRPr lang="en-US" sz="1200" b="0" i="0" u="none" strike="noStrike" cap="none" baseline="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61066408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33"/>
        <p:cNvGrpSpPr/>
        <p:nvPr/>
      </p:nvGrpSpPr>
      <p:grpSpPr>
        <a:xfrm>
          <a:off x="0" y="0"/>
          <a:ext cx="0" cy="0"/>
          <a:chOff x="0" y="0"/>
          <a:chExt cx="0" cy="0"/>
        </a:xfrm>
      </p:grpSpPr>
      <p:sp>
        <p:nvSpPr>
          <p:cNvPr id="734" name="Shape 734"/>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735" name="Shape 735"/>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US" sz="1200" b="1" i="0" u="none" strike="noStrike" cap="none" baseline="0">
                <a:solidFill>
                  <a:schemeClr val="dk1"/>
                </a:solidFill>
                <a:latin typeface="Calibri"/>
                <a:ea typeface="Calibri"/>
                <a:cs typeface="Calibri"/>
                <a:sym typeface="Calibri"/>
              </a:rPr>
              <a:t>This slide has animation.</a:t>
            </a:r>
          </a:p>
          <a:p>
            <a:pPr marL="0" marR="0" lvl="0" indent="0" algn="l" rtl="0">
              <a:spcBef>
                <a:spcPts val="0"/>
              </a:spcBef>
              <a:buSzPct val="25000"/>
              <a:buNone/>
            </a:pPr>
            <a:r>
              <a:rPr lang="en-US" sz="1200" b="1" i="0" u="none" strike="noStrike" cap="none" baseline="0">
                <a:solidFill>
                  <a:schemeClr val="dk1"/>
                </a:solidFill>
                <a:latin typeface="Calibri"/>
                <a:ea typeface="Calibri"/>
                <a:cs typeface="Calibri"/>
                <a:sym typeface="Calibri"/>
              </a:rPr>
              <a:t>Direct participants to give a “thumbs up” if the behavior meets OMPUA guidelines.</a:t>
            </a:r>
          </a:p>
          <a:p>
            <a:pPr marL="0" marR="0" lvl="0" indent="0" algn="l" rtl="0">
              <a:spcBef>
                <a:spcPts val="0"/>
              </a:spcBef>
              <a:buSzPct val="25000"/>
              <a:buNone/>
            </a:pPr>
            <a:r>
              <a:rPr lang="en-US" sz="1200" b="1" i="0" u="none" strike="noStrike" cap="none" baseline="0">
                <a:solidFill>
                  <a:schemeClr val="dk1"/>
                </a:solidFill>
                <a:latin typeface="Calibri"/>
                <a:ea typeface="Calibri"/>
                <a:cs typeface="Calibri"/>
                <a:sym typeface="Calibri"/>
              </a:rPr>
              <a:t>Direct participants to give a “thumbs down” if the behavior does not meet all OMPUA guidelines.</a:t>
            </a:r>
          </a:p>
          <a:p>
            <a:pPr marL="0" marR="0" lvl="0" indent="0" algn="l" rtl="0">
              <a:spcBef>
                <a:spcPts val="0"/>
              </a:spcBef>
              <a:buSzPct val="25000"/>
              <a:buNone/>
            </a:pPr>
            <a:r>
              <a:rPr lang="en-US" sz="1200" b="1" i="0" u="none" strike="noStrike" cap="none" baseline="0">
                <a:solidFill>
                  <a:schemeClr val="dk1"/>
                </a:solidFill>
                <a:latin typeface="Calibri"/>
                <a:ea typeface="Calibri"/>
                <a:cs typeface="Calibri"/>
                <a:sym typeface="Calibri"/>
              </a:rPr>
              <a:t>Click on each item after participants indicate thumbs up or thumbs down to access answer key.</a:t>
            </a:r>
          </a:p>
          <a:p>
            <a:pPr marL="0" marR="0" lvl="0" indent="0" algn="l" rtl="0">
              <a:spcBef>
                <a:spcPts val="0"/>
              </a:spcBef>
              <a:buNone/>
            </a:pPr>
            <a:endParaRPr sz="1200" b="0" i="0" u="none" strike="noStrike" cap="none" baseline="0">
              <a:solidFill>
                <a:schemeClr val="dk1"/>
              </a:solidFill>
              <a:latin typeface="Calibri"/>
              <a:ea typeface="Calibri"/>
              <a:cs typeface="Calibri"/>
              <a:sym typeface="Calibri"/>
            </a:endParaRPr>
          </a:p>
        </p:txBody>
      </p:sp>
      <p:sp>
        <p:nvSpPr>
          <p:cNvPr id="736" name="Shape 736"/>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b="0" i="0" u="none" strike="noStrike" cap="none" baseline="0">
                <a:solidFill>
                  <a:schemeClr val="dk1"/>
                </a:solidFill>
                <a:latin typeface="Calibri"/>
                <a:ea typeface="Calibri"/>
                <a:cs typeface="Calibri"/>
                <a:sym typeface="Calibri"/>
              </a:rPr>
              <a:t>30</a:t>
            </a:fld>
            <a:endParaRPr lang="en-US" sz="1200" b="0" i="0" u="none" strike="noStrike" cap="none" baseline="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788817488"/>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41"/>
        <p:cNvGrpSpPr/>
        <p:nvPr/>
      </p:nvGrpSpPr>
      <p:grpSpPr>
        <a:xfrm>
          <a:off x="0" y="0"/>
          <a:ext cx="0" cy="0"/>
          <a:chOff x="0" y="0"/>
          <a:chExt cx="0" cy="0"/>
        </a:xfrm>
      </p:grpSpPr>
      <p:sp>
        <p:nvSpPr>
          <p:cNvPr id="742" name="Shape 742"/>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743" name="Shape 743"/>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US" sz="1200" b="1" i="0" u="none" strike="noStrike" cap="none" baseline="0" dirty="0">
                <a:solidFill>
                  <a:schemeClr val="dk1"/>
                </a:solidFill>
                <a:latin typeface="Calibri"/>
                <a:ea typeface="Calibri"/>
                <a:cs typeface="Calibri"/>
                <a:sym typeface="Calibri"/>
              </a:rPr>
              <a:t>Post OMPUA guidelines so all teams can see them as they work on this activity. </a:t>
            </a:r>
          </a:p>
          <a:p>
            <a:pPr marL="0" marR="0" lvl="0" indent="0" algn="l" rtl="0">
              <a:spcBef>
                <a:spcPts val="0"/>
              </a:spcBef>
              <a:buSzPct val="25000"/>
              <a:buNone/>
            </a:pPr>
            <a:r>
              <a:rPr lang="en-US" sz="1200" b="1" i="0" u="none" strike="noStrike" cap="none" baseline="0" dirty="0">
                <a:solidFill>
                  <a:schemeClr val="dk1"/>
                </a:solidFill>
                <a:latin typeface="Calibri"/>
                <a:ea typeface="Calibri"/>
                <a:cs typeface="Calibri"/>
                <a:sym typeface="Calibri"/>
              </a:rPr>
              <a:t>Determine if you will put the guidelines on a poster or ask teams to access p. 100 in their workbook. </a:t>
            </a:r>
          </a:p>
          <a:p>
            <a:pPr marL="0" marR="0" lvl="0" indent="0" algn="l" rtl="0">
              <a:spcBef>
                <a:spcPts val="0"/>
              </a:spcBef>
              <a:buNone/>
            </a:pPr>
            <a:endParaRPr sz="1200" b="0" i="0" u="none" strike="noStrike" cap="none" baseline="0" dirty="0">
              <a:solidFill>
                <a:schemeClr val="dk1"/>
              </a:solidFill>
              <a:latin typeface="Calibri"/>
              <a:ea typeface="Calibri"/>
              <a:cs typeface="Calibri"/>
              <a:sym typeface="Calibri"/>
            </a:endParaRPr>
          </a:p>
          <a:p>
            <a:pPr marL="0" marR="0" lvl="0" indent="0" algn="l" rtl="0">
              <a:spcBef>
                <a:spcPts val="0"/>
              </a:spcBef>
              <a:buSzPct val="25000"/>
              <a:buNone/>
            </a:pPr>
            <a:r>
              <a:rPr lang="en-US" sz="1200" b="0" i="0" u="none" strike="noStrike" cap="none" baseline="0" dirty="0">
                <a:solidFill>
                  <a:schemeClr val="dk1"/>
                </a:solidFill>
                <a:latin typeface="Calibri"/>
                <a:ea typeface="Calibri"/>
                <a:cs typeface="Calibri"/>
                <a:sym typeface="Calibri"/>
              </a:rPr>
              <a:t>“The purpose of this activity is to provide practice defining behaviors using OMPUA guidelines.</a:t>
            </a:r>
          </a:p>
          <a:p>
            <a:pPr marL="0" marR="0" lvl="0" indent="0" algn="l" rtl="0">
              <a:spcBef>
                <a:spcPts val="0"/>
              </a:spcBef>
              <a:buSzPct val="25000"/>
              <a:buNone/>
            </a:pPr>
            <a:r>
              <a:rPr lang="en-US" sz="1200" b="0" i="0" u="none" strike="noStrike" cap="none" baseline="0" dirty="0">
                <a:solidFill>
                  <a:schemeClr val="dk1"/>
                </a:solidFill>
                <a:latin typeface="Calibri"/>
                <a:ea typeface="Calibri"/>
                <a:cs typeface="Calibri"/>
                <a:sym typeface="Calibri"/>
              </a:rPr>
              <a:t>Remember to reference the posters of the “perfect” student you created earlier in the day.”</a:t>
            </a:r>
          </a:p>
          <a:p>
            <a:pPr marL="0" marR="0" lvl="0" indent="0" algn="l" rtl="0">
              <a:spcBef>
                <a:spcPts val="0"/>
              </a:spcBef>
              <a:buSzPct val="25000"/>
              <a:buNone/>
            </a:pPr>
            <a:r>
              <a:rPr lang="en-US" sz="1200" b="1" i="0" u="none" strike="noStrike" cap="none" baseline="0" dirty="0">
                <a:solidFill>
                  <a:schemeClr val="dk1"/>
                </a:solidFill>
                <a:latin typeface="Calibri"/>
                <a:ea typeface="Calibri"/>
                <a:cs typeface="Calibri"/>
                <a:sym typeface="Calibri"/>
              </a:rPr>
              <a:t>Provide approximately 20 minutes for this activity.  </a:t>
            </a:r>
          </a:p>
          <a:p>
            <a:pPr marL="0" marR="0" lvl="0" indent="0" algn="l" rtl="0">
              <a:spcBef>
                <a:spcPts val="0"/>
              </a:spcBef>
              <a:buSzPct val="25000"/>
              <a:buNone/>
            </a:pPr>
            <a:r>
              <a:rPr lang="en-US" sz="1200" b="0" i="0" u="none" strike="noStrike" cap="none" baseline="0" dirty="0">
                <a:solidFill>
                  <a:schemeClr val="dk1"/>
                </a:solidFill>
                <a:latin typeface="Calibri"/>
                <a:ea typeface="Calibri"/>
                <a:cs typeface="Calibri"/>
                <a:sym typeface="Calibri"/>
              </a:rPr>
              <a:t>The object is to identify specific tasks students do in order to meet the </a:t>
            </a:r>
            <a:r>
              <a:rPr lang="en-US" sz="1200" b="0" i="0" u="none" strike="noStrike" cap="none" baseline="0" dirty="0" err="1">
                <a:solidFill>
                  <a:schemeClr val="dk1"/>
                </a:solidFill>
                <a:latin typeface="Calibri"/>
                <a:ea typeface="Calibri"/>
                <a:cs typeface="Calibri"/>
                <a:sym typeface="Calibri"/>
              </a:rPr>
              <a:t>schoowide</a:t>
            </a:r>
            <a:r>
              <a:rPr lang="en-US" sz="1200" b="0" i="0" u="none" strike="noStrike" cap="none" baseline="0" dirty="0">
                <a:solidFill>
                  <a:schemeClr val="dk1"/>
                </a:solidFill>
                <a:latin typeface="Calibri"/>
                <a:ea typeface="Calibri"/>
                <a:cs typeface="Calibri"/>
                <a:sym typeface="Calibri"/>
              </a:rPr>
              <a:t> expectations following the OMPUA guidelines.  </a:t>
            </a:r>
          </a:p>
          <a:p>
            <a:pPr marL="0" marR="0" lvl="0" indent="0" algn="l" rtl="0">
              <a:spcBef>
                <a:spcPts val="0"/>
              </a:spcBef>
              <a:buNone/>
            </a:pPr>
            <a:endParaRPr sz="1200" b="0" i="0" u="none" strike="noStrike" cap="none" baseline="0" dirty="0">
              <a:solidFill>
                <a:schemeClr val="dk1"/>
              </a:solidFill>
              <a:latin typeface="Calibri"/>
              <a:ea typeface="Calibri"/>
              <a:cs typeface="Calibri"/>
              <a:sym typeface="Calibri"/>
            </a:endParaRPr>
          </a:p>
          <a:p>
            <a:pPr marL="0" marR="0" lvl="0" indent="0" algn="l" rtl="0">
              <a:spcBef>
                <a:spcPts val="0"/>
              </a:spcBef>
              <a:buNone/>
            </a:pPr>
            <a:endParaRPr sz="1200" b="0" i="0" u="none" strike="noStrike" cap="none" baseline="0" dirty="0">
              <a:solidFill>
                <a:schemeClr val="dk1"/>
              </a:solidFill>
              <a:latin typeface="Calibri"/>
              <a:ea typeface="Calibri"/>
              <a:cs typeface="Calibri"/>
              <a:sym typeface="Calibri"/>
            </a:endParaRPr>
          </a:p>
        </p:txBody>
      </p:sp>
      <p:sp>
        <p:nvSpPr>
          <p:cNvPr id="744" name="Shape 744"/>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b="0" i="0" u="none" strike="noStrike" cap="none" baseline="0">
                <a:solidFill>
                  <a:schemeClr val="dk1"/>
                </a:solidFill>
                <a:latin typeface="Calibri"/>
                <a:ea typeface="Calibri"/>
                <a:cs typeface="Calibri"/>
                <a:sym typeface="Calibri"/>
              </a:rPr>
              <a:t>31</a:t>
            </a:fld>
            <a:endParaRPr lang="en-US" sz="1200" b="0" i="0" u="none" strike="noStrike" cap="none" baseline="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524315792"/>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54"/>
        <p:cNvGrpSpPr/>
        <p:nvPr/>
      </p:nvGrpSpPr>
      <p:grpSpPr>
        <a:xfrm>
          <a:off x="0" y="0"/>
          <a:ext cx="0" cy="0"/>
          <a:chOff x="0" y="0"/>
          <a:chExt cx="0" cy="0"/>
        </a:xfrm>
      </p:grpSpPr>
      <p:sp>
        <p:nvSpPr>
          <p:cNvPr id="755" name="Shape 755"/>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a:headEnd type="none" w="med" len="med"/>
            <a:tailEnd type="none" w="med" len="med"/>
          </a:ln>
        </p:spPr>
      </p:sp>
      <p:sp>
        <p:nvSpPr>
          <p:cNvPr id="756" name="Shape 756"/>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US" sz="1200" b="0" i="0" u="none" strike="noStrike" cap="none" baseline="0" dirty="0">
                <a:solidFill>
                  <a:schemeClr val="dk1"/>
                </a:solidFill>
                <a:latin typeface="Arial"/>
                <a:ea typeface="Arial"/>
                <a:cs typeface="Arial"/>
                <a:sym typeface="Arial"/>
              </a:rPr>
              <a:t>“Here is a sample Matrix with Expectations and specifically defined behaviors.”</a:t>
            </a:r>
          </a:p>
          <a:p>
            <a:pPr marL="0" marR="0" lvl="0" indent="0" algn="l" rtl="0">
              <a:spcBef>
                <a:spcPts val="0"/>
              </a:spcBef>
              <a:buNone/>
            </a:pPr>
            <a:endParaRPr sz="1200" b="0" i="0" u="none" strike="noStrike" cap="none" baseline="0" dirty="0">
              <a:solidFill>
                <a:schemeClr val="dk1"/>
              </a:solidFill>
              <a:latin typeface="Arial"/>
              <a:ea typeface="Arial"/>
              <a:cs typeface="Arial"/>
              <a:sym typeface="Arial"/>
            </a:endParaRPr>
          </a:p>
          <a:p>
            <a:pPr marL="0" marR="0" lvl="0" indent="0" algn="l" rtl="0">
              <a:spcBef>
                <a:spcPts val="0"/>
              </a:spcBef>
              <a:buSzPct val="25000"/>
              <a:buNone/>
            </a:pPr>
            <a:r>
              <a:rPr lang="en-US" sz="1200" b="0" i="0" u="none" strike="noStrike" cap="none" baseline="0" dirty="0">
                <a:solidFill>
                  <a:schemeClr val="dk1"/>
                </a:solidFill>
                <a:latin typeface="Calibri"/>
                <a:ea typeface="Calibri"/>
                <a:cs typeface="Calibri"/>
                <a:sym typeface="Calibri"/>
              </a:rPr>
              <a:t>“Most schools begin by clarifying spe­cific behaviors for </a:t>
            </a:r>
            <a:r>
              <a:rPr lang="en-US" sz="1200" b="0" i="1" u="none" strike="noStrike" cap="none" baseline="0" dirty="0">
                <a:solidFill>
                  <a:schemeClr val="dk1"/>
                </a:solidFill>
                <a:latin typeface="Calibri"/>
                <a:ea typeface="Calibri"/>
                <a:cs typeface="Calibri"/>
                <a:sym typeface="Calibri"/>
              </a:rPr>
              <a:t>all settings</a:t>
            </a:r>
            <a:r>
              <a:rPr lang="en-US" sz="1200" b="0" i="0" u="none" strike="noStrike" cap="none" baseline="0" dirty="0">
                <a:solidFill>
                  <a:schemeClr val="dk1"/>
                </a:solidFill>
                <a:latin typeface="Calibri"/>
                <a:ea typeface="Calibri"/>
                <a:cs typeface="Calibri"/>
                <a:sym typeface="Calibri"/>
              </a:rPr>
              <a:t>. These are behaviors that are expected in </a:t>
            </a:r>
            <a:r>
              <a:rPr lang="en-US" sz="1200" b="0" i="1" u="none" strike="noStrike" cap="none" baseline="0" dirty="0">
                <a:solidFill>
                  <a:schemeClr val="dk1"/>
                </a:solidFill>
                <a:latin typeface="Calibri"/>
                <a:ea typeface="Calibri"/>
                <a:cs typeface="Calibri"/>
                <a:sym typeface="Calibri"/>
              </a:rPr>
              <a:t>all</a:t>
            </a:r>
            <a:r>
              <a:rPr lang="en-US" sz="1200" b="0" i="0" u="none" strike="noStrike" cap="none" baseline="0" dirty="0">
                <a:solidFill>
                  <a:schemeClr val="dk1"/>
                </a:solidFill>
                <a:latin typeface="Calibri"/>
                <a:ea typeface="Calibri"/>
                <a:cs typeface="Calibri"/>
                <a:sym typeface="Calibri"/>
              </a:rPr>
              <a:t> school locations. You will start drafting work for identification of ‘All Settings’ behaviors in the next activity.”</a:t>
            </a:r>
          </a:p>
          <a:p>
            <a:pPr marL="0" marR="0" lvl="0" indent="0" algn="l" rtl="0">
              <a:spcBef>
                <a:spcPts val="0"/>
              </a:spcBef>
              <a:buSzPct val="25000"/>
              <a:buNone/>
            </a:pPr>
            <a:endParaRPr lang="en-US" sz="1200" b="0" i="0" u="none" strike="noStrike" cap="none" baseline="0" dirty="0">
              <a:solidFill>
                <a:schemeClr val="dk1"/>
              </a:solidFill>
              <a:latin typeface="Calibri"/>
              <a:ea typeface="Calibri"/>
              <a:cs typeface="Calibri"/>
              <a:sym typeface="Calibri"/>
            </a:endParaRPr>
          </a:p>
          <a:p>
            <a:pPr marL="0" marR="0" lvl="0" indent="0" algn="l" rtl="0">
              <a:spcBef>
                <a:spcPts val="0"/>
              </a:spcBef>
              <a:buSzPct val="25000"/>
              <a:buNone/>
            </a:pPr>
            <a:r>
              <a:rPr lang="en-US" sz="1200" b="0" i="0" u="none" strike="noStrike" cap="none" baseline="0" dirty="0">
                <a:solidFill>
                  <a:schemeClr val="dk1"/>
                </a:solidFill>
                <a:latin typeface="Calibri"/>
                <a:ea typeface="Calibri"/>
                <a:cs typeface="Calibri"/>
                <a:sym typeface="Calibri"/>
              </a:rPr>
              <a:t>“Other examples are in 2018-19 workbook, Chapter 3,101-103.” </a:t>
            </a:r>
          </a:p>
          <a:p>
            <a:pPr marL="0" marR="0" lvl="0" indent="0" algn="l" rtl="0">
              <a:spcBef>
                <a:spcPts val="0"/>
              </a:spcBef>
              <a:buNone/>
            </a:pPr>
            <a:endParaRPr sz="1200" b="0" i="0" u="none" strike="noStrike" cap="none" baseline="0" dirty="0">
              <a:solidFill>
                <a:schemeClr val="dk1"/>
              </a:solidFill>
              <a:latin typeface="Arial"/>
              <a:ea typeface="Arial"/>
              <a:cs typeface="Arial"/>
              <a:sym typeface="Arial"/>
            </a:endParaRPr>
          </a:p>
          <a:p>
            <a:pPr marL="0" marR="0" lvl="0" indent="0" algn="l" rtl="0">
              <a:lnSpc>
                <a:spcPct val="90000"/>
              </a:lnSpc>
              <a:spcBef>
                <a:spcPts val="0"/>
              </a:spcBef>
              <a:buNone/>
            </a:pPr>
            <a:endParaRPr sz="1200" b="0" i="0" u="none" strike="noStrike" cap="none" baseline="0" dirty="0">
              <a:solidFill>
                <a:schemeClr val="dk1"/>
              </a:solidFill>
              <a:latin typeface="Arial"/>
              <a:ea typeface="Arial"/>
              <a:cs typeface="Arial"/>
              <a:sym typeface="Arial"/>
            </a:endParaRPr>
          </a:p>
        </p:txBody>
      </p:sp>
      <p:sp>
        <p:nvSpPr>
          <p:cNvPr id="757" name="Shape 757"/>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b="0" i="0" u="none" strike="noStrike" cap="none" baseline="0">
                <a:solidFill>
                  <a:schemeClr val="dk1"/>
                </a:solidFill>
                <a:latin typeface="Calibri"/>
                <a:ea typeface="Calibri"/>
                <a:cs typeface="Calibri"/>
                <a:sym typeface="Calibri"/>
              </a:rPr>
              <a:t>32</a:t>
            </a:fld>
            <a:endParaRPr lang="en-US" sz="1200" b="0" i="0" u="none" strike="noStrike" cap="none" baseline="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713765083"/>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61"/>
        <p:cNvGrpSpPr/>
        <p:nvPr/>
      </p:nvGrpSpPr>
      <p:grpSpPr>
        <a:xfrm>
          <a:off x="0" y="0"/>
          <a:ext cx="0" cy="0"/>
          <a:chOff x="0" y="0"/>
          <a:chExt cx="0" cy="0"/>
        </a:xfrm>
      </p:grpSpPr>
      <p:sp>
        <p:nvSpPr>
          <p:cNvPr id="762" name="Shape 762"/>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a:p>
        </p:txBody>
      </p:sp>
      <p:sp>
        <p:nvSpPr>
          <p:cNvPr id="763" name="Shape 763"/>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Tree>
    <p:extLst>
      <p:ext uri="{BB962C8B-B14F-4D97-AF65-F5344CB8AC3E}">
        <p14:creationId xmlns:p14="http://schemas.microsoft.com/office/powerpoint/2010/main" val="338603521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9"/>
        <p:cNvGrpSpPr/>
        <p:nvPr/>
      </p:nvGrpSpPr>
      <p:grpSpPr>
        <a:xfrm>
          <a:off x="0" y="0"/>
          <a:ext cx="0" cy="0"/>
          <a:chOff x="0" y="0"/>
          <a:chExt cx="0" cy="0"/>
        </a:xfrm>
      </p:grpSpPr>
      <p:sp>
        <p:nvSpPr>
          <p:cNvPr id="200" name="Shape 200"/>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a:headEnd type="none" w="med" len="med"/>
            <a:tailEnd type="none" w="med" len="med"/>
          </a:ln>
        </p:spPr>
      </p:sp>
      <p:sp>
        <p:nvSpPr>
          <p:cNvPr id="201" name="Shape 201"/>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US" sz="1200" b="0" i="0" u="none" strike="noStrike" cap="none" baseline="0">
                <a:solidFill>
                  <a:schemeClr val="dk1"/>
                </a:solidFill>
                <a:latin typeface="Calibri"/>
                <a:ea typeface="Calibri"/>
                <a:cs typeface="Calibri"/>
                <a:sym typeface="Calibri"/>
              </a:rPr>
              <a:t>These will be the Working Agreements we will honor during all our training sessions this year.</a:t>
            </a:r>
          </a:p>
        </p:txBody>
      </p:sp>
      <p:sp>
        <p:nvSpPr>
          <p:cNvPr id="202" name="Shape 202"/>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b="0" i="0" u="none" strike="noStrike" cap="none" baseline="0">
                <a:solidFill>
                  <a:schemeClr val="dk1"/>
                </a:solidFill>
                <a:latin typeface="Calibri"/>
                <a:ea typeface="Calibri"/>
                <a:cs typeface="Calibri"/>
                <a:sym typeface="Calibri"/>
              </a:rPr>
              <a:t>4</a:t>
            </a:fld>
            <a:endParaRPr lang="en-US" sz="1200" b="0" i="0" u="none" strike="noStrike" cap="none" baseline="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718168087"/>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68"/>
        <p:cNvGrpSpPr/>
        <p:nvPr/>
      </p:nvGrpSpPr>
      <p:grpSpPr>
        <a:xfrm>
          <a:off x="0" y="0"/>
          <a:ext cx="0" cy="0"/>
          <a:chOff x="0" y="0"/>
          <a:chExt cx="0" cy="0"/>
        </a:xfrm>
      </p:grpSpPr>
      <p:sp>
        <p:nvSpPr>
          <p:cNvPr id="769" name="Shape 769"/>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a:headEnd type="none" w="med" len="med"/>
            <a:tailEnd type="none" w="med" len="med"/>
          </a:ln>
        </p:spPr>
      </p:sp>
      <p:sp>
        <p:nvSpPr>
          <p:cNvPr id="770" name="Shape 770"/>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US" sz="1200" b="1" i="0" u="none" strike="noStrike" cap="none" baseline="0">
                <a:solidFill>
                  <a:schemeClr val="dk1"/>
                </a:solidFill>
                <a:latin typeface="Calibri"/>
                <a:ea typeface="Calibri"/>
                <a:cs typeface="Calibri"/>
                <a:sym typeface="Calibri"/>
              </a:rPr>
              <a:t>Read the slide.</a:t>
            </a:r>
          </a:p>
        </p:txBody>
      </p:sp>
      <p:sp>
        <p:nvSpPr>
          <p:cNvPr id="771" name="Shape 771"/>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b="0" i="0" u="none" strike="noStrike" cap="none" baseline="0">
                <a:solidFill>
                  <a:schemeClr val="dk1"/>
                </a:solidFill>
                <a:latin typeface="Calibri"/>
                <a:ea typeface="Calibri"/>
                <a:cs typeface="Calibri"/>
                <a:sym typeface="Calibri"/>
              </a:rPr>
              <a:t>34</a:t>
            </a:fld>
            <a:endParaRPr lang="en-US" sz="1200" b="0" i="0" u="none" strike="noStrike" cap="none" baseline="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895372611"/>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76"/>
        <p:cNvGrpSpPr/>
        <p:nvPr/>
      </p:nvGrpSpPr>
      <p:grpSpPr>
        <a:xfrm>
          <a:off x="0" y="0"/>
          <a:ext cx="0" cy="0"/>
          <a:chOff x="0" y="0"/>
          <a:chExt cx="0" cy="0"/>
        </a:xfrm>
      </p:grpSpPr>
      <p:sp>
        <p:nvSpPr>
          <p:cNvPr id="777" name="Shape 777"/>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778" name="Shape 778"/>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US" sz="1200" b="0" i="0" u="none" strike="noStrike" cap="none" baseline="0">
                <a:solidFill>
                  <a:schemeClr val="dk1"/>
                </a:solidFill>
                <a:latin typeface="Calibri"/>
                <a:ea typeface="Calibri"/>
                <a:cs typeface="Calibri"/>
                <a:sym typeface="Calibri"/>
              </a:rPr>
              <a:t>“Please, read the rules in this matrix.  Do the rules describe what safe, respectful and responsible should look and sound like?  Remember, the ‘All Settings’ rules should describe the specific behaviors you expect in </a:t>
            </a:r>
            <a:r>
              <a:rPr lang="en-US" sz="1200" b="0" i="1" u="none" strike="noStrike" cap="none" baseline="0">
                <a:solidFill>
                  <a:schemeClr val="dk1"/>
                </a:solidFill>
                <a:latin typeface="Calibri"/>
                <a:ea typeface="Calibri"/>
                <a:cs typeface="Calibri"/>
                <a:sym typeface="Calibri"/>
              </a:rPr>
              <a:t>all</a:t>
            </a:r>
            <a:r>
              <a:rPr lang="en-US" sz="1200" b="0" i="0" u="none" strike="noStrike" cap="none" baseline="0">
                <a:solidFill>
                  <a:schemeClr val="dk1"/>
                </a:solidFill>
                <a:latin typeface="Calibri"/>
                <a:ea typeface="Calibri"/>
                <a:cs typeface="Calibri"/>
                <a:sym typeface="Calibri"/>
              </a:rPr>
              <a:t> school locations.”</a:t>
            </a:r>
          </a:p>
        </p:txBody>
      </p:sp>
      <p:sp>
        <p:nvSpPr>
          <p:cNvPr id="779" name="Shape 779"/>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b="0" i="0" u="none" strike="noStrike" cap="none" baseline="0">
                <a:solidFill>
                  <a:schemeClr val="dk1"/>
                </a:solidFill>
                <a:latin typeface="Calibri"/>
                <a:ea typeface="Calibri"/>
                <a:cs typeface="Calibri"/>
                <a:sym typeface="Calibri"/>
              </a:rPr>
              <a:t>35</a:t>
            </a:fld>
            <a:endParaRPr lang="en-US" sz="1200" b="0" i="0" u="none" strike="noStrike" cap="none" baseline="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111603716"/>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83"/>
        <p:cNvGrpSpPr/>
        <p:nvPr/>
      </p:nvGrpSpPr>
      <p:grpSpPr>
        <a:xfrm>
          <a:off x="0" y="0"/>
          <a:ext cx="0" cy="0"/>
          <a:chOff x="0" y="0"/>
          <a:chExt cx="0" cy="0"/>
        </a:xfrm>
      </p:grpSpPr>
      <p:sp>
        <p:nvSpPr>
          <p:cNvPr id="784" name="Shape 784"/>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a:p>
        </p:txBody>
      </p:sp>
      <p:sp>
        <p:nvSpPr>
          <p:cNvPr id="785" name="Shape 785"/>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Tree>
    <p:extLst>
      <p:ext uri="{BB962C8B-B14F-4D97-AF65-F5344CB8AC3E}">
        <p14:creationId xmlns:p14="http://schemas.microsoft.com/office/powerpoint/2010/main" val="2519319675"/>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90"/>
        <p:cNvGrpSpPr/>
        <p:nvPr/>
      </p:nvGrpSpPr>
      <p:grpSpPr>
        <a:xfrm>
          <a:off x="0" y="0"/>
          <a:ext cx="0" cy="0"/>
          <a:chOff x="0" y="0"/>
          <a:chExt cx="0" cy="0"/>
        </a:xfrm>
      </p:grpSpPr>
      <p:sp>
        <p:nvSpPr>
          <p:cNvPr id="791" name="Shape 791"/>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a:headEnd type="none" w="med" len="med"/>
            <a:tailEnd type="none" w="med" len="med"/>
          </a:ln>
        </p:spPr>
      </p:sp>
      <p:sp>
        <p:nvSpPr>
          <p:cNvPr id="792" name="Shape 792"/>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US" sz="1200" b="1" i="0" u="none" strike="noStrike" cap="none" baseline="0">
                <a:solidFill>
                  <a:schemeClr val="dk1"/>
                </a:solidFill>
                <a:latin typeface="Calibri"/>
                <a:ea typeface="Calibri"/>
                <a:cs typeface="Calibri"/>
                <a:sym typeface="Calibri"/>
              </a:rPr>
              <a:t>Say, then direct participants to read the slide.</a:t>
            </a:r>
          </a:p>
          <a:p>
            <a:pPr marL="0" marR="0" lvl="0" indent="0" algn="l" rtl="0">
              <a:spcBef>
                <a:spcPts val="0"/>
              </a:spcBef>
              <a:buSzPct val="25000"/>
              <a:buNone/>
            </a:pPr>
            <a:r>
              <a:rPr lang="en-US" sz="1200" b="0" i="0" u="none" strike="noStrike" cap="none" baseline="0">
                <a:solidFill>
                  <a:schemeClr val="dk1"/>
                </a:solidFill>
                <a:latin typeface="Calibri"/>
                <a:ea typeface="Calibri"/>
                <a:cs typeface="Calibri"/>
                <a:sym typeface="Calibri"/>
              </a:rPr>
              <a:t>“Non-classroom areas are settings outside the classroom.  Non-classroom areas are those areas of the school that may be under the direct supervision of a variety of differing adults depending on the day or time. Often these non-classroom settings also have fewer staff supervising larger numbers of students.  Clarifying expected behavior in these settings sets the stage for appropriate behavior in the classroom.”</a:t>
            </a:r>
          </a:p>
        </p:txBody>
      </p:sp>
      <p:sp>
        <p:nvSpPr>
          <p:cNvPr id="793" name="Shape 793"/>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b="0" i="0" u="none" strike="noStrike" cap="none" baseline="0">
                <a:solidFill>
                  <a:schemeClr val="dk1"/>
                </a:solidFill>
                <a:latin typeface="Calibri"/>
                <a:ea typeface="Calibri"/>
                <a:cs typeface="Calibri"/>
                <a:sym typeface="Calibri"/>
              </a:rPr>
              <a:t>37</a:t>
            </a:fld>
            <a:endParaRPr lang="en-US" sz="1200" b="0" i="0" u="none" strike="noStrike" cap="none" baseline="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483738636"/>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98"/>
        <p:cNvGrpSpPr/>
        <p:nvPr/>
      </p:nvGrpSpPr>
      <p:grpSpPr>
        <a:xfrm>
          <a:off x="0" y="0"/>
          <a:ext cx="0" cy="0"/>
          <a:chOff x="0" y="0"/>
          <a:chExt cx="0" cy="0"/>
        </a:xfrm>
      </p:grpSpPr>
      <p:sp>
        <p:nvSpPr>
          <p:cNvPr id="799" name="Shape 799"/>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a:headEnd type="none" w="med" len="med"/>
            <a:tailEnd type="none" w="med" len="med"/>
          </a:ln>
        </p:spPr>
      </p:sp>
      <p:sp>
        <p:nvSpPr>
          <p:cNvPr id="800" name="Shape 800"/>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US" sz="1200" b="1" i="0" u="none" strike="noStrike" cap="none" baseline="0">
                <a:solidFill>
                  <a:schemeClr val="dk1"/>
                </a:solidFill>
                <a:latin typeface="Calibri"/>
                <a:ea typeface="Calibri"/>
                <a:cs typeface="Calibri"/>
                <a:sym typeface="Calibri"/>
              </a:rPr>
              <a:t>Provide participants about 1 minute to review the list, then say, </a:t>
            </a:r>
            <a:r>
              <a:rPr lang="en-US" sz="1200" b="0" i="0" u="none" strike="noStrike" cap="none" baseline="0">
                <a:solidFill>
                  <a:schemeClr val="dk1"/>
                </a:solidFill>
                <a:latin typeface="Calibri"/>
                <a:ea typeface="Calibri"/>
                <a:cs typeface="Calibri"/>
                <a:sym typeface="Calibri"/>
              </a:rPr>
              <a:t>“Can you think of any other non-classroom areas?  (Bus, Specific Sporting Events, etc.)</a:t>
            </a:r>
            <a:r>
              <a:rPr lang="en-US" sz="1200" b="1" i="0" u="none" strike="noStrike" cap="none" baseline="0">
                <a:solidFill>
                  <a:schemeClr val="dk1"/>
                </a:solidFill>
                <a:latin typeface="Calibri"/>
                <a:ea typeface="Calibri"/>
                <a:cs typeface="Calibri"/>
                <a:sym typeface="Calibri"/>
              </a:rPr>
              <a:t>  </a:t>
            </a:r>
            <a:r>
              <a:rPr lang="en-US" sz="1200" b="0" i="0" u="none" strike="noStrike" cap="none" baseline="0">
                <a:solidFill>
                  <a:schemeClr val="dk1"/>
                </a:solidFill>
                <a:latin typeface="Calibri"/>
                <a:ea typeface="Calibri"/>
                <a:cs typeface="Calibri"/>
                <a:sym typeface="Calibri"/>
              </a:rPr>
              <a:t>When you consider putting a bus column on your matrix or a cafeteria column, consider the people that work in that area. Make sure they are part of the conversation and find what is important to them.  The problems seen by members of the team may not be the underlying problem in that area.”  </a:t>
            </a:r>
          </a:p>
          <a:p>
            <a:pPr marL="0" marR="0" lvl="0" indent="0" algn="l" rtl="0">
              <a:spcBef>
                <a:spcPts val="0"/>
              </a:spcBef>
              <a:buNone/>
            </a:pPr>
            <a:endParaRPr sz="1200" b="0" i="0" u="none" strike="noStrike" cap="none" baseline="0">
              <a:solidFill>
                <a:schemeClr val="dk1"/>
              </a:solidFill>
              <a:latin typeface="Calibri"/>
              <a:ea typeface="Calibri"/>
              <a:cs typeface="Calibri"/>
              <a:sym typeface="Calibri"/>
            </a:endParaRPr>
          </a:p>
        </p:txBody>
      </p:sp>
      <p:sp>
        <p:nvSpPr>
          <p:cNvPr id="801" name="Shape 801"/>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b="0" i="0" u="none" strike="noStrike" cap="none" baseline="0">
                <a:solidFill>
                  <a:schemeClr val="dk1"/>
                </a:solidFill>
                <a:latin typeface="Calibri"/>
                <a:ea typeface="Calibri"/>
                <a:cs typeface="Calibri"/>
                <a:sym typeface="Calibri"/>
              </a:rPr>
              <a:t>38</a:t>
            </a:fld>
            <a:endParaRPr lang="en-US" sz="1200" b="0" i="0" u="none" strike="noStrike" cap="none" baseline="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51904223"/>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5"/>
        <p:cNvGrpSpPr/>
        <p:nvPr/>
      </p:nvGrpSpPr>
      <p:grpSpPr>
        <a:xfrm>
          <a:off x="0" y="0"/>
          <a:ext cx="0" cy="0"/>
          <a:chOff x="0" y="0"/>
          <a:chExt cx="0" cy="0"/>
        </a:xfrm>
      </p:grpSpPr>
      <p:sp>
        <p:nvSpPr>
          <p:cNvPr id="806" name="Shape 806"/>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807" name="Shape 807"/>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US" sz="1200" b="0" i="0" u="none" strike="noStrike" cap="none" baseline="0">
                <a:solidFill>
                  <a:schemeClr val="dk1"/>
                </a:solidFill>
                <a:latin typeface="Calibri"/>
                <a:ea typeface="Calibri"/>
                <a:cs typeface="Calibri"/>
                <a:sym typeface="Calibri"/>
              </a:rPr>
              <a:t>“The same considerations when defining specific behaviors/rules for all settings apply to non-classroom settings.  Write only the rules necessary to clarify expectations in addition to those identified for All Settings.”</a:t>
            </a:r>
          </a:p>
        </p:txBody>
      </p:sp>
      <p:sp>
        <p:nvSpPr>
          <p:cNvPr id="808" name="Shape 808"/>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b="0" i="0" u="none" strike="noStrike" cap="none" baseline="0">
                <a:solidFill>
                  <a:schemeClr val="dk1"/>
                </a:solidFill>
                <a:latin typeface="Calibri"/>
                <a:ea typeface="Calibri"/>
                <a:cs typeface="Calibri"/>
                <a:sym typeface="Calibri"/>
              </a:rPr>
              <a:t>39</a:t>
            </a:fld>
            <a:endParaRPr lang="en-US" sz="1200" b="0" i="0" u="none" strike="noStrike" cap="none" baseline="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872637498"/>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13"/>
        <p:cNvGrpSpPr/>
        <p:nvPr/>
      </p:nvGrpSpPr>
      <p:grpSpPr>
        <a:xfrm>
          <a:off x="0" y="0"/>
          <a:ext cx="0" cy="0"/>
          <a:chOff x="0" y="0"/>
          <a:chExt cx="0" cy="0"/>
        </a:xfrm>
      </p:grpSpPr>
      <p:sp>
        <p:nvSpPr>
          <p:cNvPr id="814" name="Shape 814"/>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815" name="Shape 815"/>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US" sz="1200" b="0" i="0" u="none" strike="noStrike" cap="none" baseline="0">
                <a:solidFill>
                  <a:schemeClr val="dk1"/>
                </a:solidFill>
                <a:latin typeface="Calibri"/>
                <a:ea typeface="Calibri"/>
                <a:cs typeface="Calibri"/>
                <a:sym typeface="Calibri"/>
              </a:rPr>
              <a:t>“Do these behaviors describe what respectful, responsible, safe and do your best should look and sound like in the hallway?”</a:t>
            </a:r>
          </a:p>
          <a:p>
            <a:pPr marL="0" marR="0" lvl="0" indent="0" algn="l" rtl="0">
              <a:spcBef>
                <a:spcPts val="0"/>
              </a:spcBef>
              <a:buSzPct val="25000"/>
              <a:buNone/>
            </a:pPr>
            <a:r>
              <a:rPr lang="en-US" sz="1200" b="1" i="0" u="none" strike="noStrike" cap="none" baseline="0">
                <a:solidFill>
                  <a:schemeClr val="dk1"/>
                </a:solidFill>
                <a:latin typeface="Calibri"/>
                <a:ea typeface="Calibri"/>
                <a:cs typeface="Calibri"/>
                <a:sym typeface="Calibri"/>
              </a:rPr>
              <a:t>Provide approximately 1 minute for participants to read the rules and respond to the question.</a:t>
            </a:r>
          </a:p>
        </p:txBody>
      </p:sp>
      <p:sp>
        <p:nvSpPr>
          <p:cNvPr id="816" name="Shape 816"/>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b="0" i="0" u="none" strike="noStrike" cap="none" baseline="0">
                <a:solidFill>
                  <a:schemeClr val="dk1"/>
                </a:solidFill>
                <a:latin typeface="Calibri"/>
                <a:ea typeface="Calibri"/>
                <a:cs typeface="Calibri"/>
                <a:sym typeface="Calibri"/>
              </a:rPr>
              <a:t>40</a:t>
            </a:fld>
            <a:endParaRPr lang="en-US" sz="1200" b="0" i="0" u="none" strike="noStrike" cap="none" baseline="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004916075"/>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20"/>
        <p:cNvGrpSpPr/>
        <p:nvPr/>
      </p:nvGrpSpPr>
      <p:grpSpPr>
        <a:xfrm>
          <a:off x="0" y="0"/>
          <a:ext cx="0" cy="0"/>
          <a:chOff x="0" y="0"/>
          <a:chExt cx="0" cy="0"/>
        </a:xfrm>
      </p:grpSpPr>
      <p:sp>
        <p:nvSpPr>
          <p:cNvPr id="821" name="Shape 821"/>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a:p>
        </p:txBody>
      </p:sp>
      <p:sp>
        <p:nvSpPr>
          <p:cNvPr id="822" name="Shape 822"/>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Tree>
    <p:extLst>
      <p:ext uri="{BB962C8B-B14F-4D97-AF65-F5344CB8AC3E}">
        <p14:creationId xmlns:p14="http://schemas.microsoft.com/office/powerpoint/2010/main" val="1341931911"/>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27"/>
        <p:cNvGrpSpPr/>
        <p:nvPr/>
      </p:nvGrpSpPr>
      <p:grpSpPr>
        <a:xfrm>
          <a:off x="0" y="0"/>
          <a:ext cx="0" cy="0"/>
          <a:chOff x="0" y="0"/>
          <a:chExt cx="0" cy="0"/>
        </a:xfrm>
      </p:grpSpPr>
      <p:sp>
        <p:nvSpPr>
          <p:cNvPr id="828" name="Shape 828"/>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829" name="Shape 829"/>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chemeClr val="dk1"/>
              </a:buClr>
              <a:buSzPct val="25000"/>
              <a:buFont typeface="Calibri"/>
              <a:buNone/>
            </a:pPr>
            <a:r>
              <a:rPr lang="en-US" sz="1200" b="0" i="0" u="none" strike="noStrike" cap="none" baseline="0">
                <a:solidFill>
                  <a:schemeClr val="dk1"/>
                </a:solidFill>
                <a:latin typeface="Calibri"/>
                <a:ea typeface="Calibri"/>
                <a:cs typeface="Calibri"/>
                <a:sym typeface="Calibri"/>
              </a:rPr>
              <a:t>As we think about schoolwide and nonclassroom behaviors, we must also think about what is expected in the classroom.  </a:t>
            </a:r>
          </a:p>
          <a:p>
            <a:pPr marL="0" marR="0" lvl="0" indent="0" algn="l" rtl="0">
              <a:lnSpc>
                <a:spcPct val="100000"/>
              </a:lnSpc>
              <a:spcBef>
                <a:spcPts val="0"/>
              </a:spcBef>
              <a:spcAft>
                <a:spcPts val="0"/>
              </a:spcAft>
              <a:buClr>
                <a:schemeClr val="dk1"/>
              </a:buClr>
              <a:buSzPct val="25000"/>
              <a:buFont typeface="Calibri"/>
              <a:buNone/>
            </a:pPr>
            <a:r>
              <a:rPr lang="en-US" sz="1200" b="0" i="0" u="none" strike="noStrike" cap="none" baseline="0">
                <a:solidFill>
                  <a:schemeClr val="dk1"/>
                </a:solidFill>
                <a:latin typeface="Calibri"/>
                <a:ea typeface="Calibri"/>
                <a:cs typeface="Calibri"/>
                <a:sym typeface="Calibri"/>
              </a:rPr>
              <a:t>We will share various ways to do this in the next few slides.</a:t>
            </a:r>
          </a:p>
          <a:p>
            <a:pPr marL="0" marR="0" lvl="0" indent="0" algn="l" rtl="0">
              <a:lnSpc>
                <a:spcPct val="100000"/>
              </a:lnSpc>
              <a:spcBef>
                <a:spcPts val="0"/>
              </a:spcBef>
              <a:spcAft>
                <a:spcPts val="0"/>
              </a:spcAft>
              <a:buClr>
                <a:schemeClr val="dk1"/>
              </a:buClr>
              <a:buFont typeface="Calibri"/>
              <a:buNone/>
            </a:pPr>
            <a:endParaRPr sz="1200" b="0" i="0" u="none" strike="noStrike" cap="none" baseline="0">
              <a:solidFill>
                <a:schemeClr val="dk1"/>
              </a:solidFill>
              <a:latin typeface="Calibri"/>
              <a:ea typeface="Calibri"/>
              <a:cs typeface="Calibri"/>
              <a:sym typeface="Calibri"/>
            </a:endParaRPr>
          </a:p>
          <a:p>
            <a:pPr marL="0" marR="0" lvl="0" indent="0" algn="l" rtl="0">
              <a:spcBef>
                <a:spcPts val="0"/>
              </a:spcBef>
              <a:buNone/>
            </a:pPr>
            <a:endParaRPr sz="1200" b="0" i="0" u="none" strike="noStrike" cap="none" baseline="0">
              <a:solidFill>
                <a:schemeClr val="dk1"/>
              </a:solidFill>
              <a:latin typeface="Calibri"/>
              <a:ea typeface="Calibri"/>
              <a:cs typeface="Calibri"/>
              <a:sym typeface="Calibri"/>
            </a:endParaRPr>
          </a:p>
        </p:txBody>
      </p:sp>
      <p:sp>
        <p:nvSpPr>
          <p:cNvPr id="830" name="Shape 830"/>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b="0" i="0" u="none" strike="noStrike" cap="none" baseline="0">
                <a:solidFill>
                  <a:schemeClr val="dk1"/>
                </a:solidFill>
                <a:latin typeface="Calibri"/>
                <a:ea typeface="Calibri"/>
                <a:cs typeface="Calibri"/>
                <a:sym typeface="Calibri"/>
              </a:rPr>
              <a:t>42</a:t>
            </a:fld>
            <a:endParaRPr lang="en-US" sz="1200" b="0" i="0" u="none" strike="noStrike" cap="none" baseline="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310054856"/>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35"/>
        <p:cNvGrpSpPr/>
        <p:nvPr/>
      </p:nvGrpSpPr>
      <p:grpSpPr>
        <a:xfrm>
          <a:off x="0" y="0"/>
          <a:ext cx="0" cy="0"/>
          <a:chOff x="0" y="0"/>
          <a:chExt cx="0" cy="0"/>
        </a:xfrm>
      </p:grpSpPr>
      <p:sp>
        <p:nvSpPr>
          <p:cNvPr id="836" name="Shape 836"/>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a:headEnd type="none" w="med" len="med"/>
            <a:tailEnd type="none" w="med" len="med"/>
          </a:ln>
        </p:spPr>
      </p:sp>
      <p:sp>
        <p:nvSpPr>
          <p:cNvPr id="837" name="Shape 837"/>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US" sz="1200" b="1" i="0" u="none" strike="noStrike" cap="none" baseline="0">
                <a:solidFill>
                  <a:schemeClr val="dk1"/>
                </a:solidFill>
                <a:latin typeface="Calibri"/>
                <a:ea typeface="Calibri"/>
                <a:cs typeface="Calibri"/>
                <a:sym typeface="Calibri"/>
              </a:rPr>
              <a:t>Say the following, then direct participants to read the slide.</a:t>
            </a:r>
          </a:p>
          <a:p>
            <a:pPr marL="0" marR="0" lvl="0" indent="0" algn="l" rtl="0">
              <a:spcBef>
                <a:spcPts val="0"/>
              </a:spcBef>
              <a:buSzPct val="25000"/>
              <a:buNone/>
            </a:pPr>
            <a:r>
              <a:rPr lang="en-US" sz="1200" b="0" i="0" u="none" strike="noStrike" cap="none" baseline="0">
                <a:solidFill>
                  <a:schemeClr val="dk1"/>
                </a:solidFill>
                <a:latin typeface="Calibri"/>
                <a:ea typeface="Calibri"/>
                <a:cs typeface="Calibri"/>
                <a:sym typeface="Calibri"/>
              </a:rPr>
              <a:t>“Clarity and consistency are the keys to increasing instructional time and increasing each student’s responsibility for his or her behavior.”</a:t>
            </a:r>
          </a:p>
        </p:txBody>
      </p:sp>
      <p:sp>
        <p:nvSpPr>
          <p:cNvPr id="838" name="Shape 838"/>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b="0" i="0" u="none" strike="noStrike" cap="none" baseline="0">
                <a:solidFill>
                  <a:schemeClr val="dk1"/>
                </a:solidFill>
                <a:latin typeface="Calibri"/>
                <a:ea typeface="Calibri"/>
                <a:cs typeface="Calibri"/>
                <a:sym typeface="Calibri"/>
              </a:rPr>
              <a:t>43</a:t>
            </a:fld>
            <a:endParaRPr lang="en-US" sz="1200" b="0" i="0" u="none" strike="noStrike" cap="none" baseline="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18608644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6"/>
        <p:cNvGrpSpPr/>
        <p:nvPr/>
      </p:nvGrpSpPr>
      <p:grpSpPr>
        <a:xfrm>
          <a:off x="0" y="0"/>
          <a:ext cx="0" cy="0"/>
          <a:chOff x="0" y="0"/>
          <a:chExt cx="0" cy="0"/>
        </a:xfrm>
      </p:grpSpPr>
      <p:sp>
        <p:nvSpPr>
          <p:cNvPr id="207" name="Shape 207"/>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a:headEnd type="none" w="med" len="med"/>
            <a:tailEnd type="none" w="med" len="med"/>
          </a:ln>
        </p:spPr>
      </p:sp>
      <p:sp>
        <p:nvSpPr>
          <p:cNvPr id="208" name="Shape 208"/>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US" sz="1200" b="0" i="0" u="none" strike="noStrike" cap="none" baseline="0">
                <a:solidFill>
                  <a:schemeClr val="dk1"/>
                </a:solidFill>
                <a:latin typeface="Arial"/>
                <a:ea typeface="Arial"/>
                <a:cs typeface="Arial"/>
                <a:sym typeface="Arial"/>
              </a:rPr>
              <a:t>“One of our agreements is to follow the attention signal.”   </a:t>
            </a:r>
          </a:p>
          <a:p>
            <a:pPr marL="0" marR="0" lvl="0" indent="0" algn="l" rtl="0">
              <a:spcBef>
                <a:spcPts val="0"/>
              </a:spcBef>
              <a:buSzPct val="25000"/>
              <a:buNone/>
            </a:pPr>
            <a:r>
              <a:rPr lang="en-US" sz="1200" b="0" i="0" u="none" strike="noStrike" cap="none" baseline="0">
                <a:solidFill>
                  <a:schemeClr val="dk1"/>
                </a:solidFill>
                <a:latin typeface="Arial"/>
                <a:ea typeface="Arial"/>
                <a:cs typeface="Arial"/>
                <a:sym typeface="Arial"/>
              </a:rPr>
              <a:t>“Your team will work with your school to develop an attention signal you will use in every setting.”</a:t>
            </a:r>
          </a:p>
          <a:p>
            <a:pPr marL="0" marR="0" lvl="0" indent="0" algn="l" rtl="0">
              <a:spcBef>
                <a:spcPts val="0"/>
              </a:spcBef>
              <a:buNone/>
            </a:pPr>
            <a:endParaRPr sz="1200" b="0" i="0" u="none" strike="noStrike" cap="none" baseline="0">
              <a:solidFill>
                <a:schemeClr val="dk1"/>
              </a:solidFill>
              <a:latin typeface="Arial"/>
              <a:ea typeface="Arial"/>
              <a:cs typeface="Arial"/>
              <a:sym typeface="Arial"/>
            </a:endParaRPr>
          </a:p>
          <a:p>
            <a:pPr marL="0" marR="0" lvl="0" indent="0" algn="l" rtl="0">
              <a:spcBef>
                <a:spcPts val="0"/>
              </a:spcBef>
              <a:buSzPct val="25000"/>
              <a:buNone/>
            </a:pPr>
            <a:r>
              <a:rPr lang="en-US" sz="1200" b="0" i="0" u="none" strike="noStrike" cap="none" baseline="0">
                <a:solidFill>
                  <a:schemeClr val="dk1"/>
                </a:solidFill>
                <a:latin typeface="Arial"/>
                <a:ea typeface="Arial"/>
                <a:cs typeface="Arial"/>
                <a:sym typeface="Arial"/>
              </a:rPr>
              <a:t>“In order to get all of you focused after discussions, activities or breaks, </a:t>
            </a:r>
          </a:p>
          <a:p>
            <a:pPr marL="0" marR="0" lvl="0" indent="0" algn="l" rtl="0">
              <a:spcBef>
                <a:spcPts val="0"/>
              </a:spcBef>
              <a:buSzPct val="25000"/>
              <a:buNone/>
            </a:pPr>
            <a:r>
              <a:rPr lang="en-US" sz="1200" b="0" i="0" u="none" strike="noStrike" cap="none" baseline="0">
                <a:solidFill>
                  <a:schemeClr val="dk1"/>
                </a:solidFill>
                <a:latin typeface="Arial"/>
                <a:ea typeface="Arial"/>
                <a:cs typeface="Arial"/>
                <a:sym typeface="Arial"/>
              </a:rPr>
              <a:t>I will __________________</a:t>
            </a:r>
            <a:r>
              <a:rPr lang="en-US" sz="1200" b="0" i="0" u="none" strike="noStrike" cap="none" baseline="0">
                <a:solidFill>
                  <a:srgbClr val="FF0000"/>
                </a:solidFill>
                <a:latin typeface="Arial"/>
                <a:ea typeface="Arial"/>
                <a:cs typeface="Arial"/>
                <a:sym typeface="Arial"/>
              </a:rPr>
              <a:t>______________________.”</a:t>
            </a:r>
          </a:p>
          <a:p>
            <a:pPr marL="0" marR="0" lvl="0" indent="0" algn="l" rtl="0">
              <a:spcBef>
                <a:spcPts val="0"/>
              </a:spcBef>
              <a:buSzPct val="25000"/>
              <a:buNone/>
            </a:pPr>
            <a:r>
              <a:rPr lang="en-US" sz="1200" b="0" i="0" u="none" strike="noStrike" cap="none" baseline="0">
                <a:solidFill>
                  <a:srgbClr val="FF0000"/>
                </a:solidFill>
                <a:latin typeface="Arial"/>
                <a:ea typeface="Arial"/>
                <a:cs typeface="Arial"/>
                <a:sym typeface="Arial"/>
              </a:rPr>
              <a:t>	(</a:t>
            </a:r>
            <a:r>
              <a:rPr lang="en-US" sz="1200" b="1" i="0" u="none" strike="noStrike" cap="none" baseline="0">
                <a:solidFill>
                  <a:srgbClr val="FF0000"/>
                </a:solidFill>
                <a:latin typeface="Arial"/>
                <a:ea typeface="Arial"/>
                <a:cs typeface="Arial"/>
                <a:sym typeface="Arial"/>
              </a:rPr>
              <a:t>Insert your attention signal here</a:t>
            </a:r>
            <a:r>
              <a:rPr lang="en-US" sz="1200" b="0" i="0" u="none" strike="noStrike" cap="none" baseline="0">
                <a:solidFill>
                  <a:srgbClr val="FF0000"/>
                </a:solidFill>
                <a:latin typeface="Arial"/>
                <a:ea typeface="Arial"/>
                <a:cs typeface="Arial"/>
                <a:sym typeface="Arial"/>
              </a:rPr>
              <a:t>.)</a:t>
            </a:r>
          </a:p>
          <a:p>
            <a:pPr marL="0" marR="0" lvl="0" indent="0" algn="l" rtl="0">
              <a:spcBef>
                <a:spcPts val="0"/>
              </a:spcBef>
              <a:buNone/>
            </a:pPr>
            <a:endParaRPr sz="1200" b="0" i="0" u="none" strike="noStrike" cap="none" baseline="0">
              <a:solidFill>
                <a:srgbClr val="FF0000"/>
              </a:solidFill>
              <a:latin typeface="Arial"/>
              <a:ea typeface="Arial"/>
              <a:cs typeface="Arial"/>
              <a:sym typeface="Arial"/>
            </a:endParaRPr>
          </a:p>
          <a:p>
            <a:pPr marL="0" marR="0" lvl="0" indent="0" algn="l" rtl="0">
              <a:spcBef>
                <a:spcPts val="0"/>
              </a:spcBef>
              <a:buSzPct val="25000"/>
              <a:buNone/>
            </a:pPr>
            <a:r>
              <a:rPr lang="en-US" sz="1200" b="0" i="0" u="none" strike="noStrike" cap="none" baseline="0">
                <a:solidFill>
                  <a:schemeClr val="dk1"/>
                </a:solidFill>
                <a:latin typeface="Arial"/>
                <a:ea typeface="Arial"/>
                <a:cs typeface="Arial"/>
                <a:sym typeface="Arial"/>
              </a:rPr>
              <a:t>“Your task will be to finish your sentence, quiet your voice and ____________________________.”</a:t>
            </a:r>
          </a:p>
          <a:p>
            <a:pPr marL="0" marR="0" lvl="0" indent="0" algn="l" rtl="0">
              <a:spcBef>
                <a:spcPts val="0"/>
              </a:spcBef>
              <a:buSzPct val="25000"/>
              <a:buNone/>
            </a:pPr>
            <a:r>
              <a:rPr lang="en-US" sz="1200" b="0" i="0" u="none" strike="noStrike" cap="none" baseline="0">
                <a:solidFill>
                  <a:schemeClr val="dk1"/>
                </a:solidFill>
                <a:latin typeface="Arial"/>
                <a:ea typeface="Arial"/>
                <a:cs typeface="Arial"/>
                <a:sym typeface="Arial"/>
              </a:rPr>
              <a:t>							(</a:t>
            </a:r>
            <a:r>
              <a:rPr lang="en-US" sz="1200" b="1" i="0" u="none" strike="noStrike" cap="none" baseline="0">
                <a:solidFill>
                  <a:schemeClr val="dk1"/>
                </a:solidFill>
                <a:latin typeface="Arial"/>
                <a:ea typeface="Arial"/>
                <a:cs typeface="Arial"/>
                <a:sym typeface="Arial"/>
              </a:rPr>
              <a:t>Insert what you want participants to do</a:t>
            </a:r>
            <a:r>
              <a:rPr lang="en-US" sz="1200" b="0" i="0" u="none" strike="noStrike" cap="none" baseline="0">
                <a:solidFill>
                  <a:schemeClr val="dk1"/>
                </a:solidFill>
                <a:latin typeface="Arial"/>
                <a:ea typeface="Arial"/>
                <a:cs typeface="Arial"/>
                <a:sym typeface="Arial"/>
              </a:rPr>
              <a:t>.)</a:t>
            </a:r>
          </a:p>
        </p:txBody>
      </p:sp>
      <p:sp>
        <p:nvSpPr>
          <p:cNvPr id="209" name="Shape 209"/>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b="0" i="0" u="none" strike="noStrike" cap="none" baseline="0">
                <a:solidFill>
                  <a:schemeClr val="dk1"/>
                </a:solidFill>
                <a:latin typeface="Calibri"/>
                <a:ea typeface="Calibri"/>
                <a:cs typeface="Calibri"/>
                <a:sym typeface="Calibri"/>
              </a:rPr>
              <a:t>5</a:t>
            </a:fld>
            <a:endParaRPr lang="en-US" sz="1200" b="0" i="0" u="none" strike="noStrike" cap="none" baseline="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830450981"/>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3"/>
        <p:cNvGrpSpPr/>
        <p:nvPr/>
      </p:nvGrpSpPr>
      <p:grpSpPr>
        <a:xfrm>
          <a:off x="0" y="0"/>
          <a:ext cx="0" cy="0"/>
          <a:chOff x="0" y="0"/>
          <a:chExt cx="0" cy="0"/>
        </a:xfrm>
      </p:grpSpPr>
      <p:sp>
        <p:nvSpPr>
          <p:cNvPr id="844" name="Shape 844"/>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845" name="Shape 845"/>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US" sz="1200" b="0" i="0" u="none" strike="noStrike" cap="none" baseline="0">
                <a:solidFill>
                  <a:schemeClr val="dk1"/>
                </a:solidFill>
                <a:latin typeface="Calibri"/>
                <a:ea typeface="Calibri"/>
                <a:cs typeface="Calibri"/>
                <a:sym typeface="Calibri"/>
              </a:rPr>
              <a:t>“Some schools opt to identify the same set of rules for all classrooms.  Teachers in these schools have determined that these rules are sufficient to insure appropriate behavior and are applicable to all classrooms.”</a:t>
            </a:r>
          </a:p>
        </p:txBody>
      </p:sp>
      <p:sp>
        <p:nvSpPr>
          <p:cNvPr id="846" name="Shape 846"/>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b="0" i="0" u="none" strike="noStrike" cap="none" baseline="0">
                <a:solidFill>
                  <a:schemeClr val="dk1"/>
                </a:solidFill>
                <a:latin typeface="Calibri"/>
                <a:ea typeface="Calibri"/>
                <a:cs typeface="Calibri"/>
                <a:sym typeface="Calibri"/>
              </a:rPr>
              <a:t>44</a:t>
            </a:fld>
            <a:endParaRPr lang="en-US" sz="1200" b="0" i="0" u="none" strike="noStrike" cap="none" baseline="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163873831"/>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51"/>
        <p:cNvGrpSpPr/>
        <p:nvPr/>
      </p:nvGrpSpPr>
      <p:grpSpPr>
        <a:xfrm>
          <a:off x="0" y="0"/>
          <a:ext cx="0" cy="0"/>
          <a:chOff x="0" y="0"/>
          <a:chExt cx="0" cy="0"/>
        </a:xfrm>
      </p:grpSpPr>
      <p:sp>
        <p:nvSpPr>
          <p:cNvPr id="852" name="Shape 852"/>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853" name="Shape 853"/>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US" sz="1200" b="0" i="0" u="none" strike="noStrike" cap="none" baseline="0">
                <a:solidFill>
                  <a:schemeClr val="dk1"/>
                </a:solidFill>
                <a:latin typeface="Calibri"/>
                <a:ea typeface="Calibri"/>
                <a:cs typeface="Calibri"/>
                <a:sym typeface="Calibri"/>
              </a:rPr>
              <a:t>“Some schools opt to identify the same set of basic rules for all classrooms, then allow teachers to develop additional rules to allow for the individual differences of the teachers.”</a:t>
            </a:r>
          </a:p>
        </p:txBody>
      </p:sp>
      <p:sp>
        <p:nvSpPr>
          <p:cNvPr id="854" name="Shape 854"/>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b="0" i="0" u="none" strike="noStrike" cap="none" baseline="0">
                <a:solidFill>
                  <a:schemeClr val="dk1"/>
                </a:solidFill>
                <a:latin typeface="Calibri"/>
                <a:ea typeface="Calibri"/>
                <a:cs typeface="Calibri"/>
                <a:sym typeface="Calibri"/>
              </a:rPr>
              <a:t>45</a:t>
            </a:fld>
            <a:endParaRPr lang="en-US" sz="1200" b="0" i="0" u="none" strike="noStrike" cap="none" baseline="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514235173"/>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59"/>
        <p:cNvGrpSpPr/>
        <p:nvPr/>
      </p:nvGrpSpPr>
      <p:grpSpPr>
        <a:xfrm>
          <a:off x="0" y="0"/>
          <a:ext cx="0" cy="0"/>
          <a:chOff x="0" y="0"/>
          <a:chExt cx="0" cy="0"/>
        </a:xfrm>
      </p:grpSpPr>
      <p:sp>
        <p:nvSpPr>
          <p:cNvPr id="860" name="Shape 860"/>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861" name="Shape 861"/>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US" sz="1200" b="0" i="0" u="none" strike="noStrike" cap="none" baseline="0" dirty="0">
                <a:solidFill>
                  <a:schemeClr val="dk1"/>
                </a:solidFill>
                <a:latin typeface="Calibri"/>
                <a:ea typeface="Calibri"/>
                <a:cs typeface="Calibri"/>
                <a:sym typeface="Calibri"/>
              </a:rPr>
              <a:t>“Some schools opt to allow each teacher to develop all of his/her classroom rules.  </a:t>
            </a:r>
          </a:p>
          <a:p>
            <a:pPr marL="0" marR="0" lvl="0" indent="0" algn="l" rtl="0">
              <a:spcBef>
                <a:spcPts val="0"/>
              </a:spcBef>
              <a:buSzPct val="25000"/>
              <a:buNone/>
            </a:pPr>
            <a:r>
              <a:rPr lang="en-US" sz="1200" b="0" i="0" u="none" strike="noStrike" cap="none" baseline="0" dirty="0">
                <a:solidFill>
                  <a:schemeClr val="dk1"/>
                </a:solidFill>
                <a:latin typeface="Calibri"/>
                <a:ea typeface="Calibri"/>
                <a:cs typeface="Calibri"/>
                <a:sym typeface="Calibri"/>
              </a:rPr>
              <a:t>No matter which option your school selects, keep the following in mind:</a:t>
            </a:r>
          </a:p>
          <a:p>
            <a:pPr marL="0" marR="0" lvl="0" indent="0" algn="l" rtl="0">
              <a:spcBef>
                <a:spcPts val="0"/>
              </a:spcBef>
              <a:buSzPct val="25000"/>
              <a:buNone/>
            </a:pPr>
            <a:r>
              <a:rPr lang="en-US" sz="1200" b="0" i="0" u="none" strike="noStrike" cap="none" baseline="0" dirty="0">
                <a:solidFill>
                  <a:schemeClr val="dk1"/>
                </a:solidFill>
                <a:latin typeface="Calibri"/>
                <a:ea typeface="Calibri"/>
                <a:cs typeface="Calibri"/>
                <a:sym typeface="Calibri"/>
              </a:rPr>
              <a:t>Jones and Jones (1998) share six factors that increase the likelihood students will accept and consistently follow classroom rules:</a:t>
            </a:r>
          </a:p>
          <a:p>
            <a:pPr marL="0" marR="0" lvl="0" indent="0" algn="l" rtl="0">
              <a:spcBef>
                <a:spcPts val="0"/>
              </a:spcBef>
              <a:buNone/>
            </a:pPr>
            <a:endParaRPr sz="1200" b="0" i="0" u="none" strike="noStrike" cap="none" baseline="0" dirty="0">
              <a:solidFill>
                <a:schemeClr val="dk1"/>
              </a:solidFill>
              <a:latin typeface="Calibri"/>
              <a:ea typeface="Calibri"/>
              <a:cs typeface="Calibri"/>
              <a:sym typeface="Calibri"/>
            </a:endParaRPr>
          </a:p>
          <a:p>
            <a:pPr marL="0" marR="0" lvl="0" indent="0" algn="l" rtl="0">
              <a:spcBef>
                <a:spcPts val="0"/>
              </a:spcBef>
              <a:buSzPct val="25000"/>
              <a:buNone/>
            </a:pPr>
            <a:r>
              <a:rPr lang="en-US" sz="1200" b="0" i="0" u="none" strike="noStrike" cap="none" baseline="0" dirty="0">
                <a:solidFill>
                  <a:schemeClr val="dk1"/>
                </a:solidFill>
                <a:latin typeface="Calibri"/>
                <a:ea typeface="Calibri"/>
                <a:cs typeface="Calibri"/>
                <a:sym typeface="Calibri"/>
              </a:rPr>
              <a:t>Effective classroom behaviors/rules….</a:t>
            </a:r>
          </a:p>
          <a:p>
            <a:pPr marL="0" marR="0" lvl="0" indent="0" algn="l" rtl="0">
              <a:spcBef>
                <a:spcPts val="0"/>
              </a:spcBef>
              <a:buSzPct val="25000"/>
              <a:buNone/>
            </a:pPr>
            <a:r>
              <a:rPr lang="en-US" sz="1200" b="0" i="0" u="none" strike="noStrike" cap="none" baseline="0" dirty="0">
                <a:solidFill>
                  <a:schemeClr val="dk1"/>
                </a:solidFill>
                <a:latin typeface="Calibri"/>
                <a:ea typeface="Calibri"/>
                <a:cs typeface="Calibri"/>
                <a:sym typeface="Calibri"/>
              </a:rPr>
              <a:t>1. Are developed by students and teachers.</a:t>
            </a:r>
          </a:p>
          <a:p>
            <a:pPr marL="0" marR="0" lvl="0" indent="0" algn="l" rtl="0">
              <a:spcBef>
                <a:spcPts val="0"/>
              </a:spcBef>
              <a:buSzPct val="25000"/>
              <a:buNone/>
            </a:pPr>
            <a:r>
              <a:rPr lang="en-US" sz="1200" b="0" i="0" u="none" strike="noStrike" cap="none" baseline="0" dirty="0">
                <a:solidFill>
                  <a:schemeClr val="dk1"/>
                </a:solidFill>
                <a:latin typeface="Calibri"/>
                <a:ea typeface="Calibri"/>
                <a:cs typeface="Calibri"/>
                <a:sym typeface="Calibri"/>
              </a:rPr>
              <a:t>2. Need to be clearly stated. Previously we have referred to OMPUA – observable, measureable, positively stated, understandable and always applicable – to ensure the rules are clear. </a:t>
            </a:r>
          </a:p>
          <a:p>
            <a:pPr marL="0" marR="0" lvl="0" indent="0" algn="l" rtl="0">
              <a:spcBef>
                <a:spcPts val="0"/>
              </a:spcBef>
              <a:buSzPct val="25000"/>
              <a:buNone/>
            </a:pPr>
            <a:r>
              <a:rPr lang="en-US" sz="1200" b="0" i="0" u="none" strike="noStrike" cap="none" baseline="0" dirty="0">
                <a:solidFill>
                  <a:schemeClr val="dk1"/>
                </a:solidFill>
                <a:latin typeface="Calibri"/>
                <a:ea typeface="Calibri"/>
                <a:cs typeface="Calibri"/>
                <a:sym typeface="Calibri"/>
              </a:rPr>
              <a:t>3. Are few in number.</a:t>
            </a:r>
          </a:p>
          <a:p>
            <a:pPr marL="0" marR="0" lvl="0" indent="0" algn="l" rtl="0">
              <a:spcBef>
                <a:spcPts val="0"/>
              </a:spcBef>
              <a:buSzPct val="25000"/>
              <a:buNone/>
            </a:pPr>
            <a:r>
              <a:rPr lang="en-US" sz="1200" b="0" i="0" u="none" strike="noStrike" cap="none" baseline="0" dirty="0">
                <a:solidFill>
                  <a:schemeClr val="dk1"/>
                </a:solidFill>
                <a:latin typeface="Calibri"/>
                <a:ea typeface="Calibri"/>
                <a:cs typeface="Calibri"/>
                <a:sym typeface="Calibri"/>
              </a:rPr>
              <a:t>4. Must be clearly accepted by students. Students must indicate their acceptance of the behavior standards agreed on by the class.</a:t>
            </a:r>
          </a:p>
          <a:p>
            <a:pPr marL="0" marR="0" lvl="0" indent="0" algn="l" rtl="0">
              <a:spcBef>
                <a:spcPts val="0"/>
              </a:spcBef>
              <a:buSzPct val="25000"/>
              <a:buNone/>
            </a:pPr>
            <a:r>
              <a:rPr lang="en-US" sz="1200" b="0" i="0" u="none" strike="noStrike" cap="none" baseline="0" dirty="0">
                <a:solidFill>
                  <a:schemeClr val="dk1"/>
                </a:solidFill>
                <a:latin typeface="Calibri"/>
                <a:ea typeface="Calibri"/>
                <a:cs typeface="Calibri"/>
                <a:sym typeface="Calibri"/>
              </a:rPr>
              <a:t>5. Must be monitored and frequently discussed to ensure they are consistent with classroom standards. </a:t>
            </a:r>
          </a:p>
          <a:p>
            <a:pPr marL="0" marR="0" lvl="0" indent="0" algn="l" rtl="0">
              <a:spcBef>
                <a:spcPts val="0"/>
              </a:spcBef>
              <a:buSzPct val="25000"/>
              <a:buNone/>
            </a:pPr>
            <a:r>
              <a:rPr lang="en-US" sz="1200" b="0" i="0" u="none" strike="noStrike" cap="none" baseline="0" dirty="0">
                <a:solidFill>
                  <a:schemeClr val="dk1"/>
                </a:solidFill>
                <a:latin typeface="Calibri"/>
                <a:ea typeface="Calibri"/>
                <a:cs typeface="Calibri"/>
                <a:sym typeface="Calibri"/>
              </a:rPr>
              <a:t>6. Communicated and accepted by significant others, such as parents and peers. Students will more likely follow classroom behaviors/rules if they know others agree with them.”</a:t>
            </a:r>
          </a:p>
          <a:p>
            <a:pPr marL="0" marR="0" lvl="0" indent="0" algn="l" rtl="0">
              <a:spcBef>
                <a:spcPts val="0"/>
              </a:spcBef>
              <a:buNone/>
            </a:pPr>
            <a:endParaRPr sz="1200" b="0" i="0" u="none" strike="noStrike" cap="none" baseline="0" dirty="0">
              <a:solidFill>
                <a:schemeClr val="dk1"/>
              </a:solidFill>
              <a:latin typeface="Calibri"/>
              <a:ea typeface="Calibri"/>
              <a:cs typeface="Calibri"/>
              <a:sym typeface="Calibri"/>
            </a:endParaRPr>
          </a:p>
        </p:txBody>
      </p:sp>
      <p:sp>
        <p:nvSpPr>
          <p:cNvPr id="862" name="Shape 862"/>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b="0" i="0" u="none" strike="noStrike" cap="none" baseline="0">
                <a:solidFill>
                  <a:schemeClr val="dk1"/>
                </a:solidFill>
                <a:latin typeface="Calibri"/>
                <a:ea typeface="Calibri"/>
                <a:cs typeface="Calibri"/>
                <a:sym typeface="Calibri"/>
              </a:rPr>
              <a:t>46</a:t>
            </a:fld>
            <a:endParaRPr lang="en-US" sz="1200" b="0" i="0" u="none" strike="noStrike" cap="none" baseline="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585912616"/>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62"/>
        <p:cNvGrpSpPr/>
        <p:nvPr/>
      </p:nvGrpSpPr>
      <p:grpSpPr>
        <a:xfrm>
          <a:off x="0" y="0"/>
          <a:ext cx="0" cy="0"/>
          <a:chOff x="0" y="0"/>
          <a:chExt cx="0" cy="0"/>
        </a:xfrm>
      </p:grpSpPr>
      <p:sp>
        <p:nvSpPr>
          <p:cNvPr id="663" name="Shape 663"/>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664" name="Shape 664"/>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marL="457200" marR="0" lvl="1" indent="0" algn="l" rtl="0">
              <a:spcBef>
                <a:spcPts val="0"/>
              </a:spcBef>
              <a:spcAft>
                <a:spcPts val="0"/>
              </a:spcAft>
              <a:buClr>
                <a:schemeClr val="dk1"/>
              </a:buClr>
              <a:buFont typeface="Calibri"/>
              <a:buNone/>
            </a:pPr>
            <a:endParaRPr sz="1200" b="1" i="0" u="none" strike="noStrike" cap="none" baseline="0" dirty="0">
              <a:solidFill>
                <a:srgbClr val="0000FF"/>
              </a:solidFill>
              <a:latin typeface="Calibri"/>
              <a:ea typeface="Calibri"/>
              <a:cs typeface="Calibri"/>
              <a:sym typeface="Calibri"/>
            </a:endParaRPr>
          </a:p>
        </p:txBody>
      </p:sp>
      <p:sp>
        <p:nvSpPr>
          <p:cNvPr id="665" name="Shape 665"/>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b="0" i="0" u="none" strike="noStrike" cap="none" baseline="0">
                <a:solidFill>
                  <a:schemeClr val="dk1"/>
                </a:solidFill>
                <a:latin typeface="Calibri"/>
                <a:ea typeface="Calibri"/>
                <a:cs typeface="Calibri"/>
                <a:sym typeface="Calibri"/>
              </a:rPr>
              <a:t>47</a:t>
            </a:fld>
            <a:endParaRPr lang="en-US" sz="1200" b="0" i="0" u="none" strike="noStrike" cap="none" baseline="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525475421"/>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78"/>
        <p:cNvGrpSpPr/>
        <p:nvPr/>
      </p:nvGrpSpPr>
      <p:grpSpPr>
        <a:xfrm>
          <a:off x="0" y="0"/>
          <a:ext cx="0" cy="0"/>
          <a:chOff x="0" y="0"/>
          <a:chExt cx="0" cy="0"/>
        </a:xfrm>
      </p:grpSpPr>
      <p:sp>
        <p:nvSpPr>
          <p:cNvPr id="879" name="Shape 879"/>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880" name="Shape 880"/>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US" sz="1200" b="1" i="0" u="none" strike="noStrike" cap="none" baseline="0" dirty="0">
                <a:solidFill>
                  <a:schemeClr val="dk1"/>
                </a:solidFill>
                <a:latin typeface="Calibri"/>
                <a:ea typeface="Calibri"/>
                <a:cs typeface="Calibri"/>
                <a:sym typeface="Calibri"/>
              </a:rPr>
              <a:t>Provide access to the MO SW-PBS Teacher Tool: Classroom Expectations and Rules found on 2018-19 workbook, page 369-370</a:t>
            </a:r>
          </a:p>
          <a:p>
            <a:pPr marL="0" marR="0" lvl="0" indent="0" algn="l" rtl="0">
              <a:spcBef>
                <a:spcPts val="0"/>
              </a:spcBef>
              <a:buSzPct val="25000"/>
              <a:buNone/>
            </a:pPr>
            <a:r>
              <a:rPr lang="en-US" sz="1200" b="1" i="0" u="none" strike="noStrike" cap="none" baseline="0" dirty="0">
                <a:solidFill>
                  <a:schemeClr val="dk1"/>
                </a:solidFill>
                <a:latin typeface="Calibri"/>
                <a:ea typeface="Calibri"/>
                <a:cs typeface="Calibri"/>
                <a:sym typeface="Calibri"/>
              </a:rPr>
              <a:t>Say, </a:t>
            </a:r>
            <a:r>
              <a:rPr lang="en-US" sz="1200" b="0" i="0" u="none" strike="noStrike" cap="none" baseline="0" dirty="0">
                <a:solidFill>
                  <a:schemeClr val="dk1"/>
                </a:solidFill>
                <a:latin typeface="Calibri"/>
                <a:ea typeface="Calibri"/>
                <a:cs typeface="Calibri"/>
                <a:sym typeface="Calibri"/>
              </a:rPr>
              <a:t>“MO SW-PBS Teacher Tools have been created to support the development and implementation of the 8 effective classroom practices identified through the review of research literature.  As we progress throughout the year, we will be sharing one of these for each of the 8 Effective Classroom Practices.”  You may want to keep these in a special binder to keep all 8 organized.</a:t>
            </a:r>
          </a:p>
          <a:p>
            <a:pPr marL="0" marR="0" lvl="0" indent="0" algn="l" rtl="0">
              <a:spcBef>
                <a:spcPts val="0"/>
              </a:spcBef>
              <a:buSzPct val="25000"/>
              <a:buNone/>
            </a:pPr>
            <a:r>
              <a:rPr lang="en-US" sz="1200" b="0" i="0" u="none" strike="noStrike" cap="none" baseline="0" dirty="0">
                <a:solidFill>
                  <a:schemeClr val="dk1"/>
                </a:solidFill>
                <a:latin typeface="Calibri"/>
                <a:ea typeface="Calibri"/>
                <a:cs typeface="Calibri"/>
                <a:sym typeface="Calibri"/>
              </a:rPr>
              <a:t>Each tool provides the following information:</a:t>
            </a:r>
          </a:p>
          <a:p>
            <a:pPr marL="228600" marR="0" lvl="0" indent="-228600" algn="l" rtl="0">
              <a:spcBef>
                <a:spcPts val="0"/>
              </a:spcBef>
              <a:buClr>
                <a:schemeClr val="dk1"/>
              </a:buClr>
              <a:buSzPct val="100000"/>
              <a:buFont typeface="Calibri"/>
              <a:buAutoNum type="arabicParenR"/>
            </a:pPr>
            <a:r>
              <a:rPr lang="en-US" sz="1200" b="0" i="0" u="none" strike="noStrike" cap="none" baseline="0" dirty="0">
                <a:solidFill>
                  <a:schemeClr val="dk1"/>
                </a:solidFill>
                <a:latin typeface="Calibri"/>
                <a:ea typeface="Calibri"/>
                <a:cs typeface="Calibri"/>
                <a:sym typeface="Calibri"/>
              </a:rPr>
              <a:t>Research supporting the development and use of the classroom practice</a:t>
            </a:r>
          </a:p>
          <a:p>
            <a:pPr marL="228600" marR="0" lvl="0" indent="-228600" algn="l" rtl="0">
              <a:spcBef>
                <a:spcPts val="0"/>
              </a:spcBef>
              <a:buClr>
                <a:schemeClr val="dk1"/>
              </a:buClr>
              <a:buSzPct val="100000"/>
              <a:buFont typeface="Calibri"/>
              <a:buAutoNum type="arabicParenR"/>
            </a:pPr>
            <a:r>
              <a:rPr lang="en-US" sz="1200" b="0" i="0" u="none" strike="noStrike" cap="none" baseline="0" dirty="0">
                <a:solidFill>
                  <a:schemeClr val="dk1"/>
                </a:solidFill>
                <a:latin typeface="Calibri"/>
                <a:ea typeface="Calibri"/>
                <a:cs typeface="Calibri"/>
                <a:sym typeface="Calibri"/>
              </a:rPr>
              <a:t>Definition of the classroom practice</a:t>
            </a:r>
          </a:p>
          <a:p>
            <a:pPr marL="228600" marR="0" lvl="0" indent="-228600" algn="l" rtl="0">
              <a:spcBef>
                <a:spcPts val="0"/>
              </a:spcBef>
              <a:buClr>
                <a:schemeClr val="dk1"/>
              </a:buClr>
              <a:buSzPct val="100000"/>
              <a:buFont typeface="Calibri"/>
              <a:buAutoNum type="arabicParenR"/>
            </a:pPr>
            <a:r>
              <a:rPr lang="en-US" sz="1200" b="0" i="0" u="none" strike="noStrike" cap="none" baseline="0" dirty="0">
                <a:solidFill>
                  <a:schemeClr val="dk1"/>
                </a:solidFill>
                <a:latin typeface="Calibri"/>
                <a:ea typeface="Calibri"/>
                <a:cs typeface="Calibri"/>
                <a:sym typeface="Calibri"/>
              </a:rPr>
              <a:t>Examples of the classroom practice</a:t>
            </a:r>
          </a:p>
          <a:p>
            <a:pPr marL="228600" marR="0" lvl="0" indent="-228600" algn="l" rtl="0">
              <a:spcBef>
                <a:spcPts val="0"/>
              </a:spcBef>
              <a:buClr>
                <a:schemeClr val="dk1"/>
              </a:buClr>
              <a:buSzPct val="100000"/>
              <a:buFont typeface="Calibri"/>
              <a:buAutoNum type="arabicParenR"/>
            </a:pPr>
            <a:r>
              <a:rPr lang="en-US" sz="1200" b="0" i="0" u="none" strike="noStrike" cap="none" baseline="0" dirty="0">
                <a:solidFill>
                  <a:schemeClr val="dk1"/>
                </a:solidFill>
                <a:latin typeface="Calibri"/>
                <a:ea typeface="Calibri"/>
                <a:cs typeface="Calibri"/>
                <a:sym typeface="Calibri"/>
              </a:rPr>
              <a:t>Guidelines for developing and utilizing the classroom practice</a:t>
            </a:r>
          </a:p>
          <a:p>
            <a:pPr marL="228600" marR="0" lvl="0" indent="-228600" algn="l" rtl="0">
              <a:spcBef>
                <a:spcPts val="0"/>
              </a:spcBef>
              <a:buClr>
                <a:schemeClr val="dk1"/>
              </a:buClr>
              <a:buSzPct val="100000"/>
              <a:buFont typeface="Calibri"/>
              <a:buAutoNum type="arabicParenR"/>
            </a:pPr>
            <a:r>
              <a:rPr lang="en-US" sz="1200" b="0" i="0" u="none" strike="noStrike" cap="none" baseline="0" dirty="0">
                <a:solidFill>
                  <a:schemeClr val="dk1"/>
                </a:solidFill>
                <a:latin typeface="Calibri"/>
                <a:ea typeface="Calibri"/>
                <a:cs typeface="Calibri"/>
                <a:sym typeface="Calibri"/>
              </a:rPr>
              <a:t>Teacher Self-Assessment and Observation Tool</a:t>
            </a:r>
          </a:p>
          <a:p>
            <a:pPr marL="228600" marR="0" lvl="0" indent="-228600" algn="l" rtl="0">
              <a:spcBef>
                <a:spcPts val="0"/>
              </a:spcBef>
              <a:buClr>
                <a:schemeClr val="dk1"/>
              </a:buClr>
              <a:buSzPct val="100000"/>
              <a:buFont typeface="Calibri"/>
              <a:buAutoNum type="arabicParenR"/>
            </a:pPr>
            <a:r>
              <a:rPr lang="en-US" sz="1200" b="0" i="0" u="none" strike="noStrike" cap="none" baseline="0" dirty="0">
                <a:solidFill>
                  <a:schemeClr val="dk1"/>
                </a:solidFill>
                <a:latin typeface="Calibri"/>
                <a:ea typeface="Calibri"/>
                <a:cs typeface="Calibri"/>
                <a:sym typeface="Calibri"/>
              </a:rPr>
              <a:t>List of MO Teacher Leader Standards addressed by the classroom practice</a:t>
            </a:r>
          </a:p>
          <a:p>
            <a:pPr marL="228600" marR="0" lvl="0" indent="-228600" algn="l" rtl="0">
              <a:spcBef>
                <a:spcPts val="0"/>
              </a:spcBef>
              <a:buClr>
                <a:schemeClr val="dk1"/>
              </a:buClr>
              <a:buSzPct val="100000"/>
              <a:buFont typeface="Calibri"/>
              <a:buAutoNum type="arabicParenR"/>
            </a:pPr>
            <a:r>
              <a:rPr lang="en-US" sz="1200" b="0" i="0" u="none" strike="noStrike" cap="none" baseline="0" dirty="0">
                <a:solidFill>
                  <a:schemeClr val="dk1"/>
                </a:solidFill>
                <a:latin typeface="Calibri"/>
                <a:ea typeface="Calibri"/>
                <a:cs typeface="Calibri"/>
                <a:sym typeface="Calibri"/>
              </a:rPr>
              <a:t>List of complete references found on the back of the Teacher Tool</a:t>
            </a:r>
          </a:p>
        </p:txBody>
      </p:sp>
      <p:sp>
        <p:nvSpPr>
          <p:cNvPr id="881" name="Shape 881"/>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b="0" i="0" u="none" strike="noStrike" cap="none" baseline="0">
                <a:solidFill>
                  <a:schemeClr val="dk1"/>
                </a:solidFill>
                <a:latin typeface="Calibri"/>
                <a:ea typeface="Calibri"/>
                <a:cs typeface="Calibri"/>
                <a:sym typeface="Calibri"/>
              </a:rPr>
              <a:t>48</a:t>
            </a:fld>
            <a:endParaRPr lang="en-US" sz="1200" b="0" i="0" u="none" strike="noStrike" cap="none" baseline="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425519031"/>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86"/>
        <p:cNvGrpSpPr/>
        <p:nvPr/>
      </p:nvGrpSpPr>
      <p:grpSpPr>
        <a:xfrm>
          <a:off x="0" y="0"/>
          <a:ext cx="0" cy="0"/>
          <a:chOff x="0" y="0"/>
          <a:chExt cx="0" cy="0"/>
        </a:xfrm>
      </p:grpSpPr>
      <p:sp>
        <p:nvSpPr>
          <p:cNvPr id="887" name="Shape 887"/>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888" name="Shape 888"/>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US" sz="1200" b="1" i="0" u="none" strike="noStrike" cap="none" baseline="0" dirty="0">
                <a:solidFill>
                  <a:schemeClr val="dk1"/>
                </a:solidFill>
                <a:latin typeface="Calibri"/>
                <a:ea typeface="Calibri"/>
                <a:cs typeface="Calibri"/>
                <a:sym typeface="Calibri"/>
              </a:rPr>
              <a:t>Read the slide or direct participants to read the slide.</a:t>
            </a:r>
          </a:p>
          <a:p>
            <a:pPr marL="0" marR="0" lvl="0" indent="0" algn="l" rtl="0">
              <a:spcBef>
                <a:spcPts val="0"/>
              </a:spcBef>
              <a:buSzPct val="25000"/>
              <a:buNone/>
            </a:pPr>
            <a:r>
              <a:rPr lang="en-US" sz="1200" b="1" i="0" u="none" strike="noStrike" cap="none" baseline="0" dirty="0">
                <a:solidFill>
                  <a:schemeClr val="dk1"/>
                </a:solidFill>
                <a:latin typeface="Calibri"/>
                <a:ea typeface="Calibri"/>
                <a:cs typeface="Calibri"/>
                <a:sym typeface="Calibri"/>
              </a:rPr>
              <a:t>Optional:</a:t>
            </a:r>
          </a:p>
          <a:p>
            <a:pPr marL="0" marR="0" lvl="0" indent="0" algn="l" rtl="0">
              <a:spcBef>
                <a:spcPts val="0"/>
              </a:spcBef>
              <a:buSzPct val="25000"/>
              <a:buNone/>
            </a:pPr>
            <a:endParaRPr lang="en-US" sz="1200" b="1" i="0" u="none" strike="noStrike" cap="none" baseline="0" dirty="0">
              <a:solidFill>
                <a:schemeClr val="dk1"/>
              </a:solidFill>
              <a:latin typeface="Calibri"/>
              <a:ea typeface="Calibri"/>
              <a:cs typeface="Calibri"/>
              <a:sym typeface="Calibri"/>
            </a:endParaRPr>
          </a:p>
          <a:p>
            <a:pPr marL="0" marR="0" lvl="0" indent="0" algn="l" rtl="0">
              <a:spcBef>
                <a:spcPts val="0"/>
              </a:spcBef>
              <a:buNone/>
            </a:pPr>
            <a:endParaRPr sz="1200" b="0" i="0" u="none" strike="noStrike" cap="none" baseline="0" dirty="0">
              <a:solidFill>
                <a:schemeClr val="dk1"/>
              </a:solidFill>
              <a:latin typeface="Calibri"/>
              <a:ea typeface="Calibri"/>
              <a:cs typeface="Calibri"/>
              <a:sym typeface="Calibri"/>
            </a:endParaRPr>
          </a:p>
        </p:txBody>
      </p:sp>
      <p:sp>
        <p:nvSpPr>
          <p:cNvPr id="889" name="Shape 889"/>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b="0" i="0" u="none" strike="noStrike" cap="none" baseline="0">
                <a:solidFill>
                  <a:schemeClr val="dk1"/>
                </a:solidFill>
                <a:latin typeface="Calibri"/>
                <a:ea typeface="Calibri"/>
                <a:cs typeface="Calibri"/>
                <a:sym typeface="Calibri"/>
              </a:rPr>
              <a:t>49</a:t>
            </a:fld>
            <a:endParaRPr lang="en-US" sz="1200" b="0" i="0" u="none" strike="noStrike" cap="none" baseline="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462263100"/>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04"/>
        <p:cNvGrpSpPr/>
        <p:nvPr/>
      </p:nvGrpSpPr>
      <p:grpSpPr>
        <a:xfrm>
          <a:off x="0" y="0"/>
          <a:ext cx="0" cy="0"/>
          <a:chOff x="0" y="0"/>
          <a:chExt cx="0" cy="0"/>
        </a:xfrm>
      </p:grpSpPr>
      <p:sp>
        <p:nvSpPr>
          <p:cNvPr id="905" name="Shape 905"/>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906" name="Shape 906"/>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US" sz="1200" b="0" i="0" u="none" strike="noStrike" cap="none" baseline="0">
                <a:solidFill>
                  <a:schemeClr val="dk1"/>
                </a:solidFill>
                <a:latin typeface="Calibri"/>
                <a:ea typeface="Calibri"/>
                <a:cs typeface="Calibri"/>
                <a:sym typeface="Calibri"/>
              </a:rPr>
              <a:t>“These recommendations were generated through parent/school partnerships in schools participating in Maryland PBIS.  They began with the following premise, ‘Apply PBIS logic to Family Engagement: don’t keep doing what hasn’t worked,” </a:t>
            </a:r>
            <a:r>
              <a:rPr lang="en-US" sz="1200" b="1" i="0" u="none" strike="noStrike" cap="none" baseline="0">
                <a:solidFill>
                  <a:schemeClr val="dk1"/>
                </a:solidFill>
                <a:latin typeface="Calibri"/>
                <a:ea typeface="Calibri"/>
                <a:cs typeface="Calibri"/>
                <a:sym typeface="Calibri"/>
              </a:rPr>
              <a:t>then read the slide.</a:t>
            </a:r>
          </a:p>
          <a:p>
            <a:pPr marL="0" marR="0" lvl="0" indent="0" algn="l" rtl="0">
              <a:spcBef>
                <a:spcPts val="0"/>
              </a:spcBef>
              <a:buNone/>
            </a:pPr>
            <a:endParaRPr sz="1200" b="0" i="0" u="none" strike="noStrike" cap="none" baseline="0">
              <a:solidFill>
                <a:schemeClr val="dk1"/>
              </a:solidFill>
              <a:latin typeface="Calibri"/>
              <a:ea typeface="Calibri"/>
              <a:cs typeface="Calibri"/>
              <a:sym typeface="Calibri"/>
            </a:endParaRPr>
          </a:p>
          <a:p>
            <a:pPr marL="0" marR="0" lvl="0" indent="0" algn="l" rtl="0">
              <a:spcBef>
                <a:spcPts val="0"/>
              </a:spcBef>
              <a:buSzPct val="25000"/>
              <a:buNone/>
            </a:pPr>
            <a:r>
              <a:rPr lang="en-US" sz="1200" b="0" i="0" u="none" strike="noStrike" cap="none" baseline="0">
                <a:solidFill>
                  <a:schemeClr val="dk1"/>
                </a:solidFill>
                <a:latin typeface="Calibri"/>
                <a:ea typeface="Calibri"/>
                <a:cs typeface="Calibri"/>
                <a:sym typeface="Calibri"/>
              </a:rPr>
              <a:t>“Other important considerations when facilitating family engagement:</a:t>
            </a:r>
          </a:p>
          <a:p>
            <a:pPr marL="171450" marR="0" lvl="0" indent="-171450" algn="l" rtl="0">
              <a:lnSpc>
                <a:spcPct val="110000"/>
              </a:lnSpc>
              <a:spcBef>
                <a:spcPts val="0"/>
              </a:spcBef>
              <a:buClr>
                <a:schemeClr val="dk1"/>
              </a:buClr>
              <a:buSzPct val="100000"/>
              <a:buFont typeface="Arial"/>
              <a:buChar char="•"/>
            </a:pPr>
            <a:r>
              <a:rPr lang="en-US" sz="1200" b="0" i="0" u="none" strike="noStrike" cap="none" baseline="0">
                <a:solidFill>
                  <a:schemeClr val="dk1"/>
                </a:solidFill>
                <a:latin typeface="Calibri"/>
                <a:ea typeface="Calibri"/>
                <a:cs typeface="Calibri"/>
                <a:sym typeface="Calibri"/>
              </a:rPr>
              <a:t>Professionals don’t get to choose or judge how families raise their kids.</a:t>
            </a:r>
          </a:p>
          <a:p>
            <a:pPr marL="171450" marR="0" lvl="0" indent="-171450" algn="l" rtl="0">
              <a:lnSpc>
                <a:spcPct val="110000"/>
              </a:lnSpc>
              <a:spcBef>
                <a:spcPts val="0"/>
              </a:spcBef>
              <a:buClr>
                <a:schemeClr val="dk1"/>
              </a:buClr>
              <a:buSzPct val="100000"/>
              <a:buFont typeface="Arial"/>
              <a:buChar char="•"/>
            </a:pPr>
            <a:r>
              <a:rPr lang="en-US" sz="1200" b="0" i="0" u="none" strike="noStrike" cap="none" baseline="0">
                <a:solidFill>
                  <a:schemeClr val="dk1"/>
                </a:solidFill>
                <a:latin typeface="Calibri"/>
                <a:ea typeface="Calibri"/>
                <a:cs typeface="Calibri"/>
                <a:sym typeface="Calibri"/>
              </a:rPr>
              <a:t>Always start with a conversation ( not a meeting) with the family, getting their trust and permission before talking with others.”</a:t>
            </a:r>
          </a:p>
          <a:p>
            <a:pPr marL="0" marR="0" lvl="0" indent="0" algn="l" rtl="0">
              <a:spcBef>
                <a:spcPts val="0"/>
              </a:spcBef>
              <a:buNone/>
            </a:pPr>
            <a:endParaRPr sz="1200" b="0" i="0" u="none" strike="noStrike" cap="none" baseline="0">
              <a:solidFill>
                <a:schemeClr val="dk1"/>
              </a:solidFill>
              <a:latin typeface="Calibri"/>
              <a:ea typeface="Calibri"/>
              <a:cs typeface="Calibri"/>
              <a:sym typeface="Calibri"/>
            </a:endParaRPr>
          </a:p>
        </p:txBody>
      </p:sp>
      <p:sp>
        <p:nvSpPr>
          <p:cNvPr id="907" name="Shape 907"/>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b="0" i="0" u="none" strike="noStrike" cap="none" baseline="0">
                <a:solidFill>
                  <a:schemeClr val="dk1"/>
                </a:solidFill>
                <a:latin typeface="Calibri"/>
                <a:ea typeface="Calibri"/>
                <a:cs typeface="Calibri"/>
                <a:sym typeface="Calibri"/>
              </a:rPr>
              <a:t>50</a:t>
            </a:fld>
            <a:endParaRPr lang="en-US" sz="1200" b="0" i="0" u="none" strike="noStrike" cap="none" baseline="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4187611354"/>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5"/>
        <p:cNvGrpSpPr/>
        <p:nvPr/>
      </p:nvGrpSpPr>
      <p:grpSpPr>
        <a:xfrm>
          <a:off x="0" y="0"/>
          <a:ext cx="0" cy="0"/>
          <a:chOff x="0" y="0"/>
          <a:chExt cx="0" cy="0"/>
        </a:xfrm>
      </p:grpSpPr>
      <p:sp>
        <p:nvSpPr>
          <p:cNvPr id="226" name="Shape 226"/>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227" name="Shape 227"/>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marL="0" marR="0" lvl="0" indent="0" algn="l" rtl="0">
              <a:spcBef>
                <a:spcPts val="0"/>
              </a:spcBef>
              <a:buNone/>
            </a:pPr>
            <a:r>
              <a:rPr lang="en-US" sz="1200" b="0" i="0" u="none" strike="noStrike" kern="1200" dirty="0">
                <a:solidFill>
                  <a:schemeClr val="tx1"/>
                </a:solidFill>
                <a:effectLst/>
                <a:latin typeface="+mn-lt"/>
                <a:ea typeface="+mn-ea"/>
                <a:cs typeface="+mn-cs"/>
              </a:rPr>
              <a:t>This session provides information necessary for the development of schoolwide expectations and specific behaviors/rules that make up the building matrix. This social behavioral curriculum defines the social skills that we expect all students and staff to display. Schoolwide expectations reflect the language and culture of each school. They will become the language all staff use when they teach, remind, recognize, and correct students. </a:t>
            </a:r>
            <a:r>
              <a:rPr lang="en-US" sz="1200" b="1" i="1" u="none" strike="noStrike" kern="1200" dirty="0">
                <a:solidFill>
                  <a:schemeClr val="tx1"/>
                </a:solidFill>
                <a:effectLst/>
                <a:latin typeface="+mn-lt"/>
                <a:ea typeface="+mn-ea"/>
                <a:cs typeface="+mn-cs"/>
              </a:rPr>
              <a:t>They will be the cornerstone for all you will do to implement SW-PBS.</a:t>
            </a:r>
            <a:r>
              <a:rPr lang="en-US" sz="1200" b="0" i="0" u="none" strike="noStrike" kern="1200" dirty="0">
                <a:solidFill>
                  <a:schemeClr val="tx1"/>
                </a:solidFill>
                <a:effectLst/>
                <a:latin typeface="+mn-lt"/>
                <a:ea typeface="+mn-ea"/>
                <a:cs typeface="+mn-cs"/>
              </a:rPr>
              <a:t> In addition, the creation of clearly defined schoolwide procedures will be covered. Clearly defined procedures allow staff to teach and supervise consistently and predictably</a:t>
            </a:r>
            <a:endParaRPr sz="1200" b="0" i="0" u="none" strike="noStrike" cap="none" baseline="0" dirty="0">
              <a:solidFill>
                <a:schemeClr val="dk1"/>
              </a:solidFill>
              <a:latin typeface="Calibri"/>
              <a:ea typeface="Calibri"/>
              <a:cs typeface="Calibri"/>
              <a:sym typeface="Calibri"/>
            </a:endParaRPr>
          </a:p>
        </p:txBody>
      </p:sp>
      <p:sp>
        <p:nvSpPr>
          <p:cNvPr id="228" name="Shape 228"/>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b="0" i="0" u="none" strike="noStrike" cap="none" baseline="0">
                <a:solidFill>
                  <a:schemeClr val="dk1"/>
                </a:solidFill>
                <a:latin typeface="Calibri"/>
                <a:ea typeface="Calibri"/>
                <a:cs typeface="Calibri"/>
                <a:sym typeface="Calibri"/>
              </a:rPr>
              <a:t>51</a:t>
            </a:fld>
            <a:endParaRPr lang="en-US" sz="1200" b="0" i="0" u="none" strike="noStrike" cap="none" baseline="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777783683"/>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b="1" i="0" u="none" strike="noStrike" kern="1200" baseline="0" dirty="0">
                <a:solidFill>
                  <a:schemeClr val="tx1"/>
                </a:solidFill>
                <a:latin typeface="+mn-lt"/>
                <a:ea typeface="+mn-ea"/>
                <a:cs typeface="+mn-cs"/>
              </a:rPr>
              <a:t>This slide has animation.</a:t>
            </a:r>
          </a:p>
          <a:p>
            <a:pPr marL="0" marR="0" indent="0" algn="l" defTabSz="457200" rtl="0" eaLnBrk="1" fontAlgn="auto" latinLnBrk="0" hangingPunct="1">
              <a:lnSpc>
                <a:spcPct val="100000"/>
              </a:lnSpc>
              <a:spcBef>
                <a:spcPts val="0"/>
              </a:spcBef>
              <a:spcAft>
                <a:spcPts val="0"/>
              </a:spcAft>
              <a:buClrTx/>
              <a:buSzTx/>
              <a:buFontTx/>
              <a:buNone/>
              <a:tabLst/>
              <a:defRPr/>
            </a:pPr>
            <a:r>
              <a:rPr lang="en-US" sz="1200" b="1" i="0" u="none" strike="noStrike" kern="1200" baseline="0" dirty="0">
                <a:solidFill>
                  <a:schemeClr val="tx1"/>
                </a:solidFill>
                <a:latin typeface="+mn-lt"/>
                <a:ea typeface="+mn-ea"/>
                <a:cs typeface="+mn-cs"/>
              </a:rPr>
              <a:t>Say, </a:t>
            </a:r>
            <a:r>
              <a:rPr lang="en-US" sz="1200" b="0" i="0" u="none" strike="noStrike" kern="1200" baseline="0" dirty="0">
                <a:solidFill>
                  <a:schemeClr val="tx1"/>
                </a:solidFill>
                <a:latin typeface="+mn-lt"/>
                <a:ea typeface="+mn-ea"/>
                <a:cs typeface="+mn-cs"/>
              </a:rPr>
              <a:t>“This A-B-C chart lists antecedent strategies to elicit appropriate behavior and consequence strategies to maintain appropriate behavior and limit inappropriate behavior.  However, it appears that most of the strategies listed in this chart</a:t>
            </a:r>
            <a:r>
              <a:rPr lang="en-US" sz="1200" b="1" i="0" u="none" strike="noStrike" kern="1200" baseline="0" dirty="0">
                <a:solidFill>
                  <a:schemeClr val="tx1"/>
                </a:solidFill>
                <a:latin typeface="+mn-lt"/>
                <a:ea typeface="+mn-ea"/>
                <a:cs typeface="+mn-cs"/>
              </a:rPr>
              <a:t> </a:t>
            </a:r>
            <a:r>
              <a:rPr lang="en-US" sz="1200" b="0" i="0" u="none" strike="noStrike" kern="1200" baseline="0" dirty="0">
                <a:solidFill>
                  <a:schemeClr val="tx1"/>
                </a:solidFill>
                <a:latin typeface="+mn-lt"/>
                <a:ea typeface="+mn-ea"/>
                <a:cs typeface="+mn-cs"/>
              </a:rPr>
              <a:t>occur </a:t>
            </a:r>
            <a:r>
              <a:rPr lang="en-US" sz="1200" b="0" i="1" u="none" strike="noStrike" kern="1200" baseline="0" dirty="0">
                <a:solidFill>
                  <a:schemeClr val="tx1"/>
                </a:solidFill>
                <a:latin typeface="+mn-lt"/>
                <a:ea typeface="+mn-ea"/>
                <a:cs typeface="+mn-cs"/>
              </a:rPr>
              <a:t>after</a:t>
            </a:r>
            <a:r>
              <a:rPr lang="en-US" sz="1200" b="0" i="0" u="none" strike="noStrike" kern="1200" baseline="0" dirty="0">
                <a:solidFill>
                  <a:schemeClr val="tx1"/>
                </a:solidFill>
                <a:latin typeface="+mn-lt"/>
                <a:ea typeface="+mn-ea"/>
                <a:cs typeface="+mn-cs"/>
              </a:rPr>
              <a:t> the behavior has occurred.  What else can be done to proactively promote appropriate behavior?”</a:t>
            </a:r>
          </a:p>
          <a:p>
            <a:pPr marL="0" marR="0" indent="0" algn="l" defTabSz="457200" rtl="0" eaLnBrk="1" fontAlgn="auto" latinLnBrk="0" hangingPunct="1">
              <a:lnSpc>
                <a:spcPct val="100000"/>
              </a:lnSpc>
              <a:spcBef>
                <a:spcPts val="0"/>
              </a:spcBef>
              <a:spcAft>
                <a:spcPts val="0"/>
              </a:spcAft>
              <a:buClrTx/>
              <a:buSzTx/>
              <a:buFontTx/>
              <a:buNone/>
              <a:tabLst/>
              <a:defRPr/>
            </a:pPr>
            <a:r>
              <a:rPr lang="en-US" sz="1200" b="1" i="0" u="none" strike="noStrike" kern="1200" baseline="0" dirty="0">
                <a:solidFill>
                  <a:schemeClr val="tx1"/>
                </a:solidFill>
                <a:latin typeface="+mn-lt"/>
                <a:ea typeface="+mn-ea"/>
                <a:cs typeface="+mn-cs"/>
              </a:rPr>
              <a:t>Advance the slide, then read the following, </a:t>
            </a:r>
          </a:p>
          <a:p>
            <a:pPr marL="0" marR="0" indent="0" algn="l" defTabSz="457200" rtl="0" eaLnBrk="1" fontAlgn="auto" latinLnBrk="0" hangingPunct="1">
              <a:lnSpc>
                <a:spcPct val="100000"/>
              </a:lnSpc>
              <a:spcBef>
                <a:spcPts val="0"/>
              </a:spcBef>
              <a:spcAft>
                <a:spcPts val="0"/>
              </a:spcAft>
              <a:buClrTx/>
              <a:buSzTx/>
              <a:buFontTx/>
              <a:buNone/>
              <a:tabLst/>
              <a:defRPr/>
            </a:pPr>
            <a:r>
              <a:rPr lang="en-US" sz="1200" b="0" i="0" u="none" strike="noStrike" kern="1200" baseline="0" dirty="0">
                <a:solidFill>
                  <a:schemeClr val="tx1"/>
                </a:solidFill>
                <a:latin typeface="+mn-lt"/>
                <a:ea typeface="+mn-ea"/>
                <a:cs typeface="+mn-cs"/>
              </a:rPr>
              <a:t>“Establish procedures to increase structure to support the rules and efficiently complete all tasks.”</a:t>
            </a:r>
          </a:p>
          <a:p>
            <a:pPr marL="0" marR="0" indent="0" algn="l" defTabSz="457200" rtl="0" eaLnBrk="1" fontAlgn="auto" latinLnBrk="0" hangingPunct="1">
              <a:lnSpc>
                <a:spcPct val="100000"/>
              </a:lnSpc>
              <a:spcBef>
                <a:spcPts val="0"/>
              </a:spcBef>
              <a:spcAft>
                <a:spcPts val="0"/>
              </a:spcAft>
              <a:buClrTx/>
              <a:buSzTx/>
              <a:buFontTx/>
              <a:buNone/>
              <a:tabLst/>
              <a:defRPr/>
            </a:pPr>
            <a:endParaRPr lang="en-US" sz="1200" b="0" i="0" u="none" strike="noStrike" kern="1200" baseline="0" dirty="0">
              <a:solidFill>
                <a:schemeClr val="tx1"/>
              </a:solidFill>
              <a:latin typeface="+mn-lt"/>
              <a:ea typeface="+mn-ea"/>
              <a:cs typeface="+mn-cs"/>
            </a:endParaRPr>
          </a:p>
          <a:p>
            <a:pPr marL="0" marR="0" indent="0" algn="l" defTabSz="457200" rtl="0" eaLnBrk="1" fontAlgn="auto" latinLnBrk="0" hangingPunct="1">
              <a:lnSpc>
                <a:spcPct val="100000"/>
              </a:lnSpc>
              <a:spcBef>
                <a:spcPts val="0"/>
              </a:spcBef>
              <a:spcAft>
                <a:spcPts val="0"/>
              </a:spcAft>
              <a:buClrTx/>
              <a:buSzTx/>
              <a:buFontTx/>
              <a:buNone/>
              <a:tabLst/>
              <a:defRPr/>
            </a:pPr>
            <a:r>
              <a:rPr lang="en-US" sz="1200" b="1" i="0" u="none" strike="noStrike" kern="1200" baseline="0" dirty="0">
                <a:solidFill>
                  <a:schemeClr val="tx1"/>
                </a:solidFill>
                <a:latin typeface="+mn-lt"/>
                <a:ea typeface="+mn-ea"/>
                <a:cs typeface="+mn-cs"/>
              </a:rPr>
              <a:t>Advance the slide, then read the following, </a:t>
            </a:r>
          </a:p>
          <a:p>
            <a:pPr marL="0" marR="0" indent="0" algn="l" defTabSz="457200" rtl="0" eaLnBrk="1" fontAlgn="auto" latinLnBrk="0" hangingPunct="1">
              <a:lnSpc>
                <a:spcPct val="100000"/>
              </a:lnSpc>
              <a:spcBef>
                <a:spcPts val="0"/>
              </a:spcBef>
              <a:spcAft>
                <a:spcPts val="0"/>
              </a:spcAft>
              <a:buClrTx/>
              <a:buSzTx/>
              <a:buFontTx/>
              <a:buNone/>
              <a:tabLst/>
              <a:defRPr/>
            </a:pPr>
            <a:r>
              <a:rPr lang="en-US" sz="1200" b="0" i="0" u="none" strike="noStrike" kern="1200" baseline="0" dirty="0">
                <a:solidFill>
                  <a:schemeClr val="tx1"/>
                </a:solidFill>
                <a:latin typeface="+mn-lt"/>
                <a:ea typeface="+mn-ea"/>
                <a:cs typeface="+mn-cs"/>
              </a:rPr>
              <a:t>“Teach the rules and procedures and provide many opportunities to practice them.”</a:t>
            </a:r>
          </a:p>
          <a:p>
            <a:r>
              <a:rPr lang="en-US" b="0" dirty="0"/>
              <a:t>“Establishing</a:t>
            </a:r>
            <a:r>
              <a:rPr lang="en-US" b="0" baseline="0" dirty="0"/>
              <a:t> and teaching procedures increases the likelihood that students will engage in appropriate behavior and remain engaged </a:t>
            </a:r>
            <a:r>
              <a:rPr lang="en-US" b="0" baseline="0"/>
              <a:t>in learning tasks.”</a:t>
            </a:r>
            <a:endParaRPr lang="en-US" b="0" dirty="0"/>
          </a:p>
          <a:p>
            <a:endParaRPr lang="en-US" dirty="0"/>
          </a:p>
        </p:txBody>
      </p:sp>
      <p:sp>
        <p:nvSpPr>
          <p:cNvPr id="4" name="Slide Number Placeholder 3"/>
          <p:cNvSpPr>
            <a:spLocks noGrp="1"/>
          </p:cNvSpPr>
          <p:nvPr>
            <p:ph type="sldNum" sz="quarter" idx="10"/>
          </p:nvPr>
        </p:nvSpPr>
        <p:spPr/>
        <p:txBody>
          <a:bodyPr/>
          <a:lstStyle/>
          <a:p>
            <a:fld id="{BC0BDB5B-8A69-DA49-B3FA-F9DE6EC936B5}" type="slidenum">
              <a:rPr lang="en-US" smtClean="0"/>
              <a:pPr/>
              <a:t>53</a:t>
            </a:fld>
            <a:endParaRPr lang="en-US" dirty="0"/>
          </a:p>
        </p:txBody>
      </p:sp>
    </p:spTree>
    <p:extLst>
      <p:ext uri="{BB962C8B-B14F-4D97-AF65-F5344CB8AC3E}">
        <p14:creationId xmlns:p14="http://schemas.microsoft.com/office/powerpoint/2010/main" val="2209065760"/>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latin typeface="Times New Roman" charset="0"/>
                <a:ea typeface="ＭＳ Ｐゴシック" charset="0"/>
                <a:cs typeface="ＭＳ Ｐゴシック" charset="0"/>
              </a:rPr>
              <a:t>Read the slide or direct participants to read the slide, then say,</a:t>
            </a:r>
          </a:p>
          <a:p>
            <a:r>
              <a:rPr lang="en-US" b="0" dirty="0">
                <a:latin typeface="Times New Roman" charset="0"/>
                <a:ea typeface="ＭＳ Ｐゴシック" charset="0"/>
                <a:cs typeface="ＭＳ Ｐゴシック" charset="0"/>
              </a:rPr>
              <a:t>“</a:t>
            </a:r>
            <a:r>
              <a:rPr lang="en-US" dirty="0">
                <a:latin typeface="Times New Roman" charset="0"/>
                <a:ea typeface="ＭＳ Ｐゴシック" charset="0"/>
                <a:cs typeface="ＭＳ Ｐゴシック" charset="0"/>
              </a:rPr>
              <a:t>Procedures are the steps we take to complete a task.  Routines are the habits we form by repeating the same set of steps over and over.”</a:t>
            </a:r>
          </a:p>
          <a:p>
            <a:r>
              <a:rPr lang="en-US" dirty="0">
                <a:latin typeface="Times New Roman" charset="0"/>
                <a:ea typeface="ＭＳ Ｐゴシック" charset="0"/>
                <a:cs typeface="ＭＳ Ｐゴシック" charset="0"/>
              </a:rPr>
              <a:t>“Procedures are how we do something.  Routines develop from </a:t>
            </a:r>
            <a:r>
              <a:rPr lang="en-US" i="1" dirty="0">
                <a:latin typeface="Times New Roman" charset="0"/>
                <a:ea typeface="ＭＳ Ｐゴシック" charset="0"/>
                <a:cs typeface="ＭＳ Ｐゴシック" charset="0"/>
              </a:rPr>
              <a:t>consistent use </a:t>
            </a:r>
            <a:r>
              <a:rPr lang="en-US" dirty="0">
                <a:latin typeface="Times New Roman" charset="0"/>
                <a:ea typeface="ＭＳ Ｐゴシック" charset="0"/>
                <a:cs typeface="ＭＳ Ｐゴシック" charset="0"/>
              </a:rPr>
              <a:t>of procedures.</a:t>
            </a:r>
          </a:p>
          <a:p>
            <a:r>
              <a:rPr lang="en-US" dirty="0">
                <a:latin typeface="Times New Roman" charset="0"/>
                <a:ea typeface="ＭＳ Ｐゴシック" charset="0"/>
                <a:cs typeface="ＭＳ Ｐゴシック" charset="0"/>
              </a:rPr>
              <a:t>Procedures and routines are important because they help students follow rules and meet expectations.”</a:t>
            </a:r>
          </a:p>
          <a:p>
            <a:endParaRPr lang="en-US" dirty="0"/>
          </a:p>
        </p:txBody>
      </p:sp>
      <p:sp>
        <p:nvSpPr>
          <p:cNvPr id="4" name="Slide Number Placeholder 3"/>
          <p:cNvSpPr>
            <a:spLocks noGrp="1"/>
          </p:cNvSpPr>
          <p:nvPr>
            <p:ph type="sldNum" sz="quarter" idx="10"/>
          </p:nvPr>
        </p:nvSpPr>
        <p:spPr/>
        <p:txBody>
          <a:bodyPr/>
          <a:lstStyle/>
          <a:p>
            <a:fld id="{F8BE4607-2072-E14D-A2D4-834D545D3161}" type="slidenum">
              <a:rPr lang="en-US" smtClean="0"/>
              <a:t>54</a:t>
            </a:fld>
            <a:endParaRPr lang="en-US" dirty="0"/>
          </a:p>
        </p:txBody>
      </p:sp>
    </p:spTree>
    <p:extLst>
      <p:ext uri="{BB962C8B-B14F-4D97-AF65-F5344CB8AC3E}">
        <p14:creationId xmlns:p14="http://schemas.microsoft.com/office/powerpoint/2010/main" val="254868119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8"/>
        <p:cNvGrpSpPr/>
        <p:nvPr/>
      </p:nvGrpSpPr>
      <p:grpSpPr>
        <a:xfrm>
          <a:off x="0" y="0"/>
          <a:ext cx="0" cy="0"/>
          <a:chOff x="0" y="0"/>
          <a:chExt cx="0" cy="0"/>
        </a:xfrm>
      </p:grpSpPr>
      <p:sp>
        <p:nvSpPr>
          <p:cNvPr id="219" name="Shape 219"/>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a:headEnd type="none" w="med" len="med"/>
            <a:tailEnd type="none" w="med" len="med"/>
          </a:ln>
        </p:spPr>
      </p:sp>
      <p:sp>
        <p:nvSpPr>
          <p:cNvPr id="220" name="Shape 220"/>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US" sz="1200" b="1" i="0" u="none" strike="noStrike" cap="none" baseline="0" dirty="0">
                <a:solidFill>
                  <a:schemeClr val="dk1"/>
                </a:solidFill>
                <a:latin typeface="Calibri"/>
                <a:ea typeface="Calibri"/>
                <a:cs typeface="Calibri"/>
                <a:sym typeface="Calibri"/>
              </a:rPr>
              <a:t>Choose an Introductions Activity</a:t>
            </a:r>
          </a:p>
        </p:txBody>
      </p:sp>
      <p:sp>
        <p:nvSpPr>
          <p:cNvPr id="221" name="Shape 221"/>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b="0" i="0" u="none" strike="noStrike" cap="none" baseline="0">
                <a:solidFill>
                  <a:schemeClr val="dk1"/>
                </a:solidFill>
                <a:latin typeface="Calibri"/>
                <a:ea typeface="Calibri"/>
                <a:cs typeface="Calibri"/>
                <a:sym typeface="Calibri"/>
              </a:rPr>
              <a:t>6</a:t>
            </a:fld>
            <a:endParaRPr lang="en-US" sz="1200" b="0" i="0" u="none" strike="noStrike" cap="none" baseline="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933636361"/>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44035" name="Rectangle 3"/>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r>
              <a:rPr lang="en-US" altLang="en-US" b="1" dirty="0">
                <a:latin typeface="Times New Roman" pitchFamily="-108" charset="0"/>
                <a:ea typeface="ＭＳ Ｐゴシック" pitchFamily="-108" charset="-128"/>
              </a:rPr>
              <a:t>Say, </a:t>
            </a:r>
            <a:r>
              <a:rPr lang="en-US" altLang="en-US" b="0" baseline="0" dirty="0">
                <a:latin typeface="Times New Roman" pitchFamily="-108" charset="0"/>
                <a:ea typeface="ＭＳ Ｐゴシック" pitchFamily="-108" charset="-128"/>
              </a:rPr>
              <a:t> </a:t>
            </a:r>
            <a:r>
              <a:rPr lang="en-US" altLang="en-US" dirty="0">
                <a:latin typeface="Times New Roman" pitchFamily="-108" charset="0"/>
                <a:ea typeface="ＭＳ Ｐゴシック" pitchFamily="-108" charset="-128"/>
              </a:rPr>
              <a:t>“Research tells us… </a:t>
            </a:r>
            <a:r>
              <a:rPr lang="en-US" altLang="en-US" b="1" dirty="0">
                <a:latin typeface="Times New Roman" pitchFamily="-108" charset="0"/>
                <a:ea typeface="ＭＳ Ｐゴシック" pitchFamily="-108" charset="-128"/>
              </a:rPr>
              <a:t>then</a:t>
            </a:r>
            <a:r>
              <a:rPr lang="en-US" altLang="en-US" b="1" baseline="0" dirty="0">
                <a:latin typeface="Times New Roman" pitchFamily="-108" charset="0"/>
                <a:ea typeface="ＭＳ Ｐゴシック" pitchFamily="-108" charset="-128"/>
              </a:rPr>
              <a:t> r</a:t>
            </a:r>
            <a:r>
              <a:rPr lang="en-US" altLang="en-US" b="1" i="0" dirty="0">
                <a:latin typeface="Times New Roman" pitchFamily="-108" charset="0"/>
                <a:ea typeface="ＭＳ Ｐゴシック" pitchFamily="-108" charset="-128"/>
              </a:rPr>
              <a:t>ead the slide.</a:t>
            </a:r>
          </a:p>
        </p:txBody>
      </p:sp>
    </p:spTree>
    <p:extLst>
      <p:ext uri="{BB962C8B-B14F-4D97-AF65-F5344CB8AC3E}">
        <p14:creationId xmlns:p14="http://schemas.microsoft.com/office/powerpoint/2010/main" val="1717889104"/>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Read the slide.</a:t>
            </a:r>
          </a:p>
        </p:txBody>
      </p:sp>
      <p:sp>
        <p:nvSpPr>
          <p:cNvPr id="4" name="Slide Number Placeholder 3"/>
          <p:cNvSpPr>
            <a:spLocks noGrp="1"/>
          </p:cNvSpPr>
          <p:nvPr>
            <p:ph type="sldNum" sz="quarter" idx="10"/>
          </p:nvPr>
        </p:nvSpPr>
        <p:spPr/>
        <p:txBody>
          <a:bodyPr/>
          <a:lstStyle/>
          <a:p>
            <a:fld id="{5FA436B8-3B90-4696-9FC9-66F77D43CF58}" type="slidenum">
              <a:rPr lang="en-US" smtClean="0"/>
              <a:t>56</a:t>
            </a:fld>
            <a:endParaRPr lang="en-US"/>
          </a:p>
        </p:txBody>
      </p:sp>
    </p:spTree>
    <p:extLst>
      <p:ext uri="{BB962C8B-B14F-4D97-AF65-F5344CB8AC3E}">
        <p14:creationId xmlns:p14="http://schemas.microsoft.com/office/powerpoint/2010/main" val="4019666354"/>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Read the</a:t>
            </a:r>
            <a:r>
              <a:rPr lang="en-US" b="1" baseline="0" dirty="0"/>
              <a:t> slide, then say, </a:t>
            </a:r>
            <a:r>
              <a:rPr lang="en-US" b="0" baseline="0" dirty="0"/>
              <a:t>“Examples of effective procedures follow.”</a:t>
            </a:r>
            <a:endParaRPr lang="en-US" b="1" dirty="0"/>
          </a:p>
        </p:txBody>
      </p:sp>
      <p:sp>
        <p:nvSpPr>
          <p:cNvPr id="4" name="Slide Number Placeholder 3"/>
          <p:cNvSpPr>
            <a:spLocks noGrp="1"/>
          </p:cNvSpPr>
          <p:nvPr>
            <p:ph type="sldNum" sz="quarter" idx="10"/>
          </p:nvPr>
        </p:nvSpPr>
        <p:spPr/>
        <p:txBody>
          <a:bodyPr/>
          <a:lstStyle/>
          <a:p>
            <a:fld id="{5FA436B8-3B90-4696-9FC9-66F77D43CF58}" type="slidenum">
              <a:rPr lang="en-US" smtClean="0"/>
              <a:t>57</a:t>
            </a:fld>
            <a:endParaRPr lang="en-US"/>
          </a:p>
        </p:txBody>
      </p:sp>
    </p:spTree>
    <p:extLst>
      <p:ext uri="{BB962C8B-B14F-4D97-AF65-F5344CB8AC3E}">
        <p14:creationId xmlns:p14="http://schemas.microsoft.com/office/powerpoint/2010/main" val="1450837991"/>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latin typeface="Times New Roman" charset="0"/>
                <a:ea typeface="ＭＳ Ｐゴシック" charset="0"/>
                <a:cs typeface="ＭＳ Ｐゴシック" charset="0"/>
              </a:rPr>
              <a:t>Read the slide, then say,</a:t>
            </a:r>
          </a:p>
          <a:p>
            <a:r>
              <a:rPr lang="en-US" b="0" dirty="0">
                <a:latin typeface="Times New Roman" charset="0"/>
                <a:ea typeface="ＭＳ Ｐゴシック" charset="0"/>
                <a:cs typeface="ＭＳ Ｐゴシック" charset="0"/>
              </a:rPr>
              <a:t>“</a:t>
            </a:r>
            <a:r>
              <a:rPr lang="en-US" b="0" baseline="0" dirty="0">
                <a:latin typeface="Times New Roman" charset="0"/>
                <a:ea typeface="ＭＳ Ｐゴシック" charset="0"/>
                <a:cs typeface="ＭＳ Ｐゴシック" charset="0"/>
              </a:rPr>
              <a:t>After the classroom procedures have been defined and taught, they should be posted in the classroom in a prominent spot where you and your students can refer to them regularly and frequently.  Another important step in teaching is acknowledging students when they comply with the classroom procedures.  Giving positive feedback that is specific will help increase the likelihood students will comply with the rules in the future.  An example of positive feedback is ”Juan, thanks for putting your make up work in the folder. That type of responsibility will help you in a job some day!”</a:t>
            </a:r>
          </a:p>
          <a:p>
            <a:endParaRPr lang="en-US" b="0" dirty="0">
              <a:latin typeface="Times New Roman" charset="0"/>
              <a:ea typeface="ＭＳ Ｐゴシック" charset="0"/>
              <a:cs typeface="ＭＳ Ｐゴシック" charset="0"/>
            </a:endParaRPr>
          </a:p>
          <a:p>
            <a:endParaRPr lang="en-US" b="1" dirty="0">
              <a:latin typeface="Times New Roman" charset="0"/>
              <a:ea typeface="ＭＳ Ｐゴシック" charset="0"/>
              <a:cs typeface="ＭＳ Ｐゴシック" charset="0"/>
            </a:endParaRPr>
          </a:p>
          <a:p>
            <a:endParaRPr lang="en-US" b="1" dirty="0">
              <a:latin typeface="Times New Roman" charset="0"/>
              <a:ea typeface="ＭＳ Ｐゴシック" charset="0"/>
              <a:cs typeface="ＭＳ Ｐゴシック" charset="0"/>
            </a:endParaRPr>
          </a:p>
        </p:txBody>
      </p:sp>
      <p:sp>
        <p:nvSpPr>
          <p:cNvPr id="4" name="Slide Number Placeholder 3"/>
          <p:cNvSpPr>
            <a:spLocks noGrp="1"/>
          </p:cNvSpPr>
          <p:nvPr>
            <p:ph type="sldNum" sz="quarter" idx="10"/>
          </p:nvPr>
        </p:nvSpPr>
        <p:spPr/>
        <p:txBody>
          <a:bodyPr/>
          <a:lstStyle/>
          <a:p>
            <a:fld id="{671C2EB1-22DB-A546-9453-0C5C2A32182C}" type="slidenum">
              <a:rPr lang="en-US" smtClean="0"/>
              <a:t>59</a:t>
            </a:fld>
            <a:endParaRPr lang="en-US"/>
          </a:p>
        </p:txBody>
      </p:sp>
    </p:spTree>
    <p:extLst>
      <p:ext uri="{BB962C8B-B14F-4D97-AF65-F5344CB8AC3E}">
        <p14:creationId xmlns:p14="http://schemas.microsoft.com/office/powerpoint/2010/main" val="2229266170"/>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Read the</a:t>
            </a:r>
            <a:r>
              <a:rPr lang="en-US" b="1" baseline="0" dirty="0"/>
              <a:t> slide, then say, </a:t>
            </a:r>
            <a:r>
              <a:rPr lang="en-US" b="0" baseline="0" dirty="0"/>
              <a:t>“Your team must work with your staff to answer all of these questions in order to effectively implement procedures in all classrooms.”</a:t>
            </a:r>
            <a:endParaRPr lang="en-US" b="1" dirty="0"/>
          </a:p>
        </p:txBody>
      </p:sp>
      <p:sp>
        <p:nvSpPr>
          <p:cNvPr id="4" name="Slide Number Placeholder 3"/>
          <p:cNvSpPr>
            <a:spLocks noGrp="1"/>
          </p:cNvSpPr>
          <p:nvPr>
            <p:ph type="sldNum" sz="quarter" idx="10"/>
          </p:nvPr>
        </p:nvSpPr>
        <p:spPr/>
        <p:txBody>
          <a:bodyPr/>
          <a:lstStyle/>
          <a:p>
            <a:fld id="{DDC57270-1435-9749-8C75-F4C5FD1D1467}" type="slidenum">
              <a:rPr lang="en-US" smtClean="0"/>
              <a:t>60</a:t>
            </a:fld>
            <a:endParaRPr lang="en-US"/>
          </a:p>
        </p:txBody>
      </p:sp>
    </p:spTree>
    <p:extLst>
      <p:ext uri="{BB962C8B-B14F-4D97-AF65-F5344CB8AC3E}">
        <p14:creationId xmlns:p14="http://schemas.microsoft.com/office/powerpoint/2010/main" val="2302701402"/>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Read</a:t>
            </a:r>
            <a:r>
              <a:rPr lang="en-US" b="1" baseline="0" dirty="0"/>
              <a:t> the directions.  Provide approximately 2-3 minutes for this discussion.</a:t>
            </a:r>
          </a:p>
          <a:p>
            <a:r>
              <a:rPr lang="en-US" b="0" baseline="0" dirty="0"/>
              <a:t>Possible Responses: </a:t>
            </a:r>
          </a:p>
          <a:p>
            <a:pPr marL="171450" indent="-171450">
              <a:buFont typeface="Arial" panose="020B0604020202020204" pitchFamily="34" charset="0"/>
              <a:buChar char="•"/>
            </a:pPr>
            <a:r>
              <a:rPr lang="en-US" baseline="0" dirty="0"/>
              <a:t>students giving their id number to pay for lunch</a:t>
            </a:r>
          </a:p>
          <a:p>
            <a:pPr marL="171450" indent="-171450">
              <a:buFont typeface="Arial" panose="020B0604020202020204" pitchFamily="34" charset="0"/>
              <a:buChar char="•"/>
            </a:pPr>
            <a:r>
              <a:rPr lang="en-US" baseline="0" dirty="0"/>
              <a:t>checking out a library book</a:t>
            </a:r>
          </a:p>
          <a:p>
            <a:pPr marL="171450" indent="-171450">
              <a:buFont typeface="Arial" panose="020B0604020202020204" pitchFamily="34" charset="0"/>
              <a:buChar char="•"/>
            </a:pPr>
            <a:r>
              <a:rPr lang="en-US" baseline="0" dirty="0"/>
              <a:t>lining up when the fire drill signal is given </a:t>
            </a:r>
          </a:p>
          <a:p>
            <a:pPr marL="171450" indent="-171450">
              <a:buFont typeface="Arial" panose="020B0604020202020204" pitchFamily="34" charset="0"/>
              <a:buChar char="•"/>
            </a:pPr>
            <a:r>
              <a:rPr lang="en-US" baseline="0" dirty="0"/>
              <a:t>bus dismissal</a:t>
            </a:r>
          </a:p>
          <a:p>
            <a:pPr marL="171450" indent="-171450">
              <a:buFont typeface="Arial" panose="020B0604020202020204" pitchFamily="34" charset="0"/>
              <a:buChar char="•"/>
            </a:pPr>
            <a:r>
              <a:rPr lang="en-US" baseline="0" dirty="0"/>
              <a:t>ordering at McDonalds</a:t>
            </a:r>
          </a:p>
          <a:p>
            <a:pPr marL="171450" indent="-171450">
              <a:buFont typeface="Arial" panose="020B0604020202020204" pitchFamily="34" charset="0"/>
              <a:buChar char="•"/>
            </a:pPr>
            <a:r>
              <a:rPr lang="en-US" baseline="0" dirty="0"/>
              <a:t>presenting your ID and ticket, entering the gate, taking off your shoes as part of airport security</a:t>
            </a:r>
          </a:p>
          <a:p>
            <a:pPr marL="171450" indent="-171450">
              <a:buFont typeface="Arial" panose="020B0604020202020204" pitchFamily="34" charset="0"/>
              <a:buChar char="•"/>
            </a:pPr>
            <a:r>
              <a:rPr lang="en-US" baseline="0" dirty="0"/>
              <a:t>providing insurance card at the doctor’s office</a:t>
            </a:r>
            <a:endParaRPr lang="en-US" dirty="0"/>
          </a:p>
        </p:txBody>
      </p:sp>
      <p:sp>
        <p:nvSpPr>
          <p:cNvPr id="4" name="Slide Number Placeholder 3"/>
          <p:cNvSpPr>
            <a:spLocks noGrp="1"/>
          </p:cNvSpPr>
          <p:nvPr>
            <p:ph type="sldNum" sz="quarter" idx="10"/>
          </p:nvPr>
        </p:nvSpPr>
        <p:spPr/>
        <p:txBody>
          <a:bodyPr/>
          <a:lstStyle/>
          <a:p>
            <a:fld id="{F8BE4607-2072-E14D-A2D4-834D545D3161}" type="slidenum">
              <a:rPr lang="en-US" smtClean="0"/>
              <a:t>61</a:t>
            </a:fld>
            <a:endParaRPr lang="en-US" dirty="0"/>
          </a:p>
        </p:txBody>
      </p:sp>
    </p:spTree>
    <p:extLst>
      <p:ext uri="{BB962C8B-B14F-4D97-AF65-F5344CB8AC3E}">
        <p14:creationId xmlns:p14="http://schemas.microsoft.com/office/powerpoint/2010/main" val="442006376"/>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This slide includes narration.</a:t>
            </a:r>
            <a:r>
              <a:rPr lang="en-US" b="1" baseline="0" dirty="0"/>
              <a:t>  Say, </a:t>
            </a:r>
            <a:endParaRPr lang="en-US" b="1" dirty="0"/>
          </a:p>
          <a:p>
            <a:r>
              <a:rPr lang="en-US" b="0" dirty="0"/>
              <a:t>“The teachers</a:t>
            </a:r>
            <a:r>
              <a:rPr lang="en-US" b="0" baseline="0" dirty="0"/>
              <a:t> listed all the steps required to move efficiently and quietly from one location in the school to the next.  They wrote each step in age appropriate language, then put the steps in a rhyme to help the students remember them.  They included a </a:t>
            </a:r>
            <a:r>
              <a:rPr lang="en-US" b="0" baseline="0" dirty="0" err="1"/>
              <a:t>precorrect</a:t>
            </a:r>
            <a:r>
              <a:rPr lang="en-US" b="0" baseline="0" dirty="0"/>
              <a:t> by incorporating ‘Tiger Pride’, the title of the school’s social/behavior expectations, into the rhyme,” </a:t>
            </a:r>
            <a:r>
              <a:rPr lang="en-US" b="1" baseline="0" dirty="0"/>
              <a:t>then place the cursor on the speaker and press the play button.</a:t>
            </a:r>
            <a:endParaRPr lang="en-US" b="0" baseline="0" dirty="0"/>
          </a:p>
          <a:p>
            <a:endParaRPr lang="en-US" b="1" dirty="0"/>
          </a:p>
        </p:txBody>
      </p:sp>
      <p:sp>
        <p:nvSpPr>
          <p:cNvPr id="4" name="Slide Number Placeholder 3"/>
          <p:cNvSpPr>
            <a:spLocks noGrp="1"/>
          </p:cNvSpPr>
          <p:nvPr>
            <p:ph type="sldNum" sz="quarter" idx="10"/>
          </p:nvPr>
        </p:nvSpPr>
        <p:spPr/>
        <p:txBody>
          <a:bodyPr/>
          <a:lstStyle/>
          <a:p>
            <a:fld id="{5FA436B8-3B90-4696-9FC9-66F77D43CF58}" type="slidenum">
              <a:rPr lang="en-US" smtClean="0"/>
              <a:t>62</a:t>
            </a:fld>
            <a:endParaRPr lang="en-US"/>
          </a:p>
        </p:txBody>
      </p:sp>
    </p:spTree>
    <p:extLst>
      <p:ext uri="{BB962C8B-B14F-4D97-AF65-F5344CB8AC3E}">
        <p14:creationId xmlns:p14="http://schemas.microsoft.com/office/powerpoint/2010/main" val="4100007635"/>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Read the slide,</a:t>
            </a:r>
            <a:r>
              <a:rPr lang="en-US" b="1" baseline="0" dirty="0"/>
              <a:t> then say, </a:t>
            </a:r>
            <a:r>
              <a:rPr lang="en-US" b="0" baseline="0" dirty="0"/>
              <a:t>“The student SW-PBS team at Ruskin High School worked collaboratively with staff to draft these hallway procedures.  They discussed the difficulties students had when passing in the halls, then wrote what students should do, when they should do it, and how to do it.  The student team made a video demonstrating the procedure, then assisted staff in recognizing students for following the procedure during passing times.”</a:t>
            </a:r>
            <a:endParaRPr lang="en-US" b="1" dirty="0"/>
          </a:p>
        </p:txBody>
      </p:sp>
      <p:sp>
        <p:nvSpPr>
          <p:cNvPr id="4" name="Slide Number Placeholder 3"/>
          <p:cNvSpPr>
            <a:spLocks noGrp="1"/>
          </p:cNvSpPr>
          <p:nvPr>
            <p:ph type="sldNum" sz="quarter" idx="10"/>
          </p:nvPr>
        </p:nvSpPr>
        <p:spPr/>
        <p:txBody>
          <a:bodyPr/>
          <a:lstStyle/>
          <a:p>
            <a:fld id="{5FA436B8-3B90-4696-9FC9-66F77D43CF58}" type="slidenum">
              <a:rPr lang="en-US" smtClean="0"/>
              <a:t>63</a:t>
            </a:fld>
            <a:endParaRPr lang="en-US"/>
          </a:p>
        </p:txBody>
      </p:sp>
    </p:spTree>
    <p:extLst>
      <p:ext uri="{BB962C8B-B14F-4D97-AF65-F5344CB8AC3E}">
        <p14:creationId xmlns:p14="http://schemas.microsoft.com/office/powerpoint/2010/main" val="3099821392"/>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b="1" dirty="0"/>
              <a:t>Read the slide,</a:t>
            </a:r>
            <a:r>
              <a:rPr lang="en-US" b="1" baseline="0" dirty="0"/>
              <a:t> then provide approximately 10 minutes for this discussion.</a:t>
            </a:r>
            <a:endParaRPr lang="en-US" b="1" dirty="0"/>
          </a:p>
          <a:p>
            <a:endParaRPr lang="en-US" dirty="0"/>
          </a:p>
        </p:txBody>
      </p:sp>
      <p:sp>
        <p:nvSpPr>
          <p:cNvPr id="4" name="Slide Number Placeholder 3"/>
          <p:cNvSpPr>
            <a:spLocks noGrp="1"/>
          </p:cNvSpPr>
          <p:nvPr>
            <p:ph type="sldNum" sz="quarter" idx="10"/>
          </p:nvPr>
        </p:nvSpPr>
        <p:spPr/>
        <p:txBody>
          <a:bodyPr/>
          <a:lstStyle/>
          <a:p>
            <a:fld id="{A875B4DD-DD12-5549-9756-868EB0781E70}" type="slidenum">
              <a:rPr lang="en-US" smtClean="0"/>
              <a:pPr/>
              <a:t>64</a:t>
            </a:fld>
            <a:endParaRPr lang="en-US" dirty="0"/>
          </a:p>
        </p:txBody>
      </p:sp>
    </p:spTree>
    <p:extLst>
      <p:ext uri="{BB962C8B-B14F-4D97-AF65-F5344CB8AC3E}">
        <p14:creationId xmlns:p14="http://schemas.microsoft.com/office/powerpoint/2010/main" val="873194280"/>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457175">
              <a:defRPr/>
            </a:pPr>
            <a:r>
              <a:rPr lang="en-US" b="1" baseline="0" dirty="0"/>
              <a:t>Introduce this activity by saying, </a:t>
            </a:r>
            <a:r>
              <a:rPr lang="en-US" b="0" baseline="0" dirty="0"/>
              <a:t>“Select one of the procedures you identified during your team’s discussion as not being in place.  Then, remember the steps involved in writing well-defined procedures introduced previously.”</a:t>
            </a:r>
          </a:p>
          <a:p>
            <a:pPr defTabSz="457175">
              <a:defRPr/>
            </a:pPr>
            <a:endParaRPr lang="en-US" b="0" baseline="0" dirty="0"/>
          </a:p>
          <a:p>
            <a:pPr defTabSz="457175">
              <a:defRPr/>
            </a:pPr>
            <a:r>
              <a:rPr lang="en-US" b="1" baseline="0" dirty="0"/>
              <a:t>Provide approximately 10 minutes for this activity.</a:t>
            </a:r>
            <a:endParaRPr lang="en-US" b="1" dirty="0"/>
          </a:p>
          <a:p>
            <a:endParaRPr lang="en-US" dirty="0"/>
          </a:p>
        </p:txBody>
      </p:sp>
      <p:sp>
        <p:nvSpPr>
          <p:cNvPr id="4" name="Slide Number Placeholder 3"/>
          <p:cNvSpPr>
            <a:spLocks noGrp="1"/>
          </p:cNvSpPr>
          <p:nvPr>
            <p:ph type="sldNum" sz="quarter" idx="10"/>
          </p:nvPr>
        </p:nvSpPr>
        <p:spPr/>
        <p:txBody>
          <a:bodyPr/>
          <a:lstStyle/>
          <a:p>
            <a:fld id="{A875B4DD-DD12-5549-9756-868EB0781E70}" type="slidenum">
              <a:rPr lang="en-US" smtClean="0"/>
              <a:pPr/>
              <a:t>65</a:t>
            </a:fld>
            <a:endParaRPr lang="en-US" dirty="0"/>
          </a:p>
        </p:txBody>
      </p:sp>
    </p:spTree>
    <p:extLst>
      <p:ext uri="{BB962C8B-B14F-4D97-AF65-F5344CB8AC3E}">
        <p14:creationId xmlns:p14="http://schemas.microsoft.com/office/powerpoint/2010/main" val="361099298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5"/>
        <p:cNvGrpSpPr/>
        <p:nvPr/>
      </p:nvGrpSpPr>
      <p:grpSpPr>
        <a:xfrm>
          <a:off x="0" y="0"/>
          <a:ext cx="0" cy="0"/>
          <a:chOff x="0" y="0"/>
          <a:chExt cx="0" cy="0"/>
        </a:xfrm>
      </p:grpSpPr>
      <p:sp>
        <p:nvSpPr>
          <p:cNvPr id="226" name="Shape 226"/>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227" name="Shape 227"/>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marL="0" marR="0" lvl="0" indent="0" algn="l" rtl="0">
              <a:spcBef>
                <a:spcPts val="0"/>
              </a:spcBef>
              <a:buNone/>
            </a:pPr>
            <a:r>
              <a:rPr lang="en-US" sz="1200" b="0" i="0" u="none" strike="noStrike" kern="1200" dirty="0">
                <a:solidFill>
                  <a:schemeClr val="tx1"/>
                </a:solidFill>
                <a:effectLst/>
                <a:latin typeface="+mn-lt"/>
                <a:ea typeface="+mn-ea"/>
                <a:cs typeface="+mn-cs"/>
              </a:rPr>
              <a:t>This session provides information necessary for the development of schoolwide expectations and specific behaviors/rules that make up the building matrix. This social behavioral curriculum defines the social skills that we expect all students and staff to display. Schoolwide expectations reflect the language and culture of each school. They will become the language all staff use when they teach, remind, recognize, and correct students. </a:t>
            </a:r>
            <a:r>
              <a:rPr lang="en-US" sz="1200" b="1" i="1" u="none" strike="noStrike" kern="1200" dirty="0">
                <a:solidFill>
                  <a:schemeClr val="tx1"/>
                </a:solidFill>
                <a:effectLst/>
                <a:latin typeface="+mn-lt"/>
                <a:ea typeface="+mn-ea"/>
                <a:cs typeface="+mn-cs"/>
              </a:rPr>
              <a:t>They will be the cornerstone for all you will do to implement SW-PBS.</a:t>
            </a:r>
            <a:r>
              <a:rPr lang="en-US" sz="1200" b="0" i="0" u="none" strike="noStrike" kern="1200" dirty="0">
                <a:solidFill>
                  <a:schemeClr val="tx1"/>
                </a:solidFill>
                <a:effectLst/>
                <a:latin typeface="+mn-lt"/>
                <a:ea typeface="+mn-ea"/>
                <a:cs typeface="+mn-cs"/>
              </a:rPr>
              <a:t> In addition, the creation of clearly defined schoolwide procedures will be covered. Clearly defined procedures allow staff to teach and supervise consistently and predictably.</a:t>
            </a:r>
            <a:endParaRPr sz="1200" b="0" i="0" u="none" strike="noStrike" cap="none" baseline="0" dirty="0">
              <a:solidFill>
                <a:schemeClr val="dk1"/>
              </a:solidFill>
              <a:latin typeface="Calibri"/>
              <a:ea typeface="Calibri"/>
              <a:cs typeface="Calibri"/>
              <a:sym typeface="Calibri"/>
            </a:endParaRPr>
          </a:p>
        </p:txBody>
      </p:sp>
      <p:sp>
        <p:nvSpPr>
          <p:cNvPr id="228" name="Shape 228"/>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b="0" i="0" u="none" strike="noStrike" cap="none" baseline="0">
                <a:solidFill>
                  <a:schemeClr val="dk1"/>
                </a:solidFill>
                <a:latin typeface="Calibri"/>
                <a:ea typeface="Calibri"/>
                <a:cs typeface="Calibri"/>
                <a:sym typeface="Calibri"/>
              </a:rPr>
              <a:t>7</a:t>
            </a:fld>
            <a:endParaRPr lang="en-US" sz="1200" b="0" i="0" u="none" strike="noStrike" cap="none" baseline="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4137941377"/>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Provide access to the MO SW-PBS Teacher Tool: Classroom Procedures</a:t>
            </a:r>
            <a:r>
              <a:rPr lang="en-US" b="1" baseline="0" dirty="0"/>
              <a:t> and Routines found in Google Drive&gt;MO SWPBS State Team&gt;CDR Files 15-16&gt;3_Training&gt;Tier 1 15-16&gt;15-16 Prep&gt;Prep Session 6&gt;Handouts</a:t>
            </a:r>
          </a:p>
          <a:p>
            <a:endParaRPr lang="en-US" b="1" dirty="0"/>
          </a:p>
          <a:p>
            <a:r>
              <a:rPr lang="en-US" b="1" dirty="0"/>
              <a:t>Say,</a:t>
            </a:r>
            <a:r>
              <a:rPr lang="en-US" b="1" baseline="0" dirty="0"/>
              <a:t> </a:t>
            </a:r>
            <a:r>
              <a:rPr lang="en-US" b="0" baseline="0" dirty="0"/>
              <a:t>“MO SW-PBS Teacher Tools have been created to support the development and implementation of the 8 effective classroom practices identified through the review of research literature.</a:t>
            </a:r>
          </a:p>
          <a:p>
            <a:r>
              <a:rPr lang="en-US" b="0" baseline="0" dirty="0"/>
              <a:t>Each tool provides the following information:</a:t>
            </a:r>
          </a:p>
          <a:p>
            <a:pPr marL="228600" indent="-228600">
              <a:buAutoNum type="arabicParenR"/>
            </a:pPr>
            <a:r>
              <a:rPr lang="en-US" b="0" baseline="0" dirty="0"/>
              <a:t>Research supporting the development and use of the classroom practice</a:t>
            </a:r>
          </a:p>
          <a:p>
            <a:pPr marL="228600" indent="-228600">
              <a:buAutoNum type="arabicParenR"/>
            </a:pPr>
            <a:r>
              <a:rPr lang="en-US" b="0" baseline="0" dirty="0"/>
              <a:t>Definition of the classroom practice</a:t>
            </a:r>
          </a:p>
          <a:p>
            <a:pPr marL="228600" indent="-228600">
              <a:buAutoNum type="arabicParenR"/>
            </a:pPr>
            <a:r>
              <a:rPr lang="en-US" b="0" baseline="0" dirty="0"/>
              <a:t>Examples of the classroom practice</a:t>
            </a:r>
          </a:p>
          <a:p>
            <a:pPr marL="228600" indent="-228600">
              <a:buAutoNum type="arabicParenR"/>
            </a:pPr>
            <a:r>
              <a:rPr lang="en-US" b="0" baseline="0" dirty="0"/>
              <a:t>Guidelines for developing and utilizing the classroom practice</a:t>
            </a:r>
          </a:p>
          <a:p>
            <a:pPr marL="228600" indent="-228600">
              <a:buAutoNum type="arabicParenR"/>
            </a:pPr>
            <a:r>
              <a:rPr lang="en-US" b="0" baseline="0" dirty="0"/>
              <a:t>Teacher Self-Assessment and Observation Tool</a:t>
            </a:r>
          </a:p>
          <a:p>
            <a:pPr marL="228600" indent="-228600">
              <a:buAutoNum type="arabicParenR"/>
            </a:pPr>
            <a:r>
              <a:rPr lang="en-US" b="0" baseline="0" dirty="0"/>
              <a:t>List of MO Teacher Leader Standards addressed by the classroom practice</a:t>
            </a:r>
          </a:p>
          <a:p>
            <a:pPr marL="228600" indent="-228600">
              <a:buAutoNum type="arabicParenR"/>
            </a:pPr>
            <a:r>
              <a:rPr lang="en-US" b="0" baseline="0" dirty="0"/>
              <a:t>List of complete references found on the back of the Teacher Tool</a:t>
            </a:r>
            <a:endParaRPr lang="en-US" b="1" dirty="0"/>
          </a:p>
        </p:txBody>
      </p:sp>
      <p:sp>
        <p:nvSpPr>
          <p:cNvPr id="4" name="Slide Number Placeholder 3"/>
          <p:cNvSpPr>
            <a:spLocks noGrp="1"/>
          </p:cNvSpPr>
          <p:nvPr>
            <p:ph type="sldNum" sz="quarter" idx="10"/>
          </p:nvPr>
        </p:nvSpPr>
        <p:spPr/>
        <p:txBody>
          <a:bodyPr/>
          <a:lstStyle/>
          <a:p>
            <a:fld id="{A875B4DD-DD12-5549-9756-868EB0781E70}" type="slidenum">
              <a:rPr lang="en-US" smtClean="0"/>
              <a:pPr/>
              <a:t>66</a:t>
            </a:fld>
            <a:endParaRPr lang="en-US" dirty="0"/>
          </a:p>
        </p:txBody>
      </p:sp>
    </p:spTree>
    <p:extLst>
      <p:ext uri="{BB962C8B-B14F-4D97-AF65-F5344CB8AC3E}">
        <p14:creationId xmlns:p14="http://schemas.microsoft.com/office/powerpoint/2010/main" val="2887432089"/>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Direct participants to get out the Universal Support Checklist and the Action Plan,</a:t>
            </a:r>
            <a:r>
              <a:rPr lang="en-US" b="1" baseline="0" dirty="0"/>
              <a:t> then say,</a:t>
            </a:r>
            <a:endParaRPr lang="en-US" baseline="0" dirty="0"/>
          </a:p>
          <a:p>
            <a:r>
              <a:rPr lang="en-US" baseline="0" dirty="0"/>
              <a:t>“Remember to make plans for professional development in order to engage staff in all aspects of the process of clarifying expected behavior by developing clearly defined procedures.”</a:t>
            </a:r>
            <a:endParaRPr lang="en-US" dirty="0"/>
          </a:p>
          <a:p>
            <a:endParaRPr lang="en-US" dirty="0"/>
          </a:p>
        </p:txBody>
      </p:sp>
      <p:sp>
        <p:nvSpPr>
          <p:cNvPr id="4" name="Slide Number Placeholder 3"/>
          <p:cNvSpPr>
            <a:spLocks noGrp="1"/>
          </p:cNvSpPr>
          <p:nvPr>
            <p:ph type="sldNum" sz="quarter" idx="10"/>
          </p:nvPr>
        </p:nvSpPr>
        <p:spPr/>
        <p:txBody>
          <a:bodyPr/>
          <a:lstStyle/>
          <a:p>
            <a:fld id="{A875B4DD-DD12-5549-9756-868EB0781E70}" type="slidenum">
              <a:rPr lang="en-US" smtClean="0"/>
              <a:pPr/>
              <a:t>67</a:t>
            </a:fld>
            <a:endParaRPr lang="en-US" dirty="0"/>
          </a:p>
        </p:txBody>
      </p:sp>
    </p:spTree>
    <p:extLst>
      <p:ext uri="{BB962C8B-B14F-4D97-AF65-F5344CB8AC3E}">
        <p14:creationId xmlns:p14="http://schemas.microsoft.com/office/powerpoint/2010/main" val="370818671"/>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A875B4DD-DD12-5549-9756-868EB0781E70}" type="slidenum">
              <a:rPr lang="en-US" smtClean="0"/>
              <a:pPr/>
              <a:t>68</a:t>
            </a:fld>
            <a:endParaRPr lang="en-US" dirty="0"/>
          </a:p>
        </p:txBody>
      </p:sp>
    </p:spTree>
    <p:extLst>
      <p:ext uri="{BB962C8B-B14F-4D97-AF65-F5344CB8AC3E}">
        <p14:creationId xmlns:p14="http://schemas.microsoft.com/office/powerpoint/2010/main" val="428295032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5"/>
        <p:cNvGrpSpPr/>
        <p:nvPr/>
      </p:nvGrpSpPr>
      <p:grpSpPr>
        <a:xfrm>
          <a:off x="0" y="0"/>
          <a:ext cx="0" cy="0"/>
          <a:chOff x="0" y="0"/>
          <a:chExt cx="0" cy="0"/>
        </a:xfrm>
      </p:grpSpPr>
      <p:sp>
        <p:nvSpPr>
          <p:cNvPr id="226" name="Shape 226"/>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227" name="Shape 227"/>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marL="0" marR="0" lvl="0" indent="0" algn="l" rtl="0">
              <a:spcBef>
                <a:spcPts val="0"/>
              </a:spcBef>
              <a:buNone/>
            </a:pPr>
            <a:endParaRPr sz="1200" b="0" i="0" u="none" strike="noStrike" cap="none" baseline="0" dirty="0">
              <a:solidFill>
                <a:schemeClr val="dk1"/>
              </a:solidFill>
              <a:latin typeface="Calibri"/>
              <a:ea typeface="Calibri"/>
              <a:cs typeface="Calibri"/>
              <a:sym typeface="Calibri"/>
            </a:endParaRPr>
          </a:p>
        </p:txBody>
      </p:sp>
      <p:sp>
        <p:nvSpPr>
          <p:cNvPr id="228" name="Shape 228"/>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b="0" i="0" u="none" strike="noStrike" cap="none" baseline="0">
                <a:solidFill>
                  <a:schemeClr val="dk1"/>
                </a:solidFill>
                <a:latin typeface="Calibri"/>
                <a:ea typeface="Calibri"/>
                <a:cs typeface="Calibri"/>
                <a:sym typeface="Calibri"/>
              </a:rPr>
              <a:t>9</a:t>
            </a:fld>
            <a:endParaRPr lang="en-US" sz="1200" b="0" i="0" u="none" strike="noStrike" cap="none" baseline="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9869065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9"/>
        <p:cNvGrpSpPr/>
        <p:nvPr/>
      </p:nvGrpSpPr>
      <p:grpSpPr>
        <a:xfrm>
          <a:off x="0" y="0"/>
          <a:ext cx="0" cy="0"/>
          <a:chOff x="0" y="0"/>
          <a:chExt cx="0" cy="0"/>
        </a:xfrm>
      </p:grpSpPr>
      <p:sp>
        <p:nvSpPr>
          <p:cNvPr id="570" name="Shape 570"/>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a:headEnd type="none" w="med" len="med"/>
            <a:tailEnd type="none" w="med" len="med"/>
          </a:ln>
        </p:spPr>
      </p:sp>
      <p:sp>
        <p:nvSpPr>
          <p:cNvPr id="571" name="Shape 571"/>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US" sz="1200" b="0" i="0" u="none" strike="noStrike" cap="none" baseline="0">
                <a:solidFill>
                  <a:schemeClr val="dk1"/>
                </a:solidFill>
                <a:latin typeface="Arial"/>
                <a:ea typeface="Arial"/>
                <a:cs typeface="Arial"/>
                <a:sym typeface="Arial"/>
              </a:rPr>
              <a:t>“The science of behavior is the foundation of SW-PBS.</a:t>
            </a:r>
          </a:p>
          <a:p>
            <a:pPr marL="0" marR="0" lvl="0" indent="0" algn="l" rtl="0">
              <a:spcBef>
                <a:spcPts val="0"/>
              </a:spcBef>
              <a:buSzPct val="25000"/>
              <a:buNone/>
            </a:pPr>
            <a:r>
              <a:rPr lang="en-US" sz="1200" b="0" i="0" u="none" strike="noStrike" cap="none" baseline="0">
                <a:solidFill>
                  <a:schemeClr val="dk1"/>
                </a:solidFill>
                <a:latin typeface="Arial"/>
                <a:ea typeface="Arial"/>
                <a:cs typeface="Arial"/>
                <a:sym typeface="Arial"/>
              </a:rPr>
              <a:t>What are some of the principles of the science of behavior?</a:t>
            </a:r>
          </a:p>
          <a:p>
            <a:pPr marL="171450" marR="0" lvl="0" indent="-171450" algn="l" rtl="0">
              <a:spcBef>
                <a:spcPts val="0"/>
              </a:spcBef>
              <a:buClr>
                <a:schemeClr val="dk1"/>
              </a:buClr>
              <a:buSzPct val="100000"/>
              <a:buFont typeface="Arial"/>
              <a:buChar char="•"/>
            </a:pPr>
            <a:r>
              <a:rPr lang="en-US" sz="1200" b="0" i="0" u="none" strike="noStrike" cap="none" baseline="0">
                <a:solidFill>
                  <a:schemeClr val="dk1"/>
                </a:solidFill>
                <a:latin typeface="Arial"/>
                <a:ea typeface="Arial"/>
                <a:cs typeface="Arial"/>
                <a:sym typeface="Arial"/>
              </a:rPr>
              <a:t>Students are not born with bad (or good) behavior. Behavior is learned. The good news is that as educators, we can help students learn </a:t>
            </a:r>
            <a:r>
              <a:rPr lang="en-US" sz="1200" b="0" i="1" u="none" strike="noStrike" cap="none" baseline="0">
                <a:solidFill>
                  <a:schemeClr val="dk1"/>
                </a:solidFill>
                <a:latin typeface="Arial"/>
                <a:ea typeface="Arial"/>
                <a:cs typeface="Arial"/>
                <a:sym typeface="Arial"/>
              </a:rPr>
              <a:t>new</a:t>
            </a:r>
            <a:r>
              <a:rPr lang="en-US" sz="1200" b="0" i="0" u="none" strike="noStrike" cap="none" baseline="0">
                <a:solidFill>
                  <a:schemeClr val="dk1"/>
                </a:solidFill>
                <a:latin typeface="Arial"/>
                <a:ea typeface="Arial"/>
                <a:cs typeface="Arial"/>
                <a:sym typeface="Arial"/>
              </a:rPr>
              <a:t> behaviors.</a:t>
            </a:r>
          </a:p>
          <a:p>
            <a:pPr marL="0" marR="0" lvl="0" indent="0" algn="l" rtl="0">
              <a:spcBef>
                <a:spcPts val="0"/>
              </a:spcBef>
              <a:buNone/>
            </a:pPr>
            <a:endParaRPr sz="1200" b="0" i="0" u="none" strike="noStrike" cap="none" baseline="0">
              <a:solidFill>
                <a:schemeClr val="dk1"/>
              </a:solidFill>
              <a:latin typeface="Arial"/>
              <a:ea typeface="Arial"/>
              <a:cs typeface="Arial"/>
              <a:sym typeface="Arial"/>
            </a:endParaRPr>
          </a:p>
          <a:p>
            <a:pPr marL="171450" marR="0" lvl="0" indent="-171450" algn="l" rtl="0">
              <a:spcBef>
                <a:spcPts val="0"/>
              </a:spcBef>
              <a:buClr>
                <a:schemeClr val="dk1"/>
              </a:buClr>
              <a:buSzPct val="100000"/>
              <a:buFont typeface="Arial"/>
              <a:buChar char="•"/>
            </a:pPr>
            <a:r>
              <a:rPr lang="en-US" sz="1200" b="0" i="0" u="none" strike="noStrike" cap="none" baseline="0">
                <a:solidFill>
                  <a:schemeClr val="dk1"/>
                </a:solidFill>
                <a:latin typeface="Arial"/>
                <a:ea typeface="Arial"/>
                <a:cs typeface="Arial"/>
                <a:sym typeface="Arial"/>
              </a:rPr>
              <a:t>Students don’t learn appropriate behavior if all we do is use a “get tough” approach.  Punishment (by definition) reduces the misbehavior targeted; however, it does not teach the student what to do instead of misbehaving. </a:t>
            </a:r>
          </a:p>
          <a:p>
            <a:pPr marL="0" marR="0" lvl="0" indent="0" algn="l" rtl="0">
              <a:spcBef>
                <a:spcPts val="0"/>
              </a:spcBef>
              <a:buNone/>
            </a:pPr>
            <a:endParaRPr sz="1200" b="0" i="0" u="none" strike="noStrike" cap="none" baseline="0">
              <a:solidFill>
                <a:schemeClr val="dk1"/>
              </a:solidFill>
              <a:latin typeface="Arial"/>
              <a:ea typeface="Arial"/>
              <a:cs typeface="Arial"/>
              <a:sym typeface="Arial"/>
            </a:endParaRPr>
          </a:p>
          <a:p>
            <a:pPr marL="171450" marR="0" lvl="0" indent="-171450" algn="l" rtl="0">
              <a:spcBef>
                <a:spcPts val="0"/>
              </a:spcBef>
              <a:buClr>
                <a:schemeClr val="dk1"/>
              </a:buClr>
              <a:buSzPct val="100000"/>
              <a:buFont typeface="Arial"/>
              <a:buChar char="•"/>
            </a:pPr>
            <a:r>
              <a:rPr lang="en-US" sz="1200" b="0" i="0" u="none" strike="noStrike" cap="none" baseline="0">
                <a:solidFill>
                  <a:schemeClr val="dk1"/>
                </a:solidFill>
                <a:latin typeface="Arial"/>
                <a:ea typeface="Arial"/>
                <a:cs typeface="Arial"/>
                <a:sym typeface="Arial"/>
              </a:rPr>
              <a:t>Students learn behavior through direct instruction of social skills.  They must also receive ongoing feedback about what they are doing correctly so they can exhibit the correct behavior again.</a:t>
            </a:r>
          </a:p>
          <a:p>
            <a:pPr marL="0" marR="0" lvl="0" indent="76200" algn="l" rtl="0">
              <a:spcBef>
                <a:spcPts val="0"/>
              </a:spcBef>
              <a:buClr>
                <a:schemeClr val="dk1"/>
              </a:buClr>
              <a:buFont typeface="Calibri"/>
              <a:buNone/>
            </a:pPr>
            <a:endParaRPr sz="1200" b="0" i="0" u="none" strike="noStrike" cap="none" baseline="0">
              <a:solidFill>
                <a:schemeClr val="dk1"/>
              </a:solidFill>
              <a:latin typeface="Arial"/>
              <a:ea typeface="Arial"/>
              <a:cs typeface="Arial"/>
              <a:sym typeface="Arial"/>
            </a:endParaRPr>
          </a:p>
          <a:p>
            <a:pPr marL="0" marR="0" lvl="0" indent="0" algn="l" rtl="0">
              <a:spcBef>
                <a:spcPts val="0"/>
              </a:spcBef>
              <a:buClr>
                <a:schemeClr val="dk1"/>
              </a:buClr>
              <a:buSzPct val="25000"/>
              <a:buFont typeface="Calibri"/>
              <a:buNone/>
            </a:pPr>
            <a:r>
              <a:rPr lang="en-US" sz="1200" b="0" i="0" u="none" strike="noStrike" cap="none" baseline="0">
                <a:solidFill>
                  <a:schemeClr val="dk1"/>
                </a:solidFill>
                <a:latin typeface="Arial"/>
                <a:ea typeface="Arial"/>
                <a:cs typeface="Arial"/>
                <a:sym typeface="Arial"/>
              </a:rPr>
              <a:t>The Components of SW-PBS are based on the principles of the science of behavior.” </a:t>
            </a:r>
          </a:p>
          <a:p>
            <a:pPr marL="0" marR="0" lvl="0" indent="0" algn="l" rtl="0">
              <a:spcBef>
                <a:spcPts val="0"/>
              </a:spcBef>
              <a:buClr>
                <a:schemeClr val="dk1"/>
              </a:buClr>
              <a:buFont typeface="Calibri"/>
              <a:buNone/>
            </a:pPr>
            <a:endParaRPr sz="1200" b="0" i="0" u="none" strike="noStrike" cap="none" baseline="0">
              <a:solidFill>
                <a:schemeClr val="dk1"/>
              </a:solidFill>
              <a:latin typeface="Arial"/>
              <a:ea typeface="Arial"/>
              <a:cs typeface="Arial"/>
              <a:sym typeface="Arial"/>
            </a:endParaRPr>
          </a:p>
          <a:p>
            <a:pPr marL="0" marR="0" lvl="0" indent="0" algn="l" rtl="0">
              <a:spcBef>
                <a:spcPts val="0"/>
              </a:spcBef>
              <a:buClr>
                <a:schemeClr val="dk1"/>
              </a:buClr>
              <a:buFont typeface="Calibri"/>
              <a:buNone/>
            </a:pPr>
            <a:endParaRPr sz="1200" b="0" i="0" u="none" strike="noStrike" cap="none" baseline="0">
              <a:solidFill>
                <a:schemeClr val="dk1"/>
              </a:solidFill>
              <a:latin typeface="Arial"/>
              <a:ea typeface="Arial"/>
              <a:cs typeface="Arial"/>
              <a:sym typeface="Arial"/>
            </a:endParaRPr>
          </a:p>
          <a:p>
            <a:pPr marL="0" marR="0" lvl="0" indent="0" algn="l" rtl="0">
              <a:spcBef>
                <a:spcPts val="0"/>
              </a:spcBef>
              <a:buNone/>
            </a:pPr>
            <a:endParaRPr sz="1200" b="0" i="0" u="none" strike="noStrike" cap="none" baseline="0">
              <a:solidFill>
                <a:schemeClr val="dk1"/>
              </a:solidFill>
              <a:latin typeface="Arial"/>
              <a:ea typeface="Arial"/>
              <a:cs typeface="Arial"/>
              <a:sym typeface="Arial"/>
            </a:endParaRPr>
          </a:p>
        </p:txBody>
      </p:sp>
      <p:sp>
        <p:nvSpPr>
          <p:cNvPr id="572" name="Shape 572"/>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b="0" i="0" u="none" strike="noStrike" cap="none" baseline="0">
                <a:solidFill>
                  <a:schemeClr val="dk1"/>
                </a:solidFill>
                <a:latin typeface="Calibri"/>
                <a:ea typeface="Calibri"/>
                <a:cs typeface="Calibri"/>
                <a:sym typeface="Calibri"/>
              </a:rPr>
              <a:t>11</a:t>
            </a:fld>
            <a:endParaRPr lang="en-US" sz="1200" b="0" i="0" u="none" strike="noStrike" cap="none" baseline="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402825289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80"/>
        <p:cNvGrpSpPr/>
        <p:nvPr/>
      </p:nvGrpSpPr>
      <p:grpSpPr>
        <a:xfrm>
          <a:off x="0" y="0"/>
          <a:ext cx="0" cy="0"/>
          <a:chOff x="0" y="0"/>
          <a:chExt cx="0" cy="0"/>
        </a:xfrm>
      </p:grpSpPr>
      <p:sp>
        <p:nvSpPr>
          <p:cNvPr id="581" name="Shape 581"/>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a:headEnd type="none" w="med" len="med"/>
            <a:tailEnd type="none" w="med" len="med"/>
          </a:ln>
        </p:spPr>
      </p:sp>
      <p:sp>
        <p:nvSpPr>
          <p:cNvPr id="582" name="Shape 582"/>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US" sz="1200" b="1" i="0" u="none" strike="noStrike" cap="none" baseline="0">
                <a:solidFill>
                  <a:schemeClr val="dk1"/>
                </a:solidFill>
                <a:latin typeface="Calibri"/>
                <a:ea typeface="Calibri"/>
                <a:cs typeface="Calibri"/>
                <a:sym typeface="Calibri"/>
              </a:rPr>
              <a:t>Say, </a:t>
            </a:r>
            <a:r>
              <a:rPr lang="en-US" sz="1200" b="0" i="0" u="none" strike="noStrike" cap="none" baseline="0">
                <a:solidFill>
                  <a:schemeClr val="dk1"/>
                </a:solidFill>
                <a:latin typeface="Calibri"/>
                <a:ea typeface="Calibri"/>
                <a:cs typeface="Calibri"/>
                <a:sym typeface="Calibri"/>
              </a:rPr>
              <a:t>“The science of behavior focuses on changing the </a:t>
            </a:r>
            <a:r>
              <a:rPr lang="en-US" sz="1200" b="0" i="1" u="none" strike="noStrike" cap="none" baseline="0">
                <a:solidFill>
                  <a:schemeClr val="dk1"/>
                </a:solidFill>
                <a:latin typeface="Calibri"/>
                <a:ea typeface="Calibri"/>
                <a:cs typeface="Calibri"/>
                <a:sym typeface="Calibri"/>
              </a:rPr>
              <a:t>environment</a:t>
            </a:r>
            <a:r>
              <a:rPr lang="en-US" sz="1200" b="0" i="0" u="none" strike="noStrike" cap="none" baseline="0">
                <a:solidFill>
                  <a:schemeClr val="dk1"/>
                </a:solidFill>
                <a:latin typeface="Calibri"/>
                <a:ea typeface="Calibri"/>
                <a:cs typeface="Calibri"/>
                <a:sym typeface="Calibri"/>
              </a:rPr>
              <a:t> in order to change behavior.  This is based on the understanding that an individual’s behavior is determined by past and current environmental events,” </a:t>
            </a:r>
            <a:r>
              <a:rPr lang="en-US" sz="1200" b="1" i="0" u="none" strike="noStrike" cap="none" baseline="0">
                <a:solidFill>
                  <a:schemeClr val="dk1"/>
                </a:solidFill>
                <a:latin typeface="Calibri"/>
                <a:ea typeface="Calibri"/>
                <a:cs typeface="Calibri"/>
                <a:sym typeface="Calibri"/>
              </a:rPr>
              <a:t>then read the slide.</a:t>
            </a:r>
          </a:p>
        </p:txBody>
      </p:sp>
      <p:sp>
        <p:nvSpPr>
          <p:cNvPr id="583" name="Shape 583"/>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b="0" i="0" u="none" strike="noStrike" cap="none" baseline="0">
                <a:solidFill>
                  <a:srgbClr val="000000"/>
                </a:solidFill>
                <a:latin typeface="Calibri"/>
                <a:ea typeface="Calibri"/>
                <a:cs typeface="Calibri"/>
                <a:sym typeface="Calibri"/>
              </a:rPr>
              <a:t>12</a:t>
            </a:fld>
            <a:endParaRPr lang="en-US" sz="1200" b="0" i="0" u="none" strike="noStrike" cap="none" baseline="0">
              <a:solidFill>
                <a:srgbClr val="000000"/>
              </a:solidFill>
              <a:latin typeface="Calibri"/>
              <a:ea typeface="Calibri"/>
              <a:cs typeface="Calibri"/>
              <a:sym typeface="Calibri"/>
            </a:endParaRPr>
          </a:p>
        </p:txBody>
      </p:sp>
    </p:spTree>
    <p:extLst>
      <p:ext uri="{BB962C8B-B14F-4D97-AF65-F5344CB8AC3E}">
        <p14:creationId xmlns:p14="http://schemas.microsoft.com/office/powerpoint/2010/main" val="474859865"/>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 Id="rId5" Type="http://schemas.openxmlformats.org/officeDocument/2006/relationships/image" Target="../media/image4.jpeg"/><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461424"/>
            <a:ext cx="7772400" cy="1470025"/>
          </a:xfrm>
        </p:spPr>
        <p:txBody>
          <a:bodyPr>
            <a:normAutofit/>
          </a:bodyPr>
          <a:lstStyle>
            <a:lvl1pPr>
              <a:defRPr sz="3600"/>
            </a:lvl1pPr>
          </a:lstStyle>
          <a:p>
            <a:r>
              <a:rPr lang="en-US"/>
              <a:t>Click to edit Master title style</a:t>
            </a:r>
            <a:endParaRPr lang="en-US" dirty="0"/>
          </a:p>
        </p:txBody>
      </p:sp>
      <p:sp>
        <p:nvSpPr>
          <p:cNvPr id="3" name="Subtitle 2"/>
          <p:cNvSpPr>
            <a:spLocks noGrp="1"/>
          </p:cNvSpPr>
          <p:nvPr>
            <p:ph type="subTitle" idx="1"/>
          </p:nvPr>
        </p:nvSpPr>
        <p:spPr>
          <a:xfrm>
            <a:off x="1371600" y="2004134"/>
            <a:ext cx="6400800" cy="650289"/>
          </a:xfrm>
        </p:spPr>
        <p:txBody>
          <a:bodyPr/>
          <a:lstStyle>
            <a:lvl1pPr marL="0" indent="0" algn="ctr">
              <a:buNone/>
              <a:defRPr>
                <a:solidFill>
                  <a:srgbClr val="FF0000"/>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pic>
        <p:nvPicPr>
          <p:cNvPr id="7" name="Picture 1" descr="MO_SWPBS_Logo-2011.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190875" y="2752725"/>
            <a:ext cx="2689225" cy="23241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8" name="Picture 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31788" y="5618163"/>
            <a:ext cx="520700" cy="5778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9" name="TextBox 6"/>
          <p:cNvSpPr txBox="1">
            <a:spLocks noChangeArrowheads="1"/>
          </p:cNvSpPr>
          <p:nvPr/>
        </p:nvSpPr>
        <p:spPr bwMode="auto">
          <a:xfrm>
            <a:off x="950913" y="5519321"/>
            <a:ext cx="1871662" cy="95408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sz="1400" b="1" dirty="0">
                <a:latin typeface="Calibri" panose="020F0502020204030204" pitchFamily="34" charset="0"/>
                <a:ea typeface="ＭＳ Ｐゴシック" panose="020B0600070205080204" pitchFamily="34" charset="-128"/>
              </a:rPr>
              <a:t>MU Center for SW-PBS</a:t>
            </a:r>
          </a:p>
          <a:p>
            <a:pPr eaLnBrk="1" hangingPunct="1"/>
            <a:r>
              <a:rPr lang="en-US" sz="1400" dirty="0">
                <a:latin typeface="Calibri" panose="020F0502020204030204" pitchFamily="34" charset="0"/>
                <a:ea typeface="ＭＳ Ｐゴシック" panose="020B0600070205080204" pitchFamily="34" charset="-128"/>
              </a:rPr>
              <a:t>College of Education</a:t>
            </a:r>
          </a:p>
          <a:p>
            <a:pPr eaLnBrk="1" hangingPunct="1"/>
            <a:r>
              <a:rPr lang="en-US" sz="1400" dirty="0">
                <a:latin typeface="Calibri" panose="020F0502020204030204" pitchFamily="34" charset="0"/>
                <a:ea typeface="ＭＳ Ｐゴシック" panose="020B0600070205080204" pitchFamily="34" charset="-128"/>
              </a:rPr>
              <a:t>University of Missouri</a:t>
            </a:r>
          </a:p>
          <a:p>
            <a:pPr eaLnBrk="1" hangingPunct="1"/>
            <a:endParaRPr lang="en-US" sz="1400" dirty="0">
              <a:latin typeface="Times New Roman" panose="02020603050405020304" pitchFamily="18" charset="0"/>
              <a:ea typeface="ＭＳ Ｐゴシック" panose="020B0600070205080204" pitchFamily="34" charset="-128"/>
            </a:endParaRPr>
          </a:p>
        </p:txBody>
      </p:sp>
      <p:pic>
        <p:nvPicPr>
          <p:cNvPr id="10" name="Picture 7" descr="M:\BD\SUGAI\PBIS LOGO-LARGE.TIF"/>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458075" y="5448300"/>
            <a:ext cx="1077913" cy="7842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11" name="Picture 9" descr="C:\Users\joann\Pictures\iPod Photo Cache\DESE-color.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470275" y="5618163"/>
            <a:ext cx="2697163" cy="9715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352518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Content with Caption">
    <p:spTree>
      <p:nvGrpSpPr>
        <p:cNvPr id="1" name=""/>
        <p:cNvGrpSpPr/>
        <p:nvPr/>
      </p:nvGrpSpPr>
      <p:grpSpPr>
        <a:xfrm>
          <a:off x="0" y="0"/>
          <a:ext cx="0" cy="0"/>
          <a:chOff x="0" y="0"/>
          <a:chExt cx="0" cy="0"/>
        </a:xfrm>
      </p:grpSpPr>
      <p:sp>
        <p:nvSpPr>
          <p:cNvPr id="8" name="Title 1"/>
          <p:cNvSpPr>
            <a:spLocks noGrp="1"/>
          </p:cNvSpPr>
          <p:nvPr>
            <p:ph type="title" hasCustomPrompt="1"/>
          </p:nvPr>
        </p:nvSpPr>
        <p:spPr>
          <a:xfrm>
            <a:off x="1982788" y="536575"/>
            <a:ext cx="6710362" cy="938213"/>
          </a:xfrm>
        </p:spPr>
        <p:txBody>
          <a:bodyPr/>
          <a:lstStyle>
            <a:lvl1pPr>
              <a:defRPr/>
            </a:lvl1pPr>
          </a:lstStyle>
          <a:p>
            <a:pPr algn="l"/>
            <a:r>
              <a:rPr lang="en-US" sz="3600" dirty="0">
                <a:solidFill>
                  <a:srgbClr val="008000"/>
                </a:solidFill>
                <a:ea typeface="Franklin Gothic Book" panose="020B0503020102020204" pitchFamily="34" charset="0"/>
                <a:cs typeface="Franklin Gothic Book" panose="020B0503020102020204" pitchFamily="34" charset="0"/>
              </a:rPr>
              <a:t>Discussion: </a:t>
            </a:r>
            <a:r>
              <a:rPr lang="en-US" sz="3600" dirty="0">
                <a:solidFill>
                  <a:srgbClr val="FF0000"/>
                </a:solidFill>
                <a:ea typeface="Franklin Gothic Book" panose="020B0503020102020204" pitchFamily="34" charset="0"/>
                <a:cs typeface="Franklin Gothic Book" panose="020B0503020102020204" pitchFamily="34" charset="0"/>
              </a:rPr>
              <a:t>Title</a:t>
            </a:r>
          </a:p>
        </p:txBody>
      </p:sp>
      <p:pic>
        <p:nvPicPr>
          <p:cNvPr id="9" name="Picture 5" descr="Macintosh HD:Users:wellspl:Desktop:6-Free-Teamwork-Clipart-Illustration-Showing-Diversity.jpg"/>
          <p:cNvPicPr>
            <a:picLocks noChangeAspect="1"/>
          </p:cNvPicPr>
          <p:nvPr/>
        </p:nvPicPr>
        <p:blipFill>
          <a:blip r:embed="rId2">
            <a:extLst>
              <a:ext uri="{28A0092B-C50C-407E-A947-70E740481C1C}">
                <a14:useLocalDpi xmlns:a14="http://schemas.microsoft.com/office/drawing/2010/main" val="0"/>
              </a:ext>
            </a:extLst>
          </a:blip>
          <a:srcRect r="25555"/>
          <a:stretch>
            <a:fillRect/>
          </a:stretch>
        </p:blipFill>
        <p:spPr bwMode="auto">
          <a:xfrm>
            <a:off x="552450" y="587375"/>
            <a:ext cx="1371600" cy="7715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11" name="Content Placeholder 2"/>
          <p:cNvSpPr>
            <a:spLocks noGrp="1"/>
          </p:cNvSpPr>
          <p:nvPr>
            <p:ph idx="1"/>
          </p:nvPr>
        </p:nvSpPr>
        <p:spPr>
          <a:xfrm>
            <a:off x="457200" y="1600200"/>
            <a:ext cx="8229600" cy="4525963"/>
          </a:xfrm>
        </p:spPr>
        <p:txBody>
          <a:bodyPr/>
          <a:lstStyle>
            <a:lvl1pPr marL="0" indent="0">
              <a:buClr>
                <a:srgbClr val="FF0000"/>
              </a:buClr>
              <a:buFont typeface="Arial" panose="020B0604020202020204" pitchFamily="34" charset="0"/>
              <a:buNone/>
              <a:defRPr>
                <a:solidFill>
                  <a:srgbClr val="009E47"/>
                </a:solidFill>
              </a:defRPr>
            </a:lvl1pPr>
            <a:lvl2pPr marL="742950" indent="-285750">
              <a:buClr>
                <a:srgbClr val="FF0000"/>
              </a:buClr>
              <a:buFont typeface="Arial" panose="020B0604020202020204" pitchFamily="34" charset="0"/>
              <a:buChar char="•"/>
              <a:defRPr i="1"/>
            </a:lvl2pPr>
            <a:lvl3pPr marL="1143000" indent="-228600">
              <a:buClr>
                <a:srgbClr val="FF0000"/>
              </a:buClr>
              <a:buFont typeface="Arial" panose="020B0604020202020204" pitchFamily="34" charset="0"/>
              <a:buChar char="•"/>
              <a:defRPr i="1"/>
            </a:lvl3pPr>
            <a:lvl4pPr marL="1600200" indent="-228600">
              <a:buClr>
                <a:srgbClr val="FF0000"/>
              </a:buClr>
              <a:buFont typeface="Arial" panose="020B0604020202020204" pitchFamily="34" charset="0"/>
              <a:buChar char="•"/>
              <a:defRPr i="1"/>
            </a:lvl4pPr>
            <a:lvl5pPr marL="2057400" indent="-228600">
              <a:buClr>
                <a:srgbClr val="FF0000"/>
              </a:buClr>
              <a:buFont typeface="Arial" panose="020B0604020202020204" pitchFamily="34" charset="0"/>
              <a:buChar char="•"/>
              <a:defRPr i="1"/>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grpSp>
        <p:nvGrpSpPr>
          <p:cNvPr id="12" name="Group 11"/>
          <p:cNvGrpSpPr/>
          <p:nvPr/>
        </p:nvGrpSpPr>
        <p:grpSpPr>
          <a:xfrm>
            <a:off x="12700" y="6211407"/>
            <a:ext cx="9144378" cy="659292"/>
            <a:chOff x="12700" y="6211407"/>
            <a:chExt cx="9144378" cy="659292"/>
          </a:xfrm>
        </p:grpSpPr>
        <p:sp>
          <p:nvSpPr>
            <p:cNvPr id="13" name="Rectangle 12"/>
            <p:cNvSpPr/>
            <p:nvPr/>
          </p:nvSpPr>
          <p:spPr>
            <a:xfrm>
              <a:off x="12700" y="6756656"/>
              <a:ext cx="9144000" cy="114043"/>
            </a:xfrm>
            <a:prstGeom prst="rect">
              <a:avLst/>
            </a:prstGeom>
            <a:gradFill flip="none" rotWithShape="1">
              <a:gsLst>
                <a:gs pos="0">
                  <a:srgbClr val="FF0000"/>
                </a:gs>
                <a:gs pos="100000">
                  <a:srgbClr val="FFFFFF"/>
                </a:gs>
              </a:gsLst>
              <a:path path="circle">
                <a:fillToRect l="100000" b="100000"/>
              </a:path>
              <a:tileRect t="-100000" r="-100000"/>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4" name="Rectangle 13"/>
            <p:cNvSpPr/>
            <p:nvPr/>
          </p:nvSpPr>
          <p:spPr>
            <a:xfrm>
              <a:off x="12700" y="6288897"/>
              <a:ext cx="9144378" cy="283567"/>
            </a:xfrm>
            <a:prstGeom prst="rect">
              <a:avLst/>
            </a:prstGeom>
            <a:gradFill flip="none" rotWithShape="1">
              <a:gsLst>
                <a:gs pos="75000">
                  <a:srgbClr val="008000"/>
                </a:gs>
                <a:gs pos="100000">
                  <a:srgbClr val="FFFFFF"/>
                </a:gs>
              </a:gsLst>
              <a:path path="circle">
                <a:fillToRect l="100000" t="100000"/>
              </a:path>
              <a:tileRect r="-100000" b="-100000"/>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5" name="Rectangle 14"/>
            <p:cNvSpPr/>
            <p:nvPr/>
          </p:nvSpPr>
          <p:spPr>
            <a:xfrm>
              <a:off x="12700" y="6572093"/>
              <a:ext cx="9144000" cy="184935"/>
            </a:xfrm>
            <a:prstGeom prst="rect">
              <a:avLst/>
            </a:prstGeom>
            <a:gradFill flip="none" rotWithShape="1">
              <a:gsLst>
                <a:gs pos="65000">
                  <a:srgbClr val="FFF123"/>
                </a:gs>
                <a:gs pos="90000">
                  <a:srgbClr val="FFFFFF"/>
                </a:gs>
              </a:gsLst>
              <a:path path="circle">
                <a:fillToRect l="100000" t="100000"/>
              </a:path>
              <a:tileRect r="-100000" b="-100000"/>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6" name="TextBox 15"/>
            <p:cNvSpPr txBox="1"/>
            <p:nvPr/>
          </p:nvSpPr>
          <p:spPr>
            <a:xfrm>
              <a:off x="673596" y="6211407"/>
              <a:ext cx="1752104" cy="369332"/>
            </a:xfrm>
            <a:prstGeom prst="rect">
              <a:avLst/>
            </a:prstGeom>
            <a:noFill/>
            <a:effectLst>
              <a:outerShdw blurRad="44450" dist="38100" dir="2700000" algn="tl" rotWithShape="0">
                <a:srgbClr val="008000"/>
              </a:outerShdw>
            </a:effectLst>
          </p:spPr>
          <p:txBody>
            <a:bodyPr wrap="square" rtlCol="0">
              <a:spAutoFit/>
            </a:bodyPr>
            <a:lstStyle/>
            <a:p>
              <a:r>
                <a:rPr lang="en-US" dirty="0">
                  <a:solidFill>
                    <a:schemeClr val="bg1"/>
                  </a:solidFill>
                </a:rPr>
                <a:t>MO SW-PBS</a:t>
              </a:r>
            </a:p>
          </p:txBody>
        </p:sp>
      </p:grpSp>
    </p:spTree>
    <p:extLst>
      <p:ext uri="{BB962C8B-B14F-4D97-AF65-F5344CB8AC3E}">
        <p14:creationId xmlns:p14="http://schemas.microsoft.com/office/powerpoint/2010/main" val="47386235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Picture with Caption">
    <p:spTree>
      <p:nvGrpSpPr>
        <p:cNvPr id="1" name=""/>
        <p:cNvGrpSpPr/>
        <p:nvPr/>
      </p:nvGrpSpPr>
      <p:grpSpPr>
        <a:xfrm>
          <a:off x="0" y="0"/>
          <a:ext cx="0" cy="0"/>
          <a:chOff x="0" y="0"/>
          <a:chExt cx="0" cy="0"/>
        </a:xfrm>
      </p:grpSpPr>
      <p:pic>
        <p:nvPicPr>
          <p:cNvPr id="8" name="Picture 7" descr="Green-Pencil-Icon-pencils-7151356-150-150.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flipH="1">
            <a:off x="471522" y="440886"/>
            <a:ext cx="1234222" cy="1234222"/>
          </a:xfrm>
          <a:prstGeom prst="rect">
            <a:avLst/>
          </a:prstGeom>
        </p:spPr>
      </p:pic>
      <p:sp>
        <p:nvSpPr>
          <p:cNvPr id="9" name="Title 1"/>
          <p:cNvSpPr>
            <a:spLocks noGrp="1"/>
          </p:cNvSpPr>
          <p:nvPr>
            <p:ph type="title" hasCustomPrompt="1"/>
          </p:nvPr>
        </p:nvSpPr>
        <p:spPr>
          <a:xfrm>
            <a:off x="1471882" y="491686"/>
            <a:ext cx="7363508" cy="925952"/>
          </a:xfrm>
        </p:spPr>
        <p:txBody>
          <a:bodyPr>
            <a:noAutofit/>
          </a:bodyPr>
          <a:lstStyle>
            <a:lvl1pPr>
              <a:defRPr/>
            </a:lvl1pPr>
          </a:lstStyle>
          <a:p>
            <a:pPr algn="l"/>
            <a:r>
              <a:rPr lang="en-US" sz="3600" dirty="0">
                <a:solidFill>
                  <a:srgbClr val="008000"/>
                </a:solidFill>
                <a:cs typeface="Franklin Gothic Book"/>
              </a:rPr>
              <a:t>Activity: </a:t>
            </a:r>
            <a:r>
              <a:rPr lang="en-US" sz="3200" dirty="0">
                <a:solidFill>
                  <a:srgbClr val="FF0000"/>
                </a:solidFill>
                <a:cs typeface="Franklin Gothic Book"/>
              </a:rPr>
              <a:t>Title</a:t>
            </a:r>
          </a:p>
        </p:txBody>
      </p:sp>
      <p:grpSp>
        <p:nvGrpSpPr>
          <p:cNvPr id="10" name="Group 9"/>
          <p:cNvGrpSpPr/>
          <p:nvPr/>
        </p:nvGrpSpPr>
        <p:grpSpPr>
          <a:xfrm>
            <a:off x="12700" y="6211407"/>
            <a:ext cx="9144378" cy="659292"/>
            <a:chOff x="12700" y="6211407"/>
            <a:chExt cx="9144378" cy="659292"/>
          </a:xfrm>
        </p:grpSpPr>
        <p:sp>
          <p:nvSpPr>
            <p:cNvPr id="11" name="Rectangle 10"/>
            <p:cNvSpPr/>
            <p:nvPr/>
          </p:nvSpPr>
          <p:spPr>
            <a:xfrm>
              <a:off x="12700" y="6756656"/>
              <a:ext cx="9144000" cy="114043"/>
            </a:xfrm>
            <a:prstGeom prst="rect">
              <a:avLst/>
            </a:prstGeom>
            <a:gradFill flip="none" rotWithShape="1">
              <a:gsLst>
                <a:gs pos="0">
                  <a:srgbClr val="FF0000"/>
                </a:gs>
                <a:gs pos="100000">
                  <a:srgbClr val="FFFFFF"/>
                </a:gs>
              </a:gsLst>
              <a:path path="circle">
                <a:fillToRect l="100000" b="100000"/>
              </a:path>
              <a:tileRect t="-100000" r="-100000"/>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2" name="Rectangle 11"/>
            <p:cNvSpPr/>
            <p:nvPr/>
          </p:nvSpPr>
          <p:spPr>
            <a:xfrm>
              <a:off x="12700" y="6288897"/>
              <a:ext cx="9144378" cy="283567"/>
            </a:xfrm>
            <a:prstGeom prst="rect">
              <a:avLst/>
            </a:prstGeom>
            <a:gradFill flip="none" rotWithShape="1">
              <a:gsLst>
                <a:gs pos="75000">
                  <a:srgbClr val="008000"/>
                </a:gs>
                <a:gs pos="100000">
                  <a:srgbClr val="FFFFFF"/>
                </a:gs>
              </a:gsLst>
              <a:path path="circle">
                <a:fillToRect l="100000" t="100000"/>
              </a:path>
              <a:tileRect r="-100000" b="-100000"/>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3" name="Rectangle 12"/>
            <p:cNvSpPr/>
            <p:nvPr/>
          </p:nvSpPr>
          <p:spPr>
            <a:xfrm>
              <a:off x="12700" y="6572093"/>
              <a:ext cx="9144000" cy="184935"/>
            </a:xfrm>
            <a:prstGeom prst="rect">
              <a:avLst/>
            </a:prstGeom>
            <a:gradFill flip="none" rotWithShape="1">
              <a:gsLst>
                <a:gs pos="65000">
                  <a:srgbClr val="FFF123"/>
                </a:gs>
                <a:gs pos="90000">
                  <a:srgbClr val="FFFFFF"/>
                </a:gs>
              </a:gsLst>
              <a:path path="circle">
                <a:fillToRect l="100000" t="100000"/>
              </a:path>
              <a:tileRect r="-100000" b="-100000"/>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4" name="TextBox 13"/>
            <p:cNvSpPr txBox="1"/>
            <p:nvPr/>
          </p:nvSpPr>
          <p:spPr>
            <a:xfrm>
              <a:off x="673596" y="6211407"/>
              <a:ext cx="1752104" cy="369332"/>
            </a:xfrm>
            <a:prstGeom prst="rect">
              <a:avLst/>
            </a:prstGeom>
            <a:noFill/>
            <a:effectLst>
              <a:outerShdw blurRad="44450" dist="38100" dir="2700000" algn="tl" rotWithShape="0">
                <a:srgbClr val="008000"/>
              </a:outerShdw>
            </a:effectLst>
          </p:spPr>
          <p:txBody>
            <a:bodyPr wrap="square" rtlCol="0">
              <a:spAutoFit/>
            </a:bodyPr>
            <a:lstStyle/>
            <a:p>
              <a:r>
                <a:rPr lang="en-US" dirty="0">
                  <a:solidFill>
                    <a:schemeClr val="bg1"/>
                  </a:solidFill>
                </a:rPr>
                <a:t>MO SW-PBS</a:t>
              </a:r>
            </a:p>
          </p:txBody>
        </p:sp>
      </p:grpSp>
      <p:sp>
        <p:nvSpPr>
          <p:cNvPr id="15" name="Content Placeholder 2"/>
          <p:cNvSpPr>
            <a:spLocks noGrp="1"/>
          </p:cNvSpPr>
          <p:nvPr>
            <p:ph idx="1"/>
          </p:nvPr>
        </p:nvSpPr>
        <p:spPr>
          <a:xfrm>
            <a:off x="457200" y="1600200"/>
            <a:ext cx="8229600" cy="4525963"/>
          </a:xfrm>
        </p:spPr>
        <p:txBody>
          <a:bodyPr/>
          <a:lstStyle>
            <a:lvl1pPr marL="0" indent="0">
              <a:buClr>
                <a:srgbClr val="FF0000"/>
              </a:buClr>
              <a:buFont typeface="Arial" panose="020B0604020202020204" pitchFamily="34" charset="0"/>
              <a:buNone/>
              <a:defRPr>
                <a:solidFill>
                  <a:srgbClr val="009E47"/>
                </a:solidFill>
              </a:defRPr>
            </a:lvl1pPr>
            <a:lvl2pPr marL="742950" indent="-285750">
              <a:buClr>
                <a:srgbClr val="FF0000"/>
              </a:buClr>
              <a:buFont typeface="Arial" panose="020B0604020202020204" pitchFamily="34" charset="0"/>
              <a:buChar char="•"/>
              <a:defRPr i="1"/>
            </a:lvl2pPr>
            <a:lvl3pPr marL="1143000" indent="-228600">
              <a:buClr>
                <a:srgbClr val="FF0000"/>
              </a:buClr>
              <a:buFont typeface="Arial" panose="020B0604020202020204" pitchFamily="34" charset="0"/>
              <a:buChar char="•"/>
              <a:defRPr i="1"/>
            </a:lvl3pPr>
            <a:lvl4pPr marL="1600200" indent="-228600">
              <a:buClr>
                <a:srgbClr val="FF0000"/>
              </a:buClr>
              <a:buFont typeface="Arial" panose="020B0604020202020204" pitchFamily="34" charset="0"/>
              <a:buChar char="•"/>
              <a:defRPr i="1"/>
            </a:lvl4pPr>
            <a:lvl5pPr marL="2057400" indent="-228600">
              <a:buClr>
                <a:srgbClr val="FF0000"/>
              </a:buClr>
              <a:buFont typeface="Arial" panose="020B0604020202020204" pitchFamily="34" charset="0"/>
              <a:buChar char="•"/>
              <a:defRPr i="1"/>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33515337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1_Custom Layout">
    <p:spTree>
      <p:nvGrpSpPr>
        <p:cNvPr id="1" name=""/>
        <p:cNvGrpSpPr/>
        <p:nvPr/>
      </p:nvGrpSpPr>
      <p:grpSpPr>
        <a:xfrm>
          <a:off x="0" y="0"/>
          <a:ext cx="0" cy="0"/>
          <a:chOff x="0" y="0"/>
          <a:chExt cx="0" cy="0"/>
        </a:xfrm>
      </p:grpSpPr>
      <p:sp>
        <p:nvSpPr>
          <p:cNvPr id="3" name="Title 1"/>
          <p:cNvSpPr>
            <a:spLocks noGrp="1"/>
          </p:cNvSpPr>
          <p:nvPr>
            <p:ph type="title" hasCustomPrompt="1"/>
          </p:nvPr>
        </p:nvSpPr>
        <p:spPr>
          <a:xfrm>
            <a:off x="1471881" y="491686"/>
            <a:ext cx="7472093" cy="925952"/>
          </a:xfrm>
        </p:spPr>
        <p:txBody>
          <a:bodyPr>
            <a:noAutofit/>
          </a:bodyPr>
          <a:lstStyle>
            <a:lvl1pPr>
              <a:defRPr/>
            </a:lvl1pPr>
          </a:lstStyle>
          <a:p>
            <a:pPr algn="l"/>
            <a:r>
              <a:rPr lang="en-US" sz="3600" dirty="0">
                <a:solidFill>
                  <a:srgbClr val="008000"/>
                </a:solidFill>
                <a:cs typeface="Franklin Gothic Book"/>
              </a:rPr>
              <a:t>Action Planning: </a:t>
            </a:r>
            <a:r>
              <a:rPr lang="en-US" sz="3600" dirty="0">
                <a:solidFill>
                  <a:srgbClr val="FF0000"/>
                </a:solidFill>
                <a:cs typeface="Franklin Gothic Book"/>
              </a:rPr>
              <a:t>Title</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6608" y="207049"/>
            <a:ext cx="1463040" cy="1463040"/>
          </a:xfrm>
          <a:prstGeom prst="rect">
            <a:avLst/>
          </a:prstGeom>
        </p:spPr>
      </p:pic>
      <p:sp>
        <p:nvSpPr>
          <p:cNvPr id="5" name="Content Placeholder 2"/>
          <p:cNvSpPr>
            <a:spLocks noGrp="1"/>
          </p:cNvSpPr>
          <p:nvPr>
            <p:ph idx="1" hasCustomPrompt="1"/>
          </p:nvPr>
        </p:nvSpPr>
        <p:spPr>
          <a:xfrm>
            <a:off x="596900" y="1922540"/>
            <a:ext cx="8001000" cy="3636440"/>
          </a:xfrm>
        </p:spPr>
        <p:txBody>
          <a:bodyPr>
            <a:normAutofit/>
          </a:bodyPr>
          <a:lstStyle>
            <a:lvl1pPr marL="457200" indent="-457200">
              <a:buFont typeface="Arial" panose="020B0604020202020204" pitchFamily="34" charset="0"/>
              <a:buChar char="•"/>
              <a:defRPr/>
            </a:lvl1pPr>
          </a:lstStyle>
          <a:p>
            <a:pPr marL="0" indent="0">
              <a:spcBef>
                <a:spcPts val="0"/>
              </a:spcBef>
              <a:spcAft>
                <a:spcPts val="800"/>
              </a:spcAft>
              <a:buNone/>
            </a:pPr>
            <a:r>
              <a:rPr lang="en-US" i="1" dirty="0">
                <a:solidFill>
                  <a:srgbClr val="008000"/>
                </a:solidFill>
              </a:rPr>
              <a:t>Add the following to your Action Plan: </a:t>
            </a:r>
          </a:p>
          <a:p>
            <a:pPr defTabSz="458788">
              <a:spcBef>
                <a:spcPts val="0"/>
              </a:spcBef>
              <a:spcAft>
                <a:spcPts val="600"/>
              </a:spcAft>
              <a:buClr>
                <a:srgbClr val="FF0000"/>
              </a:buClr>
            </a:pPr>
            <a:endParaRPr lang="en-US" sz="2800" dirty="0"/>
          </a:p>
        </p:txBody>
      </p:sp>
      <p:grpSp>
        <p:nvGrpSpPr>
          <p:cNvPr id="6" name="Group 5"/>
          <p:cNvGrpSpPr/>
          <p:nvPr/>
        </p:nvGrpSpPr>
        <p:grpSpPr>
          <a:xfrm>
            <a:off x="12700" y="6211407"/>
            <a:ext cx="9144378" cy="659292"/>
            <a:chOff x="12700" y="6211407"/>
            <a:chExt cx="9144378" cy="659292"/>
          </a:xfrm>
        </p:grpSpPr>
        <p:sp>
          <p:nvSpPr>
            <p:cNvPr id="7" name="Rectangle 6"/>
            <p:cNvSpPr/>
            <p:nvPr/>
          </p:nvSpPr>
          <p:spPr>
            <a:xfrm>
              <a:off x="12700" y="6756656"/>
              <a:ext cx="9144000" cy="114043"/>
            </a:xfrm>
            <a:prstGeom prst="rect">
              <a:avLst/>
            </a:prstGeom>
            <a:gradFill flip="none" rotWithShape="1">
              <a:gsLst>
                <a:gs pos="0">
                  <a:srgbClr val="FF0000"/>
                </a:gs>
                <a:gs pos="100000">
                  <a:srgbClr val="FFFFFF"/>
                </a:gs>
              </a:gsLst>
              <a:path path="circle">
                <a:fillToRect l="100000" b="100000"/>
              </a:path>
              <a:tileRect t="-100000" r="-100000"/>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8" name="Rectangle 7"/>
            <p:cNvSpPr/>
            <p:nvPr/>
          </p:nvSpPr>
          <p:spPr>
            <a:xfrm>
              <a:off x="12700" y="6288897"/>
              <a:ext cx="9144378" cy="283567"/>
            </a:xfrm>
            <a:prstGeom prst="rect">
              <a:avLst/>
            </a:prstGeom>
            <a:gradFill flip="none" rotWithShape="1">
              <a:gsLst>
                <a:gs pos="75000">
                  <a:srgbClr val="008000"/>
                </a:gs>
                <a:gs pos="100000">
                  <a:srgbClr val="FFFFFF"/>
                </a:gs>
              </a:gsLst>
              <a:path path="circle">
                <a:fillToRect l="100000" t="100000"/>
              </a:path>
              <a:tileRect r="-100000" b="-100000"/>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9" name="Rectangle 8"/>
            <p:cNvSpPr/>
            <p:nvPr/>
          </p:nvSpPr>
          <p:spPr>
            <a:xfrm>
              <a:off x="12700" y="6572093"/>
              <a:ext cx="9144000" cy="184935"/>
            </a:xfrm>
            <a:prstGeom prst="rect">
              <a:avLst/>
            </a:prstGeom>
            <a:gradFill flip="none" rotWithShape="1">
              <a:gsLst>
                <a:gs pos="65000">
                  <a:srgbClr val="FFF123"/>
                </a:gs>
                <a:gs pos="90000">
                  <a:srgbClr val="FFFFFF"/>
                </a:gs>
              </a:gsLst>
              <a:path path="circle">
                <a:fillToRect l="100000" t="100000"/>
              </a:path>
              <a:tileRect r="-100000" b="-100000"/>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0" name="TextBox 9"/>
            <p:cNvSpPr txBox="1"/>
            <p:nvPr/>
          </p:nvSpPr>
          <p:spPr>
            <a:xfrm>
              <a:off x="673596" y="6211407"/>
              <a:ext cx="1752104" cy="369332"/>
            </a:xfrm>
            <a:prstGeom prst="rect">
              <a:avLst/>
            </a:prstGeom>
            <a:noFill/>
            <a:effectLst>
              <a:outerShdw blurRad="44450" dist="38100" dir="2700000" algn="tl" rotWithShape="0">
                <a:srgbClr val="008000"/>
              </a:outerShdw>
            </a:effectLst>
          </p:spPr>
          <p:txBody>
            <a:bodyPr wrap="square" rtlCol="0">
              <a:spAutoFit/>
            </a:bodyPr>
            <a:lstStyle/>
            <a:p>
              <a:r>
                <a:rPr lang="en-US" dirty="0">
                  <a:solidFill>
                    <a:schemeClr val="bg1"/>
                  </a:solidFill>
                </a:rPr>
                <a:t>MO SW-PBS</a:t>
              </a:r>
            </a:p>
          </p:txBody>
        </p:sp>
      </p:grpSp>
    </p:spTree>
    <p:extLst>
      <p:ext uri="{BB962C8B-B14F-4D97-AF65-F5344CB8AC3E}">
        <p14:creationId xmlns:p14="http://schemas.microsoft.com/office/powerpoint/2010/main" val="86612931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Title and Vertical Text">
    <p:spTree>
      <p:nvGrpSpPr>
        <p:cNvPr id="1" name=""/>
        <p:cNvGrpSpPr/>
        <p:nvPr/>
      </p:nvGrpSpPr>
      <p:grpSpPr>
        <a:xfrm>
          <a:off x="0" y="0"/>
          <a:ext cx="0" cy="0"/>
          <a:chOff x="0" y="0"/>
          <a:chExt cx="0" cy="0"/>
        </a:xfrm>
      </p:grpSpPr>
      <p:sp>
        <p:nvSpPr>
          <p:cNvPr id="7" name="Title 1"/>
          <p:cNvSpPr>
            <a:spLocks noGrp="1"/>
          </p:cNvSpPr>
          <p:nvPr>
            <p:ph type="title" hasCustomPrompt="1"/>
          </p:nvPr>
        </p:nvSpPr>
        <p:spPr>
          <a:xfrm>
            <a:off x="457200" y="274638"/>
            <a:ext cx="8229600" cy="1143000"/>
          </a:xfrm>
        </p:spPr>
        <p:txBody>
          <a:bodyPr/>
          <a:lstStyle>
            <a:lvl1pPr>
              <a:defRPr/>
            </a:lvl1pPr>
          </a:lstStyle>
          <a:p>
            <a:pPr eaLnBrk="1" hangingPunct="1"/>
            <a:r>
              <a:rPr lang="en-US" dirty="0"/>
              <a:t>Title</a:t>
            </a:r>
          </a:p>
        </p:txBody>
      </p:sp>
      <p:grpSp>
        <p:nvGrpSpPr>
          <p:cNvPr id="8" name="Group 9"/>
          <p:cNvGrpSpPr>
            <a:grpSpLocks/>
          </p:cNvGrpSpPr>
          <p:nvPr/>
        </p:nvGrpSpPr>
        <p:grpSpPr bwMode="auto">
          <a:xfrm>
            <a:off x="12700" y="6211888"/>
            <a:ext cx="9144000" cy="658812"/>
            <a:chOff x="12700" y="6211407"/>
            <a:chExt cx="9144378" cy="659292"/>
          </a:xfrm>
        </p:grpSpPr>
        <p:sp>
          <p:nvSpPr>
            <p:cNvPr id="9" name="Rectangle 8"/>
            <p:cNvSpPr/>
            <p:nvPr/>
          </p:nvSpPr>
          <p:spPr>
            <a:xfrm>
              <a:off x="12700" y="6756656"/>
              <a:ext cx="9144000" cy="114043"/>
            </a:xfrm>
            <a:prstGeom prst="rect">
              <a:avLst/>
            </a:prstGeom>
            <a:gradFill flip="none" rotWithShape="1">
              <a:gsLst>
                <a:gs pos="0">
                  <a:srgbClr val="FF0000"/>
                </a:gs>
                <a:gs pos="100000">
                  <a:srgbClr val="FFFFFF"/>
                </a:gs>
              </a:gsLst>
              <a:path path="circle">
                <a:fillToRect l="100000" b="100000"/>
              </a:path>
              <a:tileRect t="-100000" r="-100000"/>
            </a:gra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p>
          </p:txBody>
        </p:sp>
        <p:sp>
          <p:nvSpPr>
            <p:cNvPr id="10" name="Rectangle 9"/>
            <p:cNvSpPr/>
            <p:nvPr/>
          </p:nvSpPr>
          <p:spPr>
            <a:xfrm>
              <a:off x="12700" y="6288897"/>
              <a:ext cx="9144378" cy="283567"/>
            </a:xfrm>
            <a:prstGeom prst="rect">
              <a:avLst/>
            </a:prstGeom>
            <a:gradFill flip="none" rotWithShape="1">
              <a:gsLst>
                <a:gs pos="75000">
                  <a:srgbClr val="008000"/>
                </a:gs>
                <a:gs pos="100000">
                  <a:srgbClr val="FFFFFF"/>
                </a:gs>
              </a:gsLst>
              <a:path path="circle">
                <a:fillToRect l="100000" t="100000"/>
              </a:path>
              <a:tileRect r="-100000" b="-100000"/>
            </a:gra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p>
          </p:txBody>
        </p:sp>
        <p:sp>
          <p:nvSpPr>
            <p:cNvPr id="11" name="Rectangle 10"/>
            <p:cNvSpPr/>
            <p:nvPr/>
          </p:nvSpPr>
          <p:spPr>
            <a:xfrm>
              <a:off x="12700" y="6572093"/>
              <a:ext cx="9144000" cy="184935"/>
            </a:xfrm>
            <a:prstGeom prst="rect">
              <a:avLst/>
            </a:prstGeom>
            <a:gradFill flip="none" rotWithShape="1">
              <a:gsLst>
                <a:gs pos="65000">
                  <a:srgbClr val="FFF123"/>
                </a:gs>
                <a:gs pos="90000">
                  <a:srgbClr val="FFFFFF"/>
                </a:gs>
              </a:gsLst>
              <a:path path="circle">
                <a:fillToRect l="100000" t="100000"/>
              </a:path>
              <a:tileRect r="-100000" b="-100000"/>
            </a:gra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p>
          </p:txBody>
        </p:sp>
        <p:sp>
          <p:nvSpPr>
            <p:cNvPr id="12" name="TextBox 11"/>
            <p:cNvSpPr txBox="1"/>
            <p:nvPr/>
          </p:nvSpPr>
          <p:spPr>
            <a:xfrm>
              <a:off x="673127" y="6211407"/>
              <a:ext cx="1752672" cy="368568"/>
            </a:xfrm>
            <a:prstGeom prst="rect">
              <a:avLst/>
            </a:prstGeom>
            <a:noFill/>
            <a:effectLst>
              <a:outerShdw blurRad="44450" dist="38100" dir="2700000" algn="tl" rotWithShape="0">
                <a:srgbClr val="008000"/>
              </a:outerShdw>
            </a:effectLst>
          </p:spPr>
          <p:txBody>
            <a:bodyPr>
              <a:spAutoFit/>
            </a:bodyPr>
            <a:lstStyle/>
            <a:p>
              <a:pPr>
                <a:defRPr/>
              </a:pPr>
              <a:r>
                <a:rPr lang="en-US" dirty="0">
                  <a:solidFill>
                    <a:schemeClr val="bg1"/>
                  </a:solidFill>
                </a:rPr>
                <a:t>MO SW-PBS</a:t>
              </a:r>
            </a:p>
          </p:txBody>
        </p:sp>
      </p:grpSp>
      <p:sp>
        <p:nvSpPr>
          <p:cNvPr id="13" name="Action Button: Movie 12">
            <a:hlinkClick r:id="" action="ppaction://noaction" highlightClick="1"/>
          </p:cNvPr>
          <p:cNvSpPr/>
          <p:nvPr/>
        </p:nvSpPr>
        <p:spPr>
          <a:xfrm>
            <a:off x="3492500" y="4505325"/>
            <a:ext cx="2032000" cy="1198563"/>
          </a:xfrm>
          <a:prstGeom prst="actionButtonMovie">
            <a:avLst/>
          </a:prstGeom>
          <a:solidFill>
            <a:schemeClr val="accent3">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4" name="Content Placeholder 2"/>
          <p:cNvSpPr>
            <a:spLocks noGrp="1"/>
          </p:cNvSpPr>
          <p:nvPr>
            <p:ph idx="1"/>
          </p:nvPr>
        </p:nvSpPr>
        <p:spPr>
          <a:xfrm>
            <a:off x="457200" y="1600200"/>
            <a:ext cx="8229600" cy="4525963"/>
          </a:xfrm>
        </p:spPr>
        <p:txBody>
          <a:bodyPr/>
          <a:lstStyle>
            <a:lvl1pPr marL="457200" indent="-457200">
              <a:buFont typeface="Arial" panose="020B0604020202020204" pitchFamily="34" charset="0"/>
              <a:buChar char="•"/>
              <a:defRPr/>
            </a:lvl1pPr>
          </a:lstStyle>
          <a:p>
            <a:pPr lvl="0" eaLnBrk="1" hangingPunct="1">
              <a:buClr>
                <a:srgbClr val="FF0000"/>
              </a:buClr>
            </a:pPr>
            <a:r>
              <a:rPr lang="en-US"/>
              <a:t>Click to edit Master text styles</a:t>
            </a:r>
          </a:p>
        </p:txBody>
      </p:sp>
    </p:spTree>
    <p:extLst>
      <p:ext uri="{BB962C8B-B14F-4D97-AF65-F5344CB8AC3E}">
        <p14:creationId xmlns:p14="http://schemas.microsoft.com/office/powerpoint/2010/main" val="139123783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2_Custom Layout">
    <p:spTree>
      <p:nvGrpSpPr>
        <p:cNvPr id="1" name=""/>
        <p:cNvGrpSpPr/>
        <p:nvPr/>
      </p:nvGrpSpPr>
      <p:grpSpPr>
        <a:xfrm>
          <a:off x="0" y="0"/>
          <a:ext cx="0" cy="0"/>
          <a:chOff x="0" y="0"/>
          <a:chExt cx="0" cy="0"/>
        </a:xfrm>
      </p:grpSpPr>
      <p:pic>
        <p:nvPicPr>
          <p:cNvPr id="3" name="Picture 2" descr="sneak-peek-icon-web-2.jpg"/>
          <p:cNvPicPr>
            <a:picLocks noChangeAspect="1"/>
          </p:cNvPicPr>
          <p:nvPr/>
        </p:nvPicPr>
        <p:blipFill rotWithShape="1">
          <a:blip r:embed="rId2">
            <a:extLst>
              <a:ext uri="{28A0092B-C50C-407E-A947-70E740481C1C}">
                <a14:useLocalDpi xmlns:a14="http://schemas.microsoft.com/office/drawing/2010/main" val="0"/>
              </a:ext>
            </a:extLst>
          </a:blip>
          <a:srcRect b="38000"/>
          <a:stretch/>
        </p:blipFill>
        <p:spPr>
          <a:xfrm>
            <a:off x="430429" y="323197"/>
            <a:ext cx="2884127" cy="1490134"/>
          </a:xfrm>
          <a:prstGeom prst="rect">
            <a:avLst/>
          </a:prstGeom>
        </p:spPr>
      </p:pic>
      <p:sp>
        <p:nvSpPr>
          <p:cNvPr id="4" name="Content Placeholder 2"/>
          <p:cNvSpPr>
            <a:spLocks noGrp="1"/>
          </p:cNvSpPr>
          <p:nvPr>
            <p:ph idx="1"/>
          </p:nvPr>
        </p:nvSpPr>
        <p:spPr>
          <a:xfrm>
            <a:off x="800099" y="1447802"/>
            <a:ext cx="7466229" cy="3746498"/>
          </a:xfrm>
        </p:spPr>
        <p:txBody>
          <a:bodyPr>
            <a:normAutofit lnSpcReduction="10000"/>
          </a:bodyPr>
          <a:lstStyle/>
          <a:p>
            <a:pPr marL="0" lvl="0" indent="0" algn="ctr">
              <a:buNone/>
            </a:pPr>
            <a:r>
              <a:rPr lang="en-US" sz="4400">
                <a:solidFill>
                  <a:srgbClr val="008000"/>
                </a:solidFill>
              </a:rPr>
              <a:t>Click to edit Master text styles</a:t>
            </a:r>
          </a:p>
          <a:p>
            <a:pPr marL="0" lvl="1" indent="0" algn="ctr">
              <a:buNone/>
            </a:pPr>
            <a:r>
              <a:rPr lang="en-US" sz="4400">
                <a:solidFill>
                  <a:srgbClr val="008000"/>
                </a:solidFill>
              </a:rPr>
              <a:t>Second level</a:t>
            </a:r>
          </a:p>
          <a:p>
            <a:pPr marL="0" lvl="2" indent="0" algn="ctr">
              <a:buNone/>
            </a:pPr>
            <a:r>
              <a:rPr lang="en-US" sz="4400">
                <a:solidFill>
                  <a:srgbClr val="008000"/>
                </a:solidFill>
              </a:rPr>
              <a:t>Third level</a:t>
            </a:r>
          </a:p>
          <a:p>
            <a:pPr marL="0" lvl="3" indent="0" algn="ctr">
              <a:buNone/>
            </a:pPr>
            <a:r>
              <a:rPr lang="en-US" sz="4400">
                <a:solidFill>
                  <a:srgbClr val="008000"/>
                </a:solidFill>
              </a:rPr>
              <a:t>Fourth level</a:t>
            </a:r>
          </a:p>
          <a:p>
            <a:pPr marL="0" lvl="4" indent="0" algn="ctr">
              <a:buNone/>
            </a:pPr>
            <a:r>
              <a:rPr lang="en-US" sz="4400">
                <a:solidFill>
                  <a:srgbClr val="008000"/>
                </a:solidFill>
              </a:rPr>
              <a:t>Fifth level</a:t>
            </a:r>
            <a:endParaRPr lang="en-US" sz="3600" dirty="0">
              <a:solidFill>
                <a:srgbClr val="008000"/>
              </a:solidFill>
            </a:endParaRPr>
          </a:p>
        </p:txBody>
      </p:sp>
      <p:grpSp>
        <p:nvGrpSpPr>
          <p:cNvPr id="5" name="Group 4"/>
          <p:cNvGrpSpPr/>
          <p:nvPr/>
        </p:nvGrpSpPr>
        <p:grpSpPr>
          <a:xfrm>
            <a:off x="12700" y="6211407"/>
            <a:ext cx="9144378" cy="659292"/>
            <a:chOff x="12700" y="6211407"/>
            <a:chExt cx="9144378" cy="659292"/>
          </a:xfrm>
        </p:grpSpPr>
        <p:sp>
          <p:nvSpPr>
            <p:cNvPr id="6" name="Rectangle 5"/>
            <p:cNvSpPr/>
            <p:nvPr/>
          </p:nvSpPr>
          <p:spPr>
            <a:xfrm>
              <a:off x="12700" y="6756656"/>
              <a:ext cx="9144000" cy="114043"/>
            </a:xfrm>
            <a:prstGeom prst="rect">
              <a:avLst/>
            </a:prstGeom>
            <a:gradFill flip="none" rotWithShape="1">
              <a:gsLst>
                <a:gs pos="0">
                  <a:srgbClr val="FF0000"/>
                </a:gs>
                <a:gs pos="100000">
                  <a:srgbClr val="FFFFFF"/>
                </a:gs>
              </a:gsLst>
              <a:path path="circle">
                <a:fillToRect l="100000" b="100000"/>
              </a:path>
              <a:tileRect t="-100000" r="-100000"/>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7" name="Rectangle 6"/>
            <p:cNvSpPr/>
            <p:nvPr/>
          </p:nvSpPr>
          <p:spPr>
            <a:xfrm>
              <a:off x="12700" y="6288897"/>
              <a:ext cx="9144378" cy="283567"/>
            </a:xfrm>
            <a:prstGeom prst="rect">
              <a:avLst/>
            </a:prstGeom>
            <a:gradFill flip="none" rotWithShape="1">
              <a:gsLst>
                <a:gs pos="75000">
                  <a:srgbClr val="008000"/>
                </a:gs>
                <a:gs pos="100000">
                  <a:srgbClr val="FFFFFF"/>
                </a:gs>
              </a:gsLst>
              <a:path path="circle">
                <a:fillToRect l="100000" t="100000"/>
              </a:path>
              <a:tileRect r="-100000" b="-100000"/>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8" name="Rectangle 7"/>
            <p:cNvSpPr/>
            <p:nvPr/>
          </p:nvSpPr>
          <p:spPr>
            <a:xfrm>
              <a:off x="12700" y="6572093"/>
              <a:ext cx="9144000" cy="184935"/>
            </a:xfrm>
            <a:prstGeom prst="rect">
              <a:avLst/>
            </a:prstGeom>
            <a:gradFill flip="none" rotWithShape="1">
              <a:gsLst>
                <a:gs pos="65000">
                  <a:srgbClr val="FFF123"/>
                </a:gs>
                <a:gs pos="90000">
                  <a:srgbClr val="FFFFFF"/>
                </a:gs>
              </a:gsLst>
              <a:path path="circle">
                <a:fillToRect l="100000" t="100000"/>
              </a:path>
              <a:tileRect r="-100000" b="-100000"/>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9" name="TextBox 8"/>
            <p:cNvSpPr txBox="1"/>
            <p:nvPr/>
          </p:nvSpPr>
          <p:spPr>
            <a:xfrm>
              <a:off x="673596" y="6211407"/>
              <a:ext cx="1752104" cy="369332"/>
            </a:xfrm>
            <a:prstGeom prst="rect">
              <a:avLst/>
            </a:prstGeom>
            <a:noFill/>
            <a:effectLst>
              <a:outerShdw blurRad="44450" dist="38100" dir="2700000" algn="tl" rotWithShape="0">
                <a:srgbClr val="008000"/>
              </a:outerShdw>
            </a:effectLst>
          </p:spPr>
          <p:txBody>
            <a:bodyPr wrap="square" rtlCol="0">
              <a:spAutoFit/>
            </a:bodyPr>
            <a:lstStyle/>
            <a:p>
              <a:r>
                <a:rPr lang="en-US" dirty="0">
                  <a:solidFill>
                    <a:schemeClr val="bg1"/>
                  </a:solidFill>
                </a:rPr>
                <a:t>MO SW-PBS</a:t>
              </a:r>
            </a:p>
          </p:txBody>
        </p:sp>
      </p:grpSp>
    </p:spTree>
    <p:extLst>
      <p:ext uri="{BB962C8B-B14F-4D97-AF65-F5344CB8AC3E}">
        <p14:creationId xmlns:p14="http://schemas.microsoft.com/office/powerpoint/2010/main" val="73241153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lvl1pPr marL="342900" indent="-342900">
              <a:buClr>
                <a:srgbClr val="FF0000"/>
              </a:buClr>
              <a:buFont typeface="Arial" panose="020B0604020202020204" pitchFamily="34" charset="0"/>
              <a:buChar char="•"/>
              <a:defRPr/>
            </a:lvl1pPr>
            <a:lvl2pPr marL="742950" indent="-285750">
              <a:buClr>
                <a:srgbClr val="FF0000"/>
              </a:buClr>
              <a:buFont typeface="Arial" panose="020B0604020202020204" pitchFamily="34" charset="0"/>
              <a:buChar char="•"/>
              <a:defRPr/>
            </a:lvl2pPr>
            <a:lvl3pPr marL="1143000" indent="-228600">
              <a:buClr>
                <a:srgbClr val="FF0000"/>
              </a:buClr>
              <a:buFont typeface="Arial" panose="020B0604020202020204" pitchFamily="34" charset="0"/>
              <a:buChar char="•"/>
              <a:defRPr/>
            </a:lvl3pPr>
            <a:lvl4pPr marL="1600200" indent="-228600">
              <a:buClr>
                <a:srgbClr val="FF0000"/>
              </a:buClr>
              <a:buFont typeface="Arial" panose="020B0604020202020204" pitchFamily="34" charset="0"/>
              <a:buChar char="•"/>
              <a:defRPr/>
            </a:lvl4pPr>
            <a:lvl5pPr marL="2057400" indent="-228600">
              <a:buClr>
                <a:srgbClr val="FF0000"/>
              </a:buClr>
              <a:buFont typeface="Arial" panose="020B0604020202020204" pitchFamily="34" charset="0"/>
              <a:buChar cha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grpSp>
        <p:nvGrpSpPr>
          <p:cNvPr id="7" name="Group 6"/>
          <p:cNvGrpSpPr/>
          <p:nvPr/>
        </p:nvGrpSpPr>
        <p:grpSpPr>
          <a:xfrm>
            <a:off x="12700" y="6211407"/>
            <a:ext cx="9144378" cy="659292"/>
            <a:chOff x="12700" y="6211407"/>
            <a:chExt cx="9144378" cy="659292"/>
          </a:xfrm>
        </p:grpSpPr>
        <p:sp>
          <p:nvSpPr>
            <p:cNvPr id="8" name="Rectangle 7"/>
            <p:cNvSpPr/>
            <p:nvPr/>
          </p:nvSpPr>
          <p:spPr>
            <a:xfrm>
              <a:off x="12700" y="6756656"/>
              <a:ext cx="9144000" cy="114043"/>
            </a:xfrm>
            <a:prstGeom prst="rect">
              <a:avLst/>
            </a:prstGeom>
            <a:gradFill flip="none" rotWithShape="1">
              <a:gsLst>
                <a:gs pos="0">
                  <a:srgbClr val="FF0000"/>
                </a:gs>
                <a:gs pos="100000">
                  <a:srgbClr val="FFFFFF"/>
                </a:gs>
              </a:gsLst>
              <a:path path="circle">
                <a:fillToRect l="100000" b="100000"/>
              </a:path>
              <a:tileRect t="-100000" r="-100000"/>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9" name="Rectangle 8"/>
            <p:cNvSpPr/>
            <p:nvPr/>
          </p:nvSpPr>
          <p:spPr>
            <a:xfrm>
              <a:off x="12700" y="6288897"/>
              <a:ext cx="9144378" cy="283567"/>
            </a:xfrm>
            <a:prstGeom prst="rect">
              <a:avLst/>
            </a:prstGeom>
            <a:gradFill flip="none" rotWithShape="1">
              <a:gsLst>
                <a:gs pos="75000">
                  <a:srgbClr val="008000"/>
                </a:gs>
                <a:gs pos="100000">
                  <a:srgbClr val="FFFFFF"/>
                </a:gs>
              </a:gsLst>
              <a:path path="circle">
                <a:fillToRect l="100000" t="100000"/>
              </a:path>
              <a:tileRect r="-100000" b="-100000"/>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0" name="Rectangle 9"/>
            <p:cNvSpPr/>
            <p:nvPr/>
          </p:nvSpPr>
          <p:spPr>
            <a:xfrm>
              <a:off x="12700" y="6572093"/>
              <a:ext cx="9144000" cy="184935"/>
            </a:xfrm>
            <a:prstGeom prst="rect">
              <a:avLst/>
            </a:prstGeom>
            <a:gradFill flip="none" rotWithShape="1">
              <a:gsLst>
                <a:gs pos="65000">
                  <a:srgbClr val="FFF123"/>
                </a:gs>
                <a:gs pos="90000">
                  <a:srgbClr val="FFFFFF"/>
                </a:gs>
              </a:gsLst>
              <a:path path="circle">
                <a:fillToRect l="100000" t="100000"/>
              </a:path>
              <a:tileRect r="-100000" b="-100000"/>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1" name="TextBox 10"/>
            <p:cNvSpPr txBox="1"/>
            <p:nvPr/>
          </p:nvSpPr>
          <p:spPr>
            <a:xfrm>
              <a:off x="673596" y="6211407"/>
              <a:ext cx="1752104" cy="369332"/>
            </a:xfrm>
            <a:prstGeom prst="rect">
              <a:avLst/>
            </a:prstGeom>
            <a:noFill/>
            <a:effectLst>
              <a:outerShdw blurRad="44450" dist="38100" dir="2700000" algn="tl" rotWithShape="0">
                <a:srgbClr val="008000"/>
              </a:outerShdw>
            </a:effectLst>
          </p:spPr>
          <p:txBody>
            <a:bodyPr wrap="square" rtlCol="0">
              <a:spAutoFit/>
            </a:bodyPr>
            <a:lstStyle/>
            <a:p>
              <a:r>
                <a:rPr lang="en-US" dirty="0">
                  <a:solidFill>
                    <a:schemeClr val="bg1"/>
                  </a:solidFill>
                </a:rPr>
                <a:t>MO SW-PBS</a:t>
              </a:r>
            </a:p>
          </p:txBody>
        </p:sp>
      </p:grpSp>
    </p:spTree>
    <p:extLst>
      <p:ext uri="{BB962C8B-B14F-4D97-AF65-F5344CB8AC3E}">
        <p14:creationId xmlns:p14="http://schemas.microsoft.com/office/powerpoint/2010/main" val="25070921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Custom Layout">
    <p:spTree>
      <p:nvGrpSpPr>
        <p:cNvPr id="1" name=""/>
        <p:cNvGrpSpPr/>
        <p:nvPr/>
      </p:nvGrpSpPr>
      <p:grpSpPr>
        <a:xfrm>
          <a:off x="0" y="0"/>
          <a:ext cx="0" cy="0"/>
          <a:chOff x="0" y="0"/>
          <a:chExt cx="0" cy="0"/>
        </a:xfrm>
      </p:grpSpPr>
      <p:sp>
        <p:nvSpPr>
          <p:cNvPr id="3" name="Title 1"/>
          <p:cNvSpPr>
            <a:spLocks noGrp="1"/>
          </p:cNvSpPr>
          <p:nvPr>
            <p:ph type="title"/>
          </p:nvPr>
        </p:nvSpPr>
        <p:spPr>
          <a:xfrm>
            <a:off x="457200" y="274638"/>
            <a:ext cx="8229600" cy="1143000"/>
          </a:xfrm>
        </p:spPr>
        <p:txBody>
          <a:bodyPr/>
          <a:lstStyle/>
          <a:p>
            <a:pPr eaLnBrk="1" hangingPunct="1"/>
            <a:r>
              <a:rPr lang="en-US"/>
              <a:t>Click to edit Master title style</a:t>
            </a:r>
            <a:endParaRPr lang="en-US" dirty="0"/>
          </a:p>
        </p:txBody>
      </p:sp>
      <p:sp>
        <p:nvSpPr>
          <p:cNvPr id="4" name="Content Placeholder 2"/>
          <p:cNvSpPr>
            <a:spLocks noGrp="1"/>
          </p:cNvSpPr>
          <p:nvPr>
            <p:ph idx="1"/>
          </p:nvPr>
        </p:nvSpPr>
        <p:spPr>
          <a:xfrm>
            <a:off x="1022350" y="1417638"/>
            <a:ext cx="8229600" cy="4525962"/>
          </a:xfrm>
        </p:spPr>
        <p:txBody>
          <a:bodyPr/>
          <a:lstStyle/>
          <a:p>
            <a:pPr lvl="0" eaLnBrk="1" hangingPunct="1">
              <a:buFont typeface="Arial" panose="020B0604020202020204" pitchFamily="34" charset="0"/>
              <a:buNone/>
            </a:pPr>
            <a:r>
              <a:rPr lang="en-US" sz="2600" b="1"/>
              <a:t>Click to edit Master text styles</a:t>
            </a:r>
          </a:p>
          <a:p>
            <a:pPr lvl="1" eaLnBrk="1" hangingPunct="1">
              <a:buFont typeface="Arial" panose="020B0604020202020204" pitchFamily="34" charset="0"/>
              <a:buNone/>
            </a:pPr>
            <a:r>
              <a:rPr lang="en-US" sz="2600" b="1"/>
              <a:t>Second level</a:t>
            </a:r>
          </a:p>
          <a:p>
            <a:pPr lvl="2" eaLnBrk="1" hangingPunct="1">
              <a:buFont typeface="Arial" panose="020B0604020202020204" pitchFamily="34" charset="0"/>
              <a:buNone/>
            </a:pPr>
            <a:r>
              <a:rPr lang="en-US" sz="2600" b="1"/>
              <a:t>Third level</a:t>
            </a:r>
          </a:p>
          <a:p>
            <a:pPr lvl="3" eaLnBrk="1" hangingPunct="1">
              <a:buFont typeface="Arial" panose="020B0604020202020204" pitchFamily="34" charset="0"/>
              <a:buNone/>
            </a:pPr>
            <a:r>
              <a:rPr lang="en-US" sz="2600" b="1"/>
              <a:t>Fourth level</a:t>
            </a:r>
          </a:p>
          <a:p>
            <a:pPr lvl="4" eaLnBrk="1" hangingPunct="1">
              <a:buFont typeface="Arial" panose="020B0604020202020204" pitchFamily="34" charset="0"/>
              <a:buNone/>
            </a:pPr>
            <a:r>
              <a:rPr lang="en-US" sz="2600" b="1"/>
              <a:t>Fifth level</a:t>
            </a:r>
            <a:endParaRPr lang="en-US" dirty="0"/>
          </a:p>
        </p:txBody>
      </p:sp>
      <p:grpSp>
        <p:nvGrpSpPr>
          <p:cNvPr id="5" name="Group 4"/>
          <p:cNvGrpSpPr/>
          <p:nvPr/>
        </p:nvGrpSpPr>
        <p:grpSpPr>
          <a:xfrm>
            <a:off x="12700" y="6211407"/>
            <a:ext cx="9144378" cy="659292"/>
            <a:chOff x="12700" y="6211407"/>
            <a:chExt cx="9144378" cy="659292"/>
          </a:xfrm>
        </p:grpSpPr>
        <p:sp>
          <p:nvSpPr>
            <p:cNvPr id="6" name="Rectangle 5"/>
            <p:cNvSpPr/>
            <p:nvPr/>
          </p:nvSpPr>
          <p:spPr>
            <a:xfrm>
              <a:off x="12700" y="6756656"/>
              <a:ext cx="9144000" cy="114043"/>
            </a:xfrm>
            <a:prstGeom prst="rect">
              <a:avLst/>
            </a:prstGeom>
            <a:gradFill flip="none" rotWithShape="1">
              <a:gsLst>
                <a:gs pos="0">
                  <a:srgbClr val="FF0000"/>
                </a:gs>
                <a:gs pos="100000">
                  <a:srgbClr val="FFFFFF"/>
                </a:gs>
              </a:gsLst>
              <a:path path="circle">
                <a:fillToRect l="100000" b="100000"/>
              </a:path>
              <a:tileRect t="-100000" r="-100000"/>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7" name="Rectangle 6"/>
            <p:cNvSpPr/>
            <p:nvPr/>
          </p:nvSpPr>
          <p:spPr>
            <a:xfrm>
              <a:off x="12700" y="6288897"/>
              <a:ext cx="9144378" cy="283567"/>
            </a:xfrm>
            <a:prstGeom prst="rect">
              <a:avLst/>
            </a:prstGeom>
            <a:gradFill flip="none" rotWithShape="1">
              <a:gsLst>
                <a:gs pos="75000">
                  <a:srgbClr val="008000"/>
                </a:gs>
                <a:gs pos="100000">
                  <a:srgbClr val="FFFFFF"/>
                </a:gs>
              </a:gsLst>
              <a:path path="circle">
                <a:fillToRect l="100000" t="100000"/>
              </a:path>
              <a:tileRect r="-100000" b="-100000"/>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8" name="Rectangle 7"/>
            <p:cNvSpPr/>
            <p:nvPr/>
          </p:nvSpPr>
          <p:spPr>
            <a:xfrm>
              <a:off x="12700" y="6572093"/>
              <a:ext cx="9144000" cy="184935"/>
            </a:xfrm>
            <a:prstGeom prst="rect">
              <a:avLst/>
            </a:prstGeom>
            <a:gradFill flip="none" rotWithShape="1">
              <a:gsLst>
                <a:gs pos="65000">
                  <a:srgbClr val="FFF123"/>
                </a:gs>
                <a:gs pos="90000">
                  <a:srgbClr val="FFFFFF"/>
                </a:gs>
              </a:gsLst>
              <a:path path="circle">
                <a:fillToRect l="100000" t="100000"/>
              </a:path>
              <a:tileRect r="-100000" b="-100000"/>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9" name="TextBox 8"/>
            <p:cNvSpPr txBox="1"/>
            <p:nvPr/>
          </p:nvSpPr>
          <p:spPr>
            <a:xfrm>
              <a:off x="673596" y="6211407"/>
              <a:ext cx="1752104" cy="369332"/>
            </a:xfrm>
            <a:prstGeom prst="rect">
              <a:avLst/>
            </a:prstGeom>
            <a:noFill/>
            <a:effectLst>
              <a:outerShdw blurRad="44450" dist="38100" dir="2700000" algn="tl" rotWithShape="0">
                <a:srgbClr val="008000"/>
              </a:outerShdw>
            </a:effectLst>
          </p:spPr>
          <p:txBody>
            <a:bodyPr wrap="square" rtlCol="0">
              <a:spAutoFit/>
            </a:bodyPr>
            <a:lstStyle/>
            <a:p>
              <a:r>
                <a:rPr lang="en-US" dirty="0">
                  <a:solidFill>
                    <a:schemeClr val="bg1"/>
                  </a:solidFill>
                </a:rPr>
                <a:t>MO SW-PBS</a:t>
              </a:r>
            </a:p>
          </p:txBody>
        </p:sp>
      </p:grpSp>
    </p:spTree>
    <p:extLst>
      <p:ext uri="{BB962C8B-B14F-4D97-AF65-F5344CB8AC3E}">
        <p14:creationId xmlns:p14="http://schemas.microsoft.com/office/powerpoint/2010/main" val="30681067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Vertical Title and Text">
    <p:spTree>
      <p:nvGrpSpPr>
        <p:cNvPr id="1" name=""/>
        <p:cNvGrpSpPr/>
        <p:nvPr/>
      </p:nvGrpSpPr>
      <p:grpSpPr>
        <a:xfrm>
          <a:off x="0" y="0"/>
          <a:ext cx="0" cy="0"/>
          <a:chOff x="0" y="0"/>
          <a:chExt cx="0" cy="0"/>
        </a:xfrm>
      </p:grpSpPr>
      <p:sp>
        <p:nvSpPr>
          <p:cNvPr id="7" name="Title 4"/>
          <p:cNvSpPr>
            <a:spLocks noGrp="1"/>
          </p:cNvSpPr>
          <p:nvPr>
            <p:ph type="title"/>
          </p:nvPr>
        </p:nvSpPr>
        <p:spPr>
          <a:xfrm>
            <a:off x="457200" y="274638"/>
            <a:ext cx="8229600" cy="969962"/>
          </a:xfrm>
        </p:spPr>
        <p:txBody>
          <a:bodyPr/>
          <a:lstStyle/>
          <a:p>
            <a:r>
              <a:rPr lang="en-US"/>
              <a:t>Click to edit Master title style</a:t>
            </a:r>
            <a:endParaRPr lang="en-US" dirty="0"/>
          </a:p>
        </p:txBody>
      </p:sp>
      <p:sp>
        <p:nvSpPr>
          <p:cNvPr id="8" name="Content Placeholder 6"/>
          <p:cNvSpPr>
            <a:spLocks noGrp="1"/>
          </p:cNvSpPr>
          <p:nvPr>
            <p:ph idx="1" hasCustomPrompt="1"/>
          </p:nvPr>
        </p:nvSpPr>
        <p:spPr>
          <a:xfrm>
            <a:off x="457200" y="1117600"/>
            <a:ext cx="8229600" cy="5088590"/>
          </a:xfrm>
        </p:spPr>
        <p:txBody>
          <a:bodyPr>
            <a:normAutofit/>
          </a:bodyPr>
          <a:lstStyle/>
          <a:p>
            <a:pPr marL="0" indent="0" algn="ctr">
              <a:lnSpc>
                <a:spcPct val="110000"/>
              </a:lnSpc>
              <a:spcBef>
                <a:spcPts val="0"/>
              </a:spcBef>
              <a:spcAft>
                <a:spcPts val="600"/>
              </a:spcAft>
              <a:buNone/>
            </a:pPr>
            <a:r>
              <a:rPr lang="en-US" sz="2600" i="1" dirty="0">
                <a:solidFill>
                  <a:srgbClr val="008000"/>
                </a:solidFill>
              </a:rPr>
              <a:t>At the end of today’s session, you will be able to…</a:t>
            </a:r>
          </a:p>
          <a:p>
            <a:pPr marL="0" indent="0" algn="ctr">
              <a:spcBef>
                <a:spcPts val="0"/>
              </a:spcBef>
              <a:spcAft>
                <a:spcPts val="600"/>
              </a:spcAft>
              <a:buNone/>
            </a:pPr>
            <a:endParaRPr lang="en-US" sz="200" i="1" dirty="0">
              <a:solidFill>
                <a:srgbClr val="008000"/>
              </a:solidFill>
            </a:endParaRPr>
          </a:p>
          <a:p>
            <a:pPr>
              <a:spcBef>
                <a:spcPts val="0"/>
              </a:spcBef>
              <a:spcAft>
                <a:spcPts val="600"/>
              </a:spcAft>
              <a:buClr>
                <a:srgbClr val="FF0000"/>
              </a:buClr>
            </a:pPr>
            <a:endParaRPr lang="en-US" sz="2600" dirty="0"/>
          </a:p>
        </p:txBody>
      </p:sp>
      <p:grpSp>
        <p:nvGrpSpPr>
          <p:cNvPr id="9" name="Group 9"/>
          <p:cNvGrpSpPr>
            <a:grpSpLocks/>
          </p:cNvGrpSpPr>
          <p:nvPr/>
        </p:nvGrpSpPr>
        <p:grpSpPr bwMode="auto">
          <a:xfrm>
            <a:off x="12700" y="6211888"/>
            <a:ext cx="9144000" cy="658812"/>
            <a:chOff x="12700" y="6211407"/>
            <a:chExt cx="9144378" cy="659292"/>
          </a:xfrm>
        </p:grpSpPr>
        <p:sp>
          <p:nvSpPr>
            <p:cNvPr id="10" name="Rectangle 9"/>
            <p:cNvSpPr/>
            <p:nvPr/>
          </p:nvSpPr>
          <p:spPr>
            <a:xfrm>
              <a:off x="12700" y="6756656"/>
              <a:ext cx="9144000" cy="114043"/>
            </a:xfrm>
            <a:prstGeom prst="rect">
              <a:avLst/>
            </a:prstGeom>
            <a:gradFill flip="none" rotWithShape="1">
              <a:gsLst>
                <a:gs pos="0">
                  <a:srgbClr val="FF0000"/>
                </a:gs>
                <a:gs pos="100000">
                  <a:srgbClr val="FFFFFF"/>
                </a:gs>
              </a:gsLst>
              <a:path path="circle">
                <a:fillToRect l="100000" b="100000"/>
              </a:path>
              <a:tileRect t="-100000" r="-100000"/>
            </a:gra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p>
          </p:txBody>
        </p:sp>
        <p:sp>
          <p:nvSpPr>
            <p:cNvPr id="11" name="Rectangle 10"/>
            <p:cNvSpPr/>
            <p:nvPr/>
          </p:nvSpPr>
          <p:spPr>
            <a:xfrm>
              <a:off x="12700" y="6288897"/>
              <a:ext cx="9144378" cy="283567"/>
            </a:xfrm>
            <a:prstGeom prst="rect">
              <a:avLst/>
            </a:prstGeom>
            <a:gradFill flip="none" rotWithShape="1">
              <a:gsLst>
                <a:gs pos="75000">
                  <a:srgbClr val="008000"/>
                </a:gs>
                <a:gs pos="100000">
                  <a:srgbClr val="FFFFFF"/>
                </a:gs>
              </a:gsLst>
              <a:path path="circle">
                <a:fillToRect l="100000" t="100000"/>
              </a:path>
              <a:tileRect r="-100000" b="-100000"/>
            </a:gra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p>
          </p:txBody>
        </p:sp>
        <p:sp>
          <p:nvSpPr>
            <p:cNvPr id="12" name="Rectangle 11"/>
            <p:cNvSpPr/>
            <p:nvPr/>
          </p:nvSpPr>
          <p:spPr>
            <a:xfrm>
              <a:off x="12700" y="6572093"/>
              <a:ext cx="9144000" cy="184935"/>
            </a:xfrm>
            <a:prstGeom prst="rect">
              <a:avLst/>
            </a:prstGeom>
            <a:gradFill flip="none" rotWithShape="1">
              <a:gsLst>
                <a:gs pos="65000">
                  <a:srgbClr val="FFF123"/>
                </a:gs>
                <a:gs pos="90000">
                  <a:srgbClr val="FFFFFF"/>
                </a:gs>
              </a:gsLst>
              <a:path path="circle">
                <a:fillToRect l="100000" t="100000"/>
              </a:path>
              <a:tileRect r="-100000" b="-100000"/>
            </a:gra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p>
          </p:txBody>
        </p:sp>
        <p:sp>
          <p:nvSpPr>
            <p:cNvPr id="13" name="TextBox 12"/>
            <p:cNvSpPr txBox="1"/>
            <p:nvPr/>
          </p:nvSpPr>
          <p:spPr>
            <a:xfrm>
              <a:off x="673127" y="6211407"/>
              <a:ext cx="1752672" cy="368568"/>
            </a:xfrm>
            <a:prstGeom prst="rect">
              <a:avLst/>
            </a:prstGeom>
            <a:noFill/>
            <a:effectLst>
              <a:outerShdw blurRad="44450" dist="38100" dir="2700000" algn="tl" rotWithShape="0">
                <a:srgbClr val="008000"/>
              </a:outerShdw>
            </a:effectLst>
          </p:spPr>
          <p:txBody>
            <a:bodyPr>
              <a:spAutoFit/>
            </a:bodyPr>
            <a:lstStyle/>
            <a:p>
              <a:pPr>
                <a:defRPr/>
              </a:pPr>
              <a:r>
                <a:rPr lang="en-US" dirty="0">
                  <a:solidFill>
                    <a:schemeClr val="bg1"/>
                  </a:solidFill>
                </a:rPr>
                <a:t>MO SW-PBS</a:t>
              </a:r>
            </a:p>
          </p:txBody>
        </p:sp>
      </p:grpSp>
    </p:spTree>
    <p:extLst>
      <p:ext uri="{BB962C8B-B14F-4D97-AF65-F5344CB8AC3E}">
        <p14:creationId xmlns:p14="http://schemas.microsoft.com/office/powerpoint/2010/main" val="45869424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84457" y="2453812"/>
            <a:ext cx="7772400" cy="1362075"/>
          </a:xfrm>
        </p:spPr>
        <p:txBody>
          <a:bodyPr anchor="t"/>
          <a:lstStyle>
            <a:lvl1pPr algn="ctr">
              <a:defRPr sz="4000" b="0" cap="none" baseline="0">
                <a:solidFill>
                  <a:srgbClr val="009E47"/>
                </a:solidFill>
              </a:defRPr>
            </a:lvl1pPr>
          </a:lstStyle>
          <a:p>
            <a:r>
              <a:rPr lang="en-US"/>
              <a:t>Click to edit Master title style</a:t>
            </a:r>
            <a:endParaRPr lang="en-US" dirty="0"/>
          </a:p>
        </p:txBody>
      </p:sp>
      <p:grpSp>
        <p:nvGrpSpPr>
          <p:cNvPr id="7" name="Group 6"/>
          <p:cNvGrpSpPr/>
          <p:nvPr/>
        </p:nvGrpSpPr>
        <p:grpSpPr>
          <a:xfrm>
            <a:off x="12700" y="6288897"/>
            <a:ext cx="9144378" cy="581802"/>
            <a:chOff x="12700" y="6288897"/>
            <a:chExt cx="9144378" cy="581802"/>
          </a:xfrm>
        </p:grpSpPr>
        <p:sp>
          <p:nvSpPr>
            <p:cNvPr id="8" name="Rectangle 7"/>
            <p:cNvSpPr/>
            <p:nvPr/>
          </p:nvSpPr>
          <p:spPr>
            <a:xfrm>
              <a:off x="12700" y="6756656"/>
              <a:ext cx="9144000" cy="114043"/>
            </a:xfrm>
            <a:prstGeom prst="rect">
              <a:avLst/>
            </a:prstGeom>
            <a:gradFill flip="none" rotWithShape="1">
              <a:gsLst>
                <a:gs pos="0">
                  <a:srgbClr val="FF0000"/>
                </a:gs>
                <a:gs pos="100000">
                  <a:srgbClr val="FFFFFF"/>
                </a:gs>
              </a:gsLst>
              <a:path path="circle">
                <a:fillToRect l="100000" b="100000"/>
              </a:path>
              <a:tileRect t="-100000" r="-100000"/>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9" name="Rectangle 8"/>
            <p:cNvSpPr/>
            <p:nvPr/>
          </p:nvSpPr>
          <p:spPr>
            <a:xfrm>
              <a:off x="12700" y="6288897"/>
              <a:ext cx="9144378" cy="283567"/>
            </a:xfrm>
            <a:prstGeom prst="rect">
              <a:avLst/>
            </a:prstGeom>
            <a:gradFill flip="none" rotWithShape="1">
              <a:gsLst>
                <a:gs pos="75000">
                  <a:srgbClr val="008000"/>
                </a:gs>
                <a:gs pos="100000">
                  <a:srgbClr val="FFFFFF"/>
                </a:gs>
              </a:gsLst>
              <a:path path="circle">
                <a:fillToRect l="100000" t="100000"/>
              </a:path>
              <a:tileRect r="-100000" b="-100000"/>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0" name="Rectangle 9"/>
            <p:cNvSpPr/>
            <p:nvPr/>
          </p:nvSpPr>
          <p:spPr>
            <a:xfrm>
              <a:off x="12700" y="6572093"/>
              <a:ext cx="9144000" cy="184935"/>
            </a:xfrm>
            <a:prstGeom prst="rect">
              <a:avLst/>
            </a:prstGeom>
            <a:gradFill flip="none" rotWithShape="1">
              <a:gsLst>
                <a:gs pos="65000">
                  <a:srgbClr val="FFF123"/>
                </a:gs>
                <a:gs pos="90000">
                  <a:srgbClr val="FFFFFF"/>
                </a:gs>
              </a:gsLst>
              <a:path path="circle">
                <a:fillToRect l="100000" t="100000"/>
              </a:path>
              <a:tileRect r="-100000" b="-100000"/>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grpSp>
      <p:pic>
        <p:nvPicPr>
          <p:cNvPr id="11" name="Picture 10" descr="SWPBSLogo-2011-highres-transbg-web.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0847" y="5470010"/>
            <a:ext cx="1606469" cy="1387990"/>
          </a:xfrm>
          <a:prstGeom prst="rect">
            <a:avLst/>
          </a:prstGeom>
        </p:spPr>
      </p:pic>
    </p:spTree>
    <p:extLst>
      <p:ext uri="{BB962C8B-B14F-4D97-AF65-F5344CB8AC3E}">
        <p14:creationId xmlns:p14="http://schemas.microsoft.com/office/powerpoint/2010/main" val="195533301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marL="457200" indent="-457200">
              <a:buClr>
                <a:srgbClr val="FF0000"/>
              </a:buClr>
              <a:buFont typeface="Arial" panose="020B0604020202020204" pitchFamily="34" charset="0"/>
              <a:buChar char="•"/>
              <a:defRPr sz="2800"/>
            </a:lvl1pPr>
            <a:lvl2pPr marL="800100" indent="-342900">
              <a:buClr>
                <a:srgbClr val="FF0000"/>
              </a:buClr>
              <a:buFont typeface="Arial" panose="020B0604020202020204" pitchFamily="34" charset="0"/>
              <a:buChar char="•"/>
              <a:defRPr sz="2400"/>
            </a:lvl2pPr>
            <a:lvl3pPr marL="1257300" indent="-342900">
              <a:buClr>
                <a:srgbClr val="FF0000"/>
              </a:buClr>
              <a:buFont typeface="Arial" panose="020B0604020202020204" pitchFamily="34" charset="0"/>
              <a:buChar char="•"/>
              <a:defRPr sz="2000"/>
            </a:lvl3pPr>
            <a:lvl4pPr marL="1657350" indent="-285750">
              <a:buClr>
                <a:srgbClr val="FF0000"/>
              </a:buClr>
              <a:buFont typeface="Arial" panose="020B0604020202020204" pitchFamily="34" charset="0"/>
              <a:buChar char="•"/>
              <a:defRPr sz="1800"/>
            </a:lvl4pPr>
            <a:lvl5pPr marL="2114550" indent="-285750">
              <a:buClr>
                <a:srgbClr val="FF0000"/>
              </a:buClr>
              <a:buFont typeface="Arial" panose="020B0604020202020204" pitchFamily="34" charset="0"/>
              <a:buChar cha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48200" y="1600200"/>
            <a:ext cx="4038600" cy="4525963"/>
          </a:xfrm>
        </p:spPr>
        <p:txBody>
          <a:bodyPr/>
          <a:lstStyle>
            <a:lvl1pPr marL="457200" indent="-457200">
              <a:buClr>
                <a:srgbClr val="FF0000"/>
              </a:buClr>
              <a:buFont typeface="Arial" panose="020B0604020202020204" pitchFamily="34" charset="0"/>
              <a:buChar char="•"/>
              <a:defRPr sz="2800"/>
            </a:lvl1pPr>
            <a:lvl2pPr marL="800100" indent="-342900">
              <a:buClr>
                <a:srgbClr val="FF0000"/>
              </a:buClr>
              <a:buFont typeface="Arial" panose="020B0604020202020204" pitchFamily="34" charset="0"/>
              <a:buChar char="•"/>
              <a:defRPr sz="2400"/>
            </a:lvl2pPr>
            <a:lvl3pPr marL="1257300" indent="-342900">
              <a:buClr>
                <a:srgbClr val="FF0000"/>
              </a:buClr>
              <a:buFont typeface="Arial" panose="020B0604020202020204" pitchFamily="34" charset="0"/>
              <a:buChar char="•"/>
              <a:defRPr sz="2000"/>
            </a:lvl3pPr>
            <a:lvl4pPr marL="1657350" indent="-285750">
              <a:buClr>
                <a:srgbClr val="FF0000"/>
              </a:buClr>
              <a:buFont typeface="Arial" panose="020B0604020202020204" pitchFamily="34" charset="0"/>
              <a:buChar char="•"/>
              <a:defRPr sz="1800"/>
            </a:lvl4pPr>
            <a:lvl5pPr marL="2114550" indent="-285750">
              <a:buClr>
                <a:srgbClr val="FF0000"/>
              </a:buClr>
              <a:buFont typeface="Arial" panose="020B0604020202020204" pitchFamily="34" charset="0"/>
              <a:buChar cha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grpSp>
        <p:nvGrpSpPr>
          <p:cNvPr id="8" name="Group 7"/>
          <p:cNvGrpSpPr/>
          <p:nvPr/>
        </p:nvGrpSpPr>
        <p:grpSpPr>
          <a:xfrm>
            <a:off x="12700" y="6211407"/>
            <a:ext cx="9144378" cy="659292"/>
            <a:chOff x="12700" y="6211407"/>
            <a:chExt cx="9144378" cy="659292"/>
          </a:xfrm>
        </p:grpSpPr>
        <p:sp>
          <p:nvSpPr>
            <p:cNvPr id="9" name="Rectangle 8"/>
            <p:cNvSpPr/>
            <p:nvPr/>
          </p:nvSpPr>
          <p:spPr>
            <a:xfrm>
              <a:off x="12700" y="6756656"/>
              <a:ext cx="9144000" cy="114043"/>
            </a:xfrm>
            <a:prstGeom prst="rect">
              <a:avLst/>
            </a:prstGeom>
            <a:gradFill flip="none" rotWithShape="1">
              <a:gsLst>
                <a:gs pos="0">
                  <a:srgbClr val="FF0000"/>
                </a:gs>
                <a:gs pos="100000">
                  <a:srgbClr val="FFFFFF"/>
                </a:gs>
              </a:gsLst>
              <a:path path="circle">
                <a:fillToRect l="100000" b="100000"/>
              </a:path>
              <a:tileRect t="-100000" r="-100000"/>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0" name="Rectangle 9"/>
            <p:cNvSpPr/>
            <p:nvPr/>
          </p:nvSpPr>
          <p:spPr>
            <a:xfrm>
              <a:off x="12700" y="6288897"/>
              <a:ext cx="9144378" cy="283567"/>
            </a:xfrm>
            <a:prstGeom prst="rect">
              <a:avLst/>
            </a:prstGeom>
            <a:gradFill flip="none" rotWithShape="1">
              <a:gsLst>
                <a:gs pos="75000">
                  <a:srgbClr val="008000"/>
                </a:gs>
                <a:gs pos="100000">
                  <a:srgbClr val="FFFFFF"/>
                </a:gs>
              </a:gsLst>
              <a:path path="circle">
                <a:fillToRect l="100000" t="100000"/>
              </a:path>
              <a:tileRect r="-100000" b="-100000"/>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1" name="Rectangle 10"/>
            <p:cNvSpPr/>
            <p:nvPr/>
          </p:nvSpPr>
          <p:spPr>
            <a:xfrm>
              <a:off x="12700" y="6572093"/>
              <a:ext cx="9144000" cy="184935"/>
            </a:xfrm>
            <a:prstGeom prst="rect">
              <a:avLst/>
            </a:prstGeom>
            <a:gradFill flip="none" rotWithShape="1">
              <a:gsLst>
                <a:gs pos="65000">
                  <a:srgbClr val="FFF123"/>
                </a:gs>
                <a:gs pos="90000">
                  <a:srgbClr val="FFFFFF"/>
                </a:gs>
              </a:gsLst>
              <a:path path="circle">
                <a:fillToRect l="100000" t="100000"/>
              </a:path>
              <a:tileRect r="-100000" b="-100000"/>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2" name="TextBox 11"/>
            <p:cNvSpPr txBox="1"/>
            <p:nvPr/>
          </p:nvSpPr>
          <p:spPr>
            <a:xfrm>
              <a:off x="673596" y="6211407"/>
              <a:ext cx="1752104" cy="369332"/>
            </a:xfrm>
            <a:prstGeom prst="rect">
              <a:avLst/>
            </a:prstGeom>
            <a:noFill/>
            <a:effectLst>
              <a:outerShdw blurRad="44450" dist="38100" dir="2700000" algn="tl" rotWithShape="0">
                <a:srgbClr val="008000"/>
              </a:outerShdw>
            </a:effectLst>
          </p:spPr>
          <p:txBody>
            <a:bodyPr wrap="square" rtlCol="0">
              <a:spAutoFit/>
            </a:bodyPr>
            <a:lstStyle/>
            <a:p>
              <a:r>
                <a:rPr lang="en-US" dirty="0">
                  <a:solidFill>
                    <a:schemeClr val="bg1"/>
                  </a:solidFill>
                </a:rPr>
                <a:t>MO SW-PBS</a:t>
              </a:r>
            </a:p>
          </p:txBody>
        </p:sp>
      </p:grpSp>
    </p:spTree>
    <p:extLst>
      <p:ext uri="{BB962C8B-B14F-4D97-AF65-F5344CB8AC3E}">
        <p14:creationId xmlns:p14="http://schemas.microsoft.com/office/powerpoint/2010/main" val="339783485"/>
      </p:ext>
    </p:extLst>
  </p:cSld>
  <p:clrMapOvr>
    <a:masterClrMapping/>
  </p:clrMapOvr>
  <p:hf sldNum="0" hdr="0" ftr="0" dt="0"/>
</p:sldLayout>
</file>

<file path=ppt/slideLayouts/slideLayout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grpSp>
        <p:nvGrpSpPr>
          <p:cNvPr id="10" name="Group 9"/>
          <p:cNvGrpSpPr/>
          <p:nvPr/>
        </p:nvGrpSpPr>
        <p:grpSpPr>
          <a:xfrm>
            <a:off x="12700" y="6211407"/>
            <a:ext cx="9144378" cy="659292"/>
            <a:chOff x="12700" y="6211407"/>
            <a:chExt cx="9144378" cy="659292"/>
          </a:xfrm>
        </p:grpSpPr>
        <p:sp>
          <p:nvSpPr>
            <p:cNvPr id="11" name="Rectangle 10"/>
            <p:cNvSpPr/>
            <p:nvPr/>
          </p:nvSpPr>
          <p:spPr>
            <a:xfrm>
              <a:off x="12700" y="6756656"/>
              <a:ext cx="9144000" cy="114043"/>
            </a:xfrm>
            <a:prstGeom prst="rect">
              <a:avLst/>
            </a:prstGeom>
            <a:gradFill flip="none" rotWithShape="1">
              <a:gsLst>
                <a:gs pos="0">
                  <a:srgbClr val="FF0000"/>
                </a:gs>
                <a:gs pos="100000">
                  <a:srgbClr val="FFFFFF"/>
                </a:gs>
              </a:gsLst>
              <a:path path="circle">
                <a:fillToRect l="100000" b="100000"/>
              </a:path>
              <a:tileRect t="-100000" r="-100000"/>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2" name="Rectangle 11"/>
            <p:cNvSpPr/>
            <p:nvPr/>
          </p:nvSpPr>
          <p:spPr>
            <a:xfrm>
              <a:off x="12700" y="6288897"/>
              <a:ext cx="9144378" cy="283567"/>
            </a:xfrm>
            <a:prstGeom prst="rect">
              <a:avLst/>
            </a:prstGeom>
            <a:gradFill flip="none" rotWithShape="1">
              <a:gsLst>
                <a:gs pos="75000">
                  <a:srgbClr val="008000"/>
                </a:gs>
                <a:gs pos="100000">
                  <a:srgbClr val="FFFFFF"/>
                </a:gs>
              </a:gsLst>
              <a:path path="circle">
                <a:fillToRect l="100000" t="100000"/>
              </a:path>
              <a:tileRect r="-100000" b="-100000"/>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3" name="Rectangle 12"/>
            <p:cNvSpPr/>
            <p:nvPr/>
          </p:nvSpPr>
          <p:spPr>
            <a:xfrm>
              <a:off x="12700" y="6572093"/>
              <a:ext cx="9144000" cy="184935"/>
            </a:xfrm>
            <a:prstGeom prst="rect">
              <a:avLst/>
            </a:prstGeom>
            <a:gradFill flip="none" rotWithShape="1">
              <a:gsLst>
                <a:gs pos="65000">
                  <a:srgbClr val="FFF123"/>
                </a:gs>
                <a:gs pos="90000">
                  <a:srgbClr val="FFFFFF"/>
                </a:gs>
              </a:gsLst>
              <a:path path="circle">
                <a:fillToRect l="100000" t="100000"/>
              </a:path>
              <a:tileRect r="-100000" b="-100000"/>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4" name="TextBox 13"/>
            <p:cNvSpPr txBox="1"/>
            <p:nvPr/>
          </p:nvSpPr>
          <p:spPr>
            <a:xfrm>
              <a:off x="673596" y="6211407"/>
              <a:ext cx="1752104" cy="369332"/>
            </a:xfrm>
            <a:prstGeom prst="rect">
              <a:avLst/>
            </a:prstGeom>
            <a:noFill/>
            <a:effectLst>
              <a:outerShdw blurRad="44450" dist="38100" dir="2700000" algn="tl" rotWithShape="0">
                <a:srgbClr val="008000"/>
              </a:outerShdw>
            </a:effectLst>
          </p:spPr>
          <p:txBody>
            <a:bodyPr wrap="square" rtlCol="0">
              <a:spAutoFit/>
            </a:bodyPr>
            <a:lstStyle/>
            <a:p>
              <a:r>
                <a:rPr lang="en-US" dirty="0">
                  <a:solidFill>
                    <a:schemeClr val="bg1"/>
                  </a:solidFill>
                </a:rPr>
                <a:t>MO SW-PBS</a:t>
              </a:r>
            </a:p>
          </p:txBody>
        </p:sp>
      </p:grpSp>
    </p:spTree>
    <p:extLst>
      <p:ext uri="{BB962C8B-B14F-4D97-AF65-F5344CB8AC3E}">
        <p14:creationId xmlns:p14="http://schemas.microsoft.com/office/powerpoint/2010/main" val="58201502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grpSp>
        <p:nvGrpSpPr>
          <p:cNvPr id="6" name="Group 5"/>
          <p:cNvGrpSpPr/>
          <p:nvPr/>
        </p:nvGrpSpPr>
        <p:grpSpPr>
          <a:xfrm>
            <a:off x="12700" y="6211407"/>
            <a:ext cx="9144378" cy="659292"/>
            <a:chOff x="12700" y="6211407"/>
            <a:chExt cx="9144378" cy="659292"/>
          </a:xfrm>
        </p:grpSpPr>
        <p:sp>
          <p:nvSpPr>
            <p:cNvPr id="7" name="Rectangle 6"/>
            <p:cNvSpPr/>
            <p:nvPr/>
          </p:nvSpPr>
          <p:spPr>
            <a:xfrm>
              <a:off x="12700" y="6756656"/>
              <a:ext cx="9144000" cy="114043"/>
            </a:xfrm>
            <a:prstGeom prst="rect">
              <a:avLst/>
            </a:prstGeom>
            <a:gradFill flip="none" rotWithShape="1">
              <a:gsLst>
                <a:gs pos="0">
                  <a:srgbClr val="FF0000"/>
                </a:gs>
                <a:gs pos="100000">
                  <a:srgbClr val="FFFFFF"/>
                </a:gs>
              </a:gsLst>
              <a:path path="circle">
                <a:fillToRect l="100000" b="100000"/>
              </a:path>
              <a:tileRect t="-100000" r="-100000"/>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8" name="Rectangle 7"/>
            <p:cNvSpPr/>
            <p:nvPr/>
          </p:nvSpPr>
          <p:spPr>
            <a:xfrm>
              <a:off x="12700" y="6288897"/>
              <a:ext cx="9144378" cy="283567"/>
            </a:xfrm>
            <a:prstGeom prst="rect">
              <a:avLst/>
            </a:prstGeom>
            <a:gradFill flip="none" rotWithShape="1">
              <a:gsLst>
                <a:gs pos="75000">
                  <a:srgbClr val="008000"/>
                </a:gs>
                <a:gs pos="100000">
                  <a:srgbClr val="FFFFFF"/>
                </a:gs>
              </a:gsLst>
              <a:path path="circle">
                <a:fillToRect l="100000" t="100000"/>
              </a:path>
              <a:tileRect r="-100000" b="-100000"/>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9" name="Rectangle 8"/>
            <p:cNvSpPr/>
            <p:nvPr/>
          </p:nvSpPr>
          <p:spPr>
            <a:xfrm>
              <a:off x="12700" y="6572093"/>
              <a:ext cx="9144000" cy="184935"/>
            </a:xfrm>
            <a:prstGeom prst="rect">
              <a:avLst/>
            </a:prstGeom>
            <a:gradFill flip="none" rotWithShape="1">
              <a:gsLst>
                <a:gs pos="65000">
                  <a:srgbClr val="FFF123"/>
                </a:gs>
                <a:gs pos="90000">
                  <a:srgbClr val="FFFFFF"/>
                </a:gs>
              </a:gsLst>
              <a:path path="circle">
                <a:fillToRect l="100000" t="100000"/>
              </a:path>
              <a:tileRect r="-100000" b="-100000"/>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0" name="TextBox 9"/>
            <p:cNvSpPr txBox="1"/>
            <p:nvPr/>
          </p:nvSpPr>
          <p:spPr>
            <a:xfrm>
              <a:off x="673596" y="6211407"/>
              <a:ext cx="1752104" cy="369332"/>
            </a:xfrm>
            <a:prstGeom prst="rect">
              <a:avLst/>
            </a:prstGeom>
            <a:noFill/>
            <a:effectLst>
              <a:outerShdw blurRad="44450" dist="38100" dir="2700000" algn="tl" rotWithShape="0">
                <a:srgbClr val="008000"/>
              </a:outerShdw>
            </a:effectLst>
          </p:spPr>
          <p:txBody>
            <a:bodyPr wrap="square" rtlCol="0">
              <a:spAutoFit/>
            </a:bodyPr>
            <a:lstStyle/>
            <a:p>
              <a:r>
                <a:rPr lang="en-US" dirty="0">
                  <a:solidFill>
                    <a:schemeClr val="bg1"/>
                  </a:solidFill>
                </a:rPr>
                <a:t>MO SW-PBS</a:t>
              </a:r>
            </a:p>
          </p:txBody>
        </p:sp>
      </p:grpSp>
    </p:spTree>
    <p:extLst>
      <p:ext uri="{BB962C8B-B14F-4D97-AF65-F5344CB8AC3E}">
        <p14:creationId xmlns:p14="http://schemas.microsoft.com/office/powerpoint/2010/main" val="13846266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grpSp>
        <p:nvGrpSpPr>
          <p:cNvPr id="5" name="Group 4"/>
          <p:cNvGrpSpPr/>
          <p:nvPr/>
        </p:nvGrpSpPr>
        <p:grpSpPr>
          <a:xfrm>
            <a:off x="12700" y="6211407"/>
            <a:ext cx="9144378" cy="659292"/>
            <a:chOff x="12700" y="6211407"/>
            <a:chExt cx="9144378" cy="659292"/>
          </a:xfrm>
        </p:grpSpPr>
        <p:sp>
          <p:nvSpPr>
            <p:cNvPr id="6" name="Rectangle 5"/>
            <p:cNvSpPr/>
            <p:nvPr/>
          </p:nvSpPr>
          <p:spPr>
            <a:xfrm>
              <a:off x="12700" y="6756656"/>
              <a:ext cx="9144000" cy="114043"/>
            </a:xfrm>
            <a:prstGeom prst="rect">
              <a:avLst/>
            </a:prstGeom>
            <a:gradFill flip="none" rotWithShape="1">
              <a:gsLst>
                <a:gs pos="0">
                  <a:srgbClr val="FF0000"/>
                </a:gs>
                <a:gs pos="100000">
                  <a:srgbClr val="FFFFFF"/>
                </a:gs>
              </a:gsLst>
              <a:path path="circle">
                <a:fillToRect l="100000" b="100000"/>
              </a:path>
              <a:tileRect t="-100000" r="-100000"/>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7" name="Rectangle 6"/>
            <p:cNvSpPr/>
            <p:nvPr/>
          </p:nvSpPr>
          <p:spPr>
            <a:xfrm>
              <a:off x="12700" y="6288897"/>
              <a:ext cx="9144378" cy="283567"/>
            </a:xfrm>
            <a:prstGeom prst="rect">
              <a:avLst/>
            </a:prstGeom>
            <a:gradFill flip="none" rotWithShape="1">
              <a:gsLst>
                <a:gs pos="75000">
                  <a:srgbClr val="008000"/>
                </a:gs>
                <a:gs pos="100000">
                  <a:srgbClr val="FFFFFF"/>
                </a:gs>
              </a:gsLst>
              <a:path path="circle">
                <a:fillToRect l="100000" t="100000"/>
              </a:path>
              <a:tileRect r="-100000" b="-100000"/>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8" name="Rectangle 7"/>
            <p:cNvSpPr/>
            <p:nvPr/>
          </p:nvSpPr>
          <p:spPr>
            <a:xfrm>
              <a:off x="12700" y="6572093"/>
              <a:ext cx="9144000" cy="184935"/>
            </a:xfrm>
            <a:prstGeom prst="rect">
              <a:avLst/>
            </a:prstGeom>
            <a:gradFill flip="none" rotWithShape="1">
              <a:gsLst>
                <a:gs pos="65000">
                  <a:srgbClr val="FFF123"/>
                </a:gs>
                <a:gs pos="90000">
                  <a:srgbClr val="FFFFFF"/>
                </a:gs>
              </a:gsLst>
              <a:path path="circle">
                <a:fillToRect l="100000" t="100000"/>
              </a:path>
              <a:tileRect r="-100000" b="-100000"/>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9" name="TextBox 8"/>
            <p:cNvSpPr txBox="1"/>
            <p:nvPr/>
          </p:nvSpPr>
          <p:spPr>
            <a:xfrm>
              <a:off x="673596" y="6211407"/>
              <a:ext cx="1752104" cy="369332"/>
            </a:xfrm>
            <a:prstGeom prst="rect">
              <a:avLst/>
            </a:prstGeom>
            <a:noFill/>
            <a:effectLst>
              <a:outerShdw blurRad="44450" dist="38100" dir="2700000" algn="tl" rotWithShape="0">
                <a:srgbClr val="008000"/>
              </a:outerShdw>
            </a:effectLst>
          </p:spPr>
          <p:txBody>
            <a:bodyPr wrap="square" rtlCol="0">
              <a:spAutoFit/>
            </a:bodyPr>
            <a:lstStyle/>
            <a:p>
              <a:r>
                <a:rPr lang="en-US" dirty="0">
                  <a:solidFill>
                    <a:schemeClr val="bg1"/>
                  </a:solidFill>
                </a:rPr>
                <a:t>MO SW-PBS</a:t>
              </a:r>
            </a:p>
          </p:txBody>
        </p:sp>
      </p:grpSp>
    </p:spTree>
    <p:extLst>
      <p:ext uri="{BB962C8B-B14F-4D97-AF65-F5344CB8AC3E}">
        <p14:creationId xmlns:p14="http://schemas.microsoft.com/office/powerpoint/2010/main" val="141728818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260228163"/>
      </p:ext>
    </p:extLst>
  </p:cSld>
  <p:clrMap bg1="lt1" tx1="dk1" bg2="lt2" tx2="dk2" accent1="accent1" accent2="accent2" accent3="accent3" accent4="accent4" accent5="accent5" accent6="accent6" hlink="hlink" folHlink="folHlink"/>
  <p:sldLayoutIdLst>
    <p:sldLayoutId id="2147483666" r:id="rId1"/>
    <p:sldLayoutId id="2147483667" r:id="rId2"/>
    <p:sldLayoutId id="2147483668" r:id="rId3"/>
    <p:sldLayoutId id="2147483669" r:id="rId4"/>
    <p:sldLayoutId id="2147483670" r:id="rId5"/>
    <p:sldLayoutId id="2147483671" r:id="rId6"/>
    <p:sldLayoutId id="2147483672" r:id="rId7"/>
    <p:sldLayoutId id="2147483673" r:id="rId8"/>
    <p:sldLayoutId id="2147483674" r:id="rId9"/>
    <p:sldLayoutId id="2147483675" r:id="rId10"/>
    <p:sldLayoutId id="2147483676" r:id="rId11"/>
    <p:sldLayoutId id="2147483677" r:id="rId12"/>
    <p:sldLayoutId id="2147483678" r:id="rId13"/>
    <p:sldLayoutId id="2147483679" r:id="rId14"/>
  </p:sldLayoutIdLst>
  <p:hf sldNum="0" hdr="0" ft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Clr>
          <a:srgbClr val="FF0000"/>
        </a:buClr>
        <a:buFont typeface="Arial" panose="020B0604020202020204" pitchFamily="34" charset="0"/>
        <a:buChar char="•"/>
        <a:defRPr sz="3200" kern="1200">
          <a:solidFill>
            <a:schemeClr val="tx1"/>
          </a:solidFill>
          <a:latin typeface="+mn-lt"/>
          <a:ea typeface="+mn-ea"/>
          <a:cs typeface="+mn-cs"/>
        </a:defRPr>
      </a:lvl1pPr>
      <a:lvl2pPr marL="742950" indent="-285750" algn="l" defTabSz="457200" rtl="0" eaLnBrk="1" latinLnBrk="0" hangingPunct="1">
        <a:spcBef>
          <a:spcPct val="20000"/>
        </a:spcBef>
        <a:buClr>
          <a:srgbClr val="FF0000"/>
        </a:buClr>
        <a:buFont typeface="Arial" panose="020B0604020202020204" pitchFamily="34" charset="0"/>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Clr>
          <a:srgbClr val="FF0000"/>
        </a:buClr>
        <a:buFont typeface="Arial" panose="020B0604020202020204" pitchFamily="34" charset="0"/>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Clr>
          <a:srgbClr val="FF0000"/>
        </a:buClr>
        <a:buFont typeface="Arial" panose="020B0604020202020204" pitchFamily="34" charset="0"/>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Clr>
          <a:srgbClr val="FF0000"/>
        </a:buClr>
        <a:buFont typeface="Arial" panose="020B0604020202020204" pitchFamily="34" charset="0"/>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8.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8.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1.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8.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hyperlink" Target="https://www.youtube.com/watch?v=KHi2dxSf9hw" TargetMode="External"/><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0.tiff"/><Relationship Id="rId2" Type="http://schemas.openxmlformats.org/officeDocument/2006/relationships/notesSlide" Target="../notesSlides/notesSlide15.xml"/><Relationship Id="rId1" Type="http://schemas.openxmlformats.org/officeDocument/2006/relationships/slideLayout" Target="../slideLayouts/slideLayout8.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22.xml"/><Relationship Id="rId1" Type="http://schemas.openxmlformats.org/officeDocument/2006/relationships/slideLayout" Target="../slideLayouts/slideLayout11.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6.xml"/><Relationship Id="rId1" Type="http://schemas.openxmlformats.org/officeDocument/2006/relationships/slideLayout" Target="../slideLayouts/slideLayout11.xml"/><Relationship Id="rId4" Type="http://schemas.openxmlformats.org/officeDocument/2006/relationships/image" Target="../media/image13.png"/></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1.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5.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5.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5.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10.xml"/></Relationships>
</file>

<file path=ppt/slides/_rels/slide4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10.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10.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11.xml"/></Relationships>
</file>

<file path=ppt/slides/_rels/slide6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60.xml"/><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61.xml"/><Relationship Id="rId1" Type="http://schemas.openxmlformats.org/officeDocument/2006/relationships/slideLayout" Target="../slideLayouts/slideLayout12.xml"/></Relationships>
</file>

<file path=ppt/slides/_rels/slide68.xml.rels><?xml version="1.0" encoding="UTF-8" standalone="yes"?>
<Relationships xmlns="http://schemas.openxmlformats.org/package/2006/relationships"><Relationship Id="rId3" Type="http://schemas.openxmlformats.org/officeDocument/2006/relationships/image" Target="../media/image16.tiff"/><Relationship Id="rId2" Type="http://schemas.openxmlformats.org/officeDocument/2006/relationships/notesSlide" Target="../notesSlides/notesSlide62.xml"/><Relationship Id="rId1" Type="http://schemas.openxmlformats.org/officeDocument/2006/relationships/slideLayout" Target="../slideLayouts/slideLayout9.xml"/><Relationship Id="rId5" Type="http://schemas.openxmlformats.org/officeDocument/2006/relationships/image" Target="../media/image18.jpeg"/><Relationship Id="rId4" Type="http://schemas.openxmlformats.org/officeDocument/2006/relationships/image" Target="../media/image17.tiff"/></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0">
  <p:cSld>
    <p:spTree>
      <p:nvGrpSpPr>
        <p:cNvPr id="1" name="Shape 190"/>
        <p:cNvGrpSpPr/>
        <p:nvPr/>
      </p:nvGrpSpPr>
      <p:grpSpPr>
        <a:xfrm>
          <a:off x="0" y="0"/>
          <a:ext cx="0" cy="0"/>
          <a:chOff x="0" y="0"/>
          <a:chExt cx="0" cy="0"/>
        </a:xfrm>
      </p:grpSpPr>
      <p:sp>
        <p:nvSpPr>
          <p:cNvPr id="191" name="Shape 191"/>
          <p:cNvSpPr txBox="1">
            <a:spLocks noGrp="1"/>
          </p:cNvSpPr>
          <p:nvPr>
            <p:ph type="ctrTitle"/>
          </p:nvPr>
        </p:nvSpPr>
        <p:spPr>
          <a:xfrm>
            <a:off x="533400" y="457200"/>
            <a:ext cx="7772400" cy="4343400"/>
          </a:xfrm>
          <a:prstGeom prst="rect">
            <a:avLst/>
          </a:prstGeom>
          <a:noFill/>
          <a:ln>
            <a:noFill/>
          </a:ln>
        </p:spPr>
        <p:txBody>
          <a:bodyPr lIns="91425" tIns="45700" rIns="91425" bIns="45700" anchor="ctr" anchorCtr="0">
            <a:noAutofit/>
          </a:bodyPr>
          <a:lstStyle/>
          <a:p>
            <a:pPr marL="0" marR="0" lvl="0" indent="0" algn="ctr" rtl="0">
              <a:spcBef>
                <a:spcPts val="0"/>
              </a:spcBef>
              <a:buClr>
                <a:schemeClr val="dk1"/>
              </a:buClr>
              <a:buSzPct val="25000"/>
              <a:buFont typeface="Calibri"/>
              <a:buNone/>
            </a:pPr>
            <a:r>
              <a:rPr lang="en-US" sz="3600" b="0" i="0" u="none" strike="noStrike" cap="none" baseline="0" dirty="0">
                <a:solidFill>
                  <a:schemeClr val="dk1"/>
                </a:solidFill>
                <a:latin typeface="Calibri"/>
                <a:ea typeface="Calibri"/>
                <a:cs typeface="Calibri"/>
                <a:sym typeface="Calibri"/>
              </a:rPr>
              <a:t>Team Workshop for SW-PBS Teams: </a:t>
            </a:r>
            <a:br>
              <a:rPr lang="en-US" sz="3600" b="0" i="0" u="none" strike="noStrike" cap="none" baseline="0" dirty="0">
                <a:solidFill>
                  <a:schemeClr val="dk1"/>
                </a:solidFill>
                <a:latin typeface="Calibri"/>
                <a:ea typeface="Calibri"/>
                <a:cs typeface="Calibri"/>
                <a:sym typeface="Calibri"/>
              </a:rPr>
            </a:br>
            <a:r>
              <a:rPr lang="en-US" sz="3600" b="0" i="1" u="none" strike="noStrike" cap="none" baseline="0" dirty="0">
                <a:solidFill>
                  <a:srgbClr val="FF0000"/>
                </a:solidFill>
                <a:latin typeface="Calibri"/>
                <a:ea typeface="Calibri"/>
                <a:cs typeface="Calibri"/>
                <a:sym typeface="Calibri"/>
              </a:rPr>
              <a:t>Session </a:t>
            </a:r>
            <a:r>
              <a:rPr lang="en-US" sz="3600" b="0" i="0" u="none" strike="noStrike" cap="none" baseline="0" dirty="0">
                <a:solidFill>
                  <a:srgbClr val="FF0000"/>
                </a:solidFill>
                <a:latin typeface="Calibri"/>
                <a:ea typeface="Calibri"/>
                <a:cs typeface="Calibri"/>
                <a:sym typeface="Calibri"/>
              </a:rPr>
              <a:t>- Clarifying Expected Behavior </a:t>
            </a:r>
            <a:br>
              <a:rPr lang="en-US" sz="3600" b="0" i="0" u="none" strike="noStrike" cap="none" baseline="0" dirty="0">
                <a:solidFill>
                  <a:srgbClr val="FF0000"/>
                </a:solidFill>
                <a:latin typeface="Calibri"/>
                <a:ea typeface="Calibri"/>
                <a:cs typeface="Calibri"/>
                <a:sym typeface="Calibri"/>
              </a:rPr>
            </a:br>
            <a:r>
              <a:rPr lang="en-US" sz="2800" b="0" i="0" u="none" strike="noStrike" cap="none" baseline="0" dirty="0">
                <a:solidFill>
                  <a:srgbClr val="FF0000"/>
                </a:solidFill>
                <a:latin typeface="Calibri"/>
                <a:ea typeface="Calibri"/>
                <a:cs typeface="Calibri"/>
                <a:sym typeface="Calibri"/>
              </a:rPr>
              <a:t>MO SW-PBS Training</a:t>
            </a:r>
            <a:br>
              <a:rPr lang="en-US" sz="3600" b="0" i="0" u="none" strike="noStrike" cap="none" baseline="0" dirty="0">
                <a:solidFill>
                  <a:srgbClr val="FF0000"/>
                </a:solidFill>
                <a:latin typeface="Calibri"/>
                <a:ea typeface="Calibri"/>
                <a:cs typeface="Calibri"/>
                <a:sym typeface="Calibri"/>
              </a:rPr>
            </a:br>
            <a:br>
              <a:rPr lang="en-US" sz="3600" b="0" i="0" u="none" strike="noStrike" cap="none" baseline="0" dirty="0">
                <a:solidFill>
                  <a:schemeClr val="dk1"/>
                </a:solidFill>
                <a:latin typeface="Calibri"/>
                <a:ea typeface="Calibri"/>
                <a:cs typeface="Calibri"/>
                <a:sym typeface="Calibri"/>
              </a:rPr>
            </a:br>
            <a:br>
              <a:rPr lang="en-US" sz="3600" b="0" i="0" u="none" strike="noStrike" cap="none" baseline="0" dirty="0">
                <a:solidFill>
                  <a:schemeClr val="dk1"/>
                </a:solidFill>
                <a:latin typeface="Calibri"/>
                <a:ea typeface="Calibri"/>
                <a:cs typeface="Calibri"/>
                <a:sym typeface="Calibri"/>
              </a:rPr>
            </a:br>
            <a:br>
              <a:rPr lang="en-US" sz="2900" b="0" i="0" u="none" strike="noStrike" cap="none" baseline="0" dirty="0">
                <a:solidFill>
                  <a:schemeClr val="dk1"/>
                </a:solidFill>
                <a:latin typeface="Calibri"/>
                <a:ea typeface="Calibri"/>
                <a:cs typeface="Calibri"/>
                <a:sym typeface="Calibri"/>
              </a:rPr>
            </a:br>
            <a:endParaRPr lang="en-US" sz="2900" b="0" i="0" u="none" strike="noStrike" cap="none" baseline="0" dirty="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740652128"/>
      </p:ext>
    </p:extLst>
  </p:cSld>
  <p:clrMapOvr>
    <a:masterClrMapping/>
  </p:clrMapOvr>
  <p:transition spd="slow">
    <p:cut/>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6ECF8F-63E2-6942-AB83-6E0B6E9A5702}"/>
              </a:ext>
            </a:extLst>
          </p:cNvPr>
          <p:cNvSpPr>
            <a:spLocks noGrp="1"/>
          </p:cNvSpPr>
          <p:nvPr>
            <p:ph type="title"/>
          </p:nvPr>
        </p:nvSpPr>
        <p:spPr/>
        <p:txBody>
          <a:bodyPr/>
          <a:lstStyle/>
          <a:p>
            <a:r>
              <a:rPr lang="en-US" dirty="0"/>
              <a:t>Reflective Questions</a:t>
            </a:r>
          </a:p>
        </p:txBody>
      </p:sp>
      <p:sp>
        <p:nvSpPr>
          <p:cNvPr id="3" name="Content Placeholder 2">
            <a:extLst>
              <a:ext uri="{FF2B5EF4-FFF2-40B4-BE49-F238E27FC236}">
                <a16:creationId xmlns:a16="http://schemas.microsoft.com/office/drawing/2014/main" id="{115FD8BC-372C-AE40-AC90-D6FD401C20E4}"/>
              </a:ext>
            </a:extLst>
          </p:cNvPr>
          <p:cNvSpPr>
            <a:spLocks noGrp="1"/>
          </p:cNvSpPr>
          <p:nvPr>
            <p:ph idx="1"/>
          </p:nvPr>
        </p:nvSpPr>
        <p:spPr/>
        <p:txBody>
          <a:bodyPr/>
          <a:lstStyle/>
          <a:p>
            <a:r>
              <a:rPr lang="en-US" dirty="0"/>
              <a:t>What is your vision for a perfect student?</a:t>
            </a:r>
          </a:p>
          <a:p>
            <a:r>
              <a:rPr lang="en-US" dirty="0"/>
              <a:t>What valued behaviors and attitudes would you see and/or hear from that student?</a:t>
            </a:r>
          </a:p>
          <a:p>
            <a:pPr marL="0" indent="0">
              <a:buNone/>
            </a:pPr>
            <a:endParaRPr lang="en-US" dirty="0"/>
          </a:p>
        </p:txBody>
      </p:sp>
    </p:spTree>
    <p:extLst>
      <p:ext uri="{BB962C8B-B14F-4D97-AF65-F5344CB8AC3E}">
        <p14:creationId xmlns:p14="http://schemas.microsoft.com/office/powerpoint/2010/main" val="260004273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565"/>
        <p:cNvGrpSpPr/>
        <p:nvPr/>
      </p:nvGrpSpPr>
      <p:grpSpPr>
        <a:xfrm>
          <a:off x="0" y="0"/>
          <a:ext cx="0" cy="0"/>
          <a:chOff x="0" y="0"/>
          <a:chExt cx="0" cy="0"/>
        </a:xfrm>
      </p:grpSpPr>
      <p:sp>
        <p:nvSpPr>
          <p:cNvPr id="566" name="Shape 566"/>
          <p:cNvSpPr txBox="1">
            <a:spLocks noGrp="1"/>
          </p:cNvSpPr>
          <p:nvPr>
            <p:ph type="title"/>
          </p:nvPr>
        </p:nvSpPr>
        <p:spPr>
          <a:prstGeom prst="rect">
            <a:avLst/>
          </a:prstGeom>
          <a:noFill/>
          <a:ln>
            <a:noFill/>
          </a:ln>
        </p:spPr>
        <p:txBody>
          <a:bodyPr lIns="91425" tIns="45700" rIns="91425" bIns="45700" anchor="ctr" anchorCtr="0">
            <a:noAutofit/>
          </a:bodyPr>
          <a:lstStyle/>
          <a:p>
            <a:pPr marL="0" marR="0" lvl="0" indent="0" algn="ctr" rtl="0">
              <a:spcBef>
                <a:spcPts val="0"/>
              </a:spcBef>
              <a:buClr>
                <a:schemeClr val="dk1"/>
              </a:buClr>
              <a:buSzPct val="25000"/>
              <a:buFont typeface="Calibri"/>
              <a:buNone/>
            </a:pPr>
            <a:r>
              <a:rPr lang="en-US" sz="4400" b="0" i="0" u="none" strike="noStrike" cap="none" baseline="0">
                <a:solidFill>
                  <a:schemeClr val="dk1"/>
                </a:solidFill>
                <a:latin typeface="Calibri"/>
                <a:ea typeface="Calibri"/>
                <a:cs typeface="Calibri"/>
                <a:sym typeface="Calibri"/>
              </a:rPr>
              <a:t>Science of Behavior</a:t>
            </a:r>
          </a:p>
        </p:txBody>
      </p:sp>
      <p:sp>
        <p:nvSpPr>
          <p:cNvPr id="567" name="Shape 567"/>
          <p:cNvSpPr txBox="1">
            <a:spLocks noGrp="1"/>
          </p:cNvSpPr>
          <p:nvPr>
            <p:ph idx="1"/>
          </p:nvPr>
        </p:nvSpPr>
        <p:spPr>
          <a:prstGeom prst="rect">
            <a:avLst/>
          </a:prstGeom>
          <a:noFill/>
          <a:ln>
            <a:noFill/>
          </a:ln>
        </p:spPr>
        <p:txBody>
          <a:bodyPr lIns="91425" tIns="45700" rIns="91425" bIns="45700" anchor="t" anchorCtr="0">
            <a:noAutofit/>
          </a:bodyPr>
          <a:lstStyle/>
          <a:p>
            <a:pPr marL="342900" marR="0" lvl="0" indent="-342900" algn="l" rtl="0">
              <a:spcBef>
                <a:spcPts val="0"/>
              </a:spcBef>
              <a:buClr>
                <a:srgbClr val="FF0000"/>
              </a:buClr>
              <a:buSzPct val="100000"/>
              <a:buFont typeface="Arial"/>
              <a:buChar char="•"/>
            </a:pPr>
            <a:r>
              <a:rPr lang="en-US" sz="3200" b="0" i="0" u="none" strike="noStrike" cap="none" baseline="0">
                <a:solidFill>
                  <a:schemeClr val="dk1"/>
                </a:solidFill>
                <a:latin typeface="Calibri"/>
                <a:ea typeface="Calibri"/>
                <a:cs typeface="Calibri"/>
                <a:sym typeface="Calibri"/>
              </a:rPr>
              <a:t>Behavior is learned</a:t>
            </a:r>
          </a:p>
          <a:p>
            <a:pPr marL="342900" marR="0" lvl="0" indent="-342900" algn="l" rtl="0">
              <a:spcBef>
                <a:spcPts val="640"/>
              </a:spcBef>
              <a:buClr>
                <a:srgbClr val="FF0000"/>
              </a:buClr>
              <a:buSzPct val="100000"/>
              <a:buFont typeface="Arial"/>
              <a:buChar char="•"/>
            </a:pPr>
            <a:r>
              <a:rPr lang="en-US" sz="3200" b="0" i="0" u="none" strike="noStrike" cap="none" baseline="0">
                <a:solidFill>
                  <a:schemeClr val="dk1"/>
                </a:solidFill>
                <a:latin typeface="Calibri"/>
                <a:ea typeface="Calibri"/>
                <a:cs typeface="Calibri"/>
                <a:sym typeface="Calibri"/>
              </a:rPr>
              <a:t>Students do not learn what to do when they are given only adverse consequences</a:t>
            </a:r>
          </a:p>
          <a:p>
            <a:pPr marL="342900" marR="0" lvl="0" indent="-342900" algn="l" rtl="0">
              <a:spcBef>
                <a:spcPts val="640"/>
              </a:spcBef>
              <a:buClr>
                <a:srgbClr val="FF0000"/>
              </a:buClr>
              <a:buSzPct val="100000"/>
              <a:buFont typeface="Arial"/>
              <a:buChar char="•"/>
            </a:pPr>
            <a:r>
              <a:rPr lang="en-US" sz="3200" b="0" i="0" u="none" strike="noStrike" cap="none" baseline="0">
                <a:solidFill>
                  <a:schemeClr val="dk1"/>
                </a:solidFill>
                <a:latin typeface="Calibri"/>
                <a:ea typeface="Calibri"/>
                <a:cs typeface="Calibri"/>
                <a:sym typeface="Calibri"/>
              </a:rPr>
              <a:t>To </a:t>
            </a:r>
            <a:r>
              <a:rPr lang="en-US" sz="3200" b="0" i="1" u="none" strike="noStrike" cap="none" baseline="0">
                <a:solidFill>
                  <a:schemeClr val="dk1"/>
                </a:solidFill>
                <a:latin typeface="Calibri"/>
                <a:ea typeface="Calibri"/>
                <a:cs typeface="Calibri"/>
                <a:sym typeface="Calibri"/>
              </a:rPr>
              <a:t>learn </a:t>
            </a:r>
            <a:r>
              <a:rPr lang="en-US" sz="3200" b="0" i="0" u="none" strike="noStrike" cap="none" baseline="0">
                <a:solidFill>
                  <a:schemeClr val="dk1"/>
                </a:solidFill>
                <a:latin typeface="Calibri"/>
                <a:ea typeface="Calibri"/>
                <a:cs typeface="Calibri"/>
                <a:sym typeface="Calibri"/>
              </a:rPr>
              <a:t>social behavior, students must be directly taught.</a:t>
            </a:r>
          </a:p>
          <a:p>
            <a:pPr marL="342900" marR="0" lvl="0" indent="-342900" algn="l" rtl="0">
              <a:spcBef>
                <a:spcPts val="640"/>
              </a:spcBef>
              <a:buClr>
                <a:srgbClr val="FF0000"/>
              </a:buClr>
              <a:buSzPct val="100000"/>
              <a:buFont typeface="Arial"/>
              <a:buChar char="•"/>
            </a:pPr>
            <a:r>
              <a:rPr lang="en-US" sz="3200" b="0" i="0" u="none" strike="noStrike" cap="none" baseline="0">
                <a:solidFill>
                  <a:schemeClr val="dk1"/>
                </a:solidFill>
                <a:latin typeface="Calibri"/>
                <a:ea typeface="Calibri"/>
                <a:cs typeface="Calibri"/>
                <a:sym typeface="Calibri"/>
              </a:rPr>
              <a:t>To </a:t>
            </a:r>
            <a:r>
              <a:rPr lang="en-US" sz="3200" b="0" i="1" u="none" strike="noStrike" cap="none" baseline="0">
                <a:solidFill>
                  <a:schemeClr val="dk1"/>
                </a:solidFill>
                <a:latin typeface="Calibri"/>
                <a:ea typeface="Calibri"/>
                <a:cs typeface="Calibri"/>
                <a:sym typeface="Calibri"/>
              </a:rPr>
              <a:t>retain</a:t>
            </a:r>
            <a:r>
              <a:rPr lang="en-US" sz="3200" b="0" i="0" u="none" strike="noStrike" cap="none" baseline="0">
                <a:solidFill>
                  <a:schemeClr val="dk1"/>
                </a:solidFill>
                <a:latin typeface="Calibri"/>
                <a:ea typeface="Calibri"/>
                <a:cs typeface="Calibri"/>
                <a:sym typeface="Calibri"/>
              </a:rPr>
              <a:t> new behaviors, students must be given specific, positive feedback and opportunities to practice.</a:t>
            </a:r>
          </a:p>
        </p:txBody>
      </p:sp>
    </p:spTree>
  </p:cSld>
  <p:clrMapOvr>
    <a:masterClrMapping/>
  </p:clrMapOvr>
  <p:transition spd="slow">
    <p:cut/>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573"/>
        <p:cNvGrpSpPr/>
        <p:nvPr/>
      </p:nvGrpSpPr>
      <p:grpSpPr>
        <a:xfrm>
          <a:off x="0" y="0"/>
          <a:ext cx="0" cy="0"/>
          <a:chOff x="0" y="0"/>
          <a:chExt cx="0" cy="0"/>
        </a:xfrm>
      </p:grpSpPr>
      <p:sp>
        <p:nvSpPr>
          <p:cNvPr id="574" name="Shape 574"/>
          <p:cNvSpPr txBox="1">
            <a:spLocks noGrp="1"/>
          </p:cNvSpPr>
          <p:nvPr>
            <p:ph type="title"/>
          </p:nvPr>
        </p:nvSpPr>
        <p:spPr>
          <a:prstGeom prst="rect">
            <a:avLst/>
          </a:prstGeom>
          <a:noFill/>
          <a:ln>
            <a:noFill/>
          </a:ln>
        </p:spPr>
        <p:txBody>
          <a:bodyPr lIns="91425" tIns="45700" rIns="91425" bIns="45700" anchor="ctr" anchorCtr="0">
            <a:noAutofit/>
          </a:bodyPr>
          <a:lstStyle/>
          <a:p>
            <a:pPr marL="0" marR="0" lvl="0" indent="0" algn="ctr" rtl="0">
              <a:spcBef>
                <a:spcPts val="0"/>
              </a:spcBef>
              <a:buClr>
                <a:schemeClr val="dk1"/>
              </a:buClr>
              <a:buSzPct val="25000"/>
              <a:buFont typeface="Calibri"/>
              <a:buNone/>
            </a:pPr>
            <a:r>
              <a:rPr lang="en-US" sz="4400" b="0" i="0" u="none" strike="noStrike" cap="none" baseline="0">
                <a:solidFill>
                  <a:schemeClr val="dk1"/>
                </a:solidFill>
                <a:latin typeface="Calibri"/>
                <a:ea typeface="Calibri"/>
                <a:cs typeface="Calibri"/>
                <a:sym typeface="Calibri"/>
              </a:rPr>
              <a:t>The Science of Behavior</a:t>
            </a:r>
          </a:p>
        </p:txBody>
      </p:sp>
      <p:sp>
        <p:nvSpPr>
          <p:cNvPr id="575" name="Shape 575"/>
          <p:cNvSpPr txBox="1">
            <a:spLocks noGrp="1"/>
          </p:cNvSpPr>
          <p:nvPr>
            <p:ph type="body" idx="4294967295"/>
          </p:nvPr>
        </p:nvSpPr>
        <p:spPr>
          <a:xfrm>
            <a:off x="0" y="1489075"/>
            <a:ext cx="8229600" cy="3314700"/>
          </a:xfrm>
          <a:prstGeom prst="rect">
            <a:avLst/>
          </a:prstGeom>
          <a:noFill/>
          <a:ln>
            <a:noFill/>
          </a:ln>
        </p:spPr>
        <p:txBody>
          <a:bodyPr lIns="91425" tIns="45700" rIns="91425" bIns="45700" anchor="t" anchorCtr="0">
            <a:noAutofit/>
          </a:bodyPr>
          <a:lstStyle/>
          <a:p>
            <a:pPr marL="0" marR="0" lvl="0" indent="0" algn="ctr" rtl="0">
              <a:spcBef>
                <a:spcPts val="0"/>
              </a:spcBef>
              <a:spcAft>
                <a:spcPts val="0"/>
              </a:spcAft>
              <a:buClr>
                <a:srgbClr val="FF0000"/>
              </a:buClr>
              <a:buSzPct val="25000"/>
              <a:buFont typeface="Arial"/>
              <a:buNone/>
            </a:pPr>
            <a:r>
              <a:rPr lang="en-US" sz="8000" b="0" i="0" u="none" strike="noStrike" cap="none" baseline="0">
                <a:solidFill>
                  <a:srgbClr val="008000"/>
                </a:solidFill>
                <a:latin typeface="Arial"/>
                <a:ea typeface="Arial"/>
                <a:cs typeface="Arial"/>
                <a:sym typeface="Arial"/>
              </a:rPr>
              <a:t>A    </a:t>
            </a:r>
            <a:r>
              <a:rPr lang="en-US" sz="8000" b="0" i="0" u="none" strike="noStrike" cap="none" baseline="0">
                <a:solidFill>
                  <a:srgbClr val="FF0000"/>
                </a:solidFill>
                <a:latin typeface="Arial"/>
                <a:ea typeface="Arial"/>
                <a:cs typeface="Arial"/>
                <a:sym typeface="Arial"/>
              </a:rPr>
              <a:t>B    </a:t>
            </a:r>
            <a:r>
              <a:rPr lang="en-US" sz="8000" b="0" i="0" u="none" strike="noStrike" cap="none" baseline="0">
                <a:solidFill>
                  <a:srgbClr val="008000"/>
                </a:solidFill>
                <a:latin typeface="Arial"/>
                <a:ea typeface="Arial"/>
                <a:cs typeface="Arial"/>
                <a:sym typeface="Arial"/>
              </a:rPr>
              <a:t>C</a:t>
            </a:r>
          </a:p>
          <a:p>
            <a:pPr marL="342900" marR="0" lvl="0" indent="-63500" algn="l" rtl="0">
              <a:spcBef>
                <a:spcPts val="880"/>
              </a:spcBef>
              <a:spcAft>
                <a:spcPts val="0"/>
              </a:spcAft>
              <a:buClr>
                <a:srgbClr val="FF0000"/>
              </a:buClr>
              <a:buFont typeface="Arial"/>
              <a:buNone/>
            </a:pPr>
            <a:endParaRPr sz="4400" b="0" i="0" u="none" strike="noStrike" cap="none" baseline="0">
              <a:solidFill>
                <a:schemeClr val="dk1"/>
              </a:solidFill>
              <a:latin typeface="Times New Roman"/>
              <a:ea typeface="Times New Roman"/>
              <a:cs typeface="Times New Roman"/>
              <a:sym typeface="Times New Roman"/>
            </a:endParaRPr>
          </a:p>
          <a:p>
            <a:pPr marL="0" marR="0" lvl="0" indent="0" algn="l" rtl="0">
              <a:spcBef>
                <a:spcPts val="640"/>
              </a:spcBef>
              <a:spcAft>
                <a:spcPts val="0"/>
              </a:spcAft>
              <a:buClr>
                <a:srgbClr val="FF0000"/>
              </a:buClr>
              <a:buSzPct val="25000"/>
              <a:buFont typeface="Arial"/>
              <a:buNone/>
            </a:pPr>
            <a:r>
              <a:rPr lang="en-US" sz="3200" b="0" i="0" u="none" strike="noStrike" cap="none" baseline="0">
                <a:solidFill>
                  <a:schemeClr val="dk1"/>
                </a:solidFill>
                <a:latin typeface="Source Sans Pro"/>
                <a:ea typeface="Source Sans Pro"/>
                <a:cs typeface="Source Sans Pro"/>
                <a:sym typeface="Source Sans Pro"/>
              </a:rPr>
              <a:t>		</a:t>
            </a:r>
          </a:p>
          <a:p>
            <a:pPr marL="0" marR="0" lvl="0" indent="0" algn="l" rtl="0">
              <a:spcBef>
                <a:spcPts val="640"/>
              </a:spcBef>
              <a:spcAft>
                <a:spcPts val="0"/>
              </a:spcAft>
              <a:buClr>
                <a:srgbClr val="FF0000"/>
              </a:buClr>
              <a:buFont typeface="Arial"/>
              <a:buNone/>
            </a:pPr>
            <a:endParaRPr sz="3200" b="0" i="0" u="none" strike="noStrike" cap="none" baseline="0">
              <a:solidFill>
                <a:schemeClr val="dk1"/>
              </a:solidFill>
              <a:latin typeface="Calibri"/>
              <a:ea typeface="Calibri"/>
              <a:cs typeface="Calibri"/>
              <a:sym typeface="Calibri"/>
            </a:endParaRPr>
          </a:p>
        </p:txBody>
      </p:sp>
      <p:graphicFrame>
        <p:nvGraphicFramePr>
          <p:cNvPr id="576" name="Shape 576"/>
          <p:cNvGraphicFramePr/>
          <p:nvPr>
            <p:extLst>
              <p:ext uri="{D42A27DB-BD31-4B8C-83A1-F6EECF244321}">
                <p14:modId xmlns:p14="http://schemas.microsoft.com/office/powerpoint/2010/main" val="1305029400"/>
              </p:ext>
            </p:extLst>
          </p:nvPr>
        </p:nvGraphicFramePr>
        <p:xfrm>
          <a:off x="1092200" y="2665413"/>
          <a:ext cx="6908800" cy="2316225"/>
        </p:xfrm>
        <a:graphic>
          <a:graphicData uri="http://schemas.openxmlformats.org/drawingml/2006/table">
            <a:tbl>
              <a:tblPr firstRow="1" bandRow="1">
                <a:noFill/>
                <a:tableStyleId>{CE49B60A-79E0-4A74-B276-706400648F9C}</a:tableStyleId>
              </a:tblPr>
              <a:tblGrid>
                <a:gridCol w="2387600">
                  <a:extLst>
                    <a:ext uri="{9D8B030D-6E8A-4147-A177-3AD203B41FA5}">
                      <a16:colId xmlns:a16="http://schemas.microsoft.com/office/drawing/2014/main" val="20000"/>
                    </a:ext>
                  </a:extLst>
                </a:gridCol>
                <a:gridCol w="1968500">
                  <a:extLst>
                    <a:ext uri="{9D8B030D-6E8A-4147-A177-3AD203B41FA5}">
                      <a16:colId xmlns:a16="http://schemas.microsoft.com/office/drawing/2014/main" val="20001"/>
                    </a:ext>
                  </a:extLst>
                </a:gridCol>
                <a:gridCol w="2552700">
                  <a:extLst>
                    <a:ext uri="{9D8B030D-6E8A-4147-A177-3AD203B41FA5}">
                      <a16:colId xmlns:a16="http://schemas.microsoft.com/office/drawing/2014/main" val="20002"/>
                    </a:ext>
                  </a:extLst>
                </a:gridCol>
              </a:tblGrid>
              <a:tr h="396175">
                <a:tc>
                  <a:txBody>
                    <a:bodyPr/>
                    <a:lstStyle/>
                    <a:p>
                      <a:pPr marL="0" marR="0" lvl="0" indent="0" algn="ctr" rtl="0">
                        <a:spcBef>
                          <a:spcPts val="0"/>
                        </a:spcBef>
                        <a:buSzPct val="25000"/>
                        <a:buNone/>
                      </a:pPr>
                      <a:r>
                        <a:rPr lang="en-US" sz="2000" b="0" u="none" strike="noStrike" cap="none" baseline="0">
                          <a:solidFill>
                            <a:srgbClr val="000000"/>
                          </a:solidFill>
                        </a:rPr>
                        <a:t>Antecedent</a:t>
                      </a:r>
                    </a:p>
                  </a:txBody>
                  <a:tcPr marL="91450" marR="91450" marT="45725" marB="45725" anchor="ctr">
                    <a:lnR w="12700" cap="flat" cmpd="sng">
                      <a:solidFill>
                        <a:srgbClr val="000000"/>
                      </a:solidFill>
                      <a:prstDash val="solid"/>
                      <a:round/>
                      <a:headEnd type="none" w="med" len="med"/>
                      <a:tailEnd type="none" w="med" len="med"/>
                    </a:lnR>
                    <a:lnB w="12700" cap="flat" cmpd="sng">
                      <a:solidFill>
                        <a:srgbClr val="000000"/>
                      </a:solidFill>
                      <a:prstDash val="solid"/>
                      <a:round/>
                      <a:headEnd type="none" w="med" len="med"/>
                      <a:tailEnd type="none" w="med" len="med"/>
                    </a:lnB>
                  </a:tcPr>
                </a:tc>
                <a:tc>
                  <a:txBody>
                    <a:bodyPr/>
                    <a:lstStyle/>
                    <a:p>
                      <a:pPr marL="63500" marR="0" lvl="0" indent="0" algn="ctr" rtl="0">
                        <a:spcBef>
                          <a:spcPts val="0"/>
                        </a:spcBef>
                        <a:buSzPct val="25000"/>
                        <a:buNone/>
                      </a:pPr>
                      <a:r>
                        <a:rPr lang="en-US" sz="2000" b="0" u="none" strike="noStrike" cap="none" baseline="0">
                          <a:solidFill>
                            <a:srgbClr val="000000"/>
                          </a:solidFill>
                        </a:rPr>
                        <a:t>Behavior</a:t>
                      </a:r>
                    </a:p>
                  </a:txBody>
                  <a:tcPr marL="91450" marR="91450" marT="45725" marB="45725" anchor="ctr">
                    <a:lnL w="12700" cap="flat" cmpd="sng">
                      <a:solidFill>
                        <a:srgbClr val="000000"/>
                      </a:solidFill>
                      <a:prstDash val="solid"/>
                      <a:round/>
                      <a:headEnd type="none" w="med" len="med"/>
                      <a:tailEnd type="none" w="med" len="med"/>
                    </a:lnL>
                    <a:lnR w="12700" cap="flat" cmpd="sng">
                      <a:solidFill>
                        <a:srgbClr val="000000"/>
                      </a:solidFill>
                      <a:prstDash val="solid"/>
                      <a:round/>
                      <a:headEnd type="none" w="med" len="med"/>
                      <a:tailEnd type="none" w="med" len="med"/>
                    </a:lnR>
                    <a:lnB w="12700" cap="flat" cmpd="sng">
                      <a:solidFill>
                        <a:srgbClr val="000000"/>
                      </a:solidFill>
                      <a:prstDash val="solid"/>
                      <a:round/>
                      <a:headEnd type="none" w="med" len="med"/>
                      <a:tailEnd type="none" w="med" len="med"/>
                    </a:lnB>
                  </a:tcPr>
                </a:tc>
                <a:tc>
                  <a:txBody>
                    <a:bodyPr/>
                    <a:lstStyle/>
                    <a:p>
                      <a:pPr marL="0" marR="0" lvl="0" indent="0" algn="ctr" rtl="0">
                        <a:spcBef>
                          <a:spcPts val="0"/>
                        </a:spcBef>
                        <a:buSzPct val="25000"/>
                        <a:buNone/>
                      </a:pPr>
                      <a:r>
                        <a:rPr lang="en-US" sz="2000" b="0" u="none" strike="noStrike" cap="none" baseline="0">
                          <a:solidFill>
                            <a:srgbClr val="000000"/>
                          </a:solidFill>
                        </a:rPr>
                        <a:t>Consequence</a:t>
                      </a:r>
                    </a:p>
                  </a:txBody>
                  <a:tcPr marL="91450" marR="91450" marT="45725" marB="45725" anchor="ctr">
                    <a:lnL w="12700" cap="flat" cmpd="sng">
                      <a:solidFill>
                        <a:srgbClr val="000000"/>
                      </a:solidFill>
                      <a:prstDash val="solid"/>
                      <a:round/>
                      <a:headEnd type="none" w="med" len="med"/>
                      <a:tailEnd type="none" w="med" len="med"/>
                    </a:lnL>
                    <a:lnB w="12700" cap="flat" cmpd="sng">
                      <a:solidFill>
                        <a:srgbClr val="000000"/>
                      </a:solidFill>
                      <a:prstDash val="solid"/>
                      <a:round/>
                      <a:headEnd type="none" w="med" len="med"/>
                      <a:tailEnd type="none" w="med" len="med"/>
                    </a:lnB>
                  </a:tcPr>
                </a:tc>
                <a:extLst>
                  <a:ext uri="{0D108BD9-81ED-4DB2-BD59-A6C34878D82A}">
                    <a16:rowId xmlns:a16="http://schemas.microsoft.com/office/drawing/2014/main" val="10000"/>
                  </a:ext>
                </a:extLst>
              </a:tr>
              <a:tr h="1919975">
                <a:tc>
                  <a:txBody>
                    <a:bodyPr/>
                    <a:lstStyle/>
                    <a:p>
                      <a:pPr marL="0" marR="0" lvl="0" indent="0" algn="ctr" rtl="0">
                        <a:spcBef>
                          <a:spcPts val="0"/>
                        </a:spcBef>
                        <a:buSzPct val="25000"/>
                        <a:buNone/>
                      </a:pPr>
                      <a:r>
                        <a:rPr lang="en-US" sz="1800" b="0" i="0" u="none" strike="noStrike" cap="none" baseline="0" dirty="0">
                          <a:solidFill>
                            <a:schemeClr val="dk1"/>
                          </a:solidFill>
                          <a:latin typeface="Calibri" charset="0"/>
                          <a:ea typeface="Calibri" charset="0"/>
                          <a:cs typeface="Calibri" charset="0"/>
                          <a:sym typeface="Arial"/>
                          <a:rtl val="0"/>
                        </a:rPr>
                        <a:t>Events that happen </a:t>
                      </a:r>
                      <a:r>
                        <a:rPr lang="en-US" sz="1800" b="0" i="0" u="sng" strike="noStrike" cap="none" baseline="0" dirty="0">
                          <a:solidFill>
                            <a:schemeClr val="dk1"/>
                          </a:solidFill>
                          <a:latin typeface="Calibri" charset="0"/>
                          <a:ea typeface="Calibri" charset="0"/>
                          <a:cs typeface="Calibri" charset="0"/>
                          <a:sym typeface="Arial"/>
                          <a:rtl val="0"/>
                        </a:rPr>
                        <a:t>immediately before </a:t>
                      </a:r>
                      <a:r>
                        <a:rPr lang="en-US" sz="1800" b="0" i="0" u="none" strike="noStrike" cap="none" baseline="0" dirty="0">
                          <a:solidFill>
                            <a:schemeClr val="dk1"/>
                          </a:solidFill>
                          <a:latin typeface="Calibri" charset="0"/>
                          <a:ea typeface="Calibri" charset="0"/>
                          <a:cs typeface="Calibri" charset="0"/>
                          <a:sym typeface="Arial"/>
                          <a:rtl val="0"/>
                        </a:rPr>
                        <a:t>and trigger a behavior</a:t>
                      </a:r>
                      <a:r>
                        <a:rPr lang="en-US" sz="1800" b="0" u="none" strike="noStrike" cap="none" baseline="0" dirty="0">
                          <a:solidFill>
                            <a:schemeClr val="dk1"/>
                          </a:solidFill>
                          <a:latin typeface="Calibri" charset="0"/>
                          <a:ea typeface="Calibri" charset="0"/>
                          <a:cs typeface="Calibri" charset="0"/>
                          <a:sym typeface="Source Sans Pro"/>
                        </a:rPr>
                        <a:t>.</a:t>
                      </a:r>
                    </a:p>
                  </a:txBody>
                  <a:tcPr marL="91450" marR="91450" marT="45725" marB="45725" anchor="ctr">
                    <a:lnR w="12700" cap="flat" cmpd="sng">
                      <a:solidFill>
                        <a:srgbClr val="000000"/>
                      </a:solidFill>
                      <a:prstDash val="solid"/>
                      <a:round/>
                      <a:headEnd type="none" w="med" len="med"/>
                      <a:tailEnd type="none" w="med" len="med"/>
                    </a:lnR>
                    <a:lnT w="12700" cap="flat" cmpd="sng">
                      <a:solidFill>
                        <a:srgbClr val="000000"/>
                      </a:solidFill>
                      <a:prstDash val="solid"/>
                      <a:round/>
                      <a:headEnd type="none" w="med" len="med"/>
                      <a:tailEnd type="none" w="med" len="med"/>
                    </a:lnT>
                  </a:tcPr>
                </a:tc>
                <a:tc>
                  <a:txBody>
                    <a:bodyPr/>
                    <a:lstStyle/>
                    <a:p>
                      <a:pPr marL="63500" marR="0" lvl="0" indent="0" algn="ctr" rtl="0">
                        <a:spcBef>
                          <a:spcPts val="0"/>
                        </a:spcBef>
                        <a:buSzPct val="25000"/>
                        <a:buNone/>
                      </a:pPr>
                      <a:r>
                        <a:rPr lang="en-US" sz="1800" b="0" u="none" strike="noStrike" cap="none" baseline="0" dirty="0">
                          <a:solidFill>
                            <a:srgbClr val="000000"/>
                          </a:solidFill>
                          <a:latin typeface="Calibri" charset="0"/>
                          <a:ea typeface="Calibri" charset="0"/>
                          <a:cs typeface="Calibri" charset="0"/>
                          <a:sym typeface="Source Sans Pro"/>
                        </a:rPr>
                        <a:t>An observable act. What the student does. The actions or reactions to the antecedents.</a:t>
                      </a:r>
                    </a:p>
                  </a:txBody>
                  <a:tcPr marL="91450" marR="91450" marT="45725" marB="45725" anchor="ctr">
                    <a:lnL w="12700" cap="flat" cmpd="sng">
                      <a:solidFill>
                        <a:srgbClr val="000000"/>
                      </a:solidFill>
                      <a:prstDash val="solid"/>
                      <a:round/>
                      <a:headEnd type="none" w="med" len="med"/>
                      <a:tailEnd type="none" w="med" len="med"/>
                    </a:lnL>
                    <a:lnR w="12700" cap="flat" cmpd="sng">
                      <a:solidFill>
                        <a:srgbClr val="000000"/>
                      </a:solidFill>
                      <a:prstDash val="solid"/>
                      <a:round/>
                      <a:headEnd type="none" w="med" len="med"/>
                      <a:tailEnd type="none" w="med" len="med"/>
                    </a:lnR>
                    <a:lnT w="12700" cap="flat" cmpd="sng">
                      <a:solidFill>
                        <a:srgbClr val="000000"/>
                      </a:solidFill>
                      <a:prstDash val="solid"/>
                      <a:round/>
                      <a:headEnd type="none" w="med" len="med"/>
                      <a:tailEnd type="none" w="med" len="med"/>
                    </a:lnT>
                  </a:tcPr>
                </a:tc>
                <a:tc>
                  <a:txBody>
                    <a:bodyPr/>
                    <a:lstStyle/>
                    <a:p>
                      <a:pPr marL="0" marR="0" lvl="0" indent="0" algn="ctr" rtl="0">
                        <a:spcBef>
                          <a:spcPts val="0"/>
                        </a:spcBef>
                        <a:buSzPct val="25000"/>
                        <a:buNone/>
                      </a:pPr>
                      <a:r>
                        <a:rPr lang="en-US" sz="1800" b="0" u="none" strike="noStrike" cap="none" baseline="0" dirty="0">
                          <a:solidFill>
                            <a:srgbClr val="000000"/>
                          </a:solidFill>
                          <a:latin typeface="Calibri" charset="0"/>
                          <a:ea typeface="Calibri" charset="0"/>
                          <a:cs typeface="Calibri" charset="0"/>
                          <a:sym typeface="Source Sans Pro"/>
                        </a:rPr>
                        <a:t>The resulting event or outcome that occurs immediately following the behavior. Impacts future occurrence of the behavior.</a:t>
                      </a:r>
                    </a:p>
                  </a:txBody>
                  <a:tcPr marL="91450" marR="91450" marT="45725" marB="45725" anchor="ctr">
                    <a:lnL w="12700" cap="flat" cmpd="sng">
                      <a:solidFill>
                        <a:srgbClr val="000000"/>
                      </a:solidFill>
                      <a:prstDash val="solid"/>
                      <a:round/>
                      <a:headEnd type="none" w="med" len="med"/>
                      <a:tailEnd type="none" w="med" len="med"/>
                    </a:lnL>
                    <a:lnT w="12700" cap="flat" cmpd="sng">
                      <a:solidFill>
                        <a:srgbClr val="000000"/>
                      </a:solidFill>
                      <a:prstDash val="solid"/>
                      <a:round/>
                      <a:headEnd type="none" w="med" len="med"/>
                      <a:tailEnd type="none" w="med" len="med"/>
                    </a:lnT>
                  </a:tcPr>
                </a:tc>
                <a:extLst>
                  <a:ext uri="{0D108BD9-81ED-4DB2-BD59-A6C34878D82A}">
                    <a16:rowId xmlns:a16="http://schemas.microsoft.com/office/drawing/2014/main" val="10001"/>
                  </a:ext>
                </a:extLst>
              </a:tr>
            </a:tbl>
          </a:graphicData>
        </a:graphic>
      </p:graphicFrame>
      <p:sp>
        <p:nvSpPr>
          <p:cNvPr id="577" name="Shape 577"/>
          <p:cNvSpPr/>
          <p:nvPr/>
        </p:nvSpPr>
        <p:spPr>
          <a:xfrm>
            <a:off x="4720482" y="1954830"/>
            <a:ext cx="635000" cy="368299"/>
          </a:xfrm>
          <a:prstGeom prst="rightArrow">
            <a:avLst>
              <a:gd name="adj1" fmla="val 50000"/>
              <a:gd name="adj2" fmla="val 50000"/>
            </a:avLst>
          </a:prstGeom>
          <a:solidFill>
            <a:schemeClr val="dk1"/>
          </a:solidFill>
          <a:ln w="9525" cap="flat" cmpd="sng">
            <a:solidFill>
              <a:schemeClr val="dk1"/>
            </a:solidFill>
            <a:prstDash val="solid"/>
            <a:round/>
            <a:headEnd type="none" w="med" len="med"/>
            <a:tailEnd type="none" w="med" len="med"/>
          </a:ln>
        </p:spPr>
        <p:txBody>
          <a:bodyPr lIns="91425" tIns="45700" rIns="91425" bIns="45700" anchor="ctr" anchorCtr="0">
            <a:noAutofit/>
          </a:bodyPr>
          <a:lstStyle/>
          <a:p>
            <a:pPr marL="0" marR="0" lvl="0" indent="0" algn="ctr" rtl="0">
              <a:spcBef>
                <a:spcPts val="0"/>
              </a:spcBef>
              <a:buNone/>
            </a:pPr>
            <a:endParaRPr sz="1800" b="0" i="0" u="none" strike="noStrike" cap="none" baseline="0">
              <a:solidFill>
                <a:schemeClr val="lt1"/>
              </a:solidFill>
              <a:latin typeface="Calibri"/>
              <a:ea typeface="Calibri"/>
              <a:cs typeface="Calibri"/>
              <a:sym typeface="Calibri"/>
            </a:endParaRPr>
          </a:p>
        </p:txBody>
      </p:sp>
      <p:sp>
        <p:nvSpPr>
          <p:cNvPr id="578" name="Shape 578"/>
          <p:cNvSpPr/>
          <p:nvPr/>
        </p:nvSpPr>
        <p:spPr>
          <a:xfrm>
            <a:off x="2799606" y="1976260"/>
            <a:ext cx="635000" cy="368299"/>
          </a:xfrm>
          <a:prstGeom prst="rightArrow">
            <a:avLst>
              <a:gd name="adj1" fmla="val 50000"/>
              <a:gd name="adj2" fmla="val 50000"/>
            </a:avLst>
          </a:prstGeom>
          <a:solidFill>
            <a:schemeClr val="dk1"/>
          </a:solidFill>
          <a:ln w="9525" cap="flat" cmpd="sng">
            <a:solidFill>
              <a:schemeClr val="dk1"/>
            </a:solidFill>
            <a:prstDash val="solid"/>
            <a:round/>
            <a:headEnd type="none" w="med" len="med"/>
            <a:tailEnd type="none" w="med" len="med"/>
          </a:ln>
        </p:spPr>
        <p:txBody>
          <a:bodyPr lIns="91425" tIns="45700" rIns="91425" bIns="45700" anchor="ctr" anchorCtr="0">
            <a:noAutofit/>
          </a:bodyPr>
          <a:lstStyle/>
          <a:p>
            <a:pPr marL="0" marR="0" lvl="0" indent="0" algn="ctr" rtl="0">
              <a:spcBef>
                <a:spcPts val="0"/>
              </a:spcBef>
              <a:buNone/>
            </a:pPr>
            <a:endParaRPr sz="1800" b="0" i="0" u="none" strike="noStrike" cap="none" baseline="0">
              <a:solidFill>
                <a:schemeClr val="lt1"/>
              </a:solidFill>
              <a:latin typeface="Calibri"/>
              <a:ea typeface="Calibri"/>
              <a:cs typeface="Calibri"/>
              <a:sym typeface="Calibri"/>
            </a:endParaRPr>
          </a:p>
        </p:txBody>
      </p:sp>
    </p:spTree>
  </p:cSld>
  <p:clrMapOvr>
    <a:masterClrMapping/>
  </p:clrMapOvr>
  <p:transition spd="slow">
    <p:cut/>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584"/>
        <p:cNvGrpSpPr/>
        <p:nvPr/>
      </p:nvGrpSpPr>
      <p:grpSpPr>
        <a:xfrm>
          <a:off x="0" y="0"/>
          <a:ext cx="0" cy="0"/>
          <a:chOff x="0" y="0"/>
          <a:chExt cx="0" cy="0"/>
        </a:xfrm>
      </p:grpSpPr>
      <p:sp>
        <p:nvSpPr>
          <p:cNvPr id="585" name="Shape 585"/>
          <p:cNvSpPr txBox="1">
            <a:spLocks noGrp="1"/>
          </p:cNvSpPr>
          <p:nvPr>
            <p:ph type="title"/>
          </p:nvPr>
        </p:nvSpPr>
        <p:spPr>
          <a:prstGeom prst="rect">
            <a:avLst/>
          </a:prstGeom>
          <a:noFill/>
          <a:ln>
            <a:noFill/>
          </a:ln>
        </p:spPr>
        <p:txBody>
          <a:bodyPr lIns="91425" tIns="45700" rIns="91425" bIns="45700" anchor="ctr" anchorCtr="0">
            <a:noAutofit/>
          </a:bodyPr>
          <a:lstStyle/>
          <a:p>
            <a:pPr marL="0" marR="0" lvl="0" indent="0" algn="ctr" rtl="0">
              <a:spcBef>
                <a:spcPts val="0"/>
              </a:spcBef>
              <a:buClr>
                <a:schemeClr val="dk1"/>
              </a:buClr>
              <a:buSzPct val="25000"/>
              <a:buFont typeface="Calibri"/>
              <a:buNone/>
            </a:pPr>
            <a:r>
              <a:rPr lang="en-US" sz="4400" b="0" i="0" u="none" strike="noStrike" cap="none" baseline="0">
                <a:solidFill>
                  <a:schemeClr val="dk1"/>
                </a:solidFill>
                <a:latin typeface="Calibri"/>
                <a:ea typeface="Calibri"/>
                <a:cs typeface="Calibri"/>
                <a:sym typeface="Calibri"/>
              </a:rPr>
              <a:t>The Science of Behavior</a:t>
            </a:r>
          </a:p>
        </p:txBody>
      </p:sp>
      <p:sp>
        <p:nvSpPr>
          <p:cNvPr id="586" name="Shape 586"/>
          <p:cNvSpPr txBox="1">
            <a:spLocks noGrp="1"/>
          </p:cNvSpPr>
          <p:nvPr>
            <p:ph type="body" idx="4294967295"/>
          </p:nvPr>
        </p:nvSpPr>
        <p:spPr>
          <a:xfrm>
            <a:off x="0" y="1193800"/>
            <a:ext cx="8229600" cy="3314700"/>
          </a:xfrm>
          <a:prstGeom prst="rect">
            <a:avLst/>
          </a:prstGeom>
          <a:noFill/>
          <a:ln>
            <a:noFill/>
          </a:ln>
        </p:spPr>
        <p:txBody>
          <a:bodyPr lIns="91425" tIns="45700" rIns="91425" bIns="45700" anchor="t" anchorCtr="0">
            <a:noAutofit/>
          </a:bodyPr>
          <a:lstStyle/>
          <a:p>
            <a:pPr marL="0" marR="0" lvl="0" indent="0" algn="ctr" rtl="0">
              <a:spcBef>
                <a:spcPts val="0"/>
              </a:spcBef>
              <a:spcAft>
                <a:spcPts val="0"/>
              </a:spcAft>
              <a:buClr>
                <a:srgbClr val="FF0000"/>
              </a:buClr>
              <a:buSzPct val="25000"/>
              <a:buFont typeface="Arial"/>
              <a:buNone/>
            </a:pPr>
            <a:r>
              <a:rPr lang="en-US" sz="8000" b="0" i="0" u="none" strike="noStrike" cap="none" baseline="0">
                <a:solidFill>
                  <a:srgbClr val="008000"/>
                </a:solidFill>
                <a:latin typeface="Arial"/>
                <a:ea typeface="Arial"/>
                <a:cs typeface="Arial"/>
                <a:sym typeface="Arial"/>
              </a:rPr>
              <a:t>A    </a:t>
            </a:r>
            <a:r>
              <a:rPr lang="en-US" sz="8000" b="0" i="0" u="none" strike="noStrike" cap="none" baseline="0">
                <a:solidFill>
                  <a:srgbClr val="FF0000"/>
                </a:solidFill>
                <a:latin typeface="Arial"/>
                <a:ea typeface="Arial"/>
                <a:cs typeface="Arial"/>
                <a:sym typeface="Arial"/>
              </a:rPr>
              <a:t>B    </a:t>
            </a:r>
            <a:r>
              <a:rPr lang="en-US" sz="8000" b="0" i="0" u="none" strike="noStrike" cap="none" baseline="0">
                <a:solidFill>
                  <a:srgbClr val="008000"/>
                </a:solidFill>
                <a:latin typeface="Arial"/>
                <a:ea typeface="Arial"/>
                <a:cs typeface="Arial"/>
                <a:sym typeface="Arial"/>
              </a:rPr>
              <a:t>C</a:t>
            </a:r>
          </a:p>
          <a:p>
            <a:pPr marL="342900" marR="0" lvl="0" indent="-63500" algn="l" rtl="0">
              <a:spcBef>
                <a:spcPts val="880"/>
              </a:spcBef>
              <a:spcAft>
                <a:spcPts val="0"/>
              </a:spcAft>
              <a:buClr>
                <a:srgbClr val="FF0000"/>
              </a:buClr>
              <a:buFont typeface="Arial"/>
              <a:buNone/>
            </a:pPr>
            <a:endParaRPr sz="4400" b="0" i="0" u="none" strike="noStrike" cap="none" baseline="0">
              <a:solidFill>
                <a:schemeClr val="dk1"/>
              </a:solidFill>
              <a:latin typeface="Times New Roman"/>
              <a:ea typeface="Times New Roman"/>
              <a:cs typeface="Times New Roman"/>
              <a:sym typeface="Times New Roman"/>
            </a:endParaRPr>
          </a:p>
          <a:p>
            <a:pPr marL="0" marR="0" lvl="0" indent="0" algn="l" rtl="0">
              <a:spcBef>
                <a:spcPts val="640"/>
              </a:spcBef>
              <a:spcAft>
                <a:spcPts val="0"/>
              </a:spcAft>
              <a:buClr>
                <a:srgbClr val="FF0000"/>
              </a:buClr>
              <a:buSzPct val="25000"/>
              <a:buFont typeface="Arial"/>
              <a:buNone/>
            </a:pPr>
            <a:r>
              <a:rPr lang="en-US" sz="3200" b="0" i="0" u="none" strike="noStrike" cap="none" baseline="0">
                <a:solidFill>
                  <a:schemeClr val="dk1"/>
                </a:solidFill>
                <a:latin typeface="Source Sans Pro"/>
                <a:ea typeface="Source Sans Pro"/>
                <a:cs typeface="Source Sans Pro"/>
                <a:sym typeface="Source Sans Pro"/>
              </a:rPr>
              <a:t>		</a:t>
            </a:r>
          </a:p>
          <a:p>
            <a:pPr marL="0" marR="0" lvl="0" indent="0" algn="l" rtl="0">
              <a:spcBef>
                <a:spcPts val="640"/>
              </a:spcBef>
              <a:spcAft>
                <a:spcPts val="0"/>
              </a:spcAft>
              <a:buClr>
                <a:srgbClr val="FF0000"/>
              </a:buClr>
              <a:buFont typeface="Arial"/>
              <a:buNone/>
            </a:pPr>
            <a:endParaRPr sz="3200" b="0" i="0" u="none" strike="noStrike" cap="none" baseline="0">
              <a:solidFill>
                <a:schemeClr val="dk1"/>
              </a:solidFill>
              <a:latin typeface="Calibri"/>
              <a:ea typeface="Calibri"/>
              <a:cs typeface="Calibri"/>
              <a:sym typeface="Calibri"/>
            </a:endParaRPr>
          </a:p>
        </p:txBody>
      </p:sp>
      <p:graphicFrame>
        <p:nvGraphicFramePr>
          <p:cNvPr id="587" name="Shape 587"/>
          <p:cNvGraphicFramePr/>
          <p:nvPr>
            <p:extLst>
              <p:ext uri="{D42A27DB-BD31-4B8C-83A1-F6EECF244321}">
                <p14:modId xmlns:p14="http://schemas.microsoft.com/office/powerpoint/2010/main" val="560473680"/>
              </p:ext>
            </p:extLst>
          </p:nvPr>
        </p:nvGraphicFramePr>
        <p:xfrm>
          <a:off x="571500" y="2375973"/>
          <a:ext cx="8115300" cy="3799775"/>
        </p:xfrm>
        <a:graphic>
          <a:graphicData uri="http://schemas.openxmlformats.org/drawingml/2006/table">
            <a:tbl>
              <a:tblPr firstRow="1" bandRow="1">
                <a:noFill/>
                <a:tableStyleId>{0F944BCD-6AC8-4AE0-8317-77C93B8BA583}</a:tableStyleId>
              </a:tblPr>
              <a:tblGrid>
                <a:gridCol w="2804550">
                  <a:extLst>
                    <a:ext uri="{9D8B030D-6E8A-4147-A177-3AD203B41FA5}">
                      <a16:colId xmlns:a16="http://schemas.microsoft.com/office/drawing/2014/main" val="20000"/>
                    </a:ext>
                  </a:extLst>
                </a:gridCol>
                <a:gridCol w="2312275">
                  <a:extLst>
                    <a:ext uri="{9D8B030D-6E8A-4147-A177-3AD203B41FA5}">
                      <a16:colId xmlns:a16="http://schemas.microsoft.com/office/drawing/2014/main" val="20001"/>
                    </a:ext>
                  </a:extLst>
                </a:gridCol>
                <a:gridCol w="2998475">
                  <a:extLst>
                    <a:ext uri="{9D8B030D-6E8A-4147-A177-3AD203B41FA5}">
                      <a16:colId xmlns:a16="http://schemas.microsoft.com/office/drawing/2014/main" val="20002"/>
                    </a:ext>
                  </a:extLst>
                </a:gridCol>
              </a:tblGrid>
              <a:tr h="649950">
                <a:tc>
                  <a:txBody>
                    <a:bodyPr/>
                    <a:lstStyle/>
                    <a:p>
                      <a:pPr marL="0" marR="0" lvl="0" indent="0" algn="ctr" rtl="0">
                        <a:spcBef>
                          <a:spcPts val="0"/>
                        </a:spcBef>
                        <a:buSzPct val="25000"/>
                        <a:buNone/>
                      </a:pPr>
                      <a:r>
                        <a:rPr lang="en-US" sz="1800" b="0" u="none" strike="noStrike" cap="none" baseline="0">
                          <a:solidFill>
                            <a:srgbClr val="000000"/>
                          </a:solidFill>
                        </a:rPr>
                        <a:t>Antecedent</a:t>
                      </a:r>
                    </a:p>
                  </a:txBody>
                  <a:tcPr marL="91450" marR="91450" marT="45725" marB="45725" anchor="ctr">
                    <a:lnR w="12700" cap="flat" cmpd="sng">
                      <a:solidFill>
                        <a:srgbClr val="000000"/>
                      </a:solidFill>
                      <a:prstDash val="solid"/>
                      <a:round/>
                      <a:headEnd type="none" w="med" len="med"/>
                      <a:tailEnd type="none" w="med" len="med"/>
                    </a:lnR>
                    <a:lnB w="12700" cap="flat" cmpd="sng">
                      <a:solidFill>
                        <a:srgbClr val="000000"/>
                      </a:solidFill>
                      <a:prstDash val="solid"/>
                      <a:round/>
                      <a:headEnd type="none" w="med" len="med"/>
                      <a:tailEnd type="none" w="med" len="med"/>
                    </a:lnB>
                  </a:tcPr>
                </a:tc>
                <a:tc>
                  <a:txBody>
                    <a:bodyPr/>
                    <a:lstStyle/>
                    <a:p>
                      <a:pPr marL="63500" marR="0" lvl="0" indent="0" algn="ctr" rtl="0">
                        <a:spcBef>
                          <a:spcPts val="0"/>
                        </a:spcBef>
                        <a:buSzPct val="25000"/>
                        <a:buNone/>
                      </a:pPr>
                      <a:r>
                        <a:rPr lang="en-US" sz="1800" b="0" u="none" strike="noStrike" cap="none" baseline="0">
                          <a:solidFill>
                            <a:srgbClr val="000000"/>
                          </a:solidFill>
                        </a:rPr>
                        <a:t>Behavior</a:t>
                      </a:r>
                    </a:p>
                  </a:txBody>
                  <a:tcPr marL="91450" marR="91450" marT="45725" marB="45725" anchor="ctr">
                    <a:lnL w="12700" cap="flat" cmpd="sng">
                      <a:solidFill>
                        <a:srgbClr val="000000"/>
                      </a:solidFill>
                      <a:prstDash val="solid"/>
                      <a:round/>
                      <a:headEnd type="none" w="med" len="med"/>
                      <a:tailEnd type="none" w="med" len="med"/>
                    </a:lnL>
                    <a:lnR w="12700" cap="flat" cmpd="sng">
                      <a:solidFill>
                        <a:srgbClr val="000000"/>
                      </a:solidFill>
                      <a:prstDash val="solid"/>
                      <a:round/>
                      <a:headEnd type="none" w="med" len="med"/>
                      <a:tailEnd type="none" w="med" len="med"/>
                    </a:lnR>
                    <a:lnB w="12700" cap="flat" cmpd="sng">
                      <a:solidFill>
                        <a:srgbClr val="000000"/>
                      </a:solidFill>
                      <a:prstDash val="solid"/>
                      <a:round/>
                      <a:headEnd type="none" w="med" len="med"/>
                      <a:tailEnd type="none" w="med" len="med"/>
                    </a:lnB>
                  </a:tcPr>
                </a:tc>
                <a:tc>
                  <a:txBody>
                    <a:bodyPr/>
                    <a:lstStyle/>
                    <a:p>
                      <a:pPr marL="0" marR="0" lvl="0" indent="0" algn="ctr" rtl="0">
                        <a:spcBef>
                          <a:spcPts val="0"/>
                        </a:spcBef>
                        <a:buSzPct val="25000"/>
                        <a:buNone/>
                      </a:pPr>
                      <a:r>
                        <a:rPr lang="en-US" sz="1800" b="0" u="none" strike="noStrike" cap="none" baseline="0">
                          <a:solidFill>
                            <a:srgbClr val="000000"/>
                          </a:solidFill>
                        </a:rPr>
                        <a:t>Consequence</a:t>
                      </a:r>
                    </a:p>
                  </a:txBody>
                  <a:tcPr marL="91450" marR="91450" marT="45725" marB="45725" anchor="ctr">
                    <a:lnL w="12700" cap="flat" cmpd="sng">
                      <a:solidFill>
                        <a:srgbClr val="000000"/>
                      </a:solidFill>
                      <a:prstDash val="solid"/>
                      <a:round/>
                      <a:headEnd type="none" w="med" len="med"/>
                      <a:tailEnd type="none" w="med" len="med"/>
                    </a:lnL>
                    <a:lnB w="12700" cap="flat" cmpd="sng">
                      <a:solidFill>
                        <a:srgbClr val="000000"/>
                      </a:solidFill>
                      <a:prstDash val="solid"/>
                      <a:round/>
                      <a:headEnd type="none" w="med" len="med"/>
                      <a:tailEnd type="none" w="med" len="med"/>
                    </a:lnB>
                  </a:tcPr>
                </a:tc>
                <a:extLst>
                  <a:ext uri="{0D108BD9-81ED-4DB2-BD59-A6C34878D82A}">
                    <a16:rowId xmlns:a16="http://schemas.microsoft.com/office/drawing/2014/main" val="10000"/>
                  </a:ext>
                </a:extLst>
              </a:tr>
              <a:tr h="3149825">
                <a:tc>
                  <a:txBody>
                    <a:bodyPr/>
                    <a:lstStyle/>
                    <a:p>
                      <a:pPr marL="0" marR="0" lvl="0" indent="0" algn="ctr" rtl="0">
                        <a:spcBef>
                          <a:spcPts val="0"/>
                        </a:spcBef>
                        <a:buSzPct val="25000"/>
                        <a:buNone/>
                      </a:pPr>
                      <a:r>
                        <a:rPr lang="en-US" sz="1800" b="0" i="0" u="none" strike="noStrike" cap="none" baseline="0" dirty="0">
                          <a:solidFill>
                            <a:schemeClr val="dk1"/>
                          </a:solidFill>
                          <a:latin typeface="Calibri" charset="0"/>
                          <a:ea typeface="Calibri" charset="0"/>
                          <a:cs typeface="Calibri" charset="0"/>
                          <a:sym typeface="Arial"/>
                          <a:rtl val="0"/>
                        </a:rPr>
                        <a:t>Events that happen </a:t>
                      </a:r>
                      <a:r>
                        <a:rPr lang="en-US" sz="1800" b="0" i="0" u="sng" strike="noStrike" cap="none" baseline="0" dirty="0">
                          <a:solidFill>
                            <a:schemeClr val="dk1"/>
                          </a:solidFill>
                          <a:latin typeface="Calibri" charset="0"/>
                          <a:ea typeface="Calibri" charset="0"/>
                          <a:cs typeface="Calibri" charset="0"/>
                          <a:sym typeface="Arial"/>
                          <a:rtl val="0"/>
                        </a:rPr>
                        <a:t>immediately before </a:t>
                      </a:r>
                      <a:r>
                        <a:rPr lang="en-US" sz="1800" b="0" i="0" u="none" strike="noStrike" cap="none" baseline="0" dirty="0">
                          <a:solidFill>
                            <a:schemeClr val="dk1"/>
                          </a:solidFill>
                          <a:latin typeface="Calibri" charset="0"/>
                          <a:ea typeface="Calibri" charset="0"/>
                          <a:cs typeface="Calibri" charset="0"/>
                          <a:sym typeface="Arial"/>
                          <a:rtl val="0"/>
                        </a:rPr>
                        <a:t>and trigger a behavior</a:t>
                      </a:r>
                      <a:r>
                        <a:rPr lang="en-US" sz="1800" b="0" u="none" strike="noStrike" cap="none" baseline="0" dirty="0">
                          <a:solidFill>
                            <a:schemeClr val="dk1"/>
                          </a:solidFill>
                          <a:latin typeface="Calibri" charset="0"/>
                          <a:ea typeface="Calibri" charset="0"/>
                          <a:cs typeface="Calibri" charset="0"/>
                          <a:sym typeface="Source Sans Pro"/>
                        </a:rPr>
                        <a:t>.</a:t>
                      </a:r>
                    </a:p>
                    <a:p>
                      <a:pPr marL="0" marR="0" lvl="0" indent="0" algn="ctr" rtl="0">
                        <a:spcBef>
                          <a:spcPts val="0"/>
                        </a:spcBef>
                        <a:buNone/>
                      </a:pPr>
                      <a:endParaRPr sz="1800" b="0" u="none" strike="noStrike" cap="none" baseline="0" dirty="0">
                        <a:solidFill>
                          <a:schemeClr val="dk1"/>
                        </a:solidFill>
                        <a:latin typeface="Calibri" charset="0"/>
                        <a:ea typeface="Calibri" charset="0"/>
                        <a:cs typeface="Calibri" charset="0"/>
                        <a:sym typeface="Source Sans Pro"/>
                      </a:endParaRPr>
                    </a:p>
                    <a:p>
                      <a:pPr marL="0" marR="0" lvl="0" indent="0" algn="ctr" rtl="0">
                        <a:spcBef>
                          <a:spcPts val="0"/>
                        </a:spcBef>
                        <a:buSzPct val="25000"/>
                        <a:buNone/>
                      </a:pPr>
                      <a:r>
                        <a:rPr lang="en-US" sz="1800" i="1" u="none" strike="noStrike" cap="none" baseline="0" dirty="0">
                          <a:solidFill>
                            <a:srgbClr val="008000"/>
                          </a:solidFill>
                          <a:latin typeface="Calibri" charset="0"/>
                          <a:ea typeface="Calibri" charset="0"/>
                          <a:cs typeface="Calibri" charset="0"/>
                          <a:sym typeface="Calibri"/>
                        </a:rPr>
                        <a:t>Example:</a:t>
                      </a:r>
                    </a:p>
                    <a:p>
                      <a:pPr marL="0" marR="0" lvl="0" indent="0" algn="ctr" rtl="0">
                        <a:spcBef>
                          <a:spcPts val="0"/>
                        </a:spcBef>
                        <a:buSzPct val="25000"/>
                        <a:buNone/>
                      </a:pPr>
                      <a:r>
                        <a:rPr lang="en-US" sz="1800" i="1" u="none" strike="noStrike" cap="none" baseline="0" dirty="0">
                          <a:solidFill>
                            <a:srgbClr val="008000"/>
                          </a:solidFill>
                          <a:latin typeface="Calibri" charset="0"/>
                          <a:ea typeface="Calibri" charset="0"/>
                          <a:cs typeface="Calibri" charset="0"/>
                          <a:sym typeface="Calibri"/>
                        </a:rPr>
                        <a:t>Hallway rules and procedures are established and taught.</a:t>
                      </a:r>
                    </a:p>
                    <a:p>
                      <a:pPr marL="0" marR="0" lvl="0" indent="0" algn="ctr" rtl="0">
                        <a:spcBef>
                          <a:spcPts val="0"/>
                        </a:spcBef>
                        <a:buNone/>
                      </a:pPr>
                      <a:endParaRPr sz="1800" b="0" u="none" strike="noStrike" cap="none" baseline="0" dirty="0">
                        <a:latin typeface="Calibri" charset="0"/>
                        <a:ea typeface="Calibri" charset="0"/>
                        <a:cs typeface="Calibri" charset="0"/>
                      </a:endParaRPr>
                    </a:p>
                  </a:txBody>
                  <a:tcPr marL="91450" marR="91450" marT="45725" marB="45725" anchor="ctr">
                    <a:lnR w="12700" cap="flat" cmpd="sng">
                      <a:solidFill>
                        <a:srgbClr val="000000"/>
                      </a:solidFill>
                      <a:prstDash val="solid"/>
                      <a:round/>
                      <a:headEnd type="none" w="med" len="med"/>
                      <a:tailEnd type="none" w="med" len="med"/>
                    </a:lnR>
                    <a:lnT w="12700" cap="flat" cmpd="sng">
                      <a:solidFill>
                        <a:srgbClr val="000000"/>
                      </a:solidFill>
                      <a:prstDash val="solid"/>
                      <a:round/>
                      <a:headEnd type="none" w="med" len="med"/>
                      <a:tailEnd type="none" w="med" len="med"/>
                    </a:lnT>
                  </a:tcPr>
                </a:tc>
                <a:tc>
                  <a:txBody>
                    <a:bodyPr/>
                    <a:lstStyle/>
                    <a:p>
                      <a:pPr marL="63500" marR="0" lvl="0" indent="0" algn="ctr" rtl="0">
                        <a:spcBef>
                          <a:spcPts val="0"/>
                        </a:spcBef>
                        <a:buSzPct val="25000"/>
                        <a:buNone/>
                      </a:pPr>
                      <a:r>
                        <a:rPr lang="en-US" sz="1800" b="0" u="none" strike="noStrike" cap="none" baseline="0">
                          <a:solidFill>
                            <a:srgbClr val="000000"/>
                          </a:solidFill>
                          <a:latin typeface="Calibri" charset="0"/>
                          <a:ea typeface="Calibri" charset="0"/>
                          <a:cs typeface="Calibri" charset="0"/>
                          <a:sym typeface="Source Sans Pro"/>
                        </a:rPr>
                        <a:t>An observable act. What the student does. The actions or reactions to the antecedents.</a:t>
                      </a:r>
                    </a:p>
                    <a:p>
                      <a:pPr marL="63500" marR="0" lvl="0" indent="0" algn="ctr" rtl="0">
                        <a:spcBef>
                          <a:spcPts val="0"/>
                        </a:spcBef>
                        <a:buNone/>
                      </a:pPr>
                      <a:endParaRPr sz="1800" b="0" u="none" strike="noStrike" cap="none" baseline="0">
                        <a:solidFill>
                          <a:srgbClr val="000000"/>
                        </a:solidFill>
                        <a:latin typeface="Calibri" charset="0"/>
                        <a:ea typeface="Calibri" charset="0"/>
                        <a:cs typeface="Calibri" charset="0"/>
                        <a:sym typeface="Source Sans Pro"/>
                      </a:endParaRPr>
                    </a:p>
                    <a:p>
                      <a:pPr marL="0" marR="0" lvl="0" indent="0" algn="ctr" rtl="0">
                        <a:spcBef>
                          <a:spcPts val="0"/>
                        </a:spcBef>
                        <a:buSzPct val="25000"/>
                        <a:buNone/>
                      </a:pPr>
                      <a:r>
                        <a:rPr lang="en-US" sz="1800" i="1" u="none" strike="noStrike" cap="none" baseline="0">
                          <a:solidFill>
                            <a:srgbClr val="008000"/>
                          </a:solidFill>
                          <a:latin typeface="Calibri" charset="0"/>
                          <a:ea typeface="Calibri" charset="0"/>
                          <a:cs typeface="Calibri" charset="0"/>
                          <a:sym typeface="Calibri"/>
                        </a:rPr>
                        <a:t>Example:</a:t>
                      </a:r>
                    </a:p>
                    <a:p>
                      <a:pPr marL="0" marR="0" lvl="0" indent="0" algn="ctr" rtl="0">
                        <a:spcBef>
                          <a:spcPts val="0"/>
                        </a:spcBef>
                        <a:buSzPct val="25000"/>
                        <a:buNone/>
                      </a:pPr>
                      <a:r>
                        <a:rPr lang="en-US" sz="1800" i="1" u="none" strike="noStrike" cap="none" baseline="0">
                          <a:solidFill>
                            <a:srgbClr val="008000"/>
                          </a:solidFill>
                          <a:latin typeface="Calibri" charset="0"/>
                          <a:ea typeface="Calibri" charset="0"/>
                          <a:cs typeface="Calibri" charset="0"/>
                          <a:sym typeface="Calibri"/>
                        </a:rPr>
                        <a:t>Student keeps voice quiet, body to self and walks on the right</a:t>
                      </a:r>
                      <a:r>
                        <a:rPr lang="en-US" sz="1800" b="0" i="1" u="none" strike="noStrike" cap="none" baseline="0">
                          <a:solidFill>
                            <a:srgbClr val="008000"/>
                          </a:solidFill>
                          <a:latin typeface="Calibri" charset="0"/>
                          <a:ea typeface="Calibri" charset="0"/>
                          <a:cs typeface="Calibri" charset="0"/>
                          <a:sym typeface="Calibri"/>
                        </a:rPr>
                        <a:t>.</a:t>
                      </a:r>
                    </a:p>
                  </a:txBody>
                  <a:tcPr marL="91450" marR="91450" marT="45725" marB="45725" anchor="ctr">
                    <a:lnL w="12700" cap="flat" cmpd="sng">
                      <a:solidFill>
                        <a:srgbClr val="000000"/>
                      </a:solidFill>
                      <a:prstDash val="solid"/>
                      <a:round/>
                      <a:headEnd type="none" w="med" len="med"/>
                      <a:tailEnd type="none" w="med" len="med"/>
                    </a:lnL>
                    <a:lnR w="12700" cap="flat" cmpd="sng">
                      <a:solidFill>
                        <a:srgbClr val="000000"/>
                      </a:solidFill>
                      <a:prstDash val="solid"/>
                      <a:round/>
                      <a:headEnd type="none" w="med" len="med"/>
                      <a:tailEnd type="none" w="med" len="med"/>
                    </a:lnR>
                    <a:lnT w="12700" cap="flat" cmpd="sng">
                      <a:solidFill>
                        <a:srgbClr val="000000"/>
                      </a:solidFill>
                      <a:prstDash val="solid"/>
                      <a:round/>
                      <a:headEnd type="none" w="med" len="med"/>
                      <a:tailEnd type="none" w="med" len="med"/>
                    </a:lnT>
                  </a:tcPr>
                </a:tc>
                <a:tc>
                  <a:txBody>
                    <a:bodyPr/>
                    <a:lstStyle/>
                    <a:p>
                      <a:pPr marL="0" marR="0" lvl="0" indent="0" algn="ctr" rtl="0">
                        <a:spcBef>
                          <a:spcPts val="0"/>
                        </a:spcBef>
                        <a:buSzPct val="25000"/>
                        <a:buNone/>
                      </a:pPr>
                      <a:r>
                        <a:rPr lang="en-US" sz="1800" b="0" u="none" strike="noStrike" cap="none" baseline="0" dirty="0">
                          <a:solidFill>
                            <a:srgbClr val="000000"/>
                          </a:solidFill>
                          <a:latin typeface="Calibri" charset="0"/>
                          <a:ea typeface="Calibri" charset="0"/>
                          <a:cs typeface="Calibri" charset="0"/>
                          <a:sym typeface="Source Sans Pro"/>
                        </a:rPr>
                        <a:t>The resulting event or outcome that occurs immediately following the behavior. Impacts future occurrence of the behavior.</a:t>
                      </a:r>
                    </a:p>
                    <a:p>
                      <a:pPr marL="0" marR="0" lvl="0" indent="0" algn="ctr" rtl="0">
                        <a:spcBef>
                          <a:spcPts val="0"/>
                        </a:spcBef>
                        <a:buNone/>
                      </a:pPr>
                      <a:endParaRPr sz="1800" b="0" u="none" strike="noStrike" cap="none" baseline="0" dirty="0">
                        <a:solidFill>
                          <a:srgbClr val="000000"/>
                        </a:solidFill>
                        <a:latin typeface="Calibri" charset="0"/>
                        <a:ea typeface="Calibri" charset="0"/>
                        <a:cs typeface="Calibri" charset="0"/>
                        <a:sym typeface="Source Sans Pro"/>
                      </a:endParaRPr>
                    </a:p>
                    <a:p>
                      <a:pPr marL="0" marR="0" lvl="0" indent="0" algn="ctr" rtl="0">
                        <a:spcBef>
                          <a:spcPts val="0"/>
                        </a:spcBef>
                        <a:buSzPct val="25000"/>
                        <a:buNone/>
                      </a:pPr>
                      <a:r>
                        <a:rPr lang="en-US" sz="1800" i="1" u="none" strike="noStrike" cap="none" baseline="0" dirty="0">
                          <a:solidFill>
                            <a:srgbClr val="008000"/>
                          </a:solidFill>
                          <a:latin typeface="Calibri" charset="0"/>
                          <a:ea typeface="Calibri" charset="0"/>
                          <a:cs typeface="Calibri" charset="0"/>
                          <a:sym typeface="Calibri"/>
                        </a:rPr>
                        <a:t>Example:</a:t>
                      </a:r>
                    </a:p>
                    <a:p>
                      <a:pPr marL="0" marR="0" lvl="0" indent="0" algn="ctr" rtl="0">
                        <a:spcBef>
                          <a:spcPts val="0"/>
                        </a:spcBef>
                        <a:buSzPct val="25000"/>
                        <a:buNone/>
                      </a:pPr>
                      <a:r>
                        <a:rPr lang="en-US" sz="1800" i="1" u="none" strike="noStrike" cap="none" baseline="0" dirty="0">
                          <a:solidFill>
                            <a:srgbClr val="008000"/>
                          </a:solidFill>
                          <a:latin typeface="Calibri" charset="0"/>
                          <a:ea typeface="Calibri" charset="0"/>
                          <a:cs typeface="Calibri" charset="0"/>
                          <a:sym typeface="Calibri"/>
                        </a:rPr>
                        <a:t>Teacher gives specific verbal recognition.  Appropriate hall behavior increases.</a:t>
                      </a:r>
                    </a:p>
                    <a:p>
                      <a:pPr marL="0" marR="0" lvl="0" indent="0" algn="ctr" rtl="0">
                        <a:spcBef>
                          <a:spcPts val="0"/>
                        </a:spcBef>
                        <a:buNone/>
                      </a:pPr>
                      <a:endParaRPr sz="1800" b="0" u="none" strike="noStrike" cap="none" baseline="0" dirty="0">
                        <a:solidFill>
                          <a:srgbClr val="000000"/>
                        </a:solidFill>
                        <a:latin typeface="Calibri" charset="0"/>
                        <a:ea typeface="Calibri" charset="0"/>
                        <a:cs typeface="Calibri" charset="0"/>
                      </a:endParaRPr>
                    </a:p>
                  </a:txBody>
                  <a:tcPr marL="91450" marR="91450" marT="45725" marB="45725" anchor="ctr">
                    <a:lnL w="12700" cap="flat" cmpd="sng">
                      <a:solidFill>
                        <a:srgbClr val="000000"/>
                      </a:solidFill>
                      <a:prstDash val="solid"/>
                      <a:round/>
                      <a:headEnd type="none" w="med" len="med"/>
                      <a:tailEnd type="none" w="med" len="med"/>
                    </a:lnL>
                    <a:lnT w="12700" cap="flat" cmpd="sng">
                      <a:solidFill>
                        <a:srgbClr val="000000"/>
                      </a:solidFill>
                      <a:prstDash val="solid"/>
                      <a:round/>
                      <a:headEnd type="none" w="med" len="med"/>
                      <a:tailEnd type="none" w="med" len="med"/>
                    </a:lnT>
                  </a:tcPr>
                </a:tc>
                <a:extLst>
                  <a:ext uri="{0D108BD9-81ED-4DB2-BD59-A6C34878D82A}">
                    <a16:rowId xmlns:a16="http://schemas.microsoft.com/office/drawing/2014/main" val="10001"/>
                  </a:ext>
                </a:extLst>
              </a:tr>
            </a:tbl>
          </a:graphicData>
        </a:graphic>
      </p:graphicFrame>
      <p:sp>
        <p:nvSpPr>
          <p:cNvPr id="588" name="Shape 588"/>
          <p:cNvSpPr/>
          <p:nvPr/>
        </p:nvSpPr>
        <p:spPr>
          <a:xfrm>
            <a:off x="4630832" y="1670153"/>
            <a:ext cx="635000" cy="368299"/>
          </a:xfrm>
          <a:prstGeom prst="rightArrow">
            <a:avLst>
              <a:gd name="adj1" fmla="val 50000"/>
              <a:gd name="adj2" fmla="val 50000"/>
            </a:avLst>
          </a:prstGeom>
          <a:solidFill>
            <a:schemeClr val="dk1"/>
          </a:solidFill>
          <a:ln w="9525" cap="flat" cmpd="sng">
            <a:solidFill>
              <a:schemeClr val="dk1"/>
            </a:solidFill>
            <a:prstDash val="solid"/>
            <a:round/>
            <a:headEnd type="none" w="med" len="med"/>
            <a:tailEnd type="none" w="med" len="med"/>
          </a:ln>
        </p:spPr>
        <p:txBody>
          <a:bodyPr lIns="91425" tIns="45700" rIns="91425" bIns="45700" anchor="ctr" anchorCtr="0">
            <a:noAutofit/>
          </a:bodyPr>
          <a:lstStyle/>
          <a:p>
            <a:pPr marL="0" marR="0" lvl="0" indent="0" algn="ctr" rtl="0">
              <a:spcBef>
                <a:spcPts val="0"/>
              </a:spcBef>
              <a:buNone/>
            </a:pPr>
            <a:endParaRPr sz="1800" b="0" i="0" u="none" strike="noStrike" cap="none" baseline="0">
              <a:solidFill>
                <a:schemeClr val="lt1"/>
              </a:solidFill>
              <a:latin typeface="Calibri"/>
              <a:ea typeface="Calibri"/>
              <a:cs typeface="Calibri"/>
              <a:sym typeface="Calibri"/>
            </a:endParaRPr>
          </a:p>
        </p:txBody>
      </p:sp>
      <p:sp>
        <p:nvSpPr>
          <p:cNvPr id="589" name="Shape 589"/>
          <p:cNvSpPr/>
          <p:nvPr/>
        </p:nvSpPr>
        <p:spPr>
          <a:xfrm>
            <a:off x="2709956" y="1702875"/>
            <a:ext cx="635000" cy="368299"/>
          </a:xfrm>
          <a:prstGeom prst="rightArrow">
            <a:avLst>
              <a:gd name="adj1" fmla="val 50000"/>
              <a:gd name="adj2" fmla="val 50000"/>
            </a:avLst>
          </a:prstGeom>
          <a:solidFill>
            <a:schemeClr val="dk1"/>
          </a:solidFill>
          <a:ln w="9525" cap="flat" cmpd="sng">
            <a:solidFill>
              <a:schemeClr val="dk1"/>
            </a:solidFill>
            <a:prstDash val="solid"/>
            <a:round/>
            <a:headEnd type="none" w="med" len="med"/>
            <a:tailEnd type="none" w="med" len="med"/>
          </a:ln>
        </p:spPr>
        <p:txBody>
          <a:bodyPr lIns="91425" tIns="45700" rIns="91425" bIns="45700" anchor="ctr" anchorCtr="0">
            <a:noAutofit/>
          </a:bodyPr>
          <a:lstStyle/>
          <a:p>
            <a:pPr marL="0" marR="0" lvl="0" indent="0" algn="ctr" rtl="0">
              <a:spcBef>
                <a:spcPts val="0"/>
              </a:spcBef>
              <a:buNone/>
            </a:pPr>
            <a:endParaRPr sz="1800" b="0" i="0" u="none" strike="noStrike" cap="none" baseline="0">
              <a:solidFill>
                <a:schemeClr val="lt1"/>
              </a:solidFill>
              <a:latin typeface="Calibri"/>
              <a:ea typeface="Calibri"/>
              <a:cs typeface="Calibri"/>
              <a:sym typeface="Calibri"/>
            </a:endParaRPr>
          </a:p>
        </p:txBody>
      </p:sp>
    </p:spTree>
  </p:cSld>
  <p:clrMapOvr>
    <a:masterClrMapping/>
  </p:clrMapOvr>
  <p:transition spd="slow">
    <p:cut/>
  </p:transition>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accent2">
            <a:lumMod val="40000"/>
            <a:lumOff val="60000"/>
          </a:schemeClr>
        </a:solidFill>
        <a:effectLst/>
      </p:bgPr>
    </p:bg>
    <p:spTree>
      <p:nvGrpSpPr>
        <p:cNvPr id="1" name="Shape 595"/>
        <p:cNvGrpSpPr/>
        <p:nvPr/>
      </p:nvGrpSpPr>
      <p:grpSpPr>
        <a:xfrm>
          <a:off x="0" y="0"/>
          <a:ext cx="0" cy="0"/>
          <a:chOff x="0" y="0"/>
          <a:chExt cx="0" cy="0"/>
        </a:xfrm>
      </p:grpSpPr>
      <p:sp>
        <p:nvSpPr>
          <p:cNvPr id="596" name="Shape 596"/>
          <p:cNvSpPr txBox="1">
            <a:spLocks noGrp="1"/>
          </p:cNvSpPr>
          <p:nvPr>
            <p:ph type="title"/>
          </p:nvPr>
        </p:nvSpPr>
        <p:spPr>
          <a:xfrm>
            <a:off x="1777042" y="491685"/>
            <a:ext cx="7366957" cy="925952"/>
          </a:xfrm>
          <a:prstGeom prst="rect">
            <a:avLst/>
          </a:prstGeom>
          <a:noFill/>
          <a:ln>
            <a:noFill/>
          </a:ln>
        </p:spPr>
        <p:txBody>
          <a:bodyPr lIns="91425" tIns="45700" rIns="91425" bIns="45700" anchor="ctr" anchorCtr="0">
            <a:noAutofit/>
          </a:bodyPr>
          <a:lstStyle/>
          <a:p>
            <a:pPr marL="0" marR="0" lvl="0" indent="0" algn="l" rtl="0">
              <a:spcBef>
                <a:spcPts val="0"/>
              </a:spcBef>
              <a:buClr>
                <a:srgbClr val="008000"/>
              </a:buClr>
              <a:buSzPct val="25000"/>
              <a:buFont typeface="Calibri"/>
              <a:buNone/>
            </a:pPr>
            <a:r>
              <a:rPr lang="en-US" sz="3800" b="0" i="0" u="none" strike="noStrike" cap="none" baseline="0" dirty="0">
                <a:solidFill>
                  <a:srgbClr val="008000"/>
                </a:solidFill>
                <a:latin typeface="Calibri"/>
                <a:ea typeface="Calibri"/>
                <a:cs typeface="Calibri"/>
                <a:sym typeface="Calibri"/>
              </a:rPr>
              <a:t>Optional Activity: </a:t>
            </a:r>
            <a:r>
              <a:rPr lang="en-US" sz="3800" b="0" i="0" u="none" strike="noStrike" cap="none" baseline="0" dirty="0">
                <a:solidFill>
                  <a:srgbClr val="FF0000"/>
                </a:solidFill>
                <a:latin typeface="Calibri"/>
                <a:ea typeface="Calibri"/>
                <a:cs typeface="Calibri"/>
                <a:sym typeface="Calibri"/>
              </a:rPr>
              <a:t>Antecedent or Consequence</a:t>
            </a:r>
          </a:p>
        </p:txBody>
      </p:sp>
      <p:sp>
        <p:nvSpPr>
          <p:cNvPr id="597" name="Shape 597"/>
          <p:cNvSpPr txBox="1">
            <a:spLocks noGrp="1"/>
          </p:cNvSpPr>
          <p:nvPr>
            <p:ph idx="1"/>
          </p:nvPr>
        </p:nvSpPr>
        <p:spPr>
          <a:xfrm>
            <a:off x="457200" y="2053652"/>
            <a:ext cx="8229600" cy="4072511"/>
          </a:xfrm>
          <a:prstGeom prst="rect">
            <a:avLst/>
          </a:prstGeom>
          <a:noFill/>
          <a:ln>
            <a:noFill/>
          </a:ln>
        </p:spPr>
        <p:txBody>
          <a:bodyPr lIns="91425" tIns="45700" rIns="91425" bIns="45700" anchor="t" anchorCtr="0">
            <a:noAutofit/>
          </a:bodyPr>
          <a:lstStyle/>
          <a:p>
            <a:pPr marL="457200" marR="0" lvl="0" indent="-457200" algn="l" rtl="0">
              <a:spcBef>
                <a:spcPts val="0"/>
              </a:spcBef>
              <a:buClr>
                <a:srgbClr val="FF0000"/>
              </a:buClr>
              <a:buSzPct val="100000"/>
              <a:buFont typeface="Arial"/>
              <a:buChar char="•"/>
            </a:pPr>
            <a:r>
              <a:rPr lang="en-US" sz="3200" b="0" i="0" u="none" strike="noStrike" cap="none" baseline="0" dirty="0">
                <a:solidFill>
                  <a:schemeClr val="dk1"/>
                </a:solidFill>
                <a:latin typeface="Calibri"/>
                <a:ea typeface="Calibri"/>
                <a:cs typeface="Calibri"/>
                <a:sym typeface="Calibri"/>
              </a:rPr>
              <a:t>Read each of the actions, events, or behaviors listed in the Antecedent or Consequence Activity. Indicate whether each action or behavior is an Antecedent, “A” or a Consequence, “C.”</a:t>
            </a:r>
          </a:p>
          <a:p>
            <a:pPr marL="0" marR="0" lvl="0" indent="0" algn="l" rtl="0">
              <a:spcBef>
                <a:spcPts val="640"/>
              </a:spcBef>
              <a:buClr>
                <a:srgbClr val="FF0000"/>
              </a:buClr>
              <a:buFont typeface="Arial"/>
              <a:buNone/>
            </a:pPr>
            <a:endParaRPr sz="3200" b="0" i="0" u="none" strike="noStrike" cap="none" baseline="0" dirty="0">
              <a:solidFill>
                <a:srgbClr val="009E47"/>
              </a:solidFill>
              <a:latin typeface="Calibri"/>
              <a:ea typeface="Calibri"/>
              <a:cs typeface="Calibri"/>
              <a:sym typeface="Calibri"/>
            </a:endParaRPr>
          </a:p>
        </p:txBody>
      </p:sp>
      <p:sp>
        <p:nvSpPr>
          <p:cNvPr id="598" name="Shape 598"/>
          <p:cNvSpPr txBox="1"/>
          <p:nvPr/>
        </p:nvSpPr>
        <p:spPr>
          <a:xfrm>
            <a:off x="3358401" y="5756830"/>
            <a:ext cx="4022113" cy="331871"/>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US" sz="1800" b="0" i="0" u="none" strike="noStrike" cap="none" baseline="0" dirty="0">
                <a:solidFill>
                  <a:schemeClr val="dk1"/>
                </a:solidFill>
                <a:latin typeface="Calibri"/>
                <a:ea typeface="Calibri"/>
                <a:cs typeface="Calibri"/>
                <a:sym typeface="Calibri"/>
              </a:rPr>
              <a:t>Antecedent or Consequence Handout</a:t>
            </a:r>
          </a:p>
        </p:txBody>
      </p:sp>
      <p:sp>
        <p:nvSpPr>
          <p:cNvPr id="599" name="Shape 599"/>
          <p:cNvSpPr/>
          <p:nvPr/>
        </p:nvSpPr>
        <p:spPr>
          <a:xfrm>
            <a:off x="2983003" y="5802951"/>
            <a:ext cx="266699" cy="285750"/>
          </a:xfrm>
          <a:prstGeom prst="star5">
            <a:avLst>
              <a:gd name="adj" fmla="val 19098"/>
              <a:gd name="hf" fmla="val 105146"/>
              <a:gd name="vf" fmla="val 110557"/>
            </a:avLst>
          </a:prstGeom>
          <a:solidFill>
            <a:srgbClr val="FFFF00"/>
          </a:solidFill>
          <a:ln w="9525" cap="flat" cmpd="sng">
            <a:solidFill>
              <a:srgbClr val="000000"/>
            </a:solidFill>
            <a:prstDash val="solid"/>
            <a:miter/>
            <a:headEnd type="none" w="med" len="med"/>
            <a:tailEnd type="none" w="med" len="med"/>
          </a:ln>
        </p:spPr>
        <p:txBody>
          <a:bodyPr lIns="91425" tIns="45700" rIns="91425" bIns="45700" anchor="t" anchorCtr="0">
            <a:noAutofit/>
          </a:bodyPr>
          <a:lstStyle/>
          <a:p>
            <a:pPr marL="0" marR="0" lvl="0" indent="0" algn="l" rtl="0">
              <a:spcBef>
                <a:spcPts val="0"/>
              </a:spcBef>
              <a:buNone/>
            </a:pPr>
            <a:endParaRPr sz="1800" b="0" i="0" u="none" strike="noStrike" cap="none" baseline="0">
              <a:solidFill>
                <a:schemeClr val="dk1"/>
              </a:solidFill>
              <a:latin typeface="Calibri"/>
              <a:ea typeface="Calibri"/>
              <a:cs typeface="Calibri"/>
              <a:sym typeface="Calibri"/>
            </a:endParaRPr>
          </a:p>
        </p:txBody>
      </p:sp>
    </p:spTree>
  </p:cSld>
  <p:clrMapOvr>
    <a:masterClrMapping/>
  </p:clrMapOvr>
  <p:transition spd="slow">
    <p:cut/>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604"/>
        <p:cNvGrpSpPr/>
        <p:nvPr/>
      </p:nvGrpSpPr>
      <p:grpSpPr>
        <a:xfrm>
          <a:off x="0" y="0"/>
          <a:ext cx="0" cy="0"/>
          <a:chOff x="0" y="0"/>
          <a:chExt cx="0" cy="0"/>
        </a:xfrm>
      </p:grpSpPr>
      <p:sp>
        <p:nvSpPr>
          <p:cNvPr id="605" name="Shape 605"/>
          <p:cNvSpPr txBox="1">
            <a:spLocks noGrp="1"/>
          </p:cNvSpPr>
          <p:nvPr>
            <p:ph type="title"/>
          </p:nvPr>
        </p:nvSpPr>
        <p:spPr>
          <a:prstGeom prst="rect">
            <a:avLst/>
          </a:prstGeom>
          <a:noFill/>
          <a:ln>
            <a:noFill/>
          </a:ln>
        </p:spPr>
        <p:txBody>
          <a:bodyPr lIns="91425" tIns="45700" rIns="91425" bIns="45700" anchor="ctr" anchorCtr="0">
            <a:noAutofit/>
          </a:bodyPr>
          <a:lstStyle/>
          <a:p>
            <a:pPr marL="0" marR="0" lvl="0" indent="0" algn="ctr" rtl="0">
              <a:spcBef>
                <a:spcPts val="0"/>
              </a:spcBef>
              <a:buClr>
                <a:schemeClr val="dk1"/>
              </a:buClr>
              <a:buSzPct val="25000"/>
              <a:buFont typeface="Calibri"/>
              <a:buNone/>
            </a:pPr>
            <a:r>
              <a:rPr lang="en-US" sz="4400" b="0" i="0" u="none" strike="noStrike" cap="none" baseline="0">
                <a:solidFill>
                  <a:schemeClr val="dk1"/>
                </a:solidFill>
                <a:latin typeface="Calibri"/>
                <a:ea typeface="Calibri"/>
                <a:cs typeface="Calibri"/>
                <a:sym typeface="Calibri"/>
              </a:rPr>
              <a:t>The Science of Behavior</a:t>
            </a:r>
          </a:p>
        </p:txBody>
      </p:sp>
      <p:sp>
        <p:nvSpPr>
          <p:cNvPr id="606" name="Shape 606"/>
          <p:cNvSpPr txBox="1">
            <a:spLocks noGrp="1"/>
          </p:cNvSpPr>
          <p:nvPr>
            <p:ph type="body" idx="4294967295"/>
          </p:nvPr>
        </p:nvSpPr>
        <p:spPr>
          <a:xfrm>
            <a:off x="0" y="1510340"/>
            <a:ext cx="9144000" cy="3314700"/>
          </a:xfrm>
          <a:prstGeom prst="rect">
            <a:avLst/>
          </a:prstGeom>
          <a:noFill/>
          <a:ln>
            <a:noFill/>
          </a:ln>
        </p:spPr>
        <p:txBody>
          <a:bodyPr lIns="91425" tIns="45700" rIns="91425" bIns="45700" anchor="t" anchorCtr="0">
            <a:noAutofit/>
          </a:bodyPr>
          <a:lstStyle/>
          <a:p>
            <a:pPr marL="0" marR="0" lvl="0" indent="0" algn="ctr" rtl="0">
              <a:spcBef>
                <a:spcPts val="0"/>
              </a:spcBef>
              <a:spcAft>
                <a:spcPts val="0"/>
              </a:spcAft>
              <a:buClr>
                <a:srgbClr val="FF0000"/>
              </a:buClr>
              <a:buSzPct val="25000"/>
              <a:buFont typeface="Arial"/>
              <a:buNone/>
            </a:pPr>
            <a:r>
              <a:rPr lang="en-US" sz="8000" b="0" i="0" u="none" strike="noStrike" cap="none" baseline="0" dirty="0">
                <a:solidFill>
                  <a:srgbClr val="008000"/>
                </a:solidFill>
                <a:latin typeface="Arial"/>
                <a:ea typeface="Arial"/>
                <a:cs typeface="Arial"/>
                <a:sym typeface="Arial"/>
              </a:rPr>
              <a:t>A    </a:t>
            </a:r>
            <a:r>
              <a:rPr lang="en-US" sz="8000" b="0" i="0" u="none" strike="noStrike" cap="none" baseline="0" dirty="0">
                <a:solidFill>
                  <a:srgbClr val="FF0000"/>
                </a:solidFill>
                <a:latin typeface="Arial"/>
                <a:ea typeface="Arial"/>
                <a:cs typeface="Arial"/>
                <a:sym typeface="Arial"/>
              </a:rPr>
              <a:t>B    </a:t>
            </a:r>
            <a:r>
              <a:rPr lang="en-US" sz="8000" b="0" i="0" u="none" strike="noStrike" cap="none" baseline="0" dirty="0">
                <a:solidFill>
                  <a:srgbClr val="008000"/>
                </a:solidFill>
                <a:latin typeface="Arial"/>
                <a:ea typeface="Arial"/>
                <a:cs typeface="Arial"/>
                <a:sym typeface="Arial"/>
              </a:rPr>
              <a:t>C</a:t>
            </a:r>
          </a:p>
          <a:p>
            <a:pPr marL="342900" marR="0" lvl="0" indent="-63500" algn="l" rtl="0">
              <a:spcBef>
                <a:spcPts val="880"/>
              </a:spcBef>
              <a:spcAft>
                <a:spcPts val="0"/>
              </a:spcAft>
              <a:buClr>
                <a:srgbClr val="FF0000"/>
              </a:buClr>
              <a:buFont typeface="Arial"/>
              <a:buNone/>
            </a:pPr>
            <a:endParaRPr sz="4400" b="0" i="0" u="none" strike="noStrike" cap="none" baseline="0" dirty="0">
              <a:solidFill>
                <a:schemeClr val="dk1"/>
              </a:solidFill>
              <a:latin typeface="Times New Roman"/>
              <a:ea typeface="Times New Roman"/>
              <a:cs typeface="Times New Roman"/>
              <a:sym typeface="Times New Roman"/>
            </a:endParaRPr>
          </a:p>
          <a:p>
            <a:pPr marL="0" marR="0" lvl="0" indent="0" algn="l" rtl="0">
              <a:spcBef>
                <a:spcPts val="640"/>
              </a:spcBef>
              <a:spcAft>
                <a:spcPts val="0"/>
              </a:spcAft>
              <a:buClr>
                <a:srgbClr val="FF0000"/>
              </a:buClr>
              <a:buSzPct val="25000"/>
              <a:buFont typeface="Arial"/>
              <a:buNone/>
            </a:pPr>
            <a:r>
              <a:rPr lang="en-US" sz="3200" b="0" i="0" u="none" strike="noStrike" cap="none" baseline="0" dirty="0">
                <a:solidFill>
                  <a:schemeClr val="dk1"/>
                </a:solidFill>
                <a:latin typeface="Source Sans Pro"/>
                <a:ea typeface="Source Sans Pro"/>
                <a:cs typeface="Source Sans Pro"/>
                <a:sym typeface="Source Sans Pro"/>
              </a:rPr>
              <a:t>		</a:t>
            </a:r>
          </a:p>
          <a:p>
            <a:pPr marL="0" marR="0" lvl="0" indent="0" algn="l" rtl="0">
              <a:spcBef>
                <a:spcPts val="640"/>
              </a:spcBef>
              <a:spcAft>
                <a:spcPts val="0"/>
              </a:spcAft>
              <a:buClr>
                <a:srgbClr val="FF0000"/>
              </a:buClr>
              <a:buFont typeface="Arial"/>
              <a:buNone/>
            </a:pPr>
            <a:endParaRPr sz="3200" b="0" i="0" u="none" strike="noStrike" cap="none" baseline="0" dirty="0">
              <a:solidFill>
                <a:schemeClr val="dk1"/>
              </a:solidFill>
              <a:latin typeface="Calibri"/>
              <a:ea typeface="Calibri"/>
              <a:cs typeface="Calibri"/>
              <a:sym typeface="Calibri"/>
            </a:endParaRPr>
          </a:p>
        </p:txBody>
      </p:sp>
      <p:graphicFrame>
        <p:nvGraphicFramePr>
          <p:cNvPr id="607" name="Shape 607"/>
          <p:cNvGraphicFramePr/>
          <p:nvPr>
            <p:extLst>
              <p:ext uri="{D42A27DB-BD31-4B8C-83A1-F6EECF244321}">
                <p14:modId xmlns:p14="http://schemas.microsoft.com/office/powerpoint/2010/main" val="171209998"/>
              </p:ext>
            </p:extLst>
          </p:nvPr>
        </p:nvGraphicFramePr>
        <p:xfrm>
          <a:off x="1092200" y="2665413"/>
          <a:ext cx="6908800" cy="2316500"/>
        </p:xfrm>
        <a:graphic>
          <a:graphicData uri="http://schemas.openxmlformats.org/drawingml/2006/table">
            <a:tbl>
              <a:tblPr firstRow="1" bandRow="1">
                <a:noFill/>
                <a:tableStyleId>{C238B8E8-DC3F-44FE-8987-2879476B156D}</a:tableStyleId>
              </a:tblPr>
              <a:tblGrid>
                <a:gridCol w="2387600">
                  <a:extLst>
                    <a:ext uri="{9D8B030D-6E8A-4147-A177-3AD203B41FA5}">
                      <a16:colId xmlns:a16="http://schemas.microsoft.com/office/drawing/2014/main" val="20000"/>
                    </a:ext>
                  </a:extLst>
                </a:gridCol>
                <a:gridCol w="1968500">
                  <a:extLst>
                    <a:ext uri="{9D8B030D-6E8A-4147-A177-3AD203B41FA5}">
                      <a16:colId xmlns:a16="http://schemas.microsoft.com/office/drawing/2014/main" val="20001"/>
                    </a:ext>
                  </a:extLst>
                </a:gridCol>
                <a:gridCol w="2552700">
                  <a:extLst>
                    <a:ext uri="{9D8B030D-6E8A-4147-A177-3AD203B41FA5}">
                      <a16:colId xmlns:a16="http://schemas.microsoft.com/office/drawing/2014/main" val="20002"/>
                    </a:ext>
                  </a:extLst>
                </a:gridCol>
              </a:tblGrid>
              <a:tr h="396175">
                <a:tc>
                  <a:txBody>
                    <a:bodyPr/>
                    <a:lstStyle/>
                    <a:p>
                      <a:pPr marL="0" marR="0" lvl="0" indent="0" algn="ctr" rtl="0">
                        <a:spcBef>
                          <a:spcPts val="0"/>
                        </a:spcBef>
                        <a:buSzPct val="25000"/>
                        <a:buNone/>
                      </a:pPr>
                      <a:r>
                        <a:rPr lang="en-US" sz="2000" b="0" u="none" strike="noStrike" cap="none" baseline="0">
                          <a:solidFill>
                            <a:srgbClr val="000000"/>
                          </a:solidFill>
                        </a:rPr>
                        <a:t>Antecedent</a:t>
                      </a:r>
                    </a:p>
                  </a:txBody>
                  <a:tcPr marL="91450" marR="91450" marT="45725" marB="45725" anchor="ctr">
                    <a:lnR w="12700" cap="flat" cmpd="sng">
                      <a:solidFill>
                        <a:srgbClr val="000000"/>
                      </a:solidFill>
                      <a:prstDash val="solid"/>
                      <a:round/>
                      <a:headEnd type="none" w="med" len="med"/>
                      <a:tailEnd type="none" w="med" len="med"/>
                    </a:lnR>
                    <a:lnB w="12700" cap="flat" cmpd="sng">
                      <a:solidFill>
                        <a:srgbClr val="000000"/>
                      </a:solidFill>
                      <a:prstDash val="solid"/>
                      <a:round/>
                      <a:headEnd type="none" w="med" len="med"/>
                      <a:tailEnd type="none" w="med" len="med"/>
                    </a:lnB>
                  </a:tcPr>
                </a:tc>
                <a:tc>
                  <a:txBody>
                    <a:bodyPr/>
                    <a:lstStyle/>
                    <a:p>
                      <a:pPr marL="63500" marR="0" lvl="0" indent="0" algn="ctr" rtl="0">
                        <a:spcBef>
                          <a:spcPts val="0"/>
                        </a:spcBef>
                        <a:buSzPct val="25000"/>
                        <a:buNone/>
                      </a:pPr>
                      <a:r>
                        <a:rPr lang="en-US" sz="2000" b="0" u="none" strike="noStrike" cap="none" baseline="0">
                          <a:solidFill>
                            <a:srgbClr val="000000"/>
                          </a:solidFill>
                        </a:rPr>
                        <a:t>Behavior</a:t>
                      </a:r>
                    </a:p>
                  </a:txBody>
                  <a:tcPr marL="91450" marR="91450" marT="45725" marB="45725" anchor="ctr">
                    <a:lnL w="12700" cap="flat" cmpd="sng">
                      <a:solidFill>
                        <a:srgbClr val="000000"/>
                      </a:solidFill>
                      <a:prstDash val="solid"/>
                      <a:round/>
                      <a:headEnd type="none" w="med" len="med"/>
                      <a:tailEnd type="none" w="med" len="med"/>
                    </a:lnL>
                    <a:lnR w="12700" cap="flat" cmpd="sng">
                      <a:solidFill>
                        <a:srgbClr val="000000"/>
                      </a:solidFill>
                      <a:prstDash val="solid"/>
                      <a:round/>
                      <a:headEnd type="none" w="med" len="med"/>
                      <a:tailEnd type="none" w="med" len="med"/>
                    </a:lnR>
                    <a:lnB w="12700" cap="flat" cmpd="sng">
                      <a:solidFill>
                        <a:srgbClr val="000000"/>
                      </a:solidFill>
                      <a:prstDash val="solid"/>
                      <a:round/>
                      <a:headEnd type="none" w="med" len="med"/>
                      <a:tailEnd type="none" w="med" len="med"/>
                    </a:lnB>
                  </a:tcPr>
                </a:tc>
                <a:tc>
                  <a:txBody>
                    <a:bodyPr/>
                    <a:lstStyle/>
                    <a:p>
                      <a:pPr marL="0" marR="0" lvl="0" indent="0" algn="ctr" rtl="0">
                        <a:spcBef>
                          <a:spcPts val="0"/>
                        </a:spcBef>
                        <a:buSzPct val="25000"/>
                        <a:buNone/>
                      </a:pPr>
                      <a:r>
                        <a:rPr lang="en-US" sz="2000" b="0" u="none" strike="noStrike" cap="none" baseline="0">
                          <a:solidFill>
                            <a:srgbClr val="000000"/>
                          </a:solidFill>
                        </a:rPr>
                        <a:t>Consequence</a:t>
                      </a:r>
                    </a:p>
                  </a:txBody>
                  <a:tcPr marL="91450" marR="91450" marT="45725" marB="45725" anchor="ctr">
                    <a:lnL w="12700" cap="flat" cmpd="sng">
                      <a:solidFill>
                        <a:srgbClr val="000000"/>
                      </a:solidFill>
                      <a:prstDash val="solid"/>
                      <a:round/>
                      <a:headEnd type="none" w="med" len="med"/>
                      <a:tailEnd type="none" w="med" len="med"/>
                    </a:lnL>
                    <a:lnB w="12700" cap="flat" cmpd="sng">
                      <a:solidFill>
                        <a:srgbClr val="000000"/>
                      </a:solidFill>
                      <a:prstDash val="solid"/>
                      <a:round/>
                      <a:headEnd type="none" w="med" len="med"/>
                      <a:tailEnd type="none" w="med" len="med"/>
                    </a:lnB>
                  </a:tcPr>
                </a:tc>
                <a:extLst>
                  <a:ext uri="{0D108BD9-81ED-4DB2-BD59-A6C34878D82A}">
                    <a16:rowId xmlns:a16="http://schemas.microsoft.com/office/drawing/2014/main" val="10000"/>
                  </a:ext>
                </a:extLst>
              </a:tr>
              <a:tr h="1919975">
                <a:tc>
                  <a:txBody>
                    <a:bodyPr/>
                    <a:lstStyle/>
                    <a:p>
                      <a:pPr marL="0" marR="0" lvl="0" indent="0" algn="ctr" rtl="0">
                        <a:spcBef>
                          <a:spcPts val="0"/>
                        </a:spcBef>
                        <a:buSzPct val="25000"/>
                        <a:buNone/>
                      </a:pPr>
                      <a:r>
                        <a:rPr lang="en-US" sz="2000" b="0" i="0" u="none" strike="noStrike" cap="none" baseline="0" dirty="0">
                          <a:solidFill>
                            <a:schemeClr val="dk1"/>
                          </a:solidFill>
                          <a:latin typeface="Calibri" charset="0"/>
                          <a:ea typeface="Calibri" charset="0"/>
                          <a:cs typeface="Calibri" charset="0"/>
                          <a:sym typeface="Arial"/>
                          <a:rtl val="0"/>
                        </a:rPr>
                        <a:t>Events that happen </a:t>
                      </a:r>
                      <a:r>
                        <a:rPr lang="en-US" sz="2000" b="0" i="0" u="sng" strike="noStrike" cap="none" baseline="0" dirty="0">
                          <a:solidFill>
                            <a:schemeClr val="dk1"/>
                          </a:solidFill>
                          <a:latin typeface="Calibri" charset="0"/>
                          <a:ea typeface="Calibri" charset="0"/>
                          <a:cs typeface="Calibri" charset="0"/>
                          <a:sym typeface="Arial"/>
                          <a:rtl val="0"/>
                        </a:rPr>
                        <a:t>immediately before </a:t>
                      </a:r>
                      <a:r>
                        <a:rPr lang="en-US" sz="2000" b="0" i="0" u="none" strike="noStrike" cap="none" baseline="0" dirty="0">
                          <a:solidFill>
                            <a:schemeClr val="dk1"/>
                          </a:solidFill>
                          <a:latin typeface="Calibri" charset="0"/>
                          <a:ea typeface="Calibri" charset="0"/>
                          <a:cs typeface="Calibri" charset="0"/>
                          <a:sym typeface="Arial"/>
                          <a:rtl val="0"/>
                        </a:rPr>
                        <a:t>and trigger a behavior</a:t>
                      </a:r>
                      <a:r>
                        <a:rPr lang="en-US" sz="2000" b="0" u="none" strike="noStrike" cap="none" baseline="0" dirty="0">
                          <a:solidFill>
                            <a:schemeClr val="dk1"/>
                          </a:solidFill>
                          <a:latin typeface="Calibri" charset="0"/>
                          <a:ea typeface="Calibri" charset="0"/>
                          <a:cs typeface="Calibri" charset="0"/>
                          <a:sym typeface="Source Sans Pro"/>
                        </a:rPr>
                        <a:t>.</a:t>
                      </a:r>
                    </a:p>
                  </a:txBody>
                  <a:tcPr marL="91450" marR="91450" marT="45725" marB="45725" anchor="ctr">
                    <a:lnR w="12700" cap="flat" cmpd="sng">
                      <a:solidFill>
                        <a:srgbClr val="000000"/>
                      </a:solidFill>
                      <a:prstDash val="solid"/>
                      <a:round/>
                      <a:headEnd type="none" w="med" len="med"/>
                      <a:tailEnd type="none" w="med" len="med"/>
                    </a:lnR>
                    <a:lnT w="12700" cap="flat" cmpd="sng">
                      <a:solidFill>
                        <a:srgbClr val="000000"/>
                      </a:solidFill>
                      <a:prstDash val="solid"/>
                      <a:round/>
                      <a:headEnd type="none" w="med" len="med"/>
                      <a:tailEnd type="none" w="med" len="med"/>
                    </a:lnT>
                  </a:tcPr>
                </a:tc>
                <a:tc>
                  <a:txBody>
                    <a:bodyPr/>
                    <a:lstStyle/>
                    <a:p>
                      <a:pPr marL="63500" marR="0" lvl="0" indent="0" algn="ctr" rtl="0">
                        <a:spcBef>
                          <a:spcPts val="0"/>
                        </a:spcBef>
                        <a:buSzPct val="25000"/>
                        <a:buNone/>
                      </a:pPr>
                      <a:r>
                        <a:rPr lang="en-US" sz="2000" b="0" u="none" strike="noStrike" cap="none" baseline="0">
                          <a:solidFill>
                            <a:srgbClr val="000000"/>
                          </a:solidFill>
                          <a:latin typeface="Calibri" charset="0"/>
                          <a:ea typeface="Calibri" charset="0"/>
                          <a:cs typeface="Calibri" charset="0"/>
                          <a:sym typeface="Source Sans Pro"/>
                        </a:rPr>
                        <a:t>An observable act. What the student does. The actions or reactions to the antecedents.</a:t>
                      </a:r>
                    </a:p>
                  </a:txBody>
                  <a:tcPr marL="91450" marR="91450" marT="45725" marB="45725" anchor="ctr">
                    <a:lnL w="12700" cap="flat" cmpd="sng">
                      <a:solidFill>
                        <a:srgbClr val="000000"/>
                      </a:solidFill>
                      <a:prstDash val="solid"/>
                      <a:round/>
                      <a:headEnd type="none" w="med" len="med"/>
                      <a:tailEnd type="none" w="med" len="med"/>
                    </a:lnL>
                    <a:lnR w="12700" cap="flat" cmpd="sng">
                      <a:solidFill>
                        <a:srgbClr val="000000"/>
                      </a:solidFill>
                      <a:prstDash val="solid"/>
                      <a:round/>
                      <a:headEnd type="none" w="med" len="med"/>
                      <a:tailEnd type="none" w="med" len="med"/>
                    </a:lnR>
                    <a:lnT w="12700" cap="flat" cmpd="sng">
                      <a:solidFill>
                        <a:srgbClr val="000000"/>
                      </a:solidFill>
                      <a:prstDash val="solid"/>
                      <a:round/>
                      <a:headEnd type="none" w="med" len="med"/>
                      <a:tailEnd type="none" w="med" len="med"/>
                    </a:lnT>
                  </a:tcPr>
                </a:tc>
                <a:tc>
                  <a:txBody>
                    <a:bodyPr/>
                    <a:lstStyle/>
                    <a:p>
                      <a:pPr marL="0" marR="0" lvl="0" indent="0" algn="ctr" rtl="0">
                        <a:spcBef>
                          <a:spcPts val="0"/>
                        </a:spcBef>
                        <a:buSzPct val="25000"/>
                        <a:buNone/>
                      </a:pPr>
                      <a:r>
                        <a:rPr lang="en-US" sz="2000" b="0" u="none" strike="noStrike" cap="none" baseline="0" dirty="0">
                          <a:solidFill>
                            <a:srgbClr val="000000"/>
                          </a:solidFill>
                          <a:latin typeface="Calibri" charset="0"/>
                          <a:ea typeface="Calibri" charset="0"/>
                          <a:cs typeface="Calibri" charset="0"/>
                          <a:sym typeface="Source Sans Pro"/>
                        </a:rPr>
                        <a:t>The resulting event or outcome that occurs immediately following the behavior. Impacts future occurrence of the behavior.</a:t>
                      </a:r>
                    </a:p>
                  </a:txBody>
                  <a:tcPr marL="91450" marR="91450" marT="45725" marB="45725" anchor="ctr">
                    <a:lnL w="12700" cap="flat" cmpd="sng">
                      <a:solidFill>
                        <a:srgbClr val="000000"/>
                      </a:solidFill>
                      <a:prstDash val="solid"/>
                      <a:round/>
                      <a:headEnd type="none" w="med" len="med"/>
                      <a:tailEnd type="none" w="med" len="med"/>
                    </a:lnL>
                    <a:lnT w="12700" cap="flat" cmpd="sng">
                      <a:solidFill>
                        <a:srgbClr val="000000"/>
                      </a:solidFill>
                      <a:prstDash val="solid"/>
                      <a:round/>
                      <a:headEnd type="none" w="med" len="med"/>
                      <a:tailEnd type="none" w="med" len="med"/>
                    </a:lnT>
                  </a:tcPr>
                </a:tc>
                <a:extLst>
                  <a:ext uri="{0D108BD9-81ED-4DB2-BD59-A6C34878D82A}">
                    <a16:rowId xmlns:a16="http://schemas.microsoft.com/office/drawing/2014/main" val="10001"/>
                  </a:ext>
                </a:extLst>
              </a:tr>
            </a:tbl>
          </a:graphicData>
        </a:graphic>
      </p:graphicFrame>
      <p:sp>
        <p:nvSpPr>
          <p:cNvPr id="608" name="Shape 608"/>
          <p:cNvSpPr/>
          <p:nvPr/>
        </p:nvSpPr>
        <p:spPr>
          <a:xfrm>
            <a:off x="5114925" y="1954830"/>
            <a:ext cx="635000" cy="368299"/>
          </a:xfrm>
          <a:prstGeom prst="rightArrow">
            <a:avLst>
              <a:gd name="adj1" fmla="val 50000"/>
              <a:gd name="adj2" fmla="val 50000"/>
            </a:avLst>
          </a:prstGeom>
          <a:solidFill>
            <a:schemeClr val="dk1"/>
          </a:solidFill>
          <a:ln w="9525" cap="flat" cmpd="sng">
            <a:solidFill>
              <a:schemeClr val="dk1"/>
            </a:solidFill>
            <a:prstDash val="solid"/>
            <a:round/>
            <a:headEnd type="none" w="med" len="med"/>
            <a:tailEnd type="none" w="med" len="med"/>
          </a:ln>
        </p:spPr>
        <p:txBody>
          <a:bodyPr lIns="91425" tIns="45700" rIns="91425" bIns="45700" anchor="ctr" anchorCtr="0">
            <a:noAutofit/>
          </a:bodyPr>
          <a:lstStyle/>
          <a:p>
            <a:pPr marL="0" marR="0" lvl="0" indent="0" algn="ctr" rtl="0">
              <a:spcBef>
                <a:spcPts val="0"/>
              </a:spcBef>
              <a:buNone/>
            </a:pPr>
            <a:endParaRPr sz="1800" b="0" i="0" u="none" strike="noStrike" cap="none" baseline="0">
              <a:solidFill>
                <a:schemeClr val="lt1"/>
              </a:solidFill>
              <a:latin typeface="Calibri"/>
              <a:ea typeface="Calibri"/>
              <a:cs typeface="Calibri"/>
              <a:sym typeface="Calibri"/>
            </a:endParaRPr>
          </a:p>
        </p:txBody>
      </p:sp>
      <p:sp>
        <p:nvSpPr>
          <p:cNvPr id="609" name="Shape 609"/>
          <p:cNvSpPr/>
          <p:nvPr/>
        </p:nvSpPr>
        <p:spPr>
          <a:xfrm>
            <a:off x="3194049" y="1976260"/>
            <a:ext cx="635000" cy="368299"/>
          </a:xfrm>
          <a:prstGeom prst="rightArrow">
            <a:avLst>
              <a:gd name="adj1" fmla="val 50000"/>
              <a:gd name="adj2" fmla="val 50000"/>
            </a:avLst>
          </a:prstGeom>
          <a:solidFill>
            <a:schemeClr val="dk1"/>
          </a:solidFill>
          <a:ln w="9525" cap="flat" cmpd="sng">
            <a:solidFill>
              <a:schemeClr val="dk1"/>
            </a:solidFill>
            <a:prstDash val="solid"/>
            <a:round/>
            <a:headEnd type="none" w="med" len="med"/>
            <a:tailEnd type="none" w="med" len="med"/>
          </a:ln>
        </p:spPr>
        <p:txBody>
          <a:bodyPr lIns="91425" tIns="45700" rIns="91425" bIns="45700" anchor="ctr" anchorCtr="0">
            <a:noAutofit/>
          </a:bodyPr>
          <a:lstStyle/>
          <a:p>
            <a:pPr marL="0" marR="0" lvl="0" indent="0" algn="ctr" rtl="0">
              <a:spcBef>
                <a:spcPts val="0"/>
              </a:spcBef>
              <a:buNone/>
            </a:pPr>
            <a:endParaRPr sz="1800" b="0" i="0" u="none" strike="noStrike" cap="none" baseline="0">
              <a:solidFill>
                <a:schemeClr val="lt1"/>
              </a:solidFill>
              <a:latin typeface="Calibri"/>
              <a:ea typeface="Calibri"/>
              <a:cs typeface="Calibri"/>
              <a:sym typeface="Calibri"/>
            </a:endParaRPr>
          </a:p>
        </p:txBody>
      </p:sp>
      <p:sp>
        <p:nvSpPr>
          <p:cNvPr id="611" name="Shape 611"/>
          <p:cNvSpPr/>
          <p:nvPr/>
        </p:nvSpPr>
        <p:spPr>
          <a:xfrm>
            <a:off x="3432682" y="1417637"/>
            <a:ext cx="2011680" cy="4178490"/>
          </a:xfrm>
          <a:prstGeom prst="rect">
            <a:avLst/>
          </a:prstGeom>
          <a:noFill/>
          <a:ln w="76200" cap="flat" cmpd="sng">
            <a:solidFill>
              <a:schemeClr val="dk1"/>
            </a:solidFill>
            <a:prstDash val="solid"/>
            <a:round/>
            <a:headEnd type="none" w="med" len="med"/>
            <a:tailEnd type="none" w="med" len="med"/>
          </a:ln>
        </p:spPr>
        <p:txBody>
          <a:bodyPr lIns="91425" tIns="45700" rIns="91425" bIns="45700" anchor="ctr" anchorCtr="0">
            <a:noAutofit/>
          </a:bodyPr>
          <a:lstStyle/>
          <a:p>
            <a:pPr marL="0" marR="0" lvl="0" indent="0" algn="ctr" rtl="0">
              <a:spcBef>
                <a:spcPts val="0"/>
              </a:spcBef>
              <a:buNone/>
            </a:pPr>
            <a:endParaRPr sz="1800" b="0" i="0" u="none" strike="noStrike" cap="none" baseline="0">
              <a:solidFill>
                <a:schemeClr val="lt1"/>
              </a:solidFill>
              <a:latin typeface="Calibri"/>
              <a:ea typeface="Calibri"/>
              <a:cs typeface="Calibri"/>
              <a:sym typeface="Calibri"/>
            </a:endParaRPr>
          </a:p>
        </p:txBody>
      </p:sp>
    </p:spTree>
  </p:cSld>
  <p:clrMapOvr>
    <a:masterClrMapping/>
  </p:clrMapOvr>
  <p:transition spd="slow">
    <p:cut/>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616"/>
        <p:cNvGrpSpPr/>
        <p:nvPr/>
      </p:nvGrpSpPr>
      <p:grpSpPr>
        <a:xfrm>
          <a:off x="0" y="0"/>
          <a:ext cx="0" cy="0"/>
          <a:chOff x="0" y="0"/>
          <a:chExt cx="0" cy="0"/>
        </a:xfrm>
      </p:grpSpPr>
      <p:sp>
        <p:nvSpPr>
          <p:cNvPr id="617" name="Shape 617"/>
          <p:cNvSpPr txBox="1">
            <a:spLocks noGrp="1"/>
          </p:cNvSpPr>
          <p:nvPr>
            <p:ph type="title"/>
          </p:nvPr>
        </p:nvSpPr>
        <p:spPr>
          <a:prstGeom prst="rect">
            <a:avLst/>
          </a:prstGeom>
          <a:noFill/>
          <a:ln>
            <a:noFill/>
          </a:ln>
        </p:spPr>
        <p:txBody>
          <a:bodyPr lIns="91425" tIns="45700" rIns="91425" bIns="45700" anchor="ctr" anchorCtr="0">
            <a:noAutofit/>
          </a:bodyPr>
          <a:lstStyle/>
          <a:p>
            <a:pPr marL="0" marR="0" lvl="0" indent="0" algn="ctr" rtl="0">
              <a:spcBef>
                <a:spcPts val="0"/>
              </a:spcBef>
              <a:buClr>
                <a:schemeClr val="dk1"/>
              </a:buClr>
              <a:buSzPct val="25000"/>
              <a:buFont typeface="Calibri"/>
              <a:buNone/>
            </a:pPr>
            <a:r>
              <a:rPr lang="en-US" sz="3950" b="0" i="0" u="none" strike="noStrike" cap="none" baseline="0">
                <a:solidFill>
                  <a:schemeClr val="dk1"/>
                </a:solidFill>
                <a:latin typeface="Calibri"/>
                <a:ea typeface="Calibri"/>
                <a:cs typeface="Calibri"/>
                <a:sym typeface="Calibri"/>
              </a:rPr>
              <a:t>Why Identify Expectations and Rules?  </a:t>
            </a:r>
          </a:p>
        </p:txBody>
      </p:sp>
      <p:sp>
        <p:nvSpPr>
          <p:cNvPr id="618" name="Shape 618"/>
          <p:cNvSpPr txBox="1">
            <a:spLocks noGrp="1"/>
          </p:cNvSpPr>
          <p:nvPr>
            <p:ph idx="1"/>
          </p:nvPr>
        </p:nvSpPr>
        <p:spPr>
          <a:prstGeom prst="rect">
            <a:avLst/>
          </a:prstGeom>
          <a:noFill/>
          <a:ln>
            <a:noFill/>
          </a:ln>
        </p:spPr>
        <p:txBody>
          <a:bodyPr lIns="91425" tIns="45700" rIns="91425" bIns="45700" anchor="t" anchorCtr="0">
            <a:noAutofit/>
          </a:bodyPr>
          <a:lstStyle/>
          <a:p>
            <a:pPr marL="342900" marR="0" lvl="0" indent="-342900" algn="l" rtl="0">
              <a:spcBef>
                <a:spcPts val="0"/>
              </a:spcBef>
              <a:buClr>
                <a:srgbClr val="FF0000"/>
              </a:buClr>
              <a:buSzPct val="100000"/>
              <a:buFont typeface="Arial"/>
              <a:buChar char="•"/>
            </a:pPr>
            <a:r>
              <a:rPr lang="en-US" sz="3200" b="0" i="0" u="none" strike="noStrike" cap="none" baseline="0">
                <a:solidFill>
                  <a:schemeClr val="dk1"/>
                </a:solidFill>
                <a:latin typeface="Calibri"/>
                <a:ea typeface="Calibri"/>
                <a:cs typeface="Calibri"/>
                <a:sym typeface="Calibri"/>
              </a:rPr>
              <a:t>Provides </a:t>
            </a:r>
            <a:r>
              <a:rPr lang="en-US" sz="3200" b="0" i="1" u="none" strike="noStrike" cap="none" baseline="0">
                <a:solidFill>
                  <a:srgbClr val="008000"/>
                </a:solidFill>
                <a:latin typeface="Calibri"/>
                <a:ea typeface="Calibri"/>
                <a:cs typeface="Calibri"/>
                <a:sym typeface="Calibri"/>
              </a:rPr>
              <a:t>consistency</a:t>
            </a:r>
            <a:r>
              <a:rPr lang="en-US" sz="3200" b="0" i="0" u="none" strike="noStrike" cap="none" baseline="0">
                <a:solidFill>
                  <a:srgbClr val="008000"/>
                </a:solidFill>
                <a:latin typeface="Calibri"/>
                <a:ea typeface="Calibri"/>
                <a:cs typeface="Calibri"/>
                <a:sym typeface="Calibri"/>
              </a:rPr>
              <a:t> </a:t>
            </a:r>
            <a:r>
              <a:rPr lang="en-US" sz="3200" b="0" i="0" u="none" strike="noStrike" cap="none" baseline="0">
                <a:solidFill>
                  <a:schemeClr val="dk1"/>
                </a:solidFill>
                <a:latin typeface="Calibri"/>
                <a:ea typeface="Calibri"/>
                <a:cs typeface="Calibri"/>
                <a:sym typeface="Calibri"/>
              </a:rPr>
              <a:t>in language</a:t>
            </a:r>
          </a:p>
          <a:p>
            <a:pPr marL="342900" marR="0" lvl="0" indent="-342900" algn="l" rtl="0">
              <a:spcBef>
                <a:spcPts val="640"/>
              </a:spcBef>
              <a:buClr>
                <a:srgbClr val="FF0000"/>
              </a:buClr>
              <a:buSzPct val="100000"/>
              <a:buFont typeface="Arial"/>
              <a:buChar char="•"/>
            </a:pPr>
            <a:r>
              <a:rPr lang="en-US" sz="3200" b="0" i="0" u="none" strike="noStrike" cap="none" baseline="0">
                <a:solidFill>
                  <a:schemeClr val="dk1"/>
                </a:solidFill>
                <a:latin typeface="Calibri"/>
                <a:ea typeface="Calibri"/>
                <a:cs typeface="Calibri"/>
                <a:sym typeface="Calibri"/>
              </a:rPr>
              <a:t>Provides </a:t>
            </a:r>
            <a:r>
              <a:rPr lang="en-US" sz="3200" b="0" i="1" u="none" strike="noStrike" cap="none" baseline="0">
                <a:solidFill>
                  <a:srgbClr val="008000"/>
                </a:solidFill>
                <a:latin typeface="Calibri"/>
                <a:ea typeface="Calibri"/>
                <a:cs typeface="Calibri"/>
                <a:sym typeface="Calibri"/>
              </a:rPr>
              <a:t>consistency</a:t>
            </a:r>
            <a:r>
              <a:rPr lang="en-US" sz="3200" b="0" i="0" u="none" strike="noStrike" cap="none" baseline="0">
                <a:solidFill>
                  <a:srgbClr val="008000"/>
                </a:solidFill>
                <a:latin typeface="Calibri"/>
                <a:ea typeface="Calibri"/>
                <a:cs typeface="Calibri"/>
                <a:sym typeface="Calibri"/>
              </a:rPr>
              <a:t> </a:t>
            </a:r>
            <a:r>
              <a:rPr lang="en-US" sz="3200" b="0" i="0" u="none" strike="noStrike" cap="none" baseline="0">
                <a:solidFill>
                  <a:schemeClr val="dk1"/>
                </a:solidFill>
                <a:latin typeface="Calibri"/>
                <a:ea typeface="Calibri"/>
                <a:cs typeface="Calibri"/>
                <a:sym typeface="Calibri"/>
              </a:rPr>
              <a:t>in what to teach</a:t>
            </a:r>
          </a:p>
          <a:p>
            <a:pPr marL="342900" marR="0" lvl="0" indent="-342900" algn="l" rtl="0">
              <a:spcBef>
                <a:spcPts val="640"/>
              </a:spcBef>
              <a:buClr>
                <a:srgbClr val="FF0000"/>
              </a:buClr>
              <a:buSzPct val="100000"/>
              <a:buFont typeface="Arial"/>
              <a:buChar char="•"/>
            </a:pPr>
            <a:r>
              <a:rPr lang="en-US" sz="3200" b="0" i="0" u="none" strike="noStrike" cap="none" baseline="0">
                <a:solidFill>
                  <a:schemeClr val="dk1"/>
                </a:solidFill>
                <a:latin typeface="Calibri"/>
                <a:ea typeface="Calibri"/>
                <a:cs typeface="Calibri"/>
                <a:sym typeface="Calibri"/>
              </a:rPr>
              <a:t>Provides </a:t>
            </a:r>
            <a:r>
              <a:rPr lang="en-US" sz="3200" b="0" i="1" u="none" strike="noStrike" cap="none" baseline="0">
                <a:solidFill>
                  <a:srgbClr val="008000"/>
                </a:solidFill>
                <a:latin typeface="Calibri"/>
                <a:ea typeface="Calibri"/>
                <a:cs typeface="Calibri"/>
                <a:sym typeface="Calibri"/>
              </a:rPr>
              <a:t>consistency</a:t>
            </a:r>
            <a:r>
              <a:rPr lang="en-US" sz="3200" b="0" i="0" u="none" strike="noStrike" cap="none" baseline="0">
                <a:solidFill>
                  <a:srgbClr val="008000"/>
                </a:solidFill>
                <a:latin typeface="Calibri"/>
                <a:ea typeface="Calibri"/>
                <a:cs typeface="Calibri"/>
                <a:sym typeface="Calibri"/>
              </a:rPr>
              <a:t> </a:t>
            </a:r>
            <a:r>
              <a:rPr lang="en-US" sz="3200" b="0" i="0" u="none" strike="noStrike" cap="none" baseline="0">
                <a:solidFill>
                  <a:schemeClr val="dk1"/>
                </a:solidFill>
                <a:latin typeface="Calibri"/>
                <a:ea typeface="Calibri"/>
                <a:cs typeface="Calibri"/>
                <a:sym typeface="Calibri"/>
              </a:rPr>
              <a:t>in what to recognize </a:t>
            </a:r>
          </a:p>
          <a:p>
            <a:pPr marL="342900" marR="0" lvl="0" indent="-342900" algn="l" rtl="0">
              <a:spcBef>
                <a:spcPts val="640"/>
              </a:spcBef>
              <a:buClr>
                <a:srgbClr val="FF0000"/>
              </a:buClr>
              <a:buSzPct val="100000"/>
              <a:buFont typeface="Arial"/>
              <a:buChar char="•"/>
            </a:pPr>
            <a:r>
              <a:rPr lang="en-US" sz="3200" b="0" i="0" u="none" strike="noStrike" cap="none" baseline="0">
                <a:solidFill>
                  <a:schemeClr val="dk1"/>
                </a:solidFill>
                <a:latin typeface="Calibri"/>
                <a:ea typeface="Calibri"/>
                <a:cs typeface="Calibri"/>
                <a:sym typeface="Calibri"/>
              </a:rPr>
              <a:t>Provides</a:t>
            </a:r>
            <a:r>
              <a:rPr lang="en-US" sz="3200" b="0" i="0" u="none" strike="noStrike" cap="none" baseline="0">
                <a:solidFill>
                  <a:srgbClr val="00B050"/>
                </a:solidFill>
                <a:latin typeface="Calibri"/>
                <a:ea typeface="Calibri"/>
                <a:cs typeface="Calibri"/>
                <a:sym typeface="Calibri"/>
              </a:rPr>
              <a:t> </a:t>
            </a:r>
            <a:r>
              <a:rPr lang="en-US" sz="3200" b="0" i="1" u="none" strike="noStrike" cap="none" baseline="0">
                <a:solidFill>
                  <a:srgbClr val="008000"/>
                </a:solidFill>
                <a:latin typeface="Calibri"/>
                <a:ea typeface="Calibri"/>
                <a:cs typeface="Calibri"/>
                <a:sym typeface="Calibri"/>
              </a:rPr>
              <a:t>consistency</a:t>
            </a:r>
            <a:r>
              <a:rPr lang="en-US" sz="3200" b="0" i="0" u="none" strike="noStrike" cap="none" baseline="0">
                <a:solidFill>
                  <a:srgbClr val="008000"/>
                </a:solidFill>
                <a:latin typeface="Calibri"/>
                <a:ea typeface="Calibri"/>
                <a:cs typeface="Calibri"/>
                <a:sym typeface="Calibri"/>
              </a:rPr>
              <a:t> </a:t>
            </a:r>
            <a:r>
              <a:rPr lang="en-US" sz="3200" b="0" i="0" u="none" strike="noStrike" cap="none" baseline="0">
                <a:solidFill>
                  <a:schemeClr val="dk1"/>
                </a:solidFill>
                <a:latin typeface="Calibri"/>
                <a:ea typeface="Calibri"/>
                <a:cs typeface="Calibri"/>
                <a:sym typeface="Calibri"/>
              </a:rPr>
              <a:t>in what to correct</a:t>
            </a:r>
          </a:p>
          <a:p>
            <a:pPr marL="342900" marR="0" lvl="0" indent="-342900" algn="l" rtl="0">
              <a:spcBef>
                <a:spcPts val="640"/>
              </a:spcBef>
              <a:buClr>
                <a:srgbClr val="FF0000"/>
              </a:buClr>
              <a:buSzPct val="100000"/>
              <a:buFont typeface="Arial"/>
              <a:buChar char="•"/>
            </a:pPr>
            <a:r>
              <a:rPr lang="en-US" sz="3200" b="1" i="0" u="none" strike="noStrike" cap="none" baseline="0">
                <a:solidFill>
                  <a:schemeClr val="dk1"/>
                </a:solidFill>
                <a:latin typeface="Calibri"/>
                <a:ea typeface="Calibri"/>
                <a:cs typeface="Calibri"/>
                <a:sym typeface="Calibri"/>
              </a:rPr>
              <a:t>The cornerstone for all you will do to implement SW-PBS!</a:t>
            </a:r>
          </a:p>
          <a:p>
            <a:pPr marL="0" marR="0" lvl="0" indent="0" algn="l" rtl="0">
              <a:spcBef>
                <a:spcPts val="640"/>
              </a:spcBef>
              <a:buClr>
                <a:srgbClr val="FF0000"/>
              </a:buClr>
              <a:buFont typeface="Arial"/>
              <a:buNone/>
            </a:pPr>
            <a:endParaRPr sz="3200" b="0" i="0" u="none" strike="noStrike" cap="none" baseline="0">
              <a:solidFill>
                <a:schemeClr val="dk1"/>
              </a:solidFill>
              <a:latin typeface="Calibri"/>
              <a:ea typeface="Calibri"/>
              <a:cs typeface="Calibri"/>
              <a:sym typeface="Calibri"/>
            </a:endParaRPr>
          </a:p>
        </p:txBody>
      </p:sp>
    </p:spTree>
  </p:cSld>
  <p:clrMapOvr>
    <a:masterClrMapping/>
  </p:clrMapOvr>
  <p:transition spd="slow">
    <p:cut/>
  </p:transition>
</p:sld>
</file>

<file path=ppt/slides/slide17.xml><?xml version="1.0" encoding="utf-8"?>
<p:sld xmlns:a="http://schemas.openxmlformats.org/drawingml/2006/main" xmlns:r="http://schemas.openxmlformats.org/officeDocument/2006/relationships" xmlns:p="http://schemas.openxmlformats.org/presentationml/2006/main">
  <p:cSld>
    <p:bg>
      <p:bgPr>
        <a:solidFill>
          <a:srgbClr val="D99593"/>
        </a:solidFill>
        <a:effectLst/>
      </p:bgPr>
    </p:bg>
    <p:spTree>
      <p:nvGrpSpPr>
        <p:cNvPr id="1" name="Shape 630"/>
        <p:cNvGrpSpPr/>
        <p:nvPr/>
      </p:nvGrpSpPr>
      <p:grpSpPr>
        <a:xfrm>
          <a:off x="0" y="0"/>
          <a:ext cx="0" cy="0"/>
          <a:chOff x="0" y="0"/>
          <a:chExt cx="0" cy="0"/>
        </a:xfrm>
      </p:grpSpPr>
      <p:sp>
        <p:nvSpPr>
          <p:cNvPr id="631" name="Shape 631"/>
          <p:cNvSpPr txBox="1">
            <a:spLocks noGrp="1"/>
          </p:cNvSpPr>
          <p:nvPr>
            <p:ph type="title"/>
          </p:nvPr>
        </p:nvSpPr>
        <p:spPr>
          <a:xfrm>
            <a:off x="2156346" y="274637"/>
            <a:ext cx="6530453" cy="1143000"/>
          </a:xfrm>
          <a:prstGeom prst="rect">
            <a:avLst/>
          </a:prstGeom>
          <a:noFill/>
          <a:ln>
            <a:noFill/>
          </a:ln>
        </p:spPr>
        <p:txBody>
          <a:bodyPr lIns="91425" tIns="45700" rIns="91425" bIns="45700" anchor="ctr" anchorCtr="0">
            <a:noAutofit/>
          </a:bodyPr>
          <a:lstStyle/>
          <a:p>
            <a:pPr marL="0" marR="0" lvl="0" indent="0" algn="l" rtl="0">
              <a:spcBef>
                <a:spcPts val="0"/>
              </a:spcBef>
              <a:buClr>
                <a:srgbClr val="009E47"/>
              </a:buClr>
              <a:buSzPct val="25000"/>
              <a:buFont typeface="Calibri"/>
              <a:buNone/>
            </a:pPr>
            <a:r>
              <a:rPr lang="en-US" sz="3950" b="0" i="0" u="none" strike="noStrike" cap="none" baseline="0">
                <a:solidFill>
                  <a:srgbClr val="009E47"/>
                </a:solidFill>
                <a:latin typeface="Calibri"/>
                <a:ea typeface="Calibri"/>
                <a:cs typeface="Calibri"/>
                <a:sym typeface="Calibri"/>
              </a:rPr>
              <a:t>Optional Video: </a:t>
            </a:r>
            <a:r>
              <a:rPr lang="en-US" sz="3950" b="0" i="0" u="none" strike="noStrike" cap="none" baseline="0">
                <a:solidFill>
                  <a:srgbClr val="FF0000"/>
                </a:solidFill>
                <a:latin typeface="Calibri"/>
                <a:ea typeface="Calibri"/>
                <a:cs typeface="Calibri"/>
                <a:sym typeface="Calibri"/>
              </a:rPr>
              <a:t>Children See</a:t>
            </a:r>
          </a:p>
        </p:txBody>
      </p:sp>
      <p:sp>
        <p:nvSpPr>
          <p:cNvPr id="632" name="Shape 632"/>
          <p:cNvSpPr txBox="1">
            <a:spLocks noGrp="1"/>
          </p:cNvSpPr>
          <p:nvPr>
            <p:ph idx="1"/>
          </p:nvPr>
        </p:nvSpPr>
        <p:spPr>
          <a:xfrm>
            <a:off x="457200" y="1766453"/>
            <a:ext cx="8229600" cy="4525963"/>
          </a:xfrm>
          <a:prstGeom prst="rect">
            <a:avLst/>
          </a:prstGeom>
          <a:noFill/>
          <a:ln>
            <a:noFill/>
          </a:ln>
        </p:spPr>
        <p:txBody>
          <a:bodyPr lIns="91425" tIns="45700" rIns="91425" bIns="45700" anchor="t" anchorCtr="0">
            <a:noAutofit/>
          </a:bodyPr>
          <a:lstStyle/>
          <a:p>
            <a:pPr marL="342900" marR="0" lvl="0" indent="-342900" algn="l" rtl="0">
              <a:spcBef>
                <a:spcPts val="0"/>
              </a:spcBef>
              <a:buClr>
                <a:srgbClr val="FF0000"/>
              </a:buClr>
              <a:buSzPct val="100000"/>
              <a:buFont typeface="Arial"/>
              <a:buChar char="•"/>
            </a:pPr>
            <a:r>
              <a:rPr lang="en-US" sz="3200" b="0" i="0" u="none" strike="noStrike" cap="none" baseline="0">
                <a:solidFill>
                  <a:schemeClr val="dk1"/>
                </a:solidFill>
                <a:latin typeface="Calibri"/>
                <a:ea typeface="Calibri"/>
                <a:cs typeface="Calibri"/>
                <a:sym typeface="Calibri"/>
              </a:rPr>
              <a:t>Show Participants the following YouTube video:</a:t>
            </a:r>
          </a:p>
          <a:p>
            <a:pPr marL="342900" marR="0" lvl="0" indent="-342900" algn="l" rtl="0">
              <a:spcBef>
                <a:spcPts val="640"/>
              </a:spcBef>
              <a:buClr>
                <a:srgbClr val="FF0000"/>
              </a:buClr>
              <a:buSzPct val="100000"/>
              <a:buFont typeface="Arial"/>
              <a:buChar char="•"/>
            </a:pPr>
            <a:r>
              <a:rPr lang="en-US" sz="3200" b="0" i="1" u="none" strike="noStrike" cap="none" baseline="0">
                <a:solidFill>
                  <a:schemeClr val="dk1"/>
                </a:solidFill>
                <a:latin typeface="Calibri"/>
                <a:ea typeface="Calibri"/>
                <a:cs typeface="Calibri"/>
                <a:sym typeface="Calibri"/>
              </a:rPr>
              <a:t>Children See, Children Do</a:t>
            </a:r>
          </a:p>
          <a:p>
            <a:pPr marL="342900" marR="0" lvl="0" indent="-342900" algn="l" rtl="0">
              <a:spcBef>
                <a:spcPts val="560"/>
              </a:spcBef>
              <a:buClr>
                <a:srgbClr val="FF0000"/>
              </a:buClr>
              <a:buSzPct val="100000"/>
              <a:buFont typeface="Arial"/>
              <a:buChar char="•"/>
            </a:pPr>
            <a:r>
              <a:rPr lang="en-US" sz="2800" b="0" i="0" u="sng" strike="noStrike" cap="none" baseline="0">
                <a:solidFill>
                  <a:schemeClr val="hlink"/>
                </a:solidFill>
                <a:latin typeface="Calibri"/>
                <a:ea typeface="Calibri"/>
                <a:cs typeface="Calibri"/>
                <a:sym typeface="Calibri"/>
                <a:hlinkClick r:id="rId3"/>
              </a:rPr>
              <a:t>https://www.youtube.com/watch?v=KHi2dxSf9hw</a:t>
            </a:r>
          </a:p>
          <a:p>
            <a:pPr marL="0" marR="0" lvl="0" indent="0" algn="l" rtl="0">
              <a:spcBef>
                <a:spcPts val="640"/>
              </a:spcBef>
              <a:buClr>
                <a:srgbClr val="FF0000"/>
              </a:buClr>
              <a:buFont typeface="Arial"/>
              <a:buNone/>
            </a:pPr>
            <a:endParaRPr sz="3200" b="0" i="0" u="none" strike="noStrike" cap="none" baseline="0">
              <a:solidFill>
                <a:schemeClr val="dk1"/>
              </a:solidFill>
              <a:latin typeface="Calibri"/>
              <a:ea typeface="Calibri"/>
              <a:cs typeface="Calibri"/>
              <a:sym typeface="Calibri"/>
            </a:endParaRPr>
          </a:p>
        </p:txBody>
      </p:sp>
      <p:sp>
        <p:nvSpPr>
          <p:cNvPr id="633" name="Shape 633"/>
          <p:cNvSpPr/>
          <p:nvPr/>
        </p:nvSpPr>
        <p:spPr>
          <a:xfrm>
            <a:off x="457200" y="463858"/>
            <a:ext cx="1625410" cy="953779"/>
          </a:xfrm>
          <a:custGeom>
            <a:avLst/>
            <a:gdLst/>
            <a:ahLst/>
            <a:cxnLst/>
            <a:rect l="0" t="0" r="0" b="0"/>
            <a:pathLst>
              <a:path w="120000" h="120000" extrusionOk="0">
                <a:moveTo>
                  <a:pt x="0" y="0"/>
                </a:moveTo>
                <a:lnTo>
                  <a:pt x="120000" y="0"/>
                </a:lnTo>
                <a:lnTo>
                  <a:pt x="120000" y="120000"/>
                </a:lnTo>
                <a:lnTo>
                  <a:pt x="0" y="120000"/>
                </a:lnTo>
                <a:close/>
                <a:moveTo>
                  <a:pt x="33594" y="36999"/>
                </a:moveTo>
                <a:lnTo>
                  <a:pt x="33594" y="54812"/>
                </a:lnTo>
                <a:lnTo>
                  <a:pt x="37151" y="54812"/>
                </a:lnTo>
                <a:lnTo>
                  <a:pt x="38251" y="52779"/>
                </a:lnTo>
                <a:lnTo>
                  <a:pt x="39278" y="52779"/>
                </a:lnTo>
                <a:lnTo>
                  <a:pt x="39278" y="79966"/>
                </a:lnTo>
                <a:lnTo>
                  <a:pt x="75183" y="79966"/>
                </a:lnTo>
                <a:lnTo>
                  <a:pt x="75183" y="70591"/>
                </a:lnTo>
                <a:lnTo>
                  <a:pt x="80867" y="70591"/>
                </a:lnTo>
                <a:lnTo>
                  <a:pt x="83948" y="75750"/>
                </a:lnTo>
                <a:lnTo>
                  <a:pt x="86405" y="75750"/>
                </a:lnTo>
                <a:lnTo>
                  <a:pt x="86405" y="42625"/>
                </a:lnTo>
                <a:lnTo>
                  <a:pt x="83948" y="42625"/>
                </a:lnTo>
                <a:lnTo>
                  <a:pt x="81821" y="46216"/>
                </a:lnTo>
                <a:lnTo>
                  <a:pt x="75183" y="46216"/>
                </a:lnTo>
                <a:lnTo>
                  <a:pt x="75183" y="42625"/>
                </a:lnTo>
                <a:lnTo>
                  <a:pt x="73092" y="38875"/>
                </a:lnTo>
                <a:lnTo>
                  <a:pt x="38251" y="38875"/>
                </a:lnTo>
                <a:lnTo>
                  <a:pt x="37151" y="36999"/>
                </a:lnTo>
                <a:close/>
              </a:path>
              <a:path w="120000" h="120000" fill="darken" extrusionOk="0">
                <a:moveTo>
                  <a:pt x="33594" y="36999"/>
                </a:moveTo>
                <a:lnTo>
                  <a:pt x="33594" y="54812"/>
                </a:lnTo>
                <a:lnTo>
                  <a:pt x="37151" y="54812"/>
                </a:lnTo>
                <a:lnTo>
                  <a:pt x="38251" y="52779"/>
                </a:lnTo>
                <a:lnTo>
                  <a:pt x="39278" y="52779"/>
                </a:lnTo>
                <a:lnTo>
                  <a:pt x="39278" y="79966"/>
                </a:lnTo>
                <a:lnTo>
                  <a:pt x="75183" y="79966"/>
                </a:lnTo>
                <a:lnTo>
                  <a:pt x="75183" y="70591"/>
                </a:lnTo>
                <a:lnTo>
                  <a:pt x="80867" y="70591"/>
                </a:lnTo>
                <a:lnTo>
                  <a:pt x="83948" y="75750"/>
                </a:lnTo>
                <a:lnTo>
                  <a:pt x="86405" y="75750"/>
                </a:lnTo>
                <a:lnTo>
                  <a:pt x="86405" y="42625"/>
                </a:lnTo>
                <a:lnTo>
                  <a:pt x="83948" y="42625"/>
                </a:lnTo>
                <a:lnTo>
                  <a:pt x="81821" y="46216"/>
                </a:lnTo>
                <a:lnTo>
                  <a:pt x="75183" y="46216"/>
                </a:lnTo>
                <a:lnTo>
                  <a:pt x="75183" y="42625"/>
                </a:lnTo>
                <a:lnTo>
                  <a:pt x="73092" y="38875"/>
                </a:lnTo>
                <a:lnTo>
                  <a:pt x="38251" y="38875"/>
                </a:lnTo>
                <a:lnTo>
                  <a:pt x="37151" y="36999"/>
                </a:lnTo>
                <a:close/>
              </a:path>
              <a:path w="120000" h="120000" fill="none" extrusionOk="0">
                <a:moveTo>
                  <a:pt x="33594" y="36999"/>
                </a:moveTo>
                <a:lnTo>
                  <a:pt x="37151" y="36999"/>
                </a:lnTo>
                <a:lnTo>
                  <a:pt x="38251" y="38875"/>
                </a:lnTo>
                <a:lnTo>
                  <a:pt x="73092" y="38875"/>
                </a:lnTo>
                <a:lnTo>
                  <a:pt x="75183" y="42625"/>
                </a:lnTo>
                <a:lnTo>
                  <a:pt x="75183" y="46216"/>
                </a:lnTo>
                <a:lnTo>
                  <a:pt x="81821" y="46216"/>
                </a:lnTo>
                <a:lnTo>
                  <a:pt x="83948" y="42625"/>
                </a:lnTo>
                <a:lnTo>
                  <a:pt x="86405" y="42625"/>
                </a:lnTo>
                <a:lnTo>
                  <a:pt x="86405" y="75750"/>
                </a:lnTo>
                <a:lnTo>
                  <a:pt x="83948" y="75750"/>
                </a:lnTo>
                <a:lnTo>
                  <a:pt x="80867" y="70591"/>
                </a:lnTo>
                <a:lnTo>
                  <a:pt x="75183" y="70591"/>
                </a:lnTo>
                <a:lnTo>
                  <a:pt x="75183" y="79966"/>
                </a:lnTo>
                <a:lnTo>
                  <a:pt x="39278" y="79966"/>
                </a:lnTo>
                <a:lnTo>
                  <a:pt x="39278" y="52779"/>
                </a:lnTo>
                <a:lnTo>
                  <a:pt x="38251" y="52779"/>
                </a:lnTo>
                <a:lnTo>
                  <a:pt x="37151" y="54812"/>
                </a:lnTo>
                <a:lnTo>
                  <a:pt x="33594" y="54812"/>
                </a:lnTo>
                <a:close/>
              </a:path>
              <a:path w="120000" h="120000" fill="none" extrusionOk="0">
                <a:moveTo>
                  <a:pt x="0" y="0"/>
                </a:moveTo>
                <a:lnTo>
                  <a:pt x="120000" y="0"/>
                </a:lnTo>
                <a:lnTo>
                  <a:pt x="120000" y="120000"/>
                </a:lnTo>
                <a:lnTo>
                  <a:pt x="0" y="120000"/>
                </a:lnTo>
                <a:close/>
              </a:path>
            </a:pathLst>
          </a:custGeom>
          <a:solidFill>
            <a:srgbClr val="C2D59B"/>
          </a:solidFill>
          <a:ln w="25400" cap="flat" cmpd="sng">
            <a:solidFill>
              <a:srgbClr val="395E8A"/>
            </a:solidFill>
            <a:prstDash val="solid"/>
            <a:round/>
            <a:headEnd type="none" w="med" len="med"/>
            <a:tailEnd type="none" w="med" len="med"/>
          </a:ln>
        </p:spPr>
        <p:txBody>
          <a:bodyPr lIns="91425" tIns="45700" rIns="91425" bIns="45700" anchor="ctr" anchorCtr="0">
            <a:noAutofit/>
          </a:bodyPr>
          <a:lstStyle/>
          <a:p>
            <a:pPr marL="0" marR="0" lvl="0" indent="0" algn="ctr" rtl="0">
              <a:spcBef>
                <a:spcPts val="0"/>
              </a:spcBef>
              <a:spcAft>
                <a:spcPts val="0"/>
              </a:spcAft>
              <a:buNone/>
            </a:pPr>
            <a:endParaRPr sz="1800" b="0" i="0" u="none" strike="noStrike" cap="none" baseline="0">
              <a:solidFill>
                <a:schemeClr val="lt1"/>
              </a:solidFill>
              <a:latin typeface="Calibri"/>
              <a:ea typeface="Calibri"/>
              <a:cs typeface="Calibri"/>
              <a:sym typeface="Calibri"/>
            </a:endParaRPr>
          </a:p>
        </p:txBody>
      </p:sp>
    </p:spTree>
  </p:cSld>
  <p:clrMapOvr>
    <a:masterClrMapping/>
  </p:clrMapOvr>
  <p:transition spd="slow">
    <p:cut/>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666"/>
        <p:cNvGrpSpPr/>
        <p:nvPr/>
      </p:nvGrpSpPr>
      <p:grpSpPr>
        <a:xfrm>
          <a:off x="0" y="0"/>
          <a:ext cx="0" cy="0"/>
          <a:chOff x="0" y="0"/>
          <a:chExt cx="0" cy="0"/>
        </a:xfrm>
      </p:grpSpPr>
      <p:grpSp>
        <p:nvGrpSpPr>
          <p:cNvPr id="667" name="Shape 667"/>
          <p:cNvGrpSpPr/>
          <p:nvPr/>
        </p:nvGrpSpPr>
        <p:grpSpPr>
          <a:xfrm>
            <a:off x="12699" y="6211887"/>
            <a:ext cx="9143999" cy="658812"/>
            <a:chOff x="12700" y="6211407"/>
            <a:chExt cx="9144377" cy="659292"/>
          </a:xfrm>
        </p:grpSpPr>
        <p:sp>
          <p:nvSpPr>
            <p:cNvPr id="668" name="Shape 668"/>
            <p:cNvSpPr/>
            <p:nvPr/>
          </p:nvSpPr>
          <p:spPr>
            <a:xfrm>
              <a:off x="12700" y="6756656"/>
              <a:ext cx="9144000" cy="114043"/>
            </a:xfrm>
            <a:prstGeom prst="rect">
              <a:avLst/>
            </a:prstGeom>
            <a:gradFill>
              <a:gsLst>
                <a:gs pos="0">
                  <a:srgbClr val="FF0000"/>
                </a:gs>
                <a:gs pos="100000">
                  <a:srgbClr val="FFFFFF"/>
                </a:gs>
              </a:gsLst>
              <a:path path="circle">
                <a:fillToRect l="100000" b="100000"/>
              </a:path>
              <a:tileRect t="-100000" r="-100000"/>
            </a:gradFill>
            <a:ln>
              <a:noFill/>
            </a:ln>
          </p:spPr>
          <p:txBody>
            <a:bodyPr lIns="91425" tIns="45700" rIns="91425" bIns="45700" anchor="ctr" anchorCtr="0">
              <a:noAutofit/>
            </a:bodyPr>
            <a:lstStyle/>
            <a:p>
              <a:pPr marL="0" marR="0" lvl="0" indent="0" algn="ctr" rtl="0">
                <a:spcBef>
                  <a:spcPts val="0"/>
                </a:spcBef>
                <a:buNone/>
              </a:pPr>
              <a:endParaRPr sz="1800" b="0" i="0" u="none" strike="noStrike" cap="none" baseline="0">
                <a:solidFill>
                  <a:schemeClr val="lt1"/>
                </a:solidFill>
                <a:latin typeface="Calibri"/>
                <a:ea typeface="Calibri"/>
                <a:cs typeface="Calibri"/>
                <a:sym typeface="Calibri"/>
              </a:endParaRPr>
            </a:p>
          </p:txBody>
        </p:sp>
        <p:sp>
          <p:nvSpPr>
            <p:cNvPr id="669" name="Shape 669"/>
            <p:cNvSpPr/>
            <p:nvPr/>
          </p:nvSpPr>
          <p:spPr>
            <a:xfrm>
              <a:off x="12700" y="6288896"/>
              <a:ext cx="9144377" cy="283567"/>
            </a:xfrm>
            <a:prstGeom prst="rect">
              <a:avLst/>
            </a:prstGeom>
            <a:gradFill>
              <a:gsLst>
                <a:gs pos="0">
                  <a:srgbClr val="008000"/>
                </a:gs>
                <a:gs pos="75000">
                  <a:srgbClr val="008000"/>
                </a:gs>
                <a:gs pos="100000">
                  <a:srgbClr val="FFFFFF"/>
                </a:gs>
              </a:gsLst>
              <a:path path="circle">
                <a:fillToRect l="100000" t="100000"/>
              </a:path>
              <a:tileRect r="-100000" b="-100000"/>
            </a:gradFill>
            <a:ln>
              <a:noFill/>
            </a:ln>
          </p:spPr>
          <p:txBody>
            <a:bodyPr lIns="91425" tIns="45700" rIns="91425" bIns="45700" anchor="ctr" anchorCtr="0">
              <a:noAutofit/>
            </a:bodyPr>
            <a:lstStyle/>
            <a:p>
              <a:pPr marL="0" marR="0" lvl="0" indent="0" algn="ctr" rtl="0">
                <a:spcBef>
                  <a:spcPts val="0"/>
                </a:spcBef>
                <a:buNone/>
              </a:pPr>
              <a:endParaRPr sz="1800" b="0" i="0" u="none" strike="noStrike" cap="none" baseline="0">
                <a:solidFill>
                  <a:schemeClr val="lt1"/>
                </a:solidFill>
                <a:latin typeface="Calibri"/>
                <a:ea typeface="Calibri"/>
                <a:cs typeface="Calibri"/>
                <a:sym typeface="Calibri"/>
              </a:endParaRPr>
            </a:p>
          </p:txBody>
        </p:sp>
        <p:sp>
          <p:nvSpPr>
            <p:cNvPr id="670" name="Shape 670"/>
            <p:cNvSpPr/>
            <p:nvPr/>
          </p:nvSpPr>
          <p:spPr>
            <a:xfrm>
              <a:off x="12700" y="6572092"/>
              <a:ext cx="9144000" cy="184935"/>
            </a:xfrm>
            <a:prstGeom prst="rect">
              <a:avLst/>
            </a:prstGeom>
            <a:gradFill>
              <a:gsLst>
                <a:gs pos="0">
                  <a:srgbClr val="FFF123"/>
                </a:gs>
                <a:gs pos="65000">
                  <a:srgbClr val="FFF123"/>
                </a:gs>
                <a:gs pos="90000">
                  <a:srgbClr val="FFFFFF"/>
                </a:gs>
                <a:gs pos="100000">
                  <a:srgbClr val="FFFFFF"/>
                </a:gs>
              </a:gsLst>
              <a:path path="circle">
                <a:fillToRect l="100000" t="100000"/>
              </a:path>
              <a:tileRect r="-100000" b="-100000"/>
            </a:gradFill>
            <a:ln>
              <a:noFill/>
            </a:ln>
          </p:spPr>
          <p:txBody>
            <a:bodyPr lIns="91425" tIns="45700" rIns="91425" bIns="45700" anchor="ctr" anchorCtr="0">
              <a:noAutofit/>
            </a:bodyPr>
            <a:lstStyle/>
            <a:p>
              <a:pPr marL="0" marR="0" lvl="0" indent="0" algn="ctr" rtl="0">
                <a:spcBef>
                  <a:spcPts val="0"/>
                </a:spcBef>
                <a:buNone/>
              </a:pPr>
              <a:endParaRPr sz="1800" b="0" i="0" u="none" strike="noStrike" cap="none" baseline="0">
                <a:solidFill>
                  <a:schemeClr val="lt1"/>
                </a:solidFill>
                <a:latin typeface="Calibri"/>
                <a:ea typeface="Calibri"/>
                <a:cs typeface="Calibri"/>
                <a:sym typeface="Calibri"/>
              </a:endParaRPr>
            </a:p>
          </p:txBody>
        </p:sp>
        <p:sp>
          <p:nvSpPr>
            <p:cNvPr id="671" name="Shape 671"/>
            <p:cNvSpPr txBox="1"/>
            <p:nvPr/>
          </p:nvSpPr>
          <p:spPr>
            <a:xfrm>
              <a:off x="673127" y="6211407"/>
              <a:ext cx="1752671" cy="368567"/>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US" sz="1800" b="0" i="0" u="none" strike="noStrike" cap="none" baseline="0">
                  <a:solidFill>
                    <a:schemeClr val="lt1"/>
                  </a:solidFill>
                  <a:latin typeface="Calibri"/>
                  <a:ea typeface="Calibri"/>
                  <a:cs typeface="Calibri"/>
                  <a:sym typeface="Calibri"/>
                </a:rPr>
                <a:t>MO SW-PBS</a:t>
              </a:r>
            </a:p>
          </p:txBody>
        </p:sp>
      </p:grpSp>
      <p:pic>
        <p:nvPicPr>
          <p:cNvPr id="9" name="Picture 8"/>
          <p:cNvPicPr>
            <a:picLocks noChangeAspect="1"/>
          </p:cNvPicPr>
          <p:nvPr/>
        </p:nvPicPr>
        <p:blipFill rotWithShape="1">
          <a:blip r:embed="rId3"/>
          <a:srcRect r="1142" b="2059"/>
          <a:stretch/>
        </p:blipFill>
        <p:spPr>
          <a:xfrm>
            <a:off x="205014" y="708563"/>
            <a:ext cx="8793843" cy="4531096"/>
          </a:xfrm>
          <a:prstGeom prst="rect">
            <a:avLst/>
          </a:prstGeom>
        </p:spPr>
      </p:pic>
    </p:spTree>
  </p:cSld>
  <p:clrMapOvr>
    <a:masterClrMapping/>
  </p:clrMapOvr>
  <p:transition spd="slow">
    <p:cut/>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678"/>
        <p:cNvGrpSpPr/>
        <p:nvPr/>
      </p:nvGrpSpPr>
      <p:grpSpPr>
        <a:xfrm>
          <a:off x="0" y="0"/>
          <a:ext cx="0" cy="0"/>
          <a:chOff x="0" y="0"/>
          <a:chExt cx="0" cy="0"/>
        </a:xfrm>
      </p:grpSpPr>
      <p:sp>
        <p:nvSpPr>
          <p:cNvPr id="679" name="Shape 679"/>
          <p:cNvSpPr txBox="1">
            <a:spLocks noGrp="1"/>
          </p:cNvSpPr>
          <p:nvPr>
            <p:ph type="title"/>
          </p:nvPr>
        </p:nvSpPr>
        <p:spPr>
          <a:prstGeom prst="rect">
            <a:avLst/>
          </a:prstGeom>
          <a:noFill/>
          <a:ln>
            <a:noFill/>
          </a:ln>
        </p:spPr>
        <p:txBody>
          <a:bodyPr lIns="91425" tIns="45700" rIns="91425" bIns="45700" anchor="ctr" anchorCtr="0">
            <a:noAutofit/>
          </a:bodyPr>
          <a:lstStyle/>
          <a:p>
            <a:pPr marL="0" marR="0" lvl="0" indent="0" algn="ctr" rtl="0">
              <a:spcBef>
                <a:spcPts val="0"/>
              </a:spcBef>
              <a:buClr>
                <a:schemeClr val="dk1"/>
              </a:buClr>
              <a:buSzPct val="25000"/>
              <a:buFont typeface="Calibri"/>
              <a:buNone/>
            </a:pPr>
            <a:r>
              <a:rPr lang="en-US" sz="4400" b="0" i="0" u="none" strike="noStrike" cap="none" baseline="0">
                <a:solidFill>
                  <a:schemeClr val="dk1"/>
                </a:solidFill>
                <a:latin typeface="Calibri"/>
                <a:ea typeface="Calibri"/>
                <a:cs typeface="Calibri"/>
                <a:sym typeface="Calibri"/>
              </a:rPr>
              <a:t>Terminology</a:t>
            </a:r>
          </a:p>
        </p:txBody>
      </p:sp>
      <p:sp>
        <p:nvSpPr>
          <p:cNvPr id="680" name="Shape 680"/>
          <p:cNvSpPr txBox="1">
            <a:spLocks noGrp="1"/>
          </p:cNvSpPr>
          <p:nvPr>
            <p:ph idx="1"/>
          </p:nvPr>
        </p:nvSpPr>
        <p:spPr>
          <a:prstGeom prst="rect">
            <a:avLst/>
          </a:prstGeom>
          <a:noFill/>
          <a:ln>
            <a:noFill/>
          </a:ln>
        </p:spPr>
        <p:txBody>
          <a:bodyPr lIns="91425" tIns="45700" rIns="91425" bIns="45700" anchor="t" anchorCtr="0">
            <a:noAutofit/>
          </a:bodyPr>
          <a:lstStyle/>
          <a:p>
            <a:pPr marL="342900" marR="0" lvl="0" indent="-342900" algn="l" rtl="0">
              <a:spcBef>
                <a:spcPts val="0"/>
              </a:spcBef>
              <a:buClr>
                <a:srgbClr val="FF0000"/>
              </a:buClr>
              <a:buSzPct val="100000"/>
              <a:buFont typeface="Arial"/>
              <a:buChar char="•"/>
            </a:pPr>
            <a:r>
              <a:rPr lang="en-US" sz="3200" b="0" i="1" u="none" strike="noStrike" cap="none" baseline="0">
                <a:solidFill>
                  <a:srgbClr val="008000"/>
                </a:solidFill>
                <a:latin typeface="Calibri"/>
                <a:ea typeface="Calibri"/>
                <a:cs typeface="Calibri"/>
                <a:sym typeface="Calibri"/>
              </a:rPr>
              <a:t>Expectations</a:t>
            </a:r>
            <a:r>
              <a:rPr lang="en-US" sz="3200" b="0" i="0" u="none" strike="noStrike" cap="none" baseline="0">
                <a:solidFill>
                  <a:srgbClr val="008000"/>
                </a:solidFill>
                <a:latin typeface="Calibri"/>
                <a:ea typeface="Calibri"/>
                <a:cs typeface="Calibri"/>
                <a:sym typeface="Calibri"/>
              </a:rPr>
              <a:t>: </a:t>
            </a:r>
            <a:r>
              <a:rPr lang="en-US" sz="3200" b="0" i="0" u="none" strike="noStrike" cap="none" baseline="0">
                <a:solidFill>
                  <a:schemeClr val="dk1"/>
                </a:solidFill>
                <a:latin typeface="Calibri"/>
                <a:ea typeface="Calibri"/>
                <a:cs typeface="Calibri"/>
                <a:sym typeface="Calibri"/>
              </a:rPr>
              <a:t>defines the kind of people that you want your students to be (e.g., respectful, responsible, etc.)</a:t>
            </a:r>
          </a:p>
          <a:p>
            <a:pPr marL="342900" marR="0" lvl="0" indent="-342900" algn="l" rtl="0">
              <a:spcBef>
                <a:spcPts val="640"/>
              </a:spcBef>
              <a:buClr>
                <a:srgbClr val="FF0000"/>
              </a:buClr>
              <a:buSzPct val="100000"/>
              <a:buFont typeface="Arial"/>
              <a:buChar char="•"/>
            </a:pPr>
            <a:r>
              <a:rPr lang="en-US" sz="3200" b="0" i="1" u="none" strike="noStrike" cap="none" baseline="0">
                <a:solidFill>
                  <a:srgbClr val="008000"/>
                </a:solidFill>
                <a:latin typeface="Calibri"/>
                <a:ea typeface="Calibri"/>
                <a:cs typeface="Calibri"/>
                <a:sym typeface="Calibri"/>
              </a:rPr>
              <a:t>Behaviors/Rules</a:t>
            </a:r>
            <a:r>
              <a:rPr lang="en-US" sz="3200" b="0" i="0" u="none" strike="noStrike" cap="none" baseline="0">
                <a:solidFill>
                  <a:srgbClr val="008000"/>
                </a:solidFill>
                <a:latin typeface="Calibri"/>
                <a:ea typeface="Calibri"/>
                <a:cs typeface="Calibri"/>
                <a:sym typeface="Calibri"/>
              </a:rPr>
              <a:t>: </a:t>
            </a:r>
            <a:r>
              <a:rPr lang="en-US" sz="3200" b="0" i="0" u="none" strike="noStrike" cap="none" baseline="0">
                <a:solidFill>
                  <a:schemeClr val="dk1"/>
                </a:solidFill>
                <a:latin typeface="Calibri"/>
                <a:ea typeface="Calibri"/>
                <a:cs typeface="Calibri"/>
                <a:sym typeface="Calibri"/>
              </a:rPr>
              <a:t>specifies tasks students are to do to meet the schoolwide expectations</a:t>
            </a:r>
          </a:p>
          <a:p>
            <a:pPr marL="342900" marR="0" lvl="0" indent="-342900" algn="l" rtl="0">
              <a:spcBef>
                <a:spcPts val="640"/>
              </a:spcBef>
              <a:buClr>
                <a:srgbClr val="FF0000"/>
              </a:buClr>
              <a:buSzPct val="100000"/>
              <a:buFont typeface="Arial"/>
              <a:buChar char="•"/>
            </a:pPr>
            <a:r>
              <a:rPr lang="en-US" sz="3200" b="0" i="1" u="none" strike="noStrike" cap="none" baseline="0">
                <a:solidFill>
                  <a:srgbClr val="008000"/>
                </a:solidFill>
                <a:latin typeface="Calibri"/>
                <a:ea typeface="Calibri"/>
                <a:cs typeface="Calibri"/>
                <a:sym typeface="Calibri"/>
              </a:rPr>
              <a:t>Procedures: </a:t>
            </a:r>
            <a:r>
              <a:rPr lang="en-US" sz="3200" b="0" i="0" u="none" strike="noStrike" cap="none" baseline="0">
                <a:solidFill>
                  <a:schemeClr val="dk1"/>
                </a:solidFill>
                <a:latin typeface="Calibri"/>
                <a:ea typeface="Calibri"/>
                <a:cs typeface="Calibri"/>
                <a:sym typeface="Calibri"/>
              </a:rPr>
              <a:t>methods or process for how things are done in non-classroom settings and each classroom</a:t>
            </a:r>
          </a:p>
        </p:txBody>
      </p:sp>
    </p:spTree>
  </p:cSld>
  <p:clrMapOvr>
    <a:masterClrMapping/>
  </p:clrMapOvr>
  <p:transition spd="slow">
    <p:cut/>
  </p:transition>
</p:sld>
</file>

<file path=ppt/slides/slide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5A821D-CB30-CA4B-8C67-484AF1DEC1D1}"/>
              </a:ext>
            </a:extLst>
          </p:cNvPr>
          <p:cNvSpPr>
            <a:spLocks noGrp="1"/>
          </p:cNvSpPr>
          <p:nvPr>
            <p:ph type="title"/>
          </p:nvPr>
        </p:nvSpPr>
        <p:spPr/>
        <p:txBody>
          <a:bodyPr/>
          <a:lstStyle/>
          <a:p>
            <a:r>
              <a:rPr lang="en-US" dirty="0"/>
              <a:t>Facilitator Notes</a:t>
            </a:r>
          </a:p>
        </p:txBody>
      </p:sp>
      <p:sp>
        <p:nvSpPr>
          <p:cNvPr id="3" name="Content Placeholder 2">
            <a:extLst>
              <a:ext uri="{FF2B5EF4-FFF2-40B4-BE49-F238E27FC236}">
                <a16:creationId xmlns:a16="http://schemas.microsoft.com/office/drawing/2014/main" id="{D19CC7D2-9CB2-084B-AD1E-C32236A86980}"/>
              </a:ext>
            </a:extLst>
          </p:cNvPr>
          <p:cNvSpPr>
            <a:spLocks noGrp="1"/>
          </p:cNvSpPr>
          <p:nvPr>
            <p:ph idx="1"/>
          </p:nvPr>
        </p:nvSpPr>
        <p:spPr/>
        <p:txBody>
          <a:bodyPr/>
          <a:lstStyle/>
          <a:p>
            <a:r>
              <a:rPr lang="en-US" dirty="0"/>
              <a:t>Materials:</a:t>
            </a:r>
          </a:p>
          <a:p>
            <a:pPr lvl="1"/>
            <a:r>
              <a:rPr lang="en-US" dirty="0">
                <a:solidFill>
                  <a:schemeClr val="dk1"/>
                </a:solidFill>
                <a:ea typeface="Calibri"/>
                <a:cs typeface="Calibri"/>
                <a:sym typeface="Calibri"/>
              </a:rPr>
              <a:t>Antecedent or Consequence Handout</a:t>
            </a:r>
          </a:p>
          <a:p>
            <a:pPr lvl="1"/>
            <a:r>
              <a:rPr lang="en-US" dirty="0">
                <a:solidFill>
                  <a:schemeClr val="dk1"/>
                </a:solidFill>
                <a:ea typeface="Calibri"/>
                <a:cs typeface="Calibri"/>
                <a:sym typeface="Calibri"/>
              </a:rPr>
              <a:t>Blank Matrix Template</a:t>
            </a:r>
          </a:p>
          <a:p>
            <a:pPr lvl="1"/>
            <a:r>
              <a:rPr lang="en-US" dirty="0">
                <a:solidFill>
                  <a:schemeClr val="dk1"/>
                </a:solidFill>
                <a:ea typeface="Calibri"/>
                <a:cs typeface="Calibri"/>
                <a:sym typeface="Calibri"/>
              </a:rPr>
              <a:t>Teacher Tool: Expectations &amp; Rules</a:t>
            </a:r>
          </a:p>
          <a:p>
            <a:pPr lvl="1"/>
            <a:r>
              <a:rPr lang="en-US" dirty="0">
                <a:solidFill>
                  <a:schemeClr val="dk1"/>
                </a:solidFill>
                <a:ea typeface="Calibri"/>
                <a:cs typeface="Calibri"/>
                <a:sym typeface="Calibri"/>
              </a:rPr>
              <a:t>Teacher Tool: Procedures &amp; Routines</a:t>
            </a:r>
          </a:p>
          <a:p>
            <a:pPr lvl="1"/>
            <a:endParaRPr lang="en-US" dirty="0">
              <a:solidFill>
                <a:schemeClr val="dk1"/>
              </a:solidFill>
              <a:ea typeface="Calibri"/>
              <a:cs typeface="Calibri"/>
              <a:sym typeface="Calibri"/>
            </a:endParaRPr>
          </a:p>
        </p:txBody>
      </p:sp>
    </p:spTree>
    <p:extLst>
      <p:ext uri="{BB962C8B-B14F-4D97-AF65-F5344CB8AC3E}">
        <p14:creationId xmlns:p14="http://schemas.microsoft.com/office/powerpoint/2010/main" val="287356908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685"/>
        <p:cNvGrpSpPr/>
        <p:nvPr/>
      </p:nvGrpSpPr>
      <p:grpSpPr>
        <a:xfrm>
          <a:off x="0" y="0"/>
          <a:ext cx="0" cy="0"/>
          <a:chOff x="0" y="0"/>
          <a:chExt cx="0" cy="0"/>
        </a:xfrm>
      </p:grpSpPr>
      <p:sp>
        <p:nvSpPr>
          <p:cNvPr id="686" name="Shape 686"/>
          <p:cNvSpPr txBox="1">
            <a:spLocks noGrp="1"/>
          </p:cNvSpPr>
          <p:nvPr>
            <p:ph type="title"/>
          </p:nvPr>
        </p:nvSpPr>
        <p:spPr>
          <a:prstGeom prst="rect">
            <a:avLst/>
          </a:prstGeom>
          <a:noFill/>
          <a:ln>
            <a:noFill/>
          </a:ln>
        </p:spPr>
        <p:txBody>
          <a:bodyPr lIns="91425" tIns="45700" rIns="91425" bIns="45700" anchor="ctr" anchorCtr="0">
            <a:noAutofit/>
          </a:bodyPr>
          <a:lstStyle/>
          <a:p>
            <a:pPr marL="0" marR="0" lvl="0" indent="0" algn="ctr" rtl="0">
              <a:spcBef>
                <a:spcPts val="0"/>
              </a:spcBef>
              <a:buClr>
                <a:schemeClr val="dk1"/>
              </a:buClr>
              <a:buSzPct val="25000"/>
              <a:buFont typeface="Calibri"/>
              <a:buNone/>
            </a:pPr>
            <a:r>
              <a:rPr lang="en-US" sz="3950" b="0" i="0" u="none" strike="noStrike" cap="none" baseline="0">
                <a:solidFill>
                  <a:schemeClr val="dk1"/>
                </a:solidFill>
                <a:latin typeface="Calibri"/>
                <a:ea typeface="Calibri"/>
                <a:cs typeface="Calibri"/>
                <a:sym typeface="Calibri"/>
              </a:rPr>
              <a:t>Criteria for Schoolwide Expectations</a:t>
            </a:r>
          </a:p>
        </p:txBody>
      </p:sp>
      <p:sp>
        <p:nvSpPr>
          <p:cNvPr id="687" name="Shape 687"/>
          <p:cNvSpPr txBox="1">
            <a:spLocks noGrp="1"/>
          </p:cNvSpPr>
          <p:nvPr>
            <p:ph idx="1"/>
          </p:nvPr>
        </p:nvSpPr>
        <p:spPr>
          <a:prstGeom prst="rect">
            <a:avLst/>
          </a:prstGeom>
          <a:noFill/>
          <a:ln>
            <a:noFill/>
          </a:ln>
        </p:spPr>
        <p:txBody>
          <a:bodyPr lIns="91425" tIns="45700" rIns="91425" bIns="45700" anchor="t" anchorCtr="0">
            <a:noAutofit/>
          </a:bodyPr>
          <a:lstStyle/>
          <a:p>
            <a:pPr marL="342900" marR="0" lvl="0" indent="-342900" algn="l" rtl="0">
              <a:spcBef>
                <a:spcPts val="0"/>
              </a:spcBef>
              <a:buClr>
                <a:srgbClr val="FF0000"/>
              </a:buClr>
              <a:buSzPct val="100000"/>
              <a:buFont typeface="Arial"/>
              <a:buChar char="•"/>
            </a:pPr>
            <a:r>
              <a:rPr lang="en-US" sz="3200" b="0" i="0" u="none" strike="noStrike" cap="none" baseline="0">
                <a:solidFill>
                  <a:schemeClr val="dk1"/>
                </a:solidFill>
                <a:latin typeface="Calibri"/>
                <a:ea typeface="Calibri"/>
                <a:cs typeface="Calibri"/>
                <a:sym typeface="Calibri"/>
              </a:rPr>
              <a:t>Broad constructs or descriptions of the characteristics of positive behavior</a:t>
            </a:r>
          </a:p>
          <a:p>
            <a:pPr marL="342900" marR="0" lvl="0" indent="-342900" algn="l" rtl="0">
              <a:spcBef>
                <a:spcPts val="640"/>
              </a:spcBef>
              <a:buClr>
                <a:srgbClr val="FF0000"/>
              </a:buClr>
              <a:buSzPct val="100000"/>
              <a:buFont typeface="Arial"/>
              <a:buChar char="•"/>
            </a:pPr>
            <a:r>
              <a:rPr lang="en-US" sz="3200" b="0" i="0" u="none" strike="noStrike" cap="none" baseline="0">
                <a:solidFill>
                  <a:schemeClr val="dk1"/>
                </a:solidFill>
                <a:latin typeface="Calibri"/>
                <a:ea typeface="Calibri"/>
                <a:cs typeface="Calibri"/>
                <a:sym typeface="Calibri"/>
              </a:rPr>
              <a:t>Positively stated</a:t>
            </a:r>
          </a:p>
          <a:p>
            <a:pPr marL="342900" marR="0" lvl="0" indent="-342900" algn="l" rtl="0">
              <a:spcBef>
                <a:spcPts val="640"/>
              </a:spcBef>
              <a:buClr>
                <a:srgbClr val="FF0000"/>
              </a:buClr>
              <a:buSzPct val="100000"/>
              <a:buFont typeface="Arial"/>
              <a:buChar char="•"/>
            </a:pPr>
            <a:r>
              <a:rPr lang="en-US" sz="3200" b="0" i="0" u="none" strike="noStrike" cap="none" baseline="0">
                <a:solidFill>
                  <a:schemeClr val="dk1"/>
                </a:solidFill>
                <a:latin typeface="Calibri"/>
                <a:ea typeface="Calibri"/>
                <a:cs typeface="Calibri"/>
                <a:sym typeface="Calibri"/>
              </a:rPr>
              <a:t>Brief – no more than 3 to 5 in number</a:t>
            </a:r>
          </a:p>
          <a:p>
            <a:pPr marL="342900" marR="0" lvl="0" indent="-342900" algn="l" rtl="0">
              <a:spcBef>
                <a:spcPts val="640"/>
              </a:spcBef>
              <a:buClr>
                <a:srgbClr val="FF0000"/>
              </a:buClr>
              <a:buSzPct val="100000"/>
              <a:buFont typeface="Arial"/>
              <a:buChar char="•"/>
            </a:pPr>
            <a:r>
              <a:rPr lang="en-US" sz="3200" b="0" i="0" u="none" strike="noStrike" cap="none" baseline="0">
                <a:solidFill>
                  <a:schemeClr val="dk1"/>
                </a:solidFill>
                <a:latin typeface="Calibri"/>
                <a:ea typeface="Calibri"/>
                <a:cs typeface="Calibri"/>
                <a:sym typeface="Calibri"/>
              </a:rPr>
              <a:t>Comprehensive</a:t>
            </a:r>
          </a:p>
          <a:p>
            <a:pPr marL="342900" marR="0" lvl="0" indent="-139700" algn="l" rtl="0">
              <a:spcBef>
                <a:spcPts val="640"/>
              </a:spcBef>
              <a:buClr>
                <a:srgbClr val="FF0000"/>
              </a:buClr>
              <a:buFont typeface="Arial"/>
              <a:buNone/>
            </a:pPr>
            <a:endParaRPr sz="3200" b="0" i="0" u="none" strike="noStrike" cap="none" baseline="0">
              <a:solidFill>
                <a:schemeClr val="dk1"/>
              </a:solidFill>
              <a:latin typeface="Calibri"/>
              <a:ea typeface="Calibri"/>
              <a:cs typeface="Calibri"/>
              <a:sym typeface="Calibri"/>
            </a:endParaRPr>
          </a:p>
          <a:p>
            <a:pPr marL="342900" marR="0" lvl="0" indent="-139700" algn="l" rtl="0">
              <a:spcBef>
                <a:spcPts val="640"/>
              </a:spcBef>
              <a:buClr>
                <a:srgbClr val="FF0000"/>
              </a:buClr>
              <a:buFont typeface="Arial"/>
              <a:buNone/>
            </a:pPr>
            <a:endParaRPr sz="3200" b="0" i="0" u="none" strike="noStrike" cap="none" baseline="0">
              <a:solidFill>
                <a:schemeClr val="dk1"/>
              </a:solidFill>
              <a:latin typeface="Calibri"/>
              <a:ea typeface="Calibri"/>
              <a:cs typeface="Calibri"/>
              <a:sym typeface="Calibri"/>
            </a:endParaRPr>
          </a:p>
        </p:txBody>
      </p:sp>
    </p:spTree>
  </p:cSld>
  <p:clrMapOvr>
    <a:masterClrMapping/>
  </p:clrMapOvr>
  <p:transition spd="slow">
    <p:cut/>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692"/>
        <p:cNvGrpSpPr/>
        <p:nvPr/>
      </p:nvGrpSpPr>
      <p:grpSpPr>
        <a:xfrm>
          <a:off x="0" y="0"/>
          <a:ext cx="0" cy="0"/>
          <a:chOff x="0" y="0"/>
          <a:chExt cx="0" cy="0"/>
        </a:xfrm>
      </p:grpSpPr>
      <p:sp>
        <p:nvSpPr>
          <p:cNvPr id="693" name="Shape 693"/>
          <p:cNvSpPr txBox="1">
            <a:spLocks noGrp="1"/>
          </p:cNvSpPr>
          <p:nvPr>
            <p:ph type="title"/>
          </p:nvPr>
        </p:nvSpPr>
        <p:spPr>
          <a:prstGeom prst="rect">
            <a:avLst/>
          </a:prstGeom>
          <a:noFill/>
          <a:ln>
            <a:noFill/>
          </a:ln>
        </p:spPr>
        <p:txBody>
          <a:bodyPr lIns="91425" tIns="45700" rIns="91425" bIns="45700" anchor="ctr" anchorCtr="0">
            <a:noAutofit/>
          </a:bodyPr>
          <a:lstStyle/>
          <a:p>
            <a:pPr marL="0" marR="0" lvl="0" indent="0" algn="ctr" rtl="0">
              <a:spcBef>
                <a:spcPts val="0"/>
              </a:spcBef>
              <a:buClr>
                <a:schemeClr val="dk1"/>
              </a:buClr>
              <a:buSzPct val="25000"/>
              <a:buFont typeface="Calibri"/>
              <a:buNone/>
            </a:pPr>
            <a:r>
              <a:rPr lang="en-US" sz="4400" b="0" i="0" u="none" strike="noStrike" cap="none" baseline="0">
                <a:solidFill>
                  <a:schemeClr val="dk1"/>
                </a:solidFill>
                <a:latin typeface="Calibri"/>
                <a:ea typeface="Calibri"/>
                <a:cs typeface="Calibri"/>
                <a:sym typeface="Calibri"/>
              </a:rPr>
              <a:t>Schoolwide Expectations </a:t>
            </a:r>
          </a:p>
        </p:txBody>
      </p:sp>
      <p:sp>
        <p:nvSpPr>
          <p:cNvPr id="694" name="Shape 694"/>
          <p:cNvSpPr txBox="1">
            <a:spLocks noGrp="1"/>
          </p:cNvSpPr>
          <p:nvPr>
            <p:ph idx="1"/>
          </p:nvPr>
        </p:nvSpPr>
        <p:spPr>
          <a:xfrm>
            <a:off x="438150" y="1638017"/>
            <a:ext cx="8229600" cy="4525963"/>
          </a:xfrm>
          <a:prstGeom prst="rect">
            <a:avLst/>
          </a:prstGeom>
          <a:noFill/>
          <a:ln>
            <a:noFill/>
          </a:ln>
        </p:spPr>
        <p:txBody>
          <a:bodyPr lIns="91425" tIns="45700" rIns="91425" bIns="45700" anchor="t" anchorCtr="0">
            <a:noAutofit/>
          </a:bodyPr>
          <a:lstStyle/>
          <a:p>
            <a:pPr marL="342900" marR="0" lvl="0" indent="-342900" algn="l" rtl="0">
              <a:lnSpc>
                <a:spcPct val="90000"/>
              </a:lnSpc>
              <a:spcBef>
                <a:spcPts val="0"/>
              </a:spcBef>
              <a:buClr>
                <a:srgbClr val="FF0000"/>
              </a:buClr>
              <a:buSzPct val="100000"/>
              <a:buFont typeface="Arial"/>
              <a:buChar char="•"/>
            </a:pPr>
            <a:r>
              <a:rPr lang="en-US" sz="3200" b="0" i="0" u="none" strike="noStrike" cap="none" baseline="0" dirty="0">
                <a:solidFill>
                  <a:schemeClr val="dk1"/>
                </a:solidFill>
                <a:latin typeface="Calibri"/>
                <a:ea typeface="Calibri"/>
                <a:cs typeface="Calibri"/>
                <a:sym typeface="Calibri"/>
              </a:rPr>
              <a:t>Remember, involve all stakeholders when developing your </a:t>
            </a:r>
            <a:r>
              <a:rPr lang="en-US" sz="3200" b="0" i="0" u="none" strike="noStrike" cap="none" baseline="0" dirty="0" err="1">
                <a:solidFill>
                  <a:schemeClr val="dk1"/>
                </a:solidFill>
                <a:latin typeface="Calibri"/>
                <a:ea typeface="Calibri"/>
                <a:cs typeface="Calibri"/>
                <a:sym typeface="Calibri"/>
              </a:rPr>
              <a:t>schoolwide</a:t>
            </a:r>
            <a:r>
              <a:rPr lang="en-US" sz="3200" b="0" i="0" u="none" strike="noStrike" cap="none" baseline="0" dirty="0">
                <a:solidFill>
                  <a:schemeClr val="dk1"/>
                </a:solidFill>
                <a:latin typeface="Calibri"/>
                <a:ea typeface="Calibri"/>
                <a:cs typeface="Calibri"/>
                <a:sym typeface="Calibri"/>
              </a:rPr>
              <a:t> expectations.</a:t>
            </a:r>
          </a:p>
          <a:p>
            <a:pPr marL="342900" marR="0" lvl="0" indent="-342900" algn="l" rtl="0">
              <a:lnSpc>
                <a:spcPct val="90000"/>
              </a:lnSpc>
              <a:spcBef>
                <a:spcPts val="640"/>
              </a:spcBef>
              <a:buClr>
                <a:srgbClr val="FF0000"/>
              </a:buClr>
              <a:buSzPct val="100000"/>
              <a:buFont typeface="Arial"/>
              <a:buChar char="•"/>
            </a:pPr>
            <a:r>
              <a:rPr lang="en-US" sz="3200" b="0" i="0" u="none" strike="noStrike" cap="none" baseline="0" dirty="0">
                <a:solidFill>
                  <a:schemeClr val="dk1"/>
                </a:solidFill>
                <a:latin typeface="Calibri"/>
                <a:ea typeface="Calibri"/>
                <a:cs typeface="Calibri"/>
                <a:sym typeface="Calibri"/>
              </a:rPr>
              <a:t>A Work Group Process to involve all school staff in the development of schoolwide expectations is found on page 84 of the workbook.</a:t>
            </a:r>
          </a:p>
          <a:p>
            <a:pPr marL="342900" marR="0" lvl="0" indent="-342900" algn="l" rtl="0">
              <a:lnSpc>
                <a:spcPct val="90000"/>
              </a:lnSpc>
              <a:spcBef>
                <a:spcPts val="640"/>
              </a:spcBef>
              <a:buClr>
                <a:srgbClr val="FF0000"/>
              </a:buClr>
              <a:buSzPct val="100000"/>
              <a:buFont typeface="Arial"/>
              <a:buChar char="•"/>
            </a:pPr>
            <a:r>
              <a:rPr lang="en-US" sz="3200" b="0" i="0" u="none" strike="noStrike" cap="none" baseline="0" dirty="0">
                <a:solidFill>
                  <a:schemeClr val="dk1"/>
                </a:solidFill>
                <a:latin typeface="Calibri"/>
                <a:ea typeface="Calibri"/>
                <a:cs typeface="Calibri"/>
                <a:sym typeface="Calibri"/>
              </a:rPr>
              <a:t>Consider, also, how you will involve students and parents in developing your school </a:t>
            </a:r>
            <a:r>
              <a:rPr lang="en-US" sz="3200" b="0" i="0" u="none" strike="noStrike" cap="none" baseline="0" dirty="0" err="1">
                <a:solidFill>
                  <a:schemeClr val="dk1"/>
                </a:solidFill>
                <a:latin typeface="Calibri"/>
                <a:ea typeface="Calibri"/>
                <a:cs typeface="Calibri"/>
                <a:sym typeface="Calibri"/>
              </a:rPr>
              <a:t>schoolwide</a:t>
            </a:r>
            <a:r>
              <a:rPr lang="en-US" sz="3200" b="0" i="0" u="none" strike="noStrike" cap="none" baseline="0" dirty="0">
                <a:solidFill>
                  <a:schemeClr val="dk1"/>
                </a:solidFill>
                <a:latin typeface="Calibri"/>
                <a:ea typeface="Calibri"/>
                <a:cs typeface="Calibri"/>
                <a:sym typeface="Calibri"/>
              </a:rPr>
              <a:t> expectations.</a:t>
            </a:r>
          </a:p>
        </p:txBody>
      </p:sp>
    </p:spTree>
  </p:cSld>
  <p:clrMapOvr>
    <a:masterClrMapping/>
  </p:clrMapOvr>
  <p:transition spd="slow">
    <p:cut/>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633CB2-B681-424C-A07F-DD5A761B244F}"/>
              </a:ext>
            </a:extLst>
          </p:cNvPr>
          <p:cNvSpPr>
            <a:spLocks noGrp="1"/>
          </p:cNvSpPr>
          <p:nvPr>
            <p:ph type="title"/>
          </p:nvPr>
        </p:nvSpPr>
        <p:spPr/>
        <p:txBody>
          <a:bodyPr>
            <a:normAutofit fontScale="90000"/>
          </a:bodyPr>
          <a:lstStyle/>
          <a:p>
            <a:r>
              <a:rPr lang="en-US" dirty="0"/>
              <a:t>Schoolwide Expectations - Examples</a:t>
            </a:r>
          </a:p>
        </p:txBody>
      </p:sp>
      <p:graphicFrame>
        <p:nvGraphicFramePr>
          <p:cNvPr id="5" name="Content Placeholder 4">
            <a:extLst>
              <a:ext uri="{FF2B5EF4-FFF2-40B4-BE49-F238E27FC236}">
                <a16:creationId xmlns:a16="http://schemas.microsoft.com/office/drawing/2014/main" id="{B8421429-9806-4841-A586-F6D924A544E1}"/>
              </a:ext>
            </a:extLst>
          </p:cNvPr>
          <p:cNvGraphicFramePr>
            <a:graphicFrameLocks noGrp="1"/>
          </p:cNvGraphicFramePr>
          <p:nvPr>
            <p:ph idx="1"/>
            <p:extLst>
              <p:ext uri="{D42A27DB-BD31-4B8C-83A1-F6EECF244321}">
                <p14:modId xmlns:p14="http://schemas.microsoft.com/office/powerpoint/2010/main" val="3795415453"/>
              </p:ext>
            </p:extLst>
          </p:nvPr>
        </p:nvGraphicFramePr>
        <p:xfrm>
          <a:off x="457200" y="1600199"/>
          <a:ext cx="8229600" cy="3641234"/>
        </p:xfrm>
        <a:graphic>
          <a:graphicData uri="http://schemas.openxmlformats.org/drawingml/2006/table">
            <a:tbl>
              <a:tblPr firstRow="1" bandRow="1">
                <a:tableStyleId>{CE49B60A-79E0-4A74-B276-706400648F9C}</a:tableStyleId>
              </a:tblPr>
              <a:tblGrid>
                <a:gridCol w="4114800">
                  <a:extLst>
                    <a:ext uri="{9D8B030D-6E8A-4147-A177-3AD203B41FA5}">
                      <a16:colId xmlns:a16="http://schemas.microsoft.com/office/drawing/2014/main" val="1874296250"/>
                    </a:ext>
                  </a:extLst>
                </a:gridCol>
                <a:gridCol w="4114800">
                  <a:extLst>
                    <a:ext uri="{9D8B030D-6E8A-4147-A177-3AD203B41FA5}">
                      <a16:colId xmlns:a16="http://schemas.microsoft.com/office/drawing/2014/main" val="3859762509"/>
                    </a:ext>
                  </a:extLst>
                </a:gridCol>
              </a:tblGrid>
              <a:tr h="652547">
                <a:tc>
                  <a:txBody>
                    <a:bodyPr/>
                    <a:lstStyle/>
                    <a:p>
                      <a:r>
                        <a:rPr lang="en-US" sz="3200" dirty="0"/>
                        <a:t>The Five B’s</a:t>
                      </a:r>
                    </a:p>
                  </a:txBody>
                  <a:tcPr/>
                </a:tc>
                <a:tc>
                  <a:txBody>
                    <a:bodyPr/>
                    <a:lstStyle/>
                    <a:p>
                      <a:r>
                        <a:rPr lang="en-US" sz="3200" dirty="0"/>
                        <a:t>At East High School we will…</a:t>
                      </a:r>
                    </a:p>
                  </a:txBody>
                  <a:tcPr/>
                </a:tc>
                <a:extLst>
                  <a:ext uri="{0D108BD9-81ED-4DB2-BD59-A6C34878D82A}">
                    <a16:rowId xmlns:a16="http://schemas.microsoft.com/office/drawing/2014/main" val="1923115360"/>
                  </a:ext>
                </a:extLst>
              </a:tr>
              <a:tr h="2574434">
                <a:tc>
                  <a:txBody>
                    <a:bodyPr/>
                    <a:lstStyle/>
                    <a:p>
                      <a:pPr lvl="1"/>
                      <a:r>
                        <a:rPr lang="en-US" sz="2400" dirty="0"/>
                        <a:t>Be Respectful</a:t>
                      </a:r>
                    </a:p>
                    <a:p>
                      <a:pPr lvl="1"/>
                      <a:r>
                        <a:rPr lang="en-US" sz="2400" dirty="0"/>
                        <a:t>Be Responsible</a:t>
                      </a:r>
                    </a:p>
                    <a:p>
                      <a:pPr lvl="1"/>
                      <a:r>
                        <a:rPr lang="en-US" sz="2400" dirty="0"/>
                        <a:t>Be Cooperative</a:t>
                      </a:r>
                    </a:p>
                    <a:p>
                      <a:pPr lvl="1"/>
                      <a:r>
                        <a:rPr lang="en-US" sz="2400" dirty="0"/>
                        <a:t>Be Productive</a:t>
                      </a:r>
                    </a:p>
                    <a:p>
                      <a:pPr lvl="1"/>
                      <a:r>
                        <a:rPr lang="en-US" sz="2400" dirty="0"/>
                        <a:t>Be Safe</a:t>
                      </a:r>
                    </a:p>
                  </a:txBody>
                  <a:tcPr/>
                </a:tc>
                <a:tc>
                  <a:txBody>
                    <a:bodyPr/>
                    <a:lstStyle/>
                    <a:p>
                      <a:pPr marL="285750" indent="-285750">
                        <a:buFont typeface="Arial" panose="020B0604020202020204" pitchFamily="34" charset="0"/>
                        <a:buChar char="•"/>
                      </a:pPr>
                      <a:r>
                        <a:rPr lang="en-US" sz="2400" dirty="0"/>
                        <a:t>Respect Ourselves and Others</a:t>
                      </a:r>
                    </a:p>
                    <a:p>
                      <a:pPr marL="285750" indent="-285750">
                        <a:buFont typeface="Arial" panose="020B0604020202020204" pitchFamily="34" charset="0"/>
                        <a:buChar char="•"/>
                      </a:pPr>
                      <a:r>
                        <a:rPr lang="en-US" sz="2400" dirty="0"/>
                        <a:t>Respect Property</a:t>
                      </a:r>
                    </a:p>
                    <a:p>
                      <a:pPr marL="285750" indent="-285750">
                        <a:buFont typeface="Arial" panose="020B0604020202020204" pitchFamily="34" charset="0"/>
                        <a:buChar char="•"/>
                      </a:pPr>
                      <a:r>
                        <a:rPr lang="en-US" sz="2400" dirty="0"/>
                        <a:t>Respect Our Leaning time </a:t>
                      </a:r>
                    </a:p>
                    <a:p>
                      <a:pPr marL="285750" indent="-285750">
                        <a:buFont typeface="Arial" panose="020B0604020202020204" pitchFamily="34" charset="0"/>
                        <a:buChar char="•"/>
                      </a:pPr>
                      <a:endParaRPr lang="en-US" dirty="0"/>
                    </a:p>
                  </a:txBody>
                  <a:tcPr/>
                </a:tc>
                <a:extLst>
                  <a:ext uri="{0D108BD9-81ED-4DB2-BD59-A6C34878D82A}">
                    <a16:rowId xmlns:a16="http://schemas.microsoft.com/office/drawing/2014/main" val="78950692"/>
                  </a:ext>
                </a:extLst>
              </a:tr>
            </a:tbl>
          </a:graphicData>
        </a:graphic>
      </p:graphicFrame>
    </p:spTree>
    <p:extLst>
      <p:ext uri="{BB962C8B-B14F-4D97-AF65-F5344CB8AC3E}">
        <p14:creationId xmlns:p14="http://schemas.microsoft.com/office/powerpoint/2010/main" val="93166679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71881" y="491686"/>
            <a:ext cx="7472093" cy="925952"/>
          </a:xfrm>
        </p:spPr>
        <p:txBody>
          <a:bodyPr>
            <a:noAutofit/>
          </a:bodyPr>
          <a:lstStyle/>
          <a:p>
            <a:pPr algn="l"/>
            <a:r>
              <a:rPr lang="en-US" sz="3600" dirty="0">
                <a:solidFill>
                  <a:srgbClr val="008000"/>
                </a:solidFill>
                <a:latin typeface="+mn-lt"/>
                <a:cs typeface="Franklin Gothic Book"/>
              </a:rPr>
              <a:t>Topic in Action: </a:t>
            </a:r>
            <a:r>
              <a:rPr lang="en-US" sz="3600" dirty="0">
                <a:solidFill>
                  <a:srgbClr val="FF0000"/>
                </a:solidFill>
                <a:latin typeface="+mn-lt"/>
                <a:cs typeface="Franklin Gothic Book"/>
              </a:rPr>
              <a:t>Clarifying</a:t>
            </a:r>
          </a:p>
        </p:txBody>
      </p:sp>
      <p:sp>
        <p:nvSpPr>
          <p:cNvPr id="3" name="Content Placeholder 2"/>
          <p:cNvSpPr>
            <a:spLocks noGrp="1"/>
          </p:cNvSpPr>
          <p:nvPr>
            <p:ph idx="1"/>
          </p:nvPr>
        </p:nvSpPr>
        <p:spPr>
          <a:xfrm>
            <a:off x="596900" y="1954726"/>
            <a:ext cx="8001000" cy="3897434"/>
          </a:xfrm>
        </p:spPr>
        <p:txBody>
          <a:bodyPr>
            <a:normAutofit lnSpcReduction="10000"/>
          </a:bodyPr>
          <a:lstStyle/>
          <a:p>
            <a:pPr marL="0" indent="0">
              <a:spcBef>
                <a:spcPts val="0"/>
              </a:spcBef>
              <a:spcAft>
                <a:spcPts val="800"/>
              </a:spcAft>
              <a:buNone/>
            </a:pPr>
            <a:r>
              <a:rPr lang="en-US" i="1" dirty="0">
                <a:solidFill>
                  <a:srgbClr val="008000"/>
                </a:solidFill>
              </a:rPr>
              <a:t>Review the following Action Plan Goals:</a:t>
            </a:r>
          </a:p>
          <a:p>
            <a:pPr>
              <a:spcBef>
                <a:spcPts val="0"/>
              </a:spcBef>
              <a:spcAft>
                <a:spcPts val="800"/>
              </a:spcAft>
            </a:pPr>
            <a:r>
              <a:rPr lang="en-US" dirty="0"/>
              <a:t>Select three to five schoolwide expectations that define success for all students and are applicable in all settings (e.g., respectful, cooperative, safe, kind). </a:t>
            </a:r>
          </a:p>
          <a:p>
            <a:pPr>
              <a:spcBef>
                <a:spcPts val="0"/>
              </a:spcBef>
              <a:spcAft>
                <a:spcPts val="800"/>
              </a:spcAft>
            </a:pPr>
            <a:endParaRPr lang="en-US" dirty="0"/>
          </a:p>
          <a:p>
            <a:pPr marL="0" indent="0" defTabSz="458788">
              <a:spcBef>
                <a:spcPts val="0"/>
              </a:spcBef>
              <a:spcAft>
                <a:spcPts val="600"/>
              </a:spcAft>
              <a:buClr>
                <a:srgbClr val="FF0000"/>
              </a:buClr>
              <a:buNone/>
            </a:pPr>
            <a:r>
              <a:rPr lang="en-US" sz="2800" i="1" dirty="0">
                <a:solidFill>
                  <a:srgbClr val="008000"/>
                </a:solidFill>
              </a:rPr>
              <a:t>Develop steps, timeline, resources, communication, and designate person responsible. </a:t>
            </a:r>
          </a:p>
          <a:p>
            <a:pPr defTabSz="458788">
              <a:spcBef>
                <a:spcPts val="0"/>
              </a:spcBef>
              <a:spcAft>
                <a:spcPts val="600"/>
              </a:spcAft>
              <a:buClr>
                <a:srgbClr val="FF0000"/>
              </a:buClr>
            </a:pPr>
            <a:endParaRPr lang="en-US" sz="2800" dirty="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6608" y="207049"/>
            <a:ext cx="1463040" cy="1463040"/>
          </a:xfrm>
          <a:prstGeom prst="rect">
            <a:avLst/>
          </a:prstGeom>
        </p:spPr>
      </p:pic>
    </p:spTree>
    <p:extLst>
      <p:ext uri="{BB962C8B-B14F-4D97-AF65-F5344CB8AC3E}">
        <p14:creationId xmlns:p14="http://schemas.microsoft.com/office/powerpoint/2010/main" val="2033767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222"/>
        <p:cNvGrpSpPr/>
        <p:nvPr/>
      </p:nvGrpSpPr>
      <p:grpSpPr>
        <a:xfrm>
          <a:off x="0" y="0"/>
          <a:ext cx="0" cy="0"/>
          <a:chOff x="0" y="0"/>
          <a:chExt cx="0" cy="0"/>
        </a:xfrm>
      </p:grpSpPr>
      <p:sp>
        <p:nvSpPr>
          <p:cNvPr id="223" name="Shape 223"/>
          <p:cNvSpPr txBox="1">
            <a:spLocks noGrp="1"/>
          </p:cNvSpPr>
          <p:nvPr>
            <p:ph type="title"/>
          </p:nvPr>
        </p:nvSpPr>
        <p:spPr>
          <a:xfrm>
            <a:off x="457200" y="274637"/>
            <a:ext cx="8229600" cy="969961"/>
          </a:xfrm>
          <a:prstGeom prst="rect">
            <a:avLst/>
          </a:prstGeom>
          <a:noFill/>
          <a:ln>
            <a:noFill/>
          </a:ln>
        </p:spPr>
        <p:txBody>
          <a:bodyPr lIns="91425" tIns="45700" rIns="91425" bIns="45700" anchor="ctr" anchorCtr="0">
            <a:noAutofit/>
          </a:bodyPr>
          <a:lstStyle/>
          <a:p>
            <a:pPr marL="0" marR="0" lvl="0" indent="0" algn="ctr" rtl="0">
              <a:spcBef>
                <a:spcPts val="0"/>
              </a:spcBef>
              <a:buClr>
                <a:schemeClr val="dk1"/>
              </a:buClr>
              <a:buSzPct val="25000"/>
              <a:buFont typeface="Calibri"/>
              <a:buNone/>
            </a:pPr>
            <a:r>
              <a:rPr lang="en-US" sz="4400" b="0" i="0" u="none" strike="noStrike" cap="none" baseline="0" dirty="0">
                <a:solidFill>
                  <a:schemeClr val="dk1"/>
                </a:solidFill>
                <a:latin typeface="Calibri"/>
                <a:ea typeface="Calibri"/>
                <a:cs typeface="Calibri"/>
                <a:sym typeface="Calibri"/>
              </a:rPr>
              <a:t>Session Outcomes</a:t>
            </a:r>
          </a:p>
        </p:txBody>
      </p:sp>
      <p:sp>
        <p:nvSpPr>
          <p:cNvPr id="224" name="Shape 224"/>
          <p:cNvSpPr txBox="1">
            <a:spLocks noGrp="1"/>
          </p:cNvSpPr>
          <p:nvPr>
            <p:ph idx="1"/>
          </p:nvPr>
        </p:nvSpPr>
        <p:spPr>
          <a:xfrm>
            <a:off x="457200" y="1117600"/>
            <a:ext cx="8229600" cy="5088590"/>
          </a:xfrm>
          <a:prstGeom prst="rect">
            <a:avLst/>
          </a:prstGeom>
          <a:noFill/>
          <a:ln>
            <a:noFill/>
          </a:ln>
        </p:spPr>
        <p:txBody>
          <a:bodyPr lIns="91425" tIns="45700" rIns="91425" bIns="45700" anchor="t" anchorCtr="0">
            <a:noAutofit/>
          </a:bodyPr>
          <a:lstStyle/>
          <a:p>
            <a:pPr marL="0" marR="0" lvl="0" indent="0" algn="ctr" rtl="0">
              <a:lnSpc>
                <a:spcPct val="110000"/>
              </a:lnSpc>
              <a:spcBef>
                <a:spcPts val="0"/>
              </a:spcBef>
              <a:spcAft>
                <a:spcPts val="0"/>
              </a:spcAft>
              <a:buClr>
                <a:srgbClr val="FF0000"/>
              </a:buClr>
              <a:buSzPct val="25000"/>
              <a:buFont typeface="Arial"/>
              <a:buNone/>
            </a:pPr>
            <a:r>
              <a:rPr lang="en-US" sz="2600" b="0" i="1" u="none" strike="noStrike" cap="none" baseline="0" dirty="0">
                <a:solidFill>
                  <a:srgbClr val="008000"/>
                </a:solidFill>
                <a:latin typeface="Calibri"/>
                <a:ea typeface="Calibri"/>
                <a:cs typeface="Calibri"/>
                <a:sym typeface="Calibri"/>
              </a:rPr>
              <a:t>At the end of this session, you will be able to…</a:t>
            </a:r>
          </a:p>
          <a:p>
            <a:r>
              <a:rPr lang="en-US" sz="2800" dirty="0"/>
              <a:t>Select three to five schoolwide expectations that define success for all students and are applicable in all settings (e.g., respectful, cooperative, safe, kind).</a:t>
            </a:r>
          </a:p>
          <a:p>
            <a:r>
              <a:rPr lang="en-US" sz="2800" b="1" dirty="0"/>
              <a:t>Create a matrix of specific behaviors/rules to further clarify each schoolwide expectation for every setting.</a:t>
            </a:r>
          </a:p>
          <a:p>
            <a:r>
              <a:rPr lang="en-US" sz="2800" dirty="0"/>
              <a:t>Determine procedures for each of the school’s non-classroom settings (e.g., arrival/departure, hallways, cafeteria, recess, restrooms, assemblies, etc.).</a:t>
            </a:r>
          </a:p>
          <a:p>
            <a:pPr marL="342900" marR="0" lvl="0" indent="-342900" algn="l" rtl="0">
              <a:spcBef>
                <a:spcPts val="600"/>
              </a:spcBef>
              <a:spcAft>
                <a:spcPts val="0"/>
              </a:spcAft>
              <a:buClr>
                <a:srgbClr val="FF0000"/>
              </a:buClr>
              <a:buSzPct val="100000"/>
              <a:buFont typeface="Arial"/>
              <a:buChar char="•"/>
            </a:pPr>
            <a:endParaRPr lang="en-US" sz="2600" b="0" i="0" u="none" strike="noStrike" cap="none" baseline="0" dirty="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839915396"/>
      </p:ext>
    </p:extLst>
  </p:cSld>
  <p:clrMapOvr>
    <a:masterClrMapping/>
  </p:clrMapOvr>
  <p:transition spd="slow">
    <p:cut/>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6ECF8F-63E2-6942-AB83-6E0B6E9A5702}"/>
              </a:ext>
            </a:extLst>
          </p:cNvPr>
          <p:cNvSpPr>
            <a:spLocks noGrp="1"/>
          </p:cNvSpPr>
          <p:nvPr>
            <p:ph type="title"/>
          </p:nvPr>
        </p:nvSpPr>
        <p:spPr/>
        <p:txBody>
          <a:bodyPr/>
          <a:lstStyle/>
          <a:p>
            <a:r>
              <a:rPr lang="en-US" dirty="0"/>
              <a:t>Reflective Questions</a:t>
            </a:r>
          </a:p>
        </p:txBody>
      </p:sp>
      <p:sp>
        <p:nvSpPr>
          <p:cNvPr id="3" name="Content Placeholder 2">
            <a:extLst>
              <a:ext uri="{FF2B5EF4-FFF2-40B4-BE49-F238E27FC236}">
                <a16:creationId xmlns:a16="http://schemas.microsoft.com/office/drawing/2014/main" id="{115FD8BC-372C-AE40-AC90-D6FD401C20E4}"/>
              </a:ext>
            </a:extLst>
          </p:cNvPr>
          <p:cNvSpPr>
            <a:spLocks noGrp="1"/>
          </p:cNvSpPr>
          <p:nvPr>
            <p:ph idx="1"/>
          </p:nvPr>
        </p:nvSpPr>
        <p:spPr/>
        <p:txBody>
          <a:bodyPr/>
          <a:lstStyle/>
          <a:p>
            <a:r>
              <a:rPr lang="en-US" dirty="0"/>
              <a:t>What does [respect, responsibility, best effort, etc.] look like in all settings, in our [hallways, cafeteria, playground, commons, etc.] and in our classrooms?</a:t>
            </a:r>
          </a:p>
          <a:p>
            <a:r>
              <a:rPr lang="en-US" dirty="0"/>
              <a:t>Do all adults in our building define [respect, responsibility, best effort, etc.] the same way?</a:t>
            </a:r>
          </a:p>
          <a:p>
            <a:pPr marL="0" indent="0">
              <a:buNone/>
            </a:pPr>
            <a:endParaRPr lang="en-US" dirty="0"/>
          </a:p>
        </p:txBody>
      </p:sp>
    </p:spTree>
    <p:extLst>
      <p:ext uri="{BB962C8B-B14F-4D97-AF65-F5344CB8AC3E}">
        <p14:creationId xmlns:p14="http://schemas.microsoft.com/office/powerpoint/2010/main" val="93576233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623"/>
        <p:cNvGrpSpPr/>
        <p:nvPr/>
      </p:nvGrpSpPr>
      <p:grpSpPr>
        <a:xfrm>
          <a:off x="0" y="0"/>
          <a:ext cx="0" cy="0"/>
          <a:chOff x="0" y="0"/>
          <a:chExt cx="0" cy="0"/>
        </a:xfrm>
      </p:grpSpPr>
      <p:sp>
        <p:nvSpPr>
          <p:cNvPr id="624" name="Shape 624"/>
          <p:cNvSpPr txBox="1">
            <a:spLocks noGrp="1"/>
          </p:cNvSpPr>
          <p:nvPr>
            <p:ph type="title"/>
          </p:nvPr>
        </p:nvSpPr>
        <p:spPr>
          <a:prstGeom prst="rect">
            <a:avLst/>
          </a:prstGeom>
          <a:noFill/>
          <a:ln>
            <a:noFill/>
          </a:ln>
        </p:spPr>
        <p:txBody>
          <a:bodyPr vert="horz" lIns="68569" tIns="34275" rIns="68569" bIns="34275" rtlCol="0" anchor="ctr" anchorCtr="0">
            <a:noAutofit/>
          </a:bodyPr>
          <a:lstStyle/>
          <a:p>
            <a:pPr algn="l">
              <a:spcBef>
                <a:spcPts val="0"/>
              </a:spcBef>
              <a:buClr>
                <a:srgbClr val="009E47"/>
              </a:buClr>
              <a:buSzPct val="25000"/>
            </a:pPr>
            <a:r>
              <a:rPr lang="en-US">
                <a:solidFill>
                  <a:srgbClr val="009E47"/>
                </a:solidFill>
                <a:latin typeface="Calibri"/>
                <a:ea typeface="Calibri"/>
                <a:cs typeface="Calibri"/>
                <a:sym typeface="Calibri"/>
              </a:rPr>
              <a:t>Activity: </a:t>
            </a:r>
            <a:r>
              <a:rPr lang="en-US">
                <a:solidFill>
                  <a:srgbClr val="FF0000"/>
                </a:solidFill>
                <a:latin typeface="Calibri"/>
                <a:ea typeface="Calibri"/>
                <a:cs typeface="Calibri"/>
                <a:sym typeface="Calibri"/>
              </a:rPr>
              <a:t>The Perfect Student</a:t>
            </a:r>
          </a:p>
        </p:txBody>
      </p:sp>
      <p:sp>
        <p:nvSpPr>
          <p:cNvPr id="625" name="Shape 625"/>
          <p:cNvSpPr txBox="1">
            <a:spLocks noGrp="1"/>
          </p:cNvSpPr>
          <p:nvPr>
            <p:ph idx="1"/>
          </p:nvPr>
        </p:nvSpPr>
        <p:spPr>
          <a:xfrm>
            <a:off x="508000" y="1913467"/>
            <a:ext cx="7150100" cy="3538406"/>
          </a:xfrm>
          <a:prstGeom prst="rect">
            <a:avLst/>
          </a:prstGeom>
          <a:noFill/>
          <a:ln>
            <a:noFill/>
          </a:ln>
        </p:spPr>
        <p:txBody>
          <a:bodyPr vert="horz" lIns="68569" tIns="34275" rIns="68569" bIns="34275" rtlCol="0" anchor="t" anchorCtr="0">
            <a:noAutofit/>
          </a:bodyPr>
          <a:lstStyle/>
          <a:p>
            <a:pPr marL="457200" lvl="0" indent="-457200">
              <a:spcBef>
                <a:spcPts val="0"/>
              </a:spcBef>
              <a:buSzPct val="100000"/>
              <a:buFont typeface="Arial"/>
              <a:buChar char="•"/>
            </a:pPr>
            <a:r>
              <a:rPr lang="en-US" dirty="0">
                <a:solidFill>
                  <a:schemeClr val="dk1"/>
                </a:solidFill>
                <a:ea typeface="Calibri"/>
                <a:cs typeface="Calibri"/>
                <a:sym typeface="Calibri"/>
              </a:rPr>
              <a:t>As a team, describe the behavior of the  perfect student.</a:t>
            </a:r>
          </a:p>
          <a:p>
            <a:pPr marL="457200" lvl="0" indent="-457200">
              <a:spcBef>
                <a:spcPts val="600"/>
              </a:spcBef>
              <a:buSzPct val="100000"/>
              <a:buFont typeface="Arial"/>
              <a:buChar char="•"/>
            </a:pPr>
            <a:r>
              <a:rPr lang="en-US" dirty="0">
                <a:solidFill>
                  <a:schemeClr val="dk1"/>
                </a:solidFill>
                <a:ea typeface="Calibri"/>
                <a:cs typeface="Calibri"/>
                <a:sym typeface="Calibri"/>
              </a:rPr>
              <a:t>On chart paper, draw a picture of this student.</a:t>
            </a:r>
          </a:p>
          <a:p>
            <a:pPr marL="457200" lvl="0" indent="-457200">
              <a:spcBef>
                <a:spcPts val="600"/>
              </a:spcBef>
              <a:buSzPct val="100000"/>
              <a:buFont typeface="Arial"/>
              <a:buChar char="•"/>
            </a:pPr>
            <a:r>
              <a:rPr lang="en-US" dirty="0">
                <a:solidFill>
                  <a:schemeClr val="dk1"/>
                </a:solidFill>
                <a:ea typeface="Calibri"/>
                <a:cs typeface="Calibri"/>
                <a:sym typeface="Calibri"/>
              </a:rPr>
              <a:t>Be prepared to share with the whole group.</a:t>
            </a:r>
          </a:p>
          <a:p>
            <a:pPr marL="152400">
              <a:spcBef>
                <a:spcPts val="930"/>
              </a:spcBef>
            </a:pPr>
            <a:r>
              <a:rPr lang="en-US" dirty="0"/>
              <a:t>   </a:t>
            </a:r>
            <a:endParaRPr dirty="0">
              <a:solidFill>
                <a:schemeClr val="dk1"/>
              </a:solidFill>
              <a:latin typeface="Calibri"/>
              <a:ea typeface="Calibri"/>
              <a:cs typeface="Calibri"/>
              <a:sym typeface="Calibri"/>
            </a:endParaRP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467100" y="3187765"/>
            <a:ext cx="1676900" cy="2045139"/>
          </a:xfrm>
          <a:prstGeom prst="rect">
            <a:avLst/>
          </a:prstGeom>
        </p:spPr>
      </p:pic>
    </p:spTree>
    <p:extLst>
      <p:ext uri="{BB962C8B-B14F-4D97-AF65-F5344CB8AC3E}">
        <p14:creationId xmlns:p14="http://schemas.microsoft.com/office/powerpoint/2010/main" val="779379359"/>
      </p:ext>
    </p:extLst>
  </p:cSld>
  <p:clrMapOvr>
    <a:masterClrMapping/>
  </p:clrMapOvr>
  <p:transition spd="slow">
    <p:cut/>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700"/>
        <p:cNvGrpSpPr/>
        <p:nvPr/>
      </p:nvGrpSpPr>
      <p:grpSpPr>
        <a:xfrm>
          <a:off x="0" y="0"/>
          <a:ext cx="0" cy="0"/>
          <a:chOff x="0" y="0"/>
          <a:chExt cx="0" cy="0"/>
        </a:xfrm>
      </p:grpSpPr>
      <p:sp>
        <p:nvSpPr>
          <p:cNvPr id="701" name="Shape 701"/>
          <p:cNvSpPr txBox="1">
            <a:spLocks noGrp="1"/>
          </p:cNvSpPr>
          <p:nvPr>
            <p:ph type="title"/>
          </p:nvPr>
        </p:nvSpPr>
        <p:spPr>
          <a:prstGeom prst="rect">
            <a:avLst/>
          </a:prstGeom>
          <a:noFill/>
          <a:ln>
            <a:noFill/>
          </a:ln>
        </p:spPr>
        <p:txBody>
          <a:bodyPr lIns="91425" tIns="45700" rIns="91425" bIns="45700" anchor="ctr" anchorCtr="0">
            <a:noAutofit/>
          </a:bodyPr>
          <a:lstStyle/>
          <a:p>
            <a:pPr marL="0" marR="0" lvl="0" indent="0" algn="ctr" rtl="0">
              <a:spcBef>
                <a:spcPts val="0"/>
              </a:spcBef>
              <a:buClr>
                <a:schemeClr val="dk1"/>
              </a:buClr>
              <a:buSzPct val="25000"/>
              <a:buFont typeface="Calibri"/>
              <a:buNone/>
            </a:pPr>
            <a:r>
              <a:rPr lang="en-US" sz="4400" b="0" i="0" u="none" strike="noStrike" cap="none" baseline="0">
                <a:solidFill>
                  <a:schemeClr val="dk1"/>
                </a:solidFill>
                <a:latin typeface="Calibri"/>
                <a:ea typeface="Calibri"/>
                <a:cs typeface="Calibri"/>
                <a:sym typeface="Calibri"/>
              </a:rPr>
              <a:t>Defining Specific Behaviors/Rules</a:t>
            </a:r>
          </a:p>
        </p:txBody>
      </p:sp>
      <p:sp>
        <p:nvSpPr>
          <p:cNvPr id="702" name="Shape 702"/>
          <p:cNvSpPr txBox="1">
            <a:spLocks noGrp="1"/>
          </p:cNvSpPr>
          <p:nvPr>
            <p:ph idx="1"/>
          </p:nvPr>
        </p:nvSpPr>
        <p:spPr>
          <a:prstGeom prst="rect">
            <a:avLst/>
          </a:prstGeom>
          <a:noFill/>
          <a:ln>
            <a:noFill/>
          </a:ln>
        </p:spPr>
        <p:txBody>
          <a:bodyPr lIns="91425" tIns="45700" rIns="91425" bIns="45700" anchor="t" anchorCtr="0">
            <a:noAutofit/>
          </a:bodyPr>
          <a:lstStyle/>
          <a:p>
            <a:pPr marL="342900" marR="0" lvl="0" indent="-342900" algn="l" rtl="0">
              <a:lnSpc>
                <a:spcPct val="90000"/>
              </a:lnSpc>
              <a:spcBef>
                <a:spcPts val="0"/>
              </a:spcBef>
              <a:buClr>
                <a:srgbClr val="FF0000"/>
              </a:buClr>
              <a:buSzPct val="100000"/>
              <a:buFont typeface="Arial"/>
              <a:buChar char="•"/>
            </a:pPr>
            <a:r>
              <a:rPr lang="en-US" sz="3200" b="0" i="0" u="none" strike="noStrike" cap="none" baseline="0">
                <a:solidFill>
                  <a:schemeClr val="dk1"/>
                </a:solidFill>
                <a:latin typeface="Calibri"/>
                <a:ea typeface="Calibri"/>
                <a:cs typeface="Calibri"/>
                <a:sym typeface="Calibri"/>
              </a:rPr>
              <a:t>Once you have 3-5 schoolwide expectations,  you must define specific behaviors for each one. </a:t>
            </a:r>
          </a:p>
          <a:p>
            <a:pPr marL="342900" marR="0" lvl="0" indent="-342900" algn="l" rtl="0">
              <a:lnSpc>
                <a:spcPct val="90000"/>
              </a:lnSpc>
              <a:spcBef>
                <a:spcPts val="640"/>
              </a:spcBef>
              <a:buClr>
                <a:srgbClr val="FF0000"/>
              </a:buClr>
              <a:buSzPct val="100000"/>
              <a:buFont typeface="Arial"/>
              <a:buChar char="•"/>
            </a:pPr>
            <a:r>
              <a:rPr lang="en-US" sz="3200" b="0" i="0" u="none" strike="noStrike" cap="none" baseline="0">
                <a:solidFill>
                  <a:schemeClr val="dk1"/>
                </a:solidFill>
                <a:latin typeface="Calibri"/>
                <a:ea typeface="Calibri"/>
                <a:cs typeface="Calibri"/>
                <a:sym typeface="Calibri"/>
              </a:rPr>
              <a:t>Leave no doubt for teachers or students exactly what is to be done.</a:t>
            </a:r>
          </a:p>
          <a:p>
            <a:pPr marL="342900" marR="0" lvl="0" indent="-342900" algn="l" rtl="0">
              <a:lnSpc>
                <a:spcPct val="90000"/>
              </a:lnSpc>
              <a:spcBef>
                <a:spcPts val="640"/>
              </a:spcBef>
              <a:buClr>
                <a:srgbClr val="FF0000"/>
              </a:buClr>
              <a:buSzPct val="100000"/>
              <a:buFont typeface="Arial"/>
              <a:buChar char="•"/>
            </a:pPr>
            <a:r>
              <a:rPr lang="en-US" sz="3200" b="0" i="0" u="none" strike="noStrike" cap="none" baseline="0">
                <a:solidFill>
                  <a:schemeClr val="dk1"/>
                </a:solidFill>
                <a:latin typeface="Calibri"/>
                <a:ea typeface="Calibri"/>
                <a:cs typeface="Calibri"/>
                <a:sym typeface="Calibri"/>
              </a:rPr>
              <a:t>You are answering the question, “What does [respect, responsibility, best effort, etc.] look like in all settings or in our [hallways, cafeteria, recess, on the bus, etc.].</a:t>
            </a:r>
          </a:p>
        </p:txBody>
      </p:sp>
    </p:spTree>
  </p:cSld>
  <p:clrMapOvr>
    <a:masterClrMapping/>
  </p:clrMapOvr>
  <p:transition spd="slow">
    <p:cut/>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708"/>
        <p:cNvGrpSpPr/>
        <p:nvPr/>
      </p:nvGrpSpPr>
      <p:grpSpPr>
        <a:xfrm>
          <a:off x="0" y="0"/>
          <a:ext cx="0" cy="0"/>
          <a:chOff x="0" y="0"/>
          <a:chExt cx="0" cy="0"/>
        </a:xfrm>
      </p:grpSpPr>
      <p:sp>
        <p:nvSpPr>
          <p:cNvPr id="709" name="Shape 709"/>
          <p:cNvSpPr txBox="1">
            <a:spLocks noGrp="1"/>
          </p:cNvSpPr>
          <p:nvPr>
            <p:ph type="title"/>
          </p:nvPr>
        </p:nvSpPr>
        <p:spPr>
          <a:xfrm>
            <a:off x="457200" y="0"/>
            <a:ext cx="8229600" cy="1417638"/>
          </a:xfrm>
          <a:prstGeom prst="rect">
            <a:avLst/>
          </a:prstGeom>
          <a:noFill/>
          <a:ln>
            <a:noFill/>
          </a:ln>
        </p:spPr>
        <p:txBody>
          <a:bodyPr lIns="91425" tIns="45700" rIns="91425" bIns="45700" anchor="ctr" anchorCtr="0">
            <a:noAutofit/>
          </a:bodyPr>
          <a:lstStyle/>
          <a:p>
            <a:pPr marL="0" marR="0" lvl="0" indent="0" algn="ctr" rtl="0">
              <a:spcBef>
                <a:spcPts val="0"/>
              </a:spcBef>
              <a:buClr>
                <a:schemeClr val="dk1"/>
              </a:buClr>
              <a:buSzPct val="25000"/>
              <a:buFont typeface="Calibri"/>
              <a:buNone/>
            </a:pPr>
            <a:r>
              <a:rPr lang="en-US" sz="3200" b="0" i="0" u="none" strike="noStrike" cap="none" baseline="0">
                <a:solidFill>
                  <a:schemeClr val="dk1"/>
                </a:solidFill>
                <a:latin typeface="Calibri"/>
                <a:ea typeface="Calibri"/>
                <a:cs typeface="Calibri"/>
                <a:sym typeface="Calibri"/>
              </a:rPr>
              <a:t>Schoolwide Expectations Matrix</a:t>
            </a:r>
          </a:p>
        </p:txBody>
      </p:sp>
      <p:graphicFrame>
        <p:nvGraphicFramePr>
          <p:cNvPr id="710" name="Shape 710"/>
          <p:cNvGraphicFramePr/>
          <p:nvPr/>
        </p:nvGraphicFramePr>
        <p:xfrm>
          <a:off x="685800" y="1066800"/>
          <a:ext cx="8001000" cy="4765650"/>
        </p:xfrm>
        <a:graphic>
          <a:graphicData uri="http://schemas.openxmlformats.org/drawingml/2006/table">
            <a:tbl>
              <a:tblPr>
                <a:noFill/>
                <a:tableStyleId>{88ED8C01-A353-4F28-A5DC-45C082B1F575}</a:tableStyleId>
              </a:tblPr>
              <a:tblGrid>
                <a:gridCol w="1981200">
                  <a:extLst>
                    <a:ext uri="{9D8B030D-6E8A-4147-A177-3AD203B41FA5}">
                      <a16:colId xmlns:a16="http://schemas.microsoft.com/office/drawing/2014/main" val="20000"/>
                    </a:ext>
                  </a:extLst>
                </a:gridCol>
                <a:gridCol w="1219200">
                  <a:extLst>
                    <a:ext uri="{9D8B030D-6E8A-4147-A177-3AD203B41FA5}">
                      <a16:colId xmlns:a16="http://schemas.microsoft.com/office/drawing/2014/main" val="20001"/>
                    </a:ext>
                  </a:extLst>
                </a:gridCol>
                <a:gridCol w="1600200">
                  <a:extLst>
                    <a:ext uri="{9D8B030D-6E8A-4147-A177-3AD203B41FA5}">
                      <a16:colId xmlns:a16="http://schemas.microsoft.com/office/drawing/2014/main" val="20002"/>
                    </a:ext>
                  </a:extLst>
                </a:gridCol>
                <a:gridCol w="1600200">
                  <a:extLst>
                    <a:ext uri="{9D8B030D-6E8A-4147-A177-3AD203B41FA5}">
                      <a16:colId xmlns:a16="http://schemas.microsoft.com/office/drawing/2014/main" val="20003"/>
                    </a:ext>
                  </a:extLst>
                </a:gridCol>
                <a:gridCol w="1600200">
                  <a:extLst>
                    <a:ext uri="{9D8B030D-6E8A-4147-A177-3AD203B41FA5}">
                      <a16:colId xmlns:a16="http://schemas.microsoft.com/office/drawing/2014/main" val="20004"/>
                    </a:ext>
                  </a:extLst>
                </a:gridCol>
              </a:tblGrid>
              <a:tr h="823050">
                <a:tc>
                  <a:txBody>
                    <a:bodyPr/>
                    <a:lstStyle/>
                    <a:p>
                      <a:pPr marL="0" marR="0" lvl="0" indent="0" algn="l" rtl="0">
                        <a:lnSpc>
                          <a:spcPct val="100000"/>
                        </a:lnSpc>
                        <a:spcBef>
                          <a:spcPts val="0"/>
                        </a:spcBef>
                        <a:spcAft>
                          <a:spcPts val="0"/>
                        </a:spcAft>
                        <a:buClr>
                          <a:schemeClr val="dk1"/>
                        </a:buClr>
                        <a:buFont typeface="Calibri"/>
                        <a:buNone/>
                      </a:pPr>
                      <a:endParaRPr sz="2400" b="1" i="0" u="none" strike="noStrike" cap="none" baseline="0">
                        <a:solidFill>
                          <a:srgbClr val="000000"/>
                        </a:solidFill>
                        <a:latin typeface="Calibri"/>
                        <a:ea typeface="Calibri"/>
                        <a:cs typeface="Calibri"/>
                        <a:sym typeface="Calibri"/>
                      </a:endParaRPr>
                    </a:p>
                  </a:txBody>
                  <a:tcPr marL="91450" marR="91450" marT="45725" marB="45725">
                    <a:lnL w="12700" cap="flat" cmpd="sng">
                      <a:solidFill>
                        <a:srgbClr val="000000"/>
                      </a:solidFill>
                      <a:prstDash val="solid"/>
                      <a:round/>
                      <a:headEnd type="none" w="med" len="med"/>
                      <a:tailEnd type="none" w="med" len="med"/>
                    </a:lnL>
                    <a:lnR w="12700" cap="flat" cmpd="sng">
                      <a:solidFill>
                        <a:srgbClr val="000000"/>
                      </a:solidFill>
                      <a:prstDash val="solid"/>
                      <a:round/>
                      <a:headEnd type="none" w="med" len="med"/>
                      <a:tailEnd type="none" w="med" len="med"/>
                    </a:lnR>
                    <a:lnT w="12700" cap="flat" cmpd="sng">
                      <a:solidFill>
                        <a:srgbClr val="000000"/>
                      </a:solidFill>
                      <a:prstDash val="solid"/>
                      <a:round/>
                      <a:headEnd type="none" w="med" len="med"/>
                      <a:tailEnd type="none" w="med" len="med"/>
                    </a:lnT>
                    <a:lnB w="12700" cap="flat" cmpd="sng">
                      <a:solidFill>
                        <a:srgbClr val="000000"/>
                      </a:solidFill>
                      <a:prstDash val="solid"/>
                      <a:round/>
                      <a:headEnd type="none" w="med" len="med"/>
                      <a:tailEnd type="none" w="med" len="med"/>
                    </a:lnB>
                    <a:solidFill>
                      <a:schemeClr val="lt1"/>
                    </a:solidFill>
                  </a:tcPr>
                </a:tc>
                <a:tc>
                  <a:txBody>
                    <a:bodyPr/>
                    <a:lstStyle/>
                    <a:p>
                      <a:pPr marL="0" marR="0" lvl="0" indent="0" algn="ctr" rtl="0">
                        <a:lnSpc>
                          <a:spcPct val="100000"/>
                        </a:lnSpc>
                        <a:spcBef>
                          <a:spcPts val="0"/>
                        </a:spcBef>
                        <a:spcAft>
                          <a:spcPts val="0"/>
                        </a:spcAft>
                        <a:buClr>
                          <a:srgbClr val="000000"/>
                        </a:buClr>
                        <a:buSzPct val="25000"/>
                        <a:buFont typeface="Calibri"/>
                        <a:buNone/>
                      </a:pPr>
                      <a:r>
                        <a:rPr lang="en-US" sz="2400" b="1" i="0" u="none" strike="noStrike" cap="none" baseline="0">
                          <a:solidFill>
                            <a:srgbClr val="000000"/>
                          </a:solidFill>
                          <a:latin typeface="Calibri"/>
                          <a:ea typeface="Calibri"/>
                          <a:cs typeface="Calibri"/>
                          <a:sym typeface="Calibri"/>
                        </a:rPr>
                        <a:t>All Settings</a:t>
                      </a:r>
                    </a:p>
                  </a:txBody>
                  <a:tcPr marL="91450" marR="91450" marT="45725" marB="45725">
                    <a:lnL w="12700" cap="flat" cmpd="sng">
                      <a:solidFill>
                        <a:srgbClr val="000000"/>
                      </a:solidFill>
                      <a:prstDash val="solid"/>
                      <a:round/>
                      <a:headEnd type="none" w="med" len="med"/>
                      <a:tailEnd type="none" w="med" len="med"/>
                    </a:lnL>
                    <a:lnR w="12700" cap="flat" cmpd="sng">
                      <a:solidFill>
                        <a:srgbClr val="000000"/>
                      </a:solidFill>
                      <a:prstDash val="solid"/>
                      <a:round/>
                      <a:headEnd type="none" w="med" len="med"/>
                      <a:tailEnd type="none" w="med" len="med"/>
                    </a:lnR>
                    <a:lnT w="12700" cap="flat" cmpd="sng">
                      <a:solidFill>
                        <a:srgbClr val="000000"/>
                      </a:solidFill>
                      <a:prstDash val="solid"/>
                      <a:round/>
                      <a:headEnd type="none" w="med" len="med"/>
                      <a:tailEnd type="none" w="med" len="med"/>
                    </a:lnT>
                    <a:lnB w="12700" cap="flat" cmpd="sng">
                      <a:solidFill>
                        <a:srgbClr val="000000"/>
                      </a:solidFill>
                      <a:prstDash val="solid"/>
                      <a:round/>
                      <a:headEnd type="none" w="med" len="med"/>
                      <a:tailEnd type="none" w="med" len="med"/>
                    </a:lnB>
                    <a:solidFill>
                      <a:schemeClr val="lt1"/>
                    </a:solidFill>
                  </a:tcPr>
                </a:tc>
                <a:tc>
                  <a:txBody>
                    <a:bodyPr/>
                    <a:lstStyle/>
                    <a:p>
                      <a:pPr marL="0" marR="0" lvl="0" indent="0" algn="ctr" rtl="0">
                        <a:lnSpc>
                          <a:spcPct val="100000"/>
                        </a:lnSpc>
                        <a:spcBef>
                          <a:spcPts val="0"/>
                        </a:spcBef>
                        <a:spcAft>
                          <a:spcPts val="0"/>
                        </a:spcAft>
                        <a:buClr>
                          <a:srgbClr val="000000"/>
                        </a:buClr>
                        <a:buSzPct val="25000"/>
                        <a:buFont typeface="Calibri"/>
                        <a:buNone/>
                      </a:pPr>
                      <a:r>
                        <a:rPr lang="en-US" sz="2400" b="1" i="0" u="none" strike="noStrike" cap="none" baseline="0">
                          <a:solidFill>
                            <a:srgbClr val="000000"/>
                          </a:solidFill>
                          <a:latin typeface="Calibri"/>
                          <a:ea typeface="Calibri"/>
                          <a:cs typeface="Calibri"/>
                          <a:sym typeface="Calibri"/>
                        </a:rPr>
                        <a:t>Classroom</a:t>
                      </a:r>
                    </a:p>
                  </a:txBody>
                  <a:tcPr marL="91450" marR="91450" marT="45725" marB="45725">
                    <a:lnL w="12700" cap="flat" cmpd="sng">
                      <a:solidFill>
                        <a:srgbClr val="000000"/>
                      </a:solidFill>
                      <a:prstDash val="solid"/>
                      <a:round/>
                      <a:headEnd type="none" w="med" len="med"/>
                      <a:tailEnd type="none" w="med" len="med"/>
                    </a:lnL>
                    <a:lnR w="12700" cap="flat" cmpd="sng">
                      <a:solidFill>
                        <a:srgbClr val="000000"/>
                      </a:solidFill>
                      <a:prstDash val="solid"/>
                      <a:round/>
                      <a:headEnd type="none" w="med" len="med"/>
                      <a:tailEnd type="none" w="med" len="med"/>
                    </a:lnR>
                    <a:lnT w="12700" cap="flat" cmpd="sng">
                      <a:solidFill>
                        <a:srgbClr val="000000"/>
                      </a:solidFill>
                      <a:prstDash val="solid"/>
                      <a:round/>
                      <a:headEnd type="none" w="med" len="med"/>
                      <a:tailEnd type="none" w="med" len="med"/>
                    </a:lnT>
                    <a:lnB w="12700" cap="flat" cmpd="sng">
                      <a:solidFill>
                        <a:srgbClr val="000000"/>
                      </a:solidFill>
                      <a:prstDash val="solid"/>
                      <a:round/>
                      <a:headEnd type="none" w="med" len="med"/>
                      <a:tailEnd type="none" w="med" len="med"/>
                    </a:lnB>
                    <a:solidFill>
                      <a:schemeClr val="lt1"/>
                    </a:solidFill>
                  </a:tcPr>
                </a:tc>
                <a:tc>
                  <a:txBody>
                    <a:bodyPr/>
                    <a:lstStyle/>
                    <a:p>
                      <a:pPr marL="0" marR="0" lvl="0" indent="0" algn="ctr" rtl="0">
                        <a:lnSpc>
                          <a:spcPct val="100000"/>
                        </a:lnSpc>
                        <a:spcBef>
                          <a:spcPts val="0"/>
                        </a:spcBef>
                        <a:spcAft>
                          <a:spcPts val="0"/>
                        </a:spcAft>
                        <a:buClr>
                          <a:srgbClr val="000000"/>
                        </a:buClr>
                        <a:buSzPct val="25000"/>
                        <a:buFont typeface="Calibri"/>
                        <a:buNone/>
                      </a:pPr>
                      <a:r>
                        <a:rPr lang="en-US" sz="2400" b="1" i="0" u="none" strike="noStrike" cap="none" baseline="0">
                          <a:solidFill>
                            <a:srgbClr val="000000"/>
                          </a:solidFill>
                          <a:latin typeface="Calibri"/>
                          <a:ea typeface="Calibri"/>
                          <a:cs typeface="Calibri"/>
                          <a:sym typeface="Calibri"/>
                        </a:rPr>
                        <a:t>Hallway</a:t>
                      </a:r>
                    </a:p>
                  </a:txBody>
                  <a:tcPr marL="91450" marR="91450" marT="45725" marB="45725">
                    <a:lnL w="12700" cap="flat" cmpd="sng">
                      <a:solidFill>
                        <a:srgbClr val="000000"/>
                      </a:solidFill>
                      <a:prstDash val="solid"/>
                      <a:round/>
                      <a:headEnd type="none" w="med" len="med"/>
                      <a:tailEnd type="none" w="med" len="med"/>
                    </a:lnL>
                    <a:lnR w="12700" cap="flat" cmpd="sng">
                      <a:solidFill>
                        <a:srgbClr val="000000"/>
                      </a:solidFill>
                      <a:prstDash val="solid"/>
                      <a:round/>
                      <a:headEnd type="none" w="med" len="med"/>
                      <a:tailEnd type="none" w="med" len="med"/>
                    </a:lnR>
                    <a:lnT w="12700" cap="flat" cmpd="sng">
                      <a:solidFill>
                        <a:srgbClr val="000000"/>
                      </a:solidFill>
                      <a:prstDash val="solid"/>
                      <a:round/>
                      <a:headEnd type="none" w="med" len="med"/>
                      <a:tailEnd type="none" w="med" len="med"/>
                    </a:lnT>
                    <a:lnB w="12700" cap="flat" cmpd="sng">
                      <a:solidFill>
                        <a:srgbClr val="000000"/>
                      </a:solidFill>
                      <a:prstDash val="solid"/>
                      <a:round/>
                      <a:headEnd type="none" w="med" len="med"/>
                      <a:tailEnd type="none" w="med" len="med"/>
                    </a:lnB>
                    <a:solidFill>
                      <a:schemeClr val="lt1"/>
                    </a:solidFill>
                  </a:tcPr>
                </a:tc>
                <a:tc>
                  <a:txBody>
                    <a:bodyPr/>
                    <a:lstStyle/>
                    <a:p>
                      <a:pPr marL="0" marR="0" lvl="0" indent="0" algn="ctr" rtl="0">
                        <a:lnSpc>
                          <a:spcPct val="100000"/>
                        </a:lnSpc>
                        <a:spcBef>
                          <a:spcPts val="0"/>
                        </a:spcBef>
                        <a:spcAft>
                          <a:spcPts val="0"/>
                        </a:spcAft>
                        <a:buClr>
                          <a:srgbClr val="000000"/>
                        </a:buClr>
                        <a:buSzPct val="25000"/>
                        <a:buFont typeface="Calibri"/>
                        <a:buNone/>
                      </a:pPr>
                      <a:r>
                        <a:rPr lang="en-US" sz="2400" b="1" i="0" u="none" strike="noStrike" cap="none" baseline="0">
                          <a:solidFill>
                            <a:srgbClr val="000000"/>
                          </a:solidFill>
                          <a:latin typeface="Calibri"/>
                          <a:ea typeface="Calibri"/>
                          <a:cs typeface="Calibri"/>
                          <a:sym typeface="Calibri"/>
                        </a:rPr>
                        <a:t>Cafeteria</a:t>
                      </a:r>
                    </a:p>
                  </a:txBody>
                  <a:tcPr marL="91450" marR="91450" marT="45725" marB="45725">
                    <a:lnL w="12700" cap="flat" cmpd="sng">
                      <a:solidFill>
                        <a:srgbClr val="000000"/>
                      </a:solidFill>
                      <a:prstDash val="solid"/>
                      <a:round/>
                      <a:headEnd type="none" w="med" len="med"/>
                      <a:tailEnd type="none" w="med" len="med"/>
                    </a:lnL>
                    <a:lnR w="12700" cap="flat" cmpd="sng">
                      <a:solidFill>
                        <a:srgbClr val="000000"/>
                      </a:solidFill>
                      <a:prstDash val="solid"/>
                      <a:round/>
                      <a:headEnd type="none" w="med" len="med"/>
                      <a:tailEnd type="none" w="med" len="med"/>
                    </a:lnR>
                    <a:lnT w="12700" cap="flat" cmpd="sng">
                      <a:solidFill>
                        <a:srgbClr val="000000"/>
                      </a:solidFill>
                      <a:prstDash val="solid"/>
                      <a:round/>
                      <a:headEnd type="none" w="med" len="med"/>
                      <a:tailEnd type="none" w="med" len="med"/>
                    </a:lnT>
                    <a:lnB w="12700" cap="flat" cmpd="sng">
                      <a:solidFill>
                        <a:srgbClr val="000000"/>
                      </a:solidFill>
                      <a:prstDash val="solid"/>
                      <a:round/>
                      <a:headEnd type="none" w="med" len="med"/>
                      <a:tailEnd type="none" w="med" len="med"/>
                    </a:lnB>
                    <a:solidFill>
                      <a:schemeClr val="lt1"/>
                    </a:solidFill>
                  </a:tcPr>
                </a:tc>
                <a:extLst>
                  <a:ext uri="{0D108BD9-81ED-4DB2-BD59-A6C34878D82A}">
                    <a16:rowId xmlns:a16="http://schemas.microsoft.com/office/drawing/2014/main" val="10000"/>
                  </a:ext>
                </a:extLst>
              </a:tr>
              <a:tr h="1314200">
                <a:tc>
                  <a:txBody>
                    <a:bodyPr/>
                    <a:lstStyle/>
                    <a:p>
                      <a:pPr marL="0" marR="0" lvl="0" indent="0" algn="ctr" rtl="0">
                        <a:lnSpc>
                          <a:spcPct val="100000"/>
                        </a:lnSpc>
                        <a:spcBef>
                          <a:spcPts val="0"/>
                        </a:spcBef>
                        <a:spcAft>
                          <a:spcPts val="0"/>
                        </a:spcAft>
                        <a:buClr>
                          <a:schemeClr val="dk1"/>
                        </a:buClr>
                        <a:buSzPct val="25000"/>
                        <a:buFont typeface="Calibri"/>
                        <a:buNone/>
                      </a:pPr>
                      <a:r>
                        <a:rPr lang="en-US" sz="2400" b="1" i="0" u="none" strike="noStrike" cap="none" baseline="0">
                          <a:solidFill>
                            <a:schemeClr val="dk1"/>
                          </a:solidFill>
                          <a:latin typeface="Calibri"/>
                          <a:ea typeface="Calibri"/>
                          <a:cs typeface="Calibri"/>
                          <a:sym typeface="Calibri"/>
                        </a:rPr>
                        <a:t>Be Safe</a:t>
                      </a:r>
                    </a:p>
                  </a:txBody>
                  <a:tcPr marL="91450" marR="91450" marT="45725" marB="45725">
                    <a:lnL w="12700" cap="flat" cmpd="sng">
                      <a:solidFill>
                        <a:srgbClr val="000000"/>
                      </a:solidFill>
                      <a:prstDash val="solid"/>
                      <a:round/>
                      <a:headEnd type="none" w="med" len="med"/>
                      <a:tailEnd type="none" w="med" len="med"/>
                    </a:lnL>
                    <a:lnR w="12700" cap="flat" cmpd="sng">
                      <a:solidFill>
                        <a:srgbClr val="000000"/>
                      </a:solidFill>
                      <a:prstDash val="solid"/>
                      <a:round/>
                      <a:headEnd type="none" w="med" len="med"/>
                      <a:tailEnd type="none" w="med" len="med"/>
                    </a:lnR>
                    <a:lnT w="12700" cap="flat" cmpd="sng">
                      <a:solidFill>
                        <a:srgbClr val="000000"/>
                      </a:solidFill>
                      <a:prstDash val="solid"/>
                      <a:round/>
                      <a:headEnd type="none" w="med" len="med"/>
                      <a:tailEnd type="none" w="med" len="med"/>
                    </a:lnT>
                    <a:lnB w="12700" cap="flat" cmpd="sng">
                      <a:solidFill>
                        <a:srgbClr val="000000"/>
                      </a:solidFill>
                      <a:prstDash val="solid"/>
                      <a:round/>
                      <a:headEnd type="none" w="med" len="med"/>
                      <a:tailEnd type="none" w="med" len="med"/>
                    </a:lnB>
                    <a:solidFill>
                      <a:schemeClr val="lt1"/>
                    </a:solidFill>
                  </a:tcPr>
                </a:tc>
                <a:tc>
                  <a:txBody>
                    <a:bodyPr/>
                    <a:lstStyle/>
                    <a:p>
                      <a:pPr marL="0" marR="0" lvl="0" indent="0" algn="l" rtl="0">
                        <a:spcBef>
                          <a:spcPts val="0"/>
                        </a:spcBef>
                        <a:buNone/>
                      </a:pPr>
                      <a:endParaRPr sz="1800" u="none" strike="noStrike" cap="none" baseline="0"/>
                    </a:p>
                  </a:txBody>
                  <a:tcPr marL="91450" marR="91450" marT="45725" marB="45725">
                    <a:lnL w="12700" cap="flat" cmpd="sng">
                      <a:solidFill>
                        <a:srgbClr val="000000"/>
                      </a:solidFill>
                      <a:prstDash val="solid"/>
                      <a:round/>
                      <a:headEnd type="none" w="med" len="med"/>
                      <a:tailEnd type="none" w="med" len="med"/>
                    </a:lnL>
                    <a:lnR w="12700" cap="flat" cmpd="sng">
                      <a:solidFill>
                        <a:srgbClr val="000000"/>
                      </a:solidFill>
                      <a:prstDash val="solid"/>
                      <a:round/>
                      <a:headEnd type="none" w="med" len="med"/>
                      <a:tailEnd type="none" w="med" len="med"/>
                    </a:lnR>
                    <a:lnT w="12700" cap="flat" cmpd="sng">
                      <a:solidFill>
                        <a:srgbClr val="000000"/>
                      </a:solidFill>
                      <a:prstDash val="solid"/>
                      <a:round/>
                      <a:headEnd type="none" w="med" len="med"/>
                      <a:tailEnd type="none" w="med" len="med"/>
                    </a:lnT>
                    <a:lnB w="12700" cap="flat" cmpd="sng">
                      <a:solidFill>
                        <a:srgbClr val="000000"/>
                      </a:solidFill>
                      <a:prstDash val="solid"/>
                      <a:round/>
                      <a:headEnd type="none" w="med" len="med"/>
                      <a:tailEnd type="none" w="med" len="med"/>
                    </a:lnB>
                    <a:solidFill>
                      <a:schemeClr val="lt1"/>
                    </a:solidFill>
                  </a:tcPr>
                </a:tc>
                <a:tc>
                  <a:txBody>
                    <a:bodyPr/>
                    <a:lstStyle/>
                    <a:p>
                      <a:pPr marL="0" marR="0" lvl="0" indent="0" algn="l" rtl="0">
                        <a:spcBef>
                          <a:spcPts val="0"/>
                        </a:spcBef>
                        <a:buNone/>
                      </a:pPr>
                      <a:endParaRPr sz="1800" u="none" strike="noStrike" cap="none" baseline="0"/>
                    </a:p>
                  </a:txBody>
                  <a:tcPr marL="91450" marR="91450" marT="45725" marB="45725">
                    <a:lnL w="12700" cap="flat" cmpd="sng">
                      <a:solidFill>
                        <a:srgbClr val="000000"/>
                      </a:solidFill>
                      <a:prstDash val="solid"/>
                      <a:round/>
                      <a:headEnd type="none" w="med" len="med"/>
                      <a:tailEnd type="none" w="med" len="med"/>
                    </a:lnL>
                    <a:lnR w="12700" cap="flat" cmpd="sng">
                      <a:solidFill>
                        <a:srgbClr val="000000"/>
                      </a:solidFill>
                      <a:prstDash val="solid"/>
                      <a:round/>
                      <a:headEnd type="none" w="med" len="med"/>
                      <a:tailEnd type="none" w="med" len="med"/>
                    </a:lnR>
                    <a:lnT w="12700" cap="flat" cmpd="sng">
                      <a:solidFill>
                        <a:srgbClr val="000000"/>
                      </a:solidFill>
                      <a:prstDash val="solid"/>
                      <a:round/>
                      <a:headEnd type="none" w="med" len="med"/>
                      <a:tailEnd type="none" w="med" len="med"/>
                    </a:lnT>
                    <a:lnB w="12700" cap="flat" cmpd="sng">
                      <a:solidFill>
                        <a:srgbClr val="000000"/>
                      </a:solidFill>
                      <a:prstDash val="solid"/>
                      <a:round/>
                      <a:headEnd type="none" w="med" len="med"/>
                      <a:tailEnd type="none" w="med" len="med"/>
                    </a:lnB>
                    <a:solidFill>
                      <a:schemeClr val="lt1"/>
                    </a:solidFill>
                  </a:tcPr>
                </a:tc>
                <a:tc>
                  <a:txBody>
                    <a:bodyPr/>
                    <a:lstStyle/>
                    <a:p>
                      <a:pPr marL="0" marR="0" lvl="0" indent="0" algn="l" rtl="0">
                        <a:spcBef>
                          <a:spcPts val="0"/>
                        </a:spcBef>
                        <a:buNone/>
                      </a:pPr>
                      <a:endParaRPr sz="1800" u="none" strike="noStrike" cap="none" baseline="0"/>
                    </a:p>
                  </a:txBody>
                  <a:tcPr marL="91450" marR="91450" marT="45725" marB="45725">
                    <a:lnL w="12700" cap="flat" cmpd="sng">
                      <a:solidFill>
                        <a:srgbClr val="000000"/>
                      </a:solidFill>
                      <a:prstDash val="solid"/>
                      <a:round/>
                      <a:headEnd type="none" w="med" len="med"/>
                      <a:tailEnd type="none" w="med" len="med"/>
                    </a:lnL>
                    <a:lnR w="12700" cap="flat" cmpd="sng">
                      <a:solidFill>
                        <a:srgbClr val="000000"/>
                      </a:solidFill>
                      <a:prstDash val="solid"/>
                      <a:round/>
                      <a:headEnd type="none" w="med" len="med"/>
                      <a:tailEnd type="none" w="med" len="med"/>
                    </a:lnR>
                    <a:lnT w="12700" cap="flat" cmpd="sng">
                      <a:solidFill>
                        <a:srgbClr val="000000"/>
                      </a:solidFill>
                      <a:prstDash val="solid"/>
                      <a:round/>
                      <a:headEnd type="none" w="med" len="med"/>
                      <a:tailEnd type="none" w="med" len="med"/>
                    </a:lnT>
                    <a:lnB w="12700" cap="flat" cmpd="sng">
                      <a:solidFill>
                        <a:srgbClr val="000000"/>
                      </a:solidFill>
                      <a:prstDash val="solid"/>
                      <a:round/>
                      <a:headEnd type="none" w="med" len="med"/>
                      <a:tailEnd type="none" w="med" len="med"/>
                    </a:lnB>
                    <a:solidFill>
                      <a:schemeClr val="lt1"/>
                    </a:solidFill>
                  </a:tcPr>
                </a:tc>
                <a:tc>
                  <a:txBody>
                    <a:bodyPr/>
                    <a:lstStyle/>
                    <a:p>
                      <a:pPr marL="0" marR="0" lvl="0" indent="0" algn="l" rtl="0">
                        <a:spcBef>
                          <a:spcPts val="0"/>
                        </a:spcBef>
                        <a:buNone/>
                      </a:pPr>
                      <a:endParaRPr sz="1800" u="none" strike="noStrike" cap="none" baseline="0"/>
                    </a:p>
                  </a:txBody>
                  <a:tcPr marL="91450" marR="91450" marT="45725" marB="45725">
                    <a:lnL w="12700" cap="flat" cmpd="sng">
                      <a:solidFill>
                        <a:srgbClr val="000000"/>
                      </a:solidFill>
                      <a:prstDash val="solid"/>
                      <a:round/>
                      <a:headEnd type="none" w="med" len="med"/>
                      <a:tailEnd type="none" w="med" len="med"/>
                    </a:lnL>
                    <a:lnR w="12700" cap="flat" cmpd="sng">
                      <a:solidFill>
                        <a:srgbClr val="000000"/>
                      </a:solidFill>
                      <a:prstDash val="solid"/>
                      <a:round/>
                      <a:headEnd type="none" w="med" len="med"/>
                      <a:tailEnd type="none" w="med" len="med"/>
                    </a:lnR>
                    <a:lnT w="12700" cap="flat" cmpd="sng">
                      <a:solidFill>
                        <a:srgbClr val="000000"/>
                      </a:solidFill>
                      <a:prstDash val="solid"/>
                      <a:round/>
                      <a:headEnd type="none" w="med" len="med"/>
                      <a:tailEnd type="none" w="med" len="med"/>
                    </a:lnT>
                    <a:lnB w="12700" cap="flat" cmpd="sng">
                      <a:solidFill>
                        <a:srgbClr val="000000"/>
                      </a:solidFill>
                      <a:prstDash val="solid"/>
                      <a:round/>
                      <a:headEnd type="none" w="med" len="med"/>
                      <a:tailEnd type="none" w="med" len="med"/>
                    </a:lnB>
                    <a:solidFill>
                      <a:schemeClr val="lt1"/>
                    </a:solidFill>
                  </a:tcPr>
                </a:tc>
                <a:extLst>
                  <a:ext uri="{0D108BD9-81ED-4DB2-BD59-A6C34878D82A}">
                    <a16:rowId xmlns:a16="http://schemas.microsoft.com/office/drawing/2014/main" val="10001"/>
                  </a:ext>
                </a:extLst>
              </a:tr>
              <a:tr h="1314200">
                <a:tc>
                  <a:txBody>
                    <a:bodyPr/>
                    <a:lstStyle/>
                    <a:p>
                      <a:pPr marL="0" marR="0" lvl="0" indent="0" algn="ctr" rtl="0">
                        <a:lnSpc>
                          <a:spcPct val="100000"/>
                        </a:lnSpc>
                        <a:spcBef>
                          <a:spcPts val="0"/>
                        </a:spcBef>
                        <a:spcAft>
                          <a:spcPts val="0"/>
                        </a:spcAft>
                        <a:buClr>
                          <a:schemeClr val="dk1"/>
                        </a:buClr>
                        <a:buSzPct val="25000"/>
                        <a:buFont typeface="Calibri"/>
                        <a:buNone/>
                      </a:pPr>
                      <a:r>
                        <a:rPr lang="en-US" sz="2400" b="1" i="0" u="none" strike="noStrike" cap="none" baseline="0">
                          <a:solidFill>
                            <a:schemeClr val="dk1"/>
                          </a:solidFill>
                          <a:latin typeface="Calibri"/>
                          <a:ea typeface="Calibri"/>
                          <a:cs typeface="Calibri"/>
                          <a:sym typeface="Calibri"/>
                        </a:rPr>
                        <a:t>Be Respectful</a:t>
                      </a:r>
                    </a:p>
                    <a:p>
                      <a:pPr marL="0" marR="0" lvl="0" indent="0" algn="ctr" rtl="0">
                        <a:lnSpc>
                          <a:spcPct val="100000"/>
                        </a:lnSpc>
                        <a:spcBef>
                          <a:spcPts val="0"/>
                        </a:spcBef>
                        <a:spcAft>
                          <a:spcPts val="0"/>
                        </a:spcAft>
                        <a:buClr>
                          <a:schemeClr val="dk1"/>
                        </a:buClr>
                        <a:buFont typeface="Calibri"/>
                        <a:buNone/>
                      </a:pPr>
                      <a:endParaRPr sz="2400" b="0" i="0" u="none" strike="noStrike" cap="none" baseline="0">
                        <a:solidFill>
                          <a:schemeClr val="dk1"/>
                        </a:solidFill>
                        <a:latin typeface="Calibri"/>
                        <a:ea typeface="Calibri"/>
                        <a:cs typeface="Calibri"/>
                        <a:sym typeface="Calibri"/>
                      </a:endParaRPr>
                    </a:p>
                  </a:txBody>
                  <a:tcPr marL="91450" marR="91450" marT="45725" marB="45725">
                    <a:lnL w="12700" cap="flat" cmpd="sng">
                      <a:solidFill>
                        <a:srgbClr val="000000"/>
                      </a:solidFill>
                      <a:prstDash val="solid"/>
                      <a:round/>
                      <a:headEnd type="none" w="med" len="med"/>
                      <a:tailEnd type="none" w="med" len="med"/>
                    </a:lnL>
                    <a:lnR w="12700" cap="flat" cmpd="sng">
                      <a:solidFill>
                        <a:srgbClr val="000000"/>
                      </a:solidFill>
                      <a:prstDash val="solid"/>
                      <a:round/>
                      <a:headEnd type="none" w="med" len="med"/>
                      <a:tailEnd type="none" w="med" len="med"/>
                    </a:lnR>
                    <a:lnT w="12700" cap="flat" cmpd="sng">
                      <a:solidFill>
                        <a:srgbClr val="000000"/>
                      </a:solidFill>
                      <a:prstDash val="solid"/>
                      <a:round/>
                      <a:headEnd type="none" w="med" len="med"/>
                      <a:tailEnd type="none" w="med" len="med"/>
                    </a:lnT>
                    <a:lnB w="12700" cap="flat" cmpd="sng">
                      <a:solidFill>
                        <a:srgbClr val="000000"/>
                      </a:solidFill>
                      <a:prstDash val="solid"/>
                      <a:round/>
                      <a:headEnd type="none" w="med" len="med"/>
                      <a:tailEnd type="none" w="med" len="med"/>
                    </a:lnB>
                    <a:solidFill>
                      <a:schemeClr val="lt1"/>
                    </a:solidFill>
                  </a:tcPr>
                </a:tc>
                <a:tc>
                  <a:txBody>
                    <a:bodyPr/>
                    <a:lstStyle/>
                    <a:p>
                      <a:pPr marL="0" marR="0" lvl="0" indent="0" algn="l" rtl="0">
                        <a:spcBef>
                          <a:spcPts val="0"/>
                        </a:spcBef>
                        <a:buNone/>
                      </a:pPr>
                      <a:endParaRPr sz="1800" u="none" strike="noStrike" cap="none" baseline="0"/>
                    </a:p>
                  </a:txBody>
                  <a:tcPr marL="91450" marR="91450" marT="45725" marB="45725">
                    <a:lnL w="12700" cap="flat" cmpd="sng">
                      <a:solidFill>
                        <a:srgbClr val="000000"/>
                      </a:solidFill>
                      <a:prstDash val="solid"/>
                      <a:round/>
                      <a:headEnd type="none" w="med" len="med"/>
                      <a:tailEnd type="none" w="med" len="med"/>
                    </a:lnL>
                    <a:lnR w="12700" cap="flat" cmpd="sng">
                      <a:solidFill>
                        <a:srgbClr val="000000"/>
                      </a:solidFill>
                      <a:prstDash val="solid"/>
                      <a:round/>
                      <a:headEnd type="none" w="med" len="med"/>
                      <a:tailEnd type="none" w="med" len="med"/>
                    </a:lnR>
                    <a:lnT w="12700" cap="flat" cmpd="sng">
                      <a:solidFill>
                        <a:srgbClr val="000000"/>
                      </a:solidFill>
                      <a:prstDash val="solid"/>
                      <a:round/>
                      <a:headEnd type="none" w="med" len="med"/>
                      <a:tailEnd type="none" w="med" len="med"/>
                    </a:lnT>
                    <a:lnB w="12700" cap="flat" cmpd="sng">
                      <a:solidFill>
                        <a:srgbClr val="000000"/>
                      </a:solidFill>
                      <a:prstDash val="solid"/>
                      <a:round/>
                      <a:headEnd type="none" w="med" len="med"/>
                      <a:tailEnd type="none" w="med" len="med"/>
                    </a:lnB>
                    <a:solidFill>
                      <a:schemeClr val="lt1"/>
                    </a:solidFill>
                  </a:tcPr>
                </a:tc>
                <a:tc>
                  <a:txBody>
                    <a:bodyPr/>
                    <a:lstStyle/>
                    <a:p>
                      <a:pPr marL="0" marR="0" lvl="0" indent="0" algn="l" rtl="0">
                        <a:spcBef>
                          <a:spcPts val="0"/>
                        </a:spcBef>
                        <a:buNone/>
                      </a:pPr>
                      <a:endParaRPr sz="1800" u="none" strike="noStrike" cap="none" baseline="0"/>
                    </a:p>
                  </a:txBody>
                  <a:tcPr marL="91450" marR="91450" marT="45725" marB="45725">
                    <a:lnL w="12700" cap="flat" cmpd="sng">
                      <a:solidFill>
                        <a:srgbClr val="000000"/>
                      </a:solidFill>
                      <a:prstDash val="solid"/>
                      <a:round/>
                      <a:headEnd type="none" w="med" len="med"/>
                      <a:tailEnd type="none" w="med" len="med"/>
                    </a:lnL>
                    <a:lnR w="12700" cap="flat" cmpd="sng">
                      <a:solidFill>
                        <a:srgbClr val="000000"/>
                      </a:solidFill>
                      <a:prstDash val="solid"/>
                      <a:round/>
                      <a:headEnd type="none" w="med" len="med"/>
                      <a:tailEnd type="none" w="med" len="med"/>
                    </a:lnR>
                    <a:lnT w="12700" cap="flat" cmpd="sng">
                      <a:solidFill>
                        <a:srgbClr val="000000"/>
                      </a:solidFill>
                      <a:prstDash val="solid"/>
                      <a:round/>
                      <a:headEnd type="none" w="med" len="med"/>
                      <a:tailEnd type="none" w="med" len="med"/>
                    </a:lnT>
                    <a:lnB w="12700" cap="flat" cmpd="sng">
                      <a:solidFill>
                        <a:srgbClr val="000000"/>
                      </a:solidFill>
                      <a:prstDash val="solid"/>
                      <a:round/>
                      <a:headEnd type="none" w="med" len="med"/>
                      <a:tailEnd type="none" w="med" len="med"/>
                    </a:lnB>
                    <a:solidFill>
                      <a:schemeClr val="lt1"/>
                    </a:solidFill>
                  </a:tcPr>
                </a:tc>
                <a:tc>
                  <a:txBody>
                    <a:bodyPr/>
                    <a:lstStyle/>
                    <a:p>
                      <a:pPr marL="0" marR="0" lvl="0" indent="0" algn="l" rtl="0">
                        <a:spcBef>
                          <a:spcPts val="0"/>
                        </a:spcBef>
                        <a:buNone/>
                      </a:pPr>
                      <a:endParaRPr sz="1800" u="none" strike="noStrike" cap="none" baseline="0"/>
                    </a:p>
                  </a:txBody>
                  <a:tcPr marL="91450" marR="91450" marT="45725" marB="45725">
                    <a:lnL w="12700" cap="flat" cmpd="sng">
                      <a:solidFill>
                        <a:srgbClr val="000000"/>
                      </a:solidFill>
                      <a:prstDash val="solid"/>
                      <a:round/>
                      <a:headEnd type="none" w="med" len="med"/>
                      <a:tailEnd type="none" w="med" len="med"/>
                    </a:lnL>
                    <a:lnR w="12700" cap="flat" cmpd="sng">
                      <a:solidFill>
                        <a:srgbClr val="000000"/>
                      </a:solidFill>
                      <a:prstDash val="solid"/>
                      <a:round/>
                      <a:headEnd type="none" w="med" len="med"/>
                      <a:tailEnd type="none" w="med" len="med"/>
                    </a:lnR>
                    <a:lnT w="12700" cap="flat" cmpd="sng">
                      <a:solidFill>
                        <a:srgbClr val="000000"/>
                      </a:solidFill>
                      <a:prstDash val="solid"/>
                      <a:round/>
                      <a:headEnd type="none" w="med" len="med"/>
                      <a:tailEnd type="none" w="med" len="med"/>
                    </a:lnT>
                    <a:lnB w="12700" cap="flat" cmpd="sng">
                      <a:solidFill>
                        <a:srgbClr val="000000"/>
                      </a:solidFill>
                      <a:prstDash val="solid"/>
                      <a:round/>
                      <a:headEnd type="none" w="med" len="med"/>
                      <a:tailEnd type="none" w="med" len="med"/>
                    </a:lnB>
                    <a:solidFill>
                      <a:schemeClr val="lt1"/>
                    </a:solidFill>
                  </a:tcPr>
                </a:tc>
                <a:tc>
                  <a:txBody>
                    <a:bodyPr/>
                    <a:lstStyle/>
                    <a:p>
                      <a:pPr marL="0" marR="0" lvl="0" indent="0" algn="l" rtl="0">
                        <a:spcBef>
                          <a:spcPts val="0"/>
                        </a:spcBef>
                        <a:buNone/>
                      </a:pPr>
                      <a:endParaRPr sz="1800" u="none" strike="noStrike" cap="none" baseline="0"/>
                    </a:p>
                  </a:txBody>
                  <a:tcPr marL="91450" marR="91450" marT="45725" marB="45725">
                    <a:lnL w="12700" cap="flat" cmpd="sng">
                      <a:solidFill>
                        <a:srgbClr val="000000"/>
                      </a:solidFill>
                      <a:prstDash val="solid"/>
                      <a:round/>
                      <a:headEnd type="none" w="med" len="med"/>
                      <a:tailEnd type="none" w="med" len="med"/>
                    </a:lnL>
                    <a:lnR w="12700" cap="flat" cmpd="sng">
                      <a:solidFill>
                        <a:srgbClr val="000000"/>
                      </a:solidFill>
                      <a:prstDash val="solid"/>
                      <a:round/>
                      <a:headEnd type="none" w="med" len="med"/>
                      <a:tailEnd type="none" w="med" len="med"/>
                    </a:lnR>
                    <a:lnT w="12700" cap="flat" cmpd="sng">
                      <a:solidFill>
                        <a:srgbClr val="000000"/>
                      </a:solidFill>
                      <a:prstDash val="solid"/>
                      <a:round/>
                      <a:headEnd type="none" w="med" len="med"/>
                      <a:tailEnd type="none" w="med" len="med"/>
                    </a:lnT>
                    <a:lnB w="12700" cap="flat" cmpd="sng">
                      <a:solidFill>
                        <a:srgbClr val="000000"/>
                      </a:solidFill>
                      <a:prstDash val="solid"/>
                      <a:round/>
                      <a:headEnd type="none" w="med" len="med"/>
                      <a:tailEnd type="none" w="med" len="med"/>
                    </a:lnB>
                    <a:solidFill>
                      <a:schemeClr val="lt1"/>
                    </a:solidFill>
                  </a:tcPr>
                </a:tc>
                <a:extLst>
                  <a:ext uri="{0D108BD9-81ED-4DB2-BD59-A6C34878D82A}">
                    <a16:rowId xmlns:a16="http://schemas.microsoft.com/office/drawing/2014/main" val="10002"/>
                  </a:ext>
                </a:extLst>
              </a:tr>
              <a:tr h="1314200">
                <a:tc>
                  <a:txBody>
                    <a:bodyPr/>
                    <a:lstStyle/>
                    <a:p>
                      <a:pPr marL="0" marR="0" lvl="0" indent="0" algn="ctr" rtl="0">
                        <a:lnSpc>
                          <a:spcPct val="100000"/>
                        </a:lnSpc>
                        <a:spcBef>
                          <a:spcPts val="0"/>
                        </a:spcBef>
                        <a:spcAft>
                          <a:spcPts val="0"/>
                        </a:spcAft>
                        <a:buClr>
                          <a:schemeClr val="dk1"/>
                        </a:buClr>
                        <a:buSzPct val="25000"/>
                        <a:buFont typeface="Calibri"/>
                        <a:buNone/>
                      </a:pPr>
                      <a:r>
                        <a:rPr lang="en-US" sz="2400" b="1" i="0" u="none" strike="noStrike" cap="none" baseline="0">
                          <a:solidFill>
                            <a:schemeClr val="dk1"/>
                          </a:solidFill>
                          <a:latin typeface="Calibri"/>
                          <a:ea typeface="Calibri"/>
                          <a:cs typeface="Calibri"/>
                          <a:sym typeface="Calibri"/>
                        </a:rPr>
                        <a:t>Be Responsible</a:t>
                      </a:r>
                    </a:p>
                  </a:txBody>
                  <a:tcPr marL="91450" marR="91450" marT="45725" marB="45725">
                    <a:lnL w="12700" cap="flat" cmpd="sng">
                      <a:solidFill>
                        <a:srgbClr val="000000"/>
                      </a:solidFill>
                      <a:prstDash val="solid"/>
                      <a:round/>
                      <a:headEnd type="none" w="med" len="med"/>
                      <a:tailEnd type="none" w="med" len="med"/>
                    </a:lnL>
                    <a:lnR w="12700" cap="flat" cmpd="sng">
                      <a:solidFill>
                        <a:srgbClr val="000000"/>
                      </a:solidFill>
                      <a:prstDash val="solid"/>
                      <a:round/>
                      <a:headEnd type="none" w="med" len="med"/>
                      <a:tailEnd type="none" w="med" len="med"/>
                    </a:lnR>
                    <a:lnT w="12700" cap="flat" cmpd="sng">
                      <a:solidFill>
                        <a:srgbClr val="000000"/>
                      </a:solidFill>
                      <a:prstDash val="solid"/>
                      <a:round/>
                      <a:headEnd type="none" w="med" len="med"/>
                      <a:tailEnd type="none" w="med" len="med"/>
                    </a:lnT>
                    <a:lnB w="12700" cap="flat" cmpd="sng">
                      <a:solidFill>
                        <a:srgbClr val="000000"/>
                      </a:solidFill>
                      <a:prstDash val="solid"/>
                      <a:round/>
                      <a:headEnd type="none" w="med" len="med"/>
                      <a:tailEnd type="none" w="med" len="med"/>
                    </a:lnB>
                    <a:solidFill>
                      <a:schemeClr val="lt1"/>
                    </a:solidFill>
                  </a:tcPr>
                </a:tc>
                <a:tc>
                  <a:txBody>
                    <a:bodyPr/>
                    <a:lstStyle/>
                    <a:p>
                      <a:pPr marL="0" marR="0" lvl="0" indent="0" algn="l" rtl="0">
                        <a:spcBef>
                          <a:spcPts val="0"/>
                        </a:spcBef>
                        <a:buNone/>
                      </a:pPr>
                      <a:endParaRPr sz="1800" u="none" strike="noStrike" cap="none" baseline="0"/>
                    </a:p>
                  </a:txBody>
                  <a:tcPr marL="91450" marR="91450" marT="45725" marB="45725">
                    <a:lnL w="12700" cap="flat" cmpd="sng">
                      <a:solidFill>
                        <a:srgbClr val="000000"/>
                      </a:solidFill>
                      <a:prstDash val="solid"/>
                      <a:round/>
                      <a:headEnd type="none" w="med" len="med"/>
                      <a:tailEnd type="none" w="med" len="med"/>
                    </a:lnL>
                    <a:lnR w="12700" cap="flat" cmpd="sng">
                      <a:solidFill>
                        <a:srgbClr val="000000"/>
                      </a:solidFill>
                      <a:prstDash val="solid"/>
                      <a:round/>
                      <a:headEnd type="none" w="med" len="med"/>
                      <a:tailEnd type="none" w="med" len="med"/>
                    </a:lnR>
                    <a:lnT w="12700" cap="flat" cmpd="sng">
                      <a:solidFill>
                        <a:srgbClr val="000000"/>
                      </a:solidFill>
                      <a:prstDash val="solid"/>
                      <a:round/>
                      <a:headEnd type="none" w="med" len="med"/>
                      <a:tailEnd type="none" w="med" len="med"/>
                    </a:lnT>
                    <a:lnB w="12700" cap="flat" cmpd="sng">
                      <a:solidFill>
                        <a:srgbClr val="000000"/>
                      </a:solidFill>
                      <a:prstDash val="solid"/>
                      <a:round/>
                      <a:headEnd type="none" w="med" len="med"/>
                      <a:tailEnd type="none" w="med" len="med"/>
                    </a:lnB>
                    <a:solidFill>
                      <a:schemeClr val="lt1"/>
                    </a:solidFill>
                  </a:tcPr>
                </a:tc>
                <a:tc>
                  <a:txBody>
                    <a:bodyPr/>
                    <a:lstStyle/>
                    <a:p>
                      <a:pPr marL="0" marR="0" lvl="0" indent="0" algn="l" rtl="0">
                        <a:spcBef>
                          <a:spcPts val="0"/>
                        </a:spcBef>
                        <a:buNone/>
                      </a:pPr>
                      <a:endParaRPr sz="1800" u="none" strike="noStrike" cap="none" baseline="0"/>
                    </a:p>
                  </a:txBody>
                  <a:tcPr marL="91450" marR="91450" marT="45725" marB="45725">
                    <a:lnL w="12700" cap="flat" cmpd="sng">
                      <a:solidFill>
                        <a:srgbClr val="000000"/>
                      </a:solidFill>
                      <a:prstDash val="solid"/>
                      <a:round/>
                      <a:headEnd type="none" w="med" len="med"/>
                      <a:tailEnd type="none" w="med" len="med"/>
                    </a:lnL>
                    <a:lnR w="12700" cap="flat" cmpd="sng">
                      <a:solidFill>
                        <a:srgbClr val="000000"/>
                      </a:solidFill>
                      <a:prstDash val="solid"/>
                      <a:round/>
                      <a:headEnd type="none" w="med" len="med"/>
                      <a:tailEnd type="none" w="med" len="med"/>
                    </a:lnR>
                    <a:lnT w="12700" cap="flat" cmpd="sng">
                      <a:solidFill>
                        <a:srgbClr val="000000"/>
                      </a:solidFill>
                      <a:prstDash val="solid"/>
                      <a:round/>
                      <a:headEnd type="none" w="med" len="med"/>
                      <a:tailEnd type="none" w="med" len="med"/>
                    </a:lnT>
                    <a:lnB w="12700" cap="flat" cmpd="sng">
                      <a:solidFill>
                        <a:srgbClr val="000000"/>
                      </a:solidFill>
                      <a:prstDash val="solid"/>
                      <a:round/>
                      <a:headEnd type="none" w="med" len="med"/>
                      <a:tailEnd type="none" w="med" len="med"/>
                    </a:lnB>
                    <a:solidFill>
                      <a:schemeClr val="lt1"/>
                    </a:solidFill>
                  </a:tcPr>
                </a:tc>
                <a:tc>
                  <a:txBody>
                    <a:bodyPr/>
                    <a:lstStyle/>
                    <a:p>
                      <a:pPr marL="0" marR="0" lvl="0" indent="0" algn="l" rtl="0">
                        <a:spcBef>
                          <a:spcPts val="0"/>
                        </a:spcBef>
                        <a:buNone/>
                      </a:pPr>
                      <a:endParaRPr sz="1800" u="none" strike="noStrike" cap="none" baseline="0"/>
                    </a:p>
                  </a:txBody>
                  <a:tcPr marL="91450" marR="91450" marT="45725" marB="45725">
                    <a:lnL w="12700" cap="flat" cmpd="sng">
                      <a:solidFill>
                        <a:srgbClr val="000000"/>
                      </a:solidFill>
                      <a:prstDash val="solid"/>
                      <a:round/>
                      <a:headEnd type="none" w="med" len="med"/>
                      <a:tailEnd type="none" w="med" len="med"/>
                    </a:lnL>
                    <a:lnR w="12700" cap="flat" cmpd="sng">
                      <a:solidFill>
                        <a:srgbClr val="000000"/>
                      </a:solidFill>
                      <a:prstDash val="solid"/>
                      <a:round/>
                      <a:headEnd type="none" w="med" len="med"/>
                      <a:tailEnd type="none" w="med" len="med"/>
                    </a:lnR>
                    <a:lnT w="12700" cap="flat" cmpd="sng">
                      <a:solidFill>
                        <a:srgbClr val="000000"/>
                      </a:solidFill>
                      <a:prstDash val="solid"/>
                      <a:round/>
                      <a:headEnd type="none" w="med" len="med"/>
                      <a:tailEnd type="none" w="med" len="med"/>
                    </a:lnT>
                    <a:lnB w="12700" cap="flat" cmpd="sng">
                      <a:solidFill>
                        <a:srgbClr val="000000"/>
                      </a:solidFill>
                      <a:prstDash val="solid"/>
                      <a:round/>
                      <a:headEnd type="none" w="med" len="med"/>
                      <a:tailEnd type="none" w="med" len="med"/>
                    </a:lnB>
                    <a:solidFill>
                      <a:schemeClr val="lt1"/>
                    </a:solidFill>
                  </a:tcPr>
                </a:tc>
                <a:tc>
                  <a:txBody>
                    <a:bodyPr/>
                    <a:lstStyle/>
                    <a:p>
                      <a:pPr marL="0" marR="0" lvl="0" indent="0" algn="l" rtl="0">
                        <a:spcBef>
                          <a:spcPts val="0"/>
                        </a:spcBef>
                        <a:buNone/>
                      </a:pPr>
                      <a:endParaRPr sz="1800" u="none" strike="noStrike" cap="none" baseline="0"/>
                    </a:p>
                  </a:txBody>
                  <a:tcPr marL="91450" marR="91450" marT="45725" marB="45725">
                    <a:lnL w="12700" cap="flat" cmpd="sng">
                      <a:solidFill>
                        <a:srgbClr val="000000"/>
                      </a:solidFill>
                      <a:prstDash val="solid"/>
                      <a:round/>
                      <a:headEnd type="none" w="med" len="med"/>
                      <a:tailEnd type="none" w="med" len="med"/>
                    </a:lnL>
                    <a:lnR w="12700" cap="flat" cmpd="sng">
                      <a:solidFill>
                        <a:srgbClr val="000000"/>
                      </a:solidFill>
                      <a:prstDash val="solid"/>
                      <a:round/>
                      <a:headEnd type="none" w="med" len="med"/>
                      <a:tailEnd type="none" w="med" len="med"/>
                    </a:lnR>
                    <a:lnT w="12700" cap="flat" cmpd="sng">
                      <a:solidFill>
                        <a:srgbClr val="000000"/>
                      </a:solidFill>
                      <a:prstDash val="solid"/>
                      <a:round/>
                      <a:headEnd type="none" w="med" len="med"/>
                      <a:tailEnd type="none" w="med" len="med"/>
                    </a:lnT>
                    <a:lnB w="12700" cap="flat" cmpd="sng">
                      <a:solidFill>
                        <a:srgbClr val="000000"/>
                      </a:solidFill>
                      <a:prstDash val="solid"/>
                      <a:round/>
                      <a:headEnd type="none" w="med" len="med"/>
                      <a:tailEnd type="none" w="med" len="med"/>
                    </a:lnB>
                    <a:solidFill>
                      <a:schemeClr val="lt1"/>
                    </a:solidFill>
                  </a:tcPr>
                </a:tc>
                <a:extLst>
                  <a:ext uri="{0D108BD9-81ED-4DB2-BD59-A6C34878D82A}">
                    <a16:rowId xmlns:a16="http://schemas.microsoft.com/office/drawing/2014/main" val="10003"/>
                  </a:ext>
                </a:extLst>
              </a:tr>
            </a:tbl>
          </a:graphicData>
        </a:graphic>
      </p:graphicFrame>
    </p:spTree>
  </p:cSld>
  <p:clrMapOvr>
    <a:masterClrMapping/>
  </p:clrMapOvr>
  <p:transition spd="slow">
    <p:cut/>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715"/>
        <p:cNvGrpSpPr/>
        <p:nvPr/>
      </p:nvGrpSpPr>
      <p:grpSpPr>
        <a:xfrm>
          <a:off x="0" y="0"/>
          <a:ext cx="0" cy="0"/>
          <a:chOff x="0" y="0"/>
          <a:chExt cx="0" cy="0"/>
        </a:xfrm>
      </p:grpSpPr>
      <p:sp>
        <p:nvSpPr>
          <p:cNvPr id="716" name="Shape 716"/>
          <p:cNvSpPr txBox="1">
            <a:spLocks noGrp="1"/>
          </p:cNvSpPr>
          <p:nvPr>
            <p:ph type="title"/>
          </p:nvPr>
        </p:nvSpPr>
        <p:spPr>
          <a:prstGeom prst="rect">
            <a:avLst/>
          </a:prstGeom>
          <a:noFill/>
          <a:ln>
            <a:noFill/>
          </a:ln>
        </p:spPr>
        <p:txBody>
          <a:bodyPr lIns="91425" tIns="45700" rIns="91425" bIns="45700" anchor="ctr" anchorCtr="0">
            <a:noAutofit/>
          </a:bodyPr>
          <a:lstStyle/>
          <a:p>
            <a:pPr marL="0" marR="0" lvl="0" indent="0" algn="ctr" rtl="0">
              <a:spcBef>
                <a:spcPts val="0"/>
              </a:spcBef>
              <a:buClr>
                <a:schemeClr val="dk1"/>
              </a:buClr>
              <a:buSzPct val="25000"/>
              <a:buFont typeface="Calibri"/>
              <a:buNone/>
            </a:pPr>
            <a:r>
              <a:rPr lang="en-US" sz="4000" b="0" i="0" u="none" strike="noStrike" cap="none" baseline="0">
                <a:solidFill>
                  <a:schemeClr val="dk1"/>
                </a:solidFill>
                <a:latin typeface="Calibri"/>
                <a:ea typeface="Calibri"/>
                <a:cs typeface="Calibri"/>
                <a:sym typeface="Calibri"/>
              </a:rPr>
              <a:t>Defining Behaviors/Rules</a:t>
            </a:r>
          </a:p>
        </p:txBody>
      </p:sp>
      <p:sp>
        <p:nvSpPr>
          <p:cNvPr id="717" name="Shape 717"/>
          <p:cNvSpPr txBox="1">
            <a:spLocks noGrp="1"/>
          </p:cNvSpPr>
          <p:nvPr>
            <p:ph idx="1"/>
          </p:nvPr>
        </p:nvSpPr>
        <p:spPr>
          <a:xfrm>
            <a:off x="568325" y="1601695"/>
            <a:ext cx="8464550" cy="4295868"/>
          </a:xfrm>
          <a:prstGeom prst="rect">
            <a:avLst/>
          </a:prstGeom>
          <a:noFill/>
          <a:ln>
            <a:noFill/>
          </a:ln>
        </p:spPr>
        <p:txBody>
          <a:bodyPr lIns="91425" tIns="45700" rIns="91425" bIns="45700" anchor="t" anchorCtr="0">
            <a:noAutofit/>
          </a:bodyPr>
          <a:lstStyle/>
          <a:p>
            <a:pPr marL="342900" marR="0" lvl="0" indent="-342900" algn="l" rtl="0">
              <a:spcBef>
                <a:spcPts val="0"/>
              </a:spcBef>
              <a:buClr>
                <a:srgbClr val="FF0000"/>
              </a:buClr>
              <a:buSzPct val="100000"/>
              <a:buFont typeface="Arial"/>
              <a:buChar char="•"/>
            </a:pPr>
            <a:r>
              <a:rPr lang="en-US" sz="3200" b="0" i="0" u="none" strike="noStrike" cap="none" baseline="0">
                <a:solidFill>
                  <a:schemeClr val="dk1"/>
                </a:solidFill>
                <a:latin typeface="Calibri"/>
                <a:ea typeface="Calibri"/>
                <a:cs typeface="Calibri"/>
                <a:sym typeface="Calibri"/>
              </a:rPr>
              <a:t>Specifically Identified Behaviors should be:</a:t>
            </a:r>
          </a:p>
          <a:p>
            <a:pPr marL="742950" marR="0" lvl="1" indent="-285750" algn="l" rtl="0">
              <a:spcBef>
                <a:spcPts val="640"/>
              </a:spcBef>
              <a:buClr>
                <a:srgbClr val="FF0000"/>
              </a:buClr>
              <a:buSzPct val="100000"/>
              <a:buFont typeface="Arial"/>
              <a:buChar char="•"/>
            </a:pPr>
            <a:r>
              <a:rPr lang="en-US" sz="3200" b="1" i="0" u="none" strike="noStrike" cap="none" baseline="0">
                <a:solidFill>
                  <a:srgbClr val="FF0000"/>
                </a:solidFill>
                <a:latin typeface="Calibri"/>
                <a:ea typeface="Calibri"/>
                <a:cs typeface="Calibri"/>
                <a:sym typeface="Calibri"/>
              </a:rPr>
              <a:t>O</a:t>
            </a:r>
            <a:r>
              <a:rPr lang="en-US" sz="3200" b="0" i="0" u="none" strike="noStrike" cap="none" baseline="0">
                <a:solidFill>
                  <a:schemeClr val="dk1"/>
                </a:solidFill>
                <a:latin typeface="Calibri"/>
                <a:ea typeface="Calibri"/>
                <a:cs typeface="Calibri"/>
                <a:sym typeface="Calibri"/>
              </a:rPr>
              <a:t>bservable – Behaviors we can see</a:t>
            </a:r>
          </a:p>
          <a:p>
            <a:pPr marL="742950" marR="0" lvl="1" indent="-285750" algn="l" rtl="0">
              <a:spcBef>
                <a:spcPts val="640"/>
              </a:spcBef>
              <a:buClr>
                <a:srgbClr val="FF0000"/>
              </a:buClr>
              <a:buSzPct val="100000"/>
              <a:buFont typeface="Arial"/>
              <a:buChar char="•"/>
            </a:pPr>
            <a:r>
              <a:rPr lang="en-US" sz="3200" b="1" i="0" u="none" strike="noStrike" cap="none" baseline="0">
                <a:solidFill>
                  <a:srgbClr val="FF0000"/>
                </a:solidFill>
                <a:latin typeface="Calibri"/>
                <a:ea typeface="Calibri"/>
                <a:cs typeface="Calibri"/>
                <a:sym typeface="Calibri"/>
              </a:rPr>
              <a:t>M</a:t>
            </a:r>
            <a:r>
              <a:rPr lang="en-US" sz="3200" b="0" i="0" u="none" strike="noStrike" cap="none" baseline="0">
                <a:solidFill>
                  <a:schemeClr val="dk1"/>
                </a:solidFill>
                <a:latin typeface="Calibri"/>
                <a:ea typeface="Calibri"/>
                <a:cs typeface="Calibri"/>
                <a:sym typeface="Calibri"/>
              </a:rPr>
              <a:t>easurable – We can count occurrences</a:t>
            </a:r>
          </a:p>
          <a:p>
            <a:pPr marL="742950" marR="0" lvl="1" indent="-285750" algn="l" rtl="0">
              <a:spcBef>
                <a:spcPts val="640"/>
              </a:spcBef>
              <a:buClr>
                <a:srgbClr val="FF0000"/>
              </a:buClr>
              <a:buSzPct val="100000"/>
              <a:buFont typeface="Arial"/>
              <a:buChar char="•"/>
            </a:pPr>
            <a:r>
              <a:rPr lang="en-US" sz="3200" b="1" i="0" u="none" strike="noStrike" cap="none" baseline="0">
                <a:solidFill>
                  <a:srgbClr val="FF0000"/>
                </a:solidFill>
                <a:latin typeface="Calibri"/>
                <a:ea typeface="Calibri"/>
                <a:cs typeface="Calibri"/>
                <a:sym typeface="Calibri"/>
              </a:rPr>
              <a:t>P</a:t>
            </a:r>
            <a:r>
              <a:rPr lang="en-US" sz="3200" b="0" i="0" u="none" strike="noStrike" cap="none" baseline="0">
                <a:solidFill>
                  <a:schemeClr val="dk1"/>
                </a:solidFill>
                <a:latin typeface="Calibri"/>
                <a:ea typeface="Calibri"/>
                <a:cs typeface="Calibri"/>
                <a:sym typeface="Calibri"/>
              </a:rPr>
              <a:t>ositively Stated – What we do to be 		successful</a:t>
            </a:r>
          </a:p>
          <a:p>
            <a:pPr marL="742950" marR="0" lvl="1" indent="-285750" algn="l" rtl="0">
              <a:spcBef>
                <a:spcPts val="640"/>
              </a:spcBef>
              <a:buClr>
                <a:srgbClr val="FF0000"/>
              </a:buClr>
              <a:buSzPct val="100000"/>
              <a:buFont typeface="Arial"/>
              <a:buChar char="•"/>
            </a:pPr>
            <a:r>
              <a:rPr lang="en-US" sz="3200" b="1" i="0" u="none" strike="noStrike" cap="none" baseline="0">
                <a:solidFill>
                  <a:srgbClr val="FF0000"/>
                </a:solidFill>
                <a:latin typeface="Calibri"/>
                <a:ea typeface="Calibri"/>
                <a:cs typeface="Calibri"/>
                <a:sym typeface="Calibri"/>
              </a:rPr>
              <a:t>U</a:t>
            </a:r>
            <a:r>
              <a:rPr lang="en-US" sz="3200" b="0" i="0" u="none" strike="noStrike" cap="none" baseline="0">
                <a:solidFill>
                  <a:schemeClr val="dk1"/>
                </a:solidFill>
                <a:latin typeface="Calibri"/>
                <a:ea typeface="Calibri"/>
                <a:cs typeface="Calibri"/>
                <a:sym typeface="Calibri"/>
              </a:rPr>
              <a:t>nderstandable – Student-friendly language</a:t>
            </a:r>
          </a:p>
          <a:p>
            <a:pPr marL="742950" marR="0" lvl="1" indent="-285750" algn="l" rtl="0">
              <a:spcBef>
                <a:spcPts val="640"/>
              </a:spcBef>
              <a:buClr>
                <a:srgbClr val="FF0000"/>
              </a:buClr>
              <a:buSzPct val="100000"/>
              <a:buFont typeface="Arial"/>
              <a:buChar char="•"/>
            </a:pPr>
            <a:r>
              <a:rPr lang="en-US" sz="3200" b="1" i="0" u="none" strike="noStrike" cap="none" baseline="0">
                <a:solidFill>
                  <a:srgbClr val="FF0000"/>
                </a:solidFill>
                <a:latin typeface="Calibri"/>
                <a:ea typeface="Calibri"/>
                <a:cs typeface="Calibri"/>
                <a:sym typeface="Calibri"/>
              </a:rPr>
              <a:t>A</a:t>
            </a:r>
            <a:r>
              <a:rPr lang="en-US" sz="3200" b="0" i="0" u="none" strike="noStrike" cap="none" baseline="0">
                <a:solidFill>
                  <a:schemeClr val="dk1"/>
                </a:solidFill>
                <a:latin typeface="Calibri"/>
                <a:ea typeface="Calibri"/>
                <a:cs typeface="Calibri"/>
                <a:sym typeface="Calibri"/>
              </a:rPr>
              <a:t>lways Applicable – The same everyday</a:t>
            </a:r>
          </a:p>
          <a:p>
            <a:pPr marL="342900" marR="0" lvl="0" indent="-139700" algn="l" rtl="0">
              <a:spcBef>
                <a:spcPts val="640"/>
              </a:spcBef>
              <a:buClr>
                <a:srgbClr val="FF0000"/>
              </a:buClr>
              <a:buFont typeface="Arial"/>
              <a:buNone/>
            </a:pPr>
            <a:endParaRPr sz="3200" b="0" i="0" u="none" strike="noStrike" cap="none" baseline="0">
              <a:solidFill>
                <a:schemeClr val="dk1"/>
              </a:solidFill>
              <a:latin typeface="Calibri"/>
              <a:ea typeface="Calibri"/>
              <a:cs typeface="Calibri"/>
              <a:sym typeface="Calibri"/>
            </a:endParaRPr>
          </a:p>
          <a:p>
            <a:pPr marL="342900" marR="0" lvl="0" indent="-139700" algn="l" rtl="0">
              <a:spcBef>
                <a:spcPts val="640"/>
              </a:spcBef>
              <a:buClr>
                <a:srgbClr val="FF0000"/>
              </a:buClr>
              <a:buFont typeface="Arial"/>
              <a:buNone/>
            </a:pPr>
            <a:endParaRPr sz="3200" b="0" i="0" u="none" strike="noStrike" cap="none" baseline="0">
              <a:solidFill>
                <a:schemeClr val="dk1"/>
              </a:solidFill>
              <a:latin typeface="Calibri"/>
              <a:ea typeface="Calibri"/>
              <a:cs typeface="Calibri"/>
              <a:sym typeface="Calibri"/>
            </a:endParaRPr>
          </a:p>
        </p:txBody>
      </p:sp>
    </p:spTree>
  </p:cSld>
  <p:clrMapOvr>
    <a:masterClrMapping/>
  </p:clrMapOvr>
  <p:transition spd="slow">
    <p:cut/>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90"/>
        <p:cNvGrpSpPr/>
        <p:nvPr/>
      </p:nvGrpSpPr>
      <p:grpSpPr>
        <a:xfrm>
          <a:off x="0" y="0"/>
          <a:ext cx="0" cy="0"/>
          <a:chOff x="0" y="0"/>
          <a:chExt cx="0" cy="0"/>
        </a:xfrm>
      </p:grpSpPr>
      <p:sp>
        <p:nvSpPr>
          <p:cNvPr id="191" name="Shape 191"/>
          <p:cNvSpPr txBox="1">
            <a:spLocks noGrp="1"/>
          </p:cNvSpPr>
          <p:nvPr>
            <p:ph type="ctrTitle"/>
          </p:nvPr>
        </p:nvSpPr>
        <p:spPr>
          <a:xfrm>
            <a:off x="533400" y="457200"/>
            <a:ext cx="7772400" cy="4343400"/>
          </a:xfrm>
          <a:prstGeom prst="rect">
            <a:avLst/>
          </a:prstGeom>
          <a:noFill/>
          <a:ln>
            <a:noFill/>
          </a:ln>
        </p:spPr>
        <p:txBody>
          <a:bodyPr lIns="91425" tIns="45700" rIns="91425" bIns="45700" anchor="ctr" anchorCtr="0">
            <a:noAutofit/>
          </a:bodyPr>
          <a:lstStyle/>
          <a:p>
            <a:pPr marL="0" marR="0" lvl="0" indent="0" algn="ctr" rtl="0">
              <a:spcBef>
                <a:spcPts val="0"/>
              </a:spcBef>
              <a:buClr>
                <a:schemeClr val="dk1"/>
              </a:buClr>
              <a:buSzPct val="25000"/>
              <a:buFont typeface="Calibri"/>
              <a:buNone/>
            </a:pPr>
            <a:r>
              <a:rPr lang="en-US" sz="3600" b="0" i="0" u="none" strike="noStrike" cap="none" baseline="0" dirty="0">
                <a:solidFill>
                  <a:schemeClr val="dk1"/>
                </a:solidFill>
                <a:latin typeface="Calibri"/>
                <a:ea typeface="Calibri"/>
                <a:cs typeface="Calibri"/>
                <a:sym typeface="Calibri"/>
              </a:rPr>
              <a:t>Team Workshop for SW-PBS Teams: </a:t>
            </a:r>
            <a:br>
              <a:rPr lang="en-US" sz="3600" b="0" i="0" u="none" strike="noStrike" cap="none" baseline="0" dirty="0">
                <a:solidFill>
                  <a:schemeClr val="dk1"/>
                </a:solidFill>
                <a:latin typeface="Calibri"/>
                <a:ea typeface="Calibri"/>
                <a:cs typeface="Calibri"/>
                <a:sym typeface="Calibri"/>
              </a:rPr>
            </a:br>
            <a:r>
              <a:rPr lang="en-US" sz="3600" b="0" i="1" u="none" strike="noStrike" cap="none" baseline="0" dirty="0">
                <a:solidFill>
                  <a:srgbClr val="FF0000"/>
                </a:solidFill>
                <a:latin typeface="Calibri"/>
                <a:ea typeface="Calibri"/>
                <a:cs typeface="Calibri"/>
                <a:sym typeface="Calibri"/>
              </a:rPr>
              <a:t>Session </a:t>
            </a:r>
            <a:r>
              <a:rPr lang="en-US" sz="3600" b="0" i="0" u="none" strike="noStrike" cap="none" baseline="0" dirty="0">
                <a:solidFill>
                  <a:srgbClr val="FF0000"/>
                </a:solidFill>
                <a:latin typeface="Calibri"/>
                <a:ea typeface="Calibri"/>
                <a:cs typeface="Calibri"/>
                <a:sym typeface="Calibri"/>
              </a:rPr>
              <a:t>- Clarifying Expected Behavior </a:t>
            </a:r>
            <a:br>
              <a:rPr lang="en-US" sz="3600" b="0" i="0" u="none" strike="noStrike" cap="none" baseline="0" dirty="0">
                <a:solidFill>
                  <a:srgbClr val="FF0000"/>
                </a:solidFill>
                <a:latin typeface="Calibri"/>
                <a:ea typeface="Calibri"/>
                <a:cs typeface="Calibri"/>
                <a:sym typeface="Calibri"/>
              </a:rPr>
            </a:br>
            <a:r>
              <a:rPr lang="en-US" sz="2800" b="0" i="0" u="none" strike="noStrike" cap="none" baseline="0" dirty="0">
                <a:solidFill>
                  <a:srgbClr val="FF0000"/>
                </a:solidFill>
                <a:latin typeface="Calibri"/>
                <a:ea typeface="Calibri"/>
                <a:cs typeface="Calibri"/>
                <a:sym typeface="Calibri"/>
              </a:rPr>
              <a:t>MO SW-PBS Training</a:t>
            </a:r>
            <a:br>
              <a:rPr lang="en-US" sz="3600" b="0" i="0" u="none" strike="noStrike" cap="none" baseline="0" dirty="0">
                <a:solidFill>
                  <a:srgbClr val="FF0000"/>
                </a:solidFill>
                <a:latin typeface="Calibri"/>
                <a:ea typeface="Calibri"/>
                <a:cs typeface="Calibri"/>
                <a:sym typeface="Calibri"/>
              </a:rPr>
            </a:br>
            <a:br>
              <a:rPr lang="en-US" sz="3600" b="0" i="0" u="none" strike="noStrike" cap="none" baseline="0" dirty="0">
                <a:solidFill>
                  <a:schemeClr val="dk1"/>
                </a:solidFill>
                <a:latin typeface="Calibri"/>
                <a:ea typeface="Calibri"/>
                <a:cs typeface="Calibri"/>
                <a:sym typeface="Calibri"/>
              </a:rPr>
            </a:br>
            <a:br>
              <a:rPr lang="en-US" sz="3600" b="0" i="0" u="none" strike="noStrike" cap="none" baseline="0" dirty="0">
                <a:solidFill>
                  <a:schemeClr val="dk1"/>
                </a:solidFill>
                <a:latin typeface="Calibri"/>
                <a:ea typeface="Calibri"/>
                <a:cs typeface="Calibri"/>
                <a:sym typeface="Calibri"/>
              </a:rPr>
            </a:br>
            <a:br>
              <a:rPr lang="en-US" sz="2900" b="0" i="0" u="none" strike="noStrike" cap="none" baseline="0" dirty="0">
                <a:solidFill>
                  <a:schemeClr val="dk1"/>
                </a:solidFill>
                <a:latin typeface="Calibri"/>
                <a:ea typeface="Calibri"/>
                <a:cs typeface="Calibri"/>
                <a:sym typeface="Calibri"/>
              </a:rPr>
            </a:br>
            <a:endParaRPr lang="en-US" sz="2900" b="0" i="0" u="none" strike="noStrike" cap="none" baseline="0" dirty="0">
              <a:solidFill>
                <a:schemeClr val="dk1"/>
              </a:solidFill>
              <a:latin typeface="Calibri"/>
              <a:ea typeface="Calibri"/>
              <a:cs typeface="Calibri"/>
              <a:sym typeface="Calibri"/>
            </a:endParaRPr>
          </a:p>
        </p:txBody>
      </p:sp>
    </p:spTree>
  </p:cSld>
  <p:clrMapOvr>
    <a:masterClrMapping/>
  </p:clrMapOvr>
  <p:transition spd="slow">
    <p:cut/>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723"/>
        <p:cNvGrpSpPr/>
        <p:nvPr/>
      </p:nvGrpSpPr>
      <p:grpSpPr>
        <a:xfrm>
          <a:off x="0" y="0"/>
          <a:ext cx="0" cy="0"/>
          <a:chOff x="0" y="0"/>
          <a:chExt cx="0" cy="0"/>
        </a:xfrm>
      </p:grpSpPr>
      <p:sp>
        <p:nvSpPr>
          <p:cNvPr id="724" name="Shape 724"/>
          <p:cNvSpPr txBox="1">
            <a:spLocks noGrp="1"/>
          </p:cNvSpPr>
          <p:nvPr>
            <p:ph type="title"/>
          </p:nvPr>
        </p:nvSpPr>
        <p:spPr>
          <a:prstGeom prst="rect">
            <a:avLst/>
          </a:prstGeom>
          <a:noFill/>
          <a:ln>
            <a:noFill/>
          </a:ln>
        </p:spPr>
        <p:txBody>
          <a:bodyPr lIns="91425" tIns="45700" rIns="91425" bIns="45700" anchor="ctr" anchorCtr="0">
            <a:noAutofit/>
          </a:bodyPr>
          <a:lstStyle/>
          <a:p>
            <a:pPr marL="0" marR="0" lvl="0" indent="0" algn="l" rtl="0">
              <a:spcBef>
                <a:spcPts val="0"/>
              </a:spcBef>
              <a:buClr>
                <a:srgbClr val="008000"/>
              </a:buClr>
              <a:buSzPct val="25000"/>
              <a:buFont typeface="Calibri"/>
              <a:buNone/>
            </a:pPr>
            <a:r>
              <a:rPr lang="en-US" sz="4400" b="0" i="0" u="none" strike="noStrike" cap="none" baseline="0">
                <a:solidFill>
                  <a:srgbClr val="008000"/>
                </a:solidFill>
                <a:latin typeface="Calibri"/>
                <a:ea typeface="Calibri"/>
                <a:cs typeface="Calibri"/>
                <a:sym typeface="Calibri"/>
              </a:rPr>
              <a:t>Activity: </a:t>
            </a:r>
            <a:r>
              <a:rPr lang="en-US" sz="4400" b="0" i="0" u="none" strike="noStrike" cap="none" baseline="0">
                <a:solidFill>
                  <a:srgbClr val="FF0000"/>
                </a:solidFill>
                <a:latin typeface="Calibri"/>
                <a:ea typeface="Calibri"/>
                <a:cs typeface="Calibri"/>
                <a:sym typeface="Calibri"/>
              </a:rPr>
              <a:t>OMPUA</a:t>
            </a:r>
          </a:p>
        </p:txBody>
      </p:sp>
      <p:sp>
        <p:nvSpPr>
          <p:cNvPr id="725" name="Shape 725"/>
          <p:cNvSpPr txBox="1">
            <a:spLocks noGrp="1"/>
          </p:cNvSpPr>
          <p:nvPr>
            <p:ph idx="1"/>
          </p:nvPr>
        </p:nvSpPr>
        <p:spPr>
          <a:xfrm>
            <a:off x="457200" y="1789671"/>
            <a:ext cx="8229600" cy="4336491"/>
          </a:xfrm>
          <a:prstGeom prst="rect">
            <a:avLst/>
          </a:prstGeom>
          <a:noFill/>
          <a:ln>
            <a:noFill/>
          </a:ln>
        </p:spPr>
        <p:txBody>
          <a:bodyPr lIns="91425" tIns="45700" rIns="91425" bIns="45700" anchor="t" anchorCtr="0">
            <a:noAutofit/>
          </a:bodyPr>
          <a:lstStyle/>
          <a:p>
            <a:pPr marL="514350" marR="0" lvl="0" indent="-514350" algn="l" rtl="0">
              <a:spcBef>
                <a:spcPts val="0"/>
              </a:spcBef>
              <a:buClr>
                <a:srgbClr val="FF0000"/>
              </a:buClr>
              <a:buSzPct val="100000"/>
              <a:buFont typeface="Calibri"/>
              <a:buAutoNum type="arabicPeriod"/>
            </a:pPr>
            <a:r>
              <a:rPr lang="en-US" sz="3200" b="0" i="0" u="none" strike="noStrike" cap="none" baseline="0">
                <a:solidFill>
                  <a:schemeClr val="dk1"/>
                </a:solidFill>
                <a:latin typeface="Calibri"/>
                <a:ea typeface="Calibri"/>
                <a:cs typeface="Calibri"/>
                <a:sym typeface="Calibri"/>
              </a:rPr>
              <a:t>Keep hands, feet &amp; objects to self.</a:t>
            </a:r>
          </a:p>
          <a:p>
            <a:pPr marL="514350" marR="0" lvl="0" indent="-514350" algn="l" rtl="0">
              <a:spcBef>
                <a:spcPts val="640"/>
              </a:spcBef>
              <a:buClr>
                <a:srgbClr val="FF0000"/>
              </a:buClr>
              <a:buSzPct val="100000"/>
              <a:buFont typeface="Calibri"/>
              <a:buAutoNum type="arabicPeriod"/>
            </a:pPr>
            <a:r>
              <a:rPr lang="en-US" sz="3200" b="0" i="0" u="none" strike="noStrike" cap="none" baseline="0">
                <a:solidFill>
                  <a:schemeClr val="dk1"/>
                </a:solidFill>
                <a:latin typeface="Calibri"/>
                <a:ea typeface="Calibri"/>
                <a:cs typeface="Calibri"/>
                <a:sym typeface="Calibri"/>
              </a:rPr>
              <a:t>Follow directions. </a:t>
            </a:r>
          </a:p>
          <a:p>
            <a:pPr marL="514350" marR="0" lvl="0" indent="-514350" algn="l" rtl="0">
              <a:spcBef>
                <a:spcPts val="640"/>
              </a:spcBef>
              <a:buClr>
                <a:srgbClr val="FF0000"/>
              </a:buClr>
              <a:buSzPct val="100000"/>
              <a:buFont typeface="Calibri"/>
              <a:buAutoNum type="arabicPeriod"/>
            </a:pPr>
            <a:r>
              <a:rPr lang="en-US" sz="3200" b="0" i="0" u="none" strike="noStrike" cap="none" baseline="0">
                <a:solidFill>
                  <a:schemeClr val="dk1"/>
                </a:solidFill>
                <a:latin typeface="Calibri"/>
                <a:ea typeface="Calibri"/>
                <a:cs typeface="Calibri"/>
                <a:sym typeface="Calibri"/>
              </a:rPr>
              <a:t>Try your best.</a:t>
            </a:r>
          </a:p>
          <a:p>
            <a:pPr marL="514350" marR="0" lvl="0" indent="-514350" algn="l" rtl="0">
              <a:spcBef>
                <a:spcPts val="640"/>
              </a:spcBef>
              <a:buClr>
                <a:srgbClr val="FF0000"/>
              </a:buClr>
              <a:buSzPct val="100000"/>
              <a:buFont typeface="Calibri"/>
              <a:buAutoNum type="arabicPeriod"/>
            </a:pPr>
            <a:r>
              <a:rPr lang="en-US" sz="3200" b="0" i="0" u="none" strike="noStrike" cap="none" baseline="0">
                <a:solidFill>
                  <a:schemeClr val="dk1"/>
                </a:solidFill>
                <a:latin typeface="Calibri"/>
                <a:ea typeface="Calibri"/>
                <a:cs typeface="Calibri"/>
                <a:sym typeface="Calibri"/>
              </a:rPr>
              <a:t>Walk. </a:t>
            </a:r>
          </a:p>
          <a:p>
            <a:pPr marL="514350" marR="0" lvl="0" indent="-514350" algn="l" rtl="0">
              <a:spcBef>
                <a:spcPts val="640"/>
              </a:spcBef>
              <a:buClr>
                <a:srgbClr val="FF0000"/>
              </a:buClr>
              <a:buSzPct val="100000"/>
              <a:buFont typeface="Calibri"/>
              <a:buAutoNum type="arabicPeriod"/>
            </a:pPr>
            <a:r>
              <a:rPr lang="en-US" sz="3200" b="0" i="0" u="none" strike="noStrike" cap="none" baseline="0">
                <a:solidFill>
                  <a:schemeClr val="dk1"/>
                </a:solidFill>
                <a:latin typeface="Calibri"/>
                <a:ea typeface="Calibri"/>
                <a:cs typeface="Calibri"/>
                <a:sym typeface="Calibri"/>
              </a:rPr>
              <a:t>Be a learner. </a:t>
            </a:r>
          </a:p>
          <a:p>
            <a:pPr marL="514350" marR="0" lvl="0" indent="-514350" algn="l" rtl="0">
              <a:spcBef>
                <a:spcPts val="640"/>
              </a:spcBef>
              <a:buClr>
                <a:srgbClr val="FF0000"/>
              </a:buClr>
              <a:buSzPct val="100000"/>
              <a:buFont typeface="Calibri"/>
              <a:buAutoNum type="arabicPeriod"/>
            </a:pPr>
            <a:r>
              <a:rPr lang="en-US" sz="3200" b="0" i="0" u="none" strike="noStrike" cap="none" baseline="0">
                <a:solidFill>
                  <a:schemeClr val="dk1"/>
                </a:solidFill>
                <a:latin typeface="Calibri"/>
                <a:ea typeface="Calibri"/>
                <a:cs typeface="Calibri"/>
                <a:sym typeface="Calibri"/>
              </a:rPr>
              <a:t>No talking in the hall. </a:t>
            </a:r>
          </a:p>
          <a:p>
            <a:pPr marL="514350" marR="0" lvl="0" indent="-514350" algn="l" rtl="0">
              <a:spcBef>
                <a:spcPts val="640"/>
              </a:spcBef>
              <a:buClr>
                <a:srgbClr val="FF0000"/>
              </a:buClr>
              <a:buSzPct val="100000"/>
              <a:buFont typeface="Calibri"/>
              <a:buAutoNum type="arabicPeriod"/>
            </a:pPr>
            <a:r>
              <a:rPr lang="en-US" sz="3200" b="0" i="0" u="none" strike="noStrike" cap="none" baseline="0">
                <a:solidFill>
                  <a:schemeClr val="dk1"/>
                </a:solidFill>
                <a:latin typeface="Calibri"/>
                <a:ea typeface="Calibri"/>
                <a:cs typeface="Calibri"/>
                <a:sym typeface="Calibri"/>
              </a:rPr>
              <a:t>Stay in assigned area until dismissed.</a:t>
            </a:r>
          </a:p>
          <a:p>
            <a:pPr marL="0" marR="0" lvl="0" indent="0" algn="l" rtl="0">
              <a:spcBef>
                <a:spcPts val="640"/>
              </a:spcBef>
              <a:buClr>
                <a:srgbClr val="FF0000"/>
              </a:buClr>
              <a:buFont typeface="Arial"/>
              <a:buNone/>
            </a:pPr>
            <a:endParaRPr sz="3200" b="0" i="0" u="none" strike="noStrike" cap="none" baseline="0">
              <a:solidFill>
                <a:srgbClr val="009E47"/>
              </a:solidFill>
              <a:latin typeface="Calibri"/>
              <a:ea typeface="Calibri"/>
              <a:cs typeface="Calibri"/>
              <a:sym typeface="Calibri"/>
            </a:endParaRPr>
          </a:p>
        </p:txBody>
      </p:sp>
      <p:pic>
        <p:nvPicPr>
          <p:cNvPr id="726" name="Shape 726"/>
          <p:cNvPicPr preferRelativeResize="0"/>
          <p:nvPr/>
        </p:nvPicPr>
        <p:blipFill rotWithShape="1">
          <a:blip r:embed="rId3">
            <a:alphaModFix/>
          </a:blip>
          <a:srcRect/>
          <a:stretch/>
        </p:blipFill>
        <p:spPr>
          <a:xfrm>
            <a:off x="6738938" y="1747838"/>
            <a:ext cx="660400" cy="660400"/>
          </a:xfrm>
          <a:prstGeom prst="rect">
            <a:avLst/>
          </a:prstGeom>
          <a:noFill/>
          <a:ln>
            <a:noFill/>
          </a:ln>
        </p:spPr>
      </p:pic>
      <p:pic>
        <p:nvPicPr>
          <p:cNvPr id="727" name="Shape 727"/>
          <p:cNvPicPr preferRelativeResize="0"/>
          <p:nvPr/>
        </p:nvPicPr>
        <p:blipFill rotWithShape="1">
          <a:blip r:embed="rId3">
            <a:alphaModFix/>
          </a:blip>
          <a:srcRect/>
          <a:stretch/>
        </p:blipFill>
        <p:spPr>
          <a:xfrm>
            <a:off x="4063000" y="2230438"/>
            <a:ext cx="660400" cy="660400"/>
          </a:xfrm>
          <a:prstGeom prst="rect">
            <a:avLst/>
          </a:prstGeom>
          <a:noFill/>
          <a:ln>
            <a:noFill/>
          </a:ln>
        </p:spPr>
      </p:pic>
      <p:pic>
        <p:nvPicPr>
          <p:cNvPr id="728" name="Shape 728"/>
          <p:cNvPicPr preferRelativeResize="0"/>
          <p:nvPr/>
        </p:nvPicPr>
        <p:blipFill rotWithShape="1">
          <a:blip r:embed="rId3">
            <a:alphaModFix/>
          </a:blip>
          <a:srcRect/>
          <a:stretch/>
        </p:blipFill>
        <p:spPr>
          <a:xfrm>
            <a:off x="2081238" y="3439739"/>
            <a:ext cx="660400" cy="660400"/>
          </a:xfrm>
          <a:prstGeom prst="rect">
            <a:avLst/>
          </a:prstGeom>
          <a:noFill/>
          <a:ln>
            <a:noFill/>
          </a:ln>
        </p:spPr>
      </p:pic>
      <p:pic>
        <p:nvPicPr>
          <p:cNvPr id="729" name="Shape 729"/>
          <p:cNvPicPr preferRelativeResize="0"/>
          <p:nvPr/>
        </p:nvPicPr>
        <p:blipFill rotWithShape="1">
          <a:blip r:embed="rId3">
            <a:alphaModFix/>
          </a:blip>
          <a:srcRect/>
          <a:stretch/>
        </p:blipFill>
        <p:spPr>
          <a:xfrm>
            <a:off x="7221538" y="5152435"/>
            <a:ext cx="660400" cy="660400"/>
          </a:xfrm>
          <a:prstGeom prst="rect">
            <a:avLst/>
          </a:prstGeom>
          <a:noFill/>
          <a:ln>
            <a:noFill/>
          </a:ln>
        </p:spPr>
      </p:pic>
      <p:pic>
        <p:nvPicPr>
          <p:cNvPr id="730" name="Shape 730"/>
          <p:cNvPicPr preferRelativeResize="0"/>
          <p:nvPr/>
        </p:nvPicPr>
        <p:blipFill rotWithShape="1">
          <a:blip r:embed="rId4">
            <a:alphaModFix/>
          </a:blip>
          <a:srcRect/>
          <a:stretch/>
        </p:blipFill>
        <p:spPr>
          <a:xfrm>
            <a:off x="3363635" y="2890838"/>
            <a:ext cx="699364" cy="699364"/>
          </a:xfrm>
          <a:prstGeom prst="rect">
            <a:avLst/>
          </a:prstGeom>
          <a:noFill/>
          <a:ln>
            <a:noFill/>
          </a:ln>
        </p:spPr>
      </p:pic>
      <p:pic>
        <p:nvPicPr>
          <p:cNvPr id="731" name="Shape 731"/>
          <p:cNvPicPr preferRelativeResize="0"/>
          <p:nvPr/>
        </p:nvPicPr>
        <p:blipFill rotWithShape="1">
          <a:blip r:embed="rId4">
            <a:alphaModFix/>
          </a:blip>
          <a:srcRect/>
          <a:stretch/>
        </p:blipFill>
        <p:spPr>
          <a:xfrm>
            <a:off x="3363635" y="4100139"/>
            <a:ext cx="699364" cy="699364"/>
          </a:xfrm>
          <a:prstGeom prst="rect">
            <a:avLst/>
          </a:prstGeom>
          <a:noFill/>
          <a:ln>
            <a:noFill/>
          </a:ln>
        </p:spPr>
      </p:pic>
      <p:pic>
        <p:nvPicPr>
          <p:cNvPr id="732" name="Shape 732"/>
          <p:cNvPicPr preferRelativeResize="0"/>
          <p:nvPr/>
        </p:nvPicPr>
        <p:blipFill rotWithShape="1">
          <a:blip r:embed="rId4">
            <a:alphaModFix/>
          </a:blip>
          <a:srcRect/>
          <a:stretch/>
        </p:blipFill>
        <p:spPr>
          <a:xfrm>
            <a:off x="4723400" y="4563637"/>
            <a:ext cx="699364" cy="699364"/>
          </a:xfrm>
          <a:prstGeom prst="rect">
            <a:avLst/>
          </a:prstGeom>
          <a:noFill/>
          <a:ln>
            <a:noFill/>
          </a:ln>
        </p:spPr>
      </p:pic>
    </p:spTree>
  </p:cSld>
  <p:clrMapOvr>
    <a:masterClrMapping/>
  </p:clrMapOvr>
  <p:transition spd="slow">
    <p:cu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26"/>
                                        </p:tgtEl>
                                        <p:attrNameLst>
                                          <p:attrName>style.visibility</p:attrName>
                                        </p:attrNameLst>
                                      </p:cBhvr>
                                      <p:to>
                                        <p:strVal val="visible"/>
                                      </p:to>
                                    </p:set>
                                    <p:animEffect transition="in" filter="fade">
                                      <p:cBhvr>
                                        <p:cTn id="7" dur="500"/>
                                        <p:tgtEl>
                                          <p:spTgt spid="72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727"/>
                                        </p:tgtEl>
                                        <p:attrNameLst>
                                          <p:attrName>style.visibility</p:attrName>
                                        </p:attrNameLst>
                                      </p:cBhvr>
                                      <p:to>
                                        <p:strVal val="visible"/>
                                      </p:to>
                                    </p:set>
                                    <p:animEffect transition="in" filter="fade">
                                      <p:cBhvr>
                                        <p:cTn id="12" dur="500"/>
                                        <p:tgtEl>
                                          <p:spTgt spid="727"/>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730"/>
                                        </p:tgtEl>
                                        <p:attrNameLst>
                                          <p:attrName>style.visibility</p:attrName>
                                        </p:attrNameLst>
                                      </p:cBhvr>
                                      <p:to>
                                        <p:strVal val="visible"/>
                                      </p:to>
                                    </p:set>
                                    <p:animEffect transition="in" filter="fade">
                                      <p:cBhvr>
                                        <p:cTn id="17" dur="500"/>
                                        <p:tgtEl>
                                          <p:spTgt spid="730"/>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728"/>
                                        </p:tgtEl>
                                        <p:attrNameLst>
                                          <p:attrName>style.visibility</p:attrName>
                                        </p:attrNameLst>
                                      </p:cBhvr>
                                      <p:to>
                                        <p:strVal val="visible"/>
                                      </p:to>
                                    </p:set>
                                    <p:animEffect transition="in" filter="fade">
                                      <p:cBhvr>
                                        <p:cTn id="22" dur="500"/>
                                        <p:tgtEl>
                                          <p:spTgt spid="728"/>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731"/>
                                        </p:tgtEl>
                                        <p:attrNameLst>
                                          <p:attrName>style.visibility</p:attrName>
                                        </p:attrNameLst>
                                      </p:cBhvr>
                                      <p:to>
                                        <p:strVal val="visible"/>
                                      </p:to>
                                    </p:set>
                                    <p:animEffect transition="in" filter="fade">
                                      <p:cBhvr>
                                        <p:cTn id="27" dur="500"/>
                                        <p:tgtEl>
                                          <p:spTgt spid="7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737"/>
        <p:cNvGrpSpPr/>
        <p:nvPr/>
      </p:nvGrpSpPr>
      <p:grpSpPr>
        <a:xfrm>
          <a:off x="0" y="0"/>
          <a:ext cx="0" cy="0"/>
          <a:chOff x="0" y="0"/>
          <a:chExt cx="0" cy="0"/>
        </a:xfrm>
      </p:grpSpPr>
      <p:sp>
        <p:nvSpPr>
          <p:cNvPr id="738" name="Shape 738"/>
          <p:cNvSpPr txBox="1">
            <a:spLocks noGrp="1"/>
          </p:cNvSpPr>
          <p:nvPr>
            <p:ph type="title"/>
          </p:nvPr>
        </p:nvSpPr>
        <p:spPr>
          <a:prstGeom prst="rect">
            <a:avLst/>
          </a:prstGeom>
          <a:noFill/>
          <a:ln>
            <a:noFill/>
          </a:ln>
        </p:spPr>
        <p:txBody>
          <a:bodyPr lIns="91425" tIns="45700" rIns="91425" bIns="45700" anchor="ctr" anchorCtr="0">
            <a:noAutofit/>
          </a:bodyPr>
          <a:lstStyle/>
          <a:p>
            <a:pPr marL="0" marR="0" lvl="0" indent="0" algn="l" rtl="0">
              <a:spcBef>
                <a:spcPts val="0"/>
              </a:spcBef>
              <a:buClr>
                <a:srgbClr val="008000"/>
              </a:buClr>
              <a:buSzPct val="25000"/>
              <a:buFont typeface="Calibri"/>
              <a:buNone/>
            </a:pPr>
            <a:r>
              <a:rPr lang="en-US" sz="4400" b="0" i="0" u="none" strike="noStrike" cap="none" baseline="0">
                <a:solidFill>
                  <a:srgbClr val="008000"/>
                </a:solidFill>
                <a:latin typeface="Calibri"/>
                <a:ea typeface="Calibri"/>
                <a:cs typeface="Calibri"/>
                <a:sym typeface="Calibri"/>
              </a:rPr>
              <a:t>Activity: </a:t>
            </a:r>
            <a:r>
              <a:rPr lang="en-US" sz="4400" b="0" i="0" u="none" strike="noStrike" cap="none" baseline="0">
                <a:solidFill>
                  <a:srgbClr val="FF0000"/>
                </a:solidFill>
                <a:latin typeface="Calibri"/>
                <a:ea typeface="Calibri"/>
                <a:cs typeface="Calibri"/>
                <a:sym typeface="Calibri"/>
              </a:rPr>
              <a:t>Defining Behaviors/ 	   		         Rules with OMPUA</a:t>
            </a:r>
          </a:p>
        </p:txBody>
      </p:sp>
      <p:sp>
        <p:nvSpPr>
          <p:cNvPr id="739" name="Shape 739"/>
          <p:cNvSpPr txBox="1">
            <a:spLocks noGrp="1"/>
          </p:cNvSpPr>
          <p:nvPr>
            <p:ph idx="1"/>
          </p:nvPr>
        </p:nvSpPr>
        <p:spPr>
          <a:xfrm>
            <a:off x="457200" y="1828158"/>
            <a:ext cx="8229600" cy="4298003"/>
          </a:xfrm>
          <a:prstGeom prst="rect">
            <a:avLst/>
          </a:prstGeom>
          <a:noFill/>
          <a:ln>
            <a:noFill/>
          </a:ln>
        </p:spPr>
        <p:txBody>
          <a:bodyPr lIns="91425" tIns="45700" rIns="91425" bIns="45700" anchor="t" anchorCtr="0">
            <a:noAutofit/>
          </a:bodyPr>
          <a:lstStyle/>
          <a:p>
            <a:pPr marL="457200" marR="0" lvl="0" indent="-457200" algn="l" rtl="0">
              <a:lnSpc>
                <a:spcPct val="80000"/>
              </a:lnSpc>
              <a:spcBef>
                <a:spcPts val="0"/>
              </a:spcBef>
              <a:spcAft>
                <a:spcPts val="0"/>
              </a:spcAft>
              <a:buClr>
                <a:srgbClr val="FF0000"/>
              </a:buClr>
              <a:buSzPct val="98333"/>
              <a:buFont typeface="Arial"/>
              <a:buChar char="•"/>
            </a:pPr>
            <a:r>
              <a:rPr lang="en-US" sz="2950" b="0" i="0" u="none" strike="noStrike" cap="none" baseline="0">
                <a:solidFill>
                  <a:schemeClr val="dk1"/>
                </a:solidFill>
                <a:latin typeface="Calibri"/>
                <a:ea typeface="Calibri"/>
                <a:cs typeface="Calibri"/>
                <a:sym typeface="Calibri"/>
              </a:rPr>
              <a:t>Identify behaviors/rules for students being safe in the hallway.</a:t>
            </a:r>
          </a:p>
          <a:p>
            <a:pPr marL="457200" marR="0" lvl="0" indent="-269240" algn="l" rtl="0">
              <a:lnSpc>
                <a:spcPct val="80000"/>
              </a:lnSpc>
              <a:spcBef>
                <a:spcPts val="600"/>
              </a:spcBef>
              <a:spcAft>
                <a:spcPts val="0"/>
              </a:spcAft>
              <a:buClr>
                <a:srgbClr val="FF0000"/>
              </a:buClr>
              <a:buFont typeface="Arial"/>
              <a:buNone/>
            </a:pPr>
            <a:endParaRPr sz="2950" b="0" i="0" u="none" strike="noStrike" cap="none" baseline="0">
              <a:solidFill>
                <a:schemeClr val="dk1"/>
              </a:solidFill>
              <a:latin typeface="Calibri"/>
              <a:ea typeface="Calibri"/>
              <a:cs typeface="Calibri"/>
              <a:sym typeface="Calibri"/>
            </a:endParaRPr>
          </a:p>
          <a:p>
            <a:pPr marL="457200" marR="0" lvl="0" indent="-269240" algn="l" rtl="0">
              <a:lnSpc>
                <a:spcPct val="80000"/>
              </a:lnSpc>
              <a:spcBef>
                <a:spcPts val="600"/>
              </a:spcBef>
              <a:spcAft>
                <a:spcPts val="0"/>
              </a:spcAft>
              <a:buClr>
                <a:srgbClr val="FF0000"/>
              </a:buClr>
              <a:buFont typeface="Arial"/>
              <a:buNone/>
            </a:pPr>
            <a:endParaRPr sz="2950" b="0" i="0" u="none" strike="noStrike" cap="none" baseline="0">
              <a:solidFill>
                <a:schemeClr val="dk1"/>
              </a:solidFill>
              <a:latin typeface="Calibri"/>
              <a:ea typeface="Calibri"/>
              <a:cs typeface="Calibri"/>
              <a:sym typeface="Calibri"/>
            </a:endParaRPr>
          </a:p>
          <a:p>
            <a:pPr marL="457200" marR="0" lvl="0" indent="-269240" algn="l" rtl="0">
              <a:lnSpc>
                <a:spcPct val="80000"/>
              </a:lnSpc>
              <a:spcBef>
                <a:spcPts val="600"/>
              </a:spcBef>
              <a:spcAft>
                <a:spcPts val="0"/>
              </a:spcAft>
              <a:buClr>
                <a:srgbClr val="FF0000"/>
              </a:buClr>
              <a:buFont typeface="Arial"/>
              <a:buNone/>
            </a:pPr>
            <a:endParaRPr sz="2950" b="0" i="0" u="none" strike="noStrike" cap="none" baseline="0">
              <a:solidFill>
                <a:schemeClr val="dk1"/>
              </a:solidFill>
              <a:latin typeface="Calibri"/>
              <a:ea typeface="Calibri"/>
              <a:cs typeface="Calibri"/>
              <a:sym typeface="Calibri"/>
            </a:endParaRPr>
          </a:p>
          <a:p>
            <a:pPr marL="457200" marR="0" lvl="0" indent="-269240" algn="l" rtl="0">
              <a:lnSpc>
                <a:spcPct val="80000"/>
              </a:lnSpc>
              <a:spcBef>
                <a:spcPts val="600"/>
              </a:spcBef>
              <a:spcAft>
                <a:spcPts val="0"/>
              </a:spcAft>
              <a:buClr>
                <a:srgbClr val="FF0000"/>
              </a:buClr>
              <a:buFont typeface="Arial"/>
              <a:buNone/>
            </a:pPr>
            <a:endParaRPr sz="2950" b="0" i="0" u="none" strike="noStrike" cap="none" baseline="0">
              <a:solidFill>
                <a:schemeClr val="dk1"/>
              </a:solidFill>
              <a:latin typeface="Calibri"/>
              <a:ea typeface="Calibri"/>
              <a:cs typeface="Calibri"/>
              <a:sym typeface="Calibri"/>
            </a:endParaRPr>
          </a:p>
          <a:p>
            <a:pPr marL="457200" marR="0" lvl="0" indent="-457200" algn="l" rtl="0">
              <a:lnSpc>
                <a:spcPct val="80000"/>
              </a:lnSpc>
              <a:spcBef>
                <a:spcPts val="600"/>
              </a:spcBef>
              <a:spcAft>
                <a:spcPts val="0"/>
              </a:spcAft>
              <a:buClr>
                <a:srgbClr val="FF0000"/>
              </a:buClr>
              <a:buSzPct val="98333"/>
              <a:buFont typeface="Arial"/>
              <a:buChar char="•"/>
            </a:pPr>
            <a:r>
              <a:rPr lang="en-US" sz="2950" b="0" i="0" u="none" strike="noStrike" cap="none" baseline="0">
                <a:solidFill>
                  <a:schemeClr val="dk1"/>
                </a:solidFill>
                <a:latin typeface="Calibri"/>
                <a:ea typeface="Calibri"/>
                <a:cs typeface="Calibri"/>
                <a:sym typeface="Calibri"/>
              </a:rPr>
              <a:t>Do the behaviors/rules meet OMPUA guidelines?</a:t>
            </a:r>
          </a:p>
          <a:p>
            <a:pPr marL="457200" marR="0" lvl="0" indent="-457200" algn="l" rtl="0">
              <a:lnSpc>
                <a:spcPct val="80000"/>
              </a:lnSpc>
              <a:spcBef>
                <a:spcPts val="600"/>
              </a:spcBef>
              <a:spcAft>
                <a:spcPts val="0"/>
              </a:spcAft>
              <a:buClr>
                <a:srgbClr val="FF0000"/>
              </a:buClr>
              <a:buSzPct val="98333"/>
              <a:buFont typeface="Arial"/>
              <a:buChar char="•"/>
            </a:pPr>
            <a:r>
              <a:rPr lang="en-US" sz="2950" b="0" i="0" u="none" strike="noStrike" cap="none" baseline="0">
                <a:solidFill>
                  <a:schemeClr val="dk1"/>
                </a:solidFill>
                <a:latin typeface="Calibri"/>
                <a:ea typeface="Calibri"/>
                <a:cs typeface="Calibri"/>
                <a:sym typeface="Calibri"/>
              </a:rPr>
              <a:t>Do they, together, create a vision of a highly successful student?</a:t>
            </a:r>
          </a:p>
          <a:p>
            <a:pPr marL="0" marR="0" lvl="0" indent="0" algn="l" rtl="0">
              <a:lnSpc>
                <a:spcPct val="80000"/>
              </a:lnSpc>
              <a:spcBef>
                <a:spcPts val="1192"/>
              </a:spcBef>
              <a:buClr>
                <a:srgbClr val="FF0000"/>
              </a:buClr>
              <a:buFont typeface="Arial"/>
              <a:buNone/>
            </a:pPr>
            <a:endParaRPr sz="2950" b="0" i="0" u="none" strike="noStrike" cap="none" baseline="0">
              <a:solidFill>
                <a:srgbClr val="009E47"/>
              </a:solidFill>
              <a:latin typeface="Calibri"/>
              <a:ea typeface="Calibri"/>
              <a:cs typeface="Calibri"/>
              <a:sym typeface="Calibri"/>
            </a:endParaRPr>
          </a:p>
        </p:txBody>
      </p:sp>
      <p:graphicFrame>
        <p:nvGraphicFramePr>
          <p:cNvPr id="740" name="Shape 740"/>
          <p:cNvGraphicFramePr/>
          <p:nvPr/>
        </p:nvGraphicFramePr>
        <p:xfrm>
          <a:off x="1471882" y="2791634"/>
          <a:ext cx="6096000" cy="1531950"/>
        </p:xfrm>
        <a:graphic>
          <a:graphicData uri="http://schemas.openxmlformats.org/drawingml/2006/table">
            <a:tbl>
              <a:tblPr firstRow="1" bandRow="1">
                <a:noFill/>
                <a:tableStyleId>{6827E71F-8466-4B31-9BEE-B565A08FF2A7}</a:tableStyleId>
              </a:tblPr>
              <a:tblGrid>
                <a:gridCol w="1762125">
                  <a:extLst>
                    <a:ext uri="{9D8B030D-6E8A-4147-A177-3AD203B41FA5}">
                      <a16:colId xmlns:a16="http://schemas.microsoft.com/office/drawing/2014/main" val="20000"/>
                    </a:ext>
                  </a:extLst>
                </a:gridCol>
                <a:gridCol w="4333875">
                  <a:extLst>
                    <a:ext uri="{9D8B030D-6E8A-4147-A177-3AD203B41FA5}">
                      <a16:colId xmlns:a16="http://schemas.microsoft.com/office/drawing/2014/main" val="20001"/>
                    </a:ext>
                  </a:extLst>
                </a:gridCol>
              </a:tblGrid>
              <a:tr h="596100">
                <a:tc>
                  <a:txBody>
                    <a:bodyPr/>
                    <a:lstStyle/>
                    <a:p>
                      <a:pPr marL="0" marR="0" lvl="0" indent="0" algn="l" rtl="0">
                        <a:spcBef>
                          <a:spcPts val="0"/>
                        </a:spcBef>
                        <a:buNone/>
                      </a:pPr>
                      <a:endParaRPr sz="1800" u="none" strike="noStrike" cap="none" baseline="0"/>
                    </a:p>
                  </a:txBody>
                  <a:tcPr marL="91450" marR="91450" marT="45725" marB="45725"/>
                </a:tc>
                <a:tc>
                  <a:txBody>
                    <a:bodyPr/>
                    <a:lstStyle/>
                    <a:p>
                      <a:pPr marL="0" marR="0" lvl="0" indent="0" algn="ctr" rtl="0">
                        <a:spcBef>
                          <a:spcPts val="0"/>
                        </a:spcBef>
                        <a:buSzPct val="25000"/>
                        <a:buNone/>
                      </a:pPr>
                      <a:r>
                        <a:rPr lang="en-US" sz="2800" b="1" u="none" strike="noStrike" cap="none" baseline="0"/>
                        <a:t>Hallway</a:t>
                      </a:r>
                    </a:p>
                  </a:txBody>
                  <a:tcPr marL="91450" marR="91450" marT="45725" marB="45725"/>
                </a:tc>
                <a:extLst>
                  <a:ext uri="{0D108BD9-81ED-4DB2-BD59-A6C34878D82A}">
                    <a16:rowId xmlns:a16="http://schemas.microsoft.com/office/drawing/2014/main" val="10000"/>
                  </a:ext>
                </a:extLst>
              </a:tr>
              <a:tr h="935850">
                <a:tc>
                  <a:txBody>
                    <a:bodyPr/>
                    <a:lstStyle/>
                    <a:p>
                      <a:pPr marL="0" marR="0" lvl="0" indent="0" algn="ctr" rtl="0">
                        <a:spcBef>
                          <a:spcPts val="0"/>
                        </a:spcBef>
                        <a:buSzPct val="25000"/>
                        <a:buNone/>
                      </a:pPr>
                      <a:r>
                        <a:rPr lang="en-US" sz="2800" b="1" u="none" strike="noStrike" cap="none" baseline="0"/>
                        <a:t>Safe</a:t>
                      </a:r>
                    </a:p>
                  </a:txBody>
                  <a:tcPr marL="91450" marR="91450" marT="45725" marB="45725"/>
                </a:tc>
                <a:tc>
                  <a:txBody>
                    <a:bodyPr/>
                    <a:lstStyle/>
                    <a:p>
                      <a:pPr marL="0" marR="0" lvl="0" indent="0" algn="l" rtl="0">
                        <a:spcBef>
                          <a:spcPts val="0"/>
                        </a:spcBef>
                        <a:buNone/>
                      </a:pPr>
                      <a:endParaRPr sz="1800" u="none" strike="noStrike" cap="none" baseline="0"/>
                    </a:p>
                  </a:txBody>
                  <a:tcPr marL="91450" marR="91450" marT="45725" marB="45725">
                    <a:solidFill>
                      <a:srgbClr val="FFFF00"/>
                    </a:solidFill>
                  </a:tcPr>
                </a:tc>
                <a:extLst>
                  <a:ext uri="{0D108BD9-81ED-4DB2-BD59-A6C34878D82A}">
                    <a16:rowId xmlns:a16="http://schemas.microsoft.com/office/drawing/2014/main" val="10001"/>
                  </a:ext>
                </a:extLst>
              </a:tr>
            </a:tbl>
          </a:graphicData>
        </a:graphic>
      </p:graphicFrame>
    </p:spTree>
  </p:cSld>
  <p:clrMapOvr>
    <a:masterClrMapping/>
  </p:clrMapOvr>
  <p:transition spd="slow">
    <p:cut/>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745"/>
        <p:cNvGrpSpPr/>
        <p:nvPr/>
      </p:nvGrpSpPr>
      <p:grpSpPr>
        <a:xfrm>
          <a:off x="0" y="0"/>
          <a:ext cx="0" cy="0"/>
          <a:chOff x="0" y="0"/>
          <a:chExt cx="0" cy="0"/>
        </a:xfrm>
      </p:grpSpPr>
      <p:sp>
        <p:nvSpPr>
          <p:cNvPr id="746" name="Shape 746"/>
          <p:cNvSpPr txBox="1">
            <a:spLocks noGrp="1"/>
          </p:cNvSpPr>
          <p:nvPr>
            <p:ph type="title"/>
          </p:nvPr>
        </p:nvSpPr>
        <p:spPr>
          <a:xfrm>
            <a:off x="457200" y="0"/>
            <a:ext cx="8229600" cy="1417638"/>
          </a:xfrm>
          <a:prstGeom prst="rect">
            <a:avLst/>
          </a:prstGeom>
          <a:noFill/>
          <a:ln>
            <a:noFill/>
          </a:ln>
        </p:spPr>
        <p:txBody>
          <a:bodyPr lIns="91425" tIns="45700" rIns="91425" bIns="45700" anchor="ctr" anchorCtr="0">
            <a:noAutofit/>
          </a:bodyPr>
          <a:lstStyle/>
          <a:p>
            <a:pPr marL="0" marR="0" lvl="0" indent="0" algn="ctr" rtl="0">
              <a:spcBef>
                <a:spcPts val="0"/>
              </a:spcBef>
              <a:buClr>
                <a:schemeClr val="dk1"/>
              </a:buClr>
              <a:buSzPct val="25000"/>
              <a:buFont typeface="Calibri"/>
              <a:buNone/>
            </a:pPr>
            <a:r>
              <a:rPr lang="en-US" sz="3200" b="0" i="0" u="none" strike="noStrike" cap="none" baseline="0">
                <a:solidFill>
                  <a:schemeClr val="dk1"/>
                </a:solidFill>
                <a:latin typeface="Calibri"/>
                <a:ea typeface="Calibri"/>
                <a:cs typeface="Calibri"/>
                <a:sym typeface="Calibri"/>
              </a:rPr>
              <a:t>Schoolwide Expectations Matrix</a:t>
            </a:r>
          </a:p>
        </p:txBody>
      </p:sp>
      <p:graphicFrame>
        <p:nvGraphicFramePr>
          <p:cNvPr id="747" name="Shape 747"/>
          <p:cNvGraphicFramePr/>
          <p:nvPr/>
        </p:nvGraphicFramePr>
        <p:xfrm>
          <a:off x="150125" y="1089025"/>
          <a:ext cx="8778000" cy="4919630"/>
        </p:xfrm>
        <a:graphic>
          <a:graphicData uri="http://schemas.openxmlformats.org/drawingml/2006/table">
            <a:tbl>
              <a:tblPr>
                <a:noFill/>
                <a:tableStyleId>{C7DCC903-CDD4-4853-82ED-3978AD040161}</a:tableStyleId>
              </a:tblPr>
              <a:tblGrid>
                <a:gridCol w="1502825">
                  <a:extLst>
                    <a:ext uri="{9D8B030D-6E8A-4147-A177-3AD203B41FA5}">
                      <a16:colId xmlns:a16="http://schemas.microsoft.com/office/drawing/2014/main" val="20000"/>
                    </a:ext>
                  </a:extLst>
                </a:gridCol>
                <a:gridCol w="1240875">
                  <a:extLst>
                    <a:ext uri="{9D8B030D-6E8A-4147-A177-3AD203B41FA5}">
                      <a16:colId xmlns:a16="http://schemas.microsoft.com/office/drawing/2014/main" val="20001"/>
                    </a:ext>
                  </a:extLst>
                </a:gridCol>
                <a:gridCol w="1337375">
                  <a:extLst>
                    <a:ext uri="{9D8B030D-6E8A-4147-A177-3AD203B41FA5}">
                      <a16:colId xmlns:a16="http://schemas.microsoft.com/office/drawing/2014/main" val="20002"/>
                    </a:ext>
                  </a:extLst>
                </a:gridCol>
                <a:gridCol w="1504600">
                  <a:extLst>
                    <a:ext uri="{9D8B030D-6E8A-4147-A177-3AD203B41FA5}">
                      <a16:colId xmlns:a16="http://schemas.microsoft.com/office/drawing/2014/main" val="20003"/>
                    </a:ext>
                  </a:extLst>
                </a:gridCol>
                <a:gridCol w="1487275">
                  <a:extLst>
                    <a:ext uri="{9D8B030D-6E8A-4147-A177-3AD203B41FA5}">
                      <a16:colId xmlns:a16="http://schemas.microsoft.com/office/drawing/2014/main" val="20004"/>
                    </a:ext>
                  </a:extLst>
                </a:gridCol>
                <a:gridCol w="1705050">
                  <a:extLst>
                    <a:ext uri="{9D8B030D-6E8A-4147-A177-3AD203B41FA5}">
                      <a16:colId xmlns:a16="http://schemas.microsoft.com/office/drawing/2014/main" val="20005"/>
                    </a:ext>
                  </a:extLst>
                </a:gridCol>
              </a:tblGrid>
              <a:tr h="735750">
                <a:tc>
                  <a:txBody>
                    <a:bodyPr/>
                    <a:lstStyle/>
                    <a:p>
                      <a:pPr marL="0" marR="0" lvl="0" indent="0" algn="l" rtl="0">
                        <a:lnSpc>
                          <a:spcPct val="100000"/>
                        </a:lnSpc>
                        <a:spcBef>
                          <a:spcPts val="0"/>
                        </a:spcBef>
                        <a:spcAft>
                          <a:spcPts val="0"/>
                        </a:spcAft>
                        <a:buClr>
                          <a:schemeClr val="dk1"/>
                        </a:buClr>
                        <a:buFont typeface="Calibri"/>
                        <a:buNone/>
                      </a:pPr>
                      <a:endParaRPr sz="2400" b="1" i="0" u="none" strike="noStrike" cap="none" baseline="0">
                        <a:solidFill>
                          <a:srgbClr val="00B050"/>
                        </a:solidFill>
                        <a:latin typeface="Calibri"/>
                        <a:ea typeface="Calibri"/>
                        <a:cs typeface="Calibri"/>
                        <a:sym typeface="Calibri"/>
                      </a:endParaRPr>
                    </a:p>
                  </a:txBody>
                  <a:tcPr marL="91450" marR="91450" marT="45725" marB="45725">
                    <a:lnL w="12700" cap="flat" cmpd="sng">
                      <a:solidFill>
                        <a:srgbClr val="000000"/>
                      </a:solidFill>
                      <a:prstDash val="solid"/>
                      <a:round/>
                      <a:headEnd type="none" w="med" len="med"/>
                      <a:tailEnd type="none" w="med" len="med"/>
                    </a:lnL>
                    <a:lnR w="12700" cap="flat" cmpd="sng">
                      <a:solidFill>
                        <a:srgbClr val="000000"/>
                      </a:solidFill>
                      <a:prstDash val="solid"/>
                      <a:round/>
                      <a:headEnd type="none" w="med" len="med"/>
                      <a:tailEnd type="none" w="med" len="med"/>
                    </a:lnR>
                    <a:lnT w="12700" cap="flat" cmpd="sng">
                      <a:solidFill>
                        <a:srgbClr val="000000"/>
                      </a:solidFill>
                      <a:prstDash val="solid"/>
                      <a:round/>
                      <a:headEnd type="none" w="med" len="med"/>
                      <a:tailEnd type="none" w="med" len="med"/>
                    </a:lnT>
                    <a:lnB w="12700" cap="flat" cmpd="sng">
                      <a:solidFill>
                        <a:srgbClr val="000000"/>
                      </a:solidFill>
                      <a:prstDash val="solid"/>
                      <a:round/>
                      <a:headEnd type="none" w="med" len="med"/>
                      <a:tailEnd type="none" w="med" len="med"/>
                    </a:lnB>
                    <a:solidFill>
                      <a:schemeClr val="lt1"/>
                    </a:solidFill>
                  </a:tcPr>
                </a:tc>
                <a:tc>
                  <a:txBody>
                    <a:bodyPr/>
                    <a:lstStyle/>
                    <a:p>
                      <a:pPr marL="0" marR="0" lvl="0" indent="0" algn="ctr" rtl="0">
                        <a:lnSpc>
                          <a:spcPct val="100000"/>
                        </a:lnSpc>
                        <a:spcBef>
                          <a:spcPts val="0"/>
                        </a:spcBef>
                        <a:spcAft>
                          <a:spcPts val="0"/>
                        </a:spcAft>
                        <a:buClr>
                          <a:srgbClr val="008000"/>
                        </a:buClr>
                        <a:buSzPct val="25000"/>
                        <a:buFont typeface="Calibri"/>
                        <a:buNone/>
                      </a:pPr>
                      <a:r>
                        <a:rPr lang="en-US" sz="2400" b="1" i="0" u="none" strike="noStrike" cap="none" baseline="0">
                          <a:solidFill>
                            <a:srgbClr val="008000"/>
                          </a:solidFill>
                          <a:latin typeface="Calibri"/>
                          <a:ea typeface="Calibri"/>
                          <a:cs typeface="Calibri"/>
                          <a:sym typeface="Calibri"/>
                        </a:rPr>
                        <a:t>All Settings</a:t>
                      </a:r>
                    </a:p>
                  </a:txBody>
                  <a:tcPr marL="91450" marR="91450" marT="45725" marB="45725">
                    <a:lnL w="12700" cap="flat" cmpd="sng">
                      <a:solidFill>
                        <a:srgbClr val="000000"/>
                      </a:solidFill>
                      <a:prstDash val="solid"/>
                      <a:round/>
                      <a:headEnd type="none" w="med" len="med"/>
                      <a:tailEnd type="none" w="med" len="med"/>
                    </a:lnL>
                    <a:lnR w="12700" cap="flat" cmpd="sng">
                      <a:solidFill>
                        <a:srgbClr val="000000"/>
                      </a:solidFill>
                      <a:prstDash val="solid"/>
                      <a:round/>
                      <a:headEnd type="none" w="med" len="med"/>
                      <a:tailEnd type="none" w="med" len="med"/>
                    </a:lnR>
                    <a:lnT w="12700" cap="flat" cmpd="sng">
                      <a:solidFill>
                        <a:srgbClr val="000000"/>
                      </a:solidFill>
                      <a:prstDash val="solid"/>
                      <a:round/>
                      <a:headEnd type="none" w="med" len="med"/>
                      <a:tailEnd type="none" w="med" len="med"/>
                    </a:lnT>
                    <a:lnB w="12700" cap="flat" cmpd="sng">
                      <a:solidFill>
                        <a:srgbClr val="000000"/>
                      </a:solidFill>
                      <a:prstDash val="solid"/>
                      <a:round/>
                      <a:headEnd type="none" w="med" len="med"/>
                      <a:tailEnd type="none" w="med" len="med"/>
                    </a:lnB>
                    <a:solidFill>
                      <a:schemeClr val="lt1"/>
                    </a:solidFill>
                  </a:tcPr>
                </a:tc>
                <a:tc>
                  <a:txBody>
                    <a:bodyPr/>
                    <a:lstStyle/>
                    <a:p>
                      <a:pPr marL="0" marR="0" lvl="0" indent="0" algn="ctr" rtl="0">
                        <a:lnSpc>
                          <a:spcPct val="100000"/>
                        </a:lnSpc>
                        <a:spcBef>
                          <a:spcPts val="0"/>
                        </a:spcBef>
                        <a:spcAft>
                          <a:spcPts val="0"/>
                        </a:spcAft>
                        <a:buClr>
                          <a:srgbClr val="008000"/>
                        </a:buClr>
                        <a:buSzPct val="25000"/>
                        <a:buFont typeface="Calibri"/>
                        <a:buNone/>
                      </a:pPr>
                      <a:r>
                        <a:rPr lang="en-US" sz="2400" b="1" i="0" u="none" strike="noStrike" cap="none" baseline="0">
                          <a:solidFill>
                            <a:srgbClr val="008000"/>
                          </a:solidFill>
                          <a:latin typeface="Calibri"/>
                          <a:ea typeface="Calibri"/>
                          <a:cs typeface="Calibri"/>
                          <a:sym typeface="Calibri"/>
                        </a:rPr>
                        <a:t>Bus</a:t>
                      </a:r>
                    </a:p>
                  </a:txBody>
                  <a:tcPr marL="91450" marR="91450" marT="45725" marB="45725">
                    <a:lnL w="12700" cap="flat" cmpd="sng">
                      <a:solidFill>
                        <a:srgbClr val="000000"/>
                      </a:solidFill>
                      <a:prstDash val="solid"/>
                      <a:round/>
                      <a:headEnd type="none" w="med" len="med"/>
                      <a:tailEnd type="none" w="med" len="med"/>
                    </a:lnL>
                    <a:lnR w="12700" cap="flat" cmpd="sng">
                      <a:solidFill>
                        <a:srgbClr val="000000"/>
                      </a:solidFill>
                      <a:prstDash val="solid"/>
                      <a:round/>
                      <a:headEnd type="none" w="med" len="med"/>
                      <a:tailEnd type="none" w="med" len="med"/>
                    </a:lnR>
                    <a:lnT w="12700" cap="flat" cmpd="sng">
                      <a:solidFill>
                        <a:srgbClr val="000000"/>
                      </a:solidFill>
                      <a:prstDash val="solid"/>
                      <a:round/>
                      <a:headEnd type="none" w="med" len="med"/>
                      <a:tailEnd type="none" w="med" len="med"/>
                    </a:lnT>
                    <a:lnB w="12700" cap="flat" cmpd="sng">
                      <a:solidFill>
                        <a:srgbClr val="000000"/>
                      </a:solidFill>
                      <a:prstDash val="solid"/>
                      <a:round/>
                      <a:headEnd type="none" w="med" len="med"/>
                      <a:tailEnd type="none" w="med" len="med"/>
                    </a:lnB>
                    <a:solidFill>
                      <a:schemeClr val="lt1"/>
                    </a:solidFill>
                  </a:tcPr>
                </a:tc>
                <a:tc>
                  <a:txBody>
                    <a:bodyPr/>
                    <a:lstStyle/>
                    <a:p>
                      <a:pPr marL="0" marR="0" lvl="0" indent="0" algn="ctr" rtl="0">
                        <a:lnSpc>
                          <a:spcPct val="100000"/>
                        </a:lnSpc>
                        <a:spcBef>
                          <a:spcPts val="0"/>
                        </a:spcBef>
                        <a:spcAft>
                          <a:spcPts val="0"/>
                        </a:spcAft>
                        <a:buClr>
                          <a:srgbClr val="008000"/>
                        </a:buClr>
                        <a:buSzPct val="25000"/>
                        <a:buFont typeface="Calibri"/>
                        <a:buNone/>
                      </a:pPr>
                      <a:r>
                        <a:rPr lang="en-US" sz="2400" b="1" i="0" u="none" strike="noStrike" cap="none" baseline="0">
                          <a:solidFill>
                            <a:srgbClr val="008000"/>
                          </a:solidFill>
                          <a:latin typeface="Calibri"/>
                          <a:ea typeface="Calibri"/>
                          <a:cs typeface="Calibri"/>
                          <a:sym typeface="Calibri"/>
                        </a:rPr>
                        <a:t>Hallway</a:t>
                      </a:r>
                    </a:p>
                  </a:txBody>
                  <a:tcPr marL="91450" marR="91450" marT="45725" marB="45725">
                    <a:lnL w="12700" cap="flat" cmpd="sng">
                      <a:solidFill>
                        <a:srgbClr val="000000"/>
                      </a:solidFill>
                      <a:prstDash val="solid"/>
                      <a:round/>
                      <a:headEnd type="none" w="med" len="med"/>
                      <a:tailEnd type="none" w="med" len="med"/>
                    </a:lnL>
                    <a:lnR w="12700" cap="flat" cmpd="sng">
                      <a:solidFill>
                        <a:srgbClr val="000000"/>
                      </a:solidFill>
                      <a:prstDash val="solid"/>
                      <a:round/>
                      <a:headEnd type="none" w="med" len="med"/>
                      <a:tailEnd type="none" w="med" len="med"/>
                    </a:lnR>
                    <a:lnT w="12700" cap="flat" cmpd="sng">
                      <a:solidFill>
                        <a:srgbClr val="000000"/>
                      </a:solidFill>
                      <a:prstDash val="solid"/>
                      <a:round/>
                      <a:headEnd type="none" w="med" len="med"/>
                      <a:tailEnd type="none" w="med" len="med"/>
                    </a:lnT>
                    <a:lnB w="12700" cap="flat" cmpd="sng">
                      <a:solidFill>
                        <a:srgbClr val="000000"/>
                      </a:solidFill>
                      <a:prstDash val="solid"/>
                      <a:round/>
                      <a:headEnd type="none" w="med" len="med"/>
                      <a:tailEnd type="none" w="med" len="med"/>
                    </a:lnB>
                    <a:solidFill>
                      <a:schemeClr val="lt1"/>
                    </a:solidFill>
                  </a:tcPr>
                </a:tc>
                <a:tc>
                  <a:txBody>
                    <a:bodyPr/>
                    <a:lstStyle/>
                    <a:p>
                      <a:pPr marL="0" marR="0" lvl="0" indent="0" algn="ctr" rtl="0">
                        <a:lnSpc>
                          <a:spcPct val="100000"/>
                        </a:lnSpc>
                        <a:spcBef>
                          <a:spcPts val="0"/>
                        </a:spcBef>
                        <a:spcAft>
                          <a:spcPts val="0"/>
                        </a:spcAft>
                        <a:buClr>
                          <a:srgbClr val="008000"/>
                        </a:buClr>
                        <a:buSzPct val="25000"/>
                        <a:buFont typeface="Calibri"/>
                        <a:buNone/>
                      </a:pPr>
                      <a:r>
                        <a:rPr lang="en-US" sz="2400" b="1" i="0" u="none" strike="noStrike" cap="none" baseline="0">
                          <a:solidFill>
                            <a:srgbClr val="008000"/>
                          </a:solidFill>
                          <a:latin typeface="Calibri"/>
                          <a:ea typeface="Calibri"/>
                          <a:cs typeface="Calibri"/>
                          <a:sym typeface="Calibri"/>
                        </a:rPr>
                        <a:t>Cafeteria</a:t>
                      </a:r>
                    </a:p>
                  </a:txBody>
                  <a:tcPr marL="91450" marR="91450" marT="45725" marB="45725">
                    <a:lnL w="12700" cap="flat" cmpd="sng">
                      <a:solidFill>
                        <a:srgbClr val="000000"/>
                      </a:solidFill>
                      <a:prstDash val="solid"/>
                      <a:round/>
                      <a:headEnd type="none" w="med" len="med"/>
                      <a:tailEnd type="none" w="med" len="med"/>
                    </a:lnL>
                    <a:lnR w="12700" cap="flat" cmpd="sng">
                      <a:solidFill>
                        <a:srgbClr val="000000"/>
                      </a:solidFill>
                      <a:prstDash val="solid"/>
                      <a:round/>
                      <a:headEnd type="none" w="med" len="med"/>
                      <a:tailEnd type="none" w="med" len="med"/>
                    </a:lnR>
                    <a:lnT w="12700" cap="flat" cmpd="sng">
                      <a:solidFill>
                        <a:srgbClr val="000000"/>
                      </a:solidFill>
                      <a:prstDash val="solid"/>
                      <a:round/>
                      <a:headEnd type="none" w="med" len="med"/>
                      <a:tailEnd type="none" w="med" len="med"/>
                    </a:lnT>
                    <a:lnB w="12700" cap="flat" cmpd="sng">
                      <a:solidFill>
                        <a:srgbClr val="000000"/>
                      </a:solidFill>
                      <a:prstDash val="solid"/>
                      <a:round/>
                      <a:headEnd type="none" w="med" len="med"/>
                      <a:tailEnd type="none" w="med" len="med"/>
                    </a:lnB>
                    <a:solidFill>
                      <a:schemeClr val="lt1"/>
                    </a:solidFill>
                  </a:tcPr>
                </a:tc>
                <a:tc>
                  <a:txBody>
                    <a:bodyPr/>
                    <a:lstStyle/>
                    <a:p>
                      <a:pPr marL="0" marR="0" lvl="0" indent="0" algn="ctr" rtl="0">
                        <a:lnSpc>
                          <a:spcPct val="100000"/>
                        </a:lnSpc>
                        <a:spcBef>
                          <a:spcPts val="0"/>
                        </a:spcBef>
                        <a:spcAft>
                          <a:spcPts val="0"/>
                        </a:spcAft>
                        <a:buClr>
                          <a:srgbClr val="008000"/>
                        </a:buClr>
                        <a:buSzPct val="25000"/>
                        <a:buFont typeface="Calibri"/>
                        <a:buNone/>
                      </a:pPr>
                      <a:r>
                        <a:rPr lang="en-US" sz="2400" b="1" i="0" u="none" strike="noStrike" cap="none" baseline="0">
                          <a:solidFill>
                            <a:srgbClr val="008000"/>
                          </a:solidFill>
                          <a:latin typeface="Calibri"/>
                          <a:ea typeface="Calibri"/>
                          <a:cs typeface="Calibri"/>
                          <a:sym typeface="Calibri"/>
                        </a:rPr>
                        <a:t>Classroom</a:t>
                      </a:r>
                    </a:p>
                  </a:txBody>
                  <a:tcPr marL="91450" marR="91450" marT="45725" marB="45725">
                    <a:lnL w="12700" cap="flat" cmpd="sng">
                      <a:solidFill>
                        <a:srgbClr val="000000"/>
                      </a:solidFill>
                      <a:prstDash val="solid"/>
                      <a:round/>
                      <a:headEnd type="none" w="med" len="med"/>
                      <a:tailEnd type="none" w="med" len="med"/>
                    </a:lnL>
                    <a:lnR w="12700" cap="flat" cmpd="sng">
                      <a:solidFill>
                        <a:srgbClr val="000000"/>
                      </a:solidFill>
                      <a:prstDash val="solid"/>
                      <a:round/>
                      <a:headEnd type="none" w="med" len="med"/>
                      <a:tailEnd type="none" w="med" len="med"/>
                    </a:lnR>
                    <a:lnT w="12700" cap="flat" cmpd="sng">
                      <a:solidFill>
                        <a:srgbClr val="000000"/>
                      </a:solidFill>
                      <a:prstDash val="solid"/>
                      <a:round/>
                      <a:headEnd type="none" w="med" len="med"/>
                      <a:tailEnd type="none" w="med" len="med"/>
                    </a:lnT>
                    <a:lnB w="12700" cap="flat" cmpd="sng">
                      <a:solidFill>
                        <a:srgbClr val="000000"/>
                      </a:solidFill>
                      <a:prstDash val="solid"/>
                      <a:round/>
                      <a:headEnd type="none" w="med" len="med"/>
                      <a:tailEnd type="none" w="med" len="med"/>
                    </a:lnB>
                    <a:solidFill>
                      <a:schemeClr val="lt1"/>
                    </a:solidFill>
                  </a:tcPr>
                </a:tc>
                <a:extLst>
                  <a:ext uri="{0D108BD9-81ED-4DB2-BD59-A6C34878D82A}">
                    <a16:rowId xmlns:a16="http://schemas.microsoft.com/office/drawing/2014/main" val="10000"/>
                  </a:ext>
                </a:extLst>
              </a:tr>
              <a:tr h="1308025">
                <a:tc>
                  <a:txBody>
                    <a:bodyPr/>
                    <a:lstStyle/>
                    <a:p>
                      <a:pPr marL="0" marR="0" lvl="0" indent="0" algn="ctr" rtl="0">
                        <a:lnSpc>
                          <a:spcPct val="100000"/>
                        </a:lnSpc>
                        <a:spcBef>
                          <a:spcPts val="0"/>
                        </a:spcBef>
                        <a:spcAft>
                          <a:spcPts val="0"/>
                        </a:spcAft>
                        <a:buClr>
                          <a:schemeClr val="dk1"/>
                        </a:buClr>
                        <a:buSzPct val="25000"/>
                        <a:buFont typeface="Calibri"/>
                        <a:buNone/>
                      </a:pPr>
                      <a:r>
                        <a:rPr lang="en-US" sz="2000" b="1" i="0" u="none" strike="noStrike" cap="none" baseline="0">
                          <a:solidFill>
                            <a:schemeClr val="dk1"/>
                          </a:solidFill>
                          <a:latin typeface="Calibri"/>
                          <a:ea typeface="Calibri"/>
                          <a:cs typeface="Calibri"/>
                          <a:sym typeface="Calibri"/>
                        </a:rPr>
                        <a:t>Be Safe</a:t>
                      </a:r>
                    </a:p>
                  </a:txBody>
                  <a:tcPr marL="91450" marR="91450" marT="45725" marB="45725">
                    <a:lnL w="12700" cap="flat" cmpd="sng">
                      <a:solidFill>
                        <a:srgbClr val="000000"/>
                      </a:solidFill>
                      <a:prstDash val="solid"/>
                      <a:round/>
                      <a:headEnd type="none" w="med" len="med"/>
                      <a:tailEnd type="none" w="med" len="med"/>
                    </a:lnL>
                    <a:lnR w="12700" cap="flat" cmpd="sng">
                      <a:solidFill>
                        <a:srgbClr val="000000"/>
                      </a:solidFill>
                      <a:prstDash val="solid"/>
                      <a:round/>
                      <a:headEnd type="none" w="med" len="med"/>
                      <a:tailEnd type="none" w="med" len="med"/>
                    </a:lnR>
                    <a:lnT w="12700" cap="flat" cmpd="sng">
                      <a:solidFill>
                        <a:srgbClr val="000000"/>
                      </a:solidFill>
                      <a:prstDash val="solid"/>
                      <a:round/>
                      <a:headEnd type="none" w="med" len="med"/>
                      <a:tailEnd type="none" w="med" len="med"/>
                    </a:lnT>
                    <a:lnB w="12700" cap="flat" cmpd="sng">
                      <a:solidFill>
                        <a:srgbClr val="000000"/>
                      </a:solidFill>
                      <a:prstDash val="solid"/>
                      <a:round/>
                      <a:headEnd type="none" w="med" len="med"/>
                      <a:tailEnd type="none" w="med" len="med"/>
                    </a:lnB>
                    <a:solidFill>
                      <a:schemeClr val="lt1"/>
                    </a:solidFill>
                  </a:tcPr>
                </a:tc>
                <a:tc>
                  <a:txBody>
                    <a:bodyPr/>
                    <a:lstStyle/>
                    <a:p>
                      <a:pPr marL="166688" marR="0" lvl="0" indent="-166688" algn="l" rtl="0">
                        <a:lnSpc>
                          <a:spcPct val="100000"/>
                        </a:lnSpc>
                        <a:spcBef>
                          <a:spcPts val="0"/>
                        </a:spcBef>
                        <a:spcAft>
                          <a:spcPts val="0"/>
                        </a:spcAft>
                        <a:buClr>
                          <a:srgbClr val="008000"/>
                        </a:buClr>
                        <a:buSzPct val="100000"/>
                        <a:buFont typeface="Arial"/>
                        <a:buChar char="•"/>
                      </a:pPr>
                      <a:r>
                        <a:rPr lang="en-US" sz="1400" b="1" i="0" u="none" strike="noStrike" cap="none" baseline="0">
                          <a:solidFill>
                            <a:srgbClr val="008000"/>
                          </a:solidFill>
                          <a:latin typeface="Calibri"/>
                          <a:ea typeface="Calibri"/>
                          <a:cs typeface="Calibri"/>
                          <a:sym typeface="Calibri"/>
                        </a:rPr>
                        <a:t>Walk</a:t>
                      </a:r>
                    </a:p>
                    <a:p>
                      <a:pPr marL="166688" marR="0" lvl="0" indent="-166688" algn="l" rtl="0">
                        <a:lnSpc>
                          <a:spcPct val="100000"/>
                        </a:lnSpc>
                        <a:spcBef>
                          <a:spcPts val="0"/>
                        </a:spcBef>
                        <a:spcAft>
                          <a:spcPts val="0"/>
                        </a:spcAft>
                        <a:buClr>
                          <a:srgbClr val="008000"/>
                        </a:buClr>
                        <a:buSzPct val="100000"/>
                        <a:buFont typeface="Arial"/>
                        <a:buChar char="•"/>
                      </a:pPr>
                      <a:r>
                        <a:rPr lang="en-US" sz="1400" b="1" i="0" u="none" strike="noStrike" cap="none" baseline="0">
                          <a:solidFill>
                            <a:srgbClr val="008000"/>
                          </a:solidFill>
                          <a:latin typeface="Calibri"/>
                          <a:ea typeface="Calibri"/>
                          <a:cs typeface="Calibri"/>
                          <a:sym typeface="Calibri"/>
                        </a:rPr>
                        <a:t>Keep hands, feet &amp; objects to yourself</a:t>
                      </a:r>
                    </a:p>
                  </a:txBody>
                  <a:tcPr marL="91450" marR="91450" marT="45725" marB="45725">
                    <a:lnL w="12700" cap="flat" cmpd="sng">
                      <a:solidFill>
                        <a:srgbClr val="000000"/>
                      </a:solidFill>
                      <a:prstDash val="solid"/>
                      <a:round/>
                      <a:headEnd type="none" w="med" len="med"/>
                      <a:tailEnd type="none" w="med" len="med"/>
                    </a:lnL>
                    <a:lnR w="12700" cap="flat" cmpd="sng">
                      <a:solidFill>
                        <a:srgbClr val="000000"/>
                      </a:solidFill>
                      <a:prstDash val="solid"/>
                      <a:round/>
                      <a:headEnd type="none" w="med" len="med"/>
                      <a:tailEnd type="none" w="med" len="med"/>
                    </a:lnR>
                    <a:lnT w="12700" cap="flat" cmpd="sng">
                      <a:solidFill>
                        <a:srgbClr val="000000"/>
                      </a:solidFill>
                      <a:prstDash val="solid"/>
                      <a:round/>
                      <a:headEnd type="none" w="med" len="med"/>
                      <a:tailEnd type="none" w="med" len="med"/>
                    </a:lnT>
                    <a:lnB w="12700" cap="flat" cmpd="sng">
                      <a:solidFill>
                        <a:srgbClr val="000000"/>
                      </a:solidFill>
                      <a:prstDash val="solid"/>
                      <a:round/>
                      <a:headEnd type="none" w="med" len="med"/>
                      <a:tailEnd type="none" w="med" len="med"/>
                    </a:lnB>
                    <a:solidFill>
                      <a:schemeClr val="lt1"/>
                    </a:solidFill>
                  </a:tcPr>
                </a:tc>
                <a:tc>
                  <a:txBody>
                    <a:bodyPr/>
                    <a:lstStyle/>
                    <a:p>
                      <a:pPr marL="125413" marR="0" lvl="0" indent="-125413" algn="l" rtl="0">
                        <a:lnSpc>
                          <a:spcPct val="100000"/>
                        </a:lnSpc>
                        <a:spcBef>
                          <a:spcPts val="0"/>
                        </a:spcBef>
                        <a:spcAft>
                          <a:spcPts val="0"/>
                        </a:spcAft>
                        <a:buClr>
                          <a:srgbClr val="008000"/>
                        </a:buClr>
                        <a:buSzPct val="100000"/>
                        <a:buFont typeface="Arial"/>
                        <a:buChar char="•"/>
                      </a:pPr>
                      <a:r>
                        <a:rPr lang="en-US" sz="1400" b="1" i="0" u="none" strike="noStrike" cap="none" baseline="0">
                          <a:solidFill>
                            <a:srgbClr val="008000"/>
                          </a:solidFill>
                          <a:latin typeface="Calibri"/>
                          <a:ea typeface="Calibri"/>
                          <a:cs typeface="Calibri"/>
                          <a:sym typeface="Calibri"/>
                        </a:rPr>
                        <a:t>Remain seated</a:t>
                      </a:r>
                    </a:p>
                    <a:p>
                      <a:pPr marL="0" marR="0" lvl="0" indent="0" algn="l" rtl="0">
                        <a:lnSpc>
                          <a:spcPct val="100000"/>
                        </a:lnSpc>
                        <a:spcBef>
                          <a:spcPts val="0"/>
                        </a:spcBef>
                        <a:spcAft>
                          <a:spcPts val="0"/>
                        </a:spcAft>
                        <a:buClr>
                          <a:schemeClr val="dk1"/>
                        </a:buClr>
                        <a:buFont typeface="Arial"/>
                        <a:buNone/>
                      </a:pPr>
                      <a:endParaRPr sz="1400" b="1" i="0" u="none" strike="noStrike" cap="none" baseline="0">
                        <a:solidFill>
                          <a:srgbClr val="008000"/>
                        </a:solidFill>
                        <a:latin typeface="Calibri"/>
                        <a:ea typeface="Calibri"/>
                        <a:cs typeface="Calibri"/>
                        <a:sym typeface="Calibri"/>
                      </a:endParaRPr>
                    </a:p>
                  </a:txBody>
                  <a:tcPr marL="91450" marR="91450" marT="45725" marB="45725">
                    <a:lnL w="12700" cap="flat" cmpd="sng">
                      <a:solidFill>
                        <a:srgbClr val="000000"/>
                      </a:solidFill>
                      <a:prstDash val="solid"/>
                      <a:round/>
                      <a:headEnd type="none" w="med" len="med"/>
                      <a:tailEnd type="none" w="med" len="med"/>
                    </a:lnL>
                    <a:lnR w="12700" cap="flat" cmpd="sng">
                      <a:solidFill>
                        <a:srgbClr val="000000"/>
                      </a:solidFill>
                      <a:prstDash val="solid"/>
                      <a:round/>
                      <a:headEnd type="none" w="med" len="med"/>
                      <a:tailEnd type="none" w="med" len="med"/>
                    </a:lnR>
                    <a:lnT w="12700" cap="flat" cmpd="sng">
                      <a:solidFill>
                        <a:srgbClr val="000000"/>
                      </a:solidFill>
                      <a:prstDash val="solid"/>
                      <a:round/>
                      <a:headEnd type="none" w="med" len="med"/>
                      <a:tailEnd type="none" w="med" len="med"/>
                    </a:lnT>
                    <a:lnB w="12700" cap="flat" cmpd="sng">
                      <a:solidFill>
                        <a:srgbClr val="000000"/>
                      </a:solidFill>
                      <a:prstDash val="solid"/>
                      <a:round/>
                      <a:headEnd type="none" w="med" len="med"/>
                      <a:tailEnd type="none" w="med" len="med"/>
                    </a:lnB>
                    <a:solidFill>
                      <a:schemeClr val="lt1"/>
                    </a:solidFill>
                  </a:tcPr>
                </a:tc>
                <a:tc>
                  <a:txBody>
                    <a:bodyPr/>
                    <a:lstStyle/>
                    <a:p>
                      <a:pPr marL="125413" marR="0" lvl="0" indent="-125413" algn="l" rtl="0">
                        <a:lnSpc>
                          <a:spcPct val="100000"/>
                        </a:lnSpc>
                        <a:spcBef>
                          <a:spcPts val="0"/>
                        </a:spcBef>
                        <a:spcAft>
                          <a:spcPts val="0"/>
                        </a:spcAft>
                        <a:buClr>
                          <a:srgbClr val="008000"/>
                        </a:buClr>
                        <a:buSzPct val="100000"/>
                        <a:buFont typeface="Arial"/>
                        <a:buChar char="•"/>
                      </a:pPr>
                      <a:r>
                        <a:rPr lang="en-US" sz="1400" b="1" i="0" u="none" strike="noStrike" cap="none" baseline="0">
                          <a:solidFill>
                            <a:srgbClr val="008000"/>
                          </a:solidFill>
                          <a:latin typeface="Calibri"/>
                          <a:ea typeface="Calibri"/>
                          <a:cs typeface="Calibri"/>
                          <a:sym typeface="Calibri"/>
                        </a:rPr>
                        <a:t>Stay to the right</a:t>
                      </a:r>
                    </a:p>
                  </a:txBody>
                  <a:tcPr marL="91450" marR="91450" marT="45725" marB="45725">
                    <a:lnL w="12700" cap="flat" cmpd="sng">
                      <a:solidFill>
                        <a:srgbClr val="000000"/>
                      </a:solidFill>
                      <a:prstDash val="solid"/>
                      <a:round/>
                      <a:headEnd type="none" w="med" len="med"/>
                      <a:tailEnd type="none" w="med" len="med"/>
                    </a:lnL>
                    <a:lnR w="12700" cap="flat" cmpd="sng">
                      <a:solidFill>
                        <a:srgbClr val="000000"/>
                      </a:solidFill>
                      <a:prstDash val="solid"/>
                      <a:round/>
                      <a:headEnd type="none" w="med" len="med"/>
                      <a:tailEnd type="none" w="med" len="med"/>
                    </a:lnR>
                    <a:lnT w="12700" cap="flat" cmpd="sng">
                      <a:solidFill>
                        <a:srgbClr val="000000"/>
                      </a:solidFill>
                      <a:prstDash val="solid"/>
                      <a:round/>
                      <a:headEnd type="none" w="med" len="med"/>
                      <a:tailEnd type="none" w="med" len="med"/>
                    </a:lnT>
                    <a:lnB w="12700" cap="flat" cmpd="sng">
                      <a:solidFill>
                        <a:srgbClr val="000000"/>
                      </a:solidFill>
                      <a:prstDash val="solid"/>
                      <a:round/>
                      <a:headEnd type="none" w="med" len="med"/>
                      <a:tailEnd type="none" w="med" len="med"/>
                    </a:lnB>
                    <a:solidFill>
                      <a:schemeClr val="lt1"/>
                    </a:solidFill>
                  </a:tcPr>
                </a:tc>
                <a:tc>
                  <a:txBody>
                    <a:bodyPr/>
                    <a:lstStyle/>
                    <a:p>
                      <a:pPr marL="166688" marR="0" lvl="0" indent="-166688" algn="l" rtl="0">
                        <a:lnSpc>
                          <a:spcPct val="100000"/>
                        </a:lnSpc>
                        <a:spcBef>
                          <a:spcPts val="0"/>
                        </a:spcBef>
                        <a:spcAft>
                          <a:spcPts val="0"/>
                        </a:spcAft>
                        <a:buClr>
                          <a:srgbClr val="008000"/>
                        </a:buClr>
                        <a:buSzPct val="100000"/>
                        <a:buFont typeface="Arial"/>
                        <a:buChar char="•"/>
                      </a:pPr>
                      <a:r>
                        <a:rPr lang="en-US" sz="1400" b="1" i="0" u="none" strike="noStrike" cap="none" baseline="0">
                          <a:solidFill>
                            <a:srgbClr val="008000"/>
                          </a:solidFill>
                          <a:latin typeface="Calibri"/>
                          <a:ea typeface="Calibri"/>
                          <a:cs typeface="Calibri"/>
                          <a:sym typeface="Calibri"/>
                        </a:rPr>
                        <a:t>Stay seated until dismissed</a:t>
                      </a:r>
                    </a:p>
                    <a:p>
                      <a:pPr marL="166688" marR="0" lvl="0" indent="-166688" algn="l" rtl="0">
                        <a:lnSpc>
                          <a:spcPct val="100000"/>
                        </a:lnSpc>
                        <a:spcBef>
                          <a:spcPts val="0"/>
                        </a:spcBef>
                        <a:spcAft>
                          <a:spcPts val="0"/>
                        </a:spcAft>
                        <a:buClr>
                          <a:srgbClr val="008000"/>
                        </a:buClr>
                        <a:buSzPct val="100000"/>
                        <a:buFont typeface="Arial"/>
                        <a:buChar char="•"/>
                      </a:pPr>
                      <a:r>
                        <a:rPr lang="en-US" sz="1400" b="1" i="0" u="none" strike="noStrike" cap="none" baseline="0">
                          <a:solidFill>
                            <a:srgbClr val="008000"/>
                          </a:solidFill>
                          <a:latin typeface="Calibri"/>
                          <a:ea typeface="Calibri"/>
                          <a:cs typeface="Calibri"/>
                          <a:sym typeface="Calibri"/>
                        </a:rPr>
                        <a:t>Report spills</a:t>
                      </a:r>
                    </a:p>
                  </a:txBody>
                  <a:tcPr marL="91450" marR="91450" marT="45725" marB="45725">
                    <a:lnL w="12700" cap="flat" cmpd="sng">
                      <a:solidFill>
                        <a:srgbClr val="000000"/>
                      </a:solidFill>
                      <a:prstDash val="solid"/>
                      <a:round/>
                      <a:headEnd type="none" w="med" len="med"/>
                      <a:tailEnd type="none" w="med" len="med"/>
                    </a:lnL>
                    <a:lnR w="12700" cap="flat" cmpd="sng">
                      <a:solidFill>
                        <a:srgbClr val="000000"/>
                      </a:solidFill>
                      <a:prstDash val="solid"/>
                      <a:round/>
                      <a:headEnd type="none" w="med" len="med"/>
                      <a:tailEnd type="none" w="med" len="med"/>
                    </a:lnR>
                    <a:lnT w="12700" cap="flat" cmpd="sng">
                      <a:solidFill>
                        <a:srgbClr val="000000"/>
                      </a:solidFill>
                      <a:prstDash val="solid"/>
                      <a:round/>
                      <a:headEnd type="none" w="med" len="med"/>
                      <a:tailEnd type="none" w="med" len="med"/>
                    </a:lnT>
                    <a:lnB w="12700" cap="flat" cmpd="sng">
                      <a:solidFill>
                        <a:srgbClr val="000000"/>
                      </a:solidFill>
                      <a:prstDash val="solid"/>
                      <a:round/>
                      <a:headEnd type="none" w="med" len="med"/>
                      <a:tailEnd type="none" w="med" len="med"/>
                    </a:lnB>
                    <a:solidFill>
                      <a:schemeClr val="lt1"/>
                    </a:solidFill>
                  </a:tcPr>
                </a:tc>
                <a:tc>
                  <a:txBody>
                    <a:bodyPr/>
                    <a:lstStyle/>
                    <a:p>
                      <a:pPr marL="166688" marR="0" lvl="0" indent="-166688" algn="l" rtl="0">
                        <a:lnSpc>
                          <a:spcPct val="100000"/>
                        </a:lnSpc>
                        <a:spcBef>
                          <a:spcPts val="0"/>
                        </a:spcBef>
                        <a:spcAft>
                          <a:spcPts val="0"/>
                        </a:spcAft>
                        <a:buClr>
                          <a:srgbClr val="008000"/>
                        </a:buClr>
                        <a:buSzPct val="100000"/>
                        <a:buFont typeface="Arial"/>
                        <a:buChar char="•"/>
                      </a:pPr>
                      <a:r>
                        <a:rPr lang="en-US" sz="1400" b="1" i="0" u="none" strike="noStrike" cap="none" baseline="0">
                          <a:solidFill>
                            <a:srgbClr val="008000"/>
                          </a:solidFill>
                          <a:latin typeface="Calibri"/>
                          <a:ea typeface="Calibri"/>
                          <a:cs typeface="Calibri"/>
                          <a:sym typeface="Calibri"/>
                        </a:rPr>
                        <a:t>Use materials appropriately</a:t>
                      </a:r>
                    </a:p>
                    <a:p>
                      <a:pPr marL="125413" marR="0" lvl="0" indent="-125413" algn="l" rtl="0">
                        <a:lnSpc>
                          <a:spcPct val="100000"/>
                        </a:lnSpc>
                        <a:spcBef>
                          <a:spcPts val="0"/>
                        </a:spcBef>
                        <a:spcAft>
                          <a:spcPts val="0"/>
                        </a:spcAft>
                        <a:buClr>
                          <a:srgbClr val="008000"/>
                        </a:buClr>
                        <a:buSzPct val="100000"/>
                        <a:buFont typeface="Arial"/>
                        <a:buChar char="•"/>
                      </a:pPr>
                      <a:r>
                        <a:rPr lang="en-US" sz="1400" b="1" i="0" u="none" strike="noStrike" cap="none" baseline="0">
                          <a:solidFill>
                            <a:srgbClr val="008000"/>
                          </a:solidFill>
                          <a:latin typeface="Calibri"/>
                          <a:ea typeface="Calibri"/>
                          <a:cs typeface="Calibri"/>
                          <a:sym typeface="Calibri"/>
                        </a:rPr>
                        <a:t>Stay in assigned space</a:t>
                      </a:r>
                    </a:p>
                  </a:txBody>
                  <a:tcPr marL="91450" marR="91450" marT="45725" marB="45725">
                    <a:lnL w="12700" cap="flat" cmpd="sng">
                      <a:solidFill>
                        <a:srgbClr val="000000"/>
                      </a:solidFill>
                      <a:prstDash val="solid"/>
                      <a:round/>
                      <a:headEnd type="none" w="med" len="med"/>
                      <a:tailEnd type="none" w="med" len="med"/>
                    </a:lnL>
                    <a:lnR w="12700" cap="flat" cmpd="sng">
                      <a:solidFill>
                        <a:srgbClr val="000000"/>
                      </a:solidFill>
                      <a:prstDash val="solid"/>
                      <a:round/>
                      <a:headEnd type="none" w="med" len="med"/>
                      <a:tailEnd type="none" w="med" len="med"/>
                    </a:lnR>
                    <a:lnT w="12700" cap="flat" cmpd="sng">
                      <a:solidFill>
                        <a:srgbClr val="000000"/>
                      </a:solidFill>
                      <a:prstDash val="solid"/>
                      <a:round/>
                      <a:headEnd type="none" w="med" len="med"/>
                      <a:tailEnd type="none" w="med" len="med"/>
                    </a:lnT>
                    <a:lnB w="12700" cap="flat" cmpd="sng">
                      <a:solidFill>
                        <a:srgbClr val="000000"/>
                      </a:solidFill>
                      <a:prstDash val="solid"/>
                      <a:round/>
                      <a:headEnd type="none" w="med" len="med"/>
                      <a:tailEnd type="none" w="med" len="med"/>
                    </a:lnB>
                    <a:solidFill>
                      <a:schemeClr val="lt1"/>
                    </a:solidFill>
                  </a:tcPr>
                </a:tc>
                <a:extLst>
                  <a:ext uri="{0D108BD9-81ED-4DB2-BD59-A6C34878D82A}">
                    <a16:rowId xmlns:a16="http://schemas.microsoft.com/office/drawing/2014/main" val="10001"/>
                  </a:ext>
                </a:extLst>
              </a:tr>
              <a:tr h="1308025">
                <a:tc>
                  <a:txBody>
                    <a:bodyPr/>
                    <a:lstStyle/>
                    <a:p>
                      <a:pPr marL="0" marR="0" lvl="0" indent="0" algn="ctr" rtl="0">
                        <a:lnSpc>
                          <a:spcPct val="100000"/>
                        </a:lnSpc>
                        <a:spcBef>
                          <a:spcPts val="0"/>
                        </a:spcBef>
                        <a:spcAft>
                          <a:spcPts val="0"/>
                        </a:spcAft>
                        <a:buClr>
                          <a:schemeClr val="dk1"/>
                        </a:buClr>
                        <a:buSzPct val="25000"/>
                        <a:buFont typeface="Calibri"/>
                        <a:buNone/>
                      </a:pPr>
                      <a:r>
                        <a:rPr lang="en-US" sz="2000" b="1" i="0" u="none" strike="noStrike" cap="none" baseline="0">
                          <a:solidFill>
                            <a:schemeClr val="dk1"/>
                          </a:solidFill>
                          <a:latin typeface="Calibri"/>
                          <a:ea typeface="Calibri"/>
                          <a:cs typeface="Calibri"/>
                          <a:sym typeface="Calibri"/>
                        </a:rPr>
                        <a:t>Be Respectful</a:t>
                      </a:r>
                    </a:p>
                    <a:p>
                      <a:pPr marL="0" marR="0" lvl="0" indent="0" algn="ctr" rtl="0">
                        <a:lnSpc>
                          <a:spcPct val="100000"/>
                        </a:lnSpc>
                        <a:spcBef>
                          <a:spcPts val="0"/>
                        </a:spcBef>
                        <a:spcAft>
                          <a:spcPts val="0"/>
                        </a:spcAft>
                        <a:buClr>
                          <a:schemeClr val="dk1"/>
                        </a:buClr>
                        <a:buFont typeface="Calibri"/>
                        <a:buNone/>
                      </a:pPr>
                      <a:endParaRPr sz="2000" b="0" i="0" u="none" strike="noStrike" cap="none" baseline="0">
                        <a:solidFill>
                          <a:srgbClr val="000000"/>
                        </a:solidFill>
                        <a:latin typeface="Calibri"/>
                        <a:ea typeface="Calibri"/>
                        <a:cs typeface="Calibri"/>
                        <a:sym typeface="Calibri"/>
                      </a:endParaRPr>
                    </a:p>
                  </a:txBody>
                  <a:tcPr marL="91450" marR="91450" marT="45725" marB="45725">
                    <a:lnL w="12700" cap="flat" cmpd="sng">
                      <a:solidFill>
                        <a:srgbClr val="000000"/>
                      </a:solidFill>
                      <a:prstDash val="solid"/>
                      <a:round/>
                      <a:headEnd type="none" w="med" len="med"/>
                      <a:tailEnd type="none" w="med" len="med"/>
                    </a:lnL>
                    <a:lnR w="12700" cap="flat" cmpd="sng">
                      <a:solidFill>
                        <a:srgbClr val="000000"/>
                      </a:solidFill>
                      <a:prstDash val="solid"/>
                      <a:round/>
                      <a:headEnd type="none" w="med" len="med"/>
                      <a:tailEnd type="none" w="med" len="med"/>
                    </a:lnR>
                    <a:lnT w="12700" cap="flat" cmpd="sng">
                      <a:solidFill>
                        <a:srgbClr val="000000"/>
                      </a:solidFill>
                      <a:prstDash val="solid"/>
                      <a:round/>
                      <a:headEnd type="none" w="med" len="med"/>
                      <a:tailEnd type="none" w="med" len="med"/>
                    </a:lnT>
                    <a:lnB w="12700" cap="flat" cmpd="sng">
                      <a:solidFill>
                        <a:srgbClr val="000000"/>
                      </a:solidFill>
                      <a:prstDash val="solid"/>
                      <a:round/>
                      <a:headEnd type="none" w="med" len="med"/>
                      <a:tailEnd type="none" w="med" len="med"/>
                    </a:lnB>
                    <a:solidFill>
                      <a:schemeClr val="lt1"/>
                    </a:solidFill>
                  </a:tcPr>
                </a:tc>
                <a:tc>
                  <a:txBody>
                    <a:bodyPr/>
                    <a:lstStyle/>
                    <a:p>
                      <a:pPr marL="166688" marR="0" lvl="0" indent="-166688" algn="l" rtl="0">
                        <a:lnSpc>
                          <a:spcPct val="100000"/>
                        </a:lnSpc>
                        <a:spcBef>
                          <a:spcPts val="0"/>
                        </a:spcBef>
                        <a:spcAft>
                          <a:spcPts val="0"/>
                        </a:spcAft>
                        <a:buClr>
                          <a:srgbClr val="008000"/>
                        </a:buClr>
                        <a:buSzPct val="100000"/>
                        <a:buFont typeface="Arial"/>
                        <a:buChar char="•"/>
                      </a:pPr>
                      <a:r>
                        <a:rPr lang="en-US" sz="1400" b="1" i="0" u="none" strike="noStrike" cap="none" baseline="0">
                          <a:solidFill>
                            <a:srgbClr val="008000"/>
                          </a:solidFill>
                          <a:latin typeface="Calibri"/>
                          <a:ea typeface="Calibri"/>
                          <a:cs typeface="Calibri"/>
                          <a:sym typeface="Calibri"/>
                        </a:rPr>
                        <a:t>Use appropriate language</a:t>
                      </a:r>
                    </a:p>
                    <a:p>
                      <a:pPr marL="166688" marR="0" lvl="0" indent="-166688" algn="l" rtl="0">
                        <a:lnSpc>
                          <a:spcPct val="100000"/>
                        </a:lnSpc>
                        <a:spcBef>
                          <a:spcPts val="0"/>
                        </a:spcBef>
                        <a:spcAft>
                          <a:spcPts val="0"/>
                        </a:spcAft>
                        <a:buClr>
                          <a:srgbClr val="008000"/>
                        </a:buClr>
                        <a:buSzPct val="100000"/>
                        <a:buFont typeface="Arial"/>
                        <a:buChar char="•"/>
                      </a:pPr>
                      <a:r>
                        <a:rPr lang="en-US" sz="1400" b="1" i="0" u="none" strike="noStrike" cap="none" baseline="0">
                          <a:solidFill>
                            <a:srgbClr val="008000"/>
                          </a:solidFill>
                          <a:latin typeface="Calibri"/>
                          <a:ea typeface="Calibri"/>
                          <a:cs typeface="Calibri"/>
                          <a:sym typeface="Calibri"/>
                        </a:rPr>
                        <a:t>Use appropriate voice level</a:t>
                      </a:r>
                    </a:p>
                  </a:txBody>
                  <a:tcPr marL="91450" marR="91450" marT="45725" marB="45725">
                    <a:lnL w="12700" cap="flat" cmpd="sng">
                      <a:solidFill>
                        <a:srgbClr val="000000"/>
                      </a:solidFill>
                      <a:prstDash val="solid"/>
                      <a:round/>
                      <a:headEnd type="none" w="med" len="med"/>
                      <a:tailEnd type="none" w="med" len="med"/>
                    </a:lnL>
                    <a:lnR w="12700" cap="flat" cmpd="sng">
                      <a:solidFill>
                        <a:srgbClr val="000000"/>
                      </a:solidFill>
                      <a:prstDash val="solid"/>
                      <a:round/>
                      <a:headEnd type="none" w="med" len="med"/>
                      <a:tailEnd type="none" w="med" len="med"/>
                    </a:lnR>
                    <a:lnT w="12700" cap="flat" cmpd="sng">
                      <a:solidFill>
                        <a:srgbClr val="000000"/>
                      </a:solidFill>
                      <a:prstDash val="solid"/>
                      <a:round/>
                      <a:headEnd type="none" w="med" len="med"/>
                      <a:tailEnd type="none" w="med" len="med"/>
                    </a:lnT>
                    <a:lnB w="12700" cap="flat" cmpd="sng">
                      <a:solidFill>
                        <a:srgbClr val="000000"/>
                      </a:solidFill>
                      <a:prstDash val="solid"/>
                      <a:round/>
                      <a:headEnd type="none" w="med" len="med"/>
                      <a:tailEnd type="none" w="med" len="med"/>
                    </a:lnB>
                    <a:solidFill>
                      <a:schemeClr val="lt1"/>
                    </a:solidFill>
                  </a:tcPr>
                </a:tc>
                <a:tc>
                  <a:txBody>
                    <a:bodyPr/>
                    <a:lstStyle/>
                    <a:p>
                      <a:pPr marL="125413" marR="0" lvl="0" indent="-125413" algn="l" rtl="0">
                        <a:lnSpc>
                          <a:spcPct val="100000"/>
                        </a:lnSpc>
                        <a:spcBef>
                          <a:spcPts val="0"/>
                        </a:spcBef>
                        <a:spcAft>
                          <a:spcPts val="0"/>
                        </a:spcAft>
                        <a:buClr>
                          <a:srgbClr val="008000"/>
                        </a:buClr>
                        <a:buSzPct val="100000"/>
                        <a:buFont typeface="Arial"/>
                        <a:buChar char="•"/>
                      </a:pPr>
                      <a:r>
                        <a:rPr lang="en-US" sz="1400" b="1" i="0" u="none" strike="noStrike" cap="none" baseline="0">
                          <a:solidFill>
                            <a:srgbClr val="008000"/>
                          </a:solidFill>
                          <a:latin typeface="Calibri"/>
                          <a:ea typeface="Calibri"/>
                          <a:cs typeface="Calibri"/>
                          <a:sym typeface="Calibri"/>
                        </a:rPr>
                        <a:t>Go quickly to designated seat</a:t>
                      </a:r>
                    </a:p>
                    <a:p>
                      <a:pPr marL="125413" marR="0" lvl="0" indent="-125413" algn="l" rtl="0">
                        <a:lnSpc>
                          <a:spcPct val="100000"/>
                        </a:lnSpc>
                        <a:spcBef>
                          <a:spcPts val="0"/>
                        </a:spcBef>
                        <a:spcAft>
                          <a:spcPts val="0"/>
                        </a:spcAft>
                        <a:buClr>
                          <a:srgbClr val="008000"/>
                        </a:buClr>
                        <a:buSzPct val="100000"/>
                        <a:buFont typeface="Arial"/>
                        <a:buChar char="•"/>
                      </a:pPr>
                      <a:r>
                        <a:rPr lang="en-US" sz="1400" b="1" i="0" u="none" strike="noStrike" cap="none" baseline="0">
                          <a:solidFill>
                            <a:srgbClr val="008000"/>
                          </a:solidFill>
                          <a:latin typeface="Calibri"/>
                          <a:ea typeface="Calibri"/>
                          <a:cs typeface="Calibri"/>
                          <a:sym typeface="Calibri"/>
                        </a:rPr>
                        <a:t>Exit quickly</a:t>
                      </a:r>
                    </a:p>
                  </a:txBody>
                  <a:tcPr marL="91450" marR="91450" marT="45725" marB="45725">
                    <a:lnL w="12700" cap="flat" cmpd="sng">
                      <a:solidFill>
                        <a:srgbClr val="000000"/>
                      </a:solidFill>
                      <a:prstDash val="solid"/>
                      <a:round/>
                      <a:headEnd type="none" w="med" len="med"/>
                      <a:tailEnd type="none" w="med" len="med"/>
                    </a:lnL>
                    <a:lnR w="12700" cap="flat" cmpd="sng">
                      <a:solidFill>
                        <a:srgbClr val="000000"/>
                      </a:solidFill>
                      <a:prstDash val="solid"/>
                      <a:round/>
                      <a:headEnd type="none" w="med" len="med"/>
                      <a:tailEnd type="none" w="med" len="med"/>
                    </a:lnR>
                    <a:lnT w="12700" cap="flat" cmpd="sng">
                      <a:solidFill>
                        <a:srgbClr val="000000"/>
                      </a:solidFill>
                      <a:prstDash val="solid"/>
                      <a:round/>
                      <a:headEnd type="none" w="med" len="med"/>
                      <a:tailEnd type="none" w="med" len="med"/>
                    </a:lnT>
                    <a:lnB w="12700" cap="flat" cmpd="sng">
                      <a:solidFill>
                        <a:srgbClr val="000000"/>
                      </a:solidFill>
                      <a:prstDash val="solid"/>
                      <a:round/>
                      <a:headEnd type="none" w="med" len="med"/>
                      <a:tailEnd type="none" w="med" len="med"/>
                    </a:lnB>
                    <a:solidFill>
                      <a:schemeClr val="lt1"/>
                    </a:solidFill>
                  </a:tcPr>
                </a:tc>
                <a:tc>
                  <a:txBody>
                    <a:bodyPr/>
                    <a:lstStyle/>
                    <a:p>
                      <a:pPr marL="125413" marR="0" lvl="0" indent="-125413" algn="l" rtl="0">
                        <a:lnSpc>
                          <a:spcPct val="100000"/>
                        </a:lnSpc>
                        <a:spcBef>
                          <a:spcPts val="0"/>
                        </a:spcBef>
                        <a:spcAft>
                          <a:spcPts val="0"/>
                        </a:spcAft>
                        <a:buClr>
                          <a:srgbClr val="008000"/>
                        </a:buClr>
                        <a:buSzPct val="100000"/>
                        <a:buFont typeface="Arial"/>
                        <a:buChar char="•"/>
                      </a:pPr>
                      <a:r>
                        <a:rPr lang="en-US" sz="1400" b="1" i="0" u="none" strike="noStrike" cap="none" baseline="0">
                          <a:solidFill>
                            <a:srgbClr val="008000"/>
                          </a:solidFill>
                          <a:latin typeface="Calibri"/>
                          <a:ea typeface="Calibri"/>
                          <a:cs typeface="Calibri"/>
                          <a:sym typeface="Calibri"/>
                        </a:rPr>
                        <a:t>Use only your assigned locker</a:t>
                      </a:r>
                    </a:p>
                  </a:txBody>
                  <a:tcPr marL="91450" marR="91450" marT="45725" marB="45725">
                    <a:lnL w="12700" cap="flat" cmpd="sng">
                      <a:solidFill>
                        <a:srgbClr val="000000"/>
                      </a:solidFill>
                      <a:prstDash val="solid"/>
                      <a:round/>
                      <a:headEnd type="none" w="med" len="med"/>
                      <a:tailEnd type="none" w="med" len="med"/>
                    </a:lnL>
                    <a:lnR w="12700" cap="flat" cmpd="sng">
                      <a:solidFill>
                        <a:srgbClr val="000000"/>
                      </a:solidFill>
                      <a:prstDash val="solid"/>
                      <a:round/>
                      <a:headEnd type="none" w="med" len="med"/>
                      <a:tailEnd type="none" w="med" len="med"/>
                    </a:lnR>
                    <a:lnT w="12700" cap="flat" cmpd="sng">
                      <a:solidFill>
                        <a:srgbClr val="000000"/>
                      </a:solidFill>
                      <a:prstDash val="solid"/>
                      <a:round/>
                      <a:headEnd type="none" w="med" len="med"/>
                      <a:tailEnd type="none" w="med" len="med"/>
                    </a:lnT>
                    <a:lnB w="12700" cap="flat" cmpd="sng">
                      <a:solidFill>
                        <a:srgbClr val="000000"/>
                      </a:solidFill>
                      <a:prstDash val="solid"/>
                      <a:round/>
                      <a:headEnd type="none" w="med" len="med"/>
                      <a:tailEnd type="none" w="med" len="med"/>
                    </a:lnB>
                    <a:solidFill>
                      <a:schemeClr val="lt1"/>
                    </a:solidFill>
                  </a:tcPr>
                </a:tc>
                <a:tc>
                  <a:txBody>
                    <a:bodyPr/>
                    <a:lstStyle/>
                    <a:p>
                      <a:pPr marL="125413" marR="0" lvl="0" indent="-125413" algn="l" rtl="0">
                        <a:lnSpc>
                          <a:spcPct val="100000"/>
                        </a:lnSpc>
                        <a:spcBef>
                          <a:spcPts val="0"/>
                        </a:spcBef>
                        <a:spcAft>
                          <a:spcPts val="0"/>
                        </a:spcAft>
                        <a:buClr>
                          <a:srgbClr val="008000"/>
                        </a:buClr>
                        <a:buSzPct val="100000"/>
                        <a:buFont typeface="Arial"/>
                        <a:buChar char="•"/>
                      </a:pPr>
                      <a:r>
                        <a:rPr lang="en-US" sz="1400" b="1" i="0" u="none" strike="noStrike" cap="none" baseline="0">
                          <a:solidFill>
                            <a:srgbClr val="008000"/>
                          </a:solidFill>
                          <a:latin typeface="Calibri"/>
                          <a:ea typeface="Calibri"/>
                          <a:cs typeface="Calibri"/>
                          <a:sym typeface="Calibri"/>
                        </a:rPr>
                        <a:t>Patiently wait in line</a:t>
                      </a:r>
                    </a:p>
                  </a:txBody>
                  <a:tcPr marL="91450" marR="91450" marT="45725" marB="45725">
                    <a:lnL w="12700" cap="flat" cmpd="sng">
                      <a:solidFill>
                        <a:srgbClr val="000000"/>
                      </a:solidFill>
                      <a:prstDash val="solid"/>
                      <a:round/>
                      <a:headEnd type="none" w="med" len="med"/>
                      <a:tailEnd type="none" w="med" len="med"/>
                    </a:lnL>
                    <a:lnR w="12700" cap="flat" cmpd="sng">
                      <a:solidFill>
                        <a:srgbClr val="000000"/>
                      </a:solidFill>
                      <a:prstDash val="solid"/>
                      <a:round/>
                      <a:headEnd type="none" w="med" len="med"/>
                      <a:tailEnd type="none" w="med" len="med"/>
                    </a:lnR>
                    <a:lnT w="12700" cap="flat" cmpd="sng">
                      <a:solidFill>
                        <a:srgbClr val="000000"/>
                      </a:solidFill>
                      <a:prstDash val="solid"/>
                      <a:round/>
                      <a:headEnd type="none" w="med" len="med"/>
                      <a:tailEnd type="none" w="med" len="med"/>
                    </a:lnT>
                    <a:lnB w="12700" cap="flat" cmpd="sng">
                      <a:solidFill>
                        <a:srgbClr val="000000"/>
                      </a:solidFill>
                      <a:prstDash val="solid"/>
                      <a:round/>
                      <a:headEnd type="none" w="med" len="med"/>
                      <a:tailEnd type="none" w="med" len="med"/>
                    </a:lnB>
                    <a:solidFill>
                      <a:schemeClr val="lt1"/>
                    </a:solidFill>
                  </a:tcPr>
                </a:tc>
                <a:tc>
                  <a:txBody>
                    <a:bodyPr/>
                    <a:lstStyle/>
                    <a:p>
                      <a:pPr marL="125413" marR="0" lvl="0" indent="-125413" algn="l" rtl="0">
                        <a:lnSpc>
                          <a:spcPct val="100000"/>
                        </a:lnSpc>
                        <a:spcBef>
                          <a:spcPts val="0"/>
                        </a:spcBef>
                        <a:spcAft>
                          <a:spcPts val="0"/>
                        </a:spcAft>
                        <a:buClr>
                          <a:srgbClr val="008000"/>
                        </a:buClr>
                        <a:buSzPct val="100000"/>
                        <a:buFont typeface="Arial"/>
                        <a:buChar char="•"/>
                      </a:pPr>
                      <a:r>
                        <a:rPr lang="en-US" sz="1400" b="1" i="0" u="none" strike="noStrike" cap="none" baseline="0">
                          <a:solidFill>
                            <a:srgbClr val="008000"/>
                          </a:solidFill>
                          <a:latin typeface="Calibri"/>
                          <a:ea typeface="Calibri"/>
                          <a:cs typeface="Calibri"/>
                          <a:sym typeface="Calibri"/>
                        </a:rPr>
                        <a:t>Listen to the speaker</a:t>
                      </a:r>
                    </a:p>
                  </a:txBody>
                  <a:tcPr marL="91450" marR="91450" marT="45725" marB="45725">
                    <a:lnL w="12700" cap="flat" cmpd="sng">
                      <a:solidFill>
                        <a:srgbClr val="000000"/>
                      </a:solidFill>
                      <a:prstDash val="solid"/>
                      <a:round/>
                      <a:headEnd type="none" w="med" len="med"/>
                      <a:tailEnd type="none" w="med" len="med"/>
                    </a:lnL>
                    <a:lnR w="12700" cap="flat" cmpd="sng">
                      <a:solidFill>
                        <a:srgbClr val="000000"/>
                      </a:solidFill>
                      <a:prstDash val="solid"/>
                      <a:round/>
                      <a:headEnd type="none" w="med" len="med"/>
                      <a:tailEnd type="none" w="med" len="med"/>
                    </a:lnR>
                    <a:lnT w="12700" cap="flat" cmpd="sng">
                      <a:solidFill>
                        <a:srgbClr val="000000"/>
                      </a:solidFill>
                      <a:prstDash val="solid"/>
                      <a:round/>
                      <a:headEnd type="none" w="med" len="med"/>
                      <a:tailEnd type="none" w="med" len="med"/>
                    </a:lnT>
                    <a:lnB w="12700" cap="flat" cmpd="sng">
                      <a:solidFill>
                        <a:srgbClr val="000000"/>
                      </a:solidFill>
                      <a:prstDash val="solid"/>
                      <a:round/>
                      <a:headEnd type="none" w="med" len="med"/>
                      <a:tailEnd type="none" w="med" len="med"/>
                    </a:lnB>
                    <a:solidFill>
                      <a:schemeClr val="lt1"/>
                    </a:solidFill>
                  </a:tcPr>
                </a:tc>
                <a:extLst>
                  <a:ext uri="{0D108BD9-81ED-4DB2-BD59-A6C34878D82A}">
                    <a16:rowId xmlns:a16="http://schemas.microsoft.com/office/drawing/2014/main" val="10002"/>
                  </a:ext>
                </a:extLst>
              </a:tr>
              <a:tr h="1417025">
                <a:tc>
                  <a:txBody>
                    <a:bodyPr/>
                    <a:lstStyle/>
                    <a:p>
                      <a:pPr marL="0" marR="0" lvl="0" indent="0" algn="ctr" rtl="0">
                        <a:lnSpc>
                          <a:spcPct val="100000"/>
                        </a:lnSpc>
                        <a:spcBef>
                          <a:spcPts val="0"/>
                        </a:spcBef>
                        <a:spcAft>
                          <a:spcPts val="0"/>
                        </a:spcAft>
                        <a:buClr>
                          <a:schemeClr val="dk1"/>
                        </a:buClr>
                        <a:buSzPct val="25000"/>
                        <a:buFont typeface="Calibri"/>
                        <a:buNone/>
                      </a:pPr>
                      <a:r>
                        <a:rPr lang="en-US" sz="2000" b="1" i="0" u="none" strike="noStrike" cap="none" baseline="0">
                          <a:solidFill>
                            <a:schemeClr val="dk1"/>
                          </a:solidFill>
                          <a:latin typeface="Calibri"/>
                          <a:ea typeface="Calibri"/>
                          <a:cs typeface="Calibri"/>
                          <a:sym typeface="Calibri"/>
                        </a:rPr>
                        <a:t>Be Responsible</a:t>
                      </a:r>
                    </a:p>
                  </a:txBody>
                  <a:tcPr marL="91450" marR="91450" marT="45725" marB="45725">
                    <a:lnL w="12700" cap="flat" cmpd="sng">
                      <a:solidFill>
                        <a:srgbClr val="000000"/>
                      </a:solidFill>
                      <a:prstDash val="solid"/>
                      <a:round/>
                      <a:headEnd type="none" w="med" len="med"/>
                      <a:tailEnd type="none" w="med" len="med"/>
                    </a:lnL>
                    <a:lnR w="12700" cap="flat" cmpd="sng">
                      <a:solidFill>
                        <a:srgbClr val="000000"/>
                      </a:solidFill>
                      <a:prstDash val="solid"/>
                      <a:round/>
                      <a:headEnd type="none" w="med" len="med"/>
                      <a:tailEnd type="none" w="med" len="med"/>
                    </a:lnR>
                    <a:lnT w="12700" cap="flat" cmpd="sng">
                      <a:solidFill>
                        <a:srgbClr val="000000"/>
                      </a:solidFill>
                      <a:prstDash val="solid"/>
                      <a:round/>
                      <a:headEnd type="none" w="med" len="med"/>
                      <a:tailEnd type="none" w="med" len="med"/>
                    </a:lnT>
                    <a:lnB w="12700" cap="flat" cmpd="sng">
                      <a:solidFill>
                        <a:srgbClr val="000000"/>
                      </a:solidFill>
                      <a:prstDash val="solid"/>
                      <a:round/>
                      <a:headEnd type="none" w="med" len="med"/>
                      <a:tailEnd type="none" w="med" len="med"/>
                    </a:lnB>
                    <a:solidFill>
                      <a:schemeClr val="lt1"/>
                    </a:solidFill>
                  </a:tcPr>
                </a:tc>
                <a:tc>
                  <a:txBody>
                    <a:bodyPr/>
                    <a:lstStyle/>
                    <a:p>
                      <a:pPr marL="166688" marR="0" lvl="0" indent="-166688" algn="l" rtl="0">
                        <a:lnSpc>
                          <a:spcPct val="100000"/>
                        </a:lnSpc>
                        <a:spcBef>
                          <a:spcPts val="0"/>
                        </a:spcBef>
                        <a:spcAft>
                          <a:spcPts val="0"/>
                        </a:spcAft>
                        <a:buClr>
                          <a:srgbClr val="008000"/>
                        </a:buClr>
                        <a:buSzPct val="100000"/>
                        <a:buFont typeface="Arial"/>
                        <a:buChar char="•"/>
                      </a:pPr>
                      <a:r>
                        <a:rPr lang="en-US" sz="1400" b="1" i="0" u="none" strike="noStrike" cap="none" baseline="0">
                          <a:solidFill>
                            <a:srgbClr val="008000"/>
                          </a:solidFill>
                          <a:latin typeface="Calibri"/>
                          <a:ea typeface="Calibri"/>
                          <a:cs typeface="Calibri"/>
                          <a:sym typeface="Calibri"/>
                        </a:rPr>
                        <a:t>Follow Directions</a:t>
                      </a:r>
                    </a:p>
                    <a:p>
                      <a:pPr marL="166688" marR="0" lvl="0" indent="-166688" algn="l" rtl="0">
                        <a:lnSpc>
                          <a:spcPct val="100000"/>
                        </a:lnSpc>
                        <a:spcBef>
                          <a:spcPts val="0"/>
                        </a:spcBef>
                        <a:spcAft>
                          <a:spcPts val="0"/>
                        </a:spcAft>
                        <a:buClr>
                          <a:srgbClr val="008000"/>
                        </a:buClr>
                        <a:buSzPct val="100000"/>
                        <a:buFont typeface="Arial"/>
                        <a:buChar char="•"/>
                      </a:pPr>
                      <a:r>
                        <a:rPr lang="en-US" sz="1400" b="1" i="0" u="none" strike="noStrike" cap="none" baseline="0">
                          <a:solidFill>
                            <a:srgbClr val="008000"/>
                          </a:solidFill>
                          <a:latin typeface="Calibri"/>
                          <a:ea typeface="Calibri"/>
                          <a:cs typeface="Calibri"/>
                          <a:sym typeface="Calibri"/>
                        </a:rPr>
                        <a:t>Keep all areas clean</a:t>
                      </a:r>
                    </a:p>
                  </a:txBody>
                  <a:tcPr marL="91450" marR="91450" marT="45725" marB="45725">
                    <a:lnL w="12700" cap="flat" cmpd="sng">
                      <a:solidFill>
                        <a:srgbClr val="000000"/>
                      </a:solidFill>
                      <a:prstDash val="solid"/>
                      <a:round/>
                      <a:headEnd type="none" w="med" len="med"/>
                      <a:tailEnd type="none" w="med" len="med"/>
                    </a:lnL>
                    <a:lnR w="12700" cap="flat" cmpd="sng">
                      <a:solidFill>
                        <a:srgbClr val="000000"/>
                      </a:solidFill>
                      <a:prstDash val="solid"/>
                      <a:round/>
                      <a:headEnd type="none" w="med" len="med"/>
                      <a:tailEnd type="none" w="med" len="med"/>
                    </a:lnR>
                    <a:lnT w="12700" cap="flat" cmpd="sng">
                      <a:solidFill>
                        <a:srgbClr val="000000"/>
                      </a:solidFill>
                      <a:prstDash val="solid"/>
                      <a:round/>
                      <a:headEnd type="none" w="med" len="med"/>
                      <a:tailEnd type="none" w="med" len="med"/>
                    </a:lnT>
                    <a:lnB w="12700" cap="flat" cmpd="sng">
                      <a:solidFill>
                        <a:srgbClr val="000000"/>
                      </a:solidFill>
                      <a:prstDash val="solid"/>
                      <a:round/>
                      <a:headEnd type="none" w="med" len="med"/>
                      <a:tailEnd type="none" w="med" len="med"/>
                    </a:lnB>
                    <a:solidFill>
                      <a:schemeClr val="lt1"/>
                    </a:solidFill>
                  </a:tcPr>
                </a:tc>
                <a:tc>
                  <a:txBody>
                    <a:bodyPr/>
                    <a:lstStyle/>
                    <a:p>
                      <a:pPr marL="166688" marR="0" lvl="0" indent="-166688" algn="l" rtl="0">
                        <a:lnSpc>
                          <a:spcPct val="100000"/>
                        </a:lnSpc>
                        <a:spcBef>
                          <a:spcPts val="0"/>
                        </a:spcBef>
                        <a:spcAft>
                          <a:spcPts val="0"/>
                        </a:spcAft>
                        <a:buClr>
                          <a:srgbClr val="008000"/>
                        </a:buClr>
                        <a:buSzPct val="100000"/>
                        <a:buFont typeface="Arial"/>
                        <a:buChar char="•"/>
                      </a:pPr>
                      <a:r>
                        <a:rPr lang="en-US" sz="1400" b="1" i="0" u="none" strike="noStrike" cap="none" baseline="0">
                          <a:solidFill>
                            <a:srgbClr val="008000"/>
                          </a:solidFill>
                          <a:latin typeface="Calibri"/>
                          <a:ea typeface="Calibri"/>
                          <a:cs typeface="Calibri"/>
                          <a:sym typeface="Calibri"/>
                        </a:rPr>
                        <a:t>Keep belongings inside the bus with you</a:t>
                      </a:r>
                    </a:p>
                  </a:txBody>
                  <a:tcPr marL="91450" marR="91450" marT="45725" marB="45725">
                    <a:lnL w="12700" cap="flat" cmpd="sng">
                      <a:solidFill>
                        <a:srgbClr val="000000"/>
                      </a:solidFill>
                      <a:prstDash val="solid"/>
                      <a:round/>
                      <a:headEnd type="none" w="med" len="med"/>
                      <a:tailEnd type="none" w="med" len="med"/>
                    </a:lnL>
                    <a:lnR w="12700" cap="flat" cmpd="sng">
                      <a:solidFill>
                        <a:srgbClr val="000000"/>
                      </a:solidFill>
                      <a:prstDash val="solid"/>
                      <a:round/>
                      <a:headEnd type="none" w="med" len="med"/>
                      <a:tailEnd type="none" w="med" len="med"/>
                    </a:lnR>
                    <a:lnT w="12700" cap="flat" cmpd="sng">
                      <a:solidFill>
                        <a:srgbClr val="000000"/>
                      </a:solidFill>
                      <a:prstDash val="solid"/>
                      <a:round/>
                      <a:headEnd type="none" w="med" len="med"/>
                      <a:tailEnd type="none" w="med" len="med"/>
                    </a:lnT>
                    <a:lnB w="12700" cap="flat" cmpd="sng">
                      <a:solidFill>
                        <a:srgbClr val="000000"/>
                      </a:solidFill>
                      <a:prstDash val="solid"/>
                      <a:round/>
                      <a:headEnd type="none" w="med" len="med"/>
                      <a:tailEnd type="none" w="med" len="med"/>
                    </a:lnB>
                    <a:solidFill>
                      <a:schemeClr val="lt1"/>
                    </a:solidFill>
                  </a:tcPr>
                </a:tc>
                <a:tc>
                  <a:txBody>
                    <a:bodyPr/>
                    <a:lstStyle/>
                    <a:p>
                      <a:pPr marL="125413" marR="0" lvl="0" indent="-125413" algn="l" rtl="0">
                        <a:lnSpc>
                          <a:spcPct val="100000"/>
                        </a:lnSpc>
                        <a:spcBef>
                          <a:spcPts val="0"/>
                        </a:spcBef>
                        <a:spcAft>
                          <a:spcPts val="0"/>
                        </a:spcAft>
                        <a:buClr>
                          <a:srgbClr val="008000"/>
                        </a:buClr>
                        <a:buSzPct val="100000"/>
                        <a:buFont typeface="Arial"/>
                        <a:buChar char="•"/>
                      </a:pPr>
                      <a:r>
                        <a:rPr lang="en-US" sz="1400" b="1" i="0" u="none" strike="noStrike" cap="none" baseline="0">
                          <a:solidFill>
                            <a:srgbClr val="008000"/>
                          </a:solidFill>
                          <a:latin typeface="Calibri"/>
                          <a:ea typeface="Calibri"/>
                          <a:cs typeface="Calibri"/>
                          <a:sym typeface="Calibri"/>
                        </a:rPr>
                        <a:t>Take most direct route</a:t>
                      </a:r>
                    </a:p>
                    <a:p>
                      <a:pPr marL="125413" marR="0" lvl="0" indent="-125413" algn="l" rtl="0">
                        <a:lnSpc>
                          <a:spcPct val="100000"/>
                        </a:lnSpc>
                        <a:spcBef>
                          <a:spcPts val="0"/>
                        </a:spcBef>
                        <a:spcAft>
                          <a:spcPts val="0"/>
                        </a:spcAft>
                        <a:buClr>
                          <a:srgbClr val="008000"/>
                        </a:buClr>
                        <a:buSzPct val="100000"/>
                        <a:buFont typeface="Arial"/>
                        <a:buChar char="•"/>
                      </a:pPr>
                      <a:r>
                        <a:rPr lang="en-US" sz="1400" b="1" i="0" u="none" strike="noStrike" cap="none" baseline="0">
                          <a:solidFill>
                            <a:srgbClr val="008000"/>
                          </a:solidFill>
                          <a:latin typeface="Calibri"/>
                          <a:ea typeface="Calibri"/>
                          <a:cs typeface="Calibri"/>
                          <a:sym typeface="Calibri"/>
                        </a:rPr>
                        <a:t>Have a pass at all times</a:t>
                      </a:r>
                    </a:p>
                  </a:txBody>
                  <a:tcPr marL="91450" marR="91450" marT="45725" marB="45725">
                    <a:lnL w="12700" cap="flat" cmpd="sng">
                      <a:solidFill>
                        <a:srgbClr val="000000"/>
                      </a:solidFill>
                      <a:prstDash val="solid"/>
                      <a:round/>
                      <a:headEnd type="none" w="med" len="med"/>
                      <a:tailEnd type="none" w="med" len="med"/>
                    </a:lnL>
                    <a:lnR w="12700" cap="flat" cmpd="sng">
                      <a:solidFill>
                        <a:srgbClr val="000000"/>
                      </a:solidFill>
                      <a:prstDash val="solid"/>
                      <a:round/>
                      <a:headEnd type="none" w="med" len="med"/>
                      <a:tailEnd type="none" w="med" len="med"/>
                    </a:lnR>
                    <a:lnT w="12700" cap="flat" cmpd="sng">
                      <a:solidFill>
                        <a:srgbClr val="000000"/>
                      </a:solidFill>
                      <a:prstDash val="solid"/>
                      <a:round/>
                      <a:headEnd type="none" w="med" len="med"/>
                      <a:tailEnd type="none" w="med" len="med"/>
                    </a:lnT>
                    <a:lnB w="12700" cap="flat" cmpd="sng">
                      <a:solidFill>
                        <a:srgbClr val="000000"/>
                      </a:solidFill>
                      <a:prstDash val="solid"/>
                      <a:round/>
                      <a:headEnd type="none" w="med" len="med"/>
                      <a:tailEnd type="none" w="med" len="med"/>
                    </a:lnB>
                    <a:solidFill>
                      <a:schemeClr val="lt1"/>
                    </a:solidFill>
                  </a:tcPr>
                </a:tc>
                <a:tc>
                  <a:txBody>
                    <a:bodyPr/>
                    <a:lstStyle/>
                    <a:p>
                      <a:pPr marL="125413" marR="0" lvl="0" indent="-125413" algn="l" rtl="0">
                        <a:lnSpc>
                          <a:spcPct val="100000"/>
                        </a:lnSpc>
                        <a:spcBef>
                          <a:spcPts val="0"/>
                        </a:spcBef>
                        <a:spcAft>
                          <a:spcPts val="0"/>
                        </a:spcAft>
                        <a:buClr>
                          <a:srgbClr val="008000"/>
                        </a:buClr>
                        <a:buSzPct val="100000"/>
                        <a:buFont typeface="Arial"/>
                        <a:buChar char="•"/>
                      </a:pPr>
                      <a:r>
                        <a:rPr lang="en-US" sz="1400" b="1" i="0" u="none" strike="noStrike" cap="none" baseline="0">
                          <a:solidFill>
                            <a:srgbClr val="008000"/>
                          </a:solidFill>
                          <a:latin typeface="Calibri"/>
                          <a:ea typeface="Calibri"/>
                          <a:cs typeface="Calibri"/>
                          <a:sym typeface="Calibri"/>
                        </a:rPr>
                        <a:t>Clean up after yourself</a:t>
                      </a:r>
                    </a:p>
                    <a:p>
                      <a:pPr marL="125413" marR="0" lvl="0" indent="-125413" algn="l" rtl="0">
                        <a:lnSpc>
                          <a:spcPct val="100000"/>
                        </a:lnSpc>
                        <a:spcBef>
                          <a:spcPts val="0"/>
                        </a:spcBef>
                        <a:spcAft>
                          <a:spcPts val="0"/>
                        </a:spcAft>
                        <a:buClr>
                          <a:srgbClr val="008000"/>
                        </a:buClr>
                        <a:buSzPct val="100000"/>
                        <a:buFont typeface="Arial"/>
                        <a:buChar char="•"/>
                      </a:pPr>
                      <a:r>
                        <a:rPr lang="en-US" sz="1400" b="1" i="0" u="none" strike="noStrike" cap="none" baseline="0">
                          <a:solidFill>
                            <a:srgbClr val="008000"/>
                          </a:solidFill>
                          <a:latin typeface="Calibri"/>
                          <a:ea typeface="Calibri"/>
                          <a:cs typeface="Calibri"/>
                          <a:sym typeface="Calibri"/>
                        </a:rPr>
                        <a:t>Ask permission before getting up</a:t>
                      </a:r>
                    </a:p>
                  </a:txBody>
                  <a:tcPr marL="91450" marR="91450" marT="45725" marB="45725">
                    <a:lnL w="12700" cap="flat" cmpd="sng">
                      <a:solidFill>
                        <a:srgbClr val="000000"/>
                      </a:solidFill>
                      <a:prstDash val="solid"/>
                      <a:round/>
                      <a:headEnd type="none" w="med" len="med"/>
                      <a:tailEnd type="none" w="med" len="med"/>
                    </a:lnL>
                    <a:lnR w="12700" cap="flat" cmpd="sng">
                      <a:solidFill>
                        <a:srgbClr val="000000"/>
                      </a:solidFill>
                      <a:prstDash val="solid"/>
                      <a:round/>
                      <a:headEnd type="none" w="med" len="med"/>
                      <a:tailEnd type="none" w="med" len="med"/>
                    </a:lnR>
                    <a:lnT w="12700" cap="flat" cmpd="sng">
                      <a:solidFill>
                        <a:srgbClr val="000000"/>
                      </a:solidFill>
                      <a:prstDash val="solid"/>
                      <a:round/>
                      <a:headEnd type="none" w="med" len="med"/>
                      <a:tailEnd type="none" w="med" len="med"/>
                    </a:lnT>
                    <a:lnB w="12700" cap="flat" cmpd="sng">
                      <a:solidFill>
                        <a:srgbClr val="000000"/>
                      </a:solidFill>
                      <a:prstDash val="solid"/>
                      <a:round/>
                      <a:headEnd type="none" w="med" len="med"/>
                      <a:tailEnd type="none" w="med" len="med"/>
                    </a:lnB>
                    <a:solidFill>
                      <a:schemeClr val="lt1"/>
                    </a:solidFill>
                  </a:tcPr>
                </a:tc>
                <a:tc>
                  <a:txBody>
                    <a:bodyPr/>
                    <a:lstStyle/>
                    <a:p>
                      <a:pPr marL="125413" marR="0" lvl="0" indent="-125413" algn="l" rtl="0">
                        <a:lnSpc>
                          <a:spcPct val="100000"/>
                        </a:lnSpc>
                        <a:spcBef>
                          <a:spcPts val="0"/>
                        </a:spcBef>
                        <a:spcAft>
                          <a:spcPts val="0"/>
                        </a:spcAft>
                        <a:buClr>
                          <a:srgbClr val="008000"/>
                        </a:buClr>
                        <a:buSzPct val="100000"/>
                        <a:buFont typeface="Arial"/>
                        <a:buChar char="•"/>
                      </a:pPr>
                      <a:r>
                        <a:rPr lang="en-US" sz="1400" b="1" i="0" u="none" strike="noStrike" cap="none" baseline="0">
                          <a:solidFill>
                            <a:srgbClr val="008000"/>
                          </a:solidFill>
                          <a:latin typeface="Calibri"/>
                          <a:ea typeface="Calibri"/>
                          <a:cs typeface="Calibri"/>
                          <a:sym typeface="Calibri"/>
                        </a:rPr>
                        <a:t>Do your work</a:t>
                      </a:r>
                    </a:p>
                  </a:txBody>
                  <a:tcPr marL="91450" marR="91450" marT="45725" marB="45725">
                    <a:lnL w="12700" cap="flat" cmpd="sng">
                      <a:solidFill>
                        <a:srgbClr val="000000"/>
                      </a:solidFill>
                      <a:prstDash val="solid"/>
                      <a:round/>
                      <a:headEnd type="none" w="med" len="med"/>
                      <a:tailEnd type="none" w="med" len="med"/>
                    </a:lnL>
                    <a:lnR w="12700" cap="flat" cmpd="sng">
                      <a:solidFill>
                        <a:srgbClr val="000000"/>
                      </a:solidFill>
                      <a:prstDash val="solid"/>
                      <a:round/>
                      <a:headEnd type="none" w="med" len="med"/>
                      <a:tailEnd type="none" w="med" len="med"/>
                    </a:lnR>
                    <a:lnT w="12700" cap="flat" cmpd="sng">
                      <a:solidFill>
                        <a:srgbClr val="000000"/>
                      </a:solidFill>
                      <a:prstDash val="solid"/>
                      <a:round/>
                      <a:headEnd type="none" w="med" len="med"/>
                      <a:tailEnd type="none" w="med" len="med"/>
                    </a:lnT>
                    <a:lnB w="12700" cap="flat" cmpd="sng">
                      <a:solidFill>
                        <a:srgbClr val="000000"/>
                      </a:solidFill>
                      <a:prstDash val="solid"/>
                      <a:round/>
                      <a:headEnd type="none" w="med" len="med"/>
                      <a:tailEnd type="none" w="med" len="med"/>
                    </a:lnB>
                    <a:solidFill>
                      <a:schemeClr val="lt1"/>
                    </a:solidFill>
                  </a:tcPr>
                </a:tc>
                <a:extLst>
                  <a:ext uri="{0D108BD9-81ED-4DB2-BD59-A6C34878D82A}">
                    <a16:rowId xmlns:a16="http://schemas.microsoft.com/office/drawing/2014/main" val="10003"/>
                  </a:ext>
                </a:extLst>
              </a:tr>
            </a:tbl>
          </a:graphicData>
        </a:graphic>
      </p:graphicFrame>
      <p:grpSp>
        <p:nvGrpSpPr>
          <p:cNvPr id="748" name="Shape 748"/>
          <p:cNvGrpSpPr/>
          <p:nvPr/>
        </p:nvGrpSpPr>
        <p:grpSpPr>
          <a:xfrm>
            <a:off x="12699" y="6211887"/>
            <a:ext cx="9143999" cy="658812"/>
            <a:chOff x="12700" y="6211407"/>
            <a:chExt cx="9144377" cy="659292"/>
          </a:xfrm>
        </p:grpSpPr>
        <p:sp>
          <p:nvSpPr>
            <p:cNvPr id="749" name="Shape 749"/>
            <p:cNvSpPr/>
            <p:nvPr/>
          </p:nvSpPr>
          <p:spPr>
            <a:xfrm>
              <a:off x="12700" y="6756656"/>
              <a:ext cx="9144000" cy="114043"/>
            </a:xfrm>
            <a:prstGeom prst="rect">
              <a:avLst/>
            </a:prstGeom>
            <a:gradFill>
              <a:gsLst>
                <a:gs pos="0">
                  <a:srgbClr val="FF0000"/>
                </a:gs>
                <a:gs pos="100000">
                  <a:srgbClr val="FFFFFF"/>
                </a:gs>
              </a:gsLst>
              <a:path path="circle">
                <a:fillToRect l="100000" b="100000"/>
              </a:path>
              <a:tileRect t="-100000" r="-100000"/>
            </a:gradFill>
            <a:ln>
              <a:noFill/>
            </a:ln>
          </p:spPr>
          <p:txBody>
            <a:bodyPr lIns="91425" tIns="45700" rIns="91425" bIns="45700" anchor="ctr" anchorCtr="0">
              <a:noAutofit/>
            </a:bodyPr>
            <a:lstStyle/>
            <a:p>
              <a:pPr marL="0" marR="0" lvl="0" indent="0" algn="ctr" rtl="0">
                <a:spcBef>
                  <a:spcPts val="0"/>
                </a:spcBef>
                <a:buNone/>
              </a:pPr>
              <a:endParaRPr sz="1800" b="0" i="0" u="none" strike="noStrike" cap="none" baseline="0">
                <a:solidFill>
                  <a:schemeClr val="lt1"/>
                </a:solidFill>
                <a:latin typeface="Calibri"/>
                <a:ea typeface="Calibri"/>
                <a:cs typeface="Calibri"/>
                <a:sym typeface="Calibri"/>
              </a:endParaRPr>
            </a:p>
          </p:txBody>
        </p:sp>
        <p:sp>
          <p:nvSpPr>
            <p:cNvPr id="750" name="Shape 750"/>
            <p:cNvSpPr/>
            <p:nvPr/>
          </p:nvSpPr>
          <p:spPr>
            <a:xfrm>
              <a:off x="12700" y="6288896"/>
              <a:ext cx="9144377" cy="283567"/>
            </a:xfrm>
            <a:prstGeom prst="rect">
              <a:avLst/>
            </a:prstGeom>
            <a:gradFill>
              <a:gsLst>
                <a:gs pos="0">
                  <a:srgbClr val="008000"/>
                </a:gs>
                <a:gs pos="75000">
                  <a:srgbClr val="008000"/>
                </a:gs>
                <a:gs pos="100000">
                  <a:srgbClr val="FFFFFF"/>
                </a:gs>
              </a:gsLst>
              <a:path path="circle">
                <a:fillToRect l="100000" t="100000"/>
              </a:path>
              <a:tileRect r="-100000" b="-100000"/>
            </a:gradFill>
            <a:ln>
              <a:noFill/>
            </a:ln>
          </p:spPr>
          <p:txBody>
            <a:bodyPr lIns="91425" tIns="45700" rIns="91425" bIns="45700" anchor="ctr" anchorCtr="0">
              <a:noAutofit/>
            </a:bodyPr>
            <a:lstStyle/>
            <a:p>
              <a:pPr marL="0" marR="0" lvl="0" indent="0" algn="ctr" rtl="0">
                <a:spcBef>
                  <a:spcPts val="0"/>
                </a:spcBef>
                <a:buNone/>
              </a:pPr>
              <a:endParaRPr sz="1800" b="0" i="0" u="none" strike="noStrike" cap="none" baseline="0">
                <a:solidFill>
                  <a:schemeClr val="lt1"/>
                </a:solidFill>
                <a:latin typeface="Calibri"/>
                <a:ea typeface="Calibri"/>
                <a:cs typeface="Calibri"/>
                <a:sym typeface="Calibri"/>
              </a:endParaRPr>
            </a:p>
          </p:txBody>
        </p:sp>
        <p:sp>
          <p:nvSpPr>
            <p:cNvPr id="751" name="Shape 751"/>
            <p:cNvSpPr/>
            <p:nvPr/>
          </p:nvSpPr>
          <p:spPr>
            <a:xfrm>
              <a:off x="12700" y="6572092"/>
              <a:ext cx="9144000" cy="184935"/>
            </a:xfrm>
            <a:prstGeom prst="rect">
              <a:avLst/>
            </a:prstGeom>
            <a:gradFill>
              <a:gsLst>
                <a:gs pos="0">
                  <a:srgbClr val="FFF123"/>
                </a:gs>
                <a:gs pos="65000">
                  <a:srgbClr val="FFF123"/>
                </a:gs>
                <a:gs pos="90000">
                  <a:srgbClr val="FFFFFF"/>
                </a:gs>
                <a:gs pos="100000">
                  <a:srgbClr val="FFFFFF"/>
                </a:gs>
              </a:gsLst>
              <a:path path="circle">
                <a:fillToRect l="100000" t="100000"/>
              </a:path>
              <a:tileRect r="-100000" b="-100000"/>
            </a:gradFill>
            <a:ln>
              <a:noFill/>
            </a:ln>
          </p:spPr>
          <p:txBody>
            <a:bodyPr lIns="91425" tIns="45700" rIns="91425" bIns="45700" anchor="ctr" anchorCtr="0">
              <a:noAutofit/>
            </a:bodyPr>
            <a:lstStyle/>
            <a:p>
              <a:pPr marL="0" marR="0" lvl="0" indent="0" algn="ctr" rtl="0">
                <a:spcBef>
                  <a:spcPts val="0"/>
                </a:spcBef>
                <a:buNone/>
              </a:pPr>
              <a:endParaRPr sz="1800" b="0" i="0" u="none" strike="noStrike" cap="none" baseline="0">
                <a:solidFill>
                  <a:schemeClr val="lt1"/>
                </a:solidFill>
                <a:latin typeface="Calibri"/>
                <a:ea typeface="Calibri"/>
                <a:cs typeface="Calibri"/>
                <a:sym typeface="Calibri"/>
              </a:endParaRPr>
            </a:p>
          </p:txBody>
        </p:sp>
        <p:sp>
          <p:nvSpPr>
            <p:cNvPr id="752" name="Shape 752"/>
            <p:cNvSpPr txBox="1"/>
            <p:nvPr/>
          </p:nvSpPr>
          <p:spPr>
            <a:xfrm>
              <a:off x="673127" y="6211407"/>
              <a:ext cx="1752671" cy="368567"/>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US" sz="1800" b="0" i="0" u="none" strike="noStrike" cap="none" baseline="0">
                  <a:solidFill>
                    <a:schemeClr val="lt1"/>
                  </a:solidFill>
                  <a:latin typeface="Calibri"/>
                  <a:ea typeface="Calibri"/>
                  <a:cs typeface="Calibri"/>
                  <a:sym typeface="Calibri"/>
                </a:rPr>
                <a:t>MO SW-PBS</a:t>
              </a:r>
            </a:p>
          </p:txBody>
        </p:sp>
      </p:grpSp>
    </p:spTree>
  </p:cSld>
  <p:clrMapOvr>
    <a:masterClrMapping/>
  </p:clrMapOvr>
  <p:transition spd="slow">
    <p:cut/>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758"/>
        <p:cNvGrpSpPr/>
        <p:nvPr/>
      </p:nvGrpSpPr>
      <p:grpSpPr>
        <a:xfrm>
          <a:off x="0" y="0"/>
          <a:ext cx="0" cy="0"/>
          <a:chOff x="0" y="0"/>
          <a:chExt cx="0" cy="0"/>
        </a:xfrm>
      </p:grpSpPr>
      <p:sp>
        <p:nvSpPr>
          <p:cNvPr id="760" name="Shape 760"/>
          <p:cNvSpPr txBox="1">
            <a:spLocks noGrp="1"/>
          </p:cNvSpPr>
          <p:nvPr>
            <p:ph type="title"/>
          </p:nvPr>
        </p:nvSpPr>
        <p:spPr>
          <a:prstGeom prst="rect">
            <a:avLst/>
          </a:prstGeom>
          <a:noFill/>
          <a:ln>
            <a:noFill/>
          </a:ln>
        </p:spPr>
        <p:txBody>
          <a:bodyPr lIns="91425" tIns="45700" rIns="91425" bIns="45700" anchor="t" anchorCtr="0">
            <a:noAutofit/>
          </a:bodyPr>
          <a:lstStyle/>
          <a:p>
            <a:pPr marL="0" marR="0" lvl="0" indent="0" algn="ctr" rtl="0">
              <a:spcBef>
                <a:spcPts val="0"/>
              </a:spcBef>
              <a:buClr>
                <a:srgbClr val="008000"/>
              </a:buClr>
              <a:buSzPct val="25000"/>
              <a:buFont typeface="Calibri"/>
              <a:buNone/>
            </a:pPr>
            <a:r>
              <a:rPr lang="en-US" sz="4000" b="0" i="0" u="none" strike="noStrike" cap="none" baseline="0">
                <a:solidFill>
                  <a:srgbClr val="008000"/>
                </a:solidFill>
                <a:latin typeface="Calibri"/>
                <a:ea typeface="Calibri"/>
                <a:cs typeface="Calibri"/>
                <a:sym typeface="Calibri"/>
              </a:rPr>
              <a:t>Defining Specific Behaviors </a:t>
            </a:r>
            <a:br>
              <a:rPr lang="en-US" sz="4000" b="0" i="0" u="none" strike="noStrike" cap="none" baseline="0">
                <a:solidFill>
                  <a:srgbClr val="008000"/>
                </a:solidFill>
                <a:latin typeface="Calibri"/>
                <a:ea typeface="Calibri"/>
                <a:cs typeface="Calibri"/>
                <a:sym typeface="Calibri"/>
              </a:rPr>
            </a:br>
            <a:r>
              <a:rPr lang="en-US" sz="4000" b="0" i="0" u="none" strike="noStrike" cap="none" baseline="0">
                <a:solidFill>
                  <a:srgbClr val="008000"/>
                </a:solidFill>
                <a:latin typeface="Calibri"/>
                <a:ea typeface="Calibri"/>
                <a:cs typeface="Calibri"/>
                <a:sym typeface="Calibri"/>
              </a:rPr>
              <a:t>for All Settings </a:t>
            </a:r>
          </a:p>
        </p:txBody>
      </p:sp>
    </p:spTree>
  </p:cSld>
  <p:clrMapOvr>
    <a:masterClrMapping/>
  </p:clrMapOvr>
  <p:transition spd="slow">
    <p:cut/>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764"/>
        <p:cNvGrpSpPr/>
        <p:nvPr/>
      </p:nvGrpSpPr>
      <p:grpSpPr>
        <a:xfrm>
          <a:off x="0" y="0"/>
          <a:ext cx="0" cy="0"/>
          <a:chOff x="0" y="0"/>
          <a:chExt cx="0" cy="0"/>
        </a:xfrm>
      </p:grpSpPr>
      <p:sp>
        <p:nvSpPr>
          <p:cNvPr id="765" name="Shape 765"/>
          <p:cNvSpPr txBox="1">
            <a:spLocks noGrp="1"/>
          </p:cNvSpPr>
          <p:nvPr>
            <p:ph type="title"/>
          </p:nvPr>
        </p:nvSpPr>
        <p:spPr>
          <a:prstGeom prst="rect">
            <a:avLst/>
          </a:prstGeom>
          <a:noFill/>
          <a:ln>
            <a:noFill/>
          </a:ln>
        </p:spPr>
        <p:txBody>
          <a:bodyPr lIns="91425" tIns="45700" rIns="91425" bIns="45700" anchor="ctr" anchorCtr="0">
            <a:noAutofit/>
          </a:bodyPr>
          <a:lstStyle/>
          <a:p>
            <a:pPr marL="0" marR="0" lvl="0" indent="0" algn="ctr" rtl="0">
              <a:spcBef>
                <a:spcPts val="0"/>
              </a:spcBef>
              <a:buClr>
                <a:schemeClr val="dk1"/>
              </a:buClr>
              <a:buSzPct val="25000"/>
              <a:buFont typeface="Calibri"/>
              <a:buNone/>
            </a:pPr>
            <a:r>
              <a:rPr lang="en-US" sz="4400" b="0" i="0" u="none" strike="noStrike" cap="none" baseline="0">
                <a:solidFill>
                  <a:schemeClr val="dk1"/>
                </a:solidFill>
                <a:latin typeface="Calibri"/>
                <a:ea typeface="Calibri"/>
                <a:cs typeface="Calibri"/>
                <a:sym typeface="Calibri"/>
              </a:rPr>
              <a:t>All Settings</a:t>
            </a:r>
          </a:p>
        </p:txBody>
      </p:sp>
      <p:sp>
        <p:nvSpPr>
          <p:cNvPr id="766" name="Shape 766"/>
          <p:cNvSpPr txBox="1">
            <a:spLocks noGrp="1"/>
          </p:cNvSpPr>
          <p:nvPr>
            <p:ph idx="1"/>
          </p:nvPr>
        </p:nvSpPr>
        <p:spPr>
          <a:xfrm>
            <a:off x="457200" y="1435100"/>
            <a:ext cx="8229600" cy="4630738"/>
          </a:xfrm>
          <a:prstGeom prst="rect">
            <a:avLst/>
          </a:prstGeom>
          <a:noFill/>
          <a:ln>
            <a:noFill/>
          </a:ln>
        </p:spPr>
        <p:txBody>
          <a:bodyPr lIns="91425" tIns="45700" rIns="91425" bIns="45700" anchor="t" anchorCtr="0">
            <a:noAutofit/>
          </a:bodyPr>
          <a:lstStyle/>
          <a:p>
            <a:pPr marL="1717675" marR="0" lvl="0" indent="-1717675" algn="l" rtl="0">
              <a:lnSpc>
                <a:spcPct val="90000"/>
              </a:lnSpc>
              <a:spcBef>
                <a:spcPts val="0"/>
              </a:spcBef>
              <a:buClr>
                <a:srgbClr val="FF0000"/>
              </a:buClr>
              <a:buSzPct val="25000"/>
              <a:buFont typeface="Arial"/>
              <a:buNone/>
            </a:pPr>
            <a:r>
              <a:rPr lang="en-US" sz="3200" b="0" i="1" u="none" strike="noStrike" cap="none" baseline="0">
                <a:solidFill>
                  <a:srgbClr val="FF0000"/>
                </a:solidFill>
                <a:latin typeface="Calibri"/>
                <a:ea typeface="Calibri"/>
                <a:cs typeface="Calibri"/>
                <a:sym typeface="Calibri"/>
              </a:rPr>
              <a:t>What?</a:t>
            </a:r>
            <a:r>
              <a:rPr lang="en-US" sz="3200" b="0" i="0" u="none" strike="noStrike" cap="none" baseline="0">
                <a:solidFill>
                  <a:schemeClr val="dk1"/>
                </a:solidFill>
                <a:latin typeface="Calibri"/>
                <a:ea typeface="Calibri"/>
                <a:cs typeface="Calibri"/>
                <a:sym typeface="Calibri"/>
              </a:rPr>
              <a:t>	</a:t>
            </a:r>
            <a:r>
              <a:rPr lang="en-US" sz="3200" b="0" i="0" u="none" strike="noStrike" cap="none" baseline="0">
                <a:solidFill>
                  <a:srgbClr val="008000"/>
                </a:solidFill>
                <a:latin typeface="Calibri"/>
                <a:ea typeface="Calibri"/>
                <a:cs typeface="Calibri"/>
                <a:sym typeface="Calibri"/>
              </a:rPr>
              <a:t>–</a:t>
            </a:r>
            <a:r>
              <a:rPr lang="en-US" sz="3200" b="0" i="0" u="none" strike="noStrike" cap="none" baseline="0">
                <a:solidFill>
                  <a:schemeClr val="dk1"/>
                </a:solidFill>
                <a:latin typeface="Calibri"/>
                <a:ea typeface="Calibri"/>
                <a:cs typeface="Calibri"/>
                <a:sym typeface="Calibri"/>
              </a:rPr>
              <a:t>	Rules that are expected in each and every school location and are connected to the 3-5 schoolwide expectations identified.</a:t>
            </a:r>
          </a:p>
          <a:p>
            <a:pPr marL="1717675" marR="0" lvl="0" indent="-1717675" algn="l" rtl="0">
              <a:lnSpc>
                <a:spcPct val="90000"/>
              </a:lnSpc>
              <a:spcBef>
                <a:spcPts val="640"/>
              </a:spcBef>
              <a:buClr>
                <a:srgbClr val="FF0000"/>
              </a:buClr>
              <a:buSzPct val="25000"/>
              <a:buFont typeface="Arial"/>
              <a:buNone/>
            </a:pPr>
            <a:r>
              <a:rPr lang="en-US" sz="3200" b="0" i="1" u="none" strike="noStrike" cap="none" baseline="0">
                <a:solidFill>
                  <a:srgbClr val="FF0000"/>
                </a:solidFill>
                <a:latin typeface="Calibri"/>
                <a:ea typeface="Calibri"/>
                <a:cs typeface="Calibri"/>
                <a:sym typeface="Calibri"/>
              </a:rPr>
              <a:t>Why?</a:t>
            </a:r>
            <a:r>
              <a:rPr lang="en-US" sz="3200" b="0" i="0" u="none" strike="noStrike" cap="none" baseline="0">
                <a:solidFill>
                  <a:schemeClr val="dk1"/>
                </a:solidFill>
                <a:latin typeface="Calibri"/>
                <a:ea typeface="Calibri"/>
                <a:cs typeface="Calibri"/>
                <a:sym typeface="Calibri"/>
              </a:rPr>
              <a:t>	</a:t>
            </a:r>
            <a:r>
              <a:rPr lang="en-US" sz="3200" b="0" i="0" u="none" strike="noStrike" cap="none" baseline="0">
                <a:solidFill>
                  <a:srgbClr val="008000"/>
                </a:solidFill>
                <a:latin typeface="Calibri"/>
                <a:ea typeface="Calibri"/>
                <a:cs typeface="Calibri"/>
                <a:sym typeface="Calibri"/>
              </a:rPr>
              <a:t>–</a:t>
            </a:r>
            <a:r>
              <a:rPr lang="en-US" sz="3200" b="0" i="0" u="none" strike="noStrike" cap="none" baseline="0">
                <a:solidFill>
                  <a:schemeClr val="dk1"/>
                </a:solidFill>
                <a:latin typeface="Calibri"/>
                <a:ea typeface="Calibri"/>
                <a:cs typeface="Calibri"/>
                <a:sym typeface="Calibri"/>
              </a:rPr>
              <a:t>	Expectations often not clear or agreed upon by all staff.</a:t>
            </a:r>
          </a:p>
          <a:p>
            <a:pPr marL="1717675" marR="0" lvl="0" indent="-1717675" algn="l" rtl="0">
              <a:lnSpc>
                <a:spcPct val="90000"/>
              </a:lnSpc>
              <a:spcBef>
                <a:spcPts val="640"/>
              </a:spcBef>
              <a:buClr>
                <a:srgbClr val="FF0000"/>
              </a:buClr>
              <a:buSzPct val="25000"/>
              <a:buFont typeface="Arial"/>
              <a:buNone/>
            </a:pPr>
            <a:r>
              <a:rPr lang="en-US" sz="3200" b="0" i="0" u="none" strike="noStrike" cap="none" baseline="0">
                <a:solidFill>
                  <a:schemeClr val="dk1"/>
                </a:solidFill>
                <a:latin typeface="Calibri"/>
                <a:ea typeface="Calibri"/>
                <a:cs typeface="Calibri"/>
                <a:sym typeface="Calibri"/>
              </a:rPr>
              <a:t>	</a:t>
            </a:r>
            <a:r>
              <a:rPr lang="en-US" sz="3200" b="0" i="0" u="none" strike="noStrike" cap="none" baseline="0">
                <a:solidFill>
                  <a:srgbClr val="008000"/>
                </a:solidFill>
                <a:latin typeface="Calibri"/>
                <a:ea typeface="Calibri"/>
                <a:cs typeface="Calibri"/>
                <a:sym typeface="Calibri"/>
              </a:rPr>
              <a:t>–</a:t>
            </a:r>
            <a:r>
              <a:rPr lang="en-US" sz="3200" b="0" i="0" u="none" strike="noStrike" cap="none" baseline="0">
                <a:solidFill>
                  <a:schemeClr val="dk1"/>
                </a:solidFill>
                <a:latin typeface="Calibri"/>
                <a:ea typeface="Calibri"/>
                <a:cs typeface="Calibri"/>
                <a:sym typeface="Calibri"/>
              </a:rPr>
              <a:t>	Supervisors change day by day.</a:t>
            </a:r>
          </a:p>
          <a:p>
            <a:pPr marL="1717675" marR="0" lvl="0" indent="-1717675" algn="l" rtl="0">
              <a:lnSpc>
                <a:spcPct val="90000"/>
              </a:lnSpc>
              <a:spcBef>
                <a:spcPts val="640"/>
              </a:spcBef>
              <a:buClr>
                <a:srgbClr val="FF0000"/>
              </a:buClr>
              <a:buSzPct val="25000"/>
              <a:buFont typeface="Arial"/>
              <a:buNone/>
            </a:pPr>
            <a:r>
              <a:rPr lang="en-US" sz="3200" b="0" i="0" u="none" strike="noStrike" cap="none" baseline="0">
                <a:solidFill>
                  <a:schemeClr val="dk1"/>
                </a:solidFill>
                <a:latin typeface="Calibri"/>
                <a:ea typeface="Calibri"/>
                <a:cs typeface="Calibri"/>
                <a:sym typeface="Calibri"/>
              </a:rPr>
              <a:t>	</a:t>
            </a:r>
            <a:r>
              <a:rPr lang="en-US" sz="3200" b="0" i="0" u="none" strike="noStrike" cap="none" baseline="0">
                <a:solidFill>
                  <a:srgbClr val="008000"/>
                </a:solidFill>
                <a:latin typeface="Calibri"/>
                <a:ea typeface="Calibri"/>
                <a:cs typeface="Calibri"/>
                <a:sym typeface="Calibri"/>
              </a:rPr>
              <a:t>–</a:t>
            </a:r>
            <a:r>
              <a:rPr lang="en-US" sz="3200" b="0" i="0" u="none" strike="noStrike" cap="none" baseline="0">
                <a:solidFill>
                  <a:schemeClr val="dk1"/>
                </a:solidFill>
                <a:latin typeface="Calibri"/>
                <a:ea typeface="Calibri"/>
                <a:cs typeface="Calibri"/>
                <a:sym typeface="Calibri"/>
              </a:rPr>
              <a:t>	Need to state behavior only once on Matrix, fewer rules on Matrix.</a:t>
            </a:r>
          </a:p>
          <a:p>
            <a:pPr marL="1717675" marR="0" lvl="0" indent="-1717675" algn="l" rtl="0">
              <a:lnSpc>
                <a:spcPct val="90000"/>
              </a:lnSpc>
              <a:spcBef>
                <a:spcPts val="640"/>
              </a:spcBef>
              <a:buClr>
                <a:srgbClr val="FF0000"/>
              </a:buClr>
              <a:buFont typeface="Arial"/>
              <a:buNone/>
            </a:pPr>
            <a:endParaRPr sz="3200" b="0" i="0" u="none" strike="noStrike" cap="none" baseline="0">
              <a:solidFill>
                <a:schemeClr val="dk1"/>
              </a:solidFill>
              <a:latin typeface="Calibri"/>
              <a:ea typeface="Calibri"/>
              <a:cs typeface="Calibri"/>
              <a:sym typeface="Calibri"/>
            </a:endParaRPr>
          </a:p>
        </p:txBody>
      </p:sp>
    </p:spTree>
  </p:cSld>
  <p:clrMapOvr>
    <a:masterClrMapping/>
  </p:clrMapOvr>
  <p:transition spd="slow">
    <p:cut/>
  </p:transition>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772"/>
        <p:cNvGrpSpPr/>
        <p:nvPr/>
      </p:nvGrpSpPr>
      <p:grpSpPr>
        <a:xfrm>
          <a:off x="0" y="0"/>
          <a:ext cx="0" cy="0"/>
          <a:chOff x="0" y="0"/>
          <a:chExt cx="0" cy="0"/>
        </a:xfrm>
      </p:grpSpPr>
      <p:sp>
        <p:nvSpPr>
          <p:cNvPr id="773" name="Shape 773"/>
          <p:cNvSpPr txBox="1">
            <a:spLocks noGrp="1"/>
          </p:cNvSpPr>
          <p:nvPr>
            <p:ph type="title"/>
          </p:nvPr>
        </p:nvSpPr>
        <p:spPr>
          <a:prstGeom prst="rect">
            <a:avLst/>
          </a:prstGeom>
          <a:noFill/>
          <a:ln>
            <a:noFill/>
          </a:ln>
        </p:spPr>
        <p:txBody>
          <a:bodyPr lIns="91425" tIns="45700" rIns="91425" bIns="45700" anchor="ctr" anchorCtr="0">
            <a:noAutofit/>
          </a:bodyPr>
          <a:lstStyle/>
          <a:p>
            <a:pPr marL="0" marR="0" lvl="0" indent="0" algn="ctr" rtl="0">
              <a:spcBef>
                <a:spcPts val="0"/>
              </a:spcBef>
              <a:buClr>
                <a:schemeClr val="dk1"/>
              </a:buClr>
              <a:buSzPct val="25000"/>
              <a:buFont typeface="Calibri"/>
              <a:buNone/>
            </a:pPr>
            <a:r>
              <a:rPr lang="en-US" sz="4400" b="0" i="0" u="none" strike="noStrike" cap="none" baseline="0">
                <a:solidFill>
                  <a:schemeClr val="dk1"/>
                </a:solidFill>
                <a:latin typeface="Calibri"/>
                <a:ea typeface="Calibri"/>
                <a:cs typeface="Calibri"/>
                <a:sym typeface="Calibri"/>
              </a:rPr>
              <a:t>All Settings Example</a:t>
            </a:r>
          </a:p>
        </p:txBody>
      </p:sp>
      <p:graphicFrame>
        <p:nvGraphicFramePr>
          <p:cNvPr id="774" name="Shape 774"/>
          <p:cNvGraphicFramePr/>
          <p:nvPr/>
        </p:nvGraphicFramePr>
        <p:xfrm>
          <a:off x="457200" y="1417637"/>
          <a:ext cx="8229600" cy="3863650"/>
        </p:xfrm>
        <a:graphic>
          <a:graphicData uri="http://schemas.openxmlformats.org/drawingml/2006/table">
            <a:tbl>
              <a:tblPr firstRow="1" bandRow="1">
                <a:noFill/>
                <a:tableStyleId>{31DD5122-7FC7-41D1-A129-2276BC001192}</a:tableStyleId>
              </a:tblPr>
              <a:tblGrid>
                <a:gridCol w="2514600">
                  <a:extLst>
                    <a:ext uri="{9D8B030D-6E8A-4147-A177-3AD203B41FA5}">
                      <a16:colId xmlns:a16="http://schemas.microsoft.com/office/drawing/2014/main" val="20000"/>
                    </a:ext>
                  </a:extLst>
                </a:gridCol>
                <a:gridCol w="5715000">
                  <a:extLst>
                    <a:ext uri="{9D8B030D-6E8A-4147-A177-3AD203B41FA5}">
                      <a16:colId xmlns:a16="http://schemas.microsoft.com/office/drawing/2014/main" val="20001"/>
                    </a:ext>
                  </a:extLst>
                </a:gridCol>
              </a:tblGrid>
              <a:tr h="681100">
                <a:tc>
                  <a:txBody>
                    <a:bodyPr/>
                    <a:lstStyle/>
                    <a:p>
                      <a:pPr marL="0" marR="0" lvl="0" indent="0" algn="ctr" rtl="0">
                        <a:spcBef>
                          <a:spcPts val="0"/>
                        </a:spcBef>
                        <a:buNone/>
                      </a:pPr>
                      <a:endParaRPr sz="3200" b="1" u="none" strike="noStrike" cap="none" baseline="0"/>
                    </a:p>
                  </a:txBody>
                  <a:tcPr marL="91450" marR="91450" marT="45725" marB="45725"/>
                </a:tc>
                <a:tc>
                  <a:txBody>
                    <a:bodyPr/>
                    <a:lstStyle/>
                    <a:p>
                      <a:pPr marL="0" marR="0" lvl="0" indent="0" algn="ctr" rtl="0">
                        <a:spcBef>
                          <a:spcPts val="0"/>
                        </a:spcBef>
                        <a:buSzPct val="25000"/>
                        <a:buNone/>
                      </a:pPr>
                      <a:r>
                        <a:rPr lang="en-US" sz="3200" b="1" u="none" strike="noStrike" cap="none" baseline="0"/>
                        <a:t>All Settings</a:t>
                      </a:r>
                    </a:p>
                  </a:txBody>
                  <a:tcPr marL="91450" marR="91450" marT="45725" marB="45725"/>
                </a:tc>
                <a:extLst>
                  <a:ext uri="{0D108BD9-81ED-4DB2-BD59-A6C34878D82A}">
                    <a16:rowId xmlns:a16="http://schemas.microsoft.com/office/drawing/2014/main" val="10000"/>
                  </a:ext>
                </a:extLst>
              </a:tr>
              <a:tr h="1060850">
                <a:tc>
                  <a:txBody>
                    <a:bodyPr/>
                    <a:lstStyle/>
                    <a:p>
                      <a:pPr marL="0" marR="0" lvl="0" indent="0" algn="ctr" rtl="0">
                        <a:spcBef>
                          <a:spcPts val="0"/>
                        </a:spcBef>
                        <a:buSzPct val="25000"/>
                        <a:buNone/>
                      </a:pPr>
                      <a:r>
                        <a:rPr lang="en-US" sz="2800" b="1" u="none" strike="noStrike" cap="none" baseline="0"/>
                        <a:t>Safe</a:t>
                      </a:r>
                    </a:p>
                  </a:txBody>
                  <a:tcPr marL="91450" marR="91450" marT="45725" marB="45725"/>
                </a:tc>
                <a:tc>
                  <a:txBody>
                    <a:bodyPr/>
                    <a:lstStyle/>
                    <a:p>
                      <a:pPr marL="285750" marR="0" lvl="0" indent="-285750" algn="l" rtl="0">
                        <a:spcBef>
                          <a:spcPts val="0"/>
                        </a:spcBef>
                        <a:buClr>
                          <a:schemeClr val="dk1"/>
                        </a:buClr>
                        <a:buSzPct val="100000"/>
                        <a:buFont typeface="Arial"/>
                        <a:buChar char="•"/>
                      </a:pPr>
                      <a:r>
                        <a:rPr lang="en-US" sz="1800" u="none" strike="noStrike" cap="none" baseline="0"/>
                        <a:t>Walk </a:t>
                      </a:r>
                    </a:p>
                    <a:p>
                      <a:pPr marL="285750" marR="0" lvl="0" indent="-285750" algn="l" rtl="0">
                        <a:spcBef>
                          <a:spcPts val="0"/>
                        </a:spcBef>
                        <a:buClr>
                          <a:schemeClr val="dk1"/>
                        </a:buClr>
                        <a:buSzPct val="100000"/>
                        <a:buFont typeface="Arial"/>
                        <a:buChar char="•"/>
                      </a:pPr>
                      <a:r>
                        <a:rPr lang="en-US" sz="1800" u="none" strike="noStrike" cap="none" baseline="0"/>
                        <a:t>Keep hands and feet to myself</a:t>
                      </a:r>
                    </a:p>
                    <a:p>
                      <a:pPr marL="285750" marR="0" lvl="0" indent="-285750" algn="l" rtl="0">
                        <a:spcBef>
                          <a:spcPts val="0"/>
                        </a:spcBef>
                        <a:buClr>
                          <a:schemeClr val="dk1"/>
                        </a:buClr>
                        <a:buSzPct val="100000"/>
                        <a:buFont typeface="Arial"/>
                        <a:buChar char="•"/>
                      </a:pPr>
                      <a:r>
                        <a:rPr lang="en-US" sz="1800" u="none" strike="noStrike" cap="none" baseline="0"/>
                        <a:t>Report if someone is hurt or could be hurt</a:t>
                      </a:r>
                    </a:p>
                  </a:txBody>
                  <a:tcPr marL="91450" marR="91450" marT="45725" marB="45725"/>
                </a:tc>
                <a:extLst>
                  <a:ext uri="{0D108BD9-81ED-4DB2-BD59-A6C34878D82A}">
                    <a16:rowId xmlns:a16="http://schemas.microsoft.com/office/drawing/2014/main" val="10001"/>
                  </a:ext>
                </a:extLst>
              </a:tr>
              <a:tr h="1060850">
                <a:tc>
                  <a:txBody>
                    <a:bodyPr/>
                    <a:lstStyle/>
                    <a:p>
                      <a:pPr marL="0" marR="0" lvl="0" indent="0" algn="ctr" rtl="0">
                        <a:spcBef>
                          <a:spcPts val="0"/>
                        </a:spcBef>
                        <a:buSzPct val="25000"/>
                        <a:buNone/>
                      </a:pPr>
                      <a:r>
                        <a:rPr lang="en-US" sz="2800" b="1" u="none" strike="noStrike" cap="none" baseline="0"/>
                        <a:t>Respectful</a:t>
                      </a:r>
                    </a:p>
                  </a:txBody>
                  <a:tcPr marL="91450" marR="91450" marT="45725" marB="45725"/>
                </a:tc>
                <a:tc>
                  <a:txBody>
                    <a:bodyPr/>
                    <a:lstStyle/>
                    <a:p>
                      <a:pPr marL="285750" marR="0" lvl="0" indent="-285750" algn="l" rtl="0">
                        <a:spcBef>
                          <a:spcPts val="0"/>
                        </a:spcBef>
                        <a:buClr>
                          <a:schemeClr val="dk1"/>
                        </a:buClr>
                        <a:buSzPct val="100000"/>
                        <a:buFont typeface="Arial"/>
                        <a:buChar char="•"/>
                      </a:pPr>
                      <a:r>
                        <a:rPr lang="en-US" sz="1800" u="none" strike="noStrike" cap="none" baseline="0"/>
                        <a:t>Use appropriate language</a:t>
                      </a:r>
                    </a:p>
                    <a:p>
                      <a:pPr marL="285750" marR="0" lvl="0" indent="-285750" algn="l" rtl="0">
                        <a:spcBef>
                          <a:spcPts val="0"/>
                        </a:spcBef>
                        <a:buClr>
                          <a:schemeClr val="dk1"/>
                        </a:buClr>
                        <a:buSzPct val="100000"/>
                        <a:buFont typeface="Arial"/>
                        <a:buChar char="•"/>
                      </a:pPr>
                      <a:r>
                        <a:rPr lang="en-US" sz="1800" u="none" strike="noStrike" cap="none" baseline="0"/>
                        <a:t>Follow directions </a:t>
                      </a:r>
                    </a:p>
                    <a:p>
                      <a:pPr marL="285750" marR="0" lvl="0" indent="-285750" algn="l" rtl="0">
                        <a:spcBef>
                          <a:spcPts val="0"/>
                        </a:spcBef>
                        <a:buClr>
                          <a:schemeClr val="dk1"/>
                        </a:buClr>
                        <a:buSzPct val="100000"/>
                        <a:buFont typeface="Arial"/>
                        <a:buChar char="•"/>
                      </a:pPr>
                      <a:r>
                        <a:rPr lang="en-US" sz="1800" u="none" strike="noStrike" cap="none" baseline="0"/>
                        <a:t>Take care of school property</a:t>
                      </a:r>
                    </a:p>
                  </a:txBody>
                  <a:tcPr marL="91450" marR="91450" marT="45725" marB="45725"/>
                </a:tc>
                <a:extLst>
                  <a:ext uri="{0D108BD9-81ED-4DB2-BD59-A6C34878D82A}">
                    <a16:rowId xmlns:a16="http://schemas.microsoft.com/office/drawing/2014/main" val="10002"/>
                  </a:ext>
                </a:extLst>
              </a:tr>
              <a:tr h="1060850">
                <a:tc>
                  <a:txBody>
                    <a:bodyPr/>
                    <a:lstStyle/>
                    <a:p>
                      <a:pPr marL="0" marR="0" lvl="0" indent="0" algn="ctr" rtl="0">
                        <a:spcBef>
                          <a:spcPts val="0"/>
                        </a:spcBef>
                        <a:buSzPct val="25000"/>
                        <a:buNone/>
                      </a:pPr>
                      <a:r>
                        <a:rPr lang="en-US" sz="2800" b="1" u="none" strike="noStrike" cap="none" baseline="0"/>
                        <a:t>Responsible</a:t>
                      </a:r>
                    </a:p>
                  </a:txBody>
                  <a:tcPr marL="91450" marR="91450" marT="45725" marB="45725"/>
                </a:tc>
                <a:tc>
                  <a:txBody>
                    <a:bodyPr/>
                    <a:lstStyle/>
                    <a:p>
                      <a:pPr marL="285750" marR="0" lvl="0" indent="-285750" algn="l" rtl="0">
                        <a:lnSpc>
                          <a:spcPct val="100000"/>
                        </a:lnSpc>
                        <a:spcBef>
                          <a:spcPts val="0"/>
                        </a:spcBef>
                        <a:spcAft>
                          <a:spcPts val="0"/>
                        </a:spcAft>
                        <a:buClr>
                          <a:schemeClr val="dk1"/>
                        </a:buClr>
                        <a:buSzPct val="100000"/>
                        <a:buFont typeface="Arial"/>
                        <a:buChar char="•"/>
                      </a:pPr>
                      <a:r>
                        <a:rPr lang="en-US" sz="1800" u="none" strike="noStrike" cap="none" baseline="0"/>
                        <a:t>Ask permission to leave the area or school</a:t>
                      </a:r>
                    </a:p>
                    <a:p>
                      <a:pPr marL="285750" marR="0" lvl="0" indent="-285750" algn="l" rtl="0">
                        <a:spcBef>
                          <a:spcPts val="0"/>
                        </a:spcBef>
                        <a:buClr>
                          <a:schemeClr val="dk1"/>
                        </a:buClr>
                        <a:buSzPct val="100000"/>
                        <a:buFont typeface="Arial"/>
                        <a:buChar char="•"/>
                      </a:pPr>
                      <a:r>
                        <a:rPr lang="en-US" sz="1800" u="none" strike="noStrike" cap="none" baseline="0"/>
                        <a:t>Use peaceful words to solve problems</a:t>
                      </a:r>
                    </a:p>
                    <a:p>
                      <a:pPr marL="0" marR="0" lvl="0" indent="0" algn="l" rtl="0">
                        <a:spcBef>
                          <a:spcPts val="0"/>
                        </a:spcBef>
                        <a:buClr>
                          <a:schemeClr val="dk1"/>
                        </a:buClr>
                        <a:buFont typeface="Arial"/>
                        <a:buNone/>
                      </a:pPr>
                      <a:endParaRPr sz="1800" u="none" strike="noStrike" cap="none" baseline="0"/>
                    </a:p>
                  </a:txBody>
                  <a:tcPr marL="91450" marR="91450" marT="45725" marB="45725"/>
                </a:tc>
                <a:extLst>
                  <a:ext uri="{0D108BD9-81ED-4DB2-BD59-A6C34878D82A}">
                    <a16:rowId xmlns:a16="http://schemas.microsoft.com/office/drawing/2014/main" val="10003"/>
                  </a:ext>
                </a:extLst>
              </a:tr>
            </a:tbl>
          </a:graphicData>
        </a:graphic>
      </p:graphicFrame>
    </p:spTree>
  </p:cSld>
  <p:clrMapOvr>
    <a:masterClrMapping/>
  </p:clrMapOvr>
  <p:transition spd="slow">
    <p:cut/>
  </p:transition>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780"/>
        <p:cNvGrpSpPr/>
        <p:nvPr/>
      </p:nvGrpSpPr>
      <p:grpSpPr>
        <a:xfrm>
          <a:off x="0" y="0"/>
          <a:ext cx="0" cy="0"/>
          <a:chOff x="0" y="0"/>
          <a:chExt cx="0" cy="0"/>
        </a:xfrm>
      </p:grpSpPr>
      <p:sp>
        <p:nvSpPr>
          <p:cNvPr id="782" name="Shape 782"/>
          <p:cNvSpPr txBox="1">
            <a:spLocks noGrp="1"/>
          </p:cNvSpPr>
          <p:nvPr>
            <p:ph type="title"/>
          </p:nvPr>
        </p:nvSpPr>
        <p:spPr>
          <a:prstGeom prst="rect">
            <a:avLst/>
          </a:prstGeom>
          <a:noFill/>
          <a:ln>
            <a:noFill/>
          </a:ln>
        </p:spPr>
        <p:txBody>
          <a:bodyPr lIns="91425" tIns="45700" rIns="91425" bIns="45700" anchor="t" anchorCtr="0">
            <a:noAutofit/>
          </a:bodyPr>
          <a:lstStyle/>
          <a:p>
            <a:pPr marL="0" marR="0" lvl="0" indent="0" algn="ctr" rtl="0">
              <a:spcBef>
                <a:spcPts val="0"/>
              </a:spcBef>
              <a:buClr>
                <a:srgbClr val="008000"/>
              </a:buClr>
              <a:buSzPct val="25000"/>
              <a:buFont typeface="Calibri"/>
              <a:buNone/>
            </a:pPr>
            <a:r>
              <a:rPr lang="en-US" sz="4000" b="0" i="0" u="none" strike="noStrike" cap="none" baseline="0">
                <a:solidFill>
                  <a:srgbClr val="008000"/>
                </a:solidFill>
                <a:latin typeface="Calibri"/>
                <a:ea typeface="Calibri"/>
                <a:cs typeface="Calibri"/>
                <a:sym typeface="Calibri"/>
              </a:rPr>
              <a:t>Defining Specific Behaviors for </a:t>
            </a:r>
            <a:br>
              <a:rPr lang="en-US" sz="4000" b="0" i="0" u="none" strike="noStrike" cap="none" baseline="0">
                <a:solidFill>
                  <a:srgbClr val="008000"/>
                </a:solidFill>
                <a:latin typeface="Calibri"/>
                <a:ea typeface="Calibri"/>
                <a:cs typeface="Calibri"/>
                <a:sym typeface="Calibri"/>
              </a:rPr>
            </a:br>
            <a:r>
              <a:rPr lang="en-US" sz="4000" b="0" i="0" u="none" strike="noStrike" cap="none" baseline="0">
                <a:solidFill>
                  <a:srgbClr val="008000"/>
                </a:solidFill>
                <a:latin typeface="Calibri"/>
                <a:ea typeface="Calibri"/>
                <a:cs typeface="Calibri"/>
                <a:sym typeface="Calibri"/>
              </a:rPr>
              <a:t>Non-Classroom Areas</a:t>
            </a:r>
          </a:p>
        </p:txBody>
      </p:sp>
    </p:spTree>
  </p:cSld>
  <p:clrMapOvr>
    <a:masterClrMapping/>
  </p:clrMapOvr>
  <p:transition spd="slow">
    <p:cut/>
  </p:transition>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Shape 786"/>
        <p:cNvGrpSpPr/>
        <p:nvPr/>
      </p:nvGrpSpPr>
      <p:grpSpPr>
        <a:xfrm>
          <a:off x="0" y="0"/>
          <a:ext cx="0" cy="0"/>
          <a:chOff x="0" y="0"/>
          <a:chExt cx="0" cy="0"/>
        </a:xfrm>
      </p:grpSpPr>
      <p:sp>
        <p:nvSpPr>
          <p:cNvPr id="787" name="Shape 787"/>
          <p:cNvSpPr txBox="1">
            <a:spLocks noGrp="1"/>
          </p:cNvSpPr>
          <p:nvPr>
            <p:ph type="title"/>
          </p:nvPr>
        </p:nvSpPr>
        <p:spPr>
          <a:prstGeom prst="rect">
            <a:avLst/>
          </a:prstGeom>
          <a:noFill/>
          <a:ln>
            <a:noFill/>
          </a:ln>
        </p:spPr>
        <p:txBody>
          <a:bodyPr lIns="91425" tIns="45700" rIns="91425" bIns="45700" anchor="ctr" anchorCtr="0">
            <a:noAutofit/>
          </a:bodyPr>
          <a:lstStyle/>
          <a:p>
            <a:pPr marL="0" marR="0" lvl="0" indent="0" algn="ctr" rtl="0">
              <a:spcBef>
                <a:spcPts val="0"/>
              </a:spcBef>
              <a:buClr>
                <a:schemeClr val="dk1"/>
              </a:buClr>
              <a:buSzPct val="25000"/>
              <a:buFont typeface="Calibri"/>
              <a:buNone/>
            </a:pPr>
            <a:r>
              <a:rPr lang="en-US" sz="4400" b="0" i="0" u="none" strike="noStrike" cap="none" baseline="0">
                <a:solidFill>
                  <a:schemeClr val="dk1"/>
                </a:solidFill>
                <a:latin typeface="Calibri"/>
                <a:ea typeface="Calibri"/>
                <a:cs typeface="Calibri"/>
                <a:sym typeface="Calibri"/>
              </a:rPr>
              <a:t>Non-Classroom Areas</a:t>
            </a:r>
          </a:p>
        </p:txBody>
      </p:sp>
      <p:sp>
        <p:nvSpPr>
          <p:cNvPr id="788" name="Shape 788"/>
          <p:cNvSpPr txBox="1">
            <a:spLocks noGrp="1"/>
          </p:cNvSpPr>
          <p:nvPr>
            <p:ph idx="1"/>
          </p:nvPr>
        </p:nvSpPr>
        <p:spPr>
          <a:xfrm>
            <a:off x="457200" y="1435100"/>
            <a:ext cx="8229600" cy="4630738"/>
          </a:xfrm>
          <a:prstGeom prst="rect">
            <a:avLst/>
          </a:prstGeom>
          <a:noFill/>
          <a:ln>
            <a:noFill/>
          </a:ln>
        </p:spPr>
        <p:txBody>
          <a:bodyPr lIns="91425" tIns="45700" rIns="91425" bIns="45700" anchor="t" anchorCtr="0">
            <a:noAutofit/>
          </a:bodyPr>
          <a:lstStyle/>
          <a:p>
            <a:pPr marL="1717675" marR="0" lvl="0" indent="-1717675" algn="l" rtl="0">
              <a:lnSpc>
                <a:spcPct val="80000"/>
              </a:lnSpc>
              <a:spcBef>
                <a:spcPts val="0"/>
              </a:spcBef>
              <a:buClr>
                <a:srgbClr val="FF0000"/>
              </a:buClr>
              <a:buSzPct val="25000"/>
              <a:buFont typeface="Arial"/>
              <a:buNone/>
            </a:pPr>
            <a:r>
              <a:rPr lang="en-US" sz="2950" b="0" i="1" u="none" strike="noStrike" cap="none" baseline="0">
                <a:solidFill>
                  <a:srgbClr val="FF0000"/>
                </a:solidFill>
                <a:latin typeface="Calibri"/>
                <a:ea typeface="Calibri"/>
                <a:cs typeface="Calibri"/>
                <a:sym typeface="Calibri"/>
              </a:rPr>
              <a:t>What?</a:t>
            </a:r>
            <a:r>
              <a:rPr lang="en-US" sz="2950" b="0" i="0" u="none" strike="noStrike" cap="none" baseline="0">
                <a:solidFill>
                  <a:schemeClr val="dk1"/>
                </a:solidFill>
                <a:latin typeface="Calibri"/>
                <a:ea typeface="Calibri"/>
                <a:cs typeface="Calibri"/>
                <a:sym typeface="Calibri"/>
              </a:rPr>
              <a:t>	</a:t>
            </a:r>
            <a:r>
              <a:rPr lang="en-US" sz="2950" b="0" i="0" u="none" strike="noStrike" cap="none" baseline="0">
                <a:solidFill>
                  <a:srgbClr val="008000"/>
                </a:solidFill>
                <a:latin typeface="Calibri"/>
                <a:ea typeface="Calibri"/>
                <a:cs typeface="Calibri"/>
                <a:sym typeface="Calibri"/>
              </a:rPr>
              <a:t>–</a:t>
            </a:r>
            <a:r>
              <a:rPr lang="en-US" sz="2950" b="0" i="0" u="none" strike="noStrike" cap="none" baseline="0">
                <a:solidFill>
                  <a:schemeClr val="dk1"/>
                </a:solidFill>
                <a:latin typeface="Calibri"/>
                <a:ea typeface="Calibri"/>
                <a:cs typeface="Calibri"/>
                <a:sym typeface="Calibri"/>
              </a:rPr>
              <a:t>	Any area of the school not under the direct and consistent supervision of one adult.</a:t>
            </a:r>
          </a:p>
          <a:p>
            <a:pPr marL="1717675" marR="0" lvl="0" indent="-1717675" algn="l" rtl="0">
              <a:lnSpc>
                <a:spcPct val="80000"/>
              </a:lnSpc>
              <a:spcBef>
                <a:spcPts val="590"/>
              </a:spcBef>
              <a:buClr>
                <a:srgbClr val="FF0000"/>
              </a:buClr>
              <a:buSzPct val="25000"/>
              <a:buFont typeface="Arial"/>
              <a:buNone/>
            </a:pPr>
            <a:r>
              <a:rPr lang="en-US" sz="2950" b="0" i="1" u="none" strike="noStrike" cap="none" baseline="0">
                <a:solidFill>
                  <a:srgbClr val="FF0000"/>
                </a:solidFill>
                <a:latin typeface="Calibri"/>
                <a:ea typeface="Calibri"/>
                <a:cs typeface="Calibri"/>
                <a:sym typeface="Calibri"/>
              </a:rPr>
              <a:t>Why?</a:t>
            </a:r>
            <a:r>
              <a:rPr lang="en-US" sz="2950" b="0" i="0" u="none" strike="noStrike" cap="none" baseline="0">
                <a:solidFill>
                  <a:schemeClr val="dk1"/>
                </a:solidFill>
                <a:latin typeface="Calibri"/>
                <a:ea typeface="Calibri"/>
                <a:cs typeface="Calibri"/>
                <a:sym typeface="Calibri"/>
              </a:rPr>
              <a:t>	</a:t>
            </a:r>
            <a:r>
              <a:rPr lang="en-US" sz="2950" b="0" i="0" u="none" strike="noStrike" cap="none" baseline="0">
                <a:solidFill>
                  <a:srgbClr val="008000"/>
                </a:solidFill>
                <a:latin typeface="Calibri"/>
                <a:ea typeface="Calibri"/>
                <a:cs typeface="Calibri"/>
                <a:sym typeface="Calibri"/>
              </a:rPr>
              <a:t>–</a:t>
            </a:r>
            <a:r>
              <a:rPr lang="en-US" sz="2950" b="0" i="0" u="none" strike="noStrike" cap="none" baseline="0">
                <a:solidFill>
                  <a:schemeClr val="dk1"/>
                </a:solidFill>
                <a:latin typeface="Calibri"/>
                <a:ea typeface="Calibri"/>
                <a:cs typeface="Calibri"/>
                <a:sym typeface="Calibri"/>
              </a:rPr>
              <a:t>	Expectations often not clear or agreed upon by all staff.</a:t>
            </a:r>
          </a:p>
          <a:p>
            <a:pPr marL="1717675" marR="0" lvl="0" indent="-1717675" algn="l" rtl="0">
              <a:lnSpc>
                <a:spcPct val="80000"/>
              </a:lnSpc>
              <a:spcBef>
                <a:spcPts val="590"/>
              </a:spcBef>
              <a:buClr>
                <a:srgbClr val="FF0000"/>
              </a:buClr>
              <a:buSzPct val="25000"/>
              <a:buFont typeface="Arial"/>
              <a:buNone/>
            </a:pPr>
            <a:r>
              <a:rPr lang="en-US" sz="2950" b="0" i="0" u="none" strike="noStrike" cap="none" baseline="0">
                <a:solidFill>
                  <a:schemeClr val="dk1"/>
                </a:solidFill>
                <a:latin typeface="Calibri"/>
                <a:ea typeface="Calibri"/>
                <a:cs typeface="Calibri"/>
                <a:sym typeface="Calibri"/>
              </a:rPr>
              <a:t>	</a:t>
            </a:r>
            <a:r>
              <a:rPr lang="en-US" sz="2950" b="0" i="0" u="none" strike="noStrike" cap="none" baseline="0">
                <a:solidFill>
                  <a:srgbClr val="008000"/>
                </a:solidFill>
                <a:latin typeface="Calibri"/>
                <a:ea typeface="Calibri"/>
                <a:cs typeface="Calibri"/>
                <a:sym typeface="Calibri"/>
              </a:rPr>
              <a:t>–</a:t>
            </a:r>
            <a:r>
              <a:rPr lang="en-US" sz="2950" b="0" i="0" u="none" strike="noStrike" cap="none" baseline="0">
                <a:solidFill>
                  <a:schemeClr val="dk1"/>
                </a:solidFill>
                <a:latin typeface="Calibri"/>
                <a:ea typeface="Calibri"/>
                <a:cs typeface="Calibri"/>
                <a:sym typeface="Calibri"/>
              </a:rPr>
              <a:t>	Supervisors change day by day.</a:t>
            </a:r>
          </a:p>
          <a:p>
            <a:pPr marL="1717675" marR="0" lvl="0" indent="-1717675" algn="l" rtl="0">
              <a:lnSpc>
                <a:spcPct val="80000"/>
              </a:lnSpc>
              <a:spcBef>
                <a:spcPts val="590"/>
              </a:spcBef>
              <a:buClr>
                <a:srgbClr val="FF0000"/>
              </a:buClr>
              <a:buSzPct val="25000"/>
              <a:buFont typeface="Arial"/>
              <a:buNone/>
            </a:pPr>
            <a:r>
              <a:rPr lang="en-US" sz="2950" b="0" i="0" u="none" strike="noStrike" cap="none" baseline="0">
                <a:solidFill>
                  <a:schemeClr val="dk1"/>
                </a:solidFill>
                <a:latin typeface="Calibri"/>
                <a:ea typeface="Calibri"/>
                <a:cs typeface="Calibri"/>
                <a:sym typeface="Calibri"/>
              </a:rPr>
              <a:t>	</a:t>
            </a:r>
            <a:r>
              <a:rPr lang="en-US" sz="2950" b="0" i="0" u="none" strike="noStrike" cap="none" baseline="0">
                <a:solidFill>
                  <a:srgbClr val="008000"/>
                </a:solidFill>
                <a:latin typeface="Calibri"/>
                <a:ea typeface="Calibri"/>
                <a:cs typeface="Calibri"/>
                <a:sym typeface="Calibri"/>
              </a:rPr>
              <a:t>–</a:t>
            </a:r>
            <a:r>
              <a:rPr lang="en-US" sz="2950" b="0" i="0" u="none" strike="noStrike" cap="none" baseline="0">
                <a:solidFill>
                  <a:schemeClr val="dk1"/>
                </a:solidFill>
                <a:latin typeface="Calibri"/>
                <a:ea typeface="Calibri"/>
                <a:cs typeface="Calibri"/>
                <a:sym typeface="Calibri"/>
              </a:rPr>
              <a:t>	Allows staff to teach expectations prior to entering the setting and consistently supervise.</a:t>
            </a:r>
          </a:p>
          <a:p>
            <a:pPr marL="1717675" marR="0" lvl="0" indent="-1717675" algn="l" rtl="0">
              <a:lnSpc>
                <a:spcPct val="80000"/>
              </a:lnSpc>
              <a:spcBef>
                <a:spcPts val="590"/>
              </a:spcBef>
              <a:buClr>
                <a:srgbClr val="FF0000"/>
              </a:buClr>
              <a:buSzPct val="25000"/>
              <a:buFont typeface="Arial"/>
              <a:buNone/>
            </a:pPr>
            <a:r>
              <a:rPr lang="en-US" sz="2950" b="0" i="0" u="none" strike="noStrike" cap="none" baseline="0">
                <a:solidFill>
                  <a:schemeClr val="dk1"/>
                </a:solidFill>
                <a:latin typeface="Calibri"/>
                <a:ea typeface="Calibri"/>
                <a:cs typeface="Calibri"/>
                <a:sym typeface="Calibri"/>
              </a:rPr>
              <a:t>	</a:t>
            </a:r>
            <a:r>
              <a:rPr lang="en-US" sz="2950" b="0" i="0" u="none" strike="noStrike" cap="none" baseline="0">
                <a:solidFill>
                  <a:srgbClr val="008000"/>
                </a:solidFill>
                <a:latin typeface="Calibri"/>
                <a:ea typeface="Calibri"/>
                <a:cs typeface="Calibri"/>
                <a:sym typeface="Calibri"/>
              </a:rPr>
              <a:t>–</a:t>
            </a:r>
            <a:r>
              <a:rPr lang="en-US" sz="2950" b="0" i="0" u="none" strike="noStrike" cap="none" baseline="0">
                <a:solidFill>
                  <a:schemeClr val="dk1"/>
                </a:solidFill>
                <a:latin typeface="Calibri"/>
                <a:ea typeface="Calibri"/>
                <a:cs typeface="Calibri"/>
                <a:sym typeface="Calibri"/>
              </a:rPr>
              <a:t>	Increases staff and student comfort when in these areas.</a:t>
            </a:r>
          </a:p>
        </p:txBody>
      </p:sp>
    </p:spTree>
  </p:cSld>
  <p:clrMapOvr>
    <a:masterClrMapping/>
  </p:clrMapOvr>
  <p:transition spd="slow">
    <p:cut/>
  </p:transition>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Shape 794"/>
        <p:cNvGrpSpPr/>
        <p:nvPr/>
      </p:nvGrpSpPr>
      <p:grpSpPr>
        <a:xfrm>
          <a:off x="0" y="0"/>
          <a:ext cx="0" cy="0"/>
          <a:chOff x="0" y="0"/>
          <a:chExt cx="0" cy="0"/>
        </a:xfrm>
      </p:grpSpPr>
      <p:sp>
        <p:nvSpPr>
          <p:cNvPr id="795" name="Shape 795"/>
          <p:cNvSpPr txBox="1">
            <a:spLocks noGrp="1"/>
          </p:cNvSpPr>
          <p:nvPr>
            <p:ph type="title"/>
          </p:nvPr>
        </p:nvSpPr>
        <p:spPr>
          <a:prstGeom prst="rect">
            <a:avLst/>
          </a:prstGeom>
          <a:noFill/>
          <a:ln>
            <a:noFill/>
          </a:ln>
        </p:spPr>
        <p:txBody>
          <a:bodyPr lIns="91425" tIns="45700" rIns="91425" bIns="45700" anchor="ctr" anchorCtr="0">
            <a:noAutofit/>
          </a:bodyPr>
          <a:lstStyle/>
          <a:p>
            <a:pPr marL="0" marR="0" lvl="0" indent="0" algn="ctr" rtl="0">
              <a:spcBef>
                <a:spcPts val="0"/>
              </a:spcBef>
              <a:buClr>
                <a:schemeClr val="dk1"/>
              </a:buClr>
              <a:buSzPct val="25000"/>
              <a:buFont typeface="Calibri"/>
              <a:buNone/>
            </a:pPr>
            <a:r>
              <a:rPr lang="en-US" sz="4400" b="0" i="0" u="none" strike="noStrike" cap="none" baseline="0">
                <a:solidFill>
                  <a:schemeClr val="dk1"/>
                </a:solidFill>
                <a:latin typeface="Calibri"/>
                <a:ea typeface="Calibri"/>
                <a:cs typeface="Calibri"/>
                <a:sym typeface="Calibri"/>
              </a:rPr>
              <a:t>Possible Non-Classroom Areas</a:t>
            </a:r>
          </a:p>
        </p:txBody>
      </p:sp>
      <p:sp>
        <p:nvSpPr>
          <p:cNvPr id="796" name="Shape 796"/>
          <p:cNvSpPr txBox="1">
            <a:spLocks noGrp="1"/>
          </p:cNvSpPr>
          <p:nvPr>
            <p:ph type="body" idx="1"/>
          </p:nvPr>
        </p:nvSpPr>
        <p:spPr>
          <a:xfrm>
            <a:off x="576262" y="1554162"/>
            <a:ext cx="4040187" cy="4572000"/>
          </a:xfrm>
          <a:prstGeom prst="rect">
            <a:avLst/>
          </a:prstGeom>
          <a:noFill/>
          <a:ln>
            <a:noFill/>
          </a:ln>
        </p:spPr>
        <p:txBody>
          <a:bodyPr lIns="91425" tIns="45700" rIns="91425" bIns="45700" anchor="t" anchorCtr="0">
            <a:noAutofit/>
          </a:bodyPr>
          <a:lstStyle/>
          <a:p>
            <a:pPr marL="342900" marR="0" lvl="0" indent="-342900" algn="l" rtl="0">
              <a:spcBef>
                <a:spcPts val="0"/>
              </a:spcBef>
              <a:buClr>
                <a:srgbClr val="FF0000"/>
              </a:buClr>
              <a:buSzPct val="100000"/>
              <a:buFont typeface="Arial"/>
              <a:buChar char="•"/>
            </a:pPr>
            <a:r>
              <a:rPr lang="en-US" sz="2800" b="0" i="0" u="none" strike="noStrike" cap="none" baseline="0">
                <a:solidFill>
                  <a:schemeClr val="dk1"/>
                </a:solidFill>
                <a:latin typeface="Calibri"/>
                <a:ea typeface="Calibri"/>
                <a:cs typeface="Calibri"/>
                <a:sym typeface="Calibri"/>
              </a:rPr>
              <a:t>Restrooms</a:t>
            </a:r>
          </a:p>
          <a:p>
            <a:pPr marL="342900" marR="0" lvl="0" indent="-342900" algn="l" rtl="0">
              <a:spcBef>
                <a:spcPts val="560"/>
              </a:spcBef>
              <a:buClr>
                <a:srgbClr val="FF0000"/>
              </a:buClr>
              <a:buSzPct val="100000"/>
              <a:buFont typeface="Arial"/>
              <a:buChar char="•"/>
            </a:pPr>
            <a:r>
              <a:rPr lang="en-US" sz="2800" b="0" i="0" u="none" strike="noStrike" cap="none" baseline="0">
                <a:solidFill>
                  <a:schemeClr val="dk1"/>
                </a:solidFill>
                <a:latin typeface="Calibri"/>
                <a:ea typeface="Calibri"/>
                <a:cs typeface="Calibri"/>
                <a:sym typeface="Calibri"/>
              </a:rPr>
              <a:t>Cafeteria</a:t>
            </a:r>
          </a:p>
          <a:p>
            <a:pPr marL="342900" marR="0" lvl="0" indent="-342900" algn="l" rtl="0">
              <a:spcBef>
                <a:spcPts val="560"/>
              </a:spcBef>
              <a:buClr>
                <a:srgbClr val="FF0000"/>
              </a:buClr>
              <a:buSzPct val="100000"/>
              <a:buFont typeface="Arial"/>
              <a:buChar char="•"/>
            </a:pPr>
            <a:r>
              <a:rPr lang="en-US" sz="2800" b="0" i="0" u="none" strike="noStrike" cap="none" baseline="0">
                <a:solidFill>
                  <a:schemeClr val="dk1"/>
                </a:solidFill>
                <a:latin typeface="Calibri"/>
                <a:ea typeface="Calibri"/>
                <a:cs typeface="Calibri"/>
                <a:sym typeface="Calibri"/>
              </a:rPr>
              <a:t>Hallways</a:t>
            </a:r>
          </a:p>
          <a:p>
            <a:pPr marL="342900" marR="0" lvl="0" indent="-342900" algn="l" rtl="0">
              <a:spcBef>
                <a:spcPts val="560"/>
              </a:spcBef>
              <a:buClr>
                <a:srgbClr val="FF0000"/>
              </a:buClr>
              <a:buSzPct val="100000"/>
              <a:buFont typeface="Arial"/>
              <a:buChar char="•"/>
            </a:pPr>
            <a:r>
              <a:rPr lang="en-US" sz="2800" b="0" i="0" u="none" strike="noStrike" cap="none" baseline="0">
                <a:solidFill>
                  <a:schemeClr val="dk1"/>
                </a:solidFill>
                <a:latin typeface="Calibri"/>
                <a:ea typeface="Calibri"/>
                <a:cs typeface="Calibri"/>
                <a:sym typeface="Calibri"/>
              </a:rPr>
              <a:t>Recess or Breaks</a:t>
            </a:r>
          </a:p>
          <a:p>
            <a:pPr marL="342900" marR="0" lvl="0" indent="-342900" algn="l" rtl="0">
              <a:spcBef>
                <a:spcPts val="560"/>
              </a:spcBef>
              <a:buClr>
                <a:srgbClr val="FF0000"/>
              </a:buClr>
              <a:buSzPct val="100000"/>
              <a:buFont typeface="Arial"/>
              <a:buChar char="•"/>
            </a:pPr>
            <a:r>
              <a:rPr lang="en-US" sz="2800" b="0" i="0" u="none" strike="noStrike" cap="none" baseline="0">
                <a:solidFill>
                  <a:schemeClr val="dk1"/>
                </a:solidFill>
                <a:latin typeface="Calibri"/>
                <a:ea typeface="Calibri"/>
                <a:cs typeface="Calibri"/>
                <a:sym typeface="Calibri"/>
              </a:rPr>
              <a:t>Arrival/Departure</a:t>
            </a:r>
          </a:p>
          <a:p>
            <a:pPr marL="342900" marR="0" lvl="0" indent="-342900" algn="l" rtl="0">
              <a:spcBef>
                <a:spcPts val="560"/>
              </a:spcBef>
              <a:buClr>
                <a:srgbClr val="FF0000"/>
              </a:buClr>
              <a:buSzPct val="100000"/>
              <a:buFont typeface="Arial"/>
              <a:buChar char="•"/>
            </a:pPr>
            <a:r>
              <a:rPr lang="en-US" sz="2800" b="0" i="0" u="none" strike="noStrike" cap="none" baseline="0">
                <a:solidFill>
                  <a:schemeClr val="dk1"/>
                </a:solidFill>
                <a:latin typeface="Calibri"/>
                <a:ea typeface="Calibri"/>
                <a:cs typeface="Calibri"/>
                <a:sym typeface="Calibri"/>
              </a:rPr>
              <a:t>Assemblies/Pep Rallies</a:t>
            </a:r>
          </a:p>
          <a:p>
            <a:pPr marL="342900" marR="0" lvl="0" indent="-342900" algn="l" rtl="0">
              <a:spcBef>
                <a:spcPts val="560"/>
              </a:spcBef>
              <a:buClr>
                <a:srgbClr val="FF0000"/>
              </a:buClr>
              <a:buSzPct val="100000"/>
              <a:buFont typeface="Arial"/>
              <a:buChar char="•"/>
            </a:pPr>
            <a:r>
              <a:rPr lang="en-US" sz="2800" b="0" i="0" u="none" strike="noStrike" cap="none" baseline="0">
                <a:solidFill>
                  <a:schemeClr val="dk1"/>
                </a:solidFill>
                <a:latin typeface="Calibri"/>
                <a:ea typeface="Calibri"/>
                <a:cs typeface="Calibri"/>
                <a:sym typeface="Calibri"/>
              </a:rPr>
              <a:t>After School Activities</a:t>
            </a:r>
          </a:p>
          <a:p>
            <a:pPr marL="342900" marR="0" lvl="0" indent="-342900" algn="l" rtl="0">
              <a:spcBef>
                <a:spcPts val="560"/>
              </a:spcBef>
              <a:buClr>
                <a:srgbClr val="FF0000"/>
              </a:buClr>
              <a:buSzPct val="100000"/>
              <a:buFont typeface="Arial"/>
              <a:buChar char="•"/>
            </a:pPr>
            <a:r>
              <a:rPr lang="en-US" sz="2800" b="0" i="0" u="none" strike="noStrike" cap="none" baseline="0">
                <a:solidFill>
                  <a:schemeClr val="dk1"/>
                </a:solidFill>
                <a:latin typeface="Calibri"/>
                <a:ea typeface="Calibri"/>
                <a:cs typeface="Calibri"/>
                <a:sym typeface="Calibri"/>
              </a:rPr>
              <a:t>Homework Assistance</a:t>
            </a:r>
          </a:p>
          <a:p>
            <a:pPr marL="342900" marR="0" lvl="0" indent="-190500" algn="l" rtl="0">
              <a:spcBef>
                <a:spcPts val="480"/>
              </a:spcBef>
              <a:buClr>
                <a:srgbClr val="FF0000"/>
              </a:buClr>
              <a:buFont typeface="Arial"/>
              <a:buNone/>
            </a:pPr>
            <a:endParaRPr sz="2400" b="0" i="0" u="none" strike="noStrike" cap="none" baseline="0">
              <a:solidFill>
                <a:schemeClr val="dk1"/>
              </a:solidFill>
              <a:latin typeface="Calibri"/>
              <a:ea typeface="Calibri"/>
              <a:cs typeface="Calibri"/>
              <a:sym typeface="Calibri"/>
            </a:endParaRPr>
          </a:p>
        </p:txBody>
      </p:sp>
      <p:sp>
        <p:nvSpPr>
          <p:cNvPr id="797" name="Shape 797"/>
          <p:cNvSpPr txBox="1">
            <a:spLocks noGrp="1"/>
          </p:cNvSpPr>
          <p:nvPr>
            <p:ph type="body" sz="quarter" idx="3"/>
          </p:nvPr>
        </p:nvSpPr>
        <p:spPr>
          <a:xfrm>
            <a:off x="4645025" y="1598612"/>
            <a:ext cx="4041774" cy="4348161"/>
          </a:xfrm>
          <a:prstGeom prst="rect">
            <a:avLst/>
          </a:prstGeom>
          <a:noFill/>
          <a:ln>
            <a:noFill/>
          </a:ln>
        </p:spPr>
        <p:txBody>
          <a:bodyPr lIns="91425" tIns="45700" rIns="91425" bIns="45700" anchor="t" anchorCtr="0">
            <a:noAutofit/>
          </a:bodyPr>
          <a:lstStyle/>
          <a:p>
            <a:pPr marL="342900" marR="0" lvl="0" indent="-342900" algn="l" rtl="0">
              <a:spcBef>
                <a:spcPts val="0"/>
              </a:spcBef>
              <a:buClr>
                <a:srgbClr val="FF0000"/>
              </a:buClr>
              <a:buSzPct val="100000"/>
              <a:buFont typeface="Arial"/>
              <a:buChar char="•"/>
            </a:pPr>
            <a:r>
              <a:rPr lang="en-US" sz="2800" b="0" i="0" u="none" strike="noStrike" cap="none" baseline="0">
                <a:solidFill>
                  <a:schemeClr val="dk1"/>
                </a:solidFill>
                <a:latin typeface="Calibri"/>
                <a:ea typeface="Calibri"/>
                <a:cs typeface="Calibri"/>
                <a:sym typeface="Calibri"/>
              </a:rPr>
              <a:t>School Grounds/Parking Lot</a:t>
            </a:r>
          </a:p>
          <a:p>
            <a:pPr marL="342900" marR="0" lvl="0" indent="-342900" algn="l" rtl="0">
              <a:spcBef>
                <a:spcPts val="560"/>
              </a:spcBef>
              <a:buClr>
                <a:srgbClr val="FF0000"/>
              </a:buClr>
              <a:buSzPct val="100000"/>
              <a:buFont typeface="Arial"/>
              <a:buChar char="•"/>
            </a:pPr>
            <a:r>
              <a:rPr lang="en-US" sz="2800" b="0" i="0" u="none" strike="noStrike" cap="none" baseline="0">
                <a:solidFill>
                  <a:schemeClr val="dk1"/>
                </a:solidFill>
                <a:latin typeface="Calibri"/>
                <a:ea typeface="Calibri"/>
                <a:cs typeface="Calibri"/>
                <a:sym typeface="Calibri"/>
              </a:rPr>
              <a:t>Special Work Areas</a:t>
            </a:r>
          </a:p>
          <a:p>
            <a:pPr marL="342900" marR="0" lvl="0" indent="-342900" algn="l" rtl="0">
              <a:spcBef>
                <a:spcPts val="560"/>
              </a:spcBef>
              <a:buClr>
                <a:srgbClr val="FF0000"/>
              </a:buClr>
              <a:buSzPct val="100000"/>
              <a:buFont typeface="Arial"/>
              <a:buChar char="•"/>
            </a:pPr>
            <a:r>
              <a:rPr lang="en-US" sz="2800" b="0" i="0" u="none" strike="noStrike" cap="none" baseline="0">
                <a:solidFill>
                  <a:schemeClr val="dk1"/>
                </a:solidFill>
                <a:latin typeface="Calibri"/>
                <a:ea typeface="Calibri"/>
                <a:cs typeface="Calibri"/>
                <a:sym typeface="Calibri"/>
              </a:rPr>
              <a:t>Computer Lab</a:t>
            </a:r>
          </a:p>
          <a:p>
            <a:pPr marL="342900" marR="0" lvl="0" indent="-342900" algn="l" rtl="0">
              <a:spcBef>
                <a:spcPts val="560"/>
              </a:spcBef>
              <a:buClr>
                <a:srgbClr val="FF0000"/>
              </a:buClr>
              <a:buSzPct val="100000"/>
              <a:buFont typeface="Arial"/>
              <a:buChar char="•"/>
            </a:pPr>
            <a:r>
              <a:rPr lang="en-US" sz="2800" b="0" i="0" u="none" strike="noStrike" cap="none" baseline="0">
                <a:solidFill>
                  <a:schemeClr val="dk1"/>
                </a:solidFill>
                <a:latin typeface="Calibri"/>
                <a:ea typeface="Calibri"/>
                <a:cs typeface="Calibri"/>
                <a:sym typeface="Calibri"/>
              </a:rPr>
              <a:t>Office Area</a:t>
            </a:r>
          </a:p>
          <a:p>
            <a:pPr marL="342900" marR="0" lvl="0" indent="-342900" algn="l" rtl="0">
              <a:spcBef>
                <a:spcPts val="560"/>
              </a:spcBef>
              <a:buClr>
                <a:srgbClr val="FF0000"/>
              </a:buClr>
              <a:buSzPct val="100000"/>
              <a:buFont typeface="Arial"/>
              <a:buChar char="•"/>
            </a:pPr>
            <a:r>
              <a:rPr lang="en-US" sz="2800" b="0" i="0" u="none" strike="noStrike" cap="none" baseline="0">
                <a:solidFill>
                  <a:schemeClr val="dk1"/>
                </a:solidFill>
                <a:latin typeface="Calibri"/>
                <a:ea typeface="Calibri"/>
                <a:cs typeface="Calibri"/>
                <a:sym typeface="Calibri"/>
              </a:rPr>
              <a:t>Gym or Equipment Area</a:t>
            </a:r>
          </a:p>
          <a:p>
            <a:pPr marL="342900" marR="0" lvl="0" indent="-342900" algn="l" rtl="0">
              <a:spcBef>
                <a:spcPts val="560"/>
              </a:spcBef>
              <a:buClr>
                <a:srgbClr val="FF0000"/>
              </a:buClr>
              <a:buSzPct val="100000"/>
              <a:buFont typeface="Arial"/>
              <a:buChar char="•"/>
            </a:pPr>
            <a:r>
              <a:rPr lang="en-US" sz="2800" b="0" i="0" u="none" strike="noStrike" cap="none" baseline="0">
                <a:solidFill>
                  <a:schemeClr val="dk1"/>
                </a:solidFill>
                <a:latin typeface="Calibri"/>
                <a:ea typeface="Calibri"/>
                <a:cs typeface="Calibri"/>
                <a:sym typeface="Calibri"/>
              </a:rPr>
              <a:t>Concerts or Performances</a:t>
            </a:r>
          </a:p>
          <a:p>
            <a:pPr marL="342900" marR="0" lvl="0" indent="-190500" algn="l" rtl="0">
              <a:spcBef>
                <a:spcPts val="480"/>
              </a:spcBef>
              <a:buClr>
                <a:srgbClr val="FF0000"/>
              </a:buClr>
              <a:buFont typeface="Arial"/>
              <a:buNone/>
            </a:pPr>
            <a:endParaRPr sz="2400" b="0" i="0" u="none" strike="noStrike" cap="none" baseline="0">
              <a:solidFill>
                <a:schemeClr val="dk1"/>
              </a:solidFill>
              <a:latin typeface="Calibri"/>
              <a:ea typeface="Calibri"/>
              <a:cs typeface="Calibri"/>
              <a:sym typeface="Calibri"/>
            </a:endParaRPr>
          </a:p>
        </p:txBody>
      </p:sp>
    </p:spTree>
  </p:cSld>
  <p:clrMapOvr>
    <a:masterClrMapping/>
  </p:clrMapOvr>
  <p:transition spd="slow">
    <p:cut/>
  </p:transition>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Shape 802"/>
        <p:cNvGrpSpPr/>
        <p:nvPr/>
      </p:nvGrpSpPr>
      <p:grpSpPr>
        <a:xfrm>
          <a:off x="0" y="0"/>
          <a:ext cx="0" cy="0"/>
          <a:chOff x="0" y="0"/>
          <a:chExt cx="0" cy="0"/>
        </a:xfrm>
      </p:grpSpPr>
      <p:sp>
        <p:nvSpPr>
          <p:cNvPr id="803" name="Shape 803"/>
          <p:cNvSpPr txBox="1">
            <a:spLocks noGrp="1"/>
          </p:cNvSpPr>
          <p:nvPr>
            <p:ph type="title"/>
          </p:nvPr>
        </p:nvSpPr>
        <p:spPr>
          <a:prstGeom prst="rect">
            <a:avLst/>
          </a:prstGeom>
          <a:noFill/>
          <a:ln>
            <a:noFill/>
          </a:ln>
        </p:spPr>
        <p:txBody>
          <a:bodyPr lIns="91425" tIns="45700" rIns="91425" bIns="45700" anchor="ctr" anchorCtr="0">
            <a:noAutofit/>
          </a:bodyPr>
          <a:lstStyle/>
          <a:p>
            <a:pPr marL="0" marR="0" lvl="0" indent="0" algn="ctr" rtl="0">
              <a:spcBef>
                <a:spcPts val="0"/>
              </a:spcBef>
              <a:buClr>
                <a:schemeClr val="dk1"/>
              </a:buClr>
              <a:buSzPct val="25000"/>
              <a:buFont typeface="Calibri"/>
              <a:buNone/>
            </a:pPr>
            <a:r>
              <a:rPr lang="en-US" sz="4400" b="0" i="0" u="none" strike="noStrike" cap="none" baseline="0">
                <a:solidFill>
                  <a:schemeClr val="dk1"/>
                </a:solidFill>
                <a:latin typeface="Calibri"/>
                <a:ea typeface="Calibri"/>
                <a:cs typeface="Calibri"/>
                <a:sym typeface="Calibri"/>
              </a:rPr>
              <a:t>Defining Non-Classroom Behaviors</a:t>
            </a:r>
          </a:p>
        </p:txBody>
      </p:sp>
      <p:sp>
        <p:nvSpPr>
          <p:cNvPr id="804" name="Shape 804"/>
          <p:cNvSpPr txBox="1">
            <a:spLocks noGrp="1"/>
          </p:cNvSpPr>
          <p:nvPr>
            <p:ph idx="1"/>
          </p:nvPr>
        </p:nvSpPr>
        <p:spPr>
          <a:prstGeom prst="rect">
            <a:avLst/>
          </a:prstGeom>
          <a:noFill/>
          <a:ln>
            <a:noFill/>
          </a:ln>
        </p:spPr>
        <p:txBody>
          <a:bodyPr lIns="91425" tIns="45700" rIns="91425" bIns="45700" anchor="t" anchorCtr="0">
            <a:noAutofit/>
          </a:bodyPr>
          <a:lstStyle/>
          <a:p>
            <a:pPr marL="342900" marR="0" lvl="0" indent="-342900" algn="l" rtl="0">
              <a:spcBef>
                <a:spcPts val="0"/>
              </a:spcBef>
              <a:spcAft>
                <a:spcPts val="0"/>
              </a:spcAft>
              <a:buClr>
                <a:srgbClr val="FF0000"/>
              </a:buClr>
              <a:buSzPct val="100000"/>
              <a:buFont typeface="Arial"/>
              <a:buChar char="•"/>
            </a:pPr>
            <a:r>
              <a:rPr lang="en-US" sz="3200" b="0" i="0" u="none" strike="noStrike" cap="none" baseline="0">
                <a:solidFill>
                  <a:schemeClr val="dk1"/>
                </a:solidFill>
                <a:latin typeface="Calibri"/>
                <a:ea typeface="Calibri"/>
                <a:cs typeface="Calibri"/>
                <a:sym typeface="Calibri"/>
              </a:rPr>
              <a:t>Same considerations for defining All-Settings behaviors.</a:t>
            </a:r>
          </a:p>
          <a:p>
            <a:pPr marL="342900" marR="0" lvl="0" indent="-342900" algn="l" rtl="0">
              <a:spcBef>
                <a:spcPts val="600"/>
              </a:spcBef>
              <a:spcAft>
                <a:spcPts val="0"/>
              </a:spcAft>
              <a:buClr>
                <a:srgbClr val="FF0000"/>
              </a:buClr>
              <a:buSzPct val="100000"/>
              <a:buFont typeface="Arial"/>
              <a:buChar char="•"/>
            </a:pPr>
            <a:r>
              <a:rPr lang="en-US" sz="3200" b="0" i="0" u="none" strike="noStrike" cap="none" baseline="0">
                <a:solidFill>
                  <a:schemeClr val="dk1"/>
                </a:solidFill>
                <a:latin typeface="Calibri"/>
                <a:ea typeface="Calibri"/>
                <a:cs typeface="Calibri"/>
                <a:sym typeface="Calibri"/>
              </a:rPr>
              <a:t>Aligned/anchored to school-wide expectations.</a:t>
            </a:r>
          </a:p>
          <a:p>
            <a:pPr marL="342900" marR="0" lvl="0" indent="-342900" algn="l" rtl="0">
              <a:spcBef>
                <a:spcPts val="600"/>
              </a:spcBef>
              <a:spcAft>
                <a:spcPts val="0"/>
              </a:spcAft>
              <a:buClr>
                <a:srgbClr val="FF0000"/>
              </a:buClr>
              <a:buSzPct val="100000"/>
              <a:buFont typeface="Arial"/>
              <a:buChar char="•"/>
            </a:pPr>
            <a:r>
              <a:rPr lang="en-US" sz="3200" b="0" i="0" u="none" strike="noStrike" cap="none" baseline="0">
                <a:solidFill>
                  <a:schemeClr val="dk1"/>
                </a:solidFill>
                <a:latin typeface="Calibri"/>
                <a:ea typeface="Calibri"/>
                <a:cs typeface="Calibri"/>
                <a:sym typeface="Calibri"/>
              </a:rPr>
              <a:t>OMPUA</a:t>
            </a:r>
          </a:p>
          <a:p>
            <a:pPr marL="342900" marR="0" lvl="0" indent="-342900" algn="l" rtl="0">
              <a:spcBef>
                <a:spcPts val="600"/>
              </a:spcBef>
              <a:spcAft>
                <a:spcPts val="600"/>
              </a:spcAft>
              <a:buClr>
                <a:srgbClr val="FF0000"/>
              </a:buClr>
              <a:buSzPct val="100000"/>
              <a:buFont typeface="Arial"/>
              <a:buChar char="•"/>
            </a:pPr>
            <a:r>
              <a:rPr lang="en-US" sz="3200" b="0" i="0" u="none" strike="noStrike" cap="none" baseline="0">
                <a:solidFill>
                  <a:schemeClr val="dk1"/>
                </a:solidFill>
                <a:latin typeface="Calibri"/>
                <a:ea typeface="Calibri"/>
                <a:cs typeface="Calibri"/>
                <a:sym typeface="Calibri"/>
              </a:rPr>
              <a:t>Define behaviors in addition to those identified for All Settings that will lead to success in that specific setting.</a:t>
            </a:r>
          </a:p>
        </p:txBody>
      </p:sp>
    </p:spTree>
  </p:cSld>
  <p:clrMapOvr>
    <a:masterClrMapping/>
  </p:clrMapOvr>
  <p:transition spd="slow">
    <p:cut/>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96"/>
        <p:cNvGrpSpPr/>
        <p:nvPr/>
      </p:nvGrpSpPr>
      <p:grpSpPr>
        <a:xfrm>
          <a:off x="0" y="0"/>
          <a:ext cx="0" cy="0"/>
          <a:chOff x="0" y="0"/>
          <a:chExt cx="0" cy="0"/>
        </a:xfrm>
      </p:grpSpPr>
      <p:sp>
        <p:nvSpPr>
          <p:cNvPr id="197" name="Shape 197"/>
          <p:cNvSpPr txBox="1">
            <a:spLocks noGrp="1"/>
          </p:cNvSpPr>
          <p:nvPr>
            <p:ph type="title"/>
          </p:nvPr>
        </p:nvSpPr>
        <p:spPr>
          <a:prstGeom prst="rect">
            <a:avLst/>
          </a:prstGeom>
          <a:noFill/>
          <a:ln>
            <a:noFill/>
          </a:ln>
        </p:spPr>
        <p:txBody>
          <a:bodyPr lIns="91425" tIns="45700" rIns="91425" bIns="45700" anchor="ctr" anchorCtr="0">
            <a:noAutofit/>
          </a:bodyPr>
          <a:lstStyle/>
          <a:p>
            <a:pPr marL="0" marR="0" lvl="0" indent="0" algn="ctr" rtl="0">
              <a:spcBef>
                <a:spcPts val="0"/>
              </a:spcBef>
              <a:buClr>
                <a:schemeClr val="dk1"/>
              </a:buClr>
              <a:buSzPct val="25000"/>
              <a:buFont typeface="Calibri"/>
              <a:buNone/>
            </a:pPr>
            <a:r>
              <a:rPr lang="en-US" sz="4400" b="1" i="0" u="none" strike="noStrike" cap="none" baseline="0">
                <a:solidFill>
                  <a:schemeClr val="dk1"/>
                </a:solidFill>
                <a:latin typeface="Calibri"/>
                <a:ea typeface="Calibri"/>
                <a:cs typeface="Calibri"/>
                <a:sym typeface="Calibri"/>
              </a:rPr>
              <a:t>Working Agreements</a:t>
            </a:r>
          </a:p>
        </p:txBody>
      </p:sp>
      <p:sp>
        <p:nvSpPr>
          <p:cNvPr id="198" name="Shape 198"/>
          <p:cNvSpPr txBox="1">
            <a:spLocks noGrp="1"/>
          </p:cNvSpPr>
          <p:nvPr>
            <p:ph idx="1"/>
          </p:nvPr>
        </p:nvSpPr>
        <p:spPr>
          <a:xfrm>
            <a:off x="1022350" y="1417637"/>
            <a:ext cx="8229600" cy="4525961"/>
          </a:xfrm>
          <a:prstGeom prst="rect">
            <a:avLst/>
          </a:prstGeom>
          <a:noFill/>
          <a:ln>
            <a:noFill/>
          </a:ln>
        </p:spPr>
        <p:txBody>
          <a:bodyPr lIns="91425" tIns="45700" rIns="91425" bIns="45700" anchor="t" anchorCtr="0">
            <a:noAutofit/>
          </a:bodyPr>
          <a:lstStyle/>
          <a:p>
            <a:pPr marL="342900" marR="0" lvl="0" indent="-342900" algn="l" rtl="0">
              <a:spcBef>
                <a:spcPts val="0"/>
              </a:spcBef>
              <a:buClr>
                <a:srgbClr val="FF0000"/>
              </a:buClr>
              <a:buSzPct val="25000"/>
              <a:buFont typeface="Arial"/>
              <a:buNone/>
            </a:pPr>
            <a:r>
              <a:rPr lang="en-US" sz="2600" b="1" i="0" u="none" strike="noStrike" cap="none" baseline="0">
                <a:solidFill>
                  <a:schemeClr val="dk1"/>
                </a:solidFill>
                <a:latin typeface="Calibri"/>
                <a:ea typeface="Calibri"/>
                <a:cs typeface="Calibri"/>
                <a:sym typeface="Calibri"/>
              </a:rPr>
              <a:t>Be Respectful</a:t>
            </a:r>
          </a:p>
          <a:p>
            <a:pPr marL="342900" marR="0" lvl="0" indent="-342900" algn="l" rtl="0">
              <a:spcBef>
                <a:spcPts val="440"/>
              </a:spcBef>
              <a:buClr>
                <a:srgbClr val="FF0000"/>
              </a:buClr>
              <a:buSzPct val="100000"/>
              <a:buFont typeface="Arial"/>
              <a:buChar char="•"/>
            </a:pPr>
            <a:r>
              <a:rPr lang="en-US" sz="2200" b="0" i="0" u="none" strike="noStrike" cap="none" baseline="0">
                <a:solidFill>
                  <a:schemeClr val="dk1"/>
                </a:solidFill>
                <a:latin typeface="Calibri"/>
                <a:ea typeface="Calibri"/>
                <a:cs typeface="Calibri"/>
                <a:sym typeface="Calibri"/>
              </a:rPr>
              <a:t>Be an active listener—open to new ideas</a:t>
            </a:r>
          </a:p>
          <a:p>
            <a:pPr marL="342900" marR="0" lvl="0" indent="-342900" algn="l" rtl="0">
              <a:spcBef>
                <a:spcPts val="440"/>
              </a:spcBef>
              <a:buClr>
                <a:srgbClr val="FF0000"/>
              </a:buClr>
              <a:buSzPct val="100000"/>
              <a:buFont typeface="Arial"/>
              <a:buChar char="•"/>
            </a:pPr>
            <a:r>
              <a:rPr lang="en-US" sz="2200" b="0" i="0" u="none" strike="noStrike" cap="none" baseline="0">
                <a:solidFill>
                  <a:schemeClr val="dk1"/>
                </a:solidFill>
                <a:latin typeface="Calibri"/>
                <a:ea typeface="Calibri"/>
                <a:cs typeface="Calibri"/>
                <a:sym typeface="Calibri"/>
              </a:rPr>
              <a:t>Use notes for side bar conversations</a:t>
            </a:r>
          </a:p>
          <a:p>
            <a:pPr marL="342900" marR="0" lvl="0" indent="-342900" algn="l" rtl="0">
              <a:spcBef>
                <a:spcPts val="520"/>
              </a:spcBef>
              <a:buClr>
                <a:srgbClr val="FF0000"/>
              </a:buClr>
              <a:buSzPct val="25000"/>
              <a:buFont typeface="Arial"/>
              <a:buNone/>
            </a:pPr>
            <a:r>
              <a:rPr lang="en-US" sz="2600" b="1" i="0" u="none" strike="noStrike" cap="none" baseline="0">
                <a:solidFill>
                  <a:schemeClr val="dk1"/>
                </a:solidFill>
                <a:latin typeface="Calibri"/>
                <a:ea typeface="Calibri"/>
                <a:cs typeface="Calibri"/>
                <a:sym typeface="Calibri"/>
              </a:rPr>
              <a:t>Be Responsible</a:t>
            </a:r>
          </a:p>
          <a:p>
            <a:pPr marL="342900" marR="0" lvl="0" indent="-342900" algn="l" rtl="0">
              <a:spcBef>
                <a:spcPts val="440"/>
              </a:spcBef>
              <a:buClr>
                <a:srgbClr val="FF0000"/>
              </a:buClr>
              <a:buSzPct val="100000"/>
              <a:buFont typeface="Arial"/>
              <a:buChar char="•"/>
            </a:pPr>
            <a:r>
              <a:rPr lang="en-US" sz="2200" b="0" i="0" u="none" strike="noStrike" cap="none" baseline="0">
                <a:solidFill>
                  <a:schemeClr val="dk1"/>
                </a:solidFill>
                <a:latin typeface="Calibri"/>
                <a:ea typeface="Calibri"/>
                <a:cs typeface="Calibri"/>
                <a:sym typeface="Calibri"/>
              </a:rPr>
              <a:t>Be on time for sessions</a:t>
            </a:r>
          </a:p>
          <a:p>
            <a:pPr marL="342900" marR="0" lvl="0" indent="-342900" algn="l" rtl="0">
              <a:spcBef>
                <a:spcPts val="440"/>
              </a:spcBef>
              <a:buClr>
                <a:srgbClr val="FF0000"/>
              </a:buClr>
              <a:buSzPct val="100000"/>
              <a:buFont typeface="Arial"/>
              <a:buChar char="•"/>
            </a:pPr>
            <a:r>
              <a:rPr lang="en-US" sz="2200" b="0" i="0" u="none" strike="noStrike" cap="none" baseline="0">
                <a:solidFill>
                  <a:schemeClr val="dk1"/>
                </a:solidFill>
                <a:latin typeface="Calibri"/>
                <a:ea typeface="Calibri"/>
                <a:cs typeface="Calibri"/>
                <a:sym typeface="Calibri"/>
              </a:rPr>
              <a:t>Silence cell phones—reply appropriately</a:t>
            </a:r>
          </a:p>
          <a:p>
            <a:pPr marL="342900" marR="0" lvl="0" indent="-342900" algn="l" rtl="0">
              <a:spcBef>
                <a:spcPts val="720"/>
              </a:spcBef>
              <a:buClr>
                <a:srgbClr val="FF0000"/>
              </a:buClr>
              <a:buSzPct val="25000"/>
              <a:buFont typeface="Arial"/>
              <a:buNone/>
            </a:pPr>
            <a:r>
              <a:rPr lang="en-US" sz="2600" b="1" i="0" u="none" strike="noStrike" cap="none" baseline="0">
                <a:solidFill>
                  <a:schemeClr val="dk1"/>
                </a:solidFill>
                <a:latin typeface="Calibri"/>
                <a:ea typeface="Calibri"/>
                <a:cs typeface="Calibri"/>
                <a:sym typeface="Calibri"/>
              </a:rPr>
              <a:t>Be</a:t>
            </a:r>
            <a:r>
              <a:rPr lang="en-US" sz="3600" b="1" i="0" u="none" strike="noStrike" cap="none" baseline="0">
                <a:solidFill>
                  <a:schemeClr val="dk1"/>
                </a:solidFill>
                <a:latin typeface="Calibri"/>
                <a:ea typeface="Calibri"/>
                <a:cs typeface="Calibri"/>
                <a:sym typeface="Calibri"/>
              </a:rPr>
              <a:t> </a:t>
            </a:r>
            <a:r>
              <a:rPr lang="en-US" sz="2600" b="1" i="0" u="none" strike="noStrike" cap="none" baseline="0">
                <a:solidFill>
                  <a:schemeClr val="dk1"/>
                </a:solidFill>
                <a:latin typeface="Calibri"/>
                <a:ea typeface="Calibri"/>
                <a:cs typeface="Calibri"/>
                <a:sym typeface="Calibri"/>
              </a:rPr>
              <a:t>a Problem Solver</a:t>
            </a:r>
          </a:p>
          <a:p>
            <a:pPr marL="342900" marR="0" lvl="0" indent="-342900" algn="l" rtl="0">
              <a:spcBef>
                <a:spcPts val="440"/>
              </a:spcBef>
              <a:buClr>
                <a:srgbClr val="FF0000"/>
              </a:buClr>
              <a:buSzPct val="100000"/>
              <a:buFont typeface="Arial"/>
              <a:buChar char="•"/>
            </a:pPr>
            <a:r>
              <a:rPr lang="en-US" sz="2200" b="0" i="0" u="none" strike="noStrike" cap="none" baseline="0">
                <a:solidFill>
                  <a:schemeClr val="dk1"/>
                </a:solidFill>
                <a:latin typeface="Calibri"/>
                <a:ea typeface="Calibri"/>
                <a:cs typeface="Calibri"/>
                <a:sym typeface="Calibri"/>
              </a:rPr>
              <a:t>Follow the decision making process</a:t>
            </a:r>
          </a:p>
          <a:p>
            <a:pPr marL="342900" marR="0" lvl="0" indent="-342900" algn="l" rtl="0">
              <a:spcBef>
                <a:spcPts val="440"/>
              </a:spcBef>
              <a:buClr>
                <a:srgbClr val="FF0000"/>
              </a:buClr>
              <a:buSzPct val="100000"/>
              <a:buFont typeface="Arial"/>
              <a:buChar char="•"/>
            </a:pPr>
            <a:r>
              <a:rPr lang="en-US" sz="2200" b="0" i="0" u="none" strike="noStrike" cap="none" baseline="0">
                <a:solidFill>
                  <a:schemeClr val="dk1"/>
                </a:solidFill>
                <a:latin typeface="Calibri"/>
                <a:ea typeface="Calibri"/>
                <a:cs typeface="Calibri"/>
                <a:sym typeface="Calibri"/>
              </a:rPr>
              <a:t>Work toward consensus and support decisions of the group</a:t>
            </a:r>
          </a:p>
          <a:p>
            <a:pPr marL="342900" marR="0" lvl="0" indent="-139700" algn="l" rtl="0">
              <a:spcBef>
                <a:spcPts val="640"/>
              </a:spcBef>
              <a:buClr>
                <a:srgbClr val="FF0000"/>
              </a:buClr>
              <a:buFont typeface="Arial"/>
              <a:buNone/>
            </a:pPr>
            <a:endParaRPr sz="3200" b="0" i="0" u="none" strike="noStrike" cap="none" baseline="0">
              <a:solidFill>
                <a:schemeClr val="dk1"/>
              </a:solidFill>
              <a:latin typeface="Calibri"/>
              <a:ea typeface="Calibri"/>
              <a:cs typeface="Calibri"/>
              <a:sym typeface="Calibri"/>
            </a:endParaRPr>
          </a:p>
        </p:txBody>
      </p:sp>
    </p:spTree>
  </p:cSld>
  <p:clrMapOvr>
    <a:masterClrMapping/>
  </p:clrMapOvr>
  <p:transition spd="slow">
    <p:cut/>
  </p:transition>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Shape 809"/>
        <p:cNvGrpSpPr/>
        <p:nvPr/>
      </p:nvGrpSpPr>
      <p:grpSpPr>
        <a:xfrm>
          <a:off x="0" y="0"/>
          <a:ext cx="0" cy="0"/>
          <a:chOff x="0" y="0"/>
          <a:chExt cx="0" cy="0"/>
        </a:xfrm>
      </p:grpSpPr>
      <p:sp>
        <p:nvSpPr>
          <p:cNvPr id="810" name="Shape 810"/>
          <p:cNvSpPr txBox="1">
            <a:spLocks noGrp="1"/>
          </p:cNvSpPr>
          <p:nvPr>
            <p:ph type="title"/>
          </p:nvPr>
        </p:nvSpPr>
        <p:spPr>
          <a:prstGeom prst="rect">
            <a:avLst/>
          </a:prstGeom>
          <a:noFill/>
          <a:ln>
            <a:noFill/>
          </a:ln>
        </p:spPr>
        <p:txBody>
          <a:bodyPr lIns="91425" tIns="45700" rIns="91425" bIns="45700" anchor="ctr" anchorCtr="0">
            <a:noAutofit/>
          </a:bodyPr>
          <a:lstStyle/>
          <a:p>
            <a:pPr marL="0" marR="0" lvl="0" indent="0" algn="ctr" rtl="0">
              <a:spcBef>
                <a:spcPts val="0"/>
              </a:spcBef>
              <a:buClr>
                <a:schemeClr val="dk1"/>
              </a:buClr>
              <a:buSzPct val="25000"/>
              <a:buFont typeface="Calibri"/>
              <a:buNone/>
            </a:pPr>
            <a:r>
              <a:rPr lang="en-US" sz="4400" b="0" i="0" u="none" strike="noStrike" cap="none" baseline="0">
                <a:solidFill>
                  <a:schemeClr val="dk1"/>
                </a:solidFill>
                <a:latin typeface="Calibri"/>
                <a:ea typeface="Calibri"/>
                <a:cs typeface="Calibri"/>
                <a:sym typeface="Calibri"/>
              </a:rPr>
              <a:t>Non Classroom Area Example</a:t>
            </a:r>
          </a:p>
        </p:txBody>
      </p:sp>
      <p:graphicFrame>
        <p:nvGraphicFramePr>
          <p:cNvPr id="812" name="Shape 812"/>
          <p:cNvGraphicFramePr/>
          <p:nvPr/>
        </p:nvGraphicFramePr>
        <p:xfrm>
          <a:off x="457200" y="1417637"/>
          <a:ext cx="8229600" cy="4433100"/>
        </p:xfrm>
        <a:graphic>
          <a:graphicData uri="http://schemas.openxmlformats.org/drawingml/2006/table">
            <a:tbl>
              <a:tblPr firstRow="1" bandRow="1">
                <a:noFill/>
                <a:tableStyleId>{AC61F327-6B2E-45B9-B610-DAB01930EBC3}</a:tableStyleId>
              </a:tblPr>
              <a:tblGrid>
                <a:gridCol w="2514600">
                  <a:extLst>
                    <a:ext uri="{9D8B030D-6E8A-4147-A177-3AD203B41FA5}">
                      <a16:colId xmlns:a16="http://schemas.microsoft.com/office/drawing/2014/main" val="20000"/>
                    </a:ext>
                  </a:extLst>
                </a:gridCol>
                <a:gridCol w="5715000">
                  <a:extLst>
                    <a:ext uri="{9D8B030D-6E8A-4147-A177-3AD203B41FA5}">
                      <a16:colId xmlns:a16="http://schemas.microsoft.com/office/drawing/2014/main" val="20001"/>
                    </a:ext>
                  </a:extLst>
                </a:gridCol>
              </a:tblGrid>
              <a:tr h="681100">
                <a:tc>
                  <a:txBody>
                    <a:bodyPr/>
                    <a:lstStyle/>
                    <a:p>
                      <a:pPr marL="0" marR="0" lvl="0" indent="0" algn="ctr" rtl="0">
                        <a:spcBef>
                          <a:spcPts val="0"/>
                        </a:spcBef>
                        <a:buNone/>
                      </a:pPr>
                      <a:endParaRPr sz="3200" b="1" u="none" strike="noStrike" cap="none" baseline="0"/>
                    </a:p>
                  </a:txBody>
                  <a:tcPr marL="91450" marR="91450" marT="45725" marB="45725"/>
                </a:tc>
                <a:tc>
                  <a:txBody>
                    <a:bodyPr/>
                    <a:lstStyle/>
                    <a:p>
                      <a:pPr marL="0" marR="0" lvl="0" indent="0" algn="ctr" rtl="0">
                        <a:spcBef>
                          <a:spcPts val="0"/>
                        </a:spcBef>
                        <a:buSzPct val="25000"/>
                        <a:buNone/>
                      </a:pPr>
                      <a:r>
                        <a:rPr lang="en-US" sz="3200" b="1" u="none" strike="noStrike" cap="none" baseline="0"/>
                        <a:t>Hallways</a:t>
                      </a:r>
                    </a:p>
                  </a:txBody>
                  <a:tcPr marL="91450" marR="91450" marT="45725" marB="45725"/>
                </a:tc>
                <a:extLst>
                  <a:ext uri="{0D108BD9-81ED-4DB2-BD59-A6C34878D82A}">
                    <a16:rowId xmlns:a16="http://schemas.microsoft.com/office/drawing/2014/main" val="10000"/>
                  </a:ext>
                </a:extLst>
              </a:tr>
              <a:tr h="801625">
                <a:tc>
                  <a:txBody>
                    <a:bodyPr/>
                    <a:lstStyle/>
                    <a:p>
                      <a:pPr marL="0" marR="0" lvl="0" indent="0" algn="ctr" rtl="0">
                        <a:spcBef>
                          <a:spcPts val="0"/>
                        </a:spcBef>
                        <a:buSzPct val="25000"/>
                        <a:buNone/>
                      </a:pPr>
                      <a:r>
                        <a:rPr lang="en-US" sz="2800" b="1" u="none" strike="noStrike" cap="none" baseline="0"/>
                        <a:t>Respectful</a:t>
                      </a:r>
                    </a:p>
                  </a:txBody>
                  <a:tcPr marL="91450" marR="91450" marT="45725" marB="45725"/>
                </a:tc>
                <a:tc>
                  <a:txBody>
                    <a:bodyPr/>
                    <a:lstStyle/>
                    <a:p>
                      <a:pPr marL="285750" marR="0" lvl="0" indent="-285750" algn="l" rtl="0">
                        <a:spcBef>
                          <a:spcPts val="0"/>
                        </a:spcBef>
                        <a:buClr>
                          <a:schemeClr val="dk1"/>
                        </a:buClr>
                        <a:buSzPct val="100000"/>
                        <a:buFont typeface="Arial"/>
                        <a:buChar char="•"/>
                      </a:pPr>
                      <a:r>
                        <a:rPr lang="en-US" sz="1800" u="none" strike="noStrike" cap="none" baseline="0"/>
                        <a:t>Walk quietly so others can continue learning</a:t>
                      </a:r>
                    </a:p>
                  </a:txBody>
                  <a:tcPr marL="91450" marR="91450" marT="45725" marB="45725"/>
                </a:tc>
                <a:extLst>
                  <a:ext uri="{0D108BD9-81ED-4DB2-BD59-A6C34878D82A}">
                    <a16:rowId xmlns:a16="http://schemas.microsoft.com/office/drawing/2014/main" val="10001"/>
                  </a:ext>
                </a:extLst>
              </a:tr>
              <a:tr h="828675">
                <a:tc>
                  <a:txBody>
                    <a:bodyPr/>
                    <a:lstStyle/>
                    <a:p>
                      <a:pPr marL="0" marR="0" lvl="0" indent="0" algn="ctr" rtl="0">
                        <a:spcBef>
                          <a:spcPts val="0"/>
                        </a:spcBef>
                        <a:buSzPct val="25000"/>
                        <a:buNone/>
                      </a:pPr>
                      <a:r>
                        <a:rPr lang="en-US" sz="2800" b="1" u="none" strike="noStrike" cap="none" baseline="0"/>
                        <a:t>Responsible</a:t>
                      </a:r>
                    </a:p>
                  </a:txBody>
                  <a:tcPr marL="91450" marR="91450" marT="45725" marB="45725"/>
                </a:tc>
                <a:tc>
                  <a:txBody>
                    <a:bodyPr/>
                    <a:lstStyle/>
                    <a:p>
                      <a:pPr marL="285750" marR="0" lvl="0" indent="-285750" algn="l" rtl="0">
                        <a:spcBef>
                          <a:spcPts val="0"/>
                        </a:spcBef>
                        <a:buClr>
                          <a:schemeClr val="dk1"/>
                        </a:buClr>
                        <a:buSzPct val="100000"/>
                        <a:buFont typeface="Arial"/>
                        <a:buChar char="•"/>
                      </a:pPr>
                      <a:r>
                        <a:rPr lang="en-US" sz="1800" u="none" strike="noStrike" cap="none" baseline="0"/>
                        <a:t>Go directly to your destination</a:t>
                      </a:r>
                    </a:p>
                  </a:txBody>
                  <a:tcPr marL="91450" marR="91450" marT="45725" marB="45725"/>
                </a:tc>
                <a:extLst>
                  <a:ext uri="{0D108BD9-81ED-4DB2-BD59-A6C34878D82A}">
                    <a16:rowId xmlns:a16="http://schemas.microsoft.com/office/drawing/2014/main" val="10002"/>
                  </a:ext>
                </a:extLst>
              </a:tr>
              <a:tr h="1060850">
                <a:tc>
                  <a:txBody>
                    <a:bodyPr/>
                    <a:lstStyle/>
                    <a:p>
                      <a:pPr marL="0" marR="0" lvl="0" indent="0" algn="ctr" rtl="0">
                        <a:spcBef>
                          <a:spcPts val="0"/>
                        </a:spcBef>
                        <a:buSzPct val="25000"/>
                        <a:buNone/>
                      </a:pPr>
                      <a:r>
                        <a:rPr lang="en-US" sz="2800" b="1" u="none" strike="noStrike" cap="none" baseline="0"/>
                        <a:t>Safe</a:t>
                      </a:r>
                    </a:p>
                  </a:txBody>
                  <a:tcPr marL="91450" marR="91450" marT="45725" marB="45725"/>
                </a:tc>
                <a:tc>
                  <a:txBody>
                    <a:bodyPr/>
                    <a:lstStyle/>
                    <a:p>
                      <a:pPr marL="285750" marR="0" lvl="0" indent="-285750" algn="l" rtl="0">
                        <a:spcBef>
                          <a:spcPts val="0"/>
                        </a:spcBef>
                        <a:buClr>
                          <a:schemeClr val="dk1"/>
                        </a:buClr>
                        <a:buSzPct val="100000"/>
                        <a:buFont typeface="Arial"/>
                        <a:buChar char="•"/>
                      </a:pPr>
                      <a:r>
                        <a:rPr lang="en-US" sz="1800" u="none" strike="noStrike" cap="none" baseline="0"/>
                        <a:t>Stay to the right</a:t>
                      </a:r>
                    </a:p>
                  </a:txBody>
                  <a:tcPr marL="91450" marR="91450" marT="45725" marB="45725"/>
                </a:tc>
                <a:extLst>
                  <a:ext uri="{0D108BD9-81ED-4DB2-BD59-A6C34878D82A}">
                    <a16:rowId xmlns:a16="http://schemas.microsoft.com/office/drawing/2014/main" val="10003"/>
                  </a:ext>
                </a:extLst>
              </a:tr>
              <a:tr h="1060850">
                <a:tc>
                  <a:txBody>
                    <a:bodyPr/>
                    <a:lstStyle/>
                    <a:p>
                      <a:pPr marL="0" marR="0" lvl="0" indent="0" algn="ctr" rtl="0">
                        <a:spcBef>
                          <a:spcPts val="0"/>
                        </a:spcBef>
                        <a:buSzPct val="25000"/>
                        <a:buNone/>
                      </a:pPr>
                      <a:r>
                        <a:rPr lang="en-US" sz="2800" b="1" u="none" strike="noStrike" cap="none" baseline="0"/>
                        <a:t>Do Your Best</a:t>
                      </a:r>
                    </a:p>
                  </a:txBody>
                  <a:tcPr marL="91450" marR="91450" marT="45725" marB="45725"/>
                </a:tc>
                <a:tc>
                  <a:txBody>
                    <a:bodyPr/>
                    <a:lstStyle/>
                    <a:p>
                      <a:pPr marL="285750" marR="0" lvl="0" indent="-285750" algn="l" rtl="0">
                        <a:spcBef>
                          <a:spcPts val="0"/>
                        </a:spcBef>
                        <a:buClr>
                          <a:schemeClr val="dk1"/>
                        </a:buClr>
                        <a:buSzPct val="100000"/>
                        <a:buFont typeface="Arial"/>
                        <a:buChar char="•"/>
                      </a:pPr>
                      <a:r>
                        <a:rPr lang="en-US" sz="1800" u="none" strike="noStrike" cap="none" baseline="0"/>
                        <a:t>Return to class promptly</a:t>
                      </a:r>
                    </a:p>
                  </a:txBody>
                  <a:tcPr marL="91450" marR="91450" marT="45725" marB="45725"/>
                </a:tc>
                <a:extLst>
                  <a:ext uri="{0D108BD9-81ED-4DB2-BD59-A6C34878D82A}">
                    <a16:rowId xmlns:a16="http://schemas.microsoft.com/office/drawing/2014/main" val="10004"/>
                  </a:ext>
                </a:extLst>
              </a:tr>
            </a:tbl>
          </a:graphicData>
        </a:graphic>
      </p:graphicFrame>
    </p:spTree>
  </p:cSld>
  <p:clrMapOvr>
    <a:masterClrMapping/>
  </p:clrMapOvr>
  <p:transition spd="slow">
    <p:cut/>
  </p:transition>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Shape 817"/>
        <p:cNvGrpSpPr/>
        <p:nvPr/>
      </p:nvGrpSpPr>
      <p:grpSpPr>
        <a:xfrm>
          <a:off x="0" y="0"/>
          <a:ext cx="0" cy="0"/>
          <a:chOff x="0" y="0"/>
          <a:chExt cx="0" cy="0"/>
        </a:xfrm>
      </p:grpSpPr>
      <p:sp>
        <p:nvSpPr>
          <p:cNvPr id="819" name="Shape 819"/>
          <p:cNvSpPr txBox="1">
            <a:spLocks noGrp="1"/>
          </p:cNvSpPr>
          <p:nvPr>
            <p:ph type="title"/>
          </p:nvPr>
        </p:nvSpPr>
        <p:spPr>
          <a:prstGeom prst="rect">
            <a:avLst/>
          </a:prstGeom>
          <a:noFill/>
          <a:ln>
            <a:noFill/>
          </a:ln>
        </p:spPr>
        <p:txBody>
          <a:bodyPr lIns="91425" tIns="45700" rIns="91425" bIns="45700" anchor="t" anchorCtr="0">
            <a:noAutofit/>
          </a:bodyPr>
          <a:lstStyle/>
          <a:p>
            <a:pPr marL="0" marR="0" lvl="0" indent="0" algn="ctr" rtl="0">
              <a:spcBef>
                <a:spcPts val="0"/>
              </a:spcBef>
              <a:buClr>
                <a:srgbClr val="008000"/>
              </a:buClr>
              <a:buSzPct val="25000"/>
              <a:buFont typeface="Calibri"/>
              <a:buNone/>
            </a:pPr>
            <a:r>
              <a:rPr lang="en-US" sz="4000" b="0" i="0" u="none" strike="noStrike" cap="none" baseline="0">
                <a:solidFill>
                  <a:srgbClr val="008000"/>
                </a:solidFill>
                <a:latin typeface="Calibri"/>
                <a:ea typeface="Calibri"/>
                <a:cs typeface="Calibri"/>
                <a:sym typeface="Calibri"/>
              </a:rPr>
              <a:t>Defining Specific Behaviors for Classrooms</a:t>
            </a:r>
          </a:p>
        </p:txBody>
      </p:sp>
    </p:spTree>
  </p:cSld>
  <p:clrMapOvr>
    <a:masterClrMapping/>
  </p:clrMapOvr>
  <p:transition spd="slow">
    <p:cut/>
  </p:transition>
</p:sld>
</file>

<file path=ppt/slides/slide42.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823"/>
        <p:cNvGrpSpPr/>
        <p:nvPr/>
      </p:nvGrpSpPr>
      <p:grpSpPr>
        <a:xfrm>
          <a:off x="0" y="0"/>
          <a:ext cx="0" cy="0"/>
          <a:chOff x="0" y="0"/>
          <a:chExt cx="0" cy="0"/>
        </a:xfrm>
      </p:grpSpPr>
      <p:sp>
        <p:nvSpPr>
          <p:cNvPr id="824" name="Shape 824"/>
          <p:cNvSpPr txBox="1">
            <a:spLocks noGrp="1"/>
          </p:cNvSpPr>
          <p:nvPr>
            <p:ph idx="1"/>
          </p:nvPr>
        </p:nvSpPr>
        <p:spPr>
          <a:xfrm>
            <a:off x="457200" y="1165469"/>
            <a:ext cx="8229600" cy="3635568"/>
          </a:xfrm>
          <a:prstGeom prst="rect">
            <a:avLst/>
          </a:prstGeom>
          <a:noFill/>
          <a:ln>
            <a:noFill/>
          </a:ln>
        </p:spPr>
        <p:txBody>
          <a:bodyPr lIns="91425" tIns="45700" rIns="91425" bIns="45700" anchor="t" anchorCtr="0">
            <a:noAutofit/>
          </a:bodyPr>
          <a:lstStyle/>
          <a:p>
            <a:pPr marL="0" marR="0" lvl="0" indent="0" algn="l" rtl="0">
              <a:spcBef>
                <a:spcPts val="0"/>
              </a:spcBef>
              <a:buClr>
                <a:srgbClr val="FF0000"/>
              </a:buClr>
              <a:buFont typeface="Arial"/>
              <a:buNone/>
            </a:pPr>
            <a:endParaRPr sz="3200" b="0" i="0" u="none" strike="noStrike" cap="none" baseline="0" dirty="0">
              <a:solidFill>
                <a:srgbClr val="008000"/>
              </a:solidFill>
              <a:latin typeface="Calibri"/>
              <a:ea typeface="Calibri"/>
              <a:cs typeface="Calibri"/>
              <a:sym typeface="Calibri"/>
            </a:endParaRPr>
          </a:p>
          <a:p>
            <a:pPr marL="0" marR="0" lvl="0" indent="0" algn="l" rtl="0">
              <a:spcBef>
                <a:spcPts val="640"/>
              </a:spcBef>
              <a:buClr>
                <a:srgbClr val="FF0000"/>
              </a:buClr>
              <a:buSzPct val="25000"/>
              <a:buFont typeface="Arial"/>
              <a:buNone/>
            </a:pPr>
            <a:r>
              <a:rPr lang="en-US" sz="3200" b="0" i="1" u="none" strike="noStrike" cap="none" baseline="0" dirty="0">
                <a:solidFill>
                  <a:srgbClr val="008000"/>
                </a:solidFill>
                <a:latin typeface="Calibri"/>
                <a:ea typeface="Calibri"/>
                <a:cs typeface="Calibri"/>
                <a:sym typeface="Calibri"/>
              </a:rPr>
              <a:t>“Findings indicate a need to establish consensus to implement PBIS in the classroom setting as soon as it is implemented in </a:t>
            </a:r>
            <a:r>
              <a:rPr lang="en-US" sz="3200" b="0" i="1" u="none" strike="noStrike" cap="none" baseline="0" dirty="0" err="1">
                <a:solidFill>
                  <a:srgbClr val="008000"/>
                </a:solidFill>
                <a:latin typeface="Calibri"/>
                <a:ea typeface="Calibri"/>
                <a:cs typeface="Calibri"/>
                <a:sym typeface="Calibri"/>
              </a:rPr>
              <a:t>nonclassroom</a:t>
            </a:r>
            <a:r>
              <a:rPr lang="en-US" sz="3200" b="0" i="1" u="none" strike="noStrike" cap="none" baseline="0" dirty="0">
                <a:solidFill>
                  <a:srgbClr val="008000"/>
                </a:solidFill>
                <a:latin typeface="Calibri"/>
                <a:ea typeface="Calibri"/>
                <a:cs typeface="Calibri"/>
                <a:sym typeface="Calibri"/>
              </a:rPr>
              <a:t> settings (</a:t>
            </a:r>
            <a:r>
              <a:rPr lang="en-US" sz="3200" b="0" i="1" u="none" strike="noStrike" cap="none" baseline="0" dirty="0" err="1">
                <a:solidFill>
                  <a:srgbClr val="008000"/>
                </a:solidFill>
                <a:latin typeface="Calibri"/>
                <a:ea typeface="Calibri"/>
                <a:cs typeface="Calibri"/>
                <a:sym typeface="Calibri"/>
              </a:rPr>
              <a:t>ie</a:t>
            </a:r>
            <a:r>
              <a:rPr lang="en-US" sz="3200" b="0" i="1" u="none" strike="noStrike" cap="none" baseline="0" dirty="0">
                <a:solidFill>
                  <a:srgbClr val="008000"/>
                </a:solidFill>
                <a:latin typeface="Calibri"/>
                <a:ea typeface="Calibri"/>
                <a:cs typeface="Calibri"/>
                <a:sym typeface="Calibri"/>
              </a:rPr>
              <a:t>., </a:t>
            </a:r>
            <a:r>
              <a:rPr lang="en-US" sz="3200" b="0" i="1" u="none" strike="noStrike" cap="none" baseline="0" dirty="0" err="1">
                <a:solidFill>
                  <a:srgbClr val="008000"/>
                </a:solidFill>
                <a:latin typeface="Calibri"/>
                <a:ea typeface="Calibri"/>
                <a:cs typeface="Calibri"/>
                <a:sym typeface="Calibri"/>
              </a:rPr>
              <a:t>schoolwide</a:t>
            </a:r>
            <a:r>
              <a:rPr lang="en-US" sz="3200" b="0" i="1" u="none" strike="noStrike" cap="none" baseline="0" dirty="0">
                <a:solidFill>
                  <a:srgbClr val="008000"/>
                </a:solidFill>
                <a:latin typeface="Calibri"/>
                <a:ea typeface="Calibri"/>
                <a:cs typeface="Calibri"/>
                <a:sym typeface="Calibri"/>
              </a:rPr>
              <a:t>).</a:t>
            </a:r>
            <a:r>
              <a:rPr lang="en-US" sz="3200" b="0" i="0" u="none" strike="noStrike" cap="none" baseline="0" dirty="0">
                <a:solidFill>
                  <a:srgbClr val="008000"/>
                </a:solidFill>
                <a:latin typeface="Calibri"/>
                <a:ea typeface="Calibri"/>
                <a:cs typeface="Calibri"/>
                <a:sym typeface="Calibri"/>
              </a:rPr>
              <a:t>”  </a:t>
            </a:r>
          </a:p>
          <a:p>
            <a:pPr marL="0" marR="0" lvl="0" indent="0" algn="l" rtl="0">
              <a:spcBef>
                <a:spcPts val="640"/>
              </a:spcBef>
              <a:buClr>
                <a:srgbClr val="FF0000"/>
              </a:buClr>
              <a:buSzPct val="25000"/>
              <a:buFont typeface="Arial"/>
              <a:buNone/>
            </a:pPr>
            <a:endParaRPr lang="en-US" dirty="0">
              <a:solidFill>
                <a:schemeClr val="dk1"/>
              </a:solidFill>
              <a:latin typeface="Calibri"/>
              <a:ea typeface="Calibri"/>
              <a:cs typeface="Calibri"/>
              <a:sym typeface="Calibri"/>
            </a:endParaRPr>
          </a:p>
          <a:p>
            <a:pPr marL="0" marR="0" lvl="0" indent="0" algn="l" rtl="0">
              <a:spcBef>
                <a:spcPts val="640"/>
              </a:spcBef>
              <a:buClr>
                <a:srgbClr val="FF0000"/>
              </a:buClr>
              <a:buSzPct val="25000"/>
              <a:buFont typeface="Arial"/>
              <a:buNone/>
            </a:pPr>
            <a:r>
              <a:rPr lang="en-US" sz="3200" b="0" i="0" u="none" strike="noStrike" cap="none" baseline="0" dirty="0">
                <a:solidFill>
                  <a:schemeClr val="dk1"/>
                </a:solidFill>
                <a:latin typeface="Calibri"/>
                <a:ea typeface="Calibri"/>
                <a:cs typeface="Calibri"/>
                <a:sym typeface="Calibri"/>
              </a:rPr>
              <a:t>(Mathews, McIntosh, Frank, &amp; May, 2014).</a:t>
            </a:r>
          </a:p>
          <a:p>
            <a:pPr marL="342900" marR="0" lvl="0" indent="-139700" algn="l" rtl="0">
              <a:spcBef>
                <a:spcPts val="640"/>
              </a:spcBef>
              <a:buClr>
                <a:srgbClr val="FF0000"/>
              </a:buClr>
              <a:buFont typeface="Arial"/>
              <a:buNone/>
            </a:pPr>
            <a:endParaRPr sz="3200" b="0" i="0" u="none" strike="noStrike" cap="none" baseline="0" dirty="0">
              <a:solidFill>
                <a:schemeClr val="dk1"/>
              </a:solidFill>
              <a:latin typeface="Calibri"/>
              <a:ea typeface="Calibri"/>
              <a:cs typeface="Calibri"/>
              <a:sym typeface="Calibri"/>
            </a:endParaRPr>
          </a:p>
        </p:txBody>
      </p:sp>
      <p:sp>
        <p:nvSpPr>
          <p:cNvPr id="826" name="Shape 826"/>
          <p:cNvSpPr txBox="1"/>
          <p:nvPr/>
        </p:nvSpPr>
        <p:spPr>
          <a:xfrm>
            <a:off x="8019756" y="5931712"/>
            <a:ext cx="667044" cy="461664"/>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US" sz="2400" b="1" i="0" u="none" strike="noStrike" cap="none" baseline="0">
                <a:solidFill>
                  <a:srgbClr val="FFFFFF"/>
                </a:solidFill>
                <a:latin typeface="Calibri"/>
                <a:ea typeface="Calibri"/>
                <a:cs typeface="Calibri"/>
                <a:sym typeface="Calibri"/>
              </a:rPr>
              <a:t>124</a:t>
            </a:r>
          </a:p>
        </p:txBody>
      </p:sp>
    </p:spTree>
  </p:cSld>
  <p:clrMapOvr>
    <a:masterClrMapping/>
  </p:clrMapOvr>
  <p:transition spd="slow">
    <p:cut/>
  </p:transition>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Shape 831"/>
        <p:cNvGrpSpPr/>
        <p:nvPr/>
      </p:nvGrpSpPr>
      <p:grpSpPr>
        <a:xfrm>
          <a:off x="0" y="0"/>
          <a:ext cx="0" cy="0"/>
          <a:chOff x="0" y="0"/>
          <a:chExt cx="0" cy="0"/>
        </a:xfrm>
      </p:grpSpPr>
      <p:sp>
        <p:nvSpPr>
          <p:cNvPr id="832" name="Shape 832"/>
          <p:cNvSpPr txBox="1">
            <a:spLocks noGrp="1"/>
          </p:cNvSpPr>
          <p:nvPr>
            <p:ph type="title"/>
          </p:nvPr>
        </p:nvSpPr>
        <p:spPr>
          <a:prstGeom prst="rect">
            <a:avLst/>
          </a:prstGeom>
          <a:noFill/>
          <a:ln>
            <a:noFill/>
          </a:ln>
        </p:spPr>
        <p:txBody>
          <a:bodyPr lIns="91425" tIns="45700" rIns="91425" bIns="45700" anchor="ctr" anchorCtr="0">
            <a:noAutofit/>
          </a:bodyPr>
          <a:lstStyle/>
          <a:p>
            <a:pPr marL="0" marR="0" lvl="0" indent="0" algn="ctr" rtl="0">
              <a:spcBef>
                <a:spcPts val="0"/>
              </a:spcBef>
              <a:buClr>
                <a:schemeClr val="dk1"/>
              </a:buClr>
              <a:buSzPct val="25000"/>
              <a:buFont typeface="Calibri"/>
              <a:buNone/>
            </a:pPr>
            <a:r>
              <a:rPr lang="en-US" sz="4400" b="0" i="0" u="none" strike="noStrike" cap="none" baseline="0">
                <a:solidFill>
                  <a:schemeClr val="dk1"/>
                </a:solidFill>
                <a:latin typeface="Calibri"/>
                <a:ea typeface="Calibri"/>
                <a:cs typeface="Calibri"/>
                <a:sym typeface="Calibri"/>
              </a:rPr>
              <a:t>Classroom Behaviors/Rules</a:t>
            </a:r>
          </a:p>
        </p:txBody>
      </p:sp>
      <p:sp>
        <p:nvSpPr>
          <p:cNvPr id="833" name="Shape 833"/>
          <p:cNvSpPr txBox="1">
            <a:spLocks noGrp="1"/>
          </p:cNvSpPr>
          <p:nvPr>
            <p:ph idx="1"/>
          </p:nvPr>
        </p:nvSpPr>
        <p:spPr>
          <a:xfrm>
            <a:off x="457200" y="1435100"/>
            <a:ext cx="8229600" cy="4630738"/>
          </a:xfrm>
          <a:prstGeom prst="rect">
            <a:avLst/>
          </a:prstGeom>
          <a:noFill/>
          <a:ln>
            <a:noFill/>
          </a:ln>
        </p:spPr>
        <p:txBody>
          <a:bodyPr lIns="91425" tIns="45700" rIns="91425" bIns="45700" anchor="t" anchorCtr="0">
            <a:noAutofit/>
          </a:bodyPr>
          <a:lstStyle/>
          <a:p>
            <a:pPr marL="1717675" marR="0" lvl="0" indent="-1717675" algn="l" rtl="0">
              <a:lnSpc>
                <a:spcPct val="90000"/>
              </a:lnSpc>
              <a:spcBef>
                <a:spcPts val="0"/>
              </a:spcBef>
              <a:buClr>
                <a:srgbClr val="FF0000"/>
              </a:buClr>
              <a:buSzPct val="25000"/>
              <a:buFont typeface="Arial"/>
              <a:buNone/>
            </a:pPr>
            <a:r>
              <a:rPr lang="en-US" sz="2950" b="0" i="1" u="none" strike="noStrike" cap="none" baseline="0" dirty="0">
                <a:solidFill>
                  <a:srgbClr val="FF0000"/>
                </a:solidFill>
                <a:latin typeface="Calibri"/>
                <a:ea typeface="Calibri"/>
                <a:cs typeface="Calibri"/>
                <a:sym typeface="Calibri"/>
              </a:rPr>
              <a:t>What?</a:t>
            </a:r>
            <a:r>
              <a:rPr lang="en-US" sz="2950" b="0" i="0" u="none" strike="noStrike" cap="none" baseline="0" dirty="0">
                <a:solidFill>
                  <a:schemeClr val="dk1"/>
                </a:solidFill>
                <a:latin typeface="Calibri"/>
                <a:ea typeface="Calibri"/>
                <a:cs typeface="Calibri"/>
                <a:sym typeface="Calibri"/>
              </a:rPr>
              <a:t>	</a:t>
            </a:r>
            <a:r>
              <a:rPr lang="en-US" sz="2950" b="0" i="0" u="none" strike="noStrike" cap="none" baseline="0" dirty="0">
                <a:solidFill>
                  <a:srgbClr val="008000"/>
                </a:solidFill>
                <a:latin typeface="Calibri"/>
                <a:ea typeface="Calibri"/>
                <a:cs typeface="Calibri"/>
                <a:sym typeface="Calibri"/>
              </a:rPr>
              <a:t>–</a:t>
            </a:r>
            <a:r>
              <a:rPr lang="en-US" sz="2950" b="0" i="0" u="none" strike="noStrike" cap="none" baseline="0" dirty="0">
                <a:solidFill>
                  <a:schemeClr val="dk1"/>
                </a:solidFill>
                <a:latin typeface="Calibri"/>
                <a:ea typeface="Calibri"/>
                <a:cs typeface="Calibri"/>
                <a:sym typeface="Calibri"/>
              </a:rPr>
              <a:t>	Rules that apply in your classroom.</a:t>
            </a:r>
          </a:p>
          <a:p>
            <a:pPr marL="1668463" marR="0" lvl="0" indent="-1668463" algn="l" rtl="0">
              <a:lnSpc>
                <a:spcPct val="90000"/>
              </a:lnSpc>
              <a:spcBef>
                <a:spcPts val="590"/>
              </a:spcBef>
              <a:buClr>
                <a:srgbClr val="FF0000"/>
              </a:buClr>
              <a:buSzPct val="25000"/>
              <a:buFont typeface="Arial"/>
              <a:buNone/>
            </a:pPr>
            <a:r>
              <a:rPr lang="en-US" sz="2950" b="0" i="1" u="none" strike="noStrike" cap="none" baseline="0" dirty="0">
                <a:solidFill>
                  <a:srgbClr val="FF0000"/>
                </a:solidFill>
                <a:latin typeface="Calibri"/>
                <a:ea typeface="Calibri"/>
                <a:cs typeface="Calibri"/>
                <a:sym typeface="Calibri"/>
              </a:rPr>
              <a:t>Why?</a:t>
            </a:r>
            <a:r>
              <a:rPr lang="en-US" sz="2950" b="0" i="0" u="none" strike="noStrike" cap="none" baseline="0" dirty="0">
                <a:solidFill>
                  <a:schemeClr val="dk1"/>
                </a:solidFill>
                <a:latin typeface="Calibri"/>
                <a:ea typeface="Calibri"/>
                <a:cs typeface="Calibri"/>
                <a:sym typeface="Calibri"/>
              </a:rPr>
              <a:t>	</a:t>
            </a:r>
            <a:r>
              <a:rPr lang="en-US" sz="2950" b="0" i="0" u="none" strike="noStrike" cap="none" baseline="0" dirty="0">
                <a:solidFill>
                  <a:srgbClr val="008000"/>
                </a:solidFill>
                <a:latin typeface="Calibri"/>
                <a:ea typeface="Calibri"/>
                <a:cs typeface="Calibri"/>
                <a:sym typeface="Calibri"/>
              </a:rPr>
              <a:t>–</a:t>
            </a:r>
            <a:r>
              <a:rPr lang="en-US" sz="2950" b="0" i="0" u="none" strike="noStrike" cap="none" baseline="0" dirty="0">
                <a:solidFill>
                  <a:schemeClr val="dk1"/>
                </a:solidFill>
                <a:latin typeface="Calibri"/>
                <a:ea typeface="Calibri"/>
                <a:cs typeface="Calibri"/>
                <a:sym typeface="Calibri"/>
              </a:rPr>
              <a:t>	Expectations often not clear or agreed upon by all.</a:t>
            </a:r>
          </a:p>
          <a:p>
            <a:pPr marL="1717675" marR="0" lvl="0" indent="-1717675" algn="l" rtl="0">
              <a:lnSpc>
                <a:spcPct val="90000"/>
              </a:lnSpc>
              <a:spcBef>
                <a:spcPts val="590"/>
              </a:spcBef>
              <a:buClr>
                <a:srgbClr val="FF0000"/>
              </a:buClr>
              <a:buSzPct val="25000"/>
              <a:buFont typeface="Arial"/>
              <a:buNone/>
            </a:pPr>
            <a:r>
              <a:rPr lang="en-US" sz="2950" b="0" i="0" u="none" strike="noStrike" cap="none" baseline="0" dirty="0">
                <a:solidFill>
                  <a:schemeClr val="dk1"/>
                </a:solidFill>
                <a:latin typeface="Calibri"/>
                <a:ea typeface="Calibri"/>
                <a:cs typeface="Calibri"/>
                <a:sym typeface="Calibri"/>
              </a:rPr>
              <a:t>	</a:t>
            </a:r>
            <a:r>
              <a:rPr lang="en-US" sz="2950" b="0" i="0" u="none" strike="noStrike" cap="none" baseline="0" dirty="0">
                <a:solidFill>
                  <a:srgbClr val="008000"/>
                </a:solidFill>
                <a:latin typeface="Calibri"/>
                <a:ea typeface="Calibri"/>
                <a:cs typeface="Calibri"/>
                <a:sym typeface="Calibri"/>
              </a:rPr>
              <a:t>–</a:t>
            </a:r>
            <a:r>
              <a:rPr lang="en-US" sz="2950" b="0" i="0" u="none" strike="noStrike" cap="none" baseline="0" dirty="0">
                <a:solidFill>
                  <a:schemeClr val="dk1"/>
                </a:solidFill>
                <a:latin typeface="Calibri"/>
                <a:ea typeface="Calibri"/>
                <a:cs typeface="Calibri"/>
                <a:sym typeface="Calibri"/>
              </a:rPr>
              <a:t>	Students spend the majority of their day in the classroom.</a:t>
            </a:r>
          </a:p>
          <a:p>
            <a:pPr marL="1717675" marR="0" lvl="0" indent="-1717675" algn="l" rtl="0">
              <a:lnSpc>
                <a:spcPct val="90000"/>
              </a:lnSpc>
              <a:spcBef>
                <a:spcPts val="590"/>
              </a:spcBef>
              <a:buClr>
                <a:srgbClr val="FF0000"/>
              </a:buClr>
              <a:buSzPct val="25000"/>
              <a:buFont typeface="Arial"/>
              <a:buNone/>
            </a:pPr>
            <a:r>
              <a:rPr lang="en-US" sz="2950" b="0" i="0" u="none" strike="noStrike" cap="none" baseline="0" dirty="0">
                <a:solidFill>
                  <a:schemeClr val="dk1"/>
                </a:solidFill>
                <a:latin typeface="Calibri"/>
                <a:ea typeface="Calibri"/>
                <a:cs typeface="Calibri"/>
                <a:sym typeface="Calibri"/>
              </a:rPr>
              <a:t>	</a:t>
            </a:r>
            <a:r>
              <a:rPr lang="en-US" sz="2950" b="0" i="0" u="none" strike="noStrike" cap="none" baseline="0" dirty="0">
                <a:solidFill>
                  <a:srgbClr val="008000"/>
                </a:solidFill>
                <a:latin typeface="Calibri"/>
                <a:ea typeface="Calibri"/>
                <a:cs typeface="Calibri"/>
                <a:sym typeface="Calibri"/>
              </a:rPr>
              <a:t>–</a:t>
            </a:r>
            <a:r>
              <a:rPr lang="en-US" sz="2950" b="0" i="0" u="none" strike="noStrike" cap="none" baseline="0" dirty="0">
                <a:solidFill>
                  <a:schemeClr val="dk1"/>
                </a:solidFill>
                <a:latin typeface="Calibri"/>
                <a:ea typeface="Calibri"/>
                <a:cs typeface="Calibri"/>
                <a:sym typeface="Calibri"/>
              </a:rPr>
              <a:t>	Prevents problem behaviors.</a:t>
            </a:r>
          </a:p>
          <a:p>
            <a:pPr marL="1717675" marR="0" lvl="0" indent="-1717675" algn="l" rtl="0">
              <a:lnSpc>
                <a:spcPct val="90000"/>
              </a:lnSpc>
              <a:spcBef>
                <a:spcPts val="590"/>
              </a:spcBef>
              <a:buClr>
                <a:srgbClr val="FF0000"/>
              </a:buClr>
              <a:buSzPct val="25000"/>
              <a:buFont typeface="Arial"/>
              <a:buNone/>
            </a:pPr>
            <a:r>
              <a:rPr lang="en-US" sz="2950" b="0" i="0" u="none" strike="noStrike" cap="none" baseline="0" dirty="0">
                <a:solidFill>
                  <a:schemeClr val="dk1"/>
                </a:solidFill>
                <a:latin typeface="Calibri"/>
                <a:ea typeface="Calibri"/>
                <a:cs typeface="Calibri"/>
                <a:sym typeface="Calibri"/>
              </a:rPr>
              <a:t>	</a:t>
            </a:r>
            <a:r>
              <a:rPr lang="en-US" sz="2950" b="0" i="0" u="none" strike="noStrike" cap="none" baseline="0" dirty="0">
                <a:solidFill>
                  <a:srgbClr val="008000"/>
                </a:solidFill>
                <a:latin typeface="Calibri"/>
                <a:ea typeface="Calibri"/>
                <a:cs typeface="Calibri"/>
                <a:sym typeface="Calibri"/>
              </a:rPr>
              <a:t>–</a:t>
            </a:r>
            <a:r>
              <a:rPr lang="en-US" sz="2950" b="0" i="0" u="none" strike="noStrike" cap="none" baseline="0" dirty="0">
                <a:solidFill>
                  <a:schemeClr val="dk1"/>
                </a:solidFill>
                <a:latin typeface="Calibri"/>
                <a:ea typeface="Calibri"/>
                <a:cs typeface="Calibri"/>
                <a:sym typeface="Calibri"/>
              </a:rPr>
              <a:t>	Increases instructional time.  </a:t>
            </a:r>
          </a:p>
          <a:p>
            <a:pPr marL="1717675" marR="0" lvl="0" indent="-1717675" algn="l" rtl="0">
              <a:lnSpc>
                <a:spcPct val="90000"/>
              </a:lnSpc>
              <a:spcBef>
                <a:spcPts val="590"/>
              </a:spcBef>
              <a:buClr>
                <a:srgbClr val="FF0000"/>
              </a:buClr>
              <a:buSzPct val="25000"/>
              <a:buFont typeface="Arial"/>
              <a:buNone/>
            </a:pPr>
            <a:r>
              <a:rPr lang="en-US" sz="2950" b="0" i="0" u="none" strike="noStrike" cap="none" baseline="0" dirty="0">
                <a:solidFill>
                  <a:schemeClr val="dk1"/>
                </a:solidFill>
                <a:latin typeface="Calibri"/>
                <a:ea typeface="Calibri"/>
                <a:cs typeface="Calibri"/>
                <a:sym typeface="Calibri"/>
              </a:rPr>
              <a:t>              </a:t>
            </a:r>
            <a:r>
              <a:rPr lang="en-US" sz="2950" b="0" i="0" u="none" strike="noStrike" cap="none" baseline="0" dirty="0">
                <a:solidFill>
                  <a:srgbClr val="008000"/>
                </a:solidFill>
                <a:latin typeface="Calibri"/>
                <a:ea typeface="Calibri"/>
                <a:cs typeface="Calibri"/>
                <a:sym typeface="Calibri"/>
              </a:rPr>
              <a:t> –</a:t>
            </a:r>
            <a:r>
              <a:rPr lang="en-US" sz="2950" b="0" i="0" u="none" strike="noStrike" cap="none" baseline="0" dirty="0">
                <a:solidFill>
                  <a:schemeClr val="dk1"/>
                </a:solidFill>
                <a:latin typeface="Calibri"/>
                <a:ea typeface="Calibri"/>
                <a:cs typeface="Calibri"/>
                <a:sym typeface="Calibri"/>
              </a:rPr>
              <a:t>	Provides language for teaching and feedback for students, staff and parents.</a:t>
            </a:r>
          </a:p>
        </p:txBody>
      </p:sp>
    </p:spTree>
  </p:cSld>
  <p:clrMapOvr>
    <a:masterClrMapping/>
  </p:clrMapOvr>
  <p:transition spd="slow">
    <p:cut/>
  </p:transition>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Shape 839"/>
        <p:cNvGrpSpPr/>
        <p:nvPr/>
      </p:nvGrpSpPr>
      <p:grpSpPr>
        <a:xfrm>
          <a:off x="0" y="0"/>
          <a:ext cx="0" cy="0"/>
          <a:chOff x="0" y="0"/>
          <a:chExt cx="0" cy="0"/>
        </a:xfrm>
      </p:grpSpPr>
      <p:sp>
        <p:nvSpPr>
          <p:cNvPr id="840" name="Shape 840"/>
          <p:cNvSpPr txBox="1">
            <a:spLocks noGrp="1"/>
          </p:cNvSpPr>
          <p:nvPr>
            <p:ph type="title"/>
          </p:nvPr>
        </p:nvSpPr>
        <p:spPr>
          <a:xfrm>
            <a:off x="457200" y="274637"/>
            <a:ext cx="8229600" cy="939799"/>
          </a:xfrm>
          <a:prstGeom prst="rect">
            <a:avLst/>
          </a:prstGeom>
          <a:noFill/>
          <a:ln>
            <a:noFill/>
          </a:ln>
        </p:spPr>
        <p:txBody>
          <a:bodyPr lIns="91425" tIns="45700" rIns="91425" bIns="45700" anchor="ctr" anchorCtr="0">
            <a:noAutofit/>
          </a:bodyPr>
          <a:lstStyle/>
          <a:p>
            <a:pPr marL="0" marR="0" lvl="0" indent="0" algn="ctr" rtl="0">
              <a:spcBef>
                <a:spcPts val="0"/>
              </a:spcBef>
              <a:buClr>
                <a:schemeClr val="dk1"/>
              </a:buClr>
              <a:buSzPct val="25000"/>
              <a:buFont typeface="Calibri"/>
              <a:buNone/>
            </a:pPr>
            <a:r>
              <a:rPr lang="en-US" sz="3950" b="0" i="0" u="none" strike="noStrike" cap="none" baseline="0">
                <a:solidFill>
                  <a:schemeClr val="dk1"/>
                </a:solidFill>
                <a:latin typeface="Calibri"/>
                <a:ea typeface="Calibri"/>
                <a:cs typeface="Calibri"/>
                <a:sym typeface="Calibri"/>
              </a:rPr>
              <a:t>Options for Defining </a:t>
            </a:r>
            <a:br>
              <a:rPr lang="en-US" sz="3950" b="0" i="0" u="none" strike="noStrike" cap="none" baseline="0">
                <a:solidFill>
                  <a:schemeClr val="dk1"/>
                </a:solidFill>
                <a:latin typeface="Calibri"/>
                <a:ea typeface="Calibri"/>
                <a:cs typeface="Calibri"/>
                <a:sym typeface="Calibri"/>
              </a:rPr>
            </a:br>
            <a:r>
              <a:rPr lang="en-US" sz="3950" b="0" i="0" u="none" strike="noStrike" cap="none" baseline="0">
                <a:solidFill>
                  <a:schemeClr val="dk1"/>
                </a:solidFill>
                <a:latin typeface="Calibri"/>
                <a:ea typeface="Calibri"/>
                <a:cs typeface="Calibri"/>
                <a:sym typeface="Calibri"/>
              </a:rPr>
              <a:t> Classroom Behaviors/Rules</a:t>
            </a:r>
          </a:p>
        </p:txBody>
      </p:sp>
      <p:sp>
        <p:nvSpPr>
          <p:cNvPr id="841" name="Shape 841"/>
          <p:cNvSpPr txBox="1">
            <a:spLocks noGrp="1"/>
          </p:cNvSpPr>
          <p:nvPr>
            <p:ph idx="1"/>
          </p:nvPr>
        </p:nvSpPr>
        <p:spPr>
          <a:xfrm>
            <a:off x="457200" y="1497428"/>
            <a:ext cx="8229600" cy="4628736"/>
          </a:xfrm>
          <a:prstGeom prst="rect">
            <a:avLst/>
          </a:prstGeom>
          <a:noFill/>
          <a:ln>
            <a:noFill/>
          </a:ln>
        </p:spPr>
        <p:txBody>
          <a:bodyPr lIns="91425" tIns="45700" rIns="91425" bIns="45700" anchor="t" anchorCtr="0">
            <a:noAutofit/>
          </a:bodyPr>
          <a:lstStyle/>
          <a:p>
            <a:pPr marL="514350" marR="0" lvl="0" indent="-514350" algn="l" rtl="0">
              <a:spcBef>
                <a:spcPts val="0"/>
              </a:spcBef>
              <a:buClr>
                <a:srgbClr val="FF0000"/>
              </a:buClr>
              <a:buSzPct val="100000"/>
              <a:buFont typeface="Calibri"/>
              <a:buAutoNum type="arabicPeriod"/>
            </a:pPr>
            <a:r>
              <a:rPr lang="en-US" sz="3200" b="0" i="0" u="none" strike="noStrike" cap="none" baseline="0">
                <a:solidFill>
                  <a:schemeClr val="dk1"/>
                </a:solidFill>
                <a:latin typeface="Calibri"/>
                <a:ea typeface="Calibri"/>
                <a:cs typeface="Calibri"/>
                <a:sym typeface="Calibri"/>
              </a:rPr>
              <a:t>All classrooms have the same rules that are included on the Matrix:  all inclusive!</a:t>
            </a:r>
          </a:p>
          <a:p>
            <a:pPr marL="0" marR="0" lvl="0" indent="0" algn="l" rtl="0">
              <a:spcBef>
                <a:spcPts val="640"/>
              </a:spcBef>
              <a:buClr>
                <a:srgbClr val="FF0000"/>
              </a:buClr>
              <a:buFont typeface="Arial"/>
              <a:buNone/>
            </a:pPr>
            <a:endParaRPr sz="3200" b="0" i="0" u="none" strike="noStrike" cap="none" baseline="0">
              <a:solidFill>
                <a:schemeClr val="dk1"/>
              </a:solidFill>
              <a:latin typeface="Calibri"/>
              <a:ea typeface="Calibri"/>
              <a:cs typeface="Calibri"/>
              <a:sym typeface="Calibri"/>
            </a:endParaRPr>
          </a:p>
          <a:p>
            <a:pPr marL="0" marR="0" lvl="0" indent="0" algn="l" rtl="0">
              <a:spcBef>
                <a:spcPts val="640"/>
              </a:spcBef>
              <a:buClr>
                <a:srgbClr val="FF0000"/>
              </a:buClr>
              <a:buFont typeface="Arial"/>
              <a:buNone/>
            </a:pPr>
            <a:endParaRPr sz="3200" b="0" i="0" u="none" strike="noStrike" cap="none" baseline="0">
              <a:solidFill>
                <a:schemeClr val="dk1"/>
              </a:solidFill>
              <a:latin typeface="Calibri"/>
              <a:ea typeface="Calibri"/>
              <a:cs typeface="Calibri"/>
              <a:sym typeface="Calibri"/>
            </a:endParaRPr>
          </a:p>
        </p:txBody>
      </p:sp>
      <p:graphicFrame>
        <p:nvGraphicFramePr>
          <p:cNvPr id="842" name="Shape 842"/>
          <p:cNvGraphicFramePr/>
          <p:nvPr/>
        </p:nvGraphicFramePr>
        <p:xfrm>
          <a:off x="557212" y="2914649"/>
          <a:ext cx="8229600" cy="2849950"/>
        </p:xfrm>
        <a:graphic>
          <a:graphicData uri="http://schemas.openxmlformats.org/drawingml/2006/table">
            <a:tbl>
              <a:tblPr firstRow="1" bandRow="1">
                <a:noFill/>
                <a:tableStyleId>{FC80614D-A95C-4298-B043-B2FFA9CF2BE5}</a:tableStyleId>
              </a:tblPr>
              <a:tblGrid>
                <a:gridCol w="2514600">
                  <a:extLst>
                    <a:ext uri="{9D8B030D-6E8A-4147-A177-3AD203B41FA5}">
                      <a16:colId xmlns:a16="http://schemas.microsoft.com/office/drawing/2014/main" val="20000"/>
                    </a:ext>
                  </a:extLst>
                </a:gridCol>
                <a:gridCol w="5715000">
                  <a:extLst>
                    <a:ext uri="{9D8B030D-6E8A-4147-A177-3AD203B41FA5}">
                      <a16:colId xmlns:a16="http://schemas.microsoft.com/office/drawing/2014/main" val="20001"/>
                    </a:ext>
                  </a:extLst>
                </a:gridCol>
              </a:tblGrid>
              <a:tr h="645250">
                <a:tc>
                  <a:txBody>
                    <a:bodyPr/>
                    <a:lstStyle/>
                    <a:p>
                      <a:pPr marL="0" marR="0" lvl="0" indent="0" algn="ctr" rtl="0">
                        <a:spcBef>
                          <a:spcPts val="0"/>
                        </a:spcBef>
                        <a:buNone/>
                      </a:pPr>
                      <a:endParaRPr sz="3200" b="1" u="none" strike="noStrike" cap="none" baseline="0"/>
                    </a:p>
                  </a:txBody>
                  <a:tcPr marL="91450" marR="91450" marT="45725" marB="45725"/>
                </a:tc>
                <a:tc>
                  <a:txBody>
                    <a:bodyPr/>
                    <a:lstStyle/>
                    <a:p>
                      <a:pPr marL="0" marR="0" lvl="0" indent="0" algn="ctr" rtl="0">
                        <a:spcBef>
                          <a:spcPts val="0"/>
                        </a:spcBef>
                        <a:buSzPct val="25000"/>
                        <a:buNone/>
                      </a:pPr>
                      <a:r>
                        <a:rPr lang="en-US" sz="3200" b="1" u="none" strike="noStrike" cap="none" baseline="0"/>
                        <a:t>Classroom</a:t>
                      </a:r>
                    </a:p>
                  </a:txBody>
                  <a:tcPr marL="91450" marR="91450" marT="45725" marB="45725"/>
                </a:tc>
                <a:extLst>
                  <a:ext uri="{0D108BD9-81ED-4DB2-BD59-A6C34878D82A}">
                    <a16:rowId xmlns:a16="http://schemas.microsoft.com/office/drawing/2014/main" val="10000"/>
                  </a:ext>
                </a:extLst>
              </a:tr>
              <a:tr h="628975">
                <a:tc>
                  <a:txBody>
                    <a:bodyPr/>
                    <a:lstStyle/>
                    <a:p>
                      <a:pPr marL="0" marR="0" lvl="0" indent="0" algn="ctr" rtl="0">
                        <a:spcBef>
                          <a:spcPts val="0"/>
                        </a:spcBef>
                        <a:buSzPct val="25000"/>
                        <a:buNone/>
                      </a:pPr>
                      <a:r>
                        <a:rPr lang="en-US" sz="2800" b="1" u="none" strike="noStrike" cap="none" baseline="0"/>
                        <a:t>Respectful</a:t>
                      </a:r>
                    </a:p>
                  </a:txBody>
                  <a:tcPr marL="91450" marR="91450" marT="45725" marB="45725"/>
                </a:tc>
                <a:tc>
                  <a:txBody>
                    <a:bodyPr/>
                    <a:lstStyle/>
                    <a:p>
                      <a:pPr marL="285750" marR="0" lvl="0" indent="-285750" algn="l" rtl="0">
                        <a:spcBef>
                          <a:spcPts val="0"/>
                        </a:spcBef>
                        <a:buClr>
                          <a:schemeClr val="dk1"/>
                        </a:buClr>
                        <a:buSzPct val="100000"/>
                        <a:buFont typeface="Arial"/>
                        <a:buChar char="•"/>
                      </a:pPr>
                      <a:r>
                        <a:rPr lang="en-US" sz="1800" u="none" strike="noStrike" cap="none" baseline="0"/>
                        <a:t>Listen when others are talking</a:t>
                      </a:r>
                    </a:p>
                    <a:p>
                      <a:pPr marL="285750" marR="0" lvl="0" indent="-285750" algn="l" rtl="0">
                        <a:spcBef>
                          <a:spcPts val="0"/>
                        </a:spcBef>
                        <a:buClr>
                          <a:schemeClr val="dk1"/>
                        </a:buClr>
                        <a:buSzPct val="100000"/>
                        <a:buFont typeface="Arial"/>
                        <a:buChar char="•"/>
                      </a:pPr>
                      <a:r>
                        <a:rPr lang="en-US" sz="1800" u="none" strike="noStrike" cap="none" baseline="0"/>
                        <a:t>Relate discussion to current topic</a:t>
                      </a:r>
                    </a:p>
                  </a:txBody>
                  <a:tcPr marL="91450" marR="91450" marT="45725" marB="45725"/>
                </a:tc>
                <a:extLst>
                  <a:ext uri="{0D108BD9-81ED-4DB2-BD59-A6C34878D82A}">
                    <a16:rowId xmlns:a16="http://schemas.microsoft.com/office/drawing/2014/main" val="10001"/>
                  </a:ext>
                </a:extLst>
              </a:tr>
              <a:tr h="650200">
                <a:tc>
                  <a:txBody>
                    <a:bodyPr/>
                    <a:lstStyle/>
                    <a:p>
                      <a:pPr marL="0" marR="0" lvl="0" indent="0" algn="ctr" rtl="0">
                        <a:spcBef>
                          <a:spcPts val="0"/>
                        </a:spcBef>
                        <a:buSzPct val="25000"/>
                        <a:buNone/>
                      </a:pPr>
                      <a:r>
                        <a:rPr lang="en-US" sz="2800" b="1" u="none" strike="noStrike" cap="none" baseline="0"/>
                        <a:t>Responsible</a:t>
                      </a:r>
                    </a:p>
                  </a:txBody>
                  <a:tcPr marL="91450" marR="91450" marT="45725" marB="45725"/>
                </a:tc>
                <a:tc>
                  <a:txBody>
                    <a:bodyPr/>
                    <a:lstStyle/>
                    <a:p>
                      <a:pPr marL="285750" marR="0" lvl="0" indent="-285750" algn="l" rtl="0">
                        <a:spcBef>
                          <a:spcPts val="0"/>
                        </a:spcBef>
                        <a:buClr>
                          <a:schemeClr val="dk1"/>
                        </a:buClr>
                        <a:buSzPct val="100000"/>
                        <a:buFont typeface="Arial"/>
                        <a:buChar char="•"/>
                      </a:pPr>
                      <a:r>
                        <a:rPr lang="en-US" sz="1800" u="none" strike="noStrike" cap="none" baseline="0"/>
                        <a:t>Turn assignments in on time</a:t>
                      </a:r>
                    </a:p>
                    <a:p>
                      <a:pPr marL="285750" marR="0" lvl="0" indent="-285750" algn="l" rtl="0">
                        <a:spcBef>
                          <a:spcPts val="0"/>
                        </a:spcBef>
                        <a:buClr>
                          <a:schemeClr val="dk1"/>
                        </a:buClr>
                        <a:buSzPct val="100000"/>
                        <a:buFont typeface="Arial"/>
                        <a:buChar char="•"/>
                      </a:pPr>
                      <a:r>
                        <a:rPr lang="en-US" sz="1800" u="none" strike="noStrike" cap="none" baseline="0"/>
                        <a:t>Be prepared with materials</a:t>
                      </a:r>
                    </a:p>
                  </a:txBody>
                  <a:tcPr marL="91450" marR="91450" marT="45725" marB="45725"/>
                </a:tc>
                <a:extLst>
                  <a:ext uri="{0D108BD9-81ED-4DB2-BD59-A6C34878D82A}">
                    <a16:rowId xmlns:a16="http://schemas.microsoft.com/office/drawing/2014/main" val="10002"/>
                  </a:ext>
                </a:extLst>
              </a:tr>
              <a:tr h="729200">
                <a:tc>
                  <a:txBody>
                    <a:bodyPr/>
                    <a:lstStyle/>
                    <a:p>
                      <a:pPr marL="0" marR="0" lvl="0" indent="0" algn="ctr" rtl="0">
                        <a:spcBef>
                          <a:spcPts val="0"/>
                        </a:spcBef>
                        <a:buSzPct val="25000"/>
                        <a:buNone/>
                      </a:pPr>
                      <a:r>
                        <a:rPr lang="en-US" sz="2800" b="1" u="none" strike="noStrike" cap="none" baseline="0"/>
                        <a:t>Safe</a:t>
                      </a:r>
                    </a:p>
                  </a:txBody>
                  <a:tcPr marL="91450" marR="91450" marT="45725" marB="45725"/>
                </a:tc>
                <a:tc>
                  <a:txBody>
                    <a:bodyPr/>
                    <a:lstStyle/>
                    <a:p>
                      <a:pPr marL="285750" marR="0" lvl="0" indent="-285750" algn="l" rtl="0">
                        <a:lnSpc>
                          <a:spcPct val="100000"/>
                        </a:lnSpc>
                        <a:spcBef>
                          <a:spcPts val="0"/>
                        </a:spcBef>
                        <a:spcAft>
                          <a:spcPts val="0"/>
                        </a:spcAft>
                        <a:buClr>
                          <a:schemeClr val="dk1"/>
                        </a:buClr>
                        <a:buSzPct val="100000"/>
                        <a:buFont typeface="Arial"/>
                        <a:buChar char="•"/>
                      </a:pPr>
                      <a:r>
                        <a:rPr lang="en-US" sz="1800" u="none" strike="noStrike" cap="none" baseline="0"/>
                        <a:t>Stay in assigned area</a:t>
                      </a:r>
                    </a:p>
                    <a:p>
                      <a:pPr marL="285750" marR="0" lvl="0" indent="-285750" algn="l" rtl="0">
                        <a:lnSpc>
                          <a:spcPct val="100000"/>
                        </a:lnSpc>
                        <a:spcBef>
                          <a:spcPts val="0"/>
                        </a:spcBef>
                        <a:spcAft>
                          <a:spcPts val="0"/>
                        </a:spcAft>
                        <a:buClr>
                          <a:schemeClr val="dk1"/>
                        </a:buClr>
                        <a:buSzPct val="100000"/>
                        <a:buFont typeface="Arial"/>
                        <a:buChar char="•"/>
                      </a:pPr>
                      <a:r>
                        <a:rPr lang="en-US" sz="1800" u="none" strike="noStrike" cap="none" baseline="0"/>
                        <a:t>Use materials appropriately </a:t>
                      </a:r>
                    </a:p>
                    <a:p>
                      <a:pPr marL="285750" marR="0" lvl="0" indent="-171450" algn="l" rtl="0">
                        <a:spcBef>
                          <a:spcPts val="0"/>
                        </a:spcBef>
                        <a:buClr>
                          <a:schemeClr val="dk1"/>
                        </a:buClr>
                        <a:buFont typeface="Arial"/>
                        <a:buNone/>
                      </a:pPr>
                      <a:endParaRPr sz="1800" u="none" strike="noStrike" cap="none" baseline="0"/>
                    </a:p>
                  </a:txBody>
                  <a:tcPr marL="91450" marR="91450" marT="45725" marB="45725"/>
                </a:tc>
                <a:extLst>
                  <a:ext uri="{0D108BD9-81ED-4DB2-BD59-A6C34878D82A}">
                    <a16:rowId xmlns:a16="http://schemas.microsoft.com/office/drawing/2014/main" val="10003"/>
                  </a:ext>
                </a:extLst>
              </a:tr>
            </a:tbl>
          </a:graphicData>
        </a:graphic>
      </p:graphicFrame>
    </p:spTree>
  </p:cSld>
  <p:clrMapOvr>
    <a:masterClrMapping/>
  </p:clrMapOvr>
  <p:transition spd="slow">
    <p:cut/>
  </p:transition>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Shape 847"/>
        <p:cNvGrpSpPr/>
        <p:nvPr/>
      </p:nvGrpSpPr>
      <p:grpSpPr>
        <a:xfrm>
          <a:off x="0" y="0"/>
          <a:ext cx="0" cy="0"/>
          <a:chOff x="0" y="0"/>
          <a:chExt cx="0" cy="0"/>
        </a:xfrm>
      </p:grpSpPr>
      <p:sp>
        <p:nvSpPr>
          <p:cNvPr id="848" name="Shape 848"/>
          <p:cNvSpPr txBox="1">
            <a:spLocks noGrp="1"/>
          </p:cNvSpPr>
          <p:nvPr>
            <p:ph idx="1"/>
          </p:nvPr>
        </p:nvSpPr>
        <p:spPr>
          <a:xfrm>
            <a:off x="457200" y="1390990"/>
            <a:ext cx="8229600" cy="4735172"/>
          </a:xfrm>
          <a:prstGeom prst="rect">
            <a:avLst/>
          </a:prstGeom>
          <a:noFill/>
          <a:ln>
            <a:noFill/>
          </a:ln>
        </p:spPr>
        <p:txBody>
          <a:bodyPr lIns="91425" tIns="45700" rIns="91425" bIns="45700" anchor="t" anchorCtr="0">
            <a:noAutofit/>
          </a:bodyPr>
          <a:lstStyle/>
          <a:p>
            <a:pPr marL="514350" marR="0" lvl="0" indent="-514350" algn="l" rtl="0">
              <a:spcBef>
                <a:spcPts val="0"/>
              </a:spcBef>
              <a:buClr>
                <a:srgbClr val="FF0000"/>
              </a:buClr>
              <a:buSzPct val="100000"/>
              <a:buFont typeface="Calibri"/>
              <a:buAutoNum type="arabicPeriod" startAt="2"/>
            </a:pPr>
            <a:r>
              <a:rPr lang="en-US" sz="2400" b="0" i="0" u="none" strike="noStrike" cap="none" baseline="0">
                <a:solidFill>
                  <a:schemeClr val="dk1"/>
                </a:solidFill>
                <a:latin typeface="Calibri"/>
                <a:ea typeface="Calibri"/>
                <a:cs typeface="Calibri"/>
                <a:sym typeface="Calibri"/>
              </a:rPr>
              <a:t>All classrooms have the same set of basic rules that are included on the Matrix:  teachers can add specific to their classroom that align with expectations</a:t>
            </a:r>
          </a:p>
          <a:p>
            <a:pPr marL="0" marR="0" lvl="0" indent="0" algn="l" rtl="0">
              <a:spcBef>
                <a:spcPts val="640"/>
              </a:spcBef>
              <a:buClr>
                <a:srgbClr val="FF0000"/>
              </a:buClr>
              <a:buFont typeface="Arial"/>
              <a:buNone/>
            </a:pPr>
            <a:endParaRPr sz="3200" b="0" i="0" u="none" strike="noStrike" cap="none" baseline="0">
              <a:solidFill>
                <a:schemeClr val="dk1"/>
              </a:solidFill>
              <a:latin typeface="Calibri"/>
              <a:ea typeface="Calibri"/>
              <a:cs typeface="Calibri"/>
              <a:sym typeface="Calibri"/>
            </a:endParaRPr>
          </a:p>
        </p:txBody>
      </p:sp>
      <p:graphicFrame>
        <p:nvGraphicFramePr>
          <p:cNvPr id="849" name="Shape 849"/>
          <p:cNvGraphicFramePr/>
          <p:nvPr/>
        </p:nvGraphicFramePr>
        <p:xfrm>
          <a:off x="557212" y="2618741"/>
          <a:ext cx="8229600" cy="3192000"/>
        </p:xfrm>
        <a:graphic>
          <a:graphicData uri="http://schemas.openxmlformats.org/drawingml/2006/table">
            <a:tbl>
              <a:tblPr firstRow="1" bandRow="1">
                <a:noFill/>
                <a:tableStyleId>{98712C1F-98F0-48A8-B55A-77EC660E4B5C}</a:tableStyleId>
              </a:tblPr>
              <a:tblGrid>
                <a:gridCol w="2514600">
                  <a:extLst>
                    <a:ext uri="{9D8B030D-6E8A-4147-A177-3AD203B41FA5}">
                      <a16:colId xmlns:a16="http://schemas.microsoft.com/office/drawing/2014/main" val="20000"/>
                    </a:ext>
                  </a:extLst>
                </a:gridCol>
                <a:gridCol w="5715000">
                  <a:extLst>
                    <a:ext uri="{9D8B030D-6E8A-4147-A177-3AD203B41FA5}">
                      <a16:colId xmlns:a16="http://schemas.microsoft.com/office/drawing/2014/main" val="20001"/>
                    </a:ext>
                  </a:extLst>
                </a:gridCol>
              </a:tblGrid>
              <a:tr h="553275">
                <a:tc>
                  <a:txBody>
                    <a:bodyPr/>
                    <a:lstStyle/>
                    <a:p>
                      <a:pPr marL="0" marR="0" lvl="0" indent="0" algn="ctr" rtl="0">
                        <a:spcBef>
                          <a:spcPts val="0"/>
                        </a:spcBef>
                        <a:buNone/>
                      </a:pPr>
                      <a:endParaRPr sz="3200" b="1" u="none" strike="noStrike" cap="none" baseline="0"/>
                    </a:p>
                  </a:txBody>
                  <a:tcPr marL="91450" marR="91450" marT="45725" marB="45725"/>
                </a:tc>
                <a:tc>
                  <a:txBody>
                    <a:bodyPr/>
                    <a:lstStyle/>
                    <a:p>
                      <a:pPr marL="0" marR="0" lvl="0" indent="0" algn="ctr" rtl="0">
                        <a:spcBef>
                          <a:spcPts val="0"/>
                        </a:spcBef>
                        <a:buSzPct val="25000"/>
                        <a:buNone/>
                      </a:pPr>
                      <a:r>
                        <a:rPr lang="en-US" sz="3200" b="1" u="none" strike="noStrike" cap="none" baseline="0"/>
                        <a:t>Classroom</a:t>
                      </a:r>
                    </a:p>
                  </a:txBody>
                  <a:tcPr marL="91450" marR="91450" marT="45725" marB="45725"/>
                </a:tc>
                <a:extLst>
                  <a:ext uri="{0D108BD9-81ED-4DB2-BD59-A6C34878D82A}">
                    <a16:rowId xmlns:a16="http://schemas.microsoft.com/office/drawing/2014/main" val="10000"/>
                  </a:ext>
                </a:extLst>
              </a:tr>
              <a:tr h="548850">
                <a:tc>
                  <a:txBody>
                    <a:bodyPr/>
                    <a:lstStyle/>
                    <a:p>
                      <a:pPr marL="0" marR="0" lvl="0" indent="0" algn="ctr" rtl="0">
                        <a:spcBef>
                          <a:spcPts val="0"/>
                        </a:spcBef>
                        <a:buSzPct val="25000"/>
                        <a:buNone/>
                      </a:pPr>
                      <a:r>
                        <a:rPr lang="en-US" sz="2800" b="1" u="none" strike="noStrike" cap="none" baseline="0"/>
                        <a:t>Respectful</a:t>
                      </a:r>
                    </a:p>
                  </a:txBody>
                  <a:tcPr marL="91450" marR="91450" marT="45725" marB="45725"/>
                </a:tc>
                <a:tc>
                  <a:txBody>
                    <a:bodyPr/>
                    <a:lstStyle/>
                    <a:p>
                      <a:pPr marL="285750" marR="0" lvl="0" indent="-285750" algn="l" rtl="0">
                        <a:spcBef>
                          <a:spcPts val="0"/>
                        </a:spcBef>
                        <a:buClr>
                          <a:schemeClr val="dk1"/>
                        </a:buClr>
                        <a:buSzPct val="100000"/>
                        <a:buFont typeface="Arial"/>
                        <a:buChar char="•"/>
                      </a:pPr>
                      <a:r>
                        <a:rPr lang="en-US" sz="1800" u="none" strike="noStrike" cap="none" baseline="0"/>
                        <a:t>Listen when others are talking</a:t>
                      </a:r>
                    </a:p>
                    <a:p>
                      <a:pPr marL="285750" marR="0" lvl="0" indent="-285750" algn="l" rtl="0">
                        <a:spcBef>
                          <a:spcPts val="0"/>
                        </a:spcBef>
                        <a:buClr>
                          <a:schemeClr val="dk1"/>
                        </a:buClr>
                        <a:buSzPct val="100000"/>
                        <a:buFont typeface="Arial"/>
                        <a:buChar char="•"/>
                      </a:pPr>
                      <a:r>
                        <a:rPr lang="en-US" sz="1800" u="none" strike="noStrike" cap="none" baseline="0"/>
                        <a:t>Relate discussion to current topic</a:t>
                      </a:r>
                    </a:p>
                    <a:p>
                      <a:pPr marL="285750" marR="0" lvl="0" indent="-285750" algn="l" rtl="0">
                        <a:spcBef>
                          <a:spcPts val="0"/>
                        </a:spcBef>
                        <a:buClr>
                          <a:schemeClr val="dk1"/>
                        </a:buClr>
                        <a:buSzPct val="100000"/>
                        <a:buFont typeface="Arial"/>
                        <a:buChar char="•"/>
                      </a:pPr>
                      <a:r>
                        <a:rPr lang="en-US" sz="1800" u="none" strike="noStrike" cap="none" baseline="0"/>
                        <a:t>    </a:t>
                      </a:r>
                    </a:p>
                    <a:p>
                      <a:pPr marL="285750" marR="0" lvl="0" indent="-285750" algn="l" rtl="0">
                        <a:spcBef>
                          <a:spcPts val="0"/>
                        </a:spcBef>
                        <a:buClr>
                          <a:schemeClr val="dk1"/>
                        </a:buClr>
                        <a:buSzPct val="100000"/>
                        <a:buFont typeface="Arial"/>
                        <a:buChar char="•"/>
                      </a:pPr>
                      <a:r>
                        <a:rPr lang="en-US" sz="1800" u="none" strike="noStrike" cap="none" baseline="0"/>
                        <a:t>   </a:t>
                      </a:r>
                    </a:p>
                  </a:txBody>
                  <a:tcPr marL="91450" marR="91450" marT="45725" marB="45725"/>
                </a:tc>
                <a:extLst>
                  <a:ext uri="{0D108BD9-81ED-4DB2-BD59-A6C34878D82A}">
                    <a16:rowId xmlns:a16="http://schemas.microsoft.com/office/drawing/2014/main" val="10001"/>
                  </a:ext>
                </a:extLst>
              </a:tr>
              <a:tr h="784050">
                <a:tc>
                  <a:txBody>
                    <a:bodyPr/>
                    <a:lstStyle/>
                    <a:p>
                      <a:pPr marL="0" marR="0" lvl="0" indent="0" algn="ctr" rtl="0">
                        <a:spcBef>
                          <a:spcPts val="0"/>
                        </a:spcBef>
                        <a:buSzPct val="25000"/>
                        <a:buNone/>
                      </a:pPr>
                      <a:r>
                        <a:rPr lang="en-US" sz="2800" b="1" u="none" strike="noStrike" cap="none" baseline="0"/>
                        <a:t>Responsible</a:t>
                      </a:r>
                    </a:p>
                  </a:txBody>
                  <a:tcPr marL="91450" marR="91450" marT="45725" marB="45725"/>
                </a:tc>
                <a:tc>
                  <a:txBody>
                    <a:bodyPr/>
                    <a:lstStyle/>
                    <a:p>
                      <a:pPr marL="285750" marR="0" lvl="0" indent="-285750" algn="l" rtl="0">
                        <a:spcBef>
                          <a:spcPts val="0"/>
                        </a:spcBef>
                        <a:buClr>
                          <a:schemeClr val="dk1"/>
                        </a:buClr>
                        <a:buSzPct val="100000"/>
                        <a:buFont typeface="Arial"/>
                        <a:buChar char="•"/>
                      </a:pPr>
                      <a:r>
                        <a:rPr lang="en-US" sz="1800" u="none" strike="noStrike" cap="none" baseline="0"/>
                        <a:t>Turn assignments in on time</a:t>
                      </a:r>
                    </a:p>
                    <a:p>
                      <a:pPr marL="285750" marR="0" lvl="0" indent="-285750" algn="l" rtl="0">
                        <a:spcBef>
                          <a:spcPts val="0"/>
                        </a:spcBef>
                        <a:buClr>
                          <a:schemeClr val="dk1"/>
                        </a:buClr>
                        <a:buSzPct val="100000"/>
                        <a:buFont typeface="Arial"/>
                        <a:buChar char="•"/>
                      </a:pPr>
                      <a:r>
                        <a:rPr lang="en-US" sz="1800" u="none" strike="noStrike" cap="none" baseline="0">
                          <a:solidFill>
                            <a:schemeClr val="dk1"/>
                          </a:solidFill>
                          <a:latin typeface="Calibri"/>
                          <a:ea typeface="Calibri"/>
                          <a:cs typeface="Calibri"/>
                          <a:sym typeface="Calibri"/>
                        </a:rPr>
                        <a:t>    </a:t>
                      </a:r>
                    </a:p>
                  </a:txBody>
                  <a:tcPr marL="91450" marR="91450" marT="45725" marB="45725"/>
                </a:tc>
                <a:extLst>
                  <a:ext uri="{0D108BD9-81ED-4DB2-BD59-A6C34878D82A}">
                    <a16:rowId xmlns:a16="http://schemas.microsoft.com/office/drawing/2014/main" val="10002"/>
                  </a:ext>
                </a:extLst>
              </a:tr>
              <a:tr h="625275">
                <a:tc>
                  <a:txBody>
                    <a:bodyPr/>
                    <a:lstStyle/>
                    <a:p>
                      <a:pPr marL="0" marR="0" lvl="0" indent="0" algn="ctr" rtl="0">
                        <a:spcBef>
                          <a:spcPts val="0"/>
                        </a:spcBef>
                        <a:buSzPct val="25000"/>
                        <a:buNone/>
                      </a:pPr>
                      <a:r>
                        <a:rPr lang="en-US" sz="2800" b="1" u="none" strike="noStrike" cap="none" baseline="0"/>
                        <a:t>Safe</a:t>
                      </a:r>
                    </a:p>
                  </a:txBody>
                  <a:tcPr marL="91450" marR="91450" marT="45725" marB="45725"/>
                </a:tc>
                <a:tc>
                  <a:txBody>
                    <a:bodyPr/>
                    <a:lstStyle/>
                    <a:p>
                      <a:pPr marL="285750" marR="0" lvl="0" indent="-285750" algn="l" rtl="0">
                        <a:spcBef>
                          <a:spcPts val="0"/>
                        </a:spcBef>
                        <a:buClr>
                          <a:schemeClr val="dk1"/>
                        </a:buClr>
                        <a:buSzPct val="100000"/>
                        <a:buFont typeface="Arial"/>
                        <a:buChar char="•"/>
                      </a:pPr>
                      <a:r>
                        <a:rPr lang="en-US" sz="1800" u="none" strike="noStrike" cap="none" baseline="0"/>
                        <a:t>Use materials appropriately</a:t>
                      </a:r>
                    </a:p>
                    <a:p>
                      <a:pPr marL="285750" marR="0" lvl="0" indent="-285750" algn="l" rtl="0">
                        <a:spcBef>
                          <a:spcPts val="0"/>
                        </a:spcBef>
                        <a:buClr>
                          <a:schemeClr val="dk1"/>
                        </a:buClr>
                        <a:buSzPct val="100000"/>
                        <a:buFont typeface="Arial"/>
                        <a:buChar char="•"/>
                      </a:pPr>
                      <a:r>
                        <a:rPr lang="en-US" sz="1800" u="none" strike="noStrike" cap="none" baseline="0"/>
                        <a:t>  </a:t>
                      </a:r>
                    </a:p>
                  </a:txBody>
                  <a:tcPr marL="91450" marR="91450" marT="45725" marB="45725"/>
                </a:tc>
                <a:extLst>
                  <a:ext uri="{0D108BD9-81ED-4DB2-BD59-A6C34878D82A}">
                    <a16:rowId xmlns:a16="http://schemas.microsoft.com/office/drawing/2014/main" val="10003"/>
                  </a:ext>
                </a:extLst>
              </a:tr>
            </a:tbl>
          </a:graphicData>
        </a:graphic>
      </p:graphicFrame>
      <p:sp>
        <p:nvSpPr>
          <p:cNvPr id="850" name="Shape 850"/>
          <p:cNvSpPr txBox="1"/>
          <p:nvPr/>
        </p:nvSpPr>
        <p:spPr>
          <a:xfrm>
            <a:off x="457200" y="274637"/>
            <a:ext cx="8229600" cy="939799"/>
          </a:xfrm>
          <a:prstGeom prst="rect">
            <a:avLst/>
          </a:prstGeom>
          <a:noFill/>
          <a:ln>
            <a:noFill/>
          </a:ln>
        </p:spPr>
        <p:txBody>
          <a:bodyPr lIns="91425" tIns="45700" rIns="91425" bIns="45700" anchor="ctr" anchorCtr="0">
            <a:noAutofit/>
          </a:bodyPr>
          <a:lstStyle/>
          <a:p>
            <a:pPr marL="0" marR="0" lvl="0" indent="0" algn="ctr" rtl="0">
              <a:spcBef>
                <a:spcPts val="0"/>
              </a:spcBef>
              <a:buClr>
                <a:schemeClr val="dk1"/>
              </a:buClr>
              <a:buSzPct val="25000"/>
              <a:buFont typeface="Calibri"/>
              <a:buNone/>
            </a:pPr>
            <a:r>
              <a:rPr lang="en-US" sz="4000" b="0" i="0" u="none" strike="noStrike" cap="none" baseline="0">
                <a:solidFill>
                  <a:schemeClr val="dk1"/>
                </a:solidFill>
                <a:latin typeface="Calibri"/>
                <a:ea typeface="Calibri"/>
                <a:cs typeface="Calibri"/>
                <a:sym typeface="Calibri"/>
              </a:rPr>
              <a:t>Options for Defining </a:t>
            </a:r>
            <a:br>
              <a:rPr lang="en-US" sz="4000" b="0" i="0" u="none" strike="noStrike" cap="none" baseline="0">
                <a:solidFill>
                  <a:schemeClr val="dk1"/>
                </a:solidFill>
                <a:latin typeface="Calibri"/>
                <a:ea typeface="Calibri"/>
                <a:cs typeface="Calibri"/>
                <a:sym typeface="Calibri"/>
              </a:rPr>
            </a:br>
            <a:r>
              <a:rPr lang="en-US" sz="4000" b="0" i="0" u="none" strike="noStrike" cap="none" baseline="0">
                <a:solidFill>
                  <a:schemeClr val="dk1"/>
                </a:solidFill>
                <a:latin typeface="Calibri"/>
                <a:ea typeface="Calibri"/>
                <a:cs typeface="Calibri"/>
                <a:sym typeface="Calibri"/>
              </a:rPr>
              <a:t> Classroom Behavior/Rules</a:t>
            </a:r>
          </a:p>
        </p:txBody>
      </p:sp>
    </p:spTree>
  </p:cSld>
  <p:clrMapOvr>
    <a:masterClrMapping/>
  </p:clrMapOvr>
  <p:transition spd="slow">
    <p:cut/>
  </p:transition>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Shape 855"/>
        <p:cNvGrpSpPr/>
        <p:nvPr/>
      </p:nvGrpSpPr>
      <p:grpSpPr>
        <a:xfrm>
          <a:off x="0" y="0"/>
          <a:ext cx="0" cy="0"/>
          <a:chOff x="0" y="0"/>
          <a:chExt cx="0" cy="0"/>
        </a:xfrm>
      </p:grpSpPr>
      <p:sp>
        <p:nvSpPr>
          <p:cNvPr id="856" name="Shape 856"/>
          <p:cNvSpPr txBox="1">
            <a:spLocks noGrp="1"/>
          </p:cNvSpPr>
          <p:nvPr>
            <p:ph idx="1"/>
          </p:nvPr>
        </p:nvSpPr>
        <p:spPr>
          <a:prstGeom prst="rect">
            <a:avLst/>
          </a:prstGeom>
          <a:noFill/>
          <a:ln>
            <a:noFill/>
          </a:ln>
        </p:spPr>
        <p:txBody>
          <a:bodyPr lIns="91425" tIns="45700" rIns="91425" bIns="45700" anchor="t" anchorCtr="0">
            <a:noAutofit/>
          </a:bodyPr>
          <a:lstStyle/>
          <a:p>
            <a:pPr marL="514350" marR="0" lvl="0" indent="-514350" algn="l" rtl="0">
              <a:spcBef>
                <a:spcPts val="0"/>
              </a:spcBef>
              <a:buClr>
                <a:srgbClr val="FF0000"/>
              </a:buClr>
              <a:buSzPct val="100000"/>
              <a:buFont typeface="Calibri"/>
              <a:buAutoNum type="arabicPeriod" startAt="3"/>
            </a:pPr>
            <a:r>
              <a:rPr lang="en-US" sz="3200" b="0" i="0" u="none" strike="noStrike" cap="none" baseline="0" dirty="0">
                <a:solidFill>
                  <a:schemeClr val="dk1"/>
                </a:solidFill>
                <a:latin typeface="Calibri"/>
                <a:ea typeface="Calibri"/>
                <a:cs typeface="Calibri"/>
                <a:sym typeface="Calibri"/>
              </a:rPr>
              <a:t>Each teacher develops all his/her rules that align with the </a:t>
            </a:r>
            <a:r>
              <a:rPr lang="en-US" sz="3200" b="0" i="0" u="none" strike="noStrike" cap="none" baseline="0" dirty="0" err="1">
                <a:solidFill>
                  <a:schemeClr val="dk1"/>
                </a:solidFill>
                <a:latin typeface="Calibri"/>
                <a:ea typeface="Calibri"/>
                <a:cs typeface="Calibri"/>
                <a:sym typeface="Calibri"/>
              </a:rPr>
              <a:t>schoolwide</a:t>
            </a:r>
            <a:r>
              <a:rPr lang="en-US" sz="3200" b="0" i="0" u="none" strike="noStrike" cap="none" baseline="0" dirty="0">
                <a:solidFill>
                  <a:schemeClr val="dk1"/>
                </a:solidFill>
                <a:latin typeface="Calibri"/>
                <a:ea typeface="Calibri"/>
                <a:cs typeface="Calibri"/>
                <a:sym typeface="Calibri"/>
              </a:rPr>
              <a:t> expectations.</a:t>
            </a:r>
          </a:p>
          <a:p>
            <a:pPr marL="342900" marR="0" lvl="0" indent="-139700" algn="l" rtl="0">
              <a:spcBef>
                <a:spcPts val="640"/>
              </a:spcBef>
              <a:buClr>
                <a:srgbClr val="FF0000"/>
              </a:buClr>
              <a:buFont typeface="Arial"/>
              <a:buNone/>
            </a:pPr>
            <a:endParaRPr sz="3200" b="0" i="0" u="none" strike="noStrike" cap="none" baseline="0" dirty="0">
              <a:solidFill>
                <a:schemeClr val="dk1"/>
              </a:solidFill>
              <a:latin typeface="Calibri"/>
              <a:ea typeface="Calibri"/>
              <a:cs typeface="Calibri"/>
              <a:sym typeface="Calibri"/>
            </a:endParaRPr>
          </a:p>
        </p:txBody>
      </p:sp>
      <p:graphicFrame>
        <p:nvGraphicFramePr>
          <p:cNvPr id="857" name="Shape 857"/>
          <p:cNvGraphicFramePr/>
          <p:nvPr/>
        </p:nvGraphicFramePr>
        <p:xfrm>
          <a:off x="557212" y="2793683"/>
          <a:ext cx="8229600" cy="3322360"/>
        </p:xfrm>
        <a:graphic>
          <a:graphicData uri="http://schemas.openxmlformats.org/drawingml/2006/table">
            <a:tbl>
              <a:tblPr firstRow="1" bandRow="1">
                <a:noFill/>
                <a:tableStyleId>{BAFE6F4A-B63E-41E4-9357-F088A3AD5E9C}</a:tableStyleId>
              </a:tblPr>
              <a:tblGrid>
                <a:gridCol w="2514600">
                  <a:extLst>
                    <a:ext uri="{9D8B030D-6E8A-4147-A177-3AD203B41FA5}">
                      <a16:colId xmlns:a16="http://schemas.microsoft.com/office/drawing/2014/main" val="20000"/>
                    </a:ext>
                  </a:extLst>
                </a:gridCol>
                <a:gridCol w="5715000">
                  <a:extLst>
                    <a:ext uri="{9D8B030D-6E8A-4147-A177-3AD203B41FA5}">
                      <a16:colId xmlns:a16="http://schemas.microsoft.com/office/drawing/2014/main" val="20001"/>
                    </a:ext>
                  </a:extLst>
                </a:gridCol>
              </a:tblGrid>
              <a:tr h="553275">
                <a:tc>
                  <a:txBody>
                    <a:bodyPr/>
                    <a:lstStyle/>
                    <a:p>
                      <a:pPr marL="0" marR="0" lvl="0" indent="0" algn="ctr" rtl="0">
                        <a:spcBef>
                          <a:spcPts val="0"/>
                        </a:spcBef>
                        <a:buNone/>
                      </a:pPr>
                      <a:endParaRPr sz="3200" b="1" u="none" strike="noStrike" cap="none" baseline="0"/>
                    </a:p>
                  </a:txBody>
                  <a:tcPr marL="91450" marR="91450" marT="45725" marB="45725"/>
                </a:tc>
                <a:tc>
                  <a:txBody>
                    <a:bodyPr/>
                    <a:lstStyle/>
                    <a:p>
                      <a:pPr marL="0" marR="0" lvl="0" indent="0" algn="ctr" rtl="0">
                        <a:spcBef>
                          <a:spcPts val="0"/>
                        </a:spcBef>
                        <a:buSzPct val="25000"/>
                        <a:buNone/>
                      </a:pPr>
                      <a:r>
                        <a:rPr lang="en-US" sz="3200" b="1" u="none" strike="noStrike" cap="none" baseline="0"/>
                        <a:t>Classroom</a:t>
                      </a:r>
                    </a:p>
                  </a:txBody>
                  <a:tcPr marL="91450" marR="91450" marT="45725" marB="45725"/>
                </a:tc>
                <a:extLst>
                  <a:ext uri="{0D108BD9-81ED-4DB2-BD59-A6C34878D82A}">
                    <a16:rowId xmlns:a16="http://schemas.microsoft.com/office/drawing/2014/main" val="10000"/>
                  </a:ext>
                </a:extLst>
              </a:tr>
              <a:tr h="548850">
                <a:tc>
                  <a:txBody>
                    <a:bodyPr/>
                    <a:lstStyle/>
                    <a:p>
                      <a:pPr marL="0" marR="0" lvl="0" indent="0" algn="ctr" rtl="0">
                        <a:spcBef>
                          <a:spcPts val="0"/>
                        </a:spcBef>
                        <a:buSzPct val="25000"/>
                        <a:buNone/>
                      </a:pPr>
                      <a:r>
                        <a:rPr lang="en-US" sz="2800" b="1" u="none" strike="noStrike" cap="none" baseline="0"/>
                        <a:t>Respectful</a:t>
                      </a:r>
                    </a:p>
                  </a:txBody>
                  <a:tcPr marL="91450" marR="91450" marT="45725" marB="45725"/>
                </a:tc>
                <a:tc>
                  <a:txBody>
                    <a:bodyPr/>
                    <a:lstStyle/>
                    <a:p>
                      <a:pPr marL="285750" marR="0" lvl="0" indent="-285750" algn="l" rtl="0">
                        <a:spcBef>
                          <a:spcPts val="0"/>
                        </a:spcBef>
                        <a:buClr>
                          <a:schemeClr val="dk1"/>
                        </a:buClr>
                        <a:buSzPct val="100000"/>
                        <a:buFont typeface="Arial"/>
                        <a:buChar char="•"/>
                      </a:pPr>
                      <a:r>
                        <a:rPr lang="en-US" sz="1800" u="none" strike="noStrike" cap="none" baseline="0"/>
                        <a:t>  </a:t>
                      </a:r>
                    </a:p>
                    <a:p>
                      <a:pPr marL="285750" marR="0" lvl="0" indent="-285750" algn="l" rtl="0">
                        <a:spcBef>
                          <a:spcPts val="0"/>
                        </a:spcBef>
                        <a:buClr>
                          <a:schemeClr val="dk1"/>
                        </a:buClr>
                        <a:buSzPct val="100000"/>
                        <a:buFont typeface="Arial"/>
                        <a:buChar char="•"/>
                      </a:pPr>
                      <a:r>
                        <a:rPr lang="en-US" sz="1800" u="none" strike="noStrike" cap="none" baseline="0"/>
                        <a:t>  </a:t>
                      </a:r>
                    </a:p>
                    <a:p>
                      <a:pPr marL="285750" marR="0" lvl="0" indent="-285750" algn="l" rtl="0">
                        <a:spcBef>
                          <a:spcPts val="0"/>
                        </a:spcBef>
                        <a:buClr>
                          <a:schemeClr val="dk1"/>
                        </a:buClr>
                        <a:buSzPct val="100000"/>
                        <a:buFont typeface="Arial"/>
                        <a:buChar char="•"/>
                      </a:pPr>
                      <a:r>
                        <a:rPr lang="en-US" sz="1800" u="none" strike="noStrike" cap="none" baseline="0"/>
                        <a:t>     </a:t>
                      </a:r>
                    </a:p>
                  </a:txBody>
                  <a:tcPr marL="91450" marR="91450" marT="45725" marB="45725"/>
                </a:tc>
                <a:extLst>
                  <a:ext uri="{0D108BD9-81ED-4DB2-BD59-A6C34878D82A}">
                    <a16:rowId xmlns:a16="http://schemas.microsoft.com/office/drawing/2014/main" val="10001"/>
                  </a:ext>
                </a:extLst>
              </a:tr>
              <a:tr h="784050">
                <a:tc>
                  <a:txBody>
                    <a:bodyPr/>
                    <a:lstStyle/>
                    <a:p>
                      <a:pPr marL="0" marR="0" lvl="0" indent="0" algn="ctr" rtl="0">
                        <a:spcBef>
                          <a:spcPts val="0"/>
                        </a:spcBef>
                        <a:buSzPct val="25000"/>
                        <a:buNone/>
                      </a:pPr>
                      <a:r>
                        <a:rPr lang="en-US" sz="2800" b="1" u="none" strike="noStrike" cap="none" baseline="0"/>
                        <a:t>Responsible</a:t>
                      </a:r>
                    </a:p>
                  </a:txBody>
                  <a:tcPr marL="91450" marR="91450" marT="45725" marB="45725"/>
                </a:tc>
                <a:tc>
                  <a:txBody>
                    <a:bodyPr/>
                    <a:lstStyle/>
                    <a:p>
                      <a:pPr marL="285750" marR="0" lvl="0" indent="-285750" algn="l" rtl="0">
                        <a:spcBef>
                          <a:spcPts val="0"/>
                        </a:spcBef>
                        <a:buClr>
                          <a:schemeClr val="dk1"/>
                        </a:buClr>
                        <a:buSzPct val="100000"/>
                        <a:buFont typeface="Arial"/>
                        <a:buChar char="•"/>
                      </a:pPr>
                      <a:r>
                        <a:rPr lang="en-US" sz="1800" u="none" strike="noStrike" cap="none" baseline="0"/>
                        <a:t>  </a:t>
                      </a:r>
                    </a:p>
                    <a:p>
                      <a:pPr marL="285750" marR="0" lvl="0" indent="-285750" algn="l" rtl="0">
                        <a:spcBef>
                          <a:spcPts val="0"/>
                        </a:spcBef>
                        <a:buClr>
                          <a:schemeClr val="dk1"/>
                        </a:buClr>
                        <a:buSzPct val="100000"/>
                        <a:buFont typeface="Arial"/>
                        <a:buChar char="•"/>
                      </a:pPr>
                      <a:r>
                        <a:rPr lang="en-US" sz="1800" u="none" strike="noStrike" cap="none" baseline="0"/>
                        <a:t>  </a:t>
                      </a:r>
                    </a:p>
                    <a:p>
                      <a:pPr marL="285750" marR="0" lvl="0" indent="-285750" algn="l" rtl="0">
                        <a:spcBef>
                          <a:spcPts val="0"/>
                        </a:spcBef>
                        <a:buClr>
                          <a:schemeClr val="dk1"/>
                        </a:buClr>
                        <a:buSzPct val="100000"/>
                        <a:buFont typeface="Arial"/>
                        <a:buChar char="•"/>
                      </a:pPr>
                      <a:r>
                        <a:rPr lang="en-US" sz="1800" u="none" strike="noStrike" cap="none" baseline="0"/>
                        <a:t>      </a:t>
                      </a:r>
                    </a:p>
                  </a:txBody>
                  <a:tcPr marL="91450" marR="91450" marT="45725" marB="45725"/>
                </a:tc>
                <a:extLst>
                  <a:ext uri="{0D108BD9-81ED-4DB2-BD59-A6C34878D82A}">
                    <a16:rowId xmlns:a16="http://schemas.microsoft.com/office/drawing/2014/main" val="10002"/>
                  </a:ext>
                </a:extLst>
              </a:tr>
              <a:tr h="625275">
                <a:tc>
                  <a:txBody>
                    <a:bodyPr/>
                    <a:lstStyle/>
                    <a:p>
                      <a:pPr marL="0" marR="0" lvl="0" indent="0" algn="ctr" rtl="0">
                        <a:spcBef>
                          <a:spcPts val="0"/>
                        </a:spcBef>
                        <a:buSzPct val="25000"/>
                        <a:buNone/>
                      </a:pPr>
                      <a:r>
                        <a:rPr lang="en-US" sz="2800" b="1" u="none" strike="noStrike" cap="none" baseline="0"/>
                        <a:t>Safe</a:t>
                      </a:r>
                    </a:p>
                  </a:txBody>
                  <a:tcPr marL="91450" marR="91450" marT="45725" marB="45725"/>
                </a:tc>
                <a:tc>
                  <a:txBody>
                    <a:bodyPr/>
                    <a:lstStyle/>
                    <a:p>
                      <a:pPr marL="285750" marR="0" lvl="0" indent="-285750" algn="l" rtl="0">
                        <a:spcBef>
                          <a:spcPts val="0"/>
                        </a:spcBef>
                        <a:buClr>
                          <a:schemeClr val="dk1"/>
                        </a:buClr>
                        <a:buSzPct val="100000"/>
                        <a:buFont typeface="Arial"/>
                        <a:buChar char="•"/>
                      </a:pPr>
                      <a:r>
                        <a:rPr lang="en-US" sz="1800" u="none" strike="noStrike" cap="none" baseline="0"/>
                        <a:t>  </a:t>
                      </a:r>
                    </a:p>
                    <a:p>
                      <a:pPr marL="285750" marR="0" lvl="0" indent="-285750" algn="l" rtl="0">
                        <a:spcBef>
                          <a:spcPts val="0"/>
                        </a:spcBef>
                        <a:buClr>
                          <a:schemeClr val="dk1"/>
                        </a:buClr>
                        <a:buSzPct val="100000"/>
                        <a:buFont typeface="Arial"/>
                        <a:buChar char="•"/>
                      </a:pPr>
                      <a:r>
                        <a:rPr lang="en-US" sz="1800" u="none" strike="noStrike" cap="none" baseline="0"/>
                        <a:t>  </a:t>
                      </a:r>
                    </a:p>
                    <a:p>
                      <a:pPr marL="285750" marR="0" lvl="0" indent="-285750" algn="l" rtl="0">
                        <a:spcBef>
                          <a:spcPts val="0"/>
                        </a:spcBef>
                        <a:buClr>
                          <a:schemeClr val="dk1"/>
                        </a:buClr>
                        <a:buSzPct val="100000"/>
                        <a:buFont typeface="Arial"/>
                        <a:buChar char="•"/>
                      </a:pPr>
                      <a:r>
                        <a:rPr lang="en-US" sz="1800" u="none" strike="noStrike" cap="none" baseline="0"/>
                        <a:t>    </a:t>
                      </a:r>
                    </a:p>
                  </a:txBody>
                  <a:tcPr marL="91450" marR="91450" marT="45725" marB="45725"/>
                </a:tc>
                <a:extLst>
                  <a:ext uri="{0D108BD9-81ED-4DB2-BD59-A6C34878D82A}">
                    <a16:rowId xmlns:a16="http://schemas.microsoft.com/office/drawing/2014/main" val="10003"/>
                  </a:ext>
                </a:extLst>
              </a:tr>
            </a:tbl>
          </a:graphicData>
        </a:graphic>
      </p:graphicFrame>
      <p:sp>
        <p:nvSpPr>
          <p:cNvPr id="858" name="Shape 858"/>
          <p:cNvSpPr txBox="1"/>
          <p:nvPr/>
        </p:nvSpPr>
        <p:spPr>
          <a:xfrm>
            <a:off x="457200" y="274637"/>
            <a:ext cx="8229600" cy="939799"/>
          </a:xfrm>
          <a:prstGeom prst="rect">
            <a:avLst/>
          </a:prstGeom>
          <a:noFill/>
          <a:ln>
            <a:noFill/>
          </a:ln>
        </p:spPr>
        <p:txBody>
          <a:bodyPr lIns="91425" tIns="45700" rIns="91425" bIns="45700" anchor="ctr" anchorCtr="0">
            <a:noAutofit/>
          </a:bodyPr>
          <a:lstStyle/>
          <a:p>
            <a:pPr marL="0" marR="0" lvl="0" indent="0" algn="ctr" rtl="0">
              <a:spcBef>
                <a:spcPts val="0"/>
              </a:spcBef>
              <a:buClr>
                <a:schemeClr val="dk1"/>
              </a:buClr>
              <a:buSzPct val="25000"/>
              <a:buFont typeface="Calibri"/>
              <a:buNone/>
            </a:pPr>
            <a:r>
              <a:rPr lang="en-US" sz="4000" b="0" i="0" u="none" strike="noStrike" cap="none" baseline="0">
                <a:solidFill>
                  <a:schemeClr val="dk1"/>
                </a:solidFill>
                <a:latin typeface="Calibri"/>
                <a:ea typeface="Calibri"/>
                <a:cs typeface="Calibri"/>
                <a:sym typeface="Calibri"/>
              </a:rPr>
              <a:t>Options for  Defining </a:t>
            </a:r>
            <a:br>
              <a:rPr lang="en-US" sz="4000" b="0" i="0" u="none" strike="noStrike" cap="none" baseline="0">
                <a:solidFill>
                  <a:schemeClr val="dk1"/>
                </a:solidFill>
                <a:latin typeface="Calibri"/>
                <a:ea typeface="Calibri"/>
                <a:cs typeface="Calibri"/>
                <a:sym typeface="Calibri"/>
              </a:rPr>
            </a:br>
            <a:r>
              <a:rPr lang="en-US" sz="4000" b="0" i="0" u="none" strike="noStrike" cap="none" baseline="0">
                <a:solidFill>
                  <a:schemeClr val="dk1"/>
                </a:solidFill>
                <a:latin typeface="Calibri"/>
                <a:ea typeface="Calibri"/>
                <a:cs typeface="Calibri"/>
                <a:sym typeface="Calibri"/>
              </a:rPr>
              <a:t> Classroom Behaviors/Rules</a:t>
            </a:r>
          </a:p>
        </p:txBody>
      </p:sp>
    </p:spTree>
  </p:cSld>
  <p:clrMapOvr>
    <a:masterClrMapping/>
  </p:clrMapOvr>
  <p:transition spd="slow">
    <p:cut/>
  </p:transition>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Shape 651"/>
        <p:cNvGrpSpPr/>
        <p:nvPr/>
      </p:nvGrpSpPr>
      <p:grpSpPr>
        <a:xfrm>
          <a:off x="0" y="0"/>
          <a:ext cx="0" cy="0"/>
          <a:chOff x="0" y="0"/>
          <a:chExt cx="0" cy="0"/>
        </a:xfrm>
      </p:grpSpPr>
      <p:sp>
        <p:nvSpPr>
          <p:cNvPr id="652" name="Shape 652"/>
          <p:cNvSpPr txBox="1">
            <a:spLocks noGrp="1"/>
          </p:cNvSpPr>
          <p:nvPr>
            <p:ph type="title"/>
          </p:nvPr>
        </p:nvSpPr>
        <p:spPr>
          <a:prstGeom prst="rect">
            <a:avLst/>
          </a:prstGeom>
          <a:noFill/>
          <a:ln>
            <a:noFill/>
          </a:ln>
        </p:spPr>
        <p:txBody>
          <a:bodyPr lIns="91425" tIns="45700" rIns="91425" bIns="45700" anchor="ctr" anchorCtr="0">
            <a:noAutofit/>
          </a:bodyPr>
          <a:lstStyle/>
          <a:p>
            <a:pPr marL="0" marR="0" lvl="0" indent="0" algn="l" rtl="0">
              <a:spcBef>
                <a:spcPts val="0"/>
              </a:spcBef>
              <a:buClr>
                <a:srgbClr val="008000"/>
              </a:buClr>
              <a:buSzPct val="25000"/>
              <a:buFont typeface="Calibri"/>
              <a:buNone/>
            </a:pPr>
            <a:r>
              <a:rPr lang="en-US" sz="3200" b="0" i="0" u="none" strike="noStrike" cap="none" baseline="0" dirty="0">
                <a:solidFill>
                  <a:srgbClr val="008000"/>
                </a:solidFill>
                <a:latin typeface="Calibri"/>
                <a:ea typeface="Calibri"/>
                <a:cs typeface="Calibri"/>
                <a:sym typeface="Calibri"/>
              </a:rPr>
              <a:t>Topic in Action: </a:t>
            </a:r>
            <a:r>
              <a:rPr lang="en-US" sz="3200" b="0" i="0" u="none" strike="noStrike" cap="none" baseline="0" dirty="0">
                <a:solidFill>
                  <a:srgbClr val="FF0000"/>
                </a:solidFill>
                <a:latin typeface="Calibri"/>
                <a:ea typeface="Calibri"/>
                <a:cs typeface="Calibri"/>
                <a:sym typeface="Calibri"/>
              </a:rPr>
              <a:t>Classroom Behaviors/Rules</a:t>
            </a:r>
          </a:p>
        </p:txBody>
      </p:sp>
      <p:sp>
        <p:nvSpPr>
          <p:cNvPr id="653" name="Shape 653"/>
          <p:cNvSpPr txBox="1">
            <a:spLocks noGrp="1"/>
          </p:cNvSpPr>
          <p:nvPr>
            <p:ph idx="1"/>
          </p:nvPr>
        </p:nvSpPr>
        <p:spPr>
          <a:xfrm>
            <a:off x="457200" y="1757983"/>
            <a:ext cx="8229600" cy="4368179"/>
          </a:xfrm>
          <a:prstGeom prst="rect">
            <a:avLst/>
          </a:prstGeom>
          <a:noFill/>
          <a:ln>
            <a:noFill/>
          </a:ln>
        </p:spPr>
        <p:txBody>
          <a:bodyPr lIns="91425" tIns="45700" rIns="91425" bIns="45700" anchor="t" anchorCtr="0">
            <a:noAutofit/>
          </a:bodyPr>
          <a:lstStyle/>
          <a:p>
            <a:pPr marL="0" marR="0" lvl="0" indent="0" algn="l" rtl="0">
              <a:spcBef>
                <a:spcPts val="0"/>
              </a:spcBef>
              <a:spcAft>
                <a:spcPts val="0"/>
              </a:spcAft>
              <a:buClr>
                <a:srgbClr val="FF0000"/>
              </a:buClr>
              <a:buSzPct val="25000"/>
              <a:buFont typeface="Arial"/>
              <a:buNone/>
            </a:pPr>
            <a:r>
              <a:rPr lang="en-US" sz="3200" b="0" i="1" u="none" strike="noStrike" cap="none" baseline="0" dirty="0">
                <a:solidFill>
                  <a:srgbClr val="008000"/>
                </a:solidFill>
                <a:latin typeface="Calibri"/>
                <a:ea typeface="Calibri"/>
                <a:cs typeface="Calibri"/>
                <a:sym typeface="Calibri"/>
              </a:rPr>
              <a:t>Discuss the following with your team:</a:t>
            </a:r>
          </a:p>
          <a:p>
            <a:pPr marL="457200" marR="0" lvl="0" indent="-457200" algn="l" rtl="0">
              <a:spcBef>
                <a:spcPts val="600"/>
              </a:spcBef>
              <a:spcAft>
                <a:spcPts val="0"/>
              </a:spcAft>
              <a:buClr>
                <a:srgbClr val="FF0000"/>
              </a:buClr>
              <a:buSzPct val="100000"/>
              <a:buFont typeface="Arial"/>
              <a:buChar char="•"/>
            </a:pPr>
            <a:r>
              <a:rPr lang="en-US" sz="2800" b="0" u="none" strike="noStrike" cap="none" baseline="0" dirty="0">
                <a:solidFill>
                  <a:schemeClr val="dk1"/>
                </a:solidFill>
                <a:latin typeface="Calibri"/>
                <a:ea typeface="Calibri"/>
                <a:cs typeface="Calibri"/>
                <a:sym typeface="Calibri"/>
              </a:rPr>
              <a:t>Which option</a:t>
            </a:r>
            <a:r>
              <a:rPr lang="en-US" sz="2800" b="0" u="none" strike="noStrike" cap="none" dirty="0">
                <a:solidFill>
                  <a:schemeClr val="dk1"/>
                </a:solidFill>
                <a:latin typeface="Calibri"/>
                <a:ea typeface="Calibri"/>
                <a:cs typeface="Calibri"/>
                <a:sym typeface="Calibri"/>
              </a:rPr>
              <a:t> for defining classroom behaviors/rules will work best for our staff?</a:t>
            </a:r>
          </a:p>
          <a:p>
            <a:pPr marL="1257300" lvl="1" indent="-514350">
              <a:spcBef>
                <a:spcPts val="600"/>
              </a:spcBef>
              <a:buSzPct val="100000"/>
              <a:buFont typeface="+mj-lt"/>
              <a:buAutoNum type="arabicPeriod"/>
            </a:pPr>
            <a:r>
              <a:rPr lang="en-US" sz="2400" baseline="0" dirty="0">
                <a:solidFill>
                  <a:schemeClr val="dk1"/>
                </a:solidFill>
                <a:latin typeface="Calibri"/>
                <a:ea typeface="Calibri"/>
                <a:cs typeface="Calibri"/>
                <a:sym typeface="Calibri"/>
              </a:rPr>
              <a:t>All</a:t>
            </a:r>
            <a:r>
              <a:rPr lang="en-US" sz="2400" dirty="0">
                <a:solidFill>
                  <a:schemeClr val="dk1"/>
                </a:solidFill>
                <a:latin typeface="Calibri"/>
                <a:ea typeface="Calibri"/>
                <a:cs typeface="Calibri"/>
                <a:sym typeface="Calibri"/>
              </a:rPr>
              <a:t> classrooms have the same behaviors/rules.</a:t>
            </a:r>
          </a:p>
          <a:p>
            <a:pPr marL="1257300" lvl="1" indent="-514350">
              <a:spcBef>
                <a:spcPts val="600"/>
              </a:spcBef>
              <a:buSzPct val="100000"/>
              <a:buFont typeface="+mj-lt"/>
              <a:buAutoNum type="arabicPeriod"/>
            </a:pPr>
            <a:r>
              <a:rPr lang="en-US" sz="2400" b="0" u="none" strike="noStrike" cap="none" baseline="0" dirty="0">
                <a:solidFill>
                  <a:schemeClr val="dk1"/>
                </a:solidFill>
                <a:latin typeface="Calibri"/>
                <a:ea typeface="Calibri"/>
                <a:cs typeface="Calibri"/>
                <a:sym typeface="Calibri"/>
              </a:rPr>
              <a:t>All</a:t>
            </a:r>
            <a:r>
              <a:rPr lang="en-US" sz="2400" b="0" u="none" strike="noStrike" cap="none" dirty="0">
                <a:solidFill>
                  <a:schemeClr val="dk1"/>
                </a:solidFill>
                <a:latin typeface="Calibri"/>
                <a:ea typeface="Calibri"/>
                <a:cs typeface="Calibri"/>
                <a:sym typeface="Calibri"/>
              </a:rPr>
              <a:t> classrooms have same basic behaviors/rules, teachers can add to.</a:t>
            </a:r>
          </a:p>
          <a:p>
            <a:pPr marL="1257300" lvl="1" indent="-514350">
              <a:spcBef>
                <a:spcPts val="600"/>
              </a:spcBef>
              <a:buSzPct val="100000"/>
              <a:buFont typeface="+mj-lt"/>
              <a:buAutoNum type="arabicPeriod"/>
            </a:pPr>
            <a:r>
              <a:rPr lang="en-US" sz="2400" baseline="0" dirty="0">
                <a:solidFill>
                  <a:schemeClr val="dk1"/>
                </a:solidFill>
                <a:latin typeface="Calibri"/>
                <a:ea typeface="Calibri"/>
                <a:cs typeface="Calibri"/>
                <a:sym typeface="Calibri"/>
              </a:rPr>
              <a:t>Each</a:t>
            </a:r>
            <a:r>
              <a:rPr lang="en-US" sz="2400" dirty="0">
                <a:solidFill>
                  <a:schemeClr val="dk1"/>
                </a:solidFill>
                <a:latin typeface="Calibri"/>
                <a:ea typeface="Calibri"/>
                <a:cs typeface="Calibri"/>
                <a:sym typeface="Calibri"/>
              </a:rPr>
              <a:t> teacher develops behaviors/rules aligned to </a:t>
            </a:r>
            <a:r>
              <a:rPr lang="en-US" sz="2400" dirty="0" err="1">
                <a:solidFill>
                  <a:schemeClr val="dk1"/>
                </a:solidFill>
                <a:latin typeface="Calibri"/>
                <a:ea typeface="Calibri"/>
                <a:cs typeface="Calibri"/>
                <a:sym typeface="Calibri"/>
              </a:rPr>
              <a:t>schoolwide</a:t>
            </a:r>
            <a:r>
              <a:rPr lang="en-US" sz="2400" dirty="0">
                <a:solidFill>
                  <a:schemeClr val="dk1"/>
                </a:solidFill>
                <a:latin typeface="Calibri"/>
                <a:ea typeface="Calibri"/>
                <a:cs typeface="Calibri"/>
                <a:sym typeface="Calibri"/>
              </a:rPr>
              <a:t> expectations. </a:t>
            </a:r>
            <a:endParaRPr lang="en-US" sz="2400" b="0" u="none" strike="noStrike" cap="none" baseline="0" dirty="0">
              <a:solidFill>
                <a:schemeClr val="dk1"/>
              </a:solidFill>
              <a:latin typeface="Calibri"/>
              <a:ea typeface="Calibri"/>
              <a:cs typeface="Calibri"/>
              <a:sym typeface="Calibri"/>
            </a:endParaRPr>
          </a:p>
        </p:txBody>
      </p:sp>
      <p:grpSp>
        <p:nvGrpSpPr>
          <p:cNvPr id="654" name="Shape 654"/>
          <p:cNvGrpSpPr/>
          <p:nvPr/>
        </p:nvGrpSpPr>
        <p:grpSpPr>
          <a:xfrm>
            <a:off x="12700" y="6211407"/>
            <a:ext cx="9144377" cy="659292"/>
            <a:chOff x="12700" y="6211407"/>
            <a:chExt cx="9144377" cy="659292"/>
          </a:xfrm>
        </p:grpSpPr>
        <p:sp>
          <p:nvSpPr>
            <p:cNvPr id="655" name="Shape 655"/>
            <p:cNvSpPr/>
            <p:nvPr/>
          </p:nvSpPr>
          <p:spPr>
            <a:xfrm>
              <a:off x="12700" y="6756656"/>
              <a:ext cx="9144000" cy="114043"/>
            </a:xfrm>
            <a:prstGeom prst="rect">
              <a:avLst/>
            </a:prstGeom>
            <a:gradFill>
              <a:gsLst>
                <a:gs pos="0">
                  <a:srgbClr val="FF0000"/>
                </a:gs>
                <a:gs pos="100000">
                  <a:srgbClr val="FFFFFF"/>
                </a:gs>
              </a:gsLst>
              <a:path path="circle">
                <a:fillToRect l="100000" b="100000"/>
              </a:path>
              <a:tileRect t="-100000" r="-100000"/>
            </a:gradFill>
            <a:ln>
              <a:noFill/>
            </a:ln>
          </p:spPr>
          <p:txBody>
            <a:bodyPr lIns="91425" tIns="45700" rIns="91425" bIns="45700" anchor="ctr" anchorCtr="0">
              <a:noAutofit/>
            </a:bodyPr>
            <a:lstStyle/>
            <a:p>
              <a:pPr marL="0" marR="0" lvl="0" indent="0" algn="ctr" rtl="0">
                <a:spcBef>
                  <a:spcPts val="0"/>
                </a:spcBef>
                <a:buNone/>
              </a:pPr>
              <a:endParaRPr sz="1800" b="0" i="0" u="none" strike="noStrike" cap="none" baseline="0">
                <a:solidFill>
                  <a:schemeClr val="lt1"/>
                </a:solidFill>
                <a:latin typeface="Calibri"/>
                <a:ea typeface="Calibri"/>
                <a:cs typeface="Calibri"/>
                <a:sym typeface="Calibri"/>
              </a:endParaRPr>
            </a:p>
          </p:txBody>
        </p:sp>
        <p:sp>
          <p:nvSpPr>
            <p:cNvPr id="656" name="Shape 656"/>
            <p:cNvSpPr/>
            <p:nvPr/>
          </p:nvSpPr>
          <p:spPr>
            <a:xfrm>
              <a:off x="12700" y="6288896"/>
              <a:ext cx="9144377" cy="283567"/>
            </a:xfrm>
            <a:prstGeom prst="rect">
              <a:avLst/>
            </a:prstGeom>
            <a:gradFill>
              <a:gsLst>
                <a:gs pos="0">
                  <a:srgbClr val="008000"/>
                </a:gs>
                <a:gs pos="75000">
                  <a:srgbClr val="008000"/>
                </a:gs>
                <a:gs pos="100000">
                  <a:srgbClr val="FFFFFF"/>
                </a:gs>
              </a:gsLst>
              <a:path path="circle">
                <a:fillToRect l="100000" t="100000"/>
              </a:path>
              <a:tileRect r="-100000" b="-100000"/>
            </a:gradFill>
            <a:ln>
              <a:noFill/>
            </a:ln>
          </p:spPr>
          <p:txBody>
            <a:bodyPr lIns="91425" tIns="45700" rIns="91425" bIns="45700" anchor="ctr" anchorCtr="0">
              <a:noAutofit/>
            </a:bodyPr>
            <a:lstStyle/>
            <a:p>
              <a:pPr marL="0" marR="0" lvl="0" indent="0" algn="ctr" rtl="0">
                <a:spcBef>
                  <a:spcPts val="0"/>
                </a:spcBef>
                <a:buNone/>
              </a:pPr>
              <a:endParaRPr sz="1800" b="0" i="0" u="none" strike="noStrike" cap="none" baseline="0">
                <a:solidFill>
                  <a:schemeClr val="lt1"/>
                </a:solidFill>
                <a:latin typeface="Calibri"/>
                <a:ea typeface="Calibri"/>
                <a:cs typeface="Calibri"/>
                <a:sym typeface="Calibri"/>
              </a:endParaRPr>
            </a:p>
          </p:txBody>
        </p:sp>
        <p:sp>
          <p:nvSpPr>
            <p:cNvPr id="657" name="Shape 657"/>
            <p:cNvSpPr/>
            <p:nvPr/>
          </p:nvSpPr>
          <p:spPr>
            <a:xfrm>
              <a:off x="12700" y="6572092"/>
              <a:ext cx="9144000" cy="184935"/>
            </a:xfrm>
            <a:prstGeom prst="rect">
              <a:avLst/>
            </a:prstGeom>
            <a:gradFill>
              <a:gsLst>
                <a:gs pos="0">
                  <a:srgbClr val="FFF123"/>
                </a:gs>
                <a:gs pos="65000">
                  <a:srgbClr val="FFF123"/>
                </a:gs>
                <a:gs pos="90000">
                  <a:srgbClr val="FFFFFF"/>
                </a:gs>
                <a:gs pos="100000">
                  <a:srgbClr val="FFFFFF"/>
                </a:gs>
              </a:gsLst>
              <a:path path="circle">
                <a:fillToRect l="100000" t="100000"/>
              </a:path>
              <a:tileRect r="-100000" b="-100000"/>
            </a:gradFill>
            <a:ln>
              <a:noFill/>
            </a:ln>
          </p:spPr>
          <p:txBody>
            <a:bodyPr lIns="91425" tIns="45700" rIns="91425" bIns="45700" anchor="ctr" anchorCtr="0">
              <a:noAutofit/>
            </a:bodyPr>
            <a:lstStyle/>
            <a:p>
              <a:pPr marL="0" marR="0" lvl="0" indent="0" algn="ctr" rtl="0">
                <a:spcBef>
                  <a:spcPts val="0"/>
                </a:spcBef>
                <a:buNone/>
              </a:pPr>
              <a:endParaRPr sz="1800" b="0" i="0" u="none" strike="noStrike" cap="none" baseline="0">
                <a:solidFill>
                  <a:schemeClr val="lt1"/>
                </a:solidFill>
                <a:latin typeface="Calibri"/>
                <a:ea typeface="Calibri"/>
                <a:cs typeface="Calibri"/>
                <a:sym typeface="Calibri"/>
              </a:endParaRPr>
            </a:p>
          </p:txBody>
        </p:sp>
        <p:sp>
          <p:nvSpPr>
            <p:cNvPr id="658" name="Shape 658"/>
            <p:cNvSpPr txBox="1"/>
            <p:nvPr/>
          </p:nvSpPr>
          <p:spPr>
            <a:xfrm>
              <a:off x="673595" y="6211407"/>
              <a:ext cx="1752104" cy="369332"/>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US" sz="1800" b="0" i="0" u="none" strike="noStrike" cap="none" baseline="0">
                  <a:solidFill>
                    <a:schemeClr val="lt1"/>
                  </a:solidFill>
                  <a:latin typeface="Calibri"/>
                  <a:ea typeface="Calibri"/>
                  <a:cs typeface="Calibri"/>
                  <a:sym typeface="Calibri"/>
                </a:rPr>
                <a:t>MO SW-PBS</a:t>
              </a:r>
            </a:p>
          </p:txBody>
        </p:sp>
      </p:grpSp>
    </p:spTree>
    <p:extLst>
      <p:ext uri="{BB962C8B-B14F-4D97-AF65-F5344CB8AC3E}">
        <p14:creationId xmlns:p14="http://schemas.microsoft.com/office/powerpoint/2010/main" val="34657794"/>
      </p:ext>
    </p:extLst>
  </p:cSld>
  <p:clrMapOvr>
    <a:masterClrMapping/>
  </p:clrMapOvr>
  <p:transition spd="slow">
    <p:cut/>
  </p:transition>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Shape 863"/>
        <p:cNvGrpSpPr/>
        <p:nvPr/>
      </p:nvGrpSpPr>
      <p:grpSpPr>
        <a:xfrm>
          <a:off x="0" y="0"/>
          <a:ext cx="0" cy="0"/>
          <a:chOff x="0" y="0"/>
          <a:chExt cx="0" cy="0"/>
        </a:xfrm>
      </p:grpSpPr>
      <p:sp>
        <p:nvSpPr>
          <p:cNvPr id="864" name="Shape 864"/>
          <p:cNvSpPr txBox="1">
            <a:spLocks noGrp="1"/>
          </p:cNvSpPr>
          <p:nvPr>
            <p:ph type="title"/>
          </p:nvPr>
        </p:nvSpPr>
        <p:spPr>
          <a:prstGeom prst="rect">
            <a:avLst/>
          </a:prstGeom>
          <a:noFill/>
          <a:ln>
            <a:noFill/>
          </a:ln>
        </p:spPr>
        <p:txBody>
          <a:bodyPr lIns="91425" tIns="45700" rIns="91425" bIns="45700" anchor="ctr" anchorCtr="0">
            <a:noAutofit/>
          </a:bodyPr>
          <a:lstStyle/>
          <a:p>
            <a:pPr marL="0" marR="0" lvl="0" indent="0" algn="ctr" rtl="0">
              <a:spcBef>
                <a:spcPts val="0"/>
              </a:spcBef>
              <a:buClr>
                <a:schemeClr val="dk1"/>
              </a:buClr>
              <a:buSzPct val="25000"/>
              <a:buFont typeface="Calibri"/>
              <a:buNone/>
            </a:pPr>
            <a:r>
              <a:rPr lang="en-US" sz="4400" b="0" i="0" u="none" strike="noStrike" cap="none" baseline="0">
                <a:solidFill>
                  <a:schemeClr val="dk1"/>
                </a:solidFill>
                <a:latin typeface="Calibri"/>
                <a:ea typeface="Calibri"/>
                <a:cs typeface="Calibri"/>
                <a:sym typeface="Calibri"/>
              </a:rPr>
              <a:t>MO SW-PBS Teacher Tools</a:t>
            </a:r>
          </a:p>
        </p:txBody>
      </p:sp>
      <p:pic>
        <p:nvPicPr>
          <p:cNvPr id="865" name="Shape 865"/>
          <p:cNvPicPr preferRelativeResize="0">
            <a:picLocks noGrp="1"/>
          </p:cNvPicPr>
          <p:nvPr>
            <p:ph idx="1"/>
          </p:nvPr>
        </p:nvPicPr>
        <p:blipFill rotWithShape="1">
          <a:blip r:embed="rId3">
            <a:alphaModFix/>
          </a:blip>
          <a:srcRect l="-71292" r="-71292"/>
          <a:stretch/>
        </p:blipFill>
        <p:spPr>
          <a:xfrm>
            <a:off x="457200" y="1561712"/>
            <a:ext cx="8229600" cy="4525963"/>
          </a:xfrm>
          <a:prstGeom prst="rect">
            <a:avLst/>
          </a:prstGeom>
          <a:noFill/>
          <a:ln>
            <a:noFill/>
          </a:ln>
        </p:spPr>
      </p:pic>
      <p:cxnSp>
        <p:nvCxnSpPr>
          <p:cNvPr id="866" name="Shape 866"/>
          <p:cNvCxnSpPr/>
          <p:nvPr/>
        </p:nvCxnSpPr>
        <p:spPr>
          <a:xfrm rot="10800000">
            <a:off x="1803400" y="2001352"/>
            <a:ext cx="1005698" cy="0"/>
          </a:xfrm>
          <a:prstGeom prst="straightConnector1">
            <a:avLst/>
          </a:prstGeom>
          <a:noFill/>
          <a:ln w="38100" cap="flat" cmpd="sng">
            <a:solidFill>
              <a:srgbClr val="008000"/>
            </a:solidFill>
            <a:prstDash val="solid"/>
            <a:round/>
            <a:headEnd type="none" w="med" len="med"/>
            <a:tailEnd type="stealth" w="lg" len="lg"/>
          </a:ln>
        </p:spPr>
      </p:cxnSp>
      <p:cxnSp>
        <p:nvCxnSpPr>
          <p:cNvPr id="867" name="Shape 867"/>
          <p:cNvCxnSpPr/>
          <p:nvPr/>
        </p:nvCxnSpPr>
        <p:spPr>
          <a:xfrm>
            <a:off x="6299200" y="5049353"/>
            <a:ext cx="1005698" cy="0"/>
          </a:xfrm>
          <a:prstGeom prst="straightConnector1">
            <a:avLst/>
          </a:prstGeom>
          <a:noFill/>
          <a:ln w="38100" cap="flat" cmpd="sng">
            <a:solidFill>
              <a:srgbClr val="008000"/>
            </a:solidFill>
            <a:prstDash val="solid"/>
            <a:round/>
            <a:headEnd type="none" w="med" len="med"/>
            <a:tailEnd type="stealth" w="lg" len="lg"/>
          </a:ln>
        </p:spPr>
      </p:cxnSp>
      <p:cxnSp>
        <p:nvCxnSpPr>
          <p:cNvPr id="868" name="Shape 868"/>
          <p:cNvCxnSpPr/>
          <p:nvPr/>
        </p:nvCxnSpPr>
        <p:spPr>
          <a:xfrm rot="10800000">
            <a:off x="1803400" y="3068152"/>
            <a:ext cx="1005698" cy="0"/>
          </a:xfrm>
          <a:prstGeom prst="straightConnector1">
            <a:avLst/>
          </a:prstGeom>
          <a:noFill/>
          <a:ln w="38100" cap="flat" cmpd="sng">
            <a:solidFill>
              <a:srgbClr val="008000"/>
            </a:solidFill>
            <a:prstDash val="solid"/>
            <a:round/>
            <a:headEnd type="none" w="med" len="med"/>
            <a:tailEnd type="stealth" w="lg" len="lg"/>
          </a:ln>
        </p:spPr>
      </p:cxnSp>
      <p:cxnSp>
        <p:nvCxnSpPr>
          <p:cNvPr id="869" name="Shape 869"/>
          <p:cNvCxnSpPr/>
          <p:nvPr/>
        </p:nvCxnSpPr>
        <p:spPr>
          <a:xfrm>
            <a:off x="6299200" y="3474553"/>
            <a:ext cx="1005698" cy="0"/>
          </a:xfrm>
          <a:prstGeom prst="straightConnector1">
            <a:avLst/>
          </a:prstGeom>
          <a:noFill/>
          <a:ln w="38100" cap="flat" cmpd="sng">
            <a:solidFill>
              <a:srgbClr val="008000"/>
            </a:solidFill>
            <a:prstDash val="solid"/>
            <a:round/>
            <a:headEnd type="none" w="med" len="med"/>
            <a:tailEnd type="stealth" w="lg" len="lg"/>
          </a:ln>
        </p:spPr>
      </p:cxnSp>
      <p:cxnSp>
        <p:nvCxnSpPr>
          <p:cNvPr id="870" name="Shape 870"/>
          <p:cNvCxnSpPr/>
          <p:nvPr/>
        </p:nvCxnSpPr>
        <p:spPr>
          <a:xfrm>
            <a:off x="6299200" y="2364406"/>
            <a:ext cx="1005698" cy="0"/>
          </a:xfrm>
          <a:prstGeom prst="straightConnector1">
            <a:avLst/>
          </a:prstGeom>
          <a:noFill/>
          <a:ln w="38100" cap="flat" cmpd="sng">
            <a:solidFill>
              <a:srgbClr val="008000"/>
            </a:solidFill>
            <a:prstDash val="solid"/>
            <a:round/>
            <a:headEnd type="none" w="med" len="med"/>
            <a:tailEnd type="stealth" w="lg" len="lg"/>
          </a:ln>
        </p:spPr>
      </p:cxnSp>
      <p:cxnSp>
        <p:nvCxnSpPr>
          <p:cNvPr id="871" name="Shape 871"/>
          <p:cNvCxnSpPr/>
          <p:nvPr/>
        </p:nvCxnSpPr>
        <p:spPr>
          <a:xfrm rot="10800000">
            <a:off x="1803400" y="4706453"/>
            <a:ext cx="1005698" cy="0"/>
          </a:xfrm>
          <a:prstGeom prst="straightConnector1">
            <a:avLst/>
          </a:prstGeom>
          <a:noFill/>
          <a:ln w="38100" cap="flat" cmpd="sng">
            <a:solidFill>
              <a:srgbClr val="008000"/>
            </a:solidFill>
            <a:prstDash val="solid"/>
            <a:round/>
            <a:headEnd type="none" w="med" len="med"/>
            <a:tailEnd type="stealth" w="lg" len="lg"/>
          </a:ln>
        </p:spPr>
      </p:cxnSp>
      <p:sp>
        <p:nvSpPr>
          <p:cNvPr id="872" name="Shape 872"/>
          <p:cNvSpPr txBox="1"/>
          <p:nvPr/>
        </p:nvSpPr>
        <p:spPr>
          <a:xfrm>
            <a:off x="457200" y="1816686"/>
            <a:ext cx="1244599" cy="369332"/>
          </a:xfrm>
          <a:prstGeom prst="rect">
            <a:avLst/>
          </a:prstGeom>
          <a:noFill/>
          <a:ln>
            <a:noFill/>
          </a:ln>
        </p:spPr>
        <p:txBody>
          <a:bodyPr lIns="91425" tIns="45700" rIns="91425" bIns="45700" anchor="t" anchorCtr="0">
            <a:noAutofit/>
          </a:bodyPr>
          <a:lstStyle/>
          <a:p>
            <a:pPr marL="0" marR="0" lvl="0" indent="0" algn="r" rtl="0">
              <a:spcBef>
                <a:spcPts val="0"/>
              </a:spcBef>
              <a:buSzPct val="25000"/>
              <a:buNone/>
            </a:pPr>
            <a:r>
              <a:rPr lang="en-US" sz="1800" b="0" i="0" u="none" strike="noStrike" cap="none" baseline="0">
                <a:solidFill>
                  <a:schemeClr val="dk1"/>
                </a:solidFill>
                <a:latin typeface="Calibri"/>
                <a:ea typeface="Calibri"/>
                <a:cs typeface="Calibri"/>
                <a:sym typeface="Calibri"/>
              </a:rPr>
              <a:t>Practice</a:t>
            </a:r>
          </a:p>
        </p:txBody>
      </p:sp>
      <p:sp>
        <p:nvSpPr>
          <p:cNvPr id="873" name="Shape 873"/>
          <p:cNvSpPr txBox="1"/>
          <p:nvPr/>
        </p:nvSpPr>
        <p:spPr>
          <a:xfrm>
            <a:off x="457200" y="2883486"/>
            <a:ext cx="1244599" cy="369332"/>
          </a:xfrm>
          <a:prstGeom prst="rect">
            <a:avLst/>
          </a:prstGeom>
          <a:noFill/>
          <a:ln>
            <a:noFill/>
          </a:ln>
        </p:spPr>
        <p:txBody>
          <a:bodyPr lIns="91425" tIns="45700" rIns="91425" bIns="45700" anchor="t" anchorCtr="0">
            <a:noAutofit/>
          </a:bodyPr>
          <a:lstStyle/>
          <a:p>
            <a:pPr marL="0" marR="0" lvl="0" indent="0" algn="r" rtl="0">
              <a:spcBef>
                <a:spcPts val="0"/>
              </a:spcBef>
              <a:buSzPct val="25000"/>
              <a:buNone/>
            </a:pPr>
            <a:r>
              <a:rPr lang="en-US" sz="1800" b="0" i="0" u="none" strike="noStrike" cap="none" baseline="0">
                <a:solidFill>
                  <a:schemeClr val="dk1"/>
                </a:solidFill>
                <a:latin typeface="Calibri"/>
                <a:ea typeface="Calibri"/>
                <a:cs typeface="Calibri"/>
                <a:sym typeface="Calibri"/>
              </a:rPr>
              <a:t>Definition</a:t>
            </a:r>
          </a:p>
        </p:txBody>
      </p:sp>
      <p:sp>
        <p:nvSpPr>
          <p:cNvPr id="874" name="Shape 874"/>
          <p:cNvSpPr txBox="1"/>
          <p:nvPr/>
        </p:nvSpPr>
        <p:spPr>
          <a:xfrm>
            <a:off x="0" y="4521787"/>
            <a:ext cx="1701799" cy="369332"/>
          </a:xfrm>
          <a:prstGeom prst="rect">
            <a:avLst/>
          </a:prstGeom>
          <a:noFill/>
          <a:ln>
            <a:noFill/>
          </a:ln>
        </p:spPr>
        <p:txBody>
          <a:bodyPr lIns="91425" tIns="45700" rIns="91425" bIns="45700" anchor="t" anchorCtr="0">
            <a:noAutofit/>
          </a:bodyPr>
          <a:lstStyle/>
          <a:p>
            <a:pPr marL="0" marR="0" lvl="0" indent="0" algn="r" rtl="0">
              <a:spcBef>
                <a:spcPts val="0"/>
              </a:spcBef>
              <a:buSzPct val="25000"/>
              <a:buNone/>
            </a:pPr>
            <a:r>
              <a:rPr lang="en-US" sz="1800" b="0" i="0" u="none" strike="noStrike" cap="none" baseline="0">
                <a:solidFill>
                  <a:schemeClr val="dk1"/>
                </a:solidFill>
                <a:latin typeface="Calibri"/>
                <a:ea typeface="Calibri"/>
                <a:cs typeface="Calibri"/>
                <a:sym typeface="Calibri"/>
              </a:rPr>
              <a:t>Implementation</a:t>
            </a:r>
          </a:p>
        </p:txBody>
      </p:sp>
      <p:sp>
        <p:nvSpPr>
          <p:cNvPr id="875" name="Shape 875"/>
          <p:cNvSpPr txBox="1"/>
          <p:nvPr/>
        </p:nvSpPr>
        <p:spPr>
          <a:xfrm>
            <a:off x="7304897" y="2168072"/>
            <a:ext cx="1701799" cy="369332"/>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US" sz="1800" b="0" i="0" u="none" strike="noStrike" cap="none" baseline="0">
                <a:solidFill>
                  <a:schemeClr val="dk1"/>
                </a:solidFill>
                <a:latin typeface="Calibri"/>
                <a:ea typeface="Calibri"/>
                <a:cs typeface="Calibri"/>
                <a:sym typeface="Calibri"/>
              </a:rPr>
              <a:t>Research</a:t>
            </a:r>
          </a:p>
        </p:txBody>
      </p:sp>
      <p:sp>
        <p:nvSpPr>
          <p:cNvPr id="876" name="Shape 876"/>
          <p:cNvSpPr txBox="1"/>
          <p:nvPr/>
        </p:nvSpPr>
        <p:spPr>
          <a:xfrm>
            <a:off x="7304897" y="3289887"/>
            <a:ext cx="1701799" cy="369332"/>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US" sz="1800" b="0" i="0" u="none" strike="noStrike" cap="none" baseline="0">
                <a:solidFill>
                  <a:schemeClr val="dk1"/>
                </a:solidFill>
                <a:latin typeface="Calibri"/>
                <a:ea typeface="Calibri"/>
                <a:cs typeface="Calibri"/>
                <a:sym typeface="Calibri"/>
              </a:rPr>
              <a:t>Examples</a:t>
            </a:r>
          </a:p>
        </p:txBody>
      </p:sp>
      <p:sp>
        <p:nvSpPr>
          <p:cNvPr id="877" name="Shape 877"/>
          <p:cNvSpPr txBox="1"/>
          <p:nvPr/>
        </p:nvSpPr>
        <p:spPr>
          <a:xfrm>
            <a:off x="7304897" y="4864687"/>
            <a:ext cx="1701799" cy="369332"/>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US" sz="1800" b="0" i="0" u="none" strike="noStrike" cap="none" baseline="0">
                <a:solidFill>
                  <a:schemeClr val="dk1"/>
                </a:solidFill>
                <a:latin typeface="Calibri"/>
                <a:ea typeface="Calibri"/>
                <a:cs typeface="Calibri"/>
                <a:sym typeface="Calibri"/>
              </a:rPr>
              <a:t>Monitoring</a:t>
            </a:r>
          </a:p>
        </p:txBody>
      </p:sp>
    </p:spTree>
  </p:cSld>
  <p:clrMapOvr>
    <a:masterClrMapping/>
  </p:clrMapOvr>
  <p:transition spd="slow">
    <p:cut/>
  </p:transition>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Shape 882"/>
        <p:cNvGrpSpPr/>
        <p:nvPr/>
      </p:nvGrpSpPr>
      <p:grpSpPr>
        <a:xfrm>
          <a:off x="0" y="0"/>
          <a:ext cx="0" cy="0"/>
          <a:chOff x="0" y="0"/>
          <a:chExt cx="0" cy="0"/>
        </a:xfrm>
      </p:grpSpPr>
      <p:sp>
        <p:nvSpPr>
          <p:cNvPr id="883" name="Shape 883"/>
          <p:cNvSpPr txBox="1">
            <a:spLocks noGrp="1"/>
          </p:cNvSpPr>
          <p:nvPr>
            <p:ph type="title"/>
          </p:nvPr>
        </p:nvSpPr>
        <p:spPr>
          <a:prstGeom prst="rect">
            <a:avLst/>
          </a:prstGeom>
          <a:noFill/>
          <a:ln>
            <a:noFill/>
          </a:ln>
        </p:spPr>
        <p:txBody>
          <a:bodyPr lIns="91425" tIns="45700" rIns="91425" bIns="45700" anchor="ctr" anchorCtr="0">
            <a:noAutofit/>
          </a:bodyPr>
          <a:lstStyle/>
          <a:p>
            <a:pPr marL="0" marR="0" lvl="0" indent="0" algn="ctr" rtl="0">
              <a:spcBef>
                <a:spcPts val="0"/>
              </a:spcBef>
              <a:buClr>
                <a:schemeClr val="dk1"/>
              </a:buClr>
              <a:buSzPct val="25000"/>
              <a:buFont typeface="Calibri"/>
              <a:buNone/>
            </a:pPr>
            <a:r>
              <a:rPr lang="en-US" sz="4400" b="0" i="0" u="none" strike="noStrike" cap="none" baseline="0">
                <a:solidFill>
                  <a:schemeClr val="dk1"/>
                </a:solidFill>
                <a:latin typeface="Calibri"/>
                <a:ea typeface="Calibri"/>
                <a:cs typeface="Calibri"/>
                <a:sym typeface="Calibri"/>
              </a:rPr>
              <a:t>Engaging Students</a:t>
            </a:r>
          </a:p>
        </p:txBody>
      </p:sp>
      <p:sp>
        <p:nvSpPr>
          <p:cNvPr id="884" name="Shape 884"/>
          <p:cNvSpPr txBox="1">
            <a:spLocks noGrp="1"/>
          </p:cNvSpPr>
          <p:nvPr>
            <p:ph idx="1"/>
          </p:nvPr>
        </p:nvSpPr>
        <p:spPr>
          <a:xfrm>
            <a:off x="457200" y="1417637"/>
            <a:ext cx="8229600" cy="4708524"/>
          </a:xfrm>
          <a:prstGeom prst="rect">
            <a:avLst/>
          </a:prstGeom>
          <a:noFill/>
          <a:ln>
            <a:noFill/>
          </a:ln>
        </p:spPr>
        <p:txBody>
          <a:bodyPr lIns="91425" tIns="45700" rIns="91425" bIns="45700" anchor="t" anchorCtr="0">
            <a:noAutofit/>
          </a:bodyPr>
          <a:lstStyle/>
          <a:p>
            <a:pPr marL="342900" marR="0" lvl="0" indent="-342900" algn="l" rtl="0">
              <a:lnSpc>
                <a:spcPct val="80000"/>
              </a:lnSpc>
              <a:spcBef>
                <a:spcPts val="0"/>
              </a:spcBef>
              <a:buClr>
                <a:srgbClr val="FF0000"/>
              </a:buClr>
              <a:buSzPct val="98333"/>
              <a:buFont typeface="Arial"/>
              <a:buChar char="•"/>
            </a:pPr>
            <a:r>
              <a:rPr lang="en-US" sz="2950" b="0" i="0" u="none" strike="noStrike" cap="none" baseline="0">
                <a:solidFill>
                  <a:schemeClr val="dk1"/>
                </a:solidFill>
                <a:latin typeface="Calibri"/>
                <a:ea typeface="Calibri"/>
                <a:cs typeface="Calibri"/>
                <a:sym typeface="Calibri"/>
              </a:rPr>
              <a:t>Have a discussion about why behaviors/rules are needed.</a:t>
            </a:r>
          </a:p>
          <a:p>
            <a:pPr marL="342900" marR="0" lvl="0" indent="-342900" algn="l" rtl="0">
              <a:lnSpc>
                <a:spcPct val="80000"/>
              </a:lnSpc>
              <a:spcBef>
                <a:spcPts val="590"/>
              </a:spcBef>
              <a:buClr>
                <a:srgbClr val="FF0000"/>
              </a:buClr>
              <a:buSzPct val="98333"/>
              <a:buFont typeface="Arial"/>
              <a:buChar char="•"/>
            </a:pPr>
            <a:r>
              <a:rPr lang="en-US" sz="2950" b="0" i="0" u="none" strike="noStrike" cap="none" baseline="0">
                <a:solidFill>
                  <a:schemeClr val="dk1"/>
                </a:solidFill>
                <a:latin typeface="Calibri"/>
                <a:ea typeface="Calibri"/>
                <a:cs typeface="Calibri"/>
                <a:sym typeface="Calibri"/>
              </a:rPr>
              <a:t>List the schoolwide expectations and have students make a list of expected behaviors/rules under each expectation.</a:t>
            </a:r>
          </a:p>
          <a:p>
            <a:pPr marL="342900" marR="0" lvl="0" indent="-342900" algn="l" rtl="0">
              <a:lnSpc>
                <a:spcPct val="80000"/>
              </a:lnSpc>
              <a:spcBef>
                <a:spcPts val="590"/>
              </a:spcBef>
              <a:buClr>
                <a:srgbClr val="FF0000"/>
              </a:buClr>
              <a:buSzPct val="98333"/>
              <a:buFont typeface="Arial"/>
              <a:buChar char="•"/>
            </a:pPr>
            <a:r>
              <a:rPr lang="en-US" sz="2950" b="0" i="0" u="none" strike="noStrike" cap="none" baseline="0">
                <a:solidFill>
                  <a:schemeClr val="dk1"/>
                </a:solidFill>
                <a:latin typeface="Calibri"/>
                <a:ea typeface="Calibri"/>
                <a:cs typeface="Calibri"/>
                <a:sym typeface="Calibri"/>
              </a:rPr>
              <a:t>Lead a discussion to clarify each behaviors/rule developed and gain student commitment.</a:t>
            </a:r>
          </a:p>
          <a:p>
            <a:pPr marL="342900" marR="0" lvl="0" indent="-342900" algn="l" rtl="0">
              <a:lnSpc>
                <a:spcPct val="80000"/>
              </a:lnSpc>
              <a:spcBef>
                <a:spcPts val="590"/>
              </a:spcBef>
              <a:buClr>
                <a:srgbClr val="FF0000"/>
              </a:buClr>
              <a:buSzPct val="98333"/>
              <a:buFont typeface="Arial"/>
              <a:buChar char="•"/>
            </a:pPr>
            <a:r>
              <a:rPr lang="en-US" sz="2950" b="0" i="0" u="none" strike="noStrike" cap="none" baseline="0">
                <a:solidFill>
                  <a:schemeClr val="dk1"/>
                </a:solidFill>
                <a:latin typeface="Calibri"/>
                <a:ea typeface="Calibri"/>
                <a:cs typeface="Calibri"/>
                <a:sym typeface="Calibri"/>
              </a:rPr>
              <a:t>Publicly commit to the behaviors/rules.</a:t>
            </a:r>
          </a:p>
          <a:p>
            <a:pPr marL="342900" marR="0" lvl="0" indent="-342900" algn="l" rtl="0">
              <a:lnSpc>
                <a:spcPct val="80000"/>
              </a:lnSpc>
              <a:spcBef>
                <a:spcPts val="590"/>
              </a:spcBef>
              <a:buClr>
                <a:srgbClr val="FF0000"/>
              </a:buClr>
              <a:buSzPct val="98333"/>
              <a:buFont typeface="Arial"/>
              <a:buChar char="•"/>
            </a:pPr>
            <a:r>
              <a:rPr lang="en-US" sz="2950" b="0" i="0" u="none" strike="noStrike" cap="none" baseline="0">
                <a:solidFill>
                  <a:schemeClr val="dk1"/>
                </a:solidFill>
                <a:latin typeface="Calibri"/>
                <a:ea typeface="Calibri"/>
                <a:cs typeface="Calibri"/>
                <a:sym typeface="Calibri"/>
              </a:rPr>
              <a:t>Send the list home to inform parents.</a:t>
            </a:r>
          </a:p>
          <a:p>
            <a:pPr marL="342900" marR="0" lvl="0" indent="-342900" algn="l" rtl="0">
              <a:lnSpc>
                <a:spcPct val="80000"/>
              </a:lnSpc>
              <a:spcBef>
                <a:spcPts val="590"/>
              </a:spcBef>
              <a:buClr>
                <a:srgbClr val="FF0000"/>
              </a:buClr>
              <a:buSzPct val="98333"/>
              <a:buFont typeface="Arial"/>
              <a:buChar char="•"/>
            </a:pPr>
            <a:r>
              <a:rPr lang="en-US" sz="2950" b="0" i="0" u="none" strike="noStrike" cap="none" baseline="0">
                <a:solidFill>
                  <a:schemeClr val="dk1"/>
                </a:solidFill>
                <a:latin typeface="Calibri"/>
                <a:ea typeface="Calibri"/>
                <a:cs typeface="Calibri"/>
                <a:sym typeface="Calibri"/>
              </a:rPr>
              <a:t>Display the classroom behaviors/rules in a big and bold way. </a:t>
            </a:r>
          </a:p>
        </p:txBody>
      </p:sp>
    </p:spTree>
  </p:cSld>
  <p:clrMapOvr>
    <a:masterClrMapping/>
  </p:clrMapOvr>
  <p:transition spd="slow">
    <p:cut/>
  </p:transition>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D99593"/>
        </a:solidFill>
        <a:effectLst/>
      </p:bgPr>
    </p:bg>
    <p:spTree>
      <p:nvGrpSpPr>
        <p:cNvPr id="1" name="Shape 203"/>
        <p:cNvGrpSpPr/>
        <p:nvPr/>
      </p:nvGrpSpPr>
      <p:grpSpPr>
        <a:xfrm>
          <a:off x="0" y="0"/>
          <a:ext cx="0" cy="0"/>
          <a:chOff x="0" y="0"/>
          <a:chExt cx="0" cy="0"/>
        </a:xfrm>
      </p:grpSpPr>
      <p:sp>
        <p:nvSpPr>
          <p:cNvPr id="204" name="Shape 204"/>
          <p:cNvSpPr txBox="1">
            <a:spLocks noGrp="1"/>
          </p:cNvSpPr>
          <p:nvPr>
            <p:ph type="title"/>
          </p:nvPr>
        </p:nvSpPr>
        <p:spPr>
          <a:prstGeom prst="rect">
            <a:avLst/>
          </a:prstGeom>
          <a:noFill/>
          <a:ln>
            <a:noFill/>
          </a:ln>
        </p:spPr>
        <p:txBody>
          <a:bodyPr lIns="91425" tIns="45700" rIns="91425" bIns="45700" anchor="ctr" anchorCtr="0">
            <a:noAutofit/>
          </a:bodyPr>
          <a:lstStyle/>
          <a:p>
            <a:pPr marL="0" marR="0" lvl="0" indent="0" algn="ctr" rtl="0">
              <a:spcBef>
                <a:spcPts val="0"/>
              </a:spcBef>
              <a:buClr>
                <a:schemeClr val="dk1"/>
              </a:buClr>
              <a:buSzPct val="25000"/>
              <a:buFont typeface="Calibri"/>
              <a:buNone/>
            </a:pPr>
            <a:r>
              <a:rPr lang="en-US" sz="4400" b="0" i="0" u="none" strike="noStrike" cap="none" baseline="0">
                <a:solidFill>
                  <a:schemeClr val="dk1"/>
                </a:solidFill>
                <a:latin typeface="Calibri"/>
                <a:ea typeface="Calibri"/>
                <a:cs typeface="Calibri"/>
                <a:sym typeface="Calibri"/>
              </a:rPr>
              <a:t>Attention Signal Practice</a:t>
            </a:r>
          </a:p>
        </p:txBody>
      </p:sp>
      <p:sp>
        <p:nvSpPr>
          <p:cNvPr id="205" name="Shape 205"/>
          <p:cNvSpPr txBox="1">
            <a:spLocks noGrp="1"/>
          </p:cNvSpPr>
          <p:nvPr>
            <p:ph idx="1"/>
          </p:nvPr>
        </p:nvSpPr>
        <p:spPr>
          <a:prstGeom prst="rect">
            <a:avLst/>
          </a:prstGeom>
          <a:noFill/>
          <a:ln>
            <a:noFill/>
          </a:ln>
        </p:spPr>
        <p:txBody>
          <a:bodyPr lIns="91425" tIns="45700" rIns="91425" bIns="45700" anchor="t" anchorCtr="0">
            <a:noAutofit/>
          </a:bodyPr>
          <a:lstStyle/>
          <a:p>
            <a:pPr marL="342900" marR="0" lvl="0" indent="-342900" algn="l" rtl="0">
              <a:spcBef>
                <a:spcPts val="0"/>
              </a:spcBef>
              <a:buClr>
                <a:srgbClr val="FF0000"/>
              </a:buClr>
              <a:buSzPct val="100000"/>
              <a:buFont typeface="Arial"/>
              <a:buChar char="•"/>
            </a:pPr>
            <a:r>
              <a:rPr lang="en-US" sz="3200" b="0" i="0" u="none" strike="noStrike" cap="none" baseline="0">
                <a:solidFill>
                  <a:schemeClr val="dk1"/>
                </a:solidFill>
                <a:latin typeface="Calibri"/>
                <a:ea typeface="Calibri"/>
                <a:cs typeface="Calibri"/>
                <a:sym typeface="Calibri"/>
              </a:rPr>
              <a:t>Select and teach an attention signal.</a:t>
            </a:r>
          </a:p>
        </p:txBody>
      </p:sp>
    </p:spTree>
  </p:cSld>
  <p:clrMapOvr>
    <a:masterClrMapping/>
  </p:clrMapOvr>
  <p:transition spd="slow">
    <p:cut/>
  </p:transition>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Shape 896"/>
        <p:cNvGrpSpPr/>
        <p:nvPr/>
      </p:nvGrpSpPr>
      <p:grpSpPr>
        <a:xfrm>
          <a:off x="0" y="0"/>
          <a:ext cx="0" cy="0"/>
          <a:chOff x="0" y="0"/>
          <a:chExt cx="0" cy="0"/>
        </a:xfrm>
      </p:grpSpPr>
      <p:sp>
        <p:nvSpPr>
          <p:cNvPr id="897" name="Shape 897"/>
          <p:cNvSpPr txBox="1">
            <a:spLocks noGrp="1"/>
          </p:cNvSpPr>
          <p:nvPr>
            <p:ph type="title"/>
          </p:nvPr>
        </p:nvSpPr>
        <p:spPr>
          <a:prstGeom prst="rect">
            <a:avLst/>
          </a:prstGeom>
          <a:noFill/>
          <a:ln>
            <a:noFill/>
          </a:ln>
        </p:spPr>
        <p:txBody>
          <a:bodyPr lIns="91425" tIns="45700" rIns="91425" bIns="45700" anchor="ctr" anchorCtr="0">
            <a:noAutofit/>
          </a:bodyPr>
          <a:lstStyle/>
          <a:p>
            <a:pPr marL="0" marR="0" lvl="0" indent="0" algn="ctr" rtl="0">
              <a:spcBef>
                <a:spcPts val="0"/>
              </a:spcBef>
              <a:buClr>
                <a:schemeClr val="dk1"/>
              </a:buClr>
              <a:buSzPct val="25000"/>
              <a:buFont typeface="Calibri"/>
              <a:buNone/>
            </a:pPr>
            <a:r>
              <a:rPr lang="en-US" sz="4400" b="0" i="0" u="none" strike="noStrike" cap="none" baseline="0">
                <a:solidFill>
                  <a:schemeClr val="dk1"/>
                </a:solidFill>
                <a:latin typeface="Calibri"/>
                <a:ea typeface="Calibri"/>
                <a:cs typeface="Calibri"/>
                <a:sym typeface="Calibri"/>
              </a:rPr>
              <a:t>Engaging Parents</a:t>
            </a:r>
          </a:p>
        </p:txBody>
      </p:sp>
      <p:sp>
        <p:nvSpPr>
          <p:cNvPr id="898" name="Shape 898"/>
          <p:cNvSpPr txBox="1">
            <a:spLocks noGrp="1"/>
          </p:cNvSpPr>
          <p:nvPr>
            <p:ph idx="1"/>
          </p:nvPr>
        </p:nvSpPr>
        <p:spPr>
          <a:prstGeom prst="rect">
            <a:avLst/>
          </a:prstGeom>
          <a:noFill/>
          <a:ln>
            <a:noFill/>
          </a:ln>
        </p:spPr>
        <p:txBody>
          <a:bodyPr lIns="91425" tIns="45700" rIns="91425" bIns="45700" anchor="t" anchorCtr="0">
            <a:noAutofit/>
          </a:bodyPr>
          <a:lstStyle/>
          <a:p>
            <a:pPr marL="342900" marR="0" lvl="0" indent="-342900" algn="l" rtl="0">
              <a:lnSpc>
                <a:spcPct val="90000"/>
              </a:lnSpc>
              <a:spcBef>
                <a:spcPts val="0"/>
              </a:spcBef>
              <a:buClr>
                <a:srgbClr val="FF0000"/>
              </a:buClr>
              <a:buSzPct val="100000"/>
              <a:buFont typeface="Arial"/>
              <a:buChar char="•"/>
            </a:pPr>
            <a:r>
              <a:rPr lang="en-US" sz="3200" b="0" i="0" u="none" strike="noStrike" cap="none" baseline="0">
                <a:solidFill>
                  <a:schemeClr val="dk1"/>
                </a:solidFill>
                <a:latin typeface="Calibri"/>
                <a:ea typeface="Calibri"/>
                <a:cs typeface="Calibri"/>
                <a:sym typeface="Calibri"/>
              </a:rPr>
              <a:t>Families are equal partners in school decisions</a:t>
            </a:r>
          </a:p>
          <a:p>
            <a:pPr marL="342900" marR="0" lvl="0" indent="-342900" algn="l" rtl="0">
              <a:lnSpc>
                <a:spcPct val="90000"/>
              </a:lnSpc>
              <a:spcBef>
                <a:spcPts val="640"/>
              </a:spcBef>
              <a:buClr>
                <a:srgbClr val="FF0000"/>
              </a:buClr>
              <a:buSzPct val="100000"/>
              <a:buFont typeface="Arial"/>
              <a:buChar char="•"/>
            </a:pPr>
            <a:r>
              <a:rPr lang="en-US" sz="3200" b="0" i="0" u="none" strike="noStrike" cap="none" baseline="0">
                <a:solidFill>
                  <a:schemeClr val="dk1"/>
                </a:solidFill>
                <a:latin typeface="Calibri"/>
                <a:ea typeface="Calibri"/>
                <a:cs typeface="Calibri"/>
                <a:sym typeface="Calibri"/>
              </a:rPr>
              <a:t>Include families in school decisions, developing leaders and representatives</a:t>
            </a:r>
          </a:p>
          <a:p>
            <a:pPr marL="342900" marR="0" lvl="0" indent="-342900" algn="l" rtl="0">
              <a:lnSpc>
                <a:spcPct val="90000"/>
              </a:lnSpc>
              <a:spcBef>
                <a:spcPts val="640"/>
              </a:spcBef>
              <a:buClr>
                <a:srgbClr val="FF0000"/>
              </a:buClr>
              <a:buSzPct val="100000"/>
              <a:buFont typeface="Arial"/>
              <a:buChar char="•"/>
            </a:pPr>
            <a:r>
              <a:rPr lang="en-US" sz="3200" b="0" i="0" u="none" strike="noStrike" cap="none" baseline="0">
                <a:solidFill>
                  <a:schemeClr val="dk1"/>
                </a:solidFill>
                <a:latin typeface="Calibri"/>
                <a:ea typeface="Calibri"/>
                <a:cs typeface="Calibri"/>
                <a:sym typeface="Calibri"/>
              </a:rPr>
              <a:t>Recruit multiple family members for PBIS teams (who are not employees or educators)</a:t>
            </a:r>
          </a:p>
          <a:p>
            <a:pPr marL="342900" marR="0" lvl="0" indent="-342900" algn="l" rtl="0">
              <a:lnSpc>
                <a:spcPct val="90000"/>
              </a:lnSpc>
              <a:spcBef>
                <a:spcPts val="640"/>
              </a:spcBef>
              <a:buClr>
                <a:srgbClr val="FF0000"/>
              </a:buClr>
              <a:buSzPct val="100000"/>
              <a:buFont typeface="Arial"/>
              <a:buChar char="•"/>
            </a:pPr>
            <a:r>
              <a:rPr lang="en-US" sz="3200" b="0" i="0" u="none" strike="noStrike" cap="none" baseline="0">
                <a:solidFill>
                  <a:schemeClr val="dk1"/>
                </a:solidFill>
                <a:latin typeface="Calibri"/>
                <a:ea typeface="Calibri"/>
                <a:cs typeface="Calibri"/>
                <a:sym typeface="Calibri"/>
              </a:rPr>
              <a:t>Alternate meeting times: morning, afternoon and evening</a:t>
            </a:r>
          </a:p>
          <a:p>
            <a:pPr marL="342900" marR="0" lvl="0" indent="-139700" algn="l" rtl="0">
              <a:lnSpc>
                <a:spcPct val="90000"/>
              </a:lnSpc>
              <a:spcBef>
                <a:spcPts val="640"/>
              </a:spcBef>
              <a:buClr>
                <a:srgbClr val="FF0000"/>
              </a:buClr>
              <a:buFont typeface="Arial"/>
              <a:buNone/>
            </a:pPr>
            <a:endParaRPr sz="3200" b="0" i="0" u="none" strike="noStrike" cap="none" baseline="0">
              <a:solidFill>
                <a:schemeClr val="dk1"/>
              </a:solidFill>
              <a:latin typeface="Calibri"/>
              <a:ea typeface="Calibri"/>
              <a:cs typeface="Calibri"/>
              <a:sym typeface="Calibri"/>
            </a:endParaRPr>
          </a:p>
          <a:p>
            <a:pPr marL="0" marR="0" lvl="0" indent="0" algn="ctr" rtl="0">
              <a:lnSpc>
                <a:spcPct val="90000"/>
              </a:lnSpc>
              <a:spcBef>
                <a:spcPts val="480"/>
              </a:spcBef>
              <a:buClr>
                <a:srgbClr val="FF0000"/>
              </a:buClr>
              <a:buSzPct val="25000"/>
              <a:buFont typeface="Arial"/>
              <a:buNone/>
            </a:pPr>
            <a:r>
              <a:rPr lang="en-US" sz="2400" b="0" i="1" u="none" strike="noStrike" cap="none" baseline="0">
                <a:solidFill>
                  <a:schemeClr val="dk1"/>
                </a:solidFill>
                <a:latin typeface="Calibri"/>
                <a:ea typeface="Calibri"/>
                <a:cs typeface="Calibri"/>
                <a:sym typeface="Calibri"/>
              </a:rPr>
              <a:t>(Susan Barrett, Sheppard Pratt Health System)</a:t>
            </a:r>
          </a:p>
          <a:p>
            <a:pPr marL="742950" marR="0" lvl="1" indent="-107950" algn="l" rtl="0">
              <a:lnSpc>
                <a:spcPct val="90000"/>
              </a:lnSpc>
              <a:spcBef>
                <a:spcPts val="560"/>
              </a:spcBef>
              <a:buClr>
                <a:srgbClr val="FF0000"/>
              </a:buClr>
              <a:buFont typeface="Arial"/>
              <a:buNone/>
            </a:pPr>
            <a:endParaRPr sz="2800" b="0" i="0" u="none" strike="noStrike" cap="none" baseline="0">
              <a:solidFill>
                <a:schemeClr val="dk1"/>
              </a:solidFill>
              <a:latin typeface="Calibri"/>
              <a:ea typeface="Calibri"/>
              <a:cs typeface="Calibri"/>
              <a:sym typeface="Calibri"/>
            </a:endParaRPr>
          </a:p>
          <a:p>
            <a:pPr marL="342900" marR="0" lvl="0" indent="-139700" algn="l" rtl="0">
              <a:lnSpc>
                <a:spcPct val="90000"/>
              </a:lnSpc>
              <a:spcBef>
                <a:spcPts val="640"/>
              </a:spcBef>
              <a:buClr>
                <a:srgbClr val="FF0000"/>
              </a:buClr>
              <a:buFont typeface="Arial"/>
              <a:buNone/>
            </a:pPr>
            <a:endParaRPr sz="3200" b="0" i="0" u="none" strike="noStrike" cap="none" baseline="0">
              <a:solidFill>
                <a:schemeClr val="dk1"/>
              </a:solidFill>
              <a:latin typeface="Calibri"/>
              <a:ea typeface="Calibri"/>
              <a:cs typeface="Calibri"/>
              <a:sym typeface="Calibri"/>
            </a:endParaRPr>
          </a:p>
        </p:txBody>
      </p:sp>
      <p:grpSp>
        <p:nvGrpSpPr>
          <p:cNvPr id="899" name="Shape 899"/>
          <p:cNvGrpSpPr/>
          <p:nvPr/>
        </p:nvGrpSpPr>
        <p:grpSpPr>
          <a:xfrm>
            <a:off x="12699" y="6211887"/>
            <a:ext cx="9143999" cy="658812"/>
            <a:chOff x="12700" y="6211407"/>
            <a:chExt cx="9144377" cy="659292"/>
          </a:xfrm>
        </p:grpSpPr>
        <p:sp>
          <p:nvSpPr>
            <p:cNvPr id="900" name="Shape 900"/>
            <p:cNvSpPr/>
            <p:nvPr/>
          </p:nvSpPr>
          <p:spPr>
            <a:xfrm>
              <a:off x="12700" y="6756656"/>
              <a:ext cx="9144000" cy="114043"/>
            </a:xfrm>
            <a:prstGeom prst="rect">
              <a:avLst/>
            </a:prstGeom>
            <a:gradFill>
              <a:gsLst>
                <a:gs pos="0">
                  <a:srgbClr val="FF0000"/>
                </a:gs>
                <a:gs pos="100000">
                  <a:srgbClr val="FFFFFF"/>
                </a:gs>
              </a:gsLst>
              <a:path path="circle">
                <a:fillToRect l="100000" b="100000"/>
              </a:path>
              <a:tileRect t="-100000" r="-100000"/>
            </a:gradFill>
            <a:ln>
              <a:noFill/>
            </a:ln>
          </p:spPr>
          <p:txBody>
            <a:bodyPr lIns="91425" tIns="45700" rIns="91425" bIns="45700" anchor="ctr" anchorCtr="0">
              <a:noAutofit/>
            </a:bodyPr>
            <a:lstStyle/>
            <a:p>
              <a:pPr marL="0" marR="0" lvl="0" indent="0" algn="ctr" rtl="0">
                <a:spcBef>
                  <a:spcPts val="0"/>
                </a:spcBef>
                <a:buNone/>
              </a:pPr>
              <a:endParaRPr sz="1800" b="0" i="0" u="none" strike="noStrike" cap="none" baseline="0">
                <a:solidFill>
                  <a:schemeClr val="lt1"/>
                </a:solidFill>
                <a:latin typeface="Calibri"/>
                <a:ea typeface="Calibri"/>
                <a:cs typeface="Calibri"/>
                <a:sym typeface="Calibri"/>
              </a:endParaRPr>
            </a:p>
          </p:txBody>
        </p:sp>
        <p:sp>
          <p:nvSpPr>
            <p:cNvPr id="901" name="Shape 901"/>
            <p:cNvSpPr/>
            <p:nvPr/>
          </p:nvSpPr>
          <p:spPr>
            <a:xfrm>
              <a:off x="12700" y="6288896"/>
              <a:ext cx="9144377" cy="283567"/>
            </a:xfrm>
            <a:prstGeom prst="rect">
              <a:avLst/>
            </a:prstGeom>
            <a:gradFill>
              <a:gsLst>
                <a:gs pos="0">
                  <a:srgbClr val="008000"/>
                </a:gs>
                <a:gs pos="75000">
                  <a:srgbClr val="008000"/>
                </a:gs>
                <a:gs pos="100000">
                  <a:srgbClr val="FFFFFF"/>
                </a:gs>
              </a:gsLst>
              <a:path path="circle">
                <a:fillToRect l="100000" t="100000"/>
              </a:path>
              <a:tileRect r="-100000" b="-100000"/>
            </a:gradFill>
            <a:ln>
              <a:noFill/>
            </a:ln>
          </p:spPr>
          <p:txBody>
            <a:bodyPr lIns="91425" tIns="45700" rIns="91425" bIns="45700" anchor="ctr" anchorCtr="0">
              <a:noAutofit/>
            </a:bodyPr>
            <a:lstStyle/>
            <a:p>
              <a:pPr marL="0" marR="0" lvl="0" indent="0" algn="ctr" rtl="0">
                <a:spcBef>
                  <a:spcPts val="0"/>
                </a:spcBef>
                <a:buNone/>
              </a:pPr>
              <a:endParaRPr sz="1800" b="0" i="0" u="none" strike="noStrike" cap="none" baseline="0">
                <a:solidFill>
                  <a:schemeClr val="lt1"/>
                </a:solidFill>
                <a:latin typeface="Calibri"/>
                <a:ea typeface="Calibri"/>
                <a:cs typeface="Calibri"/>
                <a:sym typeface="Calibri"/>
              </a:endParaRPr>
            </a:p>
          </p:txBody>
        </p:sp>
        <p:sp>
          <p:nvSpPr>
            <p:cNvPr id="902" name="Shape 902"/>
            <p:cNvSpPr/>
            <p:nvPr/>
          </p:nvSpPr>
          <p:spPr>
            <a:xfrm>
              <a:off x="12700" y="6572092"/>
              <a:ext cx="9144000" cy="184935"/>
            </a:xfrm>
            <a:prstGeom prst="rect">
              <a:avLst/>
            </a:prstGeom>
            <a:gradFill>
              <a:gsLst>
                <a:gs pos="0">
                  <a:srgbClr val="FFF123"/>
                </a:gs>
                <a:gs pos="65000">
                  <a:srgbClr val="FFF123"/>
                </a:gs>
                <a:gs pos="90000">
                  <a:srgbClr val="FFFFFF"/>
                </a:gs>
                <a:gs pos="100000">
                  <a:srgbClr val="FFFFFF"/>
                </a:gs>
              </a:gsLst>
              <a:path path="circle">
                <a:fillToRect l="100000" t="100000"/>
              </a:path>
              <a:tileRect r="-100000" b="-100000"/>
            </a:gradFill>
            <a:ln>
              <a:noFill/>
            </a:ln>
          </p:spPr>
          <p:txBody>
            <a:bodyPr lIns="91425" tIns="45700" rIns="91425" bIns="45700" anchor="ctr" anchorCtr="0">
              <a:noAutofit/>
            </a:bodyPr>
            <a:lstStyle/>
            <a:p>
              <a:pPr marL="0" marR="0" lvl="0" indent="0" algn="ctr" rtl="0">
                <a:spcBef>
                  <a:spcPts val="0"/>
                </a:spcBef>
                <a:buNone/>
              </a:pPr>
              <a:endParaRPr sz="1800" b="0" i="0" u="none" strike="noStrike" cap="none" baseline="0">
                <a:solidFill>
                  <a:schemeClr val="lt1"/>
                </a:solidFill>
                <a:latin typeface="Calibri"/>
                <a:ea typeface="Calibri"/>
                <a:cs typeface="Calibri"/>
                <a:sym typeface="Calibri"/>
              </a:endParaRPr>
            </a:p>
          </p:txBody>
        </p:sp>
        <p:sp>
          <p:nvSpPr>
            <p:cNvPr id="903" name="Shape 903"/>
            <p:cNvSpPr txBox="1"/>
            <p:nvPr/>
          </p:nvSpPr>
          <p:spPr>
            <a:xfrm>
              <a:off x="673127" y="6211407"/>
              <a:ext cx="1752671" cy="368567"/>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US" sz="1800" b="0" i="0" u="none" strike="noStrike" cap="none" baseline="0">
                  <a:solidFill>
                    <a:schemeClr val="lt1"/>
                  </a:solidFill>
                  <a:latin typeface="Calibri"/>
                  <a:ea typeface="Calibri"/>
                  <a:cs typeface="Calibri"/>
                  <a:sym typeface="Calibri"/>
                </a:rPr>
                <a:t>MO SW-PBS</a:t>
              </a:r>
            </a:p>
          </p:txBody>
        </p:sp>
      </p:grpSp>
    </p:spTree>
  </p:cSld>
  <p:clrMapOvr>
    <a:masterClrMapping/>
  </p:clrMapOvr>
  <p:transition spd="slow">
    <p:cut/>
  </p:transition>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Shape 222"/>
        <p:cNvGrpSpPr/>
        <p:nvPr/>
      </p:nvGrpSpPr>
      <p:grpSpPr>
        <a:xfrm>
          <a:off x="0" y="0"/>
          <a:ext cx="0" cy="0"/>
          <a:chOff x="0" y="0"/>
          <a:chExt cx="0" cy="0"/>
        </a:xfrm>
      </p:grpSpPr>
      <p:sp>
        <p:nvSpPr>
          <p:cNvPr id="223" name="Shape 223"/>
          <p:cNvSpPr txBox="1">
            <a:spLocks noGrp="1"/>
          </p:cNvSpPr>
          <p:nvPr>
            <p:ph type="title"/>
          </p:nvPr>
        </p:nvSpPr>
        <p:spPr>
          <a:xfrm>
            <a:off x="457200" y="274637"/>
            <a:ext cx="8229600" cy="969961"/>
          </a:xfrm>
          <a:prstGeom prst="rect">
            <a:avLst/>
          </a:prstGeom>
          <a:noFill/>
          <a:ln>
            <a:noFill/>
          </a:ln>
        </p:spPr>
        <p:txBody>
          <a:bodyPr lIns="91425" tIns="45700" rIns="91425" bIns="45700" anchor="ctr" anchorCtr="0">
            <a:noAutofit/>
          </a:bodyPr>
          <a:lstStyle/>
          <a:p>
            <a:pPr marL="0" marR="0" lvl="0" indent="0" algn="ctr" rtl="0">
              <a:spcBef>
                <a:spcPts val="0"/>
              </a:spcBef>
              <a:buClr>
                <a:schemeClr val="dk1"/>
              </a:buClr>
              <a:buSzPct val="25000"/>
              <a:buFont typeface="Calibri"/>
              <a:buNone/>
            </a:pPr>
            <a:r>
              <a:rPr lang="en-US" sz="4400" b="0" i="0" u="none" strike="noStrike" cap="none" baseline="0" dirty="0">
                <a:solidFill>
                  <a:schemeClr val="dk1"/>
                </a:solidFill>
                <a:latin typeface="Calibri"/>
                <a:ea typeface="Calibri"/>
                <a:cs typeface="Calibri"/>
                <a:sym typeface="Calibri"/>
              </a:rPr>
              <a:t>Session Outcomes</a:t>
            </a:r>
          </a:p>
        </p:txBody>
      </p:sp>
      <p:sp>
        <p:nvSpPr>
          <p:cNvPr id="224" name="Shape 224"/>
          <p:cNvSpPr txBox="1">
            <a:spLocks noGrp="1"/>
          </p:cNvSpPr>
          <p:nvPr>
            <p:ph idx="1"/>
          </p:nvPr>
        </p:nvSpPr>
        <p:spPr>
          <a:xfrm>
            <a:off x="457200" y="1117600"/>
            <a:ext cx="8229600" cy="5088590"/>
          </a:xfrm>
          <a:prstGeom prst="rect">
            <a:avLst/>
          </a:prstGeom>
          <a:noFill/>
          <a:ln>
            <a:noFill/>
          </a:ln>
        </p:spPr>
        <p:txBody>
          <a:bodyPr lIns="91425" tIns="45700" rIns="91425" bIns="45700" anchor="t" anchorCtr="0">
            <a:noAutofit/>
          </a:bodyPr>
          <a:lstStyle/>
          <a:p>
            <a:pPr marL="0" marR="0" lvl="0" indent="0" algn="ctr" rtl="0">
              <a:lnSpc>
                <a:spcPct val="110000"/>
              </a:lnSpc>
              <a:spcBef>
                <a:spcPts val="0"/>
              </a:spcBef>
              <a:spcAft>
                <a:spcPts val="0"/>
              </a:spcAft>
              <a:buClr>
                <a:srgbClr val="FF0000"/>
              </a:buClr>
              <a:buSzPct val="25000"/>
              <a:buFont typeface="Arial"/>
              <a:buNone/>
            </a:pPr>
            <a:r>
              <a:rPr lang="en-US" sz="2600" b="0" i="1" u="none" strike="noStrike" cap="none" baseline="0" dirty="0">
                <a:solidFill>
                  <a:srgbClr val="008000"/>
                </a:solidFill>
                <a:latin typeface="Calibri"/>
                <a:ea typeface="Calibri"/>
                <a:cs typeface="Calibri"/>
                <a:sym typeface="Calibri"/>
              </a:rPr>
              <a:t>At the end of this session, you will be able to…</a:t>
            </a:r>
          </a:p>
          <a:p>
            <a:r>
              <a:rPr lang="en-US" sz="2800" dirty="0"/>
              <a:t>Select three to five schoolwide expectations that define success for all students and are applicable in all settings (e.g., respectful, cooperative, safe, kind).</a:t>
            </a:r>
          </a:p>
          <a:p>
            <a:r>
              <a:rPr lang="en-US" sz="2800" dirty="0"/>
              <a:t>Create a matrix of specific behaviors/rules to further clarify each schoolwide expectation for every setting.</a:t>
            </a:r>
          </a:p>
          <a:p>
            <a:r>
              <a:rPr lang="en-US" sz="2800" b="1" dirty="0"/>
              <a:t>Determine procedures for each of the school’s non-classroom settings (e.g., arrival/departure, hallways, cafeteria, recess, restrooms, assemblies, etc.).</a:t>
            </a:r>
          </a:p>
          <a:p>
            <a:pPr marL="342900" marR="0" lvl="0" indent="-342900" algn="l" rtl="0">
              <a:spcBef>
                <a:spcPts val="600"/>
              </a:spcBef>
              <a:spcAft>
                <a:spcPts val="0"/>
              </a:spcAft>
              <a:buClr>
                <a:srgbClr val="FF0000"/>
              </a:buClr>
              <a:buSzPct val="100000"/>
              <a:buFont typeface="Arial"/>
              <a:buChar char="•"/>
            </a:pPr>
            <a:endParaRPr lang="en-US" sz="2600" b="0" i="0" u="none" strike="noStrike" cap="none" baseline="0" dirty="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005896229"/>
      </p:ext>
    </p:extLst>
  </p:cSld>
  <p:clrMapOvr>
    <a:masterClrMapping/>
  </p:clrMapOvr>
  <p:transition spd="slow">
    <p:cut/>
  </p:transition>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6ECF8F-63E2-6942-AB83-6E0B6E9A5702}"/>
              </a:ext>
            </a:extLst>
          </p:cNvPr>
          <p:cNvSpPr>
            <a:spLocks noGrp="1"/>
          </p:cNvSpPr>
          <p:nvPr>
            <p:ph type="title"/>
          </p:nvPr>
        </p:nvSpPr>
        <p:spPr/>
        <p:txBody>
          <a:bodyPr/>
          <a:lstStyle/>
          <a:p>
            <a:r>
              <a:rPr lang="en-US" dirty="0"/>
              <a:t>Reflective Questions</a:t>
            </a:r>
          </a:p>
        </p:txBody>
      </p:sp>
      <p:sp>
        <p:nvSpPr>
          <p:cNvPr id="3" name="Content Placeholder 2">
            <a:extLst>
              <a:ext uri="{FF2B5EF4-FFF2-40B4-BE49-F238E27FC236}">
                <a16:creationId xmlns:a16="http://schemas.microsoft.com/office/drawing/2014/main" id="{115FD8BC-372C-AE40-AC90-D6FD401C20E4}"/>
              </a:ext>
            </a:extLst>
          </p:cNvPr>
          <p:cNvSpPr>
            <a:spLocks noGrp="1"/>
          </p:cNvSpPr>
          <p:nvPr>
            <p:ph idx="1"/>
          </p:nvPr>
        </p:nvSpPr>
        <p:spPr/>
        <p:txBody>
          <a:bodyPr/>
          <a:lstStyle/>
          <a:p>
            <a:r>
              <a:rPr lang="en-US" dirty="0"/>
              <a:t>What are the benefits of having clearly established procedures?</a:t>
            </a:r>
          </a:p>
          <a:p>
            <a:r>
              <a:rPr lang="en-US" dirty="0"/>
              <a:t>Do staff currently use consistent procedures in your school?</a:t>
            </a:r>
          </a:p>
          <a:p>
            <a:r>
              <a:rPr lang="en-US" dirty="0"/>
              <a:t>How do procedures enhance the school environment?</a:t>
            </a:r>
          </a:p>
          <a:p>
            <a:pPr marL="0" indent="0">
              <a:buNone/>
            </a:pPr>
            <a:endParaRPr lang="en-US" dirty="0"/>
          </a:p>
        </p:txBody>
      </p:sp>
    </p:spTree>
    <p:extLst>
      <p:ext uri="{BB962C8B-B14F-4D97-AF65-F5344CB8AC3E}">
        <p14:creationId xmlns:p14="http://schemas.microsoft.com/office/powerpoint/2010/main" val="2505045365"/>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46076"/>
            <a:ext cx="8229600" cy="1143000"/>
          </a:xfrm>
        </p:spPr>
        <p:txBody>
          <a:bodyPr>
            <a:normAutofit/>
          </a:bodyPr>
          <a:lstStyle/>
          <a:p>
            <a:pPr>
              <a:defRPr/>
            </a:pPr>
            <a:r>
              <a:rPr lang="en-US" sz="6600" dirty="0">
                <a:solidFill>
                  <a:srgbClr val="008000"/>
                </a:solidFill>
                <a:latin typeface="Copperplate Gothic Bold"/>
                <a:ea typeface="ＭＳ 明朝"/>
              </a:rPr>
              <a:t>A        </a:t>
            </a:r>
            <a:r>
              <a:rPr lang="en-US" sz="6600" dirty="0">
                <a:solidFill>
                  <a:srgbClr val="FF0000"/>
                </a:solidFill>
                <a:latin typeface="Copperplate Gothic Bold"/>
                <a:ea typeface="ＭＳ 明朝"/>
              </a:rPr>
              <a:t>B        </a:t>
            </a:r>
            <a:r>
              <a:rPr lang="en-US" sz="6600" dirty="0">
                <a:solidFill>
                  <a:srgbClr val="008000"/>
                </a:solidFill>
                <a:latin typeface="Copperplate Gothic Bold"/>
                <a:ea typeface="ＭＳ 明朝"/>
              </a:rPr>
              <a:t>C</a:t>
            </a:r>
          </a:p>
        </p:txBody>
      </p:sp>
      <p:sp>
        <p:nvSpPr>
          <p:cNvPr id="5" name="Content Placeholder 4"/>
          <p:cNvSpPr>
            <a:spLocks noGrp="1"/>
          </p:cNvSpPr>
          <p:nvPr>
            <p:ph idx="1"/>
          </p:nvPr>
        </p:nvSpPr>
        <p:spPr>
          <a:xfrm>
            <a:off x="457200" y="1489076"/>
            <a:ext cx="8229600" cy="3314700"/>
          </a:xfrm>
          <a:effectLst>
            <a:outerShdw blurRad="50800" dist="38100" dir="2700000" algn="tl" rotWithShape="0">
              <a:prstClr val="black">
                <a:alpha val="40000"/>
              </a:prstClr>
            </a:outerShdw>
          </a:effectLst>
        </p:spPr>
        <p:txBody>
          <a:bodyPr>
            <a:normAutofit/>
          </a:bodyPr>
          <a:lstStyle/>
          <a:p>
            <a:endParaRPr lang="en-US" sz="4400" dirty="0">
              <a:latin typeface="Times New Roman"/>
              <a:ea typeface="ＭＳ 明朝"/>
            </a:endParaRPr>
          </a:p>
          <a:p>
            <a:pPr marL="0" indent="0">
              <a:buNone/>
            </a:pPr>
            <a:r>
              <a:rPr lang="en-US" dirty="0">
                <a:latin typeface="Franklin Gothic Book"/>
                <a:ea typeface="ＭＳ 明朝"/>
              </a:rPr>
              <a:t>		</a:t>
            </a:r>
            <a:endParaRPr lang="en-US" sz="3600" dirty="0">
              <a:latin typeface="Times New Roman"/>
              <a:ea typeface="ＭＳ 明朝"/>
            </a:endParaRPr>
          </a:p>
          <a:p>
            <a:pPr marL="0" indent="0">
              <a:buNone/>
            </a:pPr>
            <a:endParaRPr lang="en-US" dirty="0"/>
          </a:p>
        </p:txBody>
      </p:sp>
      <p:graphicFrame>
        <p:nvGraphicFramePr>
          <p:cNvPr id="7" name="Table 6"/>
          <p:cNvGraphicFramePr>
            <a:graphicFrameLocks noGrp="1"/>
          </p:cNvGraphicFramePr>
          <p:nvPr/>
        </p:nvGraphicFramePr>
        <p:xfrm>
          <a:off x="338204" y="1489077"/>
          <a:ext cx="8505170" cy="4722330"/>
        </p:xfrm>
        <a:graphic>
          <a:graphicData uri="http://schemas.openxmlformats.org/drawingml/2006/table">
            <a:tbl>
              <a:tblPr firstRow="1" bandRow="1">
                <a:tableStyleId>{5C22544A-7EE6-4342-B048-85BDC9FD1C3A}</a:tableStyleId>
              </a:tblPr>
              <a:tblGrid>
                <a:gridCol w="3068875">
                  <a:extLst>
                    <a:ext uri="{9D8B030D-6E8A-4147-A177-3AD203B41FA5}">
                      <a16:colId xmlns:a16="http://schemas.microsoft.com/office/drawing/2014/main" val="20000"/>
                    </a:ext>
                  </a:extLst>
                </a:gridCol>
                <a:gridCol w="2467628">
                  <a:extLst>
                    <a:ext uri="{9D8B030D-6E8A-4147-A177-3AD203B41FA5}">
                      <a16:colId xmlns:a16="http://schemas.microsoft.com/office/drawing/2014/main" val="20001"/>
                    </a:ext>
                  </a:extLst>
                </a:gridCol>
                <a:gridCol w="2968667">
                  <a:extLst>
                    <a:ext uri="{9D8B030D-6E8A-4147-A177-3AD203B41FA5}">
                      <a16:colId xmlns:a16="http://schemas.microsoft.com/office/drawing/2014/main" val="20002"/>
                    </a:ext>
                  </a:extLst>
                </a:gridCol>
              </a:tblGrid>
              <a:tr h="480235">
                <a:tc>
                  <a:txBody>
                    <a:bodyPr/>
                    <a:lstStyle/>
                    <a:p>
                      <a:pPr algn="ctr"/>
                      <a:r>
                        <a:rPr lang="en-US" sz="2000" b="1" dirty="0">
                          <a:solidFill>
                            <a:srgbClr val="000000"/>
                          </a:solidFill>
                        </a:rPr>
                        <a:t>Antecedent</a:t>
                      </a:r>
                    </a:p>
                  </a:txBody>
                  <a:tcPr anchor="ctr">
                    <a:lnR w="12700" cap="flat" cmpd="sng" algn="ctr">
                      <a:solidFill>
                        <a:scrgbClr r="0" g="0" b="0"/>
                      </a:solidFill>
                      <a:prstDash val="solid"/>
                      <a:round/>
                      <a:headEnd type="none" w="med" len="med"/>
                      <a:tailEnd type="none" w="med" len="med"/>
                    </a:lnR>
                    <a:lnB w="12700" cap="flat" cmpd="sng" algn="ctr">
                      <a:solidFill>
                        <a:scrgbClr r="0" g="0" b="0"/>
                      </a:solidFill>
                      <a:prstDash val="solid"/>
                      <a:round/>
                      <a:headEnd type="none" w="med" len="med"/>
                      <a:tailEnd type="none" w="med" len="med"/>
                    </a:lnB>
                    <a:noFill/>
                  </a:tcPr>
                </a:tc>
                <a:tc>
                  <a:txBody>
                    <a:bodyPr/>
                    <a:lstStyle/>
                    <a:p>
                      <a:pPr marL="63500" indent="0" algn="ctr"/>
                      <a:r>
                        <a:rPr lang="en-US" sz="2000" b="1" dirty="0">
                          <a:solidFill>
                            <a:srgbClr val="000000"/>
                          </a:solidFill>
                        </a:rPr>
                        <a:t>Behavior</a:t>
                      </a:r>
                    </a:p>
                  </a:txBody>
                  <a:tcPr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B w="12700" cap="flat" cmpd="sng" algn="ctr">
                      <a:solidFill>
                        <a:scrgbClr r="0" g="0" b="0"/>
                      </a:solidFill>
                      <a:prstDash val="solid"/>
                      <a:round/>
                      <a:headEnd type="none" w="med" len="med"/>
                      <a:tailEnd type="none" w="med" len="med"/>
                    </a:lnB>
                    <a:noFill/>
                  </a:tcPr>
                </a:tc>
                <a:tc>
                  <a:txBody>
                    <a:bodyPr/>
                    <a:lstStyle/>
                    <a:p>
                      <a:pPr algn="ctr"/>
                      <a:r>
                        <a:rPr lang="en-US" sz="2000" b="1" dirty="0">
                          <a:solidFill>
                            <a:srgbClr val="000000"/>
                          </a:solidFill>
                        </a:rPr>
                        <a:t>Consequence</a:t>
                      </a:r>
                    </a:p>
                  </a:txBody>
                  <a:tcPr anchor="ctr">
                    <a:lnL w="12700" cap="flat" cmpd="sng" algn="ctr">
                      <a:solidFill>
                        <a:scrgbClr r="0" g="0" b="0"/>
                      </a:solidFill>
                      <a:prstDash val="solid"/>
                      <a:round/>
                      <a:headEnd type="none" w="med" len="med"/>
                      <a:tailEnd type="none" w="med" len="med"/>
                    </a:lnL>
                    <a:lnB w="12700" cap="flat" cmpd="sng" algn="ctr">
                      <a:solidFill>
                        <a:scrgbClr r="0" g="0" b="0"/>
                      </a:solidFill>
                      <a:prstDash val="solid"/>
                      <a:round/>
                      <a:headEnd type="none" w="med" len="med"/>
                      <a:tailEnd type="none" w="med" len="med"/>
                    </a:lnB>
                    <a:noFill/>
                  </a:tcPr>
                </a:tc>
                <a:extLst>
                  <a:ext uri="{0D108BD9-81ED-4DB2-BD59-A6C34878D82A}">
                    <a16:rowId xmlns:a16="http://schemas.microsoft.com/office/drawing/2014/main" val="10000"/>
                  </a:ext>
                </a:extLst>
              </a:tr>
              <a:tr h="4242095">
                <a:tc>
                  <a:txBody>
                    <a:bodyPr/>
                    <a:lstStyle/>
                    <a:p>
                      <a:pPr marL="171450" marR="0" indent="-171450" algn="l" defTabSz="457200" rtl="0" eaLnBrk="1" fontAlgn="auto" latinLnBrk="0" hangingPunct="1">
                        <a:lnSpc>
                          <a:spcPct val="100000"/>
                        </a:lnSpc>
                        <a:spcBef>
                          <a:spcPts val="0"/>
                        </a:spcBef>
                        <a:spcAft>
                          <a:spcPts val="0"/>
                        </a:spcAft>
                        <a:buClr>
                          <a:srgbClr val="FF0000"/>
                        </a:buClr>
                        <a:buSzTx/>
                        <a:buFont typeface="Arial" panose="020B0604020202020204" pitchFamily="34" charset="0"/>
                        <a:buChar char="•"/>
                        <a:tabLst/>
                        <a:defRPr/>
                      </a:pPr>
                      <a:r>
                        <a:rPr lang="en-US" sz="1800" i="0" baseline="0" dirty="0"/>
                        <a:t>Establish positively stated rules to clarify expected behavior. </a:t>
                      </a:r>
                    </a:p>
                    <a:p>
                      <a:pPr marL="0" marR="0" indent="0" algn="l" defTabSz="457200" rtl="0" eaLnBrk="1" fontAlgn="auto" latinLnBrk="0" hangingPunct="1">
                        <a:lnSpc>
                          <a:spcPct val="100000"/>
                        </a:lnSpc>
                        <a:spcBef>
                          <a:spcPts val="0"/>
                        </a:spcBef>
                        <a:spcAft>
                          <a:spcPts val="0"/>
                        </a:spcAft>
                        <a:buClr>
                          <a:srgbClr val="FF0000"/>
                        </a:buClr>
                        <a:buSzTx/>
                        <a:buFont typeface="Arial" panose="020B0604020202020204" pitchFamily="34" charset="0"/>
                        <a:buNone/>
                        <a:tabLst/>
                        <a:defRPr/>
                      </a:pPr>
                      <a:endParaRPr lang="en-US" sz="1800" i="0" baseline="0" dirty="0"/>
                    </a:p>
                    <a:p>
                      <a:pPr marL="0" marR="0" indent="0" algn="l" defTabSz="457200" rtl="0" eaLnBrk="1" fontAlgn="auto" latinLnBrk="0" hangingPunct="1">
                        <a:lnSpc>
                          <a:spcPct val="100000"/>
                        </a:lnSpc>
                        <a:spcBef>
                          <a:spcPts val="0"/>
                        </a:spcBef>
                        <a:spcAft>
                          <a:spcPts val="0"/>
                        </a:spcAft>
                        <a:buClr>
                          <a:srgbClr val="FF0000"/>
                        </a:buClr>
                        <a:buSzTx/>
                        <a:buFont typeface="Arial" panose="020B0604020202020204" pitchFamily="34" charset="0"/>
                        <a:buNone/>
                        <a:tabLst/>
                        <a:defRPr/>
                      </a:pPr>
                      <a:endParaRPr lang="en-US" sz="1800" b="0" i="0" baseline="0" dirty="0">
                        <a:solidFill>
                          <a:srgbClr val="000000"/>
                        </a:solidFill>
                      </a:endParaRPr>
                    </a:p>
                    <a:p>
                      <a:pPr marL="171450" marR="0" indent="-171450" algn="l" defTabSz="457200" rtl="0" eaLnBrk="1" fontAlgn="auto" latinLnBrk="0" hangingPunct="1">
                        <a:lnSpc>
                          <a:spcPct val="100000"/>
                        </a:lnSpc>
                        <a:spcBef>
                          <a:spcPts val="0"/>
                        </a:spcBef>
                        <a:spcAft>
                          <a:spcPts val="0"/>
                        </a:spcAft>
                        <a:buClr>
                          <a:srgbClr val="FF0000"/>
                        </a:buClr>
                        <a:buSzTx/>
                        <a:buFont typeface="Arial" panose="020B0604020202020204" pitchFamily="34" charset="0"/>
                        <a:buChar char="•"/>
                        <a:tabLst/>
                        <a:defRPr/>
                      </a:pPr>
                      <a:endParaRPr lang="en-US" sz="1800" b="0" i="0" baseline="0" dirty="0">
                        <a:solidFill>
                          <a:srgbClr val="000000"/>
                        </a:solidFill>
                      </a:endParaRPr>
                    </a:p>
                    <a:p>
                      <a:pPr marL="171450" marR="0" indent="-171450" algn="l" defTabSz="457200" rtl="0" eaLnBrk="1" fontAlgn="auto" latinLnBrk="0" hangingPunct="1">
                        <a:lnSpc>
                          <a:spcPct val="100000"/>
                        </a:lnSpc>
                        <a:spcBef>
                          <a:spcPts val="0"/>
                        </a:spcBef>
                        <a:spcAft>
                          <a:spcPts val="0"/>
                        </a:spcAft>
                        <a:buClr>
                          <a:srgbClr val="FF0000"/>
                        </a:buClr>
                        <a:buSzTx/>
                        <a:buFont typeface="Arial" panose="020B0604020202020204" pitchFamily="34" charset="0"/>
                        <a:buChar char="•"/>
                        <a:tabLst/>
                        <a:defRPr/>
                      </a:pPr>
                      <a:endParaRPr lang="en-US" sz="1800" b="0" i="0" baseline="0" dirty="0">
                        <a:solidFill>
                          <a:srgbClr val="000000"/>
                        </a:solidFill>
                      </a:endParaRPr>
                    </a:p>
                    <a:p>
                      <a:pPr marL="0" marR="0" indent="0" algn="l" defTabSz="457200" rtl="0" eaLnBrk="1" fontAlgn="auto" latinLnBrk="0" hangingPunct="1">
                        <a:lnSpc>
                          <a:spcPct val="100000"/>
                        </a:lnSpc>
                        <a:spcBef>
                          <a:spcPts val="0"/>
                        </a:spcBef>
                        <a:spcAft>
                          <a:spcPts val="0"/>
                        </a:spcAft>
                        <a:buClr>
                          <a:srgbClr val="FF0000"/>
                        </a:buClr>
                        <a:buSzTx/>
                        <a:buFont typeface="Arial" panose="020B0604020202020204" pitchFamily="34" charset="0"/>
                        <a:buNone/>
                        <a:tabLst/>
                        <a:defRPr/>
                      </a:pPr>
                      <a:endParaRPr lang="en-US" sz="1800" b="0" i="0" baseline="0" dirty="0">
                        <a:solidFill>
                          <a:srgbClr val="000000"/>
                        </a:solidFill>
                      </a:endParaRPr>
                    </a:p>
                    <a:p>
                      <a:pPr marL="0" marR="0" indent="0" algn="l" defTabSz="457200" rtl="0" eaLnBrk="1" fontAlgn="auto" latinLnBrk="0" hangingPunct="1">
                        <a:lnSpc>
                          <a:spcPct val="100000"/>
                        </a:lnSpc>
                        <a:spcBef>
                          <a:spcPts val="0"/>
                        </a:spcBef>
                        <a:spcAft>
                          <a:spcPts val="0"/>
                        </a:spcAft>
                        <a:buClr>
                          <a:srgbClr val="FF0000"/>
                        </a:buClr>
                        <a:buSzTx/>
                        <a:buFont typeface="Arial" panose="020B0604020202020204" pitchFamily="34" charset="0"/>
                        <a:buNone/>
                        <a:tabLst/>
                        <a:defRPr/>
                      </a:pPr>
                      <a:endParaRPr lang="en-US" sz="1800" b="0" i="0" baseline="0" dirty="0">
                        <a:solidFill>
                          <a:srgbClr val="000000"/>
                        </a:solidFill>
                      </a:endParaRPr>
                    </a:p>
                  </a:txBody>
                  <a:tcPr>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noFill/>
                  </a:tcPr>
                </a:tc>
                <a:tc>
                  <a:txBody>
                    <a:bodyPr/>
                    <a:lstStyle/>
                    <a:p>
                      <a:pPr marL="63500" indent="0" algn="ctr"/>
                      <a:r>
                        <a:rPr lang="en-US" sz="2000" b="0" dirty="0">
                          <a:solidFill>
                            <a:srgbClr val="000000"/>
                          </a:solidFill>
                        </a:rPr>
                        <a:t>Engage</a:t>
                      </a:r>
                      <a:r>
                        <a:rPr lang="en-US" sz="2000" b="0" baseline="0" dirty="0">
                          <a:solidFill>
                            <a:srgbClr val="000000"/>
                          </a:solidFill>
                        </a:rPr>
                        <a:t> in appropriate behavior</a:t>
                      </a:r>
                      <a:endParaRPr lang="en-US" sz="2000" b="0" dirty="0">
                        <a:solidFill>
                          <a:srgbClr val="000000"/>
                        </a:solidFill>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noFill/>
                  </a:tcPr>
                </a:tc>
                <a:tc>
                  <a:txBody>
                    <a:bodyPr/>
                    <a:lstStyle/>
                    <a:p>
                      <a:pPr marL="228600" indent="-228600" algn="l">
                        <a:buClr>
                          <a:srgbClr val="FF0000"/>
                        </a:buClr>
                        <a:buFont typeface="Arial" panose="020B0604020202020204" pitchFamily="34" charset="0"/>
                        <a:buChar char="•"/>
                      </a:pPr>
                      <a:r>
                        <a:rPr lang="en-US" sz="1800" b="0" baseline="0" dirty="0">
                          <a:solidFill>
                            <a:schemeClr val="tx1"/>
                          </a:solidFill>
                        </a:rPr>
                        <a:t>Use tangibles and specific positive feedback to recognize students who engage in appropriate behavior.</a:t>
                      </a:r>
                    </a:p>
                    <a:p>
                      <a:pPr marL="0" indent="0" algn="l">
                        <a:buClr>
                          <a:srgbClr val="FF0000"/>
                        </a:buClr>
                        <a:buFont typeface="Arial" panose="020B0604020202020204" pitchFamily="34" charset="0"/>
                        <a:buNone/>
                      </a:pPr>
                      <a:endParaRPr lang="en-US" sz="800" b="0" baseline="0" dirty="0">
                        <a:solidFill>
                          <a:schemeClr val="tx1"/>
                        </a:solidFill>
                      </a:endParaRPr>
                    </a:p>
                  </a:txBody>
                  <a:tcPr>
                    <a:lnL w="12700" cap="flat" cmpd="sng" algn="ctr">
                      <a:solidFill>
                        <a:scrgbClr r="0" g="0" b="0"/>
                      </a:solidFill>
                      <a:prstDash val="solid"/>
                      <a:round/>
                      <a:headEnd type="none" w="med" len="med"/>
                      <a:tailEnd type="none" w="med" len="med"/>
                    </a:lnL>
                    <a:lnT w="12700" cap="flat" cmpd="sng" algn="ctr">
                      <a:solidFill>
                        <a:scrgbClr r="0" g="0" b="0"/>
                      </a:solidFill>
                      <a:prstDash val="solid"/>
                      <a:round/>
                      <a:headEnd type="none" w="med" len="med"/>
                      <a:tailEnd type="none" w="med" len="med"/>
                    </a:lnT>
                    <a:noFill/>
                  </a:tcPr>
                </a:tc>
                <a:extLst>
                  <a:ext uri="{0D108BD9-81ED-4DB2-BD59-A6C34878D82A}">
                    <a16:rowId xmlns:a16="http://schemas.microsoft.com/office/drawing/2014/main" val="10001"/>
                  </a:ext>
                </a:extLst>
              </a:tr>
            </a:tbl>
          </a:graphicData>
        </a:graphic>
      </p:graphicFrame>
      <p:grpSp>
        <p:nvGrpSpPr>
          <p:cNvPr id="12" name="Group 11"/>
          <p:cNvGrpSpPr/>
          <p:nvPr/>
        </p:nvGrpSpPr>
        <p:grpSpPr>
          <a:xfrm>
            <a:off x="12700" y="6288897"/>
            <a:ext cx="9144378" cy="581802"/>
            <a:chOff x="12700" y="6288897"/>
            <a:chExt cx="9144378" cy="581802"/>
          </a:xfrm>
        </p:grpSpPr>
        <p:sp>
          <p:nvSpPr>
            <p:cNvPr id="13" name="Rectangle 12"/>
            <p:cNvSpPr/>
            <p:nvPr/>
          </p:nvSpPr>
          <p:spPr>
            <a:xfrm>
              <a:off x="12700" y="6756656"/>
              <a:ext cx="9144000" cy="114043"/>
            </a:xfrm>
            <a:prstGeom prst="rect">
              <a:avLst/>
            </a:prstGeom>
            <a:gradFill flip="none" rotWithShape="1">
              <a:gsLst>
                <a:gs pos="0">
                  <a:srgbClr val="FF0000"/>
                </a:gs>
                <a:gs pos="100000">
                  <a:srgbClr val="FFFFFF"/>
                </a:gs>
              </a:gsLst>
              <a:path path="circle">
                <a:fillToRect l="100000" b="100000"/>
              </a:path>
              <a:tileRect t="-100000" r="-100000"/>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4" name="Rectangle 13"/>
            <p:cNvSpPr/>
            <p:nvPr/>
          </p:nvSpPr>
          <p:spPr>
            <a:xfrm>
              <a:off x="12700" y="6288897"/>
              <a:ext cx="9144378" cy="283567"/>
            </a:xfrm>
            <a:prstGeom prst="rect">
              <a:avLst/>
            </a:prstGeom>
            <a:gradFill flip="none" rotWithShape="1">
              <a:gsLst>
                <a:gs pos="75000">
                  <a:srgbClr val="008000"/>
                </a:gs>
                <a:gs pos="100000">
                  <a:srgbClr val="FFFFFF"/>
                </a:gs>
              </a:gsLst>
              <a:path path="circle">
                <a:fillToRect l="100000" t="100000"/>
              </a:path>
              <a:tileRect r="-100000" b="-100000"/>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5" name="Rectangle 14"/>
            <p:cNvSpPr/>
            <p:nvPr/>
          </p:nvSpPr>
          <p:spPr>
            <a:xfrm>
              <a:off x="12700" y="6572093"/>
              <a:ext cx="9144000" cy="184935"/>
            </a:xfrm>
            <a:prstGeom prst="rect">
              <a:avLst/>
            </a:prstGeom>
            <a:gradFill flip="none" rotWithShape="1">
              <a:gsLst>
                <a:gs pos="65000">
                  <a:srgbClr val="FFF123"/>
                </a:gs>
                <a:gs pos="90000">
                  <a:srgbClr val="FFFFFF"/>
                </a:gs>
              </a:gsLst>
              <a:path path="circle">
                <a:fillToRect l="100000" t="100000"/>
              </a:path>
              <a:tileRect r="-100000" b="-100000"/>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grpSp>
      <p:sp>
        <p:nvSpPr>
          <p:cNvPr id="17" name="TextBox 16"/>
          <p:cNvSpPr txBox="1"/>
          <p:nvPr/>
        </p:nvSpPr>
        <p:spPr>
          <a:xfrm>
            <a:off x="673596" y="6211407"/>
            <a:ext cx="1752104" cy="369332"/>
          </a:xfrm>
          <a:prstGeom prst="rect">
            <a:avLst/>
          </a:prstGeom>
          <a:noFill/>
          <a:effectLst>
            <a:outerShdw blurRad="44450" dist="38100" dir="2700000" algn="tl" rotWithShape="0">
              <a:srgbClr val="008000"/>
            </a:outerShdw>
          </a:effectLst>
        </p:spPr>
        <p:txBody>
          <a:bodyPr wrap="square" rtlCol="0">
            <a:spAutoFit/>
          </a:bodyPr>
          <a:lstStyle/>
          <a:p>
            <a:r>
              <a:rPr lang="en-US" dirty="0">
                <a:solidFill>
                  <a:schemeClr val="bg1"/>
                </a:solidFill>
              </a:rPr>
              <a:t>MO SW-PBS</a:t>
            </a:r>
          </a:p>
        </p:txBody>
      </p:sp>
      <p:sp>
        <p:nvSpPr>
          <p:cNvPr id="16" name="Right Arrow 15"/>
          <p:cNvSpPr/>
          <p:nvPr/>
        </p:nvSpPr>
        <p:spPr>
          <a:xfrm>
            <a:off x="2738762" y="733426"/>
            <a:ext cx="1269566" cy="368300"/>
          </a:xfrm>
          <a:prstGeom prst="rightArrow">
            <a:avLst/>
          </a:prstGeom>
          <a:solidFill>
            <a:schemeClr val="tx1"/>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9" name="Right Arrow 18"/>
          <p:cNvSpPr/>
          <p:nvPr/>
        </p:nvSpPr>
        <p:spPr>
          <a:xfrm>
            <a:off x="5146891" y="733426"/>
            <a:ext cx="1269566" cy="368300"/>
          </a:xfrm>
          <a:prstGeom prst="rightArrow">
            <a:avLst/>
          </a:prstGeom>
          <a:solidFill>
            <a:schemeClr val="tx1"/>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 name="TextBox 3"/>
          <p:cNvSpPr txBox="1"/>
          <p:nvPr/>
        </p:nvSpPr>
        <p:spPr>
          <a:xfrm>
            <a:off x="5923721" y="3644155"/>
            <a:ext cx="2584175" cy="1508105"/>
          </a:xfrm>
          <a:prstGeom prst="rect">
            <a:avLst/>
          </a:prstGeom>
          <a:noFill/>
        </p:spPr>
        <p:txBody>
          <a:bodyPr wrap="square" rtlCol="0">
            <a:spAutoFit/>
          </a:bodyPr>
          <a:lstStyle/>
          <a:p>
            <a:pPr marL="179388" indent="-179388">
              <a:buClr>
                <a:srgbClr val="FF0000"/>
              </a:buClr>
              <a:buFont typeface="Arial" panose="020B0604020202020204" pitchFamily="34" charset="0"/>
              <a:buChar char="•"/>
            </a:pPr>
            <a:r>
              <a:rPr lang="en-US" dirty="0"/>
              <a:t>Correct and re-teach students who  engage in inappropriate behavior</a:t>
            </a:r>
            <a:r>
              <a:rPr lang="en-US" sz="2000" dirty="0"/>
              <a:t>.</a:t>
            </a:r>
          </a:p>
          <a:p>
            <a:endParaRPr lang="en-US" dirty="0"/>
          </a:p>
        </p:txBody>
      </p:sp>
      <p:sp>
        <p:nvSpPr>
          <p:cNvPr id="3" name="TextBox 2"/>
          <p:cNvSpPr txBox="1"/>
          <p:nvPr/>
        </p:nvSpPr>
        <p:spPr>
          <a:xfrm>
            <a:off x="5923720" y="4902173"/>
            <a:ext cx="2584175" cy="1200329"/>
          </a:xfrm>
          <a:prstGeom prst="rect">
            <a:avLst/>
          </a:prstGeom>
          <a:noFill/>
        </p:spPr>
        <p:txBody>
          <a:bodyPr wrap="square" rtlCol="0">
            <a:spAutoFit/>
          </a:bodyPr>
          <a:lstStyle/>
          <a:p>
            <a:pPr marL="171450" indent="-171450">
              <a:buClr>
                <a:srgbClr val="FF0000"/>
              </a:buClr>
              <a:buFont typeface="Arial" panose="020B0604020202020204" pitchFamily="34" charset="0"/>
              <a:buChar char="•"/>
            </a:pPr>
            <a:r>
              <a:rPr lang="en-US" dirty="0"/>
              <a:t>Provide additional consequences for students who do not respond to re-teaching.</a:t>
            </a:r>
          </a:p>
        </p:txBody>
      </p:sp>
      <p:sp>
        <p:nvSpPr>
          <p:cNvPr id="6" name="TextBox 5"/>
          <p:cNvSpPr txBox="1"/>
          <p:nvPr/>
        </p:nvSpPr>
        <p:spPr>
          <a:xfrm>
            <a:off x="533400" y="3048000"/>
            <a:ext cx="2438400" cy="369332"/>
          </a:xfrm>
          <a:prstGeom prst="rect">
            <a:avLst/>
          </a:prstGeom>
          <a:noFill/>
        </p:spPr>
        <p:txBody>
          <a:bodyPr wrap="square" rtlCol="0">
            <a:spAutoFit/>
          </a:bodyPr>
          <a:lstStyle/>
          <a:p>
            <a:endParaRPr lang="en-US" dirty="0"/>
          </a:p>
        </p:txBody>
      </p:sp>
      <p:sp>
        <p:nvSpPr>
          <p:cNvPr id="8" name="TextBox 7"/>
          <p:cNvSpPr txBox="1"/>
          <p:nvPr/>
        </p:nvSpPr>
        <p:spPr>
          <a:xfrm>
            <a:off x="381000" y="2937905"/>
            <a:ext cx="2520702" cy="1754326"/>
          </a:xfrm>
          <a:prstGeom prst="rect">
            <a:avLst/>
          </a:prstGeom>
          <a:noFill/>
        </p:spPr>
        <p:txBody>
          <a:bodyPr wrap="square" rtlCol="0">
            <a:spAutoFit/>
          </a:bodyPr>
          <a:lstStyle/>
          <a:p>
            <a:pPr marL="171450" indent="-171450" defTabSz="457200">
              <a:buClr>
                <a:srgbClr val="FF0000"/>
              </a:buClr>
              <a:buFont typeface="Arial" panose="020B0604020202020204" pitchFamily="34" charset="0"/>
              <a:buChar char="•"/>
              <a:defRPr/>
            </a:pPr>
            <a:r>
              <a:rPr lang="en-US" dirty="0">
                <a:solidFill>
                  <a:schemeClr val="dk1"/>
                </a:solidFill>
              </a:rPr>
              <a:t>Establish procedures to increase structure to support the rules and efficiently complete all tasks.</a:t>
            </a:r>
          </a:p>
          <a:p>
            <a:endParaRPr lang="en-US" dirty="0"/>
          </a:p>
        </p:txBody>
      </p:sp>
      <p:sp>
        <p:nvSpPr>
          <p:cNvPr id="9" name="TextBox 8"/>
          <p:cNvSpPr txBox="1"/>
          <p:nvPr/>
        </p:nvSpPr>
        <p:spPr>
          <a:xfrm>
            <a:off x="381000" y="4457081"/>
            <a:ext cx="2298204" cy="1754326"/>
          </a:xfrm>
          <a:prstGeom prst="rect">
            <a:avLst/>
          </a:prstGeom>
          <a:noFill/>
        </p:spPr>
        <p:txBody>
          <a:bodyPr wrap="square" rtlCol="0">
            <a:spAutoFit/>
          </a:bodyPr>
          <a:lstStyle/>
          <a:p>
            <a:pPr marL="171450" indent="-171450" defTabSz="457200">
              <a:buClr>
                <a:srgbClr val="FF0000"/>
              </a:buClr>
              <a:buFont typeface="Arial" panose="020B0604020202020204" pitchFamily="34" charset="0"/>
              <a:buChar char="•"/>
              <a:defRPr/>
            </a:pPr>
            <a:r>
              <a:rPr lang="en-US" dirty="0">
                <a:solidFill>
                  <a:schemeClr val="dk1"/>
                </a:solidFill>
              </a:rPr>
              <a:t>Teach the rules and </a:t>
            </a:r>
            <a:r>
              <a:rPr lang="en-US" i="1" dirty="0">
                <a:solidFill>
                  <a:schemeClr val="dk1"/>
                </a:solidFill>
              </a:rPr>
              <a:t>procedures</a:t>
            </a:r>
            <a:r>
              <a:rPr lang="en-US" dirty="0">
                <a:solidFill>
                  <a:schemeClr val="dk1"/>
                </a:solidFill>
              </a:rPr>
              <a:t> and provide many opportunities to practice them.</a:t>
            </a:r>
          </a:p>
          <a:p>
            <a:endParaRPr lang="en-US" dirty="0"/>
          </a:p>
        </p:txBody>
      </p:sp>
    </p:spTree>
    <p:extLst>
      <p:ext uri="{BB962C8B-B14F-4D97-AF65-F5344CB8AC3E}">
        <p14:creationId xmlns:p14="http://schemas.microsoft.com/office/powerpoint/2010/main" val="13516307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What Are Procedures &amp; Routines?</a:t>
            </a:r>
            <a:endParaRPr lang="en-US" dirty="0"/>
          </a:p>
        </p:txBody>
      </p:sp>
      <p:sp>
        <p:nvSpPr>
          <p:cNvPr id="3" name="Content Placeholder 2"/>
          <p:cNvSpPr>
            <a:spLocks noGrp="1"/>
          </p:cNvSpPr>
          <p:nvPr>
            <p:ph idx="1"/>
          </p:nvPr>
        </p:nvSpPr>
        <p:spPr/>
        <p:txBody>
          <a:bodyPr>
            <a:normAutofit fontScale="92500"/>
          </a:bodyPr>
          <a:lstStyle/>
          <a:p>
            <a:r>
              <a:rPr lang="en-US" dirty="0"/>
              <a:t>Procedures are patterns for accomplishing classroom and </a:t>
            </a:r>
            <a:r>
              <a:rPr lang="en-US" dirty="0" err="1"/>
              <a:t>nonclassroom</a:t>
            </a:r>
            <a:r>
              <a:rPr lang="en-US" dirty="0"/>
              <a:t> tasks.</a:t>
            </a:r>
          </a:p>
          <a:p>
            <a:r>
              <a:rPr lang="en-US" altLang="en-US" dirty="0"/>
              <a:t>Procedures explain the accepted process for carrying out a specific activity, such as sharpening pencils, turning in completed work, using lockers, attending an assembly, going to the restroom.</a:t>
            </a:r>
          </a:p>
          <a:p>
            <a:r>
              <a:rPr lang="en-US" dirty="0"/>
              <a:t>Procedures form routines that help students meet expectations as stated in school-wide and classroom rules.</a:t>
            </a:r>
          </a:p>
          <a:p>
            <a:endParaRPr lang="en-US" dirty="0"/>
          </a:p>
        </p:txBody>
      </p:sp>
      <p:sp>
        <p:nvSpPr>
          <p:cNvPr id="4" name="Rectangle 3"/>
          <p:cNvSpPr/>
          <p:nvPr/>
        </p:nvSpPr>
        <p:spPr>
          <a:xfrm>
            <a:off x="0" y="6743956"/>
            <a:ext cx="9144000" cy="114043"/>
          </a:xfrm>
          <a:prstGeom prst="rect">
            <a:avLst/>
          </a:prstGeom>
          <a:gradFill flip="none" rotWithShape="1">
            <a:gsLst>
              <a:gs pos="0">
                <a:srgbClr val="FF0000"/>
              </a:gs>
              <a:gs pos="100000">
                <a:srgbClr val="FFFFFF"/>
              </a:gs>
            </a:gsLst>
            <a:path path="circle">
              <a:fillToRect l="100000" b="100000"/>
            </a:path>
            <a:tileRect t="-100000" r="-100000"/>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 name="Rectangle 4"/>
          <p:cNvSpPr/>
          <p:nvPr/>
        </p:nvSpPr>
        <p:spPr>
          <a:xfrm>
            <a:off x="0" y="6250797"/>
            <a:ext cx="9144378" cy="283567"/>
          </a:xfrm>
          <a:prstGeom prst="rect">
            <a:avLst/>
          </a:prstGeom>
          <a:gradFill flip="none" rotWithShape="1">
            <a:gsLst>
              <a:gs pos="49000">
                <a:srgbClr val="008000"/>
              </a:gs>
              <a:gs pos="100000">
                <a:srgbClr val="FFFFFF"/>
              </a:gs>
            </a:gsLst>
            <a:path path="circle">
              <a:fillToRect l="100000" t="100000"/>
            </a:path>
            <a:tileRect r="-100000" b="-100000"/>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 name="Rectangle 5"/>
          <p:cNvSpPr/>
          <p:nvPr/>
        </p:nvSpPr>
        <p:spPr>
          <a:xfrm>
            <a:off x="0" y="6546693"/>
            <a:ext cx="9144000" cy="184935"/>
          </a:xfrm>
          <a:prstGeom prst="rect">
            <a:avLst/>
          </a:prstGeom>
          <a:gradFill flip="none" rotWithShape="1">
            <a:gsLst>
              <a:gs pos="8000">
                <a:srgbClr val="FFF123"/>
              </a:gs>
              <a:gs pos="87000">
                <a:srgbClr val="FFFFFF"/>
              </a:gs>
            </a:gsLst>
            <a:path path="circle">
              <a:fillToRect l="100000" t="100000"/>
            </a:path>
            <a:tileRect r="-100000" b="-100000"/>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339201964"/>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le 1"/>
          <p:cNvSpPr>
            <a:spLocks noGrp="1"/>
          </p:cNvSpPr>
          <p:nvPr>
            <p:ph type="title"/>
          </p:nvPr>
        </p:nvSpPr>
        <p:spPr/>
        <p:txBody>
          <a:bodyPr>
            <a:normAutofit/>
          </a:bodyPr>
          <a:lstStyle/>
          <a:p>
            <a:r>
              <a:rPr lang="en-US" altLang="en-US" sz="3600" dirty="0"/>
              <a:t>Why Focus on Procedures and  Routines?</a:t>
            </a:r>
          </a:p>
        </p:txBody>
      </p:sp>
      <p:sp>
        <p:nvSpPr>
          <p:cNvPr id="21507" name="Content Placeholder 2"/>
          <p:cNvSpPr>
            <a:spLocks noGrp="1"/>
          </p:cNvSpPr>
          <p:nvPr>
            <p:ph idx="1"/>
          </p:nvPr>
        </p:nvSpPr>
        <p:spPr/>
        <p:txBody>
          <a:bodyPr>
            <a:normAutofit fontScale="85000" lnSpcReduction="10000"/>
          </a:bodyPr>
          <a:lstStyle/>
          <a:p>
            <a:pPr marL="0" indent="0" algn="ctr">
              <a:buNone/>
            </a:pPr>
            <a:r>
              <a:rPr lang="en-US" altLang="en-US" i="1" dirty="0">
                <a:solidFill>
                  <a:srgbClr val="008000"/>
                </a:solidFill>
              </a:rPr>
              <a:t>“When students can predict the events throughout their school day, they are more likely to be engaged and less likely to display problem behavior.  One way to increase predictability in a classroom is to establish routines, particularly early in the school year.” </a:t>
            </a:r>
            <a:r>
              <a:rPr lang="en-US" altLang="en-US" dirty="0"/>
              <a:t>								                   		                  </a:t>
            </a:r>
            <a:r>
              <a:rPr lang="en-US" altLang="en-US" sz="2400" dirty="0"/>
              <a:t>Kern &amp; Clemens, 2007, p. 67</a:t>
            </a:r>
          </a:p>
          <a:p>
            <a:endParaRPr lang="en-US" altLang="en-US" dirty="0"/>
          </a:p>
          <a:p>
            <a:pPr marL="0" indent="0" algn="ctr">
              <a:buNone/>
            </a:pPr>
            <a:r>
              <a:rPr lang="en-US" altLang="en-US" i="1" dirty="0">
                <a:solidFill>
                  <a:srgbClr val="008000"/>
                </a:solidFill>
              </a:rPr>
              <a:t>“As students become more familiar with classroom routines and procedures, additional instructional formats and more challenging work can be incorporated.”</a:t>
            </a:r>
          </a:p>
          <a:p>
            <a:pPr marL="0" indent="0" algn="r">
              <a:buNone/>
            </a:pPr>
            <a:r>
              <a:rPr lang="en-US" altLang="en-US" sz="2100" dirty="0" err="1"/>
              <a:t>Evertson</a:t>
            </a:r>
            <a:r>
              <a:rPr lang="en-US" altLang="en-US" sz="2100" dirty="0"/>
              <a:t>, Emmer &amp; </a:t>
            </a:r>
            <a:r>
              <a:rPr lang="en-US" altLang="en-US" sz="2100" dirty="0" err="1"/>
              <a:t>Worsham</a:t>
            </a:r>
            <a:r>
              <a:rPr lang="en-US" altLang="en-US" sz="2100" dirty="0"/>
              <a:t>, 2003; Good &amp; </a:t>
            </a:r>
            <a:r>
              <a:rPr lang="en-US" altLang="en-US" sz="2100" dirty="0" err="1"/>
              <a:t>Brophy</a:t>
            </a:r>
            <a:r>
              <a:rPr lang="en-US" altLang="en-US" sz="2100" dirty="0"/>
              <a:t>, 2003</a:t>
            </a:r>
          </a:p>
          <a:p>
            <a:endParaRPr lang="en-US" altLang="en-US" dirty="0"/>
          </a:p>
        </p:txBody>
      </p:sp>
    </p:spTree>
    <p:extLst>
      <p:ext uri="{BB962C8B-B14F-4D97-AF65-F5344CB8AC3E}">
        <p14:creationId xmlns:p14="http://schemas.microsoft.com/office/powerpoint/2010/main" val="3406595002"/>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dirty="0"/>
              <a:t>Effective Procedures &amp; Routines</a:t>
            </a:r>
          </a:p>
        </p:txBody>
      </p:sp>
      <p:sp>
        <p:nvSpPr>
          <p:cNvPr id="3" name="Content Placeholder 2"/>
          <p:cNvSpPr>
            <a:spLocks noGrp="1"/>
          </p:cNvSpPr>
          <p:nvPr>
            <p:ph idx="1"/>
          </p:nvPr>
        </p:nvSpPr>
        <p:spPr/>
        <p:txBody>
          <a:bodyPr/>
          <a:lstStyle/>
          <a:p>
            <a:pPr marL="0" indent="0">
              <a:lnSpc>
                <a:spcPct val="150000"/>
              </a:lnSpc>
              <a:buClr>
                <a:srgbClr val="FF0000"/>
              </a:buClr>
              <a:buNone/>
            </a:pPr>
            <a:r>
              <a:rPr lang="en-US" i="1" dirty="0">
                <a:ea typeface="ＭＳ Ｐゴシック" pitchFamily="34" charset="-128"/>
              </a:rPr>
              <a:t>Effective procedures should be. . . </a:t>
            </a:r>
            <a:endParaRPr lang="en-US" sz="600" dirty="0">
              <a:ea typeface="ＭＳ Ｐゴシック" pitchFamily="34" charset="-128"/>
            </a:endParaRPr>
          </a:p>
          <a:p>
            <a:pPr lvl="1">
              <a:lnSpc>
                <a:spcPct val="150000"/>
              </a:lnSpc>
              <a:buClr>
                <a:srgbClr val="FF0000"/>
              </a:buClr>
              <a:buFont typeface="Arial" panose="020B0604020202020204" pitchFamily="34" charset="0"/>
              <a:buChar char="•"/>
            </a:pPr>
            <a:r>
              <a:rPr lang="en-US" sz="3000" dirty="0">
                <a:ea typeface="ＭＳ Ｐゴシック" pitchFamily="34" charset="-128"/>
              </a:rPr>
              <a:t>Positively stated</a:t>
            </a:r>
          </a:p>
          <a:p>
            <a:pPr lvl="1">
              <a:lnSpc>
                <a:spcPct val="150000"/>
              </a:lnSpc>
              <a:buClr>
                <a:srgbClr val="FF0000"/>
              </a:buClr>
              <a:buFont typeface="Arial" panose="020B0604020202020204" pitchFamily="34" charset="0"/>
              <a:buChar char="•"/>
            </a:pPr>
            <a:r>
              <a:rPr lang="en-US" sz="3000" dirty="0">
                <a:ea typeface="ＭＳ Ｐゴシック" pitchFamily="34" charset="-128"/>
              </a:rPr>
              <a:t>As brief and concise as possible</a:t>
            </a:r>
            <a:endParaRPr lang="en-US" sz="600" dirty="0">
              <a:ea typeface="ＭＳ Ｐゴシック" pitchFamily="34" charset="-128"/>
            </a:endParaRPr>
          </a:p>
          <a:p>
            <a:pPr lvl="1">
              <a:lnSpc>
                <a:spcPct val="150000"/>
              </a:lnSpc>
              <a:buClr>
                <a:srgbClr val="FF0000"/>
              </a:buClr>
              <a:buFont typeface="Arial" panose="020B0604020202020204" pitchFamily="34" charset="0"/>
              <a:buChar char="•"/>
            </a:pPr>
            <a:r>
              <a:rPr lang="en-US" sz="3000" dirty="0">
                <a:ea typeface="ＭＳ Ｐゴシック" pitchFamily="34" charset="-128"/>
              </a:rPr>
              <a:t>Worded in age-appropriate terms</a:t>
            </a:r>
          </a:p>
          <a:p>
            <a:pPr marL="0" indent="0">
              <a:buNone/>
            </a:pPr>
            <a:endParaRPr lang="en-US" sz="3000" dirty="0"/>
          </a:p>
          <a:p>
            <a:pPr marL="0" indent="0">
              <a:buNone/>
            </a:pPr>
            <a:endParaRPr lang="en-US" sz="1200" dirty="0"/>
          </a:p>
          <a:p>
            <a:pPr marL="0" indent="0">
              <a:buNone/>
            </a:pPr>
            <a:endParaRPr lang="en-US" sz="3000" dirty="0"/>
          </a:p>
        </p:txBody>
      </p:sp>
    </p:spTree>
    <p:extLst>
      <p:ext uri="{BB962C8B-B14F-4D97-AF65-F5344CB8AC3E}">
        <p14:creationId xmlns:p14="http://schemas.microsoft.com/office/powerpoint/2010/main" val="1553945231"/>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How to Create  Effective Procedures</a:t>
            </a:r>
          </a:p>
        </p:txBody>
      </p:sp>
      <p:sp>
        <p:nvSpPr>
          <p:cNvPr id="3" name="Content Placeholder 2"/>
          <p:cNvSpPr>
            <a:spLocks noGrp="1"/>
          </p:cNvSpPr>
          <p:nvPr>
            <p:ph idx="1"/>
          </p:nvPr>
        </p:nvSpPr>
        <p:spPr/>
        <p:txBody>
          <a:bodyPr>
            <a:normAutofit/>
          </a:bodyPr>
          <a:lstStyle/>
          <a:p>
            <a:pPr marL="342900" lvl="1" indent="-342900">
              <a:buClr>
                <a:srgbClr val="FF0000"/>
              </a:buClr>
              <a:buFont typeface="Arial" panose="020B0604020202020204" pitchFamily="34" charset="0"/>
              <a:buChar char="•"/>
            </a:pPr>
            <a:r>
              <a:rPr lang="en-US" sz="3000" dirty="0">
                <a:ea typeface="ＭＳ Ｐゴシック" pitchFamily="34" charset="-128"/>
              </a:rPr>
              <a:t>Identify the desired outcome of the procedure.</a:t>
            </a:r>
          </a:p>
          <a:p>
            <a:pPr marL="342900" lvl="1" indent="-342900">
              <a:buClr>
                <a:srgbClr val="FF0000"/>
              </a:buClr>
              <a:buFont typeface="Arial" panose="020B0604020202020204" pitchFamily="34" charset="0"/>
              <a:buChar char="•"/>
            </a:pPr>
            <a:r>
              <a:rPr lang="en-US" sz="3000" dirty="0">
                <a:ea typeface="ＭＳ Ｐゴシック" pitchFamily="34" charset="-128"/>
              </a:rPr>
              <a:t>Sequentially list each step required to complete. an activity (</a:t>
            </a:r>
            <a:r>
              <a:rPr lang="en-US" sz="3000" dirty="0"/>
              <a:t>each step must contain an observable action to be performed by the student).</a:t>
            </a:r>
            <a:endParaRPr lang="en-US" sz="3000" dirty="0">
              <a:ea typeface="ＭＳ Ｐゴシック" pitchFamily="34" charset="-128"/>
            </a:endParaRPr>
          </a:p>
          <a:p>
            <a:pPr marL="849313" lvl="2" indent="-282575">
              <a:lnSpc>
                <a:spcPct val="90000"/>
              </a:lnSpc>
              <a:buClr>
                <a:srgbClr val="FF0000"/>
              </a:buClr>
            </a:pPr>
            <a:r>
              <a:rPr lang="en-US" sz="2600" dirty="0">
                <a:ea typeface="ＭＳ Ｐゴシック" pitchFamily="34" charset="-128"/>
              </a:rPr>
              <a:t>Describe </a:t>
            </a:r>
            <a:r>
              <a:rPr lang="en-US" sz="2600" i="1" dirty="0">
                <a:ea typeface="ＭＳ Ｐゴシック" pitchFamily="34" charset="-128"/>
              </a:rPr>
              <a:t>what</a:t>
            </a:r>
            <a:r>
              <a:rPr lang="en-US" sz="2600" dirty="0">
                <a:ea typeface="ＭＳ Ｐゴシック" pitchFamily="34" charset="-128"/>
              </a:rPr>
              <a:t> to do, </a:t>
            </a:r>
            <a:r>
              <a:rPr lang="en-US" sz="2600" i="1" dirty="0">
                <a:ea typeface="ＭＳ Ｐゴシック" pitchFamily="34" charset="-128"/>
              </a:rPr>
              <a:t>when</a:t>
            </a:r>
            <a:r>
              <a:rPr lang="en-US" sz="2600" dirty="0">
                <a:ea typeface="ＭＳ Ｐゴシック" pitchFamily="34" charset="-128"/>
              </a:rPr>
              <a:t> to do and </a:t>
            </a:r>
            <a:r>
              <a:rPr lang="en-US" sz="2600" i="1" dirty="0">
                <a:ea typeface="ＭＳ Ｐゴシック" pitchFamily="34" charset="-128"/>
              </a:rPr>
              <a:t>how</a:t>
            </a:r>
            <a:r>
              <a:rPr lang="en-US" sz="2600" dirty="0">
                <a:ea typeface="ＭＳ Ｐゴシック" pitchFamily="34" charset="-128"/>
              </a:rPr>
              <a:t> to do it.</a:t>
            </a:r>
            <a:endParaRPr lang="en-US" sz="3000" dirty="0">
              <a:ea typeface="ＭＳ Ｐゴシック" pitchFamily="34" charset="-128"/>
            </a:endParaRPr>
          </a:p>
          <a:p>
            <a:pPr marL="849313" lvl="2" indent="-282575">
              <a:lnSpc>
                <a:spcPct val="90000"/>
              </a:lnSpc>
              <a:buClr>
                <a:srgbClr val="FF0000"/>
              </a:buClr>
            </a:pPr>
            <a:r>
              <a:rPr lang="en-US" sz="2600" dirty="0">
                <a:ea typeface="ＭＳ Ｐゴシック" pitchFamily="34" charset="-128"/>
              </a:rPr>
              <a:t>Think of the errors students typically make before, during and after an activity when identifying the steps to include in the procedure.  </a:t>
            </a:r>
          </a:p>
          <a:p>
            <a:pPr marL="0" lvl="1" indent="0">
              <a:buNone/>
            </a:pPr>
            <a:endParaRPr lang="en-US" sz="3000" dirty="0">
              <a:ea typeface="ＭＳ Ｐゴシック" pitchFamily="34" charset="-128"/>
            </a:endParaRPr>
          </a:p>
          <a:p>
            <a:endParaRPr lang="en-US" dirty="0"/>
          </a:p>
        </p:txBody>
      </p:sp>
    </p:spTree>
    <p:extLst>
      <p:ext uri="{BB962C8B-B14F-4D97-AF65-F5344CB8AC3E}">
        <p14:creationId xmlns:p14="http://schemas.microsoft.com/office/powerpoint/2010/main" val="306400786"/>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67198A-A1B3-6341-97D8-CD77D0EDACD2}"/>
              </a:ext>
            </a:extLst>
          </p:cNvPr>
          <p:cNvSpPr>
            <a:spLocks noGrp="1"/>
          </p:cNvSpPr>
          <p:nvPr>
            <p:ph type="title"/>
          </p:nvPr>
        </p:nvSpPr>
        <p:spPr/>
        <p:txBody>
          <a:bodyPr/>
          <a:lstStyle/>
          <a:p>
            <a:r>
              <a:rPr lang="en-US" dirty="0"/>
              <a:t>Possible Procedures</a:t>
            </a:r>
          </a:p>
        </p:txBody>
      </p:sp>
      <p:sp>
        <p:nvSpPr>
          <p:cNvPr id="3" name="Content Placeholder 2">
            <a:extLst>
              <a:ext uri="{FF2B5EF4-FFF2-40B4-BE49-F238E27FC236}">
                <a16:creationId xmlns:a16="http://schemas.microsoft.com/office/drawing/2014/main" id="{031E612F-CB9A-614B-8447-53AD27FB15BD}"/>
              </a:ext>
            </a:extLst>
          </p:cNvPr>
          <p:cNvSpPr>
            <a:spLocks noGrp="1"/>
          </p:cNvSpPr>
          <p:nvPr>
            <p:ph sz="half" idx="1"/>
          </p:nvPr>
        </p:nvSpPr>
        <p:spPr/>
        <p:txBody>
          <a:bodyPr>
            <a:normAutofit lnSpcReduction="10000"/>
          </a:bodyPr>
          <a:lstStyle/>
          <a:p>
            <a:pPr marL="0" indent="0" algn="ctr">
              <a:buNone/>
            </a:pPr>
            <a:r>
              <a:rPr lang="en-US" b="1" dirty="0"/>
              <a:t>Non-classroom</a:t>
            </a:r>
          </a:p>
          <a:p>
            <a:r>
              <a:rPr lang="en-US" dirty="0"/>
              <a:t>Arrival</a:t>
            </a:r>
          </a:p>
          <a:p>
            <a:r>
              <a:rPr lang="en-US" dirty="0"/>
              <a:t>Hallway</a:t>
            </a:r>
          </a:p>
          <a:p>
            <a:r>
              <a:rPr lang="en-US" dirty="0"/>
              <a:t>Cafeteria</a:t>
            </a:r>
          </a:p>
          <a:p>
            <a:r>
              <a:rPr lang="en-US" dirty="0"/>
              <a:t>Dismissal</a:t>
            </a:r>
          </a:p>
          <a:p>
            <a:r>
              <a:rPr lang="en-US" dirty="0"/>
              <a:t>Use of electronics</a:t>
            </a:r>
          </a:p>
          <a:p>
            <a:pPr marL="0" indent="0">
              <a:buNone/>
            </a:pPr>
            <a:endParaRPr lang="en-US" dirty="0"/>
          </a:p>
          <a:p>
            <a:endParaRPr lang="en-US" dirty="0"/>
          </a:p>
        </p:txBody>
      </p:sp>
      <p:sp>
        <p:nvSpPr>
          <p:cNvPr id="4" name="Content Placeholder 3">
            <a:extLst>
              <a:ext uri="{FF2B5EF4-FFF2-40B4-BE49-F238E27FC236}">
                <a16:creationId xmlns:a16="http://schemas.microsoft.com/office/drawing/2014/main" id="{2C961A47-C7FE-B24F-BAA0-342B1CF1590E}"/>
              </a:ext>
            </a:extLst>
          </p:cNvPr>
          <p:cNvSpPr>
            <a:spLocks noGrp="1"/>
          </p:cNvSpPr>
          <p:nvPr>
            <p:ph sz="half" idx="2"/>
          </p:nvPr>
        </p:nvSpPr>
        <p:spPr/>
        <p:txBody>
          <a:bodyPr>
            <a:normAutofit lnSpcReduction="10000"/>
          </a:bodyPr>
          <a:lstStyle/>
          <a:p>
            <a:pPr marL="0" indent="0" algn="ctr">
              <a:buNone/>
            </a:pPr>
            <a:r>
              <a:rPr lang="en-US" b="1" dirty="0"/>
              <a:t>Classroom</a:t>
            </a:r>
            <a:r>
              <a:rPr lang="en-US" dirty="0"/>
              <a:t> </a:t>
            </a:r>
          </a:p>
          <a:p>
            <a:r>
              <a:rPr lang="en-US" dirty="0"/>
              <a:t>Entering </a:t>
            </a:r>
          </a:p>
          <a:p>
            <a:r>
              <a:rPr lang="en-US" dirty="0"/>
              <a:t>Transitions</a:t>
            </a:r>
          </a:p>
          <a:p>
            <a:r>
              <a:rPr lang="en-US" dirty="0"/>
              <a:t>Whole class activities</a:t>
            </a:r>
          </a:p>
          <a:p>
            <a:r>
              <a:rPr lang="en-US" dirty="0"/>
              <a:t>Small group Activities</a:t>
            </a:r>
          </a:p>
          <a:p>
            <a:r>
              <a:rPr lang="en-US" dirty="0"/>
              <a:t>Independent Work</a:t>
            </a:r>
          </a:p>
          <a:p>
            <a:r>
              <a:rPr lang="en-US" dirty="0"/>
              <a:t>Use of electronics</a:t>
            </a:r>
          </a:p>
          <a:p>
            <a:r>
              <a:rPr lang="en-US" dirty="0"/>
              <a:t>Asking questions</a:t>
            </a:r>
          </a:p>
          <a:p>
            <a:r>
              <a:rPr lang="en-US" dirty="0"/>
              <a:t>Getting help </a:t>
            </a:r>
          </a:p>
          <a:p>
            <a:endParaRPr lang="en-US" dirty="0"/>
          </a:p>
          <a:p>
            <a:endParaRPr lang="en-US" dirty="0"/>
          </a:p>
        </p:txBody>
      </p:sp>
    </p:spTree>
    <p:extLst>
      <p:ext uri="{BB962C8B-B14F-4D97-AF65-F5344CB8AC3E}">
        <p14:creationId xmlns:p14="http://schemas.microsoft.com/office/powerpoint/2010/main" val="701824787"/>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782762"/>
          </a:xfrm>
        </p:spPr>
        <p:txBody>
          <a:bodyPr>
            <a:normAutofit fontScale="90000"/>
          </a:bodyPr>
          <a:lstStyle/>
          <a:p>
            <a:r>
              <a:rPr lang="en-US" dirty="0">
                <a:solidFill>
                  <a:srgbClr val="008000"/>
                </a:solidFill>
                <a:ea typeface="ＭＳ Ｐゴシック" charset="0"/>
                <a:cs typeface="ＭＳ Ｐゴシック" charset="0"/>
              </a:rPr>
              <a:t>Developing Procedures is Not Sufficient….</a:t>
            </a:r>
            <a:br>
              <a:rPr lang="en-US" dirty="0">
                <a:solidFill>
                  <a:srgbClr val="008000"/>
                </a:solidFill>
                <a:ea typeface="ＭＳ Ｐゴシック" charset="0"/>
                <a:cs typeface="ＭＳ Ｐゴシック" charset="0"/>
              </a:rPr>
            </a:br>
            <a:r>
              <a:rPr lang="en-US" dirty="0">
                <a:solidFill>
                  <a:srgbClr val="008000"/>
                </a:solidFill>
                <a:ea typeface="ＭＳ Ｐゴシック" charset="0"/>
                <a:cs typeface="ＭＳ Ｐゴシック" charset="0"/>
              </a:rPr>
              <a:t>Procedures Must Become Routine</a:t>
            </a:r>
            <a:endParaRPr lang="en-US" dirty="0">
              <a:solidFill>
                <a:srgbClr val="008000"/>
              </a:solidFill>
            </a:endParaRPr>
          </a:p>
        </p:txBody>
      </p:sp>
      <p:sp>
        <p:nvSpPr>
          <p:cNvPr id="3" name="Content Placeholder 2"/>
          <p:cNvSpPr>
            <a:spLocks noGrp="1"/>
          </p:cNvSpPr>
          <p:nvPr>
            <p:ph idx="1"/>
          </p:nvPr>
        </p:nvSpPr>
        <p:spPr>
          <a:xfrm>
            <a:off x="533400" y="1466038"/>
            <a:ext cx="8229600" cy="4708525"/>
          </a:xfrm>
        </p:spPr>
        <p:txBody>
          <a:bodyPr>
            <a:normAutofit fontScale="85000" lnSpcReduction="20000"/>
          </a:bodyPr>
          <a:lstStyle/>
          <a:p>
            <a:pPr marL="0" indent="0" algn="ctr">
              <a:buNone/>
            </a:pPr>
            <a:endParaRPr lang="en-US" dirty="0">
              <a:latin typeface="Times New Roman" charset="0"/>
              <a:ea typeface="ＭＳ Ｐゴシック" charset="0"/>
              <a:cs typeface="ＭＳ Ｐゴシック" charset="0"/>
            </a:endParaRPr>
          </a:p>
          <a:p>
            <a:pPr marL="0" indent="0" algn="ctr">
              <a:buNone/>
            </a:pPr>
            <a:endParaRPr lang="en-US" sz="3900" dirty="0">
              <a:latin typeface="Times New Roman" charset="0"/>
              <a:ea typeface="ＭＳ Ｐゴシック" charset="0"/>
              <a:cs typeface="ＭＳ Ｐゴシック" charset="0"/>
            </a:endParaRPr>
          </a:p>
          <a:p>
            <a:pPr marL="0" indent="0" algn="ctr">
              <a:buNone/>
            </a:pPr>
            <a:r>
              <a:rPr lang="en-US" sz="3900" dirty="0">
                <a:ea typeface="ＭＳ Ｐゴシック" charset="0"/>
                <a:cs typeface="ＭＳ Ｐゴシック" charset="0"/>
              </a:rPr>
              <a:t>Procedures must be taught!</a:t>
            </a:r>
          </a:p>
          <a:p>
            <a:pPr algn="ctr">
              <a:buFont typeface="Arial" charset="0"/>
              <a:buNone/>
            </a:pPr>
            <a:r>
              <a:rPr lang="en-US" sz="3900" i="1" dirty="0">
                <a:ea typeface="ＭＳ Ｐゴシック" charset="0"/>
                <a:cs typeface="ＭＳ Ｐゴシック" charset="0"/>
              </a:rPr>
              <a:t>Post, teach and acknowledge </a:t>
            </a:r>
          </a:p>
          <a:p>
            <a:pPr algn="ctr">
              <a:buFont typeface="Arial" charset="0"/>
              <a:buNone/>
            </a:pPr>
            <a:r>
              <a:rPr lang="en-US" sz="3900" i="1" dirty="0">
                <a:ea typeface="ＭＳ Ｐゴシック" charset="0"/>
                <a:cs typeface="ＭＳ Ｐゴシック" charset="0"/>
              </a:rPr>
              <a:t>student compliance of procedures.</a:t>
            </a:r>
          </a:p>
          <a:p>
            <a:pPr algn="ctr">
              <a:buFont typeface="Arial" charset="0"/>
              <a:buNone/>
            </a:pPr>
            <a:endParaRPr lang="en-US" sz="3900" i="1" dirty="0">
              <a:ea typeface="ＭＳ Ｐゴシック" charset="0"/>
              <a:cs typeface="ＭＳ Ｐゴシック" charset="0"/>
            </a:endParaRPr>
          </a:p>
          <a:p>
            <a:pPr algn="ctr">
              <a:buFont typeface="Arial" charset="0"/>
              <a:buNone/>
            </a:pPr>
            <a:r>
              <a:rPr lang="en-US" sz="3900" i="1" dirty="0">
                <a:solidFill>
                  <a:srgbClr val="008000"/>
                </a:solidFill>
                <a:ea typeface="ＭＳ Ｐゴシック" charset="0"/>
                <a:cs typeface="ＭＳ Ｐゴシック" charset="0"/>
              </a:rPr>
              <a:t>When?  </a:t>
            </a:r>
          </a:p>
          <a:p>
            <a:pPr algn="ctr">
              <a:buFont typeface="Arial" charset="0"/>
              <a:buNone/>
            </a:pPr>
            <a:r>
              <a:rPr lang="en-US" sz="3900" i="1" dirty="0">
                <a:ea typeface="ＭＳ Ｐゴシック" charset="0"/>
                <a:cs typeface="ＭＳ Ｐゴシック" charset="0"/>
              </a:rPr>
              <a:t>Just like School-wide and Classroom Expectations </a:t>
            </a:r>
          </a:p>
          <a:p>
            <a:pPr marL="0" indent="0" algn="ctr">
              <a:buNone/>
            </a:pPr>
            <a:endParaRPr lang="en-US" sz="4000" dirty="0">
              <a:latin typeface="Times New Roman" charset="0"/>
              <a:ea typeface="ＭＳ Ｐゴシック" charset="0"/>
              <a:cs typeface="ＭＳ Ｐゴシック" charset="0"/>
            </a:endParaRPr>
          </a:p>
          <a:p>
            <a:pPr marL="0" indent="0">
              <a:buClr>
                <a:srgbClr val="FF0000"/>
              </a:buClr>
              <a:buNone/>
            </a:pPr>
            <a:endParaRPr lang="en-US" dirty="0"/>
          </a:p>
        </p:txBody>
      </p:sp>
      <p:grpSp>
        <p:nvGrpSpPr>
          <p:cNvPr id="9" name="Group 8"/>
          <p:cNvGrpSpPr/>
          <p:nvPr/>
        </p:nvGrpSpPr>
        <p:grpSpPr>
          <a:xfrm>
            <a:off x="12700" y="6211407"/>
            <a:ext cx="9144378" cy="659292"/>
            <a:chOff x="12700" y="6211407"/>
            <a:chExt cx="9144378" cy="659292"/>
          </a:xfrm>
        </p:grpSpPr>
        <p:sp>
          <p:nvSpPr>
            <p:cNvPr id="10" name="Rectangle 9"/>
            <p:cNvSpPr/>
            <p:nvPr/>
          </p:nvSpPr>
          <p:spPr>
            <a:xfrm>
              <a:off x="12700" y="6756656"/>
              <a:ext cx="9144000" cy="114043"/>
            </a:xfrm>
            <a:prstGeom prst="rect">
              <a:avLst/>
            </a:prstGeom>
            <a:gradFill flip="none" rotWithShape="1">
              <a:gsLst>
                <a:gs pos="0">
                  <a:srgbClr val="FF0000"/>
                </a:gs>
                <a:gs pos="100000">
                  <a:srgbClr val="FFFFFF"/>
                </a:gs>
              </a:gsLst>
              <a:path path="circle">
                <a:fillToRect l="100000" b="100000"/>
              </a:path>
              <a:tileRect t="-100000" r="-100000"/>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 name="Rectangle 10"/>
            <p:cNvSpPr/>
            <p:nvPr/>
          </p:nvSpPr>
          <p:spPr>
            <a:xfrm>
              <a:off x="12700" y="6288897"/>
              <a:ext cx="9144378" cy="283567"/>
            </a:xfrm>
            <a:prstGeom prst="rect">
              <a:avLst/>
            </a:prstGeom>
            <a:gradFill flip="none" rotWithShape="1">
              <a:gsLst>
                <a:gs pos="75000">
                  <a:srgbClr val="008000"/>
                </a:gs>
                <a:gs pos="100000">
                  <a:srgbClr val="FFFFFF"/>
                </a:gs>
              </a:gsLst>
              <a:path path="circle">
                <a:fillToRect l="100000" t="100000"/>
              </a:path>
              <a:tileRect r="-100000" b="-100000"/>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 name="Rectangle 11"/>
            <p:cNvSpPr/>
            <p:nvPr/>
          </p:nvSpPr>
          <p:spPr>
            <a:xfrm>
              <a:off x="12700" y="6572093"/>
              <a:ext cx="9144000" cy="184935"/>
            </a:xfrm>
            <a:prstGeom prst="rect">
              <a:avLst/>
            </a:prstGeom>
            <a:gradFill flip="none" rotWithShape="1">
              <a:gsLst>
                <a:gs pos="65000">
                  <a:srgbClr val="FFF123"/>
                </a:gs>
                <a:gs pos="90000">
                  <a:srgbClr val="FFFFFF"/>
                </a:gs>
              </a:gsLst>
              <a:path path="circle">
                <a:fillToRect l="100000" t="100000"/>
              </a:path>
              <a:tileRect r="-100000" b="-100000"/>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 name="TextBox 12"/>
            <p:cNvSpPr txBox="1"/>
            <p:nvPr/>
          </p:nvSpPr>
          <p:spPr>
            <a:xfrm>
              <a:off x="673596" y="6211407"/>
              <a:ext cx="1752104" cy="369332"/>
            </a:xfrm>
            <a:prstGeom prst="rect">
              <a:avLst/>
            </a:prstGeom>
            <a:noFill/>
            <a:effectLst>
              <a:outerShdw blurRad="44450" dist="38100" dir="2700000" algn="tl" rotWithShape="0">
                <a:srgbClr val="008000"/>
              </a:outerShdw>
            </a:effectLst>
          </p:spPr>
          <p:txBody>
            <a:bodyPr wrap="square" rtlCol="0">
              <a:spAutoFit/>
            </a:bodyPr>
            <a:lstStyle/>
            <a:p>
              <a:r>
                <a:rPr lang="en-US" dirty="0">
                  <a:solidFill>
                    <a:schemeClr val="bg1"/>
                  </a:solidFill>
                </a:rPr>
                <a:t>MO SW-PBS</a:t>
              </a:r>
            </a:p>
          </p:txBody>
        </p:sp>
      </p:grpSp>
    </p:spTree>
    <p:extLst>
      <p:ext uri="{BB962C8B-B14F-4D97-AF65-F5344CB8AC3E}">
        <p14:creationId xmlns:p14="http://schemas.microsoft.com/office/powerpoint/2010/main" val="232083475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D99593"/>
        </a:solidFill>
        <a:effectLst/>
      </p:bgPr>
    </p:bg>
    <p:spTree>
      <p:nvGrpSpPr>
        <p:cNvPr id="1" name="Shape 210"/>
        <p:cNvGrpSpPr/>
        <p:nvPr/>
      </p:nvGrpSpPr>
      <p:grpSpPr>
        <a:xfrm>
          <a:off x="0" y="0"/>
          <a:ext cx="0" cy="0"/>
          <a:chOff x="0" y="0"/>
          <a:chExt cx="0" cy="0"/>
        </a:xfrm>
      </p:grpSpPr>
      <p:sp>
        <p:nvSpPr>
          <p:cNvPr id="211" name="Shape 211"/>
          <p:cNvSpPr txBox="1">
            <a:spLocks noGrp="1"/>
          </p:cNvSpPr>
          <p:nvPr>
            <p:ph type="title"/>
          </p:nvPr>
        </p:nvSpPr>
        <p:spPr>
          <a:prstGeom prst="rect">
            <a:avLst/>
          </a:prstGeom>
          <a:noFill/>
          <a:ln>
            <a:noFill/>
          </a:ln>
        </p:spPr>
        <p:txBody>
          <a:bodyPr lIns="91425" tIns="45700" rIns="91425" bIns="45700" anchor="ctr" anchorCtr="0">
            <a:noAutofit/>
          </a:bodyPr>
          <a:lstStyle/>
          <a:p>
            <a:pPr marL="0" marR="0" lvl="0" indent="0" algn="ctr" rtl="0">
              <a:spcBef>
                <a:spcPts val="0"/>
              </a:spcBef>
              <a:buClr>
                <a:schemeClr val="dk1"/>
              </a:buClr>
              <a:buSzPct val="25000"/>
              <a:buFont typeface="Calibri"/>
              <a:buNone/>
            </a:pPr>
            <a:r>
              <a:rPr lang="en-US" sz="4400" b="0" i="0" u="none" strike="noStrike" cap="none" baseline="0">
                <a:solidFill>
                  <a:schemeClr val="dk1"/>
                </a:solidFill>
                <a:latin typeface="Calibri"/>
                <a:ea typeface="Calibri"/>
                <a:cs typeface="Calibri"/>
                <a:sym typeface="Calibri"/>
              </a:rPr>
              <a:t>Introductions</a:t>
            </a:r>
          </a:p>
        </p:txBody>
      </p:sp>
      <p:sp>
        <p:nvSpPr>
          <p:cNvPr id="212" name="Shape 212"/>
          <p:cNvSpPr txBox="1">
            <a:spLocks noGrp="1"/>
          </p:cNvSpPr>
          <p:nvPr>
            <p:ph idx="1"/>
          </p:nvPr>
        </p:nvSpPr>
        <p:spPr>
          <a:prstGeom prst="rect">
            <a:avLst/>
          </a:prstGeom>
          <a:noFill/>
          <a:ln>
            <a:noFill/>
          </a:ln>
        </p:spPr>
        <p:txBody>
          <a:bodyPr lIns="91425" tIns="45700" rIns="91425" bIns="45700" anchor="t" anchorCtr="0">
            <a:noAutofit/>
          </a:bodyPr>
          <a:lstStyle/>
          <a:p>
            <a:pPr marL="342900" marR="0" lvl="0" indent="-342900" algn="l" rtl="0">
              <a:spcBef>
                <a:spcPts val="0"/>
              </a:spcBef>
              <a:buClr>
                <a:srgbClr val="FF0000"/>
              </a:buClr>
              <a:buSzPct val="100000"/>
              <a:buFont typeface="Arial"/>
              <a:buChar char="•"/>
            </a:pPr>
            <a:r>
              <a:rPr lang="en-US" sz="3200" b="0" i="0" u="none" strike="noStrike" cap="none" baseline="0">
                <a:solidFill>
                  <a:schemeClr val="dk1"/>
                </a:solidFill>
                <a:latin typeface="Calibri"/>
                <a:ea typeface="Calibri"/>
                <a:cs typeface="Calibri"/>
                <a:sym typeface="Calibri"/>
              </a:rPr>
              <a:t>Insert an Introductions Activity.</a:t>
            </a:r>
          </a:p>
        </p:txBody>
      </p:sp>
      <p:grpSp>
        <p:nvGrpSpPr>
          <p:cNvPr id="213" name="Shape 213"/>
          <p:cNvGrpSpPr/>
          <p:nvPr/>
        </p:nvGrpSpPr>
        <p:grpSpPr>
          <a:xfrm>
            <a:off x="12700" y="6211407"/>
            <a:ext cx="9144377" cy="659292"/>
            <a:chOff x="12700" y="6211407"/>
            <a:chExt cx="9144377" cy="659292"/>
          </a:xfrm>
        </p:grpSpPr>
        <p:sp>
          <p:nvSpPr>
            <p:cNvPr id="214" name="Shape 214"/>
            <p:cNvSpPr/>
            <p:nvPr/>
          </p:nvSpPr>
          <p:spPr>
            <a:xfrm>
              <a:off x="12700" y="6756656"/>
              <a:ext cx="9144000" cy="114043"/>
            </a:xfrm>
            <a:prstGeom prst="rect">
              <a:avLst/>
            </a:prstGeom>
            <a:gradFill>
              <a:gsLst>
                <a:gs pos="0">
                  <a:srgbClr val="FF0000"/>
                </a:gs>
                <a:gs pos="100000">
                  <a:srgbClr val="FFFFFF"/>
                </a:gs>
              </a:gsLst>
              <a:path path="circle">
                <a:fillToRect l="100000" b="100000"/>
              </a:path>
              <a:tileRect t="-100000" r="-100000"/>
            </a:gradFill>
            <a:ln>
              <a:noFill/>
            </a:ln>
          </p:spPr>
          <p:txBody>
            <a:bodyPr lIns="91425" tIns="45700" rIns="91425" bIns="45700" anchor="ctr" anchorCtr="0">
              <a:noAutofit/>
            </a:bodyPr>
            <a:lstStyle/>
            <a:p>
              <a:pPr marL="0" marR="0" lvl="0" indent="0" algn="ctr" rtl="0">
                <a:spcBef>
                  <a:spcPts val="0"/>
                </a:spcBef>
                <a:buNone/>
              </a:pPr>
              <a:endParaRPr sz="1800" b="0" i="0" u="none" strike="noStrike" cap="none" baseline="0">
                <a:solidFill>
                  <a:schemeClr val="lt1"/>
                </a:solidFill>
                <a:latin typeface="Calibri"/>
                <a:ea typeface="Calibri"/>
                <a:cs typeface="Calibri"/>
                <a:sym typeface="Calibri"/>
              </a:endParaRPr>
            </a:p>
          </p:txBody>
        </p:sp>
        <p:sp>
          <p:nvSpPr>
            <p:cNvPr id="215" name="Shape 215"/>
            <p:cNvSpPr/>
            <p:nvPr/>
          </p:nvSpPr>
          <p:spPr>
            <a:xfrm>
              <a:off x="12700" y="6288896"/>
              <a:ext cx="9144377" cy="283567"/>
            </a:xfrm>
            <a:prstGeom prst="rect">
              <a:avLst/>
            </a:prstGeom>
            <a:gradFill>
              <a:gsLst>
                <a:gs pos="0">
                  <a:srgbClr val="008000"/>
                </a:gs>
                <a:gs pos="75000">
                  <a:srgbClr val="008000"/>
                </a:gs>
                <a:gs pos="100000">
                  <a:srgbClr val="FFFFFF"/>
                </a:gs>
              </a:gsLst>
              <a:path path="circle">
                <a:fillToRect l="100000" t="100000"/>
              </a:path>
              <a:tileRect r="-100000" b="-100000"/>
            </a:gradFill>
            <a:ln>
              <a:noFill/>
            </a:ln>
          </p:spPr>
          <p:txBody>
            <a:bodyPr lIns="91425" tIns="45700" rIns="91425" bIns="45700" anchor="ctr" anchorCtr="0">
              <a:noAutofit/>
            </a:bodyPr>
            <a:lstStyle/>
            <a:p>
              <a:pPr marL="0" marR="0" lvl="0" indent="0" algn="ctr" rtl="0">
                <a:spcBef>
                  <a:spcPts val="0"/>
                </a:spcBef>
                <a:buNone/>
              </a:pPr>
              <a:endParaRPr sz="1800" b="0" i="0" u="none" strike="noStrike" cap="none" baseline="0">
                <a:solidFill>
                  <a:schemeClr val="lt1"/>
                </a:solidFill>
                <a:latin typeface="Calibri"/>
                <a:ea typeface="Calibri"/>
                <a:cs typeface="Calibri"/>
                <a:sym typeface="Calibri"/>
              </a:endParaRPr>
            </a:p>
          </p:txBody>
        </p:sp>
        <p:sp>
          <p:nvSpPr>
            <p:cNvPr id="216" name="Shape 216"/>
            <p:cNvSpPr/>
            <p:nvPr/>
          </p:nvSpPr>
          <p:spPr>
            <a:xfrm>
              <a:off x="12700" y="6572092"/>
              <a:ext cx="9144000" cy="184935"/>
            </a:xfrm>
            <a:prstGeom prst="rect">
              <a:avLst/>
            </a:prstGeom>
            <a:gradFill>
              <a:gsLst>
                <a:gs pos="0">
                  <a:srgbClr val="FFF123"/>
                </a:gs>
                <a:gs pos="65000">
                  <a:srgbClr val="FFF123"/>
                </a:gs>
                <a:gs pos="90000">
                  <a:srgbClr val="FFFFFF"/>
                </a:gs>
                <a:gs pos="100000">
                  <a:srgbClr val="FFFFFF"/>
                </a:gs>
              </a:gsLst>
              <a:path path="circle">
                <a:fillToRect l="100000" t="100000"/>
              </a:path>
              <a:tileRect r="-100000" b="-100000"/>
            </a:gradFill>
            <a:ln>
              <a:noFill/>
            </a:ln>
          </p:spPr>
          <p:txBody>
            <a:bodyPr lIns="91425" tIns="45700" rIns="91425" bIns="45700" anchor="ctr" anchorCtr="0">
              <a:noAutofit/>
            </a:bodyPr>
            <a:lstStyle/>
            <a:p>
              <a:pPr marL="0" marR="0" lvl="0" indent="0" algn="ctr" rtl="0">
                <a:spcBef>
                  <a:spcPts val="0"/>
                </a:spcBef>
                <a:buNone/>
              </a:pPr>
              <a:endParaRPr sz="1800" b="0" i="0" u="none" strike="noStrike" cap="none" baseline="0">
                <a:solidFill>
                  <a:schemeClr val="lt1"/>
                </a:solidFill>
                <a:latin typeface="Calibri"/>
                <a:ea typeface="Calibri"/>
                <a:cs typeface="Calibri"/>
                <a:sym typeface="Calibri"/>
              </a:endParaRPr>
            </a:p>
          </p:txBody>
        </p:sp>
        <p:sp>
          <p:nvSpPr>
            <p:cNvPr id="217" name="Shape 217"/>
            <p:cNvSpPr txBox="1"/>
            <p:nvPr/>
          </p:nvSpPr>
          <p:spPr>
            <a:xfrm>
              <a:off x="673595" y="6211407"/>
              <a:ext cx="1752104" cy="369332"/>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US" sz="1800" b="0" i="0" u="none" strike="noStrike" cap="none" baseline="0">
                  <a:solidFill>
                    <a:schemeClr val="lt1"/>
                  </a:solidFill>
                  <a:latin typeface="Calibri"/>
                  <a:ea typeface="Calibri"/>
                  <a:cs typeface="Calibri"/>
                  <a:sym typeface="Calibri"/>
                </a:rPr>
                <a:t>MO SW-PBS</a:t>
              </a:r>
            </a:p>
          </p:txBody>
        </p:sp>
      </p:grpSp>
    </p:spTree>
  </p:cSld>
  <p:clrMapOvr>
    <a:masterClrMapping/>
  </p:clrMapOvr>
  <p:transition spd="slow">
    <p:cut/>
  </p:transition>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Implementation of Procedures </a:t>
            </a:r>
          </a:p>
        </p:txBody>
      </p:sp>
      <p:sp>
        <p:nvSpPr>
          <p:cNvPr id="3" name="Content Placeholder 2"/>
          <p:cNvSpPr>
            <a:spLocks noGrp="1"/>
          </p:cNvSpPr>
          <p:nvPr>
            <p:ph idx="1"/>
          </p:nvPr>
        </p:nvSpPr>
        <p:spPr>
          <a:xfrm>
            <a:off x="457200" y="1600200"/>
            <a:ext cx="8382000" cy="4800600"/>
          </a:xfrm>
        </p:spPr>
        <p:txBody>
          <a:bodyPr/>
          <a:lstStyle/>
          <a:p>
            <a:pPr marL="239713" indent="-239713">
              <a:buClr>
                <a:srgbClr val="FF0000"/>
              </a:buClr>
            </a:pPr>
            <a:r>
              <a:rPr lang="en-US" sz="3000" dirty="0"/>
              <a:t>Answer Why, Who, What, Where, When and How </a:t>
            </a:r>
          </a:p>
          <a:p>
            <a:pPr marL="457200" lvl="1" indent="-217488">
              <a:buClr>
                <a:srgbClr val="FF0000"/>
              </a:buClr>
              <a:buFont typeface="Arial" panose="020B0604020202020204" pitchFamily="34" charset="0"/>
              <a:buChar char="•"/>
            </a:pPr>
            <a:r>
              <a:rPr lang="en-US" dirty="0"/>
              <a:t>WHY is this procedure needed?</a:t>
            </a:r>
          </a:p>
          <a:p>
            <a:pPr marL="457200" lvl="1" indent="-217488">
              <a:buClr>
                <a:srgbClr val="FF0000"/>
              </a:buClr>
              <a:buFont typeface="Arial" panose="020B0604020202020204" pitchFamily="34" charset="0"/>
              <a:buChar char="•"/>
            </a:pPr>
            <a:r>
              <a:rPr lang="en-US" dirty="0"/>
              <a:t>WHO needs to be taught this procedure and who will teach it?</a:t>
            </a:r>
          </a:p>
          <a:p>
            <a:pPr marL="457200" lvl="1" indent="-217488">
              <a:buClr>
                <a:srgbClr val="FF0000"/>
              </a:buClr>
              <a:buFont typeface="Arial" panose="020B0604020202020204" pitchFamily="34" charset="0"/>
              <a:buChar char="•"/>
            </a:pPr>
            <a:r>
              <a:rPr lang="en-US" dirty="0"/>
              <a:t>WHAT are the steps for successful completion of the procedure?</a:t>
            </a:r>
          </a:p>
          <a:p>
            <a:pPr marL="457200" lvl="1" indent="-217488">
              <a:buClr>
                <a:srgbClr val="FF0000"/>
              </a:buClr>
              <a:buFont typeface="Arial" panose="020B0604020202020204" pitchFamily="34" charset="0"/>
              <a:buChar char="•"/>
            </a:pPr>
            <a:r>
              <a:rPr lang="en-US" dirty="0"/>
              <a:t>WHERE will this procedure be taught?</a:t>
            </a:r>
          </a:p>
          <a:p>
            <a:pPr marL="457200" lvl="1" indent="-217488">
              <a:buClr>
                <a:srgbClr val="FF0000"/>
              </a:buClr>
              <a:buFont typeface="Arial" panose="020B0604020202020204" pitchFamily="34" charset="0"/>
              <a:buChar char="•"/>
            </a:pPr>
            <a:r>
              <a:rPr lang="en-US" dirty="0"/>
              <a:t>WHEN will the procedure be taught?</a:t>
            </a:r>
          </a:p>
          <a:p>
            <a:pPr marL="457200" lvl="1" indent="-217488">
              <a:buClr>
                <a:srgbClr val="FF0000"/>
              </a:buClr>
              <a:buFont typeface="Arial" panose="020B0604020202020204" pitchFamily="34" charset="0"/>
              <a:buChar char="•"/>
            </a:pPr>
            <a:r>
              <a:rPr lang="en-US" dirty="0"/>
              <a:t>HOW will you recognize procedure compliance?</a:t>
            </a:r>
          </a:p>
          <a:p>
            <a:pPr marL="0" indent="0">
              <a:buNone/>
            </a:pPr>
            <a:endParaRPr lang="en-US" dirty="0"/>
          </a:p>
        </p:txBody>
      </p:sp>
    </p:spTree>
    <p:extLst>
      <p:ext uri="{BB962C8B-B14F-4D97-AF65-F5344CB8AC3E}">
        <p14:creationId xmlns:p14="http://schemas.microsoft.com/office/powerpoint/2010/main" val="3674329622"/>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lgn="l"/>
            <a:r>
              <a:rPr lang="en-US" sz="4000" dirty="0">
                <a:solidFill>
                  <a:srgbClr val="008000"/>
                </a:solidFill>
                <a:latin typeface="Calibri" panose="020F0502020204030204" pitchFamily="34" charset="0"/>
                <a:cs typeface="Franklin Gothic Book"/>
              </a:rPr>
              <a:t>Discussion: </a:t>
            </a:r>
            <a:r>
              <a:rPr lang="en-US" sz="4000" dirty="0">
                <a:solidFill>
                  <a:srgbClr val="FF0000"/>
                </a:solidFill>
                <a:latin typeface="Calibri" panose="020F0502020204030204" pitchFamily="34" charset="0"/>
                <a:cs typeface="Franklin Gothic Book"/>
              </a:rPr>
              <a:t>Procedures to 				                 Routines</a:t>
            </a:r>
          </a:p>
        </p:txBody>
      </p:sp>
      <p:sp>
        <p:nvSpPr>
          <p:cNvPr id="5" name="Content Placeholder 4"/>
          <p:cNvSpPr>
            <a:spLocks noGrp="1"/>
          </p:cNvSpPr>
          <p:nvPr>
            <p:ph idx="1"/>
          </p:nvPr>
        </p:nvSpPr>
        <p:spPr>
          <a:xfrm>
            <a:off x="457200" y="1947333"/>
            <a:ext cx="8229600" cy="4178830"/>
          </a:xfrm>
        </p:spPr>
        <p:txBody>
          <a:bodyPr/>
          <a:lstStyle/>
          <a:p>
            <a:pPr marL="457200" indent="-457200">
              <a:buClr>
                <a:srgbClr val="FF0000"/>
              </a:buClr>
              <a:buFont typeface="Arial"/>
              <a:buChar char="•"/>
            </a:pPr>
            <a:r>
              <a:rPr lang="en-US" dirty="0">
                <a:solidFill>
                  <a:srgbClr val="000000"/>
                </a:solidFill>
              </a:rPr>
              <a:t>Turn to a partner and identify 3 examples of procedures that have become routine for you or your students.  </a:t>
            </a:r>
          </a:p>
          <a:p>
            <a:pPr lvl="1">
              <a:buClr>
                <a:srgbClr val="FF0000"/>
              </a:buClr>
              <a:buFont typeface="Arial" panose="020B0604020202020204" pitchFamily="34" charset="0"/>
              <a:buChar char="•"/>
            </a:pPr>
            <a:r>
              <a:rPr lang="en-US" dirty="0">
                <a:solidFill>
                  <a:srgbClr val="000000"/>
                </a:solidFill>
              </a:rPr>
              <a:t>Think of in-school and out-of-school examples</a:t>
            </a:r>
          </a:p>
          <a:p>
            <a:pPr marL="457200" indent="-457200">
              <a:buClr>
                <a:srgbClr val="FF0000"/>
              </a:buClr>
              <a:buFont typeface="Arial"/>
              <a:buChar char="•"/>
            </a:pPr>
            <a:r>
              <a:rPr lang="en-US" dirty="0">
                <a:solidFill>
                  <a:srgbClr val="000000"/>
                </a:solidFill>
              </a:rPr>
              <a:t>How did the procedure become routine?</a:t>
            </a:r>
          </a:p>
        </p:txBody>
      </p:sp>
      <p:grpSp>
        <p:nvGrpSpPr>
          <p:cNvPr id="7" name="Group 6"/>
          <p:cNvGrpSpPr/>
          <p:nvPr/>
        </p:nvGrpSpPr>
        <p:grpSpPr>
          <a:xfrm>
            <a:off x="35169" y="6009166"/>
            <a:ext cx="9144378" cy="659292"/>
            <a:chOff x="12700" y="6211407"/>
            <a:chExt cx="9144378" cy="659292"/>
          </a:xfrm>
        </p:grpSpPr>
        <p:sp>
          <p:nvSpPr>
            <p:cNvPr id="8" name="Rectangle 7"/>
            <p:cNvSpPr/>
            <p:nvPr/>
          </p:nvSpPr>
          <p:spPr>
            <a:xfrm>
              <a:off x="12700" y="6756656"/>
              <a:ext cx="9144000" cy="114043"/>
            </a:xfrm>
            <a:prstGeom prst="rect">
              <a:avLst/>
            </a:prstGeom>
            <a:gradFill flip="none" rotWithShape="1">
              <a:gsLst>
                <a:gs pos="0">
                  <a:srgbClr val="FF0000"/>
                </a:gs>
                <a:gs pos="100000">
                  <a:srgbClr val="FFFFFF"/>
                </a:gs>
              </a:gsLst>
              <a:path path="circle">
                <a:fillToRect l="100000" b="100000"/>
              </a:path>
              <a:tileRect t="-100000" r="-100000"/>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9" name="Rectangle 8"/>
            <p:cNvSpPr/>
            <p:nvPr/>
          </p:nvSpPr>
          <p:spPr>
            <a:xfrm>
              <a:off x="12700" y="6288897"/>
              <a:ext cx="9144378" cy="283567"/>
            </a:xfrm>
            <a:prstGeom prst="rect">
              <a:avLst/>
            </a:prstGeom>
            <a:gradFill flip="none" rotWithShape="1">
              <a:gsLst>
                <a:gs pos="75000">
                  <a:srgbClr val="008000"/>
                </a:gs>
                <a:gs pos="100000">
                  <a:srgbClr val="FFFFFF"/>
                </a:gs>
              </a:gsLst>
              <a:path path="circle">
                <a:fillToRect l="100000" t="100000"/>
              </a:path>
              <a:tileRect r="-100000" b="-100000"/>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0" name="Rectangle 9"/>
            <p:cNvSpPr/>
            <p:nvPr/>
          </p:nvSpPr>
          <p:spPr>
            <a:xfrm>
              <a:off x="12700" y="6572093"/>
              <a:ext cx="9144000" cy="184935"/>
            </a:xfrm>
            <a:prstGeom prst="rect">
              <a:avLst/>
            </a:prstGeom>
            <a:gradFill flip="none" rotWithShape="1">
              <a:gsLst>
                <a:gs pos="65000">
                  <a:srgbClr val="FFF123"/>
                </a:gs>
                <a:gs pos="90000">
                  <a:srgbClr val="FFFFFF"/>
                </a:gs>
              </a:gsLst>
              <a:path path="circle">
                <a:fillToRect l="100000" t="100000"/>
              </a:path>
              <a:tileRect r="-100000" b="-100000"/>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1" name="TextBox 10"/>
            <p:cNvSpPr txBox="1"/>
            <p:nvPr/>
          </p:nvSpPr>
          <p:spPr>
            <a:xfrm>
              <a:off x="673596" y="6211407"/>
              <a:ext cx="1752104" cy="369332"/>
            </a:xfrm>
            <a:prstGeom prst="rect">
              <a:avLst/>
            </a:prstGeom>
            <a:noFill/>
            <a:effectLst>
              <a:outerShdw blurRad="44450" dist="38100" dir="2700000" algn="tl" rotWithShape="0">
                <a:srgbClr val="008000"/>
              </a:outerShdw>
            </a:effectLst>
          </p:spPr>
          <p:txBody>
            <a:bodyPr wrap="square" rtlCol="0">
              <a:spAutoFit/>
            </a:bodyPr>
            <a:lstStyle/>
            <a:p>
              <a:r>
                <a:rPr lang="en-US" dirty="0">
                  <a:solidFill>
                    <a:schemeClr val="bg1"/>
                  </a:solidFill>
                </a:rPr>
                <a:t>MO SW-PBS</a:t>
              </a:r>
            </a:p>
          </p:txBody>
        </p:sp>
      </p:grpSp>
    </p:spTree>
    <p:extLst>
      <p:ext uri="{BB962C8B-B14F-4D97-AF65-F5344CB8AC3E}">
        <p14:creationId xmlns:p14="http://schemas.microsoft.com/office/powerpoint/2010/main" val="2988760246"/>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dirty="0" err="1"/>
              <a:t>Nonclassroom</a:t>
            </a:r>
            <a:r>
              <a:rPr lang="en-US" sz="4000" dirty="0"/>
              <a:t>: Elementary Example</a:t>
            </a:r>
          </a:p>
        </p:txBody>
      </p:sp>
      <p:sp>
        <p:nvSpPr>
          <p:cNvPr id="3" name="Content Placeholder 2"/>
          <p:cNvSpPr>
            <a:spLocks noGrp="1"/>
          </p:cNvSpPr>
          <p:nvPr>
            <p:ph idx="1"/>
          </p:nvPr>
        </p:nvSpPr>
        <p:spPr>
          <a:xfrm>
            <a:off x="457200" y="1447800"/>
            <a:ext cx="8229600" cy="4525963"/>
          </a:xfrm>
        </p:spPr>
        <p:txBody>
          <a:bodyPr/>
          <a:lstStyle/>
          <a:p>
            <a:pPr>
              <a:lnSpc>
                <a:spcPct val="150000"/>
              </a:lnSpc>
              <a:buClr>
                <a:srgbClr val="FF0000"/>
              </a:buClr>
            </a:pPr>
            <a:r>
              <a:rPr lang="en-US" dirty="0"/>
              <a:t>Hall Procedure</a:t>
            </a:r>
          </a:p>
          <a:p>
            <a:pPr lvl="1" defTabSz="914400" eaLnBrk="1" hangingPunct="1">
              <a:lnSpc>
                <a:spcPct val="150000"/>
              </a:lnSpc>
              <a:spcBef>
                <a:spcPts val="0"/>
              </a:spcBef>
              <a:spcAft>
                <a:spcPts val="600"/>
              </a:spcAft>
              <a:buClr>
                <a:srgbClr val="FF0000"/>
              </a:buClr>
              <a:buFont typeface="Times" charset="0"/>
              <a:buChar char="•"/>
            </a:pPr>
            <a:r>
              <a:rPr lang="en-US" dirty="0"/>
              <a:t>Face forward, hands behind your back</a:t>
            </a:r>
          </a:p>
          <a:p>
            <a:pPr lvl="1" defTabSz="914400" eaLnBrk="1" hangingPunct="1">
              <a:lnSpc>
                <a:spcPct val="150000"/>
              </a:lnSpc>
              <a:spcBef>
                <a:spcPts val="0"/>
              </a:spcBef>
              <a:spcAft>
                <a:spcPts val="600"/>
              </a:spcAft>
              <a:buClr>
                <a:srgbClr val="FF0000"/>
              </a:buClr>
              <a:buFont typeface="Times" charset="0"/>
              <a:buChar char="•"/>
            </a:pPr>
            <a:r>
              <a:rPr lang="en-US" dirty="0"/>
              <a:t>Keep 1 tile in front and back</a:t>
            </a:r>
          </a:p>
          <a:p>
            <a:pPr lvl="1" defTabSz="914400" eaLnBrk="1" hangingPunct="1">
              <a:lnSpc>
                <a:spcPct val="150000"/>
              </a:lnSpc>
              <a:spcBef>
                <a:spcPts val="0"/>
              </a:spcBef>
              <a:spcAft>
                <a:spcPts val="600"/>
              </a:spcAft>
              <a:buClr>
                <a:srgbClr val="FF0000"/>
              </a:buClr>
              <a:buFont typeface="Times" charset="0"/>
              <a:buChar char="•"/>
            </a:pPr>
            <a:r>
              <a:rPr lang="en-US" dirty="0"/>
              <a:t>Keep your voice silent as we go</a:t>
            </a:r>
          </a:p>
          <a:p>
            <a:pPr lvl="1" defTabSz="914400" eaLnBrk="1" hangingPunct="1">
              <a:lnSpc>
                <a:spcPct val="150000"/>
              </a:lnSpc>
              <a:spcBef>
                <a:spcPts val="0"/>
              </a:spcBef>
              <a:spcAft>
                <a:spcPts val="600"/>
              </a:spcAft>
              <a:buClr>
                <a:srgbClr val="FF0000"/>
              </a:buClr>
              <a:buFont typeface="Times" charset="0"/>
              <a:buChar char="•"/>
            </a:pPr>
            <a:r>
              <a:rPr lang="en-US" dirty="0"/>
              <a:t> Stop at the sign and let your Tiger Pride show!</a:t>
            </a:r>
          </a:p>
          <a:p>
            <a:pPr marL="457200" lvl="1" indent="0" defTabSz="914400" eaLnBrk="1" hangingPunct="1">
              <a:lnSpc>
                <a:spcPct val="150000"/>
              </a:lnSpc>
              <a:spcBef>
                <a:spcPts val="0"/>
              </a:spcBef>
              <a:spcAft>
                <a:spcPts val="600"/>
              </a:spcAft>
              <a:buClr>
                <a:srgbClr val="FF0000"/>
              </a:buClr>
              <a:buNone/>
            </a:pPr>
            <a:endParaRPr lang="en-US" dirty="0"/>
          </a:p>
        </p:txBody>
      </p:sp>
    </p:spTree>
    <p:extLst>
      <p:ext uri="{BB962C8B-B14F-4D97-AF65-F5344CB8AC3E}">
        <p14:creationId xmlns:p14="http://schemas.microsoft.com/office/powerpoint/2010/main" val="1915832047"/>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dirty="0" err="1"/>
              <a:t>Nonclassroom</a:t>
            </a:r>
            <a:r>
              <a:rPr lang="en-US" sz="4000" dirty="0"/>
              <a:t>: Secondary Example</a:t>
            </a:r>
          </a:p>
        </p:txBody>
      </p:sp>
      <p:sp>
        <p:nvSpPr>
          <p:cNvPr id="3" name="Content Placeholder 2"/>
          <p:cNvSpPr>
            <a:spLocks noGrp="1"/>
          </p:cNvSpPr>
          <p:nvPr>
            <p:ph idx="1"/>
          </p:nvPr>
        </p:nvSpPr>
        <p:spPr>
          <a:xfrm>
            <a:off x="457200" y="1447800"/>
            <a:ext cx="8229600" cy="4648200"/>
          </a:xfrm>
        </p:spPr>
        <p:txBody>
          <a:bodyPr>
            <a:normAutofit lnSpcReduction="10000"/>
          </a:bodyPr>
          <a:lstStyle/>
          <a:p>
            <a:pPr lvl="0">
              <a:lnSpc>
                <a:spcPct val="150000"/>
              </a:lnSpc>
              <a:buClr>
                <a:srgbClr val="FF0000"/>
              </a:buClr>
            </a:pPr>
            <a:r>
              <a:rPr lang="en-US" dirty="0"/>
              <a:t>Hall Procedure</a:t>
            </a:r>
          </a:p>
          <a:p>
            <a:pPr lvl="1" indent="-338138" defTabSz="914400" eaLnBrk="1" hangingPunct="1">
              <a:spcBef>
                <a:spcPts val="0"/>
              </a:spcBef>
              <a:spcAft>
                <a:spcPts val="600"/>
              </a:spcAft>
              <a:buClr>
                <a:srgbClr val="FF0000"/>
              </a:buClr>
              <a:buFont typeface="Times" charset="0"/>
              <a:buChar char="•"/>
            </a:pPr>
            <a:r>
              <a:rPr lang="en-US" dirty="0"/>
              <a:t>Attend to personal needs (restroom, water fountain, etc.)</a:t>
            </a:r>
          </a:p>
          <a:p>
            <a:pPr lvl="1" indent="-338138" defTabSz="914400" eaLnBrk="1" hangingPunct="1">
              <a:lnSpc>
                <a:spcPct val="150000"/>
              </a:lnSpc>
              <a:spcBef>
                <a:spcPts val="0"/>
              </a:spcBef>
              <a:spcAft>
                <a:spcPts val="600"/>
              </a:spcAft>
              <a:buClr>
                <a:srgbClr val="FF0000"/>
              </a:buClr>
              <a:buFont typeface="Times" charset="0"/>
              <a:buChar char="•"/>
            </a:pPr>
            <a:r>
              <a:rPr lang="en-US" dirty="0"/>
              <a:t>Use your locker at scheduled times.  </a:t>
            </a:r>
          </a:p>
          <a:p>
            <a:pPr lvl="1" defTabSz="914400" eaLnBrk="1" hangingPunct="1">
              <a:spcBef>
                <a:spcPts val="0"/>
              </a:spcBef>
              <a:spcAft>
                <a:spcPts val="600"/>
              </a:spcAft>
              <a:buClr>
                <a:srgbClr val="FF0000"/>
              </a:buClr>
              <a:buFont typeface="Times" charset="0"/>
              <a:buChar char="•"/>
            </a:pPr>
            <a:r>
              <a:rPr lang="en-US" dirty="0"/>
              <a:t>Get books and materials, then walk directly to class </a:t>
            </a:r>
          </a:p>
          <a:p>
            <a:pPr lvl="1" defTabSz="914400" eaLnBrk="1" hangingPunct="1">
              <a:lnSpc>
                <a:spcPct val="150000"/>
              </a:lnSpc>
              <a:spcBef>
                <a:spcPts val="0"/>
              </a:spcBef>
              <a:spcAft>
                <a:spcPts val="600"/>
              </a:spcAft>
              <a:buClr>
                <a:srgbClr val="FF0000"/>
              </a:buClr>
              <a:buFont typeface="Times" charset="0"/>
              <a:buChar char="•"/>
            </a:pPr>
            <a:r>
              <a:rPr lang="en-US" dirty="0"/>
              <a:t>Keep to the right and keep moving – “walk &amp; talk”</a:t>
            </a:r>
          </a:p>
          <a:p>
            <a:pPr lvl="1" defTabSz="914400" eaLnBrk="1" hangingPunct="1">
              <a:lnSpc>
                <a:spcPct val="150000"/>
              </a:lnSpc>
              <a:spcBef>
                <a:spcPts val="0"/>
              </a:spcBef>
              <a:spcAft>
                <a:spcPts val="600"/>
              </a:spcAft>
              <a:buClr>
                <a:srgbClr val="FF0000"/>
              </a:buClr>
              <a:buFont typeface="Times" charset="0"/>
              <a:buChar char="•"/>
            </a:pPr>
            <a:r>
              <a:rPr lang="en-US" dirty="0"/>
              <a:t>Use voice level 1	</a:t>
            </a:r>
          </a:p>
          <a:p>
            <a:pPr marL="0" indent="0">
              <a:buNone/>
            </a:pPr>
            <a:endParaRPr lang="en-US" dirty="0"/>
          </a:p>
          <a:p>
            <a:pPr marL="0" indent="0">
              <a:buNone/>
            </a:pPr>
            <a:endParaRPr lang="en-US" dirty="0"/>
          </a:p>
        </p:txBody>
      </p:sp>
    </p:spTree>
    <p:extLst>
      <p:ext uri="{BB962C8B-B14F-4D97-AF65-F5344CB8AC3E}">
        <p14:creationId xmlns:p14="http://schemas.microsoft.com/office/powerpoint/2010/main" val="2115626817"/>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l"/>
            <a:r>
              <a:rPr lang="en-US" dirty="0">
                <a:solidFill>
                  <a:srgbClr val="008000"/>
                </a:solidFill>
              </a:rPr>
              <a:t>Topic in Action: </a:t>
            </a:r>
            <a:r>
              <a:rPr lang="en-US" dirty="0">
                <a:solidFill>
                  <a:srgbClr val="FF0000"/>
                </a:solidFill>
              </a:rPr>
              <a:t>Non-Classroom  	 			            Procedures</a:t>
            </a:r>
          </a:p>
        </p:txBody>
      </p:sp>
      <p:sp>
        <p:nvSpPr>
          <p:cNvPr id="3" name="Content Placeholder 2"/>
          <p:cNvSpPr>
            <a:spLocks noGrp="1"/>
          </p:cNvSpPr>
          <p:nvPr>
            <p:ph idx="1"/>
          </p:nvPr>
        </p:nvSpPr>
        <p:spPr>
          <a:xfrm>
            <a:off x="457200" y="1828159"/>
            <a:ext cx="8229600" cy="4298004"/>
          </a:xfrm>
        </p:spPr>
        <p:txBody>
          <a:bodyPr>
            <a:normAutofit lnSpcReduction="10000"/>
          </a:bodyPr>
          <a:lstStyle/>
          <a:p>
            <a:r>
              <a:rPr lang="en-US" i="1" dirty="0">
                <a:solidFill>
                  <a:srgbClr val="008000"/>
                </a:solidFill>
                <a:latin typeface="Calibri" panose="020F0502020204030204" pitchFamily="34" charset="0"/>
                <a:cs typeface="Franklin Gothic Book"/>
              </a:rPr>
              <a:t>With your team respond to the following:</a:t>
            </a:r>
          </a:p>
          <a:p>
            <a:pPr marL="457200" indent="-457200">
              <a:buFont typeface="Arial"/>
              <a:buChar char="•"/>
            </a:pPr>
            <a:r>
              <a:rPr lang="en-US" i="1" dirty="0">
                <a:solidFill>
                  <a:schemeClr val="tx1"/>
                </a:solidFill>
                <a:latin typeface="Calibri" panose="020F0502020204030204" pitchFamily="34" charset="0"/>
                <a:cs typeface="Franklin Gothic Book"/>
              </a:rPr>
              <a:t>What is the procedure for </a:t>
            </a:r>
            <a:r>
              <a:rPr lang="en-US" b="1" i="1" dirty="0">
                <a:solidFill>
                  <a:schemeClr val="tx1"/>
                </a:solidFill>
                <a:latin typeface="Calibri" panose="020F0502020204030204" pitchFamily="34" charset="0"/>
                <a:cs typeface="Franklin Gothic Book"/>
              </a:rPr>
              <a:t>all</a:t>
            </a:r>
            <a:r>
              <a:rPr lang="en-US" i="1" dirty="0">
                <a:solidFill>
                  <a:schemeClr val="tx1"/>
                </a:solidFill>
                <a:latin typeface="Calibri" panose="020F0502020204030204" pitchFamily="34" charset="0"/>
                <a:cs typeface="Franklin Gothic Book"/>
              </a:rPr>
              <a:t> students . . . </a:t>
            </a:r>
          </a:p>
          <a:p>
            <a:pPr marL="457200" indent="-457200">
              <a:buFont typeface="Arial"/>
              <a:buChar char="•"/>
            </a:pPr>
            <a:r>
              <a:rPr lang="en-US" sz="2600" dirty="0">
                <a:solidFill>
                  <a:schemeClr val="tx1"/>
                </a:solidFill>
              </a:rPr>
              <a:t>Before school?</a:t>
            </a:r>
          </a:p>
          <a:p>
            <a:pPr marL="457200" indent="-457200">
              <a:buFont typeface="Arial"/>
              <a:buChar char="•"/>
            </a:pPr>
            <a:r>
              <a:rPr lang="en-US" sz="2600" dirty="0">
                <a:solidFill>
                  <a:schemeClr val="tx1"/>
                </a:solidFill>
              </a:rPr>
              <a:t>Passing in the hall?</a:t>
            </a:r>
          </a:p>
          <a:p>
            <a:pPr marL="457200" indent="-457200">
              <a:buFont typeface="Arial"/>
              <a:buChar char="•"/>
            </a:pPr>
            <a:r>
              <a:rPr lang="en-US" sz="2600" dirty="0">
                <a:solidFill>
                  <a:schemeClr val="tx1"/>
                </a:solidFill>
              </a:rPr>
              <a:t>Eating in the cafeteria?</a:t>
            </a:r>
          </a:p>
          <a:p>
            <a:pPr marL="457200" indent="-457200">
              <a:buFont typeface="Arial"/>
              <a:buChar char="•"/>
            </a:pPr>
            <a:r>
              <a:rPr lang="en-US" sz="2600" dirty="0">
                <a:solidFill>
                  <a:schemeClr val="tx1"/>
                </a:solidFill>
              </a:rPr>
              <a:t>Going to assemblies?</a:t>
            </a:r>
          </a:p>
          <a:p>
            <a:pPr marL="457200" indent="-457200">
              <a:buFont typeface="Arial"/>
              <a:buChar char="•"/>
            </a:pPr>
            <a:r>
              <a:rPr lang="en-US" sz="2600" dirty="0">
                <a:solidFill>
                  <a:schemeClr val="tx1"/>
                </a:solidFill>
              </a:rPr>
              <a:t>After school?</a:t>
            </a:r>
          </a:p>
          <a:p>
            <a:pPr marL="457200" indent="-457200">
              <a:buFont typeface="Arial"/>
              <a:buChar char="•"/>
            </a:pPr>
            <a:r>
              <a:rPr lang="en-US" i="1" dirty="0">
                <a:solidFill>
                  <a:schemeClr val="tx1"/>
                </a:solidFill>
                <a:latin typeface="Calibri" panose="020F0502020204030204" pitchFamily="34" charset="0"/>
                <a:cs typeface="Franklin Gothic Book"/>
              </a:rPr>
              <a:t>Do all teachers in your school follow the same procedure for these activities?</a:t>
            </a:r>
          </a:p>
          <a:p>
            <a:endParaRPr lang="en-US" dirty="0"/>
          </a:p>
        </p:txBody>
      </p:sp>
    </p:spTree>
    <p:extLst>
      <p:ext uri="{BB962C8B-B14F-4D97-AF65-F5344CB8AC3E}">
        <p14:creationId xmlns:p14="http://schemas.microsoft.com/office/powerpoint/2010/main" val="119548930"/>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dirty="0">
                <a:solidFill>
                  <a:srgbClr val="008000"/>
                </a:solidFill>
              </a:rPr>
              <a:t>Activity: </a:t>
            </a:r>
            <a:r>
              <a:rPr lang="en-US" dirty="0">
                <a:solidFill>
                  <a:srgbClr val="FF0000"/>
                </a:solidFill>
              </a:rPr>
              <a:t>Procedure Writing</a:t>
            </a:r>
          </a:p>
        </p:txBody>
      </p:sp>
      <p:sp>
        <p:nvSpPr>
          <p:cNvPr id="3" name="Content Placeholder 2"/>
          <p:cNvSpPr>
            <a:spLocks noGrp="1"/>
          </p:cNvSpPr>
          <p:nvPr>
            <p:ph idx="1"/>
          </p:nvPr>
        </p:nvSpPr>
        <p:spPr>
          <a:xfrm>
            <a:off x="457200" y="1789671"/>
            <a:ext cx="8229600" cy="4336492"/>
          </a:xfrm>
        </p:spPr>
        <p:txBody>
          <a:bodyPr>
            <a:normAutofit fontScale="92500"/>
          </a:bodyPr>
          <a:lstStyle/>
          <a:p>
            <a:r>
              <a:rPr lang="en-US" i="1" dirty="0">
                <a:solidFill>
                  <a:srgbClr val="008000"/>
                </a:solidFill>
                <a:latin typeface="Calibri" panose="020F0502020204030204" pitchFamily="34" charset="0"/>
                <a:cs typeface="Franklin Gothic Book"/>
              </a:rPr>
              <a:t>With a partner . . . </a:t>
            </a:r>
          </a:p>
          <a:p>
            <a:pPr marL="457200" indent="-457200">
              <a:buFont typeface="Arial"/>
              <a:buChar char="•"/>
            </a:pPr>
            <a:r>
              <a:rPr lang="en-US" sz="3000" dirty="0">
                <a:solidFill>
                  <a:schemeClr val="tx1"/>
                </a:solidFill>
              </a:rPr>
              <a:t>Select one of the procedures you identified during your discussion of </a:t>
            </a:r>
            <a:r>
              <a:rPr lang="en-US" sz="3000" dirty="0" err="1">
                <a:solidFill>
                  <a:schemeClr val="tx1"/>
                </a:solidFill>
              </a:rPr>
              <a:t>nonclassroom</a:t>
            </a:r>
            <a:r>
              <a:rPr lang="en-US" sz="3000" dirty="0">
                <a:solidFill>
                  <a:schemeClr val="tx1"/>
                </a:solidFill>
              </a:rPr>
              <a:t> procedures as not being </a:t>
            </a:r>
            <a:r>
              <a:rPr lang="en-US" sz="3000" i="1" dirty="0">
                <a:solidFill>
                  <a:schemeClr val="tx1"/>
                </a:solidFill>
              </a:rPr>
              <a:t>consistently</a:t>
            </a:r>
            <a:r>
              <a:rPr lang="en-US" sz="3000" dirty="0">
                <a:solidFill>
                  <a:schemeClr val="tx1"/>
                </a:solidFill>
              </a:rPr>
              <a:t> in place.</a:t>
            </a:r>
          </a:p>
          <a:p>
            <a:pPr marL="457200" indent="-457200">
              <a:buFont typeface="Arial"/>
              <a:buChar char="•"/>
            </a:pPr>
            <a:r>
              <a:rPr lang="en-US" sz="3000" dirty="0">
                <a:solidFill>
                  <a:schemeClr val="tx1"/>
                </a:solidFill>
                <a:ea typeface="ＭＳ Ｐゴシック" pitchFamily="34" charset="-128"/>
              </a:rPr>
              <a:t>Identify the desired outcome of the procedure.</a:t>
            </a:r>
          </a:p>
          <a:p>
            <a:pPr marL="457200" indent="-457200">
              <a:buFont typeface="Arial"/>
              <a:buChar char="•"/>
            </a:pPr>
            <a:r>
              <a:rPr lang="en-US" sz="3000" dirty="0">
                <a:solidFill>
                  <a:schemeClr val="tx1"/>
                </a:solidFill>
                <a:ea typeface="ＭＳ Ｐゴシック" pitchFamily="34" charset="-128"/>
              </a:rPr>
              <a:t>Sequentially list each step required to complete an activity (</a:t>
            </a:r>
            <a:r>
              <a:rPr lang="en-US" sz="3000" dirty="0">
                <a:solidFill>
                  <a:schemeClr val="tx1"/>
                </a:solidFill>
              </a:rPr>
              <a:t>each step must contain an observable action to be performed by the student).</a:t>
            </a:r>
            <a:endParaRPr lang="en-US" sz="3000" dirty="0">
              <a:solidFill>
                <a:schemeClr val="tx1"/>
              </a:solidFill>
              <a:ea typeface="ＭＳ Ｐゴシック" pitchFamily="34" charset="-128"/>
            </a:endParaRPr>
          </a:p>
          <a:p>
            <a:pPr marL="849313" lvl="2" indent="-282575">
              <a:lnSpc>
                <a:spcPct val="90000"/>
              </a:lnSpc>
            </a:pPr>
            <a:r>
              <a:rPr lang="en-US" sz="2600" dirty="0">
                <a:ea typeface="ＭＳ Ｐゴシック" pitchFamily="34" charset="-128"/>
              </a:rPr>
              <a:t>Describe what to do, when to do and how to do it.</a:t>
            </a:r>
            <a:endParaRPr lang="en-US" sz="3000" dirty="0">
              <a:ea typeface="ＭＳ Ｐゴシック" pitchFamily="34" charset="-128"/>
            </a:endParaRPr>
          </a:p>
          <a:p>
            <a:endParaRPr lang="en-US" dirty="0"/>
          </a:p>
        </p:txBody>
      </p:sp>
    </p:spTree>
    <p:extLst>
      <p:ext uri="{BB962C8B-B14F-4D97-AF65-F5344CB8AC3E}">
        <p14:creationId xmlns:p14="http://schemas.microsoft.com/office/powerpoint/2010/main" val="2480959865"/>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MO SW-PBS Teacher Tools</a:t>
            </a:r>
          </a:p>
        </p:txBody>
      </p:sp>
      <p:pic>
        <p:nvPicPr>
          <p:cNvPr id="7" name="Content Placeholder 6"/>
          <p:cNvPicPr>
            <a:picLocks noGrp="1" noChangeAspect="1"/>
          </p:cNvPicPr>
          <p:nvPr>
            <p:ph idx="1"/>
          </p:nvPr>
        </p:nvPicPr>
        <p:blipFill>
          <a:blip r:embed="rId3"/>
          <a:srcRect l="-71292" r="-71292"/>
          <a:stretch>
            <a:fillRect/>
          </a:stretch>
        </p:blipFill>
        <p:spPr>
          <a:xfrm>
            <a:off x="457200" y="1561712"/>
            <a:ext cx="8229600" cy="4525963"/>
          </a:xfrm>
        </p:spPr>
      </p:pic>
      <p:cxnSp>
        <p:nvCxnSpPr>
          <p:cNvPr id="9" name="Straight Arrow Connector 8"/>
          <p:cNvCxnSpPr/>
          <p:nvPr/>
        </p:nvCxnSpPr>
        <p:spPr>
          <a:xfrm flipH="1">
            <a:off x="1803400" y="2001353"/>
            <a:ext cx="1005698" cy="0"/>
          </a:xfrm>
          <a:prstGeom prst="straightConnector1">
            <a:avLst/>
          </a:prstGeom>
          <a:ln w="38100" cmpd="sng">
            <a:solidFill>
              <a:srgbClr val="008000"/>
            </a:solidFill>
            <a:tailEnd type="arrow"/>
          </a:ln>
        </p:spPr>
        <p:style>
          <a:lnRef idx="2">
            <a:schemeClr val="accent1"/>
          </a:lnRef>
          <a:fillRef idx="0">
            <a:schemeClr val="accent1"/>
          </a:fillRef>
          <a:effectRef idx="1">
            <a:schemeClr val="accent1"/>
          </a:effectRef>
          <a:fontRef idx="minor">
            <a:schemeClr val="tx1"/>
          </a:fontRef>
        </p:style>
      </p:cxnSp>
      <p:cxnSp>
        <p:nvCxnSpPr>
          <p:cNvPr id="12" name="Straight Arrow Connector 11"/>
          <p:cNvCxnSpPr/>
          <p:nvPr/>
        </p:nvCxnSpPr>
        <p:spPr>
          <a:xfrm>
            <a:off x="6299200" y="5049353"/>
            <a:ext cx="1005698" cy="0"/>
          </a:xfrm>
          <a:prstGeom prst="straightConnector1">
            <a:avLst/>
          </a:prstGeom>
          <a:ln w="38100" cmpd="sng">
            <a:solidFill>
              <a:srgbClr val="008000"/>
            </a:solidFill>
            <a:tailEnd type="arrow"/>
          </a:ln>
        </p:spPr>
        <p:style>
          <a:lnRef idx="2">
            <a:schemeClr val="accent1"/>
          </a:lnRef>
          <a:fillRef idx="0">
            <a:schemeClr val="accent1"/>
          </a:fillRef>
          <a:effectRef idx="1">
            <a:schemeClr val="accent1"/>
          </a:effectRef>
          <a:fontRef idx="minor">
            <a:schemeClr val="tx1"/>
          </a:fontRef>
        </p:style>
      </p:cxnSp>
      <p:cxnSp>
        <p:nvCxnSpPr>
          <p:cNvPr id="13" name="Straight Arrow Connector 12"/>
          <p:cNvCxnSpPr/>
          <p:nvPr/>
        </p:nvCxnSpPr>
        <p:spPr>
          <a:xfrm flipH="1">
            <a:off x="1803400" y="3068153"/>
            <a:ext cx="1005698" cy="0"/>
          </a:xfrm>
          <a:prstGeom prst="straightConnector1">
            <a:avLst/>
          </a:prstGeom>
          <a:ln w="38100" cmpd="sng">
            <a:solidFill>
              <a:srgbClr val="008000"/>
            </a:solidFill>
            <a:tailEnd type="arrow"/>
          </a:ln>
        </p:spPr>
        <p:style>
          <a:lnRef idx="2">
            <a:schemeClr val="accent1"/>
          </a:lnRef>
          <a:fillRef idx="0">
            <a:schemeClr val="accent1"/>
          </a:fillRef>
          <a:effectRef idx="1">
            <a:schemeClr val="accent1"/>
          </a:effectRef>
          <a:fontRef idx="minor">
            <a:schemeClr val="tx1"/>
          </a:fontRef>
        </p:style>
      </p:cxnSp>
      <p:cxnSp>
        <p:nvCxnSpPr>
          <p:cNvPr id="14" name="Straight Arrow Connector 13"/>
          <p:cNvCxnSpPr/>
          <p:nvPr/>
        </p:nvCxnSpPr>
        <p:spPr>
          <a:xfrm>
            <a:off x="6299200" y="3474553"/>
            <a:ext cx="1005698" cy="0"/>
          </a:xfrm>
          <a:prstGeom prst="straightConnector1">
            <a:avLst/>
          </a:prstGeom>
          <a:ln w="38100" cmpd="sng">
            <a:solidFill>
              <a:srgbClr val="008000"/>
            </a:solidFill>
            <a:tailEnd type="arrow"/>
          </a:ln>
        </p:spPr>
        <p:style>
          <a:lnRef idx="2">
            <a:schemeClr val="accent1"/>
          </a:lnRef>
          <a:fillRef idx="0">
            <a:schemeClr val="accent1"/>
          </a:fillRef>
          <a:effectRef idx="1">
            <a:schemeClr val="accent1"/>
          </a:effectRef>
          <a:fontRef idx="minor">
            <a:schemeClr val="tx1"/>
          </a:fontRef>
        </p:style>
      </p:cxnSp>
      <p:cxnSp>
        <p:nvCxnSpPr>
          <p:cNvPr id="15" name="Straight Arrow Connector 14"/>
          <p:cNvCxnSpPr/>
          <p:nvPr/>
        </p:nvCxnSpPr>
        <p:spPr>
          <a:xfrm>
            <a:off x="6299200" y="2364406"/>
            <a:ext cx="1005698" cy="0"/>
          </a:xfrm>
          <a:prstGeom prst="straightConnector1">
            <a:avLst/>
          </a:prstGeom>
          <a:ln w="38100" cmpd="sng">
            <a:solidFill>
              <a:srgbClr val="008000"/>
            </a:solidFill>
            <a:tailEnd type="arrow"/>
          </a:ln>
        </p:spPr>
        <p:style>
          <a:lnRef idx="2">
            <a:schemeClr val="accent1"/>
          </a:lnRef>
          <a:fillRef idx="0">
            <a:schemeClr val="accent1"/>
          </a:fillRef>
          <a:effectRef idx="1">
            <a:schemeClr val="accent1"/>
          </a:effectRef>
          <a:fontRef idx="minor">
            <a:schemeClr val="tx1"/>
          </a:fontRef>
        </p:style>
      </p:cxnSp>
      <p:cxnSp>
        <p:nvCxnSpPr>
          <p:cNvPr id="16" name="Straight Arrow Connector 15"/>
          <p:cNvCxnSpPr/>
          <p:nvPr/>
        </p:nvCxnSpPr>
        <p:spPr>
          <a:xfrm flipH="1">
            <a:off x="1803400" y="4706453"/>
            <a:ext cx="1005698" cy="0"/>
          </a:xfrm>
          <a:prstGeom prst="straightConnector1">
            <a:avLst/>
          </a:prstGeom>
          <a:ln w="38100" cmpd="sng">
            <a:solidFill>
              <a:srgbClr val="008000"/>
            </a:solidFill>
            <a:tailEnd type="arrow"/>
          </a:ln>
        </p:spPr>
        <p:style>
          <a:lnRef idx="2">
            <a:schemeClr val="accent1"/>
          </a:lnRef>
          <a:fillRef idx="0">
            <a:schemeClr val="accent1"/>
          </a:fillRef>
          <a:effectRef idx="1">
            <a:schemeClr val="accent1"/>
          </a:effectRef>
          <a:fontRef idx="minor">
            <a:schemeClr val="tx1"/>
          </a:fontRef>
        </p:style>
      </p:cxnSp>
      <p:sp>
        <p:nvSpPr>
          <p:cNvPr id="17" name="TextBox 16"/>
          <p:cNvSpPr txBox="1"/>
          <p:nvPr/>
        </p:nvSpPr>
        <p:spPr>
          <a:xfrm>
            <a:off x="457200" y="1816687"/>
            <a:ext cx="1244600" cy="369332"/>
          </a:xfrm>
          <a:prstGeom prst="rect">
            <a:avLst/>
          </a:prstGeom>
          <a:noFill/>
        </p:spPr>
        <p:txBody>
          <a:bodyPr wrap="square" rtlCol="0">
            <a:spAutoFit/>
          </a:bodyPr>
          <a:lstStyle/>
          <a:p>
            <a:pPr algn="r"/>
            <a:r>
              <a:rPr lang="en-US" dirty="0"/>
              <a:t>Practice</a:t>
            </a:r>
          </a:p>
        </p:txBody>
      </p:sp>
      <p:sp>
        <p:nvSpPr>
          <p:cNvPr id="18" name="TextBox 17"/>
          <p:cNvSpPr txBox="1"/>
          <p:nvPr/>
        </p:nvSpPr>
        <p:spPr>
          <a:xfrm>
            <a:off x="457200" y="2883487"/>
            <a:ext cx="1244600" cy="369332"/>
          </a:xfrm>
          <a:prstGeom prst="rect">
            <a:avLst/>
          </a:prstGeom>
          <a:noFill/>
        </p:spPr>
        <p:txBody>
          <a:bodyPr wrap="square" rtlCol="0">
            <a:spAutoFit/>
          </a:bodyPr>
          <a:lstStyle/>
          <a:p>
            <a:pPr algn="r"/>
            <a:r>
              <a:rPr lang="en-US" dirty="0"/>
              <a:t>Definition</a:t>
            </a:r>
          </a:p>
        </p:txBody>
      </p:sp>
      <p:sp>
        <p:nvSpPr>
          <p:cNvPr id="19" name="TextBox 18"/>
          <p:cNvSpPr txBox="1"/>
          <p:nvPr/>
        </p:nvSpPr>
        <p:spPr>
          <a:xfrm>
            <a:off x="0" y="4521787"/>
            <a:ext cx="1701800" cy="369332"/>
          </a:xfrm>
          <a:prstGeom prst="rect">
            <a:avLst/>
          </a:prstGeom>
          <a:noFill/>
        </p:spPr>
        <p:txBody>
          <a:bodyPr wrap="square" rtlCol="0">
            <a:spAutoFit/>
          </a:bodyPr>
          <a:lstStyle/>
          <a:p>
            <a:pPr algn="r"/>
            <a:r>
              <a:rPr lang="en-US" dirty="0"/>
              <a:t>Implementation</a:t>
            </a:r>
          </a:p>
        </p:txBody>
      </p:sp>
      <p:sp>
        <p:nvSpPr>
          <p:cNvPr id="20" name="TextBox 19"/>
          <p:cNvSpPr txBox="1"/>
          <p:nvPr/>
        </p:nvSpPr>
        <p:spPr>
          <a:xfrm>
            <a:off x="7304898" y="2168072"/>
            <a:ext cx="1701800" cy="369332"/>
          </a:xfrm>
          <a:prstGeom prst="rect">
            <a:avLst/>
          </a:prstGeom>
          <a:noFill/>
        </p:spPr>
        <p:txBody>
          <a:bodyPr wrap="square" rtlCol="0">
            <a:spAutoFit/>
          </a:bodyPr>
          <a:lstStyle/>
          <a:p>
            <a:r>
              <a:rPr lang="en-US" dirty="0"/>
              <a:t>Research</a:t>
            </a:r>
          </a:p>
        </p:txBody>
      </p:sp>
      <p:sp>
        <p:nvSpPr>
          <p:cNvPr id="21" name="TextBox 20"/>
          <p:cNvSpPr txBox="1"/>
          <p:nvPr/>
        </p:nvSpPr>
        <p:spPr>
          <a:xfrm>
            <a:off x="7304898" y="3289887"/>
            <a:ext cx="1701800" cy="369332"/>
          </a:xfrm>
          <a:prstGeom prst="rect">
            <a:avLst/>
          </a:prstGeom>
          <a:noFill/>
        </p:spPr>
        <p:txBody>
          <a:bodyPr wrap="square" rtlCol="0">
            <a:spAutoFit/>
          </a:bodyPr>
          <a:lstStyle/>
          <a:p>
            <a:r>
              <a:rPr lang="en-US" dirty="0"/>
              <a:t>Examples</a:t>
            </a:r>
          </a:p>
        </p:txBody>
      </p:sp>
      <p:sp>
        <p:nvSpPr>
          <p:cNvPr id="22" name="TextBox 21"/>
          <p:cNvSpPr txBox="1"/>
          <p:nvPr/>
        </p:nvSpPr>
        <p:spPr>
          <a:xfrm>
            <a:off x="7304898" y="4864687"/>
            <a:ext cx="1701800" cy="369332"/>
          </a:xfrm>
          <a:prstGeom prst="rect">
            <a:avLst/>
          </a:prstGeom>
          <a:noFill/>
        </p:spPr>
        <p:txBody>
          <a:bodyPr wrap="square" rtlCol="0">
            <a:spAutoFit/>
          </a:bodyPr>
          <a:lstStyle/>
          <a:p>
            <a:r>
              <a:rPr lang="en-US" dirty="0"/>
              <a:t>Monitoring</a:t>
            </a:r>
          </a:p>
        </p:txBody>
      </p:sp>
    </p:spTree>
    <p:extLst>
      <p:ext uri="{BB962C8B-B14F-4D97-AF65-F5344CB8AC3E}">
        <p14:creationId xmlns:p14="http://schemas.microsoft.com/office/powerpoint/2010/main" val="43499046"/>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sz="3600" dirty="0">
                <a:solidFill>
                  <a:srgbClr val="009E47"/>
                </a:solidFill>
              </a:rPr>
              <a:t>Topic in Action: </a:t>
            </a:r>
            <a:r>
              <a:rPr lang="en-US" sz="3600" dirty="0">
                <a:solidFill>
                  <a:srgbClr val="FF0000"/>
                </a:solidFill>
              </a:rPr>
              <a:t>Clarifying Expected  									Behavior</a:t>
            </a:r>
          </a:p>
        </p:txBody>
      </p:sp>
      <p:sp>
        <p:nvSpPr>
          <p:cNvPr id="3" name="Content Placeholder 2"/>
          <p:cNvSpPr>
            <a:spLocks noGrp="1"/>
          </p:cNvSpPr>
          <p:nvPr>
            <p:ph idx="1"/>
          </p:nvPr>
        </p:nvSpPr>
        <p:spPr/>
        <p:txBody>
          <a:bodyPr/>
          <a:lstStyle/>
          <a:p>
            <a:pPr marL="0" indent="0">
              <a:spcBef>
                <a:spcPts val="0"/>
              </a:spcBef>
              <a:spcAft>
                <a:spcPts val="800"/>
              </a:spcAft>
              <a:buNone/>
            </a:pPr>
            <a:r>
              <a:rPr lang="en-US" i="1" dirty="0">
                <a:solidFill>
                  <a:srgbClr val="008000"/>
                </a:solidFill>
              </a:rPr>
              <a:t>Add the following to your Action Plan: </a:t>
            </a:r>
            <a:endParaRPr lang="en-US" dirty="0"/>
          </a:p>
          <a:p>
            <a:pPr defTabSz="458788">
              <a:spcBef>
                <a:spcPts val="0"/>
              </a:spcBef>
              <a:spcAft>
                <a:spcPts val="600"/>
              </a:spcAft>
            </a:pPr>
            <a:r>
              <a:rPr lang="en-US" dirty="0"/>
              <a:t>Review the ‘Clarifying Expected Behavior’ component of your Universal Support Checklist.</a:t>
            </a:r>
          </a:p>
          <a:p>
            <a:pPr defTabSz="458788">
              <a:spcBef>
                <a:spcPts val="0"/>
              </a:spcBef>
              <a:spcAft>
                <a:spcPts val="600"/>
              </a:spcAft>
            </a:pPr>
            <a:r>
              <a:rPr lang="en-US" dirty="0"/>
              <a:t>Add items to your Action Plan.</a:t>
            </a:r>
          </a:p>
          <a:p>
            <a:pPr marL="0" indent="0">
              <a:buNone/>
            </a:pPr>
            <a:endParaRPr lang="en-US" dirty="0"/>
          </a:p>
        </p:txBody>
      </p:sp>
    </p:spTree>
    <p:extLst>
      <p:ext uri="{BB962C8B-B14F-4D97-AF65-F5344CB8AC3E}">
        <p14:creationId xmlns:p14="http://schemas.microsoft.com/office/powerpoint/2010/main" val="1048211152"/>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bg>
      <p:bgPr>
        <a:solidFill>
          <a:schemeClr val="accent2">
            <a:lumMod val="60000"/>
            <a:lumOff val="40000"/>
          </a:schemeClr>
        </a:solidFill>
        <a:effectLst/>
      </p:bgPr>
    </p:bg>
    <p:spTree>
      <p:nvGrpSpPr>
        <p:cNvPr id="1" name=""/>
        <p:cNvGrpSpPr/>
        <p:nvPr/>
      </p:nvGrpSpPr>
      <p:grpSpPr>
        <a:xfrm>
          <a:off x="0" y="0"/>
          <a:ext cx="0" cy="0"/>
          <a:chOff x="0" y="0"/>
          <a:chExt cx="0" cy="0"/>
        </a:xfrm>
      </p:grpSpPr>
      <p:sp>
        <p:nvSpPr>
          <p:cNvPr id="11" name="Title 1"/>
          <p:cNvSpPr txBox="1">
            <a:spLocks/>
          </p:cNvSpPr>
          <p:nvPr/>
        </p:nvSpPr>
        <p:spPr>
          <a:xfrm>
            <a:off x="2300736" y="1199817"/>
            <a:ext cx="4561578" cy="500931"/>
          </a:xfrm>
          <a:prstGeom prst="rect">
            <a:avLst/>
          </a:prstGeom>
        </p:spPr>
        <p:txBody>
          <a:bodyPr vert="horz" lIns="68580" tIns="34290" rIns="68580" bIns="34290" rtlCol="0"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US" sz="2700" dirty="0"/>
              <a:t>Contact Information</a:t>
            </a:r>
          </a:p>
        </p:txBody>
      </p:sp>
      <p:grpSp>
        <p:nvGrpSpPr>
          <p:cNvPr id="37" name="Group 36"/>
          <p:cNvGrpSpPr/>
          <p:nvPr/>
        </p:nvGrpSpPr>
        <p:grpSpPr>
          <a:xfrm>
            <a:off x="1372943" y="2847692"/>
            <a:ext cx="3505082" cy="1913037"/>
            <a:chOff x="244548" y="1398759"/>
            <a:chExt cx="4673442" cy="2550716"/>
          </a:xfrm>
        </p:grpSpPr>
        <p:pic>
          <p:nvPicPr>
            <p:cNvPr id="38" name="Picture 37"/>
            <p:cNvPicPr>
              <a:picLocks noChangeAspect="1"/>
            </p:cNvPicPr>
            <p:nvPr/>
          </p:nvPicPr>
          <p:blipFill>
            <a:blip r:embed="rId3"/>
            <a:stretch>
              <a:fillRect/>
            </a:stretch>
          </p:blipFill>
          <p:spPr>
            <a:xfrm>
              <a:off x="244548" y="2200146"/>
              <a:ext cx="1051375" cy="1051375"/>
            </a:xfrm>
            <a:prstGeom prst="rect">
              <a:avLst/>
            </a:prstGeom>
          </p:spPr>
        </p:pic>
        <p:pic>
          <p:nvPicPr>
            <p:cNvPr id="39" name="Picture 38"/>
            <p:cNvPicPr>
              <a:picLocks noChangeAspect="1"/>
            </p:cNvPicPr>
            <p:nvPr/>
          </p:nvPicPr>
          <p:blipFill>
            <a:blip r:embed="rId4"/>
            <a:stretch>
              <a:fillRect/>
            </a:stretch>
          </p:blipFill>
          <p:spPr>
            <a:xfrm>
              <a:off x="399061" y="3345688"/>
              <a:ext cx="742351" cy="603787"/>
            </a:xfrm>
            <a:prstGeom prst="rect">
              <a:avLst/>
            </a:prstGeom>
          </p:spPr>
        </p:pic>
        <p:pic>
          <p:nvPicPr>
            <p:cNvPr id="40" name="Picture 39" descr="MO_SWPBS_Logo-2011.jpg"/>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06591" y="1398759"/>
              <a:ext cx="927288" cy="80138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41" name="TextBox 40"/>
            <p:cNvSpPr txBox="1"/>
            <p:nvPr/>
          </p:nvSpPr>
          <p:spPr>
            <a:xfrm>
              <a:off x="1233879" y="1614786"/>
              <a:ext cx="3140153" cy="338555"/>
            </a:xfrm>
            <a:prstGeom prst="rect">
              <a:avLst/>
            </a:prstGeom>
            <a:noFill/>
          </p:spPr>
          <p:txBody>
            <a:bodyPr wrap="square" rtlCol="0">
              <a:spAutoFit/>
            </a:bodyPr>
            <a:lstStyle/>
            <a:p>
              <a:r>
                <a:rPr lang="en-US" sz="1050" dirty="0" err="1"/>
                <a:t>pbismissouri.org</a:t>
              </a:r>
              <a:endParaRPr lang="en-US" sz="1050" dirty="0"/>
            </a:p>
          </p:txBody>
        </p:sp>
        <p:sp>
          <p:nvSpPr>
            <p:cNvPr id="42" name="TextBox 41"/>
            <p:cNvSpPr txBox="1"/>
            <p:nvPr/>
          </p:nvSpPr>
          <p:spPr>
            <a:xfrm>
              <a:off x="1233879" y="2541167"/>
              <a:ext cx="3684111" cy="338555"/>
            </a:xfrm>
            <a:prstGeom prst="rect">
              <a:avLst/>
            </a:prstGeom>
            <a:noFill/>
          </p:spPr>
          <p:txBody>
            <a:bodyPr wrap="square" rtlCol="0">
              <a:spAutoFit/>
            </a:bodyPr>
            <a:lstStyle/>
            <a:p>
              <a:r>
                <a:rPr lang="en-US" sz="1050" dirty="0" err="1"/>
                <a:t>facebook.com</a:t>
              </a:r>
              <a:r>
                <a:rPr lang="en-US" sz="1050" dirty="0"/>
                <a:t>/</a:t>
              </a:r>
              <a:r>
                <a:rPr lang="en-US" sz="1050" dirty="0" err="1"/>
                <a:t>moswpbs</a:t>
              </a:r>
              <a:endParaRPr lang="en-US" sz="1050" dirty="0"/>
            </a:p>
          </p:txBody>
        </p:sp>
        <p:sp>
          <p:nvSpPr>
            <p:cNvPr id="43" name="TextBox 42"/>
            <p:cNvSpPr txBox="1"/>
            <p:nvPr/>
          </p:nvSpPr>
          <p:spPr>
            <a:xfrm>
              <a:off x="1233879" y="3407876"/>
              <a:ext cx="3684110" cy="338555"/>
            </a:xfrm>
            <a:prstGeom prst="rect">
              <a:avLst/>
            </a:prstGeom>
            <a:noFill/>
          </p:spPr>
          <p:txBody>
            <a:bodyPr wrap="square" rtlCol="0">
              <a:spAutoFit/>
            </a:bodyPr>
            <a:lstStyle/>
            <a:p>
              <a:r>
                <a:rPr lang="en-US" sz="1050" dirty="0"/>
                <a:t>@MOSWPBS</a:t>
              </a:r>
            </a:p>
          </p:txBody>
        </p:sp>
      </p:grpSp>
      <p:sp>
        <p:nvSpPr>
          <p:cNvPr id="44" name="TextBox 43"/>
          <p:cNvSpPr txBox="1"/>
          <p:nvPr/>
        </p:nvSpPr>
        <p:spPr>
          <a:xfrm>
            <a:off x="4891217" y="1910646"/>
            <a:ext cx="3942196" cy="415498"/>
          </a:xfrm>
          <a:prstGeom prst="rect">
            <a:avLst/>
          </a:prstGeom>
          <a:noFill/>
        </p:spPr>
        <p:txBody>
          <a:bodyPr wrap="square" rtlCol="0">
            <a:spAutoFit/>
          </a:bodyPr>
          <a:lstStyle/>
          <a:p>
            <a:r>
              <a:rPr lang="en-US" sz="1050" b="1" dirty="0">
                <a:solidFill>
                  <a:srgbClr val="FF0000"/>
                </a:solidFill>
              </a:rPr>
              <a:t>Consultant Contact Information:</a:t>
            </a:r>
          </a:p>
          <a:p>
            <a:endParaRPr lang="en-US" sz="1050" b="1" dirty="0">
              <a:solidFill>
                <a:srgbClr val="FF0000"/>
              </a:solidFill>
            </a:endParaRPr>
          </a:p>
        </p:txBody>
      </p:sp>
      <p:sp>
        <p:nvSpPr>
          <p:cNvPr id="45" name="TextBox 44"/>
          <p:cNvSpPr txBox="1"/>
          <p:nvPr/>
        </p:nvSpPr>
        <p:spPr>
          <a:xfrm>
            <a:off x="1372943" y="1910646"/>
            <a:ext cx="3505080" cy="253916"/>
          </a:xfrm>
          <a:prstGeom prst="rect">
            <a:avLst/>
          </a:prstGeom>
          <a:noFill/>
        </p:spPr>
        <p:txBody>
          <a:bodyPr wrap="square" rtlCol="0">
            <a:spAutoFit/>
          </a:bodyPr>
          <a:lstStyle/>
          <a:p>
            <a:r>
              <a:rPr lang="en-US" sz="1050" dirty="0"/>
              <a:t>Remember to </a:t>
            </a:r>
            <a:r>
              <a:rPr lang="en-US" sz="1050"/>
              <a:t>follow MO SW-PBS </a:t>
            </a:r>
            <a:r>
              <a:rPr lang="en-US" sz="1050" dirty="0"/>
              <a:t>on </a:t>
            </a:r>
            <a:r>
              <a:rPr lang="en-US" sz="1050"/>
              <a:t>social media</a:t>
            </a:r>
            <a:endParaRPr lang="en-US" sz="1050" dirty="0"/>
          </a:p>
        </p:txBody>
      </p:sp>
    </p:spTree>
    <p:extLst>
      <p:ext uri="{BB962C8B-B14F-4D97-AF65-F5344CB8AC3E}">
        <p14:creationId xmlns:p14="http://schemas.microsoft.com/office/powerpoint/2010/main" val="64116399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222"/>
        <p:cNvGrpSpPr/>
        <p:nvPr/>
      </p:nvGrpSpPr>
      <p:grpSpPr>
        <a:xfrm>
          <a:off x="0" y="0"/>
          <a:ext cx="0" cy="0"/>
          <a:chOff x="0" y="0"/>
          <a:chExt cx="0" cy="0"/>
        </a:xfrm>
      </p:grpSpPr>
      <p:sp>
        <p:nvSpPr>
          <p:cNvPr id="223" name="Shape 223"/>
          <p:cNvSpPr txBox="1">
            <a:spLocks noGrp="1"/>
          </p:cNvSpPr>
          <p:nvPr>
            <p:ph type="title"/>
          </p:nvPr>
        </p:nvSpPr>
        <p:spPr>
          <a:xfrm>
            <a:off x="457200" y="274637"/>
            <a:ext cx="8229600" cy="969961"/>
          </a:xfrm>
          <a:prstGeom prst="rect">
            <a:avLst/>
          </a:prstGeom>
          <a:noFill/>
          <a:ln>
            <a:noFill/>
          </a:ln>
        </p:spPr>
        <p:txBody>
          <a:bodyPr lIns="91425" tIns="45700" rIns="91425" bIns="45700" anchor="ctr" anchorCtr="0">
            <a:noAutofit/>
          </a:bodyPr>
          <a:lstStyle/>
          <a:p>
            <a:pPr marL="0" marR="0" lvl="0" indent="0" algn="ctr" rtl="0">
              <a:spcBef>
                <a:spcPts val="0"/>
              </a:spcBef>
              <a:buClr>
                <a:schemeClr val="dk1"/>
              </a:buClr>
              <a:buSzPct val="25000"/>
              <a:buFont typeface="Calibri"/>
              <a:buNone/>
            </a:pPr>
            <a:r>
              <a:rPr lang="en-US" sz="4400" b="0" i="0" u="none" strike="noStrike" cap="none" baseline="0" dirty="0">
                <a:solidFill>
                  <a:schemeClr val="dk1"/>
                </a:solidFill>
                <a:latin typeface="Calibri"/>
                <a:ea typeface="Calibri"/>
                <a:cs typeface="Calibri"/>
                <a:sym typeface="Calibri"/>
              </a:rPr>
              <a:t>Session Outcomes</a:t>
            </a:r>
          </a:p>
        </p:txBody>
      </p:sp>
      <p:sp>
        <p:nvSpPr>
          <p:cNvPr id="224" name="Shape 224"/>
          <p:cNvSpPr txBox="1">
            <a:spLocks noGrp="1"/>
          </p:cNvSpPr>
          <p:nvPr>
            <p:ph idx="1"/>
          </p:nvPr>
        </p:nvSpPr>
        <p:spPr>
          <a:xfrm>
            <a:off x="457200" y="1117600"/>
            <a:ext cx="8229600" cy="5088590"/>
          </a:xfrm>
          <a:prstGeom prst="rect">
            <a:avLst/>
          </a:prstGeom>
          <a:noFill/>
          <a:ln>
            <a:noFill/>
          </a:ln>
        </p:spPr>
        <p:txBody>
          <a:bodyPr lIns="91425" tIns="45700" rIns="91425" bIns="45700" anchor="t" anchorCtr="0">
            <a:noAutofit/>
          </a:bodyPr>
          <a:lstStyle/>
          <a:p>
            <a:pPr marL="0" marR="0" lvl="0" indent="0" algn="ctr" rtl="0">
              <a:lnSpc>
                <a:spcPct val="110000"/>
              </a:lnSpc>
              <a:spcBef>
                <a:spcPts val="0"/>
              </a:spcBef>
              <a:spcAft>
                <a:spcPts val="0"/>
              </a:spcAft>
              <a:buClr>
                <a:srgbClr val="FF0000"/>
              </a:buClr>
              <a:buSzPct val="25000"/>
              <a:buFont typeface="Arial"/>
              <a:buNone/>
            </a:pPr>
            <a:r>
              <a:rPr lang="en-US" sz="2600" b="0" i="1" u="none" strike="noStrike" cap="none" baseline="0" dirty="0">
                <a:solidFill>
                  <a:srgbClr val="008000"/>
                </a:solidFill>
                <a:latin typeface="Calibri"/>
                <a:ea typeface="Calibri"/>
                <a:cs typeface="Calibri"/>
                <a:sym typeface="Calibri"/>
              </a:rPr>
              <a:t>At the end of this session, you will be able to…</a:t>
            </a:r>
          </a:p>
          <a:p>
            <a:r>
              <a:rPr lang="en-US" sz="2800" dirty="0"/>
              <a:t>Select three to five schoolwide expectations that define success for all students and are applicable in all settings (e.g., respectful, cooperative, safe, kind).</a:t>
            </a:r>
          </a:p>
          <a:p>
            <a:r>
              <a:rPr lang="en-US" sz="2800" dirty="0"/>
              <a:t>Create a matrix of specific behaviors/rules to further clarify each schoolwide expectation for every setting.</a:t>
            </a:r>
          </a:p>
          <a:p>
            <a:r>
              <a:rPr lang="en-US" sz="2800" dirty="0"/>
              <a:t>Determine procedures for each of the school’s non-classroom settings (e.g., arrival/departure, hallways, cafeteria, recess, restrooms, assemblies, etc.).</a:t>
            </a:r>
          </a:p>
          <a:p>
            <a:pPr marL="342900" marR="0" lvl="0" indent="-342900" algn="l" rtl="0">
              <a:spcBef>
                <a:spcPts val="600"/>
              </a:spcBef>
              <a:spcAft>
                <a:spcPts val="0"/>
              </a:spcAft>
              <a:buClr>
                <a:srgbClr val="FF0000"/>
              </a:buClr>
              <a:buSzPct val="100000"/>
              <a:buFont typeface="Arial"/>
              <a:buChar char="•"/>
            </a:pPr>
            <a:endParaRPr lang="en-US" sz="2600" b="0" i="0" u="none" strike="noStrike" cap="none" baseline="0" dirty="0">
              <a:solidFill>
                <a:schemeClr val="dk1"/>
              </a:solidFill>
              <a:latin typeface="Calibri"/>
              <a:ea typeface="Calibri"/>
              <a:cs typeface="Calibri"/>
              <a:sym typeface="Calibri"/>
            </a:endParaRPr>
          </a:p>
        </p:txBody>
      </p:sp>
    </p:spTree>
  </p:cSld>
  <p:clrMapOvr>
    <a:masterClrMapping/>
  </p:clrMapOvr>
  <p:transition spd="slow">
    <p:cut/>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52D4F6-7E8F-F149-B034-96C38D863644}"/>
              </a:ext>
            </a:extLst>
          </p:cNvPr>
          <p:cNvSpPr>
            <a:spLocks noGrp="1"/>
          </p:cNvSpPr>
          <p:nvPr>
            <p:ph type="title"/>
          </p:nvPr>
        </p:nvSpPr>
        <p:spPr/>
        <p:txBody>
          <a:bodyPr/>
          <a:lstStyle/>
          <a:p>
            <a:r>
              <a:rPr lang="en-US" dirty="0"/>
              <a:t>Reflective Questions</a:t>
            </a:r>
          </a:p>
        </p:txBody>
      </p:sp>
      <p:sp>
        <p:nvSpPr>
          <p:cNvPr id="3" name="Content Placeholder 2">
            <a:extLst>
              <a:ext uri="{FF2B5EF4-FFF2-40B4-BE49-F238E27FC236}">
                <a16:creationId xmlns:a16="http://schemas.microsoft.com/office/drawing/2014/main" id="{A7D9B1B4-A893-514A-933E-46CF1297EAB4}"/>
              </a:ext>
            </a:extLst>
          </p:cNvPr>
          <p:cNvSpPr>
            <a:spLocks noGrp="1"/>
          </p:cNvSpPr>
          <p:nvPr>
            <p:ph idx="1"/>
          </p:nvPr>
        </p:nvSpPr>
        <p:spPr/>
        <p:txBody>
          <a:bodyPr>
            <a:normAutofit/>
          </a:bodyPr>
          <a:lstStyle/>
          <a:p>
            <a:r>
              <a:rPr lang="en-US" dirty="0"/>
              <a:t>Consider how a curriculum – perhaps math or reading – unifies staff and focuses their work, ensuring that all are striving for the same student outcomes.</a:t>
            </a:r>
          </a:p>
          <a:p>
            <a:pPr lvl="1"/>
            <a:r>
              <a:rPr lang="en-US" dirty="0"/>
              <a:t>What are the benefits of having a standardized social behavioral curriculum?</a:t>
            </a:r>
          </a:p>
          <a:p>
            <a:pPr lvl="1"/>
            <a:r>
              <a:rPr lang="en-US" dirty="0"/>
              <a:t>How can having consistent expectations and behaviors/rules across your building provide a positive support for students and teachers?</a:t>
            </a:r>
          </a:p>
          <a:p>
            <a:endParaRPr lang="en-US" dirty="0"/>
          </a:p>
        </p:txBody>
      </p:sp>
    </p:spTree>
    <p:extLst>
      <p:ext uri="{BB962C8B-B14F-4D97-AF65-F5344CB8AC3E}">
        <p14:creationId xmlns:p14="http://schemas.microsoft.com/office/powerpoint/2010/main" val="96337430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222"/>
        <p:cNvGrpSpPr/>
        <p:nvPr/>
      </p:nvGrpSpPr>
      <p:grpSpPr>
        <a:xfrm>
          <a:off x="0" y="0"/>
          <a:ext cx="0" cy="0"/>
          <a:chOff x="0" y="0"/>
          <a:chExt cx="0" cy="0"/>
        </a:xfrm>
      </p:grpSpPr>
      <p:sp>
        <p:nvSpPr>
          <p:cNvPr id="223" name="Shape 223"/>
          <p:cNvSpPr txBox="1">
            <a:spLocks noGrp="1"/>
          </p:cNvSpPr>
          <p:nvPr>
            <p:ph type="title"/>
          </p:nvPr>
        </p:nvSpPr>
        <p:spPr>
          <a:xfrm>
            <a:off x="457200" y="274637"/>
            <a:ext cx="8229600" cy="969961"/>
          </a:xfrm>
          <a:prstGeom prst="rect">
            <a:avLst/>
          </a:prstGeom>
          <a:noFill/>
          <a:ln>
            <a:noFill/>
          </a:ln>
        </p:spPr>
        <p:txBody>
          <a:bodyPr lIns="91425" tIns="45700" rIns="91425" bIns="45700" anchor="ctr" anchorCtr="0">
            <a:noAutofit/>
          </a:bodyPr>
          <a:lstStyle/>
          <a:p>
            <a:pPr marL="0" marR="0" lvl="0" indent="0" algn="ctr" rtl="0">
              <a:spcBef>
                <a:spcPts val="0"/>
              </a:spcBef>
              <a:buClr>
                <a:schemeClr val="dk1"/>
              </a:buClr>
              <a:buSzPct val="25000"/>
              <a:buFont typeface="Calibri"/>
              <a:buNone/>
            </a:pPr>
            <a:r>
              <a:rPr lang="en-US" sz="4400" b="0" i="0" u="none" strike="noStrike" cap="none" baseline="0" dirty="0">
                <a:solidFill>
                  <a:schemeClr val="dk1"/>
                </a:solidFill>
                <a:latin typeface="Calibri"/>
                <a:ea typeface="Calibri"/>
                <a:cs typeface="Calibri"/>
                <a:sym typeface="Calibri"/>
              </a:rPr>
              <a:t>Session Outcomes</a:t>
            </a:r>
          </a:p>
        </p:txBody>
      </p:sp>
      <p:sp>
        <p:nvSpPr>
          <p:cNvPr id="224" name="Shape 224"/>
          <p:cNvSpPr txBox="1">
            <a:spLocks noGrp="1"/>
          </p:cNvSpPr>
          <p:nvPr>
            <p:ph idx="1"/>
          </p:nvPr>
        </p:nvSpPr>
        <p:spPr>
          <a:xfrm>
            <a:off x="457200" y="1117600"/>
            <a:ext cx="8229600" cy="5088590"/>
          </a:xfrm>
          <a:prstGeom prst="rect">
            <a:avLst/>
          </a:prstGeom>
          <a:noFill/>
          <a:ln>
            <a:noFill/>
          </a:ln>
        </p:spPr>
        <p:txBody>
          <a:bodyPr lIns="91425" tIns="45700" rIns="91425" bIns="45700" anchor="t" anchorCtr="0">
            <a:noAutofit/>
          </a:bodyPr>
          <a:lstStyle/>
          <a:p>
            <a:pPr marL="0" marR="0" lvl="0" indent="0" algn="ctr" rtl="0">
              <a:lnSpc>
                <a:spcPct val="110000"/>
              </a:lnSpc>
              <a:spcBef>
                <a:spcPts val="0"/>
              </a:spcBef>
              <a:spcAft>
                <a:spcPts val="0"/>
              </a:spcAft>
              <a:buClr>
                <a:srgbClr val="FF0000"/>
              </a:buClr>
              <a:buSzPct val="25000"/>
              <a:buFont typeface="Arial"/>
              <a:buNone/>
            </a:pPr>
            <a:r>
              <a:rPr lang="en-US" sz="2600" b="0" i="1" u="none" strike="noStrike" cap="none" baseline="0" dirty="0">
                <a:solidFill>
                  <a:srgbClr val="008000"/>
                </a:solidFill>
                <a:latin typeface="Calibri"/>
                <a:ea typeface="Calibri"/>
                <a:cs typeface="Calibri"/>
                <a:sym typeface="Calibri"/>
              </a:rPr>
              <a:t>At the end of this session, you will be able to…</a:t>
            </a:r>
          </a:p>
          <a:p>
            <a:r>
              <a:rPr lang="en-US" sz="2800" b="1" dirty="0"/>
              <a:t>Select three to five schoolwide expectations that define success for all students and are applicable in all settings (e.g., respectful, cooperative, safe, kind).</a:t>
            </a:r>
          </a:p>
          <a:p>
            <a:r>
              <a:rPr lang="en-US" sz="2800" dirty="0"/>
              <a:t>Create a matrix of specific behaviors/rules to further clarify each schoolwide expectation for every setting.</a:t>
            </a:r>
          </a:p>
          <a:p>
            <a:r>
              <a:rPr lang="en-US" sz="2800" dirty="0"/>
              <a:t>Determine procedures for each of the school’s non-classroom settings (e.g., arrival/departure, hallways, cafeteria, recess, restrooms, assemblies, etc.).</a:t>
            </a:r>
          </a:p>
          <a:p>
            <a:pPr marL="342900" marR="0" lvl="0" indent="-342900" algn="l" rtl="0">
              <a:spcBef>
                <a:spcPts val="600"/>
              </a:spcBef>
              <a:spcAft>
                <a:spcPts val="0"/>
              </a:spcAft>
              <a:buClr>
                <a:srgbClr val="FF0000"/>
              </a:buClr>
              <a:buSzPct val="100000"/>
              <a:buFont typeface="Arial"/>
              <a:buChar char="•"/>
            </a:pPr>
            <a:endParaRPr lang="en-US" sz="2600" b="0" i="0" u="none" strike="noStrike" cap="none" baseline="0" dirty="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312848670"/>
      </p:ext>
    </p:extLst>
  </p:cSld>
  <p:clrMapOvr>
    <a:masterClrMapping/>
  </p:clrMapOvr>
  <p:transition spd="slow">
    <p:cut/>
  </p:transition>
</p:sld>
</file>

<file path=ppt/theme/theme1.xml><?xml version="1.0" encoding="utf-8"?>
<a:theme xmlns:a="http://schemas.openxmlformats.org/drawingml/2006/main" name="7 Components Game - t1">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7 Components Game - t1</Template>
  <TotalTime>7592</TotalTime>
  <Words>6893</Words>
  <Application>Microsoft Macintosh PowerPoint</Application>
  <PresentationFormat>On-screen Show (4:3)</PresentationFormat>
  <Paragraphs>721</Paragraphs>
  <Slides>68</Slides>
  <Notes>62</Notes>
  <HiddenSlides>2</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68</vt:i4>
      </vt:variant>
    </vt:vector>
  </HeadingPairs>
  <TitlesOfParts>
    <vt:vector size="76" baseType="lpstr">
      <vt:lpstr>Arial</vt:lpstr>
      <vt:lpstr>Calibri</vt:lpstr>
      <vt:lpstr>Copperplate Gothic Bold</vt:lpstr>
      <vt:lpstr>Franklin Gothic Book</vt:lpstr>
      <vt:lpstr>Source Sans Pro</vt:lpstr>
      <vt:lpstr>Times</vt:lpstr>
      <vt:lpstr>Times New Roman</vt:lpstr>
      <vt:lpstr>7 Components Game - t1</vt:lpstr>
      <vt:lpstr>Team Workshop for SW-PBS Teams:  Session - Clarifying Expected Behavior  MO SW-PBS Training    </vt:lpstr>
      <vt:lpstr>Facilitator Notes</vt:lpstr>
      <vt:lpstr>Team Workshop for SW-PBS Teams:  Session - Clarifying Expected Behavior  MO SW-PBS Training    </vt:lpstr>
      <vt:lpstr>Working Agreements</vt:lpstr>
      <vt:lpstr>Attention Signal Practice</vt:lpstr>
      <vt:lpstr>Introductions</vt:lpstr>
      <vt:lpstr>Session Outcomes</vt:lpstr>
      <vt:lpstr>Reflective Questions</vt:lpstr>
      <vt:lpstr>Session Outcomes</vt:lpstr>
      <vt:lpstr>Reflective Questions</vt:lpstr>
      <vt:lpstr>Science of Behavior</vt:lpstr>
      <vt:lpstr>The Science of Behavior</vt:lpstr>
      <vt:lpstr>The Science of Behavior</vt:lpstr>
      <vt:lpstr>Optional Activity: Antecedent or Consequence</vt:lpstr>
      <vt:lpstr>The Science of Behavior</vt:lpstr>
      <vt:lpstr>Why Identify Expectations and Rules?  </vt:lpstr>
      <vt:lpstr>Optional Video: Children See</vt:lpstr>
      <vt:lpstr>PowerPoint Presentation</vt:lpstr>
      <vt:lpstr>Terminology</vt:lpstr>
      <vt:lpstr>Criteria for Schoolwide Expectations</vt:lpstr>
      <vt:lpstr>Schoolwide Expectations </vt:lpstr>
      <vt:lpstr>Schoolwide Expectations - Examples</vt:lpstr>
      <vt:lpstr>Topic in Action: Clarifying</vt:lpstr>
      <vt:lpstr>Session Outcomes</vt:lpstr>
      <vt:lpstr>Reflective Questions</vt:lpstr>
      <vt:lpstr>Activity: The Perfect Student</vt:lpstr>
      <vt:lpstr>Defining Specific Behaviors/Rules</vt:lpstr>
      <vt:lpstr>Schoolwide Expectations Matrix</vt:lpstr>
      <vt:lpstr>Defining Behaviors/Rules</vt:lpstr>
      <vt:lpstr>Activity: OMPUA</vt:lpstr>
      <vt:lpstr>Activity: Defining Behaviors/                Rules with OMPUA</vt:lpstr>
      <vt:lpstr>Schoolwide Expectations Matrix</vt:lpstr>
      <vt:lpstr>Defining Specific Behaviors  for All Settings </vt:lpstr>
      <vt:lpstr>All Settings</vt:lpstr>
      <vt:lpstr>All Settings Example</vt:lpstr>
      <vt:lpstr>Defining Specific Behaviors for  Non-Classroom Areas</vt:lpstr>
      <vt:lpstr>Non-Classroom Areas</vt:lpstr>
      <vt:lpstr>Possible Non-Classroom Areas</vt:lpstr>
      <vt:lpstr>Defining Non-Classroom Behaviors</vt:lpstr>
      <vt:lpstr>Non Classroom Area Example</vt:lpstr>
      <vt:lpstr>Defining Specific Behaviors for Classrooms</vt:lpstr>
      <vt:lpstr>PowerPoint Presentation</vt:lpstr>
      <vt:lpstr>Classroom Behaviors/Rules</vt:lpstr>
      <vt:lpstr>Options for Defining   Classroom Behaviors/Rules</vt:lpstr>
      <vt:lpstr>PowerPoint Presentation</vt:lpstr>
      <vt:lpstr>PowerPoint Presentation</vt:lpstr>
      <vt:lpstr>Topic in Action: Classroom Behaviors/Rules</vt:lpstr>
      <vt:lpstr>MO SW-PBS Teacher Tools</vt:lpstr>
      <vt:lpstr>Engaging Students</vt:lpstr>
      <vt:lpstr>Engaging Parents</vt:lpstr>
      <vt:lpstr>Session Outcomes</vt:lpstr>
      <vt:lpstr>Reflective Questions</vt:lpstr>
      <vt:lpstr>A        B        C</vt:lpstr>
      <vt:lpstr>What Are Procedures &amp; Routines?</vt:lpstr>
      <vt:lpstr>Why Focus on Procedures and  Routines?</vt:lpstr>
      <vt:lpstr>Effective Procedures &amp; Routines</vt:lpstr>
      <vt:lpstr>How to Create  Effective Procedures</vt:lpstr>
      <vt:lpstr>Possible Procedures</vt:lpstr>
      <vt:lpstr>Developing Procedures is Not Sufficient…. Procedures Must Become Routine</vt:lpstr>
      <vt:lpstr>Implementation of Procedures </vt:lpstr>
      <vt:lpstr>Discussion: Procedures to                      Routines</vt:lpstr>
      <vt:lpstr>Nonclassroom: Elementary Example</vt:lpstr>
      <vt:lpstr>Nonclassroom: Secondary Example</vt:lpstr>
      <vt:lpstr>Topic in Action: Non-Classroom                   Procedures</vt:lpstr>
      <vt:lpstr>Activity: Procedure Writing</vt:lpstr>
      <vt:lpstr>MO SW-PBS Teacher Tools</vt:lpstr>
      <vt:lpstr>Topic in Action: Clarifying Expected           Behavior</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Team Workshop for Preparation Phase SW-PBS Teams:  Session 2 - Clarifying Expected Behavior  MO SW-PBS Training</dc:title>
  <dc:creator>Lintner, Debora R.</dc:creator>
  <cp:lastModifiedBy>Danielle Starkey</cp:lastModifiedBy>
  <cp:revision>115</cp:revision>
  <cp:lastPrinted>2018-04-09T19:08:31Z</cp:lastPrinted>
  <dcterms:modified xsi:type="dcterms:W3CDTF">2020-04-24T19:46:40Z</dcterms:modified>
</cp:coreProperties>
</file>