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Lst>
  <p:notesMasterIdLst>
    <p:notesMasterId r:id="rId84"/>
  </p:notesMasterIdLst>
  <p:handoutMasterIdLst>
    <p:handoutMasterId r:id="rId85"/>
  </p:handoutMasterIdLst>
  <p:sldIdLst>
    <p:sldId id="455" r:id="rId5"/>
    <p:sldId id="551" r:id="rId6"/>
    <p:sldId id="834" r:id="rId7"/>
    <p:sldId id="457" r:id="rId8"/>
    <p:sldId id="458" r:id="rId9"/>
    <p:sldId id="674" r:id="rId10"/>
    <p:sldId id="672" r:id="rId11"/>
    <p:sldId id="835" r:id="rId12"/>
    <p:sldId id="839" r:id="rId13"/>
    <p:sldId id="840" r:id="rId14"/>
    <p:sldId id="779" r:id="rId15"/>
    <p:sldId id="559" r:id="rId16"/>
    <p:sldId id="671" r:id="rId17"/>
    <p:sldId id="675" r:id="rId18"/>
    <p:sldId id="659" r:id="rId19"/>
    <p:sldId id="560" r:id="rId20"/>
    <p:sldId id="682" r:id="rId21"/>
    <p:sldId id="561" r:id="rId22"/>
    <p:sldId id="669" r:id="rId23"/>
    <p:sldId id="683" r:id="rId24"/>
    <p:sldId id="684" r:id="rId25"/>
    <p:sldId id="670" r:id="rId26"/>
    <p:sldId id="568" r:id="rId27"/>
    <p:sldId id="780" r:id="rId28"/>
    <p:sldId id="837" r:id="rId29"/>
    <p:sldId id="838" r:id="rId30"/>
    <p:sldId id="845" r:id="rId31"/>
    <p:sldId id="846" r:id="rId32"/>
    <p:sldId id="847" r:id="rId33"/>
    <p:sldId id="848" r:id="rId34"/>
    <p:sldId id="849" r:id="rId35"/>
    <p:sldId id="850" r:id="rId36"/>
    <p:sldId id="851" r:id="rId37"/>
    <p:sldId id="852" r:id="rId38"/>
    <p:sldId id="853" r:id="rId39"/>
    <p:sldId id="854" r:id="rId40"/>
    <p:sldId id="855" r:id="rId41"/>
    <p:sldId id="856" r:id="rId42"/>
    <p:sldId id="857" r:id="rId43"/>
    <p:sldId id="858" r:id="rId44"/>
    <p:sldId id="859" r:id="rId45"/>
    <p:sldId id="860" r:id="rId46"/>
    <p:sldId id="861" r:id="rId47"/>
    <p:sldId id="841" r:id="rId48"/>
    <p:sldId id="842" r:id="rId49"/>
    <p:sldId id="545" r:id="rId50"/>
    <p:sldId id="546" r:id="rId51"/>
    <p:sldId id="547" r:id="rId52"/>
    <p:sldId id="548" r:id="rId53"/>
    <p:sldId id="549" r:id="rId54"/>
    <p:sldId id="550" r:id="rId55"/>
    <p:sldId id="828" r:id="rId56"/>
    <p:sldId id="829" r:id="rId57"/>
    <p:sldId id="553" r:id="rId58"/>
    <p:sldId id="554" r:id="rId59"/>
    <p:sldId id="555" r:id="rId60"/>
    <p:sldId id="556" r:id="rId61"/>
    <p:sldId id="557" r:id="rId62"/>
    <p:sldId id="558" r:id="rId63"/>
    <p:sldId id="830" r:id="rId64"/>
    <p:sldId id="831" r:id="rId65"/>
    <p:sldId id="832" r:id="rId66"/>
    <p:sldId id="562" r:id="rId67"/>
    <p:sldId id="563" r:id="rId68"/>
    <p:sldId id="564" r:id="rId69"/>
    <p:sldId id="565" r:id="rId70"/>
    <p:sldId id="843" r:id="rId71"/>
    <p:sldId id="844" r:id="rId72"/>
    <p:sldId id="566" r:id="rId73"/>
    <p:sldId id="567" r:id="rId74"/>
    <p:sldId id="833" r:id="rId75"/>
    <p:sldId id="569" r:id="rId76"/>
    <p:sldId id="570" r:id="rId77"/>
    <p:sldId id="571" r:id="rId78"/>
    <p:sldId id="572" r:id="rId79"/>
    <p:sldId id="573" r:id="rId80"/>
    <p:sldId id="574" r:id="rId81"/>
    <p:sldId id="575" r:id="rId82"/>
    <p:sldId id="387" r:id="rId8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sultant Notes - Delete or Hide this Section!" id="{EEAE15B0-A7AB-214F-A1F7-A79525BC5C62}">
          <p14:sldIdLst>
            <p14:sldId id="455"/>
            <p14:sldId id="551"/>
          </p14:sldIdLst>
        </p14:section>
        <p14:section name="Session Introduction" id="{3097C933-3A2C-1A40-B41E-FD9B52EA87F4}">
          <p14:sldIdLst>
            <p14:sldId id="834"/>
            <p14:sldId id="457"/>
            <p14:sldId id="458"/>
            <p14:sldId id="674"/>
          </p14:sldIdLst>
        </p14:section>
        <p14:section name="Course Outcomes &amp; Reflective Questions" id="{527CC8B1-C8F8-C04E-8F04-0EAFD06FDD07}">
          <p14:sldIdLst>
            <p14:sldId id="672"/>
            <p14:sldId id="835"/>
          </p14:sldIdLst>
        </p14:section>
        <p14:section name="Lesson 1: Instructional Approach" id="{706F632F-03A1-A24C-9D2F-3B9DFA7DF5BF}">
          <p14:sldIdLst>
            <p14:sldId id="839"/>
            <p14:sldId id="840"/>
            <p14:sldId id="779"/>
            <p14:sldId id="559"/>
            <p14:sldId id="671"/>
            <p14:sldId id="675"/>
            <p14:sldId id="659"/>
            <p14:sldId id="560"/>
            <p14:sldId id="682"/>
            <p14:sldId id="561"/>
            <p14:sldId id="669"/>
            <p14:sldId id="683"/>
            <p14:sldId id="684"/>
            <p14:sldId id="670"/>
            <p14:sldId id="568"/>
            <p14:sldId id="780"/>
          </p14:sldIdLst>
        </p14:section>
        <p14:section name="Lesson 2: Continuum of Responses Part 1" id="{423BFD31-2CD7-6843-AE46-370380B700EE}">
          <p14:sldIdLst>
            <p14:sldId id="837"/>
            <p14:sldId id="838"/>
            <p14:sldId id="845"/>
            <p14:sldId id="846"/>
            <p14:sldId id="847"/>
            <p14:sldId id="848"/>
            <p14:sldId id="849"/>
            <p14:sldId id="850"/>
            <p14:sldId id="851"/>
            <p14:sldId id="852"/>
            <p14:sldId id="853"/>
            <p14:sldId id="854"/>
            <p14:sldId id="855"/>
            <p14:sldId id="856"/>
            <p14:sldId id="857"/>
            <p14:sldId id="858"/>
            <p14:sldId id="859"/>
            <p14:sldId id="860"/>
            <p14:sldId id="861"/>
          </p14:sldIdLst>
        </p14:section>
        <p14:section name="Lesson 3: Continuum of Responses Part 2" id="{E4B09E73-A728-F241-BE54-697674B585ED}">
          <p14:sldIdLst>
            <p14:sldId id="841"/>
            <p14:sldId id="842"/>
            <p14:sldId id="545"/>
            <p14:sldId id="546"/>
            <p14:sldId id="547"/>
            <p14:sldId id="548"/>
            <p14:sldId id="549"/>
            <p14:sldId id="550"/>
            <p14:sldId id="828"/>
            <p14:sldId id="829"/>
            <p14:sldId id="553"/>
            <p14:sldId id="554"/>
            <p14:sldId id="555"/>
            <p14:sldId id="556"/>
            <p14:sldId id="557"/>
            <p14:sldId id="558"/>
            <p14:sldId id="830"/>
            <p14:sldId id="831"/>
            <p14:sldId id="832"/>
            <p14:sldId id="562"/>
            <p14:sldId id="563"/>
            <p14:sldId id="564"/>
            <p14:sldId id="565"/>
          </p14:sldIdLst>
        </p14:section>
        <p14:section name="Lesson 4: Additional Consequences" id="{CAD09939-43AB-244F-9D09-6F988B184D87}">
          <p14:sldIdLst>
            <p14:sldId id="843"/>
            <p14:sldId id="844"/>
            <p14:sldId id="566"/>
            <p14:sldId id="567"/>
            <p14:sldId id="833"/>
            <p14:sldId id="569"/>
            <p14:sldId id="570"/>
            <p14:sldId id="571"/>
            <p14:sldId id="572"/>
            <p14:sldId id="573"/>
            <p14:sldId id="574"/>
            <p14:sldId id="575"/>
          </p14:sldIdLst>
        </p14:section>
        <p14:section name="Closing" id="{A42A0B36-E367-DD4D-91AC-8DB0833D2EC8}">
          <p14:sldIdLst>
            <p14:sldId id="38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y, Gordon" initials="WG" lastIdx="3" clrIdx="0">
    <p:extLst>
      <p:ext uri="{19B8F6BF-5375-455C-9EA6-DF929625EA0E}">
        <p15:presenceInfo xmlns:p15="http://schemas.microsoft.com/office/powerpoint/2012/main" userId="S-1-5-21-201074022-649947792-1237804090-275573" providerId="AD"/>
      </p:ext>
    </p:extLst>
  </p:cmAuthor>
  <p:cmAuthor id="2" name="Microsoft Office User" initials="MOU" lastIdx="1"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29D"/>
    <a:srgbClr val="009E47"/>
    <a:srgbClr val="FFFF66"/>
    <a:srgbClr val="E7FA7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491" autoAdjust="0"/>
    <p:restoredTop sz="76090" autoAdjust="0"/>
  </p:normalViewPr>
  <p:slideViewPr>
    <p:cSldViewPr snapToGrid="0" snapToObjects="1">
      <p:cViewPr varScale="1">
        <p:scale>
          <a:sx n="86" d="100"/>
          <a:sy n="86" d="100"/>
        </p:scale>
        <p:origin x="1768" y="19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32768"/>
    </p:cViewPr>
  </p:sorterViewPr>
  <p:notesViewPr>
    <p:cSldViewPr snapToGrid="0" snapToObjects="1">
      <p:cViewPr varScale="1">
        <p:scale>
          <a:sx n="44" d="100"/>
          <a:sy n="44" d="100"/>
        </p:scale>
        <p:origin x="-217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ableStyles" Target="tableStyle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FB762B-1AB4-7149-9A47-D222CCAF76D7}" type="datetimeFigureOut">
              <a:rPr lang="en-US" smtClean="0"/>
              <a:pPr/>
              <a:t>4/26/20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4614579-F112-034A-9ABE-7050F67F9B99}" type="slidenum">
              <a:rPr lang="en-US" smtClean="0"/>
              <a:pPr/>
              <a:t>‹#›</a:t>
            </a:fld>
            <a:endParaRPr lang="en-US"/>
          </a:p>
        </p:txBody>
      </p:sp>
    </p:spTree>
    <p:extLst>
      <p:ext uri="{BB962C8B-B14F-4D97-AF65-F5344CB8AC3E}">
        <p14:creationId xmlns:p14="http://schemas.microsoft.com/office/powerpoint/2010/main" val="3586307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D0E9B8-F6FA-DA48-900D-304F968A2FA6}" type="datetimeFigureOut">
              <a:rPr lang="en-US" smtClean="0"/>
              <a:pPr/>
              <a:t>4/26/20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75B4DD-DD12-5549-9756-868EB0781E70}" type="slidenum">
              <a:rPr lang="en-US" smtClean="0"/>
              <a:pPr/>
              <a:t>‹#›</a:t>
            </a:fld>
            <a:endParaRPr lang="en-US" dirty="0"/>
          </a:p>
        </p:txBody>
      </p:sp>
    </p:spTree>
    <p:extLst>
      <p:ext uri="{BB962C8B-B14F-4D97-AF65-F5344CB8AC3E}">
        <p14:creationId xmlns:p14="http://schemas.microsoft.com/office/powerpoint/2010/main" val="41900518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“These will be the Working Agreements we will honor during all our training sessions this year.”</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828" indent="-285703" eaLnBrk="0" hangingPunct="0">
              <a:defRPr>
                <a:solidFill>
                  <a:schemeClr val="tx1"/>
                </a:solidFill>
                <a:latin typeface="Arial" panose="020B0604020202020204" pitchFamily="34" charset="0"/>
                <a:cs typeface="Arial" panose="020B0604020202020204" pitchFamily="34" charset="0"/>
              </a:defRPr>
            </a:lvl2pPr>
            <a:lvl3pPr marL="1142813" indent="-228562" eaLnBrk="0" hangingPunct="0">
              <a:defRPr>
                <a:solidFill>
                  <a:schemeClr val="tx1"/>
                </a:solidFill>
                <a:latin typeface="Arial" panose="020B0604020202020204" pitchFamily="34" charset="0"/>
                <a:cs typeface="Arial" panose="020B0604020202020204" pitchFamily="34" charset="0"/>
              </a:defRPr>
            </a:lvl3pPr>
            <a:lvl4pPr marL="1599937" indent="-228562" eaLnBrk="0" hangingPunct="0">
              <a:defRPr>
                <a:solidFill>
                  <a:schemeClr val="tx1"/>
                </a:solidFill>
                <a:latin typeface="Arial" panose="020B0604020202020204" pitchFamily="34" charset="0"/>
                <a:cs typeface="Arial" panose="020B0604020202020204" pitchFamily="34" charset="0"/>
              </a:defRPr>
            </a:lvl4pPr>
            <a:lvl5pPr marL="2057063" indent="-228562" eaLnBrk="0" hangingPunct="0">
              <a:defRPr>
                <a:solidFill>
                  <a:schemeClr val="tx1"/>
                </a:solidFill>
                <a:latin typeface="Arial" panose="020B0604020202020204" pitchFamily="34" charset="0"/>
                <a:cs typeface="Arial" panose="020B0604020202020204" pitchFamily="34" charset="0"/>
              </a:defRPr>
            </a:lvl5pPr>
            <a:lvl6pPr marL="2514187" indent="-228562" defTabSz="4571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312" indent="-228562" defTabSz="4571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438" indent="-228562" defTabSz="4571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562" indent="-228562" defTabSz="4571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010D49E-3F3A-4898-89D7-CFF810473561}" type="slidenum">
              <a:rPr lang="en-US">
                <a:latin typeface="Calibri" panose="020F0502020204030204" pitchFamily="34" charset="0"/>
              </a:rPr>
              <a:pPr eaLnBrk="1" hangingPunct="1"/>
              <a:t>4</a:t>
            </a:fld>
            <a:endParaRPr lang="en-US">
              <a:latin typeface="Calibri" panose="020F0502020204030204" pitchFamily="34" charset="0"/>
            </a:endParaRPr>
          </a:p>
        </p:txBody>
      </p:sp>
    </p:spTree>
    <p:extLst>
      <p:ext uri="{BB962C8B-B14F-4D97-AF65-F5344CB8AC3E}">
        <p14:creationId xmlns:p14="http://schemas.microsoft.com/office/powerpoint/2010/main" val="1368325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Say,</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0" baseline="0" dirty="0"/>
              <a:t>“</a:t>
            </a:r>
            <a:r>
              <a:rPr lang="en-US" b="0" baseline="0" dirty="0">
                <a:latin typeface="Times" charset="0"/>
                <a:ea typeface="ＭＳ Ｐゴシック" pitchFamily="34" charset="-128"/>
              </a:rPr>
              <a:t>You began the process of ‘rethinking your approach to discipline’ when you engaged in the work of creating your school’s common philosophy and purpose.  You will have to revisit the definition of discipline to guide the work of developing your system to discourage inappropriate behavior.”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b="1" dirty="0">
              <a:latin typeface="Times" charset="0"/>
              <a:ea typeface="ＭＳ Ｐゴシック" pitchFamily="34" charset="-128"/>
            </a:endParaRPr>
          </a:p>
          <a:p>
            <a:r>
              <a:rPr lang="en-US" b="1" baseline="0" dirty="0"/>
              <a:t>Read the directions on the slide.  Provide approximately 2 minutes for this activity, then say, </a:t>
            </a:r>
            <a:r>
              <a:rPr lang="en-US" b="0" baseline="0" dirty="0"/>
              <a:t>“Compare what you wrote to the definitions provided on the next 2 slides.</a:t>
            </a:r>
            <a:r>
              <a:rPr lang="en-US" b="1" baseline="0" dirty="0"/>
              <a:t> “</a:t>
            </a:r>
          </a:p>
          <a:p>
            <a:endParaRPr lang="en-US" b="1" baseline="0" dirty="0"/>
          </a:p>
          <a:p>
            <a:r>
              <a:rPr lang="en-US" b="1" baseline="0" dirty="0"/>
              <a:t>Optional Activity:  Have participants write their personal definition of discipline on a piece of paper (no identifying information) and have them wad up the paper.  They will have a “snowball” fight.  Each person will pick up someone else’s paper.  Everyone takes a turn reading the definition on their “snowball”.  Whole group discussion on commonalities or AH-HA’s.  </a:t>
            </a:r>
            <a:endParaRPr lang="en-US" b="0" baseline="0"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15</a:t>
            </a:fld>
            <a:endParaRPr lang="en-US" dirty="0"/>
          </a:p>
        </p:txBody>
      </p:sp>
    </p:spTree>
    <p:extLst>
      <p:ext uri="{BB962C8B-B14F-4D97-AF65-F5344CB8AC3E}">
        <p14:creationId xmlns:p14="http://schemas.microsoft.com/office/powerpoint/2010/main" val="3841155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Read the slide or direct participants to read the slide, then say, </a:t>
            </a:r>
          </a:p>
          <a:p>
            <a:r>
              <a:rPr lang="en-US" sz="1200" b="0" i="0" u="none" strike="noStrike" kern="1200" baseline="0" dirty="0">
                <a:solidFill>
                  <a:schemeClr val="tx1"/>
                </a:solidFill>
                <a:latin typeface="+mn-lt"/>
                <a:ea typeface="+mn-ea"/>
                <a:cs typeface="+mn-cs"/>
              </a:rPr>
              <a:t>“Is discipline concerned with punishing misconduct or with preventing it? According to the dictionary, discipline  refers to prevention and instruction.”</a:t>
            </a:r>
            <a:endParaRPr lang="en-US"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16</a:t>
            </a:fld>
            <a:endParaRPr lang="en-US"/>
          </a:p>
        </p:txBody>
      </p:sp>
    </p:spTree>
    <p:extLst>
      <p:ext uri="{BB962C8B-B14F-4D97-AF65-F5344CB8AC3E}">
        <p14:creationId xmlns:p14="http://schemas.microsoft.com/office/powerpoint/2010/main" val="2713700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b="1" baseline="0" dirty="0"/>
              <a:t> </a:t>
            </a:r>
            <a:r>
              <a:rPr lang="en-US" b="0" baseline="0" dirty="0"/>
              <a:t>“</a:t>
            </a:r>
            <a:r>
              <a:rPr lang="en-US" dirty="0"/>
              <a:t>Gary </a:t>
            </a:r>
            <a:r>
              <a:rPr lang="en-US" dirty="0" err="1"/>
              <a:t>Pinkel</a:t>
            </a:r>
            <a:r>
              <a:rPr lang="en-US" dirty="0"/>
              <a:t>, former University</a:t>
            </a:r>
            <a:r>
              <a:rPr lang="en-US" baseline="0" dirty="0"/>
              <a:t> of </a:t>
            </a:r>
            <a:r>
              <a:rPr lang="en-US" dirty="0"/>
              <a:t>Missouri football coach, has provided this definition of discipline,” </a:t>
            </a:r>
          </a:p>
          <a:p>
            <a:r>
              <a:rPr lang="en-US" b="1" dirty="0"/>
              <a:t>Read the quote,</a:t>
            </a:r>
            <a:r>
              <a:rPr lang="en-US" b="1" baseline="0" dirty="0"/>
              <a:t> then say, </a:t>
            </a:r>
            <a:r>
              <a:rPr lang="en-US" b="0" baseline="0" dirty="0"/>
              <a:t>“In this context, discipline refers to the training and practice required to perfect a skill so that it becomes habitual or automatic.  Examples include a basketball player receiving instruction on the correct form to shoot a free throw and repeatedly practicing that form or a musician who receives instruction on how to breathe correctly to perform a musical piece and repeatedly practicing the piece to perfect the performance.”</a:t>
            </a:r>
            <a:endParaRPr lang="en-US" b="1"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17</a:t>
            </a:fld>
            <a:endParaRPr lang="en-US" dirty="0"/>
          </a:p>
        </p:txBody>
      </p:sp>
    </p:spTree>
    <p:extLst>
      <p:ext uri="{BB962C8B-B14F-4D97-AF65-F5344CB8AC3E}">
        <p14:creationId xmlns:p14="http://schemas.microsoft.com/office/powerpoint/2010/main" val="1919400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 then</a:t>
            </a:r>
            <a:r>
              <a:rPr lang="en-US" b="1" baseline="0" dirty="0"/>
              <a:t> say, </a:t>
            </a:r>
            <a:r>
              <a:rPr lang="en-US" b="0" baseline="0" dirty="0"/>
              <a:t>“</a:t>
            </a:r>
            <a:r>
              <a:rPr lang="en-US" b="0" i="1" baseline="0" dirty="0"/>
              <a:t>Always</a:t>
            </a:r>
            <a:r>
              <a:rPr lang="en-US" b="0" baseline="0" dirty="0"/>
              <a:t> ensure that the expectation has been defined, thoroughly taught and encouraged </a:t>
            </a:r>
            <a:r>
              <a:rPr lang="en-US" b="0" i="1" baseline="0" dirty="0"/>
              <a:t>before</a:t>
            </a:r>
            <a:r>
              <a:rPr lang="en-US" b="0" baseline="0" dirty="0"/>
              <a:t> planning the application of corrective responses.”</a:t>
            </a:r>
          </a:p>
          <a:p>
            <a:endParaRPr lang="en-US" b="0" baseline="0"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18</a:t>
            </a:fld>
            <a:endParaRPr lang="en-US"/>
          </a:p>
        </p:txBody>
      </p:sp>
    </p:spTree>
    <p:extLst>
      <p:ext uri="{BB962C8B-B14F-4D97-AF65-F5344CB8AC3E}">
        <p14:creationId xmlns:p14="http://schemas.microsoft.com/office/powerpoint/2010/main" val="3141156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This slide has animation.  Read the notes carefully in order to advance the slide at the appropriate time.</a:t>
            </a:r>
          </a:p>
          <a:p>
            <a:r>
              <a:rPr lang="en-US" b="1" baseline="0" dirty="0"/>
              <a:t>Say, </a:t>
            </a:r>
            <a:r>
              <a:rPr lang="en-US" b="0" baseline="0" dirty="0"/>
              <a:t>“A typical A-B-C sequence of problem behavior is described in the A-B-C chart,” </a:t>
            </a:r>
            <a:r>
              <a:rPr lang="en-US" b="1" baseline="0" dirty="0"/>
              <a:t>then direct participants to read the A-B-C sequence.</a:t>
            </a:r>
          </a:p>
          <a:p>
            <a:endParaRPr lang="en-US" b="0" baseline="0" dirty="0"/>
          </a:p>
          <a:p>
            <a:r>
              <a:rPr lang="en-US" b="0" baseline="0" dirty="0"/>
              <a:t>“In order to change the inappropriate behavior, remember to always ask the following questions </a:t>
            </a:r>
            <a:r>
              <a:rPr lang="en-US" b="0" i="1" baseline="0" dirty="0"/>
              <a:t>before</a:t>
            </a:r>
            <a:r>
              <a:rPr lang="en-US" b="0" baseline="0" dirty="0"/>
              <a:t> planning the application of corrective responses:</a:t>
            </a:r>
          </a:p>
          <a:p>
            <a:endParaRPr lang="en-US" b="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i="0" dirty="0"/>
              <a:t>Advance the slide to reveal the first question.</a:t>
            </a:r>
          </a:p>
          <a:p>
            <a:pPr marL="228600" indent="-228600">
              <a:buClr>
                <a:srgbClr val="FF0000"/>
              </a:buClr>
              <a:buAutoNum type="arabicParenR"/>
            </a:pPr>
            <a:r>
              <a:rPr lang="en-US" i="0" dirty="0"/>
              <a:t>Do we have </a:t>
            </a:r>
            <a:r>
              <a:rPr lang="en-US" i="0" dirty="0">
                <a:solidFill>
                  <a:srgbClr val="008000"/>
                </a:solidFill>
              </a:rPr>
              <a:t>clear expectations</a:t>
            </a:r>
            <a:r>
              <a:rPr lang="en-US" i="0" dirty="0"/>
              <a:t>?</a:t>
            </a:r>
          </a:p>
          <a:p>
            <a:pPr marL="0" marR="0" indent="0" algn="l" defTabSz="457200" rtl="0" eaLnBrk="1" fontAlgn="auto" latinLnBrk="0" hangingPunct="1">
              <a:lnSpc>
                <a:spcPct val="100000"/>
              </a:lnSpc>
              <a:spcBef>
                <a:spcPts val="0"/>
              </a:spcBef>
              <a:spcAft>
                <a:spcPts val="0"/>
              </a:spcAft>
              <a:buClr>
                <a:srgbClr val="FF0000"/>
              </a:buClr>
              <a:buSzTx/>
              <a:buFontTx/>
              <a:buNone/>
              <a:tabLst/>
              <a:defRPr/>
            </a:pPr>
            <a:r>
              <a:rPr lang="en-US" b="1" i="0" dirty="0"/>
              <a:t>Advance the slide again to reveal the second question.</a:t>
            </a:r>
            <a:endParaRPr lang="en-US" i="0" dirty="0"/>
          </a:p>
          <a:p>
            <a:pPr marL="228600" indent="-228600">
              <a:buClr>
                <a:srgbClr val="FF0000"/>
              </a:buClr>
              <a:buFont typeface="+mj-lt"/>
              <a:buAutoNum type="arabicParenR" startAt="2"/>
            </a:pPr>
            <a:r>
              <a:rPr lang="en-US" i="0" dirty="0"/>
              <a:t>Have they been thoroughly </a:t>
            </a:r>
            <a:r>
              <a:rPr lang="en-US" i="0" dirty="0">
                <a:solidFill>
                  <a:srgbClr val="008000"/>
                </a:solidFill>
              </a:rPr>
              <a:t>taught</a:t>
            </a:r>
            <a:r>
              <a:rPr lang="en-US" i="0" dirty="0"/>
              <a:t>?</a:t>
            </a:r>
          </a:p>
          <a:p>
            <a:pPr marL="0" marR="0" indent="0" algn="l" defTabSz="457200" rtl="0" eaLnBrk="1" fontAlgn="auto" latinLnBrk="0" hangingPunct="1">
              <a:lnSpc>
                <a:spcPct val="100000"/>
              </a:lnSpc>
              <a:spcBef>
                <a:spcPts val="0"/>
              </a:spcBef>
              <a:spcAft>
                <a:spcPts val="0"/>
              </a:spcAft>
              <a:buClr>
                <a:srgbClr val="FF0000"/>
              </a:buClr>
              <a:buSzTx/>
              <a:buFont typeface="+mj-lt"/>
              <a:buNone/>
              <a:tabLst/>
              <a:defRPr/>
            </a:pPr>
            <a:r>
              <a:rPr lang="en-US" b="1" i="0" dirty="0"/>
              <a:t>Advance the slide a final time to reveal the third question.</a:t>
            </a:r>
          </a:p>
          <a:p>
            <a:pPr marL="228600" indent="-228600">
              <a:buClr>
                <a:srgbClr val="FF0000"/>
              </a:buClr>
              <a:buFont typeface="+mj-lt"/>
              <a:buAutoNum type="arabicParenR" startAt="3"/>
            </a:pPr>
            <a:r>
              <a:rPr lang="en-US" i="0" dirty="0"/>
              <a:t>Are we consistently using </a:t>
            </a:r>
            <a:r>
              <a:rPr lang="en-US" i="0" dirty="0">
                <a:solidFill>
                  <a:srgbClr val="008000"/>
                </a:solidFill>
              </a:rPr>
              <a:t>strategies to encourage</a:t>
            </a:r>
            <a:r>
              <a:rPr lang="en-US" i="0" dirty="0"/>
              <a:t> desired behaviors?”</a:t>
            </a:r>
          </a:p>
          <a:p>
            <a:endParaRPr lang="en-US" b="0" baseline="0" dirty="0"/>
          </a:p>
          <a:p>
            <a:endParaRPr lang="en-US" b="1" dirty="0"/>
          </a:p>
          <a:p>
            <a:endParaRPr lang="en-US"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19</a:t>
            </a:fld>
            <a:endParaRPr lang="en-US"/>
          </a:p>
        </p:txBody>
      </p:sp>
    </p:spTree>
    <p:extLst>
      <p:ext uri="{BB962C8B-B14F-4D97-AF65-F5344CB8AC3E}">
        <p14:creationId xmlns:p14="http://schemas.microsoft.com/office/powerpoint/2010/main" val="2922663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Say, </a:t>
            </a:r>
            <a:r>
              <a:rPr lang="en-US" b="0" baseline="0" dirty="0"/>
              <a:t>“In order to increase the use of respectful language with peers in the classroom, the staff created a rule to use appropriate tone and language with peers and adults.  Staff members then taught the rule using lessons developed by a staff work group and videos produced by a student work group.  Staff used tangibles and specific positive feedback to recognize students for using appropriate tone and language with peers.”</a:t>
            </a:r>
          </a:p>
          <a:p>
            <a:endParaRPr lang="en-US" b="0" baseline="0" dirty="0"/>
          </a:p>
          <a:p>
            <a:r>
              <a:rPr lang="en-US" b="1" baseline="0" dirty="0"/>
              <a:t>Advance the slide to reveal the response to discourage inappropriate behavior, then say,</a:t>
            </a:r>
          </a:p>
          <a:p>
            <a:r>
              <a:rPr lang="en-US" b="0" baseline="0" dirty="0"/>
              <a:t>“The staff clarified, taught and recognized appropriate behavior, then developed practices to correct inappropriate behavior.” </a:t>
            </a:r>
          </a:p>
          <a:p>
            <a:endParaRPr lang="en-US" b="0" baseline="0" dirty="0"/>
          </a:p>
          <a:p>
            <a:endParaRPr lang="en-US" b="0" baseline="0" dirty="0"/>
          </a:p>
          <a:p>
            <a:endParaRPr lang="en-US" b="1" dirty="0"/>
          </a:p>
          <a:p>
            <a:endParaRPr lang="en-US"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20</a:t>
            </a:fld>
            <a:endParaRPr lang="en-US" dirty="0"/>
          </a:p>
        </p:txBody>
      </p:sp>
    </p:spTree>
    <p:extLst>
      <p:ext uri="{BB962C8B-B14F-4D97-AF65-F5344CB8AC3E}">
        <p14:creationId xmlns:p14="http://schemas.microsoft.com/office/powerpoint/2010/main" val="3190732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b="0" dirty="0"/>
              <a:t>“</a:t>
            </a:r>
            <a:r>
              <a:rPr lang="en-US" sz="1200" b="0" i="0" u="none" strike="noStrike" kern="1200" baseline="0" dirty="0">
                <a:solidFill>
                  <a:schemeClr val="tx1"/>
                </a:solidFill>
                <a:latin typeface="+mn-lt"/>
                <a:ea typeface="+mn-ea"/>
                <a:cs typeface="+mn-cs"/>
              </a:rPr>
              <a:t>Compare the steps used to respond to academic errors to the steps used to respond to social behavioral errors.  Discuss similarities with a shoulder partner.”</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Provide approximately 2 minutes for this activity, then say,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same calm instructional approaches used when students make academic errors should be used to correct social behavioral errors.  Identifying the error, re-teaching, providing guided and independent practice, and follow-up feedback to indicate progress are steps used to respond to both academic and social behavioral errors.”</a:t>
            </a:r>
            <a:endParaRPr lang="en-US" b="1" dirty="0"/>
          </a:p>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21</a:t>
            </a:fld>
            <a:endParaRPr lang="en-US" dirty="0"/>
          </a:p>
        </p:txBody>
      </p:sp>
    </p:spTree>
    <p:extLst>
      <p:ext uri="{BB962C8B-B14F-4D97-AF65-F5344CB8AC3E}">
        <p14:creationId xmlns:p14="http://schemas.microsoft.com/office/powerpoint/2010/main" val="2309727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 participants to read the slide,</a:t>
            </a:r>
            <a:r>
              <a:rPr lang="en-US" b="1" baseline="0" dirty="0"/>
              <a:t> then say,</a:t>
            </a:r>
          </a:p>
          <a:p>
            <a:r>
              <a:rPr lang="en-US" b="1" dirty="0"/>
              <a:t>“</a:t>
            </a:r>
            <a:r>
              <a:rPr lang="en-US" dirty="0"/>
              <a:t>Effective</a:t>
            </a:r>
            <a:r>
              <a:rPr lang="en-US" baseline="0" dirty="0"/>
              <a:t> social correction provides the same benefits as effective academic correction.”</a:t>
            </a:r>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22</a:t>
            </a:fld>
            <a:endParaRPr lang="en-US" dirty="0"/>
          </a:p>
        </p:txBody>
      </p:sp>
    </p:spTree>
    <p:extLst>
      <p:ext uri="{BB962C8B-B14F-4D97-AF65-F5344CB8AC3E}">
        <p14:creationId xmlns:p14="http://schemas.microsoft.com/office/powerpoint/2010/main" val="1515509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Provide approximately 5 minutes for this discussion. Ask for volunteers to summarize and share the</a:t>
            </a:r>
            <a:r>
              <a:rPr lang="en-US" b="1" baseline="0" dirty="0"/>
              <a:t> main points of their</a:t>
            </a:r>
            <a:r>
              <a:rPr lang="en-US" b="1" dirty="0"/>
              <a:t> discussion.</a:t>
            </a:r>
          </a:p>
        </p:txBody>
      </p:sp>
      <p:sp>
        <p:nvSpPr>
          <p:cNvPr id="4" name="Slide Number Placeholder 3"/>
          <p:cNvSpPr>
            <a:spLocks noGrp="1"/>
          </p:cNvSpPr>
          <p:nvPr>
            <p:ph type="sldNum" sz="quarter" idx="10"/>
          </p:nvPr>
        </p:nvSpPr>
        <p:spPr/>
        <p:txBody>
          <a:bodyPr/>
          <a:lstStyle/>
          <a:p>
            <a:fld id="{BC0BDB5B-8A69-DA49-B3FA-F9DE6EC936B5}" type="slidenum">
              <a:rPr lang="en-US" smtClean="0"/>
              <a:pPr/>
              <a:t>23</a:t>
            </a:fld>
            <a:endParaRPr lang="en-US" dirty="0"/>
          </a:p>
        </p:txBody>
      </p:sp>
    </p:spTree>
    <p:extLst>
      <p:ext uri="{BB962C8B-B14F-4D97-AF65-F5344CB8AC3E}">
        <p14:creationId xmlns:p14="http://schemas.microsoft.com/office/powerpoint/2010/main" val="1383131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Read the slide, then say, </a:t>
            </a:r>
            <a:r>
              <a:rPr lang="en-US" b="0" dirty="0"/>
              <a:t>“What </a:t>
            </a:r>
            <a:r>
              <a:rPr lang="en-US" b="0" i="1" dirty="0"/>
              <a:t>activities</a:t>
            </a:r>
            <a:r>
              <a:rPr lang="en-US" b="0" dirty="0"/>
              <a:t> will your team develop to </a:t>
            </a:r>
            <a:r>
              <a:rPr lang="en-US" b="0" baseline="0" dirty="0"/>
              <a:t>work with your staff to view social/behavioral errors or inappropriate behavior as opportunities to correct and teach?” </a:t>
            </a:r>
            <a:endParaRPr lang="en-US" b="1" dirty="0"/>
          </a:p>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24</a:t>
            </a:fld>
            <a:endParaRPr lang="en-US" dirty="0"/>
          </a:p>
        </p:txBody>
      </p:sp>
    </p:spTree>
    <p:extLst>
      <p:ext uri="{BB962C8B-B14F-4D97-AF65-F5344CB8AC3E}">
        <p14:creationId xmlns:p14="http://schemas.microsoft.com/office/powerpoint/2010/main" val="2440979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Arial" panose="020B0604020202020204" pitchFamily="34" charset="0"/>
              </a:rPr>
              <a:t>“One of our agreements is to follow the attention signal.”   </a:t>
            </a:r>
          </a:p>
          <a:p>
            <a:pPr eaLnBrk="1" hangingPunct="1">
              <a:spcBef>
                <a:spcPct val="0"/>
              </a:spcBef>
            </a:pPr>
            <a:r>
              <a:rPr lang="en-US" dirty="0">
                <a:latin typeface="Arial" panose="020B0604020202020204" pitchFamily="34" charset="0"/>
              </a:rPr>
              <a:t>“Your</a:t>
            </a:r>
            <a:r>
              <a:rPr lang="en-US" baseline="0" dirty="0">
                <a:latin typeface="Arial" panose="020B0604020202020204" pitchFamily="34" charset="0"/>
              </a:rPr>
              <a:t> team will work with your school to </a:t>
            </a:r>
            <a:r>
              <a:rPr lang="en-US" dirty="0">
                <a:latin typeface="Arial" panose="020B0604020202020204" pitchFamily="34" charset="0"/>
              </a:rPr>
              <a:t>develop an attention signal you will use in every</a:t>
            </a:r>
            <a:r>
              <a:rPr lang="en-US" baseline="0" dirty="0">
                <a:latin typeface="Arial" panose="020B0604020202020204" pitchFamily="34" charset="0"/>
              </a:rPr>
              <a:t> setting</a:t>
            </a:r>
            <a:r>
              <a:rPr lang="en-US" dirty="0">
                <a:latin typeface="Arial" panose="020B0604020202020204" pitchFamily="34" charset="0"/>
              </a:rPr>
              <a:t>.”</a:t>
            </a:r>
          </a:p>
          <a:p>
            <a:pPr eaLnBrk="1" hangingPunct="1">
              <a:spcBef>
                <a:spcPct val="0"/>
              </a:spcBef>
            </a:pPr>
            <a:endParaRPr lang="en-US" dirty="0">
              <a:latin typeface="Arial" panose="020B0604020202020204" pitchFamily="34" charset="0"/>
            </a:endParaRPr>
          </a:p>
          <a:p>
            <a:pPr eaLnBrk="1" hangingPunct="1">
              <a:spcBef>
                <a:spcPct val="0"/>
              </a:spcBef>
            </a:pPr>
            <a:r>
              <a:rPr lang="en-US" dirty="0">
                <a:latin typeface="Arial" panose="020B0604020202020204" pitchFamily="34" charset="0"/>
              </a:rPr>
              <a:t>“In order to get all of you focused after discussions, activities or breaks, I </a:t>
            </a:r>
            <a:r>
              <a:rPr lang="en-US" u="none" dirty="0">
                <a:latin typeface="Arial" panose="020B0604020202020204" pitchFamily="34" charset="0"/>
              </a:rPr>
              <a:t>will __</a:t>
            </a:r>
            <a:r>
              <a:rPr lang="en-US" u="none" dirty="0">
                <a:solidFill>
                  <a:srgbClr val="FF0000"/>
                </a:solidFill>
                <a:latin typeface="Arial" panose="020B0604020202020204" pitchFamily="34" charset="0"/>
              </a:rPr>
              <a:t>______________________</a:t>
            </a:r>
            <a:r>
              <a:rPr lang="en-US" dirty="0">
                <a:solidFill>
                  <a:srgbClr val="FF0000"/>
                </a:solidFill>
                <a:latin typeface="Arial" panose="020B0604020202020204" pitchFamily="34" charset="0"/>
              </a:rPr>
              <a:t>.”</a:t>
            </a:r>
          </a:p>
          <a:p>
            <a:pPr eaLnBrk="1" hangingPunct="1">
              <a:spcBef>
                <a:spcPct val="0"/>
              </a:spcBef>
            </a:pPr>
            <a:r>
              <a:rPr lang="en-US" dirty="0">
                <a:solidFill>
                  <a:srgbClr val="FF0000"/>
                </a:solidFill>
                <a:latin typeface="Arial" panose="020B0604020202020204" pitchFamily="34" charset="0"/>
              </a:rPr>
              <a:t>											</a:t>
            </a:r>
            <a:r>
              <a:rPr lang="en-US" b="1" dirty="0">
                <a:solidFill>
                  <a:srgbClr val="FF0000"/>
                </a:solidFill>
                <a:latin typeface="Arial" panose="020B0604020202020204" pitchFamily="34" charset="0"/>
              </a:rPr>
              <a:t>(</a:t>
            </a:r>
            <a:r>
              <a:rPr lang="en-US" b="1" u="none" dirty="0">
                <a:solidFill>
                  <a:srgbClr val="FF0000"/>
                </a:solidFill>
                <a:latin typeface="Arial" panose="020B0604020202020204" pitchFamily="34" charset="0"/>
              </a:rPr>
              <a:t>Insert your attention signal here.)</a:t>
            </a:r>
          </a:p>
          <a:p>
            <a:pPr eaLnBrk="1" hangingPunct="1">
              <a:spcBef>
                <a:spcPct val="0"/>
              </a:spcBef>
            </a:pPr>
            <a:r>
              <a:rPr lang="en-US" altLang="ja-JP" dirty="0">
                <a:latin typeface="Arial" panose="020B0604020202020204" pitchFamily="34" charset="0"/>
              </a:rPr>
              <a:t>“Your task will be to finish your sentence, quiet your voice and ____________________________.”</a:t>
            </a:r>
          </a:p>
          <a:p>
            <a:pPr eaLnBrk="1" hangingPunct="1">
              <a:spcBef>
                <a:spcPct val="0"/>
              </a:spcBef>
            </a:pPr>
            <a:r>
              <a:rPr lang="en-US" dirty="0">
                <a:latin typeface="Arial" panose="020B0604020202020204" pitchFamily="34" charset="0"/>
              </a:rPr>
              <a:t>									</a:t>
            </a:r>
            <a:r>
              <a:rPr lang="en-US" b="1" dirty="0">
                <a:latin typeface="Arial" panose="020B0604020202020204" pitchFamily="34" charset="0"/>
              </a:rPr>
              <a:t>(Insert</a:t>
            </a:r>
            <a:r>
              <a:rPr lang="en-US" b="1" baseline="0" dirty="0">
                <a:latin typeface="Arial" panose="020B0604020202020204" pitchFamily="34" charset="0"/>
              </a:rPr>
              <a:t> what you want participants to do.)</a:t>
            </a:r>
            <a:endParaRPr lang="en-US" b="1" dirty="0">
              <a:latin typeface="Arial" panose="020B0604020202020204" pitchFamily="34" charset="0"/>
            </a:endParaRPr>
          </a:p>
        </p:txBody>
      </p:sp>
      <p:sp>
        <p:nvSpPr>
          <p:cNvPr id="1024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828" indent="-285703" eaLnBrk="0" hangingPunct="0">
              <a:defRPr>
                <a:solidFill>
                  <a:schemeClr val="tx1"/>
                </a:solidFill>
                <a:latin typeface="Arial" panose="020B0604020202020204" pitchFamily="34" charset="0"/>
                <a:cs typeface="Arial" panose="020B0604020202020204" pitchFamily="34" charset="0"/>
              </a:defRPr>
            </a:lvl2pPr>
            <a:lvl3pPr marL="1142813" indent="-228562" eaLnBrk="0" hangingPunct="0">
              <a:defRPr>
                <a:solidFill>
                  <a:schemeClr val="tx1"/>
                </a:solidFill>
                <a:latin typeface="Arial" panose="020B0604020202020204" pitchFamily="34" charset="0"/>
                <a:cs typeface="Arial" panose="020B0604020202020204" pitchFamily="34" charset="0"/>
              </a:defRPr>
            </a:lvl3pPr>
            <a:lvl4pPr marL="1599937" indent="-228562" eaLnBrk="0" hangingPunct="0">
              <a:defRPr>
                <a:solidFill>
                  <a:schemeClr val="tx1"/>
                </a:solidFill>
                <a:latin typeface="Arial" panose="020B0604020202020204" pitchFamily="34" charset="0"/>
                <a:cs typeface="Arial" panose="020B0604020202020204" pitchFamily="34" charset="0"/>
              </a:defRPr>
            </a:lvl4pPr>
            <a:lvl5pPr marL="2057063" indent="-228562" eaLnBrk="0" hangingPunct="0">
              <a:defRPr>
                <a:solidFill>
                  <a:schemeClr val="tx1"/>
                </a:solidFill>
                <a:latin typeface="Arial" panose="020B0604020202020204" pitchFamily="34" charset="0"/>
                <a:cs typeface="Arial" panose="020B0604020202020204" pitchFamily="34" charset="0"/>
              </a:defRPr>
            </a:lvl5pPr>
            <a:lvl6pPr marL="2514187" indent="-228562" defTabSz="4571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312" indent="-228562" defTabSz="4571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438" indent="-228562" defTabSz="4571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562" indent="-228562" defTabSz="4571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CD4B340-89DC-4CC2-AD75-2D4129CE8BFD}" type="slidenum">
              <a:rPr lang="en-US">
                <a:latin typeface="Calibri" panose="020F0502020204030204" pitchFamily="34" charset="0"/>
                <a:ea typeface="ＭＳ Ｐゴシック" panose="020B0600070205080204" pitchFamily="34" charset="-128"/>
              </a:rPr>
              <a:pPr eaLnBrk="1" hangingPunct="1"/>
              <a:t>5</a:t>
            </a:fld>
            <a:endParaRPr lang="en-US">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417510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latin typeface="Calibri" charset="0"/>
              </a:rPr>
              <a:t>Read the outcomes or direct participants to</a:t>
            </a:r>
            <a:r>
              <a:rPr lang="en-US" b="1" baseline="0" dirty="0">
                <a:latin typeface="Calibri" charset="0"/>
              </a:rPr>
              <a:t> read the outcomes.  </a:t>
            </a:r>
          </a:p>
          <a:p>
            <a:pPr eaLnBrk="1" hangingPunct="1">
              <a:spcBef>
                <a:spcPct val="0"/>
              </a:spcBef>
            </a:pPr>
            <a:r>
              <a:rPr lang="en-US" b="1" baseline="0" dirty="0">
                <a:latin typeface="Calibri" charset="0"/>
              </a:rPr>
              <a:t>You may choose to list outcomes on a poster or table placemat.</a:t>
            </a:r>
            <a:endParaRPr lang="en-US" b="1" dirty="0">
              <a:latin typeface="Calibri" charset="0"/>
            </a:endParaRPr>
          </a:p>
        </p:txBody>
      </p:sp>
      <p:sp>
        <p:nvSpPr>
          <p:cNvPr id="1013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82D87FB-F736-F445-8161-B842CBAF41DD}" type="slidenum">
              <a:rPr lang="en-US">
                <a:latin typeface="Calibri" charset="0"/>
              </a:rPr>
              <a:pPr eaLnBrk="1" hangingPunct="1"/>
              <a:t>25</a:t>
            </a:fld>
            <a:endParaRPr lang="en-US">
              <a:latin typeface="Calibri" charset="0"/>
            </a:endParaRPr>
          </a:p>
        </p:txBody>
      </p:sp>
    </p:spTree>
    <p:extLst>
      <p:ext uri="{BB962C8B-B14F-4D97-AF65-F5344CB8AC3E}">
        <p14:creationId xmlns:p14="http://schemas.microsoft.com/office/powerpoint/2010/main" val="354042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1" hangingPunct="1"/>
            <a:r>
              <a:rPr lang="en-US" altLang="en-US" b="0" dirty="0">
                <a:ea typeface="ＭＳ Ｐゴシック" pitchFamily="34" charset="-128"/>
              </a:rPr>
              <a:t>This slide has animation.</a:t>
            </a:r>
          </a:p>
          <a:p>
            <a:pPr defTabSz="914400" eaLnBrk="1" hangingPunct="1"/>
            <a:r>
              <a:rPr lang="en-US" altLang="en-US" b="1" dirty="0">
                <a:ea typeface="ＭＳ Ｐゴシック" pitchFamily="34" charset="-128"/>
              </a:rPr>
              <a:t>Say, </a:t>
            </a:r>
            <a:r>
              <a:rPr lang="en-US" altLang="en-US" b="0" dirty="0">
                <a:ea typeface="ＭＳ Ｐゴシック" pitchFamily="34" charset="-128"/>
              </a:rPr>
              <a:t>“A s</a:t>
            </a:r>
            <a:r>
              <a:rPr lang="en-US" altLang="en-US" dirty="0">
                <a:ea typeface="ＭＳ Ｐゴシック" pitchFamily="34" charset="-128"/>
              </a:rPr>
              <a:t>choolwide response to inappropriate behavior must be systematic…consistent across all staff and settings.</a:t>
            </a:r>
            <a:r>
              <a:rPr lang="en-US" altLang="en-US" baseline="0" dirty="0">
                <a:ea typeface="ＭＳ Ｐゴシック" pitchFamily="34" charset="-128"/>
              </a:rPr>
              <a:t> A ‘</a:t>
            </a:r>
            <a:r>
              <a:rPr lang="en-US" altLang="en-US" dirty="0">
                <a:ea typeface="ＭＳ Ｐゴシック" pitchFamily="34" charset="-128"/>
              </a:rPr>
              <a:t>continuum</a:t>
            </a:r>
            <a:r>
              <a:rPr lang="en-US" altLang="en-US" baseline="0" dirty="0">
                <a:ea typeface="ＭＳ Ｐゴシック" pitchFamily="34" charset="-128"/>
              </a:rPr>
              <a:t>’ or </a:t>
            </a:r>
            <a:r>
              <a:rPr lang="en-US" altLang="en-US" dirty="0">
                <a:ea typeface="ＭＳ Ｐゴシック" pitchFamily="34" charset="-128"/>
              </a:rPr>
              <a:t>range of responses</a:t>
            </a:r>
            <a:r>
              <a:rPr lang="en-US" altLang="en-US" baseline="0" dirty="0">
                <a:ea typeface="ＭＳ Ｐゴシック" pitchFamily="34" charset="-128"/>
              </a:rPr>
              <a:t> must be developed to manage the range of inappropriate behaviors from less intensive to more intensive.  At the beginning of the continuum, you have worked with your staff to more fully develop staff-managed responses such as:</a:t>
            </a:r>
          </a:p>
          <a:p>
            <a:r>
              <a:rPr lang="en-US" b="1" dirty="0"/>
              <a:t>Advance the slide, then say, </a:t>
            </a:r>
          </a:p>
          <a:p>
            <a:r>
              <a:rPr lang="en-US" b="1" dirty="0"/>
              <a:t>“</a:t>
            </a:r>
            <a:r>
              <a:rPr lang="en-US" dirty="0"/>
              <a:t>Indirect strategies</a:t>
            </a:r>
            <a:r>
              <a:rPr lang="en-US" baseline="0" dirty="0"/>
              <a:t>. Write 2 indirect strategies on a post-it note, now.”    </a:t>
            </a:r>
          </a:p>
          <a:p>
            <a:r>
              <a:rPr lang="en-US" baseline="0" dirty="0"/>
              <a:t>Answers: Physical proximity, Nonverbal cues, Ignore, attend, praise</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Advance the slide, then say, </a:t>
            </a:r>
          </a:p>
          <a:p>
            <a:r>
              <a:rPr lang="en-US" dirty="0"/>
              <a:t>“Direct</a:t>
            </a:r>
            <a:r>
              <a:rPr lang="en-US" baseline="0" dirty="0"/>
              <a:t> strategies.  Write 3 direct strategies on a post-it note, now.”</a:t>
            </a:r>
          </a:p>
          <a:p>
            <a:r>
              <a:rPr lang="en-US" baseline="0" dirty="0"/>
              <a:t>Answers: </a:t>
            </a:r>
            <a:r>
              <a:rPr lang="en-US" dirty="0"/>
              <a:t>Redirect, Re-Teach, Offer Choice, Conference</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Advance the slide, then say, </a:t>
            </a:r>
          </a:p>
          <a:p>
            <a:r>
              <a:rPr lang="en-US" dirty="0"/>
              <a:t>“Additional Consequences.</a:t>
            </a:r>
            <a:r>
              <a:rPr lang="en-US" baseline="0" dirty="0"/>
              <a:t> What additional consequences have you and your staff considered?”</a:t>
            </a:r>
            <a:endParaRPr lang="en-US" altLang="en-US" baseline="0" dirty="0">
              <a:ea typeface="ＭＳ Ｐゴシック" pitchFamily="34" charset="-128"/>
            </a:endParaRPr>
          </a:p>
          <a:p>
            <a:pPr defTabSz="914400" eaLnBrk="1" hangingPunct="1"/>
            <a:r>
              <a:rPr lang="en-US" altLang="en-US" baseline="0" dirty="0">
                <a:ea typeface="ＭＳ Ｐゴシック" pitchFamily="34" charset="-128"/>
              </a:rPr>
              <a:t>“In the next section of today’s session, we’ll focus on developing a consistent system to respond to more </a:t>
            </a:r>
            <a:r>
              <a:rPr lang="en-US" altLang="en-US" i="1" baseline="0" dirty="0">
                <a:ea typeface="ＭＳ Ｐゴシック" pitchFamily="34" charset="-128"/>
              </a:rPr>
              <a:t>serious</a:t>
            </a:r>
            <a:r>
              <a:rPr lang="en-US" altLang="en-US" baseline="0" dirty="0">
                <a:ea typeface="ＭＳ Ｐゴシック" pitchFamily="34" charset="-128"/>
              </a:rPr>
              <a:t> inappropriate behavior.”</a:t>
            </a:r>
            <a:endParaRPr lang="en-US" sz="2800" dirty="0"/>
          </a:p>
        </p:txBody>
      </p:sp>
      <p:sp>
        <p:nvSpPr>
          <p:cNvPr id="491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ＭＳ Ｐゴシック" pitchFamily="34" charset="-128"/>
              </a:defRPr>
            </a:lvl1pPr>
            <a:lvl2pPr marL="37931725" indent="-37474525"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defTabSz="914400" eaLnBrk="1" hangingPunct="1">
              <a:spcBef>
                <a:spcPct val="0"/>
              </a:spcBef>
            </a:pPr>
            <a:fld id="{37E17378-F21F-446F-9A70-8E65D3679FBC}" type="slidenum">
              <a:rPr lang="en-US" altLang="en-US">
                <a:latin typeface="Arial" pitchFamily="34" charset="0"/>
              </a:rPr>
              <a:pPr algn="r" defTabSz="914400" eaLnBrk="1" hangingPunct="1">
                <a:spcBef>
                  <a:spcPct val="0"/>
                </a:spcBef>
              </a:pPr>
              <a:t>27</a:t>
            </a:fld>
            <a:endParaRPr lang="en-US" altLang="en-US">
              <a:latin typeface="Arial" pitchFamily="34" charset="0"/>
            </a:endParaRPr>
          </a:p>
        </p:txBody>
      </p:sp>
    </p:spTree>
    <p:extLst>
      <p:ext uri="{BB962C8B-B14F-4D97-AF65-F5344CB8AC3E}">
        <p14:creationId xmlns:p14="http://schemas.microsoft.com/office/powerpoint/2010/main" val="1932351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 then say, </a:t>
            </a:r>
            <a:r>
              <a:rPr lang="en-US" b="0" dirty="0"/>
              <a:t>“In</a:t>
            </a:r>
            <a:r>
              <a:rPr lang="en-US" b="0" baseline="0" dirty="0"/>
              <a:t> order to </a:t>
            </a:r>
            <a:r>
              <a:rPr lang="en-US" altLang="en-US" baseline="0" dirty="0">
                <a:ea typeface="ＭＳ Ｐゴシック" pitchFamily="34" charset="-128"/>
              </a:rPr>
              <a:t>develop a consistent system to respond to more serious inappropriate behavior, you will begin the work by defining behaviors that will be managed by staff and behaviors that will be managed by administrators.  Again, you will involve the entire school staff to complete this work.”</a:t>
            </a:r>
            <a:endParaRPr lang="en-US" b="1"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28</a:t>
            </a:fld>
            <a:endParaRPr lang="en-US"/>
          </a:p>
        </p:txBody>
      </p:sp>
    </p:spTree>
    <p:extLst>
      <p:ext uri="{BB962C8B-B14F-4D97-AF65-F5344CB8AC3E}">
        <p14:creationId xmlns:p14="http://schemas.microsoft.com/office/powerpoint/2010/main" val="249439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Copy</a:t>
            </a:r>
            <a:r>
              <a:rPr lang="en-US" b="1" baseline="0" dirty="0"/>
              <a:t> and cut the ‘Defining Inappropriate Behaviors Activity Cards’ found in Google Drive&gt;MO SWPBS State Team&gt;CDR Files&gt;3_Training&gt;2018-19Tier 1 &gt;2018-19 Prep&gt;Prep Session 5&gt;Handouts</a:t>
            </a:r>
          </a:p>
          <a:p>
            <a:endParaRPr lang="en-US" b="1" baseline="0" dirty="0"/>
          </a:p>
          <a:p>
            <a:r>
              <a:rPr lang="en-US" b="1" dirty="0"/>
              <a:t>Note: Each card has the word, ‘disrespect’ written</a:t>
            </a:r>
            <a:r>
              <a:rPr lang="en-US" b="1" baseline="0" dirty="0"/>
              <a:t> on it.</a:t>
            </a:r>
          </a:p>
          <a:p>
            <a:endParaRPr lang="en-US" baseline="0" dirty="0"/>
          </a:p>
          <a:p>
            <a:r>
              <a:rPr lang="en-US" b="1" baseline="0" dirty="0"/>
              <a:t>Provide 5 minutes for this activity, then say,</a:t>
            </a:r>
          </a:p>
          <a:p>
            <a:r>
              <a:rPr lang="en-US" b="0" baseline="0" dirty="0"/>
              <a:t>“Did each member of your team describe disrespect in </a:t>
            </a:r>
            <a:r>
              <a:rPr lang="en-US" b="0" i="1" baseline="0" dirty="0"/>
              <a:t>exactly</a:t>
            </a:r>
            <a:r>
              <a:rPr lang="en-US" b="0" baseline="0" dirty="0"/>
              <a:t> the same way?  When there is no standard agreement on the definition or description of behavior, it is impossible to provide consistent responses.  Now let’s begin the work of differentiating staff-managed and office-managed behaviors.”</a:t>
            </a:r>
          </a:p>
        </p:txBody>
      </p:sp>
      <p:sp>
        <p:nvSpPr>
          <p:cNvPr id="4" name="Slide Number Placeholder 3"/>
          <p:cNvSpPr>
            <a:spLocks noGrp="1"/>
          </p:cNvSpPr>
          <p:nvPr>
            <p:ph type="sldNum" sz="quarter" idx="10"/>
          </p:nvPr>
        </p:nvSpPr>
        <p:spPr/>
        <p:txBody>
          <a:bodyPr/>
          <a:lstStyle/>
          <a:p>
            <a:fld id="{A875B4DD-DD12-5549-9756-868EB0781E70}" type="slidenum">
              <a:rPr lang="en-US" smtClean="0"/>
              <a:pPr/>
              <a:t>29</a:t>
            </a:fld>
            <a:endParaRPr lang="en-US" dirty="0"/>
          </a:p>
        </p:txBody>
      </p:sp>
    </p:spTree>
    <p:extLst>
      <p:ext uri="{BB962C8B-B14F-4D97-AF65-F5344CB8AC3E}">
        <p14:creationId xmlns:p14="http://schemas.microsoft.com/office/powerpoint/2010/main" val="3947514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a:t>
            </a:r>
          </a:p>
        </p:txBody>
      </p:sp>
      <p:sp>
        <p:nvSpPr>
          <p:cNvPr id="4" name="Slide Number Placeholder 3"/>
          <p:cNvSpPr>
            <a:spLocks noGrp="1"/>
          </p:cNvSpPr>
          <p:nvPr>
            <p:ph type="sldNum" sz="quarter" idx="10"/>
          </p:nvPr>
        </p:nvSpPr>
        <p:spPr/>
        <p:txBody>
          <a:bodyPr/>
          <a:lstStyle/>
          <a:p>
            <a:fld id="{A875B4DD-DD12-5549-9756-868EB0781E70}" type="slidenum">
              <a:rPr lang="en-US" smtClean="0"/>
              <a:pPr/>
              <a:t>30</a:t>
            </a:fld>
            <a:endParaRPr lang="en-US" dirty="0"/>
          </a:p>
        </p:txBody>
      </p:sp>
    </p:spTree>
    <p:extLst>
      <p:ext uri="{BB962C8B-B14F-4D97-AF65-F5344CB8AC3E}">
        <p14:creationId xmlns:p14="http://schemas.microsoft.com/office/powerpoint/2010/main" val="756553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Say, </a:t>
            </a:r>
            <a:r>
              <a:rPr lang="en-US" sz="1200" b="0" i="0" u="none" strike="noStrike" kern="1200" baseline="0" dirty="0">
                <a:solidFill>
                  <a:schemeClr val="tx1"/>
                </a:solidFill>
                <a:latin typeface="+mn-lt"/>
                <a:ea typeface="+mn-ea"/>
                <a:cs typeface="+mn-cs"/>
              </a:rPr>
              <a:t>“One of the most confusing and often frustrating issues in school discipline is the use of office referrals. Administrators often state that students are sent to the office for a wide range of misbehaviors from “minor” ones such as not having a pencil to those that are more “major” such as physical aggression. If a school’s goal is for staff to be more consistent in upholding their expectations, the staff must determine what behavior is typically staff-managed and what is office-managed,” </a:t>
            </a:r>
          </a:p>
          <a:p>
            <a:r>
              <a:rPr lang="en-US" sz="1200" b="1" i="0" u="none" strike="noStrike" kern="1200" baseline="0" dirty="0">
                <a:solidFill>
                  <a:schemeClr val="tx1"/>
                </a:solidFill>
                <a:latin typeface="+mn-lt"/>
                <a:ea typeface="+mn-ea"/>
                <a:cs typeface="+mn-cs"/>
              </a:rPr>
              <a:t>then read the slide.</a:t>
            </a:r>
            <a:endParaRPr lang="en-US"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31</a:t>
            </a:fld>
            <a:endParaRPr lang="en-US"/>
          </a:p>
        </p:txBody>
      </p:sp>
    </p:spTree>
    <p:extLst>
      <p:ext uri="{BB962C8B-B14F-4D97-AF65-F5344CB8AC3E}">
        <p14:creationId xmlns:p14="http://schemas.microsoft.com/office/powerpoint/2010/main" val="30121923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Say, </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This Behavior Rating Rubric can be helpful to teams when </a:t>
            </a:r>
            <a:r>
              <a:rPr lang="en-US" sz="1200" b="0" i="1" kern="1200" dirty="0">
                <a:solidFill>
                  <a:schemeClr val="tx1"/>
                </a:solidFill>
                <a:latin typeface="+mn-lt"/>
                <a:ea typeface="+mn-ea"/>
                <a:cs typeface="+mn-cs"/>
              </a:rPr>
              <a:t>determining the intensity level of problem behavior that will result in a direct referral to the</a:t>
            </a:r>
            <a:r>
              <a:rPr lang="en-US" sz="1200" b="0" i="1" kern="1200" baseline="0" dirty="0">
                <a:solidFill>
                  <a:schemeClr val="tx1"/>
                </a:solidFill>
                <a:latin typeface="+mn-lt"/>
                <a:ea typeface="+mn-ea"/>
                <a:cs typeface="+mn-cs"/>
              </a:rPr>
              <a:t> office.  </a:t>
            </a:r>
            <a:r>
              <a:rPr lang="en-US" sz="1200" b="0" i="0" kern="1200" baseline="0" dirty="0">
                <a:solidFill>
                  <a:schemeClr val="tx1"/>
                </a:solidFill>
                <a:latin typeface="+mn-lt"/>
                <a:ea typeface="+mn-ea"/>
                <a:cs typeface="+mn-cs"/>
              </a:rPr>
              <a:t>Your staff may determine that behaviors that meet criteria for Levels 4 and 5 or Levels 3, 4 and 5 may be office-managed.  The scale may provide a starting point for this discussion.”</a:t>
            </a:r>
            <a:endParaRPr lang="en-US"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32</a:t>
            </a:fld>
            <a:endParaRPr lang="en-US"/>
          </a:p>
        </p:txBody>
      </p:sp>
    </p:spTree>
    <p:extLst>
      <p:ext uri="{BB962C8B-B14F-4D97-AF65-F5344CB8AC3E}">
        <p14:creationId xmlns:p14="http://schemas.microsoft.com/office/powerpoint/2010/main" val="43927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Copy</a:t>
            </a:r>
            <a:r>
              <a:rPr lang="en-US" b="1" baseline="0" dirty="0"/>
              <a:t> and cut the ‘Defining Inappropriate Behaviors Card Sort Activity Cards’ found in Google Drive&gt;MO SWPBS State Team&gt;CDR Files &gt;3_Training&gt;2018-19 Tier 1 &gt; Prep&gt;Prep Session 5&gt;Handouts</a:t>
            </a:r>
          </a:p>
          <a:p>
            <a:endParaRPr lang="en-US" b="1" baseline="0" dirty="0"/>
          </a:p>
          <a:p>
            <a:endParaRPr lang="en-US" b="1" baseline="0" dirty="0"/>
          </a:p>
          <a:p>
            <a:endParaRPr lang="en-US" b="1" baseline="0" dirty="0"/>
          </a:p>
          <a:p>
            <a:r>
              <a:rPr lang="en-US" b="1" baseline="0" dirty="0"/>
              <a:t>Read the slide.  Provide approximately 10 minutes for this activity.</a:t>
            </a:r>
          </a:p>
          <a:p>
            <a:endParaRPr lang="en-US" b="1" dirty="0"/>
          </a:p>
        </p:txBody>
      </p:sp>
      <p:sp>
        <p:nvSpPr>
          <p:cNvPr id="4" name="Slide Number Placeholder 3"/>
          <p:cNvSpPr>
            <a:spLocks noGrp="1"/>
          </p:cNvSpPr>
          <p:nvPr>
            <p:ph type="sldNum" sz="quarter" idx="10"/>
          </p:nvPr>
        </p:nvSpPr>
        <p:spPr/>
        <p:txBody>
          <a:bodyPr/>
          <a:lstStyle/>
          <a:p>
            <a:fld id="{DDC57270-1435-9749-8C75-F4C5FD1D1467}" type="slidenum">
              <a:rPr lang="en-US" smtClean="0"/>
              <a:t>33</a:t>
            </a:fld>
            <a:endParaRPr lang="en-US"/>
          </a:p>
        </p:txBody>
      </p:sp>
    </p:spTree>
    <p:extLst>
      <p:ext uri="{BB962C8B-B14F-4D97-AF65-F5344CB8AC3E}">
        <p14:creationId xmlns:p14="http://schemas.microsoft.com/office/powerpoint/2010/main" val="24503751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Provide access to Workbook, pp. 191-192.</a:t>
            </a:r>
          </a:p>
          <a:p>
            <a:r>
              <a:rPr lang="en-US" b="1" dirty="0"/>
              <a:t>Provide</a:t>
            </a:r>
            <a:r>
              <a:rPr lang="en-US" b="1" baseline="0" dirty="0"/>
              <a:t> approximately 15 minutes for this activity. </a:t>
            </a:r>
            <a:r>
              <a:rPr lang="en-US" dirty="0"/>
              <a:t>  </a:t>
            </a:r>
          </a:p>
        </p:txBody>
      </p:sp>
      <p:sp>
        <p:nvSpPr>
          <p:cNvPr id="4" name="Slide Number Placeholder 3"/>
          <p:cNvSpPr>
            <a:spLocks noGrp="1"/>
          </p:cNvSpPr>
          <p:nvPr>
            <p:ph type="sldNum" sz="quarter" idx="10"/>
          </p:nvPr>
        </p:nvSpPr>
        <p:spPr/>
        <p:txBody>
          <a:bodyPr/>
          <a:lstStyle/>
          <a:p>
            <a:fld id="{BC0BDB5B-8A69-DA49-B3FA-F9DE6EC936B5}" type="slidenum">
              <a:rPr lang="en-US" smtClean="0"/>
              <a:pPr/>
              <a:t>34</a:t>
            </a:fld>
            <a:endParaRPr lang="en-US"/>
          </a:p>
        </p:txBody>
      </p:sp>
    </p:spTree>
    <p:extLst>
      <p:ext uri="{BB962C8B-B14F-4D97-AF65-F5344CB8AC3E}">
        <p14:creationId xmlns:p14="http://schemas.microsoft.com/office/powerpoint/2010/main" val="2114985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b="1" baseline="0" dirty="0"/>
              <a:t> </a:t>
            </a:r>
            <a:r>
              <a:rPr lang="en-US" b="0" baseline="0" dirty="0"/>
              <a:t>“Once you’ve identified and defined office-managed behaviors, you’ll need to review and possibly revise your current office discipline referral form to accurately record the type and context of problem behavior.”</a:t>
            </a:r>
            <a:endParaRPr lang="en-US" b="1"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35</a:t>
            </a:fld>
            <a:endParaRPr lang="en-US"/>
          </a:p>
        </p:txBody>
      </p:sp>
    </p:spTree>
    <p:extLst>
      <p:ext uri="{BB962C8B-B14F-4D97-AF65-F5344CB8AC3E}">
        <p14:creationId xmlns:p14="http://schemas.microsoft.com/office/powerpoint/2010/main" val="4180906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dirty="0"/>
              <a:t>Choose an Introductions Activity found</a:t>
            </a:r>
            <a:r>
              <a:rPr lang="en-US" b="1" baseline="0" dirty="0"/>
              <a:t> in the Introduction Activities PowerPoint located in . . . </a:t>
            </a:r>
          </a:p>
          <a:p>
            <a:pPr eaLnBrk="1" hangingPunct="1"/>
            <a:r>
              <a:rPr lang="en-US" b="1" baseline="0" dirty="0"/>
              <a:t>Google Drive&gt;2015-2016 CDR&gt;3_Training&gt;Standard Activities&gt;Introductions</a:t>
            </a:r>
            <a:endParaRPr lang="en-US" b="1"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5060" indent="-290408" eaLnBrk="0" hangingPunct="0">
              <a:defRPr>
                <a:solidFill>
                  <a:schemeClr val="tx1"/>
                </a:solidFill>
                <a:latin typeface="Arial" panose="020B0604020202020204" pitchFamily="34" charset="0"/>
                <a:cs typeface="Arial" panose="020B0604020202020204" pitchFamily="34" charset="0"/>
              </a:defRPr>
            </a:lvl2pPr>
            <a:lvl3pPr marL="1161631" indent="-232326" eaLnBrk="0" hangingPunct="0">
              <a:defRPr>
                <a:solidFill>
                  <a:schemeClr val="tx1"/>
                </a:solidFill>
                <a:latin typeface="Arial" panose="020B0604020202020204" pitchFamily="34" charset="0"/>
                <a:cs typeface="Arial" panose="020B0604020202020204" pitchFamily="34" charset="0"/>
              </a:defRPr>
            </a:lvl3pPr>
            <a:lvl4pPr marL="1626283" indent="-232326" eaLnBrk="0" hangingPunct="0">
              <a:defRPr>
                <a:solidFill>
                  <a:schemeClr val="tx1"/>
                </a:solidFill>
                <a:latin typeface="Arial" panose="020B0604020202020204" pitchFamily="34" charset="0"/>
                <a:cs typeface="Arial" panose="020B0604020202020204" pitchFamily="34" charset="0"/>
              </a:defRPr>
            </a:lvl4pPr>
            <a:lvl5pPr marL="2090936" indent="-232326" eaLnBrk="0" hangingPunct="0">
              <a:defRPr>
                <a:solidFill>
                  <a:schemeClr val="tx1"/>
                </a:solidFill>
                <a:latin typeface="Arial" panose="020B0604020202020204" pitchFamily="34" charset="0"/>
                <a:cs typeface="Arial" panose="020B0604020202020204" pitchFamily="34" charset="0"/>
              </a:defRPr>
            </a:lvl5pPr>
            <a:lvl6pPr marL="2555588" indent="-232326" defTabSz="4646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0240" indent="-232326" defTabSz="4646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84893" indent="-232326" defTabSz="4646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49545" indent="-232326" defTabSz="4646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6BBC2B5-81ED-4E13-9FCA-9302FB25B9DA}" type="slidenum">
              <a:rPr lang="en-US">
                <a:latin typeface="Calibri" panose="020F0502020204030204" pitchFamily="34" charset="0"/>
              </a:rPr>
              <a:pPr eaLnBrk="1" hangingPunct="1"/>
              <a:t>6</a:t>
            </a:fld>
            <a:endParaRPr lang="en-US" dirty="0">
              <a:latin typeface="Calibri" panose="020F0502020204030204" pitchFamily="34" charset="0"/>
            </a:endParaRPr>
          </a:p>
        </p:txBody>
      </p:sp>
    </p:spTree>
    <p:extLst>
      <p:ext uri="{BB962C8B-B14F-4D97-AF65-F5344CB8AC3E}">
        <p14:creationId xmlns:p14="http://schemas.microsoft.com/office/powerpoint/2010/main" val="19610697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Read the slide, then say, </a:t>
            </a:r>
            <a:r>
              <a:rPr lang="en-US" sz="1200" b="0" i="0" u="none" strike="noStrike" kern="1200" baseline="0" dirty="0">
                <a:solidFill>
                  <a:schemeClr val="tx1"/>
                </a:solidFill>
                <a:latin typeface="+mn-lt"/>
                <a:ea typeface="+mn-ea"/>
                <a:cs typeface="+mn-cs"/>
              </a:rPr>
              <a:t>“ODR forms provide a count of the number of behavior incidents, the types of inappropriate behaviors that take place, the time of day of incidents, the location or where incidents occur, the possible function of the behavior, and the students who are involved.”</a:t>
            </a:r>
            <a:endParaRPr lang="en-US"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36</a:t>
            </a:fld>
            <a:endParaRPr lang="en-US"/>
          </a:p>
        </p:txBody>
      </p:sp>
    </p:spTree>
    <p:extLst>
      <p:ext uri="{BB962C8B-B14F-4D97-AF65-F5344CB8AC3E}">
        <p14:creationId xmlns:p14="http://schemas.microsoft.com/office/powerpoint/2010/main" val="3189944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*Provide</a:t>
            </a:r>
            <a:r>
              <a:rPr lang="en-US" b="1" baseline="0" dirty="0"/>
              <a:t> access to Workbook, pp. 194-196</a:t>
            </a:r>
            <a:endParaRPr lang="en-US" b="1" dirty="0"/>
          </a:p>
          <a:p>
            <a:r>
              <a:rPr lang="en-US" b="1" dirty="0"/>
              <a:t>Provide approximately 15 minutes for this activity.</a:t>
            </a:r>
          </a:p>
        </p:txBody>
      </p:sp>
      <p:sp>
        <p:nvSpPr>
          <p:cNvPr id="4" name="Slide Number Placeholder 3"/>
          <p:cNvSpPr>
            <a:spLocks noGrp="1"/>
          </p:cNvSpPr>
          <p:nvPr>
            <p:ph type="sldNum" sz="quarter" idx="10"/>
          </p:nvPr>
        </p:nvSpPr>
        <p:spPr/>
        <p:txBody>
          <a:bodyPr/>
          <a:lstStyle/>
          <a:p>
            <a:fld id="{BC0BDB5B-8A69-DA49-B3FA-F9DE6EC936B5}" type="slidenum">
              <a:rPr lang="en-US" smtClean="0"/>
              <a:pPr/>
              <a:t>37</a:t>
            </a:fld>
            <a:endParaRPr lang="en-US"/>
          </a:p>
        </p:txBody>
      </p:sp>
    </p:spTree>
    <p:extLst>
      <p:ext uri="{BB962C8B-B14F-4D97-AF65-F5344CB8AC3E}">
        <p14:creationId xmlns:p14="http://schemas.microsoft.com/office/powerpoint/2010/main" val="40114411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Provide</a:t>
            </a:r>
            <a:r>
              <a:rPr lang="en-US" b="1" baseline="0" dirty="0"/>
              <a:t> access to 2018-19 Workbook, p. 197. </a:t>
            </a:r>
          </a:p>
          <a:p>
            <a:r>
              <a:rPr lang="en-US" b="1" baseline="0" dirty="0"/>
              <a:t>Provide a</a:t>
            </a:r>
            <a:r>
              <a:rPr lang="en-US" b="1" dirty="0"/>
              <a:t>pproximately 20 minutes</a:t>
            </a:r>
            <a:r>
              <a:rPr lang="en-US" b="1" baseline="0" dirty="0"/>
              <a:t> for this discussion. Ask for volunteers to share big ideas.</a:t>
            </a:r>
            <a:endParaRPr lang="en-US" b="1"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38</a:t>
            </a:fld>
            <a:endParaRPr lang="en-US"/>
          </a:p>
        </p:txBody>
      </p:sp>
    </p:spTree>
    <p:extLst>
      <p:ext uri="{BB962C8B-B14F-4D97-AF65-F5344CB8AC3E}">
        <p14:creationId xmlns:p14="http://schemas.microsoft.com/office/powerpoint/2010/main" val="39322897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b="1" baseline="0" dirty="0"/>
              <a:t> </a:t>
            </a:r>
            <a:r>
              <a:rPr lang="en-US" b="0" baseline="0" dirty="0"/>
              <a:t>“Once you’ve worked with the whole staff to develop your continuum of strategies to respond to inappropriate behavior, you may find it helpful to develop a graphic representation of the continuum.  This graphic will provide a quick and easy reference for staff, family and possibly community agencies working with the school to consistently apply corrective strategies.  Let’s look at the examples on the next 2 slides.”</a:t>
            </a:r>
            <a:endParaRPr lang="en-US" b="1"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39</a:t>
            </a:fld>
            <a:endParaRPr lang="en-US"/>
          </a:p>
        </p:txBody>
      </p:sp>
    </p:spTree>
    <p:extLst>
      <p:ext uri="{BB962C8B-B14F-4D97-AF65-F5344CB8AC3E}">
        <p14:creationId xmlns:p14="http://schemas.microsoft.com/office/powerpoint/2010/main" val="24605873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This flowchart is on page 210 in the 2018-19 Tier 1 Workbook.</a:t>
            </a:r>
          </a:p>
          <a:p>
            <a:endParaRPr lang="en-US" b="1" baseline="0" dirty="0"/>
          </a:p>
          <a:p>
            <a:r>
              <a:rPr lang="en-US" b="1" baseline="0" dirty="0"/>
              <a:t>Say, </a:t>
            </a:r>
            <a:r>
              <a:rPr lang="en-US" b="0" baseline="0" dirty="0"/>
              <a:t>“</a:t>
            </a:r>
            <a:r>
              <a:rPr lang="en-US" baseline="0" dirty="0"/>
              <a:t>You may choose to develop a flow chart to represent your schoolwide system like the one depicted here.”</a:t>
            </a:r>
            <a:endParaRPr lang="en-US" dirty="0"/>
          </a:p>
        </p:txBody>
      </p:sp>
      <p:sp>
        <p:nvSpPr>
          <p:cNvPr id="4" name="Slide Number Placeholder 3"/>
          <p:cNvSpPr>
            <a:spLocks noGrp="1"/>
          </p:cNvSpPr>
          <p:nvPr>
            <p:ph type="sldNum" sz="quarter" idx="10"/>
          </p:nvPr>
        </p:nvSpPr>
        <p:spPr/>
        <p:txBody>
          <a:bodyPr/>
          <a:lstStyle/>
          <a:p>
            <a:fld id="{BC0BDB5B-8A69-DA49-B3FA-F9DE6EC936B5}" type="slidenum">
              <a:rPr lang="en-US" smtClean="0"/>
              <a:t>40</a:t>
            </a:fld>
            <a:endParaRPr lang="en-US"/>
          </a:p>
        </p:txBody>
      </p:sp>
    </p:spTree>
    <p:extLst>
      <p:ext uri="{BB962C8B-B14F-4D97-AF65-F5344CB8AC3E}">
        <p14:creationId xmlns:p14="http://schemas.microsoft.com/office/powerpoint/2010/main" val="482361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a:t>This chart is on page 212 in the 2018-19 Tier 1 Workbook.</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Say, </a:t>
            </a:r>
            <a:r>
              <a:rPr lang="en-US" b="0" baseline="0" dirty="0"/>
              <a:t>“</a:t>
            </a:r>
            <a:r>
              <a:rPr lang="en-US" baseline="0" dirty="0"/>
              <a:t>You may choose to develop a table to represent your schoolwide system like the one depicted here.”</a:t>
            </a:r>
            <a:endParaRPr lang="en-US" dirty="0"/>
          </a:p>
          <a:p>
            <a:endParaRPr lang="en-US" dirty="0"/>
          </a:p>
        </p:txBody>
      </p:sp>
      <p:sp>
        <p:nvSpPr>
          <p:cNvPr id="4" name="Slide Number Placeholder 3"/>
          <p:cNvSpPr>
            <a:spLocks noGrp="1"/>
          </p:cNvSpPr>
          <p:nvPr>
            <p:ph type="sldNum" sz="quarter" idx="10"/>
          </p:nvPr>
        </p:nvSpPr>
        <p:spPr/>
        <p:txBody>
          <a:bodyPr/>
          <a:lstStyle/>
          <a:p>
            <a:fld id="{DDC57270-1435-9749-8C75-F4C5FD1D1467}" type="slidenum">
              <a:rPr lang="en-US" smtClean="0"/>
              <a:t>41</a:t>
            </a:fld>
            <a:endParaRPr lang="en-US"/>
          </a:p>
        </p:txBody>
      </p:sp>
    </p:spTree>
    <p:extLst>
      <p:ext uri="{BB962C8B-B14F-4D97-AF65-F5344CB8AC3E}">
        <p14:creationId xmlns:p14="http://schemas.microsoft.com/office/powerpoint/2010/main" val="31220455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directions.  Provide approximately 15</a:t>
            </a:r>
            <a:r>
              <a:rPr lang="en-US" b="1" baseline="0" dirty="0"/>
              <a:t> </a:t>
            </a:r>
            <a:r>
              <a:rPr lang="en-US" b="1" dirty="0"/>
              <a:t>minutes for this activity.  Have each team report out at the conclusion of their work.</a:t>
            </a:r>
          </a:p>
        </p:txBody>
      </p:sp>
      <p:sp>
        <p:nvSpPr>
          <p:cNvPr id="4" name="Slide Number Placeholder 3"/>
          <p:cNvSpPr>
            <a:spLocks noGrp="1"/>
          </p:cNvSpPr>
          <p:nvPr>
            <p:ph type="sldNum" sz="quarter" idx="10"/>
          </p:nvPr>
        </p:nvSpPr>
        <p:spPr/>
        <p:txBody>
          <a:bodyPr/>
          <a:lstStyle/>
          <a:p>
            <a:fld id="{BC0BDB5B-8A69-DA49-B3FA-F9DE6EC936B5}" type="slidenum">
              <a:rPr lang="en-US" smtClean="0"/>
              <a:t>42</a:t>
            </a:fld>
            <a:endParaRPr lang="en-US"/>
          </a:p>
        </p:txBody>
      </p:sp>
    </p:spTree>
    <p:extLst>
      <p:ext uri="{BB962C8B-B14F-4D97-AF65-F5344CB8AC3E}">
        <p14:creationId xmlns:p14="http://schemas.microsoft.com/office/powerpoint/2010/main" val="17356123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43</a:t>
            </a:fld>
            <a:endParaRPr lang="en-US" dirty="0"/>
          </a:p>
        </p:txBody>
      </p:sp>
    </p:spTree>
    <p:extLst>
      <p:ext uri="{BB962C8B-B14F-4D97-AF65-F5344CB8AC3E}">
        <p14:creationId xmlns:p14="http://schemas.microsoft.com/office/powerpoint/2010/main" val="11734006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latin typeface="Calibri" charset="0"/>
              </a:rPr>
              <a:t>Read the outcomes or direct participants to</a:t>
            </a:r>
            <a:r>
              <a:rPr lang="en-US" b="1" baseline="0" dirty="0">
                <a:latin typeface="Calibri" charset="0"/>
              </a:rPr>
              <a:t> read the outcomes.  </a:t>
            </a:r>
          </a:p>
          <a:p>
            <a:pPr eaLnBrk="1" hangingPunct="1">
              <a:spcBef>
                <a:spcPct val="0"/>
              </a:spcBef>
            </a:pPr>
            <a:r>
              <a:rPr lang="en-US" b="1" baseline="0" dirty="0">
                <a:latin typeface="Calibri" charset="0"/>
              </a:rPr>
              <a:t>You may choose to list outcomes on a poster or table placemat.</a:t>
            </a:r>
            <a:endParaRPr lang="en-US" b="1" dirty="0">
              <a:latin typeface="Calibri" charset="0"/>
            </a:endParaRPr>
          </a:p>
        </p:txBody>
      </p:sp>
      <p:sp>
        <p:nvSpPr>
          <p:cNvPr id="1013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82D87FB-F736-F445-8161-B842CBAF41DD}" type="slidenum">
              <a:rPr lang="en-US">
                <a:latin typeface="Calibri" charset="0"/>
              </a:rPr>
              <a:pPr eaLnBrk="1" hangingPunct="1"/>
              <a:t>44</a:t>
            </a:fld>
            <a:endParaRPr lang="en-US">
              <a:latin typeface="Calibri" charset="0"/>
            </a:endParaRPr>
          </a:p>
        </p:txBody>
      </p:sp>
    </p:spTree>
    <p:extLst>
      <p:ext uri="{BB962C8B-B14F-4D97-AF65-F5344CB8AC3E}">
        <p14:creationId xmlns:p14="http://schemas.microsoft.com/office/powerpoint/2010/main" val="7648518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latin typeface="Calibri" charset="0"/>
              </a:rPr>
              <a:t>Read the slide or direct</a:t>
            </a:r>
            <a:r>
              <a:rPr lang="en-US" b="1" baseline="0" dirty="0">
                <a:latin typeface="Calibri" charset="0"/>
              </a:rPr>
              <a:t> participants to read the slide.</a:t>
            </a:r>
          </a:p>
          <a:p>
            <a:pPr eaLnBrk="1" hangingPunct="1">
              <a:spcBef>
                <a:spcPct val="0"/>
              </a:spcBef>
            </a:pPr>
            <a:r>
              <a:rPr lang="en-US" b="1" baseline="0" dirty="0">
                <a:latin typeface="Calibri" charset="0"/>
              </a:rPr>
              <a:t>Provide time for participants to consider the information.</a:t>
            </a:r>
          </a:p>
          <a:p>
            <a:pPr eaLnBrk="1" hangingPunct="1">
              <a:spcBef>
                <a:spcPct val="0"/>
              </a:spcBef>
            </a:pPr>
            <a:endParaRPr lang="en-US" b="0" dirty="0">
              <a:latin typeface="Calibri" charset="0"/>
            </a:endParaRPr>
          </a:p>
        </p:txBody>
      </p:sp>
      <p:sp>
        <p:nvSpPr>
          <p:cNvPr id="31748" name="Slide Number Placeholder 3"/>
          <p:cNvSpPr>
            <a:spLocks noGrp="1"/>
          </p:cNvSpPr>
          <p:nvPr>
            <p:ph type="sldNum" sz="quarter" idx="5"/>
          </p:nvPr>
        </p:nvSpPr>
        <p:spPr bwMode="auto"/>
        <p:txBody>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3C3F929C-09D8-F64C-89D3-C62BFBBAEE11}" type="slidenum">
              <a:rPr lang="en-US"/>
              <a:pPr eaLnBrk="1" hangingPunct="1"/>
              <a:t>46</a:t>
            </a:fld>
            <a:endParaRPr lang="en-US" dirty="0"/>
          </a:p>
        </p:txBody>
      </p:sp>
    </p:spTree>
    <p:extLst>
      <p:ext uri="{BB962C8B-B14F-4D97-AF65-F5344CB8AC3E}">
        <p14:creationId xmlns:p14="http://schemas.microsoft.com/office/powerpoint/2010/main" val="307255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latin typeface="Calibri" charset="0"/>
              </a:rPr>
              <a:t>Read the outcomes or direct participants to</a:t>
            </a:r>
            <a:r>
              <a:rPr lang="en-US" b="1" baseline="0" dirty="0">
                <a:latin typeface="Calibri" charset="0"/>
              </a:rPr>
              <a:t> read the outcomes.  </a:t>
            </a:r>
          </a:p>
          <a:p>
            <a:pPr eaLnBrk="1" hangingPunct="1">
              <a:spcBef>
                <a:spcPct val="0"/>
              </a:spcBef>
            </a:pPr>
            <a:r>
              <a:rPr lang="en-US" b="1" baseline="0" dirty="0">
                <a:latin typeface="Calibri" charset="0"/>
              </a:rPr>
              <a:t>You may choose to list outcomes on a poster or table placemat.</a:t>
            </a:r>
            <a:endParaRPr lang="en-US" b="1" dirty="0">
              <a:latin typeface="Calibri" charset="0"/>
            </a:endParaRPr>
          </a:p>
        </p:txBody>
      </p:sp>
      <p:sp>
        <p:nvSpPr>
          <p:cNvPr id="1013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82D87FB-F736-F445-8161-B842CBAF41DD}" type="slidenum">
              <a:rPr lang="en-US">
                <a:latin typeface="Calibri" charset="0"/>
              </a:rPr>
              <a:pPr eaLnBrk="1" hangingPunct="1"/>
              <a:t>7</a:t>
            </a:fld>
            <a:endParaRPr lang="en-US">
              <a:latin typeface="Calibri" charset="0"/>
            </a:endParaRPr>
          </a:p>
        </p:txBody>
      </p:sp>
    </p:spTree>
    <p:extLst>
      <p:ext uri="{BB962C8B-B14F-4D97-AF65-F5344CB8AC3E}">
        <p14:creationId xmlns:p14="http://schemas.microsoft.com/office/powerpoint/2010/main" val="29187116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a:t>
            </a:r>
            <a:r>
              <a:rPr lang="en-US" b="1" baseline="0" dirty="0"/>
              <a:t> then say, </a:t>
            </a:r>
          </a:p>
          <a:p>
            <a:r>
              <a:rPr lang="en-US" b="0" baseline="0" dirty="0"/>
              <a:t>“P</a:t>
            </a:r>
            <a:r>
              <a:rPr lang="en-US" baseline="0" dirty="0"/>
              <a:t>roviding more attention for inappropriate behavior than appropriate behavior contributes to </a:t>
            </a:r>
            <a:r>
              <a:rPr lang="en-US" i="1" baseline="0" dirty="0"/>
              <a:t>increased</a:t>
            </a:r>
            <a:r>
              <a:rPr lang="en-US" baseline="0" dirty="0"/>
              <a:t> incidences of problem behavior.  Remember, you get more of the behaviors you highlight.  Is your staff highlighting appropriate behavior or inappropriate behavior?”</a:t>
            </a:r>
            <a:endParaRPr lang="en-US"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47</a:t>
            </a:fld>
            <a:endParaRPr lang="en-US" dirty="0"/>
          </a:p>
        </p:txBody>
      </p:sp>
    </p:spTree>
    <p:extLst>
      <p:ext uri="{BB962C8B-B14F-4D97-AF65-F5344CB8AC3E}">
        <p14:creationId xmlns:p14="http://schemas.microsoft.com/office/powerpoint/2010/main" val="19341523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a:t>
            </a:r>
            <a:r>
              <a:rPr lang="en-US" b="1" baseline="0" dirty="0"/>
              <a:t> the slide or direct participants to read the slide, then say,</a:t>
            </a:r>
          </a:p>
          <a:p>
            <a:r>
              <a:rPr lang="en-US" b="0" baseline="0" dirty="0"/>
              <a:t>“Raise your hand if you have ever used one of these statements. Statements such as the ones included here do not change inappropriate behavior and may serve to </a:t>
            </a:r>
            <a:r>
              <a:rPr lang="en-US" b="0" i="1" baseline="0" dirty="0"/>
              <a:t>reduce</a:t>
            </a:r>
            <a:r>
              <a:rPr lang="en-US" b="0" baseline="0" dirty="0"/>
              <a:t> the effectiveness of our interactions with students.  So how should we interact with students to effectively respond to inappropriate behavior?” </a:t>
            </a:r>
            <a:endParaRPr lang="en-US" b="0"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48</a:t>
            </a:fld>
            <a:endParaRPr lang="en-US" dirty="0"/>
          </a:p>
        </p:txBody>
      </p:sp>
    </p:spTree>
    <p:extLst>
      <p:ext uri="{BB962C8B-B14F-4D97-AF65-F5344CB8AC3E}">
        <p14:creationId xmlns:p14="http://schemas.microsoft.com/office/powerpoint/2010/main" val="19631804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Say, </a:t>
            </a:r>
            <a:endParaRPr lang="en-US" sz="1200" b="0" i="0" u="none" strike="noStrike" kern="1200" baseline="0" dirty="0">
              <a:solidFill>
                <a:schemeClr val="tx1"/>
              </a:solidFill>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latin typeface="Calibri" panose="020F0502020204030204" pitchFamily="34" charset="0"/>
              </a:rPr>
              <a:t>“Active</a:t>
            </a:r>
            <a:r>
              <a:rPr lang="en-US" sz="1200" i="0" baseline="0" dirty="0">
                <a:latin typeface="Calibri" panose="020F0502020204030204" pitchFamily="34" charset="0"/>
              </a:rPr>
              <a:t> Supervision – Move, visually scan and interact so you can provide immediate encouragement or immediate discouragement.</a:t>
            </a:r>
            <a:endParaRPr lang="en-US" sz="1200" i="0" kern="1200" dirty="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a:solidFill>
                  <a:schemeClr val="tx1"/>
                </a:solidFill>
                <a:effectLst/>
                <a:latin typeface="+mn-lt"/>
                <a:ea typeface="+mn-ea"/>
                <a:cs typeface="+mn-cs"/>
              </a:rPr>
              <a:t>Consistency</a:t>
            </a:r>
            <a:r>
              <a:rPr lang="en-US" sz="1200" i="0" kern="1200" baseline="0" dirty="0">
                <a:solidFill>
                  <a:schemeClr val="tx1"/>
                </a:solidFill>
                <a:effectLst/>
                <a:latin typeface="+mn-lt"/>
                <a:ea typeface="+mn-ea"/>
                <a:cs typeface="+mn-cs"/>
              </a:rPr>
              <a:t> – </a:t>
            </a:r>
            <a:r>
              <a:rPr lang="en-US" sz="1200" dirty="0">
                <a:latin typeface="Calibri" panose="020F0502020204030204" pitchFamily="34" charset="0"/>
              </a:rPr>
              <a:t>It is less important </a:t>
            </a:r>
            <a:r>
              <a:rPr lang="en-US" sz="1200" b="0" i="1" dirty="0">
                <a:solidFill>
                  <a:srgbClr val="00B050"/>
                </a:solidFill>
                <a:latin typeface="Calibri" panose="020F0502020204030204" pitchFamily="34" charset="0"/>
              </a:rPr>
              <a:t>what</a:t>
            </a:r>
            <a:r>
              <a:rPr lang="en-US" sz="1200" dirty="0">
                <a:latin typeface="Calibri" panose="020F0502020204030204" pitchFamily="34" charset="0"/>
              </a:rPr>
              <a:t> the consequence is; more important that the consequence is delivered </a:t>
            </a:r>
            <a:r>
              <a:rPr lang="en-US" sz="1200" i="1" dirty="0">
                <a:latin typeface="Calibri" panose="020F0502020204030204" pitchFamily="34" charset="0"/>
              </a:rPr>
              <a:t>consistently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a:solidFill>
                  <a:schemeClr val="tx1"/>
                </a:solidFill>
                <a:effectLst/>
                <a:latin typeface="+mn-lt"/>
                <a:ea typeface="+mn-ea"/>
                <a:cs typeface="+mn-cs"/>
              </a:rPr>
              <a:t>Calm, Immediate response – Deliver the correction message </a:t>
            </a:r>
            <a:r>
              <a:rPr lang="en-US" sz="1200" b="0" i="1" kern="1200" dirty="0">
                <a:solidFill>
                  <a:schemeClr val="tx1"/>
                </a:solidFill>
                <a:effectLst/>
                <a:latin typeface="+mn-lt"/>
                <a:ea typeface="+mn-ea"/>
                <a:cs typeface="+mn-cs"/>
              </a:rPr>
              <a:t>calmly</a:t>
            </a:r>
            <a:r>
              <a:rPr lang="en-US" sz="1200" i="0" kern="1200" dirty="0">
                <a:solidFill>
                  <a:schemeClr val="tx1"/>
                </a:solidFill>
                <a:effectLst/>
                <a:latin typeface="+mn-lt"/>
                <a:ea typeface="+mn-ea"/>
                <a:cs typeface="+mn-cs"/>
              </a:rPr>
              <a:t> (body, hands, voice) and immediately after the error is made.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Specific, yet brief – Tell the person </a:t>
            </a:r>
            <a:r>
              <a:rPr lang="en-US" sz="1200" b="0" i="1" kern="1200" dirty="0">
                <a:solidFill>
                  <a:schemeClr val="tx1"/>
                </a:solidFill>
                <a:effectLst/>
                <a:latin typeface="+mn-lt"/>
                <a:ea typeface="+mn-ea"/>
                <a:cs typeface="+mn-cs"/>
              </a:rPr>
              <a:t>specifically</a:t>
            </a:r>
            <a:r>
              <a:rPr lang="en-US" sz="1200" b="0" i="0" kern="1200" dirty="0">
                <a:solidFill>
                  <a:schemeClr val="tx1"/>
                </a:solidFill>
                <a:effectLst/>
                <a:latin typeface="+mn-lt"/>
                <a:ea typeface="+mn-ea"/>
                <a:cs typeface="+mn-cs"/>
              </a:rPr>
              <a:t> and </a:t>
            </a:r>
            <a:r>
              <a:rPr lang="en-US" sz="1200" b="0" i="1" kern="1200" dirty="0">
                <a:solidFill>
                  <a:schemeClr val="tx1"/>
                </a:solidFill>
                <a:effectLst/>
                <a:latin typeface="+mn-lt"/>
                <a:ea typeface="+mn-ea"/>
                <a:cs typeface="+mn-cs"/>
              </a:rPr>
              <a:t>quickly</a:t>
            </a:r>
            <a:r>
              <a:rPr lang="en-US" sz="1200" b="0" i="0" kern="1200" dirty="0">
                <a:solidFill>
                  <a:schemeClr val="tx1"/>
                </a:solidFill>
                <a:effectLst/>
                <a:latin typeface="+mn-lt"/>
                <a:ea typeface="+mn-ea"/>
                <a:cs typeface="+mn-cs"/>
              </a:rPr>
              <a:t> what he or she should be doing,</a:t>
            </a:r>
            <a:r>
              <a:rPr lang="en-US" sz="1200" b="0" i="0" kern="1200" baseline="0" dirty="0">
                <a:solidFill>
                  <a:schemeClr val="tx1"/>
                </a:solidFill>
                <a:effectLst/>
                <a:latin typeface="+mn-lt"/>
                <a:ea typeface="+mn-ea"/>
                <a:cs typeface="+mn-cs"/>
              </a:rPr>
              <a:t> then step away to give the person time to comply.</a:t>
            </a:r>
            <a:endParaRPr lang="en-US" sz="1200" b="0" i="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Quiet, respectful contact – Tell the person privately and respectfully what should be done.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Refocus</a:t>
            </a:r>
            <a:r>
              <a:rPr lang="en-US" sz="1200" b="0" i="0" kern="1200" baseline="0" dirty="0">
                <a:solidFill>
                  <a:schemeClr val="tx1"/>
                </a:solidFill>
                <a:effectLst/>
                <a:latin typeface="+mn-lt"/>
                <a:ea typeface="+mn-ea"/>
                <a:cs typeface="+mn-cs"/>
              </a:rPr>
              <a:t> the class on the instructional activity before delivering correction if the inappropriate behavior disrupted the instruction or if the correction will require more than a brief interaction.”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0BDB5B-8A69-DA49-B3FA-F9DE6EC936B5}" type="slidenum">
              <a:rPr lang="en-US" smtClean="0"/>
              <a:pPr/>
              <a:t>49</a:t>
            </a:fld>
            <a:endParaRPr lang="en-US" dirty="0"/>
          </a:p>
        </p:txBody>
      </p:sp>
    </p:spTree>
    <p:extLst>
      <p:ext uri="{BB962C8B-B14F-4D97-AF65-F5344CB8AC3E}">
        <p14:creationId xmlns:p14="http://schemas.microsoft.com/office/powerpoint/2010/main" val="9680900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Say, </a:t>
            </a:r>
            <a:r>
              <a:rPr lang="en-US" sz="1200" kern="1200" dirty="0">
                <a:solidFill>
                  <a:schemeClr val="tx1"/>
                </a:solidFill>
                <a:effectLst/>
                <a:latin typeface="+mn-lt"/>
                <a:ea typeface="+mn-ea"/>
                <a:cs typeface="+mn-cs"/>
              </a:rPr>
              <a:t>“Here is a continuum of strategies that provide additional teaching and practice required to help students who have a skill deficit or performance deficit learn the desired behaviors and when to appropriately use them</a:t>
            </a:r>
            <a:r>
              <a:rPr lang="en-US"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75B4DD-DD12-5549-9756-868EB0781E70}" type="slidenum">
              <a:rPr lang="en-US" smtClean="0"/>
              <a:pPr/>
              <a:t>50</a:t>
            </a:fld>
            <a:endParaRPr lang="en-US" dirty="0"/>
          </a:p>
        </p:txBody>
      </p:sp>
    </p:spTree>
    <p:extLst>
      <p:ext uri="{BB962C8B-B14F-4D97-AF65-F5344CB8AC3E}">
        <p14:creationId xmlns:p14="http://schemas.microsoft.com/office/powerpoint/2010/main" val="32165431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a:t>
            </a:r>
            <a:r>
              <a:rPr lang="en-US" b="1" baseline="0" dirty="0"/>
              <a:t> participants to read the slide, then say,</a:t>
            </a:r>
          </a:p>
          <a:p>
            <a:r>
              <a:rPr lang="en-US" dirty="0"/>
              <a:t>“These three</a:t>
            </a:r>
            <a:r>
              <a:rPr lang="en-US" baseline="0" dirty="0"/>
              <a:t> strategies can be used by teachers to respond swiftly to minor misbehavior. A more thorough teaching of these strategies is provided on the following slides.”</a:t>
            </a:r>
            <a:endParaRPr lang="en-US"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51</a:t>
            </a:fld>
            <a:endParaRPr lang="en-US" dirty="0"/>
          </a:p>
        </p:txBody>
      </p:sp>
    </p:spTree>
    <p:extLst>
      <p:ext uri="{BB962C8B-B14F-4D97-AF65-F5344CB8AC3E}">
        <p14:creationId xmlns:p14="http://schemas.microsoft.com/office/powerpoint/2010/main" val="31094712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Model and demonstrate these as you teach</a:t>
            </a:r>
            <a:r>
              <a:rPr lang="en-US" dirty="0"/>
              <a:t>. </a:t>
            </a:r>
          </a:p>
          <a:p>
            <a:r>
              <a:rPr lang="en-US" dirty="0"/>
              <a:t>Here</a:t>
            </a:r>
            <a:r>
              <a:rPr lang="en-US" baseline="0" dirty="0"/>
              <a:t> are more examples of signals that can be used to nonverbally direct students to begin engaging in appropriate behavior:</a:t>
            </a:r>
          </a:p>
          <a:p>
            <a:pPr marL="228600" indent="-228600">
              <a:buAutoNum type="arabicParenR"/>
            </a:pPr>
            <a:r>
              <a:rPr lang="en-US" baseline="0" dirty="0"/>
              <a:t>Establish eye contact with the student, walk to the classroom expectations matrix and discreetly point to the rule the student should be following.</a:t>
            </a:r>
          </a:p>
          <a:p>
            <a:pPr marL="228600" indent="-228600">
              <a:buAutoNum type="arabicParenR"/>
            </a:pPr>
            <a:r>
              <a:rPr lang="en-US" baseline="0" dirty="0"/>
              <a:t>If rules are numbered, signal the number of the rule the student(s) should be following.</a:t>
            </a:r>
          </a:p>
          <a:p>
            <a:pPr marL="228600" indent="-228600">
              <a:buAutoNum type="arabicParenR"/>
            </a:pPr>
            <a:r>
              <a:rPr lang="en-US" baseline="0" dirty="0"/>
              <a:t>Refocus behavior by reemphasizing the instructional objective.  Point to the instructional objective, then pose a question to the class regarding the objective. </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52</a:t>
            </a:fld>
            <a:endParaRPr lang="en-US" dirty="0"/>
          </a:p>
        </p:txBody>
      </p:sp>
    </p:spTree>
    <p:extLst>
      <p:ext uri="{BB962C8B-B14F-4D97-AF65-F5344CB8AC3E}">
        <p14:creationId xmlns:p14="http://schemas.microsoft.com/office/powerpoint/2010/main" val="4179918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b="1" baseline="0" dirty="0"/>
              <a:t> </a:t>
            </a:r>
            <a:r>
              <a:rPr lang="en-US" b="0" baseline="0" dirty="0"/>
              <a:t>“Here are s</a:t>
            </a:r>
            <a:r>
              <a:rPr lang="en-US" dirty="0"/>
              <a:t>ome cautions</a:t>
            </a:r>
            <a:r>
              <a:rPr lang="en-US" baseline="0" dirty="0"/>
              <a:t> in using the basic indirect strategies,” </a:t>
            </a:r>
            <a:r>
              <a:rPr lang="en-US" b="1" baseline="0" dirty="0"/>
              <a:t>then direct participants to read the slide. </a:t>
            </a:r>
            <a:endParaRPr lang="en-US" b="1"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53</a:t>
            </a:fld>
            <a:endParaRPr lang="en-US" dirty="0"/>
          </a:p>
        </p:txBody>
      </p:sp>
    </p:spTree>
    <p:extLst>
      <p:ext uri="{BB962C8B-B14F-4D97-AF65-F5344CB8AC3E}">
        <p14:creationId xmlns:p14="http://schemas.microsoft.com/office/powerpoint/2010/main" val="370239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directions, then say, </a:t>
            </a:r>
          </a:p>
          <a:p>
            <a:r>
              <a:rPr lang="en-US" b="0" dirty="0"/>
              <a:t>“There are 3 techniques described on page 200. </a:t>
            </a:r>
            <a:r>
              <a:rPr lang="en-US" b="0" baseline="0" dirty="0"/>
              <a:t>We are focusing only on the first three at this time.  We’ll address restitution as a strategy to discourage inappropriate behavior later during this session.”</a:t>
            </a:r>
          </a:p>
          <a:p>
            <a:endParaRPr lang="en-US" b="1" dirty="0"/>
          </a:p>
          <a:p>
            <a:r>
              <a:rPr lang="en-US" b="1" dirty="0"/>
              <a:t>Provide approximately 10 minutes for this activity</a:t>
            </a:r>
            <a:r>
              <a:rPr lang="en-US" dirty="0"/>
              <a:t>. </a:t>
            </a:r>
          </a:p>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54</a:t>
            </a:fld>
            <a:endParaRPr lang="en-US" dirty="0"/>
          </a:p>
        </p:txBody>
      </p:sp>
    </p:spTree>
    <p:extLst>
      <p:ext uri="{BB962C8B-B14F-4D97-AF65-F5344CB8AC3E}">
        <p14:creationId xmlns:p14="http://schemas.microsoft.com/office/powerpoint/2010/main" val="5769061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b="0" dirty="0"/>
              <a:t>“The strategies presented earlier do not involve direct verbal interaction</a:t>
            </a:r>
            <a:r>
              <a:rPr lang="en-US" b="0" baseline="0" dirty="0"/>
              <a:t> as they are being utilized (although, they should be explicitly taught </a:t>
            </a:r>
            <a:r>
              <a:rPr lang="en-US" b="0" i="1" baseline="0" dirty="0"/>
              <a:t>prior</a:t>
            </a:r>
            <a:r>
              <a:rPr lang="en-US" b="0" baseline="0" dirty="0"/>
              <a:t> to use.)  The error correction strategies presented here do involve direct verbal interaction with the student(s) being addressed.  These strategies emphasize teaching appropriate behavior.”  Reminder that common language comes and we use the wording for re-directing, re-teaching etc. from our matrix.  </a:t>
            </a:r>
            <a:endParaRPr lang="en-US" b="1"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55</a:t>
            </a:fld>
            <a:endParaRPr lang="en-US" dirty="0"/>
          </a:p>
        </p:txBody>
      </p:sp>
    </p:spTree>
    <p:extLst>
      <p:ext uri="{BB962C8B-B14F-4D97-AF65-F5344CB8AC3E}">
        <p14:creationId xmlns:p14="http://schemas.microsoft.com/office/powerpoint/2010/main" val="10613315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b="1" baseline="0" dirty="0"/>
              <a:t> </a:t>
            </a:r>
            <a:r>
              <a:rPr lang="en-US" b="0" baseline="0" dirty="0"/>
              <a:t>“Each of these strategies requires direct interaction with the student(s),” </a:t>
            </a:r>
            <a:r>
              <a:rPr lang="en-US" b="1" baseline="0" dirty="0"/>
              <a:t>then direct participants to read the definitions of each strategy.  </a:t>
            </a:r>
          </a:p>
          <a:p>
            <a:endParaRPr lang="en-US" b="1" baseline="0" dirty="0"/>
          </a:p>
          <a:p>
            <a:r>
              <a:rPr lang="en-US" b="0" baseline="0" dirty="0"/>
              <a:t>Examples of each strategy are provided on the following slides and on p. 201 of the Workbook.</a:t>
            </a:r>
            <a:endParaRPr lang="en-US" b="0"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56</a:t>
            </a:fld>
            <a:endParaRPr lang="en-US" dirty="0"/>
          </a:p>
        </p:txBody>
      </p:sp>
    </p:spTree>
    <p:extLst>
      <p:ext uri="{BB962C8B-B14F-4D97-AF65-F5344CB8AC3E}">
        <p14:creationId xmlns:p14="http://schemas.microsoft.com/office/powerpoint/2010/main" val="2520517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latin typeface="Calibri" charset="0"/>
              </a:rPr>
              <a:t>Read the outcomes or direct participants to</a:t>
            </a:r>
            <a:r>
              <a:rPr lang="en-US" b="1" baseline="0" dirty="0">
                <a:latin typeface="Calibri" charset="0"/>
              </a:rPr>
              <a:t> read the outcomes.  </a:t>
            </a:r>
          </a:p>
          <a:p>
            <a:pPr eaLnBrk="1" hangingPunct="1">
              <a:spcBef>
                <a:spcPct val="0"/>
              </a:spcBef>
            </a:pPr>
            <a:r>
              <a:rPr lang="en-US" b="1" baseline="0" dirty="0">
                <a:latin typeface="Calibri" charset="0"/>
              </a:rPr>
              <a:t>You may choose to list outcomes on a poster or table placemat.</a:t>
            </a:r>
            <a:endParaRPr lang="en-US" b="1" dirty="0">
              <a:latin typeface="Calibri" charset="0"/>
            </a:endParaRPr>
          </a:p>
        </p:txBody>
      </p:sp>
      <p:sp>
        <p:nvSpPr>
          <p:cNvPr id="1013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82D87FB-F736-F445-8161-B842CBAF41DD}" type="slidenum">
              <a:rPr lang="en-US">
                <a:latin typeface="Calibri" charset="0"/>
              </a:rPr>
              <a:pPr eaLnBrk="1" hangingPunct="1"/>
              <a:t>9</a:t>
            </a:fld>
            <a:endParaRPr lang="en-US">
              <a:latin typeface="Calibri" charset="0"/>
            </a:endParaRPr>
          </a:p>
        </p:txBody>
      </p:sp>
    </p:spTree>
    <p:extLst>
      <p:ext uri="{BB962C8B-B14F-4D97-AF65-F5344CB8AC3E}">
        <p14:creationId xmlns:p14="http://schemas.microsoft.com/office/powerpoint/2010/main" val="30267754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 participants to read the examples of redirection,</a:t>
            </a:r>
            <a:r>
              <a:rPr lang="en-US" b="1" baseline="0" dirty="0"/>
              <a:t> then say,</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a:t>
            </a:r>
            <a:r>
              <a:rPr lang="en-US" sz="1200" b="0" i="0" u="none" strike="noStrike" kern="1200" baseline="0" dirty="0">
                <a:solidFill>
                  <a:schemeClr val="tx1"/>
                </a:solidFill>
                <a:latin typeface="+mn-lt"/>
                <a:ea typeface="+mn-ea"/>
                <a:cs typeface="+mn-cs"/>
              </a:rPr>
              <a:t>Each re-direct includes a specific restatement of the classroom rule. 	</a:t>
            </a:r>
          </a:p>
          <a:p>
            <a:r>
              <a:rPr lang="en-US" b="1" baseline="0" dirty="0"/>
              <a:t> </a:t>
            </a:r>
            <a:endParaRPr lang="en-US" b="1"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57</a:t>
            </a:fld>
            <a:endParaRPr lang="en-US" dirty="0"/>
          </a:p>
        </p:txBody>
      </p:sp>
    </p:spTree>
    <p:extLst>
      <p:ext uri="{BB962C8B-B14F-4D97-AF65-F5344CB8AC3E}">
        <p14:creationId xmlns:p14="http://schemas.microsoft.com/office/powerpoint/2010/main" val="2011495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Say,</a:t>
            </a:r>
            <a:r>
              <a:rPr lang="en-US" b="1" baseline="0" dirty="0"/>
              <a:t> </a:t>
            </a:r>
            <a:r>
              <a:rPr lang="en-US" b="0" baseline="0" dirty="0"/>
              <a:t>“The next step in the correction process is to re-teach.  In each interaction, the skill is labeled and the student is given an immediate opportunity to </a:t>
            </a:r>
            <a:r>
              <a:rPr lang="en-US" sz="1200" b="0" i="0" u="none" strike="noStrike" kern="1200" baseline="0" dirty="0">
                <a:solidFill>
                  <a:schemeClr val="tx1"/>
                </a:solidFill>
                <a:latin typeface="+mn-lt"/>
                <a:ea typeface="+mn-ea"/>
                <a:cs typeface="+mn-cs"/>
              </a:rPr>
              <a:t>practice demonstrating the behavior.  </a:t>
            </a:r>
            <a:r>
              <a:rPr lang="en-US" b="0" baseline="0" dirty="0"/>
              <a:t>Here are examples of re-teaching.”</a:t>
            </a:r>
          </a:p>
          <a:p>
            <a:r>
              <a:rPr lang="en-US" b="1" baseline="0" dirty="0"/>
              <a:t>Direct participants to read the slide.</a:t>
            </a:r>
            <a:endParaRPr lang="en-US" b="1"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58</a:t>
            </a:fld>
            <a:endParaRPr lang="en-US" dirty="0"/>
          </a:p>
        </p:txBody>
      </p:sp>
    </p:spTree>
    <p:extLst>
      <p:ext uri="{BB962C8B-B14F-4D97-AF65-F5344CB8AC3E}">
        <p14:creationId xmlns:p14="http://schemas.microsoft.com/office/powerpoint/2010/main" val="9282127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Say, </a:t>
            </a:r>
            <a:r>
              <a:rPr lang="en-US" b="0" dirty="0"/>
              <a:t>“</a:t>
            </a:r>
            <a:r>
              <a:rPr lang="en-US" altLang="en-US" b="0" dirty="0">
                <a:latin typeface="Times New Roman" pitchFamily="-108" charset="0"/>
                <a:ea typeface="ＭＳ Ｐゴシック" pitchFamily="-108" charset="-128"/>
              </a:rPr>
              <a:t>Providing Choice </a:t>
            </a:r>
            <a:r>
              <a:rPr lang="en-US" altLang="en-US" dirty="0">
                <a:latin typeface="Times New Roman" pitchFamily="-108" charset="0"/>
                <a:ea typeface="ＭＳ Ｐゴシック" pitchFamily="-108" charset="-128"/>
              </a:rPr>
              <a:t>is frequently an effective strategy for managing inappropriate behavior</a:t>
            </a:r>
            <a:r>
              <a:rPr lang="en-US" altLang="en-US" b="1" dirty="0">
                <a:latin typeface="Times New Roman" pitchFamily="-108" charset="0"/>
                <a:ea typeface="ＭＳ Ｐゴシック" pitchFamily="-108" charset="-128"/>
              </a:rPr>
              <a:t>.  </a:t>
            </a:r>
            <a:r>
              <a:rPr lang="en-US" altLang="en-US" b="0" dirty="0">
                <a:latin typeface="Times New Roman" pitchFamily="-108" charset="0"/>
                <a:ea typeface="ＭＳ Ｐゴシック" pitchFamily="-108" charset="-128"/>
              </a:rPr>
              <a:t>C</a:t>
            </a:r>
            <a:r>
              <a:rPr lang="en-US" altLang="en-US" dirty="0">
                <a:latin typeface="Times New Roman" pitchFamily="-108" charset="0"/>
                <a:ea typeface="ＭＳ Ｐゴシック" pitchFamily="-108" charset="-128"/>
              </a:rPr>
              <a:t>hoice can address location, order of completion, type of tool or type</a:t>
            </a:r>
            <a:r>
              <a:rPr lang="en-US" altLang="en-US" baseline="0" dirty="0">
                <a:latin typeface="Times New Roman" pitchFamily="-108" charset="0"/>
                <a:ea typeface="ＭＳ Ｐゴシック" pitchFamily="-108" charset="-128"/>
              </a:rPr>
              <a:t> of </a:t>
            </a:r>
            <a:r>
              <a:rPr lang="en-US" altLang="en-US" dirty="0">
                <a:latin typeface="Times New Roman" pitchFamily="-108" charset="0"/>
                <a:ea typeface="ＭＳ Ｐゴシック" pitchFamily="-108" charset="-128"/>
              </a:rPr>
              <a:t>activity. </a:t>
            </a:r>
            <a:r>
              <a:rPr lang="en-US" b="0" dirty="0"/>
              <a:t>You must generate and teach the choices </a:t>
            </a:r>
            <a:r>
              <a:rPr lang="en-US" b="0" i="1" baseline="0" dirty="0"/>
              <a:t>before</a:t>
            </a:r>
            <a:r>
              <a:rPr lang="en-US" b="0" baseline="0" dirty="0"/>
              <a:t> students engage in inappropriate behavior,” </a:t>
            </a:r>
            <a:r>
              <a:rPr lang="en-US" b="1" baseline="0" dirty="0"/>
              <a:t>then read the examples of providing choice.</a:t>
            </a:r>
            <a:r>
              <a:rPr lang="en-US" b="0" baseline="0" dirty="0"/>
              <a:t>  </a:t>
            </a:r>
            <a:endParaRPr lang="en-US"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59</a:t>
            </a:fld>
            <a:endParaRPr lang="en-US" dirty="0"/>
          </a:p>
        </p:txBody>
      </p:sp>
    </p:spTree>
    <p:extLst>
      <p:ext uri="{BB962C8B-B14F-4D97-AF65-F5344CB8AC3E}">
        <p14:creationId xmlns:p14="http://schemas.microsoft.com/office/powerpoint/2010/main" val="32611271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Say, </a:t>
            </a:r>
            <a:r>
              <a:rPr lang="en-US" b="0" baseline="0" dirty="0"/>
              <a:t>“A student conference </a:t>
            </a:r>
            <a:r>
              <a:rPr lang="en-US" sz="1200" b="0" i="0" u="none" strike="noStrike" kern="1200" baseline="0" dirty="0">
                <a:solidFill>
                  <a:schemeClr val="tx1"/>
                </a:solidFill>
                <a:latin typeface="+mn-lt"/>
                <a:ea typeface="+mn-ea"/>
                <a:cs typeface="+mn-cs"/>
              </a:rPr>
              <a:t>is a lengthier re-teaching or problem solving opportunity that should occur when behavior is more frequent or intense. </a:t>
            </a:r>
            <a:r>
              <a:rPr lang="en-US" b="0" baseline="0" dirty="0"/>
              <a:t>Schedule the conference to occur as soon as possible so the student will have opportunities to problem solve and practice the appropriate behavior,”</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Then direct participants to read the slide.</a:t>
            </a:r>
            <a:endParaRPr lang="en-US" b="1"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60</a:t>
            </a:fld>
            <a:endParaRPr lang="en-US" dirty="0"/>
          </a:p>
        </p:txBody>
      </p:sp>
    </p:spTree>
    <p:extLst>
      <p:ext uri="{BB962C8B-B14F-4D97-AF65-F5344CB8AC3E}">
        <p14:creationId xmlns:p14="http://schemas.microsoft.com/office/powerpoint/2010/main" val="7338987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a:t>
            </a:r>
            <a:r>
              <a:rPr lang="en-US" b="1" baseline="0" dirty="0"/>
              <a:t> participants to read the slide.  Remember this is done with a smile!  These are encouraging words and a positive interaction with your student!</a:t>
            </a:r>
            <a:endParaRPr lang="en-US" b="1"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61</a:t>
            </a:fld>
            <a:endParaRPr lang="en-US" dirty="0"/>
          </a:p>
        </p:txBody>
      </p:sp>
    </p:spTree>
    <p:extLst>
      <p:ext uri="{BB962C8B-B14F-4D97-AF65-F5344CB8AC3E}">
        <p14:creationId xmlns:p14="http://schemas.microsoft.com/office/powerpoint/2010/main" val="36873202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 teams to turn to p.</a:t>
            </a:r>
            <a:r>
              <a:rPr lang="en-US" b="1" baseline="0" dirty="0"/>
              <a:t> 201 in the Workbook, then complete the activity.</a:t>
            </a:r>
            <a:endParaRPr lang="en-US" b="1" dirty="0"/>
          </a:p>
          <a:p>
            <a:r>
              <a:rPr lang="en-US" b="1" dirty="0"/>
              <a:t>Provide approximately 15 minutes</a:t>
            </a:r>
            <a:r>
              <a:rPr lang="en-US" b="1" baseline="0" dirty="0"/>
              <a:t> for this activity.</a:t>
            </a:r>
            <a:endParaRPr lang="en-US" b="1" dirty="0"/>
          </a:p>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63</a:t>
            </a:fld>
            <a:endParaRPr lang="en-US" dirty="0"/>
          </a:p>
        </p:txBody>
      </p:sp>
    </p:spTree>
    <p:extLst>
      <p:ext uri="{BB962C8B-B14F-4D97-AF65-F5344CB8AC3E}">
        <p14:creationId xmlns:p14="http://schemas.microsoft.com/office/powerpoint/2010/main" val="5363104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a:t>
            </a:r>
            <a:r>
              <a:rPr lang="en-US" b="1" baseline="0" dirty="0"/>
              <a:t> the slide, then say, </a:t>
            </a:r>
            <a:r>
              <a:rPr lang="en-US" b="0" baseline="0" dirty="0"/>
              <a:t>“Please, remember these considerations when correcting inappropriate behavior and share them with your staff.”</a:t>
            </a:r>
            <a:endParaRPr lang="en-US" b="1"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64</a:t>
            </a:fld>
            <a:endParaRPr lang="en-US" dirty="0"/>
          </a:p>
        </p:txBody>
      </p:sp>
    </p:spTree>
    <p:extLst>
      <p:ext uri="{BB962C8B-B14F-4D97-AF65-F5344CB8AC3E}">
        <p14:creationId xmlns:p14="http://schemas.microsoft.com/office/powerpoint/2010/main" val="1705828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*Provide access to p. 202 of the Workbook.</a:t>
            </a:r>
          </a:p>
          <a:p>
            <a:r>
              <a:rPr lang="en-US" b="1" dirty="0"/>
              <a:t>Provide approximately 15 minutes</a:t>
            </a:r>
            <a:r>
              <a:rPr lang="en-US" b="1" baseline="0" dirty="0"/>
              <a:t> to read, reflect and choose a technique or strategy for each scenario.</a:t>
            </a:r>
          </a:p>
          <a:p>
            <a:r>
              <a:rPr lang="en-US" b="1" baseline="0" dirty="0"/>
              <a:t>Provide an additional 5 minutes to prepare demonstrations and 5-10 minutes more for teams to demonstrate the use of a strategy. </a:t>
            </a:r>
          </a:p>
          <a:p>
            <a:r>
              <a:rPr lang="en-US" b="1" baseline="0" dirty="0"/>
              <a:t>Go through the 13 scenes on page 202 first, calling on volunteers to provide the strategy selected and the reason it was selected. Then ask each team to demonstrate the strategy selected to respond to one of the scenarios.</a:t>
            </a:r>
          </a:p>
          <a:p>
            <a:r>
              <a:rPr lang="en-US" b="0" baseline="0" dirty="0"/>
              <a:t>Possible Responses:</a:t>
            </a:r>
          </a:p>
          <a:p>
            <a:r>
              <a:rPr lang="en-US" sz="1200" kern="1200" dirty="0">
                <a:solidFill>
                  <a:schemeClr val="tx1"/>
                </a:solidFill>
                <a:effectLst/>
                <a:latin typeface="+mn-lt"/>
                <a:ea typeface="+mn-ea"/>
                <a:cs typeface="+mn-cs"/>
              </a:rPr>
              <a:t>1. Fred is blurting out answers during a review of yesterday’s lesson. REDIRECT</a:t>
            </a:r>
          </a:p>
          <a:p>
            <a:r>
              <a:rPr lang="en-US" sz="1200" kern="1200" dirty="0">
                <a:solidFill>
                  <a:schemeClr val="tx1"/>
                </a:solidFill>
                <a:effectLst/>
                <a:latin typeface="+mn-lt"/>
                <a:ea typeface="+mn-ea"/>
                <a:cs typeface="+mn-cs"/>
              </a:rPr>
              <a:t>2. Burke pushes the swing and almost hits Chloe. He had difficulty using the swings correctly at the last recess. CONFERENCE</a:t>
            </a:r>
          </a:p>
          <a:p>
            <a:r>
              <a:rPr lang="en-US" sz="1200" kern="1200" dirty="0">
                <a:solidFill>
                  <a:schemeClr val="tx1"/>
                </a:solidFill>
                <a:effectLst/>
                <a:latin typeface="+mn-lt"/>
                <a:ea typeface="+mn-ea"/>
                <a:cs typeface="+mn-cs"/>
              </a:rPr>
              <a:t>3. Betty is digging in her purse during an independent seatwork assignment.  SIGNAL OR NONVERBAL CLUE</a:t>
            </a:r>
          </a:p>
          <a:p>
            <a:r>
              <a:rPr lang="en-US" sz="1200" kern="1200" dirty="0">
                <a:solidFill>
                  <a:schemeClr val="tx1"/>
                </a:solidFill>
                <a:effectLst/>
                <a:latin typeface="+mn-lt"/>
                <a:ea typeface="+mn-ea"/>
                <a:cs typeface="+mn-cs"/>
              </a:rPr>
              <a:t>4. After re-directing Jake for being off-task, he is again turned around, trying to get Marc’s attention. RETEACH</a:t>
            </a:r>
          </a:p>
          <a:p>
            <a:r>
              <a:rPr lang="en-US" sz="1200" kern="1200" dirty="0">
                <a:solidFill>
                  <a:schemeClr val="tx1"/>
                </a:solidFill>
                <a:effectLst/>
                <a:latin typeface="+mn-lt"/>
                <a:ea typeface="+mn-ea"/>
                <a:cs typeface="+mn-cs"/>
              </a:rPr>
              <a:t>5. Jane barked at the cafeteria server, saying, “Yuk! I hate that!” RETEACH</a:t>
            </a:r>
          </a:p>
          <a:p>
            <a:r>
              <a:rPr lang="en-US" sz="1200" kern="1200" dirty="0">
                <a:solidFill>
                  <a:schemeClr val="tx1"/>
                </a:solidFill>
                <a:effectLst/>
                <a:latin typeface="+mn-lt"/>
                <a:ea typeface="+mn-ea"/>
                <a:cs typeface="+mn-cs"/>
              </a:rPr>
              <a:t>6. Amy is daydreaming and looking out the window during instruction. SIGNAL or NONVERBAL CLUE</a:t>
            </a:r>
          </a:p>
          <a:p>
            <a:r>
              <a:rPr lang="en-US" sz="1200" kern="1200" dirty="0">
                <a:solidFill>
                  <a:schemeClr val="tx1"/>
                </a:solidFill>
                <a:effectLst/>
                <a:latin typeface="+mn-lt"/>
                <a:ea typeface="+mn-ea"/>
                <a:cs typeface="+mn-cs"/>
              </a:rPr>
              <a:t>7. Wilma does not have a pencil again today to complete the class activity. CONFERENCE</a:t>
            </a:r>
          </a:p>
          <a:p>
            <a:r>
              <a:rPr lang="en-US" sz="1200" kern="1200" dirty="0">
                <a:solidFill>
                  <a:schemeClr val="tx1"/>
                </a:solidFill>
                <a:effectLst/>
                <a:latin typeface="+mn-lt"/>
                <a:ea typeface="+mn-ea"/>
                <a:cs typeface="+mn-cs"/>
              </a:rPr>
              <a:t>8. Aaron has been sighing, rolling his eyes, and complaining when he is assisted with his work for the last couple of days. CONFERENCE</a:t>
            </a:r>
          </a:p>
          <a:p>
            <a:r>
              <a:rPr lang="en-US" sz="1200" kern="1200" dirty="0">
                <a:solidFill>
                  <a:schemeClr val="tx1"/>
                </a:solidFill>
                <a:effectLst/>
                <a:latin typeface="+mn-lt"/>
                <a:ea typeface="+mn-ea"/>
                <a:cs typeface="+mn-cs"/>
              </a:rPr>
              <a:t>9. The class is getting loud during their paired group work activity. REDIRECT</a:t>
            </a:r>
          </a:p>
          <a:p>
            <a:r>
              <a:rPr lang="en-US" sz="1200" kern="1200" dirty="0">
                <a:solidFill>
                  <a:schemeClr val="tx1"/>
                </a:solidFill>
                <a:effectLst/>
                <a:latin typeface="+mn-lt"/>
                <a:ea typeface="+mn-ea"/>
                <a:cs typeface="+mn-cs"/>
              </a:rPr>
              <a:t>10. Jason walks into class after the bell has rung again today; he has been tardy three days this week. CONFERENCE</a:t>
            </a:r>
          </a:p>
          <a:p>
            <a:r>
              <a:rPr lang="en-US" sz="1200" kern="1200" dirty="0">
                <a:solidFill>
                  <a:schemeClr val="tx1"/>
                </a:solidFill>
                <a:effectLst/>
                <a:latin typeface="+mn-lt"/>
                <a:ea typeface="+mn-ea"/>
                <a:cs typeface="+mn-cs"/>
              </a:rPr>
              <a:t>11. During small group work, Talia calls out, “Hey, Jackson took my marker!”  RETEACH Jackson and Talia</a:t>
            </a:r>
          </a:p>
          <a:p>
            <a:r>
              <a:rPr lang="en-US" sz="1200" kern="1200" dirty="0">
                <a:solidFill>
                  <a:schemeClr val="tx1"/>
                </a:solidFill>
                <a:effectLst/>
                <a:latin typeface="+mn-lt"/>
                <a:ea typeface="+mn-ea"/>
                <a:cs typeface="+mn-cs"/>
              </a:rPr>
              <a:t>12. Fred and Jose run to line up at the door when the teacher announces time for lunch. RETEACH</a:t>
            </a:r>
          </a:p>
          <a:p>
            <a:r>
              <a:rPr lang="en-US" sz="1200" kern="1200" dirty="0">
                <a:solidFill>
                  <a:schemeClr val="tx1"/>
                </a:solidFill>
                <a:effectLst/>
                <a:latin typeface="+mn-lt"/>
                <a:ea typeface="+mn-ea"/>
                <a:cs typeface="+mn-cs"/>
              </a:rPr>
              <a:t>13. Zach has his cell phone out during class. The teacher re-directed Zach about his phone use several times recently. CHOICE OR CONFERENCE</a:t>
            </a:r>
          </a:p>
          <a:p>
            <a:endParaRPr lang="en-US" b="0" baseline="0" dirty="0"/>
          </a:p>
          <a:p>
            <a:endParaRPr lang="en-US" b="0" dirty="0"/>
          </a:p>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65</a:t>
            </a:fld>
            <a:endParaRPr lang="en-US" dirty="0"/>
          </a:p>
        </p:txBody>
      </p:sp>
    </p:spTree>
    <p:extLst>
      <p:ext uri="{BB962C8B-B14F-4D97-AF65-F5344CB8AC3E}">
        <p14:creationId xmlns:p14="http://schemas.microsoft.com/office/powerpoint/2010/main" val="9274535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Use</a:t>
            </a:r>
            <a:r>
              <a:rPr lang="en-US" baseline="0" dirty="0"/>
              <a:t> handout</a:t>
            </a:r>
            <a:r>
              <a:rPr lang="en-US" sz="1200" baseline="0" dirty="0">
                <a:solidFill>
                  <a:srgbClr val="008000"/>
                </a:solidFill>
              </a:rPr>
              <a:t> </a:t>
            </a:r>
            <a:r>
              <a:rPr lang="en-US" sz="1200" i="1" dirty="0">
                <a:solidFill>
                  <a:srgbClr val="008000"/>
                </a:solidFill>
              </a:rPr>
              <a:t>Practice Selecting Techniques to Effectively Address Inappropriate Behavior</a:t>
            </a:r>
            <a:r>
              <a:rPr lang="en-US" sz="1200" i="0" baseline="0" dirty="0">
                <a:solidFill>
                  <a:srgbClr val="008000"/>
                </a:solidFill>
              </a:rPr>
              <a:t> found in </a:t>
            </a:r>
            <a:r>
              <a:rPr lang="en-US" sz="1200" b="1" i="0" baseline="0" dirty="0">
                <a:solidFill>
                  <a:srgbClr val="008000"/>
                </a:solidFill>
              </a:rPr>
              <a:t>Google Drive&gt;</a:t>
            </a:r>
            <a:r>
              <a:rPr lang="en-US" b="1" baseline="0" dirty="0"/>
              <a:t>Mo SW-PBS State Team&gt;CDR files 2018-2019&gt;3_Training&gt;Tier 1 18-19&gt;18-19 Prep&gt;Prep Session 6&gt;Handouts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a:p>
          <a:p>
            <a:r>
              <a:rPr lang="en-US" dirty="0"/>
              <a:t>Approximately 10 minutes</a:t>
            </a:r>
            <a:r>
              <a:rPr lang="en-US" baseline="0" dirty="0"/>
              <a:t> to reflect on scenes, choose a technique or strategy and discuss answers. </a:t>
            </a:r>
          </a:p>
          <a:p>
            <a:endParaRPr lang="en-US" baseline="0" dirty="0"/>
          </a:p>
          <a:p>
            <a:r>
              <a:rPr lang="en-US" b="1" baseline="0" dirty="0"/>
              <a:t>Note to presenter: </a:t>
            </a:r>
          </a:p>
          <a:p>
            <a:r>
              <a:rPr lang="en-US" b="0" baseline="0" dirty="0"/>
              <a:t>There is no one, right answer to the scenarios in this activity.  Accept all answers from participants that are instructional in nature.  If participants bring up instances when inappropriate behaviors are repetitive, redirect them and tell them we will look at that later in our presentation. </a:t>
            </a:r>
            <a:endParaRPr lang="en-US" b="0" dirty="0"/>
          </a:p>
        </p:txBody>
      </p:sp>
      <p:sp>
        <p:nvSpPr>
          <p:cNvPr id="4" name="Slide Number Placeholder 3"/>
          <p:cNvSpPr>
            <a:spLocks noGrp="1"/>
          </p:cNvSpPr>
          <p:nvPr>
            <p:ph type="sldNum" sz="quarter" idx="10"/>
          </p:nvPr>
        </p:nvSpPr>
        <p:spPr/>
        <p:txBody>
          <a:bodyPr/>
          <a:lstStyle/>
          <a:p>
            <a:fld id="{BC0BDB5B-8A69-DA49-B3FA-F9DE6EC936B5}" type="slidenum">
              <a:rPr lang="en-US" smtClean="0"/>
              <a:t>66</a:t>
            </a:fld>
            <a:endParaRPr lang="en-US"/>
          </a:p>
        </p:txBody>
      </p:sp>
    </p:spTree>
    <p:extLst>
      <p:ext uri="{BB962C8B-B14F-4D97-AF65-F5344CB8AC3E}">
        <p14:creationId xmlns:p14="http://schemas.microsoft.com/office/powerpoint/2010/main" val="16734633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latin typeface="Calibri" charset="0"/>
              </a:rPr>
              <a:t>Read the outcomes or direct participants to</a:t>
            </a:r>
            <a:r>
              <a:rPr lang="en-US" b="1" baseline="0" dirty="0">
                <a:latin typeface="Calibri" charset="0"/>
              </a:rPr>
              <a:t> read the outcomes.  </a:t>
            </a:r>
          </a:p>
          <a:p>
            <a:pPr eaLnBrk="1" hangingPunct="1">
              <a:spcBef>
                <a:spcPct val="0"/>
              </a:spcBef>
            </a:pPr>
            <a:r>
              <a:rPr lang="en-US" b="1" baseline="0" dirty="0">
                <a:latin typeface="Calibri" charset="0"/>
              </a:rPr>
              <a:t>You may choose to list outcomes on a poster or table placemat.</a:t>
            </a:r>
            <a:endParaRPr lang="en-US" b="1" dirty="0">
              <a:latin typeface="Calibri" charset="0"/>
            </a:endParaRPr>
          </a:p>
        </p:txBody>
      </p:sp>
      <p:sp>
        <p:nvSpPr>
          <p:cNvPr id="1013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82D87FB-F736-F445-8161-B842CBAF41DD}" type="slidenum">
              <a:rPr lang="en-US">
                <a:latin typeface="Calibri" charset="0"/>
              </a:rPr>
              <a:pPr eaLnBrk="1" hangingPunct="1"/>
              <a:t>67</a:t>
            </a:fld>
            <a:endParaRPr lang="en-US">
              <a:latin typeface="Calibri" charset="0"/>
            </a:endParaRPr>
          </a:p>
        </p:txBody>
      </p:sp>
    </p:spTree>
    <p:extLst>
      <p:ext uri="{BB962C8B-B14F-4D97-AF65-F5344CB8AC3E}">
        <p14:creationId xmlns:p14="http://schemas.microsoft.com/office/powerpoint/2010/main" val="3503687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 participants to read</a:t>
            </a:r>
            <a:r>
              <a:rPr lang="en-US" b="1" baseline="0" dirty="0"/>
              <a:t> the first question on the  slide, then say, </a:t>
            </a:r>
          </a:p>
          <a:p>
            <a:r>
              <a:rPr lang="en-US" b="0" baseline="0" dirty="0"/>
              <a:t>“Think-write for one minute – list what you know about discouraging inappropriate behavior.  Include things on your list that may have proven to be effective or ineffective.  At the end of the</a:t>
            </a:r>
            <a:r>
              <a:rPr lang="en-US" baseline="0" dirty="0"/>
              <a:t> minute, please volunteer to share one of the things you’ve written.” </a:t>
            </a:r>
          </a:p>
          <a:p>
            <a:r>
              <a:rPr lang="en-US" b="1" baseline="0" dirty="0"/>
              <a:t>You may choose to list the answers on chart paper, then pose the second question.  Provide approximately 2 minutes for participants to write questions they may have.  Again, you may choose to list the questions on chart paper and reference them throughout the training session.</a:t>
            </a:r>
            <a:endParaRPr lang="en-US" dirty="0"/>
          </a:p>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11</a:t>
            </a:fld>
            <a:endParaRPr lang="en-US" dirty="0"/>
          </a:p>
        </p:txBody>
      </p:sp>
    </p:spTree>
    <p:extLst>
      <p:ext uri="{BB962C8B-B14F-4D97-AF65-F5344CB8AC3E}">
        <p14:creationId xmlns:p14="http://schemas.microsoft.com/office/powerpoint/2010/main" val="33848897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E4691FA-07E6-D941-83F0-0BC542FEC722}" type="slidenum">
              <a:rPr lang="en-US" sz="1200"/>
              <a:pPr/>
              <a:t>69</a:t>
            </a:fld>
            <a:endParaRPr lang="en-US" sz="1200"/>
          </a:p>
        </p:txBody>
      </p:sp>
      <p:sp>
        <p:nvSpPr>
          <p:cNvPr id="352258" name="Rectangle 2"/>
          <p:cNvSpPr>
            <a:spLocks noGrp="1" noRot="1" noChangeAspect="1" noChangeArrowheads="1"/>
          </p:cNvSpPr>
          <p:nvPr>
            <p:ph type="sldImg"/>
          </p:nvPr>
        </p:nvSpPr>
        <p:spPr>
          <a:solidFill>
            <a:srgbClr val="FFFFFF"/>
          </a:solidFill>
          <a:ln/>
        </p:spPr>
      </p:sp>
      <p:sp>
        <p:nvSpPr>
          <p:cNvPr id="3522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b="1" dirty="0">
                <a:latin typeface="Arial" charset="0"/>
                <a:ea typeface="ヒラギノ角ゴ Pro W3" charset="0"/>
                <a:cs typeface="ヒラギノ角ゴ Pro W3" charset="0"/>
              </a:rPr>
              <a:t>Read the slide.</a:t>
            </a:r>
          </a:p>
        </p:txBody>
      </p:sp>
    </p:spTree>
    <p:extLst>
      <p:ext uri="{BB962C8B-B14F-4D97-AF65-F5344CB8AC3E}">
        <p14:creationId xmlns:p14="http://schemas.microsoft.com/office/powerpoint/2010/main" val="1860726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BCF88B21-B6ED-B44F-9599-AAA27302C646}" type="slidenum">
              <a:rPr lang="en-US">
                <a:latin typeface="Arial" charset="0"/>
                <a:ea typeface="ヒラギノ角ゴ Pro W3" charset="0"/>
                <a:cs typeface="ヒラギノ角ゴ Pro W3" charset="0"/>
              </a:rPr>
              <a:pPr eaLnBrk="1" hangingPunct="1"/>
              <a:t>70</a:t>
            </a:fld>
            <a:endParaRPr lang="en-US" dirty="0">
              <a:latin typeface="Arial" charset="0"/>
              <a:ea typeface="ヒラギノ角ゴ Pro W3" charset="0"/>
              <a:cs typeface="ヒラギノ角ゴ Pro W3"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latin typeface="Calibri" charset="0"/>
                <a:ea typeface="ヒラギノ角ゴ Pro W3" charset="0"/>
                <a:cs typeface="ヒラギノ角ゴ Pro W3" charset="0"/>
              </a:rPr>
              <a:t>Say, </a:t>
            </a:r>
            <a:r>
              <a:rPr lang="en-US" b="0" dirty="0">
                <a:latin typeface="Calibri" charset="0"/>
                <a:ea typeface="ヒラギノ角ゴ Pro W3" charset="0"/>
                <a:cs typeface="ヒラギノ角ゴ Pro W3" charset="0"/>
              </a:rPr>
              <a:t>“</a:t>
            </a:r>
            <a:r>
              <a:rPr lang="en-US" sz="1200" kern="1200" dirty="0">
                <a:solidFill>
                  <a:schemeClr val="tx1"/>
                </a:solidFill>
                <a:effectLst/>
                <a:latin typeface="+mn-lt"/>
                <a:ea typeface="+mn-ea"/>
                <a:cs typeface="+mn-cs"/>
              </a:rPr>
              <a:t>Consequences paired with teaching of the alternative or desirable behavior can heighten behavior change. Effective consequences result in greater learning and should often involve learning tasks or opportunities directly related to the inappropriate behavior,” </a:t>
            </a:r>
          </a:p>
          <a:p>
            <a:pPr eaLnBrk="1" hangingPunct="1">
              <a:spcBef>
                <a:spcPct val="0"/>
              </a:spcBef>
            </a:pPr>
            <a:r>
              <a:rPr lang="en-US" sz="1200" b="1" kern="1200" dirty="0">
                <a:solidFill>
                  <a:schemeClr val="tx1"/>
                </a:solidFill>
                <a:effectLst/>
                <a:latin typeface="+mn-lt"/>
                <a:ea typeface="+mn-ea"/>
                <a:cs typeface="+mn-cs"/>
              </a:rPr>
              <a:t>Then r</a:t>
            </a:r>
            <a:r>
              <a:rPr lang="en-US" b="1" dirty="0">
                <a:latin typeface="Calibri" charset="0"/>
                <a:ea typeface="ヒラギノ角ゴ Pro W3" charset="0"/>
                <a:cs typeface="ヒラギノ角ゴ Pro W3" charset="0"/>
              </a:rPr>
              <a:t>ead these key points for using additional consequences.  Emphasize the last concept by saying, </a:t>
            </a:r>
          </a:p>
          <a:p>
            <a:pPr eaLnBrk="1" hangingPunct="1">
              <a:spcBef>
                <a:spcPct val="0"/>
              </a:spcBef>
            </a:pPr>
            <a:r>
              <a:rPr lang="en-US" b="0" dirty="0">
                <a:latin typeface="Calibri" charset="0"/>
                <a:ea typeface="ヒラギノ角ゴ Pro W3" charset="0"/>
                <a:cs typeface="ヒラギノ角ゴ Pro W3" charset="0"/>
              </a:rPr>
              <a:t>“</a:t>
            </a:r>
            <a:r>
              <a:rPr lang="en-US" sz="1200" kern="1200" dirty="0">
                <a:solidFill>
                  <a:schemeClr val="tx1"/>
                </a:solidFill>
                <a:effectLst/>
                <a:latin typeface="+mn-lt"/>
                <a:ea typeface="+mn-ea"/>
                <a:cs typeface="+mn-cs"/>
              </a:rPr>
              <a:t>It is not the size of the consequence that promotes behavior change, but the certainty that something will be done.” </a:t>
            </a:r>
            <a:r>
              <a:rPr lang="en-US" b="1" dirty="0">
                <a:latin typeface="Calibri" charset="0"/>
                <a:ea typeface="ヒラギノ角ゴ Pro W3" charset="0"/>
                <a:cs typeface="ヒラギノ角ゴ Pro W3" charset="0"/>
              </a:rPr>
              <a:t> </a:t>
            </a:r>
            <a:endParaRPr lang="en-US" dirty="0">
              <a:latin typeface="Calibri" charset="0"/>
              <a:ea typeface="ヒラギノ角ゴ Pro W3" charset="0"/>
              <a:cs typeface="ヒラギノ角ゴ Pro W3" charset="0"/>
            </a:endParaRPr>
          </a:p>
        </p:txBody>
      </p:sp>
    </p:spTree>
    <p:extLst>
      <p:ext uri="{BB962C8B-B14F-4D97-AF65-F5344CB8AC3E}">
        <p14:creationId xmlns:p14="http://schemas.microsoft.com/office/powerpoint/2010/main" val="16906644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Say, </a:t>
            </a:r>
            <a:r>
              <a:rPr lang="en-US" sz="1200" b="0" i="0" u="none" strike="noStrike" kern="1200" baseline="0" dirty="0">
                <a:solidFill>
                  <a:schemeClr val="tx1"/>
                </a:solidFill>
                <a:latin typeface="+mn-lt"/>
                <a:ea typeface="+mn-ea"/>
                <a:cs typeface="+mn-cs"/>
              </a:rPr>
              <a:t>“Remember, consequences are responses that occur following a behavior.  They can serve to increase the occurrence of a behavior or decrease the occurrence of a behavior.”</a:t>
            </a:r>
            <a:endParaRPr lang="en-US"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71</a:t>
            </a:fld>
            <a:endParaRPr lang="en-US" dirty="0"/>
          </a:p>
        </p:txBody>
      </p:sp>
    </p:spTree>
    <p:extLst>
      <p:ext uri="{BB962C8B-B14F-4D97-AF65-F5344CB8AC3E}">
        <p14:creationId xmlns:p14="http://schemas.microsoft.com/office/powerpoint/2010/main" val="33092680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This slide has animation.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Advance the slide to reveal the information about additional consequences then s</a:t>
            </a:r>
            <a:r>
              <a:rPr lang="en-US" b="1" baseline="0" dirty="0"/>
              <a:t>ay, </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“Additional consequences should be considered, </a:t>
            </a:r>
            <a:r>
              <a:rPr lang="en-US" sz="1200" b="0" i="0" u="none" strike="noStrike" kern="1200" baseline="0" dirty="0">
                <a:solidFill>
                  <a:schemeClr val="tx1"/>
                </a:solidFill>
                <a:latin typeface="+mn-lt"/>
                <a:ea typeface="+mn-ea"/>
                <a:cs typeface="+mn-cs"/>
              </a:rPr>
              <a:t>particularly when inappropriate behavior is repetitive or not responding to teaching strategies alone.”</a:t>
            </a:r>
            <a:endParaRPr lang="en-US" dirty="0"/>
          </a:p>
          <a:p>
            <a:endParaRPr lang="en-US" b="0" baseline="0" dirty="0"/>
          </a:p>
          <a:p>
            <a:endParaRPr lang="en-US" b="0" baseline="0" dirty="0"/>
          </a:p>
          <a:p>
            <a:endParaRPr lang="en-US" b="1" dirty="0"/>
          </a:p>
          <a:p>
            <a:endParaRPr lang="en-US"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72</a:t>
            </a:fld>
            <a:endParaRPr lang="en-US" dirty="0"/>
          </a:p>
        </p:txBody>
      </p:sp>
    </p:spTree>
    <p:extLst>
      <p:ext uri="{BB962C8B-B14F-4D97-AF65-F5344CB8AC3E}">
        <p14:creationId xmlns:p14="http://schemas.microsoft.com/office/powerpoint/2010/main" val="32172673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64E6AF22-3A4B-7D45-98A0-75DD49672531}" type="slidenum">
              <a:rPr lang="en-US">
                <a:latin typeface="Arial" charset="0"/>
                <a:ea typeface="ヒラギノ角ゴ Pro W3" charset="0"/>
                <a:cs typeface="ヒラギノ角ゴ Pro W3" charset="0"/>
              </a:rPr>
              <a:pPr eaLnBrk="1" hangingPunct="1"/>
              <a:t>73</a:t>
            </a:fld>
            <a:endParaRPr lang="en-US" dirty="0">
              <a:latin typeface="Arial" charset="0"/>
              <a:ea typeface="ヒラギノ角ゴ Pro W3" charset="0"/>
              <a:cs typeface="ヒラギノ角ゴ Pro W3"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b="1" i="0" u="none" strike="noStrike" kern="1200" baseline="0" dirty="0">
                <a:solidFill>
                  <a:schemeClr val="tx1"/>
                </a:solidFill>
                <a:latin typeface="+mn-lt"/>
                <a:ea typeface="+mn-ea"/>
                <a:cs typeface="+mn-cs"/>
              </a:rPr>
              <a:t>Say, </a:t>
            </a:r>
            <a:r>
              <a:rPr lang="en-US" sz="1200" b="0" i="0" u="none" strike="noStrike" kern="1200" baseline="0" dirty="0">
                <a:solidFill>
                  <a:schemeClr val="tx1"/>
                </a:solidFill>
                <a:latin typeface="+mn-lt"/>
                <a:ea typeface="+mn-ea"/>
                <a:cs typeface="+mn-cs"/>
              </a:rPr>
              <a:t>“Developing a menu of consequences specific to each non-classroom area or for each classroom task will help you to avoid illogical consequences such as the removal of recess or detentions, which tend to be overused in many schools.  These additional consequences need to be logically connected to the infraction (e.g. a child who disrupts class and takes time from learning can pay back the time before school, a child who pushes other students can teach a lesson on how to start interaction by using  specific phrases rather than by using physical contact.”</a:t>
            </a:r>
          </a:p>
          <a:p>
            <a:pPr eaLnBrk="1" hangingPunct="1">
              <a:spcBef>
                <a:spcPct val="0"/>
              </a:spcBef>
            </a:pPr>
            <a:r>
              <a:rPr lang="en-US" sz="1200" b="1" i="0" u="none" strike="noStrike" kern="1200" baseline="0" dirty="0">
                <a:solidFill>
                  <a:schemeClr val="tx1"/>
                </a:solidFill>
                <a:latin typeface="+mn-lt"/>
                <a:ea typeface="+mn-ea"/>
                <a:cs typeface="+mn-cs"/>
              </a:rPr>
              <a:t>Read the possible additional consequences, then say, </a:t>
            </a:r>
          </a:p>
          <a:p>
            <a:pPr eaLnBrk="1" hangingPunct="1">
              <a:spcBef>
                <a:spcPct val="0"/>
              </a:spcBef>
            </a:pPr>
            <a:r>
              <a:rPr lang="en-US" sz="1200" b="0" i="0" u="none" strike="noStrike" kern="1200" baseline="0" dirty="0">
                <a:solidFill>
                  <a:schemeClr val="tx1"/>
                </a:solidFill>
                <a:latin typeface="+mn-lt"/>
                <a:ea typeface="+mn-ea"/>
                <a:cs typeface="+mn-cs"/>
              </a:rPr>
              <a:t>“Restitution is a logical consequence, and is one that is a logical outcome of the student’s behavior, allowing the behavior and consequence to be easily linked.”</a:t>
            </a:r>
            <a:endParaRPr lang="en-US" dirty="0">
              <a:latin typeface="Calibri" charset="0"/>
              <a:ea typeface="ヒラギノ角ゴ Pro W3" charset="0"/>
              <a:cs typeface="ヒラギノ角ゴ Pro W3" charset="0"/>
            </a:endParaRPr>
          </a:p>
        </p:txBody>
      </p:sp>
    </p:spTree>
    <p:extLst>
      <p:ext uri="{BB962C8B-B14F-4D97-AF65-F5344CB8AC3E}">
        <p14:creationId xmlns:p14="http://schemas.microsoft.com/office/powerpoint/2010/main" val="1644168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Read the slide, then say, </a:t>
            </a:r>
            <a:r>
              <a:rPr lang="en-US" sz="1200" b="0" i="0" u="none" strike="noStrike" kern="1200" baseline="0" dirty="0">
                <a:solidFill>
                  <a:schemeClr val="tx1"/>
                </a:solidFill>
                <a:latin typeface="+mn-lt"/>
                <a:ea typeface="+mn-ea"/>
                <a:cs typeface="+mn-cs"/>
              </a:rPr>
              <a:t>“Restitution is a practice most of us would choose for ourselves. For example, if you forgot to bring materials you needed to school and you needed to borrow those materials from a colleague, would you want your colleague to punish you or lecture you about being responsible or would you want your colleague to provide the materials with the understanding that you’d replace the materials used? This is an example of restitution we practice almost everyday.”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following resources were used to provide the definitions of restitution used on this slide.  You can provide participants with these research citations:</a:t>
            </a:r>
            <a:endParaRPr lang="en-US" sz="1200" b="1" i="0" u="none" strike="noStrike" kern="1200" baseline="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Lewis, S. (2009). Improving school climate: findings from schools implementing restorative practices. Bethlehem, Pennsylvania: International Institute on Restorative Practices.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Walker, H., Ramsey, E., &amp; Gresham, F. (2004). </a:t>
            </a:r>
            <a:r>
              <a:rPr lang="en-US" sz="1200" b="0" i="1" u="none" strike="noStrike" kern="1200" baseline="0" dirty="0">
                <a:solidFill>
                  <a:schemeClr val="tx1"/>
                </a:solidFill>
                <a:latin typeface="+mn-lt"/>
                <a:ea typeface="+mn-ea"/>
                <a:cs typeface="+mn-cs"/>
              </a:rPr>
              <a:t>Antisocial behavior in school: Evidenced-based practices</a:t>
            </a:r>
            <a:r>
              <a:rPr lang="en-US" sz="1200" b="0" i="0" u="none" strike="noStrike" kern="1200" baseline="0" dirty="0">
                <a:solidFill>
                  <a:schemeClr val="tx1"/>
                </a:solidFill>
                <a:latin typeface="+mn-lt"/>
                <a:ea typeface="+mn-ea"/>
                <a:cs typeface="+mn-cs"/>
              </a:rPr>
              <a:t>. Florence, KY: : Cengage. </a:t>
            </a: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Latimer, J. &amp; Dowden, C. (2005). The effectiveness of restorative justice practices: A meta-analysis. </a:t>
            </a:r>
            <a:r>
              <a:rPr lang="en-US" sz="1200" i="1" kern="1200" dirty="0">
                <a:solidFill>
                  <a:schemeClr val="tx1"/>
                </a:solidFill>
                <a:effectLst/>
                <a:latin typeface="+mn-lt"/>
                <a:ea typeface="+mn-ea"/>
                <a:cs typeface="+mn-cs"/>
              </a:rPr>
              <a:t>Danielle </a:t>
            </a:r>
            <a:r>
              <a:rPr lang="en-US" sz="1200" i="1" kern="1200" dirty="0" err="1">
                <a:solidFill>
                  <a:schemeClr val="tx1"/>
                </a:solidFill>
                <a:effectLst/>
                <a:latin typeface="+mn-lt"/>
                <a:ea typeface="+mn-ea"/>
                <a:cs typeface="+mn-cs"/>
              </a:rPr>
              <a:t>Muisethe</a:t>
            </a:r>
            <a:r>
              <a:rPr lang="en-US" sz="1200" i="1" kern="1200" dirty="0">
                <a:solidFill>
                  <a:schemeClr val="tx1"/>
                </a:solidFill>
                <a:effectLst/>
                <a:latin typeface="+mn-lt"/>
                <a:ea typeface="+mn-ea"/>
                <a:cs typeface="+mn-cs"/>
              </a:rPr>
              <a:t> Prison Journal,</a:t>
            </a:r>
            <a:r>
              <a:rPr lang="en-US" sz="1200" kern="1200" dirty="0">
                <a:solidFill>
                  <a:schemeClr val="tx1"/>
                </a:solidFill>
                <a:effectLst/>
                <a:latin typeface="+mn-lt"/>
                <a:ea typeface="+mn-ea"/>
                <a:cs typeface="+mn-cs"/>
              </a:rPr>
              <a:t> 85(2), 127-144.</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75B4DD-DD12-5549-9756-868EB0781E70}" type="slidenum">
              <a:rPr lang="en-US" smtClean="0"/>
              <a:pPr/>
              <a:t>74</a:t>
            </a:fld>
            <a:endParaRPr lang="en-US" dirty="0"/>
          </a:p>
        </p:txBody>
      </p:sp>
    </p:spTree>
    <p:extLst>
      <p:ext uri="{BB962C8B-B14F-4D97-AF65-F5344CB8AC3E}">
        <p14:creationId xmlns:p14="http://schemas.microsoft.com/office/powerpoint/2010/main" val="852557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Provide approximately 15 minutes</a:t>
            </a:r>
            <a:r>
              <a:rPr lang="en-US" b="1" baseline="0" dirty="0"/>
              <a:t> for this activity.</a:t>
            </a:r>
            <a:r>
              <a:rPr lang="en-US" b="1" dirty="0"/>
              <a:t> When done, possibly</a:t>
            </a:r>
            <a:r>
              <a:rPr lang="en-US" b="1" baseline="0" dirty="0"/>
              <a:t> do a gallery walk to view others’ work.</a:t>
            </a:r>
            <a:endParaRPr lang="en-US" b="1" dirty="0"/>
          </a:p>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75</a:t>
            </a:fld>
            <a:endParaRPr lang="en-US" dirty="0"/>
          </a:p>
        </p:txBody>
      </p:sp>
    </p:spTree>
    <p:extLst>
      <p:ext uri="{BB962C8B-B14F-4D97-AF65-F5344CB8AC3E}">
        <p14:creationId xmlns:p14="http://schemas.microsoft.com/office/powerpoint/2010/main" val="2533789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Provide approximately</a:t>
            </a:r>
            <a:r>
              <a:rPr lang="en-US" b="1" baseline="0" dirty="0"/>
              <a:t> 10 minutes for this discussion. </a:t>
            </a:r>
            <a:r>
              <a:rPr lang="en-US" dirty="0"/>
              <a:t> </a:t>
            </a:r>
            <a:r>
              <a:rPr lang="en-US" b="1" dirty="0"/>
              <a:t>When teams are done discussing,</a:t>
            </a:r>
            <a:r>
              <a:rPr lang="en-US" b="1" baseline="0" dirty="0"/>
              <a:t> ask each of the questions one at a time and call on volunteers to share.</a:t>
            </a:r>
            <a:endParaRPr lang="en-US" b="1"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76</a:t>
            </a:fld>
            <a:endParaRPr lang="en-US" dirty="0"/>
          </a:p>
        </p:txBody>
      </p:sp>
    </p:spTree>
    <p:extLst>
      <p:ext uri="{BB962C8B-B14F-4D97-AF65-F5344CB8AC3E}">
        <p14:creationId xmlns:p14="http://schemas.microsoft.com/office/powerpoint/2010/main" val="10608353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***Provide access to the </a:t>
            </a:r>
            <a:r>
              <a:rPr lang="en-US" sz="1200" b="1" kern="1200" dirty="0">
                <a:solidFill>
                  <a:schemeClr val="tx1"/>
                </a:solidFill>
                <a:effectLst/>
                <a:latin typeface="+mn-lt"/>
                <a:ea typeface="+mn-ea"/>
                <a:cs typeface="+mn-cs"/>
              </a:rPr>
              <a:t>handout </a:t>
            </a:r>
            <a:r>
              <a:rPr lang="en-US" sz="1200" b="1" i="1" kern="1200" dirty="0">
                <a:solidFill>
                  <a:schemeClr val="tx1"/>
                </a:solidFill>
                <a:effectLst/>
                <a:latin typeface="+mn-lt"/>
                <a:ea typeface="+mn-ea"/>
                <a:cs typeface="+mn-cs"/>
              </a:rPr>
              <a:t>”MO SW-PBS Teacher Tool: Discouraging Inappropriate Behavior in the Classroom”</a:t>
            </a:r>
            <a:r>
              <a:rPr lang="en-US" sz="1200" b="1" kern="1200" dirty="0">
                <a:solidFill>
                  <a:schemeClr val="tx1"/>
                </a:solidFill>
                <a:effectLst/>
                <a:latin typeface="+mn-lt"/>
                <a:ea typeface="+mn-ea"/>
                <a:cs typeface="+mn-cs"/>
              </a:rPr>
              <a:t> found in Google Drive&gt;MO SWPBS State Team&gt;CDR Files&gt;3_Training&gt;2018-19 Tier 1 &gt; Prep&gt;Prep Session 6&gt;Handouts.</a:t>
            </a:r>
            <a:r>
              <a:rPr lang="en-US" b="1" dirty="0">
                <a:effectLst/>
              </a:rPr>
              <a:t> </a:t>
            </a:r>
            <a:endParaRPr lang="en-US" b="1" dirty="0"/>
          </a:p>
          <a:p>
            <a:endParaRPr lang="en-US" b="1" dirty="0"/>
          </a:p>
          <a:p>
            <a:r>
              <a:rPr lang="en-US" b="1" dirty="0"/>
              <a:t>Say,</a:t>
            </a:r>
            <a:r>
              <a:rPr lang="en-US" b="1" baseline="0" dirty="0"/>
              <a:t> </a:t>
            </a:r>
            <a:r>
              <a:rPr lang="en-US" b="0" baseline="0" dirty="0"/>
              <a:t>“MO SW-PBS Teacher Tools have been created to support the development and implementation of the 8 effective classroom practices identified through the review of research literature.</a:t>
            </a:r>
          </a:p>
          <a:p>
            <a:r>
              <a:rPr lang="en-US" b="0" baseline="0" dirty="0"/>
              <a:t>Each tool provides the following information:</a:t>
            </a:r>
          </a:p>
          <a:p>
            <a:pPr marL="228600" indent="-228600">
              <a:buAutoNum type="arabicParenR"/>
            </a:pPr>
            <a:r>
              <a:rPr lang="en-US" b="0" baseline="0" dirty="0"/>
              <a:t>Research supporting the development and use of the classroom practice</a:t>
            </a:r>
          </a:p>
          <a:p>
            <a:pPr marL="228600" indent="-228600">
              <a:buAutoNum type="arabicParenR"/>
            </a:pPr>
            <a:r>
              <a:rPr lang="en-US" b="0" baseline="0" dirty="0"/>
              <a:t>Definition of the classroom practice</a:t>
            </a:r>
          </a:p>
          <a:p>
            <a:pPr marL="228600" indent="-228600">
              <a:buAutoNum type="arabicParenR"/>
            </a:pPr>
            <a:r>
              <a:rPr lang="en-US" b="0" baseline="0" dirty="0"/>
              <a:t>Examples of the classroom practice</a:t>
            </a:r>
          </a:p>
          <a:p>
            <a:pPr marL="228600" indent="-228600">
              <a:buAutoNum type="arabicParenR"/>
            </a:pPr>
            <a:r>
              <a:rPr lang="en-US" b="0" baseline="0" dirty="0"/>
              <a:t>Guidelines for developing and utilizing the classroom practice</a:t>
            </a:r>
          </a:p>
          <a:p>
            <a:pPr marL="228600" indent="-228600">
              <a:buAutoNum type="arabicParenR"/>
            </a:pPr>
            <a:r>
              <a:rPr lang="en-US" b="0" baseline="0" dirty="0"/>
              <a:t>Teacher Self-Assessment and Observation Tool</a:t>
            </a:r>
          </a:p>
          <a:p>
            <a:pPr marL="228600" indent="-228600">
              <a:buAutoNum type="arabicParenR"/>
            </a:pPr>
            <a:r>
              <a:rPr lang="en-US" b="0" baseline="0" dirty="0"/>
              <a:t>List of MO Teacher Leader Standards addressed by the classroom practice</a:t>
            </a:r>
          </a:p>
          <a:p>
            <a:pPr marL="228600" indent="-228600">
              <a:buAutoNum type="arabicParenR"/>
            </a:pPr>
            <a:r>
              <a:rPr lang="en-US" b="0" baseline="0" dirty="0"/>
              <a:t>List of complete references found on the back of the Teacher Tool</a:t>
            </a:r>
            <a:endParaRPr lang="en-US" b="1"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77</a:t>
            </a:fld>
            <a:endParaRPr lang="en-US" dirty="0"/>
          </a:p>
        </p:txBody>
      </p:sp>
    </p:spTree>
    <p:extLst>
      <p:ext uri="{BB962C8B-B14F-4D97-AF65-F5344CB8AC3E}">
        <p14:creationId xmlns:p14="http://schemas.microsoft.com/office/powerpoint/2010/main" val="1579762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a:t>
            </a:r>
            <a:r>
              <a:rPr lang="en-US" b="1" baseline="0" dirty="0"/>
              <a:t> participants to read the Action Plan items, then direct participants to read the guiding questions.  To help guide the discussion they may ask themselves the following:  </a:t>
            </a:r>
          </a:p>
          <a:p>
            <a:pPr>
              <a:buClr>
                <a:srgbClr val="FF0000"/>
              </a:buClr>
            </a:pPr>
            <a:r>
              <a:rPr lang="en-US" sz="1200" dirty="0"/>
              <a:t>Which of the techniques to discourage inappropriate behavior do you already use and want to continue?</a:t>
            </a:r>
          </a:p>
          <a:p>
            <a:pPr>
              <a:buClr>
                <a:srgbClr val="FF0000"/>
              </a:buClr>
            </a:pPr>
            <a:r>
              <a:rPr lang="en-US" sz="1200" dirty="0"/>
              <a:t>What could you add to your repertoire?</a:t>
            </a:r>
          </a:p>
          <a:p>
            <a:pPr>
              <a:buClr>
                <a:srgbClr val="FF0000"/>
              </a:buClr>
            </a:pPr>
            <a:r>
              <a:rPr lang="en-US" sz="1200" dirty="0"/>
              <a:t>What behavior(s) might you need to eliminate when responding to inappropriate behavior?</a:t>
            </a:r>
          </a:p>
          <a:p>
            <a:pPr>
              <a:buClr>
                <a:srgbClr val="FF0000"/>
              </a:buClr>
            </a:pPr>
            <a:r>
              <a:rPr lang="en-US" sz="1200" dirty="0"/>
              <a:t>Which of these techniques are staff currently using?</a:t>
            </a:r>
          </a:p>
          <a:p>
            <a:endParaRPr lang="en-US" b="1" baseline="0" dirty="0"/>
          </a:p>
          <a:p>
            <a:r>
              <a:rPr lang="en-US" b="1" baseline="0" dirty="0"/>
              <a:t>Provide approximately 20 minutes for Action Planning.</a:t>
            </a:r>
            <a:endParaRPr lang="en-US" b="1" dirty="0"/>
          </a:p>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78</a:t>
            </a:fld>
            <a:endParaRPr lang="en-US" dirty="0"/>
          </a:p>
        </p:txBody>
      </p:sp>
    </p:spTree>
    <p:extLst>
      <p:ext uri="{BB962C8B-B14F-4D97-AF65-F5344CB8AC3E}">
        <p14:creationId xmlns:p14="http://schemas.microsoft.com/office/powerpoint/2010/main" val="3338562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609DCAD6-B3FE-FB4F-8386-268C8ED1EE94}" type="slidenum">
              <a:rPr lang="en-US">
                <a:latin typeface="Arial" charset="0"/>
                <a:ea typeface="ヒラギノ角ゴ Pro W3" charset="0"/>
                <a:cs typeface="ヒラギノ角ゴ Pro W3" charset="0"/>
              </a:rPr>
              <a:pPr eaLnBrk="1" hangingPunct="1"/>
              <a:t>12</a:t>
            </a:fld>
            <a:endParaRPr lang="en-US">
              <a:latin typeface="Arial" charset="0"/>
              <a:ea typeface="ヒラギノ角ゴ Pro W3" charset="0"/>
              <a:cs typeface="ヒラギノ角ゴ Pro W3" charset="0"/>
            </a:endParaRPr>
          </a:p>
        </p:txBody>
      </p:sp>
      <p:sp>
        <p:nvSpPr>
          <p:cNvPr id="6963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6963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z="1200" b="1" i="0" u="none" strike="noStrike" kern="1200" baseline="0" dirty="0">
                <a:solidFill>
                  <a:schemeClr val="tx1"/>
                </a:solidFill>
                <a:latin typeface="+mn-lt"/>
                <a:ea typeface="+mn-ea"/>
                <a:cs typeface="+mn-cs"/>
              </a:rPr>
              <a:t>Read the slide or direct participants to read the slide, then say, </a:t>
            </a:r>
          </a:p>
          <a:p>
            <a:pPr eaLnBrk="1" hangingPunct="1">
              <a:spcBef>
                <a:spcPct val="0"/>
              </a:spcBef>
            </a:pPr>
            <a:r>
              <a:rPr lang="en-US" sz="1200" b="0" i="0" u="none" strike="noStrike" kern="1200" baseline="0" dirty="0">
                <a:solidFill>
                  <a:schemeClr val="tx1"/>
                </a:solidFill>
                <a:latin typeface="+mn-lt"/>
                <a:ea typeface="+mn-ea"/>
                <a:cs typeface="+mn-cs"/>
              </a:rPr>
              <a:t>“Schools have a long history of using punitive push-out approaches for misbehavior (e.g., removal from class, in-school suspension, detention, expulsion, etc.). However, exclusion and punishment are ineffective at producing long-term reduction in problem behavior (</a:t>
            </a:r>
            <a:r>
              <a:rPr lang="en-US" sz="1200" b="0" i="0" u="none" strike="noStrike" kern="1200" baseline="0" dirty="0" err="1">
                <a:solidFill>
                  <a:schemeClr val="tx1"/>
                </a:solidFill>
                <a:latin typeface="+mn-lt"/>
                <a:ea typeface="+mn-ea"/>
                <a:cs typeface="+mn-cs"/>
              </a:rPr>
              <a:t>Costenbader</a:t>
            </a:r>
            <a:r>
              <a:rPr lang="en-US" sz="1200" b="0" i="0" u="none" strike="noStrike" kern="1200" baseline="0" dirty="0">
                <a:solidFill>
                  <a:schemeClr val="tx1"/>
                </a:solidFill>
                <a:latin typeface="+mn-lt"/>
                <a:ea typeface="+mn-ea"/>
                <a:cs typeface="+mn-cs"/>
              </a:rPr>
              <a:t> &amp; </a:t>
            </a:r>
            <a:r>
              <a:rPr lang="en-US" sz="1200" b="0" i="0" u="none" strike="noStrike" kern="1200" baseline="0" dirty="0" err="1">
                <a:solidFill>
                  <a:schemeClr val="tx1"/>
                </a:solidFill>
                <a:latin typeface="+mn-lt"/>
                <a:ea typeface="+mn-ea"/>
                <a:cs typeface="+mn-cs"/>
              </a:rPr>
              <a:t>Markson</a:t>
            </a:r>
            <a:r>
              <a:rPr lang="en-US" sz="1200" b="0" i="0" u="none" strike="noStrike" kern="1200" baseline="0" dirty="0">
                <a:solidFill>
                  <a:schemeClr val="tx1"/>
                </a:solidFill>
                <a:latin typeface="+mn-lt"/>
                <a:ea typeface="+mn-ea"/>
                <a:cs typeface="+mn-cs"/>
              </a:rPr>
              <a:t>, 1998) and punishing problem behavior without a positive, proactive, educative approach has been shown to actually increase aggression, vandalism, truancy, and dropouts (Mayer &amp; </a:t>
            </a:r>
            <a:r>
              <a:rPr lang="en-US" sz="1200" b="0" i="0" u="none" strike="noStrike" kern="1200" baseline="0" dirty="0" err="1">
                <a:solidFill>
                  <a:schemeClr val="tx1"/>
                </a:solidFill>
                <a:latin typeface="+mn-lt"/>
                <a:ea typeface="+mn-ea"/>
                <a:cs typeface="+mn-cs"/>
              </a:rPr>
              <a:t>Sulzer-Azaroff</a:t>
            </a:r>
            <a:r>
              <a:rPr lang="en-US" sz="1200" b="0" i="0" u="none" strike="noStrike" kern="1200" baseline="0" dirty="0">
                <a:solidFill>
                  <a:schemeClr val="tx1"/>
                </a:solidFill>
                <a:latin typeface="+mn-lt"/>
                <a:ea typeface="+mn-ea"/>
                <a:cs typeface="+mn-cs"/>
              </a:rPr>
              <a:t>, 1990; </a:t>
            </a:r>
            <a:r>
              <a:rPr lang="en-US" sz="1200" b="0" i="0" u="none" strike="noStrike" kern="1200" baseline="0" dirty="0" err="1">
                <a:solidFill>
                  <a:schemeClr val="tx1"/>
                </a:solidFill>
                <a:latin typeface="+mn-lt"/>
                <a:ea typeface="+mn-ea"/>
                <a:cs typeface="+mn-cs"/>
              </a:rPr>
              <a:t>Skiba</a:t>
            </a:r>
            <a:r>
              <a:rPr lang="en-US" sz="1200" b="0" i="0" u="none" strike="noStrike" kern="1200" baseline="0" dirty="0">
                <a:solidFill>
                  <a:schemeClr val="tx1"/>
                </a:solidFill>
                <a:latin typeface="+mn-lt"/>
                <a:ea typeface="+mn-ea"/>
                <a:cs typeface="+mn-cs"/>
              </a:rPr>
              <a:t>, Peterson, &amp; Williams, 1997).” Over time, data has shown that harsher punishments, suspensions and expulsions are not effective.  This is shown even in our prison population (1 in 99) of our citizens is incarcerated.  This is second only to the Soviet Union.</a:t>
            </a:r>
          </a:p>
          <a:p>
            <a:pPr eaLnBrk="1" hangingPunct="1">
              <a:spcBef>
                <a:spcPct val="0"/>
              </a:spcBef>
            </a:pP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Costenbader</a:t>
            </a:r>
            <a:r>
              <a:rPr lang="en-US" sz="1200" b="0" i="0" u="none" strike="noStrike" kern="1200" baseline="0" dirty="0">
                <a:solidFill>
                  <a:schemeClr val="tx1"/>
                </a:solidFill>
                <a:latin typeface="+mn-lt"/>
                <a:ea typeface="+mn-ea"/>
                <a:cs typeface="+mn-cs"/>
              </a:rPr>
              <a:t>, V., &amp; </a:t>
            </a:r>
            <a:r>
              <a:rPr lang="en-US" sz="1200" b="0" i="0" u="none" strike="noStrike" kern="1200" baseline="0" dirty="0" err="1">
                <a:solidFill>
                  <a:schemeClr val="tx1"/>
                </a:solidFill>
                <a:latin typeface="+mn-lt"/>
                <a:ea typeface="+mn-ea"/>
                <a:cs typeface="+mn-cs"/>
              </a:rPr>
              <a:t>Markson</a:t>
            </a:r>
            <a:r>
              <a:rPr lang="en-US" sz="1200" b="0" i="0" u="none" strike="noStrike" kern="1200" baseline="0" dirty="0">
                <a:solidFill>
                  <a:schemeClr val="tx1"/>
                </a:solidFill>
                <a:latin typeface="+mn-lt"/>
                <a:ea typeface="+mn-ea"/>
                <a:cs typeface="+mn-cs"/>
              </a:rPr>
              <a:t>, S. (1998). School suspension: A study with secondary school students. </a:t>
            </a:r>
            <a:r>
              <a:rPr lang="en-US" sz="1200" b="0" i="1" u="none" strike="noStrike" kern="1200" baseline="0" dirty="0">
                <a:solidFill>
                  <a:schemeClr val="tx1"/>
                </a:solidFill>
                <a:latin typeface="+mn-lt"/>
                <a:ea typeface="+mn-ea"/>
                <a:cs typeface="+mn-cs"/>
              </a:rPr>
              <a:t>Journal of School Psychology, 36, </a:t>
            </a:r>
            <a:r>
              <a:rPr lang="en-US" sz="1200" b="0" i="0" u="none" strike="noStrike" kern="1200" baseline="0" dirty="0">
                <a:solidFill>
                  <a:schemeClr val="tx1"/>
                </a:solidFill>
                <a:latin typeface="+mn-lt"/>
                <a:ea typeface="+mn-ea"/>
                <a:cs typeface="+mn-cs"/>
              </a:rPr>
              <a:t>59–82.</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Mayer, G.R., &amp; </a:t>
            </a:r>
            <a:r>
              <a:rPr lang="en-US" sz="1200" b="0" i="0" u="none" strike="noStrike" kern="1200" baseline="0" dirty="0" err="1">
                <a:solidFill>
                  <a:schemeClr val="tx1"/>
                </a:solidFill>
                <a:latin typeface="+mn-lt"/>
                <a:ea typeface="+mn-ea"/>
                <a:cs typeface="+mn-cs"/>
              </a:rPr>
              <a:t>Sulzer-Azaroff</a:t>
            </a:r>
            <a:r>
              <a:rPr lang="en-US" sz="1200" b="0" i="0" u="none" strike="noStrike" kern="1200" baseline="0" dirty="0">
                <a:solidFill>
                  <a:schemeClr val="tx1"/>
                </a:solidFill>
                <a:latin typeface="+mn-lt"/>
                <a:ea typeface="+mn-ea"/>
                <a:cs typeface="+mn-cs"/>
              </a:rPr>
              <a:t>, B. (1990). Interventions for vandalism. In G. Stoner, M.R. Shinn, &amp; H.M. Walker (Eds.), </a:t>
            </a:r>
            <a:r>
              <a:rPr lang="en-US" sz="1200" b="0" i="1" u="none" strike="noStrike" kern="1200" baseline="0" dirty="0">
                <a:solidFill>
                  <a:schemeClr val="tx1"/>
                </a:solidFill>
                <a:latin typeface="+mn-lt"/>
                <a:ea typeface="+mn-ea"/>
                <a:cs typeface="+mn-cs"/>
              </a:rPr>
              <a:t>Interventions for achievement 	and behavior problems </a:t>
            </a:r>
            <a:r>
              <a:rPr lang="en-US" sz="1200" b="0" i="0" u="none" strike="noStrike" kern="1200" baseline="0" dirty="0">
                <a:solidFill>
                  <a:schemeClr val="tx1"/>
                </a:solidFill>
                <a:latin typeface="+mn-lt"/>
                <a:ea typeface="+mn-ea"/>
                <a:cs typeface="+mn-cs"/>
              </a:rPr>
              <a:t>(monograph). Washington, DC: National Association of School Psychologists.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err="1">
                <a:solidFill>
                  <a:schemeClr val="tx1"/>
                </a:solidFill>
                <a:latin typeface="+mn-lt"/>
                <a:ea typeface="+mn-ea"/>
                <a:cs typeface="+mn-cs"/>
              </a:rPr>
              <a:t>Skiba</a:t>
            </a:r>
            <a:r>
              <a:rPr lang="en-US" sz="1200" b="0" i="0" u="none" strike="noStrike" kern="1200" baseline="0" dirty="0">
                <a:solidFill>
                  <a:schemeClr val="tx1"/>
                </a:solidFill>
                <a:latin typeface="+mn-lt"/>
                <a:ea typeface="+mn-ea"/>
                <a:cs typeface="+mn-cs"/>
              </a:rPr>
              <a:t>, R.J., Peterson, R.L., &amp; Williams, T. (1997). Office referrals and suspension: Disciplinary intervention in middle schools. </a:t>
            </a:r>
            <a:r>
              <a:rPr lang="en-US" sz="1200" b="0" i="1" u="none" strike="noStrike" kern="1200" baseline="0" dirty="0">
                <a:solidFill>
                  <a:schemeClr val="tx1"/>
                </a:solidFill>
                <a:latin typeface="+mn-lt"/>
                <a:ea typeface="+mn-ea"/>
                <a:cs typeface="+mn-cs"/>
              </a:rPr>
              <a:t>Education &amp; Treatment of Children, 20(3), </a:t>
            </a:r>
            <a:r>
              <a:rPr lang="en-US" sz="1200" b="0" i="0" u="none" strike="noStrike" kern="1200" baseline="0" dirty="0">
                <a:solidFill>
                  <a:schemeClr val="tx1"/>
                </a:solidFill>
                <a:latin typeface="+mn-lt"/>
                <a:ea typeface="+mn-ea"/>
                <a:cs typeface="+mn-cs"/>
              </a:rPr>
              <a:t>pp 295-316.</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latin typeface="Calibri" charset="0"/>
              <a:ea typeface="ヒラギノ角ゴ Pro W3" charset="0"/>
              <a:cs typeface="ヒラギノ角ゴ Pro W3" charset="0"/>
            </a:endParaRPr>
          </a:p>
        </p:txBody>
      </p:sp>
    </p:spTree>
    <p:extLst>
      <p:ext uri="{BB962C8B-B14F-4D97-AF65-F5344CB8AC3E}">
        <p14:creationId xmlns:p14="http://schemas.microsoft.com/office/powerpoint/2010/main" val="1641327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79</a:t>
            </a:fld>
            <a:endParaRPr lang="en-US" dirty="0"/>
          </a:p>
        </p:txBody>
      </p:sp>
    </p:spTree>
    <p:extLst>
      <p:ext uri="{BB962C8B-B14F-4D97-AF65-F5344CB8AC3E}">
        <p14:creationId xmlns:p14="http://schemas.microsoft.com/office/powerpoint/2010/main" val="4263485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 then say, </a:t>
            </a:r>
            <a:r>
              <a:rPr lang="en-US" b="0" dirty="0"/>
              <a:t>“If punishment does not teach appropriate behavior, what should schools do to correct inappropriate behavior?  First, we must have a better understanding of deficits</a:t>
            </a:r>
            <a:r>
              <a:rPr lang="en-US" b="0" baseline="0" dirty="0"/>
              <a:t> that may impact student behavior.”</a:t>
            </a:r>
            <a:endParaRPr lang="en-US" b="1"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13</a:t>
            </a:fld>
            <a:endParaRPr lang="en-US" dirty="0"/>
          </a:p>
        </p:txBody>
      </p:sp>
    </p:spTree>
    <p:extLst>
      <p:ext uri="{BB962C8B-B14F-4D97-AF65-F5344CB8AC3E}">
        <p14:creationId xmlns:p14="http://schemas.microsoft.com/office/powerpoint/2010/main" val="1360498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Read the first 2 bullets, then say, </a:t>
            </a:r>
          </a:p>
          <a:p>
            <a:r>
              <a:rPr lang="en-US" sz="1200" b="0" i="0" u="none" strike="noStrike" kern="1200" baseline="0" dirty="0">
                <a:solidFill>
                  <a:schemeClr val="tx1"/>
                </a:solidFill>
                <a:latin typeface="+mn-lt"/>
                <a:ea typeface="+mn-ea"/>
                <a:cs typeface="+mn-cs"/>
              </a:rPr>
              <a:t>“Even with the most consistent implementation of school-wide practices, some students will still make social behavioral learning errors. Generally, learners fail to use expected behaviors for one of two reasons: </a:t>
            </a:r>
          </a:p>
          <a:p>
            <a:pPr marL="228600" marR="0" lvl="1" indent="-228600" algn="l" defTabSz="457200" rtl="0" eaLnBrk="1" fontAlgn="auto" latinLnBrk="0" hangingPunct="1">
              <a:lnSpc>
                <a:spcPct val="100000"/>
              </a:lnSpc>
              <a:spcBef>
                <a:spcPts val="0"/>
              </a:spcBef>
              <a:spcAft>
                <a:spcPts val="0"/>
              </a:spcAft>
              <a:buClrTx/>
              <a:buSzTx/>
              <a:buFontTx/>
              <a:buAutoNum type="arabicParenR"/>
              <a:tabLst/>
              <a:defRPr/>
            </a:pPr>
            <a:r>
              <a:rPr lang="en-US" sz="1200" b="0" i="0" u="none" strike="noStrike" kern="1200" baseline="0" dirty="0">
                <a:solidFill>
                  <a:schemeClr val="tx1"/>
                </a:solidFill>
                <a:latin typeface="+mn-lt"/>
                <a:ea typeface="+mn-ea"/>
                <a:cs typeface="+mn-cs"/>
              </a:rPr>
              <a:t>Skill </a:t>
            </a:r>
            <a:r>
              <a:rPr lang="en-US" sz="3800" dirty="0">
                <a:ea typeface="ＭＳ Ｐゴシック" pitchFamily="34" charset="-128"/>
              </a:rPr>
              <a:t>deficit –</a:t>
            </a:r>
            <a:r>
              <a:rPr lang="en-US" sz="3800" baseline="0" dirty="0">
                <a:ea typeface="ＭＳ Ｐゴシック" pitchFamily="34" charset="-128"/>
              </a:rPr>
              <a:t> </a:t>
            </a:r>
            <a:r>
              <a:rPr lang="en-US" sz="1200" baseline="0" dirty="0">
                <a:ea typeface="ＭＳ Ｐゴシック" pitchFamily="34" charset="-128"/>
              </a:rPr>
              <a:t>The</a:t>
            </a:r>
            <a:r>
              <a:rPr lang="en-US" dirty="0">
                <a:ea typeface="ＭＳ Ｐゴシック" pitchFamily="34" charset="-128"/>
              </a:rPr>
              <a:t> student does not have the skill in their repertoire.</a:t>
            </a:r>
          </a:p>
          <a:p>
            <a:pPr marL="228600" marR="0" lvl="1" indent="-228600" algn="l" defTabSz="457200" rtl="0" eaLnBrk="1" fontAlgn="auto" latinLnBrk="0" hangingPunct="1">
              <a:lnSpc>
                <a:spcPct val="100000"/>
              </a:lnSpc>
              <a:spcBef>
                <a:spcPts val="0"/>
              </a:spcBef>
              <a:spcAft>
                <a:spcPts val="0"/>
              </a:spcAft>
              <a:buClrTx/>
              <a:buSzTx/>
              <a:buFontTx/>
              <a:buAutoNum type="arabicParenR"/>
              <a:tabLst/>
              <a:defRPr/>
            </a:pPr>
            <a:r>
              <a:rPr lang="en-US" dirty="0">
                <a:ea typeface="ＭＳ Ｐゴシック" pitchFamily="34" charset="-128"/>
              </a:rPr>
              <a:t>Performance Deficit – </a:t>
            </a:r>
            <a:r>
              <a:rPr lang="en-US" dirty="0">
                <a:latin typeface="Times" charset="0"/>
                <a:ea typeface="ＭＳ Ｐゴシック" pitchFamily="34" charset="-128"/>
              </a:rPr>
              <a:t>The student has learned that a competing behavior is more efficient</a:t>
            </a:r>
            <a:r>
              <a:rPr lang="en-US" baseline="0" dirty="0">
                <a:latin typeface="Times" charset="0"/>
                <a:ea typeface="ＭＳ Ｐゴシック" pitchFamily="34" charset="-128"/>
              </a:rPr>
              <a:t> or </a:t>
            </a:r>
            <a:r>
              <a:rPr lang="en-US" dirty="0">
                <a:latin typeface="Times" charset="0"/>
                <a:ea typeface="ＭＳ Ｐゴシック" pitchFamily="34" charset="-128"/>
              </a:rPr>
              <a:t>easier to perform and leads to more reliable and immediate reinforcement (e.g. A</a:t>
            </a:r>
            <a:r>
              <a:rPr lang="en-US" baseline="0" dirty="0">
                <a:latin typeface="Times" charset="0"/>
                <a:ea typeface="ＭＳ Ｐゴシック" pitchFamily="34" charset="-128"/>
              </a:rPr>
              <a:t> student raises his hand, but often is not called on, so he ‘calls out’ answers which consistently results in the teacher responding to him.)”</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baseline="0" dirty="0">
              <a:latin typeface="Times" charset="0"/>
              <a:ea typeface="ＭＳ Ｐゴシック" pitchFamily="34" charset="-128"/>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b="1" baseline="0" dirty="0">
                <a:latin typeface="Times" charset="0"/>
                <a:ea typeface="ＭＳ Ｐゴシック" pitchFamily="34" charset="-128"/>
              </a:rPr>
              <a:t>Read the last statement, then say, </a:t>
            </a:r>
            <a:r>
              <a:rPr lang="en-US" b="0" baseline="0" dirty="0">
                <a:latin typeface="Times" charset="0"/>
                <a:ea typeface="ＭＳ Ｐゴシック" pitchFamily="34" charset="-128"/>
              </a:rPr>
              <a:t>“An effective system of discipline must include instruction and increased opportunities to practice desired behavior in order to effectively correct social/behavioral errors.”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b="0" baseline="0" dirty="0">
              <a:latin typeface="Times" charset="0"/>
              <a:ea typeface="ＭＳ Ｐゴシック" pitchFamily="34" charset="-128"/>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Lewis, T. J., &amp; </a:t>
            </a:r>
            <a:r>
              <a:rPr lang="en-US" sz="1200" b="0" i="0" u="none" strike="noStrike" kern="1200" baseline="0" dirty="0" err="1">
                <a:solidFill>
                  <a:schemeClr val="tx1"/>
                </a:solidFill>
                <a:latin typeface="+mn-lt"/>
                <a:ea typeface="+mn-ea"/>
                <a:cs typeface="+mn-cs"/>
              </a:rPr>
              <a:t>Sugai</a:t>
            </a:r>
            <a:r>
              <a:rPr lang="en-US" sz="1200" b="0" i="0" u="none" strike="noStrike" kern="1200" baseline="0" dirty="0">
                <a:solidFill>
                  <a:schemeClr val="tx1"/>
                </a:solidFill>
                <a:latin typeface="+mn-lt"/>
                <a:ea typeface="+mn-ea"/>
                <a:cs typeface="+mn-cs"/>
              </a:rPr>
              <a:t>, G. (1999). Effective behavior support: A systems approach to proactive schoolwide management. </a:t>
            </a:r>
            <a:r>
              <a:rPr lang="en-US" sz="1200" b="0" i="1" u="none" strike="noStrike" kern="1200" baseline="0" dirty="0">
                <a:solidFill>
                  <a:schemeClr val="tx1"/>
                </a:solidFill>
                <a:latin typeface="+mn-lt"/>
                <a:ea typeface="+mn-ea"/>
                <a:cs typeface="+mn-cs"/>
              </a:rPr>
              <a:t>Focus on Exceptional Children, 31(6), </a:t>
            </a:r>
            <a:r>
              <a:rPr lang="en-US" sz="1200" b="0" i="0" u="none" strike="noStrike" kern="1200" baseline="0" dirty="0">
                <a:solidFill>
                  <a:schemeClr val="tx1"/>
                </a:solidFill>
                <a:latin typeface="+mn-lt"/>
                <a:ea typeface="+mn-ea"/>
                <a:cs typeface="+mn-cs"/>
              </a:rPr>
              <a:t>1-24. </a:t>
            </a:r>
            <a:endParaRPr lang="en-US" dirty="0"/>
          </a:p>
        </p:txBody>
      </p:sp>
      <p:sp>
        <p:nvSpPr>
          <p:cNvPr id="4" name="Slide Number Placeholder 3"/>
          <p:cNvSpPr>
            <a:spLocks noGrp="1"/>
          </p:cNvSpPr>
          <p:nvPr>
            <p:ph type="sldNum" sz="quarter" idx="10"/>
          </p:nvPr>
        </p:nvSpPr>
        <p:spPr/>
        <p:txBody>
          <a:bodyPr/>
          <a:lstStyle/>
          <a:p>
            <a:fld id="{BC0BDB5B-8A69-DA49-B3FA-F9DE6EC936B5}" type="slidenum">
              <a:rPr lang="en-US" smtClean="0"/>
              <a:pPr/>
              <a:t>14</a:t>
            </a:fld>
            <a:endParaRPr lang="en-US"/>
          </a:p>
        </p:txBody>
      </p:sp>
    </p:spTree>
    <p:extLst>
      <p:ext uri="{BB962C8B-B14F-4D97-AF65-F5344CB8AC3E}">
        <p14:creationId xmlns:p14="http://schemas.microsoft.com/office/powerpoint/2010/main" val="23429611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1424"/>
            <a:ext cx="7772400" cy="147002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1371600" y="2004134"/>
            <a:ext cx="6400800" cy="650289"/>
          </a:xfrm>
        </p:spPr>
        <p:txBody>
          <a:bodyPr/>
          <a:lstStyle>
            <a:lvl1pPr marL="0" indent="0" algn="ctr">
              <a:buNone/>
              <a:defRPr>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1" descr="MO_SWPBS_Logo-2011.jpg"/>
          <p:cNvPicPr>
            <a:picLocks noChangeAspect="1"/>
          </p:cNvPicPr>
          <p:nvPr userDrawn="1"/>
        </p:nvPicPr>
        <p:blipFill>
          <a:blip>
            <a:extLst>
              <a:ext uri="{28A0092B-C50C-407E-A947-70E740481C1C}">
                <a14:useLocalDpi xmlns:a14="http://schemas.microsoft.com/office/drawing/2010/main" val="0"/>
              </a:ext>
            </a:extLst>
          </a:blip>
          <a:srcRect/>
          <a:stretch>
            <a:fillRect/>
          </a:stretch>
        </p:blipFill>
        <p:spPr bwMode="auto">
          <a:xfrm>
            <a:off x="3190875" y="2752725"/>
            <a:ext cx="2689225" cy="2324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1788" y="5618163"/>
            <a:ext cx="520700" cy="577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6"/>
          <p:cNvSpPr txBox="1">
            <a:spLocks noChangeArrowheads="1"/>
          </p:cNvSpPr>
          <p:nvPr userDrawn="1"/>
        </p:nvSpPr>
        <p:spPr bwMode="auto">
          <a:xfrm>
            <a:off x="950913" y="5519321"/>
            <a:ext cx="1871662"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400" b="1" dirty="0">
                <a:latin typeface="Calibri" panose="020F0502020204030204" pitchFamily="34" charset="0"/>
                <a:ea typeface="ＭＳ Ｐゴシック" panose="020B0600070205080204" pitchFamily="34" charset="-128"/>
              </a:rPr>
              <a:t>MU Center for SW-PBS</a:t>
            </a:r>
          </a:p>
          <a:p>
            <a:pPr eaLnBrk="1" hangingPunct="1"/>
            <a:r>
              <a:rPr lang="en-US" sz="1400" dirty="0">
                <a:latin typeface="Calibri" panose="020F0502020204030204" pitchFamily="34" charset="0"/>
                <a:ea typeface="ＭＳ Ｐゴシック" panose="020B0600070205080204" pitchFamily="34" charset="-128"/>
              </a:rPr>
              <a:t>College of Education</a:t>
            </a:r>
          </a:p>
          <a:p>
            <a:pPr eaLnBrk="1" hangingPunct="1"/>
            <a:r>
              <a:rPr lang="en-US" sz="1400" dirty="0">
                <a:latin typeface="Calibri" panose="020F0502020204030204" pitchFamily="34" charset="0"/>
                <a:ea typeface="ＭＳ Ｐゴシック" panose="020B0600070205080204" pitchFamily="34" charset="-128"/>
              </a:rPr>
              <a:t>University of Missouri</a:t>
            </a:r>
          </a:p>
          <a:p>
            <a:pPr eaLnBrk="1" hangingPunct="1"/>
            <a:endParaRPr lang="en-US" sz="1400" dirty="0">
              <a:latin typeface="Times New Roman" panose="02020603050405020304" pitchFamily="18" charset="0"/>
              <a:ea typeface="ＭＳ Ｐゴシック" panose="020B0600070205080204" pitchFamily="34" charset="-128"/>
            </a:endParaRPr>
          </a:p>
        </p:txBody>
      </p:sp>
      <p:pic>
        <p:nvPicPr>
          <p:cNvPr id="10" name="Picture 7" descr="M:\BD\SUGAI\PBIS LOGO-LARGE.T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8075" y="5448300"/>
            <a:ext cx="1077913" cy="784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9" descr="C:\Users\joann\Pictures\iPod Photo Cache\DESE-color.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470275" y="5618163"/>
            <a:ext cx="2697163"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1498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982788" y="536575"/>
            <a:ext cx="6710362" cy="938213"/>
          </a:xfrm>
        </p:spPr>
        <p:txBody>
          <a:bodyPr/>
          <a:lstStyle>
            <a:lvl1pPr>
              <a:defRPr/>
            </a:lvl1pPr>
          </a:lstStyle>
          <a:p>
            <a:pPr algn="l"/>
            <a:r>
              <a:rPr lang="en-US" sz="3600" dirty="0">
                <a:solidFill>
                  <a:srgbClr val="008000"/>
                </a:solidFill>
                <a:ea typeface="Franklin Gothic Book" panose="020B0503020102020204" pitchFamily="34" charset="0"/>
                <a:cs typeface="Franklin Gothic Book" panose="020B0503020102020204" pitchFamily="34" charset="0"/>
              </a:rPr>
              <a:t>Discussion: </a:t>
            </a:r>
            <a:r>
              <a:rPr lang="en-US" sz="3600" dirty="0">
                <a:solidFill>
                  <a:srgbClr val="FF0000"/>
                </a:solidFill>
                <a:ea typeface="Franklin Gothic Book" panose="020B0503020102020204" pitchFamily="34" charset="0"/>
                <a:cs typeface="Franklin Gothic Book" panose="020B0503020102020204" pitchFamily="34" charset="0"/>
              </a:rPr>
              <a:t>Title</a:t>
            </a:r>
          </a:p>
        </p:txBody>
      </p:sp>
      <p:pic>
        <p:nvPicPr>
          <p:cNvPr id="9" name="Picture 5" descr="Macintosh HD:Users:wellspl:Desktop:6-Free-Teamwork-Clipart-Illustration-Showing-Diversity.jpg"/>
          <p:cNvPicPr>
            <a:picLocks noChangeAspect="1"/>
          </p:cNvPicPr>
          <p:nvPr userDrawn="1"/>
        </p:nvPicPr>
        <p:blipFill>
          <a:blip r:embed="rId2">
            <a:extLst>
              <a:ext uri="{28A0092B-C50C-407E-A947-70E740481C1C}">
                <a14:useLocalDpi xmlns:a14="http://schemas.microsoft.com/office/drawing/2010/main" val="0"/>
              </a:ext>
            </a:extLst>
          </a:blip>
          <a:srcRect r="25555"/>
          <a:stretch>
            <a:fillRect/>
          </a:stretch>
        </p:blipFill>
        <p:spPr bwMode="auto">
          <a:xfrm>
            <a:off x="552450" y="587375"/>
            <a:ext cx="1371600" cy="771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Content Placeholder 2"/>
          <p:cNvSpPr>
            <a:spLocks noGrp="1"/>
          </p:cNvSpPr>
          <p:nvPr>
            <p:ph idx="1"/>
          </p:nvPr>
        </p:nvSpPr>
        <p:spPr>
          <a:xfrm>
            <a:off x="457200" y="1600200"/>
            <a:ext cx="8229600" cy="4525963"/>
          </a:xfrm>
        </p:spPr>
        <p:txBody>
          <a:bodyPr/>
          <a:lstStyle>
            <a:lvl1pPr marL="0" indent="0">
              <a:buClr>
                <a:srgbClr val="FF0000"/>
              </a:buClr>
              <a:buFont typeface="Arial" panose="020B0604020202020204" pitchFamily="34" charset="0"/>
              <a:buNone/>
              <a:defRPr>
                <a:solidFill>
                  <a:srgbClr val="009E47"/>
                </a:solidFill>
              </a:defRPr>
            </a:lvl1pPr>
            <a:lvl2pPr marL="742950" indent="-285750">
              <a:buClr>
                <a:srgbClr val="FF0000"/>
              </a:buClr>
              <a:buFont typeface="Arial" panose="020B0604020202020204" pitchFamily="34" charset="0"/>
              <a:buChar char="•"/>
              <a:defRPr i="1"/>
            </a:lvl2pPr>
            <a:lvl3pPr marL="1143000" indent="-228600">
              <a:buClr>
                <a:srgbClr val="FF0000"/>
              </a:buClr>
              <a:buFont typeface="Arial" panose="020B0604020202020204" pitchFamily="34" charset="0"/>
              <a:buChar char="•"/>
              <a:defRPr i="1"/>
            </a:lvl3pPr>
            <a:lvl4pPr marL="1600200" indent="-228600">
              <a:buClr>
                <a:srgbClr val="FF0000"/>
              </a:buClr>
              <a:buFont typeface="Arial" panose="020B0604020202020204" pitchFamily="34" charset="0"/>
              <a:buChar char="•"/>
              <a:defRPr i="1"/>
            </a:lvl4pPr>
            <a:lvl5pPr marL="2057400" indent="-228600">
              <a:buClr>
                <a:srgbClr val="FF0000"/>
              </a:buClr>
              <a:buFont typeface="Arial" panose="020B0604020202020204" pitchFamily="34" charset="0"/>
              <a:buChar char="•"/>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11"/>
          <p:cNvGrpSpPr/>
          <p:nvPr userDrawn="1"/>
        </p:nvGrpSpPr>
        <p:grpSpPr>
          <a:xfrm>
            <a:off x="12700" y="6211407"/>
            <a:ext cx="9144378" cy="659292"/>
            <a:chOff x="12700" y="6211407"/>
            <a:chExt cx="9144378" cy="659292"/>
          </a:xfrm>
        </p:grpSpPr>
        <p:sp>
          <p:nvSpPr>
            <p:cNvPr id="13" name="Rectangle 12"/>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1496122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descr="Green-Pencil-Icon-pencils-7151356-150-15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471522" y="440886"/>
            <a:ext cx="1234222" cy="1234222"/>
          </a:xfrm>
          <a:prstGeom prst="rect">
            <a:avLst/>
          </a:prstGeom>
        </p:spPr>
      </p:pic>
      <p:sp>
        <p:nvSpPr>
          <p:cNvPr id="9" name="Title 1"/>
          <p:cNvSpPr>
            <a:spLocks noGrp="1"/>
          </p:cNvSpPr>
          <p:nvPr>
            <p:ph type="title" hasCustomPrompt="1"/>
          </p:nvPr>
        </p:nvSpPr>
        <p:spPr>
          <a:xfrm>
            <a:off x="1471882" y="491686"/>
            <a:ext cx="7363508" cy="925952"/>
          </a:xfrm>
        </p:spPr>
        <p:txBody>
          <a:bodyPr>
            <a:noAutofit/>
          </a:bodyPr>
          <a:lstStyle>
            <a:lvl1pPr>
              <a:defRPr/>
            </a:lvl1pPr>
          </a:lstStyle>
          <a:p>
            <a:pPr algn="l"/>
            <a:r>
              <a:rPr lang="en-US" sz="3600" dirty="0">
                <a:solidFill>
                  <a:srgbClr val="008000"/>
                </a:solidFill>
                <a:cs typeface="Franklin Gothic Book"/>
              </a:rPr>
              <a:t>Activity: </a:t>
            </a:r>
            <a:r>
              <a:rPr lang="en-US" sz="3200" dirty="0">
                <a:solidFill>
                  <a:srgbClr val="FF0000"/>
                </a:solidFill>
                <a:cs typeface="Franklin Gothic Book"/>
              </a:rPr>
              <a:t>Title</a:t>
            </a:r>
          </a:p>
        </p:txBody>
      </p:sp>
      <p:grpSp>
        <p:nvGrpSpPr>
          <p:cNvPr id="10" name="Group 9"/>
          <p:cNvGrpSpPr/>
          <p:nvPr userDrawn="1"/>
        </p:nvGrpSpPr>
        <p:grpSpPr>
          <a:xfrm>
            <a:off x="12700" y="6211407"/>
            <a:ext cx="9144378" cy="659292"/>
            <a:chOff x="12700" y="6211407"/>
            <a:chExt cx="9144378" cy="659292"/>
          </a:xfrm>
        </p:grpSpPr>
        <p:sp>
          <p:nvSpPr>
            <p:cNvPr id="11" name="Rectangle 10"/>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
        <p:nvSpPr>
          <p:cNvPr id="15" name="Content Placeholder 2"/>
          <p:cNvSpPr>
            <a:spLocks noGrp="1"/>
          </p:cNvSpPr>
          <p:nvPr>
            <p:ph idx="1"/>
          </p:nvPr>
        </p:nvSpPr>
        <p:spPr>
          <a:xfrm>
            <a:off x="457200" y="1600200"/>
            <a:ext cx="8229600" cy="4525963"/>
          </a:xfrm>
        </p:spPr>
        <p:txBody>
          <a:bodyPr/>
          <a:lstStyle>
            <a:lvl1pPr marL="0" indent="0">
              <a:buClr>
                <a:srgbClr val="FF0000"/>
              </a:buClr>
              <a:buFont typeface="Arial" panose="020B0604020202020204" pitchFamily="34" charset="0"/>
              <a:buNone/>
              <a:defRPr>
                <a:solidFill>
                  <a:srgbClr val="009E47"/>
                </a:solidFill>
              </a:defRPr>
            </a:lvl1pPr>
            <a:lvl2pPr marL="742950" indent="-285750">
              <a:buClr>
                <a:srgbClr val="FF0000"/>
              </a:buClr>
              <a:buFont typeface="Arial" panose="020B0604020202020204" pitchFamily="34" charset="0"/>
              <a:buChar char="•"/>
              <a:defRPr i="1"/>
            </a:lvl2pPr>
            <a:lvl3pPr marL="1143000" indent="-228600">
              <a:buClr>
                <a:srgbClr val="FF0000"/>
              </a:buClr>
              <a:buFont typeface="Arial" panose="020B0604020202020204" pitchFamily="34" charset="0"/>
              <a:buChar char="•"/>
              <a:defRPr i="1"/>
            </a:lvl3pPr>
            <a:lvl4pPr marL="1600200" indent="-228600">
              <a:buClr>
                <a:srgbClr val="FF0000"/>
              </a:buClr>
              <a:buFont typeface="Arial" panose="020B0604020202020204" pitchFamily="34" charset="0"/>
              <a:buChar char="•"/>
              <a:defRPr i="1"/>
            </a:lvl4pPr>
            <a:lvl5pPr marL="2057400" indent="-228600">
              <a:buClr>
                <a:srgbClr val="FF0000"/>
              </a:buClr>
              <a:buFont typeface="Arial" panose="020B0604020202020204" pitchFamily="34" charset="0"/>
              <a:buChar char="•"/>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1820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471881" y="491686"/>
            <a:ext cx="7472093" cy="925952"/>
          </a:xfrm>
        </p:spPr>
        <p:txBody>
          <a:bodyPr>
            <a:noAutofit/>
          </a:bodyPr>
          <a:lstStyle>
            <a:lvl1pPr>
              <a:defRPr/>
            </a:lvl1pPr>
          </a:lstStyle>
          <a:p>
            <a:pPr algn="l"/>
            <a:r>
              <a:rPr lang="en-US" sz="3600" dirty="0">
                <a:solidFill>
                  <a:srgbClr val="008000"/>
                </a:solidFill>
                <a:cs typeface="Franklin Gothic Book"/>
              </a:rPr>
              <a:t>Action Planning: </a:t>
            </a:r>
            <a:r>
              <a:rPr lang="en-US" sz="3600" dirty="0">
                <a:solidFill>
                  <a:srgbClr val="FF0000"/>
                </a:solidFill>
                <a:cs typeface="Franklin Gothic Book"/>
              </a:rPr>
              <a:t>Title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08" y="207049"/>
            <a:ext cx="1463040" cy="1463040"/>
          </a:xfrm>
          <a:prstGeom prst="rect">
            <a:avLst/>
          </a:prstGeom>
        </p:spPr>
      </p:pic>
      <p:sp>
        <p:nvSpPr>
          <p:cNvPr id="5" name="Content Placeholder 2"/>
          <p:cNvSpPr>
            <a:spLocks noGrp="1"/>
          </p:cNvSpPr>
          <p:nvPr>
            <p:ph idx="1" hasCustomPrompt="1"/>
          </p:nvPr>
        </p:nvSpPr>
        <p:spPr>
          <a:xfrm>
            <a:off x="596900" y="1922540"/>
            <a:ext cx="8001000" cy="3636440"/>
          </a:xfrm>
        </p:spPr>
        <p:txBody>
          <a:bodyPr>
            <a:normAutofit/>
          </a:bodyPr>
          <a:lstStyle>
            <a:lvl1pPr marL="457200" indent="-457200">
              <a:buFont typeface="Arial" panose="020B0604020202020204" pitchFamily="34" charset="0"/>
              <a:buChar char="•"/>
              <a:defRPr/>
            </a:lvl1pPr>
          </a:lstStyle>
          <a:p>
            <a:pPr marL="0" indent="0">
              <a:spcBef>
                <a:spcPts val="0"/>
              </a:spcBef>
              <a:spcAft>
                <a:spcPts val="800"/>
              </a:spcAft>
              <a:buNone/>
            </a:pPr>
            <a:r>
              <a:rPr lang="en-US" i="1" dirty="0">
                <a:solidFill>
                  <a:srgbClr val="008000"/>
                </a:solidFill>
              </a:rPr>
              <a:t>Add the following to your Action Plan: </a:t>
            </a:r>
          </a:p>
          <a:p>
            <a:pPr defTabSz="458788">
              <a:spcBef>
                <a:spcPts val="0"/>
              </a:spcBef>
              <a:spcAft>
                <a:spcPts val="600"/>
              </a:spcAft>
              <a:buClr>
                <a:srgbClr val="FF0000"/>
              </a:buClr>
            </a:pPr>
            <a:endParaRPr lang="en-US" sz="2800" dirty="0"/>
          </a:p>
        </p:txBody>
      </p:sp>
      <p:grpSp>
        <p:nvGrpSpPr>
          <p:cNvPr id="6" name="Group 5"/>
          <p:cNvGrpSpPr/>
          <p:nvPr userDrawn="1"/>
        </p:nvGrpSpPr>
        <p:grpSpPr>
          <a:xfrm>
            <a:off x="12700" y="6211407"/>
            <a:ext cx="9144378" cy="659292"/>
            <a:chOff x="12700" y="6211407"/>
            <a:chExt cx="9144378" cy="659292"/>
          </a:xfrm>
        </p:grpSpPr>
        <p:sp>
          <p:nvSpPr>
            <p:cNvPr id="7" name="Rectangle 6"/>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2207416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274638"/>
            <a:ext cx="8229600" cy="1143000"/>
          </a:xfrm>
        </p:spPr>
        <p:txBody>
          <a:bodyPr/>
          <a:lstStyle>
            <a:lvl1pPr>
              <a:defRPr/>
            </a:lvl1pPr>
          </a:lstStyle>
          <a:p>
            <a:pPr eaLnBrk="1" hangingPunct="1"/>
            <a:r>
              <a:rPr lang="en-US" dirty="0"/>
              <a:t>Title</a:t>
            </a:r>
          </a:p>
        </p:txBody>
      </p:sp>
      <p:grpSp>
        <p:nvGrpSpPr>
          <p:cNvPr id="8" name="Group 9"/>
          <p:cNvGrpSpPr>
            <a:grpSpLocks/>
          </p:cNvGrpSpPr>
          <p:nvPr userDrawn="1"/>
        </p:nvGrpSpPr>
        <p:grpSpPr bwMode="auto">
          <a:xfrm>
            <a:off x="12700" y="6211888"/>
            <a:ext cx="9144000" cy="658812"/>
            <a:chOff x="12700" y="6211407"/>
            <a:chExt cx="9144378" cy="659292"/>
          </a:xfrm>
        </p:grpSpPr>
        <p:sp>
          <p:nvSpPr>
            <p:cNvPr id="9" name="Rectangle 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Rectangle 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1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TextBox 11"/>
            <p:cNvSpPr txBox="1"/>
            <p:nvPr/>
          </p:nvSpPr>
          <p:spPr>
            <a:xfrm>
              <a:off x="673127" y="6211407"/>
              <a:ext cx="1752672" cy="368568"/>
            </a:xfrm>
            <a:prstGeom prst="rect">
              <a:avLst/>
            </a:prstGeom>
            <a:noFill/>
            <a:effectLst>
              <a:outerShdw blurRad="44450" dist="38100" dir="2700000" algn="tl" rotWithShape="0">
                <a:srgbClr val="008000"/>
              </a:outerShdw>
            </a:effectLst>
          </p:spPr>
          <p:txBody>
            <a:bodyPr>
              <a:spAutoFit/>
            </a:bodyPr>
            <a:lstStyle/>
            <a:p>
              <a:pPr>
                <a:defRPr/>
              </a:pPr>
              <a:r>
                <a:rPr lang="en-US" dirty="0">
                  <a:solidFill>
                    <a:schemeClr val="bg1"/>
                  </a:solidFill>
                </a:rPr>
                <a:t>MO SW-PBS</a:t>
              </a:r>
            </a:p>
          </p:txBody>
        </p:sp>
      </p:grpSp>
      <p:sp>
        <p:nvSpPr>
          <p:cNvPr id="13" name="Action Button: Movie 12">
            <a:hlinkClick r:id="" action="ppaction://noaction" highlightClick="1"/>
          </p:cNvPr>
          <p:cNvSpPr/>
          <p:nvPr userDrawn="1"/>
        </p:nvSpPr>
        <p:spPr>
          <a:xfrm>
            <a:off x="3492500" y="4505325"/>
            <a:ext cx="2032000" cy="1198563"/>
          </a:xfrm>
          <a:prstGeom prst="actionButtonMovi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Content Placeholder 2"/>
          <p:cNvSpPr>
            <a:spLocks noGrp="1"/>
          </p:cNvSpPr>
          <p:nvPr>
            <p:ph idx="1"/>
          </p:nvPr>
        </p:nvSpPr>
        <p:spPr>
          <a:xfrm>
            <a:off x="457200" y="1600200"/>
            <a:ext cx="8229600" cy="4525963"/>
          </a:xfrm>
        </p:spPr>
        <p:txBody>
          <a:bodyPr/>
          <a:lstStyle>
            <a:lvl1pPr marL="457200" indent="-457200">
              <a:buFont typeface="Arial" panose="020B0604020202020204" pitchFamily="34" charset="0"/>
              <a:buChar char="•"/>
              <a:defRPr/>
            </a:lvl1pPr>
          </a:lstStyle>
          <a:p>
            <a:pPr eaLnBrk="1" hangingPunct="1">
              <a:buClr>
                <a:srgbClr val="FF0000"/>
              </a:buClr>
            </a:pPr>
            <a:endParaRPr lang="en-US" dirty="0"/>
          </a:p>
        </p:txBody>
      </p:sp>
    </p:spTree>
    <p:extLst>
      <p:ext uri="{BB962C8B-B14F-4D97-AF65-F5344CB8AC3E}">
        <p14:creationId xmlns:p14="http://schemas.microsoft.com/office/powerpoint/2010/main" val="1538174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descr="sneak-peek-icon-web-2.jpg"/>
          <p:cNvPicPr>
            <a:picLocks noChangeAspect="1"/>
          </p:cNvPicPr>
          <p:nvPr userDrawn="1"/>
        </p:nvPicPr>
        <p:blipFill rotWithShape="1">
          <a:blip r:embed="rId2">
            <a:extLst>
              <a:ext uri="{28A0092B-C50C-407E-A947-70E740481C1C}">
                <a14:useLocalDpi xmlns:a14="http://schemas.microsoft.com/office/drawing/2010/main" val="0"/>
              </a:ext>
            </a:extLst>
          </a:blip>
          <a:srcRect b="38000"/>
          <a:stretch/>
        </p:blipFill>
        <p:spPr>
          <a:xfrm>
            <a:off x="430429" y="323197"/>
            <a:ext cx="2884127" cy="1490134"/>
          </a:xfrm>
          <a:prstGeom prst="rect">
            <a:avLst/>
          </a:prstGeom>
        </p:spPr>
      </p:pic>
      <p:sp>
        <p:nvSpPr>
          <p:cNvPr id="4" name="Content Placeholder 2"/>
          <p:cNvSpPr>
            <a:spLocks noGrp="1"/>
          </p:cNvSpPr>
          <p:nvPr>
            <p:ph idx="1"/>
          </p:nvPr>
        </p:nvSpPr>
        <p:spPr>
          <a:xfrm>
            <a:off x="800099" y="1447802"/>
            <a:ext cx="7466229" cy="3746498"/>
          </a:xfrm>
        </p:spPr>
        <p:txBody>
          <a:bodyPr>
            <a:normAutofit lnSpcReduction="10000"/>
          </a:bodyPr>
          <a:lstStyle/>
          <a:p>
            <a:pPr marL="0" indent="0" algn="ctr">
              <a:buNone/>
            </a:pPr>
            <a:r>
              <a:rPr lang="en-US" sz="4400" dirty="0">
                <a:solidFill>
                  <a:srgbClr val="008000"/>
                </a:solidFill>
              </a:rPr>
              <a:t>Next Session:</a:t>
            </a:r>
          </a:p>
          <a:p>
            <a:pPr marL="0" indent="0" algn="ctr">
              <a:buNone/>
            </a:pPr>
            <a:r>
              <a:rPr lang="en-US" sz="4000" i="1" dirty="0">
                <a:solidFill>
                  <a:srgbClr val="FF0000"/>
                </a:solidFill>
              </a:rPr>
              <a:t>Title</a:t>
            </a:r>
          </a:p>
          <a:p>
            <a:pPr marL="0" indent="0" algn="ctr">
              <a:buNone/>
            </a:pPr>
            <a:r>
              <a:rPr lang="en-US" sz="3600" dirty="0">
                <a:solidFill>
                  <a:srgbClr val="000000"/>
                </a:solidFill>
              </a:rPr>
              <a:t>[Date, Location]</a:t>
            </a:r>
          </a:p>
          <a:p>
            <a:pPr marL="0" indent="0" algn="ctr">
              <a:buNone/>
            </a:pPr>
            <a:endParaRPr lang="en-US" sz="2800" dirty="0">
              <a:solidFill>
                <a:srgbClr val="000000"/>
              </a:solidFill>
            </a:endParaRPr>
          </a:p>
          <a:p>
            <a:pPr marL="0" indent="0" algn="ctr">
              <a:buNone/>
            </a:pPr>
            <a:r>
              <a:rPr lang="en-US" sz="3600" dirty="0">
                <a:solidFill>
                  <a:srgbClr val="008000"/>
                </a:solidFill>
              </a:rPr>
              <a:t>Things to Bring:</a:t>
            </a:r>
          </a:p>
          <a:p>
            <a:pPr marL="1260475">
              <a:buClr>
                <a:srgbClr val="FF0000"/>
              </a:buClr>
            </a:pPr>
            <a:r>
              <a:rPr lang="en-US" sz="3000" dirty="0">
                <a:solidFill>
                  <a:srgbClr val="000000"/>
                </a:solidFill>
              </a:rPr>
              <a:t> </a:t>
            </a:r>
          </a:p>
          <a:p>
            <a:pPr marL="0" indent="0">
              <a:buNone/>
            </a:pPr>
            <a:endParaRPr lang="en-US" sz="3600" dirty="0">
              <a:solidFill>
                <a:srgbClr val="008000"/>
              </a:solidFill>
            </a:endParaRPr>
          </a:p>
        </p:txBody>
      </p:sp>
      <p:grpSp>
        <p:nvGrpSpPr>
          <p:cNvPr id="5" name="Group 4"/>
          <p:cNvGrpSpPr/>
          <p:nvPr userDrawn="1"/>
        </p:nvGrpSpPr>
        <p:grpSpPr>
          <a:xfrm>
            <a:off x="12700" y="6211407"/>
            <a:ext cx="9144378" cy="659292"/>
            <a:chOff x="12700" y="6211407"/>
            <a:chExt cx="9144378" cy="659292"/>
          </a:xfrm>
        </p:grpSpPr>
        <p:sp>
          <p:nvSpPr>
            <p:cNvPr id="6" name="Rectangle 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1737996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Clr>
                <a:srgbClr val="FF0000"/>
              </a:buClr>
              <a:buFont typeface="Arial" panose="020B0604020202020204" pitchFamily="34" charset="0"/>
              <a:buChar char="•"/>
              <a:defRPr/>
            </a:lvl1pPr>
            <a:lvl2pPr marL="742950" indent="-285750">
              <a:buClr>
                <a:srgbClr val="FF0000"/>
              </a:buClr>
              <a:buFont typeface="Arial" panose="020B0604020202020204" pitchFamily="34" charset="0"/>
              <a:buChar char="•"/>
              <a:defRPr/>
            </a:lvl2pPr>
            <a:lvl3pPr marL="1143000" indent="-228600">
              <a:buClr>
                <a:srgbClr val="FF0000"/>
              </a:buClr>
              <a:buFont typeface="Arial" panose="020B0604020202020204" pitchFamily="34" charset="0"/>
              <a:buChar char="•"/>
              <a:defRPr/>
            </a:lvl3pPr>
            <a:lvl4pPr marL="1600200" indent="-228600">
              <a:buClr>
                <a:srgbClr val="FF0000"/>
              </a:buClr>
              <a:buFont typeface="Arial" panose="020B0604020202020204" pitchFamily="34" charset="0"/>
              <a:buChar char="•"/>
              <a:defRPr/>
            </a:lvl4pPr>
            <a:lvl5pPr marL="2057400" indent="-228600">
              <a:buClr>
                <a:srgbClr val="FF0000"/>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userDrawn="1"/>
        </p:nvGrpSpPr>
        <p:grpSpPr>
          <a:xfrm>
            <a:off x="12700" y="6211407"/>
            <a:ext cx="9144378" cy="659292"/>
            <a:chOff x="12700" y="6211407"/>
            <a:chExt cx="9144378" cy="659292"/>
          </a:xfrm>
        </p:grpSpPr>
        <p:sp>
          <p:nvSpPr>
            <p:cNvPr id="8" name="Rectangle 7"/>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1330128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pPr eaLnBrk="1" hangingPunct="1"/>
            <a:r>
              <a:rPr lang="en-US" dirty="0"/>
              <a:t>Working Agreements</a:t>
            </a:r>
          </a:p>
        </p:txBody>
      </p:sp>
      <p:sp>
        <p:nvSpPr>
          <p:cNvPr id="4" name="Content Placeholder 2"/>
          <p:cNvSpPr>
            <a:spLocks noGrp="1"/>
          </p:cNvSpPr>
          <p:nvPr>
            <p:ph idx="1"/>
          </p:nvPr>
        </p:nvSpPr>
        <p:spPr>
          <a:xfrm>
            <a:off x="1022350" y="1417638"/>
            <a:ext cx="8229600" cy="4525962"/>
          </a:xfrm>
        </p:spPr>
        <p:txBody>
          <a:bodyPr/>
          <a:lstStyle/>
          <a:p>
            <a:pPr eaLnBrk="1" hangingPunct="1">
              <a:buFont typeface="Arial" panose="020B0604020202020204" pitchFamily="34" charset="0"/>
              <a:buNone/>
            </a:pPr>
            <a:r>
              <a:rPr lang="en-US" sz="2600" b="1" dirty="0"/>
              <a:t>Be Respectful</a:t>
            </a:r>
          </a:p>
          <a:p>
            <a:pPr eaLnBrk="1" hangingPunct="1">
              <a:buClr>
                <a:srgbClr val="FF0000"/>
              </a:buClr>
            </a:pPr>
            <a:r>
              <a:rPr lang="en-US" sz="2200" dirty="0"/>
              <a:t>Be an active listener—open to new ideas</a:t>
            </a:r>
          </a:p>
          <a:p>
            <a:pPr eaLnBrk="1" hangingPunct="1">
              <a:buClr>
                <a:srgbClr val="FF0000"/>
              </a:buClr>
            </a:pPr>
            <a:r>
              <a:rPr lang="en-US" sz="2200" dirty="0"/>
              <a:t>Use notes for side bar conversations</a:t>
            </a:r>
          </a:p>
          <a:p>
            <a:pPr eaLnBrk="1" hangingPunct="1">
              <a:buFont typeface="Arial" panose="020B0604020202020204" pitchFamily="34" charset="0"/>
              <a:buNone/>
            </a:pPr>
            <a:r>
              <a:rPr lang="en-US" sz="2600" b="1" dirty="0"/>
              <a:t>Be Responsible</a:t>
            </a:r>
          </a:p>
          <a:p>
            <a:pPr eaLnBrk="1" hangingPunct="1">
              <a:buClr>
                <a:srgbClr val="FF0000"/>
              </a:buClr>
            </a:pPr>
            <a:r>
              <a:rPr lang="en-US" sz="2200" dirty="0"/>
              <a:t>Be on time for sessions</a:t>
            </a:r>
          </a:p>
          <a:p>
            <a:pPr eaLnBrk="1" hangingPunct="1">
              <a:buClr>
                <a:srgbClr val="FF0000"/>
              </a:buClr>
            </a:pPr>
            <a:r>
              <a:rPr lang="en-US" sz="2200" dirty="0"/>
              <a:t>Silence cell phones—reply appropriately</a:t>
            </a:r>
          </a:p>
          <a:p>
            <a:pPr eaLnBrk="1" hangingPunct="1">
              <a:buFont typeface="Arial" panose="020B0604020202020204" pitchFamily="34" charset="0"/>
              <a:buNone/>
            </a:pPr>
            <a:r>
              <a:rPr lang="en-US" sz="2600" b="1" dirty="0"/>
              <a:t>Be</a:t>
            </a:r>
            <a:r>
              <a:rPr lang="en-US" sz="3600" b="1" dirty="0"/>
              <a:t> </a:t>
            </a:r>
            <a:r>
              <a:rPr lang="en-US" sz="2600" b="1" dirty="0"/>
              <a:t>a Problem Solver</a:t>
            </a:r>
          </a:p>
          <a:p>
            <a:pPr eaLnBrk="1" hangingPunct="1">
              <a:buClr>
                <a:srgbClr val="FF0000"/>
              </a:buClr>
            </a:pPr>
            <a:r>
              <a:rPr lang="en-US" sz="2200" dirty="0"/>
              <a:t>Follow the decision making process</a:t>
            </a:r>
          </a:p>
          <a:p>
            <a:pPr eaLnBrk="1" hangingPunct="1">
              <a:buClr>
                <a:srgbClr val="FF0000"/>
              </a:buClr>
            </a:pPr>
            <a:r>
              <a:rPr lang="en-US" sz="2200" dirty="0"/>
              <a:t>Work toward consensus and support decisions of the group</a:t>
            </a:r>
          </a:p>
          <a:p>
            <a:pPr eaLnBrk="1" hangingPunct="1"/>
            <a:endParaRPr lang="en-US" dirty="0"/>
          </a:p>
        </p:txBody>
      </p:sp>
      <p:grpSp>
        <p:nvGrpSpPr>
          <p:cNvPr id="5" name="Group 4"/>
          <p:cNvGrpSpPr/>
          <p:nvPr userDrawn="1"/>
        </p:nvGrpSpPr>
        <p:grpSpPr>
          <a:xfrm>
            <a:off x="12700" y="6211407"/>
            <a:ext cx="9144378" cy="659292"/>
            <a:chOff x="12700" y="6211407"/>
            <a:chExt cx="9144378" cy="659292"/>
          </a:xfrm>
        </p:grpSpPr>
        <p:sp>
          <p:nvSpPr>
            <p:cNvPr id="6" name="Rectangle 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1530806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4"/>
          <p:cNvSpPr>
            <a:spLocks noGrp="1"/>
          </p:cNvSpPr>
          <p:nvPr>
            <p:ph type="title"/>
          </p:nvPr>
        </p:nvSpPr>
        <p:spPr>
          <a:xfrm>
            <a:off x="457200" y="274638"/>
            <a:ext cx="8229600" cy="969962"/>
          </a:xfrm>
        </p:spPr>
        <p:txBody>
          <a:bodyPr/>
          <a:lstStyle/>
          <a:p>
            <a:r>
              <a:rPr lang="en-US" dirty="0"/>
              <a:t>Session Outcomes</a:t>
            </a:r>
          </a:p>
        </p:txBody>
      </p:sp>
      <p:sp>
        <p:nvSpPr>
          <p:cNvPr id="8" name="Content Placeholder 6"/>
          <p:cNvSpPr>
            <a:spLocks noGrp="1"/>
          </p:cNvSpPr>
          <p:nvPr>
            <p:ph idx="1" hasCustomPrompt="1"/>
          </p:nvPr>
        </p:nvSpPr>
        <p:spPr>
          <a:xfrm>
            <a:off x="457200" y="1117600"/>
            <a:ext cx="8229600" cy="5088590"/>
          </a:xfrm>
        </p:spPr>
        <p:txBody>
          <a:bodyPr>
            <a:normAutofit/>
          </a:bodyPr>
          <a:lstStyle/>
          <a:p>
            <a:pPr marL="0" indent="0" algn="ctr">
              <a:lnSpc>
                <a:spcPct val="110000"/>
              </a:lnSpc>
              <a:spcBef>
                <a:spcPts val="0"/>
              </a:spcBef>
              <a:spcAft>
                <a:spcPts val="600"/>
              </a:spcAft>
              <a:buNone/>
            </a:pPr>
            <a:r>
              <a:rPr lang="en-US" sz="2600" i="1" dirty="0">
                <a:solidFill>
                  <a:srgbClr val="008000"/>
                </a:solidFill>
              </a:rPr>
              <a:t>At the end of today’s session, you will be able to…</a:t>
            </a:r>
          </a:p>
          <a:p>
            <a:pPr marL="0" indent="0" algn="ctr">
              <a:spcBef>
                <a:spcPts val="0"/>
              </a:spcBef>
              <a:spcAft>
                <a:spcPts val="600"/>
              </a:spcAft>
              <a:buNone/>
            </a:pPr>
            <a:endParaRPr lang="en-US" sz="200" i="1" dirty="0">
              <a:solidFill>
                <a:srgbClr val="008000"/>
              </a:solidFill>
            </a:endParaRPr>
          </a:p>
          <a:p>
            <a:pPr>
              <a:spcBef>
                <a:spcPts val="0"/>
              </a:spcBef>
              <a:spcAft>
                <a:spcPts val="600"/>
              </a:spcAft>
              <a:buClr>
                <a:srgbClr val="FF0000"/>
              </a:buClr>
            </a:pPr>
            <a:endParaRPr lang="en-US" sz="2600" dirty="0"/>
          </a:p>
        </p:txBody>
      </p:sp>
      <p:grpSp>
        <p:nvGrpSpPr>
          <p:cNvPr id="9" name="Group 9"/>
          <p:cNvGrpSpPr>
            <a:grpSpLocks/>
          </p:cNvGrpSpPr>
          <p:nvPr userDrawn="1"/>
        </p:nvGrpSpPr>
        <p:grpSpPr bwMode="auto">
          <a:xfrm>
            <a:off x="12700" y="6211888"/>
            <a:ext cx="9144000" cy="658812"/>
            <a:chOff x="12700" y="6211407"/>
            <a:chExt cx="9144378" cy="659292"/>
          </a:xfrm>
        </p:grpSpPr>
        <p:sp>
          <p:nvSpPr>
            <p:cNvPr id="10" name="Rectangle 9"/>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10"/>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Rectangle 11"/>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TextBox 12"/>
            <p:cNvSpPr txBox="1"/>
            <p:nvPr/>
          </p:nvSpPr>
          <p:spPr>
            <a:xfrm>
              <a:off x="673127" y="6211407"/>
              <a:ext cx="1752672" cy="368568"/>
            </a:xfrm>
            <a:prstGeom prst="rect">
              <a:avLst/>
            </a:prstGeom>
            <a:noFill/>
            <a:effectLst>
              <a:outerShdw blurRad="44450" dist="38100" dir="2700000" algn="tl" rotWithShape="0">
                <a:srgbClr val="008000"/>
              </a:outerShdw>
            </a:effectLst>
          </p:spPr>
          <p:txBody>
            <a:bodyPr>
              <a:spAutoFit/>
            </a:bodyPr>
            <a:lstStyle/>
            <a:p>
              <a:pPr>
                <a:defRPr/>
              </a:pPr>
              <a:r>
                <a:rPr lang="en-US" dirty="0">
                  <a:solidFill>
                    <a:schemeClr val="bg1"/>
                  </a:solidFill>
                </a:rPr>
                <a:t>MO SW-PBS</a:t>
              </a:r>
            </a:p>
          </p:txBody>
        </p:sp>
      </p:grpSp>
    </p:spTree>
    <p:extLst>
      <p:ext uri="{BB962C8B-B14F-4D97-AF65-F5344CB8AC3E}">
        <p14:creationId xmlns:p14="http://schemas.microsoft.com/office/powerpoint/2010/main" val="818457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4457" y="2453812"/>
            <a:ext cx="7772400" cy="1362075"/>
          </a:xfrm>
        </p:spPr>
        <p:txBody>
          <a:bodyPr anchor="t"/>
          <a:lstStyle>
            <a:lvl1pPr algn="ctr">
              <a:defRPr sz="4000" b="0" cap="none" baseline="0">
                <a:solidFill>
                  <a:srgbClr val="009E47"/>
                </a:solidFill>
              </a:defRPr>
            </a:lvl1pPr>
          </a:lstStyle>
          <a:p>
            <a:r>
              <a:rPr lang="en-US" dirty="0"/>
              <a:t>Click to edit Master title style</a:t>
            </a:r>
          </a:p>
        </p:txBody>
      </p:sp>
      <p:grpSp>
        <p:nvGrpSpPr>
          <p:cNvPr id="7" name="Group 6"/>
          <p:cNvGrpSpPr/>
          <p:nvPr userDrawn="1"/>
        </p:nvGrpSpPr>
        <p:grpSpPr>
          <a:xfrm>
            <a:off x="12700" y="6288897"/>
            <a:ext cx="9144378" cy="581802"/>
            <a:chOff x="12700" y="6288897"/>
            <a:chExt cx="9144378" cy="581802"/>
          </a:xfrm>
        </p:grpSpPr>
        <p:sp>
          <p:nvSpPr>
            <p:cNvPr id="8" name="Rectangle 7"/>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1" name="Picture 10" descr="SWPBSLogo-2011-highres-transbg-we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847" y="5470010"/>
            <a:ext cx="1606469" cy="1387990"/>
          </a:xfrm>
          <a:prstGeom prst="rect">
            <a:avLst/>
          </a:prstGeom>
        </p:spPr>
      </p:pic>
    </p:spTree>
    <p:extLst>
      <p:ext uri="{BB962C8B-B14F-4D97-AF65-F5344CB8AC3E}">
        <p14:creationId xmlns:p14="http://schemas.microsoft.com/office/powerpoint/2010/main" val="123326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marL="457200" indent="-457200">
              <a:buClr>
                <a:srgbClr val="FF0000"/>
              </a:buClr>
              <a:buFont typeface="Arial" panose="020B0604020202020204" pitchFamily="34" charset="0"/>
              <a:buChar char="•"/>
              <a:defRPr sz="2800"/>
            </a:lvl1pPr>
            <a:lvl2pPr marL="800100" indent="-342900">
              <a:buClr>
                <a:srgbClr val="FF0000"/>
              </a:buClr>
              <a:buFont typeface="Arial" panose="020B0604020202020204" pitchFamily="34" charset="0"/>
              <a:buChar char="•"/>
              <a:defRPr sz="2400"/>
            </a:lvl2pPr>
            <a:lvl3pPr marL="1257300" indent="-342900">
              <a:buClr>
                <a:srgbClr val="FF0000"/>
              </a:buClr>
              <a:buFont typeface="Arial" panose="020B0604020202020204" pitchFamily="34" charset="0"/>
              <a:buChar char="•"/>
              <a:defRPr sz="2000"/>
            </a:lvl3pPr>
            <a:lvl4pPr marL="1657350" indent="-285750">
              <a:buClr>
                <a:srgbClr val="FF0000"/>
              </a:buClr>
              <a:buFont typeface="Arial" panose="020B0604020202020204" pitchFamily="34" charset="0"/>
              <a:buChar char="•"/>
              <a:defRPr sz="1800"/>
            </a:lvl4pPr>
            <a:lvl5pPr marL="2114550" indent="-285750">
              <a:buClr>
                <a:srgbClr val="FF0000"/>
              </a:buClr>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marL="457200" indent="-457200">
              <a:buClr>
                <a:srgbClr val="FF0000"/>
              </a:buClr>
              <a:buFont typeface="Arial" panose="020B0604020202020204" pitchFamily="34" charset="0"/>
              <a:buChar char="•"/>
              <a:defRPr sz="2800"/>
            </a:lvl1pPr>
            <a:lvl2pPr marL="800100" indent="-342900">
              <a:buClr>
                <a:srgbClr val="FF0000"/>
              </a:buClr>
              <a:buFont typeface="Arial" panose="020B0604020202020204" pitchFamily="34" charset="0"/>
              <a:buChar char="•"/>
              <a:defRPr sz="2400"/>
            </a:lvl2pPr>
            <a:lvl3pPr marL="1257300" indent="-342900">
              <a:buClr>
                <a:srgbClr val="FF0000"/>
              </a:buClr>
              <a:buFont typeface="Arial" panose="020B0604020202020204" pitchFamily="34" charset="0"/>
              <a:buChar char="•"/>
              <a:defRPr sz="2000"/>
            </a:lvl3pPr>
            <a:lvl4pPr marL="1657350" indent="-285750">
              <a:buClr>
                <a:srgbClr val="FF0000"/>
              </a:buClr>
              <a:buFont typeface="Arial" panose="020B0604020202020204" pitchFamily="34" charset="0"/>
              <a:buChar char="•"/>
              <a:defRPr sz="1800"/>
            </a:lvl4pPr>
            <a:lvl5pPr marL="2114550" indent="-285750">
              <a:buClr>
                <a:srgbClr val="FF0000"/>
              </a:buClr>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p:cNvGrpSpPr/>
          <p:nvPr userDrawn="1"/>
        </p:nvGrpSpPr>
        <p:grpSpPr>
          <a:xfrm>
            <a:off x="12700" y="6211407"/>
            <a:ext cx="9144378" cy="659292"/>
            <a:chOff x="12700" y="6211407"/>
            <a:chExt cx="9144378" cy="659292"/>
          </a:xfrm>
        </p:grpSpPr>
        <p:sp>
          <p:nvSpPr>
            <p:cNvPr id="9" name="Rectangle 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3617193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p:cNvGrpSpPr/>
          <p:nvPr userDrawn="1"/>
        </p:nvGrpSpPr>
        <p:grpSpPr>
          <a:xfrm>
            <a:off x="12700" y="6211407"/>
            <a:ext cx="9144378" cy="659292"/>
            <a:chOff x="12700" y="6211407"/>
            <a:chExt cx="9144378" cy="659292"/>
          </a:xfrm>
        </p:grpSpPr>
        <p:sp>
          <p:nvSpPr>
            <p:cNvPr id="11" name="Rectangle 10"/>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3301883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6" name="Group 5"/>
          <p:cNvGrpSpPr/>
          <p:nvPr userDrawn="1"/>
        </p:nvGrpSpPr>
        <p:grpSpPr>
          <a:xfrm>
            <a:off x="12700" y="6211407"/>
            <a:ext cx="9144378" cy="659292"/>
            <a:chOff x="12700" y="6211407"/>
            <a:chExt cx="9144378" cy="659292"/>
          </a:xfrm>
        </p:grpSpPr>
        <p:sp>
          <p:nvSpPr>
            <p:cNvPr id="7" name="Rectangle 6"/>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1685984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userDrawn="1"/>
        </p:nvGrpSpPr>
        <p:grpSpPr>
          <a:xfrm>
            <a:off x="12700" y="6211407"/>
            <a:ext cx="9144378" cy="659292"/>
            <a:chOff x="12700" y="6211407"/>
            <a:chExt cx="9144378" cy="659292"/>
          </a:xfrm>
        </p:grpSpPr>
        <p:sp>
          <p:nvSpPr>
            <p:cNvPr id="6" name="Rectangle 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228121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2938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9" r:id="rId4"/>
    <p:sldLayoutId id="2147483651" r:id="rId5"/>
    <p:sldLayoutId id="2147483652" r:id="rId6"/>
    <p:sldLayoutId id="2147483653" r:id="rId7"/>
    <p:sldLayoutId id="2147483654" r:id="rId8"/>
    <p:sldLayoutId id="2147483655" r:id="rId9"/>
    <p:sldLayoutId id="2147483656" r:id="rId10"/>
    <p:sldLayoutId id="2147483657" r:id="rId11"/>
    <p:sldLayoutId id="2147483661" r:id="rId12"/>
    <p:sldLayoutId id="2147483658"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FF0000"/>
        </a:buClr>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FF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FF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FF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FF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microsoft.com/office/2007/relationships/hdphoto" Target="../media/hdphoto2.wdp"/></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microsoft.com/office/2007/relationships/hdphoto" Target="../media/hdphoto3.wdp"/></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70.xml"/><Relationship Id="rId1" Type="http://schemas.openxmlformats.org/officeDocument/2006/relationships/slideLayout" Target="../slideLayouts/slideLayout9.xml"/><Relationship Id="rId5" Type="http://schemas.openxmlformats.org/officeDocument/2006/relationships/image" Target="../media/image24.jpeg"/><Relationship Id="rId4" Type="http://schemas.openxmlformats.org/officeDocument/2006/relationships/image" Target="../media/image23.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1" descr="MO_SWPBS_Logo-20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0875" y="2752725"/>
            <a:ext cx="2689225" cy="2324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2"/>
          <p:cNvSpPr>
            <a:spLocks noGrp="1" noChangeArrowheads="1"/>
          </p:cNvSpPr>
          <p:nvPr>
            <p:ph type="ctrTitle"/>
          </p:nvPr>
        </p:nvSpPr>
        <p:spPr>
          <a:xfrm>
            <a:off x="533400" y="457200"/>
            <a:ext cx="7772400" cy="4343400"/>
          </a:xfrm>
        </p:spPr>
        <p:txBody>
          <a:bodyPr>
            <a:normAutofit/>
          </a:bodyPr>
          <a:lstStyle/>
          <a:p>
            <a:pPr eaLnBrk="1" hangingPunct="1"/>
            <a:r>
              <a:rPr lang="en-US" sz="3600" dirty="0"/>
              <a:t>Team Workshop for</a:t>
            </a:r>
            <a:r>
              <a:rPr lang="en-US" dirty="0"/>
              <a:t> </a:t>
            </a:r>
            <a:r>
              <a:rPr lang="en-US" sz="3600" dirty="0"/>
              <a:t>SW-PBS Teams: </a:t>
            </a:r>
            <a:br>
              <a:rPr lang="en-US" sz="3600" dirty="0"/>
            </a:br>
            <a:r>
              <a:rPr lang="en-US" sz="3100" i="1" dirty="0">
                <a:solidFill>
                  <a:srgbClr val="FF0000"/>
                </a:solidFill>
              </a:rPr>
              <a:t>Session </a:t>
            </a:r>
            <a:r>
              <a:rPr lang="en-US" sz="3100" dirty="0">
                <a:solidFill>
                  <a:srgbClr val="FF0000"/>
                </a:solidFill>
              </a:rPr>
              <a:t> – Discouraging Inappropriate Behavior </a:t>
            </a:r>
            <a:br>
              <a:rPr lang="en-US" sz="3100" dirty="0">
                <a:solidFill>
                  <a:srgbClr val="FF0000"/>
                </a:solidFill>
              </a:rPr>
            </a:br>
            <a:r>
              <a:rPr lang="en-US" sz="2800" dirty="0">
                <a:solidFill>
                  <a:srgbClr val="FF0000"/>
                </a:solidFill>
              </a:rPr>
              <a:t>MO SW-PBS Training</a:t>
            </a:r>
            <a:br>
              <a:rPr lang="en-US" sz="3600" dirty="0">
                <a:solidFill>
                  <a:srgbClr val="FF0000"/>
                </a:solidFill>
              </a:rPr>
            </a:br>
            <a:br>
              <a:rPr lang="en-US" sz="3600" dirty="0"/>
            </a:br>
            <a:br>
              <a:rPr lang="en-US" sz="3600" dirty="0"/>
            </a:br>
            <a:br>
              <a:rPr lang="en-US" sz="2900" dirty="0"/>
            </a:br>
            <a:endParaRPr lang="en-US" sz="2900" dirty="0"/>
          </a:p>
        </p:txBody>
      </p:sp>
    </p:spTree>
    <p:extLst>
      <p:ext uri="{BB962C8B-B14F-4D97-AF65-F5344CB8AC3E}">
        <p14:creationId xmlns:p14="http://schemas.microsoft.com/office/powerpoint/2010/main" val="1004358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4B066-F2B2-964B-95C4-AF1E243E0D08}"/>
              </a:ext>
            </a:extLst>
          </p:cNvPr>
          <p:cNvSpPr>
            <a:spLocks noGrp="1"/>
          </p:cNvSpPr>
          <p:nvPr>
            <p:ph type="title"/>
          </p:nvPr>
        </p:nvSpPr>
        <p:spPr/>
        <p:txBody>
          <a:bodyPr/>
          <a:lstStyle/>
          <a:p>
            <a:r>
              <a:rPr lang="en-US" dirty="0"/>
              <a:t>Reflective Questions</a:t>
            </a:r>
          </a:p>
        </p:txBody>
      </p:sp>
      <p:sp>
        <p:nvSpPr>
          <p:cNvPr id="3" name="Content Placeholder 2">
            <a:extLst>
              <a:ext uri="{FF2B5EF4-FFF2-40B4-BE49-F238E27FC236}">
                <a16:creationId xmlns:a16="http://schemas.microsoft.com/office/drawing/2014/main" id="{6CB53B08-773F-6E4A-B0A5-169B34256FF7}"/>
              </a:ext>
            </a:extLst>
          </p:cNvPr>
          <p:cNvSpPr>
            <a:spLocks noGrp="1"/>
          </p:cNvSpPr>
          <p:nvPr>
            <p:ph idx="1"/>
          </p:nvPr>
        </p:nvSpPr>
        <p:spPr/>
        <p:txBody>
          <a:bodyPr/>
          <a:lstStyle/>
          <a:p>
            <a:r>
              <a:rPr lang="en-US" dirty="0"/>
              <a:t>What does it mean to take an instructional approach to inappropriate behavior?</a:t>
            </a:r>
          </a:p>
          <a:p>
            <a:r>
              <a:rPr lang="en-US" dirty="0"/>
              <a:t>Do teacher typically treat behavioral errors in the same manner that they treat academic errors?</a:t>
            </a:r>
          </a:p>
          <a:p>
            <a:endParaRPr lang="en-US" dirty="0"/>
          </a:p>
        </p:txBody>
      </p:sp>
    </p:spTree>
    <p:extLst>
      <p:ext uri="{BB962C8B-B14F-4D97-AF65-F5344CB8AC3E}">
        <p14:creationId xmlns:p14="http://schemas.microsoft.com/office/powerpoint/2010/main" val="3968548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882" y="491686"/>
            <a:ext cx="7672118" cy="925952"/>
          </a:xfrm>
        </p:spPr>
        <p:txBody>
          <a:bodyPr/>
          <a:lstStyle/>
          <a:p>
            <a:pPr algn="l"/>
            <a:r>
              <a:rPr lang="en-US" sz="4000" dirty="0">
                <a:solidFill>
                  <a:srgbClr val="008000"/>
                </a:solidFill>
              </a:rPr>
              <a:t>Activity: </a:t>
            </a:r>
            <a:r>
              <a:rPr lang="en-US" sz="4000" dirty="0">
                <a:solidFill>
                  <a:srgbClr val="FF0000"/>
                </a:solidFill>
              </a:rPr>
              <a:t>Discouraging Inappropriate  				Behavior</a:t>
            </a:r>
          </a:p>
        </p:txBody>
      </p:sp>
      <p:sp>
        <p:nvSpPr>
          <p:cNvPr id="3" name="Content Placeholder 2"/>
          <p:cNvSpPr>
            <a:spLocks noGrp="1"/>
          </p:cNvSpPr>
          <p:nvPr>
            <p:ph idx="1"/>
          </p:nvPr>
        </p:nvSpPr>
        <p:spPr/>
        <p:txBody>
          <a:bodyPr/>
          <a:lstStyle/>
          <a:p>
            <a:r>
              <a:rPr lang="en-US" i="1" dirty="0">
                <a:solidFill>
                  <a:srgbClr val="008000"/>
                </a:solidFill>
              </a:rPr>
              <a:t>Think-Write-Share</a:t>
            </a:r>
          </a:p>
          <a:p>
            <a:endParaRPr lang="en-US" sz="600" i="1" dirty="0">
              <a:solidFill>
                <a:srgbClr val="008000"/>
              </a:solidFill>
            </a:endParaRPr>
          </a:p>
          <a:p>
            <a:r>
              <a:rPr lang="en-US" i="1" dirty="0">
                <a:solidFill>
                  <a:srgbClr val="008000"/>
                </a:solidFill>
              </a:rPr>
              <a:t>Reflect and list your ideas individually; be prepared to share with the group… </a:t>
            </a:r>
          </a:p>
          <a:p>
            <a:pPr marL="457200" indent="-457200">
              <a:buFont typeface="Arial"/>
              <a:buChar char="•"/>
            </a:pPr>
            <a:r>
              <a:rPr lang="en-US" dirty="0">
                <a:solidFill>
                  <a:schemeClr val="tx1"/>
                </a:solidFill>
              </a:rPr>
              <a:t>What do you </a:t>
            </a:r>
            <a:r>
              <a:rPr lang="en-US" i="1" dirty="0">
                <a:solidFill>
                  <a:schemeClr val="tx1"/>
                </a:solidFill>
              </a:rPr>
              <a:t>know</a:t>
            </a:r>
            <a:r>
              <a:rPr lang="en-US" dirty="0">
                <a:solidFill>
                  <a:schemeClr val="tx1"/>
                </a:solidFill>
              </a:rPr>
              <a:t> about discouraging inappropriate behavior?</a:t>
            </a:r>
          </a:p>
          <a:p>
            <a:pPr marL="457200" indent="-457200">
              <a:buFont typeface="Arial"/>
              <a:buChar char="•"/>
            </a:pPr>
            <a:r>
              <a:rPr lang="en-US" dirty="0">
                <a:solidFill>
                  <a:schemeClr val="tx1"/>
                </a:solidFill>
              </a:rPr>
              <a:t>What </a:t>
            </a:r>
            <a:r>
              <a:rPr lang="en-US" i="1" dirty="0">
                <a:solidFill>
                  <a:schemeClr val="tx1"/>
                </a:solidFill>
              </a:rPr>
              <a:t>questions</a:t>
            </a:r>
            <a:r>
              <a:rPr lang="en-US" dirty="0">
                <a:solidFill>
                  <a:schemeClr val="tx1"/>
                </a:solidFill>
              </a:rPr>
              <a:t> would you like answered by the end of our session?</a:t>
            </a:r>
          </a:p>
          <a:p>
            <a:endParaRPr lang="en-US" dirty="0"/>
          </a:p>
        </p:txBody>
      </p:sp>
    </p:spTree>
    <p:extLst>
      <p:ext uri="{BB962C8B-B14F-4D97-AF65-F5344CB8AC3E}">
        <p14:creationId xmlns:p14="http://schemas.microsoft.com/office/powerpoint/2010/main" val="93788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S Boy Locker Hallway-2"/>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430838" y="1433513"/>
            <a:ext cx="2874962" cy="431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07" name="Rectangle 4"/>
          <p:cNvSpPr>
            <a:spLocks noGrp="1" noChangeArrowheads="1"/>
          </p:cNvSpPr>
          <p:nvPr>
            <p:ph idx="1"/>
          </p:nvPr>
        </p:nvSpPr>
        <p:spPr>
          <a:xfrm>
            <a:off x="914400" y="2552700"/>
            <a:ext cx="2895600" cy="2743200"/>
          </a:xfrm>
        </p:spPr>
        <p:txBody>
          <a:bodyPr/>
          <a:lstStyle/>
          <a:p>
            <a:pPr>
              <a:spcBef>
                <a:spcPct val="45000"/>
              </a:spcBef>
              <a:buClr>
                <a:srgbClr val="008000"/>
              </a:buClr>
            </a:pPr>
            <a:r>
              <a:rPr lang="en-US" dirty="0">
                <a:latin typeface="Arial" charset="0"/>
                <a:ea typeface="ヒラギノ角ゴ Pro W3" charset="0"/>
                <a:cs typeface="ヒラギノ角ゴ Pro W3" charset="0"/>
              </a:rPr>
              <a:t>Aggression</a:t>
            </a:r>
          </a:p>
          <a:p>
            <a:pPr>
              <a:spcBef>
                <a:spcPct val="45000"/>
              </a:spcBef>
              <a:buClr>
                <a:srgbClr val="008000"/>
              </a:buClr>
            </a:pPr>
            <a:r>
              <a:rPr lang="en-US" dirty="0">
                <a:latin typeface="Arial" charset="0"/>
                <a:ea typeface="ヒラギノ角ゴ Pro W3" charset="0"/>
                <a:cs typeface="ヒラギノ角ゴ Pro W3" charset="0"/>
              </a:rPr>
              <a:t>Vandalism</a:t>
            </a:r>
          </a:p>
          <a:p>
            <a:pPr>
              <a:spcBef>
                <a:spcPct val="45000"/>
              </a:spcBef>
              <a:buClr>
                <a:srgbClr val="008000"/>
              </a:buClr>
            </a:pPr>
            <a:r>
              <a:rPr lang="en-US" dirty="0">
                <a:latin typeface="Arial" charset="0"/>
                <a:ea typeface="ヒラギノ角ゴ Pro W3" charset="0"/>
                <a:cs typeface="ヒラギノ角ゴ Pro W3" charset="0"/>
              </a:rPr>
              <a:t>Truancy</a:t>
            </a:r>
          </a:p>
          <a:p>
            <a:pPr>
              <a:spcBef>
                <a:spcPct val="45000"/>
              </a:spcBef>
              <a:buClr>
                <a:srgbClr val="008000"/>
              </a:buClr>
            </a:pPr>
            <a:r>
              <a:rPr lang="en-US" dirty="0">
                <a:latin typeface="Arial" charset="0"/>
                <a:ea typeface="ヒラギノ角ゴ Pro W3" charset="0"/>
                <a:cs typeface="ヒラギノ角ゴ Pro W3" charset="0"/>
              </a:rPr>
              <a:t>Dropouts</a:t>
            </a:r>
          </a:p>
        </p:txBody>
      </p:sp>
      <p:sp>
        <p:nvSpPr>
          <p:cNvPr id="22533" name="Text Box 5"/>
          <p:cNvSpPr txBox="1">
            <a:spLocks noChangeArrowheads="1"/>
          </p:cNvSpPr>
          <p:nvPr/>
        </p:nvSpPr>
        <p:spPr bwMode="auto">
          <a:xfrm>
            <a:off x="685800" y="1433513"/>
            <a:ext cx="7620000" cy="763587"/>
          </a:xfrm>
          <a:prstGeom prst="rect">
            <a:avLst/>
          </a:prstGeom>
          <a:solidFill>
            <a:srgbClr val="C7D6C1">
              <a:alpha val="52156"/>
            </a:srgbClr>
          </a:solidFill>
          <a:ln>
            <a:noFill/>
          </a:ln>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fontAlgn="auto">
              <a:lnSpc>
                <a:spcPct val="90000"/>
              </a:lnSpc>
              <a:spcBef>
                <a:spcPct val="50000"/>
              </a:spcBef>
              <a:spcAft>
                <a:spcPts val="0"/>
              </a:spcAft>
              <a:defRPr/>
            </a:pPr>
            <a:r>
              <a:rPr lang="en-US" dirty="0">
                <a:latin typeface="+mj-lt"/>
              </a:rPr>
              <a:t>Punishing problem behavior without a positive, proactive, and instructional approach results in increased:</a:t>
            </a:r>
          </a:p>
        </p:txBody>
      </p:sp>
      <p:sp>
        <p:nvSpPr>
          <p:cNvPr id="21509" name="Text Box 6"/>
          <p:cNvSpPr txBox="1">
            <a:spLocks noChangeArrowheads="1"/>
          </p:cNvSpPr>
          <p:nvPr/>
        </p:nvSpPr>
        <p:spPr bwMode="auto">
          <a:xfrm>
            <a:off x="241300" y="5745163"/>
            <a:ext cx="59436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spcBef>
                <a:spcPct val="50000"/>
              </a:spcBef>
            </a:pPr>
            <a:r>
              <a:rPr lang="en-US" sz="1400" dirty="0">
                <a:latin typeface="+mj-lt"/>
                <a:ea typeface="ヒラギノ角ゴ Pro W3" charset="0"/>
                <a:cs typeface="ヒラギノ角ゴ Pro W3" charset="0"/>
              </a:rPr>
              <a:t>Mayer &amp; </a:t>
            </a:r>
            <a:r>
              <a:rPr lang="en-US" sz="1400" dirty="0" err="1">
                <a:latin typeface="+mj-lt"/>
                <a:ea typeface="ヒラギノ角ゴ Pro W3" charset="0"/>
                <a:cs typeface="ヒラギノ角ゴ Pro W3" charset="0"/>
              </a:rPr>
              <a:t>Sulzer-Azaroff</a:t>
            </a:r>
            <a:r>
              <a:rPr lang="en-US" sz="1400" dirty="0">
                <a:latin typeface="+mj-lt"/>
                <a:ea typeface="ヒラギノ角ゴ Pro W3" charset="0"/>
                <a:cs typeface="ヒラギノ角ゴ Pro W3" charset="0"/>
              </a:rPr>
              <a:t>, 1990; </a:t>
            </a:r>
            <a:r>
              <a:rPr lang="en-US" sz="1400" dirty="0" err="1">
                <a:latin typeface="+mj-lt"/>
                <a:ea typeface="ヒラギノ角ゴ Pro W3" charset="0"/>
                <a:cs typeface="ヒラギノ角ゴ Pro W3" charset="0"/>
              </a:rPr>
              <a:t>Skiba</a:t>
            </a:r>
            <a:r>
              <a:rPr lang="en-US" sz="1400" dirty="0">
                <a:latin typeface="+mj-lt"/>
                <a:ea typeface="ヒラギノ角ゴ Pro W3" charset="0"/>
                <a:cs typeface="ヒラギノ角ゴ Pro W3" charset="0"/>
              </a:rPr>
              <a:t>, Peterson, &amp; Williams, 1997</a:t>
            </a:r>
            <a:endParaRPr lang="en-US" sz="2000" dirty="0">
              <a:latin typeface="+mj-lt"/>
              <a:ea typeface="ヒラギノ角ゴ Pro W3" charset="0"/>
              <a:cs typeface="ヒラギノ角ゴ Pro W3" charset="0"/>
            </a:endParaRPr>
          </a:p>
        </p:txBody>
      </p:sp>
      <p:sp>
        <p:nvSpPr>
          <p:cNvPr id="21510" name="TextBox 1"/>
          <p:cNvSpPr txBox="1">
            <a:spLocks noChangeArrowheads="1"/>
          </p:cNvSpPr>
          <p:nvPr/>
        </p:nvSpPr>
        <p:spPr bwMode="auto">
          <a:xfrm>
            <a:off x="685800" y="433388"/>
            <a:ext cx="7848600"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sz="4400" dirty="0"/>
              <a:t>Punishment Is Not the Solution</a:t>
            </a:r>
          </a:p>
        </p:txBody>
      </p:sp>
      <p:grpSp>
        <p:nvGrpSpPr>
          <p:cNvPr id="11" name="Group 10"/>
          <p:cNvGrpSpPr/>
          <p:nvPr/>
        </p:nvGrpSpPr>
        <p:grpSpPr>
          <a:xfrm>
            <a:off x="12700" y="6288897"/>
            <a:ext cx="9144378" cy="581802"/>
            <a:chOff x="12700" y="6288897"/>
            <a:chExt cx="9144378" cy="581802"/>
          </a:xfrm>
        </p:grpSpPr>
        <p:sp>
          <p:nvSpPr>
            <p:cNvPr id="12" name="Rectangle 11"/>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2969736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19374"/>
            <a:ext cx="7835900" cy="1511300"/>
          </a:xfrm>
        </p:spPr>
        <p:txBody>
          <a:bodyPr/>
          <a:lstStyle/>
          <a:p>
            <a:pPr marL="0" indent="0" algn="ctr">
              <a:buNone/>
            </a:pPr>
            <a:r>
              <a:rPr lang="en-US" i="1" dirty="0">
                <a:solidFill>
                  <a:srgbClr val="008000"/>
                </a:solidFill>
              </a:rPr>
              <a:t>“Punishing students doesn’t teach them the right way to act.”</a:t>
            </a:r>
          </a:p>
        </p:txBody>
      </p:sp>
      <p:sp>
        <p:nvSpPr>
          <p:cNvPr id="7" name="TextBox 6"/>
          <p:cNvSpPr txBox="1"/>
          <p:nvPr/>
        </p:nvSpPr>
        <p:spPr>
          <a:xfrm>
            <a:off x="6273800" y="2921000"/>
            <a:ext cx="1714500" cy="369332"/>
          </a:xfrm>
          <a:prstGeom prst="rect">
            <a:avLst/>
          </a:prstGeom>
          <a:noFill/>
        </p:spPr>
        <p:txBody>
          <a:bodyPr wrap="square" rtlCol="0">
            <a:spAutoFit/>
          </a:bodyPr>
          <a:lstStyle/>
          <a:p>
            <a:pPr algn="r"/>
            <a:r>
              <a:rPr lang="en-US" dirty="0"/>
              <a:t>George </a:t>
            </a:r>
            <a:r>
              <a:rPr lang="en-US" dirty="0" err="1"/>
              <a:t>Sugai</a:t>
            </a:r>
            <a:endParaRPr lang="en-US" dirty="0"/>
          </a:p>
        </p:txBody>
      </p:sp>
      <p:grpSp>
        <p:nvGrpSpPr>
          <p:cNvPr id="8" name="Group 7"/>
          <p:cNvGrpSpPr/>
          <p:nvPr/>
        </p:nvGrpSpPr>
        <p:grpSpPr>
          <a:xfrm>
            <a:off x="12700" y="6288897"/>
            <a:ext cx="9144378" cy="581802"/>
            <a:chOff x="12700" y="6288897"/>
            <a:chExt cx="9144378" cy="581802"/>
          </a:xfrm>
        </p:grpSpPr>
        <p:sp>
          <p:nvSpPr>
            <p:cNvPr id="10" name="Rectangle 9"/>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TextBox 12"/>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2793842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700" y="6288897"/>
            <a:ext cx="9144378" cy="581802"/>
            <a:chOff x="12700" y="6288897"/>
            <a:chExt cx="9144378" cy="581802"/>
          </a:xfrm>
        </p:grpSpPr>
        <p:sp>
          <p:nvSpPr>
            <p:cNvPr id="11" name="Rectangle 10"/>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457200" y="274638"/>
            <a:ext cx="8470900" cy="1143000"/>
          </a:xfrm>
        </p:spPr>
        <p:txBody>
          <a:bodyPr>
            <a:noAutofit/>
          </a:bodyPr>
          <a:lstStyle/>
          <a:p>
            <a:r>
              <a:rPr lang="en-US" sz="3600" dirty="0"/>
              <a:t>Why Students Make Social/Behavioral Errors</a:t>
            </a:r>
          </a:p>
        </p:txBody>
      </p:sp>
      <p:sp>
        <p:nvSpPr>
          <p:cNvPr id="3" name="Content Placeholder 2"/>
          <p:cNvSpPr>
            <a:spLocks noGrp="1"/>
          </p:cNvSpPr>
          <p:nvPr>
            <p:ph idx="1"/>
          </p:nvPr>
        </p:nvSpPr>
        <p:spPr>
          <a:xfrm>
            <a:off x="349439" y="1450140"/>
            <a:ext cx="8470900" cy="4980540"/>
          </a:xfrm>
        </p:spPr>
        <p:txBody>
          <a:bodyPr>
            <a:normAutofit/>
          </a:bodyPr>
          <a:lstStyle/>
          <a:p>
            <a:r>
              <a:rPr lang="en-US" sz="3000" dirty="0">
                <a:solidFill>
                  <a:srgbClr val="FF0000"/>
                </a:solidFill>
              </a:rPr>
              <a:t>Skill Deficit </a:t>
            </a:r>
            <a:r>
              <a:rPr lang="en-US" sz="3000" dirty="0"/>
              <a:t>– Absence of knowledge or insufficient understanding of when to use the expected behavior </a:t>
            </a:r>
          </a:p>
          <a:p>
            <a:r>
              <a:rPr lang="en-US" sz="3000" dirty="0">
                <a:solidFill>
                  <a:srgbClr val="FF0000"/>
                </a:solidFill>
              </a:rPr>
              <a:t>Performance Deficit</a:t>
            </a:r>
            <a:r>
              <a:rPr lang="en-US" sz="3000" dirty="0"/>
              <a:t>– </a:t>
            </a:r>
            <a:r>
              <a:rPr lang="en-US" sz="3000" dirty="0">
                <a:ea typeface="ＭＳ Ｐゴシック" pitchFamily="34" charset="-128"/>
              </a:rPr>
              <a:t>Absence of effective reinforcement to support consistent use of the skill</a:t>
            </a:r>
          </a:p>
          <a:p>
            <a:pPr marL="0" indent="0">
              <a:buNone/>
            </a:pPr>
            <a:r>
              <a:rPr lang="en-US" sz="800" dirty="0">
                <a:ea typeface="ＭＳ Ｐゴシック" pitchFamily="34" charset="-128"/>
              </a:rPr>
              <a:t> </a:t>
            </a:r>
          </a:p>
          <a:p>
            <a:pPr marL="0" indent="0" algn="ctr">
              <a:buNone/>
            </a:pPr>
            <a:endParaRPr lang="en-US" sz="2400" i="1" dirty="0">
              <a:solidFill>
                <a:srgbClr val="009E47"/>
              </a:solidFill>
            </a:endParaRPr>
          </a:p>
          <a:p>
            <a:pPr marL="0" indent="0" algn="ctr">
              <a:buNone/>
            </a:pPr>
            <a:r>
              <a:rPr lang="en-US" sz="2400" i="1" dirty="0">
                <a:solidFill>
                  <a:srgbClr val="008000"/>
                </a:solidFill>
              </a:rPr>
              <a:t>“Additional teaching and practice are required to help students who have a skill deficit or performance deficit learn the desired behaviors and when to appropriately use them.”  </a:t>
            </a:r>
          </a:p>
          <a:p>
            <a:pPr marL="0" indent="0" algn="r">
              <a:buNone/>
            </a:pPr>
            <a:r>
              <a:rPr lang="en-US" sz="2000" i="1" dirty="0"/>
              <a:t>									</a:t>
            </a:r>
            <a:r>
              <a:rPr lang="en-US" sz="1800" dirty="0"/>
              <a:t>Lewis &amp; </a:t>
            </a:r>
            <a:r>
              <a:rPr lang="en-US" sz="1800" dirty="0" err="1"/>
              <a:t>Sugai</a:t>
            </a:r>
            <a:r>
              <a:rPr lang="en-US" sz="1800" dirty="0"/>
              <a:t>, 2009</a:t>
            </a:r>
          </a:p>
          <a:p>
            <a:pPr marL="0" indent="0" algn="ctr">
              <a:buNone/>
            </a:pPr>
            <a:endParaRPr lang="en-US" sz="2400" dirty="0"/>
          </a:p>
        </p:txBody>
      </p:sp>
      <p:sp>
        <p:nvSpPr>
          <p:cNvPr id="14" name="TextBox 13"/>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81212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008000"/>
                </a:solidFill>
              </a:rPr>
              <a:t> Activity: </a:t>
            </a:r>
            <a:r>
              <a:rPr lang="en-US" dirty="0">
                <a:solidFill>
                  <a:srgbClr val="FF0000"/>
                </a:solidFill>
              </a:rPr>
              <a:t>Discipline Defined</a:t>
            </a:r>
          </a:p>
        </p:txBody>
      </p:sp>
      <p:sp>
        <p:nvSpPr>
          <p:cNvPr id="3" name="Content Placeholder 2"/>
          <p:cNvSpPr>
            <a:spLocks noGrp="1"/>
          </p:cNvSpPr>
          <p:nvPr>
            <p:ph idx="1"/>
          </p:nvPr>
        </p:nvSpPr>
        <p:spPr>
          <a:xfrm>
            <a:off x="457200" y="1940859"/>
            <a:ext cx="8229600" cy="4525963"/>
          </a:xfrm>
        </p:spPr>
        <p:txBody>
          <a:bodyPr/>
          <a:lstStyle/>
          <a:p>
            <a:pPr marL="457200" indent="-457200">
              <a:buFont typeface="Arial" panose="020B0604020202020204" pitchFamily="34" charset="0"/>
              <a:buChar char="•"/>
            </a:pPr>
            <a:r>
              <a:rPr lang="en-US" dirty="0">
                <a:solidFill>
                  <a:schemeClr val="tx1"/>
                </a:solidFill>
              </a:rPr>
              <a:t>Individually reflect on your definition of discipline and write it down.</a:t>
            </a:r>
          </a:p>
          <a:p>
            <a:pPr marL="457200" indent="-457200">
              <a:buFont typeface="Arial" panose="020B0604020202020204" pitchFamily="34" charset="0"/>
              <a:buChar char="•"/>
            </a:pPr>
            <a:r>
              <a:rPr lang="en-US" dirty="0">
                <a:solidFill>
                  <a:schemeClr val="tx1"/>
                </a:solidFill>
              </a:rPr>
              <a:t>Share your definition with a shoulder partner.</a:t>
            </a:r>
          </a:p>
        </p:txBody>
      </p:sp>
    </p:spTree>
    <p:extLst>
      <p:ext uri="{BB962C8B-B14F-4D97-AF65-F5344CB8AC3E}">
        <p14:creationId xmlns:p14="http://schemas.microsoft.com/office/powerpoint/2010/main" val="1861824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Discipline is Teaching</a:t>
            </a:r>
          </a:p>
        </p:txBody>
      </p:sp>
      <p:sp>
        <p:nvSpPr>
          <p:cNvPr id="8" name="Rectangle 3"/>
          <p:cNvSpPr txBox="1">
            <a:spLocks noChangeArrowheads="1"/>
          </p:cNvSpPr>
          <p:nvPr/>
        </p:nvSpPr>
        <p:spPr>
          <a:xfrm>
            <a:off x="355600" y="1600200"/>
            <a:ext cx="8534400" cy="2146300"/>
          </a:xfrm>
          <a:prstGeom prst="rect">
            <a:avLst/>
          </a:prstGeom>
          <a:noFill/>
        </p:spPr>
        <p:txBody>
          <a:bodyPr vert="horz" lIns="90487" tIns="44450" rIns="90487" bIns="4445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5000"/>
              </a:lnSpc>
              <a:buFontTx/>
              <a:buNone/>
            </a:pPr>
            <a:r>
              <a:rPr lang="en-US" i="1" dirty="0" err="1">
                <a:latin typeface="+mj-lt"/>
                <a:ea typeface="ヒラギノ角ゴ Pro W3" charset="0"/>
                <a:cs typeface="ヒラギノ角ゴ Pro W3" charset="0"/>
              </a:rPr>
              <a:t>dis</a:t>
            </a:r>
            <a:r>
              <a:rPr lang="en-US" sz="2800" i="1" dirty="0" err="1">
                <a:solidFill>
                  <a:srgbClr val="008000"/>
                </a:solidFill>
                <a:latin typeface="+mj-lt"/>
                <a:ea typeface="ヒラギノ角ゴ Pro W3" charset="0"/>
                <a:cs typeface="ヒラギノ角ゴ Pro W3" charset="0"/>
              </a:rPr>
              <a:t>•</a:t>
            </a:r>
            <a:r>
              <a:rPr lang="en-US" i="1" dirty="0" err="1">
                <a:latin typeface="+mj-lt"/>
                <a:ea typeface="ヒラギノ角ゴ Pro W3" charset="0"/>
                <a:cs typeface="ヒラギノ角ゴ Pro W3" charset="0"/>
              </a:rPr>
              <a:t>ci</a:t>
            </a:r>
            <a:r>
              <a:rPr lang="en-US" sz="2800" i="1" dirty="0" err="1">
                <a:solidFill>
                  <a:srgbClr val="008000"/>
                </a:solidFill>
                <a:latin typeface="+mj-lt"/>
                <a:ea typeface="ヒラギノ角ゴ Pro W3" charset="0"/>
                <a:cs typeface="ヒラギノ角ゴ Pro W3" charset="0"/>
              </a:rPr>
              <a:t>•</a:t>
            </a:r>
            <a:r>
              <a:rPr lang="en-US" i="1" dirty="0" err="1">
                <a:latin typeface="+mj-lt"/>
                <a:ea typeface="ヒラギノ角ゴ Pro W3" charset="0"/>
                <a:cs typeface="ヒラギノ角ゴ Pro W3" charset="0"/>
              </a:rPr>
              <a:t>pline</a:t>
            </a:r>
            <a:r>
              <a:rPr lang="en-US" i="1" dirty="0">
                <a:solidFill>
                  <a:schemeClr val="hlink"/>
                </a:solidFill>
                <a:latin typeface="+mj-lt"/>
                <a:ea typeface="ヒラギノ角ゴ Pro W3" charset="0"/>
                <a:cs typeface="ヒラギノ角ゴ Pro W3" charset="0"/>
              </a:rPr>
              <a:t>  </a:t>
            </a:r>
            <a:r>
              <a:rPr lang="en-US" sz="2800" dirty="0">
                <a:latin typeface="+mj-lt"/>
                <a:ea typeface="ヒラギノ角ゴ Pro W3" charset="0"/>
                <a:cs typeface="ヒラギノ角ゴ Pro W3" charset="0"/>
              </a:rPr>
              <a:t>n.  </a:t>
            </a:r>
          </a:p>
          <a:p>
            <a:pPr marL="514350" indent="-514350">
              <a:lnSpc>
                <a:spcPct val="85000"/>
              </a:lnSpc>
              <a:buFontTx/>
              <a:buAutoNum type="arabicPeriod"/>
            </a:pPr>
            <a:r>
              <a:rPr lang="en-US" sz="2800" dirty="0">
                <a:solidFill>
                  <a:srgbClr val="FF0000"/>
                </a:solidFill>
                <a:latin typeface="+mj-lt"/>
                <a:ea typeface="ヒラギノ角ゴ Pro W3" charset="0"/>
                <a:cs typeface="ヒラギノ角ゴ Pro W3" charset="0"/>
              </a:rPr>
              <a:t>teaching</a:t>
            </a:r>
            <a:r>
              <a:rPr lang="en-US" sz="2800" dirty="0">
                <a:latin typeface="+mj-lt"/>
                <a:ea typeface="ヒラギノ角ゴ Pro W3" charset="0"/>
                <a:cs typeface="ヒラギノ角ゴ Pro W3" charset="0"/>
              </a:rPr>
              <a:t> to act in accordance with rules;  </a:t>
            </a:r>
          </a:p>
          <a:p>
            <a:pPr marL="514350" indent="-514350">
              <a:lnSpc>
                <a:spcPct val="85000"/>
              </a:lnSpc>
              <a:buFontTx/>
              <a:buAutoNum type="arabicPeriod"/>
            </a:pPr>
            <a:r>
              <a:rPr lang="en-US" sz="2800" dirty="0">
                <a:latin typeface="+mj-lt"/>
                <a:ea typeface="ヒラギノ角ゴ Pro W3" charset="0"/>
                <a:cs typeface="ヒラギノ角ゴ Pro W3" charset="0"/>
              </a:rPr>
              <a:t>activity, exercise, </a:t>
            </a:r>
            <a:r>
              <a:rPr lang="en-US" sz="2800" dirty="0">
                <a:solidFill>
                  <a:srgbClr val="FF0000"/>
                </a:solidFill>
                <a:latin typeface="+mj-lt"/>
                <a:ea typeface="ヒラギノ角ゴ Pro W3" charset="0"/>
                <a:cs typeface="ヒラギノ角ゴ Pro W3" charset="0"/>
              </a:rPr>
              <a:t>instruction</a:t>
            </a:r>
            <a:r>
              <a:rPr lang="en-US" sz="2800" dirty="0">
                <a:latin typeface="+mj-lt"/>
                <a:ea typeface="ヒラギノ角ゴ Pro W3" charset="0"/>
                <a:cs typeface="ヒラギノ角ゴ Pro W3" charset="0"/>
              </a:rPr>
              <a:t>, or a regimen that develops or improves a skill;  training.</a:t>
            </a:r>
          </a:p>
          <a:p>
            <a:pPr>
              <a:lnSpc>
                <a:spcPct val="85000"/>
              </a:lnSpc>
              <a:buFontTx/>
              <a:buNone/>
            </a:pPr>
            <a:r>
              <a:rPr lang="en-US" sz="2800" i="1" dirty="0">
                <a:latin typeface="+mj-lt"/>
                <a:ea typeface="ヒラギノ角ゴ Pro W3" charset="0"/>
                <a:cs typeface="ヒラギノ角ゴ Pro W3" charset="0"/>
              </a:rPr>
              <a:t>									</a:t>
            </a:r>
            <a:r>
              <a:rPr lang="en-US" sz="2000" i="1" dirty="0">
                <a:latin typeface="Arial" charset="0"/>
                <a:ea typeface="ヒラギノ角ゴ Pro W3" charset="0"/>
                <a:cs typeface="ヒラギノ角ゴ Pro W3" charset="0"/>
              </a:rPr>
              <a:t>Random House Unabridged Dictionary</a:t>
            </a:r>
          </a:p>
        </p:txBody>
      </p:sp>
      <p:sp>
        <p:nvSpPr>
          <p:cNvPr id="9" name="Rectangle 4"/>
          <p:cNvSpPr txBox="1">
            <a:spLocks noChangeArrowheads="1"/>
          </p:cNvSpPr>
          <p:nvPr/>
        </p:nvSpPr>
        <p:spPr>
          <a:xfrm>
            <a:off x="406400" y="3848100"/>
            <a:ext cx="8077200" cy="1828800"/>
          </a:xfrm>
          <a:prstGeom prst="rect">
            <a:avLst/>
          </a:prstGeom>
          <a:noFill/>
        </p:spPr>
        <p:txBody>
          <a:bodyPr lIns="90487" tIns="44450" rIns="90487" bIns="4445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5000"/>
              </a:lnSpc>
              <a:buFontTx/>
              <a:buNone/>
            </a:pPr>
            <a:r>
              <a:rPr lang="en-US" i="1" dirty="0" err="1">
                <a:latin typeface="+mj-lt"/>
                <a:ea typeface="ヒラギノ角ゴ Pro W3" charset="0"/>
                <a:cs typeface="ヒラギノ角ゴ Pro W3" charset="0"/>
              </a:rPr>
              <a:t>dis</a:t>
            </a:r>
            <a:r>
              <a:rPr lang="en-US" sz="2800" i="1" dirty="0" err="1">
                <a:solidFill>
                  <a:srgbClr val="008000"/>
                </a:solidFill>
                <a:latin typeface="+mj-lt"/>
                <a:ea typeface="ヒラギノ角ゴ Pro W3" charset="0"/>
                <a:cs typeface="ヒラギノ角ゴ Pro W3" charset="0"/>
              </a:rPr>
              <a:t>•</a:t>
            </a:r>
            <a:r>
              <a:rPr lang="en-US" i="1" dirty="0" err="1">
                <a:latin typeface="+mj-lt"/>
                <a:ea typeface="ヒラギノ角ゴ Pro W3" charset="0"/>
                <a:cs typeface="ヒラギノ角ゴ Pro W3" charset="0"/>
              </a:rPr>
              <a:t>ci</a:t>
            </a:r>
            <a:r>
              <a:rPr lang="en-US" sz="2800" i="1" dirty="0" err="1">
                <a:solidFill>
                  <a:srgbClr val="008000"/>
                </a:solidFill>
                <a:latin typeface="+mj-lt"/>
                <a:ea typeface="ヒラギノ角ゴ Pro W3" charset="0"/>
                <a:cs typeface="ヒラギノ角ゴ Pro W3" charset="0"/>
              </a:rPr>
              <a:t>•</a:t>
            </a:r>
            <a:r>
              <a:rPr lang="en-US" i="1" dirty="0" err="1">
                <a:latin typeface="+mj-lt"/>
                <a:ea typeface="ヒラギノ角ゴ Pro W3" charset="0"/>
                <a:cs typeface="ヒラギノ角ゴ Pro W3" charset="0"/>
              </a:rPr>
              <a:t>pline</a:t>
            </a:r>
            <a:r>
              <a:rPr lang="en-US" i="1" dirty="0">
                <a:solidFill>
                  <a:srgbClr val="063DE8"/>
                </a:solidFill>
                <a:latin typeface="+mj-lt"/>
                <a:ea typeface="ヒラギノ角ゴ Pro W3" charset="0"/>
                <a:cs typeface="ヒラギノ角ゴ Pro W3" charset="0"/>
              </a:rPr>
              <a:t>  </a:t>
            </a:r>
            <a:r>
              <a:rPr lang="en-US" sz="2800" dirty="0">
                <a:latin typeface="+mj-lt"/>
                <a:ea typeface="ヒラギノ角ゴ Pro W3" charset="0"/>
                <a:cs typeface="ヒラギノ角ゴ Pro W3" charset="0"/>
              </a:rPr>
              <a:t>(</a:t>
            </a:r>
            <a:r>
              <a:rPr lang="en-US" sz="2800" dirty="0" err="1">
                <a:latin typeface="+mj-lt"/>
                <a:ea typeface="ヒラギノ角ゴ Pro W3" charset="0"/>
                <a:cs typeface="ヒラギノ角ゴ Pro W3" charset="0"/>
              </a:rPr>
              <a:t>fr.</a:t>
            </a:r>
            <a:r>
              <a:rPr lang="en-US" sz="2800" dirty="0">
                <a:latin typeface="+mj-lt"/>
                <a:ea typeface="ヒラギノ角ゴ Pro W3" charset="0"/>
                <a:cs typeface="ヒラギノ角ゴ Pro W3" charset="0"/>
              </a:rPr>
              <a:t> Latin </a:t>
            </a:r>
            <a:r>
              <a:rPr lang="en-US" sz="2800" dirty="0" err="1">
                <a:latin typeface="+mj-lt"/>
                <a:ea typeface="ヒラギノ角ゴ Pro W3" charset="0"/>
                <a:cs typeface="ヒラギノ角ゴ Pro W3" charset="0"/>
              </a:rPr>
              <a:t>disciplina</a:t>
            </a:r>
            <a:r>
              <a:rPr lang="en-US" sz="2800" dirty="0">
                <a:latin typeface="+mj-lt"/>
                <a:ea typeface="ヒラギノ角ゴ Pro W3" charset="0"/>
                <a:cs typeface="ヒラギノ角ゴ Pro W3" charset="0"/>
              </a:rPr>
              <a:t>; teaching,</a:t>
            </a:r>
            <a:r>
              <a:rPr lang="en-US" sz="2800" dirty="0">
                <a:solidFill>
                  <a:schemeClr val="hlink"/>
                </a:solidFill>
                <a:latin typeface="+mj-lt"/>
                <a:ea typeface="ヒラギノ角ゴ Pro W3" charset="0"/>
                <a:cs typeface="ヒラギノ角ゴ Pro W3" charset="0"/>
              </a:rPr>
              <a:t> </a:t>
            </a:r>
            <a:r>
              <a:rPr lang="en-US" sz="2800" dirty="0">
                <a:latin typeface="+mj-lt"/>
                <a:ea typeface="ヒラギノ角ゴ Pro W3" charset="0"/>
                <a:cs typeface="ヒラギノ角ゴ Pro W3" charset="0"/>
              </a:rPr>
              <a:t>learning)  </a:t>
            </a:r>
            <a:r>
              <a:rPr lang="en-US" sz="2800" dirty="0">
                <a:solidFill>
                  <a:srgbClr val="FF0000"/>
                </a:solidFill>
                <a:latin typeface="+mj-lt"/>
                <a:ea typeface="ヒラギノ角ゴ Pro W3" charset="0"/>
                <a:cs typeface="ヒラギノ角ゴ Pro W3" charset="0"/>
              </a:rPr>
              <a:t>Instruction</a:t>
            </a:r>
            <a:r>
              <a:rPr lang="en-US" sz="2800" dirty="0">
                <a:latin typeface="+mj-lt"/>
                <a:ea typeface="ヒラギノ角ゴ Pro W3" charset="0"/>
                <a:cs typeface="ヒラギノ角ゴ Pro W3" charset="0"/>
              </a:rPr>
              <a:t> that corrects, molds or perfects character and develops self-control.</a:t>
            </a:r>
            <a:endParaRPr lang="en-US" sz="2800" b="1" dirty="0">
              <a:latin typeface="+mj-lt"/>
              <a:ea typeface="ヒラギノ角ゴ Pro W3" charset="0"/>
              <a:cs typeface="ヒラギノ角ゴ Pro W3" charset="0"/>
            </a:endParaRPr>
          </a:p>
          <a:p>
            <a:pPr algn="r">
              <a:lnSpc>
                <a:spcPct val="85000"/>
              </a:lnSpc>
              <a:buFontTx/>
              <a:buNone/>
            </a:pPr>
            <a:r>
              <a:rPr lang="en-US" sz="1800" i="1" dirty="0">
                <a:latin typeface="Arial" charset="0"/>
                <a:ea typeface="ヒラギノ角ゴ Pro W3" charset="0"/>
                <a:cs typeface="ヒラギノ角ゴ Pro W3" charset="0"/>
              </a:rPr>
              <a:t>Webster</a:t>
            </a:r>
            <a:r>
              <a:rPr lang="ja-JP" altLang="en-US" sz="1800" i="1" dirty="0">
                <a:latin typeface="Arial" charset="0"/>
                <a:ea typeface="ヒラギノ角ゴ Pro W3" charset="0"/>
                <a:cs typeface="ヒラギノ角ゴ Pro W3" charset="0"/>
              </a:rPr>
              <a:t>’</a:t>
            </a:r>
            <a:r>
              <a:rPr lang="en-US" altLang="ja-JP" sz="1800" i="1" dirty="0">
                <a:latin typeface="Arial" charset="0"/>
                <a:ea typeface="ヒラギノ角ゴ Pro W3" charset="0"/>
                <a:cs typeface="ヒラギノ角ゴ Pro W3" charset="0"/>
              </a:rPr>
              <a:t>s New Collegiate Dictionary</a:t>
            </a:r>
            <a:endParaRPr lang="en-US" sz="2400" dirty="0">
              <a:latin typeface="Arial" charset="0"/>
              <a:ea typeface="ヒラギノ角ゴ Pro W3" charset="0"/>
              <a:cs typeface="ヒラギノ角ゴ Pro W3" charset="0"/>
            </a:endParaRPr>
          </a:p>
        </p:txBody>
      </p:sp>
      <p:grpSp>
        <p:nvGrpSpPr>
          <p:cNvPr id="10" name="Group 9"/>
          <p:cNvGrpSpPr/>
          <p:nvPr/>
        </p:nvGrpSpPr>
        <p:grpSpPr>
          <a:xfrm>
            <a:off x="12700" y="6288897"/>
            <a:ext cx="9144378" cy="581802"/>
            <a:chOff x="12700" y="6288897"/>
            <a:chExt cx="9144378" cy="581802"/>
          </a:xfrm>
        </p:grpSpPr>
        <p:sp>
          <p:nvSpPr>
            <p:cNvPr id="11" name="Rectangle 10"/>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4" name="TextBox 13"/>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3095545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19374"/>
            <a:ext cx="7835900" cy="1511300"/>
          </a:xfrm>
        </p:spPr>
        <p:txBody>
          <a:bodyPr>
            <a:normAutofit lnSpcReduction="10000"/>
          </a:bodyPr>
          <a:lstStyle/>
          <a:p>
            <a:pPr marL="0" indent="0" algn="ctr">
              <a:buNone/>
            </a:pPr>
            <a:r>
              <a:rPr lang="en-US" i="1" dirty="0">
                <a:solidFill>
                  <a:srgbClr val="008000"/>
                </a:solidFill>
              </a:rPr>
              <a:t>“Discipline is training that is expected to produce a specific character or pattern of behavior.”</a:t>
            </a:r>
          </a:p>
        </p:txBody>
      </p:sp>
      <p:sp>
        <p:nvSpPr>
          <p:cNvPr id="7" name="TextBox 6"/>
          <p:cNvSpPr txBox="1"/>
          <p:nvPr/>
        </p:nvSpPr>
        <p:spPr>
          <a:xfrm>
            <a:off x="6273800" y="3105666"/>
            <a:ext cx="1714500" cy="369332"/>
          </a:xfrm>
          <a:prstGeom prst="rect">
            <a:avLst/>
          </a:prstGeom>
          <a:noFill/>
        </p:spPr>
        <p:txBody>
          <a:bodyPr wrap="square" rtlCol="0">
            <a:spAutoFit/>
          </a:bodyPr>
          <a:lstStyle/>
          <a:p>
            <a:pPr algn="r"/>
            <a:r>
              <a:rPr lang="en-US" dirty="0"/>
              <a:t>Gary </a:t>
            </a:r>
            <a:r>
              <a:rPr lang="en-US" dirty="0" err="1"/>
              <a:t>Pinkel</a:t>
            </a:r>
            <a:endParaRPr lang="en-US" dirty="0"/>
          </a:p>
        </p:txBody>
      </p:sp>
      <p:grpSp>
        <p:nvGrpSpPr>
          <p:cNvPr id="8" name="Group 7"/>
          <p:cNvGrpSpPr/>
          <p:nvPr/>
        </p:nvGrpSpPr>
        <p:grpSpPr>
          <a:xfrm>
            <a:off x="12700" y="6288897"/>
            <a:ext cx="9144378" cy="581802"/>
            <a:chOff x="12700" y="6288897"/>
            <a:chExt cx="9144378" cy="581802"/>
          </a:xfrm>
        </p:grpSpPr>
        <p:sp>
          <p:nvSpPr>
            <p:cNvPr id="10" name="Rectangle 9"/>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TextBox 12"/>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2471325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Prevention is Key </a:t>
            </a:r>
          </a:p>
        </p:txBody>
      </p:sp>
      <p:sp>
        <p:nvSpPr>
          <p:cNvPr id="3" name="Content Placeholder 2"/>
          <p:cNvSpPr>
            <a:spLocks noGrp="1"/>
          </p:cNvSpPr>
          <p:nvPr>
            <p:ph idx="1"/>
          </p:nvPr>
        </p:nvSpPr>
        <p:spPr/>
        <p:txBody>
          <a:bodyPr>
            <a:normAutofit/>
          </a:bodyPr>
          <a:lstStyle/>
          <a:p>
            <a:pPr marL="0" indent="0">
              <a:buNone/>
            </a:pPr>
            <a:r>
              <a:rPr lang="en-US" dirty="0"/>
              <a:t>When inappropriate behaviors occur, assess antecedent events and ask:</a:t>
            </a:r>
          </a:p>
          <a:p>
            <a:pPr>
              <a:buClr>
                <a:srgbClr val="FF0000"/>
              </a:buClr>
            </a:pPr>
            <a:r>
              <a:rPr lang="en-US" i="1" dirty="0"/>
              <a:t>Do we have </a:t>
            </a:r>
            <a:r>
              <a:rPr lang="en-US" i="1" dirty="0">
                <a:solidFill>
                  <a:srgbClr val="008000"/>
                </a:solidFill>
              </a:rPr>
              <a:t>clear expectations</a:t>
            </a:r>
            <a:r>
              <a:rPr lang="en-US" i="1" dirty="0"/>
              <a:t>?</a:t>
            </a:r>
          </a:p>
          <a:p>
            <a:pPr>
              <a:buClr>
                <a:srgbClr val="FF0000"/>
              </a:buClr>
            </a:pPr>
            <a:r>
              <a:rPr lang="en-US" i="1" dirty="0"/>
              <a:t>Have they been thoroughly </a:t>
            </a:r>
            <a:r>
              <a:rPr lang="en-US" i="1" dirty="0">
                <a:solidFill>
                  <a:srgbClr val="008000"/>
                </a:solidFill>
              </a:rPr>
              <a:t>taught</a:t>
            </a:r>
            <a:r>
              <a:rPr lang="en-US" i="1" dirty="0"/>
              <a:t>?</a:t>
            </a:r>
          </a:p>
          <a:p>
            <a:pPr>
              <a:buClr>
                <a:srgbClr val="FF0000"/>
              </a:buClr>
            </a:pPr>
            <a:r>
              <a:rPr lang="en-US" i="1" dirty="0"/>
              <a:t>Are we consistently using </a:t>
            </a:r>
            <a:r>
              <a:rPr lang="en-US" i="1" dirty="0">
                <a:solidFill>
                  <a:srgbClr val="008000"/>
                </a:solidFill>
              </a:rPr>
              <a:t>strategies to encourage</a:t>
            </a:r>
            <a:r>
              <a:rPr lang="en-US" i="1" dirty="0"/>
              <a:t> desired behaviors?</a:t>
            </a:r>
          </a:p>
        </p:txBody>
      </p:sp>
      <p:sp>
        <p:nvSpPr>
          <p:cNvPr id="11" name="TextBox 10"/>
          <p:cNvSpPr txBox="1"/>
          <p:nvPr/>
        </p:nvSpPr>
        <p:spPr>
          <a:xfrm>
            <a:off x="279400" y="5242147"/>
            <a:ext cx="7277100" cy="584776"/>
          </a:xfrm>
          <a:prstGeom prst="rect">
            <a:avLst/>
          </a:prstGeom>
          <a:noFill/>
        </p:spPr>
        <p:txBody>
          <a:bodyPr wrap="square" rtlCol="0">
            <a:spAutoFit/>
          </a:bodyPr>
          <a:lstStyle/>
          <a:p>
            <a:pPr algn="ctr"/>
            <a:r>
              <a:rPr lang="en-US" sz="3200" i="1" dirty="0"/>
              <a:t>The best defense is always a great offense.</a:t>
            </a:r>
          </a:p>
        </p:txBody>
      </p:sp>
      <p:grpSp>
        <p:nvGrpSpPr>
          <p:cNvPr id="12" name="Group 11"/>
          <p:cNvGrpSpPr/>
          <p:nvPr/>
        </p:nvGrpSpPr>
        <p:grpSpPr>
          <a:xfrm>
            <a:off x="12700" y="6288897"/>
            <a:ext cx="9144378" cy="581802"/>
            <a:chOff x="12700" y="6288897"/>
            <a:chExt cx="9144378" cy="581802"/>
          </a:xfrm>
        </p:grpSpPr>
        <p:sp>
          <p:nvSpPr>
            <p:cNvPr id="13" name="Rectangle 12"/>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6" name="TextBox 15"/>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pic>
        <p:nvPicPr>
          <p:cNvPr id="17" name="Picture 16" descr="key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8700" y="4797534"/>
            <a:ext cx="1765300" cy="1323975"/>
          </a:xfrm>
          <a:prstGeom prst="rect">
            <a:avLst/>
          </a:prstGeom>
        </p:spPr>
      </p:pic>
    </p:spTree>
    <p:extLst>
      <p:ext uri="{BB962C8B-B14F-4D97-AF65-F5344CB8AC3E}">
        <p14:creationId xmlns:p14="http://schemas.microsoft.com/office/powerpoint/2010/main" val="366302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076"/>
            <a:ext cx="8229600" cy="1143000"/>
          </a:xfrm>
        </p:spPr>
        <p:txBody>
          <a:bodyPr>
            <a:normAutofit/>
          </a:bodyPr>
          <a:lstStyle/>
          <a:p>
            <a:pPr>
              <a:defRPr/>
            </a:pPr>
            <a:r>
              <a:rPr lang="en-US" sz="6600" dirty="0">
                <a:solidFill>
                  <a:srgbClr val="008000"/>
                </a:solidFill>
                <a:latin typeface="Copperplate Gothic Bold"/>
                <a:ea typeface="ＭＳ 明朝"/>
              </a:rPr>
              <a:t>A        </a:t>
            </a:r>
            <a:r>
              <a:rPr lang="en-US" sz="6600" dirty="0">
                <a:solidFill>
                  <a:srgbClr val="FF0000"/>
                </a:solidFill>
                <a:latin typeface="Copperplate Gothic Bold"/>
                <a:ea typeface="ＭＳ 明朝"/>
              </a:rPr>
              <a:t>B        </a:t>
            </a:r>
            <a:r>
              <a:rPr lang="en-US" sz="6600" dirty="0">
                <a:solidFill>
                  <a:srgbClr val="008000"/>
                </a:solidFill>
                <a:latin typeface="Copperplate Gothic Bold"/>
                <a:ea typeface="ＭＳ 明朝"/>
              </a:rPr>
              <a:t>C</a:t>
            </a:r>
          </a:p>
        </p:txBody>
      </p:sp>
      <p:sp>
        <p:nvSpPr>
          <p:cNvPr id="5" name="Content Placeholder 4"/>
          <p:cNvSpPr>
            <a:spLocks noGrp="1"/>
          </p:cNvSpPr>
          <p:nvPr>
            <p:ph idx="1"/>
          </p:nvPr>
        </p:nvSpPr>
        <p:spPr>
          <a:xfrm>
            <a:off x="457200" y="1489076"/>
            <a:ext cx="8229600" cy="3314700"/>
          </a:xfrm>
          <a:effectLst>
            <a:outerShdw blurRad="50800" dist="38100" dir="2700000" algn="tl" rotWithShape="0">
              <a:prstClr val="black">
                <a:alpha val="40000"/>
              </a:prstClr>
            </a:outerShdw>
          </a:effectLst>
        </p:spPr>
        <p:txBody>
          <a:bodyPr>
            <a:normAutofit/>
          </a:bodyPr>
          <a:lstStyle/>
          <a:p>
            <a:endParaRPr lang="en-US" sz="4400" dirty="0">
              <a:latin typeface="Times New Roman"/>
              <a:ea typeface="ＭＳ 明朝"/>
            </a:endParaRPr>
          </a:p>
          <a:p>
            <a:pPr marL="0" indent="0">
              <a:buNone/>
            </a:pPr>
            <a:r>
              <a:rPr lang="en-US" dirty="0">
                <a:latin typeface="Franklin Gothic Book"/>
                <a:ea typeface="ＭＳ 明朝"/>
              </a:rPr>
              <a:t>		</a:t>
            </a:r>
            <a:endParaRPr lang="en-US" sz="3600" dirty="0">
              <a:latin typeface="Times New Roman"/>
              <a:ea typeface="ＭＳ 明朝"/>
            </a:endParaRPr>
          </a:p>
          <a:p>
            <a:pPr marL="0" indent="0">
              <a:buNone/>
            </a:pPr>
            <a:endParaRPr lang="en-US" dirty="0"/>
          </a:p>
        </p:txBody>
      </p:sp>
      <p:graphicFrame>
        <p:nvGraphicFramePr>
          <p:cNvPr id="7" name="Table 6"/>
          <p:cNvGraphicFramePr>
            <a:graphicFrameLocks noGrp="1"/>
          </p:cNvGraphicFramePr>
          <p:nvPr/>
        </p:nvGraphicFramePr>
        <p:xfrm>
          <a:off x="338204" y="1489077"/>
          <a:ext cx="8505170" cy="4573793"/>
        </p:xfrm>
        <a:graphic>
          <a:graphicData uri="http://schemas.openxmlformats.org/drawingml/2006/table">
            <a:tbl>
              <a:tblPr firstRow="1" bandRow="1">
                <a:tableStyleId>{5C22544A-7EE6-4342-B048-85BDC9FD1C3A}</a:tableStyleId>
              </a:tblPr>
              <a:tblGrid>
                <a:gridCol w="3068875">
                  <a:extLst>
                    <a:ext uri="{9D8B030D-6E8A-4147-A177-3AD203B41FA5}">
                      <a16:colId xmlns:a16="http://schemas.microsoft.com/office/drawing/2014/main" val="20000"/>
                    </a:ext>
                  </a:extLst>
                </a:gridCol>
                <a:gridCol w="2467628">
                  <a:extLst>
                    <a:ext uri="{9D8B030D-6E8A-4147-A177-3AD203B41FA5}">
                      <a16:colId xmlns:a16="http://schemas.microsoft.com/office/drawing/2014/main" val="20001"/>
                    </a:ext>
                  </a:extLst>
                </a:gridCol>
                <a:gridCol w="2968667">
                  <a:extLst>
                    <a:ext uri="{9D8B030D-6E8A-4147-A177-3AD203B41FA5}">
                      <a16:colId xmlns:a16="http://schemas.microsoft.com/office/drawing/2014/main" val="20002"/>
                    </a:ext>
                  </a:extLst>
                </a:gridCol>
              </a:tblGrid>
              <a:tr h="465130">
                <a:tc>
                  <a:txBody>
                    <a:bodyPr/>
                    <a:lstStyle/>
                    <a:p>
                      <a:pPr algn="ctr"/>
                      <a:r>
                        <a:rPr lang="en-US" sz="2000" b="1" dirty="0">
                          <a:solidFill>
                            <a:srgbClr val="000000"/>
                          </a:solidFill>
                        </a:rPr>
                        <a:t>Antecedent</a:t>
                      </a:r>
                    </a:p>
                  </a:txBody>
                  <a:tcPr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tc>
                  <a:txBody>
                    <a:bodyPr/>
                    <a:lstStyle/>
                    <a:p>
                      <a:pPr marL="63500" indent="0" algn="ctr"/>
                      <a:r>
                        <a:rPr lang="en-US" sz="2000" b="1" dirty="0">
                          <a:solidFill>
                            <a:srgbClr val="000000"/>
                          </a:solidFill>
                        </a:rPr>
                        <a:t>Behavior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tc>
                  <a:txBody>
                    <a:bodyPr/>
                    <a:lstStyle/>
                    <a:p>
                      <a:pPr algn="ctr"/>
                      <a:r>
                        <a:rPr lang="en-US" sz="2000" b="1" dirty="0">
                          <a:solidFill>
                            <a:srgbClr val="000000"/>
                          </a:solidFill>
                        </a:rPr>
                        <a:t>Consequence</a:t>
                      </a:r>
                    </a:p>
                  </a:txBody>
                  <a:tcPr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108663">
                <a:tc>
                  <a:txBody>
                    <a:bodyPr/>
                    <a:lstStyle/>
                    <a:p>
                      <a:pPr algn="ctr"/>
                      <a:r>
                        <a:rPr lang="en-US" sz="1800" b="0" dirty="0">
                          <a:solidFill>
                            <a:srgbClr val="000000"/>
                          </a:solidFill>
                          <a:latin typeface="+mn-lt"/>
                        </a:rPr>
                        <a:t>Students are working</a:t>
                      </a:r>
                      <a:r>
                        <a:rPr lang="en-US" sz="1800" b="0" baseline="0" dirty="0">
                          <a:solidFill>
                            <a:srgbClr val="000000"/>
                          </a:solidFill>
                          <a:latin typeface="+mn-lt"/>
                        </a:rPr>
                        <a:t> on assigned tasks in small groups.</a:t>
                      </a:r>
                    </a:p>
                    <a:p>
                      <a:pPr algn="ctr"/>
                      <a:endParaRPr lang="en-US" sz="1800" b="0" dirty="0">
                        <a:solidFill>
                          <a:srgbClr val="000000"/>
                        </a:solidFill>
                        <a:latin typeface="+mn-lt"/>
                      </a:endParaRPr>
                    </a:p>
                    <a:p>
                      <a:pPr marL="171450" marR="0" indent="-171450" algn="ctr" defTabSz="4572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endParaRPr lang="en-US" sz="1800" i="1" baseline="0" dirty="0"/>
                    </a:p>
                    <a:p>
                      <a:pPr marL="171450" marR="0" indent="-171450" algn="ctr" defTabSz="4572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endParaRPr lang="en-US" sz="1800" i="1" baseline="0" dirty="0"/>
                    </a:p>
                    <a:p>
                      <a:pPr marL="171450" marR="0" indent="-171450" algn="ctr" defTabSz="4572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endParaRPr lang="en-US" sz="1800" i="1" baseline="0" dirty="0"/>
                    </a:p>
                    <a:p>
                      <a:pPr marL="171450" marR="0" indent="-171450" algn="ctr" defTabSz="4572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endParaRPr lang="en-US" sz="1800" i="1" baseline="0" dirty="0"/>
                    </a:p>
                    <a:p>
                      <a:pPr marL="171450" marR="0" indent="-171450" algn="ctr" defTabSz="4572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endParaRPr lang="en-US" sz="1800" i="1" baseline="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noFill/>
                  </a:tcPr>
                </a:tc>
                <a:tc>
                  <a:txBody>
                    <a:bodyPr/>
                    <a:lstStyle/>
                    <a:p>
                      <a:pPr marL="63500" indent="0" algn="ctr"/>
                      <a:r>
                        <a:rPr lang="en-US" sz="1800" b="0" dirty="0">
                          <a:solidFill>
                            <a:srgbClr val="000000"/>
                          </a:solidFill>
                          <a:latin typeface="+mn-lt"/>
                        </a:rPr>
                        <a:t>45% of 6</a:t>
                      </a:r>
                      <a:r>
                        <a:rPr lang="en-US" sz="1800" b="0" baseline="30000" dirty="0">
                          <a:solidFill>
                            <a:srgbClr val="000000"/>
                          </a:solidFill>
                          <a:latin typeface="+mn-lt"/>
                        </a:rPr>
                        <a:t>th</a:t>
                      </a:r>
                      <a:r>
                        <a:rPr lang="en-US" sz="1800" b="0" dirty="0">
                          <a:solidFill>
                            <a:srgbClr val="000000"/>
                          </a:solidFill>
                          <a:latin typeface="+mn-lt"/>
                        </a:rPr>
                        <a:t> Grade Students are speaking disrespectfully to peers in the classroom.</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noFill/>
                  </a:tcPr>
                </a:tc>
                <a:tc>
                  <a:txBody>
                    <a:bodyPr/>
                    <a:lstStyle/>
                    <a:p>
                      <a:pPr algn="ctr"/>
                      <a:r>
                        <a:rPr lang="en-US" sz="1800" b="0" dirty="0">
                          <a:solidFill>
                            <a:schemeClr val="tx1"/>
                          </a:solidFill>
                          <a:latin typeface="+mn-lt"/>
                        </a:rPr>
                        <a:t>Students</a:t>
                      </a:r>
                      <a:r>
                        <a:rPr lang="en-US" sz="1800" b="0" baseline="0" dirty="0">
                          <a:solidFill>
                            <a:schemeClr val="tx1"/>
                          </a:solidFill>
                          <a:latin typeface="+mn-lt"/>
                        </a:rPr>
                        <a:t> are reprimanded for speaking disrespectfully. </a:t>
                      </a:r>
                    </a:p>
                    <a:p>
                      <a:pPr algn="ctr"/>
                      <a:r>
                        <a:rPr lang="en-US" sz="1800" b="0" baseline="0" dirty="0">
                          <a:solidFill>
                            <a:schemeClr val="tx1"/>
                          </a:solidFill>
                          <a:latin typeface="+mn-lt"/>
                        </a:rPr>
                        <a:t> </a:t>
                      </a:r>
                    </a:p>
                    <a:p>
                      <a:pPr algn="ctr"/>
                      <a:r>
                        <a:rPr lang="en-US" sz="1800" b="0" baseline="0" dirty="0">
                          <a:solidFill>
                            <a:schemeClr val="tx1"/>
                          </a:solidFill>
                          <a:latin typeface="+mn-lt"/>
                        </a:rPr>
                        <a:t>Some receive a referral to the office.</a:t>
                      </a:r>
                      <a:endParaRPr lang="en-US" sz="1800" b="0" dirty="0">
                        <a:solidFill>
                          <a:schemeClr val="tx1"/>
                        </a:solidFill>
                        <a:latin typeface="+mn-lt"/>
                      </a:endParaRP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noFill/>
                  </a:tcPr>
                </a:tc>
                <a:extLst>
                  <a:ext uri="{0D108BD9-81ED-4DB2-BD59-A6C34878D82A}">
                    <a16:rowId xmlns:a16="http://schemas.microsoft.com/office/drawing/2014/main" val="10001"/>
                  </a:ext>
                </a:extLst>
              </a:tr>
            </a:tbl>
          </a:graphicData>
        </a:graphic>
      </p:graphicFrame>
      <p:grpSp>
        <p:nvGrpSpPr>
          <p:cNvPr id="12" name="Group 11"/>
          <p:cNvGrpSpPr/>
          <p:nvPr/>
        </p:nvGrpSpPr>
        <p:grpSpPr>
          <a:xfrm>
            <a:off x="12700" y="6288897"/>
            <a:ext cx="9144378" cy="581802"/>
            <a:chOff x="12700" y="6288897"/>
            <a:chExt cx="9144378" cy="581802"/>
          </a:xfrm>
        </p:grpSpPr>
        <p:sp>
          <p:nvSpPr>
            <p:cNvPr id="13" name="Rectangle 12"/>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7" name="TextBox 16"/>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
        <p:nvSpPr>
          <p:cNvPr id="16" name="Right Arrow 15"/>
          <p:cNvSpPr/>
          <p:nvPr/>
        </p:nvSpPr>
        <p:spPr>
          <a:xfrm>
            <a:off x="2738762" y="733426"/>
            <a:ext cx="1269566" cy="368300"/>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a:off x="5146891" y="733426"/>
            <a:ext cx="1269566" cy="368300"/>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ounded Rectangular Callout 3"/>
          <p:cNvSpPr/>
          <p:nvPr/>
        </p:nvSpPr>
        <p:spPr>
          <a:xfrm>
            <a:off x="565398" y="2733261"/>
            <a:ext cx="2743200" cy="1371600"/>
          </a:xfrm>
          <a:prstGeom prst="wedgeRoundRectCallout">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buClr>
                <a:srgbClr val="FF0000"/>
              </a:buClr>
              <a:defRPr/>
            </a:pPr>
            <a:r>
              <a:rPr lang="en-US" i="1" dirty="0">
                <a:solidFill>
                  <a:prstClr val="black"/>
                </a:solidFill>
              </a:rPr>
              <a:t>Is there a classroom rule that indicates students are to use respectful language with peers?</a:t>
            </a:r>
          </a:p>
        </p:txBody>
      </p:sp>
      <p:sp>
        <p:nvSpPr>
          <p:cNvPr id="6" name="Rounded Rectangular Callout 5"/>
          <p:cNvSpPr/>
          <p:nvPr/>
        </p:nvSpPr>
        <p:spPr>
          <a:xfrm>
            <a:off x="673596" y="4373217"/>
            <a:ext cx="2526804" cy="1510749"/>
          </a:xfrm>
          <a:prstGeom prst="wedgeRoundRectCallout">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buClr>
                <a:srgbClr val="FF0000"/>
              </a:buClr>
              <a:defRPr/>
            </a:pPr>
            <a:r>
              <a:rPr lang="en-US" i="1" dirty="0">
                <a:solidFill>
                  <a:prstClr val="black"/>
                </a:solidFill>
              </a:rPr>
              <a:t>Has the rule to use respectful language with peers been taught and practiced in the classroom?</a:t>
            </a:r>
            <a:endParaRPr lang="en-US" dirty="0">
              <a:solidFill>
                <a:prstClr val="black"/>
              </a:solidFill>
            </a:endParaRPr>
          </a:p>
        </p:txBody>
      </p:sp>
      <p:sp>
        <p:nvSpPr>
          <p:cNvPr id="8" name="Rounded Rectangular Callout 7"/>
          <p:cNvSpPr/>
          <p:nvPr/>
        </p:nvSpPr>
        <p:spPr>
          <a:xfrm>
            <a:off x="6241774" y="3677478"/>
            <a:ext cx="2186609" cy="2206489"/>
          </a:xfrm>
          <a:prstGeom prst="wedgeRoundRectCallout">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buClr>
                <a:srgbClr val="FF0000"/>
              </a:buClr>
              <a:defRPr/>
            </a:pPr>
            <a:r>
              <a:rPr lang="en-US" i="1" dirty="0">
                <a:solidFill>
                  <a:prstClr val="black"/>
                </a:solidFill>
              </a:rPr>
              <a:t>Has the use </a:t>
            </a:r>
          </a:p>
          <a:p>
            <a:pPr lvl="0" algn="ctr">
              <a:buClr>
                <a:srgbClr val="FF0000"/>
              </a:buClr>
              <a:defRPr/>
            </a:pPr>
            <a:r>
              <a:rPr lang="en-US" i="1" dirty="0">
                <a:solidFill>
                  <a:prstClr val="black"/>
                </a:solidFill>
              </a:rPr>
              <a:t>of respectful language with peers been encouraged using tangibles and specific positive feedback?</a:t>
            </a:r>
          </a:p>
        </p:txBody>
      </p:sp>
    </p:spTree>
    <p:extLst>
      <p:ext uri="{BB962C8B-B14F-4D97-AF65-F5344CB8AC3E}">
        <p14:creationId xmlns:p14="http://schemas.microsoft.com/office/powerpoint/2010/main" val="298839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82515" y="2330849"/>
            <a:ext cx="7015285" cy="1845986"/>
          </a:xfrm>
        </p:spPr>
        <p:txBody>
          <a:bodyPr>
            <a:noAutofit/>
          </a:bodyPr>
          <a:lstStyle/>
          <a:p>
            <a:pPr marL="0" indent="0">
              <a:lnSpc>
                <a:spcPct val="120000"/>
              </a:lnSpc>
              <a:spcBef>
                <a:spcPts val="0"/>
              </a:spcBef>
              <a:spcAft>
                <a:spcPts val="600"/>
              </a:spcAft>
              <a:buNone/>
            </a:pPr>
            <a:r>
              <a:rPr lang="en-US" sz="2400" dirty="0">
                <a:solidFill>
                  <a:srgbClr val="008000"/>
                </a:solidFill>
              </a:rPr>
              <a:t>Items for Teams to Bring:</a:t>
            </a:r>
          </a:p>
          <a:p>
            <a:pPr>
              <a:lnSpc>
                <a:spcPct val="120000"/>
              </a:lnSpc>
              <a:spcBef>
                <a:spcPts val="0"/>
              </a:spcBef>
              <a:spcAft>
                <a:spcPts val="600"/>
              </a:spcAft>
            </a:pPr>
            <a:r>
              <a:rPr lang="en-US" sz="2400" dirty="0">
                <a:solidFill>
                  <a:srgbClr val="008000"/>
                </a:solidFill>
              </a:rPr>
              <a:t>Office Discipline Referral Form</a:t>
            </a:r>
          </a:p>
          <a:p>
            <a:pPr>
              <a:lnSpc>
                <a:spcPct val="120000"/>
              </a:lnSpc>
              <a:spcBef>
                <a:spcPts val="0"/>
              </a:spcBef>
              <a:spcAft>
                <a:spcPts val="600"/>
              </a:spcAft>
            </a:pPr>
            <a:r>
              <a:rPr lang="en-US" sz="2400" dirty="0">
                <a:solidFill>
                  <a:srgbClr val="008000"/>
                </a:solidFill>
              </a:rPr>
              <a:t>School Handbook (Student Code of Conduct)</a:t>
            </a:r>
          </a:p>
          <a:p>
            <a:pPr>
              <a:lnSpc>
                <a:spcPct val="120000"/>
              </a:lnSpc>
              <a:spcBef>
                <a:spcPts val="0"/>
              </a:spcBef>
              <a:spcAft>
                <a:spcPts val="600"/>
              </a:spcAft>
            </a:pPr>
            <a:r>
              <a:rPr lang="en-US" sz="2400" dirty="0">
                <a:solidFill>
                  <a:srgbClr val="008000"/>
                </a:solidFill>
              </a:rPr>
              <a:t>Action Plan</a:t>
            </a:r>
          </a:p>
          <a:p>
            <a:pPr>
              <a:lnSpc>
                <a:spcPct val="120000"/>
              </a:lnSpc>
              <a:spcBef>
                <a:spcPts val="0"/>
              </a:spcBef>
              <a:spcAft>
                <a:spcPts val="600"/>
              </a:spcAft>
            </a:pPr>
            <a:r>
              <a:rPr lang="en-US" sz="2400" dirty="0">
                <a:solidFill>
                  <a:srgbClr val="008000"/>
                </a:solidFill>
              </a:rPr>
              <a:t>Workbook</a:t>
            </a:r>
          </a:p>
          <a:p>
            <a:pPr>
              <a:lnSpc>
                <a:spcPct val="120000"/>
              </a:lnSpc>
              <a:spcBef>
                <a:spcPts val="0"/>
              </a:spcBef>
              <a:spcAft>
                <a:spcPts val="600"/>
              </a:spcAft>
            </a:pPr>
            <a:r>
              <a:rPr lang="en-US" sz="2400" dirty="0">
                <a:solidFill>
                  <a:srgbClr val="008000"/>
                </a:solidFill>
              </a:rPr>
              <a:t>Laptop or iPad</a:t>
            </a:r>
          </a:p>
          <a:p>
            <a:pPr>
              <a:lnSpc>
                <a:spcPct val="120000"/>
              </a:lnSpc>
              <a:spcBef>
                <a:spcPts val="0"/>
              </a:spcBef>
              <a:spcAft>
                <a:spcPts val="600"/>
              </a:spcAft>
            </a:pPr>
            <a:endParaRPr lang="en-US" sz="2400" dirty="0">
              <a:solidFill>
                <a:srgbClr val="008000"/>
              </a:solidFill>
            </a:endParaRPr>
          </a:p>
          <a:p>
            <a:pPr>
              <a:lnSpc>
                <a:spcPct val="120000"/>
              </a:lnSpc>
              <a:spcBef>
                <a:spcPts val="0"/>
              </a:spcBef>
              <a:spcAft>
                <a:spcPts val="600"/>
              </a:spcAft>
            </a:pPr>
            <a:endParaRPr lang="en-US" sz="2400" dirty="0"/>
          </a:p>
        </p:txBody>
      </p:sp>
      <p:pic>
        <p:nvPicPr>
          <p:cNvPr id="6" name="Picture 5" descr="Macintosh HD:Users:wellspl:Desktop:Bloc notes.png"/>
          <p:cNvPicPr/>
          <p:nvPr/>
        </p:nvPicPr>
        <p:blipFill>
          <a:blip r:embed="rId2">
            <a:extLst>
              <a:ext uri="{28A0092B-C50C-407E-A947-70E740481C1C}">
                <a14:useLocalDpi xmlns:a14="http://schemas.microsoft.com/office/drawing/2010/main" val="0"/>
              </a:ext>
            </a:extLst>
          </a:blip>
          <a:srcRect/>
          <a:stretch>
            <a:fillRect/>
          </a:stretch>
        </p:blipFill>
        <p:spPr bwMode="auto">
          <a:xfrm>
            <a:off x="774700" y="407035"/>
            <a:ext cx="2136140" cy="1967865"/>
          </a:xfrm>
          <a:prstGeom prst="rect">
            <a:avLst/>
          </a:prstGeom>
          <a:noFill/>
          <a:ln>
            <a:noFill/>
          </a:ln>
          <a:extLst>
            <a:ext uri="{FAA26D3D-D897-4be2-8F04-BA451C77F1D7}">
              <ma14:placeholderFlag xmlns:ma14="http://schemas.microsoft.com/office/mac/drawingml/2011/main" xmlns=""/>
            </a:ext>
          </a:extLst>
        </p:spPr>
      </p:pic>
      <p:sp>
        <p:nvSpPr>
          <p:cNvPr id="7" name="Text Box 3"/>
          <p:cNvSpPr txBox="1"/>
          <p:nvPr/>
        </p:nvSpPr>
        <p:spPr>
          <a:xfrm>
            <a:off x="1409065" y="729615"/>
            <a:ext cx="6388735" cy="1010285"/>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3600" dirty="0">
                <a:effectLst/>
                <a:latin typeface="Calibri"/>
                <a:ea typeface="ＭＳ 明朝"/>
                <a:cs typeface="Times New Roman"/>
              </a:rPr>
              <a:t>Facilitator Notes </a:t>
            </a:r>
          </a:p>
          <a:p>
            <a:pPr marL="0" marR="0">
              <a:spcBef>
                <a:spcPts val="0"/>
              </a:spcBef>
              <a:spcAft>
                <a:spcPts val="0"/>
              </a:spcAft>
            </a:pPr>
            <a:r>
              <a:rPr lang="en-US" sz="2400" dirty="0">
                <a:effectLst/>
                <a:latin typeface="Calibri"/>
                <a:ea typeface="ＭＳ 明朝"/>
                <a:cs typeface="Times New Roman"/>
              </a:rPr>
              <a:t>(Remove before training.)</a:t>
            </a:r>
            <a:endParaRPr lang="en-US" sz="2400" dirty="0">
              <a:effectLst/>
              <a:ea typeface="ＭＳ 明朝"/>
              <a:cs typeface="Times New Roman"/>
            </a:endParaRPr>
          </a:p>
        </p:txBody>
      </p:sp>
      <p:grpSp>
        <p:nvGrpSpPr>
          <p:cNvPr id="8" name="Group 7"/>
          <p:cNvGrpSpPr/>
          <p:nvPr/>
        </p:nvGrpSpPr>
        <p:grpSpPr>
          <a:xfrm>
            <a:off x="12700" y="6211407"/>
            <a:ext cx="9144378" cy="659292"/>
            <a:chOff x="12700" y="6211407"/>
            <a:chExt cx="9144378" cy="659292"/>
          </a:xfrm>
        </p:grpSpPr>
        <p:sp>
          <p:nvSpPr>
            <p:cNvPr id="10" name="Rectangle 9"/>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2779963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076"/>
            <a:ext cx="8229600" cy="1143000"/>
          </a:xfrm>
        </p:spPr>
        <p:txBody>
          <a:bodyPr>
            <a:normAutofit/>
          </a:bodyPr>
          <a:lstStyle/>
          <a:p>
            <a:pPr>
              <a:defRPr/>
            </a:pPr>
            <a:r>
              <a:rPr lang="en-US" sz="6600" dirty="0">
                <a:solidFill>
                  <a:srgbClr val="008000"/>
                </a:solidFill>
                <a:latin typeface="Copperplate Gothic Bold"/>
                <a:ea typeface="ＭＳ 明朝"/>
              </a:rPr>
              <a:t>A        </a:t>
            </a:r>
            <a:r>
              <a:rPr lang="en-US" sz="6600" dirty="0">
                <a:solidFill>
                  <a:srgbClr val="FF0000"/>
                </a:solidFill>
                <a:latin typeface="Copperplate Gothic Bold"/>
                <a:ea typeface="ＭＳ 明朝"/>
              </a:rPr>
              <a:t>B        </a:t>
            </a:r>
            <a:r>
              <a:rPr lang="en-US" sz="6600" dirty="0">
                <a:solidFill>
                  <a:srgbClr val="008000"/>
                </a:solidFill>
                <a:latin typeface="Copperplate Gothic Bold"/>
                <a:ea typeface="ＭＳ 明朝"/>
              </a:rPr>
              <a:t>C</a:t>
            </a:r>
          </a:p>
        </p:txBody>
      </p:sp>
      <p:sp>
        <p:nvSpPr>
          <p:cNvPr id="5" name="Content Placeholder 4"/>
          <p:cNvSpPr>
            <a:spLocks noGrp="1"/>
          </p:cNvSpPr>
          <p:nvPr>
            <p:ph idx="1"/>
          </p:nvPr>
        </p:nvSpPr>
        <p:spPr>
          <a:xfrm>
            <a:off x="457200" y="1489076"/>
            <a:ext cx="8229600" cy="3314700"/>
          </a:xfrm>
          <a:effectLst>
            <a:outerShdw blurRad="50800" dist="38100" dir="2700000" algn="tl" rotWithShape="0">
              <a:prstClr val="black">
                <a:alpha val="40000"/>
              </a:prstClr>
            </a:outerShdw>
          </a:effectLst>
        </p:spPr>
        <p:txBody>
          <a:bodyPr>
            <a:normAutofit/>
          </a:bodyPr>
          <a:lstStyle/>
          <a:p>
            <a:endParaRPr lang="en-US" sz="4400" dirty="0">
              <a:latin typeface="Times New Roman"/>
              <a:ea typeface="ＭＳ 明朝"/>
            </a:endParaRPr>
          </a:p>
          <a:p>
            <a:pPr marL="0" indent="0">
              <a:buNone/>
            </a:pPr>
            <a:r>
              <a:rPr lang="en-US" dirty="0">
                <a:latin typeface="Franklin Gothic Book"/>
                <a:ea typeface="ＭＳ 明朝"/>
              </a:rPr>
              <a:t>		</a:t>
            </a:r>
            <a:endParaRPr lang="en-US" sz="3600" dirty="0">
              <a:latin typeface="Times New Roman"/>
              <a:ea typeface="ＭＳ 明朝"/>
            </a:endParaRPr>
          </a:p>
          <a:p>
            <a:pPr marL="0" indent="0">
              <a:buNone/>
            </a:pPr>
            <a:endParaRPr lang="en-US" dirty="0"/>
          </a:p>
        </p:txBody>
      </p:sp>
      <p:graphicFrame>
        <p:nvGraphicFramePr>
          <p:cNvPr id="7" name="Table 6"/>
          <p:cNvGraphicFramePr>
            <a:graphicFrameLocks noGrp="1"/>
          </p:cNvGraphicFramePr>
          <p:nvPr/>
        </p:nvGraphicFramePr>
        <p:xfrm>
          <a:off x="338204" y="1489077"/>
          <a:ext cx="8505170" cy="4722330"/>
        </p:xfrm>
        <a:graphic>
          <a:graphicData uri="http://schemas.openxmlformats.org/drawingml/2006/table">
            <a:tbl>
              <a:tblPr firstRow="1" bandRow="1">
                <a:tableStyleId>{5C22544A-7EE6-4342-B048-85BDC9FD1C3A}</a:tableStyleId>
              </a:tblPr>
              <a:tblGrid>
                <a:gridCol w="3068875">
                  <a:extLst>
                    <a:ext uri="{9D8B030D-6E8A-4147-A177-3AD203B41FA5}">
                      <a16:colId xmlns:a16="http://schemas.microsoft.com/office/drawing/2014/main" val="20000"/>
                    </a:ext>
                  </a:extLst>
                </a:gridCol>
                <a:gridCol w="2467628">
                  <a:extLst>
                    <a:ext uri="{9D8B030D-6E8A-4147-A177-3AD203B41FA5}">
                      <a16:colId xmlns:a16="http://schemas.microsoft.com/office/drawing/2014/main" val="20001"/>
                    </a:ext>
                  </a:extLst>
                </a:gridCol>
                <a:gridCol w="2968667">
                  <a:extLst>
                    <a:ext uri="{9D8B030D-6E8A-4147-A177-3AD203B41FA5}">
                      <a16:colId xmlns:a16="http://schemas.microsoft.com/office/drawing/2014/main" val="20002"/>
                    </a:ext>
                  </a:extLst>
                </a:gridCol>
              </a:tblGrid>
              <a:tr h="480235">
                <a:tc>
                  <a:txBody>
                    <a:bodyPr/>
                    <a:lstStyle/>
                    <a:p>
                      <a:pPr algn="ctr"/>
                      <a:r>
                        <a:rPr lang="en-US" sz="2000" b="1" dirty="0">
                          <a:solidFill>
                            <a:srgbClr val="000000"/>
                          </a:solidFill>
                        </a:rPr>
                        <a:t>Antecedent</a:t>
                      </a:r>
                    </a:p>
                  </a:txBody>
                  <a:tcPr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tc>
                  <a:txBody>
                    <a:bodyPr/>
                    <a:lstStyle/>
                    <a:p>
                      <a:pPr marL="63500" indent="0" algn="ctr"/>
                      <a:r>
                        <a:rPr lang="en-US" sz="2000" b="1" dirty="0">
                          <a:solidFill>
                            <a:srgbClr val="000000"/>
                          </a:solidFill>
                        </a:rPr>
                        <a:t>Behavior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tc>
                  <a:txBody>
                    <a:bodyPr/>
                    <a:lstStyle/>
                    <a:p>
                      <a:pPr algn="ctr"/>
                      <a:r>
                        <a:rPr lang="en-US" sz="2000" b="1" dirty="0">
                          <a:solidFill>
                            <a:srgbClr val="000000"/>
                          </a:solidFill>
                        </a:rPr>
                        <a:t>Consequence</a:t>
                      </a:r>
                    </a:p>
                  </a:txBody>
                  <a:tcPr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242095">
                <a:tc>
                  <a:txBody>
                    <a:bodyPr/>
                    <a:lstStyle/>
                    <a:p>
                      <a:pPr marL="171450" marR="0" indent="-171450" algn="l" defTabSz="4572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en-US" sz="2000" i="0" baseline="0" dirty="0"/>
                        <a:t>Classroom Rule: Use appropriate tone and language with peers and adults </a:t>
                      </a:r>
                    </a:p>
                    <a:p>
                      <a:pPr marL="0" marR="0" indent="0" algn="l" defTabSz="457200" rtl="0" eaLnBrk="1" fontAlgn="auto" latinLnBrk="0" hangingPunct="1">
                        <a:lnSpc>
                          <a:spcPct val="100000"/>
                        </a:lnSpc>
                        <a:spcBef>
                          <a:spcPts val="0"/>
                        </a:spcBef>
                        <a:spcAft>
                          <a:spcPts val="0"/>
                        </a:spcAft>
                        <a:buClr>
                          <a:srgbClr val="FF0000"/>
                        </a:buClr>
                        <a:buSzTx/>
                        <a:buFont typeface="Arial" panose="020B0604020202020204" pitchFamily="34" charset="0"/>
                        <a:buNone/>
                        <a:tabLst/>
                        <a:defRPr/>
                      </a:pPr>
                      <a:endParaRPr lang="en-US" sz="2000" b="0" i="0" baseline="0" dirty="0">
                        <a:solidFill>
                          <a:srgbClr val="000000"/>
                        </a:solidFill>
                      </a:endParaRPr>
                    </a:p>
                    <a:p>
                      <a:pPr marL="171450" marR="0" indent="-171450" algn="l" defTabSz="4572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en-US" sz="2000" b="0" i="0" baseline="0" dirty="0">
                          <a:solidFill>
                            <a:srgbClr val="000000"/>
                          </a:solidFill>
                        </a:rPr>
                        <a:t>The rule has been taught using Smart Board lesson written by teacher work group and videos produced by students.</a:t>
                      </a:r>
                      <a:endParaRPr lang="en-US" sz="2000" i="1" baseline="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noFill/>
                  </a:tcPr>
                </a:tc>
                <a:tc>
                  <a:txBody>
                    <a:bodyPr/>
                    <a:lstStyle/>
                    <a:p>
                      <a:pPr marL="63500" indent="0" algn="ctr"/>
                      <a:r>
                        <a:rPr lang="en-US" sz="2000" b="0" dirty="0">
                          <a:solidFill>
                            <a:srgbClr val="000000"/>
                          </a:solidFill>
                        </a:rPr>
                        <a:t>90% of 6</a:t>
                      </a:r>
                      <a:r>
                        <a:rPr lang="en-US" sz="2000" b="0" baseline="30000" dirty="0">
                          <a:solidFill>
                            <a:srgbClr val="000000"/>
                          </a:solidFill>
                        </a:rPr>
                        <a:t>th</a:t>
                      </a:r>
                      <a:r>
                        <a:rPr lang="en-US" sz="2000" b="0" dirty="0">
                          <a:solidFill>
                            <a:srgbClr val="000000"/>
                          </a:solidFill>
                        </a:rPr>
                        <a:t> Grade Students use</a:t>
                      </a:r>
                      <a:r>
                        <a:rPr lang="en-US" sz="2000" b="0" baseline="0" dirty="0">
                          <a:solidFill>
                            <a:srgbClr val="000000"/>
                          </a:solidFill>
                        </a:rPr>
                        <a:t> respectful language with peers </a:t>
                      </a:r>
                      <a:r>
                        <a:rPr lang="en-US" sz="2000" b="0" dirty="0">
                          <a:solidFill>
                            <a:srgbClr val="000000"/>
                          </a:solidFill>
                        </a:rPr>
                        <a:t>in the classroom.</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noFill/>
                  </a:tcPr>
                </a:tc>
                <a:tc>
                  <a:txBody>
                    <a:bodyPr/>
                    <a:lstStyle/>
                    <a:p>
                      <a:pPr marL="228600" indent="-228600" algn="l">
                        <a:buClr>
                          <a:srgbClr val="FF0000"/>
                        </a:buClr>
                        <a:buFont typeface="Arial" panose="020B0604020202020204" pitchFamily="34" charset="0"/>
                        <a:buChar char="•"/>
                      </a:pPr>
                      <a:r>
                        <a:rPr lang="en-US" sz="2000" b="0" dirty="0">
                          <a:solidFill>
                            <a:schemeClr val="tx1"/>
                          </a:solidFill>
                        </a:rPr>
                        <a:t>Staff</a:t>
                      </a:r>
                      <a:r>
                        <a:rPr lang="en-US" sz="2000" b="0" baseline="0" dirty="0">
                          <a:solidFill>
                            <a:schemeClr val="tx1"/>
                          </a:solidFill>
                        </a:rPr>
                        <a:t> used tangibles and specific positive feedback to recognize students for using appropriate tone and language with peers </a:t>
                      </a:r>
                    </a:p>
                    <a:p>
                      <a:pPr marL="0" indent="0" algn="l">
                        <a:buClr>
                          <a:srgbClr val="FF0000"/>
                        </a:buClr>
                        <a:buFont typeface="Arial" panose="020B0604020202020204" pitchFamily="34" charset="0"/>
                        <a:buNone/>
                      </a:pPr>
                      <a:endParaRPr lang="en-US" sz="2000" b="0" baseline="0" dirty="0">
                        <a:solidFill>
                          <a:schemeClr val="tx1"/>
                        </a:solidFill>
                      </a:endParaRP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noFill/>
                  </a:tcPr>
                </a:tc>
                <a:extLst>
                  <a:ext uri="{0D108BD9-81ED-4DB2-BD59-A6C34878D82A}">
                    <a16:rowId xmlns:a16="http://schemas.microsoft.com/office/drawing/2014/main" val="10001"/>
                  </a:ext>
                </a:extLst>
              </a:tr>
            </a:tbl>
          </a:graphicData>
        </a:graphic>
      </p:graphicFrame>
      <p:grpSp>
        <p:nvGrpSpPr>
          <p:cNvPr id="12" name="Group 11"/>
          <p:cNvGrpSpPr/>
          <p:nvPr/>
        </p:nvGrpSpPr>
        <p:grpSpPr>
          <a:xfrm>
            <a:off x="12700" y="6288897"/>
            <a:ext cx="9144378" cy="581802"/>
            <a:chOff x="12700" y="6288897"/>
            <a:chExt cx="9144378" cy="581802"/>
          </a:xfrm>
        </p:grpSpPr>
        <p:sp>
          <p:nvSpPr>
            <p:cNvPr id="13" name="Rectangle 12"/>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7" name="TextBox 16"/>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
        <p:nvSpPr>
          <p:cNvPr id="16" name="Right Arrow 15"/>
          <p:cNvSpPr/>
          <p:nvPr/>
        </p:nvSpPr>
        <p:spPr>
          <a:xfrm>
            <a:off x="2738762" y="733426"/>
            <a:ext cx="1269566" cy="368300"/>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a:off x="5146891" y="733426"/>
            <a:ext cx="1269566" cy="368300"/>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5923721" y="3929905"/>
            <a:ext cx="2584175" cy="2523768"/>
          </a:xfrm>
          <a:prstGeom prst="rect">
            <a:avLst/>
          </a:prstGeom>
          <a:noFill/>
        </p:spPr>
        <p:txBody>
          <a:bodyPr wrap="square" rtlCol="0">
            <a:spAutoFit/>
          </a:bodyPr>
          <a:lstStyle/>
          <a:p>
            <a:pPr marL="179388" indent="-179388">
              <a:buClr>
                <a:srgbClr val="FF0000"/>
              </a:buClr>
              <a:buFont typeface="Arial" panose="020B0604020202020204" pitchFamily="34" charset="0"/>
              <a:buChar char="•"/>
            </a:pPr>
            <a:r>
              <a:rPr lang="en-US" sz="2000" dirty="0"/>
              <a:t>Students who use disrespectful tone or language are corrected and retaught the use of appropriate tone and language.</a:t>
            </a:r>
          </a:p>
          <a:p>
            <a:endParaRPr lang="en-US" dirty="0"/>
          </a:p>
        </p:txBody>
      </p:sp>
    </p:spTree>
    <p:extLst>
      <p:ext uri="{BB962C8B-B14F-4D97-AF65-F5344CB8AC3E}">
        <p14:creationId xmlns:p14="http://schemas.microsoft.com/office/powerpoint/2010/main" val="129441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71882" y="491686"/>
            <a:ext cx="7509280" cy="925952"/>
          </a:xfrm>
        </p:spPr>
        <p:txBody>
          <a:bodyPr/>
          <a:lstStyle/>
          <a:p>
            <a:pPr algn="l"/>
            <a:r>
              <a:rPr lang="en-US" sz="3600" dirty="0">
                <a:solidFill>
                  <a:srgbClr val="009E47"/>
                </a:solidFill>
              </a:rPr>
              <a:t>Activity: </a:t>
            </a:r>
            <a:r>
              <a:rPr lang="en-US" sz="3600" dirty="0">
                <a:solidFill>
                  <a:srgbClr val="FF0000"/>
                </a:solidFill>
              </a:rPr>
              <a:t>Teaching in Response to Errors</a:t>
            </a:r>
          </a:p>
        </p:txBody>
      </p:sp>
      <p:pic>
        <p:nvPicPr>
          <p:cNvPr id="6" name="Picture 5"/>
          <p:cNvPicPr>
            <a:picLocks noChangeAspect="1"/>
          </p:cNvPicPr>
          <p:nvPr/>
        </p:nvPicPr>
        <p:blipFill>
          <a:blip r:embed="rId3"/>
          <a:stretch>
            <a:fillRect/>
          </a:stretch>
        </p:blipFill>
        <p:spPr>
          <a:xfrm>
            <a:off x="659401" y="1618053"/>
            <a:ext cx="8321761" cy="4457070"/>
          </a:xfrm>
          <a:prstGeom prst="rect">
            <a:avLst/>
          </a:prstGeom>
        </p:spPr>
      </p:pic>
    </p:spTree>
    <p:extLst>
      <p:ext uri="{BB962C8B-B14F-4D97-AF65-F5344CB8AC3E}">
        <p14:creationId xmlns:p14="http://schemas.microsoft.com/office/powerpoint/2010/main" val="584208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6"/>
            <a:ext cx="8229600" cy="1143000"/>
          </a:xfrm>
        </p:spPr>
        <p:txBody>
          <a:bodyPr>
            <a:normAutofit fontScale="90000"/>
          </a:bodyPr>
          <a:lstStyle/>
          <a:p>
            <a:r>
              <a:rPr lang="en-US" dirty="0"/>
              <a:t>The Power of Correcting Social Errors Through Teaching</a:t>
            </a:r>
          </a:p>
        </p:txBody>
      </p:sp>
      <p:sp>
        <p:nvSpPr>
          <p:cNvPr id="3" name="Content Placeholder 2"/>
          <p:cNvSpPr>
            <a:spLocks noGrp="1"/>
          </p:cNvSpPr>
          <p:nvPr>
            <p:ph idx="1"/>
          </p:nvPr>
        </p:nvSpPr>
        <p:spPr>
          <a:xfrm>
            <a:off x="457200" y="2029216"/>
            <a:ext cx="8229600" cy="4196024"/>
          </a:xfrm>
        </p:spPr>
        <p:txBody>
          <a:bodyPr>
            <a:normAutofit fontScale="92500" lnSpcReduction="20000"/>
          </a:bodyPr>
          <a:lstStyle/>
          <a:p>
            <a:pPr>
              <a:lnSpc>
                <a:spcPct val="90000"/>
              </a:lnSpc>
            </a:pPr>
            <a:r>
              <a:rPr lang="en-US" dirty="0"/>
              <a:t>Upholds and demonstrates the importance of expectations.</a:t>
            </a:r>
          </a:p>
          <a:p>
            <a:pPr>
              <a:lnSpc>
                <a:spcPct val="90000"/>
              </a:lnSpc>
            </a:pPr>
            <a:r>
              <a:rPr lang="en-US" dirty="0"/>
              <a:t>Restores order to the environment so that learning can occur.</a:t>
            </a:r>
          </a:p>
          <a:p>
            <a:pPr>
              <a:lnSpc>
                <a:spcPct val="90000"/>
              </a:lnSpc>
            </a:pPr>
            <a:r>
              <a:rPr lang="en-US" dirty="0"/>
              <a:t>Interrupts the inappropriate behavior, preventing practice of that behavior.</a:t>
            </a:r>
          </a:p>
          <a:p>
            <a:pPr>
              <a:lnSpc>
                <a:spcPct val="90000"/>
              </a:lnSpc>
            </a:pPr>
            <a:r>
              <a:rPr lang="en-US" dirty="0"/>
              <a:t>Gives the child a chance to learn to be successful.</a:t>
            </a:r>
          </a:p>
          <a:p>
            <a:pPr>
              <a:lnSpc>
                <a:spcPct val="90000"/>
              </a:lnSpc>
            </a:pPr>
            <a:r>
              <a:rPr lang="en-US" dirty="0"/>
              <a:t>Increases probability of future correct behavior.</a:t>
            </a:r>
          </a:p>
          <a:p>
            <a:pPr>
              <a:lnSpc>
                <a:spcPct val="90000"/>
              </a:lnSpc>
            </a:pPr>
            <a:r>
              <a:rPr lang="en-US" dirty="0"/>
              <a:t>Builds relationships with students.</a:t>
            </a:r>
          </a:p>
          <a:p>
            <a:pPr>
              <a:lnSpc>
                <a:spcPct val="90000"/>
              </a:lnSpc>
            </a:pPr>
            <a:r>
              <a:rPr lang="en-US" dirty="0"/>
              <a:t>Maintains a positive learning climate.</a:t>
            </a:r>
          </a:p>
          <a:p>
            <a:pPr>
              <a:lnSpc>
                <a:spcPct val="90000"/>
              </a:lnSpc>
            </a:pPr>
            <a:endParaRPr lang="en-US" dirty="0"/>
          </a:p>
          <a:p>
            <a:endParaRPr lang="en-US" dirty="0"/>
          </a:p>
        </p:txBody>
      </p:sp>
    </p:spTree>
    <p:extLst>
      <p:ext uri="{BB962C8B-B14F-4D97-AF65-F5344CB8AC3E}">
        <p14:creationId xmlns:p14="http://schemas.microsoft.com/office/powerpoint/2010/main" val="1892605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dirty="0">
                <a:solidFill>
                  <a:srgbClr val="008000"/>
                </a:solidFill>
                <a:cs typeface="Franklin Gothic Book"/>
              </a:rPr>
              <a:t>Discussion: </a:t>
            </a:r>
            <a:r>
              <a:rPr lang="en-US" sz="3200" dirty="0">
                <a:solidFill>
                  <a:srgbClr val="FF0000"/>
                </a:solidFill>
                <a:cs typeface="Franklin Gothic Book"/>
              </a:rPr>
              <a:t>Instructional Approaches</a:t>
            </a:r>
          </a:p>
        </p:txBody>
      </p:sp>
      <p:sp>
        <p:nvSpPr>
          <p:cNvPr id="3" name="Content Placeholder 2"/>
          <p:cNvSpPr>
            <a:spLocks noGrp="1"/>
          </p:cNvSpPr>
          <p:nvPr>
            <p:ph idx="1"/>
          </p:nvPr>
        </p:nvSpPr>
        <p:spPr>
          <a:xfrm>
            <a:off x="457200" y="1757984"/>
            <a:ext cx="8229600" cy="4368179"/>
          </a:xfrm>
        </p:spPr>
        <p:txBody>
          <a:bodyPr>
            <a:normAutofit/>
          </a:bodyPr>
          <a:lstStyle/>
          <a:p>
            <a:pPr marL="0" indent="0">
              <a:lnSpc>
                <a:spcPct val="110000"/>
              </a:lnSpc>
              <a:spcAft>
                <a:spcPts val="600"/>
              </a:spcAft>
              <a:buNone/>
            </a:pPr>
            <a:r>
              <a:rPr lang="en-US" sz="2800" i="1" dirty="0">
                <a:solidFill>
                  <a:srgbClr val="008000"/>
                </a:solidFill>
              </a:rPr>
              <a:t>With your team, reflect on what you have learned</a:t>
            </a:r>
            <a:r>
              <a:rPr lang="en-US" sz="2800" dirty="0">
                <a:solidFill>
                  <a:srgbClr val="008000"/>
                </a:solidFill>
              </a:rPr>
              <a:t>.</a:t>
            </a:r>
          </a:p>
          <a:p>
            <a:pPr marL="457200" indent="-457200">
              <a:buClr>
                <a:srgbClr val="FF0000"/>
              </a:buClr>
              <a:buFont typeface="Arial" panose="020B0604020202020204" pitchFamily="34" charset="0"/>
              <a:buChar char="•"/>
            </a:pPr>
            <a:r>
              <a:rPr lang="en-US" sz="2800" dirty="0">
                <a:solidFill>
                  <a:schemeClr val="tx1"/>
                </a:solidFill>
              </a:rPr>
              <a:t>How does a teaching approach to discourage inappropriate behavior align with the present thinking of your staff?</a:t>
            </a:r>
          </a:p>
          <a:p>
            <a:pPr marL="457200" indent="-457200">
              <a:buClr>
                <a:srgbClr val="FF0000"/>
              </a:buClr>
              <a:buFont typeface="Arial" panose="020B0604020202020204" pitchFamily="34" charset="0"/>
              <a:buChar char="•"/>
            </a:pPr>
            <a:r>
              <a:rPr lang="en-US" sz="2800" dirty="0">
                <a:solidFill>
                  <a:schemeClr val="tx1"/>
                </a:solidFill>
              </a:rPr>
              <a:t>Does your staff view inappropriate behavior as a teaching opportunity?</a:t>
            </a:r>
          </a:p>
        </p:txBody>
      </p:sp>
      <p:sp>
        <p:nvSpPr>
          <p:cNvPr id="15" name="TextBox 14"/>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993091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881" y="491686"/>
            <a:ext cx="7672119" cy="925952"/>
          </a:xfrm>
        </p:spPr>
        <p:txBody>
          <a:bodyPr/>
          <a:lstStyle/>
          <a:p>
            <a:pPr algn="l"/>
            <a:r>
              <a:rPr lang="en-US" sz="3600" dirty="0">
                <a:solidFill>
                  <a:srgbClr val="008000"/>
                </a:solidFill>
              </a:rPr>
              <a:t>Action Planning: </a:t>
            </a:r>
            <a:r>
              <a:rPr lang="en-US" sz="3600" dirty="0">
                <a:solidFill>
                  <a:srgbClr val="FF0000"/>
                </a:solidFill>
              </a:rPr>
              <a:t>Discouraging  	 				                          Inappropriate Behavior</a:t>
            </a:r>
          </a:p>
        </p:txBody>
      </p:sp>
      <p:sp>
        <p:nvSpPr>
          <p:cNvPr id="4" name="Content Placeholder 3"/>
          <p:cNvSpPr>
            <a:spLocks noGrp="1"/>
          </p:cNvSpPr>
          <p:nvPr>
            <p:ph sz="half" idx="4294967295"/>
          </p:nvPr>
        </p:nvSpPr>
        <p:spPr>
          <a:xfrm>
            <a:off x="533400" y="2074333"/>
            <a:ext cx="3638550" cy="4204230"/>
          </a:xfrm>
          <a:prstGeom prst="rect">
            <a:avLst/>
          </a:prstGeom>
        </p:spPr>
        <p:txBody>
          <a:bodyPr>
            <a:normAutofit fontScale="85000" lnSpcReduction="20000"/>
          </a:bodyPr>
          <a:lstStyle/>
          <a:p>
            <a:pPr marL="0" indent="0">
              <a:buNone/>
            </a:pPr>
            <a:r>
              <a:rPr lang="en-US" i="1" dirty="0">
                <a:solidFill>
                  <a:srgbClr val="008000"/>
                </a:solidFill>
              </a:rPr>
              <a:t>Guiding Question:</a:t>
            </a:r>
            <a:endParaRPr lang="en-US" sz="2400" dirty="0"/>
          </a:p>
          <a:p>
            <a:r>
              <a:rPr lang="en-US" dirty="0"/>
              <a:t>What activities will your team develop to work with your staff to view social/behavioral errors or inappropriate behavior as opportunities to correct and teach?” </a:t>
            </a:r>
          </a:p>
        </p:txBody>
      </p:sp>
      <p:sp>
        <p:nvSpPr>
          <p:cNvPr id="5" name="Content Placeholder 2"/>
          <p:cNvSpPr>
            <a:spLocks noGrp="1"/>
          </p:cNvSpPr>
          <p:nvPr>
            <p:ph sz="half" idx="1"/>
          </p:nvPr>
        </p:nvSpPr>
        <p:spPr>
          <a:xfrm>
            <a:off x="4572000" y="2074333"/>
            <a:ext cx="4362450" cy="4185180"/>
          </a:xfrm>
        </p:spPr>
        <p:txBody>
          <a:bodyPr>
            <a:normAutofit/>
          </a:bodyPr>
          <a:lstStyle/>
          <a:p>
            <a:pPr marL="0" indent="0">
              <a:spcBef>
                <a:spcPts val="0"/>
              </a:spcBef>
              <a:spcAft>
                <a:spcPts val="800"/>
              </a:spcAft>
              <a:buNone/>
            </a:pPr>
            <a:r>
              <a:rPr lang="en-US" i="1" dirty="0">
                <a:solidFill>
                  <a:srgbClr val="008000"/>
                </a:solidFill>
              </a:rPr>
              <a:t>Add the following to your Action Plan: </a:t>
            </a:r>
            <a:endParaRPr lang="en-US" dirty="0"/>
          </a:p>
          <a:p>
            <a:pPr marL="228600" indent="-228600" defTabSz="228600">
              <a:spcBef>
                <a:spcPts val="0"/>
              </a:spcBef>
              <a:spcAft>
                <a:spcPts val="600"/>
              </a:spcAft>
            </a:pPr>
            <a:r>
              <a:rPr lang="en-US" dirty="0"/>
              <a:t>Feature #1 on the ‘Discouraging Inappropriate Behavior’ component of your Action Plan.</a:t>
            </a:r>
          </a:p>
          <a:p>
            <a:endParaRPr lang="en-US" dirty="0"/>
          </a:p>
        </p:txBody>
      </p:sp>
    </p:spTree>
    <p:extLst>
      <p:ext uri="{BB962C8B-B14F-4D97-AF65-F5344CB8AC3E}">
        <p14:creationId xmlns:p14="http://schemas.microsoft.com/office/powerpoint/2010/main" val="1742106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a:xfrm>
            <a:off x="457200" y="274638"/>
            <a:ext cx="8229600" cy="969962"/>
          </a:xfrm>
        </p:spPr>
        <p:txBody>
          <a:bodyPr>
            <a:normAutofit/>
          </a:bodyPr>
          <a:lstStyle/>
          <a:p>
            <a:pPr eaLnBrk="1" hangingPunct="1"/>
            <a:r>
              <a:rPr lang="en-US" dirty="0">
                <a:latin typeface="Calibri" charset="0"/>
              </a:rPr>
              <a:t>Session Outcomes</a:t>
            </a:r>
          </a:p>
        </p:txBody>
      </p:sp>
      <p:sp>
        <p:nvSpPr>
          <p:cNvPr id="6147" name="Content Placeholder 6"/>
          <p:cNvSpPr>
            <a:spLocks noGrp="1"/>
          </p:cNvSpPr>
          <p:nvPr>
            <p:ph idx="1"/>
          </p:nvPr>
        </p:nvSpPr>
        <p:spPr>
          <a:xfrm>
            <a:off x="457200" y="1244600"/>
            <a:ext cx="8229600" cy="5087938"/>
          </a:xfrm>
        </p:spPr>
        <p:txBody>
          <a:bodyPr>
            <a:normAutofit/>
          </a:bodyPr>
          <a:lstStyle/>
          <a:p>
            <a:pPr marL="0" indent="0" algn="ctr" eaLnBrk="1" hangingPunct="1">
              <a:spcBef>
                <a:spcPct val="0"/>
              </a:spcBef>
              <a:spcAft>
                <a:spcPts val="600"/>
              </a:spcAft>
              <a:buFont typeface="Arial" charset="0"/>
              <a:buNone/>
            </a:pPr>
            <a:r>
              <a:rPr lang="en-US" sz="2400" i="1" dirty="0">
                <a:solidFill>
                  <a:srgbClr val="008000"/>
                </a:solidFill>
                <a:latin typeface="Calibri" charset="0"/>
              </a:rPr>
              <a:t>At the end of the session, you will be able to…</a:t>
            </a:r>
          </a:p>
          <a:p>
            <a:pPr marL="0" indent="0" algn="ctr" eaLnBrk="1" hangingPunct="1">
              <a:spcBef>
                <a:spcPct val="0"/>
              </a:spcBef>
              <a:spcAft>
                <a:spcPts val="600"/>
              </a:spcAft>
              <a:buFont typeface="Arial" charset="0"/>
              <a:buNone/>
            </a:pPr>
            <a:endParaRPr lang="en-US" sz="1050" i="1" dirty="0">
              <a:solidFill>
                <a:srgbClr val="008000"/>
              </a:solidFill>
              <a:latin typeface="Calibri" charset="0"/>
            </a:endParaRPr>
          </a:p>
          <a:p>
            <a:pPr lvl="0"/>
            <a:r>
              <a:rPr lang="en-US" sz="2000" dirty="0"/>
              <a:t>Explain the role of teaching in response to student social errors.</a:t>
            </a:r>
          </a:p>
          <a:p>
            <a:pPr lvl="0"/>
            <a:r>
              <a:rPr lang="en-US" sz="2000" b="1" dirty="0"/>
              <a:t>Define for your school what constitutes a “major” or office-managed behavior that warrants an office referral.</a:t>
            </a:r>
          </a:p>
          <a:p>
            <a:pPr lvl="0"/>
            <a:r>
              <a:rPr lang="en-US" sz="2000" b="1" dirty="0"/>
              <a:t>Develop an office referral form with all essential data fields and clarify procedures surrounding the use of office referrals.</a:t>
            </a:r>
          </a:p>
          <a:p>
            <a:pPr lvl="0"/>
            <a:r>
              <a:rPr lang="en-US" sz="2000" dirty="0"/>
              <a:t>Use respectful strategies for staff-managed “minor” inappropriate behavior.</a:t>
            </a:r>
          </a:p>
          <a:p>
            <a:pPr lvl="0"/>
            <a:r>
              <a:rPr lang="en-US" sz="2000" dirty="0"/>
              <a:t>Demonstrate instructional strategies for responding to inappropriate behavior.</a:t>
            </a:r>
          </a:p>
          <a:p>
            <a:pPr lvl="0"/>
            <a:r>
              <a:rPr lang="en-US" sz="2000" dirty="0"/>
              <a:t>Select and use additional consequences effectively. </a:t>
            </a:r>
          </a:p>
          <a:p>
            <a:pPr marL="0" indent="0">
              <a:lnSpc>
                <a:spcPct val="90000"/>
              </a:lnSpc>
              <a:spcBef>
                <a:spcPct val="0"/>
              </a:spcBef>
              <a:spcAft>
                <a:spcPts val="600"/>
              </a:spcAft>
              <a:buNone/>
            </a:pPr>
            <a:endParaRPr lang="en-US" sz="2400" dirty="0">
              <a:latin typeface="Calibri" charset="0"/>
            </a:endParaRPr>
          </a:p>
          <a:p>
            <a:pPr marL="0" indent="0" eaLnBrk="1" hangingPunct="1">
              <a:lnSpc>
                <a:spcPct val="90000"/>
              </a:lnSpc>
              <a:spcBef>
                <a:spcPct val="0"/>
              </a:spcBef>
              <a:spcAft>
                <a:spcPts val="600"/>
              </a:spcAft>
              <a:buClr>
                <a:srgbClr val="FF0000"/>
              </a:buClr>
              <a:buNone/>
            </a:pPr>
            <a:endParaRPr lang="en-US" sz="2400" dirty="0">
              <a:latin typeface="Calibri" charset="0"/>
            </a:endParaRPr>
          </a:p>
        </p:txBody>
      </p:sp>
    </p:spTree>
    <p:extLst>
      <p:ext uri="{BB962C8B-B14F-4D97-AF65-F5344CB8AC3E}">
        <p14:creationId xmlns:p14="http://schemas.microsoft.com/office/powerpoint/2010/main" val="2848423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4B066-F2B2-964B-95C4-AF1E243E0D08}"/>
              </a:ext>
            </a:extLst>
          </p:cNvPr>
          <p:cNvSpPr>
            <a:spLocks noGrp="1"/>
          </p:cNvSpPr>
          <p:nvPr>
            <p:ph type="title"/>
          </p:nvPr>
        </p:nvSpPr>
        <p:spPr/>
        <p:txBody>
          <a:bodyPr/>
          <a:lstStyle/>
          <a:p>
            <a:r>
              <a:rPr lang="en-US" dirty="0"/>
              <a:t>Reflective Questions</a:t>
            </a:r>
          </a:p>
        </p:txBody>
      </p:sp>
      <p:sp>
        <p:nvSpPr>
          <p:cNvPr id="3" name="Content Placeholder 2">
            <a:extLst>
              <a:ext uri="{FF2B5EF4-FFF2-40B4-BE49-F238E27FC236}">
                <a16:creationId xmlns:a16="http://schemas.microsoft.com/office/drawing/2014/main" id="{6CB53B08-773F-6E4A-B0A5-169B34256FF7}"/>
              </a:ext>
            </a:extLst>
          </p:cNvPr>
          <p:cNvSpPr>
            <a:spLocks noGrp="1"/>
          </p:cNvSpPr>
          <p:nvPr>
            <p:ph idx="1"/>
          </p:nvPr>
        </p:nvSpPr>
        <p:spPr/>
        <p:txBody>
          <a:bodyPr/>
          <a:lstStyle/>
          <a:p>
            <a:r>
              <a:rPr lang="en-US" dirty="0"/>
              <a:t>What types of student inappropriate behaviors do you or would you refer to the office?</a:t>
            </a:r>
          </a:p>
          <a:p>
            <a:pPr lvl="1"/>
            <a:r>
              <a:rPr lang="en-US" dirty="0"/>
              <a:t>Would all staff list the same inappropriate behaviors?</a:t>
            </a:r>
          </a:p>
          <a:p>
            <a:pPr lvl="1"/>
            <a:r>
              <a:rPr lang="en-US" dirty="0"/>
              <a:t>Would administration agree?</a:t>
            </a:r>
          </a:p>
          <a:p>
            <a:endParaRPr lang="en-US" dirty="0"/>
          </a:p>
        </p:txBody>
      </p:sp>
    </p:spTree>
    <p:extLst>
      <p:ext uri="{BB962C8B-B14F-4D97-AF65-F5344CB8AC3E}">
        <p14:creationId xmlns:p14="http://schemas.microsoft.com/office/powerpoint/2010/main" val="2643047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US" dirty="0"/>
              <a:t>A Schoolwide System to Discourage Inappropriate Behavior:</a:t>
            </a:r>
            <a:br>
              <a:rPr lang="en-US" dirty="0"/>
            </a:br>
            <a:r>
              <a:rPr lang="en-US" dirty="0"/>
              <a:t>A Continuum of Responses</a:t>
            </a:r>
            <a:endParaRPr lang="en-US" altLang="en-US" u="sng" dirty="0">
              <a:ea typeface="ＭＳ Ｐゴシック" pitchFamily="34" charset="-128"/>
            </a:endParaRPr>
          </a:p>
        </p:txBody>
      </p:sp>
      <p:sp>
        <p:nvSpPr>
          <p:cNvPr id="2" name="TextBox 1"/>
          <p:cNvSpPr txBox="1"/>
          <p:nvPr/>
        </p:nvSpPr>
        <p:spPr>
          <a:xfrm>
            <a:off x="697281" y="1524069"/>
            <a:ext cx="1561578" cy="707886"/>
          </a:xfrm>
          <a:prstGeom prst="rect">
            <a:avLst/>
          </a:prstGeom>
          <a:noFill/>
        </p:spPr>
        <p:txBody>
          <a:bodyPr wrap="square" rtlCol="0">
            <a:spAutoFit/>
          </a:bodyPr>
          <a:lstStyle/>
          <a:p>
            <a:pPr algn="ctr"/>
            <a:r>
              <a:rPr lang="en-US" sz="2000" b="1" i="1" dirty="0"/>
              <a:t>Less Disruptive</a:t>
            </a:r>
          </a:p>
        </p:txBody>
      </p:sp>
      <p:sp>
        <p:nvSpPr>
          <p:cNvPr id="11" name="TextBox 10"/>
          <p:cNvSpPr txBox="1"/>
          <p:nvPr/>
        </p:nvSpPr>
        <p:spPr>
          <a:xfrm>
            <a:off x="636739" y="4519612"/>
            <a:ext cx="1682663" cy="1200328"/>
          </a:xfrm>
          <a:prstGeom prst="rect">
            <a:avLst/>
          </a:prstGeom>
          <a:noFill/>
        </p:spPr>
        <p:txBody>
          <a:bodyPr wrap="square" rtlCol="0">
            <a:spAutoFit/>
          </a:bodyPr>
          <a:lstStyle/>
          <a:p>
            <a:pPr algn="ctr"/>
            <a:r>
              <a:rPr lang="en-US" sz="2400" b="1" dirty="0"/>
              <a:t>Staff Managed</a:t>
            </a:r>
          </a:p>
          <a:p>
            <a:pPr algn="ctr"/>
            <a:r>
              <a:rPr lang="en-US" sz="2400" b="1" dirty="0"/>
              <a:t>(Minor)</a:t>
            </a:r>
          </a:p>
        </p:txBody>
      </p:sp>
      <p:sp>
        <p:nvSpPr>
          <p:cNvPr id="12" name="TextBox 11"/>
          <p:cNvSpPr txBox="1"/>
          <p:nvPr/>
        </p:nvSpPr>
        <p:spPr>
          <a:xfrm>
            <a:off x="6803722" y="4519612"/>
            <a:ext cx="1645084" cy="1200328"/>
          </a:xfrm>
          <a:prstGeom prst="rect">
            <a:avLst/>
          </a:prstGeom>
          <a:noFill/>
        </p:spPr>
        <p:txBody>
          <a:bodyPr wrap="square" rtlCol="0">
            <a:spAutoFit/>
          </a:bodyPr>
          <a:lstStyle/>
          <a:p>
            <a:pPr algn="ctr"/>
            <a:r>
              <a:rPr lang="en-US" sz="2400" b="1" dirty="0"/>
              <a:t>Office Managed</a:t>
            </a:r>
          </a:p>
          <a:p>
            <a:pPr algn="ctr"/>
            <a:r>
              <a:rPr lang="en-US" sz="2400" b="1" dirty="0"/>
              <a:t>(Major)</a:t>
            </a:r>
          </a:p>
        </p:txBody>
      </p:sp>
      <p:sp>
        <p:nvSpPr>
          <p:cNvPr id="20" name="TextBox 19"/>
          <p:cNvSpPr txBox="1"/>
          <p:nvPr/>
        </p:nvSpPr>
        <p:spPr>
          <a:xfrm>
            <a:off x="6845475" y="1551238"/>
            <a:ext cx="1561578" cy="707886"/>
          </a:xfrm>
          <a:prstGeom prst="rect">
            <a:avLst/>
          </a:prstGeom>
          <a:noFill/>
        </p:spPr>
        <p:txBody>
          <a:bodyPr wrap="square" rtlCol="0">
            <a:spAutoFit/>
          </a:bodyPr>
          <a:lstStyle/>
          <a:p>
            <a:pPr algn="ctr"/>
            <a:r>
              <a:rPr lang="en-US" sz="2000" b="1" i="1" dirty="0"/>
              <a:t>More </a:t>
            </a:r>
          </a:p>
          <a:p>
            <a:pPr algn="ctr"/>
            <a:r>
              <a:rPr lang="en-US" sz="2000" b="1" i="1" dirty="0"/>
              <a:t>Severe</a:t>
            </a:r>
          </a:p>
        </p:txBody>
      </p:sp>
      <p:pic>
        <p:nvPicPr>
          <p:cNvPr id="4" name="Picture 3" descr="Screen Shot 2014-01-03 at 1.30.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281" y="2231955"/>
            <a:ext cx="7321193" cy="2235200"/>
          </a:xfrm>
          <a:prstGeom prst="rect">
            <a:avLst/>
          </a:prstGeom>
        </p:spPr>
      </p:pic>
      <p:sp>
        <p:nvSpPr>
          <p:cNvPr id="6" name="TextBox 5"/>
          <p:cNvSpPr txBox="1"/>
          <p:nvPr/>
        </p:nvSpPr>
        <p:spPr>
          <a:xfrm>
            <a:off x="1067834" y="3057165"/>
            <a:ext cx="1605028" cy="584775"/>
          </a:xfrm>
          <a:prstGeom prst="rect">
            <a:avLst/>
          </a:prstGeom>
          <a:noFill/>
        </p:spPr>
        <p:txBody>
          <a:bodyPr wrap="square" rtlCol="0">
            <a:spAutoFit/>
          </a:bodyPr>
          <a:lstStyle/>
          <a:p>
            <a:pPr algn="ctr"/>
            <a:r>
              <a:rPr lang="en-US" sz="1600" dirty="0"/>
              <a:t>Indirect Strategies </a:t>
            </a:r>
          </a:p>
        </p:txBody>
      </p:sp>
      <p:sp>
        <p:nvSpPr>
          <p:cNvPr id="3" name="TextBox 2"/>
          <p:cNvSpPr txBox="1"/>
          <p:nvPr/>
        </p:nvSpPr>
        <p:spPr>
          <a:xfrm>
            <a:off x="3664838" y="3054609"/>
            <a:ext cx="1386077" cy="584775"/>
          </a:xfrm>
          <a:prstGeom prst="rect">
            <a:avLst/>
          </a:prstGeom>
          <a:noFill/>
        </p:spPr>
        <p:txBody>
          <a:bodyPr wrap="square" rtlCol="0">
            <a:spAutoFit/>
          </a:bodyPr>
          <a:lstStyle/>
          <a:p>
            <a:pPr algn="ctr"/>
            <a:r>
              <a:rPr lang="en-US" sz="1600" dirty="0"/>
              <a:t>Additional Consequences</a:t>
            </a:r>
          </a:p>
        </p:txBody>
      </p:sp>
      <p:sp>
        <p:nvSpPr>
          <p:cNvPr id="5" name="TextBox 4"/>
          <p:cNvSpPr txBox="1"/>
          <p:nvPr/>
        </p:nvSpPr>
        <p:spPr>
          <a:xfrm>
            <a:off x="2319402" y="3063084"/>
            <a:ext cx="1345436" cy="584775"/>
          </a:xfrm>
          <a:prstGeom prst="rect">
            <a:avLst/>
          </a:prstGeom>
          <a:noFill/>
        </p:spPr>
        <p:txBody>
          <a:bodyPr wrap="square" rtlCol="0">
            <a:spAutoFit/>
          </a:bodyPr>
          <a:lstStyle/>
          <a:p>
            <a:pPr algn="ctr"/>
            <a:r>
              <a:rPr lang="en-US" sz="1600" dirty="0"/>
              <a:t>Direct Strategies</a:t>
            </a:r>
          </a:p>
        </p:txBody>
      </p:sp>
    </p:spTree>
    <p:extLst>
      <p:ext uri="{BB962C8B-B14F-4D97-AF65-F5344CB8AC3E}">
        <p14:creationId xmlns:p14="http://schemas.microsoft.com/office/powerpoint/2010/main" val="59373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74638"/>
            <a:ext cx="8705088" cy="1143000"/>
          </a:xfrm>
        </p:spPr>
        <p:txBody>
          <a:bodyPr>
            <a:noAutofit/>
          </a:bodyPr>
          <a:lstStyle/>
          <a:p>
            <a:r>
              <a:rPr lang="en-US" sz="3600" dirty="0"/>
              <a:t>To develop your schoolwide system, you will need to:</a:t>
            </a:r>
          </a:p>
        </p:txBody>
      </p:sp>
      <p:sp>
        <p:nvSpPr>
          <p:cNvPr id="3" name="Content Placeholder 2"/>
          <p:cNvSpPr>
            <a:spLocks noGrp="1"/>
          </p:cNvSpPr>
          <p:nvPr>
            <p:ph idx="1"/>
          </p:nvPr>
        </p:nvSpPr>
        <p:spPr>
          <a:xfrm>
            <a:off x="457200" y="1752601"/>
            <a:ext cx="8229600" cy="3632200"/>
          </a:xfrm>
        </p:spPr>
        <p:txBody>
          <a:bodyPr>
            <a:normAutofit/>
          </a:bodyPr>
          <a:lstStyle/>
          <a:p>
            <a:pPr marL="514350" indent="-514350">
              <a:buFont typeface="+mj-lt"/>
              <a:buAutoNum type="arabicPeriod"/>
            </a:pPr>
            <a:r>
              <a:rPr lang="en-US" dirty="0"/>
              <a:t>Know and use effective strategies to respond to staff-managed behaviors or “minors”. </a:t>
            </a:r>
          </a:p>
          <a:p>
            <a:pPr marL="514350" indent="-514350">
              <a:buFont typeface="+mj-lt"/>
              <a:buAutoNum type="arabicPeriod"/>
            </a:pPr>
            <a:r>
              <a:rPr lang="en-US" dirty="0">
                <a:solidFill>
                  <a:srgbClr val="00642D"/>
                </a:solidFill>
              </a:rPr>
              <a:t>Define what constitutes office-managed behavior or “majors”.  </a:t>
            </a:r>
          </a:p>
          <a:p>
            <a:pPr marL="514350" indent="-514350">
              <a:buFont typeface="+mj-lt"/>
              <a:buAutoNum type="arabicPeriod"/>
            </a:pPr>
            <a:r>
              <a:rPr lang="en-US" dirty="0"/>
              <a:t>Develop data collection tools.</a:t>
            </a:r>
            <a:endParaRPr lang="en-US" sz="2400" dirty="0"/>
          </a:p>
        </p:txBody>
      </p:sp>
      <p:grpSp>
        <p:nvGrpSpPr>
          <p:cNvPr id="8" name="Group 7"/>
          <p:cNvGrpSpPr/>
          <p:nvPr/>
        </p:nvGrpSpPr>
        <p:grpSpPr>
          <a:xfrm>
            <a:off x="12700" y="6288897"/>
            <a:ext cx="9144378" cy="581802"/>
            <a:chOff x="12700" y="6288897"/>
            <a:chExt cx="9144378" cy="581802"/>
          </a:xfrm>
        </p:grpSpPr>
        <p:sp>
          <p:nvSpPr>
            <p:cNvPr id="9" name="Rectangle 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3802615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008000"/>
                </a:solidFill>
              </a:rPr>
              <a:t>Activity: </a:t>
            </a:r>
            <a:r>
              <a:rPr lang="en-US" dirty="0">
                <a:solidFill>
                  <a:srgbClr val="FF0000"/>
                </a:solidFill>
              </a:rPr>
              <a:t>Defining Inappropriate  			     Behaviors</a:t>
            </a:r>
          </a:p>
        </p:txBody>
      </p:sp>
      <p:sp>
        <p:nvSpPr>
          <p:cNvPr id="3" name="Content Placeholder 2"/>
          <p:cNvSpPr>
            <a:spLocks noGrp="1"/>
          </p:cNvSpPr>
          <p:nvPr>
            <p:ph idx="1"/>
          </p:nvPr>
        </p:nvSpPr>
        <p:spPr>
          <a:xfrm>
            <a:off x="457200" y="1799167"/>
            <a:ext cx="8229600" cy="4042833"/>
          </a:xfrm>
        </p:spPr>
        <p:txBody>
          <a:bodyPr>
            <a:normAutofit fontScale="92500"/>
          </a:bodyPr>
          <a:lstStyle/>
          <a:p>
            <a:pPr marL="514350" indent="-514350">
              <a:buFont typeface="Arial"/>
              <a:buChar char="•"/>
            </a:pPr>
            <a:r>
              <a:rPr lang="en-US" dirty="0">
                <a:solidFill>
                  <a:schemeClr val="tx1"/>
                </a:solidFill>
              </a:rPr>
              <a:t>Each participant will choose a card that has the name of an inappropriate behavior written on it.  </a:t>
            </a:r>
          </a:p>
          <a:p>
            <a:pPr marL="514350" indent="-514350">
              <a:buFont typeface="Arial"/>
              <a:buChar char="•"/>
            </a:pPr>
            <a:r>
              <a:rPr lang="en-US" dirty="0">
                <a:solidFill>
                  <a:schemeClr val="tx1"/>
                </a:solidFill>
              </a:rPr>
              <a:t>Keep it secret from the other members of your team.</a:t>
            </a:r>
          </a:p>
          <a:p>
            <a:pPr marL="514350" indent="-514350">
              <a:buFont typeface="Arial"/>
              <a:buChar char="•"/>
            </a:pPr>
            <a:r>
              <a:rPr lang="en-US" dirty="0">
                <a:solidFill>
                  <a:schemeClr val="tx1"/>
                </a:solidFill>
              </a:rPr>
              <a:t>Write your definition of that inappropriate behavior.</a:t>
            </a:r>
          </a:p>
          <a:p>
            <a:pPr marL="514350" indent="-514350">
              <a:buFont typeface="Arial"/>
              <a:buChar char="•"/>
            </a:pPr>
            <a:r>
              <a:rPr lang="en-US" dirty="0">
                <a:solidFill>
                  <a:schemeClr val="tx1"/>
                </a:solidFill>
              </a:rPr>
              <a:t>When given the signal, share your word and your definition with your team.</a:t>
            </a:r>
          </a:p>
        </p:txBody>
      </p:sp>
    </p:spTree>
    <p:extLst>
      <p:ext uri="{BB962C8B-B14F-4D97-AF65-F5344CB8AC3E}">
        <p14:creationId xmlns:p14="http://schemas.microsoft.com/office/powerpoint/2010/main" val="3585240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MO_SWPBS_Logo-20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0875" y="2752725"/>
            <a:ext cx="2689225" cy="2324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2"/>
          <p:cNvSpPr>
            <a:spLocks noGrp="1" noChangeArrowheads="1"/>
          </p:cNvSpPr>
          <p:nvPr>
            <p:ph type="ctrTitle"/>
          </p:nvPr>
        </p:nvSpPr>
        <p:spPr>
          <a:xfrm>
            <a:off x="533400" y="457200"/>
            <a:ext cx="7772400" cy="4343400"/>
          </a:xfrm>
        </p:spPr>
        <p:txBody>
          <a:bodyPr>
            <a:normAutofit/>
          </a:bodyPr>
          <a:lstStyle/>
          <a:p>
            <a:pPr eaLnBrk="1" hangingPunct="1"/>
            <a:r>
              <a:rPr lang="en-US" sz="3600" dirty="0"/>
              <a:t>Team Workshop for</a:t>
            </a:r>
            <a:r>
              <a:rPr lang="en-US" dirty="0"/>
              <a:t> </a:t>
            </a:r>
            <a:r>
              <a:rPr lang="en-US" sz="3600" dirty="0"/>
              <a:t>SW-PBS Teams: </a:t>
            </a:r>
            <a:br>
              <a:rPr lang="en-US" sz="3600" dirty="0"/>
            </a:br>
            <a:r>
              <a:rPr lang="en-US" sz="3100" i="1" dirty="0">
                <a:solidFill>
                  <a:srgbClr val="FF0000"/>
                </a:solidFill>
              </a:rPr>
              <a:t>Session </a:t>
            </a:r>
            <a:r>
              <a:rPr lang="en-US" sz="3100" dirty="0">
                <a:solidFill>
                  <a:srgbClr val="FF0000"/>
                </a:solidFill>
              </a:rPr>
              <a:t> – Discouraging Inappropriate Behavior </a:t>
            </a:r>
            <a:br>
              <a:rPr lang="en-US" sz="3100" dirty="0">
                <a:solidFill>
                  <a:srgbClr val="FF0000"/>
                </a:solidFill>
              </a:rPr>
            </a:br>
            <a:r>
              <a:rPr lang="en-US" sz="2800" dirty="0">
                <a:solidFill>
                  <a:srgbClr val="FF0000"/>
                </a:solidFill>
              </a:rPr>
              <a:t>MO SW-PBS Training</a:t>
            </a:r>
            <a:br>
              <a:rPr lang="en-US" sz="3600" dirty="0">
                <a:solidFill>
                  <a:srgbClr val="FF0000"/>
                </a:solidFill>
              </a:rPr>
            </a:br>
            <a:br>
              <a:rPr lang="en-US" sz="3600" dirty="0"/>
            </a:br>
            <a:br>
              <a:rPr lang="en-US" sz="3600" dirty="0"/>
            </a:br>
            <a:br>
              <a:rPr lang="en-US" sz="2900" dirty="0"/>
            </a:br>
            <a:endParaRPr lang="en-US" sz="2900" dirty="0"/>
          </a:p>
        </p:txBody>
      </p:sp>
    </p:spTree>
    <p:extLst>
      <p:ext uri="{BB962C8B-B14F-4D97-AF65-F5344CB8AC3E}">
        <p14:creationId xmlns:p14="http://schemas.microsoft.com/office/powerpoint/2010/main" val="2657553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253662"/>
            <a:ext cx="7772400" cy="1362075"/>
          </a:xfrm>
        </p:spPr>
        <p:txBody>
          <a:bodyPr/>
          <a:lstStyle/>
          <a:p>
            <a:r>
              <a:rPr lang="en-US" dirty="0">
                <a:solidFill>
                  <a:srgbClr val="008000"/>
                </a:solidFill>
              </a:rPr>
              <a:t>Office-Managed Behavior</a:t>
            </a:r>
            <a:endParaRPr lang="en-US" dirty="0"/>
          </a:p>
        </p:txBody>
      </p:sp>
      <p:sp>
        <p:nvSpPr>
          <p:cNvPr id="3" name="Rectangle 2"/>
          <p:cNvSpPr/>
          <p:nvPr/>
        </p:nvSpPr>
        <p:spPr>
          <a:xfrm>
            <a:off x="1032796" y="2425237"/>
            <a:ext cx="7425401" cy="2339102"/>
          </a:xfrm>
          <a:prstGeom prst="rect">
            <a:avLst/>
          </a:prstGeom>
        </p:spPr>
        <p:txBody>
          <a:bodyPr wrap="square">
            <a:spAutoFit/>
          </a:bodyPr>
          <a:lstStyle/>
          <a:p>
            <a:r>
              <a:rPr lang="en-US" sz="3200" i="1" dirty="0">
                <a:solidFill>
                  <a:srgbClr val="008000"/>
                </a:solidFill>
              </a:rPr>
              <a:t>“Teachers and administrators are often at odds on what constitutes an appropriate referral and what should happen during and after the referral.”</a:t>
            </a:r>
          </a:p>
          <a:p>
            <a:pPr algn="r"/>
            <a:r>
              <a:rPr lang="en-US" dirty="0"/>
              <a:t>Cotton, 1995</a:t>
            </a:r>
          </a:p>
        </p:txBody>
      </p:sp>
    </p:spTree>
    <p:extLst>
      <p:ext uri="{BB962C8B-B14F-4D97-AF65-F5344CB8AC3E}">
        <p14:creationId xmlns:p14="http://schemas.microsoft.com/office/powerpoint/2010/main" val="2012643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Defining Office-Managed or </a:t>
            </a:r>
            <a:br>
              <a:rPr lang="en-US" dirty="0"/>
            </a:br>
            <a:r>
              <a:rPr lang="en-US" dirty="0"/>
              <a:t>‘Major’ Behavior</a:t>
            </a:r>
          </a:p>
        </p:txBody>
      </p:sp>
      <p:sp>
        <p:nvSpPr>
          <p:cNvPr id="3" name="Content Placeholder 2"/>
          <p:cNvSpPr>
            <a:spLocks noGrp="1"/>
          </p:cNvSpPr>
          <p:nvPr>
            <p:ph idx="1"/>
          </p:nvPr>
        </p:nvSpPr>
        <p:spPr>
          <a:xfrm>
            <a:off x="457200" y="1862667"/>
            <a:ext cx="8229600" cy="4263496"/>
          </a:xfrm>
        </p:spPr>
        <p:txBody>
          <a:bodyPr/>
          <a:lstStyle/>
          <a:p>
            <a:r>
              <a:rPr lang="en-US" dirty="0"/>
              <a:t>Potentially illegal behavior, serious disruptions to learning, or unsafe behavior that poses danger to the student or others.</a:t>
            </a:r>
          </a:p>
          <a:p>
            <a:r>
              <a:rPr lang="en-US" dirty="0"/>
              <a:t>Staff-Managed or “Minor” behavior that has become chronic and has not responded to repeated efforts to teach and correct by staff.</a:t>
            </a:r>
          </a:p>
        </p:txBody>
      </p:sp>
      <p:grpSp>
        <p:nvGrpSpPr>
          <p:cNvPr id="9" name="Group 8"/>
          <p:cNvGrpSpPr/>
          <p:nvPr/>
        </p:nvGrpSpPr>
        <p:grpSpPr>
          <a:xfrm>
            <a:off x="12700" y="6288897"/>
            <a:ext cx="9144378" cy="581802"/>
            <a:chOff x="12700" y="6288897"/>
            <a:chExt cx="9144378" cy="581802"/>
          </a:xfrm>
        </p:grpSpPr>
        <p:sp>
          <p:nvSpPr>
            <p:cNvPr id="10" name="Rectangle 9"/>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TextBox 12"/>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3045731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Possible Office-Managed Behaviors</a:t>
            </a:r>
          </a:p>
        </p:txBody>
      </p:sp>
      <p:sp>
        <p:nvSpPr>
          <p:cNvPr id="3" name="Content Placeholder 2"/>
          <p:cNvSpPr>
            <a:spLocks noGrp="1"/>
          </p:cNvSpPr>
          <p:nvPr>
            <p:ph sz="half" idx="1"/>
          </p:nvPr>
        </p:nvSpPr>
        <p:spPr>
          <a:xfrm>
            <a:off x="406400" y="1417638"/>
            <a:ext cx="4038600" cy="4971893"/>
          </a:xfrm>
        </p:spPr>
        <p:txBody>
          <a:bodyPr>
            <a:normAutofit fontScale="77500" lnSpcReduction="20000"/>
          </a:bodyPr>
          <a:lstStyle/>
          <a:p>
            <a:pPr>
              <a:buClr>
                <a:srgbClr val="FF0000"/>
              </a:buClr>
            </a:pPr>
            <a:r>
              <a:rPr lang="en-US" dirty="0"/>
              <a:t>Possession of weapons</a:t>
            </a:r>
          </a:p>
          <a:p>
            <a:pPr>
              <a:buClr>
                <a:srgbClr val="FF0000"/>
              </a:buClr>
            </a:pPr>
            <a:r>
              <a:rPr lang="en-US" dirty="0"/>
              <a:t>Fighting or assault</a:t>
            </a:r>
          </a:p>
          <a:p>
            <a:pPr>
              <a:buClr>
                <a:srgbClr val="FF0000"/>
              </a:buClr>
            </a:pPr>
            <a:r>
              <a:rPr lang="en-US" dirty="0"/>
              <a:t>Possession of controlled substances</a:t>
            </a:r>
          </a:p>
          <a:p>
            <a:pPr>
              <a:buClr>
                <a:srgbClr val="FF0000"/>
              </a:buClr>
            </a:pPr>
            <a:r>
              <a:rPr lang="en-US" dirty="0"/>
              <a:t>Theft</a:t>
            </a:r>
          </a:p>
          <a:p>
            <a:pPr>
              <a:buClr>
                <a:srgbClr val="FF0000"/>
              </a:buClr>
            </a:pPr>
            <a:r>
              <a:rPr lang="en-US" dirty="0"/>
              <a:t>Vandalism</a:t>
            </a:r>
          </a:p>
          <a:p>
            <a:pPr>
              <a:buClr>
                <a:srgbClr val="FF0000"/>
              </a:buClr>
            </a:pPr>
            <a:r>
              <a:rPr lang="en-US" dirty="0"/>
              <a:t>Abusive language</a:t>
            </a:r>
          </a:p>
          <a:p>
            <a:pPr>
              <a:buClr>
                <a:srgbClr val="FF0000"/>
              </a:buClr>
            </a:pPr>
            <a:r>
              <a:rPr lang="en-US" dirty="0"/>
              <a:t>Major disruption to the learning environment</a:t>
            </a:r>
          </a:p>
          <a:p>
            <a:pPr>
              <a:buClr>
                <a:srgbClr val="FF0000"/>
              </a:buClr>
            </a:pPr>
            <a:r>
              <a:rPr lang="en-US" dirty="0"/>
              <a:t>Major Non-compliance</a:t>
            </a:r>
          </a:p>
          <a:p>
            <a:pPr>
              <a:buClr>
                <a:srgbClr val="FF0000"/>
              </a:buClr>
            </a:pPr>
            <a:r>
              <a:rPr lang="en-US" dirty="0"/>
              <a:t>Leaving the school grounds without permission</a:t>
            </a:r>
          </a:p>
          <a:p>
            <a:pPr>
              <a:buClr>
                <a:srgbClr val="FF0000"/>
              </a:buClr>
            </a:pPr>
            <a:r>
              <a:rPr lang="en-US" dirty="0"/>
              <a:t>Chronic behaviors not responding to teacher interventions</a:t>
            </a:r>
          </a:p>
        </p:txBody>
      </p:sp>
      <p:graphicFrame>
        <p:nvGraphicFramePr>
          <p:cNvPr id="15" name="Content Placeholder 14"/>
          <p:cNvGraphicFramePr>
            <a:graphicFrameLocks noGrp="1"/>
          </p:cNvGraphicFramePr>
          <p:nvPr>
            <p:ph sz="half" idx="2"/>
          </p:nvPr>
        </p:nvGraphicFramePr>
        <p:xfrm>
          <a:off x="4445000" y="1417638"/>
          <a:ext cx="4241800" cy="4640262"/>
        </p:xfrm>
        <a:graphic>
          <a:graphicData uri="http://schemas.openxmlformats.org/drawingml/2006/table">
            <a:tbl>
              <a:tblPr firstRow="1" bandRow="1">
                <a:tableStyleId>{5C22544A-7EE6-4342-B048-85BDC9FD1C3A}</a:tableStyleId>
              </a:tblPr>
              <a:tblGrid>
                <a:gridCol w="1018540">
                  <a:extLst>
                    <a:ext uri="{9D8B030D-6E8A-4147-A177-3AD203B41FA5}">
                      <a16:colId xmlns:a16="http://schemas.microsoft.com/office/drawing/2014/main" val="20000"/>
                    </a:ext>
                  </a:extLst>
                </a:gridCol>
                <a:gridCol w="3223260">
                  <a:extLst>
                    <a:ext uri="{9D8B030D-6E8A-4147-A177-3AD203B41FA5}">
                      <a16:colId xmlns:a16="http://schemas.microsoft.com/office/drawing/2014/main" val="20001"/>
                    </a:ext>
                  </a:extLst>
                </a:gridCol>
              </a:tblGrid>
              <a:tr h="698769">
                <a:tc>
                  <a:txBody>
                    <a:bodyPr/>
                    <a:lstStyle/>
                    <a:p>
                      <a:pPr algn="ctr"/>
                      <a:r>
                        <a:rPr lang="en-US" dirty="0">
                          <a:solidFill>
                            <a:schemeClr val="tx1"/>
                          </a:solidFill>
                        </a:rPr>
                        <a:t>Intensity</a:t>
                      </a:r>
                    </a:p>
                    <a:p>
                      <a:pPr algn="ctr"/>
                      <a:r>
                        <a:rPr lang="en-US" dirty="0">
                          <a:solidFill>
                            <a:schemeClr val="tx1"/>
                          </a:solidFill>
                        </a:rPr>
                        <a:t>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98769">
                <a:tc>
                  <a:txBody>
                    <a:bodyPr/>
                    <a:lstStyle/>
                    <a:p>
                      <a:r>
                        <a:rPr lang="en-US" sz="2000" dirty="0"/>
                        <a:t>Level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a:effectLst/>
                        </a:rPr>
                        <a:t>Behavior impacts only the focus student.</a:t>
                      </a:r>
                      <a:endParaRPr lang="en-US" sz="1400" dirty="0">
                        <a:solidFill>
                          <a:srgbClr val="000000"/>
                        </a:solidFill>
                        <a:effectLst/>
                        <a:latin typeface="Times New Roman"/>
                        <a:ea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98769">
                <a:tc>
                  <a:txBody>
                    <a:bodyPr/>
                    <a:lstStyle/>
                    <a:p>
                      <a:r>
                        <a:rPr lang="en-US" sz="2000" dirty="0"/>
                        <a:t>Level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a:effectLst/>
                        </a:rPr>
                        <a:t>Behavior disrupts others in the student’s immediate area. </a:t>
                      </a:r>
                      <a:endParaRPr lang="en-US" sz="1400" dirty="0">
                        <a:solidFill>
                          <a:srgbClr val="000000"/>
                        </a:solidFill>
                        <a:effectLst/>
                        <a:latin typeface="Times New Roman"/>
                        <a:ea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98769">
                <a:tc>
                  <a:txBody>
                    <a:bodyPr/>
                    <a:lstStyle/>
                    <a:p>
                      <a:r>
                        <a:rPr lang="en-US" sz="2000" dirty="0"/>
                        <a:t>Level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a:effectLst/>
                        </a:rPr>
                        <a:t>Behavior disrupts everyone in the class. </a:t>
                      </a:r>
                      <a:endParaRPr lang="en-US" sz="1400" dirty="0">
                        <a:solidFill>
                          <a:srgbClr val="000000"/>
                        </a:solidFill>
                        <a:effectLst/>
                        <a:latin typeface="Times New Roman"/>
                        <a:ea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68998">
                <a:tc>
                  <a:txBody>
                    <a:bodyPr/>
                    <a:lstStyle/>
                    <a:p>
                      <a:r>
                        <a:rPr lang="en-US" sz="2000" dirty="0"/>
                        <a:t>Level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a:effectLst/>
                        </a:rPr>
                        <a:t>Behavior disrupts other classrooms or common areas of the school. </a:t>
                      </a:r>
                      <a:endParaRPr lang="en-US" sz="1400" dirty="0">
                        <a:solidFill>
                          <a:srgbClr val="000000"/>
                        </a:solidFill>
                        <a:effectLst/>
                        <a:latin typeface="Times New Roman"/>
                        <a:ea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930786">
                <a:tc>
                  <a:txBody>
                    <a:bodyPr/>
                    <a:lstStyle/>
                    <a:p>
                      <a:r>
                        <a:rPr lang="en-US" sz="2000" dirty="0"/>
                        <a:t>Level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a:effectLst/>
                        </a:rPr>
                        <a:t>Behavior causes or threatens to cause physical injury to student or others. </a:t>
                      </a:r>
                      <a:endParaRPr lang="en-US" sz="140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pSp>
        <p:nvGrpSpPr>
          <p:cNvPr id="8" name="Group 7"/>
          <p:cNvGrpSpPr/>
          <p:nvPr/>
        </p:nvGrpSpPr>
        <p:grpSpPr>
          <a:xfrm>
            <a:off x="12700" y="6288897"/>
            <a:ext cx="9144378" cy="581802"/>
            <a:chOff x="12700" y="6288897"/>
            <a:chExt cx="9144378" cy="581802"/>
          </a:xfrm>
        </p:grpSpPr>
        <p:sp>
          <p:nvSpPr>
            <p:cNvPr id="9" name="Rectangle 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959549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008000"/>
                </a:solidFill>
              </a:rPr>
              <a:t> Activity: </a:t>
            </a:r>
            <a:r>
              <a:rPr lang="en-US" dirty="0">
                <a:solidFill>
                  <a:srgbClr val="FF0000"/>
                </a:solidFill>
              </a:rPr>
              <a:t>Card Sort </a:t>
            </a:r>
          </a:p>
        </p:txBody>
      </p:sp>
      <p:sp>
        <p:nvSpPr>
          <p:cNvPr id="3" name="Content Placeholder 2"/>
          <p:cNvSpPr>
            <a:spLocks noGrp="1"/>
          </p:cNvSpPr>
          <p:nvPr>
            <p:ph idx="1"/>
          </p:nvPr>
        </p:nvSpPr>
        <p:spPr>
          <a:xfrm>
            <a:off x="457200" y="1600200"/>
            <a:ext cx="8229600" cy="4525963"/>
          </a:xfrm>
        </p:spPr>
        <p:txBody>
          <a:bodyPr>
            <a:normAutofit/>
          </a:bodyPr>
          <a:lstStyle/>
          <a:p>
            <a:r>
              <a:rPr lang="en-US" i="1" dirty="0">
                <a:solidFill>
                  <a:srgbClr val="008000"/>
                </a:solidFill>
              </a:rPr>
              <a:t>With your team…</a:t>
            </a:r>
          </a:p>
          <a:p>
            <a:pPr marL="514350" indent="-514350">
              <a:buFont typeface="Arial"/>
              <a:buChar char="•"/>
            </a:pPr>
            <a:r>
              <a:rPr lang="en-US" dirty="0">
                <a:solidFill>
                  <a:schemeClr val="tx1"/>
                </a:solidFill>
              </a:rPr>
              <a:t>Sort the cards into Staff-Managed and Office-Managed.</a:t>
            </a:r>
          </a:p>
          <a:p>
            <a:pPr marL="514350" indent="-514350">
              <a:buFont typeface="Arial"/>
              <a:buChar char="•"/>
            </a:pPr>
            <a:r>
              <a:rPr lang="en-US" dirty="0">
                <a:solidFill>
                  <a:schemeClr val="tx1"/>
                </a:solidFill>
              </a:rPr>
              <a:t>Discuss only those behaviors where there is significant disagreement.</a:t>
            </a:r>
          </a:p>
          <a:p>
            <a:pPr marL="514350" indent="-514350">
              <a:buFont typeface="Arial"/>
              <a:buChar char="•"/>
            </a:pPr>
            <a:r>
              <a:rPr lang="en-US" dirty="0">
                <a:solidFill>
                  <a:schemeClr val="tx1"/>
                </a:solidFill>
              </a:rPr>
              <a:t>Consider using this activity with your staff to assist with the identification of office-managed behaviors.</a:t>
            </a:r>
          </a:p>
        </p:txBody>
      </p:sp>
    </p:spTree>
    <p:extLst>
      <p:ext uri="{BB962C8B-B14F-4D97-AF65-F5344CB8AC3E}">
        <p14:creationId xmlns:p14="http://schemas.microsoft.com/office/powerpoint/2010/main" val="704714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2700" y="6288897"/>
            <a:ext cx="9144378" cy="581802"/>
            <a:chOff x="12700" y="6288897"/>
            <a:chExt cx="9144378" cy="581802"/>
          </a:xfrm>
        </p:grpSpPr>
        <p:sp>
          <p:nvSpPr>
            <p:cNvPr id="12" name="Rectangle 11"/>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p:txBody>
          <a:bodyPr>
            <a:noAutofit/>
          </a:bodyPr>
          <a:lstStyle/>
          <a:p>
            <a:pPr algn="l"/>
            <a:r>
              <a:rPr lang="en-US" sz="3200" dirty="0">
                <a:solidFill>
                  <a:srgbClr val="008000"/>
                </a:solidFill>
                <a:cs typeface="Franklin Gothic Book"/>
              </a:rPr>
              <a:t>Activity: </a:t>
            </a:r>
            <a:r>
              <a:rPr lang="en-US" sz="3200" dirty="0">
                <a:solidFill>
                  <a:srgbClr val="FF0000"/>
                </a:solidFill>
                <a:cs typeface="Franklin Gothic Book"/>
              </a:rPr>
              <a:t>Defining Office-Managed Behavior</a:t>
            </a:r>
          </a:p>
        </p:txBody>
      </p:sp>
      <p:sp>
        <p:nvSpPr>
          <p:cNvPr id="3" name="Content Placeholder 2"/>
          <p:cNvSpPr>
            <a:spLocks noGrp="1"/>
          </p:cNvSpPr>
          <p:nvPr>
            <p:ph idx="1"/>
          </p:nvPr>
        </p:nvSpPr>
        <p:spPr>
          <a:xfrm>
            <a:off x="457200" y="1712134"/>
            <a:ext cx="8229600" cy="4525963"/>
          </a:xfrm>
        </p:spPr>
        <p:txBody>
          <a:bodyPr>
            <a:noAutofit/>
          </a:bodyPr>
          <a:lstStyle/>
          <a:p>
            <a:pPr marL="0" indent="0">
              <a:buNone/>
            </a:pPr>
            <a:r>
              <a:rPr lang="en-US" i="1" dirty="0">
                <a:solidFill>
                  <a:srgbClr val="008000"/>
                </a:solidFill>
              </a:rPr>
              <a:t>With your team…</a:t>
            </a:r>
            <a:endParaRPr lang="en-US" dirty="0"/>
          </a:p>
          <a:p>
            <a:pPr marL="342900" indent="-342900">
              <a:buFont typeface="Arial"/>
              <a:buChar char="•"/>
            </a:pPr>
            <a:r>
              <a:rPr lang="en-US" sz="2400" dirty="0">
                <a:solidFill>
                  <a:schemeClr val="tx1"/>
                </a:solidFill>
              </a:rPr>
              <a:t>Read through the example definitions of office-managed behavior on pages 191-192. Consider your district policy. On page 190, list the behaviors that might be office-managed for your school. Then define one or two major behaviors  to ensure full understanding by team members.</a:t>
            </a:r>
          </a:p>
          <a:p>
            <a:pPr marL="342900" indent="-342900">
              <a:buFont typeface="Arial"/>
              <a:buChar char="•"/>
            </a:pPr>
            <a:r>
              <a:rPr lang="en-US" sz="2400" dirty="0">
                <a:solidFill>
                  <a:schemeClr val="tx1"/>
                </a:solidFill>
              </a:rPr>
              <a:t>Now that you have an idea about what office managed behavior may look like, take this activity back to your school and work with your staff to complete the process of identifying and defining office-managed behavior.  </a:t>
            </a:r>
          </a:p>
        </p:txBody>
      </p:sp>
      <p:sp>
        <p:nvSpPr>
          <p:cNvPr id="10" name="Oval 9"/>
          <p:cNvSpPr/>
          <p:nvPr/>
        </p:nvSpPr>
        <p:spPr>
          <a:xfrm>
            <a:off x="8229600" y="6206190"/>
            <a:ext cx="698500" cy="607202"/>
          </a:xfrm>
          <a:prstGeom prst="ellipse">
            <a:avLst/>
          </a:prstGeom>
          <a:solidFill>
            <a:srgbClr val="008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a:t>191-192</a:t>
            </a:r>
            <a:endParaRPr lang="en-US" sz="1600" b="1" dirty="0"/>
          </a:p>
        </p:txBody>
      </p:sp>
      <p:sp>
        <p:nvSpPr>
          <p:cNvPr id="15" name="TextBox 14"/>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243266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To develop your schoolwide system, you will need to:</a:t>
            </a:r>
          </a:p>
        </p:txBody>
      </p:sp>
      <p:sp>
        <p:nvSpPr>
          <p:cNvPr id="3" name="Content Placeholder 2"/>
          <p:cNvSpPr>
            <a:spLocks noGrp="1"/>
          </p:cNvSpPr>
          <p:nvPr>
            <p:ph idx="1"/>
          </p:nvPr>
        </p:nvSpPr>
        <p:spPr>
          <a:xfrm>
            <a:off x="457200" y="1752601"/>
            <a:ext cx="8229600" cy="3632200"/>
          </a:xfrm>
        </p:spPr>
        <p:txBody>
          <a:bodyPr>
            <a:normAutofit/>
          </a:bodyPr>
          <a:lstStyle/>
          <a:p>
            <a:pPr marL="514350" indent="-514350">
              <a:buFont typeface="+mj-lt"/>
              <a:buAutoNum type="arabicPeriod"/>
            </a:pPr>
            <a:r>
              <a:rPr lang="en-US" dirty="0"/>
              <a:t>Know and use effective strategies to respond to staff-managed behaviors or “minors”. </a:t>
            </a:r>
          </a:p>
          <a:p>
            <a:pPr marL="514350" indent="-514350">
              <a:buFont typeface="+mj-lt"/>
              <a:buAutoNum type="arabicPeriod"/>
            </a:pPr>
            <a:r>
              <a:rPr lang="en-US" dirty="0"/>
              <a:t>Define what constitutes office-managed behavior or “majors”.  </a:t>
            </a:r>
          </a:p>
          <a:p>
            <a:pPr marL="514350" indent="-514350">
              <a:buFont typeface="+mj-lt"/>
              <a:buAutoNum type="arabicPeriod"/>
            </a:pPr>
            <a:r>
              <a:rPr lang="en-US" dirty="0">
                <a:solidFill>
                  <a:srgbClr val="008000"/>
                </a:solidFill>
              </a:rPr>
              <a:t>Develop data collection tools</a:t>
            </a:r>
            <a:r>
              <a:rPr lang="en-US" dirty="0"/>
              <a:t>.</a:t>
            </a:r>
            <a:endParaRPr lang="en-US" sz="2400" dirty="0"/>
          </a:p>
        </p:txBody>
      </p:sp>
      <p:grpSp>
        <p:nvGrpSpPr>
          <p:cNvPr id="8" name="Group 7"/>
          <p:cNvGrpSpPr/>
          <p:nvPr/>
        </p:nvGrpSpPr>
        <p:grpSpPr>
          <a:xfrm>
            <a:off x="12700" y="6288897"/>
            <a:ext cx="9144378" cy="581802"/>
            <a:chOff x="12700" y="6288897"/>
            <a:chExt cx="9144378" cy="581802"/>
          </a:xfrm>
        </p:grpSpPr>
        <p:sp>
          <p:nvSpPr>
            <p:cNvPr id="9" name="Rectangle 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37178357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referral.jpg"/>
          <p:cNvPicPr>
            <a:picLocks noChangeAspect="1"/>
          </p:cNvPicPr>
          <p:nvPr/>
        </p:nvPicPr>
        <p:blipFill rotWithShape="1">
          <a:blip r:embed="rId3">
            <a:extLst>
              <a:ext uri="{28A0092B-C50C-407E-A947-70E740481C1C}">
                <a14:useLocalDpi xmlns:a14="http://schemas.microsoft.com/office/drawing/2010/main" val="0"/>
              </a:ext>
            </a:extLst>
          </a:blip>
          <a:srcRect r="16484"/>
          <a:stretch/>
        </p:blipFill>
        <p:spPr>
          <a:xfrm>
            <a:off x="5156200" y="1654445"/>
            <a:ext cx="2609937" cy="2071475"/>
          </a:xfrm>
          <a:prstGeom prst="rect">
            <a:avLst/>
          </a:prstGeom>
        </p:spPr>
      </p:pic>
      <p:sp>
        <p:nvSpPr>
          <p:cNvPr id="2" name="Title 1"/>
          <p:cNvSpPr>
            <a:spLocks noGrp="1"/>
          </p:cNvSpPr>
          <p:nvPr>
            <p:ph type="title"/>
          </p:nvPr>
        </p:nvSpPr>
        <p:spPr/>
        <p:txBody>
          <a:bodyPr>
            <a:normAutofit/>
          </a:bodyPr>
          <a:lstStyle/>
          <a:p>
            <a:pPr>
              <a:lnSpc>
                <a:spcPts val="4000"/>
              </a:lnSpc>
            </a:pPr>
            <a:r>
              <a:rPr lang="en-US" dirty="0"/>
              <a:t>Office Discipline Referral Form–</a:t>
            </a:r>
            <a:br>
              <a:rPr lang="en-US" dirty="0">
                <a:solidFill>
                  <a:srgbClr val="008000"/>
                </a:solidFill>
              </a:rPr>
            </a:br>
            <a:r>
              <a:rPr lang="en-US" sz="4000" dirty="0">
                <a:solidFill>
                  <a:srgbClr val="FF0000"/>
                </a:solidFill>
              </a:rPr>
              <a:t>Essential Contextual Factors</a:t>
            </a:r>
          </a:p>
        </p:txBody>
      </p:sp>
      <p:sp>
        <p:nvSpPr>
          <p:cNvPr id="3" name="Content Placeholder 2"/>
          <p:cNvSpPr>
            <a:spLocks noGrp="1"/>
          </p:cNvSpPr>
          <p:nvPr>
            <p:ph idx="1"/>
          </p:nvPr>
        </p:nvSpPr>
        <p:spPr>
          <a:xfrm>
            <a:off x="838200" y="1511300"/>
            <a:ext cx="7315200" cy="4525963"/>
          </a:xfrm>
        </p:spPr>
        <p:txBody>
          <a:bodyPr>
            <a:normAutofit fontScale="92500" lnSpcReduction="20000"/>
          </a:bodyPr>
          <a:lstStyle/>
          <a:p>
            <a:pPr>
              <a:buClr>
                <a:srgbClr val="008000"/>
              </a:buClr>
            </a:pPr>
            <a:r>
              <a:rPr lang="en-US" dirty="0"/>
              <a:t>Student name</a:t>
            </a:r>
          </a:p>
          <a:p>
            <a:pPr>
              <a:buClr>
                <a:srgbClr val="008000"/>
              </a:buClr>
            </a:pPr>
            <a:r>
              <a:rPr lang="en-US" dirty="0"/>
              <a:t>Referring staff name</a:t>
            </a:r>
          </a:p>
          <a:p>
            <a:pPr>
              <a:buClr>
                <a:srgbClr val="008000"/>
              </a:buClr>
            </a:pPr>
            <a:r>
              <a:rPr lang="en-US" dirty="0"/>
              <a:t>Date of incident</a:t>
            </a:r>
          </a:p>
          <a:p>
            <a:pPr>
              <a:buClr>
                <a:srgbClr val="008000"/>
              </a:buClr>
            </a:pPr>
            <a:r>
              <a:rPr lang="en-US" dirty="0"/>
              <a:t>Time of incident</a:t>
            </a:r>
          </a:p>
          <a:p>
            <a:pPr>
              <a:buClr>
                <a:srgbClr val="008000"/>
              </a:buClr>
            </a:pPr>
            <a:r>
              <a:rPr lang="en-US" dirty="0"/>
              <a:t>Location of incident</a:t>
            </a:r>
          </a:p>
          <a:p>
            <a:pPr>
              <a:buClr>
                <a:srgbClr val="008000"/>
              </a:buClr>
            </a:pPr>
            <a:r>
              <a:rPr lang="en-US" dirty="0"/>
              <a:t>Inappropriate behavior with designation of office-managed or staff-managed</a:t>
            </a:r>
          </a:p>
          <a:p>
            <a:pPr>
              <a:buClr>
                <a:srgbClr val="008000"/>
              </a:buClr>
            </a:pPr>
            <a:r>
              <a:rPr lang="en-US" dirty="0"/>
              <a:t>Others involved</a:t>
            </a:r>
          </a:p>
          <a:p>
            <a:pPr>
              <a:buClr>
                <a:srgbClr val="008000"/>
              </a:buClr>
            </a:pPr>
            <a:r>
              <a:rPr lang="en-US" dirty="0"/>
              <a:t>Possible motivation</a:t>
            </a:r>
          </a:p>
          <a:p>
            <a:pPr>
              <a:buClr>
                <a:srgbClr val="008000"/>
              </a:buClr>
            </a:pPr>
            <a:r>
              <a:rPr lang="en-US" dirty="0"/>
              <a:t>Administrative decision/action</a:t>
            </a:r>
          </a:p>
        </p:txBody>
      </p:sp>
      <p:grpSp>
        <p:nvGrpSpPr>
          <p:cNvPr id="10" name="Group 9"/>
          <p:cNvGrpSpPr/>
          <p:nvPr/>
        </p:nvGrpSpPr>
        <p:grpSpPr>
          <a:xfrm>
            <a:off x="12700" y="6288897"/>
            <a:ext cx="9144378" cy="581802"/>
            <a:chOff x="12700" y="6288897"/>
            <a:chExt cx="9144378" cy="581802"/>
          </a:xfrm>
        </p:grpSpPr>
        <p:sp>
          <p:nvSpPr>
            <p:cNvPr id="11" name="Rectangle 10"/>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4" name="TextBox 13"/>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2412340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2700" y="6288897"/>
            <a:ext cx="9144378" cy="581802"/>
            <a:chOff x="12700" y="6288897"/>
            <a:chExt cx="9144378" cy="581802"/>
          </a:xfrm>
        </p:grpSpPr>
        <p:sp>
          <p:nvSpPr>
            <p:cNvPr id="12" name="Rectangle 11"/>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p:txBody>
          <a:bodyPr>
            <a:noAutofit/>
          </a:bodyPr>
          <a:lstStyle/>
          <a:p>
            <a:pPr algn="l"/>
            <a:r>
              <a:rPr lang="en-US" sz="4000" dirty="0">
                <a:solidFill>
                  <a:srgbClr val="008000"/>
                </a:solidFill>
                <a:cs typeface="Franklin Gothic Book"/>
              </a:rPr>
              <a:t>Activity: </a:t>
            </a:r>
            <a:r>
              <a:rPr lang="en-US" sz="4000" dirty="0">
                <a:solidFill>
                  <a:srgbClr val="FF0000"/>
                </a:solidFill>
                <a:cs typeface="Franklin Gothic Book"/>
              </a:rPr>
              <a:t>Revising Your ODR Form</a:t>
            </a:r>
          </a:p>
        </p:txBody>
      </p:sp>
      <p:sp>
        <p:nvSpPr>
          <p:cNvPr id="3" name="Content Placeholder 2"/>
          <p:cNvSpPr>
            <a:spLocks noGrp="1"/>
          </p:cNvSpPr>
          <p:nvPr>
            <p:ph idx="1"/>
          </p:nvPr>
        </p:nvSpPr>
        <p:spPr/>
        <p:txBody>
          <a:bodyPr>
            <a:normAutofit/>
          </a:bodyPr>
          <a:lstStyle/>
          <a:p>
            <a:pPr marL="0" indent="0">
              <a:lnSpc>
                <a:spcPct val="110000"/>
              </a:lnSpc>
              <a:spcBef>
                <a:spcPts val="0"/>
              </a:spcBef>
              <a:spcAft>
                <a:spcPts val="1000"/>
              </a:spcAft>
              <a:buNone/>
            </a:pPr>
            <a:r>
              <a:rPr lang="en-US" sz="2800" dirty="0">
                <a:solidFill>
                  <a:srgbClr val="008000"/>
                </a:solidFill>
              </a:rPr>
              <a:t>With your team, review your current office discipline referral form and the examples on pages 194-196:</a:t>
            </a:r>
          </a:p>
          <a:p>
            <a:pPr marL="457200" indent="-457200">
              <a:buClr>
                <a:srgbClr val="FF0000"/>
              </a:buClr>
              <a:buFont typeface="Arial"/>
              <a:buChar char="•"/>
            </a:pPr>
            <a:r>
              <a:rPr lang="en-US" sz="2800" i="1" dirty="0">
                <a:solidFill>
                  <a:srgbClr val="000000"/>
                </a:solidFill>
              </a:rPr>
              <a:t>Does our current form include the nine essential contextual factors?</a:t>
            </a:r>
          </a:p>
          <a:p>
            <a:pPr marL="457200" indent="-457200">
              <a:buClr>
                <a:srgbClr val="FF0000"/>
              </a:buClr>
              <a:buFont typeface="Arial"/>
              <a:buChar char="•"/>
            </a:pPr>
            <a:r>
              <a:rPr lang="en-US" sz="2800" i="1" dirty="0">
                <a:solidFill>
                  <a:srgbClr val="000000"/>
                </a:solidFill>
              </a:rPr>
              <a:t>How does it need to be revised? </a:t>
            </a:r>
          </a:p>
          <a:p>
            <a:pPr marL="457200" indent="-457200">
              <a:buClr>
                <a:srgbClr val="FF0000"/>
              </a:buClr>
              <a:buFont typeface="Arial"/>
              <a:buChar char="•"/>
            </a:pPr>
            <a:r>
              <a:rPr lang="en-US" sz="2800" i="1" dirty="0">
                <a:solidFill>
                  <a:srgbClr val="000000"/>
                </a:solidFill>
              </a:rPr>
              <a:t>Who will be responsible for completing revisions?</a:t>
            </a:r>
          </a:p>
          <a:p>
            <a:pPr marL="457200" indent="-457200">
              <a:buClr>
                <a:srgbClr val="FF0000"/>
              </a:buClr>
              <a:buFont typeface="Arial"/>
              <a:buChar char="•"/>
            </a:pPr>
            <a:r>
              <a:rPr lang="en-US" sz="2800" i="1" dirty="0">
                <a:solidFill>
                  <a:srgbClr val="000000"/>
                </a:solidFill>
              </a:rPr>
              <a:t>What approvals are required? Will revisions require changes to school or district manuals, materials, websites, etc.?</a:t>
            </a:r>
          </a:p>
        </p:txBody>
      </p:sp>
      <p:sp>
        <p:nvSpPr>
          <p:cNvPr id="10" name="Oval 9"/>
          <p:cNvSpPr/>
          <p:nvPr/>
        </p:nvSpPr>
        <p:spPr>
          <a:xfrm>
            <a:off x="8229600" y="6206190"/>
            <a:ext cx="698500" cy="607202"/>
          </a:xfrm>
          <a:prstGeom prst="ellipse">
            <a:avLst/>
          </a:prstGeom>
          <a:solidFill>
            <a:srgbClr val="008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dirty="0"/>
              <a:t>194</a:t>
            </a:r>
          </a:p>
        </p:txBody>
      </p:sp>
      <p:sp>
        <p:nvSpPr>
          <p:cNvPr id="15" name="TextBox 14"/>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45077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008000"/>
                </a:solidFill>
              </a:rPr>
              <a:t>Discussion: </a:t>
            </a:r>
            <a:r>
              <a:rPr lang="en-US" dirty="0">
                <a:solidFill>
                  <a:srgbClr val="FF0000"/>
                </a:solidFill>
              </a:rPr>
              <a:t>Preparing Staff</a:t>
            </a:r>
          </a:p>
        </p:txBody>
      </p:sp>
      <p:sp>
        <p:nvSpPr>
          <p:cNvPr id="3" name="Content Placeholder 2"/>
          <p:cNvSpPr>
            <a:spLocks noGrp="1"/>
          </p:cNvSpPr>
          <p:nvPr>
            <p:ph idx="1"/>
          </p:nvPr>
        </p:nvSpPr>
        <p:spPr>
          <a:xfrm>
            <a:off x="457200" y="1820333"/>
            <a:ext cx="8229600" cy="4305830"/>
          </a:xfrm>
        </p:spPr>
        <p:txBody>
          <a:bodyPr>
            <a:normAutofit/>
          </a:bodyPr>
          <a:lstStyle/>
          <a:p>
            <a:pPr marL="0" indent="0">
              <a:lnSpc>
                <a:spcPct val="110000"/>
              </a:lnSpc>
              <a:spcBef>
                <a:spcPts val="0"/>
              </a:spcBef>
              <a:spcAft>
                <a:spcPts val="1000"/>
              </a:spcAft>
              <a:buNone/>
            </a:pPr>
            <a:r>
              <a:rPr lang="en-US" sz="2800" dirty="0">
                <a:solidFill>
                  <a:srgbClr val="008000"/>
                </a:solidFill>
              </a:rPr>
              <a:t>Read page 197 and then discuss with your team:</a:t>
            </a:r>
          </a:p>
          <a:p>
            <a:pPr marL="457200" indent="-457200">
              <a:buClr>
                <a:srgbClr val="FF0000"/>
              </a:buClr>
              <a:buFont typeface="Arial"/>
              <a:buChar char="•"/>
            </a:pPr>
            <a:r>
              <a:rPr lang="en-US" sz="2800" i="1" dirty="0">
                <a:solidFill>
                  <a:schemeClr val="tx1"/>
                </a:solidFill>
              </a:rPr>
              <a:t>How does the description of the teacher’s role in ODRs align with our current staff expectations?</a:t>
            </a:r>
          </a:p>
          <a:p>
            <a:pPr marL="457200" indent="-457200">
              <a:buClr>
                <a:srgbClr val="FF0000"/>
              </a:buClr>
              <a:buFont typeface="Arial"/>
              <a:buChar char="•"/>
            </a:pPr>
            <a:r>
              <a:rPr lang="en-US" sz="2800" i="1" dirty="0">
                <a:solidFill>
                  <a:schemeClr val="tx1"/>
                </a:solidFill>
              </a:rPr>
              <a:t>How can we help staff to understand their role in office discipline referrals and the correct use of our ODR form?</a:t>
            </a:r>
          </a:p>
          <a:p>
            <a:pPr marL="457200" indent="-457200">
              <a:buClr>
                <a:srgbClr val="FF0000"/>
              </a:buClr>
              <a:buFont typeface="Arial"/>
              <a:buChar char="•"/>
            </a:pPr>
            <a:r>
              <a:rPr lang="en-US" sz="2800" i="1" dirty="0">
                <a:solidFill>
                  <a:schemeClr val="tx1"/>
                </a:solidFill>
              </a:rPr>
              <a:t>What plans need to be made in order to effectively handle students referred to the office?</a:t>
            </a:r>
          </a:p>
        </p:txBody>
      </p:sp>
      <p:grpSp>
        <p:nvGrpSpPr>
          <p:cNvPr id="12" name="Group 11"/>
          <p:cNvGrpSpPr/>
          <p:nvPr/>
        </p:nvGrpSpPr>
        <p:grpSpPr>
          <a:xfrm>
            <a:off x="12700" y="6288897"/>
            <a:ext cx="9144378" cy="581802"/>
            <a:chOff x="12700" y="6288897"/>
            <a:chExt cx="9144378" cy="581802"/>
          </a:xfrm>
        </p:grpSpPr>
        <p:sp>
          <p:nvSpPr>
            <p:cNvPr id="13" name="Rectangle 12"/>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6" name="TextBox 15"/>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
        <p:nvSpPr>
          <p:cNvPr id="17" name="Oval 16"/>
          <p:cNvSpPr/>
          <p:nvPr/>
        </p:nvSpPr>
        <p:spPr>
          <a:xfrm>
            <a:off x="8229600" y="6206190"/>
            <a:ext cx="698500" cy="607202"/>
          </a:xfrm>
          <a:prstGeom prst="ellipse">
            <a:avLst/>
          </a:prstGeom>
          <a:solidFill>
            <a:srgbClr val="008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dirty="0"/>
              <a:t>197</a:t>
            </a:r>
          </a:p>
        </p:txBody>
      </p:sp>
    </p:spTree>
    <p:extLst>
      <p:ext uri="{BB962C8B-B14F-4D97-AF65-F5344CB8AC3E}">
        <p14:creationId xmlns:p14="http://schemas.microsoft.com/office/powerpoint/2010/main" val="494724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To develop your schoolwide system, you will need to:</a:t>
            </a:r>
          </a:p>
        </p:txBody>
      </p:sp>
      <p:sp>
        <p:nvSpPr>
          <p:cNvPr id="3" name="Content Placeholder 2"/>
          <p:cNvSpPr>
            <a:spLocks noGrp="1"/>
          </p:cNvSpPr>
          <p:nvPr>
            <p:ph idx="1"/>
          </p:nvPr>
        </p:nvSpPr>
        <p:spPr>
          <a:xfrm>
            <a:off x="457200" y="1752601"/>
            <a:ext cx="8229600" cy="3632200"/>
          </a:xfrm>
        </p:spPr>
        <p:txBody>
          <a:bodyPr>
            <a:normAutofit/>
          </a:bodyPr>
          <a:lstStyle/>
          <a:p>
            <a:pPr marL="514350" indent="-514350">
              <a:buFont typeface="+mj-lt"/>
              <a:buAutoNum type="arabicPeriod"/>
            </a:pPr>
            <a:r>
              <a:rPr lang="en-US" dirty="0"/>
              <a:t>Know and use effective strategies to respond to staff-managed behaviors or “minors”. </a:t>
            </a:r>
          </a:p>
          <a:p>
            <a:pPr marL="514350" indent="-514350">
              <a:buFont typeface="+mj-lt"/>
              <a:buAutoNum type="arabicPeriod"/>
            </a:pPr>
            <a:r>
              <a:rPr lang="en-US" dirty="0"/>
              <a:t>Define what constitutes office-managed behavior or “majors”.  </a:t>
            </a:r>
          </a:p>
          <a:p>
            <a:pPr marL="514350" indent="-514350">
              <a:buFont typeface="+mj-lt"/>
              <a:buAutoNum type="arabicPeriod"/>
            </a:pPr>
            <a:r>
              <a:rPr lang="en-US" dirty="0"/>
              <a:t>Develop data collection tools.</a:t>
            </a:r>
            <a:endParaRPr lang="en-US" sz="2400" dirty="0"/>
          </a:p>
        </p:txBody>
      </p:sp>
      <p:grpSp>
        <p:nvGrpSpPr>
          <p:cNvPr id="8" name="Group 7"/>
          <p:cNvGrpSpPr/>
          <p:nvPr/>
        </p:nvGrpSpPr>
        <p:grpSpPr>
          <a:xfrm>
            <a:off x="12700" y="6288897"/>
            <a:ext cx="9144378" cy="581802"/>
            <a:chOff x="12700" y="6288897"/>
            <a:chExt cx="9144378" cy="581802"/>
          </a:xfrm>
        </p:grpSpPr>
        <p:sp>
          <p:nvSpPr>
            <p:cNvPr id="9" name="Rectangle 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3717898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b="1"/>
              <a:t>Working Agreements</a:t>
            </a:r>
          </a:p>
        </p:txBody>
      </p:sp>
      <p:sp>
        <p:nvSpPr>
          <p:cNvPr id="16387" name="Content Placeholder 2"/>
          <p:cNvSpPr>
            <a:spLocks noGrp="1"/>
          </p:cNvSpPr>
          <p:nvPr>
            <p:ph idx="1"/>
          </p:nvPr>
        </p:nvSpPr>
        <p:spPr>
          <a:xfrm>
            <a:off x="1022350" y="1417638"/>
            <a:ext cx="8229600" cy="4525962"/>
          </a:xfrm>
        </p:spPr>
        <p:txBody>
          <a:bodyPr/>
          <a:lstStyle/>
          <a:p>
            <a:pPr eaLnBrk="1" hangingPunct="1">
              <a:buFont typeface="Arial" panose="020B0604020202020204" pitchFamily="34" charset="0"/>
              <a:buNone/>
            </a:pPr>
            <a:r>
              <a:rPr lang="en-US" sz="2600" b="1" dirty="0"/>
              <a:t>Be Respectful</a:t>
            </a:r>
          </a:p>
          <a:p>
            <a:pPr eaLnBrk="1" hangingPunct="1">
              <a:buClr>
                <a:srgbClr val="FF0000"/>
              </a:buClr>
            </a:pPr>
            <a:r>
              <a:rPr lang="en-US" sz="2200" dirty="0"/>
              <a:t>Be an active listener—open to new ideas</a:t>
            </a:r>
          </a:p>
          <a:p>
            <a:pPr eaLnBrk="1" hangingPunct="1">
              <a:buClr>
                <a:srgbClr val="FF0000"/>
              </a:buClr>
            </a:pPr>
            <a:r>
              <a:rPr lang="en-US" sz="2200" dirty="0"/>
              <a:t>Use notes for side bar conversations</a:t>
            </a:r>
          </a:p>
          <a:p>
            <a:pPr eaLnBrk="1" hangingPunct="1">
              <a:buFont typeface="Arial" panose="020B0604020202020204" pitchFamily="34" charset="0"/>
              <a:buNone/>
            </a:pPr>
            <a:r>
              <a:rPr lang="en-US" sz="2600" b="1" dirty="0"/>
              <a:t>Be Responsible</a:t>
            </a:r>
          </a:p>
          <a:p>
            <a:pPr eaLnBrk="1" hangingPunct="1">
              <a:buClr>
                <a:srgbClr val="FF0000"/>
              </a:buClr>
            </a:pPr>
            <a:r>
              <a:rPr lang="en-US" sz="2200" dirty="0"/>
              <a:t>Be on time for sessions</a:t>
            </a:r>
          </a:p>
          <a:p>
            <a:pPr eaLnBrk="1" hangingPunct="1">
              <a:buClr>
                <a:srgbClr val="FF0000"/>
              </a:buClr>
            </a:pPr>
            <a:r>
              <a:rPr lang="en-US" sz="2200" dirty="0"/>
              <a:t>Silence cell phones—reply appropriately</a:t>
            </a:r>
          </a:p>
          <a:p>
            <a:pPr eaLnBrk="1" hangingPunct="1">
              <a:buFont typeface="Arial" panose="020B0604020202020204" pitchFamily="34" charset="0"/>
              <a:buNone/>
            </a:pPr>
            <a:r>
              <a:rPr lang="en-US" sz="2600" b="1" dirty="0"/>
              <a:t>Be</a:t>
            </a:r>
            <a:r>
              <a:rPr lang="en-US" sz="3600" b="1" dirty="0"/>
              <a:t> </a:t>
            </a:r>
            <a:r>
              <a:rPr lang="en-US" sz="2600" b="1" dirty="0"/>
              <a:t>a Problem Solver</a:t>
            </a:r>
          </a:p>
          <a:p>
            <a:pPr eaLnBrk="1" hangingPunct="1">
              <a:buClr>
                <a:srgbClr val="FF0000"/>
              </a:buClr>
            </a:pPr>
            <a:r>
              <a:rPr lang="en-US" sz="2200" dirty="0"/>
              <a:t>Follow the decision making process</a:t>
            </a:r>
          </a:p>
          <a:p>
            <a:pPr eaLnBrk="1" hangingPunct="1">
              <a:buClr>
                <a:srgbClr val="FF0000"/>
              </a:buClr>
            </a:pPr>
            <a:r>
              <a:rPr lang="en-US" sz="2200" dirty="0"/>
              <a:t>Work toward consensus and support decisions of the group</a:t>
            </a:r>
          </a:p>
          <a:p>
            <a:pPr eaLnBrk="1" hangingPunct="1"/>
            <a:endParaRPr lang="en-US" dirty="0"/>
          </a:p>
        </p:txBody>
      </p:sp>
    </p:spTree>
    <p:extLst>
      <p:ext uri="{BB962C8B-B14F-4D97-AF65-F5344CB8AC3E}">
        <p14:creationId xmlns:p14="http://schemas.microsoft.com/office/powerpoint/2010/main" val="312445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700" y="6288897"/>
            <a:ext cx="9144378" cy="581802"/>
            <a:chOff x="12700" y="6288897"/>
            <a:chExt cx="9144378" cy="581802"/>
          </a:xfrm>
        </p:grpSpPr>
        <p:sp>
          <p:nvSpPr>
            <p:cNvPr id="11" name="Rectangle 10"/>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4" name="TextBox 13"/>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
        <p:nvSpPr>
          <p:cNvPr id="3" name="Title 2"/>
          <p:cNvSpPr>
            <a:spLocks noGrp="1"/>
          </p:cNvSpPr>
          <p:nvPr>
            <p:ph type="title"/>
          </p:nvPr>
        </p:nvSpPr>
        <p:spPr>
          <a:xfrm>
            <a:off x="527538" y="239468"/>
            <a:ext cx="8458199" cy="1143000"/>
          </a:xfrm>
        </p:spPr>
        <p:txBody>
          <a:bodyPr>
            <a:noAutofit/>
          </a:bodyPr>
          <a:lstStyle/>
          <a:p>
            <a:r>
              <a:rPr lang="en-US" sz="3200" dirty="0"/>
              <a:t>Schoolwide System to Discourage Inappropriate Behavior</a:t>
            </a:r>
            <a:br>
              <a:rPr lang="en-US" sz="3200" dirty="0"/>
            </a:br>
            <a:r>
              <a:rPr lang="en-US" sz="3200" dirty="0"/>
              <a:t>Flow Chart </a:t>
            </a:r>
          </a:p>
        </p:txBody>
      </p:sp>
      <p:pic>
        <p:nvPicPr>
          <p:cNvPr id="5" name="Picture 4">
            <a:extLst>
              <a:ext uri="{FF2B5EF4-FFF2-40B4-BE49-F238E27FC236}">
                <a16:creationId xmlns:a16="http://schemas.microsoft.com/office/drawing/2014/main" id="{3A94D103-2D01-C140-9E10-1B2A55089C29}"/>
              </a:ext>
            </a:extLst>
          </p:cNvPr>
          <p:cNvPicPr>
            <a:picLocks noChangeAspect="1"/>
          </p:cNvPicPr>
          <p:nvPr/>
        </p:nvPicPr>
        <p:blipFill>
          <a:blip r:embed="rId3"/>
          <a:stretch>
            <a:fillRect/>
          </a:stretch>
        </p:blipFill>
        <p:spPr>
          <a:xfrm>
            <a:off x="2057399" y="1459958"/>
            <a:ext cx="5222631" cy="4988803"/>
          </a:xfrm>
          <a:prstGeom prst="rect">
            <a:avLst/>
          </a:prstGeom>
        </p:spPr>
      </p:pic>
      <p:sp>
        <p:nvSpPr>
          <p:cNvPr id="15" name="Oval 14">
            <a:extLst>
              <a:ext uri="{FF2B5EF4-FFF2-40B4-BE49-F238E27FC236}">
                <a16:creationId xmlns:a16="http://schemas.microsoft.com/office/drawing/2014/main" id="{E82741D5-255B-E042-BA25-E1F44DEE8976}"/>
              </a:ext>
            </a:extLst>
          </p:cNvPr>
          <p:cNvSpPr/>
          <p:nvPr/>
        </p:nvSpPr>
        <p:spPr>
          <a:xfrm>
            <a:off x="8229600" y="6206190"/>
            <a:ext cx="698500" cy="607202"/>
          </a:xfrm>
          <a:prstGeom prst="ellipse">
            <a:avLst/>
          </a:prstGeom>
          <a:solidFill>
            <a:srgbClr val="008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dirty="0"/>
              <a:t>210</a:t>
            </a:r>
          </a:p>
        </p:txBody>
      </p:sp>
    </p:spTree>
    <p:extLst>
      <p:ext uri="{BB962C8B-B14F-4D97-AF65-F5344CB8AC3E}">
        <p14:creationId xmlns:p14="http://schemas.microsoft.com/office/powerpoint/2010/main" val="18629523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2B2E14-67C7-1E4B-9AB7-E5776BCCB9CE}"/>
              </a:ext>
            </a:extLst>
          </p:cNvPr>
          <p:cNvPicPr>
            <a:picLocks noChangeAspect="1"/>
          </p:cNvPicPr>
          <p:nvPr/>
        </p:nvPicPr>
        <p:blipFill>
          <a:blip r:embed="rId3"/>
          <a:stretch>
            <a:fillRect/>
          </a:stretch>
        </p:blipFill>
        <p:spPr>
          <a:xfrm>
            <a:off x="492369" y="246185"/>
            <a:ext cx="8493369" cy="5961184"/>
          </a:xfrm>
          <a:prstGeom prst="rect">
            <a:avLst/>
          </a:prstGeom>
        </p:spPr>
      </p:pic>
      <p:sp>
        <p:nvSpPr>
          <p:cNvPr id="5" name="Oval 4">
            <a:extLst>
              <a:ext uri="{FF2B5EF4-FFF2-40B4-BE49-F238E27FC236}">
                <a16:creationId xmlns:a16="http://schemas.microsoft.com/office/drawing/2014/main" id="{F75C4C96-2962-C949-A43F-B6B8609882D5}"/>
              </a:ext>
            </a:extLst>
          </p:cNvPr>
          <p:cNvSpPr/>
          <p:nvPr/>
        </p:nvSpPr>
        <p:spPr>
          <a:xfrm>
            <a:off x="8229600" y="6206190"/>
            <a:ext cx="698500" cy="607202"/>
          </a:xfrm>
          <a:prstGeom prst="ellipse">
            <a:avLst/>
          </a:prstGeom>
          <a:solidFill>
            <a:srgbClr val="008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dirty="0"/>
              <a:t>212</a:t>
            </a:r>
          </a:p>
        </p:txBody>
      </p:sp>
    </p:spTree>
    <p:extLst>
      <p:ext uri="{BB962C8B-B14F-4D97-AF65-F5344CB8AC3E}">
        <p14:creationId xmlns:p14="http://schemas.microsoft.com/office/powerpoint/2010/main" val="18576329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a:solidFill>
                  <a:srgbClr val="008000"/>
                </a:solidFill>
                <a:cs typeface="Franklin Gothic Book"/>
              </a:rPr>
              <a:t>Activity: </a:t>
            </a:r>
            <a:r>
              <a:rPr lang="en-US" sz="3600" dirty="0">
                <a:solidFill>
                  <a:srgbClr val="FF0000"/>
                </a:solidFill>
                <a:cs typeface="Franklin Gothic Book"/>
              </a:rPr>
              <a:t>Schoolwide System to Discourage Inappropriate Behavior</a:t>
            </a:r>
          </a:p>
        </p:txBody>
      </p:sp>
      <p:sp>
        <p:nvSpPr>
          <p:cNvPr id="3" name="Content Placeholder 2"/>
          <p:cNvSpPr>
            <a:spLocks noGrp="1"/>
          </p:cNvSpPr>
          <p:nvPr>
            <p:ph idx="1"/>
          </p:nvPr>
        </p:nvSpPr>
        <p:spPr>
          <a:xfrm>
            <a:off x="457200" y="1841500"/>
            <a:ext cx="8229600" cy="4284663"/>
          </a:xfrm>
        </p:spPr>
        <p:txBody>
          <a:bodyPr>
            <a:normAutofit/>
          </a:bodyPr>
          <a:lstStyle/>
          <a:p>
            <a:pPr marL="0" indent="0">
              <a:buNone/>
            </a:pPr>
            <a:r>
              <a:rPr lang="en-US" i="1" dirty="0">
                <a:solidFill>
                  <a:srgbClr val="008000"/>
                </a:solidFill>
              </a:rPr>
              <a:t>With your team . . . </a:t>
            </a:r>
          </a:p>
          <a:p>
            <a:pPr marL="457200" indent="-457200">
              <a:buClr>
                <a:srgbClr val="FF0000"/>
              </a:buClr>
              <a:buFont typeface="Arial"/>
              <a:buChar char="•"/>
            </a:pPr>
            <a:r>
              <a:rPr lang="en-US" sz="2600" dirty="0">
                <a:solidFill>
                  <a:srgbClr val="000000"/>
                </a:solidFill>
              </a:rPr>
              <a:t>List the adult responses you and your staff have identified thus far in developing your school’s Schoolwide System to Discourage Inappropriate Behavior.  </a:t>
            </a:r>
          </a:p>
          <a:p>
            <a:pPr marL="457200" indent="-457200">
              <a:buFont typeface="Arial"/>
              <a:buChar char="•"/>
            </a:pPr>
            <a:r>
              <a:rPr lang="en-US" sz="2600" dirty="0">
                <a:solidFill>
                  <a:srgbClr val="000000"/>
                </a:solidFill>
              </a:rPr>
              <a:t>How might you depict that Schoolwide System to Discourage Inappropriate Behavior? 						</a:t>
            </a:r>
          </a:p>
          <a:p>
            <a:pPr marL="457200" indent="-457200">
              <a:buClr>
                <a:srgbClr val="FF0000"/>
              </a:buClr>
              <a:buFont typeface="Arial"/>
              <a:buChar char="•"/>
            </a:pPr>
            <a:r>
              <a:rPr lang="en-US" sz="2600" dirty="0">
                <a:solidFill>
                  <a:srgbClr val="000000"/>
                </a:solidFill>
              </a:rPr>
              <a:t>How will you provide training for your staff on this continuum? </a:t>
            </a:r>
          </a:p>
        </p:txBody>
      </p:sp>
      <p:grpSp>
        <p:nvGrpSpPr>
          <p:cNvPr id="14" name="Group 13"/>
          <p:cNvGrpSpPr/>
          <p:nvPr/>
        </p:nvGrpSpPr>
        <p:grpSpPr>
          <a:xfrm>
            <a:off x="12700" y="6288897"/>
            <a:ext cx="9144378" cy="581802"/>
            <a:chOff x="12700" y="6288897"/>
            <a:chExt cx="9144378" cy="581802"/>
          </a:xfrm>
        </p:grpSpPr>
        <p:sp>
          <p:nvSpPr>
            <p:cNvPr id="15" name="Rectangle 1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8" name="TextBox 17"/>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1742687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881" y="491686"/>
            <a:ext cx="7559385" cy="925952"/>
          </a:xfrm>
        </p:spPr>
        <p:txBody>
          <a:bodyPr/>
          <a:lstStyle/>
          <a:p>
            <a:pPr algn="l"/>
            <a:r>
              <a:rPr lang="en-US" sz="3600" dirty="0">
                <a:solidFill>
                  <a:srgbClr val="009E47"/>
                </a:solidFill>
              </a:rPr>
              <a:t>Action Planning: </a:t>
            </a:r>
            <a:r>
              <a:rPr lang="en-US" sz="3600" dirty="0">
                <a:solidFill>
                  <a:srgbClr val="FF0000"/>
                </a:solidFill>
              </a:rPr>
              <a:t>Discouraging 		  	     	 	                  Inappropriate Behavior</a:t>
            </a:r>
          </a:p>
        </p:txBody>
      </p:sp>
      <p:sp>
        <p:nvSpPr>
          <p:cNvPr id="3" name="Content Placeholder 2"/>
          <p:cNvSpPr>
            <a:spLocks noGrp="1"/>
          </p:cNvSpPr>
          <p:nvPr>
            <p:ph idx="1"/>
          </p:nvPr>
        </p:nvSpPr>
        <p:spPr>
          <a:xfrm>
            <a:off x="596900" y="1922539"/>
            <a:ext cx="8001000" cy="3839433"/>
          </a:xfrm>
        </p:spPr>
        <p:txBody>
          <a:bodyPr>
            <a:normAutofit lnSpcReduction="10000"/>
          </a:bodyPr>
          <a:lstStyle/>
          <a:p>
            <a:pPr marL="0" indent="0">
              <a:spcBef>
                <a:spcPts val="0"/>
              </a:spcBef>
              <a:spcAft>
                <a:spcPts val="800"/>
              </a:spcAft>
              <a:buNone/>
            </a:pPr>
            <a:r>
              <a:rPr lang="en-US" i="1" dirty="0">
                <a:solidFill>
                  <a:srgbClr val="008000"/>
                </a:solidFill>
              </a:rPr>
              <a:t>Add the following to your Action Plan: </a:t>
            </a:r>
            <a:endParaRPr lang="en-US" dirty="0"/>
          </a:p>
          <a:p>
            <a:pPr defTabSz="458788">
              <a:spcBef>
                <a:spcPts val="0"/>
              </a:spcBef>
              <a:spcAft>
                <a:spcPts val="600"/>
              </a:spcAft>
            </a:pPr>
            <a:r>
              <a:rPr lang="en-US" dirty="0"/>
              <a:t>Review feature #2 on the ‘Discouraging Inappropriate Behavior’ component of your Action Plan.</a:t>
            </a:r>
          </a:p>
          <a:p>
            <a:pPr lvl="2" defTabSz="458788">
              <a:spcBef>
                <a:spcPts val="0"/>
              </a:spcBef>
              <a:spcAft>
                <a:spcPts val="600"/>
              </a:spcAft>
            </a:pPr>
            <a:r>
              <a:rPr lang="en-US" i="1" dirty="0"/>
              <a:t>“There is a clear framework for staff to determine what behaviors they manage and what behaviors should be office-managed.”</a:t>
            </a:r>
          </a:p>
          <a:p>
            <a:pPr defTabSz="458788">
              <a:spcBef>
                <a:spcPts val="0"/>
              </a:spcBef>
              <a:spcAft>
                <a:spcPts val="600"/>
              </a:spcAft>
            </a:pPr>
            <a:r>
              <a:rPr lang="en-US" dirty="0"/>
              <a:t>Add items as needed.</a:t>
            </a:r>
          </a:p>
          <a:p>
            <a:endParaRPr lang="en-US" dirty="0"/>
          </a:p>
        </p:txBody>
      </p:sp>
    </p:spTree>
    <p:extLst>
      <p:ext uri="{BB962C8B-B14F-4D97-AF65-F5344CB8AC3E}">
        <p14:creationId xmlns:p14="http://schemas.microsoft.com/office/powerpoint/2010/main" val="19113391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a:xfrm>
            <a:off x="457200" y="274638"/>
            <a:ext cx="8229600" cy="969962"/>
          </a:xfrm>
        </p:spPr>
        <p:txBody>
          <a:bodyPr>
            <a:normAutofit/>
          </a:bodyPr>
          <a:lstStyle/>
          <a:p>
            <a:pPr eaLnBrk="1" hangingPunct="1"/>
            <a:r>
              <a:rPr lang="en-US" dirty="0">
                <a:latin typeface="Calibri" charset="0"/>
              </a:rPr>
              <a:t>Session Outcomes</a:t>
            </a:r>
          </a:p>
        </p:txBody>
      </p:sp>
      <p:sp>
        <p:nvSpPr>
          <p:cNvPr id="6147" name="Content Placeholder 6"/>
          <p:cNvSpPr>
            <a:spLocks noGrp="1"/>
          </p:cNvSpPr>
          <p:nvPr>
            <p:ph idx="1"/>
          </p:nvPr>
        </p:nvSpPr>
        <p:spPr>
          <a:xfrm>
            <a:off x="457200" y="1244600"/>
            <a:ext cx="8229600" cy="5087938"/>
          </a:xfrm>
        </p:spPr>
        <p:txBody>
          <a:bodyPr>
            <a:normAutofit/>
          </a:bodyPr>
          <a:lstStyle/>
          <a:p>
            <a:pPr marL="0" indent="0" algn="ctr" eaLnBrk="1" hangingPunct="1">
              <a:spcBef>
                <a:spcPct val="0"/>
              </a:spcBef>
              <a:spcAft>
                <a:spcPts val="600"/>
              </a:spcAft>
              <a:buFont typeface="Arial" charset="0"/>
              <a:buNone/>
            </a:pPr>
            <a:r>
              <a:rPr lang="en-US" sz="2400" i="1" dirty="0">
                <a:solidFill>
                  <a:srgbClr val="008000"/>
                </a:solidFill>
                <a:latin typeface="Calibri" charset="0"/>
              </a:rPr>
              <a:t>At the end of the session, you will be able to…</a:t>
            </a:r>
          </a:p>
          <a:p>
            <a:pPr marL="0" indent="0" algn="ctr" eaLnBrk="1" hangingPunct="1">
              <a:spcBef>
                <a:spcPct val="0"/>
              </a:spcBef>
              <a:spcAft>
                <a:spcPts val="600"/>
              </a:spcAft>
              <a:buFont typeface="Arial" charset="0"/>
              <a:buNone/>
            </a:pPr>
            <a:endParaRPr lang="en-US" sz="1050" i="1" dirty="0">
              <a:solidFill>
                <a:srgbClr val="008000"/>
              </a:solidFill>
              <a:latin typeface="Calibri" charset="0"/>
            </a:endParaRPr>
          </a:p>
          <a:p>
            <a:pPr lvl="0"/>
            <a:r>
              <a:rPr lang="en-US" sz="2000" dirty="0"/>
              <a:t>Explain the role of teaching in response to student social errors.</a:t>
            </a:r>
          </a:p>
          <a:p>
            <a:pPr lvl="0"/>
            <a:r>
              <a:rPr lang="en-US" sz="2000" dirty="0"/>
              <a:t>Define for your school what constitutes a “major” or office-managed behavior that warrants an office referral.</a:t>
            </a:r>
          </a:p>
          <a:p>
            <a:pPr lvl="0"/>
            <a:r>
              <a:rPr lang="en-US" sz="2000" dirty="0"/>
              <a:t>Develop an office referral form with all essential data fields and clarify procedures surrounding the use of office referrals.</a:t>
            </a:r>
          </a:p>
          <a:p>
            <a:pPr lvl="0"/>
            <a:r>
              <a:rPr lang="en-US" sz="2000" b="1" dirty="0"/>
              <a:t>Use respectful strategies for staff-managed “minor” inappropriate behavior.</a:t>
            </a:r>
          </a:p>
          <a:p>
            <a:pPr lvl="0"/>
            <a:r>
              <a:rPr lang="en-US" sz="2000" b="1" dirty="0"/>
              <a:t>Demonstrate instructional strategies for responding to inappropriate behavior.</a:t>
            </a:r>
          </a:p>
          <a:p>
            <a:pPr lvl="0"/>
            <a:r>
              <a:rPr lang="en-US" sz="2000" dirty="0"/>
              <a:t>Select and use additional consequences effectively. </a:t>
            </a:r>
          </a:p>
          <a:p>
            <a:pPr marL="0" indent="0">
              <a:lnSpc>
                <a:spcPct val="90000"/>
              </a:lnSpc>
              <a:spcBef>
                <a:spcPct val="0"/>
              </a:spcBef>
              <a:spcAft>
                <a:spcPts val="600"/>
              </a:spcAft>
              <a:buNone/>
            </a:pPr>
            <a:endParaRPr lang="en-US" sz="2400" dirty="0">
              <a:latin typeface="Calibri" charset="0"/>
            </a:endParaRPr>
          </a:p>
          <a:p>
            <a:pPr marL="0" indent="0" eaLnBrk="1" hangingPunct="1">
              <a:lnSpc>
                <a:spcPct val="90000"/>
              </a:lnSpc>
              <a:spcBef>
                <a:spcPct val="0"/>
              </a:spcBef>
              <a:spcAft>
                <a:spcPts val="600"/>
              </a:spcAft>
              <a:buClr>
                <a:srgbClr val="FF0000"/>
              </a:buClr>
              <a:buNone/>
            </a:pPr>
            <a:endParaRPr lang="en-US" sz="2400" dirty="0">
              <a:latin typeface="Calibri" charset="0"/>
            </a:endParaRPr>
          </a:p>
        </p:txBody>
      </p:sp>
    </p:spTree>
    <p:extLst>
      <p:ext uri="{BB962C8B-B14F-4D97-AF65-F5344CB8AC3E}">
        <p14:creationId xmlns:p14="http://schemas.microsoft.com/office/powerpoint/2010/main" val="2849713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4B066-F2B2-964B-95C4-AF1E243E0D08}"/>
              </a:ext>
            </a:extLst>
          </p:cNvPr>
          <p:cNvSpPr>
            <a:spLocks noGrp="1"/>
          </p:cNvSpPr>
          <p:nvPr>
            <p:ph type="title"/>
          </p:nvPr>
        </p:nvSpPr>
        <p:spPr/>
        <p:txBody>
          <a:bodyPr/>
          <a:lstStyle/>
          <a:p>
            <a:r>
              <a:rPr lang="en-US" dirty="0"/>
              <a:t>Reflective Questions</a:t>
            </a:r>
          </a:p>
        </p:txBody>
      </p:sp>
      <p:sp>
        <p:nvSpPr>
          <p:cNvPr id="3" name="Content Placeholder 2">
            <a:extLst>
              <a:ext uri="{FF2B5EF4-FFF2-40B4-BE49-F238E27FC236}">
                <a16:creationId xmlns:a16="http://schemas.microsoft.com/office/drawing/2014/main" id="{6CB53B08-773F-6E4A-B0A5-169B34256FF7}"/>
              </a:ext>
            </a:extLst>
          </p:cNvPr>
          <p:cNvSpPr>
            <a:spLocks noGrp="1"/>
          </p:cNvSpPr>
          <p:nvPr>
            <p:ph idx="1"/>
          </p:nvPr>
        </p:nvSpPr>
        <p:spPr/>
        <p:txBody>
          <a:bodyPr/>
          <a:lstStyle/>
          <a:p>
            <a:r>
              <a:rPr lang="en-US" dirty="0"/>
              <a:t> Does inappropriate behavior in your building get the same response from all staff members?</a:t>
            </a:r>
          </a:p>
          <a:p>
            <a:r>
              <a:rPr lang="en-US" dirty="0"/>
              <a:t>Why is consistency important?</a:t>
            </a:r>
          </a:p>
        </p:txBody>
      </p:sp>
    </p:spTree>
    <p:extLst>
      <p:ext uri="{BB962C8B-B14F-4D97-AF65-F5344CB8AC3E}">
        <p14:creationId xmlns:p14="http://schemas.microsoft.com/office/powerpoint/2010/main" val="38645220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825500" y="1144587"/>
            <a:ext cx="7313613" cy="3884613"/>
          </a:xfrm>
          <a:prstGeom prst="rect">
            <a:avLst/>
          </a:prstGeom>
          <a:noFill/>
          <a:ln w="76200" cmpd="tri">
            <a:noFill/>
            <a:miter lim="800000"/>
            <a:headEnd/>
            <a:tailEnd/>
          </a:ln>
          <a:effectLst/>
        </p:spPr>
        <p:txBody>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spcBef>
                <a:spcPct val="50000"/>
              </a:spcBef>
            </a:pPr>
            <a:endParaRPr lang="en-US" i="1" dirty="0"/>
          </a:p>
          <a:p>
            <a:pPr algn="ctr" eaLnBrk="1" hangingPunct="1">
              <a:spcBef>
                <a:spcPct val="50000"/>
              </a:spcBef>
            </a:pPr>
            <a:r>
              <a:rPr lang="ja-JP" altLang="en-US" sz="2600" i="1" dirty="0">
                <a:solidFill>
                  <a:srgbClr val="008000"/>
                </a:solidFill>
                <a:latin typeface="Arial" charset="0"/>
                <a:cs typeface="ＭＳ Ｐゴシック" charset="0"/>
              </a:rPr>
              <a:t>“</a:t>
            </a:r>
            <a:r>
              <a:rPr lang="en-US" sz="2600" i="1" dirty="0">
                <a:solidFill>
                  <a:srgbClr val="008000"/>
                </a:solidFill>
              </a:rPr>
              <a:t>Unfortunately, most of the practical techniques used by teachers to respond to acting-out children are only of </a:t>
            </a:r>
            <a:r>
              <a:rPr lang="en-US" sz="2600" i="1" dirty="0">
                <a:solidFill>
                  <a:srgbClr val="008000"/>
                </a:solidFill>
                <a:effectLst>
                  <a:outerShdw blurRad="38100" dist="38100" dir="2700000" algn="tl">
                    <a:srgbClr val="DDDDDD"/>
                  </a:outerShdw>
                </a:effectLst>
              </a:rPr>
              <a:t>limited effectiveness</a:t>
            </a:r>
            <a:r>
              <a:rPr lang="en-US" sz="2600" i="1" dirty="0">
                <a:solidFill>
                  <a:srgbClr val="008000"/>
                </a:solidFill>
              </a:rPr>
              <a:t> and some, such as reprimands, arguing, and escalated hostile interactions, can actually </a:t>
            </a:r>
            <a:r>
              <a:rPr lang="en-US" sz="2600" i="1" dirty="0">
                <a:solidFill>
                  <a:srgbClr val="008000"/>
                </a:solidFill>
                <a:effectLst>
                  <a:outerShdw blurRad="38100" dist="38100" dir="2700000" algn="tl">
                    <a:srgbClr val="DDDDDD"/>
                  </a:outerShdw>
                </a:effectLst>
              </a:rPr>
              <a:t>strengthen </a:t>
            </a:r>
            <a:r>
              <a:rPr lang="en-US" sz="2600" i="1" dirty="0">
                <a:solidFill>
                  <a:srgbClr val="008000"/>
                </a:solidFill>
              </a:rPr>
              <a:t>the behaviors they are intended to suppress or terminate.</a:t>
            </a:r>
            <a:r>
              <a:rPr lang="ja-JP" altLang="en-US" sz="2600" i="1" dirty="0">
                <a:solidFill>
                  <a:srgbClr val="008000"/>
                </a:solidFill>
                <a:latin typeface="Arial" charset="0"/>
                <a:cs typeface="ＭＳ Ｐゴシック" charset="0"/>
              </a:rPr>
              <a:t>”</a:t>
            </a:r>
            <a:endParaRPr lang="en-US" sz="2600" i="1" dirty="0">
              <a:solidFill>
                <a:srgbClr val="008000"/>
              </a:solidFill>
            </a:endParaRPr>
          </a:p>
        </p:txBody>
      </p:sp>
      <p:sp>
        <p:nvSpPr>
          <p:cNvPr id="7171" name="Text Box 3"/>
          <p:cNvSpPr txBox="1">
            <a:spLocks noChangeArrowheads="1"/>
          </p:cNvSpPr>
          <p:nvPr/>
        </p:nvSpPr>
        <p:spPr bwMode="auto">
          <a:xfrm>
            <a:off x="1181100" y="5029200"/>
            <a:ext cx="6781800" cy="609600"/>
          </a:xfrm>
          <a:prstGeom prst="rect">
            <a:avLst/>
          </a:prstGeom>
          <a:noFill/>
          <a:ln>
            <a:noFill/>
          </a:ln>
          <a:effectLst/>
        </p:spPr>
        <p:txBody>
          <a:bodyPr>
            <a:spAutoFit/>
          </a:bodyPr>
          <a:lstStyle/>
          <a:p>
            <a:pPr algn="r" fontAlgn="auto">
              <a:lnSpc>
                <a:spcPct val="85000"/>
              </a:lnSpc>
              <a:spcBef>
                <a:spcPts val="0"/>
              </a:spcBef>
              <a:spcAft>
                <a:spcPts val="0"/>
              </a:spcAft>
              <a:defRPr/>
            </a:pPr>
            <a:r>
              <a:rPr lang="en-US" sz="2000" dirty="0">
                <a:latin typeface="+mn-lt"/>
                <a:ea typeface="+mn-ea"/>
                <a:cs typeface="+mn-cs"/>
              </a:rPr>
              <a:t>Hill Walker, 1995</a:t>
            </a:r>
          </a:p>
          <a:p>
            <a:pPr algn="r" fontAlgn="auto">
              <a:lnSpc>
                <a:spcPct val="85000"/>
              </a:lnSpc>
              <a:spcBef>
                <a:spcPts val="0"/>
              </a:spcBef>
              <a:spcAft>
                <a:spcPts val="0"/>
              </a:spcAft>
              <a:defRPr/>
            </a:pPr>
            <a:r>
              <a:rPr lang="en-US" sz="2000" i="1" dirty="0">
                <a:latin typeface="+mn-lt"/>
                <a:ea typeface="+mn-ea"/>
                <a:cs typeface="+mn-cs"/>
              </a:rPr>
              <a:t>The Acting-Out Child: Coping With Classroom Disruption</a:t>
            </a:r>
            <a:endParaRPr lang="en-US" sz="2000" dirty="0">
              <a:latin typeface="+mn-lt"/>
              <a:ea typeface="+mn-ea"/>
              <a:cs typeface="+mn-cs"/>
            </a:endParaRPr>
          </a:p>
        </p:txBody>
      </p:sp>
      <p:grpSp>
        <p:nvGrpSpPr>
          <p:cNvPr id="8" name="Group 7"/>
          <p:cNvGrpSpPr/>
          <p:nvPr/>
        </p:nvGrpSpPr>
        <p:grpSpPr>
          <a:xfrm>
            <a:off x="12700" y="6288897"/>
            <a:ext cx="9144378" cy="581802"/>
            <a:chOff x="12700" y="6288897"/>
            <a:chExt cx="9144378" cy="581802"/>
          </a:xfrm>
        </p:grpSpPr>
        <p:sp>
          <p:nvSpPr>
            <p:cNvPr id="9" name="Rectangle 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321534040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19274" y="3124200"/>
            <a:ext cx="8026400" cy="2412999"/>
          </a:xfrm>
        </p:spPr>
        <p:txBody>
          <a:bodyPr>
            <a:normAutofit/>
          </a:bodyPr>
          <a:lstStyle/>
          <a:p>
            <a:pPr marL="0" indent="0">
              <a:buNone/>
            </a:pPr>
            <a:r>
              <a:rPr lang="en-US" sz="2800" i="1" dirty="0">
                <a:solidFill>
                  <a:srgbClr val="008000"/>
                </a:solidFill>
              </a:rPr>
              <a:t>High rates of teacher attention to inappropriate behavior is prevalent in our schools. This attention for misbehavior exceeds attention to appropriate behavior, and contributes to the continuation of much problem behavior.</a:t>
            </a:r>
          </a:p>
        </p:txBody>
      </p:sp>
      <p:sp>
        <p:nvSpPr>
          <p:cNvPr id="8" name="TextBox 7"/>
          <p:cNvSpPr txBox="1"/>
          <p:nvPr/>
        </p:nvSpPr>
        <p:spPr>
          <a:xfrm>
            <a:off x="5626100" y="5046702"/>
            <a:ext cx="2082800" cy="369332"/>
          </a:xfrm>
          <a:prstGeom prst="rect">
            <a:avLst/>
          </a:prstGeom>
          <a:noFill/>
        </p:spPr>
        <p:txBody>
          <a:bodyPr wrap="square" rtlCol="0">
            <a:spAutoFit/>
          </a:bodyPr>
          <a:lstStyle/>
          <a:p>
            <a:pPr algn="r"/>
            <a:r>
              <a:rPr lang="en-US" dirty="0"/>
              <a:t>White, 1975</a:t>
            </a:r>
          </a:p>
        </p:txBody>
      </p:sp>
      <p:sp>
        <p:nvSpPr>
          <p:cNvPr id="9" name="TextBox 8"/>
          <p:cNvSpPr txBox="1"/>
          <p:nvPr/>
        </p:nvSpPr>
        <p:spPr>
          <a:xfrm>
            <a:off x="841012" y="831503"/>
            <a:ext cx="7581900" cy="1384995"/>
          </a:xfrm>
          <a:prstGeom prst="rect">
            <a:avLst/>
          </a:prstGeom>
          <a:noFill/>
        </p:spPr>
        <p:txBody>
          <a:bodyPr wrap="square" rtlCol="0">
            <a:spAutoFit/>
          </a:bodyPr>
          <a:lstStyle/>
          <a:p>
            <a:r>
              <a:rPr lang="en-US" sz="2800" i="1" dirty="0">
                <a:solidFill>
                  <a:srgbClr val="008000"/>
                </a:solidFill>
              </a:rPr>
              <a:t>“The single most commonly used but least effective method for addressing undesirable behavior is to verbally </a:t>
            </a:r>
            <a:r>
              <a:rPr lang="en-US" sz="2800" i="1" dirty="0">
                <a:solidFill>
                  <a:srgbClr val="009E47"/>
                </a:solidFill>
              </a:rPr>
              <a:t>scold</a:t>
            </a:r>
            <a:r>
              <a:rPr lang="en-US" sz="2800" i="1" dirty="0">
                <a:solidFill>
                  <a:srgbClr val="008000"/>
                </a:solidFill>
              </a:rPr>
              <a:t> and berate a student.”</a:t>
            </a:r>
          </a:p>
        </p:txBody>
      </p:sp>
      <p:sp>
        <p:nvSpPr>
          <p:cNvPr id="10" name="TextBox 9"/>
          <p:cNvSpPr txBox="1"/>
          <p:nvPr/>
        </p:nvSpPr>
        <p:spPr>
          <a:xfrm>
            <a:off x="6045200" y="2031832"/>
            <a:ext cx="2082800" cy="369332"/>
          </a:xfrm>
          <a:prstGeom prst="rect">
            <a:avLst/>
          </a:prstGeom>
          <a:noFill/>
        </p:spPr>
        <p:txBody>
          <a:bodyPr wrap="square" rtlCol="0">
            <a:spAutoFit/>
          </a:bodyPr>
          <a:lstStyle/>
          <a:p>
            <a:pPr algn="r"/>
            <a:r>
              <a:rPr lang="en-US" dirty="0"/>
              <a:t>Alberto &amp; Troutman</a:t>
            </a:r>
          </a:p>
        </p:txBody>
      </p:sp>
      <p:grpSp>
        <p:nvGrpSpPr>
          <p:cNvPr id="11" name="Group 10"/>
          <p:cNvGrpSpPr/>
          <p:nvPr/>
        </p:nvGrpSpPr>
        <p:grpSpPr>
          <a:xfrm>
            <a:off x="12700" y="6288897"/>
            <a:ext cx="9144378" cy="581802"/>
            <a:chOff x="12700" y="6288897"/>
            <a:chExt cx="9144378" cy="581802"/>
          </a:xfrm>
        </p:grpSpPr>
        <p:sp>
          <p:nvSpPr>
            <p:cNvPr id="12" name="Rectangle 11"/>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38607335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294"/>
            <a:ext cx="8229600" cy="1098808"/>
          </a:xfrm>
        </p:spPr>
        <p:txBody>
          <a:bodyPr>
            <a:noAutofit/>
          </a:bodyPr>
          <a:lstStyle/>
          <a:p>
            <a:r>
              <a:rPr lang="en-US" sz="4000" dirty="0"/>
              <a:t>Instructional Strategies to Discourage Inappropriate Behavior:</a:t>
            </a:r>
            <a:endParaRPr lang="en-US" sz="4000" dirty="0">
              <a:solidFill>
                <a:srgbClr val="FF0000"/>
              </a:solidFill>
            </a:endParaRPr>
          </a:p>
        </p:txBody>
      </p:sp>
      <p:sp>
        <p:nvSpPr>
          <p:cNvPr id="3" name="Content Placeholder 2"/>
          <p:cNvSpPr>
            <a:spLocks noGrp="1"/>
          </p:cNvSpPr>
          <p:nvPr>
            <p:ph idx="1"/>
          </p:nvPr>
        </p:nvSpPr>
        <p:spPr>
          <a:xfrm>
            <a:off x="673596" y="1820333"/>
            <a:ext cx="8229600" cy="4023254"/>
          </a:xfrm>
        </p:spPr>
        <p:txBody>
          <a:bodyPr>
            <a:normAutofit/>
          </a:bodyPr>
          <a:lstStyle/>
          <a:p>
            <a:pPr marL="0" indent="0">
              <a:buClr>
                <a:srgbClr val="008000"/>
              </a:buClr>
              <a:buNone/>
            </a:pPr>
            <a:r>
              <a:rPr lang="en-US" sz="2800" dirty="0">
                <a:solidFill>
                  <a:srgbClr val="FF0000"/>
                </a:solidFill>
              </a:rPr>
              <a:t>Non-Examples</a:t>
            </a:r>
          </a:p>
          <a:p>
            <a:pPr>
              <a:buClr>
                <a:srgbClr val="008000"/>
              </a:buClr>
            </a:pPr>
            <a:r>
              <a:rPr lang="en-US" sz="2800" i="1" dirty="0"/>
              <a:t>How many times do I have to tell you to work quietly?</a:t>
            </a:r>
          </a:p>
          <a:p>
            <a:pPr>
              <a:buClr>
                <a:srgbClr val="008000"/>
              </a:buClr>
            </a:pPr>
            <a:r>
              <a:rPr lang="en-US" sz="2800" i="1" dirty="0"/>
              <a:t>Didn’t I just tell you to get started?</a:t>
            </a:r>
          </a:p>
          <a:p>
            <a:pPr>
              <a:buClr>
                <a:srgbClr val="008000"/>
              </a:buClr>
            </a:pPr>
            <a:r>
              <a:rPr lang="en-US" sz="2800" i="1" dirty="0"/>
              <a:t>Why are you talking while I‘m talking?</a:t>
            </a:r>
          </a:p>
          <a:p>
            <a:pPr>
              <a:buClr>
                <a:srgbClr val="008000"/>
              </a:buClr>
            </a:pPr>
            <a:r>
              <a:rPr lang="en-US" sz="2800" i="1" dirty="0"/>
              <a:t>Do you want me to send you to the office?</a:t>
            </a:r>
          </a:p>
          <a:p>
            <a:pPr>
              <a:buClr>
                <a:srgbClr val="008000"/>
              </a:buClr>
            </a:pPr>
            <a:r>
              <a:rPr lang="en-US" sz="2800" i="1" dirty="0"/>
              <a:t>What do you think you are doing?</a:t>
            </a:r>
          </a:p>
          <a:p>
            <a:pPr>
              <a:buClr>
                <a:srgbClr val="008000"/>
              </a:buClr>
            </a:pPr>
            <a:r>
              <a:rPr lang="en-US" sz="2800" i="1" dirty="0"/>
              <a:t>Quit it right now…stop being so antsy!</a:t>
            </a:r>
          </a:p>
        </p:txBody>
      </p:sp>
      <p:grpSp>
        <p:nvGrpSpPr>
          <p:cNvPr id="8" name="Group 7"/>
          <p:cNvGrpSpPr/>
          <p:nvPr/>
        </p:nvGrpSpPr>
        <p:grpSpPr>
          <a:xfrm>
            <a:off x="12700" y="6288897"/>
            <a:ext cx="9144378" cy="581802"/>
            <a:chOff x="12700" y="6288897"/>
            <a:chExt cx="9144378" cy="581802"/>
          </a:xfrm>
        </p:grpSpPr>
        <p:sp>
          <p:nvSpPr>
            <p:cNvPr id="9" name="Rectangle 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2750646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1143000"/>
          </a:xfrm>
        </p:spPr>
        <p:txBody>
          <a:bodyPr>
            <a:normAutofit fontScale="90000"/>
          </a:bodyPr>
          <a:lstStyle/>
          <a:p>
            <a:r>
              <a:rPr lang="en-US" dirty="0"/>
              <a:t>General Considerations: Discouraging Inappropriate Behavior</a:t>
            </a:r>
          </a:p>
        </p:txBody>
      </p:sp>
      <p:sp>
        <p:nvSpPr>
          <p:cNvPr id="3" name="Content Placeholder 2"/>
          <p:cNvSpPr>
            <a:spLocks noGrp="1"/>
          </p:cNvSpPr>
          <p:nvPr>
            <p:ph idx="1"/>
          </p:nvPr>
        </p:nvSpPr>
        <p:spPr>
          <a:xfrm>
            <a:off x="1079500" y="1841501"/>
            <a:ext cx="7327900" cy="3835400"/>
          </a:xfrm>
        </p:spPr>
        <p:txBody>
          <a:bodyPr>
            <a:normAutofit/>
          </a:bodyPr>
          <a:lstStyle/>
          <a:p>
            <a:r>
              <a:rPr lang="en-US" dirty="0"/>
              <a:t>Active supervision</a:t>
            </a:r>
          </a:p>
          <a:p>
            <a:pPr>
              <a:buClr>
                <a:srgbClr val="FF0000"/>
              </a:buClr>
            </a:pPr>
            <a:r>
              <a:rPr lang="en-US" dirty="0"/>
              <a:t>Consistency</a:t>
            </a:r>
          </a:p>
          <a:p>
            <a:pPr>
              <a:buClr>
                <a:srgbClr val="FF0000"/>
              </a:buClr>
            </a:pPr>
            <a:r>
              <a:rPr lang="en-US" dirty="0"/>
              <a:t>Calm, immediate response</a:t>
            </a:r>
          </a:p>
          <a:p>
            <a:pPr>
              <a:buClr>
                <a:srgbClr val="FF0000"/>
              </a:buClr>
            </a:pPr>
            <a:r>
              <a:rPr lang="en-US" dirty="0"/>
              <a:t>Specific, yet brief</a:t>
            </a:r>
          </a:p>
          <a:p>
            <a:pPr>
              <a:buClr>
                <a:srgbClr val="FF0000"/>
              </a:buClr>
            </a:pPr>
            <a:r>
              <a:rPr lang="en-US" dirty="0"/>
              <a:t>Quiet, respectful contact with student</a:t>
            </a:r>
          </a:p>
          <a:p>
            <a:pPr>
              <a:buClr>
                <a:srgbClr val="FF0000"/>
              </a:buClr>
            </a:pPr>
            <a:r>
              <a:rPr lang="en-US" dirty="0"/>
              <a:t>Refocus class, if needed</a:t>
            </a:r>
          </a:p>
        </p:txBody>
      </p:sp>
      <p:grpSp>
        <p:nvGrpSpPr>
          <p:cNvPr id="8" name="Group 7"/>
          <p:cNvGrpSpPr/>
          <p:nvPr/>
        </p:nvGrpSpPr>
        <p:grpSpPr>
          <a:xfrm>
            <a:off x="12700" y="6288897"/>
            <a:ext cx="9144378" cy="581802"/>
            <a:chOff x="12700" y="6288897"/>
            <a:chExt cx="9144378" cy="581802"/>
          </a:xfrm>
        </p:grpSpPr>
        <p:sp>
          <p:nvSpPr>
            <p:cNvPr id="9" name="Rectangle 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3133376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t>Attention Signal Practice</a:t>
            </a:r>
          </a:p>
        </p:txBody>
      </p:sp>
      <p:sp>
        <p:nvSpPr>
          <p:cNvPr id="17411" name="Content Placeholder 2"/>
          <p:cNvSpPr>
            <a:spLocks noGrp="1"/>
          </p:cNvSpPr>
          <p:nvPr>
            <p:ph idx="1"/>
          </p:nvPr>
        </p:nvSpPr>
        <p:spPr/>
        <p:txBody>
          <a:bodyPr/>
          <a:lstStyle/>
          <a:p>
            <a:pPr eaLnBrk="1" hangingPunct="1"/>
            <a:r>
              <a:rPr lang="en-US" dirty="0">
                <a:solidFill>
                  <a:srgbClr val="000000"/>
                </a:solidFill>
              </a:rPr>
              <a:t>Select and teach an attention signal.</a:t>
            </a:r>
          </a:p>
        </p:txBody>
      </p:sp>
    </p:spTree>
    <p:extLst>
      <p:ext uri="{BB962C8B-B14F-4D97-AF65-F5344CB8AC3E}">
        <p14:creationId xmlns:p14="http://schemas.microsoft.com/office/powerpoint/2010/main" val="42019584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Calibri" panose="020F0502020204030204" pitchFamily="34" charset="0"/>
              </a:rPr>
              <a:t>Strategies for Staff to</a:t>
            </a:r>
            <a:br>
              <a:rPr lang="en-US" sz="4000" dirty="0">
                <a:latin typeface="Calibri" panose="020F0502020204030204" pitchFamily="34" charset="0"/>
              </a:rPr>
            </a:br>
            <a:r>
              <a:rPr lang="en-US" sz="4000" dirty="0">
                <a:latin typeface="Calibri" panose="020F0502020204030204" pitchFamily="34" charset="0"/>
              </a:rPr>
              <a:t>Discourage Inappropriate Behavior</a:t>
            </a:r>
            <a:endParaRPr lang="en-US" sz="4000" dirty="0"/>
          </a:p>
        </p:txBody>
      </p:sp>
      <p:graphicFrame>
        <p:nvGraphicFramePr>
          <p:cNvPr id="5" name="Content Placeholder 4"/>
          <p:cNvGraphicFramePr>
            <a:graphicFrameLocks noGrp="1"/>
          </p:cNvGraphicFramePr>
          <p:nvPr>
            <p:ph idx="1"/>
          </p:nvPr>
        </p:nvGraphicFramePr>
        <p:xfrm>
          <a:off x="685800" y="1638300"/>
          <a:ext cx="7772400" cy="4519439"/>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861839">
                <a:tc>
                  <a:txBody>
                    <a:bodyPr/>
                    <a:lstStyle/>
                    <a:p>
                      <a:pPr algn="ctr"/>
                      <a:r>
                        <a:rPr lang="en-US" sz="2400" dirty="0">
                          <a:solidFill>
                            <a:schemeClr val="tx1"/>
                          </a:solidFill>
                        </a:rPr>
                        <a:t>Indirect Strategies</a:t>
                      </a:r>
                    </a:p>
                  </a:txBody>
                  <a:tcPr>
                    <a:solidFill>
                      <a:schemeClr val="accent3"/>
                    </a:solidFill>
                  </a:tcPr>
                </a:tc>
                <a:tc>
                  <a:txBody>
                    <a:bodyPr/>
                    <a:lstStyle/>
                    <a:p>
                      <a:pPr algn="ctr"/>
                      <a:r>
                        <a:rPr lang="en-US" sz="2400" dirty="0">
                          <a:solidFill>
                            <a:schemeClr val="tx1"/>
                          </a:solidFill>
                        </a:rPr>
                        <a:t>Direct</a:t>
                      </a:r>
                      <a:r>
                        <a:rPr lang="en-US" sz="2400" baseline="0" dirty="0">
                          <a:solidFill>
                            <a:schemeClr val="tx1"/>
                          </a:solidFill>
                        </a:rPr>
                        <a:t> Strategies</a:t>
                      </a:r>
                      <a:endParaRPr lang="en-US" sz="2400" dirty="0">
                        <a:solidFill>
                          <a:schemeClr val="tx1"/>
                        </a:solidFill>
                      </a:endParaRPr>
                    </a:p>
                  </a:txBody>
                  <a:tcPr>
                    <a:solidFill>
                      <a:schemeClr val="accent3"/>
                    </a:solidFill>
                  </a:tcPr>
                </a:tc>
                <a:tc>
                  <a:txBody>
                    <a:bodyPr/>
                    <a:lstStyle/>
                    <a:p>
                      <a:pPr algn="ctr"/>
                      <a:r>
                        <a:rPr lang="en-US" sz="2400" dirty="0">
                          <a:solidFill>
                            <a:schemeClr val="tx1"/>
                          </a:solidFill>
                        </a:rPr>
                        <a:t>Additional Consequences</a:t>
                      </a:r>
                    </a:p>
                  </a:txBody>
                  <a:tcPr>
                    <a:solidFill>
                      <a:schemeClr val="accent3"/>
                    </a:solidFill>
                  </a:tcPr>
                </a:tc>
                <a:extLst>
                  <a:ext uri="{0D108BD9-81ED-4DB2-BD59-A6C34878D82A}">
                    <a16:rowId xmlns:a16="http://schemas.microsoft.com/office/drawing/2014/main" val="10000"/>
                  </a:ext>
                </a:extLst>
              </a:tr>
              <a:tr h="3329161">
                <a:tc>
                  <a:txBody>
                    <a:bodyPr/>
                    <a:lstStyle/>
                    <a:p>
                      <a:pPr marL="342900" indent="-342900">
                        <a:buClr>
                          <a:srgbClr val="FF0000"/>
                        </a:buClr>
                        <a:buFont typeface="Arial" panose="020B0604020202020204" pitchFamily="34" charset="0"/>
                        <a:buChar char="•"/>
                      </a:pPr>
                      <a:r>
                        <a:rPr lang="en-US" sz="2400" dirty="0"/>
                        <a:t>Proximity Control</a:t>
                      </a:r>
                    </a:p>
                    <a:p>
                      <a:pPr marL="0" indent="0">
                        <a:buClr>
                          <a:srgbClr val="FF0000"/>
                        </a:buClr>
                        <a:buFont typeface="Arial" panose="020B0604020202020204" pitchFamily="34" charset="0"/>
                        <a:buNone/>
                      </a:pPr>
                      <a:endParaRPr lang="en-US" sz="800" dirty="0"/>
                    </a:p>
                    <a:p>
                      <a:pPr marL="342900" indent="-342900">
                        <a:buClr>
                          <a:srgbClr val="FF0000"/>
                        </a:buClr>
                        <a:buFont typeface="Arial" panose="020B0604020202020204" pitchFamily="34" charset="0"/>
                        <a:buChar char="•"/>
                      </a:pPr>
                      <a:r>
                        <a:rPr lang="en-US" sz="2400" dirty="0"/>
                        <a:t>Signal/Non-Verbal Cue</a:t>
                      </a:r>
                    </a:p>
                    <a:p>
                      <a:pPr marL="0" indent="0">
                        <a:buClr>
                          <a:srgbClr val="FF0000"/>
                        </a:buClr>
                        <a:buFont typeface="Arial" panose="020B0604020202020204" pitchFamily="34" charset="0"/>
                        <a:buNone/>
                      </a:pPr>
                      <a:endParaRPr lang="en-US" sz="800" dirty="0"/>
                    </a:p>
                    <a:p>
                      <a:pPr marL="342900" indent="-342900">
                        <a:buClr>
                          <a:srgbClr val="FF0000"/>
                        </a:buClr>
                        <a:buFont typeface="Arial" panose="020B0604020202020204" pitchFamily="34" charset="0"/>
                        <a:buChar char="•"/>
                      </a:pPr>
                      <a:r>
                        <a:rPr lang="en-US" sz="2400" dirty="0"/>
                        <a:t>Ignore/Attend/</a:t>
                      </a:r>
                    </a:p>
                    <a:p>
                      <a:pPr marL="0" indent="0" defTabSz="341313">
                        <a:buClr>
                          <a:srgbClr val="FF0000"/>
                        </a:buClr>
                        <a:buFont typeface="Arial" panose="020B0604020202020204" pitchFamily="34" charset="0"/>
                        <a:buNone/>
                      </a:pPr>
                      <a:r>
                        <a:rPr lang="en-US" sz="2400" dirty="0"/>
                        <a:t>	Praise</a:t>
                      </a:r>
                    </a:p>
                    <a:p>
                      <a:endParaRPr lang="en-US" sz="2400" dirty="0">
                        <a:latin typeface="Calibri" panose="020F0502020204030204" pitchFamily="34" charset="0"/>
                      </a:endParaRPr>
                    </a:p>
                  </a:txBody>
                  <a:tcPr>
                    <a:solidFill>
                      <a:schemeClr val="accent3">
                        <a:lumMod val="40000"/>
                        <a:lumOff val="60000"/>
                      </a:schemeClr>
                    </a:solidFill>
                  </a:tcPr>
                </a:tc>
                <a:tc>
                  <a:txBody>
                    <a:bodyPr/>
                    <a:lstStyle/>
                    <a:p>
                      <a:pPr marL="342900" indent="-342900" algn="l" defTabSz="457200" rtl="0" eaLnBrk="1" latinLnBrk="0" hangingPunct="1">
                        <a:buClr>
                          <a:srgbClr val="FF0000"/>
                        </a:buClr>
                        <a:buFont typeface="Arial" panose="020B0604020202020204" pitchFamily="34" charset="0"/>
                        <a:buChar char="•"/>
                      </a:pPr>
                      <a:r>
                        <a:rPr lang="en-US" sz="2400" kern="1200" dirty="0">
                          <a:solidFill>
                            <a:schemeClr val="dk1"/>
                          </a:solidFill>
                          <a:latin typeface="+mn-lt"/>
                          <a:ea typeface="+mn-ea"/>
                          <a:cs typeface="+mn-cs"/>
                        </a:rPr>
                        <a:t>Redirect</a:t>
                      </a:r>
                    </a:p>
                    <a:p>
                      <a:pPr marL="0" indent="0" algn="l" defTabSz="457200" rtl="0" eaLnBrk="1" latinLnBrk="0" hangingPunct="1">
                        <a:buClr>
                          <a:srgbClr val="FF0000"/>
                        </a:buClr>
                        <a:buFont typeface="Arial" panose="020B0604020202020204" pitchFamily="34" charset="0"/>
                        <a:buNone/>
                      </a:pPr>
                      <a:endParaRPr lang="en-US" sz="800" kern="1200" dirty="0">
                        <a:solidFill>
                          <a:schemeClr val="dk1"/>
                        </a:solidFill>
                        <a:latin typeface="+mn-lt"/>
                        <a:ea typeface="+mn-ea"/>
                        <a:cs typeface="+mn-cs"/>
                      </a:endParaRPr>
                    </a:p>
                    <a:p>
                      <a:pPr marL="342900" indent="-342900" algn="l" defTabSz="457200" rtl="0" eaLnBrk="1" latinLnBrk="0" hangingPunct="1">
                        <a:buClr>
                          <a:srgbClr val="FF0000"/>
                        </a:buClr>
                        <a:buFont typeface="Arial" panose="020B0604020202020204" pitchFamily="34" charset="0"/>
                        <a:buChar char="•"/>
                      </a:pPr>
                      <a:r>
                        <a:rPr lang="en-US" sz="2400" kern="1200" dirty="0">
                          <a:solidFill>
                            <a:schemeClr val="dk1"/>
                          </a:solidFill>
                          <a:latin typeface="+mn-lt"/>
                          <a:ea typeface="+mn-ea"/>
                          <a:cs typeface="+mn-cs"/>
                        </a:rPr>
                        <a:t>Reteach</a:t>
                      </a:r>
                    </a:p>
                    <a:p>
                      <a:pPr marL="0" indent="0" algn="l" defTabSz="457200" rtl="0" eaLnBrk="1" latinLnBrk="0" hangingPunct="1">
                        <a:buClr>
                          <a:srgbClr val="FF0000"/>
                        </a:buClr>
                        <a:buFont typeface="Arial" panose="020B0604020202020204" pitchFamily="34" charset="0"/>
                        <a:buNone/>
                      </a:pPr>
                      <a:endParaRPr lang="en-US" sz="800" kern="1200" dirty="0">
                        <a:solidFill>
                          <a:schemeClr val="dk1"/>
                        </a:solidFill>
                        <a:latin typeface="+mn-lt"/>
                        <a:ea typeface="+mn-ea"/>
                        <a:cs typeface="+mn-cs"/>
                      </a:endParaRPr>
                    </a:p>
                    <a:p>
                      <a:pPr marL="342900" indent="-342900" algn="l" defTabSz="457200" rtl="0" eaLnBrk="1" latinLnBrk="0" hangingPunct="1">
                        <a:buClr>
                          <a:srgbClr val="FF0000"/>
                        </a:buClr>
                        <a:buFont typeface="Arial" panose="020B0604020202020204" pitchFamily="34" charset="0"/>
                        <a:buChar char="•"/>
                      </a:pPr>
                      <a:r>
                        <a:rPr lang="en-US" sz="2400" kern="1200" dirty="0">
                          <a:solidFill>
                            <a:schemeClr val="dk1"/>
                          </a:solidFill>
                          <a:latin typeface="+mn-lt"/>
                          <a:ea typeface="+mn-ea"/>
                          <a:cs typeface="+mn-cs"/>
                        </a:rPr>
                        <a:t>Provide Choice</a:t>
                      </a:r>
                    </a:p>
                    <a:p>
                      <a:pPr marL="0" indent="0" algn="l" defTabSz="457200" rtl="0" eaLnBrk="1" latinLnBrk="0" hangingPunct="1">
                        <a:buClr>
                          <a:srgbClr val="FF0000"/>
                        </a:buClr>
                        <a:buFont typeface="Arial" panose="020B0604020202020204" pitchFamily="34" charset="0"/>
                        <a:buNone/>
                      </a:pPr>
                      <a:endParaRPr lang="en-US" sz="800" kern="1200" dirty="0">
                        <a:solidFill>
                          <a:schemeClr val="dk1"/>
                        </a:solidFill>
                        <a:latin typeface="+mn-lt"/>
                        <a:ea typeface="+mn-ea"/>
                        <a:cs typeface="+mn-cs"/>
                      </a:endParaRPr>
                    </a:p>
                    <a:p>
                      <a:pPr marL="342900" indent="-342900" algn="l" defTabSz="457200" rtl="0" eaLnBrk="1" latinLnBrk="0" hangingPunct="1">
                        <a:buClr>
                          <a:srgbClr val="FF0000"/>
                        </a:buClr>
                        <a:buFont typeface="Arial" panose="020B0604020202020204" pitchFamily="34" charset="0"/>
                        <a:buChar char="•"/>
                      </a:pPr>
                      <a:r>
                        <a:rPr lang="en-US" sz="2400" kern="1200" dirty="0">
                          <a:solidFill>
                            <a:schemeClr val="dk1"/>
                          </a:solidFill>
                          <a:latin typeface="+mn-lt"/>
                          <a:ea typeface="+mn-ea"/>
                          <a:cs typeface="+mn-cs"/>
                        </a:rPr>
                        <a:t>Student Conference</a:t>
                      </a:r>
                    </a:p>
                    <a:p>
                      <a:endParaRPr lang="en-US" dirty="0"/>
                    </a:p>
                  </a:txBody>
                  <a:tcPr>
                    <a:solidFill>
                      <a:schemeClr val="accent3">
                        <a:lumMod val="40000"/>
                        <a:lumOff val="60000"/>
                      </a:schemeClr>
                    </a:solidFill>
                  </a:tcPr>
                </a:tc>
                <a:tc>
                  <a:txBody>
                    <a:bodyPr/>
                    <a:lstStyle/>
                    <a:p>
                      <a:pPr marL="342900" marR="0" indent="-342900" algn="l" defTabSz="4572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en-US" sz="2400" kern="1200" dirty="0">
                          <a:solidFill>
                            <a:schemeClr val="dk1"/>
                          </a:solidFill>
                          <a:latin typeface="+mn-lt"/>
                          <a:ea typeface="+mn-ea"/>
                          <a:cs typeface="+mn-cs"/>
                        </a:rPr>
                        <a:t>A menu of mild educational responses that require student effort and leave little incentive to repeat the inappropriate</a:t>
                      </a:r>
                      <a:r>
                        <a:rPr lang="en-US" sz="2400" kern="1200" baseline="0" dirty="0">
                          <a:solidFill>
                            <a:schemeClr val="dk1"/>
                          </a:solidFill>
                          <a:latin typeface="+mn-lt"/>
                          <a:ea typeface="+mn-ea"/>
                          <a:cs typeface="+mn-cs"/>
                        </a:rPr>
                        <a:t> </a:t>
                      </a:r>
                      <a:r>
                        <a:rPr lang="en-US" sz="2400" kern="1200" dirty="0">
                          <a:solidFill>
                            <a:schemeClr val="dk1"/>
                          </a:solidFill>
                          <a:latin typeface="+mn-lt"/>
                          <a:ea typeface="+mn-ea"/>
                          <a:cs typeface="+mn-cs"/>
                        </a:rPr>
                        <a:t>behavior. </a:t>
                      </a:r>
                    </a:p>
                    <a:p>
                      <a:endParaRPr lang="en-US" dirty="0"/>
                    </a:p>
                  </a:txBody>
                  <a:tcPr>
                    <a:solidFill>
                      <a:schemeClr val="accent3">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535039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038"/>
            <a:ext cx="8229600" cy="1143000"/>
          </a:xfrm>
        </p:spPr>
        <p:txBody>
          <a:bodyPr>
            <a:normAutofit fontScale="90000"/>
          </a:bodyPr>
          <a:lstStyle/>
          <a:p>
            <a:r>
              <a:rPr lang="en-US" dirty="0">
                <a:latin typeface="Calibri" panose="020F0502020204030204" pitchFamily="34" charset="0"/>
              </a:rPr>
              <a:t>Discouraging Inappropriate Behavior</a:t>
            </a:r>
            <a:endParaRPr lang="en-US" dirty="0"/>
          </a:p>
        </p:txBody>
      </p:sp>
      <p:sp>
        <p:nvSpPr>
          <p:cNvPr id="3" name="Content Placeholder 2"/>
          <p:cNvSpPr>
            <a:spLocks noGrp="1"/>
          </p:cNvSpPr>
          <p:nvPr>
            <p:ph idx="1"/>
          </p:nvPr>
        </p:nvSpPr>
        <p:spPr>
          <a:xfrm>
            <a:off x="457200" y="1346200"/>
            <a:ext cx="8229600" cy="4779963"/>
          </a:xfrm>
        </p:spPr>
        <p:txBody>
          <a:bodyPr>
            <a:normAutofit lnSpcReduction="10000"/>
          </a:bodyPr>
          <a:lstStyle/>
          <a:p>
            <a:pPr marL="0" indent="0">
              <a:buNone/>
            </a:pPr>
            <a:r>
              <a:rPr lang="en-US" i="1" dirty="0"/>
              <a:t>Indirect Strategies</a:t>
            </a:r>
          </a:p>
          <a:p>
            <a:pPr marL="0" indent="0">
              <a:buNone/>
            </a:pPr>
            <a:r>
              <a:rPr lang="en-US" sz="2800" dirty="0"/>
              <a:t>Actions to minimize the misbehavior before it gets out of hand and requires more extensive intervention:</a:t>
            </a:r>
          </a:p>
          <a:p>
            <a:pPr marL="0" indent="0">
              <a:buNone/>
            </a:pPr>
            <a:endParaRPr lang="en-US" sz="2800" dirty="0"/>
          </a:p>
          <a:p>
            <a:pPr marL="685800">
              <a:buClr>
                <a:srgbClr val="FF0000"/>
              </a:buClr>
            </a:pPr>
            <a:r>
              <a:rPr lang="en-US" sz="2800" dirty="0"/>
              <a:t>Proximity Control</a:t>
            </a:r>
          </a:p>
          <a:p>
            <a:pPr marL="685800">
              <a:buClr>
                <a:srgbClr val="FF0000"/>
              </a:buClr>
            </a:pPr>
            <a:r>
              <a:rPr lang="en-US" sz="2800" dirty="0"/>
              <a:t>Signal or Non-Verbal Cue</a:t>
            </a:r>
          </a:p>
          <a:p>
            <a:pPr marL="685800">
              <a:buClr>
                <a:srgbClr val="FF0000"/>
              </a:buClr>
            </a:pPr>
            <a:r>
              <a:rPr lang="en-US" sz="2800" dirty="0"/>
              <a:t>Ignore/Attend/Praise</a:t>
            </a:r>
          </a:p>
          <a:p>
            <a:pPr marL="1143000">
              <a:buClr>
                <a:srgbClr val="FF0000"/>
              </a:buClr>
            </a:pPr>
            <a:endParaRPr lang="en-US" sz="2800" dirty="0"/>
          </a:p>
          <a:p>
            <a:pPr marL="0" indent="0" algn="ctr">
              <a:buNone/>
            </a:pPr>
            <a:endParaRPr lang="en-US" sz="2800" i="1" dirty="0"/>
          </a:p>
          <a:p>
            <a:pPr marL="0" indent="0" algn="ctr">
              <a:buNone/>
            </a:pPr>
            <a:r>
              <a:rPr lang="en-US" sz="2800" i="1" dirty="0"/>
              <a:t>Unobtrusive  </a:t>
            </a:r>
            <a:r>
              <a:rPr lang="en-US" sz="2800" i="1" dirty="0">
                <a:solidFill>
                  <a:srgbClr val="008000"/>
                </a:solidFill>
              </a:rPr>
              <a:t>•</a:t>
            </a:r>
            <a:r>
              <a:rPr lang="en-US" sz="2800" i="1" dirty="0"/>
              <a:t>  Carried out quickly during instruction</a:t>
            </a:r>
          </a:p>
        </p:txBody>
      </p:sp>
      <p:grpSp>
        <p:nvGrpSpPr>
          <p:cNvPr id="10" name="Group 9"/>
          <p:cNvGrpSpPr/>
          <p:nvPr/>
        </p:nvGrpSpPr>
        <p:grpSpPr>
          <a:xfrm>
            <a:off x="12700" y="6288897"/>
            <a:ext cx="9144378" cy="581802"/>
            <a:chOff x="12700" y="6288897"/>
            <a:chExt cx="9144378" cy="581802"/>
          </a:xfrm>
        </p:grpSpPr>
        <p:sp>
          <p:nvSpPr>
            <p:cNvPr id="11" name="Rectangle 10"/>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Teacher-Student.jpg"/>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5010150" y="2776490"/>
            <a:ext cx="3568700" cy="2703560"/>
          </a:xfrm>
          <a:prstGeom prst="rect">
            <a:avLst/>
          </a:prstGeom>
        </p:spPr>
      </p:pic>
      <p:sp>
        <p:nvSpPr>
          <p:cNvPr id="14" name="TextBox 13"/>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23837988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670142" y="2175289"/>
          <a:ext cx="7848600" cy="3840480"/>
        </p:xfrm>
        <a:graphic>
          <a:graphicData uri="http://schemas.openxmlformats.org/drawingml/2006/table">
            <a:tbl>
              <a:tblPr firstRow="1" bandRow="1">
                <a:tableStyleId>{2D5ABB26-0587-4C30-8999-92F81FD0307C}</a:tableStyleId>
              </a:tblPr>
              <a:tblGrid>
                <a:gridCol w="1985375">
                  <a:extLst>
                    <a:ext uri="{9D8B030D-6E8A-4147-A177-3AD203B41FA5}">
                      <a16:colId xmlns:a16="http://schemas.microsoft.com/office/drawing/2014/main" val="20000"/>
                    </a:ext>
                  </a:extLst>
                </a:gridCol>
                <a:gridCol w="5863225">
                  <a:extLst>
                    <a:ext uri="{9D8B030D-6E8A-4147-A177-3AD203B41FA5}">
                      <a16:colId xmlns:a16="http://schemas.microsoft.com/office/drawing/2014/main" val="20001"/>
                    </a:ext>
                  </a:extLst>
                </a:gridCol>
              </a:tblGrid>
              <a:tr h="1168400">
                <a:tc>
                  <a:txBody>
                    <a:bodyPr/>
                    <a:lstStyle/>
                    <a:p>
                      <a:pPr algn="ctr"/>
                      <a:r>
                        <a:rPr lang="en-US" sz="2400" dirty="0">
                          <a:solidFill>
                            <a:srgbClr val="008000"/>
                          </a:solidFill>
                        </a:rPr>
                        <a:t>Proximity Control</a:t>
                      </a:r>
                    </a:p>
                  </a:txBody>
                  <a:tcPr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marL="114300" indent="0"/>
                      <a:r>
                        <a:rPr lang="en-US" dirty="0"/>
                        <a:t>The strategic placement/movement</a:t>
                      </a:r>
                      <a:r>
                        <a:rPr lang="en-US" baseline="0" dirty="0"/>
                        <a:t> by the teacher in order to encourage positive behavior. The teacher is a source of protection and strength, helping the student to control impulses.</a:t>
                      </a:r>
                      <a:endParaRPr lang="en-US" dirty="0"/>
                    </a:p>
                  </a:txBody>
                  <a:tcPr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1168400">
                <a:tc>
                  <a:txBody>
                    <a:bodyPr/>
                    <a:lstStyle/>
                    <a:p>
                      <a:pPr algn="ctr"/>
                      <a:r>
                        <a:rPr lang="en-US" sz="2400" dirty="0">
                          <a:solidFill>
                            <a:srgbClr val="FF0000"/>
                          </a:solidFill>
                        </a:rPr>
                        <a:t>Signal or</a:t>
                      </a:r>
                      <a:br>
                        <a:rPr lang="en-US" sz="2400" dirty="0">
                          <a:solidFill>
                            <a:srgbClr val="FF0000"/>
                          </a:solidFill>
                        </a:rPr>
                      </a:br>
                      <a:r>
                        <a:rPr lang="en-US" sz="2400" dirty="0">
                          <a:solidFill>
                            <a:srgbClr val="FF0000"/>
                          </a:solidFill>
                        </a:rPr>
                        <a:t>Non-verbal Cue</a:t>
                      </a: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114300" indent="0"/>
                      <a:r>
                        <a:rPr lang="en-US" dirty="0"/>
                        <a:t>Non-verbal</a:t>
                      </a:r>
                      <a:r>
                        <a:rPr lang="en-US" baseline="0" dirty="0"/>
                        <a:t> techniques such as sustained eye contact, hand gestures, picture cues, etc. suggesting that the teacher is aware of the behavior and prepared to intervene if it continues.  </a:t>
                      </a:r>
                      <a:endParaRPr lang="en-US" dirty="0"/>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1168400">
                <a:tc>
                  <a:txBody>
                    <a:bodyPr/>
                    <a:lstStyle/>
                    <a:p>
                      <a:pPr algn="ctr"/>
                      <a:r>
                        <a:rPr lang="en-US" sz="2400" dirty="0">
                          <a:solidFill>
                            <a:srgbClr val="008000"/>
                          </a:solidFill>
                        </a:rPr>
                        <a:t>Ignore/Attend/Praise</a:t>
                      </a: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marL="114300" indent="0">
                        <a:tabLst/>
                      </a:pPr>
                      <a:r>
                        <a:rPr lang="en-US" dirty="0"/>
                        <a:t>Uses</a:t>
                      </a:r>
                      <a:r>
                        <a:rPr lang="en-US" baseline="0" dirty="0"/>
                        <a:t> t</a:t>
                      </a:r>
                      <a:r>
                        <a:rPr lang="en-US" dirty="0"/>
                        <a:t>he power of praise or positive feedback. The teacher praises an appropriately behaving student in the proximity of the inappropriately behaving student. The praise serves as a prompt. When the student exhibits the desired behavior, attention and praise are then provided.</a:t>
                      </a: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
        <p:nvSpPr>
          <p:cNvPr id="2" name="TextBox 1"/>
          <p:cNvSpPr txBox="1"/>
          <p:nvPr/>
        </p:nvSpPr>
        <p:spPr>
          <a:xfrm>
            <a:off x="457200" y="1388533"/>
            <a:ext cx="4064000" cy="861774"/>
          </a:xfrm>
          <a:prstGeom prst="rect">
            <a:avLst/>
          </a:prstGeom>
          <a:noFill/>
        </p:spPr>
        <p:txBody>
          <a:bodyPr wrap="square" rtlCol="0">
            <a:spAutoFit/>
          </a:bodyPr>
          <a:lstStyle/>
          <a:p>
            <a:r>
              <a:rPr lang="en-US" sz="3200" i="1" dirty="0"/>
              <a:t>Indirect Strategies</a:t>
            </a:r>
          </a:p>
          <a:p>
            <a:endParaRPr lang="en-US" dirty="0"/>
          </a:p>
        </p:txBody>
      </p:sp>
      <p:sp>
        <p:nvSpPr>
          <p:cNvPr id="8" name="Title 1"/>
          <p:cNvSpPr>
            <a:spLocks noGrp="1"/>
          </p:cNvSpPr>
          <p:nvPr>
            <p:ph type="title"/>
          </p:nvPr>
        </p:nvSpPr>
        <p:spPr>
          <a:xfrm>
            <a:off x="457200" y="300038"/>
            <a:ext cx="8229600" cy="1143000"/>
          </a:xfrm>
        </p:spPr>
        <p:txBody>
          <a:bodyPr>
            <a:normAutofit fontScale="90000"/>
          </a:bodyPr>
          <a:lstStyle/>
          <a:p>
            <a:r>
              <a:rPr lang="en-US" dirty="0">
                <a:latin typeface="Calibri" panose="020F0502020204030204" pitchFamily="34" charset="0"/>
              </a:rPr>
              <a:t>Discouraging Inappropriate Behavior</a:t>
            </a:r>
            <a:endParaRPr lang="en-US" dirty="0"/>
          </a:p>
        </p:txBody>
      </p:sp>
    </p:spTree>
    <p:extLst>
      <p:ext uri="{BB962C8B-B14F-4D97-AF65-F5344CB8AC3E}">
        <p14:creationId xmlns:p14="http://schemas.microsoft.com/office/powerpoint/2010/main" val="33351525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i="1" dirty="0"/>
              <a:t>Things to remember . . . </a:t>
            </a:r>
          </a:p>
          <a:p>
            <a:r>
              <a:rPr lang="en-US" dirty="0"/>
              <a:t>Address behaviors quickly and calmly.</a:t>
            </a:r>
          </a:p>
          <a:p>
            <a:r>
              <a:rPr lang="en-US" dirty="0"/>
              <a:t>When the student demonstrates the desired behavior, always follow with praise or positive feedback.</a:t>
            </a:r>
          </a:p>
          <a:p>
            <a:r>
              <a:rPr lang="en-US" dirty="0"/>
              <a:t>Use strategically; these indirect techniques are basic stopgap measures and not a substitute for the more in-depth teaching strategies. Re-teach or conference when time permits.</a:t>
            </a:r>
          </a:p>
        </p:txBody>
      </p:sp>
      <p:grpSp>
        <p:nvGrpSpPr>
          <p:cNvPr id="9" name="Group 8"/>
          <p:cNvGrpSpPr/>
          <p:nvPr/>
        </p:nvGrpSpPr>
        <p:grpSpPr>
          <a:xfrm>
            <a:off x="12700" y="6288897"/>
            <a:ext cx="9144378" cy="581802"/>
            <a:chOff x="12700" y="6288897"/>
            <a:chExt cx="9144378" cy="581802"/>
          </a:xfrm>
        </p:grpSpPr>
        <p:sp>
          <p:nvSpPr>
            <p:cNvPr id="10" name="Rectangle 9"/>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TextBox 12"/>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
        <p:nvSpPr>
          <p:cNvPr id="14" name="Title 1"/>
          <p:cNvSpPr>
            <a:spLocks noGrp="1"/>
          </p:cNvSpPr>
          <p:nvPr>
            <p:ph type="title"/>
          </p:nvPr>
        </p:nvSpPr>
        <p:spPr>
          <a:xfrm>
            <a:off x="457200" y="300038"/>
            <a:ext cx="8229600" cy="1143000"/>
          </a:xfrm>
        </p:spPr>
        <p:txBody>
          <a:bodyPr>
            <a:normAutofit fontScale="90000"/>
          </a:bodyPr>
          <a:lstStyle/>
          <a:p>
            <a:r>
              <a:rPr lang="en-US" dirty="0">
                <a:latin typeface="Calibri" panose="020F0502020204030204" pitchFamily="34" charset="0"/>
              </a:rPr>
              <a:t>Discouraging Inappropriate Behavior</a:t>
            </a:r>
            <a:endParaRPr lang="en-US" dirty="0"/>
          </a:p>
        </p:txBody>
      </p:sp>
    </p:spTree>
    <p:extLst>
      <p:ext uri="{BB962C8B-B14F-4D97-AF65-F5344CB8AC3E}">
        <p14:creationId xmlns:p14="http://schemas.microsoft.com/office/powerpoint/2010/main" val="39864955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a:solidFill>
                  <a:srgbClr val="008000"/>
                </a:solidFill>
              </a:rPr>
              <a:t>Activity: </a:t>
            </a:r>
            <a:r>
              <a:rPr lang="en-US" sz="3600" dirty="0">
                <a:solidFill>
                  <a:srgbClr val="FF0000"/>
                </a:solidFill>
              </a:rPr>
              <a:t>Discouraging Inappropriate  		       Behavior – Indirect Strategies</a:t>
            </a:r>
          </a:p>
        </p:txBody>
      </p:sp>
      <p:sp>
        <p:nvSpPr>
          <p:cNvPr id="3" name="Content Placeholder 2"/>
          <p:cNvSpPr>
            <a:spLocks noGrp="1"/>
          </p:cNvSpPr>
          <p:nvPr>
            <p:ph idx="1"/>
          </p:nvPr>
        </p:nvSpPr>
        <p:spPr>
          <a:xfrm>
            <a:off x="457200" y="1756833"/>
            <a:ext cx="8229600" cy="4369330"/>
          </a:xfrm>
        </p:spPr>
        <p:txBody>
          <a:bodyPr>
            <a:normAutofit fontScale="92500"/>
          </a:bodyPr>
          <a:lstStyle/>
          <a:p>
            <a:r>
              <a:rPr lang="en-US" i="1" dirty="0">
                <a:solidFill>
                  <a:srgbClr val="008000"/>
                </a:solidFill>
              </a:rPr>
              <a:t>Read-Reflect-Teach</a:t>
            </a:r>
            <a:endParaRPr lang="en-US" dirty="0">
              <a:solidFill>
                <a:srgbClr val="000000"/>
              </a:solidFill>
            </a:endParaRPr>
          </a:p>
          <a:p>
            <a:r>
              <a:rPr lang="en-US" dirty="0">
                <a:solidFill>
                  <a:srgbClr val="000000"/>
                </a:solidFill>
              </a:rPr>
              <a:t>Number off by 3s in your team. Read the technique associated with your number. Teach your team how to use the technique and offer examples of its use, sharing when it might be most appropriate.</a:t>
            </a:r>
          </a:p>
          <a:p>
            <a:pPr marL="685800"/>
            <a:r>
              <a:rPr lang="en-US" dirty="0">
                <a:solidFill>
                  <a:srgbClr val="008000"/>
                </a:solidFill>
              </a:rPr>
              <a:t>#1 – Proximity Control</a:t>
            </a:r>
          </a:p>
          <a:p>
            <a:pPr marL="685800"/>
            <a:r>
              <a:rPr lang="en-US" dirty="0">
                <a:solidFill>
                  <a:srgbClr val="008000"/>
                </a:solidFill>
              </a:rPr>
              <a:t>#2 – Signal or Non-verbal Cue</a:t>
            </a:r>
          </a:p>
          <a:p>
            <a:pPr marL="685800"/>
            <a:r>
              <a:rPr lang="en-US" dirty="0">
                <a:solidFill>
                  <a:srgbClr val="008000"/>
                </a:solidFill>
              </a:rPr>
              <a:t>#3 – Ignore/Attend/Praise</a:t>
            </a:r>
          </a:p>
          <a:p>
            <a:endParaRPr lang="en-US" dirty="0"/>
          </a:p>
        </p:txBody>
      </p:sp>
    </p:spTree>
    <p:extLst>
      <p:ext uri="{BB962C8B-B14F-4D97-AF65-F5344CB8AC3E}">
        <p14:creationId xmlns:p14="http://schemas.microsoft.com/office/powerpoint/2010/main" val="23616483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panose="020F0502020204030204" pitchFamily="34" charset="0"/>
              </a:rPr>
              <a:t>Discouraging Inappropriate Behavior</a:t>
            </a:r>
            <a:endParaRPr lang="en-US" dirty="0"/>
          </a:p>
        </p:txBody>
      </p:sp>
      <p:sp>
        <p:nvSpPr>
          <p:cNvPr id="3" name="Content Placeholder 2"/>
          <p:cNvSpPr>
            <a:spLocks noGrp="1"/>
          </p:cNvSpPr>
          <p:nvPr>
            <p:ph idx="1"/>
          </p:nvPr>
        </p:nvSpPr>
        <p:spPr>
          <a:xfrm>
            <a:off x="330200" y="1417638"/>
            <a:ext cx="8483600" cy="4708525"/>
          </a:xfrm>
        </p:spPr>
        <p:txBody>
          <a:bodyPr>
            <a:normAutofit fontScale="85000" lnSpcReduction="10000"/>
          </a:bodyPr>
          <a:lstStyle/>
          <a:p>
            <a:pPr marL="0" indent="0">
              <a:buNone/>
            </a:pPr>
            <a:r>
              <a:rPr lang="en-US" i="1" dirty="0"/>
              <a:t>Direct Strategies</a:t>
            </a:r>
          </a:p>
          <a:p>
            <a:pPr marL="0" indent="0">
              <a:buNone/>
            </a:pPr>
            <a:r>
              <a:rPr lang="en-US" sz="2400" dirty="0"/>
              <a:t>A continuum of direct error correction strategies for inappropriate behaviors that continue or do not respond to basic management techniques.</a:t>
            </a:r>
          </a:p>
          <a:p>
            <a:pPr marL="800100">
              <a:buClr>
                <a:srgbClr val="FF0000"/>
              </a:buClr>
            </a:pPr>
            <a:r>
              <a:rPr lang="en-US" sz="2800" dirty="0"/>
              <a:t>Re-Direct</a:t>
            </a:r>
          </a:p>
          <a:p>
            <a:pPr marL="800100">
              <a:buClr>
                <a:srgbClr val="FF0000"/>
              </a:buClr>
            </a:pPr>
            <a:r>
              <a:rPr lang="en-US" sz="2800" dirty="0"/>
              <a:t>Re-Teach</a:t>
            </a:r>
          </a:p>
          <a:p>
            <a:pPr marL="800100">
              <a:buClr>
                <a:srgbClr val="FF0000"/>
              </a:buClr>
            </a:pPr>
            <a:r>
              <a:rPr lang="en-US" sz="2800" dirty="0"/>
              <a:t>Provide Choice</a:t>
            </a:r>
          </a:p>
          <a:p>
            <a:pPr marL="800100">
              <a:buClr>
                <a:srgbClr val="FF0000"/>
              </a:buClr>
            </a:pPr>
            <a:r>
              <a:rPr lang="en-US" sz="2800" dirty="0"/>
              <a:t>Student Conference</a:t>
            </a:r>
          </a:p>
          <a:p>
            <a:pPr marL="800100">
              <a:buClr>
                <a:srgbClr val="FF0000"/>
              </a:buClr>
            </a:pPr>
            <a:endParaRPr lang="en-US" sz="2800" dirty="0"/>
          </a:p>
          <a:p>
            <a:pPr marL="457200" indent="0">
              <a:buClr>
                <a:srgbClr val="FF0000"/>
              </a:buClr>
              <a:buNone/>
            </a:pPr>
            <a:endParaRPr lang="en-US" sz="2800" dirty="0"/>
          </a:p>
          <a:p>
            <a:pPr marL="0" indent="0" algn="ctr">
              <a:buClr>
                <a:srgbClr val="009E47"/>
              </a:buClr>
              <a:buNone/>
            </a:pPr>
            <a:r>
              <a:rPr lang="en-US" sz="2400" i="1" dirty="0">
                <a:solidFill>
                  <a:srgbClr val="008000"/>
                </a:solidFill>
              </a:rPr>
              <a:t>•   </a:t>
            </a:r>
            <a:r>
              <a:rPr lang="en-US" sz="2400" i="1" dirty="0"/>
              <a:t>Direct Interaction using language from the matrix </a:t>
            </a:r>
          </a:p>
          <a:p>
            <a:pPr marL="0" indent="0" algn="ctr">
              <a:buClr>
                <a:srgbClr val="009E47"/>
              </a:buClr>
              <a:buNone/>
            </a:pPr>
            <a:r>
              <a:rPr lang="en-US" sz="2400" i="1" dirty="0">
                <a:solidFill>
                  <a:srgbClr val="008000"/>
                </a:solidFill>
              </a:rPr>
              <a:t>•</a:t>
            </a:r>
            <a:r>
              <a:rPr lang="en-US" sz="2400" i="1" dirty="0"/>
              <a:t>  Match to frequency &amp; severity of behavior </a:t>
            </a:r>
            <a:r>
              <a:rPr lang="en-US" sz="2400" i="1" dirty="0">
                <a:solidFill>
                  <a:srgbClr val="008000"/>
                </a:solidFill>
              </a:rPr>
              <a:t> •  </a:t>
            </a:r>
            <a:r>
              <a:rPr lang="en-US" sz="2400" i="1" dirty="0"/>
              <a:t>Done privately</a:t>
            </a:r>
          </a:p>
          <a:p>
            <a:pPr marL="0" indent="0" algn="ctr">
              <a:buClr>
                <a:srgbClr val="009E47"/>
              </a:buClr>
              <a:buNone/>
            </a:pPr>
            <a:r>
              <a:rPr lang="en-US" sz="2400" i="1" dirty="0"/>
              <a:t> </a:t>
            </a:r>
            <a:r>
              <a:rPr lang="en-US" sz="2400" i="1" dirty="0">
                <a:solidFill>
                  <a:srgbClr val="008000"/>
                </a:solidFill>
              </a:rPr>
              <a:t>•  </a:t>
            </a:r>
            <a:r>
              <a:rPr lang="en-US" sz="2400" i="1" dirty="0"/>
              <a:t>Increase rates of teaching and praise</a:t>
            </a:r>
          </a:p>
          <a:p>
            <a:pPr>
              <a:buClr>
                <a:srgbClr val="009E47"/>
              </a:buClr>
            </a:pPr>
            <a:endParaRPr lang="en-US" sz="2600" i="1" dirty="0"/>
          </a:p>
        </p:txBody>
      </p:sp>
      <p:grpSp>
        <p:nvGrpSpPr>
          <p:cNvPr id="10" name="Group 9"/>
          <p:cNvGrpSpPr/>
          <p:nvPr/>
        </p:nvGrpSpPr>
        <p:grpSpPr>
          <a:xfrm>
            <a:off x="12700" y="6288897"/>
            <a:ext cx="9144378" cy="581802"/>
            <a:chOff x="12700" y="6288897"/>
            <a:chExt cx="9144378" cy="581802"/>
          </a:xfrm>
        </p:grpSpPr>
        <p:sp>
          <p:nvSpPr>
            <p:cNvPr id="11" name="Rectangle 10"/>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pcl_0001_0001_0_img00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0407" y="2615507"/>
            <a:ext cx="2946793" cy="1956670"/>
          </a:xfrm>
          <a:prstGeom prst="rect">
            <a:avLst/>
          </a:prstGeom>
        </p:spPr>
      </p:pic>
      <p:sp>
        <p:nvSpPr>
          <p:cNvPr id="14" name="TextBox 13"/>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34588347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a:bodyPr>
          <a:lstStyle/>
          <a:p>
            <a:r>
              <a:rPr lang="en-US" sz="4000" dirty="0"/>
              <a:t>Four Direct Error Correction Strategies</a:t>
            </a:r>
          </a:p>
        </p:txBody>
      </p:sp>
      <p:graphicFrame>
        <p:nvGraphicFramePr>
          <p:cNvPr id="9" name="Table 8"/>
          <p:cNvGraphicFramePr>
            <a:graphicFrameLocks noGrp="1"/>
          </p:cNvGraphicFramePr>
          <p:nvPr/>
        </p:nvGraphicFramePr>
        <p:xfrm>
          <a:off x="647700" y="1143001"/>
          <a:ext cx="7658100" cy="4917757"/>
        </p:xfrm>
        <a:graphic>
          <a:graphicData uri="http://schemas.openxmlformats.org/drawingml/2006/table">
            <a:tbl>
              <a:tblPr firstRow="1" bandRow="1">
                <a:tableStyleId>{2D5ABB26-0587-4C30-8999-92F81FD0307C}</a:tableStyleId>
              </a:tblPr>
              <a:tblGrid>
                <a:gridCol w="1803400">
                  <a:extLst>
                    <a:ext uri="{9D8B030D-6E8A-4147-A177-3AD203B41FA5}">
                      <a16:colId xmlns:a16="http://schemas.microsoft.com/office/drawing/2014/main" val="20000"/>
                    </a:ext>
                  </a:extLst>
                </a:gridCol>
                <a:gridCol w="5854700">
                  <a:extLst>
                    <a:ext uri="{9D8B030D-6E8A-4147-A177-3AD203B41FA5}">
                      <a16:colId xmlns:a16="http://schemas.microsoft.com/office/drawing/2014/main" val="20001"/>
                    </a:ext>
                  </a:extLst>
                </a:gridCol>
              </a:tblGrid>
              <a:tr h="1224117">
                <a:tc>
                  <a:txBody>
                    <a:bodyPr/>
                    <a:lstStyle/>
                    <a:p>
                      <a:pPr algn="ctr"/>
                      <a:r>
                        <a:rPr lang="en-US" sz="2400" dirty="0">
                          <a:solidFill>
                            <a:srgbClr val="008000"/>
                          </a:solidFill>
                        </a:rPr>
                        <a:t>Re-Direct</a:t>
                      </a:r>
                    </a:p>
                  </a:txBody>
                  <a:tcPr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marL="114300" indent="0"/>
                      <a:r>
                        <a:rPr lang="en-US" sz="1800" dirty="0"/>
                        <a:t>Brief, clear, private</a:t>
                      </a:r>
                      <a:r>
                        <a:rPr lang="en-US" sz="1800" baseline="0" dirty="0"/>
                        <a:t> verbal reminder of the expected behavior. A re-statement of school-wide and non-classroom behavior, or classroom procedure.</a:t>
                      </a:r>
                      <a:endParaRPr lang="en-US" sz="1800" dirty="0"/>
                    </a:p>
                  </a:txBody>
                  <a:tcPr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1224117">
                <a:tc>
                  <a:txBody>
                    <a:bodyPr/>
                    <a:lstStyle/>
                    <a:p>
                      <a:pPr algn="ctr"/>
                      <a:r>
                        <a:rPr lang="en-US" sz="2400" dirty="0">
                          <a:solidFill>
                            <a:srgbClr val="FF0000"/>
                          </a:solidFill>
                        </a:rPr>
                        <a:t>Re-Teach</a:t>
                      </a: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114300" indent="0"/>
                      <a:r>
                        <a:rPr lang="en-US" sz="1800" dirty="0"/>
                        <a:t>Builds on the re-direct by specifically describing the steps required</a:t>
                      </a:r>
                      <a:r>
                        <a:rPr lang="en-US" sz="1800" baseline="0" dirty="0"/>
                        <a:t> to </a:t>
                      </a:r>
                      <a:r>
                        <a:rPr lang="en-US" sz="1800" dirty="0"/>
                        <a:t>instructing</a:t>
                      </a:r>
                      <a:r>
                        <a:rPr lang="en-US" sz="1800" baseline="0" dirty="0"/>
                        <a:t> the student on exactly what should be done.</a:t>
                      </a:r>
                      <a:endParaRPr lang="en-US" sz="1800" dirty="0"/>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1224117">
                <a:tc>
                  <a:txBody>
                    <a:bodyPr/>
                    <a:lstStyle/>
                    <a:p>
                      <a:pPr algn="ctr"/>
                      <a:r>
                        <a:rPr lang="en-US" sz="2400" dirty="0">
                          <a:solidFill>
                            <a:srgbClr val="008000"/>
                          </a:solidFill>
                        </a:rPr>
                        <a:t>Provide Choice</a:t>
                      </a: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114300" indent="0"/>
                      <a:r>
                        <a:rPr lang="en-US" sz="1800" dirty="0"/>
                        <a:t>Can be used when a re-direct or re-teaching have not worked. A statement of two alternatives–the</a:t>
                      </a:r>
                      <a:r>
                        <a:rPr lang="en-US" sz="1800" baseline="0" dirty="0"/>
                        <a:t> preferred or desired behavior or a less preferred choice.</a:t>
                      </a:r>
                      <a:endParaRPr lang="en-US" sz="1800" dirty="0"/>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1245406">
                <a:tc>
                  <a:txBody>
                    <a:bodyPr/>
                    <a:lstStyle/>
                    <a:p>
                      <a:pPr algn="ctr"/>
                      <a:r>
                        <a:rPr lang="en-US" sz="2400" dirty="0">
                          <a:solidFill>
                            <a:srgbClr val="FF0000"/>
                          </a:solidFill>
                        </a:rPr>
                        <a:t>Student Conference</a:t>
                      </a: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marL="114300" indent="0">
                        <a:tabLst/>
                      </a:pPr>
                      <a:r>
                        <a:rPr lang="en-US" sz="1800" dirty="0"/>
                        <a:t>Lengthier</a:t>
                      </a:r>
                      <a:r>
                        <a:rPr lang="en-US" sz="1800" baseline="0" dirty="0"/>
                        <a:t> re-teaching or problem solving. Discusses the behavior of concern, teaches the desired behavior, provides reasons why it is important, and a plan is made for future use. Can include role-play or practice.</a:t>
                      </a:r>
                      <a:endParaRPr lang="en-US" sz="1800" dirty="0"/>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021022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Re-Direct</a:t>
            </a:r>
            <a:endParaRPr lang="en-US" dirty="0"/>
          </a:p>
        </p:txBody>
      </p:sp>
      <p:sp>
        <p:nvSpPr>
          <p:cNvPr id="8" name="Content Placeholder 7"/>
          <p:cNvSpPr>
            <a:spLocks noGrp="1"/>
          </p:cNvSpPr>
          <p:nvPr>
            <p:ph idx="1"/>
          </p:nvPr>
        </p:nvSpPr>
        <p:spPr/>
        <p:txBody>
          <a:bodyPr>
            <a:normAutofit fontScale="85000" lnSpcReduction="20000"/>
          </a:bodyPr>
          <a:lstStyle/>
          <a:p>
            <a:r>
              <a:rPr lang="en-US"/>
              <a:t>Julia is talking to the student beside her instead of working on an independent writing assignment. </a:t>
            </a:r>
          </a:p>
          <a:p>
            <a:r>
              <a:rPr lang="en-US"/>
              <a:t>Quietly walk to Julia and say, “Remember to be responsible by following directions and starting on your writing task.  Thank you.” Walk away to give Julia time to comply.</a:t>
            </a:r>
          </a:p>
          <a:p>
            <a:r>
              <a:rPr lang="en-US"/>
              <a:t>The teacher assigns work on p. 182 in the math book.  Austin takes out paper and begins drawing.  </a:t>
            </a:r>
          </a:p>
          <a:p>
            <a:r>
              <a:rPr lang="en-US"/>
              <a:t>Quietly walk to Austin and respectfully say, “Please, follow directions by getting out your math book and opening to p. 182. You can finish drawing at the end of the day.”  Walk away to give Austin time to comply.</a:t>
            </a:r>
          </a:p>
          <a:p>
            <a:endParaRPr lang="en-US"/>
          </a:p>
          <a:p>
            <a:endParaRPr lang="en-US" dirty="0"/>
          </a:p>
        </p:txBody>
      </p:sp>
    </p:spTree>
    <p:extLst>
      <p:ext uri="{BB962C8B-B14F-4D97-AF65-F5344CB8AC3E}">
        <p14:creationId xmlns:p14="http://schemas.microsoft.com/office/powerpoint/2010/main" val="36768112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720195"/>
          </a:xfrm>
        </p:spPr>
        <p:txBody>
          <a:bodyPr>
            <a:normAutofit/>
          </a:bodyPr>
          <a:lstStyle/>
          <a:p>
            <a:r>
              <a:rPr lang="en-US" sz="4000" dirty="0"/>
              <a:t>Re-Teach</a:t>
            </a:r>
          </a:p>
        </p:txBody>
      </p:sp>
      <p:sp>
        <p:nvSpPr>
          <p:cNvPr id="8" name="Content Placeholder 7"/>
          <p:cNvSpPr>
            <a:spLocks noGrp="1"/>
          </p:cNvSpPr>
          <p:nvPr>
            <p:ph idx="1"/>
          </p:nvPr>
        </p:nvSpPr>
        <p:spPr>
          <a:xfrm>
            <a:off x="457200" y="994833"/>
            <a:ext cx="8229600" cy="5294063"/>
          </a:xfrm>
        </p:spPr>
        <p:txBody>
          <a:bodyPr>
            <a:normAutofit fontScale="85000" lnSpcReduction="20000"/>
          </a:bodyPr>
          <a:lstStyle/>
          <a:p>
            <a:r>
              <a:rPr lang="en-US" dirty="0"/>
              <a:t>Julia continues to talk after the teacher redirects her to begin working.</a:t>
            </a:r>
          </a:p>
          <a:p>
            <a:r>
              <a:rPr lang="en-US" dirty="0"/>
              <a:t>The teacher returns to Julia and quietly says, “Please show me how you will follow directions by first getting out your writing materials.   Now show me how you work quietly.  Please let me know if you need help.” Thank Julia after she begins working.</a:t>
            </a:r>
          </a:p>
          <a:p>
            <a:r>
              <a:rPr lang="en-US" dirty="0"/>
              <a:t>Austin gets out his book, but continues to draw.</a:t>
            </a:r>
          </a:p>
          <a:p>
            <a:r>
              <a:rPr lang="en-US" dirty="0"/>
              <a:t>The teacher returns to Austin and quietly says, “Thank you for getting out your book. Now remember, to complete your work, clear your desk of everything but the book and math notebook, begin working right away and continue working until done.  If you need help, raise your hand.” (Pause and look away to give Austin time to comply.) </a:t>
            </a:r>
          </a:p>
        </p:txBody>
      </p:sp>
      <p:grpSp>
        <p:nvGrpSpPr>
          <p:cNvPr id="13" name="Group 12"/>
          <p:cNvGrpSpPr/>
          <p:nvPr/>
        </p:nvGrpSpPr>
        <p:grpSpPr>
          <a:xfrm>
            <a:off x="12700" y="6288897"/>
            <a:ext cx="9144378" cy="581802"/>
            <a:chOff x="12700" y="6288897"/>
            <a:chExt cx="9144378" cy="581802"/>
          </a:xfrm>
        </p:grpSpPr>
        <p:sp>
          <p:nvSpPr>
            <p:cNvPr id="14" name="Rectangle 13"/>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7" name="TextBox 16"/>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21992320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Provide Choice</a:t>
            </a:r>
          </a:p>
        </p:txBody>
      </p:sp>
      <p:sp>
        <p:nvSpPr>
          <p:cNvPr id="3" name="Content Placeholder 2"/>
          <p:cNvSpPr>
            <a:spLocks noGrp="1"/>
          </p:cNvSpPr>
          <p:nvPr>
            <p:ph idx="1"/>
          </p:nvPr>
        </p:nvSpPr>
        <p:spPr>
          <a:xfrm>
            <a:off x="457200" y="1417638"/>
            <a:ext cx="8229600" cy="4708525"/>
          </a:xfrm>
        </p:spPr>
        <p:txBody>
          <a:bodyPr>
            <a:normAutofit/>
          </a:bodyPr>
          <a:lstStyle/>
          <a:p>
            <a:r>
              <a:rPr lang="en-US" dirty="0"/>
              <a:t>“Julia, you are having difficulty working by _______. You can choose to work at the writing center or in the student office.  I’ll be back in a few seconds to hear your decision.”</a:t>
            </a:r>
          </a:p>
          <a:p>
            <a:r>
              <a:rPr lang="en-US" dirty="0"/>
              <a:t>“Austin, you are having difficulty starting your math work.  You can choose to work on the assignment or on an alternate math activity.  I’ll be back in a few seconds to hear your decision.”</a:t>
            </a:r>
          </a:p>
        </p:txBody>
      </p:sp>
      <p:grpSp>
        <p:nvGrpSpPr>
          <p:cNvPr id="8" name="Group 7"/>
          <p:cNvGrpSpPr/>
          <p:nvPr/>
        </p:nvGrpSpPr>
        <p:grpSpPr>
          <a:xfrm>
            <a:off x="12700" y="6288897"/>
            <a:ext cx="9144378" cy="581802"/>
            <a:chOff x="12700" y="6288897"/>
            <a:chExt cx="9144378" cy="581802"/>
          </a:xfrm>
        </p:grpSpPr>
        <p:sp>
          <p:nvSpPr>
            <p:cNvPr id="9" name="Rectangle 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391725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dirty="0"/>
              <a:t>Introductions</a:t>
            </a:r>
          </a:p>
        </p:txBody>
      </p:sp>
      <p:sp>
        <p:nvSpPr>
          <p:cNvPr id="18435" name="Content Placeholder 2"/>
          <p:cNvSpPr>
            <a:spLocks noGrp="1"/>
          </p:cNvSpPr>
          <p:nvPr>
            <p:ph idx="1"/>
          </p:nvPr>
        </p:nvSpPr>
        <p:spPr/>
        <p:txBody>
          <a:bodyPr/>
          <a:lstStyle/>
          <a:p>
            <a:pPr eaLnBrk="1" hangingPunct="1"/>
            <a:r>
              <a:rPr lang="en-US" dirty="0"/>
              <a:t>Insert an Introductions Activity.</a:t>
            </a:r>
          </a:p>
        </p:txBody>
      </p:sp>
    </p:spTree>
    <p:extLst>
      <p:ext uri="{BB962C8B-B14F-4D97-AF65-F5344CB8AC3E}">
        <p14:creationId xmlns:p14="http://schemas.microsoft.com/office/powerpoint/2010/main" val="14627653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931862"/>
          </a:xfrm>
        </p:spPr>
        <p:txBody>
          <a:bodyPr>
            <a:normAutofit/>
          </a:bodyPr>
          <a:lstStyle/>
          <a:p>
            <a:r>
              <a:rPr lang="en-US" sz="4000" dirty="0"/>
              <a:t>Student Conference</a:t>
            </a:r>
          </a:p>
        </p:txBody>
      </p:sp>
      <p:sp>
        <p:nvSpPr>
          <p:cNvPr id="8" name="Content Placeholder 7"/>
          <p:cNvSpPr>
            <a:spLocks noGrp="1"/>
          </p:cNvSpPr>
          <p:nvPr>
            <p:ph idx="1"/>
          </p:nvPr>
        </p:nvSpPr>
        <p:spPr>
          <a:xfrm>
            <a:off x="457200" y="1206500"/>
            <a:ext cx="8229600" cy="5004907"/>
          </a:xfrm>
        </p:spPr>
        <p:txBody>
          <a:bodyPr>
            <a:noAutofit/>
          </a:bodyPr>
          <a:lstStyle/>
          <a:p>
            <a:r>
              <a:rPr lang="en-US" sz="2200" dirty="0"/>
              <a:t>“Julia, can you please tell me what you need to do to start writing as directed?  (If Julia can tell you, provide specific positive feedback.  If not, restate the steps, one at a time: </a:t>
            </a:r>
          </a:p>
          <a:p>
            <a:pPr marL="914400" lvl="1" indent="-514350">
              <a:buFont typeface="+mj-lt"/>
              <a:buAutoNum type="arabicPeriod"/>
            </a:pPr>
            <a:r>
              <a:rPr lang="en-US" sz="2200" dirty="0"/>
              <a:t>Keep mouth and body quiet so you can hear the directions. </a:t>
            </a:r>
          </a:p>
          <a:p>
            <a:pPr marL="914400" lvl="1" indent="-514350">
              <a:buFont typeface="+mj-lt"/>
              <a:buAutoNum type="arabicPeriod"/>
            </a:pPr>
            <a:r>
              <a:rPr lang="en-US" sz="2200" dirty="0"/>
              <a:t>Get out needed materials. </a:t>
            </a:r>
          </a:p>
          <a:p>
            <a:pPr marL="914400" lvl="1" indent="-514350">
              <a:buFont typeface="+mj-lt"/>
              <a:buAutoNum type="arabicPeriod"/>
            </a:pPr>
            <a:r>
              <a:rPr lang="en-US" sz="2200" dirty="0"/>
              <a:t>Think about what you will write, and create a graphic organizer.</a:t>
            </a:r>
          </a:p>
          <a:p>
            <a:pPr marL="914400" lvl="1" indent="-514350">
              <a:buFont typeface="+mj-lt"/>
              <a:buAutoNum type="arabicPeriod"/>
            </a:pPr>
            <a:r>
              <a:rPr lang="en-US" sz="2200" dirty="0"/>
              <a:t>Ask for help if you need it to finish the work.)</a:t>
            </a:r>
          </a:p>
          <a:p>
            <a:r>
              <a:rPr lang="en-US" sz="2200" dirty="0"/>
              <a:t>“Julia, tell me what you’ll do the next time you’re directed to work on a writing assignment. “ (Julia responds.)</a:t>
            </a:r>
          </a:p>
          <a:p>
            <a:r>
              <a:rPr lang="en-US" sz="2200" dirty="0"/>
              <a:t>“Tell me what I can do to help you to follow directions to start and complete the writing assignment.  (Julia responds.)</a:t>
            </a:r>
          </a:p>
          <a:p>
            <a:r>
              <a:rPr lang="en-US" sz="2200" dirty="0"/>
              <a:t>“We’ll practice again after lunch.”</a:t>
            </a:r>
          </a:p>
        </p:txBody>
      </p:sp>
      <p:grpSp>
        <p:nvGrpSpPr>
          <p:cNvPr id="13" name="Group 12"/>
          <p:cNvGrpSpPr/>
          <p:nvPr/>
        </p:nvGrpSpPr>
        <p:grpSpPr>
          <a:xfrm>
            <a:off x="12700" y="6288897"/>
            <a:ext cx="9144378" cy="581802"/>
            <a:chOff x="12700" y="6288897"/>
            <a:chExt cx="9144378" cy="581802"/>
          </a:xfrm>
        </p:grpSpPr>
        <p:sp>
          <p:nvSpPr>
            <p:cNvPr id="14" name="Rectangle 13"/>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7" name="TextBox 16"/>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23721924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973667"/>
          </a:xfrm>
        </p:spPr>
        <p:txBody>
          <a:bodyPr>
            <a:normAutofit/>
          </a:bodyPr>
          <a:lstStyle/>
          <a:p>
            <a:r>
              <a:rPr lang="en-US" sz="4000" dirty="0"/>
              <a:t>Student Conference</a:t>
            </a:r>
          </a:p>
        </p:txBody>
      </p:sp>
      <p:sp>
        <p:nvSpPr>
          <p:cNvPr id="8" name="Content Placeholder 7"/>
          <p:cNvSpPr>
            <a:spLocks noGrp="1"/>
          </p:cNvSpPr>
          <p:nvPr>
            <p:ph idx="1"/>
          </p:nvPr>
        </p:nvSpPr>
        <p:spPr>
          <a:xfrm>
            <a:off x="457200" y="973667"/>
            <a:ext cx="8229600" cy="5237739"/>
          </a:xfrm>
        </p:spPr>
        <p:txBody>
          <a:bodyPr>
            <a:noAutofit/>
          </a:bodyPr>
          <a:lstStyle/>
          <a:p>
            <a:r>
              <a:rPr lang="en-US" sz="2800" dirty="0"/>
              <a:t>“Austin, several times today you have been drawing during work time.”</a:t>
            </a:r>
          </a:p>
          <a:p>
            <a:r>
              <a:rPr lang="en-US" sz="2800" dirty="0"/>
              <a:t>Austin, can you tell me the steps you need to follow when you’re directed to work on an assignment? (If Austin can tell you the steps, provide specific positive feedback.  If he cannot, restate the steps one at a time.) When you follow directions to start and finish work, you can get done what you have to do quickly and then move on to things you enjoy. You may also have less homework.  Austin, tell me what you will do next time you are given an assignment. (Austin responds</a:t>
            </a:r>
            <a:r>
              <a:rPr lang="en-US" sz="2200" dirty="0"/>
              <a:t>)</a:t>
            </a:r>
          </a:p>
        </p:txBody>
      </p:sp>
      <p:grpSp>
        <p:nvGrpSpPr>
          <p:cNvPr id="13" name="Group 12"/>
          <p:cNvGrpSpPr/>
          <p:nvPr/>
        </p:nvGrpSpPr>
        <p:grpSpPr>
          <a:xfrm>
            <a:off x="12700" y="6288897"/>
            <a:ext cx="9144378" cy="581802"/>
            <a:chOff x="12700" y="6288897"/>
            <a:chExt cx="9144378" cy="581802"/>
          </a:xfrm>
        </p:grpSpPr>
        <p:sp>
          <p:nvSpPr>
            <p:cNvPr id="14" name="Rectangle 13"/>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7" name="TextBox 16"/>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21671216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Student Conference cont.</a:t>
            </a:r>
          </a:p>
        </p:txBody>
      </p:sp>
      <p:sp>
        <p:nvSpPr>
          <p:cNvPr id="3" name="Content Placeholder 2"/>
          <p:cNvSpPr>
            <a:spLocks noGrp="1"/>
          </p:cNvSpPr>
          <p:nvPr>
            <p:ph idx="1"/>
          </p:nvPr>
        </p:nvSpPr>
        <p:spPr/>
        <p:txBody>
          <a:bodyPr/>
          <a:lstStyle/>
          <a:p>
            <a:r>
              <a:rPr lang="en-US" dirty="0"/>
              <a:t>How can I help you to do that? (Austin responds) You’re going to have another opportunity to practice this later this afternoon.  Do I have your commitment to do what we’ve talked about?</a:t>
            </a:r>
          </a:p>
          <a:p>
            <a:r>
              <a:rPr lang="en-US" dirty="0"/>
              <a:t>Thanks for listening. You did a nice job accepting some feedback.  I’m going to be watching to see if I can catch you on-task.”</a:t>
            </a:r>
          </a:p>
          <a:p>
            <a:endParaRPr lang="en-US" dirty="0"/>
          </a:p>
        </p:txBody>
      </p:sp>
    </p:spTree>
    <p:extLst>
      <p:ext uri="{BB962C8B-B14F-4D97-AF65-F5344CB8AC3E}">
        <p14:creationId xmlns:p14="http://schemas.microsoft.com/office/powerpoint/2010/main" val="5094103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a:solidFill>
                  <a:srgbClr val="008000"/>
                </a:solidFill>
              </a:rPr>
              <a:t>Activity: </a:t>
            </a:r>
            <a:r>
              <a:rPr lang="en-US" sz="3600" dirty="0">
                <a:solidFill>
                  <a:srgbClr val="FF0000"/>
                </a:solidFill>
              </a:rPr>
              <a:t>Discouraging Inappropriate  		       Behavior – Direct Strategies</a:t>
            </a:r>
            <a:endParaRPr lang="en-US" sz="3600" dirty="0"/>
          </a:p>
        </p:txBody>
      </p:sp>
      <p:sp>
        <p:nvSpPr>
          <p:cNvPr id="3" name="Content Placeholder 2"/>
          <p:cNvSpPr>
            <a:spLocks noGrp="1"/>
          </p:cNvSpPr>
          <p:nvPr>
            <p:ph idx="1"/>
          </p:nvPr>
        </p:nvSpPr>
        <p:spPr>
          <a:xfrm>
            <a:off x="457200" y="1799167"/>
            <a:ext cx="8229600" cy="4326996"/>
          </a:xfrm>
        </p:spPr>
        <p:txBody>
          <a:bodyPr>
            <a:normAutofit fontScale="92500" lnSpcReduction="20000"/>
          </a:bodyPr>
          <a:lstStyle/>
          <a:p>
            <a:r>
              <a:rPr lang="en-US" sz="4000" i="1" dirty="0">
                <a:solidFill>
                  <a:srgbClr val="008000"/>
                </a:solidFill>
              </a:rPr>
              <a:t>Read-Reflect-Teach</a:t>
            </a:r>
            <a:endParaRPr lang="en-US" sz="4000" dirty="0"/>
          </a:p>
          <a:p>
            <a:r>
              <a:rPr lang="en-US" dirty="0">
                <a:solidFill>
                  <a:schemeClr val="tx1"/>
                </a:solidFill>
              </a:rPr>
              <a:t>Once again, number off by 4s in your team. Read the strategy associated with your number. Teach your team how to use the strategy and offer examples of its best use. Be prepared to model your strategy with the larger group.</a:t>
            </a:r>
          </a:p>
          <a:p>
            <a:pPr marL="685800"/>
            <a:r>
              <a:rPr lang="en-US" dirty="0">
                <a:solidFill>
                  <a:srgbClr val="008000"/>
                </a:solidFill>
              </a:rPr>
              <a:t>#1 – Re-Direct</a:t>
            </a:r>
          </a:p>
          <a:p>
            <a:pPr marL="685800"/>
            <a:r>
              <a:rPr lang="en-US" dirty="0">
                <a:solidFill>
                  <a:srgbClr val="008000"/>
                </a:solidFill>
              </a:rPr>
              <a:t>#2 – Re-Teach</a:t>
            </a:r>
          </a:p>
          <a:p>
            <a:pPr marL="685800"/>
            <a:r>
              <a:rPr lang="en-US" dirty="0">
                <a:solidFill>
                  <a:srgbClr val="008000"/>
                </a:solidFill>
              </a:rPr>
              <a:t>#3 – Provide Choice</a:t>
            </a:r>
          </a:p>
          <a:p>
            <a:pPr marL="685800"/>
            <a:r>
              <a:rPr lang="en-US" dirty="0">
                <a:solidFill>
                  <a:srgbClr val="008000"/>
                </a:solidFill>
              </a:rPr>
              <a:t>#4 – Student Conference</a:t>
            </a:r>
          </a:p>
          <a:p>
            <a:endParaRPr lang="en-US" dirty="0"/>
          </a:p>
        </p:txBody>
      </p:sp>
    </p:spTree>
    <p:extLst>
      <p:ext uri="{BB962C8B-B14F-4D97-AF65-F5344CB8AC3E}">
        <p14:creationId xmlns:p14="http://schemas.microsoft.com/office/powerpoint/2010/main" val="9389949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Considerations for Corrective Feedback</a:t>
            </a:r>
          </a:p>
        </p:txBody>
      </p:sp>
      <p:sp>
        <p:nvSpPr>
          <p:cNvPr id="3" name="Content Placeholder 2"/>
          <p:cNvSpPr>
            <a:spLocks noGrp="1"/>
          </p:cNvSpPr>
          <p:nvPr>
            <p:ph idx="1"/>
          </p:nvPr>
        </p:nvSpPr>
        <p:spPr>
          <a:xfrm>
            <a:off x="470089" y="1417638"/>
            <a:ext cx="8229600" cy="4688697"/>
          </a:xfrm>
        </p:spPr>
        <p:txBody>
          <a:bodyPr>
            <a:normAutofit/>
          </a:bodyPr>
          <a:lstStyle/>
          <a:p>
            <a:r>
              <a:rPr lang="en-US" sz="2800" dirty="0"/>
              <a:t>Always correct privately; use preferred adult behaviors that maintain respect for the student.</a:t>
            </a:r>
          </a:p>
          <a:p>
            <a:r>
              <a:rPr lang="en-US" sz="2800" dirty="0"/>
              <a:t>Use the strategy that is the </a:t>
            </a:r>
            <a:r>
              <a:rPr lang="en-US" sz="2800" i="1" dirty="0"/>
              <a:t>least</a:t>
            </a:r>
            <a:r>
              <a:rPr lang="en-US" sz="2800" dirty="0"/>
              <a:t> intrusive for the behavior and its frequency or severity.</a:t>
            </a:r>
          </a:p>
          <a:p>
            <a:pPr>
              <a:buClr>
                <a:srgbClr val="FF0000"/>
              </a:buClr>
            </a:pPr>
            <a:r>
              <a:rPr lang="en-US" sz="2800" dirty="0"/>
              <a:t>Create an environment where corrective feedback is used to improve behavior in a positive manner.</a:t>
            </a:r>
          </a:p>
          <a:p>
            <a:r>
              <a:rPr lang="en-US" sz="2800" dirty="0"/>
              <a:t>When inappropriate behavior occurs, increase teaching (lessons, pre-corrects) and rates of encouragement (positive feedback).</a:t>
            </a:r>
          </a:p>
          <a:p>
            <a:pPr marL="0" indent="0">
              <a:buNone/>
            </a:pPr>
            <a:endParaRPr lang="en-US" sz="2800" dirty="0"/>
          </a:p>
          <a:p>
            <a:pPr>
              <a:buClr>
                <a:srgbClr val="FF0000"/>
              </a:buClr>
            </a:pPr>
            <a:endParaRPr lang="en-US" sz="2800" dirty="0"/>
          </a:p>
        </p:txBody>
      </p:sp>
      <p:grpSp>
        <p:nvGrpSpPr>
          <p:cNvPr id="8" name="Group 7"/>
          <p:cNvGrpSpPr/>
          <p:nvPr/>
        </p:nvGrpSpPr>
        <p:grpSpPr>
          <a:xfrm>
            <a:off x="12700" y="6288897"/>
            <a:ext cx="9144378" cy="581802"/>
            <a:chOff x="12700" y="6288897"/>
            <a:chExt cx="9144378" cy="581802"/>
          </a:xfrm>
        </p:grpSpPr>
        <p:sp>
          <p:nvSpPr>
            <p:cNvPr id="9" name="Rectangle 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30422163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882" y="491686"/>
            <a:ext cx="7363508" cy="925952"/>
          </a:xfrm>
        </p:spPr>
        <p:txBody>
          <a:bodyPr/>
          <a:lstStyle/>
          <a:p>
            <a:pPr algn="l"/>
            <a:r>
              <a:rPr lang="en-US" sz="3600" dirty="0">
                <a:solidFill>
                  <a:srgbClr val="008000"/>
                </a:solidFill>
              </a:rPr>
              <a:t>Activity: </a:t>
            </a:r>
            <a:r>
              <a:rPr lang="en-US" sz="3600" dirty="0">
                <a:solidFill>
                  <a:srgbClr val="FF0000"/>
                </a:solidFill>
              </a:rPr>
              <a:t>Discouraging Inappropriate  			  Behavior</a:t>
            </a:r>
          </a:p>
        </p:txBody>
      </p:sp>
      <p:sp>
        <p:nvSpPr>
          <p:cNvPr id="3" name="Content Placeholder 2"/>
          <p:cNvSpPr>
            <a:spLocks noGrp="1"/>
          </p:cNvSpPr>
          <p:nvPr>
            <p:ph idx="1"/>
          </p:nvPr>
        </p:nvSpPr>
        <p:spPr/>
        <p:txBody>
          <a:bodyPr>
            <a:normAutofit lnSpcReduction="10000"/>
          </a:bodyPr>
          <a:lstStyle/>
          <a:p>
            <a:r>
              <a:rPr lang="en-US" dirty="0">
                <a:solidFill>
                  <a:srgbClr val="008000"/>
                </a:solidFill>
              </a:rPr>
              <a:t>Read and reflect on each of the scenarios on page 202. </a:t>
            </a:r>
            <a:r>
              <a:rPr lang="en-US" i="1" dirty="0">
                <a:solidFill>
                  <a:srgbClr val="008000"/>
                </a:solidFill>
              </a:rPr>
              <a:t>As a team, respond to the following:  </a:t>
            </a:r>
          </a:p>
          <a:p>
            <a:pPr marL="457200" indent="-457200">
              <a:buFont typeface="Arial"/>
              <a:buChar char="•"/>
            </a:pPr>
            <a:r>
              <a:rPr lang="en-US" dirty="0">
                <a:solidFill>
                  <a:schemeClr val="tx1"/>
                </a:solidFill>
              </a:rPr>
              <a:t>Which technique or strategy is the best response for each scenario?</a:t>
            </a:r>
          </a:p>
          <a:p>
            <a:pPr marL="457200" indent="-457200">
              <a:buFont typeface="Arial"/>
              <a:buChar char="•"/>
            </a:pPr>
            <a:r>
              <a:rPr lang="en-US" dirty="0">
                <a:solidFill>
                  <a:schemeClr val="tx1"/>
                </a:solidFill>
              </a:rPr>
              <a:t>Explain the rationale for selecting the technique for each scenario.</a:t>
            </a:r>
          </a:p>
          <a:p>
            <a:pPr marL="457200" indent="-457200">
              <a:buFont typeface="Arial"/>
              <a:buChar char="•"/>
            </a:pPr>
            <a:r>
              <a:rPr lang="en-US" dirty="0">
                <a:solidFill>
                  <a:schemeClr val="tx1"/>
                </a:solidFill>
              </a:rPr>
              <a:t>Select four of the scenarios to demonstrate the strategy you selected using your school’s expectations or procedures.</a:t>
            </a:r>
          </a:p>
          <a:p>
            <a:endParaRPr lang="en-US" dirty="0"/>
          </a:p>
        </p:txBody>
      </p:sp>
    </p:spTree>
    <p:extLst>
      <p:ext uri="{BB962C8B-B14F-4D97-AF65-F5344CB8AC3E}">
        <p14:creationId xmlns:p14="http://schemas.microsoft.com/office/powerpoint/2010/main" val="31223264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een-Pencil-Icon-pencils-7151356-150-15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46122" y="440886"/>
            <a:ext cx="1234222" cy="1234222"/>
          </a:xfrm>
          <a:prstGeom prst="rect">
            <a:avLst/>
          </a:prstGeom>
        </p:spPr>
      </p:pic>
      <p:sp>
        <p:nvSpPr>
          <p:cNvPr id="3" name="Content Placeholder 2"/>
          <p:cNvSpPr>
            <a:spLocks noGrp="1"/>
          </p:cNvSpPr>
          <p:nvPr>
            <p:ph idx="1"/>
          </p:nvPr>
        </p:nvSpPr>
        <p:spPr>
          <a:xfrm>
            <a:off x="596900" y="1776708"/>
            <a:ext cx="8001000" cy="3836692"/>
          </a:xfrm>
        </p:spPr>
        <p:txBody>
          <a:bodyPr>
            <a:normAutofit/>
          </a:bodyPr>
          <a:lstStyle/>
          <a:p>
            <a:pPr marL="0" indent="0">
              <a:buNone/>
            </a:pPr>
            <a:r>
              <a:rPr lang="en-US" sz="2800" dirty="0">
                <a:solidFill>
                  <a:srgbClr val="008000"/>
                </a:solidFill>
              </a:rPr>
              <a:t>Using Handout entitled </a:t>
            </a:r>
            <a:r>
              <a:rPr lang="en-US" sz="2800" i="1" dirty="0">
                <a:solidFill>
                  <a:srgbClr val="008000"/>
                </a:solidFill>
              </a:rPr>
              <a:t>“Practice Selecting Techniques to Effectively Address Inappropriate Behavior”, </a:t>
            </a:r>
            <a:r>
              <a:rPr lang="en-US" sz="2800" dirty="0">
                <a:solidFill>
                  <a:srgbClr val="008000"/>
                </a:solidFill>
              </a:rPr>
              <a:t>answer the following questions for each scenario:</a:t>
            </a:r>
          </a:p>
          <a:p>
            <a:pPr>
              <a:buClr>
                <a:srgbClr val="FF0000"/>
              </a:buClr>
            </a:pPr>
            <a:r>
              <a:rPr lang="en-US" sz="2800" dirty="0"/>
              <a:t>Which technique or strategy is the best response for each scenario?</a:t>
            </a:r>
          </a:p>
          <a:p>
            <a:pPr>
              <a:buClr>
                <a:srgbClr val="FF0000"/>
              </a:buClr>
            </a:pPr>
            <a:r>
              <a:rPr lang="en-US" sz="2800" dirty="0"/>
              <a:t>Why?</a:t>
            </a:r>
          </a:p>
        </p:txBody>
      </p:sp>
      <p:sp>
        <p:nvSpPr>
          <p:cNvPr id="2" name="Title 1"/>
          <p:cNvSpPr>
            <a:spLocks noGrp="1"/>
          </p:cNvSpPr>
          <p:nvPr>
            <p:ph type="title"/>
          </p:nvPr>
        </p:nvSpPr>
        <p:spPr>
          <a:xfrm>
            <a:off x="1680344" y="440886"/>
            <a:ext cx="6549256" cy="925952"/>
          </a:xfrm>
        </p:spPr>
        <p:txBody>
          <a:bodyPr>
            <a:noAutofit/>
          </a:bodyPr>
          <a:lstStyle/>
          <a:p>
            <a:pPr algn="l"/>
            <a:r>
              <a:rPr lang="en-US" sz="3200" dirty="0">
                <a:solidFill>
                  <a:srgbClr val="008000"/>
                </a:solidFill>
                <a:cs typeface="Franklin Gothic Book"/>
              </a:rPr>
              <a:t>Activity: </a:t>
            </a:r>
            <a:r>
              <a:rPr lang="en-US" sz="3200" dirty="0">
                <a:solidFill>
                  <a:srgbClr val="FF0000"/>
                </a:solidFill>
                <a:cs typeface="Franklin Gothic Book"/>
              </a:rPr>
              <a:t>Practice Selecting Techniques </a:t>
            </a:r>
          </a:p>
        </p:txBody>
      </p:sp>
      <p:grpSp>
        <p:nvGrpSpPr>
          <p:cNvPr id="11" name="Group 10"/>
          <p:cNvGrpSpPr/>
          <p:nvPr/>
        </p:nvGrpSpPr>
        <p:grpSpPr>
          <a:xfrm>
            <a:off x="12700" y="6288897"/>
            <a:ext cx="9144378" cy="581802"/>
            <a:chOff x="12700" y="6288897"/>
            <a:chExt cx="9144378" cy="581802"/>
          </a:xfrm>
        </p:grpSpPr>
        <p:sp>
          <p:nvSpPr>
            <p:cNvPr id="12" name="Rectangle 11"/>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359348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a:xfrm>
            <a:off x="457200" y="274638"/>
            <a:ext cx="8229600" cy="969962"/>
          </a:xfrm>
        </p:spPr>
        <p:txBody>
          <a:bodyPr>
            <a:normAutofit/>
          </a:bodyPr>
          <a:lstStyle/>
          <a:p>
            <a:pPr eaLnBrk="1" hangingPunct="1"/>
            <a:r>
              <a:rPr lang="en-US" dirty="0">
                <a:latin typeface="Calibri" charset="0"/>
              </a:rPr>
              <a:t>Session Outcomes</a:t>
            </a:r>
          </a:p>
        </p:txBody>
      </p:sp>
      <p:sp>
        <p:nvSpPr>
          <p:cNvPr id="6147" name="Content Placeholder 6"/>
          <p:cNvSpPr>
            <a:spLocks noGrp="1"/>
          </p:cNvSpPr>
          <p:nvPr>
            <p:ph idx="1"/>
          </p:nvPr>
        </p:nvSpPr>
        <p:spPr>
          <a:xfrm>
            <a:off x="457200" y="1244600"/>
            <a:ext cx="8229600" cy="5087938"/>
          </a:xfrm>
        </p:spPr>
        <p:txBody>
          <a:bodyPr>
            <a:normAutofit/>
          </a:bodyPr>
          <a:lstStyle/>
          <a:p>
            <a:pPr marL="0" indent="0" algn="ctr" eaLnBrk="1" hangingPunct="1">
              <a:spcBef>
                <a:spcPct val="0"/>
              </a:spcBef>
              <a:spcAft>
                <a:spcPts val="600"/>
              </a:spcAft>
              <a:buFont typeface="Arial" charset="0"/>
              <a:buNone/>
            </a:pPr>
            <a:r>
              <a:rPr lang="en-US" sz="2400" i="1" dirty="0">
                <a:solidFill>
                  <a:srgbClr val="008000"/>
                </a:solidFill>
                <a:latin typeface="Calibri" charset="0"/>
              </a:rPr>
              <a:t>At the end of the session, you will be able to…</a:t>
            </a:r>
          </a:p>
          <a:p>
            <a:pPr marL="0" indent="0" algn="ctr" eaLnBrk="1" hangingPunct="1">
              <a:spcBef>
                <a:spcPct val="0"/>
              </a:spcBef>
              <a:spcAft>
                <a:spcPts val="600"/>
              </a:spcAft>
              <a:buFont typeface="Arial" charset="0"/>
              <a:buNone/>
            </a:pPr>
            <a:endParaRPr lang="en-US" sz="1050" i="1" dirty="0">
              <a:solidFill>
                <a:srgbClr val="008000"/>
              </a:solidFill>
              <a:latin typeface="Calibri" charset="0"/>
            </a:endParaRPr>
          </a:p>
          <a:p>
            <a:pPr lvl="0"/>
            <a:r>
              <a:rPr lang="en-US" sz="2000" dirty="0"/>
              <a:t>Explain the role of teaching in response to student social errors.</a:t>
            </a:r>
          </a:p>
          <a:p>
            <a:pPr lvl="0"/>
            <a:r>
              <a:rPr lang="en-US" sz="2000" dirty="0"/>
              <a:t>Define for your school what constitutes a “major” or office-managed behavior that warrants an office referral.</a:t>
            </a:r>
          </a:p>
          <a:p>
            <a:pPr lvl="0"/>
            <a:r>
              <a:rPr lang="en-US" sz="2000" dirty="0"/>
              <a:t>Develop an office referral form with all essential data fields and clarify procedures surrounding the use of office referrals.</a:t>
            </a:r>
          </a:p>
          <a:p>
            <a:pPr lvl="0"/>
            <a:r>
              <a:rPr lang="en-US" sz="2000" dirty="0"/>
              <a:t>Use respectful strategies for staff-managed “minor” inappropriate behavior.</a:t>
            </a:r>
          </a:p>
          <a:p>
            <a:pPr lvl="0"/>
            <a:r>
              <a:rPr lang="en-US" sz="2000" dirty="0"/>
              <a:t>Demonstrate instructional strategies for responding to inappropriate behavior.</a:t>
            </a:r>
          </a:p>
          <a:p>
            <a:pPr lvl="0"/>
            <a:r>
              <a:rPr lang="en-US" sz="2000" b="1" dirty="0"/>
              <a:t>Select and use additional consequences effectively. </a:t>
            </a:r>
          </a:p>
          <a:p>
            <a:pPr marL="0" indent="0">
              <a:lnSpc>
                <a:spcPct val="90000"/>
              </a:lnSpc>
              <a:spcBef>
                <a:spcPct val="0"/>
              </a:spcBef>
              <a:spcAft>
                <a:spcPts val="600"/>
              </a:spcAft>
              <a:buNone/>
            </a:pPr>
            <a:endParaRPr lang="en-US" sz="2400" dirty="0">
              <a:latin typeface="Calibri" charset="0"/>
            </a:endParaRPr>
          </a:p>
          <a:p>
            <a:pPr marL="0" indent="0" eaLnBrk="1" hangingPunct="1">
              <a:lnSpc>
                <a:spcPct val="90000"/>
              </a:lnSpc>
              <a:spcBef>
                <a:spcPct val="0"/>
              </a:spcBef>
              <a:spcAft>
                <a:spcPts val="600"/>
              </a:spcAft>
              <a:buClr>
                <a:srgbClr val="FF0000"/>
              </a:buClr>
              <a:buNone/>
            </a:pPr>
            <a:endParaRPr lang="en-US" sz="2400" dirty="0">
              <a:latin typeface="Calibri" charset="0"/>
            </a:endParaRPr>
          </a:p>
        </p:txBody>
      </p:sp>
    </p:spTree>
    <p:extLst>
      <p:ext uri="{BB962C8B-B14F-4D97-AF65-F5344CB8AC3E}">
        <p14:creationId xmlns:p14="http://schemas.microsoft.com/office/powerpoint/2010/main" val="32066357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4B066-F2B2-964B-95C4-AF1E243E0D08}"/>
              </a:ext>
            </a:extLst>
          </p:cNvPr>
          <p:cNvSpPr>
            <a:spLocks noGrp="1"/>
          </p:cNvSpPr>
          <p:nvPr>
            <p:ph type="title"/>
          </p:nvPr>
        </p:nvSpPr>
        <p:spPr/>
        <p:txBody>
          <a:bodyPr/>
          <a:lstStyle/>
          <a:p>
            <a:r>
              <a:rPr lang="en-US" dirty="0"/>
              <a:t>Reflective Questions</a:t>
            </a:r>
          </a:p>
        </p:txBody>
      </p:sp>
      <p:sp>
        <p:nvSpPr>
          <p:cNvPr id="3" name="Content Placeholder 2">
            <a:extLst>
              <a:ext uri="{FF2B5EF4-FFF2-40B4-BE49-F238E27FC236}">
                <a16:creationId xmlns:a16="http://schemas.microsoft.com/office/drawing/2014/main" id="{6CB53B08-773F-6E4A-B0A5-169B34256FF7}"/>
              </a:ext>
            </a:extLst>
          </p:cNvPr>
          <p:cNvSpPr>
            <a:spLocks noGrp="1"/>
          </p:cNvSpPr>
          <p:nvPr>
            <p:ph idx="1"/>
          </p:nvPr>
        </p:nvSpPr>
        <p:spPr/>
        <p:txBody>
          <a:bodyPr/>
          <a:lstStyle/>
          <a:p>
            <a:r>
              <a:rPr lang="en-US" dirty="0"/>
              <a:t>When you use a consequence in your classroom, what is the goal?</a:t>
            </a:r>
          </a:p>
          <a:p>
            <a:r>
              <a:rPr lang="en-US" dirty="0"/>
              <a:t>How do you know if consequences are effective?</a:t>
            </a:r>
          </a:p>
          <a:p>
            <a:pPr marL="0" indent="0">
              <a:buNone/>
            </a:pPr>
            <a:br>
              <a:rPr lang="en-US" dirty="0"/>
            </a:br>
            <a:endParaRPr lang="en-US" dirty="0"/>
          </a:p>
        </p:txBody>
      </p:sp>
    </p:spTree>
    <p:extLst>
      <p:ext uri="{BB962C8B-B14F-4D97-AF65-F5344CB8AC3E}">
        <p14:creationId xmlns:p14="http://schemas.microsoft.com/office/powerpoint/2010/main" val="9568005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762000" y="1219200"/>
            <a:ext cx="7467600" cy="2819400"/>
          </a:xfrm>
          <a:effectLst>
            <a:outerShdw blurRad="63500" dist="17961" dir="2700000" algn="ctr" rotWithShape="0">
              <a:schemeClr val="bg2">
                <a:alpha val="50000"/>
              </a:schemeClr>
            </a:outerShdw>
          </a:effectLst>
        </p:spPr>
        <p:txBody>
          <a:bodyPr/>
          <a:lstStyle/>
          <a:p>
            <a:pPr eaLnBrk="1" hangingPunct="1">
              <a:defRPr/>
            </a:pPr>
            <a:r>
              <a:rPr lang="en-US" sz="3200" i="1" dirty="0">
                <a:ea typeface="ヒラギノ角ゴ Pro W3" charset="0"/>
                <a:cs typeface="ヒラギノ角ゴ Pro W3" charset="0"/>
              </a:rPr>
              <a:t>“When everyone handles infractions with </a:t>
            </a:r>
            <a:r>
              <a:rPr lang="en-US" sz="3200" i="1" dirty="0">
                <a:solidFill>
                  <a:srgbClr val="008000"/>
                </a:solidFill>
                <a:ea typeface="ヒラギノ角ゴ Pro W3" charset="0"/>
                <a:cs typeface="ヒラギノ角ゴ Pro W3" charset="0"/>
              </a:rPr>
              <a:t>consistent feedback</a:t>
            </a:r>
            <a:r>
              <a:rPr lang="en-US" sz="3200" i="1" dirty="0">
                <a:ea typeface="ヒラギノ角ゴ Pro W3" charset="0"/>
                <a:cs typeface="ヒラギノ角ゴ Pro W3" charset="0"/>
              </a:rPr>
              <a:t>, students learn that what happens when they misbehave is </a:t>
            </a:r>
            <a:r>
              <a:rPr lang="en-US" sz="3200" i="1" dirty="0">
                <a:solidFill>
                  <a:srgbClr val="008000"/>
                </a:solidFill>
                <a:ea typeface="ヒラギノ角ゴ Pro W3" charset="0"/>
                <a:cs typeface="ヒラギノ角ゴ Pro W3" charset="0"/>
              </a:rPr>
              <a:t>procedure not personal</a:t>
            </a:r>
            <a:r>
              <a:rPr lang="en-US" sz="3200" i="1" dirty="0">
                <a:ea typeface="ヒラギノ角ゴ Pro W3" charset="0"/>
                <a:cs typeface="ヒラギノ角ゴ Pro W3" charset="0"/>
              </a:rPr>
              <a:t>.”</a:t>
            </a:r>
          </a:p>
        </p:txBody>
      </p:sp>
      <p:sp>
        <p:nvSpPr>
          <p:cNvPr id="351234" name="Text Box 3"/>
          <p:cNvSpPr txBox="1">
            <a:spLocks noChangeArrowheads="1"/>
          </p:cNvSpPr>
          <p:nvPr/>
        </p:nvSpPr>
        <p:spPr bwMode="auto">
          <a:xfrm>
            <a:off x="5486400" y="3961368"/>
            <a:ext cx="25781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r>
              <a:rPr lang="en-US" sz="1800" dirty="0">
                <a:latin typeface="+mj-lt"/>
              </a:rPr>
              <a:t>Bob </a:t>
            </a:r>
            <a:r>
              <a:rPr lang="en-US" sz="1800" dirty="0" err="1">
                <a:latin typeface="+mj-lt"/>
              </a:rPr>
              <a:t>Algozzine</a:t>
            </a:r>
            <a:r>
              <a:rPr lang="en-US" sz="1800" dirty="0">
                <a:latin typeface="+mj-lt"/>
              </a:rPr>
              <a:t>, 2000</a:t>
            </a:r>
          </a:p>
        </p:txBody>
      </p:sp>
      <p:grpSp>
        <p:nvGrpSpPr>
          <p:cNvPr id="4" name="Group 3"/>
          <p:cNvGrpSpPr/>
          <p:nvPr/>
        </p:nvGrpSpPr>
        <p:grpSpPr>
          <a:xfrm>
            <a:off x="12700" y="6288897"/>
            <a:ext cx="9144378" cy="581802"/>
            <a:chOff x="12700" y="6288897"/>
            <a:chExt cx="9144378" cy="581802"/>
          </a:xfrm>
        </p:grpSpPr>
        <p:sp>
          <p:nvSpPr>
            <p:cNvPr id="5" name="Rectangle 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8" name="TextBox 7"/>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268929765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a:xfrm>
            <a:off x="457200" y="274638"/>
            <a:ext cx="8229600" cy="969962"/>
          </a:xfrm>
        </p:spPr>
        <p:txBody>
          <a:bodyPr>
            <a:normAutofit/>
          </a:bodyPr>
          <a:lstStyle/>
          <a:p>
            <a:pPr eaLnBrk="1" hangingPunct="1"/>
            <a:r>
              <a:rPr lang="en-US" dirty="0">
                <a:latin typeface="Calibri" charset="0"/>
              </a:rPr>
              <a:t>Session Outcomes</a:t>
            </a:r>
          </a:p>
        </p:txBody>
      </p:sp>
      <p:sp>
        <p:nvSpPr>
          <p:cNvPr id="6147" name="Content Placeholder 6"/>
          <p:cNvSpPr>
            <a:spLocks noGrp="1"/>
          </p:cNvSpPr>
          <p:nvPr>
            <p:ph idx="1"/>
          </p:nvPr>
        </p:nvSpPr>
        <p:spPr>
          <a:xfrm>
            <a:off x="457200" y="1244600"/>
            <a:ext cx="8229600" cy="5087938"/>
          </a:xfrm>
        </p:spPr>
        <p:txBody>
          <a:bodyPr>
            <a:normAutofit/>
          </a:bodyPr>
          <a:lstStyle/>
          <a:p>
            <a:pPr marL="0" indent="0" algn="ctr" eaLnBrk="1" hangingPunct="1">
              <a:spcBef>
                <a:spcPct val="0"/>
              </a:spcBef>
              <a:spcAft>
                <a:spcPts val="600"/>
              </a:spcAft>
              <a:buFont typeface="Arial" charset="0"/>
              <a:buNone/>
            </a:pPr>
            <a:r>
              <a:rPr lang="en-US" sz="2400" i="1" dirty="0">
                <a:solidFill>
                  <a:srgbClr val="008000"/>
                </a:solidFill>
                <a:latin typeface="Calibri" charset="0"/>
              </a:rPr>
              <a:t>At the end of the session, you will be able to…</a:t>
            </a:r>
          </a:p>
          <a:p>
            <a:pPr marL="0" indent="0" algn="ctr" eaLnBrk="1" hangingPunct="1">
              <a:spcBef>
                <a:spcPct val="0"/>
              </a:spcBef>
              <a:spcAft>
                <a:spcPts val="600"/>
              </a:spcAft>
              <a:buFont typeface="Arial" charset="0"/>
              <a:buNone/>
            </a:pPr>
            <a:endParaRPr lang="en-US" sz="1050" i="1" dirty="0">
              <a:solidFill>
                <a:srgbClr val="008000"/>
              </a:solidFill>
              <a:latin typeface="Calibri" charset="0"/>
            </a:endParaRPr>
          </a:p>
          <a:p>
            <a:pPr lvl="0"/>
            <a:r>
              <a:rPr lang="en-US" sz="2000" dirty="0"/>
              <a:t>Explain the role of teaching in response to student social errors.</a:t>
            </a:r>
          </a:p>
          <a:p>
            <a:pPr lvl="0"/>
            <a:r>
              <a:rPr lang="en-US" sz="2000" dirty="0"/>
              <a:t>Define for your school what constitutes a “major” or office-managed behavior that warrants an office referral.</a:t>
            </a:r>
          </a:p>
          <a:p>
            <a:pPr lvl="0"/>
            <a:r>
              <a:rPr lang="en-US" sz="2000" dirty="0"/>
              <a:t>Develop an office referral form with all essential data fields and clarify procedures surrounding the use of office referrals.</a:t>
            </a:r>
          </a:p>
          <a:p>
            <a:pPr lvl="0"/>
            <a:r>
              <a:rPr lang="en-US" sz="2000" dirty="0"/>
              <a:t>Use respectful strategies for staff-managed “minor” inappropriate behavior.</a:t>
            </a:r>
          </a:p>
          <a:p>
            <a:pPr lvl="0"/>
            <a:r>
              <a:rPr lang="en-US" sz="2000" dirty="0"/>
              <a:t>Demonstrate instructional strategies for responding to inappropriate behavior.</a:t>
            </a:r>
          </a:p>
          <a:p>
            <a:pPr lvl="0"/>
            <a:r>
              <a:rPr lang="en-US" sz="2000" dirty="0"/>
              <a:t>Select and use additional consequences effectively. </a:t>
            </a:r>
          </a:p>
          <a:p>
            <a:pPr marL="0" indent="0">
              <a:lnSpc>
                <a:spcPct val="90000"/>
              </a:lnSpc>
              <a:spcBef>
                <a:spcPct val="0"/>
              </a:spcBef>
              <a:spcAft>
                <a:spcPts val="600"/>
              </a:spcAft>
              <a:buNone/>
            </a:pPr>
            <a:endParaRPr lang="en-US" sz="2400" dirty="0">
              <a:latin typeface="Calibri" charset="0"/>
            </a:endParaRPr>
          </a:p>
          <a:p>
            <a:pPr marL="0" indent="0" eaLnBrk="1" hangingPunct="1">
              <a:lnSpc>
                <a:spcPct val="90000"/>
              </a:lnSpc>
              <a:spcBef>
                <a:spcPct val="0"/>
              </a:spcBef>
              <a:spcAft>
                <a:spcPts val="600"/>
              </a:spcAft>
              <a:buClr>
                <a:srgbClr val="FF0000"/>
              </a:buClr>
              <a:buNone/>
            </a:pPr>
            <a:endParaRPr lang="en-US" sz="2400" dirty="0">
              <a:latin typeface="Calibri" charset="0"/>
            </a:endParaRPr>
          </a:p>
        </p:txBody>
      </p:sp>
    </p:spTree>
    <p:extLst>
      <p:ext uri="{BB962C8B-B14F-4D97-AF65-F5344CB8AC3E}">
        <p14:creationId xmlns:p14="http://schemas.microsoft.com/office/powerpoint/2010/main" val="25852315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17500" y="330200"/>
            <a:ext cx="8432800" cy="1041400"/>
          </a:xfrm>
          <a:effectLst>
            <a:outerShdw blurRad="63500" dist="17961" dir="2700000" algn="ctr" rotWithShape="0">
              <a:schemeClr val="bg2">
                <a:alpha val="74998"/>
              </a:schemeClr>
            </a:outerShdw>
          </a:effectLst>
        </p:spPr>
        <p:txBody>
          <a:bodyPr rtlCol="0">
            <a:noAutofit/>
          </a:bodyPr>
          <a:lstStyle/>
          <a:p>
            <a:pPr fontAlgn="auto">
              <a:spcAft>
                <a:spcPts val="0"/>
              </a:spcAft>
              <a:defRPr/>
            </a:pPr>
            <a:r>
              <a:rPr lang="en-US" sz="4000" dirty="0">
                <a:ea typeface="ヒラギノ角ゴ Pro W3" charset="0"/>
                <a:cs typeface="ヒラギノ角ゴ Pro W3" charset="0"/>
              </a:rPr>
              <a:t>Discouraging Inappropriate Behavior: Additional Consequences</a:t>
            </a:r>
          </a:p>
        </p:txBody>
      </p:sp>
      <p:sp>
        <p:nvSpPr>
          <p:cNvPr id="34819" name="Rectangle 3"/>
          <p:cNvSpPr>
            <a:spLocks noGrp="1" noChangeArrowheads="1"/>
          </p:cNvSpPr>
          <p:nvPr>
            <p:ph idx="1"/>
          </p:nvPr>
        </p:nvSpPr>
        <p:spPr>
          <a:xfrm>
            <a:off x="452437" y="1562100"/>
            <a:ext cx="8297863" cy="3771900"/>
          </a:xfrm>
        </p:spPr>
        <p:txBody>
          <a:bodyPr>
            <a:noAutofit/>
          </a:bodyPr>
          <a:lstStyle/>
          <a:p>
            <a:pPr marL="285750" indent="-285750">
              <a:spcBef>
                <a:spcPts val="0"/>
              </a:spcBef>
              <a:spcAft>
                <a:spcPts val="600"/>
              </a:spcAft>
              <a:buClr>
                <a:srgbClr val="FF0000"/>
              </a:buClr>
              <a:buFont typeface="Times" charset="0"/>
              <a:buChar char="•"/>
            </a:pPr>
            <a:r>
              <a:rPr lang="en-US" sz="2800" dirty="0">
                <a:latin typeface="+mj-lt"/>
                <a:ea typeface="ヒラギノ角ゴ Pro W3" charset="0"/>
                <a:cs typeface="ヒラギノ角ゴ Pro W3" charset="0"/>
              </a:rPr>
              <a:t>A menu of mild responses that can be readily used</a:t>
            </a:r>
          </a:p>
          <a:p>
            <a:pPr>
              <a:spcBef>
                <a:spcPts val="0"/>
              </a:spcBef>
              <a:spcAft>
                <a:spcPts val="600"/>
              </a:spcAft>
              <a:buClr>
                <a:srgbClr val="FF0000"/>
              </a:buClr>
              <a:buFont typeface="Times" charset="0"/>
              <a:buChar char="•"/>
            </a:pPr>
            <a:r>
              <a:rPr lang="en-US" sz="2800" i="1" dirty="0">
                <a:latin typeface="+mj-lt"/>
                <a:ea typeface="ヒラギノ角ゴ Pro W3" charset="0"/>
                <a:cs typeface="ヒラギノ角ゴ Pro W3" charset="0"/>
              </a:rPr>
              <a:t>Instructional</a:t>
            </a:r>
            <a:r>
              <a:rPr lang="en-US" sz="2800" dirty="0">
                <a:latin typeface="+mj-lt"/>
                <a:ea typeface="ヒラギノ角ゴ Pro W3" charset="0"/>
                <a:cs typeface="ヒラギノ角ゴ Pro W3" charset="0"/>
              </a:rPr>
              <a:t>; help the student to learn and practice the desired behavior</a:t>
            </a:r>
          </a:p>
          <a:p>
            <a:pPr>
              <a:spcBef>
                <a:spcPts val="0"/>
              </a:spcBef>
              <a:spcAft>
                <a:spcPts val="600"/>
              </a:spcAft>
              <a:buClr>
                <a:srgbClr val="FF0000"/>
              </a:buClr>
              <a:buFont typeface="Times" charset="0"/>
              <a:buChar char="•"/>
            </a:pPr>
            <a:r>
              <a:rPr lang="en-US" sz="2800" dirty="0">
                <a:latin typeface="+mj-lt"/>
                <a:ea typeface="ヒラギノ角ゴ Pro W3" charset="0"/>
                <a:cs typeface="ヒラギノ角ゴ Pro W3" charset="0"/>
              </a:rPr>
              <a:t>Relevant/logically connected to infraction</a:t>
            </a:r>
          </a:p>
          <a:p>
            <a:pPr>
              <a:spcBef>
                <a:spcPts val="0"/>
              </a:spcBef>
              <a:spcAft>
                <a:spcPts val="600"/>
              </a:spcAft>
              <a:buClr>
                <a:srgbClr val="FF0000"/>
              </a:buClr>
              <a:buFont typeface="Times" charset="0"/>
              <a:buChar char="•"/>
            </a:pPr>
            <a:r>
              <a:rPr lang="en-US" sz="2800" dirty="0">
                <a:latin typeface="+mj-lt"/>
                <a:ea typeface="ヒラギノ角ゴ Pro W3" charset="0"/>
                <a:cs typeface="ヒラギノ角ゴ Pro W3" charset="0"/>
              </a:rPr>
              <a:t>Individually selected; matched to the frequency &amp; severity of the behavior</a:t>
            </a:r>
          </a:p>
          <a:p>
            <a:pPr>
              <a:spcBef>
                <a:spcPts val="0"/>
              </a:spcBef>
              <a:spcAft>
                <a:spcPts val="600"/>
              </a:spcAft>
              <a:buFont typeface="Times" charset="0"/>
              <a:buChar char="•"/>
            </a:pPr>
            <a:r>
              <a:rPr lang="en-US" sz="2800" dirty="0">
                <a:latin typeface="Calibri" panose="020F0502020204030204" pitchFamily="34" charset="0"/>
              </a:rPr>
              <a:t>It is not the </a:t>
            </a:r>
            <a:r>
              <a:rPr lang="en-US" sz="2800" b="1" i="1" dirty="0">
                <a:solidFill>
                  <a:srgbClr val="008000"/>
                </a:solidFill>
                <a:latin typeface="Calibri" panose="020F0502020204030204" pitchFamily="34" charset="0"/>
              </a:rPr>
              <a:t>severity</a:t>
            </a:r>
            <a:r>
              <a:rPr lang="en-US" sz="2800" dirty="0">
                <a:latin typeface="Calibri" panose="020F0502020204030204" pitchFamily="34" charset="0"/>
              </a:rPr>
              <a:t> of the consequence, but the </a:t>
            </a:r>
            <a:r>
              <a:rPr lang="en-US" sz="2800" b="1" i="1" dirty="0">
                <a:solidFill>
                  <a:srgbClr val="008000"/>
                </a:solidFill>
                <a:latin typeface="Calibri" panose="020F0502020204030204" pitchFamily="34" charset="0"/>
              </a:rPr>
              <a:t>inevitability</a:t>
            </a:r>
            <a:r>
              <a:rPr lang="en-US" sz="2800" dirty="0">
                <a:solidFill>
                  <a:srgbClr val="F30A0A"/>
                </a:solidFill>
                <a:latin typeface="Calibri" panose="020F0502020204030204" pitchFamily="34" charset="0"/>
              </a:rPr>
              <a:t> </a:t>
            </a:r>
            <a:r>
              <a:rPr lang="en-US" sz="2800" i="1" dirty="0">
                <a:latin typeface="Calibri" panose="020F0502020204030204" pitchFamily="34" charset="0"/>
              </a:rPr>
              <a:t>(consistency)</a:t>
            </a:r>
            <a:r>
              <a:rPr lang="en-US" sz="280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Calibri" panose="020F0502020204030204" pitchFamily="34" charset="0"/>
              </a:rPr>
              <a:t> </a:t>
            </a:r>
            <a:r>
              <a:rPr lang="en-US" sz="2800" dirty="0">
                <a:latin typeface="Calibri" panose="020F0502020204030204" pitchFamily="34" charset="0"/>
              </a:rPr>
              <a:t>that a response will occur which affects behavior</a:t>
            </a:r>
          </a:p>
          <a:p>
            <a:pPr>
              <a:spcBef>
                <a:spcPts val="0"/>
              </a:spcBef>
              <a:spcAft>
                <a:spcPts val="600"/>
              </a:spcAft>
              <a:buClr>
                <a:srgbClr val="FF0000"/>
              </a:buClr>
              <a:buFont typeface="Times" charset="0"/>
              <a:buChar char="•"/>
            </a:pPr>
            <a:endParaRPr lang="en-US" sz="2800" dirty="0">
              <a:latin typeface="+mj-lt"/>
              <a:ea typeface="ヒラギノ角ゴ Pro W3" charset="0"/>
              <a:cs typeface="ヒラギノ角ゴ Pro W3" charset="0"/>
            </a:endParaRPr>
          </a:p>
        </p:txBody>
      </p:sp>
      <p:grpSp>
        <p:nvGrpSpPr>
          <p:cNvPr id="9" name="Group 8"/>
          <p:cNvGrpSpPr/>
          <p:nvPr/>
        </p:nvGrpSpPr>
        <p:grpSpPr>
          <a:xfrm>
            <a:off x="12700" y="6288897"/>
            <a:ext cx="9144378" cy="581802"/>
            <a:chOff x="12700" y="6288897"/>
            <a:chExt cx="9144378" cy="581802"/>
          </a:xfrm>
        </p:grpSpPr>
        <p:sp>
          <p:nvSpPr>
            <p:cNvPr id="10" name="Rectangle 9"/>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TextBox 12"/>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12214498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076"/>
            <a:ext cx="8229600" cy="1143000"/>
          </a:xfrm>
        </p:spPr>
        <p:txBody>
          <a:bodyPr>
            <a:normAutofit fontScale="90000"/>
          </a:bodyPr>
          <a:lstStyle/>
          <a:p>
            <a:r>
              <a:rPr lang="en-US" dirty="0">
                <a:solidFill>
                  <a:srgbClr val="008000"/>
                </a:solidFill>
              </a:rPr>
              <a:t>Consequences: </a:t>
            </a:r>
            <a:r>
              <a:rPr lang="en-US" dirty="0"/>
              <a:t>Responses that Occur Following Behavior</a:t>
            </a:r>
          </a:p>
        </p:txBody>
      </p:sp>
      <p:sp>
        <p:nvSpPr>
          <p:cNvPr id="5" name="Content Placeholder 4"/>
          <p:cNvSpPr>
            <a:spLocks noGrp="1"/>
          </p:cNvSpPr>
          <p:nvPr>
            <p:ph idx="1"/>
          </p:nvPr>
        </p:nvSpPr>
        <p:spPr>
          <a:xfrm>
            <a:off x="457200" y="1489076"/>
            <a:ext cx="8229600" cy="3314700"/>
          </a:xfrm>
          <a:effectLst>
            <a:outerShdw blurRad="50800" dist="38100" dir="2700000" algn="tl" rotWithShape="0">
              <a:prstClr val="black">
                <a:alpha val="40000"/>
              </a:prstClr>
            </a:outerShdw>
          </a:effectLst>
        </p:spPr>
        <p:txBody>
          <a:bodyPr>
            <a:normAutofit/>
          </a:bodyPr>
          <a:lstStyle/>
          <a:p>
            <a:pPr marL="0" indent="0" algn="ctr">
              <a:buNone/>
            </a:pPr>
            <a:r>
              <a:rPr lang="en-US" sz="8000" dirty="0">
                <a:solidFill>
                  <a:srgbClr val="008000"/>
                </a:solidFill>
                <a:latin typeface="Copperplate Gothic Bold"/>
                <a:ea typeface="ＭＳ 明朝"/>
              </a:rPr>
              <a:t>A			 </a:t>
            </a:r>
            <a:r>
              <a:rPr lang="en-US" sz="8000" dirty="0">
                <a:solidFill>
                  <a:srgbClr val="FF0000"/>
                </a:solidFill>
                <a:latin typeface="Copperplate Gothic Bold"/>
                <a:ea typeface="ＭＳ 明朝"/>
              </a:rPr>
              <a:t>B			</a:t>
            </a:r>
            <a:r>
              <a:rPr lang="en-US" sz="8000" dirty="0">
                <a:solidFill>
                  <a:srgbClr val="008000"/>
                </a:solidFill>
                <a:latin typeface="Copperplate Gothic Bold"/>
                <a:ea typeface="ＭＳ 明朝"/>
              </a:rPr>
              <a:t>C</a:t>
            </a:r>
          </a:p>
          <a:p>
            <a:endParaRPr lang="en-US" sz="4400" dirty="0">
              <a:latin typeface="Times New Roman"/>
              <a:ea typeface="ＭＳ 明朝"/>
            </a:endParaRPr>
          </a:p>
          <a:p>
            <a:pPr marL="0" indent="0">
              <a:buNone/>
            </a:pPr>
            <a:r>
              <a:rPr lang="en-US" dirty="0">
                <a:latin typeface="Franklin Gothic Book"/>
                <a:ea typeface="ＭＳ 明朝"/>
              </a:rPr>
              <a:t>		</a:t>
            </a:r>
            <a:endParaRPr lang="en-US" sz="3600" dirty="0">
              <a:latin typeface="Times New Roman"/>
              <a:ea typeface="ＭＳ 明朝"/>
            </a:endParaRPr>
          </a:p>
          <a:p>
            <a:pPr marL="0" indent="0">
              <a:buNone/>
            </a:pPr>
            <a:endParaRPr lang="en-US" dirty="0"/>
          </a:p>
        </p:txBody>
      </p:sp>
      <p:graphicFrame>
        <p:nvGraphicFramePr>
          <p:cNvPr id="7" name="Table 6"/>
          <p:cNvGraphicFramePr>
            <a:graphicFrameLocks noGrp="1"/>
          </p:cNvGraphicFramePr>
          <p:nvPr/>
        </p:nvGraphicFramePr>
        <p:xfrm>
          <a:off x="1117600" y="2628900"/>
          <a:ext cx="6908800" cy="2316480"/>
        </p:xfrm>
        <a:graphic>
          <a:graphicData uri="http://schemas.openxmlformats.org/drawingml/2006/table">
            <a:tbl>
              <a:tblPr firstRow="1" bandRow="1">
                <a:tableStyleId>{5C22544A-7EE6-4342-B048-85BDC9FD1C3A}</a:tableStyleId>
              </a:tblPr>
              <a:tblGrid>
                <a:gridCol w="2387600">
                  <a:extLst>
                    <a:ext uri="{9D8B030D-6E8A-4147-A177-3AD203B41FA5}">
                      <a16:colId xmlns:a16="http://schemas.microsoft.com/office/drawing/2014/main" val="20000"/>
                    </a:ext>
                  </a:extLst>
                </a:gridCol>
                <a:gridCol w="1968500">
                  <a:extLst>
                    <a:ext uri="{9D8B030D-6E8A-4147-A177-3AD203B41FA5}">
                      <a16:colId xmlns:a16="http://schemas.microsoft.com/office/drawing/2014/main" val="20001"/>
                    </a:ext>
                  </a:extLst>
                </a:gridCol>
                <a:gridCol w="2552700">
                  <a:extLst>
                    <a:ext uri="{9D8B030D-6E8A-4147-A177-3AD203B41FA5}">
                      <a16:colId xmlns:a16="http://schemas.microsoft.com/office/drawing/2014/main" val="20002"/>
                    </a:ext>
                  </a:extLst>
                </a:gridCol>
              </a:tblGrid>
              <a:tr h="370840">
                <a:tc>
                  <a:txBody>
                    <a:bodyPr/>
                    <a:lstStyle/>
                    <a:p>
                      <a:pPr algn="ctr"/>
                      <a:r>
                        <a:rPr lang="en-US" sz="2000" b="0" dirty="0">
                          <a:solidFill>
                            <a:srgbClr val="000000"/>
                          </a:solidFill>
                        </a:rPr>
                        <a:t>Antecedent</a:t>
                      </a:r>
                    </a:p>
                  </a:txBody>
                  <a:tcPr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tc>
                  <a:txBody>
                    <a:bodyPr/>
                    <a:lstStyle/>
                    <a:p>
                      <a:pPr marL="63500" indent="0" algn="ctr"/>
                      <a:r>
                        <a:rPr lang="en-US" sz="2000" b="0" dirty="0">
                          <a:solidFill>
                            <a:srgbClr val="000000"/>
                          </a:solidFill>
                        </a:rPr>
                        <a:t>Behavior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tc>
                  <a:txBody>
                    <a:bodyPr/>
                    <a:lstStyle/>
                    <a:p>
                      <a:pPr algn="ctr"/>
                      <a:r>
                        <a:rPr lang="en-US" sz="2000" b="0" dirty="0">
                          <a:solidFill>
                            <a:srgbClr val="000000"/>
                          </a:solidFill>
                        </a:rPr>
                        <a:t>Consequence</a:t>
                      </a:r>
                    </a:p>
                  </a:txBody>
                  <a:tcPr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en-US" sz="2000" b="0" dirty="0">
                          <a:solidFill>
                            <a:schemeClr val="tx1"/>
                          </a:solidFill>
                          <a:latin typeface="Franklin Gothic Book"/>
                          <a:ea typeface="ＭＳ 明朝"/>
                        </a:rPr>
                        <a:t>Conditions or circumstances that alter the probability of a behavior occurring.</a:t>
                      </a:r>
                      <a:endParaRPr lang="en-US" sz="2000" b="0" dirty="0"/>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noFill/>
                  </a:tcPr>
                </a:tc>
                <a:tc>
                  <a:txBody>
                    <a:bodyPr/>
                    <a:lstStyle/>
                    <a:p>
                      <a:pPr marL="63500" indent="0" algn="ctr"/>
                      <a:r>
                        <a:rPr lang="en-US" sz="2000" b="0" dirty="0">
                          <a:solidFill>
                            <a:srgbClr val="000000"/>
                          </a:solidFill>
                          <a:latin typeface="Franklin Gothic Book"/>
                          <a:ea typeface="ＭＳ 明朝"/>
                        </a:rPr>
                        <a:t>An observable act. What the student does. The actions or reactions to the antecedents.</a:t>
                      </a:r>
                      <a:endParaRPr lang="en-US" sz="2000" b="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noFill/>
                  </a:tcPr>
                </a:tc>
                <a:tc>
                  <a:txBody>
                    <a:bodyPr/>
                    <a:lstStyle/>
                    <a:p>
                      <a:pPr algn="ctr"/>
                      <a:r>
                        <a:rPr lang="en-US" sz="2000" b="0" dirty="0">
                          <a:solidFill>
                            <a:srgbClr val="000000"/>
                          </a:solidFill>
                          <a:latin typeface="Franklin Gothic Book"/>
                          <a:ea typeface="ＭＳ 明朝"/>
                        </a:rPr>
                        <a:t>The resulting event or outcome that occurs immediately following the behavior. Impacts future occurrence of the behavior.</a:t>
                      </a:r>
                      <a:endParaRPr lang="en-US" sz="2000" b="0" dirty="0">
                        <a:solidFill>
                          <a:srgbClr val="000000"/>
                        </a:solidFill>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noFill/>
                  </a:tcPr>
                </a:tc>
                <a:extLst>
                  <a:ext uri="{0D108BD9-81ED-4DB2-BD59-A6C34878D82A}">
                    <a16:rowId xmlns:a16="http://schemas.microsoft.com/office/drawing/2014/main" val="10001"/>
                  </a:ext>
                </a:extLst>
              </a:tr>
            </a:tbl>
          </a:graphicData>
        </a:graphic>
      </p:graphicFrame>
      <p:pic>
        <p:nvPicPr>
          <p:cNvPr id="16" name="Picture 15" descr="Macintosh HD:Users:wellspl:Desktop:red-arrow-curved-upright-e1283776343514.png"/>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rot="4950072" flipH="1">
            <a:off x="3270762" y="3008985"/>
            <a:ext cx="1441728" cy="4596547"/>
          </a:xfrm>
          <a:prstGeom prst="rect">
            <a:avLst/>
          </a:prstGeom>
          <a:noFill/>
          <a:ln>
            <a:noFill/>
          </a:ln>
        </p:spPr>
      </p:pic>
      <p:grpSp>
        <p:nvGrpSpPr>
          <p:cNvPr id="12" name="Group 11"/>
          <p:cNvGrpSpPr/>
          <p:nvPr/>
        </p:nvGrpSpPr>
        <p:grpSpPr>
          <a:xfrm>
            <a:off x="12700" y="6288897"/>
            <a:ext cx="9144378" cy="581802"/>
            <a:chOff x="12700" y="6288897"/>
            <a:chExt cx="9144378" cy="581802"/>
          </a:xfrm>
        </p:grpSpPr>
        <p:sp>
          <p:nvSpPr>
            <p:cNvPr id="13" name="Rectangle 12"/>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7" name="TextBox 16"/>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
        <p:nvSpPr>
          <p:cNvPr id="11" name="Right Arrow 10"/>
          <p:cNvSpPr/>
          <p:nvPr/>
        </p:nvSpPr>
        <p:spPr>
          <a:xfrm>
            <a:off x="3356843" y="2060579"/>
            <a:ext cx="634783" cy="184150"/>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a:off x="5349872" y="2060579"/>
            <a:ext cx="634783" cy="184150"/>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80692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076"/>
            <a:ext cx="8229600" cy="1143000"/>
          </a:xfrm>
        </p:spPr>
        <p:txBody>
          <a:bodyPr>
            <a:normAutofit/>
          </a:bodyPr>
          <a:lstStyle/>
          <a:p>
            <a:pPr>
              <a:defRPr/>
            </a:pPr>
            <a:r>
              <a:rPr lang="en-US" sz="6600" dirty="0">
                <a:solidFill>
                  <a:srgbClr val="008000"/>
                </a:solidFill>
                <a:latin typeface="Copperplate Gothic Bold"/>
                <a:ea typeface="ＭＳ 明朝"/>
              </a:rPr>
              <a:t>A        </a:t>
            </a:r>
            <a:r>
              <a:rPr lang="en-US" sz="6600" dirty="0">
                <a:solidFill>
                  <a:srgbClr val="FF0000"/>
                </a:solidFill>
                <a:latin typeface="Copperplate Gothic Bold"/>
                <a:ea typeface="ＭＳ 明朝"/>
              </a:rPr>
              <a:t>B        </a:t>
            </a:r>
            <a:r>
              <a:rPr lang="en-US" sz="6600" dirty="0">
                <a:solidFill>
                  <a:srgbClr val="008000"/>
                </a:solidFill>
                <a:latin typeface="Copperplate Gothic Bold"/>
                <a:ea typeface="ＭＳ 明朝"/>
              </a:rPr>
              <a:t>C</a:t>
            </a:r>
          </a:p>
        </p:txBody>
      </p:sp>
      <p:sp>
        <p:nvSpPr>
          <p:cNvPr id="5" name="Content Placeholder 4"/>
          <p:cNvSpPr>
            <a:spLocks noGrp="1"/>
          </p:cNvSpPr>
          <p:nvPr>
            <p:ph idx="1"/>
          </p:nvPr>
        </p:nvSpPr>
        <p:spPr>
          <a:xfrm>
            <a:off x="457200" y="1489076"/>
            <a:ext cx="8229600" cy="3314700"/>
          </a:xfrm>
          <a:effectLst>
            <a:outerShdw blurRad="50800" dist="38100" dir="2700000" algn="tl" rotWithShape="0">
              <a:prstClr val="black">
                <a:alpha val="40000"/>
              </a:prstClr>
            </a:outerShdw>
          </a:effectLst>
        </p:spPr>
        <p:txBody>
          <a:bodyPr>
            <a:normAutofit/>
          </a:bodyPr>
          <a:lstStyle/>
          <a:p>
            <a:endParaRPr lang="en-US" sz="4400" dirty="0">
              <a:latin typeface="Times New Roman"/>
              <a:ea typeface="ＭＳ 明朝"/>
            </a:endParaRPr>
          </a:p>
          <a:p>
            <a:pPr marL="0" indent="0">
              <a:buNone/>
            </a:pPr>
            <a:r>
              <a:rPr lang="en-US" dirty="0">
                <a:latin typeface="Franklin Gothic Book"/>
                <a:ea typeface="ＭＳ 明朝"/>
              </a:rPr>
              <a:t>		</a:t>
            </a:r>
            <a:endParaRPr lang="en-US" sz="3600" dirty="0">
              <a:latin typeface="Times New Roman"/>
              <a:ea typeface="ＭＳ 明朝"/>
            </a:endParaRPr>
          </a:p>
          <a:p>
            <a:pPr marL="0" indent="0">
              <a:buNone/>
            </a:pPr>
            <a:endParaRPr lang="en-US" dirty="0"/>
          </a:p>
        </p:txBody>
      </p:sp>
      <p:graphicFrame>
        <p:nvGraphicFramePr>
          <p:cNvPr id="7" name="Table 6"/>
          <p:cNvGraphicFramePr>
            <a:graphicFrameLocks noGrp="1"/>
          </p:cNvGraphicFramePr>
          <p:nvPr/>
        </p:nvGraphicFramePr>
        <p:xfrm>
          <a:off x="338204" y="1489077"/>
          <a:ext cx="8505170" cy="4722330"/>
        </p:xfrm>
        <a:graphic>
          <a:graphicData uri="http://schemas.openxmlformats.org/drawingml/2006/table">
            <a:tbl>
              <a:tblPr firstRow="1" bandRow="1">
                <a:tableStyleId>{5C22544A-7EE6-4342-B048-85BDC9FD1C3A}</a:tableStyleId>
              </a:tblPr>
              <a:tblGrid>
                <a:gridCol w="3068875">
                  <a:extLst>
                    <a:ext uri="{9D8B030D-6E8A-4147-A177-3AD203B41FA5}">
                      <a16:colId xmlns:a16="http://schemas.microsoft.com/office/drawing/2014/main" val="20000"/>
                    </a:ext>
                  </a:extLst>
                </a:gridCol>
                <a:gridCol w="2467628">
                  <a:extLst>
                    <a:ext uri="{9D8B030D-6E8A-4147-A177-3AD203B41FA5}">
                      <a16:colId xmlns:a16="http://schemas.microsoft.com/office/drawing/2014/main" val="20001"/>
                    </a:ext>
                  </a:extLst>
                </a:gridCol>
                <a:gridCol w="2968667">
                  <a:extLst>
                    <a:ext uri="{9D8B030D-6E8A-4147-A177-3AD203B41FA5}">
                      <a16:colId xmlns:a16="http://schemas.microsoft.com/office/drawing/2014/main" val="20002"/>
                    </a:ext>
                  </a:extLst>
                </a:gridCol>
              </a:tblGrid>
              <a:tr h="480235">
                <a:tc>
                  <a:txBody>
                    <a:bodyPr/>
                    <a:lstStyle/>
                    <a:p>
                      <a:pPr algn="ctr"/>
                      <a:r>
                        <a:rPr lang="en-US" sz="2000" b="1" dirty="0">
                          <a:solidFill>
                            <a:srgbClr val="000000"/>
                          </a:solidFill>
                        </a:rPr>
                        <a:t>Antecedent</a:t>
                      </a:r>
                    </a:p>
                  </a:txBody>
                  <a:tcPr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tc>
                  <a:txBody>
                    <a:bodyPr/>
                    <a:lstStyle/>
                    <a:p>
                      <a:pPr marL="63500" indent="0" algn="ctr"/>
                      <a:r>
                        <a:rPr lang="en-US" sz="2000" b="1" dirty="0">
                          <a:solidFill>
                            <a:srgbClr val="000000"/>
                          </a:solidFill>
                        </a:rPr>
                        <a:t>Behavior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tc>
                  <a:txBody>
                    <a:bodyPr/>
                    <a:lstStyle/>
                    <a:p>
                      <a:pPr algn="ctr"/>
                      <a:r>
                        <a:rPr lang="en-US" sz="2000" b="1" dirty="0">
                          <a:solidFill>
                            <a:srgbClr val="000000"/>
                          </a:solidFill>
                        </a:rPr>
                        <a:t>Consequence</a:t>
                      </a:r>
                    </a:p>
                  </a:txBody>
                  <a:tcPr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242095">
                <a:tc>
                  <a:txBody>
                    <a:bodyPr/>
                    <a:lstStyle/>
                    <a:p>
                      <a:pPr marL="171450" marR="0" indent="-171450" algn="l" defTabSz="4572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en-US" sz="1800" i="0" baseline="0" dirty="0"/>
                        <a:t>Establish positively stated rules to clarify expected behavior. </a:t>
                      </a:r>
                    </a:p>
                    <a:p>
                      <a:pPr marL="0" marR="0" indent="0" algn="l" defTabSz="457200" rtl="0" eaLnBrk="1" fontAlgn="auto" latinLnBrk="0" hangingPunct="1">
                        <a:lnSpc>
                          <a:spcPct val="100000"/>
                        </a:lnSpc>
                        <a:spcBef>
                          <a:spcPts val="0"/>
                        </a:spcBef>
                        <a:spcAft>
                          <a:spcPts val="0"/>
                        </a:spcAft>
                        <a:buClr>
                          <a:srgbClr val="FF0000"/>
                        </a:buClr>
                        <a:buSzTx/>
                        <a:buFont typeface="Arial" panose="020B0604020202020204" pitchFamily="34" charset="0"/>
                        <a:buNone/>
                        <a:tabLst/>
                        <a:defRPr/>
                      </a:pPr>
                      <a:endParaRPr lang="en-US" sz="1800" i="0" baseline="0" dirty="0"/>
                    </a:p>
                    <a:p>
                      <a:pPr marL="171450" marR="0" indent="-171450" algn="l" defTabSz="4572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en-US" sz="1800" i="0" baseline="0" dirty="0"/>
                        <a:t>Establish procedures to increase structure to efficiently complete all tasks.</a:t>
                      </a:r>
                    </a:p>
                    <a:p>
                      <a:pPr marL="0" marR="0" indent="0" algn="l" defTabSz="457200" rtl="0" eaLnBrk="1" fontAlgn="auto" latinLnBrk="0" hangingPunct="1">
                        <a:lnSpc>
                          <a:spcPct val="100000"/>
                        </a:lnSpc>
                        <a:spcBef>
                          <a:spcPts val="0"/>
                        </a:spcBef>
                        <a:spcAft>
                          <a:spcPts val="0"/>
                        </a:spcAft>
                        <a:buClr>
                          <a:srgbClr val="FF0000"/>
                        </a:buClr>
                        <a:buSzTx/>
                        <a:buFont typeface="Arial" panose="020B0604020202020204" pitchFamily="34" charset="0"/>
                        <a:buNone/>
                        <a:tabLst/>
                        <a:defRPr/>
                      </a:pPr>
                      <a:endParaRPr lang="en-US" sz="1800" b="0" i="0" baseline="0" dirty="0">
                        <a:solidFill>
                          <a:srgbClr val="000000"/>
                        </a:solidFill>
                      </a:endParaRPr>
                    </a:p>
                    <a:p>
                      <a:pPr marL="171450" marR="0" indent="-171450" algn="l" defTabSz="4572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en-US" sz="1800" b="0" i="0" baseline="0" dirty="0">
                          <a:solidFill>
                            <a:srgbClr val="000000"/>
                          </a:solidFill>
                        </a:rPr>
                        <a:t>Teach the rules and procedures and provide opportunities to practice the rule in all settings.</a:t>
                      </a:r>
                      <a:endParaRPr lang="en-US" sz="1800" i="1" baseline="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noFill/>
                  </a:tcPr>
                </a:tc>
                <a:tc>
                  <a:txBody>
                    <a:bodyPr/>
                    <a:lstStyle/>
                    <a:p>
                      <a:pPr marL="63500" indent="0" algn="ctr"/>
                      <a:r>
                        <a:rPr lang="en-US" sz="2000" b="0" dirty="0">
                          <a:solidFill>
                            <a:srgbClr val="000000"/>
                          </a:solidFill>
                        </a:rPr>
                        <a:t>Engage</a:t>
                      </a:r>
                      <a:r>
                        <a:rPr lang="en-US" sz="2000" b="0" baseline="0" dirty="0">
                          <a:solidFill>
                            <a:srgbClr val="000000"/>
                          </a:solidFill>
                        </a:rPr>
                        <a:t> in appropriate behavior</a:t>
                      </a:r>
                      <a:endParaRPr lang="en-US" sz="20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noFill/>
                  </a:tcPr>
                </a:tc>
                <a:tc>
                  <a:txBody>
                    <a:bodyPr/>
                    <a:lstStyle/>
                    <a:p>
                      <a:pPr marL="228600" indent="-228600" algn="l">
                        <a:buClr>
                          <a:srgbClr val="FF0000"/>
                        </a:buClr>
                        <a:buFont typeface="Arial" panose="020B0604020202020204" pitchFamily="34" charset="0"/>
                        <a:buChar char="•"/>
                      </a:pPr>
                      <a:r>
                        <a:rPr lang="en-US" sz="1800" b="0" baseline="0" dirty="0">
                          <a:solidFill>
                            <a:schemeClr val="tx1"/>
                          </a:solidFill>
                        </a:rPr>
                        <a:t>Use tangibles and specific positive feedback to recognize students who engage in appropriate behavior.</a:t>
                      </a:r>
                    </a:p>
                    <a:p>
                      <a:pPr marL="0" indent="0" algn="l">
                        <a:buClr>
                          <a:srgbClr val="FF0000"/>
                        </a:buClr>
                        <a:buFont typeface="Arial" panose="020B0604020202020204" pitchFamily="34" charset="0"/>
                        <a:buNone/>
                      </a:pPr>
                      <a:endParaRPr lang="en-US" sz="800" b="0" baseline="0" dirty="0">
                        <a:solidFill>
                          <a:schemeClr val="tx1"/>
                        </a:solidFill>
                      </a:endParaRP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noFill/>
                  </a:tcPr>
                </a:tc>
                <a:extLst>
                  <a:ext uri="{0D108BD9-81ED-4DB2-BD59-A6C34878D82A}">
                    <a16:rowId xmlns:a16="http://schemas.microsoft.com/office/drawing/2014/main" val="10001"/>
                  </a:ext>
                </a:extLst>
              </a:tr>
            </a:tbl>
          </a:graphicData>
        </a:graphic>
      </p:graphicFrame>
      <p:grpSp>
        <p:nvGrpSpPr>
          <p:cNvPr id="12" name="Group 11"/>
          <p:cNvGrpSpPr/>
          <p:nvPr/>
        </p:nvGrpSpPr>
        <p:grpSpPr>
          <a:xfrm>
            <a:off x="12700" y="6288897"/>
            <a:ext cx="9144378" cy="581802"/>
            <a:chOff x="12700" y="6288897"/>
            <a:chExt cx="9144378" cy="581802"/>
          </a:xfrm>
        </p:grpSpPr>
        <p:sp>
          <p:nvSpPr>
            <p:cNvPr id="13" name="Rectangle 12"/>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7" name="TextBox 16"/>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
        <p:nvSpPr>
          <p:cNvPr id="16" name="Right Arrow 15"/>
          <p:cNvSpPr/>
          <p:nvPr/>
        </p:nvSpPr>
        <p:spPr>
          <a:xfrm>
            <a:off x="2738762" y="733426"/>
            <a:ext cx="1269566" cy="368300"/>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a:off x="5146891" y="733426"/>
            <a:ext cx="1269566" cy="368300"/>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5923721" y="3644155"/>
            <a:ext cx="2584175" cy="1508105"/>
          </a:xfrm>
          <a:prstGeom prst="rect">
            <a:avLst/>
          </a:prstGeom>
          <a:noFill/>
        </p:spPr>
        <p:txBody>
          <a:bodyPr wrap="square" rtlCol="0">
            <a:spAutoFit/>
          </a:bodyPr>
          <a:lstStyle/>
          <a:p>
            <a:pPr marL="179388" indent="-179388">
              <a:buClr>
                <a:srgbClr val="FF0000"/>
              </a:buClr>
              <a:buFont typeface="Arial" panose="020B0604020202020204" pitchFamily="34" charset="0"/>
              <a:buChar char="•"/>
            </a:pPr>
            <a:r>
              <a:rPr lang="en-US" dirty="0"/>
              <a:t>Correct and re-teach students who  engage in inappropriate behavior</a:t>
            </a:r>
            <a:r>
              <a:rPr lang="en-US" sz="2000" dirty="0"/>
              <a:t>.</a:t>
            </a:r>
          </a:p>
          <a:p>
            <a:endParaRPr lang="en-US" dirty="0"/>
          </a:p>
        </p:txBody>
      </p:sp>
      <p:sp>
        <p:nvSpPr>
          <p:cNvPr id="3" name="TextBox 2"/>
          <p:cNvSpPr txBox="1"/>
          <p:nvPr/>
        </p:nvSpPr>
        <p:spPr>
          <a:xfrm>
            <a:off x="5923720" y="4902173"/>
            <a:ext cx="2584175" cy="1200329"/>
          </a:xfrm>
          <a:prstGeom prst="rect">
            <a:avLst/>
          </a:prstGeom>
          <a:noFill/>
        </p:spPr>
        <p:txBody>
          <a:bodyPr wrap="square" rtlCol="0">
            <a:spAutoFit/>
          </a:bodyPr>
          <a:lstStyle/>
          <a:p>
            <a:pPr marL="171450" indent="-171450">
              <a:buClr>
                <a:srgbClr val="FF0000"/>
              </a:buClr>
              <a:buFont typeface="Arial" panose="020B0604020202020204" pitchFamily="34" charset="0"/>
              <a:buChar char="•"/>
            </a:pPr>
            <a:r>
              <a:rPr lang="en-US" dirty="0"/>
              <a:t>Provide additional consequences for students who do not respond to re-teaching.</a:t>
            </a:r>
          </a:p>
        </p:txBody>
      </p:sp>
    </p:spTree>
    <p:extLst>
      <p:ext uri="{BB962C8B-B14F-4D97-AF65-F5344CB8AC3E}">
        <p14:creationId xmlns:p14="http://schemas.microsoft.com/office/powerpoint/2010/main" val="167011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2700" y="6288897"/>
            <a:ext cx="9144378" cy="581802"/>
            <a:chOff x="12700" y="6288897"/>
            <a:chExt cx="9144378" cy="581802"/>
          </a:xfrm>
        </p:grpSpPr>
        <p:sp>
          <p:nvSpPr>
            <p:cNvPr id="15" name="Rectangle 14"/>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6626" name="Rectangle 2"/>
          <p:cNvSpPr>
            <a:spLocks noGrp="1" noChangeArrowheads="1"/>
          </p:cNvSpPr>
          <p:nvPr>
            <p:ph type="title"/>
          </p:nvPr>
        </p:nvSpPr>
        <p:spPr/>
        <p:txBody>
          <a:bodyPr>
            <a:normAutofit fontScale="90000"/>
          </a:bodyPr>
          <a:lstStyle/>
          <a:p>
            <a:r>
              <a:rPr lang="en-US"/>
              <a:t>Some Possible Additional Consequences</a:t>
            </a:r>
            <a:endParaRPr lang="en-US" dirty="0"/>
          </a:p>
        </p:txBody>
      </p:sp>
      <p:sp>
        <p:nvSpPr>
          <p:cNvPr id="92163" name="Rectangle 3"/>
          <p:cNvSpPr>
            <a:spLocks noGrp="1" noChangeArrowheads="1"/>
          </p:cNvSpPr>
          <p:nvPr>
            <p:ph sz="half" idx="1"/>
          </p:nvPr>
        </p:nvSpPr>
        <p:spPr>
          <a:xfrm>
            <a:off x="457200" y="1863568"/>
            <a:ext cx="4038600" cy="4425329"/>
          </a:xfrm>
        </p:spPr>
        <p:txBody>
          <a:bodyPr/>
          <a:lstStyle/>
          <a:p>
            <a:r>
              <a:rPr lang="en-US" dirty="0"/>
              <a:t>Restitution</a:t>
            </a:r>
          </a:p>
          <a:p>
            <a:r>
              <a:rPr lang="en-US" dirty="0"/>
              <a:t>Make up missed work</a:t>
            </a:r>
          </a:p>
          <a:p>
            <a:r>
              <a:rPr lang="en-US" dirty="0"/>
              <a:t>Teach others</a:t>
            </a:r>
          </a:p>
          <a:p>
            <a:r>
              <a:rPr lang="en-US" dirty="0"/>
              <a:t>Mediation essay</a:t>
            </a:r>
          </a:p>
          <a:p>
            <a:r>
              <a:rPr lang="en-US" dirty="0"/>
              <a:t>Alter activity</a:t>
            </a:r>
          </a:p>
          <a:p>
            <a:r>
              <a:rPr lang="en-US" dirty="0"/>
              <a:t>Make amends to others</a:t>
            </a:r>
          </a:p>
          <a:p>
            <a:endParaRPr lang="en-US" dirty="0"/>
          </a:p>
          <a:p>
            <a:endParaRPr lang="en-US" dirty="0"/>
          </a:p>
          <a:p>
            <a:endParaRPr lang="en-US" dirty="0"/>
          </a:p>
        </p:txBody>
      </p:sp>
      <p:sp>
        <p:nvSpPr>
          <p:cNvPr id="4" name="Content Placeholder 3"/>
          <p:cNvSpPr>
            <a:spLocks noGrp="1"/>
          </p:cNvSpPr>
          <p:nvPr>
            <p:ph sz="half" idx="2"/>
          </p:nvPr>
        </p:nvSpPr>
        <p:spPr>
          <a:xfrm>
            <a:off x="4648200" y="1849902"/>
            <a:ext cx="4038600" cy="4425329"/>
          </a:xfrm>
        </p:spPr>
        <p:txBody>
          <a:bodyPr/>
          <a:lstStyle/>
          <a:p>
            <a:pPr>
              <a:spcAft>
                <a:spcPts val="600"/>
              </a:spcAft>
              <a:buFont typeface="Times" charset="0"/>
              <a:buChar char="•"/>
              <a:defRPr/>
            </a:pPr>
            <a:r>
              <a:rPr lang="en-US" dirty="0"/>
              <a:t>Phone call to parents</a:t>
            </a:r>
          </a:p>
          <a:p>
            <a:pPr>
              <a:spcAft>
                <a:spcPts val="600"/>
              </a:spcAft>
              <a:buFont typeface="Times" charset="0"/>
              <a:buChar char="•"/>
              <a:defRPr/>
            </a:pPr>
            <a:r>
              <a:rPr lang="en-US" dirty="0"/>
              <a:t>Loss of privilege</a:t>
            </a:r>
          </a:p>
          <a:p>
            <a:pPr>
              <a:spcAft>
                <a:spcPts val="600"/>
              </a:spcAft>
              <a:buFont typeface="Times" charset="0"/>
              <a:buChar char="•"/>
              <a:defRPr/>
            </a:pPr>
            <a:r>
              <a:rPr lang="en-US" dirty="0"/>
              <a:t>Contract</a:t>
            </a:r>
          </a:p>
          <a:p>
            <a:pPr>
              <a:spcAft>
                <a:spcPts val="600"/>
              </a:spcAft>
              <a:buFont typeface="Times" charset="0"/>
              <a:buChar char="•"/>
              <a:defRPr/>
            </a:pPr>
            <a:r>
              <a:rPr lang="en-US" dirty="0"/>
              <a:t>Office referral</a:t>
            </a:r>
          </a:p>
          <a:p>
            <a:pPr>
              <a:spcAft>
                <a:spcPts val="600"/>
              </a:spcAft>
              <a:buFont typeface="Times" charset="0"/>
              <a:buChar char="•"/>
              <a:defRPr/>
            </a:pPr>
            <a:r>
              <a:rPr lang="en-US" dirty="0"/>
              <a:t>Parent conferences</a:t>
            </a:r>
          </a:p>
          <a:p>
            <a:endParaRPr lang="en-US" dirty="0"/>
          </a:p>
        </p:txBody>
      </p:sp>
    </p:spTree>
    <p:extLst>
      <p:ext uri="{BB962C8B-B14F-4D97-AF65-F5344CB8AC3E}">
        <p14:creationId xmlns:p14="http://schemas.microsoft.com/office/powerpoint/2010/main" val="10776317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Restitution</a:t>
            </a:r>
          </a:p>
        </p:txBody>
      </p:sp>
      <p:sp>
        <p:nvSpPr>
          <p:cNvPr id="5" name="Content Placeholder 4"/>
          <p:cNvSpPr>
            <a:spLocks noGrp="1"/>
          </p:cNvSpPr>
          <p:nvPr>
            <p:ph idx="1"/>
          </p:nvPr>
        </p:nvSpPr>
        <p:spPr/>
        <p:txBody>
          <a:bodyPr>
            <a:normAutofit/>
          </a:bodyPr>
          <a:lstStyle/>
          <a:p>
            <a:r>
              <a:rPr lang="en-US" dirty="0"/>
              <a:t>Restitution permits the student to help to restore or improve the school environment by directly addressing the problems caused by the student’s inappropriate behavior.</a:t>
            </a:r>
          </a:p>
          <a:p>
            <a:r>
              <a:rPr lang="en-US" dirty="0"/>
              <a:t>Restorative practices work to address the needs of those </a:t>
            </a:r>
            <a:r>
              <a:rPr lang="en-US" i="1" dirty="0"/>
              <a:t>harmed </a:t>
            </a:r>
            <a:r>
              <a:rPr lang="en-US" dirty="0"/>
              <a:t>and works to </a:t>
            </a:r>
            <a:r>
              <a:rPr lang="en-US" i="1" dirty="0"/>
              <a:t>put right </a:t>
            </a:r>
            <a:r>
              <a:rPr lang="en-US" dirty="0"/>
              <a:t>the harm through restorative processes. </a:t>
            </a:r>
          </a:p>
        </p:txBody>
      </p:sp>
    </p:spTree>
    <p:extLst>
      <p:ext uri="{BB962C8B-B14F-4D97-AF65-F5344CB8AC3E}">
        <p14:creationId xmlns:p14="http://schemas.microsoft.com/office/powerpoint/2010/main" val="13117970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008000"/>
                </a:solidFill>
              </a:rPr>
              <a:t>Activity: </a:t>
            </a:r>
            <a:r>
              <a:rPr lang="en-US" dirty="0">
                <a:solidFill>
                  <a:srgbClr val="FF0000"/>
                </a:solidFill>
              </a:rPr>
              <a:t>Identifying Additional  			    Consequences</a:t>
            </a:r>
          </a:p>
        </p:txBody>
      </p:sp>
      <p:sp>
        <p:nvSpPr>
          <p:cNvPr id="3" name="Content Placeholder 2"/>
          <p:cNvSpPr>
            <a:spLocks noGrp="1"/>
          </p:cNvSpPr>
          <p:nvPr>
            <p:ph idx="1"/>
          </p:nvPr>
        </p:nvSpPr>
        <p:spPr>
          <a:xfrm>
            <a:off x="457200" y="1600201"/>
            <a:ext cx="8229600" cy="3416300"/>
          </a:xfrm>
        </p:spPr>
        <p:txBody>
          <a:bodyPr>
            <a:normAutofit fontScale="92500" lnSpcReduction="20000"/>
          </a:bodyPr>
          <a:lstStyle/>
          <a:p>
            <a:r>
              <a:rPr lang="en-US" i="1" dirty="0">
                <a:solidFill>
                  <a:srgbClr val="008000"/>
                </a:solidFill>
              </a:rPr>
              <a:t>Think-Write-Share</a:t>
            </a:r>
          </a:p>
          <a:p>
            <a:pPr marL="457200" indent="-457200">
              <a:buFont typeface="Arial"/>
              <a:buChar char="•"/>
            </a:pPr>
            <a:r>
              <a:rPr lang="en-US" dirty="0">
                <a:solidFill>
                  <a:schemeClr val="tx1"/>
                </a:solidFill>
              </a:rPr>
              <a:t>As a team, select a non-classroom area or classroom procedure from the list below. </a:t>
            </a:r>
          </a:p>
          <a:p>
            <a:pPr marL="457200" indent="-457200">
              <a:buFont typeface="Arial"/>
              <a:buChar char="•"/>
            </a:pPr>
            <a:r>
              <a:rPr lang="en-US" dirty="0">
                <a:solidFill>
                  <a:schemeClr val="tx1"/>
                </a:solidFill>
              </a:rPr>
              <a:t>Individually list possible additional consequences for inappropriate behavior in that setting. Be specific. List as many as you can.</a:t>
            </a:r>
          </a:p>
          <a:p>
            <a:pPr marL="457200" indent="-457200">
              <a:buFont typeface="Arial"/>
              <a:buChar char="•"/>
            </a:pPr>
            <a:r>
              <a:rPr lang="en-US" dirty="0">
                <a:solidFill>
                  <a:schemeClr val="tx1"/>
                </a:solidFill>
              </a:rPr>
              <a:t> Compile your ideas and post on chart paper for all to review.</a:t>
            </a:r>
          </a:p>
          <a:p>
            <a:endParaRPr lang="en-US" dirty="0"/>
          </a:p>
        </p:txBody>
      </p:sp>
      <p:sp>
        <p:nvSpPr>
          <p:cNvPr id="4" name="TextBox 1"/>
          <p:cNvSpPr txBox="1">
            <a:spLocks noChangeArrowheads="1"/>
          </p:cNvSpPr>
          <p:nvPr/>
        </p:nvSpPr>
        <p:spPr bwMode="auto">
          <a:xfrm>
            <a:off x="969434" y="4927607"/>
            <a:ext cx="7467600" cy="1138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lnSpc>
                <a:spcPct val="120000"/>
              </a:lnSpc>
            </a:pPr>
            <a:r>
              <a:rPr lang="en-US" sz="2000" dirty="0">
                <a:latin typeface="+mj-lt"/>
                <a:ea typeface="ヒラギノ角ゴ Pro W3" charset="0"/>
                <a:cs typeface="ヒラギノ角ゴ Pro W3" charset="0"/>
              </a:rPr>
              <a:t>Large Group Instruction </a:t>
            </a:r>
            <a:r>
              <a:rPr lang="en-US" sz="2000" dirty="0">
                <a:solidFill>
                  <a:srgbClr val="FF0000"/>
                </a:solidFill>
                <a:latin typeface="+mj-lt"/>
                <a:ea typeface="ヒラギノ角ゴ Pro W3" charset="0"/>
                <a:cs typeface="ヒラギノ角ゴ Pro W3" charset="0"/>
              </a:rPr>
              <a:t>•</a:t>
            </a:r>
            <a:r>
              <a:rPr lang="en-US" sz="2000" dirty="0">
                <a:latin typeface="+mj-lt"/>
                <a:ea typeface="ヒラギノ角ゴ Pro W3" charset="0"/>
                <a:cs typeface="ヒラギノ角ゴ Pro W3" charset="0"/>
              </a:rPr>
              <a:t> Independent Seatwork</a:t>
            </a:r>
          </a:p>
          <a:p>
            <a:pPr algn="ctr" eaLnBrk="1" hangingPunct="1">
              <a:lnSpc>
                <a:spcPct val="120000"/>
              </a:lnSpc>
            </a:pPr>
            <a:r>
              <a:rPr lang="en-US" sz="2000" dirty="0">
                <a:latin typeface="+mj-lt"/>
                <a:ea typeface="ヒラギノ角ゴ Pro W3" charset="0"/>
                <a:cs typeface="ヒラギノ角ゴ Pro W3" charset="0"/>
              </a:rPr>
              <a:t>Small Work Groups </a:t>
            </a:r>
            <a:r>
              <a:rPr lang="en-US" sz="2000" dirty="0">
                <a:solidFill>
                  <a:srgbClr val="FF0000"/>
                </a:solidFill>
                <a:latin typeface="+mj-lt"/>
                <a:ea typeface="ヒラギノ角ゴ Pro W3" charset="0"/>
                <a:cs typeface="ヒラギノ角ゴ Pro W3" charset="0"/>
              </a:rPr>
              <a:t>•</a:t>
            </a:r>
            <a:r>
              <a:rPr lang="en-US" sz="2000" dirty="0">
                <a:latin typeface="+mj-lt"/>
                <a:ea typeface="ヒラギノ角ゴ Pro W3" charset="0"/>
                <a:cs typeface="ヒラギノ角ゴ Pro W3" charset="0"/>
              </a:rPr>
              <a:t> Cafeteria </a:t>
            </a:r>
            <a:r>
              <a:rPr lang="en-US" sz="2000" dirty="0">
                <a:solidFill>
                  <a:srgbClr val="FF0000"/>
                </a:solidFill>
                <a:latin typeface="+mj-lt"/>
                <a:ea typeface="ヒラギノ角ゴ Pro W3" charset="0"/>
                <a:cs typeface="ヒラギノ角ゴ Pro W3" charset="0"/>
              </a:rPr>
              <a:t>•</a:t>
            </a:r>
            <a:r>
              <a:rPr lang="en-US" sz="2000" dirty="0">
                <a:latin typeface="+mj-lt"/>
                <a:ea typeface="ヒラギノ角ゴ Pro W3" charset="0"/>
                <a:cs typeface="ヒラギノ角ゴ Pro W3" charset="0"/>
              </a:rPr>
              <a:t> Hallways </a:t>
            </a:r>
            <a:r>
              <a:rPr lang="en-US" sz="2000" dirty="0">
                <a:solidFill>
                  <a:srgbClr val="FF0000"/>
                </a:solidFill>
                <a:latin typeface="+mj-lt"/>
                <a:ea typeface="ヒラギノ角ゴ Pro W3" charset="0"/>
                <a:cs typeface="ヒラギノ角ゴ Pro W3" charset="0"/>
              </a:rPr>
              <a:t>•</a:t>
            </a:r>
            <a:r>
              <a:rPr lang="en-US" sz="2000" dirty="0">
                <a:latin typeface="+mj-lt"/>
                <a:ea typeface="ヒラギノ角ゴ Pro W3" charset="0"/>
                <a:cs typeface="ヒラギノ角ゴ Pro W3" charset="0"/>
              </a:rPr>
              <a:t> Being On Time, etc.</a:t>
            </a:r>
          </a:p>
          <a:p>
            <a:pPr algn="ctr" eaLnBrk="1" hangingPunct="1"/>
            <a:endParaRPr lang="en-US" sz="2000" dirty="0">
              <a:latin typeface="+mj-lt"/>
            </a:endParaRPr>
          </a:p>
        </p:txBody>
      </p:sp>
    </p:spTree>
    <p:extLst>
      <p:ext uri="{BB962C8B-B14F-4D97-AF65-F5344CB8AC3E}">
        <p14:creationId xmlns:p14="http://schemas.microsoft.com/office/powerpoint/2010/main" val="40325144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2787" y="536575"/>
            <a:ext cx="7161213" cy="938213"/>
          </a:xfrm>
        </p:spPr>
        <p:txBody>
          <a:bodyPr>
            <a:noAutofit/>
          </a:bodyPr>
          <a:lstStyle/>
          <a:p>
            <a:pPr algn="l"/>
            <a:r>
              <a:rPr lang="en-US" sz="3600" dirty="0">
                <a:solidFill>
                  <a:srgbClr val="008000"/>
                </a:solidFill>
                <a:cs typeface="Franklin Gothic Book"/>
              </a:rPr>
              <a:t>Discussion: </a:t>
            </a:r>
            <a:r>
              <a:rPr lang="en-US" sz="3600" dirty="0">
                <a:solidFill>
                  <a:srgbClr val="FF0000"/>
                </a:solidFill>
                <a:cs typeface="Franklin Gothic Book"/>
              </a:rPr>
              <a:t>Using Additional  	 		   	    			        Consequences</a:t>
            </a:r>
          </a:p>
        </p:txBody>
      </p:sp>
      <p:sp>
        <p:nvSpPr>
          <p:cNvPr id="5" name="Content Placeholder 4"/>
          <p:cNvSpPr>
            <a:spLocks noGrp="1"/>
          </p:cNvSpPr>
          <p:nvPr>
            <p:ph idx="1"/>
          </p:nvPr>
        </p:nvSpPr>
        <p:spPr>
          <a:xfrm>
            <a:off x="457200" y="1968500"/>
            <a:ext cx="8229600" cy="4157663"/>
          </a:xfrm>
        </p:spPr>
        <p:txBody>
          <a:bodyPr>
            <a:normAutofit/>
          </a:bodyPr>
          <a:lstStyle/>
          <a:p>
            <a:pPr marL="0" indent="0">
              <a:spcBef>
                <a:spcPts val="0"/>
              </a:spcBef>
              <a:spcAft>
                <a:spcPts val="600"/>
              </a:spcAft>
              <a:buClr>
                <a:srgbClr val="FF0000"/>
              </a:buClr>
              <a:buNone/>
            </a:pPr>
            <a:r>
              <a:rPr lang="en-US" sz="2800" i="1" dirty="0">
                <a:solidFill>
                  <a:srgbClr val="008000"/>
                </a:solidFill>
              </a:rPr>
              <a:t>With your team, reflect on what you have heard:</a:t>
            </a:r>
          </a:p>
          <a:p>
            <a:pPr marL="457200" indent="-457200">
              <a:buFont typeface="Arial" panose="020B0604020202020204" pitchFamily="34" charset="0"/>
              <a:buChar char="•"/>
            </a:pPr>
            <a:r>
              <a:rPr lang="en-US" sz="2800" dirty="0">
                <a:solidFill>
                  <a:schemeClr val="tx1"/>
                </a:solidFill>
              </a:rPr>
              <a:t>How does this information change your thinking about the use of additional consequences?</a:t>
            </a:r>
          </a:p>
          <a:p>
            <a:pPr marL="457200" indent="-457200">
              <a:buFont typeface="Arial" panose="020B0604020202020204" pitchFamily="34" charset="0"/>
              <a:buChar char="•"/>
            </a:pPr>
            <a:r>
              <a:rPr lang="en-US" sz="2800" dirty="0">
                <a:solidFill>
                  <a:schemeClr val="tx1"/>
                </a:solidFill>
              </a:rPr>
              <a:t>What current practices used in your school need to be changed or adjusted?</a:t>
            </a:r>
          </a:p>
          <a:p>
            <a:pPr marL="457200" indent="-457200">
              <a:buFont typeface="Arial" panose="020B0604020202020204" pitchFamily="34" charset="0"/>
              <a:buChar char="•"/>
            </a:pPr>
            <a:r>
              <a:rPr lang="en-US" sz="2800" dirty="0">
                <a:solidFill>
                  <a:schemeClr val="tx1"/>
                </a:solidFill>
              </a:rPr>
              <a:t>How can you help staff to re-think their use of additional consequences?</a:t>
            </a:r>
          </a:p>
        </p:txBody>
      </p:sp>
      <p:grpSp>
        <p:nvGrpSpPr>
          <p:cNvPr id="12" name="Group 11"/>
          <p:cNvGrpSpPr/>
          <p:nvPr/>
        </p:nvGrpSpPr>
        <p:grpSpPr>
          <a:xfrm>
            <a:off x="12700" y="6288897"/>
            <a:ext cx="9144378" cy="581802"/>
            <a:chOff x="12700" y="6288897"/>
            <a:chExt cx="9144378" cy="581802"/>
          </a:xfrm>
        </p:grpSpPr>
        <p:sp>
          <p:nvSpPr>
            <p:cNvPr id="13" name="Rectangle 12"/>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6" name="TextBox 15"/>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spTree>
    <p:extLst>
      <p:ext uri="{BB962C8B-B14F-4D97-AF65-F5344CB8AC3E}">
        <p14:creationId xmlns:p14="http://schemas.microsoft.com/office/powerpoint/2010/main" val="24928665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 SW-PBS Teacher Tools</a:t>
            </a:r>
          </a:p>
        </p:txBody>
      </p:sp>
      <p:pic>
        <p:nvPicPr>
          <p:cNvPr id="7" name="Content Placeholder 6"/>
          <p:cNvPicPr>
            <a:picLocks noGrp="1" noChangeAspect="1"/>
          </p:cNvPicPr>
          <p:nvPr>
            <p:ph idx="1"/>
          </p:nvPr>
        </p:nvPicPr>
        <p:blipFill>
          <a:blip r:embed="rId3"/>
          <a:srcRect l="-71292" r="-71292"/>
          <a:stretch>
            <a:fillRect/>
          </a:stretch>
        </p:blipFill>
        <p:spPr>
          <a:xfrm>
            <a:off x="457200" y="1561712"/>
            <a:ext cx="8229600" cy="4525963"/>
          </a:xfrm>
        </p:spPr>
      </p:pic>
      <p:cxnSp>
        <p:nvCxnSpPr>
          <p:cNvPr id="9" name="Straight Arrow Connector 8"/>
          <p:cNvCxnSpPr/>
          <p:nvPr/>
        </p:nvCxnSpPr>
        <p:spPr>
          <a:xfrm flipH="1">
            <a:off x="1803400" y="2001353"/>
            <a:ext cx="1005698" cy="0"/>
          </a:xfrm>
          <a:prstGeom prst="straightConnector1">
            <a:avLst/>
          </a:prstGeom>
          <a:ln w="381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299200" y="5049353"/>
            <a:ext cx="1005698" cy="0"/>
          </a:xfrm>
          <a:prstGeom prst="straightConnector1">
            <a:avLst/>
          </a:prstGeom>
          <a:ln w="381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1803400" y="3068153"/>
            <a:ext cx="1005698" cy="0"/>
          </a:xfrm>
          <a:prstGeom prst="straightConnector1">
            <a:avLst/>
          </a:prstGeom>
          <a:ln w="381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299200" y="3474553"/>
            <a:ext cx="1005698" cy="0"/>
          </a:xfrm>
          <a:prstGeom prst="straightConnector1">
            <a:avLst/>
          </a:prstGeom>
          <a:ln w="381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299200" y="2364406"/>
            <a:ext cx="1005698" cy="0"/>
          </a:xfrm>
          <a:prstGeom prst="straightConnector1">
            <a:avLst/>
          </a:prstGeom>
          <a:ln w="381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1803400" y="4706453"/>
            <a:ext cx="1005698" cy="0"/>
          </a:xfrm>
          <a:prstGeom prst="straightConnector1">
            <a:avLst/>
          </a:prstGeom>
          <a:ln w="381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57200" y="1816687"/>
            <a:ext cx="1244600" cy="369332"/>
          </a:xfrm>
          <a:prstGeom prst="rect">
            <a:avLst/>
          </a:prstGeom>
          <a:noFill/>
        </p:spPr>
        <p:txBody>
          <a:bodyPr wrap="square" rtlCol="0">
            <a:spAutoFit/>
          </a:bodyPr>
          <a:lstStyle/>
          <a:p>
            <a:pPr algn="r"/>
            <a:r>
              <a:rPr lang="en-US" dirty="0"/>
              <a:t>Practice</a:t>
            </a:r>
          </a:p>
        </p:txBody>
      </p:sp>
      <p:sp>
        <p:nvSpPr>
          <p:cNvPr id="18" name="TextBox 17"/>
          <p:cNvSpPr txBox="1"/>
          <p:nvPr/>
        </p:nvSpPr>
        <p:spPr>
          <a:xfrm>
            <a:off x="457200" y="2883487"/>
            <a:ext cx="1244600" cy="369332"/>
          </a:xfrm>
          <a:prstGeom prst="rect">
            <a:avLst/>
          </a:prstGeom>
          <a:noFill/>
        </p:spPr>
        <p:txBody>
          <a:bodyPr wrap="square" rtlCol="0">
            <a:spAutoFit/>
          </a:bodyPr>
          <a:lstStyle/>
          <a:p>
            <a:pPr algn="r"/>
            <a:r>
              <a:rPr lang="en-US" dirty="0"/>
              <a:t>Definition</a:t>
            </a:r>
          </a:p>
        </p:txBody>
      </p:sp>
      <p:sp>
        <p:nvSpPr>
          <p:cNvPr id="19" name="TextBox 18"/>
          <p:cNvSpPr txBox="1"/>
          <p:nvPr/>
        </p:nvSpPr>
        <p:spPr>
          <a:xfrm>
            <a:off x="0" y="4521787"/>
            <a:ext cx="1701800" cy="369332"/>
          </a:xfrm>
          <a:prstGeom prst="rect">
            <a:avLst/>
          </a:prstGeom>
          <a:noFill/>
        </p:spPr>
        <p:txBody>
          <a:bodyPr wrap="square" rtlCol="0">
            <a:spAutoFit/>
          </a:bodyPr>
          <a:lstStyle/>
          <a:p>
            <a:pPr algn="r"/>
            <a:r>
              <a:rPr lang="en-US" dirty="0"/>
              <a:t>Implementation</a:t>
            </a:r>
          </a:p>
        </p:txBody>
      </p:sp>
      <p:sp>
        <p:nvSpPr>
          <p:cNvPr id="20" name="TextBox 19"/>
          <p:cNvSpPr txBox="1"/>
          <p:nvPr/>
        </p:nvSpPr>
        <p:spPr>
          <a:xfrm>
            <a:off x="7304898" y="2168072"/>
            <a:ext cx="1701800" cy="369332"/>
          </a:xfrm>
          <a:prstGeom prst="rect">
            <a:avLst/>
          </a:prstGeom>
          <a:noFill/>
        </p:spPr>
        <p:txBody>
          <a:bodyPr wrap="square" rtlCol="0">
            <a:spAutoFit/>
          </a:bodyPr>
          <a:lstStyle/>
          <a:p>
            <a:r>
              <a:rPr lang="en-US" dirty="0"/>
              <a:t>Research</a:t>
            </a:r>
          </a:p>
        </p:txBody>
      </p:sp>
      <p:sp>
        <p:nvSpPr>
          <p:cNvPr id="21" name="TextBox 20"/>
          <p:cNvSpPr txBox="1"/>
          <p:nvPr/>
        </p:nvSpPr>
        <p:spPr>
          <a:xfrm>
            <a:off x="7304898" y="3289887"/>
            <a:ext cx="1701800" cy="369332"/>
          </a:xfrm>
          <a:prstGeom prst="rect">
            <a:avLst/>
          </a:prstGeom>
          <a:noFill/>
        </p:spPr>
        <p:txBody>
          <a:bodyPr wrap="square" rtlCol="0">
            <a:spAutoFit/>
          </a:bodyPr>
          <a:lstStyle/>
          <a:p>
            <a:r>
              <a:rPr lang="en-US" dirty="0"/>
              <a:t>Examples</a:t>
            </a:r>
          </a:p>
        </p:txBody>
      </p:sp>
      <p:sp>
        <p:nvSpPr>
          <p:cNvPr id="22" name="TextBox 21"/>
          <p:cNvSpPr txBox="1"/>
          <p:nvPr/>
        </p:nvSpPr>
        <p:spPr>
          <a:xfrm>
            <a:off x="7304898" y="4864687"/>
            <a:ext cx="1701800" cy="369332"/>
          </a:xfrm>
          <a:prstGeom prst="rect">
            <a:avLst/>
          </a:prstGeom>
          <a:noFill/>
        </p:spPr>
        <p:txBody>
          <a:bodyPr wrap="square" rtlCol="0">
            <a:spAutoFit/>
          </a:bodyPr>
          <a:lstStyle/>
          <a:p>
            <a:r>
              <a:rPr lang="en-US" dirty="0"/>
              <a:t>Monitoring</a:t>
            </a:r>
          </a:p>
        </p:txBody>
      </p:sp>
    </p:spTree>
    <p:extLst>
      <p:ext uri="{BB962C8B-B14F-4D97-AF65-F5344CB8AC3E}">
        <p14:creationId xmlns:p14="http://schemas.microsoft.com/office/powerpoint/2010/main" val="39054724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882" y="491686"/>
            <a:ext cx="7672118" cy="925952"/>
          </a:xfrm>
        </p:spPr>
        <p:txBody>
          <a:bodyPr/>
          <a:lstStyle/>
          <a:p>
            <a:pPr algn="l"/>
            <a:r>
              <a:rPr lang="en-US" sz="3600" dirty="0">
                <a:solidFill>
                  <a:srgbClr val="008000"/>
                </a:solidFill>
              </a:rPr>
              <a:t>Action Planning: </a:t>
            </a:r>
            <a:r>
              <a:rPr lang="en-US" sz="3600" dirty="0">
                <a:solidFill>
                  <a:srgbClr val="FF0000"/>
                </a:solidFill>
              </a:rPr>
              <a:t>Discouraging  		 						    Inappropriate Behavior</a:t>
            </a:r>
          </a:p>
        </p:txBody>
      </p:sp>
      <p:sp>
        <p:nvSpPr>
          <p:cNvPr id="4" name="Content Placeholder 5"/>
          <p:cNvSpPr txBox="1">
            <a:spLocks/>
          </p:cNvSpPr>
          <p:nvPr/>
        </p:nvSpPr>
        <p:spPr>
          <a:xfrm>
            <a:off x="370081" y="1947333"/>
            <a:ext cx="4038600" cy="4213756"/>
          </a:xfrm>
          <a:prstGeom prst="rect">
            <a:avLst/>
          </a:prstGeom>
        </p:spPr>
        <p:txBody>
          <a:bodyPr>
            <a:normAutofit fontScale="70000" lnSpcReduction="20000"/>
          </a:bodyPr>
          <a:lstStyle>
            <a:lvl1pPr marL="342900" indent="-342900" algn="l" defTabSz="457200" rtl="0" eaLnBrk="1" latinLnBrk="0" hangingPunct="1">
              <a:spcBef>
                <a:spcPct val="20000"/>
              </a:spcBef>
              <a:buClr>
                <a:srgbClr val="FF0000"/>
              </a:buClr>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FF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FF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FF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FF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800"/>
              </a:spcAft>
              <a:buFont typeface="Arial" panose="020B0604020202020204" pitchFamily="34" charset="0"/>
              <a:buNone/>
            </a:pPr>
            <a:r>
              <a:rPr lang="en-US" i="1" dirty="0">
                <a:solidFill>
                  <a:srgbClr val="008000"/>
                </a:solidFill>
              </a:rPr>
              <a:t>Guiding Questions:</a:t>
            </a:r>
          </a:p>
          <a:p>
            <a:r>
              <a:rPr lang="en-US" sz="3400" dirty="0"/>
              <a:t>How will techniques to discourage inappropriate behavior be shared with staff?</a:t>
            </a:r>
          </a:p>
          <a:p>
            <a:r>
              <a:rPr lang="en-US" sz="3400" dirty="0"/>
              <a:t>What current practices used in your school need to be changed or adjusted?</a:t>
            </a:r>
          </a:p>
          <a:p>
            <a:r>
              <a:rPr lang="en-US" sz="3400" dirty="0"/>
              <a:t>Do you need to adjust your document (e.g. flowchart) that defines schoolwide system to discourage inappropriate behavior?</a:t>
            </a:r>
          </a:p>
        </p:txBody>
      </p:sp>
      <p:sp>
        <p:nvSpPr>
          <p:cNvPr id="5" name="Content Placeholder 2"/>
          <p:cNvSpPr>
            <a:spLocks noGrp="1"/>
          </p:cNvSpPr>
          <p:nvPr>
            <p:ph sz="half" idx="1"/>
          </p:nvPr>
        </p:nvSpPr>
        <p:spPr>
          <a:xfrm>
            <a:off x="4743450" y="1947333"/>
            <a:ext cx="4038600" cy="4216930"/>
          </a:xfrm>
        </p:spPr>
        <p:txBody>
          <a:bodyPr>
            <a:normAutofit fontScale="85000" lnSpcReduction="20000"/>
          </a:bodyPr>
          <a:lstStyle/>
          <a:p>
            <a:pPr marL="0" indent="0">
              <a:spcBef>
                <a:spcPts val="0"/>
              </a:spcBef>
              <a:spcAft>
                <a:spcPts val="800"/>
              </a:spcAft>
              <a:buNone/>
            </a:pPr>
            <a:r>
              <a:rPr lang="en-US" i="1" dirty="0">
                <a:solidFill>
                  <a:srgbClr val="008000"/>
                </a:solidFill>
              </a:rPr>
              <a:t>Add the following to your Action Plan: </a:t>
            </a:r>
            <a:endParaRPr lang="en-US" dirty="0"/>
          </a:p>
          <a:p>
            <a:pPr marL="457200" indent="-457200" defTabSz="458788">
              <a:spcBef>
                <a:spcPts val="0"/>
              </a:spcBef>
              <a:spcAft>
                <a:spcPts val="600"/>
              </a:spcAft>
              <a:buFont typeface="Arial"/>
              <a:buChar char="•"/>
            </a:pPr>
            <a:r>
              <a:rPr lang="en-US" dirty="0">
                <a:solidFill>
                  <a:schemeClr val="tx1"/>
                </a:solidFill>
              </a:rPr>
              <a:t>Review features #2, #3 &amp; #4 on the ‘Discouraging Inappropriate Behavior’ component of your Universal Support Checklist.</a:t>
            </a:r>
            <a:endParaRPr lang="en-US" i="1" dirty="0">
              <a:solidFill>
                <a:schemeClr val="tx1"/>
              </a:solidFill>
            </a:endParaRPr>
          </a:p>
          <a:p>
            <a:pPr marL="457200" indent="-457200" defTabSz="458788">
              <a:spcBef>
                <a:spcPts val="0"/>
              </a:spcBef>
              <a:spcAft>
                <a:spcPts val="600"/>
              </a:spcAft>
              <a:buFont typeface="Arial"/>
              <a:buChar char="•"/>
            </a:pPr>
            <a:r>
              <a:rPr lang="en-US" dirty="0">
                <a:solidFill>
                  <a:schemeClr val="tx1"/>
                </a:solidFill>
              </a:rPr>
              <a:t>Add items to your Action Plan.</a:t>
            </a:r>
          </a:p>
          <a:p>
            <a:endParaRPr lang="en-US" dirty="0"/>
          </a:p>
        </p:txBody>
      </p:sp>
    </p:spTree>
    <p:extLst>
      <p:ext uri="{BB962C8B-B14F-4D97-AF65-F5344CB8AC3E}">
        <p14:creationId xmlns:p14="http://schemas.microsoft.com/office/powerpoint/2010/main" val="1704691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B29D"/>
        </a:solidFill>
        <a:effectLst/>
      </p:bgPr>
    </p:bg>
    <p:spTree>
      <p:nvGrpSpPr>
        <p:cNvPr id="1" name=""/>
        <p:cNvGrpSpPr/>
        <p:nvPr/>
      </p:nvGrpSpPr>
      <p:grpSpPr>
        <a:xfrm>
          <a:off x="0" y="0"/>
          <a:ext cx="0" cy="0"/>
          <a:chOff x="0" y="0"/>
          <a:chExt cx="0" cy="0"/>
        </a:xfrm>
      </p:grpSpPr>
      <p:sp>
        <p:nvSpPr>
          <p:cNvPr id="11" name="Title 1"/>
          <p:cNvSpPr txBox="1">
            <a:spLocks/>
          </p:cNvSpPr>
          <p:nvPr/>
        </p:nvSpPr>
        <p:spPr>
          <a:xfrm>
            <a:off x="2300736" y="1199817"/>
            <a:ext cx="4561578" cy="500931"/>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700" dirty="0"/>
              <a:t>Contact Information</a:t>
            </a:r>
          </a:p>
        </p:txBody>
      </p:sp>
      <p:grpSp>
        <p:nvGrpSpPr>
          <p:cNvPr id="37" name="Group 36"/>
          <p:cNvGrpSpPr/>
          <p:nvPr/>
        </p:nvGrpSpPr>
        <p:grpSpPr>
          <a:xfrm>
            <a:off x="1372943" y="2847692"/>
            <a:ext cx="3505082" cy="1913037"/>
            <a:chOff x="244548" y="1398759"/>
            <a:chExt cx="4673442" cy="2550716"/>
          </a:xfrm>
        </p:grpSpPr>
        <p:pic>
          <p:nvPicPr>
            <p:cNvPr id="38" name="Picture 37"/>
            <p:cNvPicPr>
              <a:picLocks noChangeAspect="1"/>
            </p:cNvPicPr>
            <p:nvPr/>
          </p:nvPicPr>
          <p:blipFill>
            <a:blip r:embed="rId3"/>
            <a:stretch>
              <a:fillRect/>
            </a:stretch>
          </p:blipFill>
          <p:spPr>
            <a:xfrm>
              <a:off x="244548" y="2200146"/>
              <a:ext cx="1051375" cy="1051375"/>
            </a:xfrm>
            <a:prstGeom prst="rect">
              <a:avLst/>
            </a:prstGeom>
          </p:spPr>
        </p:pic>
        <p:pic>
          <p:nvPicPr>
            <p:cNvPr id="39" name="Picture 38"/>
            <p:cNvPicPr>
              <a:picLocks noChangeAspect="1"/>
            </p:cNvPicPr>
            <p:nvPr/>
          </p:nvPicPr>
          <p:blipFill>
            <a:blip r:embed="rId4"/>
            <a:stretch>
              <a:fillRect/>
            </a:stretch>
          </p:blipFill>
          <p:spPr>
            <a:xfrm>
              <a:off x="399061" y="3345688"/>
              <a:ext cx="742351" cy="603787"/>
            </a:xfrm>
            <a:prstGeom prst="rect">
              <a:avLst/>
            </a:prstGeom>
          </p:spPr>
        </p:pic>
        <p:pic>
          <p:nvPicPr>
            <p:cNvPr id="40" name="Picture 39" descr="MO_SWPBS_Logo-2011.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6591" y="1398759"/>
              <a:ext cx="927288" cy="801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 name="TextBox 40"/>
            <p:cNvSpPr txBox="1"/>
            <p:nvPr/>
          </p:nvSpPr>
          <p:spPr>
            <a:xfrm>
              <a:off x="1233879" y="1614786"/>
              <a:ext cx="3140153" cy="338555"/>
            </a:xfrm>
            <a:prstGeom prst="rect">
              <a:avLst/>
            </a:prstGeom>
            <a:noFill/>
          </p:spPr>
          <p:txBody>
            <a:bodyPr wrap="square" rtlCol="0">
              <a:spAutoFit/>
            </a:bodyPr>
            <a:lstStyle/>
            <a:p>
              <a:r>
                <a:rPr lang="en-US" sz="1050" dirty="0" err="1"/>
                <a:t>pbismissouri.org</a:t>
              </a:r>
              <a:endParaRPr lang="en-US" sz="1050" dirty="0"/>
            </a:p>
          </p:txBody>
        </p:sp>
        <p:sp>
          <p:nvSpPr>
            <p:cNvPr id="42" name="TextBox 41"/>
            <p:cNvSpPr txBox="1"/>
            <p:nvPr/>
          </p:nvSpPr>
          <p:spPr>
            <a:xfrm>
              <a:off x="1233879" y="2541167"/>
              <a:ext cx="3684111" cy="338555"/>
            </a:xfrm>
            <a:prstGeom prst="rect">
              <a:avLst/>
            </a:prstGeom>
            <a:noFill/>
          </p:spPr>
          <p:txBody>
            <a:bodyPr wrap="square" rtlCol="0">
              <a:spAutoFit/>
            </a:bodyPr>
            <a:lstStyle/>
            <a:p>
              <a:r>
                <a:rPr lang="en-US" sz="1050" dirty="0" err="1"/>
                <a:t>facebook.com</a:t>
              </a:r>
              <a:r>
                <a:rPr lang="en-US" sz="1050" dirty="0"/>
                <a:t>/</a:t>
              </a:r>
              <a:r>
                <a:rPr lang="en-US" sz="1050" dirty="0" err="1"/>
                <a:t>moswpbs</a:t>
              </a:r>
              <a:endParaRPr lang="en-US" sz="1050" dirty="0"/>
            </a:p>
          </p:txBody>
        </p:sp>
        <p:sp>
          <p:nvSpPr>
            <p:cNvPr id="43" name="TextBox 42"/>
            <p:cNvSpPr txBox="1"/>
            <p:nvPr/>
          </p:nvSpPr>
          <p:spPr>
            <a:xfrm>
              <a:off x="1233879" y="3407876"/>
              <a:ext cx="3684110" cy="338555"/>
            </a:xfrm>
            <a:prstGeom prst="rect">
              <a:avLst/>
            </a:prstGeom>
            <a:noFill/>
          </p:spPr>
          <p:txBody>
            <a:bodyPr wrap="square" rtlCol="0">
              <a:spAutoFit/>
            </a:bodyPr>
            <a:lstStyle/>
            <a:p>
              <a:r>
                <a:rPr lang="en-US" sz="1050" dirty="0"/>
                <a:t>@MOSWPBS</a:t>
              </a:r>
            </a:p>
          </p:txBody>
        </p:sp>
      </p:grpSp>
      <p:sp>
        <p:nvSpPr>
          <p:cNvPr id="44" name="TextBox 43"/>
          <p:cNvSpPr txBox="1"/>
          <p:nvPr/>
        </p:nvSpPr>
        <p:spPr>
          <a:xfrm>
            <a:off x="4891217" y="1910646"/>
            <a:ext cx="3942196" cy="415498"/>
          </a:xfrm>
          <a:prstGeom prst="rect">
            <a:avLst/>
          </a:prstGeom>
          <a:noFill/>
        </p:spPr>
        <p:txBody>
          <a:bodyPr wrap="square" rtlCol="0">
            <a:spAutoFit/>
          </a:bodyPr>
          <a:lstStyle/>
          <a:p>
            <a:r>
              <a:rPr lang="en-US" sz="1050" b="1" dirty="0">
                <a:solidFill>
                  <a:srgbClr val="FF0000"/>
                </a:solidFill>
              </a:rPr>
              <a:t>Consultant Contact Information:</a:t>
            </a:r>
          </a:p>
          <a:p>
            <a:endParaRPr lang="en-US" sz="1050" b="1" dirty="0">
              <a:solidFill>
                <a:srgbClr val="FF0000"/>
              </a:solidFill>
            </a:endParaRPr>
          </a:p>
        </p:txBody>
      </p:sp>
      <p:sp>
        <p:nvSpPr>
          <p:cNvPr id="45" name="TextBox 44"/>
          <p:cNvSpPr txBox="1"/>
          <p:nvPr/>
        </p:nvSpPr>
        <p:spPr>
          <a:xfrm>
            <a:off x="1372943" y="1910646"/>
            <a:ext cx="3505080" cy="253916"/>
          </a:xfrm>
          <a:prstGeom prst="rect">
            <a:avLst/>
          </a:prstGeom>
          <a:noFill/>
        </p:spPr>
        <p:txBody>
          <a:bodyPr wrap="square" rtlCol="0">
            <a:spAutoFit/>
          </a:bodyPr>
          <a:lstStyle/>
          <a:p>
            <a:r>
              <a:rPr lang="en-US" sz="1050" dirty="0"/>
              <a:t>Remember to </a:t>
            </a:r>
            <a:r>
              <a:rPr lang="en-US" sz="1050"/>
              <a:t>follow MO SW-PBS </a:t>
            </a:r>
            <a:r>
              <a:rPr lang="en-US" sz="1050" dirty="0"/>
              <a:t>on </a:t>
            </a:r>
            <a:r>
              <a:rPr lang="en-US" sz="1050"/>
              <a:t>social media</a:t>
            </a:r>
            <a:endParaRPr lang="en-US" sz="1050" dirty="0"/>
          </a:p>
        </p:txBody>
      </p:sp>
    </p:spTree>
    <p:extLst>
      <p:ext uri="{BB962C8B-B14F-4D97-AF65-F5344CB8AC3E}">
        <p14:creationId xmlns:p14="http://schemas.microsoft.com/office/powerpoint/2010/main" val="1688701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4B066-F2B2-964B-95C4-AF1E243E0D08}"/>
              </a:ext>
            </a:extLst>
          </p:cNvPr>
          <p:cNvSpPr>
            <a:spLocks noGrp="1"/>
          </p:cNvSpPr>
          <p:nvPr>
            <p:ph type="title"/>
          </p:nvPr>
        </p:nvSpPr>
        <p:spPr/>
        <p:txBody>
          <a:bodyPr/>
          <a:lstStyle/>
          <a:p>
            <a:r>
              <a:rPr lang="en-US" dirty="0"/>
              <a:t>Reflective Questions</a:t>
            </a:r>
          </a:p>
        </p:txBody>
      </p:sp>
      <p:sp>
        <p:nvSpPr>
          <p:cNvPr id="3" name="Content Placeholder 2">
            <a:extLst>
              <a:ext uri="{FF2B5EF4-FFF2-40B4-BE49-F238E27FC236}">
                <a16:creationId xmlns:a16="http://schemas.microsoft.com/office/drawing/2014/main" id="{6CB53B08-773F-6E4A-B0A5-169B34256FF7}"/>
              </a:ext>
            </a:extLst>
          </p:cNvPr>
          <p:cNvSpPr>
            <a:spLocks noGrp="1"/>
          </p:cNvSpPr>
          <p:nvPr>
            <p:ph idx="1"/>
          </p:nvPr>
        </p:nvSpPr>
        <p:spPr/>
        <p:txBody>
          <a:bodyPr/>
          <a:lstStyle/>
          <a:p>
            <a:r>
              <a:rPr lang="en-US" dirty="0"/>
              <a:t>What happens in your building when an inappropriate behavior occurs? </a:t>
            </a:r>
          </a:p>
          <a:p>
            <a:r>
              <a:rPr lang="en-US" dirty="0"/>
              <a:t>Do all staff respond in a similar way?</a:t>
            </a:r>
            <a:r>
              <a:rPr lang="en-US" b="1" dirty="0"/>
              <a:t> </a:t>
            </a:r>
            <a:endParaRPr lang="en-US" dirty="0"/>
          </a:p>
          <a:p>
            <a:r>
              <a:rPr lang="en-US" dirty="0"/>
              <a:t>Do staff view inappropriate behavior as a teaching opportunity? </a:t>
            </a:r>
          </a:p>
        </p:txBody>
      </p:sp>
    </p:spTree>
    <p:extLst>
      <p:ext uri="{BB962C8B-B14F-4D97-AF65-F5344CB8AC3E}">
        <p14:creationId xmlns:p14="http://schemas.microsoft.com/office/powerpoint/2010/main" val="3683933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a:xfrm>
            <a:off x="457200" y="274638"/>
            <a:ext cx="8229600" cy="969962"/>
          </a:xfrm>
        </p:spPr>
        <p:txBody>
          <a:bodyPr>
            <a:normAutofit/>
          </a:bodyPr>
          <a:lstStyle/>
          <a:p>
            <a:pPr eaLnBrk="1" hangingPunct="1"/>
            <a:r>
              <a:rPr lang="en-US" dirty="0">
                <a:latin typeface="Calibri" charset="0"/>
              </a:rPr>
              <a:t>Session Outcomes</a:t>
            </a:r>
          </a:p>
        </p:txBody>
      </p:sp>
      <p:sp>
        <p:nvSpPr>
          <p:cNvPr id="6147" name="Content Placeholder 6"/>
          <p:cNvSpPr>
            <a:spLocks noGrp="1"/>
          </p:cNvSpPr>
          <p:nvPr>
            <p:ph idx="1"/>
          </p:nvPr>
        </p:nvSpPr>
        <p:spPr>
          <a:xfrm>
            <a:off x="457200" y="1244600"/>
            <a:ext cx="8229600" cy="5087938"/>
          </a:xfrm>
        </p:spPr>
        <p:txBody>
          <a:bodyPr>
            <a:normAutofit/>
          </a:bodyPr>
          <a:lstStyle/>
          <a:p>
            <a:pPr marL="0" indent="0" algn="ctr" eaLnBrk="1" hangingPunct="1">
              <a:spcBef>
                <a:spcPct val="0"/>
              </a:spcBef>
              <a:spcAft>
                <a:spcPts val="600"/>
              </a:spcAft>
              <a:buFont typeface="Arial" charset="0"/>
              <a:buNone/>
            </a:pPr>
            <a:r>
              <a:rPr lang="en-US" sz="2400" i="1" dirty="0">
                <a:solidFill>
                  <a:srgbClr val="008000"/>
                </a:solidFill>
                <a:latin typeface="Calibri" charset="0"/>
              </a:rPr>
              <a:t>At the end of the session, you will be able to…</a:t>
            </a:r>
          </a:p>
          <a:p>
            <a:pPr marL="0" indent="0" algn="ctr" eaLnBrk="1" hangingPunct="1">
              <a:spcBef>
                <a:spcPct val="0"/>
              </a:spcBef>
              <a:spcAft>
                <a:spcPts val="600"/>
              </a:spcAft>
              <a:buFont typeface="Arial" charset="0"/>
              <a:buNone/>
            </a:pPr>
            <a:endParaRPr lang="en-US" sz="1050" i="1" dirty="0">
              <a:solidFill>
                <a:srgbClr val="008000"/>
              </a:solidFill>
              <a:latin typeface="Calibri" charset="0"/>
            </a:endParaRPr>
          </a:p>
          <a:p>
            <a:pPr lvl="0"/>
            <a:r>
              <a:rPr lang="en-US" sz="2000" b="1" dirty="0"/>
              <a:t>Explain the role of teaching in response to student social errors.</a:t>
            </a:r>
          </a:p>
          <a:p>
            <a:pPr lvl="0"/>
            <a:r>
              <a:rPr lang="en-US" sz="2000" dirty="0"/>
              <a:t>Define for your school what constitutes a “major” or office-managed behavior that warrants an office referral.</a:t>
            </a:r>
          </a:p>
          <a:p>
            <a:pPr lvl="0"/>
            <a:r>
              <a:rPr lang="en-US" sz="2000" dirty="0"/>
              <a:t>Develop an office referral form with all essential data fields and clarify procedures surrounding the use of office referrals.</a:t>
            </a:r>
          </a:p>
          <a:p>
            <a:pPr lvl="0"/>
            <a:r>
              <a:rPr lang="en-US" sz="2000" dirty="0"/>
              <a:t>Use respectful strategies for staff-managed “minor” inappropriate behavior.</a:t>
            </a:r>
          </a:p>
          <a:p>
            <a:pPr lvl="0"/>
            <a:r>
              <a:rPr lang="en-US" sz="2000" dirty="0"/>
              <a:t>Demonstrate instructional strategies for responding to inappropriate behavior.</a:t>
            </a:r>
          </a:p>
          <a:p>
            <a:pPr lvl="0"/>
            <a:r>
              <a:rPr lang="en-US" sz="2000" dirty="0"/>
              <a:t>Select and use additional consequences effectively. </a:t>
            </a:r>
          </a:p>
          <a:p>
            <a:pPr marL="0" indent="0">
              <a:lnSpc>
                <a:spcPct val="90000"/>
              </a:lnSpc>
              <a:spcBef>
                <a:spcPct val="0"/>
              </a:spcBef>
              <a:spcAft>
                <a:spcPts val="600"/>
              </a:spcAft>
              <a:buNone/>
            </a:pPr>
            <a:endParaRPr lang="en-US" sz="2400" dirty="0">
              <a:latin typeface="Calibri" charset="0"/>
            </a:endParaRPr>
          </a:p>
          <a:p>
            <a:pPr marL="0" indent="0" eaLnBrk="1" hangingPunct="1">
              <a:lnSpc>
                <a:spcPct val="90000"/>
              </a:lnSpc>
              <a:spcBef>
                <a:spcPct val="0"/>
              </a:spcBef>
              <a:spcAft>
                <a:spcPts val="600"/>
              </a:spcAft>
              <a:buClr>
                <a:srgbClr val="FF0000"/>
              </a:buClr>
              <a:buNone/>
            </a:pPr>
            <a:endParaRPr lang="en-US" sz="2400" dirty="0">
              <a:latin typeface="Calibri" charset="0"/>
            </a:endParaRPr>
          </a:p>
        </p:txBody>
      </p:sp>
    </p:spTree>
    <p:extLst>
      <p:ext uri="{BB962C8B-B14F-4D97-AF65-F5344CB8AC3E}">
        <p14:creationId xmlns:p14="http://schemas.microsoft.com/office/powerpoint/2010/main" val="1983779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73A137DB20514D96EFE696FA4A4210" ma:contentTypeVersion="0" ma:contentTypeDescription="Create a new document." ma:contentTypeScope="" ma:versionID="7a8bc7aecfafd5f9fe14ca0b2237095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64D5A9-B483-42CE-8994-B99C9A706E3D}">
  <ds:schemaRefs>
    <ds:schemaRef ds:uri="http://schemas.microsoft.com/sharepoint/v3/contenttype/forms"/>
  </ds:schemaRefs>
</ds:datastoreItem>
</file>

<file path=customXml/itemProps2.xml><?xml version="1.0" encoding="utf-8"?>
<ds:datastoreItem xmlns:ds="http://schemas.openxmlformats.org/officeDocument/2006/customXml" ds:itemID="{6857DABA-1579-4CB0-832A-7379EC8FB0D9}">
  <ds:schemaRefs>
    <ds:schemaRef ds:uri="http://purl.org/dc/terms/"/>
    <ds:schemaRef ds:uri="http://purl.org/dc/dcmitype/"/>
    <ds:schemaRef ds:uri="http://purl.org/dc/elements/1.1/"/>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C888F3FA-69C6-4361-807C-D15BAE5BE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23919</TotalTime>
  <Words>9462</Words>
  <Application>Microsoft Macintosh PowerPoint</Application>
  <PresentationFormat>On-screen Show (4:3)</PresentationFormat>
  <Paragraphs>839</Paragraphs>
  <Slides>79</Slides>
  <Notes>70</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79</vt:i4>
      </vt:variant>
    </vt:vector>
  </HeadingPairs>
  <TitlesOfParts>
    <vt:vector size="86" baseType="lpstr">
      <vt:lpstr>Arial</vt:lpstr>
      <vt:lpstr>Calibri</vt:lpstr>
      <vt:lpstr>Copperplate Gothic Bold</vt:lpstr>
      <vt:lpstr>Franklin Gothic Book</vt:lpstr>
      <vt:lpstr>Times</vt:lpstr>
      <vt:lpstr>Times New Roman</vt:lpstr>
      <vt:lpstr>Office Theme</vt:lpstr>
      <vt:lpstr>Team Workshop for SW-PBS Teams:  Session  – Discouraging Inappropriate Behavior  MO SW-PBS Training    </vt:lpstr>
      <vt:lpstr>PowerPoint Presentation</vt:lpstr>
      <vt:lpstr>Team Workshop for SW-PBS Teams:  Session  – Discouraging Inappropriate Behavior  MO SW-PBS Training    </vt:lpstr>
      <vt:lpstr>Working Agreements</vt:lpstr>
      <vt:lpstr>Attention Signal Practice</vt:lpstr>
      <vt:lpstr>Introductions</vt:lpstr>
      <vt:lpstr>Session Outcomes</vt:lpstr>
      <vt:lpstr>Reflective Questions</vt:lpstr>
      <vt:lpstr>Session Outcomes</vt:lpstr>
      <vt:lpstr>Reflective Questions</vt:lpstr>
      <vt:lpstr>Activity: Discouraging Inappropriate      Behavior</vt:lpstr>
      <vt:lpstr>PowerPoint Presentation</vt:lpstr>
      <vt:lpstr>PowerPoint Presentation</vt:lpstr>
      <vt:lpstr>Why Students Make Social/Behavioral Errors</vt:lpstr>
      <vt:lpstr> Activity: Discipline Defined</vt:lpstr>
      <vt:lpstr>Discipline is Teaching</vt:lpstr>
      <vt:lpstr>PowerPoint Presentation</vt:lpstr>
      <vt:lpstr>Prevention is Key </vt:lpstr>
      <vt:lpstr>A        B        C</vt:lpstr>
      <vt:lpstr>A        B        C</vt:lpstr>
      <vt:lpstr>Activity: Teaching in Response to Errors</vt:lpstr>
      <vt:lpstr>The Power of Correcting Social Errors Through Teaching</vt:lpstr>
      <vt:lpstr>Discussion: Instructional Approaches</vt:lpstr>
      <vt:lpstr>Action Planning: Discouraging                                  Inappropriate Behavior</vt:lpstr>
      <vt:lpstr>Session Outcomes</vt:lpstr>
      <vt:lpstr>Reflective Questions</vt:lpstr>
      <vt:lpstr>A Schoolwide System to Discourage Inappropriate Behavior: A Continuum of Responses</vt:lpstr>
      <vt:lpstr>To develop your schoolwide system, you will need to:</vt:lpstr>
      <vt:lpstr>Activity: Defining Inappropriate          Behaviors</vt:lpstr>
      <vt:lpstr>Office-Managed Behavior</vt:lpstr>
      <vt:lpstr>Defining Office-Managed or  ‘Major’ Behavior</vt:lpstr>
      <vt:lpstr>Possible Office-Managed Behaviors</vt:lpstr>
      <vt:lpstr> Activity: Card Sort </vt:lpstr>
      <vt:lpstr>Activity: Defining Office-Managed Behavior</vt:lpstr>
      <vt:lpstr>To develop your schoolwide system, you will need to:</vt:lpstr>
      <vt:lpstr>Office Discipline Referral Form– Essential Contextual Factors</vt:lpstr>
      <vt:lpstr>Activity: Revising Your ODR Form</vt:lpstr>
      <vt:lpstr>Discussion: Preparing Staff</vt:lpstr>
      <vt:lpstr>To develop your schoolwide system, you will need to:</vt:lpstr>
      <vt:lpstr>Schoolwide System to Discourage Inappropriate Behavior Flow Chart </vt:lpstr>
      <vt:lpstr>PowerPoint Presentation</vt:lpstr>
      <vt:lpstr>Activity: Schoolwide System to Discourage Inappropriate Behavior</vt:lpstr>
      <vt:lpstr>Action Planning: Discouraging                                Inappropriate Behavior</vt:lpstr>
      <vt:lpstr>Session Outcomes</vt:lpstr>
      <vt:lpstr>Reflective Questions</vt:lpstr>
      <vt:lpstr>PowerPoint Presentation</vt:lpstr>
      <vt:lpstr>PowerPoint Presentation</vt:lpstr>
      <vt:lpstr>Instructional Strategies to Discourage Inappropriate Behavior:</vt:lpstr>
      <vt:lpstr>General Considerations: Discouraging Inappropriate Behavior</vt:lpstr>
      <vt:lpstr>Strategies for Staff to Discourage Inappropriate Behavior</vt:lpstr>
      <vt:lpstr>Discouraging Inappropriate Behavior</vt:lpstr>
      <vt:lpstr>Discouraging Inappropriate Behavior</vt:lpstr>
      <vt:lpstr>Discouraging Inappropriate Behavior</vt:lpstr>
      <vt:lpstr>Activity: Discouraging Inappropriate           Behavior – Indirect Strategies</vt:lpstr>
      <vt:lpstr>Discouraging Inappropriate Behavior</vt:lpstr>
      <vt:lpstr>Four Direct Error Correction Strategies</vt:lpstr>
      <vt:lpstr>Re-Direct</vt:lpstr>
      <vt:lpstr>Re-Teach</vt:lpstr>
      <vt:lpstr>Provide Choice</vt:lpstr>
      <vt:lpstr>Student Conference</vt:lpstr>
      <vt:lpstr>Student Conference</vt:lpstr>
      <vt:lpstr>Student Conference cont.</vt:lpstr>
      <vt:lpstr>Activity: Discouraging Inappropriate           Behavior – Direct Strategies</vt:lpstr>
      <vt:lpstr>Considerations for Corrective Feedback</vt:lpstr>
      <vt:lpstr>Activity: Discouraging Inappropriate       Behavior</vt:lpstr>
      <vt:lpstr>Activity: Practice Selecting Techniques </vt:lpstr>
      <vt:lpstr>Session Outcomes</vt:lpstr>
      <vt:lpstr>Reflective Questions</vt:lpstr>
      <vt:lpstr>“When everyone handles infractions with consistent feedback, students learn that what happens when they misbehave is procedure not personal.”</vt:lpstr>
      <vt:lpstr>Discouraging Inappropriate Behavior: Additional Consequences</vt:lpstr>
      <vt:lpstr>Consequences: Responses that Occur Following Behavior</vt:lpstr>
      <vt:lpstr>A        B        C</vt:lpstr>
      <vt:lpstr>Some Possible Additional Consequences</vt:lpstr>
      <vt:lpstr>Restitution</vt:lpstr>
      <vt:lpstr>Activity: Identifying Additional         Consequences</vt:lpstr>
      <vt:lpstr>Discussion: Using Additional                         Consequences</vt:lpstr>
      <vt:lpstr>MO SW-PBS Teacher Tools</vt:lpstr>
      <vt:lpstr>Action Planning: Discouraging               Inappropriate Behavior</vt:lpstr>
      <vt:lpstr>PowerPoint Presentation</vt:lpstr>
    </vt:vector>
  </TitlesOfParts>
  <Manager/>
  <Company>University of Missouri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PS5: Discourging Inappropriate Behavior</dc:title>
  <dc:subject/>
  <dc:creator>MO SW-PBS</dc:creator>
  <cp:keywords/>
  <dc:description/>
  <cp:lastModifiedBy>Danielle Starkey</cp:lastModifiedBy>
  <cp:revision>920</cp:revision>
  <cp:lastPrinted>2017-10-16T15:06:02Z</cp:lastPrinted>
  <dcterms:created xsi:type="dcterms:W3CDTF">2012-05-29T13:50:56Z</dcterms:created>
  <dcterms:modified xsi:type="dcterms:W3CDTF">2020-04-27T02:23:55Z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0x010100C373A137DB20514D96EFE696FA4A4210</vt:lpwstr>
  </property>
</Properties>
</file>