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110"/>
  </p:notesMasterIdLst>
  <p:sldIdLst>
    <p:sldId id="256" r:id="rId2"/>
    <p:sldId id="289" r:id="rId3"/>
    <p:sldId id="257" r:id="rId4"/>
    <p:sldId id="882" r:id="rId5"/>
    <p:sldId id="260" r:id="rId6"/>
    <p:sldId id="262" r:id="rId7"/>
    <p:sldId id="261" r:id="rId8"/>
    <p:sldId id="266" r:id="rId9"/>
    <p:sldId id="259" r:id="rId10"/>
    <p:sldId id="264" r:id="rId11"/>
    <p:sldId id="265" r:id="rId12"/>
    <p:sldId id="267" r:id="rId13"/>
    <p:sldId id="268" r:id="rId14"/>
    <p:sldId id="271" r:id="rId15"/>
    <p:sldId id="272" r:id="rId16"/>
    <p:sldId id="273" r:id="rId17"/>
    <p:sldId id="893" r:id="rId18"/>
    <p:sldId id="278" r:id="rId19"/>
    <p:sldId id="275" r:id="rId20"/>
    <p:sldId id="270" r:id="rId21"/>
    <p:sldId id="884" r:id="rId22"/>
    <p:sldId id="886" r:id="rId23"/>
    <p:sldId id="885" r:id="rId24"/>
    <p:sldId id="276" r:id="rId25"/>
    <p:sldId id="887" r:id="rId26"/>
    <p:sldId id="385" r:id="rId27"/>
    <p:sldId id="284" r:id="rId28"/>
    <p:sldId id="298" r:id="rId29"/>
    <p:sldId id="910" r:id="rId30"/>
    <p:sldId id="892" r:id="rId31"/>
    <p:sldId id="889" r:id="rId32"/>
    <p:sldId id="890" r:id="rId33"/>
    <p:sldId id="706" r:id="rId34"/>
    <p:sldId id="873" r:id="rId35"/>
    <p:sldId id="288" r:id="rId36"/>
    <p:sldId id="290" r:id="rId37"/>
    <p:sldId id="292" r:id="rId38"/>
    <p:sldId id="293" r:id="rId39"/>
    <p:sldId id="294" r:id="rId40"/>
    <p:sldId id="894" r:id="rId41"/>
    <p:sldId id="911" r:id="rId42"/>
    <p:sldId id="913" r:id="rId43"/>
    <p:sldId id="895" r:id="rId44"/>
    <p:sldId id="896" r:id="rId45"/>
    <p:sldId id="300" r:id="rId46"/>
    <p:sldId id="303" r:id="rId47"/>
    <p:sldId id="914" r:id="rId48"/>
    <p:sldId id="897" r:id="rId49"/>
    <p:sldId id="285" r:id="rId50"/>
    <p:sldId id="412" r:id="rId51"/>
    <p:sldId id="414" r:id="rId52"/>
    <p:sldId id="286" r:id="rId53"/>
    <p:sldId id="416" r:id="rId54"/>
    <p:sldId id="417" r:id="rId55"/>
    <p:sldId id="304" r:id="rId56"/>
    <p:sldId id="915" r:id="rId57"/>
    <p:sldId id="305" r:id="rId58"/>
    <p:sldId id="916" r:id="rId59"/>
    <p:sldId id="874" r:id="rId60"/>
    <p:sldId id="875" r:id="rId61"/>
    <p:sldId id="307" r:id="rId62"/>
    <p:sldId id="308" r:id="rId63"/>
    <p:sldId id="310" r:id="rId64"/>
    <p:sldId id="311" r:id="rId65"/>
    <p:sldId id="312" r:id="rId66"/>
    <p:sldId id="313" r:id="rId67"/>
    <p:sldId id="912" r:id="rId68"/>
    <p:sldId id="315" r:id="rId69"/>
    <p:sldId id="924" r:id="rId70"/>
    <p:sldId id="923" r:id="rId71"/>
    <p:sldId id="321" r:id="rId72"/>
    <p:sldId id="419" r:id="rId73"/>
    <p:sldId id="418" r:id="rId74"/>
    <p:sldId id="925" r:id="rId75"/>
    <p:sldId id="926" r:id="rId76"/>
    <p:sldId id="927" r:id="rId77"/>
    <p:sldId id="322" r:id="rId78"/>
    <p:sldId id="920" r:id="rId79"/>
    <p:sldId id="323" r:id="rId80"/>
    <p:sldId id="921" r:id="rId81"/>
    <p:sldId id="922" r:id="rId82"/>
    <p:sldId id="876" r:id="rId83"/>
    <p:sldId id="877" r:id="rId84"/>
    <p:sldId id="325" r:id="rId85"/>
    <p:sldId id="326" r:id="rId86"/>
    <p:sldId id="328" r:id="rId87"/>
    <p:sldId id="329" r:id="rId88"/>
    <p:sldId id="330" r:id="rId89"/>
    <p:sldId id="331" r:id="rId90"/>
    <p:sldId id="898" r:id="rId91"/>
    <p:sldId id="333" r:id="rId92"/>
    <p:sldId id="909" r:id="rId93"/>
    <p:sldId id="908" r:id="rId94"/>
    <p:sldId id="339" r:id="rId95"/>
    <p:sldId id="902" r:id="rId96"/>
    <p:sldId id="903" r:id="rId97"/>
    <p:sldId id="904" r:id="rId98"/>
    <p:sldId id="905" r:id="rId99"/>
    <p:sldId id="906" r:id="rId100"/>
    <p:sldId id="394" r:id="rId101"/>
    <p:sldId id="340" r:id="rId102"/>
    <p:sldId id="900" r:id="rId103"/>
    <p:sldId id="341" r:id="rId104"/>
    <p:sldId id="899" r:id="rId105"/>
    <p:sldId id="878" r:id="rId106"/>
    <p:sldId id="879" r:id="rId107"/>
    <p:sldId id="343" r:id="rId108"/>
    <p:sldId id="263" r:id="rId1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Notes &amp; Preparation" id="{1190F7CD-6B69-4F4C-B27D-8BF200909F6D}">
          <p14:sldIdLst>
            <p14:sldId id="256"/>
            <p14:sldId id="289"/>
            <p14:sldId id="257"/>
          </p14:sldIdLst>
        </p14:section>
        <p14:section name="PLM Introduction" id="{128FD2AA-7460-504D-91A1-204ACD5CF600}">
          <p14:sldIdLst>
            <p14:sldId id="882"/>
            <p14:sldId id="260"/>
            <p14:sldId id="262"/>
            <p14:sldId id="261"/>
            <p14:sldId id="266"/>
            <p14:sldId id="259"/>
            <p14:sldId id="264"/>
            <p14:sldId id="265"/>
            <p14:sldId id="267"/>
          </p14:sldIdLst>
        </p14:section>
        <p14:section name="Lesson1" id="{A4E3FE38-1446-D94C-A4EA-9B480FB55EE1}">
          <p14:sldIdLst>
            <p14:sldId id="268"/>
            <p14:sldId id="271"/>
            <p14:sldId id="272"/>
            <p14:sldId id="273"/>
            <p14:sldId id="893"/>
            <p14:sldId id="278"/>
            <p14:sldId id="275"/>
            <p14:sldId id="270"/>
            <p14:sldId id="884"/>
            <p14:sldId id="886"/>
            <p14:sldId id="885"/>
            <p14:sldId id="276"/>
            <p14:sldId id="887"/>
            <p14:sldId id="385"/>
            <p14:sldId id="284"/>
            <p14:sldId id="298"/>
            <p14:sldId id="910"/>
            <p14:sldId id="892"/>
            <p14:sldId id="889"/>
            <p14:sldId id="890"/>
            <p14:sldId id="706"/>
            <p14:sldId id="873"/>
            <p14:sldId id="288"/>
          </p14:sldIdLst>
        </p14:section>
        <p14:section name="Lesson2" id="{58F082B9-557F-614A-87FB-5799A63BC1BF}">
          <p14:sldIdLst>
            <p14:sldId id="290"/>
            <p14:sldId id="292"/>
            <p14:sldId id="293"/>
            <p14:sldId id="294"/>
            <p14:sldId id="894"/>
            <p14:sldId id="911"/>
            <p14:sldId id="913"/>
            <p14:sldId id="895"/>
            <p14:sldId id="896"/>
            <p14:sldId id="300"/>
            <p14:sldId id="303"/>
            <p14:sldId id="914"/>
            <p14:sldId id="897"/>
            <p14:sldId id="285"/>
            <p14:sldId id="412"/>
            <p14:sldId id="414"/>
            <p14:sldId id="286"/>
            <p14:sldId id="416"/>
            <p14:sldId id="417"/>
            <p14:sldId id="304"/>
            <p14:sldId id="915"/>
            <p14:sldId id="305"/>
            <p14:sldId id="916"/>
            <p14:sldId id="874"/>
            <p14:sldId id="875"/>
            <p14:sldId id="307"/>
          </p14:sldIdLst>
        </p14:section>
        <p14:section name="Lesson3" id="{CBAB3D4A-6B2B-8247-94F9-3041360467C3}">
          <p14:sldIdLst>
            <p14:sldId id="308"/>
            <p14:sldId id="310"/>
            <p14:sldId id="311"/>
            <p14:sldId id="312"/>
            <p14:sldId id="313"/>
            <p14:sldId id="912"/>
            <p14:sldId id="315"/>
            <p14:sldId id="924"/>
            <p14:sldId id="923"/>
            <p14:sldId id="321"/>
            <p14:sldId id="419"/>
            <p14:sldId id="418"/>
            <p14:sldId id="925"/>
            <p14:sldId id="926"/>
            <p14:sldId id="927"/>
            <p14:sldId id="322"/>
            <p14:sldId id="920"/>
            <p14:sldId id="323"/>
            <p14:sldId id="921"/>
            <p14:sldId id="922"/>
            <p14:sldId id="876"/>
            <p14:sldId id="877"/>
            <p14:sldId id="325"/>
          </p14:sldIdLst>
        </p14:section>
        <p14:section name="Lesson4" id="{B1C37BDF-0A3F-3740-AB3A-8E52319BE250}">
          <p14:sldIdLst>
            <p14:sldId id="326"/>
            <p14:sldId id="328"/>
            <p14:sldId id="329"/>
            <p14:sldId id="330"/>
            <p14:sldId id="331"/>
            <p14:sldId id="898"/>
            <p14:sldId id="333"/>
            <p14:sldId id="909"/>
            <p14:sldId id="908"/>
            <p14:sldId id="339"/>
            <p14:sldId id="902"/>
            <p14:sldId id="903"/>
            <p14:sldId id="904"/>
            <p14:sldId id="905"/>
            <p14:sldId id="906"/>
            <p14:sldId id="394"/>
            <p14:sldId id="340"/>
            <p14:sldId id="900"/>
            <p14:sldId id="341"/>
            <p14:sldId id="899"/>
            <p14:sldId id="878"/>
            <p14:sldId id="879"/>
            <p14:sldId id="343"/>
          </p14:sldIdLst>
        </p14:section>
        <p14:section name="Next Session &amp; Contact Information" id="{E6F79E58-F9C3-6345-BCFC-FCED9859BB61}">
          <p14:sldIdLst>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19F"/>
    <a:srgbClr val="FFB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90"/>
    <p:restoredTop sz="78234"/>
  </p:normalViewPr>
  <p:slideViewPr>
    <p:cSldViewPr snapToGrid="0" snapToObjects="1">
      <p:cViewPr varScale="1">
        <p:scale>
          <a:sx n="87" d="100"/>
          <a:sy n="87" d="100"/>
        </p:scale>
        <p:origin x="848" y="2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B87AA-D32E-DA4A-AA76-67590B77EC08}" type="datetimeFigureOut">
              <a:rPr lang="en-US" smtClean="0"/>
              <a:t>6/16/20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D00DC-D814-FF46-9FCA-B77CBD9BE43E}" type="slidenum">
              <a:rPr lang="en-US" smtClean="0"/>
              <a:t>‹#›</a:t>
            </a:fld>
            <a:endParaRPr lang="en-US"/>
          </a:p>
        </p:txBody>
      </p:sp>
    </p:spTree>
    <p:extLst>
      <p:ext uri="{BB962C8B-B14F-4D97-AF65-F5344CB8AC3E}">
        <p14:creationId xmlns:p14="http://schemas.microsoft.com/office/powerpoint/2010/main" val="783461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ese.mo.gov/sites/default/files/TeacherStandards.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pbismissouri.org/tier-1-workbook-resource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a:t>
            </a:fld>
            <a:endParaRPr lang="en-US"/>
          </a:p>
        </p:txBody>
      </p:sp>
    </p:spTree>
    <p:extLst>
      <p:ext uri="{BB962C8B-B14F-4D97-AF65-F5344CB8AC3E}">
        <p14:creationId xmlns:p14="http://schemas.microsoft.com/office/powerpoint/2010/main" val="151403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12</a:t>
            </a:fld>
            <a:endParaRPr lang="en-US"/>
          </a:p>
        </p:txBody>
      </p:sp>
    </p:spTree>
    <p:extLst>
      <p:ext uri="{BB962C8B-B14F-4D97-AF65-F5344CB8AC3E}">
        <p14:creationId xmlns:p14="http://schemas.microsoft.com/office/powerpoint/2010/main" val="104158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p:txBody>
      </p:sp>
      <p:sp>
        <p:nvSpPr>
          <p:cNvPr id="4" name="Slide Number Placeholder 3"/>
          <p:cNvSpPr>
            <a:spLocks noGrp="1"/>
          </p:cNvSpPr>
          <p:nvPr>
            <p:ph type="sldNum" sz="quarter" idx="5"/>
          </p:nvPr>
        </p:nvSpPr>
        <p:spPr/>
        <p:txBody>
          <a:bodyPr/>
          <a:lstStyle/>
          <a:p>
            <a:fld id="{D30D00DC-D814-FF46-9FCA-B77CBD9BE43E}" type="slidenum">
              <a:rPr lang="en-US" smtClean="0"/>
              <a:t>13</a:t>
            </a:fld>
            <a:endParaRPr lang="en-US"/>
          </a:p>
        </p:txBody>
      </p:sp>
    </p:spTree>
    <p:extLst>
      <p:ext uri="{BB962C8B-B14F-4D97-AF65-F5344CB8AC3E}">
        <p14:creationId xmlns:p14="http://schemas.microsoft.com/office/powerpoint/2010/main" val="4246718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14</a:t>
            </a:fld>
            <a:endParaRPr lang="en-US"/>
          </a:p>
        </p:txBody>
      </p:sp>
    </p:spTree>
    <p:extLst>
      <p:ext uri="{BB962C8B-B14F-4D97-AF65-F5344CB8AC3E}">
        <p14:creationId xmlns:p14="http://schemas.microsoft.com/office/powerpoint/2010/main" val="1352273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latin typeface="Arial" panose="020B0604020202020204" pitchFamily="34" charset="0"/>
              </a:rPr>
              <a:t>Facilitator: Select an attention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15</a:t>
            </a:fld>
            <a:endParaRPr lang="en-US"/>
          </a:p>
        </p:txBody>
      </p:sp>
    </p:spTree>
    <p:extLst>
      <p:ext uri="{BB962C8B-B14F-4D97-AF65-F5344CB8AC3E}">
        <p14:creationId xmlns:p14="http://schemas.microsoft.com/office/powerpoint/2010/main" val="1490336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t>Select an introductions activity.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16</a:t>
            </a:fld>
            <a:endParaRPr lang="en-US"/>
          </a:p>
        </p:txBody>
      </p:sp>
    </p:spTree>
    <p:extLst>
      <p:ext uri="{BB962C8B-B14F-4D97-AF65-F5344CB8AC3E}">
        <p14:creationId xmlns:p14="http://schemas.microsoft.com/office/powerpoint/2010/main" val="1787547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17</a:t>
            </a:fld>
            <a:endParaRPr lang="en-US"/>
          </a:p>
        </p:txBody>
      </p:sp>
    </p:spTree>
    <p:extLst>
      <p:ext uri="{BB962C8B-B14F-4D97-AF65-F5344CB8AC3E}">
        <p14:creationId xmlns:p14="http://schemas.microsoft.com/office/powerpoint/2010/main" val="1177118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lesson focuses on developing a common understanding of why teaching social behavioral skills in schools is important and how to plan the process of engaging staff in writing lesson plans for all components of the social behavioral curriculum. </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18</a:t>
            </a:fld>
            <a:endParaRPr lang="en-US"/>
          </a:p>
        </p:txBody>
      </p:sp>
    </p:spTree>
    <p:extLst>
      <p:ext uri="{BB962C8B-B14F-4D97-AF65-F5344CB8AC3E}">
        <p14:creationId xmlns:p14="http://schemas.microsoft.com/office/powerpoint/2010/main" val="837552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19</a:t>
            </a:fld>
            <a:endParaRPr lang="en-US"/>
          </a:p>
        </p:txBody>
      </p:sp>
    </p:spTree>
    <p:extLst>
      <p:ext uri="{BB962C8B-B14F-4D97-AF65-F5344CB8AC3E}">
        <p14:creationId xmlns:p14="http://schemas.microsoft.com/office/powerpoint/2010/main" val="1576340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normAutofit/>
          </a:bodyPr>
          <a:lstStyle/>
          <a:p>
            <a:r>
              <a:rPr lang="en-US" b="1" dirty="0"/>
              <a:t>Read the slide,</a:t>
            </a:r>
            <a:r>
              <a:rPr lang="en-US" b="1" baseline="0" dirty="0"/>
              <a:t> then say,</a:t>
            </a:r>
          </a:p>
          <a:p>
            <a:endParaRPr lang="en-US" b="1" baseline="0" dirty="0"/>
          </a:p>
          <a:p>
            <a:pPr rtl="0"/>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We also teach social behavior skills because we know there is a close connection between academic and social competence (</a:t>
            </a:r>
            <a:r>
              <a:rPr lang="en-US" sz="1200" b="0" i="0" u="none" strike="noStrike" kern="1200" baseline="0" dirty="0" err="1">
                <a:solidFill>
                  <a:schemeClr val="tx1"/>
                </a:solidFill>
                <a:latin typeface="+mn-lt"/>
                <a:ea typeface="+mn-ea"/>
                <a:cs typeface="+mn-cs"/>
              </a:rPr>
              <a:t>Algozzine</a:t>
            </a:r>
            <a:r>
              <a:rPr lang="en-US" sz="1200" b="0" i="0" u="none" strike="noStrike" kern="1200" baseline="0" dirty="0">
                <a:solidFill>
                  <a:schemeClr val="tx1"/>
                </a:solidFill>
                <a:latin typeface="+mn-lt"/>
                <a:ea typeface="+mn-ea"/>
                <a:cs typeface="+mn-cs"/>
              </a:rPr>
              <a:t>, Wang &amp; </a:t>
            </a:r>
            <a:r>
              <a:rPr lang="en-US" sz="1200" b="0" i="0" u="none" strike="noStrike" kern="1200" baseline="0" dirty="0" err="1">
                <a:solidFill>
                  <a:schemeClr val="tx1"/>
                </a:solidFill>
                <a:latin typeface="+mn-lt"/>
                <a:ea typeface="+mn-ea"/>
                <a:cs typeface="+mn-cs"/>
              </a:rPr>
              <a:t>Olivette</a:t>
            </a:r>
            <a:r>
              <a:rPr lang="en-US" sz="1200" b="0" i="0" u="none" strike="noStrike" kern="1200" baseline="0" dirty="0">
                <a:solidFill>
                  <a:schemeClr val="tx1"/>
                </a:solidFill>
                <a:latin typeface="+mn-lt"/>
                <a:ea typeface="+mn-ea"/>
                <a:cs typeface="+mn-cs"/>
              </a:rPr>
              <a:t>, 2011; Horner &amp; </a:t>
            </a:r>
            <a:r>
              <a:rPr lang="en-US" sz="1200" b="0" i="0" u="none" strike="noStrike" kern="1200" baseline="0" dirty="0" err="1">
                <a:solidFill>
                  <a:schemeClr val="tx1"/>
                </a:solidFill>
                <a:latin typeface="+mn-lt"/>
                <a:ea typeface="+mn-ea"/>
                <a:cs typeface="+mn-cs"/>
              </a:rPr>
              <a:t>Sugai</a:t>
            </a:r>
            <a:r>
              <a:rPr lang="en-US" sz="1200" b="0" i="0" u="none" strike="noStrike" kern="1200" baseline="0" dirty="0">
                <a:solidFill>
                  <a:schemeClr val="tx1"/>
                </a:solidFill>
                <a:latin typeface="+mn-lt"/>
                <a:ea typeface="+mn-ea"/>
                <a:cs typeface="+mn-cs"/>
              </a:rPr>
              <a:t>, 2005). Successful students and adults have both competencies. Just as we consider what to teach and how to structure the content based on what is age and developmentally appropriate for academic subject matter, we determine what is developmentally and age appropriate for teaching social behavior skills.”</a:t>
            </a: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20</a:t>
            </a:fld>
            <a:endParaRPr lang="en-US" dirty="0"/>
          </a:p>
        </p:txBody>
      </p:sp>
    </p:spTree>
    <p:extLst>
      <p:ext uri="{BB962C8B-B14F-4D97-AF65-F5344CB8AC3E}">
        <p14:creationId xmlns:p14="http://schemas.microsoft.com/office/powerpoint/2010/main" val="263912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Why teach? We teach because it works. Teaching is an efficient process for clarifying what all members of a community should know and be able to do, as well as where, when and to what criteria to demonstrate the behavior. Leaving students to guess what they should do, and where they should do it is a sure-fire plan for student misbehavior.</a:t>
            </a:r>
          </a:p>
          <a:p>
            <a:pPr rtl="0"/>
            <a:endParaRPr lang="en-US" sz="1200" b="0" i="0" u="none" strike="noStrike" kern="1200" dirty="0">
              <a:solidFill>
                <a:schemeClr val="tx1"/>
              </a:solidFill>
              <a:effectLst/>
              <a:latin typeface="+mn-lt"/>
              <a:ea typeface="+mn-ea"/>
              <a:cs typeface="+mn-cs"/>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21</a:t>
            </a:fld>
            <a:endParaRPr lang="en-US"/>
          </a:p>
        </p:txBody>
      </p:sp>
    </p:spTree>
    <p:extLst>
      <p:ext uri="{BB962C8B-B14F-4D97-AF65-F5344CB8AC3E}">
        <p14:creationId xmlns:p14="http://schemas.microsoft.com/office/powerpoint/2010/main" val="81434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a:t>
            </a:fld>
            <a:endParaRPr lang="en-US"/>
          </a:p>
        </p:txBody>
      </p:sp>
    </p:spTree>
    <p:extLst>
      <p:ext uri="{BB962C8B-B14F-4D97-AF65-F5344CB8AC3E}">
        <p14:creationId xmlns:p14="http://schemas.microsoft.com/office/powerpoint/2010/main" val="3112020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Teaching expected behavior is a cornerstone because it integrates the notion of what students should know and be able to do (your matrix) with how you will be sure they can do it.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Reaching today’s students requires a teaching focus–teaching students how to be successful and behave responsibly in school. This is based on the belief that social behavior is learned and therefore can be taught. Students can be taught socially acceptable ways of behaving just as one would teach any academic subject. Discipline should be based on the very same instructional concepts used to facilitate academic learning. Direct instruction in social behaviors can be provided to students, and practice, encouragement, and correction given as needed.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22</a:t>
            </a:fld>
            <a:endParaRPr lang="en-US"/>
          </a:p>
        </p:txBody>
      </p:sp>
    </p:spTree>
    <p:extLst>
      <p:ext uri="{BB962C8B-B14F-4D97-AF65-F5344CB8AC3E}">
        <p14:creationId xmlns:p14="http://schemas.microsoft.com/office/powerpoint/2010/main" val="1188572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normAutofit/>
          </a:bodyPr>
          <a:lstStyle/>
          <a:p>
            <a:r>
              <a:rPr lang="en-US" b="1" dirty="0"/>
              <a:t>Direct participants to read the slide, then say,</a:t>
            </a:r>
          </a:p>
          <a:p>
            <a:r>
              <a:rPr lang="en-US" b="0" dirty="0"/>
              <a:t>“Have you ever heard the saying,</a:t>
            </a:r>
            <a:r>
              <a:rPr lang="en-US" b="0" baseline="0" dirty="0"/>
              <a:t> ‘</a:t>
            </a:r>
            <a:r>
              <a:rPr lang="en-US" b="0" baseline="0" dirty="0" err="1"/>
              <a:t>Tellin</a:t>
            </a:r>
            <a:r>
              <a:rPr lang="en-US" b="0" baseline="0" dirty="0"/>
              <a:t> </a:t>
            </a:r>
            <a:r>
              <a:rPr lang="en-US" b="0" baseline="0" dirty="0" err="1"/>
              <a:t>ain’t</a:t>
            </a:r>
            <a:r>
              <a:rPr lang="en-US" b="0" baseline="0" dirty="0"/>
              <a:t> </a:t>
            </a:r>
            <a:r>
              <a:rPr lang="en-US" b="0" baseline="0" dirty="0" err="1"/>
              <a:t>teachin</a:t>
            </a:r>
            <a:r>
              <a:rPr lang="en-US" b="0" baseline="0" dirty="0"/>
              <a:t>’ and </a:t>
            </a:r>
            <a:r>
              <a:rPr lang="en-US" b="0" baseline="0" dirty="0" err="1"/>
              <a:t>teachin</a:t>
            </a:r>
            <a:r>
              <a:rPr lang="en-US" b="0" baseline="0" dirty="0"/>
              <a:t>’ </a:t>
            </a:r>
            <a:r>
              <a:rPr lang="en-US" b="0" baseline="0" dirty="0" err="1"/>
              <a:t>ain’t</a:t>
            </a:r>
            <a:r>
              <a:rPr lang="en-US" b="0" baseline="0" dirty="0"/>
              <a:t> taught?  This saying emphasizes that teaching is much more complex than simply telling someone about a concept or skill.”</a:t>
            </a:r>
          </a:p>
          <a:p>
            <a:endParaRPr lang="en-US" b="0" baseline="0" dirty="0"/>
          </a:p>
          <a:p>
            <a:pPr rtl="0"/>
            <a:r>
              <a:rPr lang="en-US" sz="1200" b="0" i="0" u="none" strike="noStrike" kern="1200" dirty="0">
                <a:solidFill>
                  <a:schemeClr val="tx1"/>
                </a:solidFill>
                <a:effectLst/>
                <a:latin typeface="+mn-lt"/>
                <a:ea typeface="+mn-ea"/>
                <a:cs typeface="+mn-cs"/>
              </a:rPr>
              <a:t>Once expectations have been defined, systematic teaching of those expected behaviors must be a routine part of the school day. Teaching social behavioral skills calls upon the same methods used to teach academics — direct instruction, modeling, practice, and feedback. At the beginning of the school year and in an ongoing fashion throughout the year, students should be taught how to behave responsibly in each school setting. Effective teachers spend up to one-third of their time during the first days or weeks of the new school year teaching their expectations, and frequently review or remind students of their expectations all year long</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a:t>
            </a:r>
          </a:p>
          <a:p>
            <a:br>
              <a:rPr lang="en-US" dirty="0"/>
            </a:br>
            <a:br>
              <a:rPr lang="en-US" dirty="0"/>
            </a:b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23</a:t>
            </a:fld>
            <a:endParaRPr lang="en-US" dirty="0"/>
          </a:p>
        </p:txBody>
      </p:sp>
    </p:spTree>
    <p:extLst>
      <p:ext uri="{BB962C8B-B14F-4D97-AF65-F5344CB8AC3E}">
        <p14:creationId xmlns:p14="http://schemas.microsoft.com/office/powerpoint/2010/main" val="1362786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Read the</a:t>
            </a:r>
            <a:r>
              <a:rPr lang="en-US" b="1" baseline="0" dirty="0"/>
              <a:t> slide, then say, </a:t>
            </a:r>
            <a:r>
              <a:rPr lang="en-US" dirty="0"/>
              <a:t>“Once</a:t>
            </a:r>
            <a:r>
              <a:rPr lang="en-US" baseline="0" dirty="0"/>
              <a:t> you have identified the expected behaviors for your school community, you will instruct and provide opportunities to practice the expected behaviors.  Effective teaching of the behaviors will also include the provision of feedback, </a:t>
            </a:r>
            <a:r>
              <a:rPr lang="en-US" baseline="0" dirty="0" err="1"/>
              <a:t>reteaching</a:t>
            </a:r>
            <a:r>
              <a:rPr lang="en-US" baseline="0" dirty="0"/>
              <a:t> and encouragement.”  </a:t>
            </a:r>
          </a:p>
          <a:p>
            <a:endParaRPr lang="en-US" baseline="0" dirty="0"/>
          </a:p>
          <a:p>
            <a:r>
              <a:rPr lang="en-US" baseline="0" dirty="0"/>
              <a:t>“You will design more explicit teaching opportunities for students who require more intensive intervention </a:t>
            </a:r>
            <a:r>
              <a:rPr lang="en-US" i="1" baseline="0" dirty="0"/>
              <a:t>based on the lessons you’ve developed to teach ALL students</a:t>
            </a:r>
            <a:r>
              <a:rPr lang="en-US" baseline="0" dirty="0"/>
              <a:t>.  Engaging in these teaching activities will increase the likelihood that ALL students will know and be able to engage in the behaviors you have identified.”</a:t>
            </a:r>
          </a:p>
          <a:p>
            <a:endParaRPr lang="en-US" baseline="0" dirty="0"/>
          </a:p>
          <a:p>
            <a:pPr rtl="0"/>
            <a:r>
              <a:rPr lang="en-US" sz="1200" b="0" i="0" u="none" strike="noStrike" kern="1200" dirty="0">
                <a:solidFill>
                  <a:schemeClr val="tx1"/>
                </a:solidFill>
                <a:effectLst/>
                <a:latin typeface="+mn-lt"/>
                <a:ea typeface="+mn-ea"/>
                <a:cs typeface="+mn-cs"/>
              </a:rPr>
              <a:t>In summary, teaching social skills is the vehicle educators use to reach their goal of a more positive social culture in school. Teaching goes a long way to ensure students have a common experience at school.</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Lesson plans, teaching schedules, and special activities and events are planned to guide the ongoing teaching of expected behaviors. Teaching of expectations should also include a plan to ensure that new students and staff are provided the opportunity to learn the behaviors that will lead to success in their new school.</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24</a:t>
            </a:fld>
            <a:endParaRPr lang="en-US" dirty="0"/>
          </a:p>
        </p:txBody>
      </p:sp>
    </p:spTree>
    <p:extLst>
      <p:ext uri="{BB962C8B-B14F-4D97-AF65-F5344CB8AC3E}">
        <p14:creationId xmlns:p14="http://schemas.microsoft.com/office/powerpoint/2010/main" val="339797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support all staff and guide them to teach social skills, the SW- PBS Leadership Team will need to guide the development of lesson plans. In general, the SW-PBS Leadership Team will want to ensure you have lessons for all components of your social behavioral curriculum as described in the Clarifying Expected Behavior course. Lessons will be needed for: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Behaviors/rules on your school’s matrix</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Non-classroom procedures (arrival, cafeteria, playground rules, dismissal, etc.)</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Classroom rules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Classroom procedures</a:t>
            </a: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Non-classroom rules from the matrix and other non-classroom procedures are usually the first focus of teaching and therefore lesson writing. Focusing on teaching in non-classroom settings helps all staff practice using common language and learn the steps of directly teaching social behavior skills. Getting everyone involved in teaching in non-classroom settings can build a sense of course and common purpose. </a:t>
            </a:r>
          </a:p>
          <a:p>
            <a:r>
              <a:rPr lang="en-US" sz="1200" b="0" i="0" u="none" strike="noStrike" kern="1200" dirty="0">
                <a:solidFill>
                  <a:schemeClr val="tx1"/>
                </a:solidFill>
                <a:effectLst/>
                <a:latin typeface="+mn-lt"/>
                <a:ea typeface="+mn-ea"/>
                <a:cs typeface="+mn-cs"/>
              </a:rPr>
              <a:t>Full implementation of teaching lessons, starting with lessons for non-classroom rules and procedures first, will begin to leverage implementation efforts for fidelity and sustainability over time</a:t>
            </a:r>
            <a:r>
              <a:rPr lang="en-US" sz="1200" b="0" i="0" u="none" strike="noStrike" kern="1200" baseline="30000" dirty="0">
                <a:solidFill>
                  <a:schemeClr val="tx1"/>
                </a:solidFill>
                <a:effectLst/>
                <a:latin typeface="+mn-lt"/>
                <a:ea typeface="+mn-ea"/>
                <a:cs typeface="+mn-cs"/>
              </a:rPr>
              <a:t>3</a:t>
            </a:r>
            <a:r>
              <a:rPr lang="en-US" sz="1200" b="0" i="0" u="none" strike="noStrike" kern="1200" dirty="0">
                <a:solidFill>
                  <a:schemeClr val="tx1"/>
                </a:solidFill>
                <a:effectLst/>
                <a:latin typeface="+mn-lt"/>
                <a:ea typeface="+mn-ea"/>
                <a:cs typeface="+mn-cs"/>
              </a:rPr>
              <a:t>.</a:t>
            </a:r>
            <a:endParaRPr lang="en-US" dirty="0"/>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25</a:t>
            </a:fld>
            <a:endParaRPr lang="en-US"/>
          </a:p>
        </p:txBody>
      </p:sp>
    </p:spTree>
    <p:extLst>
      <p:ext uri="{BB962C8B-B14F-4D97-AF65-F5344CB8AC3E}">
        <p14:creationId xmlns:p14="http://schemas.microsoft.com/office/powerpoint/2010/main" val="59391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Direct participants to read the slide.  Provide approximately 5-7 minutes</a:t>
            </a:r>
            <a:r>
              <a:rPr lang="en-US" b="1" baseline="0" dirty="0"/>
              <a:t> for the discussion.</a:t>
            </a:r>
            <a:endParaRPr lang="en-US" b="1"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26</a:t>
            </a:fld>
            <a:endParaRPr lang="en-US" dirty="0"/>
          </a:p>
        </p:txBody>
      </p:sp>
    </p:spTree>
    <p:extLst>
      <p:ext uri="{BB962C8B-B14F-4D97-AF65-F5344CB8AC3E}">
        <p14:creationId xmlns:p14="http://schemas.microsoft.com/office/powerpoint/2010/main" val="296684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27</a:t>
            </a:fld>
            <a:endParaRPr lang="en-US"/>
          </a:p>
        </p:txBody>
      </p:sp>
    </p:spTree>
    <p:extLst>
      <p:ext uri="{BB962C8B-B14F-4D97-AF65-F5344CB8AC3E}">
        <p14:creationId xmlns:p14="http://schemas.microsoft.com/office/powerpoint/2010/main" val="266551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mn-ea"/>
                <a:cs typeface="+mn-cs"/>
              </a:rPr>
              <a:t>Below are some ideas of how the SW-PBS Leadership Team might prioritize which lessons to write first: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Consider guiding the staff to write lessons for the All Settings behaviors first. Your team and school will have determined those skills as needed throughout the school; therefore, this might be considered a good place to start lesson writing.</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Non-classroom procedures need to be explicitly taught with fidelity, consistency, and equity. An overview of procedures for the most common settings needs to be introduced at the beginning of every year (e.g., hallways, cafeteria, etc.). Once introduced, more detailed lessons on specific behaviors (e.g., how to treat cafeteria servers) can be taught.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Review your draft matrix to decide if there are 2-3 rules listed that could logically be combined into one lesson. For example, an elementary matrix may list “flush” and “wash hands with soap and water” on the matrix. Both of these could be included in one lesson. A high school matrix may list “walk,” “use quiet voice,” and “take care of items in the hallways,” which could all be addressed in one lesson.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Review your office discipline referral data. What unexpected behaviors occur most frequently? What skill from your matrix do you want students to do instead? For example, if physical aggression was a frequent unexpected behavior, the specific be- </a:t>
            </a:r>
            <a:r>
              <a:rPr lang="en-US" sz="1200" b="0" i="0" u="none" strike="noStrike" kern="1200" dirty="0" err="1">
                <a:solidFill>
                  <a:schemeClr val="tx1"/>
                </a:solidFill>
                <a:effectLst/>
                <a:latin typeface="+mn-lt"/>
                <a:ea typeface="+mn-ea"/>
                <a:cs typeface="+mn-cs"/>
              </a:rPr>
              <a:t>havior</a:t>
            </a:r>
            <a:r>
              <a:rPr lang="en-US" sz="1200" b="0" i="0" u="none" strike="noStrike" kern="1200" dirty="0">
                <a:solidFill>
                  <a:schemeClr val="tx1"/>
                </a:solidFill>
                <a:effectLst/>
                <a:latin typeface="+mn-lt"/>
                <a:ea typeface="+mn-ea"/>
                <a:cs typeface="+mn-cs"/>
              </a:rPr>
              <a:t> of keeping hands and feet to self would be an important lesson to write.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Review your office discipline referral data to determine the non-classroom location of frequent unexpected behaviors. What skill from your matrix do you want students to do instead in that location? If unexpected behaviors take place in the hallways, do specific lessons need to be written to address getting to class on time?</a:t>
            </a:r>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2E3D719-8F5E-4838-A251-CE892DCD22FB}" type="slidenum">
              <a:rPr lang="en-US">
                <a:latin typeface="Calibri" panose="020F0502020204030204" pitchFamily="34" charset="0"/>
              </a:rPr>
              <a:pPr eaLnBrk="1" hangingPunct="1"/>
              <a:t>28</a:t>
            </a:fld>
            <a:endParaRPr lang="en-US">
              <a:latin typeface="Calibri" panose="020F0502020204030204" pitchFamily="34" charset="0"/>
            </a:endParaRPr>
          </a:p>
        </p:txBody>
      </p:sp>
    </p:spTree>
    <p:extLst>
      <p:ext uri="{BB962C8B-B14F-4D97-AF65-F5344CB8AC3E}">
        <p14:creationId xmlns:p14="http://schemas.microsoft.com/office/powerpoint/2010/main" val="3110519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your team begins to think about developing lessons to teach social skills you will want to be purposeful in involving others. Whoever is involved in lesson writing should be instructed to write DRAFT on lessons they develop to indicate feedback will be asked for. Also instruct lesson planners to write </a:t>
            </a:r>
            <a:r>
              <a:rPr lang="en-US" sz="1200" b="1" i="0" u="none" strike="noStrike" kern="1200" dirty="0">
                <a:solidFill>
                  <a:schemeClr val="tx1"/>
                </a:solidFill>
                <a:effectLst/>
                <a:latin typeface="+mn-lt"/>
                <a:ea typeface="+mn-ea"/>
                <a:cs typeface="+mn-cs"/>
              </a:rPr>
              <a:t>THE DATE </a:t>
            </a:r>
            <a:r>
              <a:rPr lang="en-US" sz="1200" b="0" i="0" u="none" strike="noStrike" kern="1200" dirty="0">
                <a:solidFill>
                  <a:schemeClr val="tx1"/>
                </a:solidFill>
                <a:effectLst/>
                <a:latin typeface="+mn-lt"/>
                <a:ea typeface="+mn-ea"/>
                <a:cs typeface="+mn-cs"/>
              </a:rPr>
              <a:t>on the lesson to help you keep track of various versions. In the next few lessons, you will learn about the templates used to write the lessons.</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29</a:t>
            </a:fld>
            <a:endParaRPr lang="en-US"/>
          </a:p>
        </p:txBody>
      </p:sp>
    </p:spTree>
    <p:extLst>
      <p:ext uri="{BB962C8B-B14F-4D97-AF65-F5344CB8AC3E}">
        <p14:creationId xmlns:p14="http://schemas.microsoft.com/office/powerpoint/2010/main" val="1632263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anose="020B0600070205080204" pitchFamily="34" charset="-128"/>
              </a:rPr>
              <a:t>“Involving</a:t>
            </a:r>
            <a:r>
              <a:rPr lang="en-US" baseline="0" dirty="0">
                <a:ea typeface="ＭＳ Ｐゴシック" panose="020B0600070205080204" pitchFamily="34" charset="-128"/>
              </a:rPr>
              <a:t> all staff in writing the lesson plans will increase the likelihood that they will be utilized by all stakeholders.  Here are suggestions to involve stakeholders in writing social behavioral lessons.”</a:t>
            </a:r>
          </a:p>
          <a:p>
            <a:pPr rtl="0"/>
            <a:r>
              <a:rPr lang="en-US" sz="1200" b="0" i="0" u="none" strike="noStrike" kern="1200" dirty="0">
                <a:solidFill>
                  <a:schemeClr val="tx1"/>
                </a:solidFill>
                <a:effectLst/>
                <a:latin typeface="+mn-lt"/>
                <a:ea typeface="+mn-ea"/>
                <a:cs typeface="+mn-cs"/>
              </a:rPr>
              <a:t>Your team can involve students as well as staff in the development of teaching or training materials to increase the viability and relevancy of the desired behaviors. Family and community members can also be recruited to not only teach expected behaviors in school and community settings, but can also be tremendous resources for providing a compelling rationale for schoolwide expectations in the context of life outside or beyond the school setting.</a:t>
            </a:r>
          </a:p>
          <a:p>
            <a:pPr rtl="0"/>
            <a:r>
              <a:rPr lang="en-US" sz="1200" b="0" i="0" u="none" strike="noStrike" kern="1200" dirty="0">
                <a:solidFill>
                  <a:schemeClr val="tx1"/>
                </a:solidFill>
                <a:effectLst/>
                <a:latin typeface="+mn-lt"/>
                <a:ea typeface="+mn-ea"/>
                <a:cs typeface="+mn-cs"/>
              </a:rPr>
              <a:t>There are a number of ways to get input from others but the most important thing to do is to seek and consider the feedback you get. Following are a few suggestions: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vertical/grade level/department teams for lesson suggestions.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ALL support staff (cafeteria supervisors, resource officers, secretaries, custodians, bus drivers) for lesson suggestions.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During a designated class period, discuss lesson ideas with all students. Have students turn in their suggestions.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Create a SW-PBS Advisory Council to both advise the Leadership Team and to gather input from the student body.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for family input at Back to School Night, in school newsletter, and during parent conferences (a task to do while they are waiting).</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Build a system of regularly scheduled opportunities to send information home to families (weekly folders, school newsletter with regular feature of “lesson of the week,” information about how to use lesson content at home, updates from the building administrator, district updates).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Conduct short surveys to ask staff, students and families to share their questions, ideas and views about SW-PBS lessons.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drama classes to write, direct and act in video lessons.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Provide information to local newspapers, TV and radio stations.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Ask communication classes to write and broadcast daily/weekly lessons and announcements.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It is important to remember that regardless of who writes them, lessons are drafts until reviewed, understood and approved by the appropriate stakeholders.</a:t>
            </a:r>
          </a:p>
          <a:p>
            <a:pPr eaLnBrk="1" hangingPunct="1"/>
            <a:endParaRPr lang="en-US" dirty="0">
              <a:ea typeface="ＭＳ Ｐゴシック" panose="020B0600070205080204" pitchFamily="34" charset="-128"/>
            </a:endParaRPr>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9B212F9-4196-4088-BA61-B1FE9CDBB96E}" type="slidenum">
              <a:rPr lang="en-US">
                <a:latin typeface="Calibri" panose="020F0502020204030204" pitchFamily="34" charset="0"/>
              </a:rPr>
              <a:pPr eaLnBrk="1" hangingPunct="1"/>
              <a:t>30</a:t>
            </a:fld>
            <a:endParaRPr lang="en-US">
              <a:latin typeface="Calibri" panose="020F0502020204030204" pitchFamily="34" charset="0"/>
            </a:endParaRPr>
          </a:p>
        </p:txBody>
      </p:sp>
    </p:spTree>
    <p:extLst>
      <p:ext uri="{BB962C8B-B14F-4D97-AF65-F5344CB8AC3E}">
        <p14:creationId xmlns:p14="http://schemas.microsoft.com/office/powerpoint/2010/main" val="328129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31</a:t>
            </a:fld>
            <a:endParaRPr lang="en-US"/>
          </a:p>
        </p:txBody>
      </p:sp>
    </p:spTree>
    <p:extLst>
      <p:ext uri="{BB962C8B-B14F-4D97-AF65-F5344CB8AC3E}">
        <p14:creationId xmlns:p14="http://schemas.microsoft.com/office/powerpoint/2010/main" val="25592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a:t>
            </a:fld>
            <a:endParaRPr lang="en-US"/>
          </a:p>
        </p:txBody>
      </p:sp>
    </p:spTree>
    <p:extLst>
      <p:ext uri="{BB962C8B-B14F-4D97-AF65-F5344CB8AC3E}">
        <p14:creationId xmlns:p14="http://schemas.microsoft.com/office/powerpoint/2010/main" val="1265750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So, let’s take a moment to briefly review where we’ve been, and where to next.</a:t>
            </a:r>
          </a:p>
          <a:p>
            <a:endParaRPr lang="en-US" b="0" dirty="0"/>
          </a:p>
          <a:p>
            <a:pPr rtl="0"/>
            <a:r>
              <a:rPr lang="en-US" sz="1200" b="0" i="0" u="none" strike="noStrike" kern="1200" dirty="0">
                <a:solidFill>
                  <a:schemeClr val="tx1"/>
                </a:solidFill>
                <a:effectLst/>
                <a:latin typeface="+mn-lt"/>
                <a:ea typeface="+mn-ea"/>
                <a:cs typeface="+mn-cs"/>
              </a:rPr>
              <a:t>At first it may seem overwhelming to teach students social behavior. Yet it is hard to deny that social skills are critical for success throughout life</a:t>
            </a:r>
            <a:r>
              <a:rPr lang="en-US" sz="1200" b="0" i="0" u="none" strike="noStrike" kern="1200" baseline="30000" dirty="0">
                <a:solidFill>
                  <a:schemeClr val="tx1"/>
                </a:solidFill>
                <a:effectLst/>
                <a:latin typeface="+mn-lt"/>
                <a:ea typeface="+mn-ea"/>
                <a:cs typeface="+mn-cs"/>
              </a:rPr>
              <a:t>4</a:t>
            </a:r>
            <a:r>
              <a:rPr lang="en-US" sz="1200" b="0" i="0" u="none" strike="noStrike" kern="1200" dirty="0">
                <a:solidFill>
                  <a:schemeClr val="tx1"/>
                </a:solidFill>
                <a:effectLst/>
                <a:latin typeface="+mn-lt"/>
                <a:ea typeface="+mn-ea"/>
                <a:cs typeface="+mn-cs"/>
              </a:rPr>
              <a:t>. It may be helpful to remember that students learn appropriate behavior in the same way they learn academic skills–through instruction, practice, feedback, re-teaching, and encouragement. It may also be helpful to remember that teaching these proactively can increase the likelihood students will follow the expectations, thereby also increasing academic instructional time</a:t>
            </a:r>
            <a:r>
              <a:rPr lang="en-US" sz="1200" b="0" i="0" u="none" strike="noStrike" kern="1200" baseline="30000" dirty="0">
                <a:solidFill>
                  <a:schemeClr val="tx1"/>
                </a:solidFill>
                <a:effectLst/>
                <a:latin typeface="+mn-lt"/>
                <a:ea typeface="+mn-ea"/>
                <a:cs typeface="+mn-cs"/>
              </a:rPr>
              <a:t>5</a:t>
            </a:r>
            <a:r>
              <a:rPr lang="en-US" sz="1200" b="0" i="0" u="none" strike="noStrike" kern="1200" dirty="0">
                <a:solidFill>
                  <a:schemeClr val="tx1"/>
                </a:solidFill>
                <a:effectLst/>
                <a:latin typeface="+mn-lt"/>
                <a:ea typeface="+mn-ea"/>
                <a:cs typeface="+mn-cs"/>
              </a:rPr>
              <a:t>.</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33</a:t>
            </a:fld>
            <a:endParaRPr lang="en-US"/>
          </a:p>
        </p:txBody>
      </p:sp>
    </p:spTree>
    <p:extLst>
      <p:ext uri="{BB962C8B-B14F-4D97-AF65-F5344CB8AC3E}">
        <p14:creationId xmlns:p14="http://schemas.microsoft.com/office/powerpoint/2010/main" val="3553280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a:t>
            </a:r>
          </a:p>
          <a:p>
            <a:endParaRPr lang="en-US" b="0" dirty="0"/>
          </a:p>
          <a:p>
            <a:pPr rtl="0"/>
            <a:r>
              <a:rPr lang="en-US" sz="1200" b="0" i="0" u="none" strike="noStrike" kern="1200" dirty="0">
                <a:solidFill>
                  <a:schemeClr val="tx1"/>
                </a:solidFill>
                <a:effectLst/>
                <a:latin typeface="+mn-lt"/>
                <a:ea typeface="+mn-ea"/>
                <a:cs typeface="+mn-cs"/>
              </a:rPr>
              <a:t>During this lesson, you learned why teaching social behavioral skills is important and how to plan a process for engaging all staff in prioritizing and writing lesson plans.</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How will you engage all staff in prioritizing and writing lesson plans for all components of your social behavioral curriculum? Lessons will be needed for:</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Behaviors/rules on your school’s matrix</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Non-classroom procedures (arrival, cafeteria, playground rules, dismissal, etc.)</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Classroom rules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Classroom procedures</a:t>
            </a:r>
          </a:p>
          <a:p>
            <a:pPr rtl="0"/>
            <a:r>
              <a:rPr lang="en-US" sz="1200" b="0" i="0" u="none" strike="noStrike" kern="1200" dirty="0">
                <a:solidFill>
                  <a:schemeClr val="tx1"/>
                </a:solidFill>
                <a:effectLst/>
                <a:latin typeface="+mn-lt"/>
                <a:ea typeface="+mn-ea"/>
                <a:cs typeface="+mn-cs"/>
              </a:rPr>
              <a:t>Next steps include updating your action plan. Develop action steps for planning the process of writing lesson plans.</a:t>
            </a:r>
          </a:p>
          <a:p>
            <a:br>
              <a:rPr lang="en-US" sz="1200" b="0" i="0" u="none" strike="noStrike" kern="1200" dirty="0">
                <a:solidFill>
                  <a:schemeClr val="tx1"/>
                </a:solidFill>
                <a:effectLst/>
                <a:latin typeface="+mn-lt"/>
                <a:ea typeface="+mn-ea"/>
                <a:cs typeface="+mn-cs"/>
              </a:rPr>
            </a:br>
            <a:r>
              <a:rPr lang="en-US" dirty="0"/>
              <a:t>Additional information about &lt;Topic&gt; can be found in </a:t>
            </a:r>
            <a:r>
              <a:rPr lang="en-US" dirty="0">
                <a:hlinkClick r:id="rId3"/>
              </a:rPr>
              <a:t>the MO SW-PBS Handbook </a:t>
            </a:r>
            <a:r>
              <a:rPr lang="en-US" dirty="0"/>
              <a:t>and the </a:t>
            </a:r>
            <a:r>
              <a:rPr lang="en-US" dirty="0">
                <a:hlinkClick r:id="rId3"/>
              </a:rPr>
              <a:t>MO SW-PBS Tier 1 Implementation Guide</a:t>
            </a:r>
            <a:r>
              <a:rPr lang="en-US" dirty="0"/>
              <a: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34</a:t>
            </a:fld>
            <a:endParaRPr lang="en-US"/>
          </a:p>
        </p:txBody>
      </p:sp>
    </p:spTree>
    <p:extLst>
      <p:ext uri="{BB962C8B-B14F-4D97-AF65-F5344CB8AC3E}">
        <p14:creationId xmlns:p14="http://schemas.microsoft.com/office/powerpoint/2010/main" val="368290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35</a:t>
            </a:fld>
            <a:endParaRPr lang="en-US"/>
          </a:p>
        </p:txBody>
      </p:sp>
    </p:spTree>
    <p:extLst>
      <p:ext uri="{BB962C8B-B14F-4D97-AF65-F5344CB8AC3E}">
        <p14:creationId xmlns:p14="http://schemas.microsoft.com/office/powerpoint/2010/main" val="1198543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p:txBody>
      </p:sp>
      <p:sp>
        <p:nvSpPr>
          <p:cNvPr id="4" name="Slide Number Placeholder 3"/>
          <p:cNvSpPr>
            <a:spLocks noGrp="1"/>
          </p:cNvSpPr>
          <p:nvPr>
            <p:ph type="sldNum" sz="quarter" idx="5"/>
          </p:nvPr>
        </p:nvSpPr>
        <p:spPr/>
        <p:txBody>
          <a:bodyPr/>
          <a:lstStyle/>
          <a:p>
            <a:fld id="{D30D00DC-D814-FF46-9FCA-B77CBD9BE43E}" type="slidenum">
              <a:rPr lang="en-US" smtClean="0"/>
              <a:t>36</a:t>
            </a:fld>
            <a:endParaRPr lang="en-US"/>
          </a:p>
        </p:txBody>
      </p:sp>
    </p:spTree>
    <p:extLst>
      <p:ext uri="{BB962C8B-B14F-4D97-AF65-F5344CB8AC3E}">
        <p14:creationId xmlns:p14="http://schemas.microsoft.com/office/powerpoint/2010/main" val="290087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37</a:t>
            </a:fld>
            <a:endParaRPr lang="en-US"/>
          </a:p>
        </p:txBody>
      </p:sp>
    </p:spTree>
    <p:extLst>
      <p:ext uri="{BB962C8B-B14F-4D97-AF65-F5344CB8AC3E}">
        <p14:creationId xmlns:p14="http://schemas.microsoft.com/office/powerpoint/2010/main" val="1925881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latin typeface="Arial" panose="020B0604020202020204" pitchFamily="34" charset="0"/>
              </a:rPr>
              <a:t>Facilitator: Select an attention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38</a:t>
            </a:fld>
            <a:endParaRPr lang="en-US"/>
          </a:p>
        </p:txBody>
      </p:sp>
    </p:spTree>
    <p:extLst>
      <p:ext uri="{BB962C8B-B14F-4D97-AF65-F5344CB8AC3E}">
        <p14:creationId xmlns:p14="http://schemas.microsoft.com/office/powerpoint/2010/main" val="1602780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t>Select an introductions activity.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39</a:t>
            </a:fld>
            <a:endParaRPr lang="en-US"/>
          </a:p>
        </p:txBody>
      </p:sp>
    </p:spTree>
    <p:extLst>
      <p:ext uri="{BB962C8B-B14F-4D97-AF65-F5344CB8AC3E}">
        <p14:creationId xmlns:p14="http://schemas.microsoft.com/office/powerpoint/2010/main" val="1231818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40</a:t>
            </a:fld>
            <a:endParaRPr lang="en-US"/>
          </a:p>
        </p:txBody>
      </p:sp>
    </p:spTree>
    <p:extLst>
      <p:ext uri="{BB962C8B-B14F-4D97-AF65-F5344CB8AC3E}">
        <p14:creationId xmlns:p14="http://schemas.microsoft.com/office/powerpoint/2010/main" val="1140839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41</a:t>
            </a:fld>
            <a:endParaRPr lang="en-US"/>
          </a:p>
        </p:txBody>
      </p:sp>
    </p:spTree>
    <p:extLst>
      <p:ext uri="{BB962C8B-B14F-4D97-AF65-F5344CB8AC3E}">
        <p14:creationId xmlns:p14="http://schemas.microsoft.com/office/powerpoint/2010/main" val="3243125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42</a:t>
            </a:fld>
            <a:endParaRPr lang="en-US"/>
          </a:p>
        </p:txBody>
      </p:sp>
    </p:spTree>
    <p:extLst>
      <p:ext uri="{BB962C8B-B14F-4D97-AF65-F5344CB8AC3E}">
        <p14:creationId xmlns:p14="http://schemas.microsoft.com/office/powerpoint/2010/main" val="336415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a:t>
            </a:r>
            <a:r>
              <a:rPr lang="en-US" b="0" dirty="0"/>
              <a:t>  </a:t>
            </a:r>
            <a:r>
              <a:rPr lang="en-US" dirty="0">
                <a:latin typeface="Arial" panose="020B0604020202020204" pitchFamily="34" charset="0"/>
              </a:rPr>
              <a:t>Facilitator: Select an attention signal. </a:t>
            </a:r>
          </a:p>
          <a:p>
            <a:r>
              <a:rPr lang="en-US" b="1" dirty="0"/>
              <a:t>To Know/To Say:</a:t>
            </a:r>
            <a:r>
              <a:rPr lang="en-US" b="0" dirty="0"/>
              <a:t>  </a:t>
            </a: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a:t>
            </a:fld>
            <a:endParaRPr lang="en-US"/>
          </a:p>
        </p:txBody>
      </p:sp>
    </p:spTree>
    <p:extLst>
      <p:ext uri="{BB962C8B-B14F-4D97-AF65-F5344CB8AC3E}">
        <p14:creationId xmlns:p14="http://schemas.microsoft.com/office/powerpoint/2010/main" val="719418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normAutofit/>
          </a:bodyPr>
          <a:lstStyle/>
          <a:p>
            <a:r>
              <a:rPr lang="en-US" b="1" dirty="0"/>
              <a:t>Read the slide.  Provide approximately 1 minute for participants to consider the last question.</a:t>
            </a:r>
          </a:p>
        </p:txBody>
      </p:sp>
      <p:sp>
        <p:nvSpPr>
          <p:cNvPr id="4" name="Slide Number Placeholder 3"/>
          <p:cNvSpPr>
            <a:spLocks noGrp="1"/>
          </p:cNvSpPr>
          <p:nvPr>
            <p:ph type="sldNum" sz="quarter" idx="10"/>
          </p:nvPr>
        </p:nvSpPr>
        <p:spPr/>
        <p:txBody>
          <a:bodyPr/>
          <a:lstStyle/>
          <a:p>
            <a:fld id="{A875B4DD-DD12-5549-9756-868EB0781E70}" type="slidenum">
              <a:rPr lang="en-US" smtClean="0"/>
              <a:pPr/>
              <a:t>43</a:t>
            </a:fld>
            <a:endParaRPr lang="en-US" dirty="0"/>
          </a:p>
        </p:txBody>
      </p:sp>
    </p:spTree>
    <p:extLst>
      <p:ext uri="{BB962C8B-B14F-4D97-AF65-F5344CB8AC3E}">
        <p14:creationId xmlns:p14="http://schemas.microsoft.com/office/powerpoint/2010/main" val="7927939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Directly teaching social skills encourages use of a common language among all staff. By using common language, we ensure consistency for all students which is especially important for students who are at-risk and high-risk of behavior incidents.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44</a:t>
            </a:fld>
            <a:endParaRPr lang="en-US"/>
          </a:p>
        </p:txBody>
      </p:sp>
    </p:spTree>
    <p:extLst>
      <p:ext uri="{BB962C8B-B14F-4D97-AF65-F5344CB8AC3E}">
        <p14:creationId xmlns:p14="http://schemas.microsoft.com/office/powerpoint/2010/main" val="1335330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45</a:t>
            </a:fld>
            <a:endParaRPr lang="en-US"/>
          </a:p>
        </p:txBody>
      </p:sp>
    </p:spTree>
    <p:extLst>
      <p:ext uri="{BB962C8B-B14F-4D97-AF65-F5344CB8AC3E}">
        <p14:creationId xmlns:p14="http://schemas.microsoft.com/office/powerpoint/2010/main" val="11181537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46</a:t>
            </a:fld>
            <a:endParaRPr lang="en-US"/>
          </a:p>
        </p:txBody>
      </p:sp>
    </p:spTree>
    <p:extLst>
      <p:ext uri="{BB962C8B-B14F-4D97-AF65-F5344CB8AC3E}">
        <p14:creationId xmlns:p14="http://schemas.microsoft.com/office/powerpoint/2010/main" val="375556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It is important for schools to write lesson plans that meet the needs of their students. To assist with the task of writing lesson plans for students who are at the acquisition phase, MO SW-PBS has developed a lesson plan template that can be utilized.</a:t>
            </a:r>
          </a:p>
          <a:p>
            <a:pPr rtl="0"/>
            <a:r>
              <a:rPr lang="en-US" sz="1200" b="0" i="0" u="none" strike="noStrike" kern="1200" dirty="0">
                <a:solidFill>
                  <a:schemeClr val="tx1"/>
                </a:solidFill>
                <a:effectLst/>
                <a:latin typeface="+mn-lt"/>
                <a:ea typeface="+mn-ea"/>
                <a:cs typeface="+mn-cs"/>
              </a:rPr>
              <a:t> </a:t>
            </a:r>
          </a:p>
          <a:p>
            <a:pPr rtl="0"/>
            <a:r>
              <a:rPr lang="en-US" sz="1200" b="0" i="0" u="none" strike="noStrike" kern="1200" dirty="0">
                <a:solidFill>
                  <a:schemeClr val="tx1"/>
                </a:solidFill>
                <a:effectLst/>
                <a:latin typeface="+mn-lt"/>
                <a:ea typeface="+mn-ea"/>
                <a:cs typeface="+mn-cs"/>
              </a:rPr>
              <a:t>The rest of this lesson will describe all sections of the acquisition lesson plan format/template and provide examples that span grade levels.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47</a:t>
            </a:fld>
            <a:endParaRPr lang="en-US"/>
          </a:p>
        </p:txBody>
      </p:sp>
    </p:spTree>
    <p:extLst>
      <p:ext uri="{BB962C8B-B14F-4D97-AF65-F5344CB8AC3E}">
        <p14:creationId xmlns:p14="http://schemas.microsoft.com/office/powerpoint/2010/main" val="2953252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Skill Definition and Context</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first items that every lesson plan should include are: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Expectation</a:t>
            </a:r>
            <a:r>
              <a:rPr lang="en-US" sz="1200" b="0" i="0" u="none" strike="noStrike" kern="1200" dirty="0">
                <a:solidFill>
                  <a:schemeClr val="tx1"/>
                </a:solidFill>
                <a:effectLst/>
                <a:latin typeface="+mn-lt"/>
                <a:ea typeface="+mn-ea"/>
                <a:cs typeface="+mn-cs"/>
              </a:rPr>
              <a:t> from your schools matrix to help staff see how the lesson ties to the common language.</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Specific Behavior(s) and/or Procedures</a:t>
            </a:r>
            <a:r>
              <a:rPr lang="en-US" sz="1200" b="0" i="0" u="none" strike="noStrike" kern="1200" dirty="0">
                <a:solidFill>
                  <a:schemeClr val="tx1"/>
                </a:solidFill>
                <a:effectLst/>
                <a:latin typeface="+mn-lt"/>
                <a:ea typeface="+mn-ea"/>
                <a:cs typeface="+mn-cs"/>
              </a:rPr>
              <a:t> which is a clear description of the skill to be taught.</a:t>
            </a:r>
          </a:p>
          <a:p>
            <a:pPr marL="171450" indent="-171450" rtl="0" fontAlgn="base">
              <a:buFont typeface="Arial" panose="020B0604020202020204" pitchFamily="34" charset="0"/>
              <a:buChar char="•"/>
            </a:pPr>
            <a:r>
              <a:rPr lang="en-US" sz="1200" b="1" i="0" u="none" strike="noStrike" kern="1200" dirty="0">
                <a:solidFill>
                  <a:schemeClr val="tx1"/>
                </a:solidFill>
                <a:effectLst/>
                <a:latin typeface="+mn-lt"/>
                <a:ea typeface="+mn-ea"/>
                <a:cs typeface="+mn-cs"/>
              </a:rPr>
              <a:t>Context</a:t>
            </a:r>
            <a:r>
              <a:rPr lang="en-US" sz="1200" b="0" i="0" u="none" strike="noStrike" kern="1200" dirty="0">
                <a:solidFill>
                  <a:schemeClr val="tx1"/>
                </a:solidFill>
                <a:effectLst/>
                <a:latin typeface="+mn-lt"/>
                <a:ea typeface="+mn-ea"/>
                <a:cs typeface="+mn-cs"/>
              </a:rPr>
              <a:t> to identify the location(s) where the behavior is expected.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information gives those teaching the lesson a clear understanding of the purpose of the skill and where the skill will be expected to be used.</a:t>
            </a:r>
          </a:p>
          <a:p>
            <a:br>
              <a:rPr lang="en-US" dirty="0"/>
            </a:br>
            <a:br>
              <a:rPr lang="en-US" dirty="0"/>
            </a:b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48</a:t>
            </a:fld>
            <a:endParaRPr lang="en-US" dirty="0"/>
          </a:p>
        </p:txBody>
      </p:sp>
    </p:spTree>
    <p:extLst>
      <p:ext uri="{BB962C8B-B14F-4D97-AF65-F5344CB8AC3E}">
        <p14:creationId xmlns:p14="http://schemas.microsoft.com/office/powerpoint/2010/main" val="4044905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Direct Teaching or Orientation</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Each lesson plan for initial learning of a skill, regardless of the age of the students, will include ideas for teachers to directly teach the skill. Instruction of social behaviors for younger students in initial lessons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for </a:t>
            </a:r>
            <a:r>
              <a:rPr lang="en-US" sz="1200" b="1" i="0" u="none" strike="noStrike" kern="1200" dirty="0">
                <a:solidFill>
                  <a:schemeClr val="tx1"/>
                </a:solidFill>
                <a:effectLst/>
                <a:latin typeface="+mn-lt"/>
                <a:ea typeface="+mn-ea"/>
                <a:cs typeface="+mn-cs"/>
              </a:rPr>
              <a:t>Acquisition </a:t>
            </a:r>
            <a:r>
              <a:rPr lang="en-US" sz="1200" b="0" i="0" u="none" strike="noStrike" kern="1200" dirty="0">
                <a:solidFill>
                  <a:schemeClr val="tx1"/>
                </a:solidFill>
                <a:effectLst/>
                <a:latin typeface="+mn-lt"/>
                <a:ea typeface="+mn-ea"/>
                <a:cs typeface="+mn-cs"/>
              </a:rPr>
              <a:t>includes tell, show and practice. </a:t>
            </a:r>
          </a:p>
          <a:p>
            <a:pPr marL="171450" indent="-171450" rtl="0">
              <a:buFont typeface="Arial" panose="020B0604020202020204" pitchFamily="34" charset="0"/>
              <a:buChar char="•"/>
            </a:pPr>
            <a:r>
              <a:rPr lang="en-US" sz="1200" b="1" i="0" u="none" strike="noStrike" kern="1200" dirty="0">
                <a:solidFill>
                  <a:schemeClr val="tx1"/>
                </a:solidFill>
                <a:effectLst/>
                <a:latin typeface="+mn-lt"/>
                <a:ea typeface="+mn-ea"/>
                <a:cs typeface="+mn-cs"/>
              </a:rPr>
              <a:t>Tell </a:t>
            </a:r>
            <a:r>
              <a:rPr lang="en-US" sz="1200" b="0" i="0" u="none" strike="noStrike" kern="1200" dirty="0">
                <a:solidFill>
                  <a:schemeClr val="tx1"/>
                </a:solidFill>
                <a:effectLst/>
                <a:latin typeface="+mn-lt"/>
                <a:ea typeface="+mn-ea"/>
                <a:cs typeface="+mn-cs"/>
              </a:rPr>
              <a:t>means introducing the skill or behavior by directly telling the student the definition, the specific steps needed to correctly perform the skill and the location in which the skill will be expected. </a:t>
            </a:r>
          </a:p>
          <a:p>
            <a:pPr marL="171450" indent="-171450" rtl="0">
              <a:buFont typeface="Arial" panose="020B0604020202020204" pitchFamily="34" charset="0"/>
              <a:buChar char="•"/>
            </a:pPr>
            <a:r>
              <a:rPr lang="en-US" sz="1200" b="1" i="0" u="none" strike="noStrike" kern="1200" dirty="0">
                <a:solidFill>
                  <a:schemeClr val="tx1"/>
                </a:solidFill>
                <a:effectLst/>
                <a:latin typeface="+mn-lt"/>
                <a:ea typeface="+mn-ea"/>
                <a:cs typeface="+mn-cs"/>
              </a:rPr>
              <a:t>Show </a:t>
            </a:r>
            <a:r>
              <a:rPr lang="en-US" sz="1200" b="0" i="0" u="none" strike="noStrike" kern="1200" dirty="0">
                <a:solidFill>
                  <a:schemeClr val="tx1"/>
                </a:solidFill>
                <a:effectLst/>
                <a:latin typeface="+mn-lt"/>
                <a:ea typeface="+mn-ea"/>
                <a:cs typeface="+mn-cs"/>
              </a:rPr>
              <a:t>means the teacher demonstrates or models the expected behavior. The teacher clarifies the difference between following the behavior and not following the behavior by providing positive examples and a negative example (non- example). </a:t>
            </a:r>
            <a:r>
              <a:rPr lang="en-US" sz="1200" b="1" i="0" u="none" strike="noStrike" kern="1200" dirty="0">
                <a:solidFill>
                  <a:schemeClr val="tx1"/>
                </a:solidFill>
                <a:effectLst/>
                <a:latin typeface="+mn-lt"/>
                <a:ea typeface="+mn-ea"/>
                <a:cs typeface="+mn-cs"/>
              </a:rPr>
              <a:t>Remember only an adult should demonstrate the non-example. Students in the class then demonstrate the examples. </a:t>
            </a: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guided </a:t>
            </a:r>
            <a:r>
              <a:rPr lang="en-US" sz="1200" b="1" i="0" u="none" strike="noStrike" kern="1200" dirty="0">
                <a:solidFill>
                  <a:schemeClr val="tx1"/>
                </a:solidFill>
                <a:effectLst/>
                <a:latin typeface="+mn-lt"/>
                <a:ea typeface="+mn-ea"/>
                <a:cs typeface="+mn-cs"/>
              </a:rPr>
              <a:t>practice</a:t>
            </a:r>
            <a:r>
              <a:rPr lang="en-US" sz="1200" b="0" i="0" u="none" strike="noStrike" kern="1200" dirty="0">
                <a:solidFill>
                  <a:schemeClr val="tx1"/>
                </a:solidFill>
                <a:effectLst/>
                <a:latin typeface="+mn-lt"/>
                <a:ea typeface="+mn-ea"/>
                <a:cs typeface="+mn-cs"/>
              </a:rPr>
              <a:t> component of the lesson is a pivotal part of every lesson. Guided practice ensures that students can accurately and appropriately demonstrate the skill steps</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Optimally, practice should occur in the appropriate setting(s) to effectively teach expected behaviors and procedures.</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49</a:t>
            </a:fld>
            <a:endParaRPr lang="en-US" dirty="0"/>
          </a:p>
        </p:txBody>
      </p:sp>
    </p:spTree>
    <p:extLst>
      <p:ext uri="{BB962C8B-B14F-4D97-AF65-F5344CB8AC3E}">
        <p14:creationId xmlns:p14="http://schemas.microsoft.com/office/powerpoint/2010/main" val="10045178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acquisition lesson plan for older students provides a section for </a:t>
            </a:r>
            <a:r>
              <a:rPr lang="en-US" sz="1200" b="1" i="0" u="none" strike="noStrike" kern="1200" dirty="0">
                <a:solidFill>
                  <a:schemeClr val="tx1"/>
                </a:solidFill>
                <a:effectLst/>
                <a:latin typeface="+mn-lt"/>
                <a:ea typeface="+mn-ea"/>
                <a:cs typeface="+mn-cs"/>
              </a:rPr>
              <a:t>Orientation</a:t>
            </a:r>
            <a:r>
              <a:rPr lang="en-US" sz="1200" b="0" i="0" u="none" strike="noStrike" kern="1200" dirty="0">
                <a:solidFill>
                  <a:schemeClr val="tx1"/>
                </a:solidFill>
                <a:effectLst/>
                <a:latin typeface="+mn-lt"/>
                <a:ea typeface="+mn-ea"/>
                <a:cs typeface="+mn-cs"/>
              </a:rPr>
              <a:t>. These lesson plans will include information about how students new to a building receive instruction about the skill as it pertains to the particular building. An orientation plan for new 6th graders to a middle school or freshman in high school will describe how those students will learn all the behaviors and procedures unique to that building (e.g. cafeteria procedures, arrival and dismissal, use of electronic devices).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Orientation also includes information about how new students who transfer in during the year will receive instruction and guidance to help them feel welcome so they can become a member of the school community. The orientation plan also helps provide a rationale for why these skills are important for school success and life after graduation.</a:t>
            </a:r>
          </a:p>
          <a:p>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50</a:t>
            </a:fld>
            <a:endParaRPr lang="en-US" dirty="0"/>
          </a:p>
        </p:txBody>
      </p:sp>
    </p:spTree>
    <p:extLst>
      <p:ext uri="{BB962C8B-B14F-4D97-AF65-F5344CB8AC3E}">
        <p14:creationId xmlns:p14="http://schemas.microsoft.com/office/powerpoint/2010/main" val="909966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1" i="0" u="none" strike="noStrike" kern="1200" dirty="0">
                <a:solidFill>
                  <a:schemeClr val="tx1"/>
                </a:solidFill>
                <a:effectLst/>
                <a:latin typeface="+mn-lt"/>
                <a:ea typeface="+mn-ea"/>
                <a:cs typeface="+mn-cs"/>
              </a:rPr>
              <a:t>Generalization Strategies</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Generalization is the fourth phase of learning where behavior occurs under different conditions other than those taught (people, settings, etc.). To help students maintain skills being taught and to encourage use of the skills in a variety of situations, generalization strategies are included in the lesson plan. These generalization strategies include: 1) pre-corrects or reminders, 2) supervision, and 3) feedback on performance.</a:t>
            </a:r>
          </a:p>
          <a:p>
            <a:pPr rtl="0"/>
            <a:endParaRPr lang="en-US" sz="1200" b="0" i="0" u="none" strike="noStrike" kern="1200" dirty="0">
              <a:solidFill>
                <a:schemeClr val="tx1"/>
              </a:solidFill>
              <a:effectLst/>
              <a:latin typeface="+mn-lt"/>
              <a:ea typeface="+mn-ea"/>
              <a:cs typeface="+mn-cs"/>
            </a:endParaRPr>
          </a:p>
          <a:p>
            <a:pPr rtl="0"/>
            <a:r>
              <a:rPr lang="en-US" sz="1200" b="1" i="1" u="none" strike="noStrike" kern="1200" dirty="0">
                <a:solidFill>
                  <a:schemeClr val="tx1"/>
                </a:solidFill>
                <a:effectLst/>
                <a:latin typeface="+mn-lt"/>
                <a:ea typeface="+mn-ea"/>
                <a:cs typeface="+mn-cs"/>
              </a:rPr>
              <a:t>Pre-Correct/Remind </a:t>
            </a:r>
            <a:r>
              <a:rPr lang="en-US" sz="1200" b="0" i="0" u="none" strike="noStrike" kern="1200" dirty="0">
                <a:solidFill>
                  <a:schemeClr val="tx1"/>
                </a:solidFill>
                <a:effectLst/>
                <a:latin typeface="+mn-lt"/>
                <a:ea typeface="+mn-ea"/>
                <a:cs typeface="+mn-cs"/>
              </a:rPr>
              <a:t>= Reminders before entering a setting or performing a task to promote successful demonstration of expected behaviors. Pre-corrects are best used after students have been formally taught and reminded of the correct behavior and procedures for a given setting. When a teacher can anticipate students may have difficulty, a pre-correct is given to them about the expected behavior</a:t>
            </a:r>
            <a:r>
              <a:rPr lang="en-US" sz="1200" b="0" i="0" u="none" strike="noStrike" kern="1200" baseline="30000" dirty="0">
                <a:solidFill>
                  <a:schemeClr val="tx1"/>
                </a:solidFill>
                <a:effectLst/>
                <a:latin typeface="+mn-lt"/>
                <a:ea typeface="+mn-ea"/>
                <a:cs typeface="+mn-cs"/>
              </a:rPr>
              <a:t>3,4</a:t>
            </a:r>
            <a:r>
              <a:rPr lang="en-US" sz="1200" b="0" i="0" u="none" strike="noStrike" kern="1200" dirty="0">
                <a:solidFill>
                  <a:schemeClr val="tx1"/>
                </a:solidFill>
                <a:effectLst/>
                <a:latin typeface="+mn-lt"/>
                <a:ea typeface="+mn-ea"/>
                <a:cs typeface="+mn-cs"/>
              </a:rPr>
              <a:t>. A pre-correct is different from a teacher directive. A pre-correct tells the students what to do and how to do it using the behaviors/rules that have already been taught. For example, if a teacher knows students will have trouble moving in the class without bumping into each other, the teacher might pre-correct students of the expected classroom behavior of maintaining personal space. Or before the students are asked to move into groups, the teacher would pre- correct by saying, “Remember to move safely and maintain your personal space.” Just before exiting school for the day, the teacher would pre-correct by saying, “Remember to walk in the hallways and into the parking lot.” In these examples, the pre-correct sets the stage for opportunities for the teacher to recognize students for walking quietly and safely.</a:t>
            </a:r>
          </a:p>
          <a:p>
            <a:pPr rtl="0"/>
            <a:endParaRPr lang="en-US" sz="1200" b="0" i="0" u="none" strike="noStrike" kern="1200" dirty="0">
              <a:solidFill>
                <a:schemeClr val="tx1"/>
              </a:solidFill>
              <a:effectLst/>
              <a:latin typeface="+mn-lt"/>
              <a:ea typeface="+mn-ea"/>
              <a:cs typeface="+mn-cs"/>
            </a:endParaRPr>
          </a:p>
          <a:p>
            <a:pPr rtl="0"/>
            <a:r>
              <a:rPr lang="en-US" sz="1200" b="1" i="1" u="none" strike="noStrike" kern="1200" dirty="0">
                <a:solidFill>
                  <a:schemeClr val="tx1"/>
                </a:solidFill>
                <a:effectLst/>
                <a:latin typeface="+mn-lt"/>
                <a:ea typeface="+mn-ea"/>
                <a:cs typeface="+mn-cs"/>
              </a:rPr>
              <a:t>Supervise </a:t>
            </a:r>
            <a:r>
              <a:rPr lang="en-US" sz="1200" b="0" i="0" u="none" strike="noStrike" kern="1200" dirty="0">
                <a:solidFill>
                  <a:schemeClr val="tx1"/>
                </a:solidFill>
                <a:effectLst/>
                <a:latin typeface="+mn-lt"/>
                <a:ea typeface="+mn-ea"/>
                <a:cs typeface="+mn-cs"/>
              </a:rPr>
              <a:t>= Monitor student performance or compliance in all settings. To have a positive impact on student behavior, to prevent problem behaviors from occurring and to monitor student performance, teachers must actively supervise students. Active supervision includes: 1) </a:t>
            </a:r>
            <a:r>
              <a:rPr lang="en-US" sz="1200" b="1" i="0" u="none" strike="noStrike" kern="1200" dirty="0">
                <a:solidFill>
                  <a:schemeClr val="tx1"/>
                </a:solidFill>
                <a:effectLst/>
                <a:latin typeface="+mn-lt"/>
                <a:ea typeface="+mn-ea"/>
                <a:cs typeface="+mn-cs"/>
              </a:rPr>
              <a:t>Moving </a:t>
            </a:r>
            <a:r>
              <a:rPr lang="en-US" sz="1200" b="0" i="0" u="none" strike="noStrike" kern="1200" dirty="0">
                <a:solidFill>
                  <a:schemeClr val="tx1"/>
                </a:solidFill>
                <a:effectLst/>
                <a:latin typeface="+mn-lt"/>
                <a:ea typeface="+mn-ea"/>
                <a:cs typeface="+mn-cs"/>
              </a:rPr>
              <a:t>= constantly, randomly, and targeting problem areas, 2) </a:t>
            </a:r>
            <a:r>
              <a:rPr lang="en-US" sz="1200" b="1" i="0" u="none" strike="noStrike" kern="1200" dirty="0">
                <a:solidFill>
                  <a:schemeClr val="tx1"/>
                </a:solidFill>
                <a:effectLst/>
                <a:latin typeface="+mn-lt"/>
                <a:ea typeface="+mn-ea"/>
                <a:cs typeface="+mn-cs"/>
              </a:rPr>
              <a:t>Scanning </a:t>
            </a:r>
            <a:r>
              <a:rPr lang="en-US" sz="1200" b="0" i="0" u="none" strike="noStrike" kern="1200" dirty="0">
                <a:solidFill>
                  <a:schemeClr val="tx1"/>
                </a:solidFill>
                <a:effectLst/>
                <a:latin typeface="+mn-lt"/>
                <a:ea typeface="+mn-ea"/>
                <a:cs typeface="+mn-cs"/>
              </a:rPr>
              <a:t>= observe all students, make eye contact, look and listen, and 3) </a:t>
            </a:r>
            <a:r>
              <a:rPr lang="en-US" sz="1200" b="1" i="0" u="none" strike="noStrike" kern="1200" dirty="0">
                <a:solidFill>
                  <a:schemeClr val="tx1"/>
                </a:solidFill>
                <a:effectLst/>
                <a:latin typeface="+mn-lt"/>
                <a:ea typeface="+mn-ea"/>
                <a:cs typeface="+mn-cs"/>
              </a:rPr>
              <a:t>Interacting Frequently </a:t>
            </a:r>
            <a:r>
              <a:rPr lang="en-US" sz="1200" b="0" i="0" u="none" strike="noStrike" kern="1200" dirty="0">
                <a:solidFill>
                  <a:schemeClr val="tx1"/>
                </a:solidFill>
                <a:effectLst/>
                <a:latin typeface="+mn-lt"/>
                <a:ea typeface="+mn-ea"/>
                <a:cs typeface="+mn-cs"/>
              </a:rPr>
              <a:t>= positive contact, frequent feedback, correct errors, deliver consequence.</a:t>
            </a:r>
          </a:p>
          <a:p>
            <a:pPr rtl="0"/>
            <a:endParaRPr lang="en-US" sz="1200" b="0" i="0" u="none" strike="noStrike" kern="1200" dirty="0">
              <a:solidFill>
                <a:schemeClr val="tx1"/>
              </a:solidFill>
              <a:effectLst/>
              <a:latin typeface="+mn-lt"/>
              <a:ea typeface="+mn-ea"/>
              <a:cs typeface="+mn-cs"/>
            </a:endParaRPr>
          </a:p>
          <a:p>
            <a:pPr rtl="0"/>
            <a:r>
              <a:rPr lang="en-US" sz="1200" b="1" i="1" u="none" strike="noStrike" kern="1200" dirty="0">
                <a:solidFill>
                  <a:schemeClr val="tx1"/>
                </a:solidFill>
                <a:effectLst/>
                <a:latin typeface="+mn-lt"/>
                <a:ea typeface="+mn-ea"/>
                <a:cs typeface="+mn-cs"/>
              </a:rPr>
              <a:t>Feedback </a:t>
            </a:r>
            <a:r>
              <a:rPr lang="en-US" sz="1200" b="0" i="0" u="none" strike="noStrike" kern="1200" dirty="0">
                <a:solidFill>
                  <a:schemeClr val="tx1"/>
                </a:solidFill>
                <a:effectLst/>
                <a:latin typeface="+mn-lt"/>
                <a:ea typeface="+mn-ea"/>
                <a:cs typeface="+mn-cs"/>
              </a:rPr>
              <a:t>= Information provided to students by adults and other students about how well students are performing the expected behaviors. Feedback can be categorized as positive (reinforcing the expected behavior), corrective (telling the student what the expected behavior is for the situation), and negative (giving the student a message to stop their current behavior with no information about a replacement behavior). Staff are encouraged to provide feedback, non-contingent and contingent, including specific positive feedback. To help students learn and maintain social behaviors teachers must recognize student effort. The least expensive and readily available way to recognize students is to provide specific verbal feedback and regularly recognize the efforts of students who correctly exhibit the behavior. When giving specific verbal feedback the teacher precisely states the skill the student displays so the student has no doubt about what he or she did correctly. An example would be, “Thank you Bob for being responsible by being on time and having your assignment ready to turn in.” </a:t>
            </a:r>
          </a:p>
          <a:p>
            <a:br>
              <a:rPr lang="en-US" dirty="0"/>
            </a:br>
            <a:br>
              <a:rPr lang="en-US" dirty="0"/>
            </a:br>
            <a:endParaRPr lang="en-US" dirty="0">
              <a:ea typeface="ＭＳ Ｐゴシック" panose="020B0600070205080204" pitchFamily="34" charset="-128"/>
            </a:endParaRP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3298504-2638-41B0-993E-0632537A47BC}" type="slidenum">
              <a:rPr lang="en-US">
                <a:latin typeface="Calibri" panose="020F0502020204030204" pitchFamily="34" charset="0"/>
              </a:rPr>
              <a:pPr eaLnBrk="1" hangingPunct="1"/>
              <a:t>51</a:t>
            </a:fld>
            <a:endParaRPr lang="en-US">
              <a:latin typeface="Calibri" panose="020F0502020204030204" pitchFamily="34" charset="0"/>
            </a:endParaRPr>
          </a:p>
        </p:txBody>
      </p:sp>
    </p:spTree>
    <p:extLst>
      <p:ext uri="{BB962C8B-B14F-4D97-AF65-F5344CB8AC3E}">
        <p14:creationId xmlns:p14="http://schemas.microsoft.com/office/powerpoint/2010/main" val="3862410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a:ea typeface="ＭＳ Ｐゴシック" panose="020B0600070205080204" pitchFamily="34" charset="-128"/>
              </a:rPr>
              <a:t>Read the</a:t>
            </a:r>
            <a:r>
              <a:rPr lang="en-US" b="1" baseline="0" dirty="0">
                <a:ea typeface="ＭＳ Ｐゴシック" panose="020B0600070205080204" pitchFamily="34" charset="-128"/>
              </a:rPr>
              <a:t> slide, then say, </a:t>
            </a:r>
          </a:p>
          <a:p>
            <a:pPr eaLnBrk="1" hangingPunct="1">
              <a:spcBef>
                <a:spcPct val="0"/>
              </a:spcBef>
            </a:pPr>
            <a:r>
              <a:rPr lang="en-US" dirty="0">
                <a:ea typeface="ＭＳ Ｐゴシック" panose="020B0600070205080204" pitchFamily="34" charset="-128"/>
              </a:rPr>
              <a:t>“These are examples of generalization strategies </a:t>
            </a:r>
            <a:r>
              <a:rPr lang="en-US" baseline="0" dirty="0">
                <a:ea typeface="ＭＳ Ｐゴシック" panose="020B0600070205080204" pitchFamily="34" charset="-128"/>
              </a:rPr>
              <a:t>that involve different modalities </a:t>
            </a:r>
            <a:r>
              <a:rPr lang="en-US" dirty="0">
                <a:ea typeface="ＭＳ Ｐゴシック" panose="020B0600070205080204" pitchFamily="34" charset="-128"/>
              </a:rPr>
              <a:t>to help students become fluent with the skill.”</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33298504-2638-41B0-993E-0632537A47BC}" type="slidenum">
              <a:rPr lang="en-US">
                <a:latin typeface="Calibri" panose="020F0502020204030204" pitchFamily="34" charset="0"/>
              </a:rPr>
              <a:pPr eaLnBrk="1" hangingPunct="1"/>
              <a:t>52</a:t>
            </a:fld>
            <a:endParaRPr lang="en-US">
              <a:latin typeface="Calibri" panose="020F0502020204030204" pitchFamily="34" charset="0"/>
            </a:endParaRPr>
          </a:p>
        </p:txBody>
      </p:sp>
    </p:spTree>
    <p:extLst>
      <p:ext uri="{BB962C8B-B14F-4D97-AF65-F5344CB8AC3E}">
        <p14:creationId xmlns:p14="http://schemas.microsoft.com/office/powerpoint/2010/main" val="370202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Trainer Notes:</a:t>
            </a:r>
            <a:r>
              <a:rPr lang="en-US" b="0" dirty="0"/>
              <a:t>  </a:t>
            </a:r>
            <a:r>
              <a:rPr lang="en-US" dirty="0"/>
              <a:t>Facilitator: Select an introductions activity</a:t>
            </a:r>
            <a:endParaRPr lang="en-US" b="0" dirty="0"/>
          </a:p>
          <a:p>
            <a:r>
              <a:rPr lang="en-US" b="1" dirty="0"/>
              <a:t>To Know/To Say:</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a:t>
            </a:fld>
            <a:endParaRPr lang="en-US"/>
          </a:p>
        </p:txBody>
      </p:sp>
    </p:spTree>
    <p:extLst>
      <p:ext uri="{BB962C8B-B14F-4D97-AF65-F5344CB8AC3E}">
        <p14:creationId xmlns:p14="http://schemas.microsoft.com/office/powerpoint/2010/main" val="16579790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1" i="1" u="none" strike="noStrike" kern="1200" dirty="0">
                <a:solidFill>
                  <a:schemeClr val="tx1"/>
                </a:solidFill>
                <a:effectLst/>
                <a:latin typeface="+mn-lt"/>
                <a:ea typeface="+mn-ea"/>
                <a:cs typeface="+mn-cs"/>
              </a:rPr>
              <a:t>Re-teaching</a:t>
            </a:r>
            <a:r>
              <a:rPr lang="en-US" sz="1200" b="0" i="1" u="none" strike="noStrike" kern="1200" dirty="0">
                <a:solidFill>
                  <a:schemeClr val="tx1"/>
                </a:solidFill>
                <a:effectLst/>
                <a:latin typeface="+mn-lt"/>
                <a:ea typeface="+mn-ea"/>
                <a:cs typeface="+mn-cs"/>
              </a:rPr>
              <a:t> is the process of </a:t>
            </a:r>
            <a:r>
              <a:rPr lang="en-US" sz="1200" b="0" i="0" u="none" strike="noStrike" kern="1200" dirty="0">
                <a:solidFill>
                  <a:schemeClr val="tx1"/>
                </a:solidFill>
                <a:effectLst/>
                <a:latin typeface="+mn-lt"/>
                <a:ea typeface="+mn-ea"/>
                <a:cs typeface="+mn-cs"/>
              </a:rPr>
              <a:t>providing additional instruction and practice on each of the steps required to correctly exhibit the behavior. As some students struggle to learn the expected social behavior, it is important to provide additional practice and recognition to them as they make progress toward correctly exhibiting the behavior (e.g. “Nice work, Ted, turning in your homework. Let me show you which bin you should place it in as you come in the door of the classroom.”). Re-teaching can also be supported through extension activities using other modalities. For example, if the class has been taught how to follow directions, the instructor could provide independent practice for the students through an art activity or game where they apply the steps in following directions. </a:t>
            </a:r>
            <a:r>
              <a:rPr lang="en-US" sz="1200" b="1" i="0" u="none" strike="noStrike" kern="1200" dirty="0">
                <a:solidFill>
                  <a:schemeClr val="tx1"/>
                </a:solidFill>
                <a:effectLst/>
                <a:latin typeface="+mn-lt"/>
                <a:ea typeface="+mn-ea"/>
                <a:cs typeface="+mn-cs"/>
              </a:rPr>
              <a:t>Sometimes teachers need to recognize “almost there” behavior as an incremental step toward perfect performance of a social behavior.</a:t>
            </a:r>
            <a:endParaRPr lang="en-US" sz="1200" b="0" i="0" u="none" strike="noStrike" kern="1200" dirty="0">
              <a:solidFill>
                <a:schemeClr val="tx1"/>
              </a:solidFill>
              <a:effectLst/>
              <a:latin typeface="+mn-lt"/>
              <a:ea typeface="+mn-ea"/>
              <a:cs typeface="+mn-cs"/>
            </a:endParaRPr>
          </a:p>
          <a:p>
            <a:br>
              <a:rPr lang="en-US" dirty="0"/>
            </a:br>
            <a:br>
              <a:rPr lang="en-US" dirty="0"/>
            </a:br>
            <a:endParaRPr lang="en-US" dirty="0">
              <a:ea typeface="ＭＳ Ｐゴシック" panose="020B0600070205080204" pitchFamily="34" charset="-128"/>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F78F2FB-9931-411B-9D5B-EF6101B1EDEA}" type="slidenum">
              <a:rPr lang="en-US">
                <a:latin typeface="Calibri" panose="020F0502020204030204" pitchFamily="34" charset="0"/>
              </a:rPr>
              <a:pPr eaLnBrk="1" hangingPunct="1"/>
              <a:t>53</a:t>
            </a:fld>
            <a:endParaRPr lang="en-US">
              <a:latin typeface="Calibri" panose="020F0502020204030204" pitchFamily="34" charset="0"/>
            </a:endParaRPr>
          </a:p>
        </p:txBody>
      </p:sp>
    </p:spTree>
    <p:extLst>
      <p:ext uri="{BB962C8B-B14F-4D97-AF65-F5344CB8AC3E}">
        <p14:creationId xmlns:p14="http://schemas.microsoft.com/office/powerpoint/2010/main" val="3778239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Provide</a:t>
            </a:r>
            <a:r>
              <a:rPr lang="en-US" b="1" baseline="0" dirty="0"/>
              <a:t> access to Workbook p. 154.  </a:t>
            </a:r>
          </a:p>
          <a:p>
            <a:r>
              <a:rPr lang="en-US" b="0" baseline="0" dirty="0"/>
              <a:t>“Here is a template your team will use to write lessons to teach the expectations and rules/behaviors on your matrix.</a:t>
            </a:r>
          </a:p>
          <a:p>
            <a:pPr marL="174245" indent="-174245">
              <a:buFont typeface="Arial" pitchFamily="34" charset="0"/>
              <a:buChar char="•"/>
            </a:pPr>
            <a:r>
              <a:rPr lang="en-US" b="0" baseline="0" dirty="0"/>
              <a:t>First you will specify the behavior(s) you will teach.  </a:t>
            </a:r>
          </a:p>
          <a:p>
            <a:pPr marL="174245" indent="-174245">
              <a:buFont typeface="Arial" pitchFamily="34" charset="0"/>
              <a:buChar char="•"/>
            </a:pPr>
            <a:r>
              <a:rPr lang="en-US" b="0" baseline="0" dirty="0"/>
              <a:t>Then you will identify the context or setting(s) in which the behavior should be exhibited (i.e. All settings, only </a:t>
            </a:r>
            <a:r>
              <a:rPr lang="en-US" b="0" baseline="0" dirty="0" err="1"/>
              <a:t>nonclassroom</a:t>
            </a:r>
            <a:r>
              <a:rPr lang="en-US" b="0" baseline="0" dirty="0"/>
              <a:t> settings or classrooms.)</a:t>
            </a:r>
          </a:p>
          <a:p>
            <a:pPr marL="174245" indent="-174245">
              <a:buFont typeface="Arial" pitchFamily="34" charset="0"/>
              <a:buChar char="•"/>
            </a:pPr>
            <a:r>
              <a:rPr lang="en-US" b="0" baseline="0" dirty="0"/>
              <a:t>You will define what the behavior will look or sound like and why it is important for your school community.</a:t>
            </a:r>
          </a:p>
          <a:p>
            <a:pPr marL="174245" indent="-174245">
              <a:buFont typeface="Arial" pitchFamily="34" charset="0"/>
              <a:buChar char="•"/>
            </a:pPr>
            <a:r>
              <a:rPr lang="en-US" b="0" baseline="0" dirty="0"/>
              <a:t>The orientation plan would be applicable for underclassmen and new students to the building. </a:t>
            </a:r>
          </a:p>
          <a:p>
            <a:pPr marL="174245" indent="-174245">
              <a:buFont typeface="Arial" pitchFamily="34" charset="0"/>
              <a:buChar char="•"/>
            </a:pPr>
            <a:r>
              <a:rPr lang="en-US" b="0" baseline="0" dirty="0"/>
              <a:t>Effective teaching will also include demonstrations of the behavior.  Demonstrations will include an example, </a:t>
            </a:r>
            <a:r>
              <a:rPr lang="en-US" b="0" baseline="0" dirty="0" err="1"/>
              <a:t>nonexample</a:t>
            </a:r>
            <a:r>
              <a:rPr lang="en-US" b="0" baseline="0" dirty="0"/>
              <a:t>, then another example.  Adults or students can provide examples of the appropriate behavior.  Only adults should provide </a:t>
            </a:r>
            <a:r>
              <a:rPr lang="en-US" b="0" baseline="0" dirty="0" err="1"/>
              <a:t>nonexamples</a:t>
            </a:r>
            <a:r>
              <a:rPr lang="en-US" b="0" baseline="0" dirty="0"/>
              <a:t>.</a:t>
            </a:r>
          </a:p>
          <a:p>
            <a:pPr marL="174245" indent="-174245">
              <a:buFont typeface="Arial" pitchFamily="34" charset="0"/>
              <a:buChar char="•"/>
            </a:pPr>
            <a:r>
              <a:rPr lang="en-US" b="0" baseline="0" dirty="0"/>
              <a:t>Students should be provided multiple opportunities to practice the behavior in all settings in which the behavior is expected.</a:t>
            </a:r>
          </a:p>
          <a:p>
            <a:pPr marL="174245" indent="-174245">
              <a:buFont typeface="Arial" pitchFamily="34" charset="0"/>
              <a:buChar char="•"/>
            </a:pPr>
            <a:r>
              <a:rPr lang="en-US" b="0" baseline="0" dirty="0"/>
              <a:t>Help student generalize by reminding the students of the expected behavior </a:t>
            </a:r>
            <a:r>
              <a:rPr lang="en-US" b="0" i="1" baseline="0" dirty="0"/>
              <a:t>before</a:t>
            </a:r>
            <a:r>
              <a:rPr lang="en-US" b="0" baseline="0" dirty="0"/>
              <a:t> the students must exhibit the behavior and provide adequate supervision to increase the likelihood the behavior will be maintained.  Provide performance feedback to all students.</a:t>
            </a:r>
          </a:p>
          <a:p>
            <a:pPr marL="174245" indent="-174245">
              <a:buFont typeface="Arial" pitchFamily="34" charset="0"/>
              <a:buChar char="•"/>
            </a:pPr>
            <a:r>
              <a:rPr lang="en-US" b="0" baseline="0" dirty="0"/>
              <a:t>Reteach when feedback indicates it is required, when new students join the class, or after extended breaks.</a:t>
            </a:r>
            <a:endParaRPr lang="en-US" b="0" dirty="0"/>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54</a:t>
            </a:fld>
            <a:endParaRPr lang="en-US" dirty="0"/>
          </a:p>
        </p:txBody>
      </p:sp>
    </p:spTree>
    <p:extLst>
      <p:ext uri="{BB962C8B-B14F-4D97-AF65-F5344CB8AC3E}">
        <p14:creationId xmlns:p14="http://schemas.microsoft.com/office/powerpoint/2010/main" val="7841940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55</a:t>
            </a:fld>
            <a:endParaRPr lang="en-US"/>
          </a:p>
        </p:txBody>
      </p:sp>
    </p:spTree>
    <p:extLst>
      <p:ext uri="{BB962C8B-B14F-4D97-AF65-F5344CB8AC3E}">
        <p14:creationId xmlns:p14="http://schemas.microsoft.com/office/powerpoint/2010/main" val="3348726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sz="1200" b="0" i="0" u="none" strike="noStrike" kern="1200" dirty="0">
                <a:solidFill>
                  <a:schemeClr val="tx1"/>
                </a:solidFill>
                <a:effectLst/>
                <a:latin typeface="+mn-lt"/>
                <a:ea typeface="+mn-ea"/>
                <a:cs typeface="+mn-cs"/>
              </a:rPr>
              <a:t>Review the following sample lessons and look for commonalities and differences according to the age/grade levels they represent in relation to purpose, format, content, and setting.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Provide access to different level example handouts.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56</a:t>
            </a:fld>
            <a:endParaRPr lang="en-US"/>
          </a:p>
        </p:txBody>
      </p:sp>
    </p:spTree>
    <p:extLst>
      <p:ext uri="{BB962C8B-B14F-4D97-AF65-F5344CB8AC3E}">
        <p14:creationId xmlns:p14="http://schemas.microsoft.com/office/powerpoint/2010/main" val="35110292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57</a:t>
            </a:fld>
            <a:endParaRPr lang="en-US"/>
          </a:p>
        </p:txBody>
      </p:sp>
    </p:spTree>
    <p:extLst>
      <p:ext uri="{BB962C8B-B14F-4D97-AF65-F5344CB8AC3E}">
        <p14:creationId xmlns:p14="http://schemas.microsoft.com/office/powerpoint/2010/main" val="4022259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So, let’s take a moment to briefly review where we’ve been, and where to next.</a:t>
            </a:r>
          </a:p>
          <a:p>
            <a:pPr rtl="0"/>
            <a:r>
              <a:rPr lang="en-US" sz="1200" b="0" i="0" u="none" strike="noStrike" kern="1200" dirty="0">
                <a:solidFill>
                  <a:schemeClr val="tx1"/>
                </a:solidFill>
                <a:effectLst/>
                <a:latin typeface="+mn-lt"/>
                <a:ea typeface="+mn-ea"/>
                <a:cs typeface="+mn-cs"/>
              </a:rPr>
              <a:t>During this lesson, you learned the process of developing high quality lesson plans to initially teach acquisition of the expected behaviors outlined in the social behavioral curriculum that your school developed.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59</a:t>
            </a:fld>
            <a:endParaRPr lang="en-US"/>
          </a:p>
        </p:txBody>
      </p:sp>
    </p:spTree>
    <p:extLst>
      <p:ext uri="{BB962C8B-B14F-4D97-AF65-F5344CB8AC3E}">
        <p14:creationId xmlns:p14="http://schemas.microsoft.com/office/powerpoint/2010/main" val="31675848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a:t>
            </a:r>
            <a:r>
              <a:rPr lang="en-US" dirty="0"/>
              <a:t>During this lesson, you learned</a:t>
            </a:r>
          </a:p>
          <a:p>
            <a:pPr rtl="0"/>
            <a:r>
              <a:rPr lang="en-US" sz="1200" b="0" i="0" u="none" strike="noStrike" kern="1200" dirty="0">
                <a:solidFill>
                  <a:schemeClr val="tx1"/>
                </a:solidFill>
                <a:effectLst/>
                <a:latin typeface="+mn-lt"/>
                <a:ea typeface="+mn-ea"/>
                <a:cs typeface="+mn-cs"/>
              </a:rPr>
              <a:t>How will you engage all staff in developing lesson plans that include all components of high quality acquisition teaching and cover all necessary components of your social behavioral curriculum?</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Next steps include updating your action plan. Develop action steps for the creation of acquisition lessons on schoolwide, non-classroom, and classroom expectations and procedures have been developed and shared with all staff.</a:t>
            </a:r>
          </a:p>
          <a:p>
            <a:endParaRPr lang="en-US" sz="1200" b="0" i="0" u="none" strike="noStrike" kern="1200" dirty="0">
              <a:solidFill>
                <a:schemeClr val="tx1"/>
              </a:solidFill>
              <a:effectLst/>
              <a:latin typeface="+mn-lt"/>
              <a:ea typeface="+mn-ea"/>
              <a:cs typeface="+mn-cs"/>
            </a:endParaRPr>
          </a:p>
          <a:p>
            <a:r>
              <a:rPr lang="en-US" dirty="0"/>
              <a:t>Additional information about &lt;Topic&gt; can be found in </a:t>
            </a:r>
            <a:r>
              <a:rPr lang="en-US" dirty="0">
                <a:hlinkClick r:id="rId3"/>
              </a:rPr>
              <a:t>the MO SW-PBS Handbook </a:t>
            </a:r>
            <a:r>
              <a:rPr lang="en-US" dirty="0"/>
              <a:t>and the </a:t>
            </a:r>
            <a:r>
              <a:rPr lang="en-US" dirty="0">
                <a:hlinkClick r:id="rId3"/>
              </a:rPr>
              <a:t>MO SW-PBS Tier 1 Implementation Guide</a:t>
            </a:r>
            <a:r>
              <a:rPr lang="en-US" dirty="0"/>
              <a: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60</a:t>
            </a:fld>
            <a:endParaRPr lang="en-US"/>
          </a:p>
        </p:txBody>
      </p:sp>
    </p:spTree>
    <p:extLst>
      <p:ext uri="{BB962C8B-B14F-4D97-AF65-F5344CB8AC3E}">
        <p14:creationId xmlns:p14="http://schemas.microsoft.com/office/powerpoint/2010/main" val="2841102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61</a:t>
            </a:fld>
            <a:endParaRPr lang="en-US"/>
          </a:p>
        </p:txBody>
      </p:sp>
    </p:spTree>
    <p:extLst>
      <p:ext uri="{BB962C8B-B14F-4D97-AF65-F5344CB8AC3E}">
        <p14:creationId xmlns:p14="http://schemas.microsoft.com/office/powerpoint/2010/main" val="2249269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p:txBody>
      </p:sp>
      <p:sp>
        <p:nvSpPr>
          <p:cNvPr id="4" name="Slide Number Placeholder 3"/>
          <p:cNvSpPr>
            <a:spLocks noGrp="1"/>
          </p:cNvSpPr>
          <p:nvPr>
            <p:ph type="sldNum" sz="quarter" idx="5"/>
          </p:nvPr>
        </p:nvSpPr>
        <p:spPr/>
        <p:txBody>
          <a:bodyPr/>
          <a:lstStyle/>
          <a:p>
            <a:fld id="{D30D00DC-D814-FF46-9FCA-B77CBD9BE43E}" type="slidenum">
              <a:rPr lang="en-US" smtClean="0"/>
              <a:t>62</a:t>
            </a:fld>
            <a:endParaRPr lang="en-US"/>
          </a:p>
        </p:txBody>
      </p:sp>
    </p:spTree>
    <p:extLst>
      <p:ext uri="{BB962C8B-B14F-4D97-AF65-F5344CB8AC3E}">
        <p14:creationId xmlns:p14="http://schemas.microsoft.com/office/powerpoint/2010/main" val="2519860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63</a:t>
            </a:fld>
            <a:endParaRPr lang="en-US"/>
          </a:p>
        </p:txBody>
      </p:sp>
    </p:spTree>
    <p:extLst>
      <p:ext uri="{BB962C8B-B14F-4D97-AF65-F5344CB8AC3E}">
        <p14:creationId xmlns:p14="http://schemas.microsoft.com/office/powerpoint/2010/main" val="76140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Once expectations have been defined, systematic teaching of those expected behaviors must be a routine part of the school day. Effective instruction of social behavioral skills requires more than simply providing the rule–it requires instruction, practice, feedback, reteaching, and encouragement</a:t>
            </a:r>
            <a:r>
              <a:rPr lang="en-US" sz="1200" b="0" i="0" u="none" strike="noStrike" kern="1200" baseline="30000" dirty="0">
                <a:solidFill>
                  <a:schemeClr val="tx1"/>
                </a:solidFill>
                <a:effectLst/>
                <a:latin typeface="+mn-lt"/>
                <a:ea typeface="+mn-ea"/>
                <a:cs typeface="+mn-cs"/>
              </a:rPr>
              <a:t>1,2</a:t>
            </a:r>
            <a:r>
              <a:rPr lang="en-US" sz="1200" b="0" i="0" u="none" strike="noStrike" kern="1200" dirty="0">
                <a:solidFill>
                  <a:schemeClr val="tx1"/>
                </a:solidFill>
                <a:effectLst/>
                <a:latin typeface="+mn-lt"/>
                <a:ea typeface="+mn-ea"/>
                <a:cs typeface="+mn-cs"/>
              </a:rPr>
              <a:t>. This module describes the process for writing lesson plans, developing a teaching schedule, and providing special activities and events that guide the ongoing teaching of expected behaviors. </a:t>
            </a:r>
          </a:p>
          <a:p>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Sprague, J. &amp; Golly, A. (2005). </a:t>
            </a:r>
            <a:r>
              <a:rPr lang="en-US" sz="1200" b="0" i="1" u="none" strike="noStrike" kern="1200" dirty="0">
                <a:solidFill>
                  <a:schemeClr val="tx1"/>
                </a:solidFill>
                <a:effectLst/>
                <a:latin typeface="+mn-lt"/>
                <a:ea typeface="+mn-ea"/>
                <a:cs typeface="+mn-cs"/>
              </a:rPr>
              <a:t>Best behavior: Building positive behavior support in schools. </a:t>
            </a:r>
            <a:r>
              <a:rPr lang="en-US" sz="1200" b="0" i="0" u="none" strike="noStrike" kern="1200" dirty="0">
                <a:solidFill>
                  <a:schemeClr val="tx1"/>
                </a:solidFill>
                <a:effectLst/>
                <a:latin typeface="+mn-lt"/>
                <a:ea typeface="+mn-ea"/>
                <a:cs typeface="+mn-cs"/>
              </a:rPr>
              <a:t>Boston, MA: </a:t>
            </a:r>
            <a:r>
              <a:rPr lang="en-US" sz="1200" b="0" i="0" u="none" strike="noStrike" kern="1200" dirty="0" err="1">
                <a:solidFill>
                  <a:schemeClr val="tx1"/>
                </a:solidFill>
                <a:effectLst/>
                <a:latin typeface="+mn-lt"/>
                <a:ea typeface="+mn-ea"/>
                <a:cs typeface="+mn-cs"/>
              </a:rPr>
              <a:t>Sopris</a:t>
            </a:r>
            <a:r>
              <a:rPr lang="en-US" sz="1200" b="0" i="0" u="none" strike="noStrike" kern="1200" dirty="0">
                <a:solidFill>
                  <a:schemeClr val="tx1"/>
                </a:solidFill>
                <a:effectLst/>
                <a:latin typeface="+mn-lt"/>
                <a:ea typeface="+mn-ea"/>
                <a:cs typeface="+mn-cs"/>
              </a:rPr>
              <a:t> West Educational Services.</a:t>
            </a:r>
          </a:p>
          <a:p>
            <a:pPr rtl="0" fontAlgn="base"/>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Sugai</a:t>
            </a:r>
            <a:r>
              <a:rPr lang="en-US" sz="1200" b="0" i="0" u="none" strike="noStrike" kern="1200" dirty="0">
                <a:solidFill>
                  <a:schemeClr val="tx1"/>
                </a:solidFill>
                <a:effectLst/>
                <a:latin typeface="+mn-lt"/>
                <a:ea typeface="+mn-ea"/>
                <a:cs typeface="+mn-cs"/>
              </a:rPr>
              <a:t>, G., Hagan-Burke, S., &amp; Lewis-Palmer, T. (2004). Schoolwide discipline and instructional classroom management: A systems approach. In C. B. </a:t>
            </a:r>
            <a:r>
              <a:rPr lang="en-US" sz="1200" b="0" i="0" u="none" strike="noStrike" kern="1200" dirty="0" err="1">
                <a:solidFill>
                  <a:schemeClr val="tx1"/>
                </a:solidFill>
                <a:effectLst/>
                <a:latin typeface="+mn-lt"/>
                <a:ea typeface="+mn-ea"/>
                <a:cs typeface="+mn-cs"/>
              </a:rPr>
              <a:t>Darch</a:t>
            </a:r>
            <a:r>
              <a:rPr lang="en-US" sz="1200" b="0" i="0" u="none" strike="noStrike" kern="1200" dirty="0">
                <a:solidFill>
                  <a:schemeClr val="tx1"/>
                </a:solidFill>
                <a:effectLst/>
                <a:latin typeface="+mn-lt"/>
                <a:ea typeface="+mn-ea"/>
                <a:cs typeface="+mn-cs"/>
              </a:rPr>
              <a:t> &amp; E. J. </a:t>
            </a:r>
            <a:r>
              <a:rPr lang="en-US" sz="1200" b="0" i="0" u="none" strike="noStrike" kern="1200" dirty="0" err="1">
                <a:solidFill>
                  <a:schemeClr val="tx1"/>
                </a:solidFill>
                <a:effectLst/>
                <a:latin typeface="+mn-lt"/>
                <a:ea typeface="+mn-ea"/>
                <a:cs typeface="+mn-cs"/>
              </a:rPr>
              <a:t>Kame’enui</a:t>
            </a:r>
            <a:r>
              <a:rPr lang="en-US" sz="1200" b="0" i="0" u="none" strike="noStrike" kern="1200" dirty="0">
                <a:solidFill>
                  <a:schemeClr val="tx1"/>
                </a:solidFill>
                <a:effectLst/>
                <a:latin typeface="+mn-lt"/>
                <a:ea typeface="+mn-ea"/>
                <a:cs typeface="+mn-cs"/>
              </a:rPr>
              <a:t> (Eds.) </a:t>
            </a:r>
            <a:r>
              <a:rPr lang="en-US" sz="1200" b="0" i="1" u="none" strike="noStrike" kern="1200" dirty="0">
                <a:solidFill>
                  <a:schemeClr val="tx1"/>
                </a:solidFill>
                <a:effectLst/>
                <a:latin typeface="+mn-lt"/>
                <a:ea typeface="+mn-ea"/>
                <a:cs typeface="+mn-cs"/>
              </a:rPr>
              <a:t>Instructional classroom management: A proactive approach to behavior management, 2nd Ed. </a:t>
            </a:r>
            <a:r>
              <a:rPr lang="en-US" sz="1200" b="0" i="0" u="none" strike="noStrike" kern="1200" dirty="0">
                <a:solidFill>
                  <a:schemeClr val="tx1"/>
                </a:solidFill>
                <a:effectLst/>
                <a:latin typeface="+mn-lt"/>
                <a:ea typeface="+mn-ea"/>
                <a:cs typeface="+mn-cs"/>
              </a:rPr>
              <a:t>(pp. 218-248). Upper Saddle River, NJ: Pearson Education, Inc.</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a:t>
            </a:fld>
            <a:endParaRPr lang="en-US"/>
          </a:p>
        </p:txBody>
      </p:sp>
    </p:spTree>
    <p:extLst>
      <p:ext uri="{BB962C8B-B14F-4D97-AF65-F5344CB8AC3E}">
        <p14:creationId xmlns:p14="http://schemas.microsoft.com/office/powerpoint/2010/main" val="3499004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latin typeface="Arial" panose="020B0604020202020204" pitchFamily="34" charset="0"/>
              </a:rPr>
              <a:t>Facilitator: Select an attention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64</a:t>
            </a:fld>
            <a:endParaRPr lang="en-US"/>
          </a:p>
        </p:txBody>
      </p:sp>
    </p:spTree>
    <p:extLst>
      <p:ext uri="{BB962C8B-B14F-4D97-AF65-F5344CB8AC3E}">
        <p14:creationId xmlns:p14="http://schemas.microsoft.com/office/powerpoint/2010/main" val="3727891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t>Select an introductions activity.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65</a:t>
            </a:fld>
            <a:endParaRPr lang="en-US"/>
          </a:p>
        </p:txBody>
      </p:sp>
    </p:spTree>
    <p:extLst>
      <p:ext uri="{BB962C8B-B14F-4D97-AF65-F5344CB8AC3E}">
        <p14:creationId xmlns:p14="http://schemas.microsoft.com/office/powerpoint/2010/main" val="39313868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66</a:t>
            </a:fld>
            <a:endParaRPr lang="en-US"/>
          </a:p>
        </p:txBody>
      </p:sp>
    </p:spTree>
    <p:extLst>
      <p:ext uri="{BB962C8B-B14F-4D97-AF65-F5344CB8AC3E}">
        <p14:creationId xmlns:p14="http://schemas.microsoft.com/office/powerpoint/2010/main" val="42298582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67</a:t>
            </a:fld>
            <a:endParaRPr lang="en-US"/>
          </a:p>
        </p:txBody>
      </p:sp>
    </p:spTree>
    <p:extLst>
      <p:ext uri="{BB962C8B-B14F-4D97-AF65-F5344CB8AC3E}">
        <p14:creationId xmlns:p14="http://schemas.microsoft.com/office/powerpoint/2010/main" val="7740415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68</a:t>
            </a:fld>
            <a:endParaRPr lang="en-US"/>
          </a:p>
        </p:txBody>
      </p:sp>
    </p:spTree>
    <p:extLst>
      <p:ext uri="{BB962C8B-B14F-4D97-AF65-F5344CB8AC3E}">
        <p14:creationId xmlns:p14="http://schemas.microsoft.com/office/powerpoint/2010/main" val="3904014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normAutofit/>
          </a:bodyPr>
          <a:lstStyle/>
          <a:p>
            <a:r>
              <a:rPr lang="en-US" b="1" dirty="0"/>
              <a:t>Read the slide,</a:t>
            </a:r>
            <a:r>
              <a:rPr lang="en-US" b="1" baseline="0" dirty="0"/>
              <a:t> then say,</a:t>
            </a:r>
          </a:p>
          <a:p>
            <a:endParaRPr lang="en-US" b="1" baseline="0" dirty="0"/>
          </a:p>
          <a:p>
            <a:r>
              <a:rPr lang="en-US" sz="1200" b="0" i="0" u="none" strike="noStrike" kern="1200" dirty="0">
                <a:solidFill>
                  <a:schemeClr val="tx1"/>
                </a:solidFill>
                <a:effectLst/>
                <a:latin typeface="+mn-lt"/>
                <a:ea typeface="+mn-ea"/>
                <a:cs typeface="+mn-cs"/>
              </a:rPr>
              <a:t>“”Booster” lessons are lessons taught periodically and are intended to help students maintain the skill over time and in a variety of settings and situations.”</a:t>
            </a:r>
            <a:r>
              <a:rPr lang="en-US" sz="1200" b="0" i="0" u="none" strike="noStrike" kern="1200" baseline="30000" dirty="0">
                <a:solidFill>
                  <a:schemeClr val="tx1"/>
                </a:solidFill>
                <a:effectLst/>
                <a:latin typeface="+mn-lt"/>
                <a:ea typeface="+mn-ea"/>
                <a:cs typeface="+mn-cs"/>
              </a:rPr>
              <a:t>1</a:t>
            </a:r>
          </a:p>
          <a:p>
            <a:endParaRPr lang="en-US" sz="1200" b="0" i="0" u="none" strike="noStrike" kern="1200" baseline="300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After you have developed acquisition level lesson plans for your social behavioral curriculum, it is important to consider ways to help students maintain the newly acquired skills. When students show fluency in their use of social behaviors from your matrix, teaching may transfer to more periodic maintenance or “booster” lessons.</a:t>
            </a: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69</a:t>
            </a:fld>
            <a:endParaRPr lang="en-US" dirty="0"/>
          </a:p>
        </p:txBody>
      </p:sp>
    </p:spTree>
    <p:extLst>
      <p:ext uri="{BB962C8B-B14F-4D97-AF65-F5344CB8AC3E}">
        <p14:creationId xmlns:p14="http://schemas.microsoft.com/office/powerpoint/2010/main" val="41055572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“Booster” lessons are lessons taught periodically and are intended to help students maintain the skill over time and in a variety of settings and situations. </a:t>
            </a:r>
            <a:r>
              <a:rPr lang="en-US" sz="1200" b="1" i="0" u="none" strike="noStrike" kern="1200" dirty="0">
                <a:solidFill>
                  <a:schemeClr val="tx1"/>
                </a:solidFill>
                <a:effectLst/>
                <a:latin typeface="+mn-lt"/>
                <a:ea typeface="+mn-ea"/>
                <a:cs typeface="+mn-cs"/>
              </a:rPr>
              <a:t>Maintenance </a:t>
            </a:r>
            <a:r>
              <a:rPr lang="en-US" sz="1200" b="0" i="0" u="none" strike="noStrike" kern="1200" dirty="0">
                <a:solidFill>
                  <a:schemeClr val="tx1"/>
                </a:solidFill>
                <a:effectLst/>
                <a:latin typeface="+mn-lt"/>
                <a:ea typeface="+mn-ea"/>
                <a:cs typeface="+mn-cs"/>
              </a:rPr>
              <a:t>is the ability to perform a behavior over time. These lessons would consist of reminders of when, where, and how expected behaviors are to be performed. Staff continue to actively supervise giving students feedback to maintain skill usage.</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Understanding the skill level of students will ensure staff members design lessons that articulate the purpose of each lesson and use an understandable format to address student needs.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70</a:t>
            </a:fld>
            <a:endParaRPr lang="en-US"/>
          </a:p>
        </p:txBody>
      </p:sp>
    </p:spTree>
    <p:extLst>
      <p:ext uri="{BB962C8B-B14F-4D97-AF65-F5344CB8AC3E}">
        <p14:creationId xmlns:p14="http://schemas.microsoft.com/office/powerpoint/2010/main" val="3044324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71</a:t>
            </a:fld>
            <a:endParaRPr lang="en-US"/>
          </a:p>
        </p:txBody>
      </p:sp>
    </p:spTree>
    <p:extLst>
      <p:ext uri="{BB962C8B-B14F-4D97-AF65-F5344CB8AC3E}">
        <p14:creationId xmlns:p14="http://schemas.microsoft.com/office/powerpoint/2010/main" val="15394205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mn-ea"/>
                <a:cs typeface="+mn-cs"/>
              </a:rPr>
              <a:t>In preschool and elementary school, the focus is on directly teaching students the expected social behavior through the tell, show, practice, monitor, and reteaching steps described earlier. Instruction takes place each day, throughout the day, all year long. With consistent and ongoing instruction throughout the year in elementary school, the focus of instruction in middle school and high school may change</a:t>
            </a:r>
            <a:r>
              <a:rPr lang="en-US" sz="1200" b="0" i="0" u="none" strike="noStrike" kern="1200" baseline="3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a:t>
            </a:r>
          </a:p>
          <a:p>
            <a:br>
              <a:rPr lang="en-US" dirty="0"/>
            </a:br>
            <a:br>
              <a:rPr lang="en-US" dirty="0"/>
            </a:br>
            <a:endParaRPr lang="en-US" dirty="0">
              <a:ea typeface="ＭＳ Ｐゴシック" panose="020B0600070205080204" pitchFamily="34" charset="-128"/>
            </a:endParaRPr>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9F78F2FB-9931-411B-9D5B-EF6101B1EDEA}" type="slidenum">
              <a:rPr lang="en-US">
                <a:latin typeface="Calibri" panose="020F0502020204030204" pitchFamily="34" charset="0"/>
              </a:rPr>
              <a:pPr eaLnBrk="1" hangingPunct="1"/>
              <a:t>72</a:t>
            </a:fld>
            <a:endParaRPr lang="en-US">
              <a:latin typeface="Calibri" panose="020F0502020204030204" pitchFamily="34" charset="0"/>
            </a:endParaRPr>
          </a:p>
        </p:txBody>
      </p:sp>
    </p:spTree>
    <p:extLst>
      <p:ext uri="{BB962C8B-B14F-4D97-AF65-F5344CB8AC3E}">
        <p14:creationId xmlns:p14="http://schemas.microsoft.com/office/powerpoint/2010/main" val="12020638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focus of lessons for older students includes the components of Pre-Correct/Remind, Supervise, and Feedback and assumes: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faculty and staff have agreement on expectations and specific behaviors from their schoolwide matrix;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older students have had an orientation to these commonly held procedures and routines; and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 will be sufficient for supporting expected student behaviors of returning students or upperclassmen at the beginning of the year by the adult actions of Remind, Supervise, and Feedback.</a:t>
            </a: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73</a:t>
            </a:fld>
            <a:endParaRPr lang="en-US" dirty="0"/>
          </a:p>
        </p:txBody>
      </p:sp>
    </p:spTree>
    <p:extLst>
      <p:ext uri="{BB962C8B-B14F-4D97-AF65-F5344CB8AC3E}">
        <p14:creationId xmlns:p14="http://schemas.microsoft.com/office/powerpoint/2010/main" val="1971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a:t>
            </a:fld>
            <a:endParaRPr lang="en-US"/>
          </a:p>
        </p:txBody>
      </p:sp>
    </p:spTree>
    <p:extLst>
      <p:ext uri="{BB962C8B-B14F-4D97-AF65-F5344CB8AC3E}">
        <p14:creationId xmlns:p14="http://schemas.microsoft.com/office/powerpoint/2010/main" val="4194072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Select a lesson from Workbook pp. 143 – 148  to demonstrate. </a:t>
            </a:r>
          </a:p>
        </p:txBody>
      </p:sp>
      <p:sp>
        <p:nvSpPr>
          <p:cNvPr id="4" name="Slide Number Placeholder 3"/>
          <p:cNvSpPr>
            <a:spLocks noGrp="1"/>
          </p:cNvSpPr>
          <p:nvPr>
            <p:ph type="sldNum" sz="quarter" idx="10"/>
          </p:nvPr>
        </p:nvSpPr>
        <p:spPr/>
        <p:txBody>
          <a:bodyPr/>
          <a:lstStyle/>
          <a:p>
            <a:fld id="{A875B4DD-DD12-5549-9756-868EB0781E70}" type="slidenum">
              <a:rPr lang="en-US" smtClean="0"/>
              <a:pPr/>
              <a:t>74</a:t>
            </a:fld>
            <a:endParaRPr lang="en-US" dirty="0"/>
          </a:p>
        </p:txBody>
      </p:sp>
    </p:spTree>
    <p:extLst>
      <p:ext uri="{BB962C8B-B14F-4D97-AF65-F5344CB8AC3E}">
        <p14:creationId xmlns:p14="http://schemas.microsoft.com/office/powerpoint/2010/main" val="5299824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xfrm>
            <a:off x="1149350" y="698500"/>
            <a:ext cx="4656138" cy="34909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anose="020B0600070205080204" pitchFamily="34" charset="-128"/>
              </a:rPr>
              <a:t>“Here are more example activities your school can use to teach older students.”</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5060" indent="-290408" eaLnBrk="0" hangingPunct="0">
              <a:defRPr>
                <a:solidFill>
                  <a:schemeClr val="tx1"/>
                </a:solidFill>
                <a:latin typeface="Arial" panose="020B0604020202020204" pitchFamily="34" charset="0"/>
                <a:ea typeface="ＭＳ Ｐゴシック" panose="020B0600070205080204" pitchFamily="34" charset="-128"/>
              </a:defRPr>
            </a:lvl2pPr>
            <a:lvl3pPr marL="1161631" indent="-232326" eaLnBrk="0" hangingPunct="0">
              <a:defRPr>
                <a:solidFill>
                  <a:schemeClr val="tx1"/>
                </a:solidFill>
                <a:latin typeface="Arial" panose="020B0604020202020204" pitchFamily="34" charset="0"/>
                <a:ea typeface="ＭＳ Ｐゴシック" panose="020B0600070205080204" pitchFamily="34" charset="-128"/>
              </a:defRPr>
            </a:lvl3pPr>
            <a:lvl4pPr marL="1626283" indent="-232326" eaLnBrk="0" hangingPunct="0">
              <a:defRPr>
                <a:solidFill>
                  <a:schemeClr val="tx1"/>
                </a:solidFill>
                <a:latin typeface="Arial" panose="020B0604020202020204" pitchFamily="34" charset="0"/>
                <a:ea typeface="ＭＳ Ｐゴシック" panose="020B0600070205080204" pitchFamily="34" charset="-128"/>
              </a:defRPr>
            </a:lvl4pPr>
            <a:lvl5pPr marL="2090936" indent="-232326" eaLnBrk="0" hangingPunct="0">
              <a:defRPr>
                <a:solidFill>
                  <a:schemeClr val="tx1"/>
                </a:solidFill>
                <a:latin typeface="Arial" panose="020B0604020202020204" pitchFamily="34" charset="0"/>
                <a:ea typeface="ＭＳ Ｐゴシック" panose="020B0600070205080204" pitchFamily="34" charset="-128"/>
              </a:defRPr>
            </a:lvl5pPr>
            <a:lvl6pPr marL="2555588"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0240"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84893"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49545" indent="-232326" defTabSz="464652"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8AA0052-7566-4E57-AE2E-7367FDF9FE48}" type="slidenum">
              <a:rPr lang="en-US">
                <a:latin typeface="Calibri" panose="020F0502020204030204" pitchFamily="34" charset="0"/>
              </a:rPr>
              <a:pPr eaLnBrk="1" hangingPunct="1"/>
              <a:t>75</a:t>
            </a:fld>
            <a:endParaRPr lang="en-US">
              <a:latin typeface="Calibri" panose="020F0502020204030204" pitchFamily="34" charset="0"/>
            </a:endParaRPr>
          </a:p>
        </p:txBody>
      </p:sp>
    </p:spTree>
    <p:extLst>
      <p:ext uri="{BB962C8B-B14F-4D97-AF65-F5344CB8AC3E}">
        <p14:creationId xmlns:p14="http://schemas.microsoft.com/office/powerpoint/2010/main" val="786803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Regardless of the age of students being taught, the critical idea is that consistent, ongoing, and planned instruction does indeed take place until students become fluent using the expected social skills. Telling and expecting students to “know it” is insufficient for students to be fluent and competent in performing the social behaviors expected at school.</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76</a:t>
            </a:fld>
            <a:endParaRPr lang="en-US"/>
          </a:p>
        </p:txBody>
      </p:sp>
    </p:spTree>
    <p:extLst>
      <p:ext uri="{BB962C8B-B14F-4D97-AF65-F5344CB8AC3E}">
        <p14:creationId xmlns:p14="http://schemas.microsoft.com/office/powerpoint/2010/main" val="37648066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77</a:t>
            </a:fld>
            <a:endParaRPr lang="en-US"/>
          </a:p>
        </p:txBody>
      </p:sp>
    </p:spTree>
    <p:extLst>
      <p:ext uri="{BB962C8B-B14F-4D97-AF65-F5344CB8AC3E}">
        <p14:creationId xmlns:p14="http://schemas.microsoft.com/office/powerpoint/2010/main" val="2258964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79</a:t>
            </a:fld>
            <a:endParaRPr lang="en-US"/>
          </a:p>
        </p:txBody>
      </p:sp>
    </p:spTree>
    <p:extLst>
      <p:ext uri="{BB962C8B-B14F-4D97-AF65-F5344CB8AC3E}">
        <p14:creationId xmlns:p14="http://schemas.microsoft.com/office/powerpoint/2010/main" val="7975287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So, let’s take a moment to briefly review where we’ve been, and where to next.</a:t>
            </a:r>
          </a:p>
          <a:p>
            <a:pPr rtl="0"/>
            <a:r>
              <a:rPr lang="en-US" sz="1200" b="0" i="0" u="none" strike="noStrike" kern="1200" dirty="0">
                <a:solidFill>
                  <a:schemeClr val="tx1"/>
                </a:solidFill>
                <a:effectLst/>
                <a:latin typeface="+mn-lt"/>
                <a:ea typeface="+mn-ea"/>
                <a:cs typeface="+mn-cs"/>
              </a:rPr>
              <a:t>During this lesson, you learned about “booster” lessons that are taught periodically and are intended to help students maintain the skill over time and in a variety of settings and situations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82</a:t>
            </a:fld>
            <a:endParaRPr lang="en-US"/>
          </a:p>
        </p:txBody>
      </p:sp>
    </p:spTree>
    <p:extLst>
      <p:ext uri="{BB962C8B-B14F-4D97-AF65-F5344CB8AC3E}">
        <p14:creationId xmlns:p14="http://schemas.microsoft.com/office/powerpoint/2010/main" val="2237367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a:t>
            </a:r>
            <a:r>
              <a:rPr lang="en-US" sz="1200" b="0" i="0" u="none" strike="noStrike" kern="1200" dirty="0">
                <a:solidFill>
                  <a:schemeClr val="tx1"/>
                </a:solidFill>
                <a:effectLst/>
                <a:latin typeface="+mn-lt"/>
                <a:ea typeface="+mn-ea"/>
                <a:cs typeface="+mn-cs"/>
              </a:rPr>
              <a:t>Next steps include updating your action plan. Develop action steps for developing “booster” or maintenance lessons based on your school’s social behavioral curriculum. </a:t>
            </a:r>
          </a:p>
          <a:p>
            <a:endParaRPr lang="en-US" sz="1200" b="0" i="0" u="none" strike="noStrike" kern="1200" dirty="0">
              <a:solidFill>
                <a:schemeClr val="tx1"/>
              </a:solidFill>
              <a:effectLst/>
              <a:latin typeface="+mn-lt"/>
              <a:ea typeface="+mn-ea"/>
              <a:cs typeface="+mn-cs"/>
            </a:endParaRPr>
          </a:p>
          <a:p>
            <a:r>
              <a:rPr lang="en-US" dirty="0"/>
              <a:t>Additional information about &lt;Topic&gt; can be found in </a:t>
            </a:r>
            <a:r>
              <a:rPr lang="en-US" dirty="0">
                <a:hlinkClick r:id="rId3"/>
              </a:rPr>
              <a:t>the MO SW-PBS Handbook </a:t>
            </a:r>
            <a:r>
              <a:rPr lang="en-US" dirty="0"/>
              <a:t>and the </a:t>
            </a:r>
            <a:r>
              <a:rPr lang="en-US" dirty="0">
                <a:hlinkClick r:id="rId3"/>
              </a:rPr>
              <a:t>MO SW-PBS Tier 1 Implementation Guide</a:t>
            </a:r>
            <a:r>
              <a:rPr lang="en-US" dirty="0"/>
              <a: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83</a:t>
            </a:fld>
            <a:endParaRPr lang="en-US"/>
          </a:p>
        </p:txBody>
      </p:sp>
    </p:spTree>
    <p:extLst>
      <p:ext uri="{BB962C8B-B14F-4D97-AF65-F5344CB8AC3E}">
        <p14:creationId xmlns:p14="http://schemas.microsoft.com/office/powerpoint/2010/main" val="32623640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84</a:t>
            </a:fld>
            <a:endParaRPr lang="en-US"/>
          </a:p>
        </p:txBody>
      </p:sp>
    </p:spTree>
    <p:extLst>
      <p:ext uri="{BB962C8B-B14F-4D97-AF65-F5344CB8AC3E}">
        <p14:creationId xmlns:p14="http://schemas.microsoft.com/office/powerpoint/2010/main" val="1152562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b="1" dirty="0"/>
          </a:p>
        </p:txBody>
      </p:sp>
      <p:sp>
        <p:nvSpPr>
          <p:cNvPr id="4" name="Slide Number Placeholder 3"/>
          <p:cNvSpPr>
            <a:spLocks noGrp="1"/>
          </p:cNvSpPr>
          <p:nvPr>
            <p:ph type="sldNum" sz="quarter" idx="5"/>
          </p:nvPr>
        </p:nvSpPr>
        <p:spPr/>
        <p:txBody>
          <a:bodyPr/>
          <a:lstStyle/>
          <a:p>
            <a:fld id="{D30D00DC-D814-FF46-9FCA-B77CBD9BE43E}" type="slidenum">
              <a:rPr lang="en-US" smtClean="0"/>
              <a:t>85</a:t>
            </a:fld>
            <a:endParaRPr lang="en-US"/>
          </a:p>
        </p:txBody>
      </p:sp>
    </p:spTree>
    <p:extLst>
      <p:ext uri="{BB962C8B-B14F-4D97-AF65-F5344CB8AC3E}">
        <p14:creationId xmlns:p14="http://schemas.microsoft.com/office/powerpoint/2010/main" val="2587386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 “</a:t>
            </a:r>
            <a:r>
              <a:rPr lang="en-US" dirty="0"/>
              <a:t>These will be the Working Agreements we will honor during all our training sessions this year.”</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86</a:t>
            </a:fld>
            <a:endParaRPr lang="en-US"/>
          </a:p>
        </p:txBody>
      </p:sp>
    </p:spTree>
    <p:extLst>
      <p:ext uri="{BB962C8B-B14F-4D97-AF65-F5344CB8AC3E}">
        <p14:creationId xmlns:p14="http://schemas.microsoft.com/office/powerpoint/2010/main" val="150879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p>
          <a:p>
            <a:endParaRPr lang="en-US" b="0" dirty="0"/>
          </a:p>
          <a:p>
            <a:pPr rtl="0" fontAlgn="base"/>
            <a:r>
              <a:rPr lang="en-US" sz="1200" b="0" i="0" u="none" strike="noStrike" kern="1200" dirty="0">
                <a:solidFill>
                  <a:schemeClr val="tx1"/>
                </a:solidFill>
                <a:effectLst/>
                <a:latin typeface="+mn-lt"/>
                <a:ea typeface="+mn-ea"/>
                <a:cs typeface="+mn-cs"/>
              </a:rPr>
              <a:t>How will you plan initial teaching of social skills at the beginning of the school year? </a:t>
            </a:r>
          </a:p>
          <a:p>
            <a:pPr rtl="0" fontAlgn="base"/>
            <a:r>
              <a:rPr lang="en-US" sz="1200" b="0" i="0" u="none" strike="noStrike" kern="1200" dirty="0">
                <a:solidFill>
                  <a:schemeClr val="tx1"/>
                </a:solidFill>
                <a:effectLst/>
                <a:latin typeface="+mn-lt"/>
                <a:ea typeface="+mn-ea"/>
                <a:cs typeface="+mn-cs"/>
              </a:rPr>
              <a:t>How will you arrange for regular, ongoing teaching throughout the school year? </a:t>
            </a: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a:t>
            </a:fld>
            <a:endParaRPr lang="en-US"/>
          </a:p>
        </p:txBody>
      </p:sp>
    </p:spTree>
    <p:extLst>
      <p:ext uri="{BB962C8B-B14F-4D97-AF65-F5344CB8AC3E}">
        <p14:creationId xmlns:p14="http://schemas.microsoft.com/office/powerpoint/2010/main" val="28347504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latin typeface="Arial" panose="020B0604020202020204" pitchFamily="34" charset="0"/>
              </a:rPr>
              <a:t>Facilitator: Select an attention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a:t>
            </a:r>
          </a:p>
          <a:p>
            <a:pPr eaLnBrk="1" hangingPunct="1">
              <a:spcBef>
                <a:spcPct val="0"/>
              </a:spcBef>
            </a:pPr>
            <a:r>
              <a:rPr lang="en-US" dirty="0">
                <a:latin typeface="Arial" panose="020B0604020202020204" pitchFamily="34" charset="0"/>
              </a:rPr>
              <a:t>I </a:t>
            </a:r>
            <a:r>
              <a:rPr lang="en-US" u="none" dirty="0">
                <a:latin typeface="Arial" panose="020B0604020202020204" pitchFamily="34" charset="0"/>
              </a:rPr>
              <a:t>will</a:t>
            </a:r>
            <a:r>
              <a:rPr lang="en-US" u="none" baseline="0" dirty="0">
                <a:latin typeface="Arial" panose="020B0604020202020204" pitchFamily="34" charset="0"/>
              </a:rPr>
              <a:t> ________________</a:t>
            </a:r>
            <a:r>
              <a:rPr lang="en-US" u="none" dirty="0">
                <a:latin typeface="Arial" panose="020B0604020202020204" pitchFamily="34" charset="0"/>
              </a:rPr>
              <a:t>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b="1" u="none" dirty="0">
                <a:solidFill>
                  <a:srgbClr val="FF0000"/>
                </a:solidFill>
                <a:latin typeface="Arial" panose="020B0604020202020204" pitchFamily="34" charset="0"/>
              </a:rPr>
              <a:t>Insert your attention signal here</a:t>
            </a:r>
            <a:r>
              <a:rPr lang="en-US" u="none" dirty="0">
                <a:solidFill>
                  <a:srgbClr val="FF0000"/>
                </a:solidFill>
                <a:latin typeface="Arial" panose="020B0604020202020204" pitchFamily="34" charset="0"/>
              </a:rPr>
              <a:t>.)</a:t>
            </a:r>
          </a:p>
          <a:p>
            <a:pPr eaLnBrk="1" hangingPunct="1">
              <a:spcBef>
                <a:spcPct val="0"/>
              </a:spcBef>
            </a:pPr>
            <a:endParaRPr lang="en-US" u="none" dirty="0">
              <a:solidFill>
                <a:srgbClr val="FF0000"/>
              </a:solidFill>
              <a:latin typeface="Arial" panose="020B0604020202020204" pitchFamily="34" charset="0"/>
            </a:endParaRP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a:t>
            </a:r>
            <a:r>
              <a:rPr lang="en-US" b="1" dirty="0">
                <a:latin typeface="Arial" panose="020B0604020202020204" pitchFamily="34" charset="0"/>
              </a:rPr>
              <a:t>Insert</a:t>
            </a:r>
            <a:r>
              <a:rPr lang="en-US" b="1" baseline="0" dirty="0">
                <a:latin typeface="Arial" panose="020B0604020202020204" pitchFamily="34" charset="0"/>
              </a:rPr>
              <a:t> what you want participants to do</a:t>
            </a:r>
            <a:r>
              <a:rPr lang="en-US" baseline="0" dirty="0">
                <a:latin typeface="Arial" panose="020B0604020202020204" pitchFamily="34" charset="0"/>
              </a:rPr>
              <a:t>.)</a:t>
            </a:r>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87</a:t>
            </a:fld>
            <a:endParaRPr lang="en-US"/>
          </a:p>
        </p:txBody>
      </p:sp>
    </p:spTree>
    <p:extLst>
      <p:ext uri="{BB962C8B-B14F-4D97-AF65-F5344CB8AC3E}">
        <p14:creationId xmlns:p14="http://schemas.microsoft.com/office/powerpoint/2010/main" val="38368400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Trainer Notes: </a:t>
            </a:r>
            <a:r>
              <a:rPr lang="en-US" b="0" dirty="0"/>
              <a:t>Hide or delete this slide if presenting the entire PLM; </a:t>
            </a:r>
            <a:r>
              <a:rPr lang="en-US" dirty="0"/>
              <a:t>Select an introductions activity.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 Know/To Say</a:t>
            </a:r>
            <a:r>
              <a:rPr lang="en-US" b="0" dirty="0"/>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88</a:t>
            </a:fld>
            <a:endParaRPr lang="en-US"/>
          </a:p>
        </p:txBody>
      </p:sp>
    </p:spTree>
    <p:extLst>
      <p:ext uri="{BB962C8B-B14F-4D97-AF65-F5344CB8AC3E}">
        <p14:creationId xmlns:p14="http://schemas.microsoft.com/office/powerpoint/2010/main" val="18879447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89</a:t>
            </a:fld>
            <a:endParaRPr lang="en-US"/>
          </a:p>
        </p:txBody>
      </p:sp>
    </p:spTree>
    <p:extLst>
      <p:ext uri="{BB962C8B-B14F-4D97-AF65-F5344CB8AC3E}">
        <p14:creationId xmlns:p14="http://schemas.microsoft.com/office/powerpoint/2010/main" val="26422378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90</a:t>
            </a:fld>
            <a:endParaRPr lang="en-US"/>
          </a:p>
        </p:txBody>
      </p:sp>
    </p:spTree>
    <p:extLst>
      <p:ext uri="{BB962C8B-B14F-4D97-AF65-F5344CB8AC3E}">
        <p14:creationId xmlns:p14="http://schemas.microsoft.com/office/powerpoint/2010/main" val="3616863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91</a:t>
            </a:fld>
            <a:endParaRPr lang="en-US"/>
          </a:p>
        </p:txBody>
      </p:sp>
    </p:spTree>
    <p:extLst>
      <p:ext uri="{BB962C8B-B14F-4D97-AF65-F5344CB8AC3E}">
        <p14:creationId xmlns:p14="http://schemas.microsoft.com/office/powerpoint/2010/main" val="684350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a:buFont typeface="Wingdings 2" pitchFamily="18" charset="2"/>
              <a:buNone/>
            </a:pPr>
            <a:r>
              <a:rPr lang="en-US" dirty="0"/>
              <a:t>“</a:t>
            </a:r>
            <a:r>
              <a:rPr lang="en-US" dirty="0">
                <a:latin typeface="Calibri" pitchFamily="34" charset="0"/>
                <a:ea typeface="Calibri" pitchFamily="34" charset="0"/>
                <a:cs typeface="Calibri" pitchFamily="34" charset="0"/>
              </a:rPr>
              <a:t>For a child to learn something new, you need to repeat it an average of</a:t>
            </a:r>
            <a:r>
              <a:rPr lang="en-US" dirty="0">
                <a:solidFill>
                  <a:srgbClr val="0070C0"/>
                </a:solidFill>
                <a:latin typeface="Calibri" pitchFamily="34" charset="0"/>
                <a:ea typeface="Calibri" pitchFamily="34" charset="0"/>
                <a:cs typeface="Calibri" pitchFamily="34" charset="0"/>
              </a:rPr>
              <a:t> eight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For a child to unlearn an old behavior and replace it with a new behavior, you need to repeat the new behavior an average of</a:t>
            </a:r>
            <a:r>
              <a:rPr lang="en-US" dirty="0">
                <a:solidFill>
                  <a:srgbClr val="0070C0"/>
                </a:solidFill>
                <a:latin typeface="Calibri" pitchFamily="34" charset="0"/>
                <a:ea typeface="Calibri" pitchFamily="34" charset="0"/>
                <a:cs typeface="Calibri" pitchFamily="34" charset="0"/>
              </a:rPr>
              <a:t> </a:t>
            </a:r>
            <a:r>
              <a:rPr lang="en-US" i="1" dirty="0">
                <a:solidFill>
                  <a:srgbClr val="0070C0"/>
                </a:solidFill>
                <a:latin typeface="Calibri" pitchFamily="34" charset="0"/>
                <a:ea typeface="Calibri" pitchFamily="34" charset="0"/>
                <a:cs typeface="Calibri" pitchFamily="34" charset="0"/>
              </a:rPr>
              <a:t>28</a:t>
            </a:r>
            <a:r>
              <a:rPr lang="en-US" dirty="0">
                <a:solidFill>
                  <a:srgbClr val="0070C0"/>
                </a:solidFill>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Twenty of those times are used to eliminate the old behavior, and eight of the times are used to learn the new behavior.”</a:t>
            </a:r>
          </a:p>
          <a:p>
            <a:pPr>
              <a:buFont typeface="Wingdings 2" pitchFamily="18" charset="2"/>
              <a:buNone/>
            </a:pPr>
            <a:r>
              <a:rPr lang="en-US" dirty="0">
                <a:latin typeface="Calibri" pitchFamily="34" charset="0"/>
                <a:ea typeface="Calibri" pitchFamily="34" charset="0"/>
                <a:cs typeface="Calibri" pitchFamily="34" charset="0"/>
              </a:rPr>
              <a:t>						</a:t>
            </a:r>
            <a:r>
              <a:rPr lang="en-US" sz="1000" dirty="0">
                <a:latin typeface="Calibri" pitchFamily="34" charset="0"/>
                <a:ea typeface="Calibri" pitchFamily="34" charset="0"/>
                <a:cs typeface="Calibri" pitchFamily="34" charset="0"/>
              </a:rPr>
              <a:t>Madeline Hunter</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92</a:t>
            </a:fld>
            <a:endParaRPr lang="en-US" dirty="0"/>
          </a:p>
        </p:txBody>
      </p:sp>
    </p:spTree>
    <p:extLst>
      <p:ext uri="{BB962C8B-B14F-4D97-AF65-F5344CB8AC3E}">
        <p14:creationId xmlns:p14="http://schemas.microsoft.com/office/powerpoint/2010/main" val="33270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Words are powerful. When all staff members use common language, we ensure consistency for all students which is especially important to ensure equitable implementation of practices. The consistency and predictability of a common language is also a critical support for students who are at-risk and at high-risk of behavior incidents, promoting a safe environment where students know the expectations and can predict how others will respond.</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order to establish this common language, the lessons plans that have been developed must be taught by all staff members to all students. </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93</a:t>
            </a:fld>
            <a:endParaRPr lang="en-US"/>
          </a:p>
        </p:txBody>
      </p:sp>
    </p:spTree>
    <p:extLst>
      <p:ext uri="{BB962C8B-B14F-4D97-AF65-F5344CB8AC3E}">
        <p14:creationId xmlns:p14="http://schemas.microsoft.com/office/powerpoint/2010/main" val="28332620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94</a:t>
            </a:fld>
            <a:endParaRPr lang="en-US"/>
          </a:p>
        </p:txBody>
      </p:sp>
    </p:spTree>
    <p:extLst>
      <p:ext uri="{BB962C8B-B14F-4D97-AF65-F5344CB8AC3E}">
        <p14:creationId xmlns:p14="http://schemas.microsoft.com/office/powerpoint/2010/main" val="1578616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a:buFont typeface="Wingdings 2" pitchFamily="18" charset="2"/>
              <a:buNone/>
            </a:pPr>
            <a:r>
              <a:rPr lang="en-US" dirty="0"/>
              <a:t>“</a:t>
            </a:r>
            <a:r>
              <a:rPr lang="en-US" dirty="0">
                <a:latin typeface="Calibri" pitchFamily="34" charset="0"/>
                <a:ea typeface="Calibri" pitchFamily="34" charset="0"/>
                <a:cs typeface="Calibri" pitchFamily="34" charset="0"/>
              </a:rPr>
              <a:t>For a child to learn something new, you need to repeat it an average of</a:t>
            </a:r>
            <a:r>
              <a:rPr lang="en-US" dirty="0">
                <a:solidFill>
                  <a:srgbClr val="0070C0"/>
                </a:solidFill>
                <a:latin typeface="Calibri" pitchFamily="34" charset="0"/>
                <a:ea typeface="Calibri" pitchFamily="34" charset="0"/>
                <a:cs typeface="Calibri" pitchFamily="34" charset="0"/>
              </a:rPr>
              <a:t> eight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For a child to unlearn an old behavior and replace it with a new behavior, you need to repeat the new behavior an average of</a:t>
            </a:r>
            <a:r>
              <a:rPr lang="en-US" dirty="0">
                <a:solidFill>
                  <a:srgbClr val="0070C0"/>
                </a:solidFill>
                <a:latin typeface="Calibri" pitchFamily="34" charset="0"/>
                <a:ea typeface="Calibri" pitchFamily="34" charset="0"/>
                <a:cs typeface="Calibri" pitchFamily="34" charset="0"/>
              </a:rPr>
              <a:t> </a:t>
            </a:r>
            <a:r>
              <a:rPr lang="en-US" i="1" dirty="0">
                <a:solidFill>
                  <a:srgbClr val="0070C0"/>
                </a:solidFill>
                <a:latin typeface="Calibri" pitchFamily="34" charset="0"/>
                <a:ea typeface="Calibri" pitchFamily="34" charset="0"/>
                <a:cs typeface="Calibri" pitchFamily="34" charset="0"/>
              </a:rPr>
              <a:t>28</a:t>
            </a:r>
            <a:r>
              <a:rPr lang="en-US" dirty="0">
                <a:solidFill>
                  <a:srgbClr val="0070C0"/>
                </a:solidFill>
                <a:latin typeface="Calibri" pitchFamily="34" charset="0"/>
                <a:ea typeface="Calibri" pitchFamily="34" charset="0"/>
                <a:cs typeface="Calibri" pitchFamily="34" charset="0"/>
              </a:rPr>
              <a:t> </a:t>
            </a:r>
            <a:r>
              <a:rPr lang="en-US" dirty="0">
                <a:latin typeface="Calibri" pitchFamily="34" charset="0"/>
                <a:ea typeface="Calibri" pitchFamily="34" charset="0"/>
                <a:cs typeface="Calibri" pitchFamily="34" charset="0"/>
              </a:rPr>
              <a:t>times.</a:t>
            </a:r>
          </a:p>
          <a:p>
            <a:pPr>
              <a:buFont typeface="Wingdings 2" pitchFamily="18" charset="2"/>
              <a:buNone/>
            </a:pPr>
            <a:r>
              <a:rPr lang="en-US" dirty="0">
                <a:latin typeface="Calibri" pitchFamily="34" charset="0"/>
                <a:ea typeface="Calibri" pitchFamily="34" charset="0"/>
                <a:cs typeface="Calibri" pitchFamily="34" charset="0"/>
              </a:rPr>
              <a:t>Twenty of those times are used to eliminate the old behavior, and eight of the times are used to learn the new behavior.”</a:t>
            </a:r>
          </a:p>
          <a:p>
            <a:pPr>
              <a:buFont typeface="Wingdings 2" pitchFamily="18" charset="2"/>
              <a:buNone/>
            </a:pPr>
            <a:r>
              <a:rPr lang="en-US" dirty="0">
                <a:latin typeface="Calibri" pitchFamily="34" charset="0"/>
                <a:ea typeface="Calibri" pitchFamily="34" charset="0"/>
                <a:cs typeface="Calibri" pitchFamily="34" charset="0"/>
              </a:rPr>
              <a:t>						</a:t>
            </a:r>
            <a:r>
              <a:rPr lang="en-US" sz="1000" dirty="0">
                <a:latin typeface="Calibri" pitchFamily="34" charset="0"/>
                <a:ea typeface="Calibri" pitchFamily="34" charset="0"/>
                <a:cs typeface="Calibri" pitchFamily="34" charset="0"/>
              </a:rPr>
              <a:t>Madeline Hunter</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95</a:t>
            </a:fld>
            <a:endParaRPr lang="en-US" dirty="0"/>
          </a:p>
        </p:txBody>
      </p:sp>
    </p:spTree>
    <p:extLst>
      <p:ext uri="{BB962C8B-B14F-4D97-AF65-F5344CB8AC3E}">
        <p14:creationId xmlns:p14="http://schemas.microsoft.com/office/powerpoint/2010/main" val="15415480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Direct participants to read the slide,</a:t>
            </a:r>
            <a:r>
              <a:rPr lang="en-US" b="1" baseline="0" dirty="0"/>
              <a:t> then say,</a:t>
            </a:r>
            <a:endParaRPr lang="en-US" b="1" dirty="0"/>
          </a:p>
          <a:p>
            <a:r>
              <a:rPr lang="en-US" dirty="0"/>
              <a:t>“Teaching social behavior must be ongoing</a:t>
            </a:r>
            <a:r>
              <a:rPr lang="en-US" baseline="0" dirty="0"/>
              <a:t> in order to increase the likelihood that all students will display appropriate behavior in all settings.</a:t>
            </a:r>
            <a:r>
              <a:rPr lang="en-US" dirty="0"/>
              <a:t>  You</a:t>
            </a:r>
            <a:r>
              <a:rPr lang="en-US" baseline="0" dirty="0"/>
              <a:t> should consider </a:t>
            </a:r>
            <a:r>
              <a:rPr lang="en-US" b="1" u="sng" baseline="0" dirty="0"/>
              <a:t>reserving time now </a:t>
            </a:r>
            <a:r>
              <a:rPr lang="en-US" baseline="0" dirty="0"/>
              <a:t>in the schedule for the teaching of lessons for the next school year.”</a:t>
            </a:r>
          </a:p>
          <a:p>
            <a:pPr rtl="0"/>
            <a:r>
              <a:rPr lang="en-US" sz="1200" b="0" i="0" u="none" strike="noStrike" kern="1200" dirty="0">
                <a:solidFill>
                  <a:schemeClr val="tx1"/>
                </a:solidFill>
                <a:effectLst/>
                <a:latin typeface="+mn-lt"/>
                <a:ea typeface="+mn-ea"/>
                <a:cs typeface="+mn-cs"/>
              </a:rPr>
              <a:t>When developing a teaching schedule, the following points may need to be considered: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Instruction takes place each day, all day, throughout the entire school year for young students or for those students who continue to demonstrate they are at the acquisition level.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Focused lessons at the beginning of the year to teach all schoolwide and classroom expectations, rules, and procedures. This includes direct instruction the first few weeks of school in the setting where the skills or procedures are used.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Beginning of the school year orientation period, such as a day for underclassmen before all students attend school.</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Weekly lessons in advisory period, homeroom, or classroom.</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New Student Orientation using student ambassadors as orientation models for newly enrolled students.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Review lessons after school breaks (e.g., long weekends, winter and spring breaks). Weeklong or short reminder lessons as appropriate for the skill level and age of students.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Quarterly assemblies followed with group practice for students who have acquired the skill but need maintenance or an “extra dose” of instruction.</a:t>
            </a:r>
          </a:p>
          <a:p>
            <a:endParaRPr lang="en-US" dirty="0"/>
          </a:p>
        </p:txBody>
      </p:sp>
      <p:sp>
        <p:nvSpPr>
          <p:cNvPr id="4" name="Slide Number Placeholder 3"/>
          <p:cNvSpPr>
            <a:spLocks noGrp="1"/>
          </p:cNvSpPr>
          <p:nvPr>
            <p:ph type="sldNum" sz="quarter" idx="10"/>
          </p:nvPr>
        </p:nvSpPr>
        <p:spPr/>
        <p:txBody>
          <a:bodyPr/>
          <a:lstStyle/>
          <a:p>
            <a:fld id="{1090DE71-3A4A-E94D-A2F0-C2F72740B728}" type="slidenum">
              <a:rPr lang="en-US" smtClean="0"/>
              <a:pPr/>
              <a:t>96</a:t>
            </a:fld>
            <a:endParaRPr lang="en-US"/>
          </a:p>
        </p:txBody>
      </p:sp>
    </p:spTree>
    <p:extLst>
      <p:ext uri="{BB962C8B-B14F-4D97-AF65-F5344CB8AC3E}">
        <p14:creationId xmlns:p14="http://schemas.microsoft.com/office/powerpoint/2010/main" val="4163668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Teaching Expected Behavior Additional Resources: Missouri Teacher Standards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Standard #2 Student Learning, Growth and Development. The teacher understands how students learn, develop and differ in their approaches to learning. The teacher provides learning opportunities that are adapted to diverse learners and support the intellectual, social, and personal development of all students. </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SB 291 Section 160.045.2 (1) Students actively participate and are successful in the learning process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(5) The teacher keeps current on instructional knowledge and seeks and explores changes in teaching behaviors that will improve student performance.</a:t>
            </a:r>
            <a:r>
              <a:rPr lang="en-US" sz="1200" b="0" i="0" u="none" strike="noStrike" kern="1200" dirty="0">
                <a:solidFill>
                  <a:schemeClr val="tx1"/>
                </a:solidFill>
                <a:effectLst/>
                <a:latin typeface="+mn-lt"/>
                <a:ea typeface="+mn-ea"/>
                <a:cs typeface="+mn-cs"/>
              </a:rPr>
              <a:t>]</a:t>
            </a:r>
          </a:p>
          <a:p>
            <a:pPr rtl="0"/>
            <a:r>
              <a:rPr lang="en-US" sz="1200" b="1" i="0" u="none" strike="noStrike" kern="1200" dirty="0">
                <a:solidFill>
                  <a:schemeClr val="tx1"/>
                </a:solidFill>
                <a:effectLst/>
                <a:latin typeface="+mn-lt"/>
                <a:ea typeface="+mn-ea"/>
                <a:cs typeface="+mn-cs"/>
              </a:rPr>
              <a:t>Standard #3 Curriculum Implementation. The teacher recognizes the importance of long-range planning and curriculum development. The teacher develops, implements, and evaluates curriculum based upon student, district and state standards data. </a:t>
            </a:r>
            <a:r>
              <a:rPr lang="en-US" sz="1200" b="0" i="1" u="none" strike="noStrike" kern="1200" dirty="0">
                <a:solidFill>
                  <a:schemeClr val="tx1"/>
                </a:solidFill>
                <a:effectLst/>
                <a:latin typeface="+mn-lt"/>
                <a:ea typeface="+mn-ea"/>
                <a:cs typeface="+mn-cs"/>
              </a:rPr>
              <a:t>[SB 291 Section 160.045.2 (1) Students actively participate and are successful in the learning process; (2) Various forms of assessment are used to monitor and manage student learning; (3) The teacher is prepared and knowledgeable of the content and effectively maintains students’ on-task behavior; (5) The teacher keeps current on instructional knowledge and seeks and explores teaching behaviors that will improve student performance.]</a:t>
            </a: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Standard #5 Positive Classroom Environment. The teacher uses an understanding of individual/group motivation and behavior to create a learning environment that encourages active engagement in learning, positive social interaction, and self-motivation. </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SB 291 Section 160.045.2 (3) The teacher is prepared and knowledgeable of the content and effectively maintains students’ on-task behavior; (5) The teacher keeps current on instructional knowledge and seeks and explores changes in teaching behaviors that will improve student performance.]</a:t>
            </a: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Standard #6 Effective Communication. The teacher models effective verbal, nonverbal, and media communication techniques with students, colleagues and families to foster active inquiry, collaboration, and supportive interaction in the classroom. </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SB 291 Section 160.045.2 (4) The teacher uses professional communication and interaction with the school community; (6) The teacher acts as a responsible professional in the overall mission of the school.]</a:t>
            </a: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Standard #7 Student Assessment and Data Analysis. The teacher understands and uses formative and summative assessment strategies to assess the learner’s progress and uses both classroom and standardized assessment data to plan ongoing instruction. The teacher monitors the performance of each student, and devises instruction to enable students to grow and develop, making adequate academic progress. </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SB 291 Section 160.045.2 (2) Various forms of assessment are used to monitor and manage student learning; (5) The teacher keeps current on instructional knowledge and seeks and explores changes in teaching behaviors that will improve student performance.]</a:t>
            </a:r>
            <a:endParaRPr lang="en-US" sz="1200" b="0" i="0" u="none" strike="noStrike" kern="1200" dirty="0">
              <a:solidFill>
                <a:schemeClr val="tx1"/>
              </a:solidFill>
              <a:effectLst/>
              <a:latin typeface="+mn-lt"/>
              <a:ea typeface="+mn-ea"/>
              <a:cs typeface="+mn-cs"/>
            </a:endParaRPr>
          </a:p>
          <a:p>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Reference: Missouri Department of Elementary and Secondary Education (MO DESE), (2013). Teacher Standards: Missouri's educator evaluation system. Retrieved from: </a:t>
            </a:r>
            <a:r>
              <a:rPr lang="en-US" sz="1200" b="0" i="0" u="none" strike="noStrike" kern="1200" dirty="0">
                <a:solidFill>
                  <a:schemeClr val="tx1"/>
                </a:solidFill>
                <a:effectLst/>
                <a:latin typeface="+mn-lt"/>
                <a:ea typeface="+mn-ea"/>
                <a:cs typeface="+mn-cs"/>
                <a:hlinkClick r:id="rId3"/>
              </a:rPr>
              <a:t>http://dese.mo.gov/sites/default/files/TeacherStandards.pdf</a:t>
            </a: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11</a:t>
            </a:fld>
            <a:endParaRPr lang="en-US"/>
          </a:p>
        </p:txBody>
      </p:sp>
    </p:spTree>
    <p:extLst>
      <p:ext uri="{BB962C8B-B14F-4D97-AF65-F5344CB8AC3E}">
        <p14:creationId xmlns:p14="http://schemas.microsoft.com/office/powerpoint/2010/main" val="31015902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dirty="0"/>
              <a:t>“Here are suggestions for scheduling</a:t>
            </a:r>
            <a:r>
              <a:rPr lang="en-US" baseline="0" dirty="0"/>
              <a:t> specific times to teach or reteach expectations and behaviors.”</a:t>
            </a:r>
          </a:p>
          <a:p>
            <a:endParaRPr lang="en-US" baseline="0" dirty="0"/>
          </a:p>
          <a:p>
            <a:pPr rtl="0"/>
            <a:r>
              <a:rPr lang="en-US" sz="1200" b="0" i="0" u="none" strike="noStrike" kern="1200" dirty="0">
                <a:solidFill>
                  <a:schemeClr val="tx1"/>
                </a:solidFill>
                <a:effectLst/>
                <a:latin typeface="+mn-lt"/>
                <a:ea typeface="+mn-ea"/>
                <a:cs typeface="+mn-cs"/>
              </a:rPr>
              <a:t>Schools need to decide when lessons will be taught during the day or week. Some typical examples of how to arrange time for teaching social behavior skills might include: homeroom, daily class meetings, schoolwide announcement over the intercom, daily or weekly web announcements, embedding in academic subjects, and older students leading younger students through school orientation activities.</a:t>
            </a:r>
          </a:p>
          <a:p>
            <a:br>
              <a:rPr lang="en-US" dirty="0"/>
            </a:b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97</a:t>
            </a:fld>
            <a:endParaRPr lang="en-US" dirty="0"/>
          </a:p>
        </p:txBody>
      </p:sp>
    </p:spTree>
    <p:extLst>
      <p:ext uri="{BB962C8B-B14F-4D97-AF65-F5344CB8AC3E}">
        <p14:creationId xmlns:p14="http://schemas.microsoft.com/office/powerpoint/2010/main" val="3270915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It is recommended that schools create a teaching calendar that schedules when lessons are to be taught all year long. When developing a teaching calendar, schools may consider devoting a significant amount of teaching at the beginning of the year. Reviews should be planned throughout the year, particularly following breaks or holidays. Teaching just prior to needing to use the behavior (e.g., assembly behavior taught right before the first assembly) should also be scheduled. The year long teaching schedule should provide an outline for the year, but allow for flexibility based on data.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98</a:t>
            </a:fld>
            <a:endParaRPr lang="en-US"/>
          </a:p>
        </p:txBody>
      </p:sp>
    </p:spTree>
    <p:extLst>
      <p:ext uri="{BB962C8B-B14F-4D97-AF65-F5344CB8AC3E}">
        <p14:creationId xmlns:p14="http://schemas.microsoft.com/office/powerpoint/2010/main" val="32563965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many, many ways teaching can be accomplished. Some important considerations are : 1) making sure the schedule is acceptable to stakeholders, educators, and students teaching lessons, 2) ensuring the teaching schedule can be sustained throughout the year, 3) lessons are long enough to adequately teach the skill but short enough that staff will actually make time to teach and 4) adequate staff are available to teach in the identified settings.</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99</a:t>
            </a:fld>
            <a:endParaRPr lang="en-US"/>
          </a:p>
        </p:txBody>
      </p:sp>
    </p:spTree>
    <p:extLst>
      <p:ext uri="{BB962C8B-B14F-4D97-AF65-F5344CB8AC3E}">
        <p14:creationId xmlns:p14="http://schemas.microsoft.com/office/powerpoint/2010/main" val="3466730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r>
              <a:rPr lang="en-US" b="1" dirty="0"/>
              <a:t>Direct participants to read the</a:t>
            </a:r>
            <a:r>
              <a:rPr lang="en-US" b="1" baseline="0" dirty="0"/>
              <a:t> questions.  </a:t>
            </a:r>
          </a:p>
          <a:p>
            <a:r>
              <a:rPr lang="en-US" b="1" baseline="0" dirty="0"/>
              <a:t>Then say,</a:t>
            </a:r>
          </a:p>
          <a:p>
            <a:r>
              <a:rPr lang="en-US" b="0" baseline="0" dirty="0"/>
              <a:t>“Your school may decide to reserve time in the schedule for teaching now, then during Emerging Training Session 1, specifically determine which lessons will be taught during each time.”</a:t>
            </a:r>
          </a:p>
          <a:p>
            <a:r>
              <a:rPr lang="en-US" b="1" baseline="0" dirty="0"/>
              <a:t>Provide approximately 10-15 minutes. Call on volunteers to respond to each of the questions</a:t>
            </a:r>
            <a:endParaRPr lang="en-US" b="1"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100</a:t>
            </a:fld>
            <a:endParaRPr lang="en-US" dirty="0"/>
          </a:p>
        </p:txBody>
      </p:sp>
    </p:spTree>
    <p:extLst>
      <p:ext uri="{BB962C8B-B14F-4D97-AF65-F5344CB8AC3E}">
        <p14:creationId xmlns:p14="http://schemas.microsoft.com/office/powerpoint/2010/main" val="6642559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101</a:t>
            </a:fld>
            <a:endParaRPr lang="en-US"/>
          </a:p>
        </p:txBody>
      </p:sp>
    </p:spTree>
    <p:extLst>
      <p:ext uri="{BB962C8B-B14F-4D97-AF65-F5344CB8AC3E}">
        <p14:creationId xmlns:p14="http://schemas.microsoft.com/office/powerpoint/2010/main" val="40164533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103</a:t>
            </a:fld>
            <a:endParaRPr lang="en-US"/>
          </a:p>
        </p:txBody>
      </p:sp>
    </p:spTree>
    <p:extLst>
      <p:ext uri="{BB962C8B-B14F-4D97-AF65-F5344CB8AC3E}">
        <p14:creationId xmlns:p14="http://schemas.microsoft.com/office/powerpoint/2010/main" val="34873975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a:t>
            </a:r>
            <a:r>
              <a:rPr lang="en-US" b="0" dirty="0"/>
              <a:t> So, let’s take a moment to briefly review where we’ve been, and where to next.</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105</a:t>
            </a:fld>
            <a:endParaRPr lang="en-US"/>
          </a:p>
        </p:txBody>
      </p:sp>
    </p:spTree>
    <p:extLst>
      <p:ext uri="{BB962C8B-B14F-4D97-AF65-F5344CB8AC3E}">
        <p14:creationId xmlns:p14="http://schemas.microsoft.com/office/powerpoint/2010/main" val="23269997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To Know/To Say: </a:t>
            </a:r>
            <a:r>
              <a:rPr lang="en-US" b="0" dirty="0"/>
              <a:t>During </a:t>
            </a:r>
            <a:r>
              <a:rPr lang="en-US" sz="1200" b="0" i="0" u="none" strike="noStrike" kern="1200" dirty="0">
                <a:solidFill>
                  <a:schemeClr val="tx1"/>
                </a:solidFill>
                <a:effectLst/>
                <a:latin typeface="+mn-lt"/>
                <a:ea typeface="+mn-ea"/>
                <a:cs typeface="+mn-cs"/>
              </a:rPr>
              <a:t>this lesson, you learned how to create an annual teaching schedule that allows for all developed lessons to be taught and also allows time for teaching based on data indicated needs. </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Next steps include updating your action plan. Develop action steps for the creation of an annual plan for the ongoing teaching of all expectations and rules.</a:t>
            </a:r>
            <a:br>
              <a:rPr lang="en-US" dirty="0"/>
            </a:br>
            <a:br>
              <a:rPr lang="en-US" dirty="0"/>
            </a:br>
            <a:r>
              <a:rPr lang="en-US" dirty="0"/>
              <a:t>Additional information about developing a teaching schedule can be found in </a:t>
            </a:r>
            <a:r>
              <a:rPr lang="en-US" dirty="0">
                <a:hlinkClick r:id="rId3"/>
              </a:rPr>
              <a:t>the MO SW-PBS Handbook </a:t>
            </a:r>
            <a:r>
              <a:rPr lang="en-US" dirty="0"/>
              <a:t>and the </a:t>
            </a:r>
            <a:r>
              <a:rPr lang="en-US" dirty="0">
                <a:hlinkClick r:id="rId3"/>
              </a:rPr>
              <a:t>MO SW-PBS Tier 1 Implementation Guide</a:t>
            </a:r>
            <a:r>
              <a:rPr lang="en-US" dirty="0"/>
              <a:t>.</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106</a:t>
            </a:fld>
            <a:endParaRPr lang="en-US"/>
          </a:p>
        </p:txBody>
      </p:sp>
    </p:spTree>
    <p:extLst>
      <p:ext uri="{BB962C8B-B14F-4D97-AF65-F5344CB8AC3E}">
        <p14:creationId xmlns:p14="http://schemas.microsoft.com/office/powerpoint/2010/main" val="14472200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b="0" dirty="0"/>
              <a:t>  </a:t>
            </a:r>
          </a:p>
          <a:p>
            <a:r>
              <a:rPr lang="en-US" b="1" dirty="0"/>
              <a:t>To Know/To Say:</a:t>
            </a:r>
            <a:r>
              <a:rPr lang="en-US" b="0" dirty="0"/>
              <a:t> </a:t>
            </a:r>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107</a:t>
            </a:fld>
            <a:endParaRPr lang="en-US"/>
          </a:p>
        </p:txBody>
      </p:sp>
    </p:spTree>
    <p:extLst>
      <p:ext uri="{BB962C8B-B14F-4D97-AF65-F5344CB8AC3E}">
        <p14:creationId xmlns:p14="http://schemas.microsoft.com/office/powerpoint/2010/main" val="4758296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0D00DC-D814-FF46-9FCA-B77CBD9BE43E}" type="slidenum">
              <a:rPr lang="en-US" smtClean="0"/>
              <a:t>108</a:t>
            </a:fld>
            <a:endParaRPr lang="en-US"/>
          </a:p>
        </p:txBody>
      </p:sp>
    </p:spTree>
    <p:extLst>
      <p:ext uri="{BB962C8B-B14F-4D97-AF65-F5344CB8AC3E}">
        <p14:creationId xmlns:p14="http://schemas.microsoft.com/office/powerpoint/2010/main" val="1475332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0612"/>
            <a:ext cx="7772400" cy="901359"/>
          </a:xfrm>
        </p:spPr>
        <p:txBody>
          <a:bodyPr anchor="b">
            <a:no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240971" y="2110859"/>
            <a:ext cx="6901543" cy="607608"/>
          </a:xfrm>
        </p:spPr>
        <p:txBody>
          <a:bodyPr/>
          <a:lstStyle>
            <a:lvl1pPr marL="0" indent="0" algn="ctr">
              <a:buNone/>
              <a:defRPr sz="2400">
                <a:solidFill>
                  <a:srgbClr val="FF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197EAD8-F8F3-F248-ADAB-155AF4C9215D}"/>
              </a:ext>
            </a:extLst>
          </p:cNvPr>
          <p:cNvPicPr>
            <a:picLocks noChangeAspect="1"/>
          </p:cNvPicPr>
          <p:nvPr userDrawn="1"/>
        </p:nvPicPr>
        <p:blipFill>
          <a:blip r:embed="rId2"/>
          <a:stretch>
            <a:fillRect/>
          </a:stretch>
        </p:blipFill>
        <p:spPr>
          <a:xfrm>
            <a:off x="166152" y="5395979"/>
            <a:ext cx="3267871" cy="788797"/>
          </a:xfrm>
          <a:prstGeom prst="rect">
            <a:avLst/>
          </a:prstGeom>
        </p:spPr>
      </p:pic>
      <p:pic>
        <p:nvPicPr>
          <p:cNvPr id="8" name="Picture 7">
            <a:extLst>
              <a:ext uri="{FF2B5EF4-FFF2-40B4-BE49-F238E27FC236}">
                <a16:creationId xmlns:a16="http://schemas.microsoft.com/office/drawing/2014/main" id="{DA97B173-658B-AF4B-A578-D784EBBA99C7}"/>
              </a:ext>
            </a:extLst>
          </p:cNvPr>
          <p:cNvPicPr>
            <a:picLocks noChangeAspect="1"/>
          </p:cNvPicPr>
          <p:nvPr userDrawn="1"/>
        </p:nvPicPr>
        <p:blipFill>
          <a:blip r:embed="rId3"/>
          <a:stretch>
            <a:fillRect/>
          </a:stretch>
        </p:blipFill>
        <p:spPr>
          <a:xfrm>
            <a:off x="3434023" y="3086327"/>
            <a:ext cx="2602527" cy="2248584"/>
          </a:xfrm>
          <a:prstGeom prst="rect">
            <a:avLst/>
          </a:prstGeom>
        </p:spPr>
      </p:pic>
      <p:pic>
        <p:nvPicPr>
          <p:cNvPr id="9" name="Picture 8">
            <a:extLst>
              <a:ext uri="{FF2B5EF4-FFF2-40B4-BE49-F238E27FC236}">
                <a16:creationId xmlns:a16="http://schemas.microsoft.com/office/drawing/2014/main" id="{09F8DC91-19FE-5045-AE50-AD05C4726C9F}"/>
              </a:ext>
            </a:extLst>
          </p:cNvPr>
          <p:cNvPicPr>
            <a:picLocks noChangeAspect="1"/>
          </p:cNvPicPr>
          <p:nvPr userDrawn="1"/>
        </p:nvPicPr>
        <p:blipFill>
          <a:blip r:embed="rId4"/>
          <a:stretch>
            <a:fillRect/>
          </a:stretch>
        </p:blipFill>
        <p:spPr>
          <a:xfrm>
            <a:off x="3831325" y="5409020"/>
            <a:ext cx="2343623" cy="840842"/>
          </a:xfrm>
          <a:prstGeom prst="rect">
            <a:avLst/>
          </a:prstGeom>
        </p:spPr>
      </p:pic>
      <p:pic>
        <p:nvPicPr>
          <p:cNvPr id="10" name="Picture 9">
            <a:extLst>
              <a:ext uri="{FF2B5EF4-FFF2-40B4-BE49-F238E27FC236}">
                <a16:creationId xmlns:a16="http://schemas.microsoft.com/office/drawing/2014/main" id="{3815F213-FD7A-9A44-B6C3-D4AF5DDB53F8}"/>
              </a:ext>
            </a:extLst>
          </p:cNvPr>
          <p:cNvPicPr>
            <a:picLocks noChangeAspect="1"/>
          </p:cNvPicPr>
          <p:nvPr userDrawn="1"/>
        </p:nvPicPr>
        <p:blipFill>
          <a:blip r:embed="rId5"/>
          <a:stretch>
            <a:fillRect/>
          </a:stretch>
        </p:blipFill>
        <p:spPr>
          <a:xfrm>
            <a:off x="6743555" y="5511265"/>
            <a:ext cx="2234293" cy="781317"/>
          </a:xfrm>
          <a:prstGeom prst="rect">
            <a:avLst/>
          </a:prstGeom>
        </p:spPr>
      </p:pic>
    </p:spTree>
    <p:extLst>
      <p:ext uri="{BB962C8B-B14F-4D97-AF65-F5344CB8AC3E}">
        <p14:creationId xmlns:p14="http://schemas.microsoft.com/office/powerpoint/2010/main" val="10884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9" y="536577"/>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7"/>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66065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744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Practice: </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55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1"/>
            </a:lvl1pPr>
          </a:lstStyle>
          <a:p>
            <a:r>
              <a:rPr lang="en-US" dirty="0"/>
              <a:t>Topic in Action: </a:t>
            </a:r>
          </a:p>
        </p:txBody>
      </p:sp>
      <p:sp>
        <p:nvSpPr>
          <p:cNvPr id="3" name="Content Placeholder 2"/>
          <p:cNvSpPr>
            <a:spLocks noGrp="1"/>
          </p:cNvSpPr>
          <p:nvPr>
            <p:ph idx="1"/>
          </p:nvPr>
        </p:nvSpPr>
        <p:spPr/>
        <p:txBody>
          <a:bodyPr/>
          <a:lstStyle>
            <a:lvl1pPr>
              <a:buClr>
                <a:srgbClr val="FF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1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69350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5383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lgn="ctr">
              <a:defRPr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5584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6/16/20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9208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2531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6/16/20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grpSp>
        <p:nvGrpSpPr>
          <p:cNvPr id="7" name="Group 6">
            <a:extLst>
              <a:ext uri="{FF2B5EF4-FFF2-40B4-BE49-F238E27FC236}">
                <a16:creationId xmlns:a16="http://schemas.microsoft.com/office/drawing/2014/main" id="{AF21B916-5A3A-0149-87DD-5EC8860E79C3}"/>
              </a:ext>
            </a:extLst>
          </p:cNvPr>
          <p:cNvGrpSpPr/>
          <p:nvPr userDrawn="1"/>
        </p:nvGrpSpPr>
        <p:grpSpPr>
          <a:xfrm>
            <a:off x="3175" y="6211407"/>
            <a:ext cx="9144378" cy="659292"/>
            <a:chOff x="12700" y="6211407"/>
            <a:chExt cx="9144378" cy="659292"/>
          </a:xfrm>
        </p:grpSpPr>
        <p:sp>
          <p:nvSpPr>
            <p:cNvPr id="8" name="Rectangle 7">
              <a:extLst>
                <a:ext uri="{FF2B5EF4-FFF2-40B4-BE49-F238E27FC236}">
                  <a16:creationId xmlns:a16="http://schemas.microsoft.com/office/drawing/2014/main" id="{A3CDC01B-D0E6-D248-9C05-D11078170AD4}"/>
                </a:ext>
              </a:extLst>
            </p:cNvPr>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9" name="Rectangle 8">
              <a:extLst>
                <a:ext uri="{FF2B5EF4-FFF2-40B4-BE49-F238E27FC236}">
                  <a16:creationId xmlns:a16="http://schemas.microsoft.com/office/drawing/2014/main" id="{B887FC0A-72A8-6245-9911-835690B017EE}"/>
                </a:ext>
              </a:extLst>
            </p:cNvPr>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0" name="Rectangle 9">
              <a:extLst>
                <a:ext uri="{FF2B5EF4-FFF2-40B4-BE49-F238E27FC236}">
                  <a16:creationId xmlns:a16="http://schemas.microsoft.com/office/drawing/2014/main" id="{36EA7C6A-ACA2-664E-8F3A-E1085589CB46}"/>
                </a:ext>
              </a:extLst>
            </p:cNvPr>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dirty="0"/>
            </a:p>
          </p:txBody>
        </p:sp>
        <p:sp>
          <p:nvSpPr>
            <p:cNvPr id="11" name="TextBox 10">
              <a:extLst>
                <a:ext uri="{FF2B5EF4-FFF2-40B4-BE49-F238E27FC236}">
                  <a16:creationId xmlns:a16="http://schemas.microsoft.com/office/drawing/2014/main" id="{6ECB58D4-B106-8249-A684-B3AB58C47DA0}"/>
                </a:ext>
              </a:extLst>
            </p:cNvPr>
            <p:cNvSpPr txBox="1"/>
            <p:nvPr/>
          </p:nvSpPr>
          <p:spPr>
            <a:xfrm>
              <a:off x="673596" y="6211407"/>
              <a:ext cx="1752104" cy="300210"/>
            </a:xfrm>
            <a:prstGeom prst="rect">
              <a:avLst/>
            </a:prstGeom>
            <a:noFill/>
            <a:effectLst>
              <a:outerShdw blurRad="44450" dist="38100" dir="2700000" algn="tl" rotWithShape="0">
                <a:srgbClr val="008000"/>
              </a:outerShdw>
            </a:effectLst>
          </p:spPr>
          <p:txBody>
            <a:bodyPr wrap="square" rtlCol="0">
              <a:spAutoFit/>
            </a:bodyPr>
            <a:lstStyle/>
            <a:p>
              <a:r>
                <a:rPr lang="en-US" sz="1351" dirty="0">
                  <a:solidFill>
                    <a:schemeClr val="bg1"/>
                  </a:solidFill>
                </a:rPr>
                <a:t>MO SW-PBS</a:t>
              </a:r>
            </a:p>
          </p:txBody>
        </p:sp>
      </p:grpSp>
    </p:spTree>
    <p:extLst>
      <p:ext uri="{BB962C8B-B14F-4D97-AF65-F5344CB8AC3E}">
        <p14:creationId xmlns:p14="http://schemas.microsoft.com/office/powerpoint/2010/main" val="25504260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9" r:id="rId3"/>
    <p:sldLayoutId id="2147483690" r:id="rId4"/>
    <p:sldLayoutId id="2147483684" r:id="rId5"/>
    <p:sldLayoutId id="2147483685" r:id="rId6"/>
    <p:sldLayoutId id="2147483686" r:id="rId7"/>
    <p:sldLayoutId id="2147483687" r:id="rId8"/>
    <p:sldLayoutId id="2147483688"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hyperlink" Target="http://dese.mo.gov/sites/default/files/TeacherStandard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DCA7-14CA-734D-8E0A-E4831FC13E9A}"/>
              </a:ext>
            </a:extLst>
          </p:cNvPr>
          <p:cNvSpPr>
            <a:spLocks noGrp="1"/>
          </p:cNvSpPr>
          <p:nvPr>
            <p:ph type="ctrTitle"/>
          </p:nvPr>
        </p:nvSpPr>
        <p:spPr/>
        <p:txBody>
          <a:bodyPr/>
          <a:lstStyle/>
          <a:p>
            <a:r>
              <a:rPr lang="en-US" dirty="0"/>
              <a:t>Teaching Expected Behavior</a:t>
            </a:r>
          </a:p>
        </p:txBody>
      </p:sp>
      <p:sp>
        <p:nvSpPr>
          <p:cNvPr id="3" name="Subtitle 2">
            <a:extLst>
              <a:ext uri="{FF2B5EF4-FFF2-40B4-BE49-F238E27FC236}">
                <a16:creationId xmlns:a16="http://schemas.microsoft.com/office/drawing/2014/main" id="{0CA8EBC8-491B-C842-A04F-C773D93F63BD}"/>
              </a:ext>
            </a:extLst>
          </p:cNvPr>
          <p:cNvSpPr>
            <a:spLocks noGrp="1"/>
          </p:cNvSpPr>
          <p:nvPr>
            <p:ph type="subTitle" idx="1"/>
          </p:nvPr>
        </p:nvSpPr>
        <p:spPr/>
        <p:txBody>
          <a:bodyPr/>
          <a:lstStyle/>
          <a:p>
            <a:r>
              <a:rPr lang="en-US" dirty="0"/>
              <a:t>MO SW-PBS Tier 1 Training</a:t>
            </a:r>
          </a:p>
        </p:txBody>
      </p:sp>
    </p:spTree>
    <p:extLst>
      <p:ext uri="{BB962C8B-B14F-4D97-AF65-F5344CB8AC3E}">
        <p14:creationId xmlns:p14="http://schemas.microsoft.com/office/powerpoint/2010/main" val="3294262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3199-DB63-E84C-AEB4-252F8202483F}"/>
              </a:ext>
            </a:extLst>
          </p:cNvPr>
          <p:cNvSpPr>
            <a:spLocks noGrp="1"/>
          </p:cNvSpPr>
          <p:nvPr>
            <p:ph type="title"/>
          </p:nvPr>
        </p:nvSpPr>
        <p:spPr/>
        <p:txBody>
          <a:bodyPr/>
          <a:lstStyle/>
          <a:p>
            <a:pPr algn="ctr"/>
            <a:r>
              <a:rPr lang="en-US" b="1" dirty="0"/>
              <a:t>Reflective Questions</a:t>
            </a:r>
          </a:p>
        </p:txBody>
      </p:sp>
      <p:sp>
        <p:nvSpPr>
          <p:cNvPr id="3" name="Content Placeholder 2">
            <a:extLst>
              <a:ext uri="{FF2B5EF4-FFF2-40B4-BE49-F238E27FC236}">
                <a16:creationId xmlns:a16="http://schemas.microsoft.com/office/drawing/2014/main" id="{03488055-69FB-674E-8345-037C8E8CC25B}"/>
              </a:ext>
            </a:extLst>
          </p:cNvPr>
          <p:cNvSpPr>
            <a:spLocks noGrp="1"/>
          </p:cNvSpPr>
          <p:nvPr>
            <p:ph idx="1"/>
          </p:nvPr>
        </p:nvSpPr>
        <p:spPr/>
        <p:txBody>
          <a:bodyPr/>
          <a:lstStyle/>
          <a:p>
            <a:pPr fontAlgn="base"/>
            <a:r>
              <a:rPr lang="en-US" dirty="0"/>
              <a:t>How will you plan initial teaching of social skills at the beginning of the school year? </a:t>
            </a:r>
          </a:p>
          <a:p>
            <a:pPr fontAlgn="base"/>
            <a:r>
              <a:rPr lang="en-US" dirty="0"/>
              <a:t>How will you arrange for regular, ongoing teaching throughout the school year? </a:t>
            </a:r>
          </a:p>
          <a:p>
            <a:endParaRPr lang="en-US" dirty="0"/>
          </a:p>
        </p:txBody>
      </p:sp>
    </p:spTree>
    <p:extLst>
      <p:ext uri="{BB962C8B-B14F-4D97-AF65-F5344CB8AC3E}">
        <p14:creationId xmlns:p14="http://schemas.microsoft.com/office/powerpoint/2010/main" val="8411056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789" y="536577"/>
            <a:ext cx="6915884" cy="938213"/>
          </a:xfrm>
        </p:spPr>
        <p:txBody>
          <a:bodyPr>
            <a:normAutofit fontScale="90000"/>
          </a:bodyPr>
          <a:lstStyle/>
          <a:p>
            <a:r>
              <a:rPr lang="en-US" dirty="0">
                <a:solidFill>
                  <a:srgbClr val="008000"/>
                </a:solidFill>
              </a:rPr>
              <a:t>Discussion: </a:t>
            </a:r>
            <a:r>
              <a:rPr lang="en-US" dirty="0">
                <a:solidFill>
                  <a:srgbClr val="FF0000"/>
                </a:solidFill>
              </a:rPr>
              <a:t>Scheduling Teaching</a:t>
            </a:r>
          </a:p>
        </p:txBody>
      </p:sp>
      <p:sp>
        <p:nvSpPr>
          <p:cNvPr id="3" name="Content Placeholder 2"/>
          <p:cNvSpPr>
            <a:spLocks noGrp="1"/>
          </p:cNvSpPr>
          <p:nvPr>
            <p:ph idx="1"/>
          </p:nvPr>
        </p:nvSpPr>
        <p:spPr/>
        <p:txBody>
          <a:bodyPr>
            <a:normAutofit/>
          </a:bodyPr>
          <a:lstStyle/>
          <a:p>
            <a:pPr>
              <a:lnSpc>
                <a:spcPct val="110000"/>
              </a:lnSpc>
              <a:spcBef>
                <a:spcPts val="0"/>
              </a:spcBef>
              <a:spcAft>
                <a:spcPts val="1200"/>
              </a:spcAft>
            </a:pPr>
            <a:r>
              <a:rPr lang="en-US" sz="3600" dirty="0">
                <a:solidFill>
                  <a:srgbClr val="008000"/>
                </a:solidFill>
              </a:rPr>
              <a:t>Discuss with your team and be prepared to share with the large group:</a:t>
            </a:r>
          </a:p>
          <a:p>
            <a:pPr marL="457200" indent="-457200">
              <a:spcBef>
                <a:spcPts val="0"/>
              </a:spcBef>
              <a:spcAft>
                <a:spcPts val="600"/>
              </a:spcAft>
              <a:buFont typeface="Arial"/>
              <a:buChar char="•"/>
            </a:pPr>
            <a:r>
              <a:rPr lang="en-US" i="1" dirty="0">
                <a:solidFill>
                  <a:schemeClr val="tx1"/>
                </a:solidFill>
              </a:rPr>
              <a:t>How will we arrange for initial teaching of social behaviors at our school?</a:t>
            </a:r>
          </a:p>
          <a:p>
            <a:pPr marL="457200" indent="-457200">
              <a:spcBef>
                <a:spcPts val="0"/>
              </a:spcBef>
              <a:spcAft>
                <a:spcPts val="600"/>
              </a:spcAft>
              <a:buFont typeface="Arial"/>
              <a:buChar char="•"/>
            </a:pPr>
            <a:r>
              <a:rPr lang="en-US" i="1" dirty="0">
                <a:solidFill>
                  <a:schemeClr val="tx1"/>
                </a:solidFill>
              </a:rPr>
              <a:t>How will we arrange for regular, ongoing teaching throughout the school year?</a:t>
            </a:r>
          </a:p>
          <a:p>
            <a:pPr marL="457200" indent="-457200">
              <a:spcBef>
                <a:spcPts val="0"/>
              </a:spcBef>
              <a:spcAft>
                <a:spcPts val="600"/>
              </a:spcAft>
              <a:buFont typeface="Arial"/>
              <a:buChar char="•"/>
            </a:pPr>
            <a:r>
              <a:rPr lang="en-US" i="1" dirty="0">
                <a:solidFill>
                  <a:schemeClr val="tx1"/>
                </a:solidFill>
              </a:rPr>
              <a:t>What are some creative ways to weave the school-wide teaching of social behavior into our school day and year?</a:t>
            </a:r>
          </a:p>
          <a:p>
            <a:endParaRPr lang="en-US" dirty="0"/>
          </a:p>
        </p:txBody>
      </p:sp>
    </p:spTree>
    <p:extLst>
      <p:ext uri="{BB962C8B-B14F-4D97-AF65-F5344CB8AC3E}">
        <p14:creationId xmlns:p14="http://schemas.microsoft.com/office/powerpoint/2010/main" val="4008419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80ED-1C60-498F-B5C3-E290921EBFD8}"/>
              </a:ext>
            </a:extLst>
          </p:cNvPr>
          <p:cNvSpPr>
            <a:spLocks noGrp="1"/>
          </p:cNvSpPr>
          <p:nvPr>
            <p:ph type="title"/>
          </p:nvPr>
        </p:nvSpPr>
        <p:spPr/>
        <p:txBody>
          <a:bodyPr/>
          <a:lstStyle/>
          <a:p>
            <a:r>
              <a:rPr lang="en-US" sz="4400" i="1" dirty="0"/>
              <a:t>Developing a Teaching Schedule </a:t>
            </a:r>
            <a:br>
              <a:rPr lang="en-US" i="1" dirty="0"/>
            </a:br>
            <a:r>
              <a:rPr lang="en-US" dirty="0"/>
              <a:t>in Practice</a:t>
            </a:r>
          </a:p>
        </p:txBody>
      </p:sp>
      <p:sp>
        <p:nvSpPr>
          <p:cNvPr id="3" name="Text Placeholder 2">
            <a:extLst>
              <a:ext uri="{FF2B5EF4-FFF2-40B4-BE49-F238E27FC236}">
                <a16:creationId xmlns:a16="http://schemas.microsoft.com/office/drawing/2014/main" id="{8209F6BC-1D38-4A1B-96FF-F934F7150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86705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11C263-1E94-714F-A78D-00D48C5C7B46}"/>
              </a:ext>
            </a:extLst>
          </p:cNvPr>
          <p:cNvSpPr>
            <a:spLocks noGrp="1"/>
          </p:cNvSpPr>
          <p:nvPr>
            <p:ph type="title"/>
          </p:nvPr>
        </p:nvSpPr>
        <p:spPr/>
        <p:txBody>
          <a:bodyPr/>
          <a:lstStyle/>
          <a:p>
            <a:r>
              <a:rPr lang="en-US" dirty="0"/>
              <a:t>Topic In Practice: Schedule</a:t>
            </a:r>
          </a:p>
        </p:txBody>
      </p:sp>
      <p:sp>
        <p:nvSpPr>
          <p:cNvPr id="5" name="Content Placeholder 4">
            <a:extLst>
              <a:ext uri="{FF2B5EF4-FFF2-40B4-BE49-F238E27FC236}">
                <a16:creationId xmlns:a16="http://schemas.microsoft.com/office/drawing/2014/main" id="{06718A16-1E46-B54E-992F-C1CA1A6F96E0}"/>
              </a:ext>
            </a:extLst>
          </p:cNvPr>
          <p:cNvSpPr>
            <a:spLocks noGrp="1"/>
          </p:cNvSpPr>
          <p:nvPr>
            <p:ph idx="1"/>
          </p:nvPr>
        </p:nvSpPr>
        <p:spPr>
          <a:xfrm>
            <a:off x="628650" y="1825625"/>
            <a:ext cx="4427444" cy="4351338"/>
          </a:xfrm>
        </p:spPr>
        <p:txBody>
          <a:bodyPr/>
          <a:lstStyle/>
          <a:p>
            <a:r>
              <a:rPr lang="en-US" dirty="0"/>
              <a:t>Review and discuss the teaching schedule example. </a:t>
            </a:r>
          </a:p>
          <a:p>
            <a:r>
              <a:rPr lang="en-US" dirty="0"/>
              <a:t>Based on the grade levels of students in your school, what might be some logical ways to weave initial schoolwide teaching of social behavioral skills into your school day and year?</a:t>
            </a:r>
          </a:p>
        </p:txBody>
      </p:sp>
      <p:pic>
        <p:nvPicPr>
          <p:cNvPr id="1026" name="Picture 2">
            <a:extLst>
              <a:ext uri="{FF2B5EF4-FFF2-40B4-BE49-F238E27FC236}">
                <a16:creationId xmlns:a16="http://schemas.microsoft.com/office/drawing/2014/main" id="{ABAF1890-DE9A-BA44-971E-820405AF0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1825625"/>
            <a:ext cx="3187700"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591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BB1C-C803-43E6-8CF6-7C569A0C3BDA}"/>
              </a:ext>
            </a:extLst>
          </p:cNvPr>
          <p:cNvSpPr>
            <a:spLocks noGrp="1"/>
          </p:cNvSpPr>
          <p:nvPr>
            <p:ph type="title"/>
          </p:nvPr>
        </p:nvSpPr>
        <p:spPr/>
        <p:txBody>
          <a:bodyPr/>
          <a:lstStyle/>
          <a:p>
            <a:r>
              <a:rPr lang="en-US" sz="4400" i="1" dirty="0"/>
              <a:t>Developing a Teaching Schedule </a:t>
            </a:r>
            <a:br>
              <a:rPr lang="en-US" i="1" dirty="0"/>
            </a:br>
            <a:r>
              <a:rPr lang="en-US" dirty="0"/>
              <a:t>in Action</a:t>
            </a:r>
          </a:p>
        </p:txBody>
      </p:sp>
      <p:sp>
        <p:nvSpPr>
          <p:cNvPr id="3" name="Text Placeholder 2">
            <a:extLst>
              <a:ext uri="{FF2B5EF4-FFF2-40B4-BE49-F238E27FC236}">
                <a16:creationId xmlns:a16="http://schemas.microsoft.com/office/drawing/2014/main" id="{7AFED4DE-8014-49E6-A86D-95DF1A44A1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803966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F51EA-5081-6F47-B26F-B539ADFC9170}"/>
              </a:ext>
            </a:extLst>
          </p:cNvPr>
          <p:cNvSpPr>
            <a:spLocks noGrp="1"/>
          </p:cNvSpPr>
          <p:nvPr>
            <p:ph type="title"/>
          </p:nvPr>
        </p:nvSpPr>
        <p:spPr/>
        <p:txBody>
          <a:bodyPr/>
          <a:lstStyle/>
          <a:p>
            <a:r>
              <a:rPr lang="en-US" dirty="0"/>
              <a:t>Topic in Action: Schedule</a:t>
            </a:r>
          </a:p>
        </p:txBody>
      </p:sp>
      <p:sp>
        <p:nvSpPr>
          <p:cNvPr id="3" name="Content Placeholder 2">
            <a:extLst>
              <a:ext uri="{FF2B5EF4-FFF2-40B4-BE49-F238E27FC236}">
                <a16:creationId xmlns:a16="http://schemas.microsoft.com/office/drawing/2014/main" id="{DA131A8E-172C-D343-A214-A55F50F3641A}"/>
              </a:ext>
            </a:extLst>
          </p:cNvPr>
          <p:cNvSpPr>
            <a:spLocks noGrp="1"/>
          </p:cNvSpPr>
          <p:nvPr>
            <p:ph idx="1"/>
          </p:nvPr>
        </p:nvSpPr>
        <p:spPr/>
        <p:txBody>
          <a:bodyPr/>
          <a:lstStyle/>
          <a:p>
            <a:pPr fontAlgn="base"/>
            <a:r>
              <a:rPr lang="en-US" dirty="0"/>
              <a:t>How will you engage staff, students, and families to make decisions about your initial teaching schedule? </a:t>
            </a:r>
          </a:p>
          <a:p>
            <a:pPr fontAlgn="base"/>
            <a:r>
              <a:rPr lang="en-US" dirty="0"/>
              <a:t>Use the lesson schedule form to practice writing a lesson schedule.</a:t>
            </a:r>
          </a:p>
          <a:p>
            <a:endParaRPr lang="en-US" dirty="0"/>
          </a:p>
        </p:txBody>
      </p:sp>
    </p:spTree>
    <p:extLst>
      <p:ext uri="{BB962C8B-B14F-4D97-AF65-F5344CB8AC3E}">
        <p14:creationId xmlns:p14="http://schemas.microsoft.com/office/powerpoint/2010/main" val="4804776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559-CB48-4FE8-873A-0CF0E5E9AB15}"/>
              </a:ext>
            </a:extLst>
          </p:cNvPr>
          <p:cNvSpPr>
            <a:spLocks noGrp="1"/>
          </p:cNvSpPr>
          <p:nvPr>
            <p:ph type="title"/>
          </p:nvPr>
        </p:nvSpPr>
        <p:spPr/>
        <p:txBody>
          <a:bodyPr/>
          <a:lstStyle/>
          <a:p>
            <a:r>
              <a:rPr lang="en-US" sz="4400" i="1" dirty="0"/>
              <a:t>Developing a Teaching Schedule </a:t>
            </a:r>
            <a:br>
              <a:rPr lang="en-US" dirty="0"/>
            </a:br>
            <a:r>
              <a:rPr lang="en-US" dirty="0"/>
              <a:t>Closing and Next Steps</a:t>
            </a:r>
          </a:p>
        </p:txBody>
      </p:sp>
      <p:sp>
        <p:nvSpPr>
          <p:cNvPr id="3" name="Text Placeholder 2">
            <a:extLst>
              <a:ext uri="{FF2B5EF4-FFF2-40B4-BE49-F238E27FC236}">
                <a16:creationId xmlns:a16="http://schemas.microsoft.com/office/drawing/2014/main" id="{4993D950-0DE1-4BDE-BEC0-4CD4C521E7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3903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005A-9F67-4E38-8D99-AD30381ECB5C}"/>
              </a:ext>
            </a:extLst>
          </p:cNvPr>
          <p:cNvSpPr>
            <a:spLocks noGrp="1"/>
          </p:cNvSpPr>
          <p:nvPr>
            <p:ph type="title"/>
          </p:nvPr>
        </p:nvSpPr>
        <p:spPr/>
        <p:txBody>
          <a:bodyPr/>
          <a:lstStyle/>
          <a:p>
            <a:r>
              <a:rPr lang="en-US" dirty="0"/>
              <a:t>Closing and Next Steps</a:t>
            </a:r>
          </a:p>
        </p:txBody>
      </p:sp>
      <p:sp>
        <p:nvSpPr>
          <p:cNvPr id="3" name="Content Placeholder 2">
            <a:extLst>
              <a:ext uri="{FF2B5EF4-FFF2-40B4-BE49-F238E27FC236}">
                <a16:creationId xmlns:a16="http://schemas.microsoft.com/office/drawing/2014/main" id="{3DFAA3C0-A0B4-154D-8CA6-33D4883F9D45}"/>
              </a:ext>
            </a:extLst>
          </p:cNvPr>
          <p:cNvSpPr>
            <a:spLocks noGrp="1"/>
          </p:cNvSpPr>
          <p:nvPr>
            <p:ph idx="1"/>
          </p:nvPr>
        </p:nvSpPr>
        <p:spPr/>
        <p:txBody>
          <a:bodyPr/>
          <a:lstStyle/>
          <a:p>
            <a:r>
              <a:rPr lang="en-US" dirty="0"/>
              <a:t>Develop action steps for the creation of an annual plan for the ongoing teaching of all expectations, rules, and procedures.</a:t>
            </a:r>
          </a:p>
        </p:txBody>
      </p:sp>
    </p:spTree>
    <p:extLst>
      <p:ext uri="{BB962C8B-B14F-4D97-AF65-F5344CB8AC3E}">
        <p14:creationId xmlns:p14="http://schemas.microsoft.com/office/powerpoint/2010/main" val="21336725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05DCA-871F-4F60-B594-DAD881DA4BEA}"/>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7091861-D35D-470F-8702-93BD6A780F5F}"/>
              </a:ext>
            </a:extLst>
          </p:cNvPr>
          <p:cNvSpPr>
            <a:spLocks noGrp="1"/>
          </p:cNvSpPr>
          <p:nvPr>
            <p:ph idx="1"/>
          </p:nvPr>
        </p:nvSpPr>
        <p:spPr/>
        <p:txBody>
          <a:bodyPr/>
          <a:lstStyle/>
          <a:p>
            <a:r>
              <a:rPr lang="en-US" dirty="0" err="1"/>
              <a:t>Algozzine</a:t>
            </a:r>
            <a:r>
              <a:rPr lang="en-US" dirty="0"/>
              <a:t>, B., Wang, C., &amp; Violette, A. S. (2011). Reexamining the relationship between academic achievement and social behavior. </a:t>
            </a:r>
            <a:r>
              <a:rPr lang="en-US" i="1" dirty="0"/>
              <a:t>Journal of Positive Behavior Interventions, 13(1), </a:t>
            </a:r>
            <a:r>
              <a:rPr lang="en-US" dirty="0"/>
              <a:t>3-16.</a:t>
            </a:r>
          </a:p>
        </p:txBody>
      </p:sp>
    </p:spTree>
    <p:extLst>
      <p:ext uri="{BB962C8B-B14F-4D97-AF65-F5344CB8AC3E}">
        <p14:creationId xmlns:p14="http://schemas.microsoft.com/office/powerpoint/2010/main" val="32960677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34FD-A9B0-B64F-B682-567F45EAD70C}"/>
              </a:ext>
            </a:extLst>
          </p:cNvPr>
          <p:cNvSpPr>
            <a:spLocks noGrp="1"/>
          </p:cNvSpPr>
          <p:nvPr>
            <p:ph type="title"/>
          </p:nvPr>
        </p:nvSpPr>
        <p:spPr/>
        <p:txBody>
          <a:bodyPr/>
          <a:lstStyle/>
          <a:p>
            <a:pPr algn="ctr"/>
            <a:r>
              <a:rPr lang="en-US" b="1" dirty="0"/>
              <a:t>Contact Information</a:t>
            </a:r>
          </a:p>
        </p:txBody>
      </p:sp>
      <p:sp>
        <p:nvSpPr>
          <p:cNvPr id="6" name="Text Placeholder 5">
            <a:extLst>
              <a:ext uri="{FF2B5EF4-FFF2-40B4-BE49-F238E27FC236}">
                <a16:creationId xmlns:a16="http://schemas.microsoft.com/office/drawing/2014/main" id="{38378684-A6D2-CF4A-8E81-18E9E427F944}"/>
              </a:ext>
            </a:extLst>
          </p:cNvPr>
          <p:cNvSpPr>
            <a:spLocks noGrp="1"/>
          </p:cNvSpPr>
          <p:nvPr>
            <p:ph type="body" idx="1"/>
          </p:nvPr>
        </p:nvSpPr>
        <p:spPr>
          <a:xfrm>
            <a:off x="546652" y="1969039"/>
            <a:ext cx="3971408" cy="617935"/>
          </a:xfrm>
        </p:spPr>
        <p:txBody>
          <a:bodyPr>
            <a:normAutofit fontScale="92500" lnSpcReduction="20000"/>
          </a:bodyPr>
          <a:lstStyle/>
          <a:p>
            <a:r>
              <a:rPr lang="en-US" dirty="0"/>
              <a:t>Check Out MO SW-PBS on Social Media:</a:t>
            </a:r>
          </a:p>
        </p:txBody>
      </p:sp>
      <p:pic>
        <p:nvPicPr>
          <p:cNvPr id="10" name="Content Placeholder 9">
            <a:extLst>
              <a:ext uri="{FF2B5EF4-FFF2-40B4-BE49-F238E27FC236}">
                <a16:creationId xmlns:a16="http://schemas.microsoft.com/office/drawing/2014/main" id="{CC8CC129-7F94-7949-8E0D-9744D2F746A8}"/>
              </a:ext>
            </a:extLst>
          </p:cNvPr>
          <p:cNvPicPr>
            <a:picLocks noGrp="1" noChangeAspect="1"/>
          </p:cNvPicPr>
          <p:nvPr>
            <p:ph sz="half" idx="2"/>
          </p:nvPr>
        </p:nvPicPr>
        <p:blipFill>
          <a:blip r:embed="rId3"/>
          <a:stretch>
            <a:fillRect/>
          </a:stretch>
        </p:blipFill>
        <p:spPr>
          <a:xfrm>
            <a:off x="883553" y="2871703"/>
            <a:ext cx="715203" cy="617935"/>
          </a:xfrm>
          <a:prstGeom prst="rect">
            <a:avLst/>
          </a:prstGeom>
        </p:spPr>
      </p:pic>
      <p:sp>
        <p:nvSpPr>
          <p:cNvPr id="8" name="Text Placeholder 7">
            <a:extLst>
              <a:ext uri="{FF2B5EF4-FFF2-40B4-BE49-F238E27FC236}">
                <a16:creationId xmlns:a16="http://schemas.microsoft.com/office/drawing/2014/main" id="{CE8F9D09-6EF3-1142-9E1A-DFE41D8B2CDA}"/>
              </a:ext>
            </a:extLst>
          </p:cNvPr>
          <p:cNvSpPr>
            <a:spLocks noGrp="1"/>
          </p:cNvSpPr>
          <p:nvPr>
            <p:ph type="body" sz="quarter" idx="3"/>
          </p:nvPr>
        </p:nvSpPr>
        <p:spPr>
          <a:xfrm>
            <a:off x="4649031" y="1969039"/>
            <a:ext cx="3887391" cy="617935"/>
          </a:xfrm>
        </p:spPr>
        <p:txBody>
          <a:bodyPr>
            <a:normAutofit fontScale="92500" lnSpcReduction="20000"/>
          </a:bodyPr>
          <a:lstStyle/>
          <a:p>
            <a:r>
              <a:rPr lang="en-US" dirty="0"/>
              <a:t>Facilitator Contact Information:</a:t>
            </a:r>
          </a:p>
        </p:txBody>
      </p:sp>
      <p:sp>
        <p:nvSpPr>
          <p:cNvPr id="9" name="Content Placeholder 8">
            <a:extLst>
              <a:ext uri="{FF2B5EF4-FFF2-40B4-BE49-F238E27FC236}">
                <a16:creationId xmlns:a16="http://schemas.microsoft.com/office/drawing/2014/main" id="{273B228F-8D73-6F43-A81A-5C78E5576114}"/>
              </a:ext>
            </a:extLst>
          </p:cNvPr>
          <p:cNvSpPr>
            <a:spLocks noGrp="1"/>
          </p:cNvSpPr>
          <p:nvPr>
            <p:ph sz="quarter" idx="4"/>
          </p:nvPr>
        </p:nvSpPr>
        <p:spPr>
          <a:xfrm>
            <a:off x="4649031" y="2586974"/>
            <a:ext cx="3887391" cy="2763441"/>
          </a:xfrm>
        </p:spPr>
        <p:txBody>
          <a:bodyPr/>
          <a:lstStyle/>
          <a:p>
            <a:endParaRPr lang="en-US"/>
          </a:p>
        </p:txBody>
      </p:sp>
      <p:pic>
        <p:nvPicPr>
          <p:cNvPr id="11" name="Picture 10">
            <a:extLst>
              <a:ext uri="{FF2B5EF4-FFF2-40B4-BE49-F238E27FC236}">
                <a16:creationId xmlns:a16="http://schemas.microsoft.com/office/drawing/2014/main" id="{56F41ABA-6E28-444D-9F96-34D9A7CFF83C}"/>
              </a:ext>
            </a:extLst>
          </p:cNvPr>
          <p:cNvPicPr>
            <a:picLocks noChangeAspect="1"/>
          </p:cNvPicPr>
          <p:nvPr/>
        </p:nvPicPr>
        <p:blipFill>
          <a:blip r:embed="rId4"/>
          <a:stretch>
            <a:fillRect/>
          </a:stretch>
        </p:blipFill>
        <p:spPr>
          <a:xfrm>
            <a:off x="883554" y="3677336"/>
            <a:ext cx="788531" cy="788531"/>
          </a:xfrm>
          <a:prstGeom prst="rect">
            <a:avLst/>
          </a:prstGeom>
        </p:spPr>
      </p:pic>
      <p:pic>
        <p:nvPicPr>
          <p:cNvPr id="12" name="Picture 11">
            <a:extLst>
              <a:ext uri="{FF2B5EF4-FFF2-40B4-BE49-F238E27FC236}">
                <a16:creationId xmlns:a16="http://schemas.microsoft.com/office/drawing/2014/main" id="{6079A07D-D003-6049-A5DA-9227DC687CD7}"/>
              </a:ext>
            </a:extLst>
          </p:cNvPr>
          <p:cNvPicPr>
            <a:picLocks noChangeAspect="1"/>
          </p:cNvPicPr>
          <p:nvPr/>
        </p:nvPicPr>
        <p:blipFill>
          <a:blip r:embed="rId5"/>
          <a:stretch>
            <a:fillRect/>
          </a:stretch>
        </p:blipFill>
        <p:spPr>
          <a:xfrm>
            <a:off x="962774" y="4653563"/>
            <a:ext cx="556763" cy="452840"/>
          </a:xfrm>
          <a:prstGeom prst="rect">
            <a:avLst/>
          </a:prstGeom>
        </p:spPr>
      </p:pic>
      <p:sp>
        <p:nvSpPr>
          <p:cNvPr id="13" name="TextBox 12">
            <a:extLst>
              <a:ext uri="{FF2B5EF4-FFF2-40B4-BE49-F238E27FC236}">
                <a16:creationId xmlns:a16="http://schemas.microsoft.com/office/drawing/2014/main" id="{554B7C8C-E274-8D43-9B48-690D34E86E07}"/>
              </a:ext>
            </a:extLst>
          </p:cNvPr>
          <p:cNvSpPr txBox="1"/>
          <p:nvPr/>
        </p:nvSpPr>
        <p:spPr>
          <a:xfrm>
            <a:off x="1729724" y="2963210"/>
            <a:ext cx="2276061" cy="415498"/>
          </a:xfrm>
          <a:prstGeom prst="rect">
            <a:avLst/>
          </a:prstGeom>
          <a:noFill/>
        </p:spPr>
        <p:txBody>
          <a:bodyPr wrap="square" rtlCol="0">
            <a:spAutoFit/>
          </a:bodyPr>
          <a:lstStyle/>
          <a:p>
            <a:r>
              <a:rPr lang="en-US" sz="2100" dirty="0" err="1"/>
              <a:t>pbismissouri.org</a:t>
            </a:r>
            <a:endParaRPr lang="en-US" sz="2100" dirty="0"/>
          </a:p>
        </p:txBody>
      </p:sp>
      <p:sp>
        <p:nvSpPr>
          <p:cNvPr id="14" name="TextBox 13">
            <a:extLst>
              <a:ext uri="{FF2B5EF4-FFF2-40B4-BE49-F238E27FC236}">
                <a16:creationId xmlns:a16="http://schemas.microsoft.com/office/drawing/2014/main" id="{6D112C78-A57C-324D-8DC8-3684F4E981AC}"/>
              </a:ext>
            </a:extLst>
          </p:cNvPr>
          <p:cNvSpPr txBox="1"/>
          <p:nvPr/>
        </p:nvSpPr>
        <p:spPr>
          <a:xfrm>
            <a:off x="1729720" y="3772486"/>
            <a:ext cx="2842280" cy="415498"/>
          </a:xfrm>
          <a:prstGeom prst="rect">
            <a:avLst/>
          </a:prstGeom>
          <a:noFill/>
        </p:spPr>
        <p:txBody>
          <a:bodyPr wrap="square" rtlCol="0">
            <a:spAutoFit/>
          </a:bodyPr>
          <a:lstStyle/>
          <a:p>
            <a:r>
              <a:rPr lang="en-US" sz="2100" dirty="0" err="1"/>
              <a:t>facebook.com</a:t>
            </a:r>
            <a:r>
              <a:rPr lang="en-US" sz="2100" dirty="0"/>
              <a:t>/</a:t>
            </a:r>
            <a:r>
              <a:rPr lang="en-US" sz="2100" dirty="0" err="1"/>
              <a:t>moswpbs</a:t>
            </a:r>
            <a:endParaRPr lang="en-US" sz="2100" dirty="0"/>
          </a:p>
        </p:txBody>
      </p:sp>
      <p:sp>
        <p:nvSpPr>
          <p:cNvPr id="15" name="TextBox 14">
            <a:extLst>
              <a:ext uri="{FF2B5EF4-FFF2-40B4-BE49-F238E27FC236}">
                <a16:creationId xmlns:a16="http://schemas.microsoft.com/office/drawing/2014/main" id="{A416BBD1-CEE1-B14A-9D49-04CB184FA515}"/>
              </a:ext>
            </a:extLst>
          </p:cNvPr>
          <p:cNvSpPr txBox="1"/>
          <p:nvPr/>
        </p:nvSpPr>
        <p:spPr>
          <a:xfrm>
            <a:off x="1729724" y="4580275"/>
            <a:ext cx="2276061" cy="415498"/>
          </a:xfrm>
          <a:prstGeom prst="rect">
            <a:avLst/>
          </a:prstGeom>
          <a:noFill/>
        </p:spPr>
        <p:txBody>
          <a:bodyPr wrap="square" rtlCol="0">
            <a:spAutoFit/>
          </a:bodyPr>
          <a:lstStyle/>
          <a:p>
            <a:r>
              <a:rPr lang="en-US" sz="2100" dirty="0"/>
              <a:t>@MOSWPBS</a:t>
            </a:r>
          </a:p>
        </p:txBody>
      </p:sp>
    </p:spTree>
    <p:extLst>
      <p:ext uri="{BB962C8B-B14F-4D97-AF65-F5344CB8AC3E}">
        <p14:creationId xmlns:p14="http://schemas.microsoft.com/office/powerpoint/2010/main" val="226956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EB08-98E2-BB4B-9616-51017E79CCCD}"/>
              </a:ext>
            </a:extLst>
          </p:cNvPr>
          <p:cNvSpPr>
            <a:spLocks noGrp="1"/>
          </p:cNvSpPr>
          <p:nvPr>
            <p:ph type="title"/>
          </p:nvPr>
        </p:nvSpPr>
        <p:spPr/>
        <p:txBody>
          <a:bodyPr/>
          <a:lstStyle/>
          <a:p>
            <a:pPr algn="ctr"/>
            <a:r>
              <a:rPr lang="en-US" b="1" dirty="0"/>
              <a:t>Teacher Leader Standards</a:t>
            </a:r>
          </a:p>
        </p:txBody>
      </p:sp>
      <p:sp>
        <p:nvSpPr>
          <p:cNvPr id="3" name="Content Placeholder 2">
            <a:extLst>
              <a:ext uri="{FF2B5EF4-FFF2-40B4-BE49-F238E27FC236}">
                <a16:creationId xmlns:a16="http://schemas.microsoft.com/office/drawing/2014/main" id="{FFCAAD94-8592-7042-A60C-5AC8A234246C}"/>
              </a:ext>
            </a:extLst>
          </p:cNvPr>
          <p:cNvSpPr>
            <a:spLocks noGrp="1"/>
          </p:cNvSpPr>
          <p:nvPr>
            <p:ph idx="1"/>
          </p:nvPr>
        </p:nvSpPr>
        <p:spPr/>
        <p:txBody>
          <a:bodyPr>
            <a:normAutofit/>
          </a:bodyPr>
          <a:lstStyle/>
          <a:p>
            <a:r>
              <a:rPr lang="en-US" dirty="0"/>
              <a:t>Standard #2 Student Learning, Growth &amp; Development</a:t>
            </a:r>
          </a:p>
          <a:p>
            <a:r>
              <a:rPr lang="en-US" dirty="0"/>
              <a:t>Standard #3 Curriculum Implementation</a:t>
            </a:r>
          </a:p>
          <a:p>
            <a:r>
              <a:rPr lang="en-US" dirty="0"/>
              <a:t>Standard #5 Positive Classroom Environment</a:t>
            </a:r>
          </a:p>
          <a:p>
            <a:r>
              <a:rPr lang="en-US" dirty="0"/>
              <a:t>Standard #6 Effective Communication</a:t>
            </a:r>
          </a:p>
          <a:p>
            <a:r>
              <a:rPr lang="en-US" dirty="0"/>
              <a:t>Standard #7 Student Assessment and Data Analysis</a:t>
            </a:r>
          </a:p>
          <a:p>
            <a:endParaRPr lang="en-US" dirty="0"/>
          </a:p>
          <a:p>
            <a:pPr marL="0" indent="0">
              <a:buNone/>
            </a:pPr>
            <a:r>
              <a:rPr lang="en-US" sz="1600" i="1" dirty="0"/>
              <a:t>Reference: Missouri Department of Elementary and Secondary Education (MO DESE), (2013). Teacher Standards: Missouri's educator evaluation system. Retrieved from: </a:t>
            </a:r>
            <a:r>
              <a:rPr lang="en-US" sz="1600" i="1" dirty="0">
                <a:hlinkClick r:id="rId3"/>
              </a:rPr>
              <a:t>http://dese.mo.gov/sites/default/files/TeacherStandards.pdf</a:t>
            </a:r>
            <a:r>
              <a:rPr lang="en-US" sz="1600" i="1" dirty="0"/>
              <a:t>.</a:t>
            </a:r>
          </a:p>
          <a:p>
            <a:endParaRPr lang="en-US" dirty="0"/>
          </a:p>
        </p:txBody>
      </p:sp>
    </p:spTree>
    <p:extLst>
      <p:ext uri="{BB962C8B-B14F-4D97-AF65-F5344CB8AC3E}">
        <p14:creationId xmlns:p14="http://schemas.microsoft.com/office/powerpoint/2010/main" val="191740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4963-2D95-454F-A4CC-19AA46AF71DA}"/>
              </a:ext>
            </a:extLst>
          </p:cNvPr>
          <p:cNvSpPr>
            <a:spLocks noGrp="1"/>
          </p:cNvSpPr>
          <p:nvPr>
            <p:ph type="title"/>
          </p:nvPr>
        </p:nvSpPr>
        <p:spPr/>
        <p:txBody>
          <a:bodyPr/>
          <a:lstStyle/>
          <a:p>
            <a:r>
              <a:rPr lang="en-US" dirty="0"/>
              <a:t>Essential Functions</a:t>
            </a:r>
          </a:p>
        </p:txBody>
      </p:sp>
      <p:sp>
        <p:nvSpPr>
          <p:cNvPr id="3" name="Content Placeholder 2">
            <a:extLst>
              <a:ext uri="{FF2B5EF4-FFF2-40B4-BE49-F238E27FC236}">
                <a16:creationId xmlns:a16="http://schemas.microsoft.com/office/drawing/2014/main" id="{BBE79110-DEA4-462A-AC04-AA73F0F8E6D8}"/>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The building leadership team has engaged all staff in a process of writing lesson plans to teach expected behavior in the social behavioral curriculum. </a:t>
            </a:r>
          </a:p>
          <a:p>
            <a:pPr marL="514350" indent="-514350">
              <a:buFont typeface="+mj-lt"/>
              <a:buAutoNum type="arabicPeriod"/>
            </a:pPr>
            <a:r>
              <a:rPr lang="en-US" dirty="0"/>
              <a:t>The building leadership team has developed a set of lesson plans to initially teach acquisition of expected behavior in the social behavioral curriculum.</a:t>
            </a:r>
          </a:p>
          <a:p>
            <a:pPr marL="514350" indent="-514350">
              <a:buFont typeface="+mj-lt"/>
              <a:buAutoNum type="arabicPeriod"/>
            </a:pPr>
            <a:r>
              <a:rPr lang="en-US" dirty="0"/>
              <a:t>The building leadership team has developed a set of booster lessons for maintenance of expected behavior in the social behavioral curriculum.</a:t>
            </a:r>
          </a:p>
          <a:p>
            <a:pPr marL="514350" indent="-514350">
              <a:buFont typeface="+mj-lt"/>
              <a:buAutoNum type="arabicPeriod"/>
            </a:pPr>
            <a:r>
              <a:rPr lang="en-US" dirty="0"/>
              <a:t>The building leadership team has a schedule for teaching expectations in the social behavioral curriculum.</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965755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8AB-B276-4FE0-BE80-53FC49563D04}"/>
              </a:ext>
            </a:extLst>
          </p:cNvPr>
          <p:cNvSpPr>
            <a:spLocks noGrp="1"/>
          </p:cNvSpPr>
          <p:nvPr>
            <p:ph type="ctrTitle"/>
          </p:nvPr>
        </p:nvSpPr>
        <p:spPr>
          <a:xfrm>
            <a:off x="685800" y="1029894"/>
            <a:ext cx="7772400" cy="901359"/>
          </a:xfrm>
        </p:spPr>
        <p:txBody>
          <a:bodyPr/>
          <a:lstStyle/>
          <a:p>
            <a:r>
              <a:rPr lang="en-US" dirty="0"/>
              <a:t>Plan the Process of </a:t>
            </a:r>
            <a:br>
              <a:rPr lang="en-US" dirty="0"/>
            </a:br>
            <a:r>
              <a:rPr lang="en-US" dirty="0"/>
              <a:t>Writing Lessons</a:t>
            </a:r>
          </a:p>
        </p:txBody>
      </p:sp>
      <p:sp>
        <p:nvSpPr>
          <p:cNvPr id="3" name="Subtitle 2">
            <a:extLst>
              <a:ext uri="{FF2B5EF4-FFF2-40B4-BE49-F238E27FC236}">
                <a16:creationId xmlns:a16="http://schemas.microsoft.com/office/drawing/2014/main" id="{A253271F-7A73-409D-A7E9-CFE9E93BD176}"/>
              </a:ext>
            </a:extLst>
          </p:cNvPr>
          <p:cNvSpPr>
            <a:spLocks noGrp="1"/>
          </p:cNvSpPr>
          <p:nvPr>
            <p:ph type="subTitle" idx="1"/>
          </p:nvPr>
        </p:nvSpPr>
        <p:spPr/>
        <p:txBody>
          <a:bodyPr/>
          <a:lstStyle/>
          <a:p>
            <a:r>
              <a:rPr lang="en-US" dirty="0"/>
              <a:t>Teaching Expected Behavior</a:t>
            </a:r>
          </a:p>
        </p:txBody>
      </p:sp>
    </p:spTree>
    <p:extLst>
      <p:ext uri="{BB962C8B-B14F-4D97-AF65-F5344CB8AC3E}">
        <p14:creationId xmlns:p14="http://schemas.microsoft.com/office/powerpoint/2010/main" val="4241623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139090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3361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0832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4963-2D95-454F-A4CC-19AA46AF71DA}"/>
              </a:ext>
            </a:extLst>
          </p:cNvPr>
          <p:cNvSpPr>
            <a:spLocks noGrp="1"/>
          </p:cNvSpPr>
          <p:nvPr>
            <p:ph type="title"/>
          </p:nvPr>
        </p:nvSpPr>
        <p:spPr/>
        <p:txBody>
          <a:bodyPr/>
          <a:lstStyle/>
          <a:p>
            <a:r>
              <a:rPr lang="en-US" dirty="0"/>
              <a:t>Essential Functions</a:t>
            </a:r>
          </a:p>
        </p:txBody>
      </p:sp>
      <p:sp>
        <p:nvSpPr>
          <p:cNvPr id="3" name="Content Placeholder 2">
            <a:extLst>
              <a:ext uri="{FF2B5EF4-FFF2-40B4-BE49-F238E27FC236}">
                <a16:creationId xmlns:a16="http://schemas.microsoft.com/office/drawing/2014/main" id="{BBE79110-DEA4-462A-AC04-AA73F0F8E6D8}"/>
              </a:ext>
            </a:extLst>
          </p:cNvPr>
          <p:cNvSpPr>
            <a:spLocks noGrp="1"/>
          </p:cNvSpPr>
          <p:nvPr>
            <p:ph idx="1"/>
          </p:nvPr>
        </p:nvSpPr>
        <p:spPr/>
        <p:txBody>
          <a:bodyPr>
            <a:normAutofit/>
          </a:bodyPr>
          <a:lstStyle/>
          <a:p>
            <a:pPr marL="514350" indent="-514350">
              <a:buFont typeface="+mj-lt"/>
              <a:buAutoNum type="arabicPeriod"/>
            </a:pPr>
            <a:r>
              <a:rPr lang="en-US" dirty="0"/>
              <a:t>The building leadership team has engaged all staff in a process of writing lesson plans to teach expected behavior in the social behavioral curriculum. </a:t>
            </a:r>
            <a:br>
              <a:rPr lang="en-US" dirty="0"/>
            </a:br>
            <a:endParaRPr lang="en-US" dirty="0"/>
          </a:p>
        </p:txBody>
      </p:sp>
    </p:spTree>
    <p:extLst>
      <p:ext uri="{BB962C8B-B14F-4D97-AF65-F5344CB8AC3E}">
        <p14:creationId xmlns:p14="http://schemas.microsoft.com/office/powerpoint/2010/main" val="334957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b="1" dirty="0"/>
              <a:t>Lesson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understand why teaching social behavioral skills is important.</a:t>
            </a:r>
          </a:p>
          <a:p>
            <a:pPr lvl="1" fontAlgn="base"/>
            <a:r>
              <a:rPr lang="en-US" dirty="0"/>
              <a:t>engaging all staff in a process of writing lesson plans.</a:t>
            </a:r>
          </a:p>
          <a:p>
            <a:pPr marL="0" indent="0">
              <a:buNone/>
            </a:pPr>
            <a:endParaRPr lang="en-US" dirty="0"/>
          </a:p>
        </p:txBody>
      </p:sp>
    </p:spTree>
    <p:extLst>
      <p:ext uri="{BB962C8B-B14F-4D97-AF65-F5344CB8AC3E}">
        <p14:creationId xmlns:p14="http://schemas.microsoft.com/office/powerpoint/2010/main" val="17826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1652F-0919-4588-B607-55218490EE60}"/>
              </a:ext>
            </a:extLst>
          </p:cNvPr>
          <p:cNvSpPr>
            <a:spLocks noGrp="1"/>
          </p:cNvSpPr>
          <p:nvPr>
            <p:ph type="title"/>
          </p:nvPr>
        </p:nvSpPr>
        <p:spPr/>
        <p:txBody>
          <a:bodyPr/>
          <a:lstStyle/>
          <a:p>
            <a:r>
              <a:rPr lang="en-US" dirty="0"/>
              <a:t>Importance/Overview of </a:t>
            </a:r>
            <a:br>
              <a:rPr lang="en-US" dirty="0"/>
            </a:br>
            <a:r>
              <a:rPr lang="en-US" sz="4400" i="1" dirty="0"/>
              <a:t>Planning the Process of Writing Lesson Plans</a:t>
            </a:r>
            <a:endParaRPr lang="en-US" i="1" dirty="0"/>
          </a:p>
        </p:txBody>
      </p:sp>
      <p:sp>
        <p:nvSpPr>
          <p:cNvPr id="5" name="Text Placeholder 4">
            <a:extLst>
              <a:ext uri="{FF2B5EF4-FFF2-40B4-BE49-F238E27FC236}">
                <a16:creationId xmlns:a16="http://schemas.microsoft.com/office/drawing/2014/main" id="{8A616FFB-4CAC-4FA4-8F4E-7B95E2D002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87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38A9B-D725-4071-8927-A9075C3BBE35}"/>
              </a:ext>
            </a:extLst>
          </p:cNvPr>
          <p:cNvSpPr>
            <a:spLocks noGrp="1"/>
          </p:cNvSpPr>
          <p:nvPr>
            <p:ph type="title"/>
          </p:nvPr>
        </p:nvSpPr>
        <p:spPr/>
        <p:txBody>
          <a:bodyPr/>
          <a:lstStyle/>
          <a:p>
            <a:r>
              <a:rPr lang="en-US" dirty="0"/>
              <a:t>Developer Notes: Delete this Slide</a:t>
            </a:r>
          </a:p>
        </p:txBody>
      </p:sp>
      <p:sp>
        <p:nvSpPr>
          <p:cNvPr id="3" name="Content Placeholder 2">
            <a:extLst>
              <a:ext uri="{FF2B5EF4-FFF2-40B4-BE49-F238E27FC236}">
                <a16:creationId xmlns:a16="http://schemas.microsoft.com/office/drawing/2014/main" id="{584C2ABB-FE45-4E67-9408-CFA472EECE61}"/>
              </a:ext>
            </a:extLst>
          </p:cNvPr>
          <p:cNvSpPr>
            <a:spLocks noGrp="1"/>
          </p:cNvSpPr>
          <p:nvPr>
            <p:ph idx="1"/>
          </p:nvPr>
        </p:nvSpPr>
        <p:spPr/>
        <p:txBody>
          <a:bodyPr>
            <a:normAutofit fontScale="92500" lnSpcReduction="10000"/>
          </a:bodyPr>
          <a:lstStyle/>
          <a:p>
            <a:r>
              <a:rPr lang="en-US" dirty="0"/>
              <a:t>Use this slide deck to develop the entire PLM (course)</a:t>
            </a:r>
          </a:p>
          <a:p>
            <a:r>
              <a:rPr lang="en-US" dirty="0"/>
              <a:t>Delete sections for lessons that will not be used</a:t>
            </a:r>
          </a:p>
          <a:p>
            <a:r>
              <a:rPr lang="en-US" dirty="0"/>
              <a:t>If there are not enough sections for the number of lessons required, create new lesson as appropriate and paste in slide templates</a:t>
            </a:r>
          </a:p>
          <a:p>
            <a:r>
              <a:rPr lang="en-US" dirty="0"/>
              <a:t>Right click on Lesson Section to change name to match the title of the lesson</a:t>
            </a:r>
          </a:p>
          <a:p>
            <a:r>
              <a:rPr lang="en-US" dirty="0"/>
              <a:t>Salmon colored slides are slides that will </a:t>
            </a:r>
            <a:r>
              <a:rPr lang="en-US"/>
              <a:t>be personalized by the presenter</a:t>
            </a:r>
            <a:endParaRPr lang="en-US" dirty="0"/>
          </a:p>
          <a:p>
            <a:r>
              <a:rPr lang="en-US" dirty="0"/>
              <a:t>Incorporate at least one activity for every 10 minutes of instruction</a:t>
            </a:r>
          </a:p>
          <a:p>
            <a:endParaRPr lang="en-US" dirty="0"/>
          </a:p>
        </p:txBody>
      </p:sp>
    </p:spTree>
    <p:extLst>
      <p:ext uri="{BB962C8B-B14F-4D97-AF65-F5344CB8AC3E}">
        <p14:creationId xmlns:p14="http://schemas.microsoft.com/office/powerpoint/2010/main" val="2349361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941" y="1234139"/>
            <a:ext cx="7380942" cy="2812926"/>
          </a:xfrm>
        </p:spPr>
        <p:txBody>
          <a:bodyPr>
            <a:normAutofit/>
          </a:bodyPr>
          <a:lstStyle/>
          <a:p>
            <a:pPr marL="0" indent="0" algn="ctr">
              <a:buNone/>
            </a:pPr>
            <a:r>
              <a:rPr lang="en-US" i="1" dirty="0">
                <a:solidFill>
                  <a:srgbClr val="008000"/>
                </a:solidFill>
              </a:rPr>
              <a:t>“Teaching behavior as relentlessly as we teach reading or other academic content is the ultimate act of prevention, promise and power underlying PBS and other preventive interventions in America’s schools.”</a:t>
            </a:r>
          </a:p>
        </p:txBody>
      </p:sp>
      <p:sp>
        <p:nvSpPr>
          <p:cNvPr id="7" name="TextBox 6"/>
          <p:cNvSpPr txBox="1"/>
          <p:nvPr/>
        </p:nvSpPr>
        <p:spPr>
          <a:xfrm>
            <a:off x="5232401" y="4097867"/>
            <a:ext cx="2755900" cy="369332"/>
          </a:xfrm>
          <a:prstGeom prst="rect">
            <a:avLst/>
          </a:prstGeom>
          <a:noFill/>
        </p:spPr>
        <p:txBody>
          <a:bodyPr wrap="square" rtlCol="0">
            <a:spAutoFit/>
          </a:bodyPr>
          <a:lstStyle/>
          <a:p>
            <a:pPr algn="r"/>
            <a:r>
              <a:rPr lang="en-US" dirty="0" err="1"/>
              <a:t>Algozzine</a:t>
            </a:r>
            <a:r>
              <a:rPr lang="en-US" dirty="0"/>
              <a:t>, Wang &amp; </a:t>
            </a:r>
            <a:r>
              <a:rPr lang="en-US" dirty="0" err="1"/>
              <a:t>Violette</a:t>
            </a:r>
            <a:endParaRPr lang="en-US" dirty="0"/>
          </a:p>
        </p:txBody>
      </p:sp>
    </p:spTree>
    <p:extLst>
      <p:ext uri="{BB962C8B-B14F-4D97-AF65-F5344CB8AC3E}">
        <p14:creationId xmlns:p14="http://schemas.microsoft.com/office/powerpoint/2010/main" val="33475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2C6787-F655-544D-AEE9-309D33643A41}"/>
              </a:ext>
            </a:extLst>
          </p:cNvPr>
          <p:cNvSpPr>
            <a:spLocks noGrp="1"/>
          </p:cNvSpPr>
          <p:nvPr>
            <p:ph type="title"/>
          </p:nvPr>
        </p:nvSpPr>
        <p:spPr/>
        <p:txBody>
          <a:bodyPr/>
          <a:lstStyle/>
          <a:p>
            <a:r>
              <a:rPr lang="en-US" dirty="0"/>
              <a:t>Why Teach Expected Behavior?</a:t>
            </a:r>
          </a:p>
        </p:txBody>
      </p:sp>
      <p:sp>
        <p:nvSpPr>
          <p:cNvPr id="5" name="Content Placeholder 4">
            <a:extLst>
              <a:ext uri="{FF2B5EF4-FFF2-40B4-BE49-F238E27FC236}">
                <a16:creationId xmlns:a16="http://schemas.microsoft.com/office/drawing/2014/main" id="{B1C22DFC-DF09-AC40-9BA8-F37E9622E2B5}"/>
              </a:ext>
            </a:extLst>
          </p:cNvPr>
          <p:cNvSpPr>
            <a:spLocks noGrp="1"/>
          </p:cNvSpPr>
          <p:nvPr>
            <p:ph idx="1"/>
          </p:nvPr>
        </p:nvSpPr>
        <p:spPr>
          <a:xfrm>
            <a:off x="628650" y="2419443"/>
            <a:ext cx="7886700" cy="1116106"/>
          </a:xfrm>
        </p:spPr>
        <p:txBody>
          <a:bodyPr>
            <a:normAutofit/>
          </a:bodyPr>
          <a:lstStyle/>
          <a:p>
            <a:pPr marL="0" indent="0" algn="ctr">
              <a:buNone/>
            </a:pPr>
            <a:r>
              <a:rPr lang="en-US" sz="5400" b="1" dirty="0"/>
              <a:t>IT WORKS!</a:t>
            </a:r>
          </a:p>
        </p:txBody>
      </p:sp>
    </p:spTree>
    <p:extLst>
      <p:ext uri="{BB962C8B-B14F-4D97-AF65-F5344CB8AC3E}">
        <p14:creationId xmlns:p14="http://schemas.microsoft.com/office/powerpoint/2010/main" val="146430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BF324-C259-1D45-B2BA-3C3C52F78273}"/>
              </a:ext>
            </a:extLst>
          </p:cNvPr>
          <p:cNvSpPr>
            <a:spLocks noGrp="1"/>
          </p:cNvSpPr>
          <p:nvPr>
            <p:ph type="title"/>
          </p:nvPr>
        </p:nvSpPr>
        <p:spPr/>
        <p:txBody>
          <a:bodyPr/>
          <a:lstStyle/>
          <a:p>
            <a:r>
              <a:rPr lang="en-US" dirty="0"/>
              <a:t>Teaching Expected Behavior</a:t>
            </a:r>
          </a:p>
        </p:txBody>
      </p:sp>
      <p:sp>
        <p:nvSpPr>
          <p:cNvPr id="3" name="Content Placeholder 2">
            <a:extLst>
              <a:ext uri="{FF2B5EF4-FFF2-40B4-BE49-F238E27FC236}">
                <a16:creationId xmlns:a16="http://schemas.microsoft.com/office/drawing/2014/main" id="{B57222B1-6BF0-7C40-B856-B081E50A684E}"/>
              </a:ext>
            </a:extLst>
          </p:cNvPr>
          <p:cNvSpPr>
            <a:spLocks noGrp="1"/>
          </p:cNvSpPr>
          <p:nvPr>
            <p:ph idx="1"/>
          </p:nvPr>
        </p:nvSpPr>
        <p:spPr/>
        <p:txBody>
          <a:bodyPr/>
          <a:lstStyle/>
          <a:p>
            <a:r>
              <a:rPr lang="en-US" dirty="0"/>
              <a:t>Integrates the notion of what students should know and be able to do (your matrix) with how you will be sure they can do it. </a:t>
            </a:r>
          </a:p>
          <a:p>
            <a:r>
              <a:rPr lang="en-US" dirty="0"/>
              <a:t>To learn better ways of behaving, students must be directly taught the expected behaviors.</a:t>
            </a:r>
          </a:p>
          <a:p>
            <a:r>
              <a:rPr lang="en-US" dirty="0"/>
              <a:t>To retain new behaviors, students must practice in a variety of settings where the behaviors should be used.</a:t>
            </a:r>
          </a:p>
          <a:p>
            <a:endParaRPr lang="en-US" dirty="0"/>
          </a:p>
        </p:txBody>
      </p:sp>
    </p:spTree>
    <p:extLst>
      <p:ext uri="{BB962C8B-B14F-4D97-AF65-F5344CB8AC3E}">
        <p14:creationId xmlns:p14="http://schemas.microsoft.com/office/powerpoint/2010/main" val="323504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59" y="1902078"/>
            <a:ext cx="7636934" cy="3005667"/>
          </a:xfrm>
        </p:spPr>
        <p:txBody>
          <a:bodyPr/>
          <a:lstStyle/>
          <a:p>
            <a:pPr marL="0" indent="0" algn="ctr">
              <a:buNone/>
            </a:pPr>
            <a:r>
              <a:rPr lang="en-US" dirty="0"/>
              <a:t>Once you have developed school-wide expectations, it is not enough to </a:t>
            </a:r>
            <a:r>
              <a:rPr lang="en-US" i="1" dirty="0">
                <a:solidFill>
                  <a:srgbClr val="008000"/>
                </a:solidFill>
              </a:rPr>
              <a:t>have</a:t>
            </a:r>
            <a:r>
              <a:rPr lang="en-US" dirty="0"/>
              <a:t> them, </a:t>
            </a:r>
            <a:r>
              <a:rPr lang="en-US" i="1" dirty="0">
                <a:solidFill>
                  <a:srgbClr val="008000"/>
                </a:solidFill>
              </a:rPr>
              <a:t>post</a:t>
            </a:r>
            <a:r>
              <a:rPr lang="en-US" dirty="0"/>
              <a:t> them or simply </a:t>
            </a:r>
            <a:r>
              <a:rPr lang="en-US" i="1" dirty="0">
                <a:solidFill>
                  <a:srgbClr val="008000"/>
                </a:solidFill>
              </a:rPr>
              <a:t>tell</a:t>
            </a:r>
            <a:r>
              <a:rPr lang="en-US" dirty="0">
                <a:solidFill>
                  <a:srgbClr val="008000"/>
                </a:solidFill>
              </a:rPr>
              <a:t> </a:t>
            </a:r>
            <a:r>
              <a:rPr lang="en-US" dirty="0"/>
              <a:t>them to students….</a:t>
            </a:r>
          </a:p>
          <a:p>
            <a:pPr marL="0" indent="0" algn="ctr">
              <a:buNone/>
            </a:pPr>
            <a:r>
              <a:rPr lang="en-US" dirty="0"/>
              <a:t>You must </a:t>
            </a:r>
            <a:r>
              <a:rPr lang="en-US" dirty="0">
                <a:solidFill>
                  <a:srgbClr val="008000"/>
                </a:solidFill>
              </a:rPr>
              <a:t>TEACH.</a:t>
            </a:r>
            <a:r>
              <a:rPr lang="en-US" dirty="0"/>
              <a:t> </a:t>
            </a:r>
          </a:p>
        </p:txBody>
      </p:sp>
    </p:spTree>
    <p:extLst>
      <p:ext uri="{BB962C8B-B14F-4D97-AF65-F5344CB8AC3E}">
        <p14:creationId xmlns:p14="http://schemas.microsoft.com/office/powerpoint/2010/main" val="95922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Social Behavior Skills</a:t>
            </a:r>
          </a:p>
        </p:txBody>
      </p:sp>
      <p:sp>
        <p:nvSpPr>
          <p:cNvPr id="3" name="Content Placeholder 2"/>
          <p:cNvSpPr>
            <a:spLocks noGrp="1"/>
          </p:cNvSpPr>
          <p:nvPr>
            <p:ph idx="1"/>
          </p:nvPr>
        </p:nvSpPr>
        <p:spPr/>
        <p:txBody>
          <a:bodyPr>
            <a:normAutofit/>
          </a:bodyPr>
          <a:lstStyle/>
          <a:p>
            <a:pPr>
              <a:buClr>
                <a:srgbClr val="FF0000"/>
              </a:buClr>
            </a:pPr>
            <a:r>
              <a:rPr lang="en-US" dirty="0"/>
              <a:t>Ensures that students know the expectations and are able to demonstrate appropriate social behavior. </a:t>
            </a:r>
          </a:p>
          <a:p>
            <a:pPr>
              <a:buClr>
                <a:srgbClr val="FF0000"/>
              </a:buClr>
            </a:pPr>
            <a:r>
              <a:rPr lang="en-US" dirty="0"/>
              <a:t>Provides the foundation of Tiers 1, 2, and 3.</a:t>
            </a:r>
          </a:p>
          <a:p>
            <a:pPr>
              <a:buClr>
                <a:srgbClr val="FF0000"/>
              </a:buClr>
            </a:pPr>
            <a:r>
              <a:rPr lang="en-US" dirty="0"/>
              <a:t>Requires instruction, practice, feedback, re-teaching, and encouragement.</a:t>
            </a:r>
          </a:p>
          <a:p>
            <a:pPr>
              <a:buClr>
                <a:srgbClr val="FF0000"/>
              </a:buClr>
            </a:pPr>
            <a:r>
              <a:rPr lang="en-US" dirty="0"/>
              <a:t>If we think of the connections to academic instruction, we are more likely to embrace teaching social behaviors.</a:t>
            </a:r>
          </a:p>
        </p:txBody>
      </p:sp>
    </p:spTree>
    <p:extLst>
      <p:ext uri="{BB962C8B-B14F-4D97-AF65-F5344CB8AC3E}">
        <p14:creationId xmlns:p14="http://schemas.microsoft.com/office/powerpoint/2010/main" val="103921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D49DE-0CF0-9641-B5B3-A4B7F750E198}"/>
              </a:ext>
            </a:extLst>
          </p:cNvPr>
          <p:cNvSpPr>
            <a:spLocks noGrp="1"/>
          </p:cNvSpPr>
          <p:nvPr>
            <p:ph type="title"/>
          </p:nvPr>
        </p:nvSpPr>
        <p:spPr/>
        <p:txBody>
          <a:bodyPr/>
          <a:lstStyle/>
          <a:p>
            <a:r>
              <a:rPr lang="en-US" dirty="0"/>
              <a:t>Lesson Needs</a:t>
            </a:r>
          </a:p>
        </p:txBody>
      </p:sp>
      <p:sp>
        <p:nvSpPr>
          <p:cNvPr id="5" name="Content Placeholder 4">
            <a:extLst>
              <a:ext uri="{FF2B5EF4-FFF2-40B4-BE49-F238E27FC236}">
                <a16:creationId xmlns:a16="http://schemas.microsoft.com/office/drawing/2014/main" id="{9D0167BC-A340-CB4E-93EE-9DA133034EE1}"/>
              </a:ext>
            </a:extLst>
          </p:cNvPr>
          <p:cNvSpPr>
            <a:spLocks noGrp="1"/>
          </p:cNvSpPr>
          <p:nvPr>
            <p:ph idx="1"/>
          </p:nvPr>
        </p:nvSpPr>
        <p:spPr/>
        <p:txBody>
          <a:bodyPr/>
          <a:lstStyle/>
          <a:p>
            <a:pPr marL="171450" indent="-171450" fontAlgn="base"/>
            <a:r>
              <a:rPr lang="en-US" dirty="0"/>
              <a:t>Behaviors/rules on your school’s matrix</a:t>
            </a:r>
          </a:p>
          <a:p>
            <a:pPr marL="171450" indent="-171450" fontAlgn="base"/>
            <a:r>
              <a:rPr lang="en-US" dirty="0"/>
              <a:t>Non-classroom procedures (arrival, cafeteria, playground rules, dismissal, etc.)</a:t>
            </a:r>
          </a:p>
          <a:p>
            <a:pPr marL="171450" indent="-171450" fontAlgn="base"/>
            <a:r>
              <a:rPr lang="en-US" dirty="0"/>
              <a:t>Classroom rules</a:t>
            </a:r>
          </a:p>
          <a:p>
            <a:pPr marL="171450" indent="-171450" fontAlgn="base"/>
            <a:r>
              <a:rPr lang="en-US" dirty="0"/>
              <a:t>Classroom procedures</a:t>
            </a:r>
          </a:p>
          <a:p>
            <a:endParaRPr lang="en-US" dirty="0"/>
          </a:p>
        </p:txBody>
      </p:sp>
    </p:spTree>
    <p:extLst>
      <p:ext uri="{BB962C8B-B14F-4D97-AF65-F5344CB8AC3E}">
        <p14:creationId xmlns:p14="http://schemas.microsoft.com/office/powerpoint/2010/main" val="224154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008000"/>
                </a:solidFill>
              </a:rPr>
              <a:t>Discussion: </a:t>
            </a:r>
            <a:r>
              <a:rPr lang="en-US" dirty="0">
                <a:solidFill>
                  <a:srgbClr val="FF0000"/>
                </a:solidFill>
              </a:rPr>
              <a:t>The Importance of 	  		     Teaching</a:t>
            </a:r>
          </a:p>
        </p:txBody>
      </p:sp>
      <p:sp>
        <p:nvSpPr>
          <p:cNvPr id="3" name="Content Placeholder 2"/>
          <p:cNvSpPr>
            <a:spLocks noGrp="1"/>
          </p:cNvSpPr>
          <p:nvPr>
            <p:ph idx="1"/>
          </p:nvPr>
        </p:nvSpPr>
        <p:spPr>
          <a:xfrm>
            <a:off x="457200" y="1905160"/>
            <a:ext cx="8229600" cy="4221005"/>
          </a:xfrm>
        </p:spPr>
        <p:txBody>
          <a:bodyPr/>
          <a:lstStyle/>
          <a:p>
            <a:pPr>
              <a:spcBef>
                <a:spcPts val="0"/>
              </a:spcBef>
              <a:spcAft>
                <a:spcPts val="600"/>
              </a:spcAft>
            </a:pPr>
            <a:r>
              <a:rPr lang="en-US" dirty="0">
                <a:solidFill>
                  <a:srgbClr val="008000"/>
                </a:solidFill>
              </a:rPr>
              <a:t>Discuss with your team and be prepared to share with the large group:</a:t>
            </a:r>
          </a:p>
          <a:p>
            <a:pPr marL="457200" indent="-457200">
              <a:spcBef>
                <a:spcPts val="0"/>
              </a:spcBef>
              <a:spcAft>
                <a:spcPts val="600"/>
              </a:spcAft>
              <a:buFont typeface="Arial"/>
              <a:buChar char="•"/>
            </a:pPr>
            <a:r>
              <a:rPr lang="en-US" i="1" dirty="0">
                <a:solidFill>
                  <a:schemeClr val="tx1"/>
                </a:solidFill>
              </a:rPr>
              <a:t>What are the parallels between teaching academic skills and social behavior skills? </a:t>
            </a:r>
          </a:p>
          <a:p>
            <a:pPr marL="457200" indent="-457200">
              <a:spcBef>
                <a:spcPts val="0"/>
              </a:spcBef>
              <a:spcAft>
                <a:spcPts val="600"/>
              </a:spcAft>
              <a:buFont typeface="Arial"/>
              <a:buChar char="•"/>
            </a:pPr>
            <a:r>
              <a:rPr lang="en-US" i="1" dirty="0">
                <a:solidFill>
                  <a:schemeClr val="tx1"/>
                </a:solidFill>
              </a:rPr>
              <a:t>How might we help our staff to understand the importance of teaching social behavior?</a:t>
            </a:r>
          </a:p>
          <a:p>
            <a:endParaRPr lang="en-US" dirty="0"/>
          </a:p>
        </p:txBody>
      </p:sp>
    </p:spTree>
    <p:extLst>
      <p:ext uri="{BB962C8B-B14F-4D97-AF65-F5344CB8AC3E}">
        <p14:creationId xmlns:p14="http://schemas.microsoft.com/office/powerpoint/2010/main" val="3198596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82E06-C8FB-4E02-ADEF-E30D7DECF87D}"/>
              </a:ext>
            </a:extLst>
          </p:cNvPr>
          <p:cNvSpPr>
            <a:spLocks noGrp="1"/>
          </p:cNvSpPr>
          <p:nvPr>
            <p:ph type="title"/>
          </p:nvPr>
        </p:nvSpPr>
        <p:spPr/>
        <p:txBody>
          <a:bodyPr/>
          <a:lstStyle/>
          <a:p>
            <a:r>
              <a:rPr lang="en-US" dirty="0"/>
              <a:t>Unpacking </a:t>
            </a:r>
            <a:br>
              <a:rPr lang="en-US" dirty="0"/>
            </a:br>
            <a:r>
              <a:rPr lang="en-US" sz="4400" i="1" dirty="0"/>
              <a:t>Planning the Process of Writing Lesson Plans</a:t>
            </a:r>
            <a:endParaRPr lang="en-US" i="1" dirty="0"/>
          </a:p>
        </p:txBody>
      </p:sp>
      <p:sp>
        <p:nvSpPr>
          <p:cNvPr id="5" name="Text Placeholder 4">
            <a:extLst>
              <a:ext uri="{FF2B5EF4-FFF2-40B4-BE49-F238E27FC236}">
                <a16:creationId xmlns:a16="http://schemas.microsoft.com/office/drawing/2014/main" id="{1C2E9ECE-D7C6-4D0B-8320-2F1FD7ECEE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4060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Prioritizing Lesson Writing</a:t>
            </a:r>
            <a:endParaRPr lang="en-US" dirty="0"/>
          </a:p>
        </p:txBody>
      </p:sp>
      <p:sp>
        <p:nvSpPr>
          <p:cNvPr id="44035" name="Content Placeholder 2"/>
          <p:cNvSpPr>
            <a:spLocks noGrp="1"/>
          </p:cNvSpPr>
          <p:nvPr>
            <p:ph idx="1"/>
          </p:nvPr>
        </p:nvSpPr>
        <p:spPr/>
        <p:txBody>
          <a:bodyPr/>
          <a:lstStyle/>
          <a:p>
            <a:r>
              <a:rPr lang="en-US" dirty="0"/>
              <a:t>Lessons for </a:t>
            </a:r>
            <a:r>
              <a:rPr lang="ja-JP" altLang="en-US" dirty="0"/>
              <a:t>“</a:t>
            </a:r>
            <a:r>
              <a:rPr lang="en-US" altLang="ja-JP" dirty="0"/>
              <a:t>All Settings</a:t>
            </a:r>
            <a:r>
              <a:rPr lang="ja-JP" altLang="en-US" dirty="0"/>
              <a:t>”</a:t>
            </a:r>
            <a:r>
              <a:rPr lang="en-US" altLang="ja-JP" dirty="0"/>
              <a:t> behaviors is the logical place to start.</a:t>
            </a:r>
          </a:p>
          <a:p>
            <a:r>
              <a:rPr lang="en-US" dirty="0"/>
              <a:t>Consider combining 2-3 specific behaviors from your matrix for lessons.</a:t>
            </a:r>
          </a:p>
          <a:p>
            <a:endParaRPr lang="en-US" dirty="0"/>
          </a:p>
        </p:txBody>
      </p:sp>
    </p:spTree>
    <p:extLst>
      <p:ext uri="{BB962C8B-B14F-4D97-AF65-F5344CB8AC3E}">
        <p14:creationId xmlns:p14="http://schemas.microsoft.com/office/powerpoint/2010/main" val="378578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4EDD-9ADE-434A-9240-ACC566E0DFE2}"/>
              </a:ext>
            </a:extLst>
          </p:cNvPr>
          <p:cNvSpPr>
            <a:spLocks noGrp="1"/>
          </p:cNvSpPr>
          <p:nvPr>
            <p:ph type="title"/>
          </p:nvPr>
        </p:nvSpPr>
        <p:spPr/>
        <p:txBody>
          <a:bodyPr/>
          <a:lstStyle/>
          <a:p>
            <a:r>
              <a:rPr lang="en-US" dirty="0"/>
              <a:t>Procedures for Writing Process</a:t>
            </a:r>
          </a:p>
        </p:txBody>
      </p:sp>
      <p:sp>
        <p:nvSpPr>
          <p:cNvPr id="3" name="Content Placeholder 2">
            <a:extLst>
              <a:ext uri="{FF2B5EF4-FFF2-40B4-BE49-F238E27FC236}">
                <a16:creationId xmlns:a16="http://schemas.microsoft.com/office/drawing/2014/main" id="{61296F9A-A96C-8F4B-B1F8-179F08576867}"/>
              </a:ext>
            </a:extLst>
          </p:cNvPr>
          <p:cNvSpPr>
            <a:spLocks noGrp="1"/>
          </p:cNvSpPr>
          <p:nvPr>
            <p:ph idx="1"/>
          </p:nvPr>
        </p:nvSpPr>
        <p:spPr/>
        <p:txBody>
          <a:bodyPr/>
          <a:lstStyle/>
          <a:p>
            <a:r>
              <a:rPr lang="en-US" dirty="0"/>
              <a:t>Write DRAFT on all lessons to indicate feedback is needed.</a:t>
            </a:r>
          </a:p>
          <a:p>
            <a:r>
              <a:rPr lang="en-US" dirty="0"/>
              <a:t>Include THE DATE on lessons to track versions. </a:t>
            </a:r>
          </a:p>
          <a:p>
            <a:r>
              <a:rPr lang="en-US" dirty="0"/>
              <a:t>Templates are available from MO SW-PBS.</a:t>
            </a:r>
          </a:p>
        </p:txBody>
      </p:sp>
    </p:spTree>
    <p:extLst>
      <p:ext uri="{BB962C8B-B14F-4D97-AF65-F5344CB8AC3E}">
        <p14:creationId xmlns:p14="http://schemas.microsoft.com/office/powerpoint/2010/main" val="341740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0A62-4659-3F45-9D0A-E8EBF47993B6}"/>
              </a:ext>
            </a:extLst>
          </p:cNvPr>
          <p:cNvSpPr>
            <a:spLocks noGrp="1"/>
          </p:cNvSpPr>
          <p:nvPr>
            <p:ph type="title"/>
          </p:nvPr>
        </p:nvSpPr>
        <p:spPr/>
        <p:txBody>
          <a:bodyPr/>
          <a:lstStyle/>
          <a:p>
            <a:r>
              <a:rPr lang="en-US" dirty="0"/>
              <a:t>Facilitator Notes: Delete This Slide</a:t>
            </a:r>
          </a:p>
        </p:txBody>
      </p:sp>
      <p:sp>
        <p:nvSpPr>
          <p:cNvPr id="3" name="Content Placeholder 2">
            <a:extLst>
              <a:ext uri="{FF2B5EF4-FFF2-40B4-BE49-F238E27FC236}">
                <a16:creationId xmlns:a16="http://schemas.microsoft.com/office/drawing/2014/main" id="{477B2AE4-F116-094E-BF8D-B6AECF970FAA}"/>
              </a:ext>
            </a:extLst>
          </p:cNvPr>
          <p:cNvSpPr>
            <a:spLocks noGrp="1"/>
          </p:cNvSpPr>
          <p:nvPr>
            <p:ph idx="1"/>
          </p:nvPr>
        </p:nvSpPr>
        <p:spPr/>
        <p:txBody>
          <a:bodyPr>
            <a:normAutofit fontScale="47500" lnSpcReduction="20000"/>
          </a:bodyPr>
          <a:lstStyle/>
          <a:p>
            <a:pPr marL="0" indent="0">
              <a:buNone/>
            </a:pPr>
            <a:r>
              <a:rPr lang="en-US" dirty="0"/>
              <a:t>Handouts that will be needed for this PLM:</a:t>
            </a:r>
          </a:p>
          <a:p>
            <a:r>
              <a:rPr lang="en-US" dirty="0"/>
              <a:t>HO1 Example Preschool Lesson Follow Directions</a:t>
            </a:r>
          </a:p>
          <a:p>
            <a:r>
              <a:rPr lang="en-US" dirty="0"/>
              <a:t>HO2 Example Elementary Lesson Follow Directions</a:t>
            </a:r>
          </a:p>
          <a:p>
            <a:r>
              <a:rPr lang="en-US" dirty="0"/>
              <a:t>HO3 Example Middle School Lesson Follow Directions</a:t>
            </a:r>
          </a:p>
          <a:p>
            <a:r>
              <a:rPr lang="en-US" dirty="0"/>
              <a:t>HO4 Example High School Lesson Follow Directions</a:t>
            </a:r>
          </a:p>
          <a:p>
            <a:r>
              <a:rPr lang="en-US" dirty="0"/>
              <a:t>HO5 Example Elementary Cafeteria Procedures Lesson Plan</a:t>
            </a:r>
          </a:p>
          <a:p>
            <a:r>
              <a:rPr lang="en-US" dirty="0"/>
              <a:t>HO6 Example Secondary Cafeteria Procedures Lesson Plan</a:t>
            </a:r>
          </a:p>
          <a:p>
            <a:r>
              <a:rPr lang="en-US" dirty="0"/>
              <a:t>HO7 Acquisition Lesson Plan Template</a:t>
            </a:r>
          </a:p>
          <a:p>
            <a:r>
              <a:rPr lang="en-US" dirty="0"/>
              <a:t>HO8 Example Maintenance Middle Lesson Follow Directions</a:t>
            </a:r>
          </a:p>
          <a:p>
            <a:r>
              <a:rPr lang="en-US" dirty="0"/>
              <a:t>HO9 Example Maintenance High School Lesson Follow Directions</a:t>
            </a:r>
          </a:p>
          <a:p>
            <a:r>
              <a:rPr lang="en-US" dirty="0"/>
              <a:t>HO10 Example Maintenance Secondary Cafeteria Procedure Lesson Plan</a:t>
            </a:r>
          </a:p>
          <a:p>
            <a:r>
              <a:rPr lang="en-US" dirty="0"/>
              <a:t>HO11 Maintenance Lesson Plan Template</a:t>
            </a:r>
          </a:p>
          <a:p>
            <a:r>
              <a:rPr lang="en-US" dirty="0"/>
              <a:t>HO12 Example Teaching Schedule</a:t>
            </a:r>
          </a:p>
          <a:p>
            <a:r>
              <a:rPr lang="en-US" dirty="0"/>
              <a:t>HO13 Teaching Schedule Activity</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031753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0400"/>
            <a:ext cx="8229600" cy="1143000"/>
          </a:xfrm>
        </p:spPr>
        <p:txBody>
          <a:bodyPr rtlCol="0">
            <a:normAutofit fontScale="90000"/>
          </a:bodyPr>
          <a:lstStyle/>
          <a:p>
            <a:pPr eaLnBrk="1" fontAlgn="auto" hangingPunct="1">
              <a:spcAft>
                <a:spcPts val="0"/>
              </a:spcAft>
              <a:defRPr/>
            </a:pPr>
            <a:r>
              <a:rPr lang="en-US" dirty="0">
                <a:ea typeface="+mj-ea"/>
              </a:rPr>
              <a:t>Sharing Responsibility for Writing Social Behavior Lesson Plans</a:t>
            </a:r>
            <a:endParaRPr lang="en-US" dirty="0">
              <a:solidFill>
                <a:srgbClr val="FF0000"/>
              </a:solidFill>
              <a:ea typeface="+mj-ea"/>
            </a:endParaRPr>
          </a:p>
        </p:txBody>
      </p:sp>
      <p:sp>
        <p:nvSpPr>
          <p:cNvPr id="3" name="Content Placeholder 2"/>
          <p:cNvSpPr>
            <a:spLocks noGrp="1"/>
          </p:cNvSpPr>
          <p:nvPr>
            <p:ph idx="1"/>
          </p:nvPr>
        </p:nvSpPr>
        <p:spPr>
          <a:xfrm>
            <a:off x="457200" y="2252665"/>
            <a:ext cx="8229600" cy="3538537"/>
          </a:xfrm>
        </p:spPr>
        <p:txBody>
          <a:bodyPr rtlCol="0">
            <a:normAutofit/>
          </a:bodyPr>
          <a:lstStyle/>
          <a:p>
            <a:pPr eaLnBrk="1" fontAlgn="auto" hangingPunct="1">
              <a:spcAft>
                <a:spcPts val="0"/>
              </a:spcAft>
              <a:buClr>
                <a:srgbClr val="FF0000"/>
              </a:buClr>
              <a:buFont typeface="Arial"/>
              <a:buChar char="•"/>
              <a:defRPr/>
            </a:pPr>
            <a:r>
              <a:rPr lang="en-US" dirty="0">
                <a:ea typeface="+mn-ea"/>
              </a:rPr>
              <a:t>Small work group of volunteers write draft lessons.</a:t>
            </a:r>
          </a:p>
          <a:p>
            <a:pPr eaLnBrk="1" fontAlgn="auto" hangingPunct="1">
              <a:spcAft>
                <a:spcPts val="0"/>
              </a:spcAft>
              <a:buClr>
                <a:srgbClr val="FF0000"/>
              </a:buClr>
              <a:buFont typeface="Arial"/>
              <a:buChar char="•"/>
              <a:defRPr/>
            </a:pPr>
            <a:r>
              <a:rPr lang="en-US" dirty="0">
                <a:ea typeface="+mn-ea"/>
              </a:rPr>
              <a:t>Vertical teams write lessons.</a:t>
            </a:r>
          </a:p>
          <a:p>
            <a:pPr>
              <a:buFont typeface="Arial"/>
              <a:buChar char="•"/>
              <a:defRPr/>
            </a:pPr>
            <a:r>
              <a:rPr lang="en-US" dirty="0"/>
              <a:t>The SW-PBS Team writes draft lessons and gets feedback from staff.</a:t>
            </a:r>
            <a:endParaRPr lang="en-US" dirty="0">
              <a:ea typeface="+mn-ea"/>
            </a:endParaRPr>
          </a:p>
          <a:p>
            <a:pPr eaLnBrk="1" fontAlgn="auto" hangingPunct="1">
              <a:spcAft>
                <a:spcPts val="0"/>
              </a:spcAft>
              <a:buClr>
                <a:srgbClr val="FF0000"/>
              </a:buClr>
              <a:buFont typeface="Arial"/>
              <a:buChar char="•"/>
              <a:defRPr/>
            </a:pPr>
            <a:r>
              <a:rPr lang="en-US" dirty="0">
                <a:ea typeface="+mn-ea"/>
              </a:rPr>
              <a:t>At secondary level, departmental teams write lessons.</a:t>
            </a:r>
          </a:p>
        </p:txBody>
      </p:sp>
    </p:spTree>
    <p:extLst>
      <p:ext uri="{BB962C8B-B14F-4D97-AF65-F5344CB8AC3E}">
        <p14:creationId xmlns:p14="http://schemas.microsoft.com/office/powerpoint/2010/main" val="154426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80ED-1C60-498F-B5C3-E290921EBFD8}"/>
              </a:ext>
            </a:extLst>
          </p:cNvPr>
          <p:cNvSpPr>
            <a:spLocks noGrp="1"/>
          </p:cNvSpPr>
          <p:nvPr>
            <p:ph type="title"/>
          </p:nvPr>
        </p:nvSpPr>
        <p:spPr/>
        <p:txBody>
          <a:bodyPr/>
          <a:lstStyle/>
          <a:p>
            <a:r>
              <a:rPr lang="en-US" sz="4400" i="1" dirty="0"/>
              <a:t>Planning the Process of Writing Lesson Plans</a:t>
            </a:r>
            <a:br>
              <a:rPr lang="en-US" dirty="0"/>
            </a:br>
            <a:r>
              <a:rPr lang="en-US" dirty="0"/>
              <a:t>in Action</a:t>
            </a:r>
          </a:p>
        </p:txBody>
      </p:sp>
      <p:sp>
        <p:nvSpPr>
          <p:cNvPr id="3" name="Text Placeholder 2">
            <a:extLst>
              <a:ext uri="{FF2B5EF4-FFF2-40B4-BE49-F238E27FC236}">
                <a16:creationId xmlns:a16="http://schemas.microsoft.com/office/drawing/2014/main" id="{8209F6BC-1D38-4A1B-96FF-F934F7150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3982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B696-81F5-4B49-B492-79B5049A25DB}"/>
              </a:ext>
            </a:extLst>
          </p:cNvPr>
          <p:cNvSpPr>
            <a:spLocks noGrp="1"/>
          </p:cNvSpPr>
          <p:nvPr>
            <p:ph type="title"/>
          </p:nvPr>
        </p:nvSpPr>
        <p:spPr/>
        <p:txBody>
          <a:bodyPr/>
          <a:lstStyle/>
          <a:p>
            <a:r>
              <a:rPr lang="en-US" dirty="0"/>
              <a:t>Topic in Action</a:t>
            </a:r>
          </a:p>
        </p:txBody>
      </p:sp>
      <p:sp>
        <p:nvSpPr>
          <p:cNvPr id="3" name="Content Placeholder 2">
            <a:extLst>
              <a:ext uri="{FF2B5EF4-FFF2-40B4-BE49-F238E27FC236}">
                <a16:creationId xmlns:a16="http://schemas.microsoft.com/office/drawing/2014/main" id="{FDD875AF-9009-3247-A1A5-9089DEA61482}"/>
              </a:ext>
            </a:extLst>
          </p:cNvPr>
          <p:cNvSpPr>
            <a:spLocks noGrp="1"/>
          </p:cNvSpPr>
          <p:nvPr>
            <p:ph idx="1"/>
          </p:nvPr>
        </p:nvSpPr>
        <p:spPr/>
        <p:txBody>
          <a:bodyPr>
            <a:normAutofit/>
          </a:bodyPr>
          <a:lstStyle/>
          <a:p>
            <a:pPr marL="0" indent="0">
              <a:buNone/>
            </a:pPr>
            <a:r>
              <a:rPr lang="en-US" dirty="0"/>
              <a:t>Discuss the following with your SW-PBS Leadership Team…</a:t>
            </a:r>
          </a:p>
          <a:p>
            <a:pPr fontAlgn="base"/>
            <a:r>
              <a:rPr lang="en-US" dirty="0"/>
              <a:t>Which lessons should your school write first?</a:t>
            </a:r>
          </a:p>
          <a:p>
            <a:pPr fontAlgn="base"/>
            <a:r>
              <a:rPr lang="en-US" dirty="0"/>
              <a:t>What will be your plan for how other lessons will be written in the future?</a:t>
            </a:r>
          </a:p>
          <a:p>
            <a:pPr fontAlgn="base"/>
            <a:r>
              <a:rPr lang="en-US" dirty="0"/>
              <a:t>What are possible ways your school could share the work of writing lessons with all staff, and additional stakeholders?</a:t>
            </a:r>
          </a:p>
        </p:txBody>
      </p:sp>
    </p:spTree>
    <p:extLst>
      <p:ext uri="{BB962C8B-B14F-4D97-AF65-F5344CB8AC3E}">
        <p14:creationId xmlns:p14="http://schemas.microsoft.com/office/powerpoint/2010/main" val="1159887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559-CB48-4FE8-873A-0CF0E5E9AB15}"/>
              </a:ext>
            </a:extLst>
          </p:cNvPr>
          <p:cNvSpPr>
            <a:spLocks noGrp="1"/>
          </p:cNvSpPr>
          <p:nvPr>
            <p:ph type="title"/>
          </p:nvPr>
        </p:nvSpPr>
        <p:spPr/>
        <p:txBody>
          <a:bodyPr/>
          <a:lstStyle/>
          <a:p>
            <a:r>
              <a:rPr lang="en-US" sz="4400" i="1" dirty="0"/>
              <a:t>Planning the Process of Writing Lesson Plans</a:t>
            </a:r>
            <a:br>
              <a:rPr lang="en-US" dirty="0"/>
            </a:br>
            <a:r>
              <a:rPr lang="en-US" dirty="0"/>
              <a:t>Closing and Next Steps</a:t>
            </a:r>
          </a:p>
        </p:txBody>
      </p:sp>
      <p:sp>
        <p:nvSpPr>
          <p:cNvPr id="3" name="Text Placeholder 2">
            <a:extLst>
              <a:ext uri="{FF2B5EF4-FFF2-40B4-BE49-F238E27FC236}">
                <a16:creationId xmlns:a16="http://schemas.microsoft.com/office/drawing/2014/main" id="{4993D950-0DE1-4BDE-BEC0-4CD4C521E7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40386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005A-9F67-4E38-8D99-AD30381ECB5C}"/>
              </a:ext>
            </a:extLst>
          </p:cNvPr>
          <p:cNvSpPr>
            <a:spLocks noGrp="1"/>
          </p:cNvSpPr>
          <p:nvPr>
            <p:ph type="title"/>
          </p:nvPr>
        </p:nvSpPr>
        <p:spPr/>
        <p:txBody>
          <a:bodyPr/>
          <a:lstStyle/>
          <a:p>
            <a:r>
              <a:rPr lang="en-US" dirty="0"/>
              <a:t>Closing and Next Steps</a:t>
            </a:r>
          </a:p>
        </p:txBody>
      </p:sp>
      <p:sp>
        <p:nvSpPr>
          <p:cNvPr id="3" name="Content Placeholder 2">
            <a:extLst>
              <a:ext uri="{FF2B5EF4-FFF2-40B4-BE49-F238E27FC236}">
                <a16:creationId xmlns:a16="http://schemas.microsoft.com/office/drawing/2014/main" id="{9ED1C752-345F-AB41-9D17-70EE8A1B78BA}"/>
              </a:ext>
            </a:extLst>
          </p:cNvPr>
          <p:cNvSpPr>
            <a:spLocks noGrp="1"/>
          </p:cNvSpPr>
          <p:nvPr>
            <p:ph idx="1"/>
          </p:nvPr>
        </p:nvSpPr>
        <p:spPr/>
        <p:txBody>
          <a:bodyPr/>
          <a:lstStyle/>
          <a:p>
            <a:r>
              <a:rPr lang="en-US" dirty="0"/>
              <a:t>Develop action steps for planning the process of writing lesson plans.</a:t>
            </a:r>
          </a:p>
          <a:p>
            <a:pPr marL="0" indent="0">
              <a:buNone/>
            </a:pPr>
            <a:endParaRPr lang="en-US" dirty="0"/>
          </a:p>
        </p:txBody>
      </p:sp>
    </p:spTree>
    <p:extLst>
      <p:ext uri="{BB962C8B-B14F-4D97-AF65-F5344CB8AC3E}">
        <p14:creationId xmlns:p14="http://schemas.microsoft.com/office/powerpoint/2010/main" val="605462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05DCA-871F-4F60-B594-DAD881DA4BEA}"/>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7091861-D35D-470F-8702-93BD6A780F5F}"/>
              </a:ext>
            </a:extLst>
          </p:cNvPr>
          <p:cNvSpPr>
            <a:spLocks noGrp="1"/>
          </p:cNvSpPr>
          <p:nvPr>
            <p:ph idx="1"/>
          </p:nvPr>
        </p:nvSpPr>
        <p:spPr/>
        <p:txBody>
          <a:bodyPr>
            <a:normAutofit fontScale="77500" lnSpcReduction="20000"/>
          </a:bodyPr>
          <a:lstStyle/>
          <a:p>
            <a:pPr marL="514350" indent="-514350" fontAlgn="base">
              <a:buFont typeface="+mj-lt"/>
              <a:buAutoNum type="arabicPeriod"/>
            </a:pPr>
            <a:r>
              <a:rPr lang="en-US" dirty="0" err="1"/>
              <a:t>Algozzine</a:t>
            </a:r>
            <a:r>
              <a:rPr lang="en-US" dirty="0"/>
              <a:t>, B., Wang, C., &amp; Violette, A. S. (2011). Reexamining the relationship between academic achievement and social behavior. </a:t>
            </a:r>
            <a:r>
              <a:rPr lang="en-US" i="1" dirty="0"/>
              <a:t>Journal of Positive Behavior Interventions, 13(1), </a:t>
            </a:r>
            <a:r>
              <a:rPr lang="en-US" dirty="0"/>
              <a:t>3-16.</a:t>
            </a:r>
          </a:p>
          <a:p>
            <a:pPr marL="514350" indent="-514350" fontAlgn="base">
              <a:buFont typeface="+mj-lt"/>
              <a:buAutoNum type="arabicPeriod"/>
            </a:pPr>
            <a:r>
              <a:rPr lang="en-US" dirty="0"/>
              <a:t>Cotton, K. (1995) </a:t>
            </a:r>
            <a:r>
              <a:rPr lang="en-US" i="1" dirty="0"/>
              <a:t>Effective schools research summary: 1995 update. </a:t>
            </a:r>
            <a:r>
              <a:rPr lang="en-US" dirty="0"/>
              <a:t>Portland, OR: Northwest Regional Educational Laboratory.</a:t>
            </a:r>
          </a:p>
          <a:p>
            <a:pPr marL="514350" indent="-514350" fontAlgn="base">
              <a:buFont typeface="+mj-lt"/>
              <a:buAutoNum type="arabicPeriod"/>
            </a:pPr>
            <a:r>
              <a:rPr lang="en-US" dirty="0"/>
              <a:t>Mathews, S., McIntosh, K., Frank, J. L., &amp; May, S. L. (2014). Critical features predicting sustained implementation of school-Wide positive behavioral interventions and supports. </a:t>
            </a:r>
            <a:r>
              <a:rPr lang="en-US" i="1" dirty="0"/>
              <a:t>Journal of Positive Behavior Interventions</a:t>
            </a:r>
            <a:r>
              <a:rPr lang="en-US" dirty="0"/>
              <a:t>, 16(3), pp 168-178.</a:t>
            </a:r>
          </a:p>
          <a:p>
            <a:pPr marL="514350" indent="-514350" fontAlgn="base">
              <a:buFont typeface="+mj-lt"/>
              <a:buAutoNum type="arabicPeriod"/>
            </a:pPr>
            <a:r>
              <a:rPr lang="en-US" dirty="0"/>
              <a:t>Willingham, D. T. (2011). Can teachers increase students’ self-control? </a:t>
            </a:r>
            <a:r>
              <a:rPr lang="en-US" i="1" dirty="0"/>
              <a:t>American Educator, 35(2), </a:t>
            </a:r>
            <a:r>
              <a:rPr lang="en-US" dirty="0"/>
              <a:t>22-27.</a:t>
            </a:r>
          </a:p>
          <a:p>
            <a:pPr marL="514350" indent="-514350">
              <a:buFont typeface="+mj-lt"/>
              <a:buAutoNum type="arabicPeriod"/>
            </a:pPr>
            <a:r>
              <a:rPr lang="en-US" dirty="0"/>
              <a:t>Scheuermann, B. K., &amp; Hall, J. A. (2012). </a:t>
            </a:r>
            <a:r>
              <a:rPr lang="en-US" i="1" dirty="0"/>
              <a:t>Positive behavioral supports for the classroom, 2nd Ed. </a:t>
            </a:r>
            <a:r>
              <a:rPr lang="en-US" dirty="0"/>
              <a:t>Upper Saddle River, NJ: Pearson Education, Inc.</a:t>
            </a:r>
          </a:p>
        </p:txBody>
      </p:sp>
    </p:spTree>
    <p:extLst>
      <p:ext uri="{BB962C8B-B14F-4D97-AF65-F5344CB8AC3E}">
        <p14:creationId xmlns:p14="http://schemas.microsoft.com/office/powerpoint/2010/main" val="4058914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8AB-B276-4FE0-BE80-53FC49563D04}"/>
              </a:ext>
            </a:extLst>
          </p:cNvPr>
          <p:cNvSpPr>
            <a:spLocks noGrp="1"/>
          </p:cNvSpPr>
          <p:nvPr>
            <p:ph type="ctrTitle"/>
          </p:nvPr>
        </p:nvSpPr>
        <p:spPr>
          <a:xfrm>
            <a:off x="685800" y="1209500"/>
            <a:ext cx="7772400" cy="901359"/>
          </a:xfrm>
        </p:spPr>
        <p:txBody>
          <a:bodyPr/>
          <a:lstStyle/>
          <a:p>
            <a:r>
              <a:rPr lang="en-US" dirty="0"/>
              <a:t>Develop Lessons to Initially Teach all Expected Behavior</a:t>
            </a:r>
          </a:p>
        </p:txBody>
      </p:sp>
      <p:sp>
        <p:nvSpPr>
          <p:cNvPr id="3" name="Subtitle 2">
            <a:extLst>
              <a:ext uri="{FF2B5EF4-FFF2-40B4-BE49-F238E27FC236}">
                <a16:creationId xmlns:a16="http://schemas.microsoft.com/office/drawing/2014/main" id="{A253271F-7A73-409D-A7E9-CFE9E93BD176}"/>
              </a:ext>
            </a:extLst>
          </p:cNvPr>
          <p:cNvSpPr>
            <a:spLocks noGrp="1"/>
          </p:cNvSpPr>
          <p:nvPr>
            <p:ph type="subTitle" idx="1"/>
          </p:nvPr>
        </p:nvSpPr>
        <p:spPr/>
        <p:txBody>
          <a:bodyPr/>
          <a:lstStyle/>
          <a:p>
            <a:r>
              <a:rPr lang="en-US" dirty="0"/>
              <a:t>Teaching Expected Behavior</a:t>
            </a:r>
          </a:p>
        </p:txBody>
      </p:sp>
    </p:spTree>
    <p:extLst>
      <p:ext uri="{BB962C8B-B14F-4D97-AF65-F5344CB8AC3E}">
        <p14:creationId xmlns:p14="http://schemas.microsoft.com/office/powerpoint/2010/main" val="3450203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3253098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8774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52249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DCA7-14CA-734D-8E0A-E4831FC13E9A}"/>
              </a:ext>
            </a:extLst>
          </p:cNvPr>
          <p:cNvSpPr>
            <a:spLocks noGrp="1"/>
          </p:cNvSpPr>
          <p:nvPr>
            <p:ph type="ctrTitle"/>
          </p:nvPr>
        </p:nvSpPr>
        <p:spPr/>
        <p:txBody>
          <a:bodyPr/>
          <a:lstStyle/>
          <a:p>
            <a:r>
              <a:rPr lang="en-US" dirty="0"/>
              <a:t>Teaching Expected Behavior</a:t>
            </a:r>
          </a:p>
        </p:txBody>
      </p:sp>
      <p:sp>
        <p:nvSpPr>
          <p:cNvPr id="3" name="Subtitle 2">
            <a:extLst>
              <a:ext uri="{FF2B5EF4-FFF2-40B4-BE49-F238E27FC236}">
                <a16:creationId xmlns:a16="http://schemas.microsoft.com/office/drawing/2014/main" id="{0CA8EBC8-491B-C842-A04F-C773D93F63BD}"/>
              </a:ext>
            </a:extLst>
          </p:cNvPr>
          <p:cNvSpPr>
            <a:spLocks noGrp="1"/>
          </p:cNvSpPr>
          <p:nvPr>
            <p:ph type="subTitle" idx="1"/>
          </p:nvPr>
        </p:nvSpPr>
        <p:spPr/>
        <p:txBody>
          <a:bodyPr/>
          <a:lstStyle/>
          <a:p>
            <a:r>
              <a:rPr lang="en-US" dirty="0"/>
              <a:t>MO SW-PBS Tier 1 Training</a:t>
            </a:r>
          </a:p>
        </p:txBody>
      </p:sp>
    </p:spTree>
    <p:extLst>
      <p:ext uri="{BB962C8B-B14F-4D97-AF65-F5344CB8AC3E}">
        <p14:creationId xmlns:p14="http://schemas.microsoft.com/office/powerpoint/2010/main" val="3474433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4963-2D95-454F-A4CC-19AA46AF71DA}"/>
              </a:ext>
            </a:extLst>
          </p:cNvPr>
          <p:cNvSpPr>
            <a:spLocks noGrp="1"/>
          </p:cNvSpPr>
          <p:nvPr>
            <p:ph type="title"/>
          </p:nvPr>
        </p:nvSpPr>
        <p:spPr/>
        <p:txBody>
          <a:bodyPr/>
          <a:lstStyle/>
          <a:p>
            <a:r>
              <a:rPr lang="en-US" dirty="0"/>
              <a:t>Essential Functions</a:t>
            </a:r>
          </a:p>
        </p:txBody>
      </p:sp>
      <p:sp>
        <p:nvSpPr>
          <p:cNvPr id="3" name="Content Placeholder 2">
            <a:extLst>
              <a:ext uri="{FF2B5EF4-FFF2-40B4-BE49-F238E27FC236}">
                <a16:creationId xmlns:a16="http://schemas.microsoft.com/office/drawing/2014/main" id="{BBE79110-DEA4-462A-AC04-AA73F0F8E6D8}"/>
              </a:ext>
            </a:extLst>
          </p:cNvPr>
          <p:cNvSpPr>
            <a:spLocks noGrp="1"/>
          </p:cNvSpPr>
          <p:nvPr>
            <p:ph idx="1"/>
          </p:nvPr>
        </p:nvSpPr>
        <p:spPr/>
        <p:txBody>
          <a:bodyPr>
            <a:normAutofit/>
          </a:bodyPr>
          <a:lstStyle/>
          <a:p>
            <a:pPr marL="514350" indent="-514350">
              <a:buFont typeface="+mj-lt"/>
              <a:buAutoNum type="arabicPeriod" startAt="2"/>
            </a:pPr>
            <a:r>
              <a:rPr lang="en-US" dirty="0"/>
              <a:t>The building leadership team has developed a set of lesson plans to initially teach acquisition of expected behavior in the social behavioral curriculum.</a:t>
            </a:r>
          </a:p>
          <a:p>
            <a:pPr marL="0" indent="0">
              <a:buNone/>
            </a:pP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1723516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b="1" dirty="0"/>
              <a:t>Lesson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normAutofit/>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creating a set of lesson plans to initially teach acquisition of expected behaviors.</a:t>
            </a:r>
          </a:p>
        </p:txBody>
      </p:sp>
    </p:spTree>
    <p:extLst>
      <p:ext uri="{BB962C8B-B14F-4D97-AF65-F5344CB8AC3E}">
        <p14:creationId xmlns:p14="http://schemas.microsoft.com/office/powerpoint/2010/main" val="485036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1652F-0919-4588-B607-55218490EE60}"/>
              </a:ext>
            </a:extLst>
          </p:cNvPr>
          <p:cNvSpPr>
            <a:spLocks noGrp="1"/>
          </p:cNvSpPr>
          <p:nvPr>
            <p:ph type="title"/>
          </p:nvPr>
        </p:nvSpPr>
        <p:spPr/>
        <p:txBody>
          <a:bodyPr/>
          <a:lstStyle/>
          <a:p>
            <a:r>
              <a:rPr lang="en-US" dirty="0"/>
              <a:t>Importance/Overview of </a:t>
            </a:r>
            <a:r>
              <a:rPr lang="en-US" sz="4400" i="1" dirty="0"/>
              <a:t>Lessons to Initially Teach all Expected Behavior</a:t>
            </a:r>
            <a:endParaRPr lang="en-US" i="1" dirty="0"/>
          </a:p>
        </p:txBody>
      </p:sp>
      <p:sp>
        <p:nvSpPr>
          <p:cNvPr id="5" name="Text Placeholder 4">
            <a:extLst>
              <a:ext uri="{FF2B5EF4-FFF2-40B4-BE49-F238E27FC236}">
                <a16:creationId xmlns:a16="http://schemas.microsoft.com/office/drawing/2014/main" id="{8A616FFB-4CAC-4FA4-8F4E-7B95E2D002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52060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928" y="838202"/>
            <a:ext cx="7941733" cy="4525963"/>
          </a:xfrm>
        </p:spPr>
        <p:txBody>
          <a:bodyPr>
            <a:normAutofit/>
          </a:bodyPr>
          <a:lstStyle/>
          <a:p>
            <a:pPr marL="0" indent="0">
              <a:buNone/>
            </a:pPr>
            <a:r>
              <a:rPr lang="en-US" sz="2800" dirty="0"/>
              <a:t>If a child doesn’t know how to read, we </a:t>
            </a:r>
            <a:r>
              <a:rPr lang="en-US" sz="2800" i="1" dirty="0">
                <a:solidFill>
                  <a:srgbClr val="008000"/>
                </a:solidFill>
              </a:rPr>
              <a:t>teach</a:t>
            </a:r>
            <a:r>
              <a:rPr lang="en-US" sz="2800" dirty="0">
                <a:solidFill>
                  <a:srgbClr val="008000"/>
                </a:solidFill>
              </a:rPr>
              <a:t>.</a:t>
            </a:r>
          </a:p>
          <a:p>
            <a:pPr marL="0" indent="0">
              <a:buNone/>
            </a:pPr>
            <a:r>
              <a:rPr lang="en-US" sz="2800" dirty="0"/>
              <a:t>If a child doesn’t know how to swim, we </a:t>
            </a:r>
            <a:r>
              <a:rPr lang="en-US" sz="2800" i="1" dirty="0">
                <a:solidFill>
                  <a:srgbClr val="008000"/>
                </a:solidFill>
              </a:rPr>
              <a:t>teach.</a:t>
            </a:r>
          </a:p>
          <a:p>
            <a:pPr marL="0" indent="0">
              <a:buNone/>
            </a:pPr>
            <a:r>
              <a:rPr lang="en-US" sz="2800" dirty="0"/>
              <a:t>If a child doesn’t know how to multiply, we </a:t>
            </a:r>
            <a:r>
              <a:rPr lang="en-US" sz="2800" i="1" dirty="0">
                <a:solidFill>
                  <a:srgbClr val="008000"/>
                </a:solidFill>
              </a:rPr>
              <a:t>teach.</a:t>
            </a:r>
          </a:p>
          <a:p>
            <a:pPr marL="0" indent="0">
              <a:buNone/>
            </a:pPr>
            <a:r>
              <a:rPr lang="en-US" sz="2800" dirty="0"/>
              <a:t>If a child doesn’t know how to drive, we </a:t>
            </a:r>
            <a:r>
              <a:rPr lang="en-US" sz="2800" i="1" dirty="0">
                <a:solidFill>
                  <a:srgbClr val="008000"/>
                </a:solidFill>
              </a:rPr>
              <a:t>teach</a:t>
            </a:r>
            <a:r>
              <a:rPr lang="en-US" sz="2800" i="1" dirty="0"/>
              <a:t>.</a:t>
            </a:r>
          </a:p>
          <a:p>
            <a:pPr marL="0" indent="0">
              <a:buNone/>
            </a:pPr>
            <a:r>
              <a:rPr lang="en-US" sz="2800" dirty="0"/>
              <a:t>If a child doesn’t know how to behave, we</a:t>
            </a:r>
            <a:r>
              <a:rPr lang="en-US" sz="2800" i="1" dirty="0"/>
              <a:t>…</a:t>
            </a:r>
            <a:r>
              <a:rPr lang="en-US" sz="2800" i="1" dirty="0">
                <a:solidFill>
                  <a:srgbClr val="008000"/>
                </a:solidFill>
              </a:rPr>
              <a:t>teach?</a:t>
            </a:r>
            <a:r>
              <a:rPr lang="en-US" sz="2800" i="1" dirty="0"/>
              <a:t> …</a:t>
            </a:r>
            <a:r>
              <a:rPr lang="en-US" sz="2800" i="1" dirty="0">
                <a:solidFill>
                  <a:srgbClr val="FF0000"/>
                </a:solidFill>
              </a:rPr>
              <a:t>punish?</a:t>
            </a:r>
            <a:r>
              <a:rPr lang="en-US" sz="2800" dirty="0"/>
              <a:t> </a:t>
            </a:r>
          </a:p>
          <a:p>
            <a:pPr marL="0" indent="0">
              <a:buNone/>
            </a:pPr>
            <a:endParaRPr lang="en-US" sz="3000" dirty="0"/>
          </a:p>
          <a:p>
            <a:pPr marL="0" indent="0">
              <a:buNone/>
            </a:pPr>
            <a:r>
              <a:rPr lang="en-US" sz="3000" dirty="0">
                <a:solidFill>
                  <a:srgbClr val="008000"/>
                </a:solidFill>
              </a:rPr>
              <a:t>Why can’t we finish the last sentence as automatically as we do the others?</a:t>
            </a:r>
          </a:p>
        </p:txBody>
      </p:sp>
      <p:sp>
        <p:nvSpPr>
          <p:cNvPr id="9" name="TextBox 8"/>
          <p:cNvSpPr txBox="1"/>
          <p:nvPr/>
        </p:nvSpPr>
        <p:spPr>
          <a:xfrm>
            <a:off x="5469468" y="5179497"/>
            <a:ext cx="2755900" cy="369332"/>
          </a:xfrm>
          <a:prstGeom prst="rect">
            <a:avLst/>
          </a:prstGeom>
          <a:noFill/>
        </p:spPr>
        <p:txBody>
          <a:bodyPr wrap="square" rtlCol="0">
            <a:spAutoFit/>
          </a:bodyPr>
          <a:lstStyle/>
          <a:p>
            <a:pPr algn="r"/>
            <a:r>
              <a:rPr lang="en-US" dirty="0"/>
              <a:t>T. </a:t>
            </a:r>
            <a:r>
              <a:rPr lang="en-US" dirty="0" err="1"/>
              <a:t>Herner</a:t>
            </a:r>
            <a:endParaRPr lang="en-US" dirty="0"/>
          </a:p>
        </p:txBody>
      </p:sp>
    </p:spTree>
    <p:extLst>
      <p:ext uri="{BB962C8B-B14F-4D97-AF65-F5344CB8AC3E}">
        <p14:creationId xmlns:p14="http://schemas.microsoft.com/office/powerpoint/2010/main" val="57754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6937-E582-C94B-A66D-E68FAA3AD8D1}"/>
              </a:ext>
            </a:extLst>
          </p:cNvPr>
          <p:cNvSpPr>
            <a:spLocks noGrp="1"/>
          </p:cNvSpPr>
          <p:nvPr>
            <p:ph type="title"/>
          </p:nvPr>
        </p:nvSpPr>
        <p:spPr/>
        <p:txBody>
          <a:bodyPr/>
          <a:lstStyle/>
          <a:p>
            <a:r>
              <a:rPr lang="en-US" dirty="0"/>
              <a:t>Teaching Encourages </a:t>
            </a:r>
            <a:br>
              <a:rPr lang="en-US" dirty="0"/>
            </a:br>
            <a:r>
              <a:rPr lang="en-US" dirty="0"/>
              <a:t>Common Language</a:t>
            </a:r>
          </a:p>
        </p:txBody>
      </p:sp>
      <p:pic>
        <p:nvPicPr>
          <p:cNvPr id="4" name="Content Placeholder 3">
            <a:extLst>
              <a:ext uri="{FF2B5EF4-FFF2-40B4-BE49-F238E27FC236}">
                <a16:creationId xmlns:a16="http://schemas.microsoft.com/office/drawing/2014/main" id="{B7148B60-D1F3-174B-B72D-CE27E9339810}"/>
              </a:ext>
            </a:extLst>
          </p:cNvPr>
          <p:cNvPicPr>
            <a:picLocks noChangeAspect="1"/>
          </p:cNvPicPr>
          <p:nvPr/>
        </p:nvPicPr>
        <p:blipFill rotWithShape="1">
          <a:blip r:embed="rId3"/>
          <a:srcRect t="7799" r="3585" b="9071"/>
          <a:stretch/>
        </p:blipFill>
        <p:spPr>
          <a:xfrm>
            <a:off x="1656159" y="2017057"/>
            <a:ext cx="6089348" cy="3617259"/>
          </a:xfrm>
          <a:prstGeom prst="rect">
            <a:avLst/>
          </a:prstGeom>
        </p:spPr>
      </p:pic>
      <p:sp>
        <p:nvSpPr>
          <p:cNvPr id="5" name="Rectangle 4">
            <a:extLst>
              <a:ext uri="{FF2B5EF4-FFF2-40B4-BE49-F238E27FC236}">
                <a16:creationId xmlns:a16="http://schemas.microsoft.com/office/drawing/2014/main" id="{EA0D1624-4491-9A4F-9925-F16F6680A106}"/>
              </a:ext>
            </a:extLst>
          </p:cNvPr>
          <p:cNvSpPr/>
          <p:nvPr/>
        </p:nvSpPr>
        <p:spPr>
          <a:xfrm>
            <a:off x="6831106" y="1882588"/>
            <a:ext cx="1684244" cy="185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046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09258A-59E9-4B6E-A96F-5561092380E0}"/>
              </a:ext>
            </a:extLst>
          </p:cNvPr>
          <p:cNvSpPr>
            <a:spLocks noGrp="1"/>
          </p:cNvSpPr>
          <p:nvPr>
            <p:ph type="title"/>
          </p:nvPr>
        </p:nvSpPr>
        <p:spPr/>
        <p:txBody>
          <a:bodyPr/>
          <a:lstStyle/>
          <a:p>
            <a:r>
              <a:rPr lang="en-US" dirty="0"/>
              <a:t>Key Terms</a:t>
            </a:r>
          </a:p>
        </p:txBody>
      </p:sp>
      <p:sp>
        <p:nvSpPr>
          <p:cNvPr id="5" name="Content Placeholder 4">
            <a:extLst>
              <a:ext uri="{FF2B5EF4-FFF2-40B4-BE49-F238E27FC236}">
                <a16:creationId xmlns:a16="http://schemas.microsoft.com/office/drawing/2014/main" id="{339194CB-E587-4158-BCEE-64198BE0BBB5}"/>
              </a:ext>
            </a:extLst>
          </p:cNvPr>
          <p:cNvSpPr>
            <a:spLocks noGrp="1"/>
          </p:cNvSpPr>
          <p:nvPr>
            <p:ph idx="1"/>
          </p:nvPr>
        </p:nvSpPr>
        <p:spPr/>
        <p:txBody>
          <a:bodyPr/>
          <a:lstStyle/>
          <a:p>
            <a:r>
              <a:rPr lang="en-US" b="1" dirty="0"/>
              <a:t>Acquisition: f</a:t>
            </a:r>
            <a:r>
              <a:rPr lang="en-US" dirty="0"/>
              <a:t>irst phase of learning when a student is learning a new skill. This phase is followed by fluency, maintenance and generalization.</a:t>
            </a:r>
          </a:p>
          <a:p>
            <a:r>
              <a:rPr lang="en-US" b="1" dirty="0"/>
              <a:t>Re-teach: </a:t>
            </a:r>
            <a:r>
              <a:rPr lang="en-US" dirty="0"/>
              <a:t>providing additional instruction and practice on each of the steps required to correctly exhibit the behavior.</a:t>
            </a:r>
          </a:p>
        </p:txBody>
      </p:sp>
    </p:spTree>
    <p:extLst>
      <p:ext uri="{BB962C8B-B14F-4D97-AF65-F5344CB8AC3E}">
        <p14:creationId xmlns:p14="http://schemas.microsoft.com/office/powerpoint/2010/main" val="4115111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82E06-C8FB-4E02-ADEF-E30D7DECF87D}"/>
              </a:ext>
            </a:extLst>
          </p:cNvPr>
          <p:cNvSpPr>
            <a:spLocks noGrp="1"/>
          </p:cNvSpPr>
          <p:nvPr>
            <p:ph type="title"/>
          </p:nvPr>
        </p:nvSpPr>
        <p:spPr/>
        <p:txBody>
          <a:bodyPr/>
          <a:lstStyle/>
          <a:p>
            <a:r>
              <a:rPr lang="en-US" dirty="0"/>
              <a:t>Unpacking</a:t>
            </a:r>
            <a:br>
              <a:rPr lang="en-US" dirty="0"/>
            </a:br>
            <a:r>
              <a:rPr lang="en-US" sz="4400" i="1" dirty="0"/>
              <a:t>Lessons to Initially Teach all Expected Behavior</a:t>
            </a:r>
            <a:endParaRPr lang="en-US" dirty="0"/>
          </a:p>
        </p:txBody>
      </p:sp>
      <p:sp>
        <p:nvSpPr>
          <p:cNvPr id="5" name="Text Placeholder 4">
            <a:extLst>
              <a:ext uri="{FF2B5EF4-FFF2-40B4-BE49-F238E27FC236}">
                <a16:creationId xmlns:a16="http://schemas.microsoft.com/office/drawing/2014/main" id="{1C2E9ECE-D7C6-4D0B-8320-2F1FD7ECEE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2215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0E824-CE69-2A4B-AE8E-944B899A9D63}"/>
              </a:ext>
            </a:extLst>
          </p:cNvPr>
          <p:cNvSpPr>
            <a:spLocks noGrp="1"/>
          </p:cNvSpPr>
          <p:nvPr>
            <p:ph type="title"/>
          </p:nvPr>
        </p:nvSpPr>
        <p:spPr/>
        <p:txBody>
          <a:bodyPr/>
          <a:lstStyle/>
          <a:p>
            <a:r>
              <a:rPr lang="en-US" dirty="0"/>
              <a:t>Acquisition Lesson Plan Format</a:t>
            </a:r>
          </a:p>
        </p:txBody>
      </p:sp>
      <p:pic>
        <p:nvPicPr>
          <p:cNvPr id="4098" name="Picture 2">
            <a:extLst>
              <a:ext uri="{FF2B5EF4-FFF2-40B4-BE49-F238E27FC236}">
                <a16:creationId xmlns:a16="http://schemas.microsoft.com/office/drawing/2014/main" id="{FD777F8D-A728-0E46-A5AC-D0A6141994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66475" y="1419008"/>
            <a:ext cx="4385868" cy="475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07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Teaching Considerations</a:t>
            </a:r>
          </a:p>
        </p:txBody>
      </p:sp>
      <p:sp>
        <p:nvSpPr>
          <p:cNvPr id="29699" name="Content Placeholder 2"/>
          <p:cNvSpPr>
            <a:spLocks noGrp="1"/>
          </p:cNvSpPr>
          <p:nvPr>
            <p:ph idx="1"/>
          </p:nvPr>
        </p:nvSpPr>
        <p:spPr/>
        <p:txBody>
          <a:bodyPr/>
          <a:lstStyle/>
          <a:p>
            <a:r>
              <a:rPr lang="en-US" b="1" dirty="0"/>
              <a:t>Skill Definition and Context</a:t>
            </a:r>
            <a:r>
              <a:rPr lang="en-US" dirty="0"/>
              <a:t>–the Expectation from your schools matrix to help staff see how the lesson ties to the common language. The Specific Behavior(s) or Procedures defined. Context to identify the location(s) where the behavior is expected. </a:t>
            </a:r>
          </a:p>
          <a:p>
            <a:pPr lvl="1"/>
            <a:r>
              <a:rPr lang="en-US" dirty="0"/>
              <a:t>E.g., </a:t>
            </a:r>
            <a:r>
              <a:rPr lang="ja-JP" altLang="en-US" dirty="0"/>
              <a:t>“</a:t>
            </a:r>
            <a:r>
              <a:rPr lang="en-US" altLang="ja-JP" dirty="0"/>
              <a:t>Explain what Respect means in all settings of school.</a:t>
            </a:r>
            <a:r>
              <a:rPr lang="ja-JP" altLang="en-US" dirty="0"/>
              <a:t>”</a:t>
            </a:r>
            <a:r>
              <a:rPr lang="en-US" altLang="ja-JP" dirty="0"/>
              <a:t> Or, </a:t>
            </a:r>
            <a:r>
              <a:rPr lang="ja-JP" altLang="en-US" dirty="0"/>
              <a:t>“</a:t>
            </a:r>
            <a:r>
              <a:rPr lang="en-US" altLang="ja-JP" dirty="0"/>
              <a:t>Specify what students will have to do to actively listen in the classroom.</a:t>
            </a:r>
            <a:r>
              <a:rPr lang="ja-JP" altLang="en-US" dirty="0"/>
              <a:t>”</a:t>
            </a:r>
            <a:r>
              <a:rPr lang="en-US" altLang="ja-JP" dirty="0"/>
              <a:t> </a:t>
            </a:r>
            <a:endParaRPr lang="en-US" dirty="0"/>
          </a:p>
        </p:txBody>
      </p:sp>
    </p:spTree>
    <p:extLst>
      <p:ext uri="{BB962C8B-B14F-4D97-AF65-F5344CB8AC3E}">
        <p14:creationId xmlns:p14="http://schemas.microsoft.com/office/powerpoint/2010/main" val="1899077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a:t>Teaching Considerations</a:t>
            </a:r>
          </a:p>
        </p:txBody>
      </p:sp>
      <p:sp>
        <p:nvSpPr>
          <p:cNvPr id="30723" name="Content Placeholder 2"/>
          <p:cNvSpPr>
            <a:spLocks noGrp="1"/>
          </p:cNvSpPr>
          <p:nvPr>
            <p:ph idx="1"/>
          </p:nvPr>
        </p:nvSpPr>
        <p:spPr/>
        <p:txBody>
          <a:bodyPr/>
          <a:lstStyle/>
          <a:p>
            <a:r>
              <a:rPr lang="en-US" b="1" dirty="0"/>
              <a:t>Acquisition Phase/Direct Teaching–includes tell, show, practice.</a:t>
            </a:r>
          </a:p>
          <a:p>
            <a:pPr lvl="1"/>
            <a:r>
              <a:rPr lang="en-US" b="1" dirty="0"/>
              <a:t>Tell</a:t>
            </a:r>
            <a:r>
              <a:rPr lang="en-US" dirty="0"/>
              <a:t>–teacher provides definition, specific steps needed to correctly perform the skill and the location in which the skill will be expected.</a:t>
            </a:r>
          </a:p>
          <a:p>
            <a:pPr lvl="1"/>
            <a:r>
              <a:rPr lang="en-US" b="1" dirty="0"/>
              <a:t>Show</a:t>
            </a:r>
            <a:r>
              <a:rPr lang="en-US" dirty="0"/>
              <a:t>–demonstrate or model expected behavior; include examples and non-examples.</a:t>
            </a:r>
          </a:p>
          <a:p>
            <a:pPr lvl="1"/>
            <a:r>
              <a:rPr lang="en-US" b="1" dirty="0"/>
              <a:t>Practice</a:t>
            </a:r>
            <a:r>
              <a:rPr lang="en-US" dirty="0"/>
              <a:t>–guided practice ensures students can demonstrate the steps; best when practice occurs in the setting.</a:t>
            </a:r>
          </a:p>
        </p:txBody>
      </p:sp>
    </p:spTree>
    <p:extLst>
      <p:ext uri="{BB962C8B-B14F-4D97-AF65-F5344CB8AC3E}">
        <p14:creationId xmlns:p14="http://schemas.microsoft.com/office/powerpoint/2010/main" val="26949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2188393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a:t>Teaching Considerations</a:t>
            </a:r>
          </a:p>
        </p:txBody>
      </p:sp>
      <p:sp>
        <p:nvSpPr>
          <p:cNvPr id="30723" name="Content Placeholder 2"/>
          <p:cNvSpPr>
            <a:spLocks noGrp="1"/>
          </p:cNvSpPr>
          <p:nvPr>
            <p:ph idx="1"/>
          </p:nvPr>
        </p:nvSpPr>
        <p:spPr/>
        <p:txBody>
          <a:bodyPr/>
          <a:lstStyle/>
          <a:p>
            <a:r>
              <a:rPr lang="en-US" b="1" dirty="0"/>
              <a:t>Fluency Phase/Orientation Plan</a:t>
            </a:r>
            <a:r>
              <a:rPr lang="en-US" dirty="0"/>
              <a:t>–for older students or new students to a building (e.g. 9th grade in high school) or transfer students. Provides a description of how students will receive instruction about skills as they pertain to the particular building. </a:t>
            </a:r>
          </a:p>
        </p:txBody>
      </p:sp>
    </p:spTree>
    <p:extLst>
      <p:ext uri="{BB962C8B-B14F-4D97-AF65-F5344CB8AC3E}">
        <p14:creationId xmlns:p14="http://schemas.microsoft.com/office/powerpoint/2010/main" val="5442427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Teaching Considerations</a:t>
            </a:r>
          </a:p>
        </p:txBody>
      </p:sp>
      <p:sp>
        <p:nvSpPr>
          <p:cNvPr id="31747" name="Content Placeholder 2"/>
          <p:cNvSpPr>
            <a:spLocks noGrp="1"/>
          </p:cNvSpPr>
          <p:nvPr>
            <p:ph idx="1"/>
          </p:nvPr>
        </p:nvSpPr>
        <p:spPr/>
        <p:txBody>
          <a:bodyPr/>
          <a:lstStyle/>
          <a:p>
            <a:r>
              <a:rPr lang="en-US" b="1" dirty="0"/>
              <a:t>Generalization Strategies</a:t>
            </a:r>
            <a:r>
              <a:rPr lang="en-US" dirty="0"/>
              <a:t>–to help students maintain skills being taught and to encourage use of the skills in a variety of situations. Include:</a:t>
            </a:r>
          </a:p>
          <a:p>
            <a:pPr lvl="1"/>
            <a:r>
              <a:rPr lang="en-US" b="1" dirty="0"/>
              <a:t>Pre-correct or Remind </a:t>
            </a:r>
            <a:r>
              <a:rPr lang="en-US" dirty="0"/>
              <a:t>– after students have been taught skill and when the teacher can anticipate students may have difficulty</a:t>
            </a:r>
          </a:p>
          <a:p>
            <a:pPr lvl="1"/>
            <a:r>
              <a:rPr lang="en-US" b="1" dirty="0"/>
              <a:t>Supervise</a:t>
            </a:r>
            <a:r>
              <a:rPr lang="en-US" dirty="0"/>
              <a:t> – move, scan and frequent interaction strategies for staff</a:t>
            </a:r>
          </a:p>
          <a:p>
            <a:pPr lvl="1"/>
            <a:r>
              <a:rPr lang="en-US" b="1" dirty="0"/>
              <a:t>Feedback</a:t>
            </a:r>
            <a:r>
              <a:rPr lang="en-US" dirty="0"/>
              <a:t> – positive to reinforce use of the skill and corrective to teach the student what the expected behavior is</a:t>
            </a:r>
          </a:p>
        </p:txBody>
      </p:sp>
    </p:spTree>
    <p:extLst>
      <p:ext uri="{BB962C8B-B14F-4D97-AF65-F5344CB8AC3E}">
        <p14:creationId xmlns:p14="http://schemas.microsoft.com/office/powerpoint/2010/main" val="1380824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Teaching Considerations</a:t>
            </a:r>
          </a:p>
        </p:txBody>
      </p:sp>
      <p:sp>
        <p:nvSpPr>
          <p:cNvPr id="31747" name="Content Placeholder 2"/>
          <p:cNvSpPr>
            <a:spLocks noGrp="1"/>
          </p:cNvSpPr>
          <p:nvPr>
            <p:ph idx="1"/>
          </p:nvPr>
        </p:nvSpPr>
        <p:spPr/>
        <p:txBody>
          <a:bodyPr/>
          <a:lstStyle/>
          <a:p>
            <a:r>
              <a:rPr lang="en-US" b="1" dirty="0"/>
              <a:t>Generalization Strategies</a:t>
            </a:r>
            <a:r>
              <a:rPr lang="en-US" dirty="0"/>
              <a:t>–guided by purpose, age of student and prior learning history; vary strategies and modalities.</a:t>
            </a:r>
          </a:p>
          <a:p>
            <a:pPr lvl="1"/>
            <a:r>
              <a:rPr lang="en-US" dirty="0"/>
              <a:t>Writing activities–students describe the behaviors or illustrate through narrative, poetry, plays, songs, etc.</a:t>
            </a:r>
          </a:p>
          <a:p>
            <a:pPr lvl="1"/>
            <a:r>
              <a:rPr lang="en-US" dirty="0"/>
              <a:t>Artistic representation–performing skits, songs, posters, paintings, etc.</a:t>
            </a:r>
          </a:p>
          <a:p>
            <a:pPr lvl="1"/>
            <a:r>
              <a:rPr lang="en-US" dirty="0"/>
              <a:t>Sports teams, student organizations–connections to operational rules for these student groups.</a:t>
            </a:r>
          </a:p>
        </p:txBody>
      </p:sp>
    </p:spTree>
    <p:extLst>
      <p:ext uri="{BB962C8B-B14F-4D97-AF65-F5344CB8AC3E}">
        <p14:creationId xmlns:p14="http://schemas.microsoft.com/office/powerpoint/2010/main" val="1943780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a:t>Teaching Considerations</a:t>
            </a:r>
          </a:p>
        </p:txBody>
      </p:sp>
      <p:sp>
        <p:nvSpPr>
          <p:cNvPr id="32771" name="Content Placeholder 2"/>
          <p:cNvSpPr>
            <a:spLocks noGrp="1"/>
          </p:cNvSpPr>
          <p:nvPr>
            <p:ph idx="1"/>
          </p:nvPr>
        </p:nvSpPr>
        <p:spPr/>
        <p:txBody>
          <a:bodyPr/>
          <a:lstStyle/>
          <a:p>
            <a:r>
              <a:rPr lang="en-US" b="1" dirty="0"/>
              <a:t>Reteaching </a:t>
            </a:r>
          </a:p>
          <a:p>
            <a:pPr lvl="1"/>
            <a:r>
              <a:rPr lang="en-US" dirty="0"/>
              <a:t>Provide additional instruction and practice on each of the steps required to correctly exhibit the behavior. </a:t>
            </a:r>
          </a:p>
          <a:p>
            <a:pPr lvl="1"/>
            <a:r>
              <a:rPr lang="en-US" dirty="0"/>
              <a:t>May include extension activities using other modalities through activities and games.</a:t>
            </a:r>
          </a:p>
          <a:p>
            <a:pPr lvl="1"/>
            <a:r>
              <a:rPr lang="en-US" dirty="0"/>
              <a:t>Important for staff to recognize “almost there” behavior as an instructional step toward perfect performance. </a:t>
            </a:r>
          </a:p>
        </p:txBody>
      </p:sp>
    </p:spTree>
    <p:extLst>
      <p:ext uri="{BB962C8B-B14F-4D97-AF65-F5344CB8AC3E}">
        <p14:creationId xmlns:p14="http://schemas.microsoft.com/office/powerpoint/2010/main" val="2828974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fontScale="90000"/>
          </a:bodyPr>
          <a:lstStyle/>
          <a:p>
            <a:r>
              <a:rPr lang="en-US" dirty="0"/>
              <a:t>Putting It All Together: </a:t>
            </a:r>
            <a:br>
              <a:rPr lang="en-US" dirty="0"/>
            </a:br>
            <a:r>
              <a:rPr lang="en-US" dirty="0"/>
              <a:t>Acquisition Lesson Plan</a:t>
            </a:r>
          </a:p>
        </p:txBody>
      </p:sp>
      <p:sp>
        <p:nvSpPr>
          <p:cNvPr id="7" name="Content Placeholder 6"/>
          <p:cNvSpPr>
            <a:spLocks noGrp="1"/>
          </p:cNvSpPr>
          <p:nvPr>
            <p:ph sz="half" idx="1"/>
          </p:nvPr>
        </p:nvSpPr>
        <p:spPr/>
        <p:txBody>
          <a:bodyPr>
            <a:normAutofit fontScale="92500" lnSpcReduction="20000"/>
          </a:bodyPr>
          <a:lstStyle/>
          <a:p>
            <a:r>
              <a:rPr lang="en-US" dirty="0"/>
              <a:t>Expectation</a:t>
            </a:r>
          </a:p>
          <a:p>
            <a:r>
              <a:rPr lang="en-US" dirty="0"/>
              <a:t>Specific Behavior(s) or Procedure</a:t>
            </a:r>
          </a:p>
          <a:p>
            <a:r>
              <a:rPr lang="en-US" dirty="0"/>
              <a:t>Context</a:t>
            </a:r>
          </a:p>
          <a:p>
            <a:r>
              <a:rPr lang="en-US" dirty="0"/>
              <a:t>Orientation Plan</a:t>
            </a:r>
          </a:p>
          <a:p>
            <a:r>
              <a:rPr lang="en-US" dirty="0"/>
              <a:t>Tell, Show, Practice</a:t>
            </a:r>
          </a:p>
          <a:p>
            <a:r>
              <a:rPr lang="en-US" dirty="0"/>
              <a:t>Generalization</a:t>
            </a:r>
          </a:p>
          <a:p>
            <a:pPr lvl="1"/>
            <a:r>
              <a:rPr lang="en-US" dirty="0"/>
              <a:t>Pre-Correct</a:t>
            </a:r>
          </a:p>
          <a:p>
            <a:pPr lvl="1"/>
            <a:r>
              <a:rPr lang="en-US" dirty="0"/>
              <a:t>Supervise</a:t>
            </a:r>
          </a:p>
          <a:p>
            <a:pPr lvl="1"/>
            <a:r>
              <a:rPr lang="en-US" dirty="0"/>
              <a:t>Feedback</a:t>
            </a:r>
          </a:p>
          <a:p>
            <a:r>
              <a:rPr lang="en-US" dirty="0"/>
              <a:t>Reteach</a:t>
            </a:r>
          </a:p>
        </p:txBody>
      </p:sp>
      <p:pic>
        <p:nvPicPr>
          <p:cNvPr id="8" name="Picture 2">
            <a:extLst>
              <a:ext uri="{FF2B5EF4-FFF2-40B4-BE49-F238E27FC236}">
                <a16:creationId xmlns:a16="http://schemas.microsoft.com/office/drawing/2014/main" id="{78EC3154-4FEE-8647-BDB3-FD3162F53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417638"/>
            <a:ext cx="4385868" cy="475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12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80ED-1C60-498F-B5C3-E290921EBFD8}"/>
              </a:ext>
            </a:extLst>
          </p:cNvPr>
          <p:cNvSpPr>
            <a:spLocks noGrp="1"/>
          </p:cNvSpPr>
          <p:nvPr>
            <p:ph type="title"/>
          </p:nvPr>
        </p:nvSpPr>
        <p:spPr/>
        <p:txBody>
          <a:bodyPr/>
          <a:lstStyle/>
          <a:p>
            <a:r>
              <a:rPr lang="en-US" sz="4400" i="1" dirty="0"/>
              <a:t>Lessons to Initially Teach all Expected Behavior </a:t>
            </a:r>
            <a:br>
              <a:rPr lang="en-US" i="1" dirty="0"/>
            </a:br>
            <a:r>
              <a:rPr lang="en-US" dirty="0"/>
              <a:t>in Practice</a:t>
            </a:r>
          </a:p>
        </p:txBody>
      </p:sp>
      <p:sp>
        <p:nvSpPr>
          <p:cNvPr id="3" name="Text Placeholder 2">
            <a:extLst>
              <a:ext uri="{FF2B5EF4-FFF2-40B4-BE49-F238E27FC236}">
                <a16:creationId xmlns:a16="http://schemas.microsoft.com/office/drawing/2014/main" id="{8209F6BC-1D38-4A1B-96FF-F934F7150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41022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722F-D9F8-DF45-9485-76BF19DC8F6B}"/>
              </a:ext>
            </a:extLst>
          </p:cNvPr>
          <p:cNvSpPr>
            <a:spLocks noGrp="1"/>
          </p:cNvSpPr>
          <p:nvPr>
            <p:ph type="title"/>
          </p:nvPr>
        </p:nvSpPr>
        <p:spPr/>
        <p:txBody>
          <a:bodyPr/>
          <a:lstStyle/>
          <a:p>
            <a:r>
              <a:rPr lang="en-US" dirty="0"/>
              <a:t>Topic In Practice</a:t>
            </a:r>
          </a:p>
        </p:txBody>
      </p:sp>
      <p:sp>
        <p:nvSpPr>
          <p:cNvPr id="3" name="Content Placeholder 2">
            <a:extLst>
              <a:ext uri="{FF2B5EF4-FFF2-40B4-BE49-F238E27FC236}">
                <a16:creationId xmlns:a16="http://schemas.microsoft.com/office/drawing/2014/main" id="{55806DDA-CAF1-F34A-A941-836A09488BF0}"/>
              </a:ext>
            </a:extLst>
          </p:cNvPr>
          <p:cNvSpPr>
            <a:spLocks noGrp="1"/>
          </p:cNvSpPr>
          <p:nvPr>
            <p:ph idx="1"/>
          </p:nvPr>
        </p:nvSpPr>
        <p:spPr/>
        <p:txBody>
          <a:bodyPr/>
          <a:lstStyle/>
          <a:p>
            <a:r>
              <a:rPr lang="en-US" dirty="0"/>
              <a:t>Review the following sample lessons and look for commonalities and differences according to the age/grade levels they represent in relation to purpose, format, content, and setting.</a:t>
            </a:r>
          </a:p>
        </p:txBody>
      </p:sp>
    </p:spTree>
    <p:extLst>
      <p:ext uri="{BB962C8B-B14F-4D97-AF65-F5344CB8AC3E}">
        <p14:creationId xmlns:p14="http://schemas.microsoft.com/office/powerpoint/2010/main" val="2921913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BB1C-C803-43E6-8CF6-7C569A0C3BDA}"/>
              </a:ext>
            </a:extLst>
          </p:cNvPr>
          <p:cNvSpPr>
            <a:spLocks noGrp="1"/>
          </p:cNvSpPr>
          <p:nvPr>
            <p:ph type="title"/>
          </p:nvPr>
        </p:nvSpPr>
        <p:spPr/>
        <p:txBody>
          <a:bodyPr/>
          <a:lstStyle/>
          <a:p>
            <a:r>
              <a:rPr lang="en-US" sz="4400" i="1" dirty="0"/>
              <a:t>Lessons to Initially Teach all Expected Behavior </a:t>
            </a:r>
            <a:br>
              <a:rPr lang="en-US" i="1" dirty="0"/>
            </a:br>
            <a:r>
              <a:rPr lang="en-US" dirty="0"/>
              <a:t>in Action</a:t>
            </a:r>
          </a:p>
        </p:txBody>
      </p:sp>
      <p:sp>
        <p:nvSpPr>
          <p:cNvPr id="3" name="Text Placeholder 2">
            <a:extLst>
              <a:ext uri="{FF2B5EF4-FFF2-40B4-BE49-F238E27FC236}">
                <a16:creationId xmlns:a16="http://schemas.microsoft.com/office/drawing/2014/main" id="{7AFED4DE-8014-49E6-A86D-95DF1A44A1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87394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692E-70E2-4A45-B393-EF867398EFD6}"/>
              </a:ext>
            </a:extLst>
          </p:cNvPr>
          <p:cNvSpPr>
            <a:spLocks noGrp="1"/>
          </p:cNvSpPr>
          <p:nvPr>
            <p:ph type="title"/>
          </p:nvPr>
        </p:nvSpPr>
        <p:spPr/>
        <p:txBody>
          <a:bodyPr/>
          <a:lstStyle/>
          <a:p>
            <a:r>
              <a:rPr lang="en-US" dirty="0"/>
              <a:t>Topic In Action</a:t>
            </a:r>
          </a:p>
        </p:txBody>
      </p:sp>
      <p:sp>
        <p:nvSpPr>
          <p:cNvPr id="3" name="Content Placeholder 2">
            <a:extLst>
              <a:ext uri="{FF2B5EF4-FFF2-40B4-BE49-F238E27FC236}">
                <a16:creationId xmlns:a16="http://schemas.microsoft.com/office/drawing/2014/main" id="{CA7F7D4A-CC75-D749-A3B5-CD7E5BAE9429}"/>
              </a:ext>
            </a:extLst>
          </p:cNvPr>
          <p:cNvSpPr>
            <a:spLocks noGrp="1"/>
          </p:cNvSpPr>
          <p:nvPr>
            <p:ph idx="1"/>
          </p:nvPr>
        </p:nvSpPr>
        <p:spPr/>
        <p:txBody>
          <a:bodyPr/>
          <a:lstStyle/>
          <a:p>
            <a:r>
              <a:rPr lang="en-US" dirty="0"/>
              <a:t>Use the Acquisition Lesson Plan template provided to practice writing a lesson for one of the topics your team previously chose as a priority lesson. You can write a lesson for a schoolwide procedure (similar to cafeteria) or for a behavior on your school’s matrix. </a:t>
            </a:r>
          </a:p>
          <a:p>
            <a:r>
              <a:rPr lang="en-US" dirty="0"/>
              <a:t>Make plans to complete all needed acquisition plans. </a:t>
            </a:r>
          </a:p>
          <a:p>
            <a:pPr marL="0" indent="0">
              <a:buNone/>
            </a:pPr>
            <a:endParaRPr lang="en-US" dirty="0"/>
          </a:p>
        </p:txBody>
      </p:sp>
    </p:spTree>
    <p:extLst>
      <p:ext uri="{BB962C8B-B14F-4D97-AF65-F5344CB8AC3E}">
        <p14:creationId xmlns:p14="http://schemas.microsoft.com/office/powerpoint/2010/main" val="22912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559-CB48-4FE8-873A-0CF0E5E9AB15}"/>
              </a:ext>
            </a:extLst>
          </p:cNvPr>
          <p:cNvSpPr>
            <a:spLocks noGrp="1"/>
          </p:cNvSpPr>
          <p:nvPr>
            <p:ph type="title"/>
          </p:nvPr>
        </p:nvSpPr>
        <p:spPr/>
        <p:txBody>
          <a:bodyPr/>
          <a:lstStyle/>
          <a:p>
            <a:r>
              <a:rPr lang="en-US" sz="4400" i="1" dirty="0"/>
              <a:t>Lessons to Initially Teach all Expected Behavior</a:t>
            </a:r>
            <a:r>
              <a:rPr lang="en-US" i="1" dirty="0"/>
              <a:t> </a:t>
            </a:r>
            <a:br>
              <a:rPr lang="en-US" i="1" dirty="0"/>
            </a:br>
            <a:r>
              <a:rPr lang="en-US" dirty="0"/>
              <a:t>Closing and Next Steps</a:t>
            </a:r>
          </a:p>
        </p:txBody>
      </p:sp>
      <p:sp>
        <p:nvSpPr>
          <p:cNvPr id="3" name="Text Placeholder 2">
            <a:extLst>
              <a:ext uri="{FF2B5EF4-FFF2-40B4-BE49-F238E27FC236}">
                <a16:creationId xmlns:a16="http://schemas.microsoft.com/office/drawing/2014/main" id="{4993D950-0DE1-4BDE-BEC0-4CD4C521E7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8050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39093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005A-9F67-4E38-8D99-AD30381ECB5C}"/>
              </a:ext>
            </a:extLst>
          </p:cNvPr>
          <p:cNvSpPr>
            <a:spLocks noGrp="1"/>
          </p:cNvSpPr>
          <p:nvPr>
            <p:ph type="title"/>
          </p:nvPr>
        </p:nvSpPr>
        <p:spPr/>
        <p:txBody>
          <a:bodyPr/>
          <a:lstStyle/>
          <a:p>
            <a:r>
              <a:rPr lang="en-US" dirty="0"/>
              <a:t>Closing and Next Steps</a:t>
            </a:r>
          </a:p>
        </p:txBody>
      </p:sp>
      <p:sp>
        <p:nvSpPr>
          <p:cNvPr id="3" name="Content Placeholder 2">
            <a:extLst>
              <a:ext uri="{FF2B5EF4-FFF2-40B4-BE49-F238E27FC236}">
                <a16:creationId xmlns:a16="http://schemas.microsoft.com/office/drawing/2014/main" id="{E436B10A-81A8-FC49-81F7-D3BBA187F21C}"/>
              </a:ext>
            </a:extLst>
          </p:cNvPr>
          <p:cNvSpPr>
            <a:spLocks noGrp="1"/>
          </p:cNvSpPr>
          <p:nvPr>
            <p:ph idx="1"/>
          </p:nvPr>
        </p:nvSpPr>
        <p:spPr/>
        <p:txBody>
          <a:bodyPr/>
          <a:lstStyle/>
          <a:p>
            <a:r>
              <a:rPr lang="en-US" dirty="0"/>
              <a:t>Develop action steps for the creation of acquisition lessons on schoolwide, non-classroom, and classroom expectations and procedures have been developed and shared with all staff.</a:t>
            </a:r>
          </a:p>
          <a:p>
            <a:endParaRPr lang="en-US" dirty="0"/>
          </a:p>
        </p:txBody>
      </p:sp>
    </p:spTree>
    <p:extLst>
      <p:ext uri="{BB962C8B-B14F-4D97-AF65-F5344CB8AC3E}">
        <p14:creationId xmlns:p14="http://schemas.microsoft.com/office/powerpoint/2010/main" val="290562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05DCA-871F-4F60-B594-DAD881DA4BEA}"/>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7091861-D35D-470F-8702-93BD6A780F5F}"/>
              </a:ext>
            </a:extLst>
          </p:cNvPr>
          <p:cNvSpPr>
            <a:spLocks noGrp="1"/>
          </p:cNvSpPr>
          <p:nvPr>
            <p:ph idx="1"/>
          </p:nvPr>
        </p:nvSpPr>
        <p:spPr/>
        <p:txBody>
          <a:bodyPr>
            <a:normAutofit fontScale="85000" lnSpcReduction="20000"/>
          </a:bodyPr>
          <a:lstStyle/>
          <a:p>
            <a:pPr fontAlgn="base"/>
            <a:r>
              <a:rPr lang="en-US" dirty="0" err="1"/>
              <a:t>Herner</a:t>
            </a:r>
            <a:r>
              <a:rPr lang="en-US" dirty="0"/>
              <a:t>, T. (1998). Counterpoint. </a:t>
            </a:r>
            <a:r>
              <a:rPr lang="en-US" i="1" dirty="0"/>
              <a:t>NASDE, </a:t>
            </a:r>
            <a:r>
              <a:rPr lang="en-US" dirty="0"/>
              <a:t>p. 2.</a:t>
            </a:r>
          </a:p>
          <a:p>
            <a:pPr fontAlgn="base"/>
            <a:r>
              <a:rPr lang="en-US" dirty="0" err="1"/>
              <a:t>Sugai</a:t>
            </a:r>
            <a:r>
              <a:rPr lang="en-US" dirty="0"/>
              <a:t>, G., &amp; Horner, R. H. (1999). Discipline and behavioral support: practices, pitfalls and promises. </a:t>
            </a:r>
            <a:r>
              <a:rPr lang="en-US" i="1" dirty="0"/>
              <a:t>Effective School Practices, 17(4), </a:t>
            </a:r>
            <a:r>
              <a:rPr lang="en-US" dirty="0"/>
              <a:t>10-22.</a:t>
            </a:r>
          </a:p>
          <a:p>
            <a:pPr fontAlgn="base"/>
            <a:r>
              <a:rPr lang="en-US" dirty="0"/>
              <a:t>Colvin, G., </a:t>
            </a:r>
            <a:r>
              <a:rPr lang="en-US" dirty="0" err="1"/>
              <a:t>Sugai</a:t>
            </a:r>
            <a:r>
              <a:rPr lang="en-US" dirty="0"/>
              <a:t>, G., &amp; Patching, B. (1993). Precorrection: An instructional approach for managing predictable problem behaviors. </a:t>
            </a:r>
            <a:r>
              <a:rPr lang="en-US" i="1" dirty="0"/>
              <a:t>Intervention in School and Clinic, 28(1), </a:t>
            </a:r>
            <a:r>
              <a:rPr lang="en-US" dirty="0"/>
              <a:t>143-150.</a:t>
            </a:r>
          </a:p>
          <a:p>
            <a:r>
              <a:rPr lang="en-US" dirty="0"/>
              <a:t>Lewis, T. J., Newcomer, L. L., Trussell, R., &amp; Richter, M. (2006). Schoolwide positive behavior support: Building systems to develop and maintain appropriate social behavior. In C. M. </a:t>
            </a:r>
            <a:r>
              <a:rPr lang="en-US" dirty="0" err="1"/>
              <a:t>Everston</a:t>
            </a:r>
            <a:r>
              <a:rPr lang="en-US" dirty="0"/>
              <a:t> &amp; C. S. Weinstein (Eds.) </a:t>
            </a:r>
            <a:r>
              <a:rPr lang="en-US" i="1" dirty="0"/>
              <a:t>Handbook of classroom management: Research, practice, and contemporary issues </a:t>
            </a:r>
            <a:r>
              <a:rPr lang="en-US" dirty="0"/>
              <a:t>(pp. 833-854). Mahwah, NJ: Lawrence Erlbaum Associates, Inc.</a:t>
            </a:r>
          </a:p>
        </p:txBody>
      </p:sp>
    </p:spTree>
    <p:extLst>
      <p:ext uri="{BB962C8B-B14F-4D97-AF65-F5344CB8AC3E}">
        <p14:creationId xmlns:p14="http://schemas.microsoft.com/office/powerpoint/2010/main" val="1540730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8AB-B276-4FE0-BE80-53FC49563D04}"/>
              </a:ext>
            </a:extLst>
          </p:cNvPr>
          <p:cNvSpPr>
            <a:spLocks noGrp="1"/>
          </p:cNvSpPr>
          <p:nvPr>
            <p:ph type="ctrTitle"/>
          </p:nvPr>
        </p:nvSpPr>
        <p:spPr>
          <a:xfrm>
            <a:off x="685800" y="1209500"/>
            <a:ext cx="7772400" cy="901359"/>
          </a:xfrm>
        </p:spPr>
        <p:txBody>
          <a:bodyPr/>
          <a:lstStyle/>
          <a:p>
            <a:r>
              <a:rPr lang="en-US" sz="4400" dirty="0"/>
              <a:t>Develop “Booster” Lessons for Maintenance of Expected Behavior</a:t>
            </a:r>
          </a:p>
        </p:txBody>
      </p:sp>
      <p:sp>
        <p:nvSpPr>
          <p:cNvPr id="3" name="Subtitle 2">
            <a:extLst>
              <a:ext uri="{FF2B5EF4-FFF2-40B4-BE49-F238E27FC236}">
                <a16:creationId xmlns:a16="http://schemas.microsoft.com/office/drawing/2014/main" id="{A253271F-7A73-409D-A7E9-CFE9E93BD176}"/>
              </a:ext>
            </a:extLst>
          </p:cNvPr>
          <p:cNvSpPr>
            <a:spLocks noGrp="1"/>
          </p:cNvSpPr>
          <p:nvPr>
            <p:ph type="subTitle" idx="1"/>
          </p:nvPr>
        </p:nvSpPr>
        <p:spPr/>
        <p:txBody>
          <a:bodyPr/>
          <a:lstStyle/>
          <a:p>
            <a:r>
              <a:rPr lang="en-US" dirty="0"/>
              <a:t>Teaching Expected Behavior</a:t>
            </a:r>
          </a:p>
        </p:txBody>
      </p:sp>
    </p:spTree>
    <p:extLst>
      <p:ext uri="{BB962C8B-B14F-4D97-AF65-F5344CB8AC3E}">
        <p14:creationId xmlns:p14="http://schemas.microsoft.com/office/powerpoint/2010/main" val="39129497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35928036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2098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B5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18994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412A-8D42-4174-B24C-A4188A8BA919}"/>
              </a:ext>
            </a:extLst>
          </p:cNvPr>
          <p:cNvSpPr>
            <a:spLocks noGrp="1"/>
          </p:cNvSpPr>
          <p:nvPr>
            <p:ph type="title"/>
          </p:nvPr>
        </p:nvSpPr>
        <p:spPr/>
        <p:txBody>
          <a:bodyPr/>
          <a:lstStyle/>
          <a:p>
            <a:r>
              <a:rPr lang="en-US" dirty="0"/>
              <a:t>Essential Function</a:t>
            </a:r>
          </a:p>
        </p:txBody>
      </p:sp>
      <p:sp>
        <p:nvSpPr>
          <p:cNvPr id="3" name="Content Placeholder 2">
            <a:extLst>
              <a:ext uri="{FF2B5EF4-FFF2-40B4-BE49-F238E27FC236}">
                <a16:creationId xmlns:a16="http://schemas.microsoft.com/office/drawing/2014/main" id="{A4A45A11-BC9A-492B-8900-0862551F9BDE}"/>
              </a:ext>
            </a:extLst>
          </p:cNvPr>
          <p:cNvSpPr>
            <a:spLocks noGrp="1"/>
          </p:cNvSpPr>
          <p:nvPr>
            <p:ph idx="1"/>
          </p:nvPr>
        </p:nvSpPr>
        <p:spPr/>
        <p:txBody>
          <a:bodyPr/>
          <a:lstStyle/>
          <a:p>
            <a:pPr marL="514350" indent="-514350">
              <a:buFont typeface="+mj-lt"/>
              <a:buAutoNum type="arabicPeriod" startAt="3"/>
            </a:pPr>
            <a:r>
              <a:rPr lang="en-US" dirty="0"/>
              <a:t>The building leadership team has developed a set of booster lessons for maintenance of expected behavior in the social behavioral curriculum.</a:t>
            </a:r>
          </a:p>
          <a:p>
            <a:pPr marL="0" indent="0">
              <a:buNone/>
            </a:pPr>
            <a:br>
              <a:rPr lang="en-US" dirty="0"/>
            </a:br>
            <a:br>
              <a:rPr lang="en-US" dirty="0"/>
            </a:br>
            <a:endParaRPr lang="en-US" dirty="0"/>
          </a:p>
        </p:txBody>
      </p:sp>
    </p:spTree>
    <p:extLst>
      <p:ext uri="{BB962C8B-B14F-4D97-AF65-F5344CB8AC3E}">
        <p14:creationId xmlns:p14="http://schemas.microsoft.com/office/powerpoint/2010/main" val="746488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b="1" dirty="0"/>
              <a:t>Lesson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normAutofit/>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creating a set of booster lessons for maintenance of expected behaviors.</a:t>
            </a:r>
          </a:p>
          <a:p>
            <a:endParaRPr lang="en-US" dirty="0"/>
          </a:p>
        </p:txBody>
      </p:sp>
    </p:spTree>
    <p:extLst>
      <p:ext uri="{BB962C8B-B14F-4D97-AF65-F5344CB8AC3E}">
        <p14:creationId xmlns:p14="http://schemas.microsoft.com/office/powerpoint/2010/main" val="24205660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1652F-0919-4588-B607-55218490EE60}"/>
              </a:ext>
            </a:extLst>
          </p:cNvPr>
          <p:cNvSpPr>
            <a:spLocks noGrp="1"/>
          </p:cNvSpPr>
          <p:nvPr>
            <p:ph type="title"/>
          </p:nvPr>
        </p:nvSpPr>
        <p:spPr/>
        <p:txBody>
          <a:bodyPr>
            <a:normAutofit/>
          </a:bodyPr>
          <a:lstStyle/>
          <a:p>
            <a:r>
              <a:rPr lang="en-US" dirty="0"/>
              <a:t>Importance/Overview of </a:t>
            </a:r>
            <a:r>
              <a:rPr lang="en-US" sz="4900" i="1" dirty="0"/>
              <a:t>Developing Booster/Maintenance Lessons</a:t>
            </a:r>
            <a:endParaRPr lang="en-US" i="1" dirty="0"/>
          </a:p>
        </p:txBody>
      </p:sp>
      <p:sp>
        <p:nvSpPr>
          <p:cNvPr id="5" name="Text Placeholder 4">
            <a:extLst>
              <a:ext uri="{FF2B5EF4-FFF2-40B4-BE49-F238E27FC236}">
                <a16:creationId xmlns:a16="http://schemas.microsoft.com/office/drawing/2014/main" id="{8A616FFB-4CAC-4FA4-8F4E-7B95E2D002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22542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6941" y="1234139"/>
            <a:ext cx="7380942" cy="2812926"/>
          </a:xfrm>
        </p:spPr>
        <p:txBody>
          <a:bodyPr>
            <a:normAutofit/>
          </a:bodyPr>
          <a:lstStyle/>
          <a:p>
            <a:pPr marL="0" indent="0" algn="ctr">
              <a:buNone/>
            </a:pPr>
            <a:r>
              <a:rPr lang="en-US" i="1" dirty="0">
                <a:solidFill>
                  <a:srgbClr val="008000"/>
                </a:solidFill>
              </a:rPr>
              <a:t>“”Booster” lessons are lessons taught periodically and are intended to help students maintain the skill over time and in a variety of setting and situations.”</a:t>
            </a:r>
          </a:p>
        </p:txBody>
      </p:sp>
      <p:sp>
        <p:nvSpPr>
          <p:cNvPr id="7" name="TextBox 6"/>
          <p:cNvSpPr txBox="1"/>
          <p:nvPr/>
        </p:nvSpPr>
        <p:spPr>
          <a:xfrm>
            <a:off x="5049521" y="3000246"/>
            <a:ext cx="2755900" cy="369332"/>
          </a:xfrm>
          <a:prstGeom prst="rect">
            <a:avLst/>
          </a:prstGeom>
          <a:noFill/>
        </p:spPr>
        <p:txBody>
          <a:bodyPr wrap="square" rtlCol="0">
            <a:spAutoFit/>
          </a:bodyPr>
          <a:lstStyle/>
          <a:p>
            <a:pPr algn="r"/>
            <a:r>
              <a:rPr lang="en-US" dirty="0"/>
              <a:t>MO SW-PBS</a:t>
            </a:r>
          </a:p>
        </p:txBody>
      </p:sp>
    </p:spTree>
    <p:extLst>
      <p:ext uri="{BB962C8B-B14F-4D97-AF65-F5344CB8AC3E}">
        <p14:creationId xmlns:p14="http://schemas.microsoft.com/office/powerpoint/2010/main" val="833284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013407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B5D0-C1B1-964B-B0A5-DE5C4990D826}"/>
              </a:ext>
            </a:extLst>
          </p:cNvPr>
          <p:cNvSpPr>
            <a:spLocks noGrp="1"/>
          </p:cNvSpPr>
          <p:nvPr>
            <p:ph type="title"/>
          </p:nvPr>
        </p:nvSpPr>
        <p:spPr/>
        <p:txBody>
          <a:bodyPr/>
          <a:lstStyle/>
          <a:p>
            <a:r>
              <a:rPr lang="en-US" dirty="0"/>
              <a:t>Key Terms</a:t>
            </a:r>
          </a:p>
        </p:txBody>
      </p:sp>
      <p:sp>
        <p:nvSpPr>
          <p:cNvPr id="3" name="Content Placeholder 2">
            <a:extLst>
              <a:ext uri="{FF2B5EF4-FFF2-40B4-BE49-F238E27FC236}">
                <a16:creationId xmlns:a16="http://schemas.microsoft.com/office/drawing/2014/main" id="{C70A679D-4339-D844-8108-4F2A5EFE3BF4}"/>
              </a:ext>
            </a:extLst>
          </p:cNvPr>
          <p:cNvSpPr>
            <a:spLocks noGrp="1"/>
          </p:cNvSpPr>
          <p:nvPr>
            <p:ph idx="1"/>
          </p:nvPr>
        </p:nvSpPr>
        <p:spPr/>
        <p:txBody>
          <a:bodyPr/>
          <a:lstStyle/>
          <a:p>
            <a:r>
              <a:rPr lang="en-US" b="1" dirty="0"/>
              <a:t>Maintenance </a:t>
            </a:r>
            <a:r>
              <a:rPr lang="en-US" dirty="0"/>
              <a:t>is the ability to perform a behavior over time.</a:t>
            </a:r>
          </a:p>
        </p:txBody>
      </p:sp>
    </p:spTree>
    <p:extLst>
      <p:ext uri="{BB962C8B-B14F-4D97-AF65-F5344CB8AC3E}">
        <p14:creationId xmlns:p14="http://schemas.microsoft.com/office/powerpoint/2010/main" val="3258230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82E06-C8FB-4E02-ADEF-E30D7DECF87D}"/>
              </a:ext>
            </a:extLst>
          </p:cNvPr>
          <p:cNvSpPr>
            <a:spLocks noGrp="1"/>
          </p:cNvSpPr>
          <p:nvPr>
            <p:ph type="title"/>
          </p:nvPr>
        </p:nvSpPr>
        <p:spPr/>
        <p:txBody>
          <a:bodyPr>
            <a:normAutofit/>
          </a:bodyPr>
          <a:lstStyle/>
          <a:p>
            <a:r>
              <a:rPr lang="en-US" dirty="0"/>
              <a:t>Unpacking </a:t>
            </a:r>
            <a:br>
              <a:rPr lang="en-US" dirty="0"/>
            </a:br>
            <a:r>
              <a:rPr lang="en-US" sz="4900" i="1" dirty="0"/>
              <a:t>Developing Booster/Maintenance Lessons</a:t>
            </a:r>
            <a:endParaRPr lang="en-US" sz="4900" dirty="0"/>
          </a:p>
        </p:txBody>
      </p:sp>
      <p:sp>
        <p:nvSpPr>
          <p:cNvPr id="5" name="Text Placeholder 4">
            <a:extLst>
              <a:ext uri="{FF2B5EF4-FFF2-40B4-BE49-F238E27FC236}">
                <a16:creationId xmlns:a16="http://schemas.microsoft.com/office/drawing/2014/main" id="{1C2E9ECE-D7C6-4D0B-8320-2F1FD7ECEE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8567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a:ea typeface="ＭＳ Ｐゴシック" panose="020B0600070205080204" pitchFamily="34" charset="-128"/>
              </a:rPr>
              <a:t>Maintenance “Booster” Lessons</a:t>
            </a:r>
            <a:endParaRPr lang="en-US" sz="4000" i="1" dirty="0">
              <a:ea typeface="ＭＳ Ｐゴシック" panose="020B0600070205080204" pitchFamily="34" charset="-128"/>
            </a:endParaRPr>
          </a:p>
        </p:txBody>
      </p:sp>
      <p:sp>
        <p:nvSpPr>
          <p:cNvPr id="32771" name="Content Placeholder 2"/>
          <p:cNvSpPr>
            <a:spLocks noGrp="1"/>
          </p:cNvSpPr>
          <p:nvPr>
            <p:ph idx="1"/>
          </p:nvPr>
        </p:nvSpPr>
        <p:spPr>
          <a:xfrm>
            <a:off x="457200" y="1871330"/>
            <a:ext cx="8229600" cy="4254835"/>
          </a:xfrm>
        </p:spPr>
        <p:txBody>
          <a:bodyPr>
            <a:normAutofit/>
          </a:bodyPr>
          <a:lstStyle/>
          <a:p>
            <a:r>
              <a:rPr lang="en-US" dirty="0">
                <a:ea typeface="ＭＳ Ｐゴシック" panose="020B0600070205080204" pitchFamily="34" charset="-128"/>
              </a:rPr>
              <a:t>Periodically taught</a:t>
            </a:r>
          </a:p>
          <a:p>
            <a:r>
              <a:rPr lang="en-US" dirty="0">
                <a:ea typeface="ＭＳ Ｐゴシック" panose="020B0600070205080204" pitchFamily="34" charset="-128"/>
              </a:rPr>
              <a:t>Intended to help students maintain the skills over time and in a variety of settings and situations</a:t>
            </a:r>
          </a:p>
        </p:txBody>
      </p:sp>
    </p:spTree>
    <p:extLst>
      <p:ext uri="{BB962C8B-B14F-4D97-AF65-F5344CB8AC3E}">
        <p14:creationId xmlns:p14="http://schemas.microsoft.com/office/powerpoint/2010/main" val="2642763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fontScale="90000"/>
          </a:bodyPr>
          <a:lstStyle/>
          <a:p>
            <a:r>
              <a:rPr lang="en-US" dirty="0"/>
              <a:t>Putting It All Together: </a:t>
            </a:r>
            <a:br>
              <a:rPr lang="en-US" dirty="0"/>
            </a:br>
            <a:r>
              <a:rPr lang="en-US" dirty="0"/>
              <a:t>Maintenance “Booster” Lesson Plan</a:t>
            </a:r>
          </a:p>
        </p:txBody>
      </p:sp>
      <p:sp>
        <p:nvSpPr>
          <p:cNvPr id="7" name="Content Placeholder 6"/>
          <p:cNvSpPr>
            <a:spLocks noGrp="1"/>
          </p:cNvSpPr>
          <p:nvPr>
            <p:ph sz="half" idx="1"/>
          </p:nvPr>
        </p:nvSpPr>
        <p:spPr/>
        <p:txBody>
          <a:bodyPr>
            <a:normAutofit/>
          </a:bodyPr>
          <a:lstStyle/>
          <a:p>
            <a:r>
              <a:rPr lang="en-US" dirty="0"/>
              <a:t>Expectation</a:t>
            </a:r>
          </a:p>
          <a:p>
            <a:r>
              <a:rPr lang="en-US" dirty="0"/>
              <a:t>Specific Behavior(s)</a:t>
            </a:r>
          </a:p>
          <a:p>
            <a:r>
              <a:rPr lang="en-US" dirty="0"/>
              <a:t>Context</a:t>
            </a:r>
          </a:p>
          <a:p>
            <a:r>
              <a:rPr lang="en-US" dirty="0"/>
              <a:t>Generalization</a:t>
            </a:r>
          </a:p>
          <a:p>
            <a:pPr lvl="1"/>
            <a:r>
              <a:rPr lang="en-US" dirty="0"/>
              <a:t>Pre-Correct</a:t>
            </a:r>
          </a:p>
          <a:p>
            <a:pPr lvl="1"/>
            <a:r>
              <a:rPr lang="en-US" dirty="0"/>
              <a:t>Supervise</a:t>
            </a:r>
          </a:p>
          <a:p>
            <a:pPr lvl="1"/>
            <a:r>
              <a:rPr lang="en-US" dirty="0"/>
              <a:t>Feedback</a:t>
            </a:r>
          </a:p>
          <a:p>
            <a:r>
              <a:rPr lang="en-US" dirty="0"/>
              <a:t>Reteach</a:t>
            </a:r>
          </a:p>
        </p:txBody>
      </p:sp>
      <p:sp>
        <p:nvSpPr>
          <p:cNvPr id="3" name="Content Placeholder 2">
            <a:extLst>
              <a:ext uri="{FF2B5EF4-FFF2-40B4-BE49-F238E27FC236}">
                <a16:creationId xmlns:a16="http://schemas.microsoft.com/office/drawing/2014/main" id="{95FCD242-57EB-C341-A6D2-5003CEA1FA40}"/>
              </a:ext>
            </a:extLst>
          </p:cNvPr>
          <p:cNvSpPr>
            <a:spLocks noGrp="1"/>
          </p:cNvSpPr>
          <p:nvPr>
            <p:ph sz="half" idx="2"/>
          </p:nvPr>
        </p:nvSpPr>
        <p:spPr/>
        <p:txBody>
          <a:bodyPr/>
          <a:lstStyle/>
          <a:p>
            <a:endParaRPr lang="en-US"/>
          </a:p>
        </p:txBody>
      </p:sp>
      <p:pic>
        <p:nvPicPr>
          <p:cNvPr id="8" name="Content Placeholder 3">
            <a:extLst>
              <a:ext uri="{FF2B5EF4-FFF2-40B4-BE49-F238E27FC236}">
                <a16:creationId xmlns:a16="http://schemas.microsoft.com/office/drawing/2014/main" id="{69588BCB-2A16-A741-8953-3C2D182DF766}"/>
              </a:ext>
            </a:extLst>
          </p:cNvPr>
          <p:cNvPicPr>
            <a:picLocks noChangeAspect="1"/>
          </p:cNvPicPr>
          <p:nvPr/>
        </p:nvPicPr>
        <p:blipFill>
          <a:blip r:embed="rId3"/>
          <a:stretch>
            <a:fillRect/>
          </a:stretch>
        </p:blipFill>
        <p:spPr>
          <a:xfrm>
            <a:off x="4458041" y="1825625"/>
            <a:ext cx="4228418" cy="4351338"/>
          </a:xfrm>
          <a:prstGeom prst="rect">
            <a:avLst/>
          </a:prstGeom>
        </p:spPr>
      </p:pic>
    </p:spTree>
    <p:extLst>
      <p:ext uri="{BB962C8B-B14F-4D97-AF65-F5344CB8AC3E}">
        <p14:creationId xmlns:p14="http://schemas.microsoft.com/office/powerpoint/2010/main" val="667883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Demonstration</a:t>
            </a:r>
          </a:p>
        </p:txBody>
      </p:sp>
      <p:sp>
        <p:nvSpPr>
          <p:cNvPr id="34818" name="Content Placeholder 2"/>
          <p:cNvSpPr>
            <a:spLocks noGrp="1"/>
          </p:cNvSpPr>
          <p:nvPr>
            <p:ph idx="1"/>
          </p:nvPr>
        </p:nvSpPr>
        <p:spPr/>
        <p:txBody>
          <a:bodyPr/>
          <a:lstStyle/>
          <a:p>
            <a:pPr marL="0" indent="0" eaLnBrk="1" hangingPunct="1">
              <a:buFont typeface="Arial" panose="020B0604020202020204" pitchFamily="34" charset="0"/>
              <a:buNone/>
            </a:pPr>
            <a:r>
              <a:rPr lang="en-US" dirty="0">
                <a:ea typeface="ＭＳ Ｐゴシック" panose="020B0600070205080204" pitchFamily="34" charset="-128"/>
              </a:rPr>
              <a:t>[Insert expectation or behavior for which you will demonstrate a lesson. Conduct an example 5-7 minute lesson.]</a:t>
            </a:r>
          </a:p>
        </p:txBody>
      </p:sp>
    </p:spTree>
    <p:extLst>
      <p:ext uri="{BB962C8B-B14F-4D97-AF65-F5344CB8AC3E}">
        <p14:creationId xmlns:p14="http://schemas.microsoft.com/office/powerpoint/2010/main" val="512712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ea typeface="+mj-ea"/>
              </a:rPr>
              <a:t>Teaching Older Students</a:t>
            </a:r>
          </a:p>
        </p:txBody>
      </p:sp>
      <p:sp>
        <p:nvSpPr>
          <p:cNvPr id="3" name="Content Placeholder 2"/>
          <p:cNvSpPr>
            <a:spLocks noGrp="1"/>
          </p:cNvSpPr>
          <p:nvPr>
            <p:ph idx="1"/>
          </p:nvPr>
        </p:nvSpPr>
        <p:spPr/>
        <p:txBody>
          <a:bodyPr rtlCol="0">
            <a:normAutofit/>
          </a:bodyPr>
          <a:lstStyle/>
          <a:p>
            <a:pPr eaLnBrk="1" fontAlgn="auto" hangingPunct="1">
              <a:spcAft>
                <a:spcPts val="0"/>
              </a:spcAft>
              <a:buClr>
                <a:srgbClr val="FF0000"/>
              </a:buClr>
              <a:buFont typeface="Arial"/>
              <a:buChar char="•"/>
              <a:defRPr/>
            </a:pPr>
            <a:r>
              <a:rPr lang="en-US" dirty="0">
                <a:ea typeface="+mn-ea"/>
              </a:rPr>
              <a:t>Beginning of School Year Orientation Day for underclassmen.</a:t>
            </a:r>
          </a:p>
          <a:p>
            <a:pPr>
              <a:buFont typeface="Arial"/>
              <a:buChar char="•"/>
              <a:defRPr/>
            </a:pPr>
            <a:r>
              <a:rPr lang="en-US" dirty="0"/>
              <a:t>Time built in during first weeks of school and boosters later in year.</a:t>
            </a:r>
          </a:p>
          <a:p>
            <a:pPr eaLnBrk="1" fontAlgn="auto" hangingPunct="1">
              <a:spcAft>
                <a:spcPts val="0"/>
              </a:spcAft>
              <a:buClr>
                <a:srgbClr val="FF0000"/>
              </a:buClr>
              <a:buFont typeface="Arial"/>
              <a:buChar char="•"/>
              <a:defRPr/>
            </a:pPr>
            <a:r>
              <a:rPr lang="en-US" dirty="0">
                <a:ea typeface="+mn-ea"/>
              </a:rPr>
              <a:t>Advisory period, weekly throughout the year.</a:t>
            </a:r>
          </a:p>
          <a:p>
            <a:pPr eaLnBrk="1" fontAlgn="auto" hangingPunct="1">
              <a:spcAft>
                <a:spcPts val="0"/>
              </a:spcAft>
              <a:buClr>
                <a:srgbClr val="FF0000"/>
              </a:buClr>
              <a:buFont typeface="Arial"/>
              <a:buChar char="•"/>
              <a:defRPr/>
            </a:pPr>
            <a:r>
              <a:rPr lang="en-US" dirty="0">
                <a:ea typeface="+mn-ea"/>
              </a:rPr>
              <a:t>Assemblies followed with group practice.</a:t>
            </a:r>
          </a:p>
          <a:p>
            <a:pPr eaLnBrk="1" fontAlgn="auto" hangingPunct="1">
              <a:spcAft>
                <a:spcPts val="0"/>
              </a:spcAft>
              <a:buClr>
                <a:srgbClr val="FF0000"/>
              </a:buClr>
              <a:buFont typeface="Arial"/>
              <a:buChar char="•"/>
              <a:defRPr/>
            </a:pPr>
            <a:r>
              <a:rPr lang="en-US" dirty="0">
                <a:ea typeface="+mn-ea"/>
              </a:rPr>
              <a:t>New Student Orientation when needed.</a:t>
            </a:r>
          </a:p>
          <a:p>
            <a:pPr eaLnBrk="1" fontAlgn="auto" hangingPunct="1">
              <a:spcAft>
                <a:spcPts val="0"/>
              </a:spcAft>
              <a:buClr>
                <a:srgbClr val="FF0000"/>
              </a:buClr>
              <a:buFont typeface="Arial"/>
              <a:buChar char="•"/>
              <a:defRPr/>
            </a:pPr>
            <a:r>
              <a:rPr lang="en-US" dirty="0">
                <a:ea typeface="+mn-ea"/>
              </a:rPr>
              <a:t>Student Ambassadors to serve as support/models for newly enrolled students.</a:t>
            </a:r>
          </a:p>
        </p:txBody>
      </p:sp>
    </p:spTree>
    <p:extLst>
      <p:ext uri="{BB962C8B-B14F-4D97-AF65-F5344CB8AC3E}">
        <p14:creationId xmlns:p14="http://schemas.microsoft.com/office/powerpoint/2010/main" val="2779577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9F08-2170-C449-9F0D-6C6A983B92CC}"/>
              </a:ext>
            </a:extLst>
          </p:cNvPr>
          <p:cNvSpPr>
            <a:spLocks noGrp="1"/>
          </p:cNvSpPr>
          <p:nvPr>
            <p:ph type="title"/>
          </p:nvPr>
        </p:nvSpPr>
        <p:spPr/>
        <p:txBody>
          <a:bodyPr/>
          <a:lstStyle/>
          <a:p>
            <a:r>
              <a:rPr lang="en-US" dirty="0"/>
              <a:t>Maintenance </a:t>
            </a:r>
            <a:br>
              <a:rPr lang="en-US" dirty="0"/>
            </a:br>
            <a:r>
              <a:rPr lang="en-US" dirty="0"/>
              <a:t>Still Involves Teaching</a:t>
            </a:r>
          </a:p>
        </p:txBody>
      </p:sp>
      <p:sp>
        <p:nvSpPr>
          <p:cNvPr id="3" name="Content Placeholder 2">
            <a:extLst>
              <a:ext uri="{FF2B5EF4-FFF2-40B4-BE49-F238E27FC236}">
                <a16:creationId xmlns:a16="http://schemas.microsoft.com/office/drawing/2014/main" id="{0E5827CE-EFF1-6B40-89A4-9D62D81BDD23}"/>
              </a:ext>
            </a:extLst>
          </p:cNvPr>
          <p:cNvSpPr>
            <a:spLocks noGrp="1"/>
          </p:cNvSpPr>
          <p:nvPr>
            <p:ph idx="1"/>
          </p:nvPr>
        </p:nvSpPr>
        <p:spPr/>
        <p:txBody>
          <a:bodyPr/>
          <a:lstStyle/>
          <a:p>
            <a:r>
              <a:rPr lang="en-US" dirty="0"/>
              <a:t>Telling and expecting students to “know it” is insufficient for students to be fluent and competent in performing the social behaviors expected at school.</a:t>
            </a:r>
          </a:p>
          <a:p>
            <a:endParaRPr lang="en-US" dirty="0"/>
          </a:p>
        </p:txBody>
      </p:sp>
    </p:spTree>
    <p:extLst>
      <p:ext uri="{BB962C8B-B14F-4D97-AF65-F5344CB8AC3E}">
        <p14:creationId xmlns:p14="http://schemas.microsoft.com/office/powerpoint/2010/main" val="34843771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80ED-1C60-498F-B5C3-E290921EBFD8}"/>
              </a:ext>
            </a:extLst>
          </p:cNvPr>
          <p:cNvSpPr>
            <a:spLocks noGrp="1"/>
          </p:cNvSpPr>
          <p:nvPr>
            <p:ph type="title"/>
          </p:nvPr>
        </p:nvSpPr>
        <p:spPr/>
        <p:txBody>
          <a:bodyPr>
            <a:normAutofit/>
          </a:bodyPr>
          <a:lstStyle/>
          <a:p>
            <a:r>
              <a:rPr lang="en-US" sz="4900" i="1" dirty="0"/>
              <a:t>Developing Booster/Maintenance Lessons </a:t>
            </a:r>
            <a:br>
              <a:rPr lang="en-US" i="1" dirty="0"/>
            </a:br>
            <a:r>
              <a:rPr lang="en-US" dirty="0"/>
              <a:t>in Practice</a:t>
            </a:r>
          </a:p>
        </p:txBody>
      </p:sp>
      <p:sp>
        <p:nvSpPr>
          <p:cNvPr id="3" name="Text Placeholder 2">
            <a:extLst>
              <a:ext uri="{FF2B5EF4-FFF2-40B4-BE49-F238E27FC236}">
                <a16:creationId xmlns:a16="http://schemas.microsoft.com/office/drawing/2014/main" id="{8209F6BC-1D38-4A1B-96FF-F934F7150E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720712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EAD6-FC4B-F44B-A630-BDD9A373DEDD}"/>
              </a:ext>
            </a:extLst>
          </p:cNvPr>
          <p:cNvSpPr>
            <a:spLocks noGrp="1"/>
          </p:cNvSpPr>
          <p:nvPr>
            <p:ph type="title"/>
          </p:nvPr>
        </p:nvSpPr>
        <p:spPr/>
        <p:txBody>
          <a:bodyPr/>
          <a:lstStyle/>
          <a:p>
            <a:r>
              <a:rPr lang="en-US" dirty="0"/>
              <a:t>Topic In Practice</a:t>
            </a:r>
          </a:p>
        </p:txBody>
      </p:sp>
      <p:sp>
        <p:nvSpPr>
          <p:cNvPr id="3" name="Content Placeholder 2">
            <a:extLst>
              <a:ext uri="{FF2B5EF4-FFF2-40B4-BE49-F238E27FC236}">
                <a16:creationId xmlns:a16="http://schemas.microsoft.com/office/drawing/2014/main" id="{CF8FDA4E-D36B-2448-8EDF-682A2A86DD1B}"/>
              </a:ext>
            </a:extLst>
          </p:cNvPr>
          <p:cNvSpPr>
            <a:spLocks noGrp="1"/>
          </p:cNvSpPr>
          <p:nvPr>
            <p:ph idx="1"/>
          </p:nvPr>
        </p:nvSpPr>
        <p:spPr/>
        <p:txBody>
          <a:bodyPr/>
          <a:lstStyle/>
          <a:p>
            <a:r>
              <a:rPr lang="en-US" dirty="0"/>
              <a:t>Review the following sample lessons and look for commonalities and differences according to the age/grade levels they represent in relation to purpose, format, content, and setting.</a:t>
            </a:r>
          </a:p>
        </p:txBody>
      </p:sp>
    </p:spTree>
    <p:extLst>
      <p:ext uri="{BB962C8B-B14F-4D97-AF65-F5344CB8AC3E}">
        <p14:creationId xmlns:p14="http://schemas.microsoft.com/office/powerpoint/2010/main" val="25541086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BB1C-C803-43E6-8CF6-7C569A0C3BDA}"/>
              </a:ext>
            </a:extLst>
          </p:cNvPr>
          <p:cNvSpPr>
            <a:spLocks noGrp="1"/>
          </p:cNvSpPr>
          <p:nvPr>
            <p:ph type="title"/>
          </p:nvPr>
        </p:nvSpPr>
        <p:spPr/>
        <p:txBody>
          <a:bodyPr>
            <a:normAutofit/>
          </a:bodyPr>
          <a:lstStyle/>
          <a:p>
            <a:r>
              <a:rPr lang="en-US" sz="4400" i="1" dirty="0"/>
              <a:t>Developing Booster/Maintenance Lessons </a:t>
            </a:r>
            <a:br>
              <a:rPr lang="en-US" i="1" dirty="0"/>
            </a:br>
            <a:r>
              <a:rPr lang="en-US" dirty="0"/>
              <a:t>in Action</a:t>
            </a:r>
          </a:p>
        </p:txBody>
      </p:sp>
      <p:sp>
        <p:nvSpPr>
          <p:cNvPr id="3" name="Text Placeholder 2">
            <a:extLst>
              <a:ext uri="{FF2B5EF4-FFF2-40B4-BE49-F238E27FC236}">
                <a16:creationId xmlns:a16="http://schemas.microsoft.com/office/drawing/2014/main" id="{7AFED4DE-8014-49E6-A86D-95DF1A44A1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0848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B321-4DBC-4F8B-9BAA-4A204CF64950}"/>
              </a:ext>
            </a:extLst>
          </p:cNvPr>
          <p:cNvSpPr>
            <a:spLocks noGrp="1"/>
          </p:cNvSpPr>
          <p:nvPr>
            <p:ph type="title"/>
          </p:nvPr>
        </p:nvSpPr>
        <p:spPr/>
        <p:txBody>
          <a:bodyPr/>
          <a:lstStyle/>
          <a:p>
            <a:r>
              <a:rPr lang="en-US" dirty="0"/>
              <a:t>PLM Description</a:t>
            </a:r>
          </a:p>
        </p:txBody>
      </p:sp>
      <p:sp>
        <p:nvSpPr>
          <p:cNvPr id="3" name="Content Placeholder 2">
            <a:extLst>
              <a:ext uri="{FF2B5EF4-FFF2-40B4-BE49-F238E27FC236}">
                <a16:creationId xmlns:a16="http://schemas.microsoft.com/office/drawing/2014/main" id="{34D3CE4C-2429-49F4-AD6C-0C188E6585B4}"/>
              </a:ext>
            </a:extLst>
          </p:cNvPr>
          <p:cNvSpPr>
            <a:spLocks noGrp="1"/>
          </p:cNvSpPr>
          <p:nvPr>
            <p:ph idx="1"/>
          </p:nvPr>
        </p:nvSpPr>
        <p:spPr/>
        <p:txBody>
          <a:bodyPr/>
          <a:lstStyle/>
          <a:p>
            <a:pPr marL="0" indent="0">
              <a:buNone/>
            </a:pPr>
            <a:r>
              <a:rPr lang="en-US" dirty="0"/>
              <a:t>This module describes the process for… </a:t>
            </a:r>
          </a:p>
          <a:p>
            <a:r>
              <a:rPr lang="en-US" dirty="0"/>
              <a:t>writing lesson plans,</a:t>
            </a:r>
          </a:p>
          <a:p>
            <a:r>
              <a:rPr lang="en-US" dirty="0"/>
              <a:t>developing a teaching schedule, and</a:t>
            </a:r>
          </a:p>
          <a:p>
            <a:r>
              <a:rPr lang="en-US" dirty="0"/>
              <a:t>providing special activities and events</a:t>
            </a:r>
          </a:p>
          <a:p>
            <a:pPr marL="0" indent="0">
              <a:buNone/>
            </a:pPr>
            <a:r>
              <a:rPr lang="en-US" dirty="0"/>
              <a:t>…that guide the ongoing teaching of expected behaviors. </a:t>
            </a:r>
          </a:p>
          <a:p>
            <a:endParaRPr lang="en-US" dirty="0"/>
          </a:p>
        </p:txBody>
      </p:sp>
    </p:spTree>
    <p:extLst>
      <p:ext uri="{BB962C8B-B14F-4D97-AF65-F5344CB8AC3E}">
        <p14:creationId xmlns:p14="http://schemas.microsoft.com/office/powerpoint/2010/main" val="1602587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20B45-0E4D-B640-BE6E-AFB9C020BB71}"/>
              </a:ext>
            </a:extLst>
          </p:cNvPr>
          <p:cNvSpPr>
            <a:spLocks noGrp="1"/>
          </p:cNvSpPr>
          <p:nvPr>
            <p:ph type="title"/>
          </p:nvPr>
        </p:nvSpPr>
        <p:spPr/>
        <p:txBody>
          <a:bodyPr/>
          <a:lstStyle/>
          <a:p>
            <a:r>
              <a:rPr lang="en-US" dirty="0"/>
              <a:t>Topic In Action</a:t>
            </a:r>
          </a:p>
        </p:txBody>
      </p:sp>
      <p:sp>
        <p:nvSpPr>
          <p:cNvPr id="3" name="Content Placeholder 2">
            <a:extLst>
              <a:ext uri="{FF2B5EF4-FFF2-40B4-BE49-F238E27FC236}">
                <a16:creationId xmlns:a16="http://schemas.microsoft.com/office/drawing/2014/main" id="{F93C644B-A708-9A42-96FC-1B4FE484131B}"/>
              </a:ext>
            </a:extLst>
          </p:cNvPr>
          <p:cNvSpPr>
            <a:spLocks noGrp="1"/>
          </p:cNvSpPr>
          <p:nvPr>
            <p:ph idx="1"/>
          </p:nvPr>
        </p:nvSpPr>
        <p:spPr>
          <a:xfrm>
            <a:off x="628649" y="1825625"/>
            <a:ext cx="4857751" cy="4351338"/>
          </a:xfrm>
        </p:spPr>
        <p:txBody>
          <a:bodyPr/>
          <a:lstStyle/>
          <a:p>
            <a:pPr fontAlgn="base"/>
            <a:r>
              <a:rPr lang="en-US" dirty="0"/>
              <a:t>Review monthly office discipline data to determine a skill your students are fluent in performing. Come to consensus on a skill for which a maintenance “booster” lesson is needed, and write that lesson using the Blank Maintenance “Booster” Lesson Plan form.</a:t>
            </a:r>
          </a:p>
          <a:p>
            <a:endParaRPr lang="en-US" dirty="0"/>
          </a:p>
        </p:txBody>
      </p:sp>
      <p:pic>
        <p:nvPicPr>
          <p:cNvPr id="7170" name="Picture 2">
            <a:extLst>
              <a:ext uri="{FF2B5EF4-FFF2-40B4-BE49-F238E27FC236}">
                <a16:creationId xmlns:a16="http://schemas.microsoft.com/office/drawing/2014/main" id="{61142E70-DCAB-F14B-BDDA-2161808C3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74574"/>
            <a:ext cx="34036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504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B592-9334-5048-AB15-5D7E154D31D0}"/>
              </a:ext>
            </a:extLst>
          </p:cNvPr>
          <p:cNvSpPr>
            <a:spLocks noGrp="1"/>
          </p:cNvSpPr>
          <p:nvPr>
            <p:ph type="title"/>
          </p:nvPr>
        </p:nvSpPr>
        <p:spPr/>
        <p:txBody>
          <a:bodyPr/>
          <a:lstStyle/>
          <a:p>
            <a:r>
              <a:rPr lang="en-US" dirty="0"/>
              <a:t>Topic In Action</a:t>
            </a:r>
          </a:p>
        </p:txBody>
      </p:sp>
      <p:sp>
        <p:nvSpPr>
          <p:cNvPr id="3" name="Content Placeholder 2">
            <a:extLst>
              <a:ext uri="{FF2B5EF4-FFF2-40B4-BE49-F238E27FC236}">
                <a16:creationId xmlns:a16="http://schemas.microsoft.com/office/drawing/2014/main" id="{2B755652-EE83-6F46-A9F2-40D41222CB98}"/>
              </a:ext>
            </a:extLst>
          </p:cNvPr>
          <p:cNvSpPr>
            <a:spLocks noGrp="1"/>
          </p:cNvSpPr>
          <p:nvPr>
            <p:ph idx="1"/>
          </p:nvPr>
        </p:nvSpPr>
        <p:spPr/>
        <p:txBody>
          <a:bodyPr/>
          <a:lstStyle/>
          <a:p>
            <a:r>
              <a:rPr lang="en-US" dirty="0"/>
              <a:t>Discuss what behaviors/rules or procedures you need possible maintenance “booster” lesson plans for. Then decide on ways your school could share the work of writing “booster” lessons. </a:t>
            </a:r>
          </a:p>
          <a:p>
            <a:endParaRPr lang="en-US" dirty="0"/>
          </a:p>
        </p:txBody>
      </p:sp>
    </p:spTree>
    <p:extLst>
      <p:ext uri="{BB962C8B-B14F-4D97-AF65-F5344CB8AC3E}">
        <p14:creationId xmlns:p14="http://schemas.microsoft.com/office/powerpoint/2010/main" val="418085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7559-CB48-4FE8-873A-0CF0E5E9AB15}"/>
              </a:ext>
            </a:extLst>
          </p:cNvPr>
          <p:cNvSpPr>
            <a:spLocks noGrp="1"/>
          </p:cNvSpPr>
          <p:nvPr>
            <p:ph type="title"/>
          </p:nvPr>
        </p:nvSpPr>
        <p:spPr/>
        <p:txBody>
          <a:bodyPr>
            <a:normAutofit/>
          </a:bodyPr>
          <a:lstStyle/>
          <a:p>
            <a:r>
              <a:rPr lang="en-US" sz="4900" i="1" dirty="0"/>
              <a:t>Developing Booster/Maintenance Lessons </a:t>
            </a:r>
            <a:br>
              <a:rPr lang="en-US" i="1" dirty="0"/>
            </a:br>
            <a:r>
              <a:rPr lang="en-US" dirty="0"/>
              <a:t>Closing and Next Steps</a:t>
            </a:r>
          </a:p>
        </p:txBody>
      </p:sp>
      <p:sp>
        <p:nvSpPr>
          <p:cNvPr id="3" name="Text Placeholder 2">
            <a:extLst>
              <a:ext uri="{FF2B5EF4-FFF2-40B4-BE49-F238E27FC236}">
                <a16:creationId xmlns:a16="http://schemas.microsoft.com/office/drawing/2014/main" id="{4993D950-0DE1-4BDE-BEC0-4CD4C521E7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5637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005A-9F67-4E38-8D99-AD30381ECB5C}"/>
              </a:ext>
            </a:extLst>
          </p:cNvPr>
          <p:cNvSpPr>
            <a:spLocks noGrp="1"/>
          </p:cNvSpPr>
          <p:nvPr>
            <p:ph type="title"/>
          </p:nvPr>
        </p:nvSpPr>
        <p:spPr/>
        <p:txBody>
          <a:bodyPr/>
          <a:lstStyle/>
          <a:p>
            <a:r>
              <a:rPr lang="en-US" dirty="0"/>
              <a:t>Closing and Next Steps</a:t>
            </a:r>
          </a:p>
        </p:txBody>
      </p:sp>
      <p:sp>
        <p:nvSpPr>
          <p:cNvPr id="3" name="Content Placeholder 2">
            <a:extLst>
              <a:ext uri="{FF2B5EF4-FFF2-40B4-BE49-F238E27FC236}">
                <a16:creationId xmlns:a16="http://schemas.microsoft.com/office/drawing/2014/main" id="{08938C0A-3AB9-9A4C-B5DC-361287C69C16}"/>
              </a:ext>
            </a:extLst>
          </p:cNvPr>
          <p:cNvSpPr>
            <a:spLocks noGrp="1"/>
          </p:cNvSpPr>
          <p:nvPr>
            <p:ph idx="1"/>
          </p:nvPr>
        </p:nvSpPr>
        <p:spPr/>
        <p:txBody>
          <a:bodyPr/>
          <a:lstStyle/>
          <a:p>
            <a:r>
              <a:rPr lang="en-US" dirty="0"/>
              <a:t>Develop action steps for developing “booster” or maintenance lessons based on your school’s social behavioral curriculum. </a:t>
            </a:r>
          </a:p>
          <a:p>
            <a:pPr marL="0" indent="0">
              <a:buNone/>
            </a:pPr>
            <a:endParaRPr lang="en-US" dirty="0"/>
          </a:p>
        </p:txBody>
      </p:sp>
    </p:spTree>
    <p:extLst>
      <p:ext uri="{BB962C8B-B14F-4D97-AF65-F5344CB8AC3E}">
        <p14:creationId xmlns:p14="http://schemas.microsoft.com/office/powerpoint/2010/main" val="1043724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05DCA-871F-4F60-B594-DAD881DA4BEA}"/>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97091861-D35D-470F-8702-93BD6A780F5F}"/>
              </a:ext>
            </a:extLst>
          </p:cNvPr>
          <p:cNvSpPr>
            <a:spLocks noGrp="1"/>
          </p:cNvSpPr>
          <p:nvPr>
            <p:ph idx="1"/>
          </p:nvPr>
        </p:nvSpPr>
        <p:spPr/>
        <p:txBody>
          <a:bodyPr/>
          <a:lstStyle/>
          <a:p>
            <a:pPr fontAlgn="base"/>
            <a:r>
              <a:rPr lang="en-US" dirty="0"/>
              <a:t>MO SWPBS Tier 1 Implementation Guide</a:t>
            </a:r>
          </a:p>
          <a:p>
            <a:r>
              <a:rPr lang="en-US" dirty="0"/>
              <a:t>Colvin, G. (2007). </a:t>
            </a:r>
            <a:r>
              <a:rPr lang="en-US" i="1" dirty="0"/>
              <a:t>7 steps for developing a proactive school discipline plan: A guide for principals and Leadership Teams. </a:t>
            </a:r>
            <a:r>
              <a:rPr lang="en-US" dirty="0"/>
              <a:t>Thousand Oaks, CA: Corwin Press.</a:t>
            </a:r>
          </a:p>
        </p:txBody>
      </p:sp>
    </p:spTree>
    <p:extLst>
      <p:ext uri="{BB962C8B-B14F-4D97-AF65-F5344CB8AC3E}">
        <p14:creationId xmlns:p14="http://schemas.microsoft.com/office/powerpoint/2010/main" val="16391945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58AB-B276-4FE0-BE80-53FC49563D04}"/>
              </a:ext>
            </a:extLst>
          </p:cNvPr>
          <p:cNvSpPr>
            <a:spLocks noGrp="1"/>
          </p:cNvSpPr>
          <p:nvPr>
            <p:ph type="ctrTitle"/>
          </p:nvPr>
        </p:nvSpPr>
        <p:spPr>
          <a:xfrm>
            <a:off x="685800" y="965540"/>
            <a:ext cx="7772400" cy="901359"/>
          </a:xfrm>
        </p:spPr>
        <p:txBody>
          <a:bodyPr/>
          <a:lstStyle/>
          <a:p>
            <a:r>
              <a:rPr lang="en-US" dirty="0"/>
              <a:t>Developing a Schedule for Teaching Expectations</a:t>
            </a:r>
          </a:p>
        </p:txBody>
      </p:sp>
      <p:sp>
        <p:nvSpPr>
          <p:cNvPr id="3" name="Subtitle 2">
            <a:extLst>
              <a:ext uri="{FF2B5EF4-FFF2-40B4-BE49-F238E27FC236}">
                <a16:creationId xmlns:a16="http://schemas.microsoft.com/office/drawing/2014/main" id="{A253271F-7A73-409D-A7E9-CFE9E93BD176}"/>
              </a:ext>
            </a:extLst>
          </p:cNvPr>
          <p:cNvSpPr>
            <a:spLocks noGrp="1"/>
          </p:cNvSpPr>
          <p:nvPr>
            <p:ph type="subTitle" idx="1"/>
          </p:nvPr>
        </p:nvSpPr>
        <p:spPr/>
        <p:txBody>
          <a:bodyPr/>
          <a:lstStyle/>
          <a:p>
            <a:r>
              <a:rPr lang="en-US" dirty="0"/>
              <a:t>Teaching Expected Behavior</a:t>
            </a:r>
          </a:p>
        </p:txBody>
      </p:sp>
    </p:spTree>
    <p:extLst>
      <p:ext uri="{BB962C8B-B14F-4D97-AF65-F5344CB8AC3E}">
        <p14:creationId xmlns:p14="http://schemas.microsoft.com/office/powerpoint/2010/main" val="1982425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C2A31-088E-B446-B5E9-04B19D1A706E}"/>
              </a:ext>
            </a:extLst>
          </p:cNvPr>
          <p:cNvSpPr>
            <a:spLocks noGrp="1"/>
          </p:cNvSpPr>
          <p:nvPr>
            <p:ph type="title"/>
          </p:nvPr>
        </p:nvSpPr>
        <p:spPr/>
        <p:txBody>
          <a:bodyPr/>
          <a:lstStyle/>
          <a:p>
            <a:pPr algn="ctr"/>
            <a:r>
              <a:rPr lang="en-US" b="1" dirty="0"/>
              <a:t>Working Agreements</a:t>
            </a:r>
          </a:p>
        </p:txBody>
      </p:sp>
      <p:sp>
        <p:nvSpPr>
          <p:cNvPr id="3" name="Content Placeholder 2">
            <a:extLst>
              <a:ext uri="{FF2B5EF4-FFF2-40B4-BE49-F238E27FC236}">
                <a16:creationId xmlns:a16="http://schemas.microsoft.com/office/drawing/2014/main" id="{653EC162-5F0C-0D4F-AE13-CF217B12B806}"/>
              </a:ext>
            </a:extLst>
          </p:cNvPr>
          <p:cNvSpPr>
            <a:spLocks noGrp="1"/>
          </p:cNvSpPr>
          <p:nvPr>
            <p:ph idx="1"/>
          </p:nvPr>
        </p:nvSpPr>
        <p:spPr>
          <a:xfrm>
            <a:off x="628651" y="2033587"/>
            <a:ext cx="7886700" cy="3263504"/>
          </a:xfrm>
        </p:spPr>
        <p:txBody>
          <a:bodyPr>
            <a:normAutofit fontScale="77500" lnSpcReduction="20000"/>
          </a:bodyPr>
          <a:lstStyle/>
          <a:p>
            <a:pPr>
              <a:buNone/>
            </a:pPr>
            <a:r>
              <a:rPr lang="en-US" sz="2400" b="1" dirty="0">
                <a:latin typeface="+mj-lt"/>
              </a:rPr>
              <a:t>Be Respectful</a:t>
            </a:r>
          </a:p>
          <a:p>
            <a:r>
              <a:rPr lang="en-US" dirty="0">
                <a:latin typeface="+mj-lt"/>
              </a:rPr>
              <a:t>Be an active listener—open to new ideas</a:t>
            </a:r>
          </a:p>
          <a:p>
            <a:r>
              <a:rPr lang="en-US" dirty="0">
                <a:latin typeface="+mj-lt"/>
              </a:rPr>
              <a:t>Use notes for side bar conversations</a:t>
            </a:r>
          </a:p>
          <a:p>
            <a:pPr>
              <a:buNone/>
            </a:pPr>
            <a:r>
              <a:rPr lang="en-US" sz="2400" b="1" dirty="0">
                <a:latin typeface="+mj-lt"/>
              </a:rPr>
              <a:t>Be Responsible</a:t>
            </a:r>
          </a:p>
          <a:p>
            <a:r>
              <a:rPr lang="en-US" dirty="0">
                <a:latin typeface="+mj-lt"/>
              </a:rPr>
              <a:t>Be on time for sessions</a:t>
            </a:r>
          </a:p>
          <a:p>
            <a:r>
              <a:rPr lang="en-US" dirty="0">
                <a:latin typeface="+mj-lt"/>
              </a:rPr>
              <a:t>Silence cell phones—reply appropriately</a:t>
            </a:r>
          </a:p>
          <a:p>
            <a:pPr>
              <a:buNone/>
            </a:pPr>
            <a:r>
              <a:rPr lang="en-US" sz="2400" b="1" dirty="0">
                <a:latin typeface="+mj-lt"/>
              </a:rPr>
              <a:t>Be</a:t>
            </a:r>
            <a:r>
              <a:rPr lang="en-US" sz="3000" b="1" dirty="0">
                <a:latin typeface="+mj-lt"/>
              </a:rPr>
              <a:t> </a:t>
            </a:r>
            <a:r>
              <a:rPr lang="en-US" sz="2400" b="1" dirty="0">
                <a:latin typeface="+mj-lt"/>
              </a:rPr>
              <a:t>a Problem Solver</a:t>
            </a:r>
          </a:p>
          <a:p>
            <a:r>
              <a:rPr lang="en-US" dirty="0">
                <a:latin typeface="+mj-lt"/>
              </a:rPr>
              <a:t>Follow the decision making process</a:t>
            </a:r>
          </a:p>
          <a:p>
            <a:r>
              <a:rPr lang="en-US" dirty="0">
                <a:latin typeface="+mj-lt"/>
              </a:rPr>
              <a:t>Work toward consensus and support decisions of the group</a:t>
            </a:r>
          </a:p>
          <a:p>
            <a:pPr marL="0" indent="0">
              <a:buNone/>
            </a:pPr>
            <a:endParaRPr lang="en-US" dirty="0">
              <a:latin typeface="+mj-lt"/>
            </a:endParaRPr>
          </a:p>
        </p:txBody>
      </p:sp>
    </p:spTree>
    <p:extLst>
      <p:ext uri="{BB962C8B-B14F-4D97-AF65-F5344CB8AC3E}">
        <p14:creationId xmlns:p14="http://schemas.microsoft.com/office/powerpoint/2010/main" val="23671758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80FA-6D24-4448-BC78-2304A84D2F54}"/>
              </a:ext>
            </a:extLst>
          </p:cNvPr>
          <p:cNvSpPr>
            <a:spLocks noGrp="1"/>
          </p:cNvSpPr>
          <p:nvPr>
            <p:ph type="title"/>
          </p:nvPr>
        </p:nvSpPr>
        <p:spPr/>
        <p:txBody>
          <a:bodyPr/>
          <a:lstStyle/>
          <a:p>
            <a:pPr algn="ctr"/>
            <a:r>
              <a:rPr lang="en-US" b="1" dirty="0"/>
              <a:t>Attention Signal</a:t>
            </a:r>
          </a:p>
        </p:txBody>
      </p:sp>
      <p:sp>
        <p:nvSpPr>
          <p:cNvPr id="3" name="Content Placeholder 2">
            <a:extLst>
              <a:ext uri="{FF2B5EF4-FFF2-40B4-BE49-F238E27FC236}">
                <a16:creationId xmlns:a16="http://schemas.microsoft.com/office/drawing/2014/main" id="{3FCF27FD-EB5F-DA45-9D54-74C98C469A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3743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A19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6E86-B880-B14D-9D24-34D10FEEDF15}"/>
              </a:ext>
            </a:extLst>
          </p:cNvPr>
          <p:cNvSpPr>
            <a:spLocks noGrp="1"/>
          </p:cNvSpPr>
          <p:nvPr>
            <p:ph type="title"/>
          </p:nvPr>
        </p:nvSpPr>
        <p:spPr/>
        <p:txBody>
          <a:bodyPr/>
          <a:lstStyle/>
          <a:p>
            <a:pPr algn="ctr"/>
            <a:r>
              <a:rPr lang="en-US" b="1" dirty="0"/>
              <a:t>Introductions</a:t>
            </a:r>
          </a:p>
        </p:txBody>
      </p:sp>
      <p:sp>
        <p:nvSpPr>
          <p:cNvPr id="3" name="Content Placeholder 2">
            <a:extLst>
              <a:ext uri="{FF2B5EF4-FFF2-40B4-BE49-F238E27FC236}">
                <a16:creationId xmlns:a16="http://schemas.microsoft.com/office/drawing/2014/main" id="{9D0CD50C-7462-E840-A966-F8EC3253EEF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688087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412A-8D42-4174-B24C-A4188A8BA919}"/>
              </a:ext>
            </a:extLst>
          </p:cNvPr>
          <p:cNvSpPr>
            <a:spLocks noGrp="1"/>
          </p:cNvSpPr>
          <p:nvPr>
            <p:ph type="title"/>
          </p:nvPr>
        </p:nvSpPr>
        <p:spPr/>
        <p:txBody>
          <a:bodyPr/>
          <a:lstStyle/>
          <a:p>
            <a:r>
              <a:rPr lang="en-US" dirty="0"/>
              <a:t>Essential Function</a:t>
            </a:r>
          </a:p>
        </p:txBody>
      </p:sp>
      <p:sp>
        <p:nvSpPr>
          <p:cNvPr id="3" name="Content Placeholder 2">
            <a:extLst>
              <a:ext uri="{FF2B5EF4-FFF2-40B4-BE49-F238E27FC236}">
                <a16:creationId xmlns:a16="http://schemas.microsoft.com/office/drawing/2014/main" id="{A4A45A11-BC9A-492B-8900-0862551F9BDE}"/>
              </a:ext>
            </a:extLst>
          </p:cNvPr>
          <p:cNvSpPr>
            <a:spLocks noGrp="1"/>
          </p:cNvSpPr>
          <p:nvPr>
            <p:ph idx="1"/>
          </p:nvPr>
        </p:nvSpPr>
        <p:spPr/>
        <p:txBody>
          <a:bodyPr/>
          <a:lstStyle/>
          <a:p>
            <a:pPr marL="514350" indent="-514350">
              <a:buFont typeface="+mj-lt"/>
              <a:buAutoNum type="arabicPeriod" startAt="4"/>
            </a:pPr>
            <a:r>
              <a:rPr lang="en-US" dirty="0"/>
              <a:t>The building leadership team has a schedule for teaching expectations in the social behavioral curriculum.</a:t>
            </a:r>
          </a:p>
        </p:txBody>
      </p:sp>
    </p:spTree>
    <p:extLst>
      <p:ext uri="{BB962C8B-B14F-4D97-AF65-F5344CB8AC3E}">
        <p14:creationId xmlns:p14="http://schemas.microsoft.com/office/powerpoint/2010/main" val="1275375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b="1" dirty="0"/>
              <a:t>PLM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normAutofit fontScale="92500" lnSpcReduction="10000"/>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understand why teaching social behavioral skills is important;</a:t>
            </a:r>
          </a:p>
          <a:p>
            <a:pPr lvl="1" fontAlgn="base"/>
            <a:r>
              <a:rPr lang="en-US" dirty="0"/>
              <a:t>engaging all staff in a process of writing lesson plans;</a:t>
            </a:r>
          </a:p>
          <a:p>
            <a:pPr lvl="1" fontAlgn="base"/>
            <a:r>
              <a:rPr lang="en-US" dirty="0"/>
              <a:t>creating a set of lesson plans to initially teach acquisition of expected behaviors;</a:t>
            </a:r>
          </a:p>
          <a:p>
            <a:pPr lvl="1" fontAlgn="base"/>
            <a:r>
              <a:rPr lang="en-US" dirty="0"/>
              <a:t>creating a set of booster lessons for maintenance of expected behaviors; and</a:t>
            </a:r>
          </a:p>
          <a:p>
            <a:pPr lvl="1" fontAlgn="base"/>
            <a:r>
              <a:rPr lang="en-US" dirty="0"/>
              <a:t>developing and sharing a schedule for teaching expected behaviors. </a:t>
            </a:r>
          </a:p>
          <a:p>
            <a:endParaRPr lang="en-US" dirty="0"/>
          </a:p>
        </p:txBody>
      </p:sp>
    </p:spTree>
    <p:extLst>
      <p:ext uri="{BB962C8B-B14F-4D97-AF65-F5344CB8AC3E}">
        <p14:creationId xmlns:p14="http://schemas.microsoft.com/office/powerpoint/2010/main" val="36735959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76E-173E-0C49-8407-B4779AFB6770}"/>
              </a:ext>
            </a:extLst>
          </p:cNvPr>
          <p:cNvSpPr>
            <a:spLocks noGrp="1"/>
          </p:cNvSpPr>
          <p:nvPr>
            <p:ph type="title"/>
          </p:nvPr>
        </p:nvSpPr>
        <p:spPr/>
        <p:txBody>
          <a:bodyPr/>
          <a:lstStyle/>
          <a:p>
            <a:pPr algn="ctr"/>
            <a:r>
              <a:rPr lang="en-US" dirty="0"/>
              <a:t>Lesson</a:t>
            </a:r>
            <a:r>
              <a:rPr lang="en-US" b="1" dirty="0"/>
              <a:t> Outcomes</a:t>
            </a:r>
          </a:p>
        </p:txBody>
      </p:sp>
      <p:sp>
        <p:nvSpPr>
          <p:cNvPr id="3" name="Content Placeholder 2">
            <a:extLst>
              <a:ext uri="{FF2B5EF4-FFF2-40B4-BE49-F238E27FC236}">
                <a16:creationId xmlns:a16="http://schemas.microsoft.com/office/drawing/2014/main" id="{54051B67-8D6D-FB47-AFB4-E25902E5BEC3}"/>
              </a:ext>
            </a:extLst>
          </p:cNvPr>
          <p:cNvSpPr>
            <a:spLocks noGrp="1"/>
          </p:cNvSpPr>
          <p:nvPr>
            <p:ph idx="1"/>
          </p:nvPr>
        </p:nvSpPr>
        <p:spPr>
          <a:xfrm>
            <a:off x="628651" y="1465730"/>
            <a:ext cx="7886700" cy="4024246"/>
          </a:xfrm>
        </p:spPr>
        <p:txBody>
          <a:bodyPr>
            <a:normAutofit/>
          </a:bodyPr>
          <a:lstStyle/>
          <a:p>
            <a:pPr marL="0" indent="0" algn="ctr">
              <a:lnSpc>
                <a:spcPct val="110000"/>
              </a:lnSpc>
              <a:spcBef>
                <a:spcPts val="0"/>
              </a:spcBef>
              <a:spcAft>
                <a:spcPts val="451"/>
              </a:spcAft>
              <a:buNone/>
            </a:pPr>
            <a:r>
              <a:rPr lang="en-US" i="1" dirty="0">
                <a:solidFill>
                  <a:srgbClr val="008000"/>
                </a:solidFill>
              </a:rPr>
              <a:t>At the end of this session, you will be able to…</a:t>
            </a:r>
          </a:p>
          <a:p>
            <a:pPr marL="0" indent="0" algn="ctr">
              <a:spcBef>
                <a:spcPts val="0"/>
              </a:spcBef>
              <a:spcAft>
                <a:spcPts val="451"/>
              </a:spcAft>
              <a:buNone/>
            </a:pPr>
            <a:endParaRPr lang="en-US" sz="225" i="1" dirty="0">
              <a:solidFill>
                <a:srgbClr val="008000"/>
              </a:solidFill>
            </a:endParaRPr>
          </a:p>
          <a:p>
            <a:pPr fontAlgn="base"/>
            <a:r>
              <a:rPr lang="en-US" dirty="0"/>
              <a:t>Develop a system to teach expected behavior in the social behavioral curriculum, that includes:</a:t>
            </a:r>
          </a:p>
          <a:p>
            <a:pPr lvl="1" fontAlgn="base"/>
            <a:r>
              <a:rPr lang="en-US" dirty="0"/>
              <a:t>developing and sharing a schedule for teaching expected behaviors. </a:t>
            </a:r>
          </a:p>
          <a:p>
            <a:endParaRPr lang="en-US" dirty="0"/>
          </a:p>
        </p:txBody>
      </p:sp>
    </p:spTree>
    <p:extLst>
      <p:ext uri="{BB962C8B-B14F-4D97-AF65-F5344CB8AC3E}">
        <p14:creationId xmlns:p14="http://schemas.microsoft.com/office/powerpoint/2010/main" val="37389245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21652F-0919-4588-B607-55218490EE60}"/>
              </a:ext>
            </a:extLst>
          </p:cNvPr>
          <p:cNvSpPr>
            <a:spLocks noGrp="1"/>
          </p:cNvSpPr>
          <p:nvPr>
            <p:ph type="title"/>
          </p:nvPr>
        </p:nvSpPr>
        <p:spPr/>
        <p:txBody>
          <a:bodyPr/>
          <a:lstStyle/>
          <a:p>
            <a:r>
              <a:rPr lang="en-US" dirty="0"/>
              <a:t>Importance/Overview of </a:t>
            </a:r>
            <a:br>
              <a:rPr lang="en-US" dirty="0"/>
            </a:br>
            <a:r>
              <a:rPr lang="en-US" sz="4400" i="1" dirty="0"/>
              <a:t>Developing a Teaching Schedule</a:t>
            </a:r>
            <a:endParaRPr lang="en-US" i="1" dirty="0"/>
          </a:p>
        </p:txBody>
      </p:sp>
      <p:sp>
        <p:nvSpPr>
          <p:cNvPr id="5" name="Text Placeholder 4">
            <a:extLst>
              <a:ext uri="{FF2B5EF4-FFF2-40B4-BE49-F238E27FC236}">
                <a16:creationId xmlns:a16="http://schemas.microsoft.com/office/drawing/2014/main" id="{8A616FFB-4CAC-4FA4-8F4E-7B95E2D002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98045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533" y="1669214"/>
            <a:ext cx="6620934" cy="2022255"/>
          </a:xfrm>
        </p:spPr>
        <p:txBody>
          <a:bodyPr>
            <a:normAutofit/>
          </a:bodyPr>
          <a:lstStyle/>
          <a:p>
            <a:pPr marL="0" indent="0" algn="ctr">
              <a:buNone/>
            </a:pPr>
            <a:r>
              <a:rPr lang="en-US" sz="3600" i="1" dirty="0">
                <a:solidFill>
                  <a:srgbClr val="008000"/>
                </a:solidFill>
              </a:rPr>
              <a:t>“For a child to learn something new you need to repeat it an average of eight times.”</a:t>
            </a:r>
          </a:p>
        </p:txBody>
      </p:sp>
      <p:sp>
        <p:nvSpPr>
          <p:cNvPr id="7" name="TextBox 6"/>
          <p:cNvSpPr txBox="1"/>
          <p:nvPr/>
        </p:nvSpPr>
        <p:spPr>
          <a:xfrm>
            <a:off x="6011333" y="3776140"/>
            <a:ext cx="1976967" cy="369332"/>
          </a:xfrm>
          <a:prstGeom prst="rect">
            <a:avLst/>
          </a:prstGeom>
          <a:noFill/>
        </p:spPr>
        <p:txBody>
          <a:bodyPr wrap="square" rtlCol="0">
            <a:spAutoFit/>
          </a:bodyPr>
          <a:lstStyle/>
          <a:p>
            <a:pPr algn="r"/>
            <a:r>
              <a:rPr lang="en-US" dirty="0"/>
              <a:t>Harry Wong</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4208294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5DD2-4081-FF44-BBA2-24E130C20CFF}"/>
              </a:ext>
            </a:extLst>
          </p:cNvPr>
          <p:cNvSpPr>
            <a:spLocks noGrp="1"/>
          </p:cNvSpPr>
          <p:nvPr>
            <p:ph type="title"/>
          </p:nvPr>
        </p:nvSpPr>
        <p:spPr/>
        <p:txBody>
          <a:bodyPr>
            <a:normAutofit/>
          </a:bodyPr>
          <a:lstStyle/>
          <a:p>
            <a:r>
              <a:rPr lang="en-US" sz="3600" dirty="0"/>
              <a:t>Common Language Requires Teaching</a:t>
            </a:r>
          </a:p>
        </p:txBody>
      </p:sp>
      <p:pic>
        <p:nvPicPr>
          <p:cNvPr id="4" name="Content Placeholder 3">
            <a:extLst>
              <a:ext uri="{FF2B5EF4-FFF2-40B4-BE49-F238E27FC236}">
                <a16:creationId xmlns:a16="http://schemas.microsoft.com/office/drawing/2014/main" id="{50D68ACF-2095-A54F-9869-CD4A878D9D21}"/>
              </a:ext>
            </a:extLst>
          </p:cNvPr>
          <p:cNvPicPr>
            <a:picLocks noGrp="1" noChangeAspect="1"/>
          </p:cNvPicPr>
          <p:nvPr>
            <p:ph idx="1"/>
          </p:nvPr>
        </p:nvPicPr>
        <p:blipFill rotWithShape="1">
          <a:blip r:embed="rId3"/>
          <a:srcRect t="7799" r="3585" b="9071"/>
          <a:stretch/>
        </p:blipFill>
        <p:spPr>
          <a:xfrm>
            <a:off x="1656159" y="2017057"/>
            <a:ext cx="6089348" cy="3617259"/>
          </a:xfrm>
          <a:prstGeom prst="rect">
            <a:avLst/>
          </a:prstGeom>
        </p:spPr>
      </p:pic>
      <p:sp>
        <p:nvSpPr>
          <p:cNvPr id="5" name="Rectangle 4">
            <a:extLst>
              <a:ext uri="{FF2B5EF4-FFF2-40B4-BE49-F238E27FC236}">
                <a16:creationId xmlns:a16="http://schemas.microsoft.com/office/drawing/2014/main" id="{A6F2382B-A0AC-5D40-9FB7-B81B7D4275E9}"/>
              </a:ext>
            </a:extLst>
          </p:cNvPr>
          <p:cNvSpPr/>
          <p:nvPr/>
        </p:nvSpPr>
        <p:spPr>
          <a:xfrm>
            <a:off x="6831106" y="1882588"/>
            <a:ext cx="1684244" cy="1855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8632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982E06-C8FB-4E02-ADEF-E30D7DECF87D}"/>
              </a:ext>
            </a:extLst>
          </p:cNvPr>
          <p:cNvSpPr>
            <a:spLocks noGrp="1"/>
          </p:cNvSpPr>
          <p:nvPr>
            <p:ph type="title"/>
          </p:nvPr>
        </p:nvSpPr>
        <p:spPr/>
        <p:txBody>
          <a:bodyPr>
            <a:normAutofit/>
          </a:bodyPr>
          <a:lstStyle/>
          <a:p>
            <a:r>
              <a:rPr lang="en-US" dirty="0"/>
              <a:t>Unpacking</a:t>
            </a:r>
            <a:br>
              <a:rPr lang="en-US" dirty="0"/>
            </a:br>
            <a:r>
              <a:rPr lang="en-US" sz="4400" i="1" dirty="0"/>
              <a:t>Developing a Teaching Schedule</a:t>
            </a:r>
            <a:r>
              <a:rPr lang="en-US" sz="4400" dirty="0"/>
              <a:t> </a:t>
            </a:r>
            <a:endParaRPr lang="en-US" dirty="0"/>
          </a:p>
        </p:txBody>
      </p:sp>
      <p:sp>
        <p:nvSpPr>
          <p:cNvPr id="5" name="Text Placeholder 4">
            <a:extLst>
              <a:ext uri="{FF2B5EF4-FFF2-40B4-BE49-F238E27FC236}">
                <a16:creationId xmlns:a16="http://schemas.microsoft.com/office/drawing/2014/main" id="{1C2E9ECE-D7C6-4D0B-8320-2F1FD7ECEE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114895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4533" y="1669214"/>
            <a:ext cx="6620934" cy="2022255"/>
          </a:xfrm>
        </p:spPr>
        <p:txBody>
          <a:bodyPr>
            <a:normAutofit/>
          </a:bodyPr>
          <a:lstStyle/>
          <a:p>
            <a:pPr marL="0" indent="0" algn="ctr">
              <a:buNone/>
            </a:pPr>
            <a:r>
              <a:rPr lang="en-US" sz="3600" i="1" dirty="0">
                <a:solidFill>
                  <a:srgbClr val="008000"/>
                </a:solidFill>
              </a:rPr>
              <a:t>“For a child to learn something new you need to repeat it an average of eight times.”</a:t>
            </a:r>
          </a:p>
        </p:txBody>
      </p:sp>
      <p:sp>
        <p:nvSpPr>
          <p:cNvPr id="7" name="TextBox 6"/>
          <p:cNvSpPr txBox="1"/>
          <p:nvPr/>
        </p:nvSpPr>
        <p:spPr>
          <a:xfrm>
            <a:off x="6011333" y="3776140"/>
            <a:ext cx="1976967" cy="369332"/>
          </a:xfrm>
          <a:prstGeom prst="rect">
            <a:avLst/>
          </a:prstGeom>
          <a:noFill/>
        </p:spPr>
        <p:txBody>
          <a:bodyPr wrap="square" rtlCol="0">
            <a:spAutoFit/>
          </a:bodyPr>
          <a:lstStyle/>
          <a:p>
            <a:pPr algn="r"/>
            <a:r>
              <a:rPr lang="en-US" dirty="0"/>
              <a:t>Harry Wong</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8165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Teaching Schedule</a:t>
            </a:r>
          </a:p>
        </p:txBody>
      </p:sp>
      <p:sp>
        <p:nvSpPr>
          <p:cNvPr id="3" name="Content Placeholder 2"/>
          <p:cNvSpPr>
            <a:spLocks noGrp="1"/>
          </p:cNvSpPr>
          <p:nvPr>
            <p:ph idx="1"/>
          </p:nvPr>
        </p:nvSpPr>
        <p:spPr>
          <a:xfrm>
            <a:off x="457200" y="1236135"/>
            <a:ext cx="8470900" cy="5052763"/>
          </a:xfrm>
        </p:spPr>
        <p:txBody>
          <a:bodyPr>
            <a:normAutofit fontScale="92500" lnSpcReduction="20000"/>
          </a:bodyPr>
          <a:lstStyle/>
          <a:p>
            <a:pPr>
              <a:lnSpc>
                <a:spcPct val="120000"/>
              </a:lnSpc>
              <a:spcBef>
                <a:spcPts val="0"/>
              </a:spcBef>
              <a:spcAft>
                <a:spcPts val="600"/>
              </a:spcAft>
              <a:buClr>
                <a:srgbClr val="FF0000"/>
              </a:buClr>
            </a:pPr>
            <a:r>
              <a:rPr lang="en-US" dirty="0"/>
              <a:t>A significant amount of teaching is needed at the beginning of the year.</a:t>
            </a:r>
          </a:p>
          <a:p>
            <a:pPr>
              <a:lnSpc>
                <a:spcPct val="120000"/>
              </a:lnSpc>
              <a:spcBef>
                <a:spcPts val="0"/>
              </a:spcBef>
              <a:spcAft>
                <a:spcPts val="600"/>
              </a:spcAft>
              <a:buClr>
                <a:srgbClr val="FF0000"/>
              </a:buClr>
            </a:pPr>
            <a:r>
              <a:rPr lang="en-US" dirty="0"/>
              <a:t>Teach just prior to needing to use the behavior (e.g., assembly behavior taught  right before the first assembly).</a:t>
            </a:r>
          </a:p>
          <a:p>
            <a:pPr>
              <a:lnSpc>
                <a:spcPct val="120000"/>
              </a:lnSpc>
              <a:spcBef>
                <a:spcPts val="0"/>
              </a:spcBef>
              <a:spcAft>
                <a:spcPts val="600"/>
              </a:spcAft>
              <a:buClr>
                <a:srgbClr val="FF0000"/>
              </a:buClr>
            </a:pPr>
            <a:r>
              <a:rPr lang="en-US" dirty="0"/>
              <a:t>Review should be planned throughout the year, particularly following breaks or holidays.</a:t>
            </a:r>
          </a:p>
          <a:p>
            <a:pPr>
              <a:lnSpc>
                <a:spcPct val="120000"/>
              </a:lnSpc>
              <a:spcBef>
                <a:spcPts val="0"/>
              </a:spcBef>
              <a:spcAft>
                <a:spcPts val="600"/>
              </a:spcAft>
              <a:buClr>
                <a:srgbClr val="FF0000"/>
              </a:buClr>
            </a:pPr>
            <a:r>
              <a:rPr lang="en-US" dirty="0"/>
              <a:t>Teaching focus should reflect student needs; more teaching when problem behavior surfaces.</a:t>
            </a:r>
          </a:p>
          <a:p>
            <a:pPr>
              <a:lnSpc>
                <a:spcPct val="120000"/>
              </a:lnSpc>
              <a:spcBef>
                <a:spcPts val="0"/>
              </a:spcBef>
              <a:spcAft>
                <a:spcPts val="600"/>
              </a:spcAft>
              <a:buClr>
                <a:srgbClr val="FF0000"/>
              </a:buClr>
            </a:pPr>
            <a:r>
              <a:rPr lang="en-US" dirty="0"/>
              <a:t>Develop a perpetual teaching schedule–what will be taught by whom, when.</a:t>
            </a:r>
          </a:p>
          <a:p>
            <a:pPr>
              <a:lnSpc>
                <a:spcPct val="120000"/>
              </a:lnSpc>
              <a:spcBef>
                <a:spcPts val="0"/>
              </a:spcBef>
              <a:spcAft>
                <a:spcPts val="600"/>
              </a:spcAft>
              <a:buClr>
                <a:srgbClr val="FF0000"/>
              </a:buClr>
            </a:pPr>
            <a:r>
              <a:rPr lang="en-US" dirty="0"/>
              <a:t>A schedule for teaching helps to ensure accountability.</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8608165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Arranging Time for Teaching</a:t>
            </a:r>
          </a:p>
        </p:txBody>
      </p:sp>
      <p:sp>
        <p:nvSpPr>
          <p:cNvPr id="3" name="Content Placeholder 2"/>
          <p:cNvSpPr>
            <a:spLocks noGrp="1"/>
          </p:cNvSpPr>
          <p:nvPr>
            <p:ph idx="1"/>
          </p:nvPr>
        </p:nvSpPr>
        <p:spPr>
          <a:xfrm>
            <a:off x="457200" y="1430870"/>
            <a:ext cx="8229600" cy="4525963"/>
          </a:xfrm>
        </p:spPr>
        <p:txBody>
          <a:bodyPr>
            <a:normAutofit fontScale="92500" lnSpcReduction="10000"/>
          </a:bodyPr>
          <a:lstStyle/>
          <a:p>
            <a:pPr>
              <a:buClr>
                <a:srgbClr val="FF0000"/>
              </a:buClr>
            </a:pPr>
            <a:r>
              <a:rPr lang="en-US" dirty="0"/>
              <a:t>School orientation activities</a:t>
            </a:r>
          </a:p>
          <a:p>
            <a:pPr>
              <a:buClr>
                <a:srgbClr val="FF0000"/>
              </a:buClr>
            </a:pPr>
            <a:r>
              <a:rPr lang="en-US" dirty="0"/>
              <a:t>“Boot camp” the first few weeks of school</a:t>
            </a:r>
          </a:p>
          <a:p>
            <a:pPr>
              <a:buClr>
                <a:srgbClr val="FF0000"/>
              </a:buClr>
            </a:pPr>
            <a:r>
              <a:rPr lang="en-US" dirty="0"/>
              <a:t>Homeroom</a:t>
            </a:r>
          </a:p>
          <a:p>
            <a:pPr>
              <a:buClr>
                <a:srgbClr val="FF0000"/>
              </a:buClr>
            </a:pPr>
            <a:r>
              <a:rPr lang="en-US" dirty="0"/>
              <a:t>Daily class meetings</a:t>
            </a:r>
          </a:p>
          <a:p>
            <a:pPr>
              <a:buClr>
                <a:srgbClr val="FF0000"/>
              </a:buClr>
            </a:pPr>
            <a:r>
              <a:rPr lang="en-US" dirty="0"/>
              <a:t>School-wide announcements over intercom followed by 10-minute lessons</a:t>
            </a:r>
          </a:p>
          <a:p>
            <a:pPr>
              <a:buClr>
                <a:srgbClr val="FF0000"/>
              </a:buClr>
            </a:pPr>
            <a:r>
              <a:rPr lang="en-US" dirty="0"/>
              <a:t>Daily or weekly web announcements</a:t>
            </a:r>
          </a:p>
          <a:p>
            <a:pPr>
              <a:buClr>
                <a:srgbClr val="FF0000"/>
              </a:buClr>
            </a:pPr>
            <a:r>
              <a:rPr lang="en-US" dirty="0"/>
              <a:t>Embedding in academic subjects</a:t>
            </a:r>
          </a:p>
          <a:p>
            <a:pPr>
              <a:buClr>
                <a:srgbClr val="FF0000"/>
              </a:buClr>
            </a:pPr>
            <a:r>
              <a:rPr lang="en-US" dirty="0"/>
              <a:t>Designated time for all to teach (e.g., class right before lunch to teach cafeteria behaviors)</a:t>
            </a:r>
          </a:p>
        </p:txBody>
      </p:sp>
      <p:grpSp>
        <p:nvGrpSpPr>
          <p:cNvPr id="4" name="Group 3"/>
          <p:cNvGrpSpPr/>
          <p:nvPr/>
        </p:nvGrpSpPr>
        <p:grpSpPr>
          <a:xfrm>
            <a:off x="12700" y="6211407"/>
            <a:ext cx="9144378" cy="659292"/>
            <a:chOff x="12700" y="6211407"/>
            <a:chExt cx="9144378" cy="659292"/>
          </a:xfrm>
        </p:grpSpPr>
        <p:sp>
          <p:nvSpPr>
            <p:cNvPr id="5" name="Rectangle 4"/>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981612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9171-8594-1942-A003-22D1A3B66226}"/>
              </a:ext>
            </a:extLst>
          </p:cNvPr>
          <p:cNvSpPr>
            <a:spLocks noGrp="1"/>
          </p:cNvSpPr>
          <p:nvPr>
            <p:ph type="title"/>
          </p:nvPr>
        </p:nvSpPr>
        <p:spPr/>
        <p:txBody>
          <a:bodyPr/>
          <a:lstStyle/>
          <a:p>
            <a:r>
              <a:rPr lang="en-US" dirty="0"/>
              <a:t>Teaching Schedule Example</a:t>
            </a:r>
          </a:p>
        </p:txBody>
      </p:sp>
      <p:pic>
        <p:nvPicPr>
          <p:cNvPr id="3074" name="Picture 2">
            <a:extLst>
              <a:ext uri="{FF2B5EF4-FFF2-40B4-BE49-F238E27FC236}">
                <a16:creationId xmlns:a16="http://schemas.microsoft.com/office/drawing/2014/main" id="{DB5B1A4F-45AE-B34E-AD5D-740BD8AA03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7009" y="1825625"/>
            <a:ext cx="332998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664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9255-ECC3-4F49-A41E-F45B1EBB3BDB}"/>
              </a:ext>
            </a:extLst>
          </p:cNvPr>
          <p:cNvSpPr>
            <a:spLocks noGrp="1"/>
          </p:cNvSpPr>
          <p:nvPr>
            <p:ph type="title"/>
          </p:nvPr>
        </p:nvSpPr>
        <p:spPr/>
        <p:txBody>
          <a:bodyPr/>
          <a:lstStyle/>
          <a:p>
            <a:r>
              <a:rPr lang="en-US" dirty="0"/>
              <a:t>Important Considerations</a:t>
            </a:r>
          </a:p>
        </p:txBody>
      </p:sp>
      <p:sp>
        <p:nvSpPr>
          <p:cNvPr id="3" name="Content Placeholder 2">
            <a:extLst>
              <a:ext uri="{FF2B5EF4-FFF2-40B4-BE49-F238E27FC236}">
                <a16:creationId xmlns:a16="http://schemas.microsoft.com/office/drawing/2014/main" id="{95E2E0FD-CB90-C646-9A1B-283C9C3D3713}"/>
              </a:ext>
            </a:extLst>
          </p:cNvPr>
          <p:cNvSpPr>
            <a:spLocks noGrp="1"/>
          </p:cNvSpPr>
          <p:nvPr>
            <p:ph idx="1"/>
          </p:nvPr>
        </p:nvSpPr>
        <p:spPr/>
        <p:txBody>
          <a:bodyPr/>
          <a:lstStyle/>
          <a:p>
            <a:pPr marL="514350" indent="-514350">
              <a:buFont typeface="+mj-lt"/>
              <a:buAutoNum type="arabicPeriod"/>
            </a:pPr>
            <a:r>
              <a:rPr lang="en-US" dirty="0"/>
              <a:t>Schedule is acceptable to stakeholders.</a:t>
            </a:r>
          </a:p>
          <a:p>
            <a:pPr marL="514350" indent="-514350">
              <a:buFont typeface="+mj-lt"/>
              <a:buAutoNum type="arabicPeriod"/>
            </a:pPr>
            <a:r>
              <a:rPr lang="en-US" dirty="0"/>
              <a:t>Teaching schedule can be sustained.</a:t>
            </a:r>
          </a:p>
          <a:p>
            <a:pPr marL="514350" indent="-514350">
              <a:buFont typeface="+mj-lt"/>
              <a:buAutoNum type="arabicPeriod"/>
            </a:pPr>
            <a:r>
              <a:rPr lang="en-US" dirty="0"/>
              <a:t>Lessons are long enough to teach the skill, but doable. </a:t>
            </a:r>
          </a:p>
          <a:p>
            <a:pPr marL="514350" indent="-514350">
              <a:buFont typeface="+mj-lt"/>
              <a:buAutoNum type="arabicPeriod"/>
            </a:pPr>
            <a:r>
              <a:rPr lang="en-US" dirty="0"/>
              <a:t>Adequate staff are available to teach. </a:t>
            </a:r>
          </a:p>
        </p:txBody>
      </p:sp>
    </p:spTree>
    <p:extLst>
      <p:ext uri="{BB962C8B-B14F-4D97-AF65-F5344CB8AC3E}">
        <p14:creationId xmlns:p14="http://schemas.microsoft.com/office/powerpoint/2010/main" val="40934734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2851</TotalTime>
  <Words>10928</Words>
  <Application>Microsoft Macintosh PowerPoint</Application>
  <PresentationFormat>On-screen Show (4:3)</PresentationFormat>
  <Paragraphs>823</Paragraphs>
  <Slides>108</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Arial</vt:lpstr>
      <vt:lpstr>Calibri</vt:lpstr>
      <vt:lpstr>Calibri Light</vt:lpstr>
      <vt:lpstr>Wingdings 2</vt:lpstr>
      <vt:lpstr>Office Theme</vt:lpstr>
      <vt:lpstr>Teaching Expected Behavior</vt:lpstr>
      <vt:lpstr>Developer Notes: Delete this Slide</vt:lpstr>
      <vt:lpstr>Facilitator Notes: Delete This Slide</vt:lpstr>
      <vt:lpstr>Teaching Expected Behavior</vt:lpstr>
      <vt:lpstr>Working Agreements</vt:lpstr>
      <vt:lpstr>Attention Signal</vt:lpstr>
      <vt:lpstr>Introductions</vt:lpstr>
      <vt:lpstr>PLM Description</vt:lpstr>
      <vt:lpstr>PLM Outcomes</vt:lpstr>
      <vt:lpstr>Reflective Questions</vt:lpstr>
      <vt:lpstr>Teacher Leader Standards</vt:lpstr>
      <vt:lpstr>Essential Functions</vt:lpstr>
      <vt:lpstr>Plan the Process of  Writing Lessons</vt:lpstr>
      <vt:lpstr>Working Agreements</vt:lpstr>
      <vt:lpstr>Attention Signal</vt:lpstr>
      <vt:lpstr>Introductions</vt:lpstr>
      <vt:lpstr>Essential Functions</vt:lpstr>
      <vt:lpstr>Lesson Outcomes</vt:lpstr>
      <vt:lpstr>Importance/Overview of  Planning the Process of Writing Lesson Plans</vt:lpstr>
      <vt:lpstr>PowerPoint Presentation</vt:lpstr>
      <vt:lpstr>Why Teach Expected Behavior?</vt:lpstr>
      <vt:lpstr>Teaching Expected Behavior</vt:lpstr>
      <vt:lpstr>PowerPoint Presentation</vt:lpstr>
      <vt:lpstr>Teaching Social Behavior Skills</vt:lpstr>
      <vt:lpstr>Lesson Needs</vt:lpstr>
      <vt:lpstr>Discussion: The Importance of           Teaching</vt:lpstr>
      <vt:lpstr>Unpacking  Planning the Process of Writing Lesson Plans</vt:lpstr>
      <vt:lpstr>Prioritizing Lesson Writing</vt:lpstr>
      <vt:lpstr>Procedures for Writing Process</vt:lpstr>
      <vt:lpstr>Sharing Responsibility for Writing Social Behavior Lesson Plans</vt:lpstr>
      <vt:lpstr>Planning the Process of Writing Lesson Plans in Action</vt:lpstr>
      <vt:lpstr>Topic in Action</vt:lpstr>
      <vt:lpstr>Planning the Process of Writing Lesson Plans Closing and Next Steps</vt:lpstr>
      <vt:lpstr>Closing and Next Steps</vt:lpstr>
      <vt:lpstr>References</vt:lpstr>
      <vt:lpstr>Develop Lessons to Initially Teach all Expected Behavior</vt:lpstr>
      <vt:lpstr>Working Agreements</vt:lpstr>
      <vt:lpstr>Attention Signal</vt:lpstr>
      <vt:lpstr>Introductions</vt:lpstr>
      <vt:lpstr>Essential Functions</vt:lpstr>
      <vt:lpstr>Lesson Outcomes</vt:lpstr>
      <vt:lpstr>Importance/Overview of Lessons to Initially Teach all Expected Behavior</vt:lpstr>
      <vt:lpstr>PowerPoint Presentation</vt:lpstr>
      <vt:lpstr>Teaching Encourages  Common Language</vt:lpstr>
      <vt:lpstr>Key Terms</vt:lpstr>
      <vt:lpstr>Unpacking Lessons to Initially Teach all Expected Behavior</vt:lpstr>
      <vt:lpstr>Acquisition Lesson Plan Format</vt:lpstr>
      <vt:lpstr>Teaching Considerations</vt:lpstr>
      <vt:lpstr>Teaching Considerations</vt:lpstr>
      <vt:lpstr>Teaching Considerations</vt:lpstr>
      <vt:lpstr>Teaching Considerations</vt:lpstr>
      <vt:lpstr>Teaching Considerations</vt:lpstr>
      <vt:lpstr>Teaching Considerations</vt:lpstr>
      <vt:lpstr>Putting It All Together:  Acquisition Lesson Plan</vt:lpstr>
      <vt:lpstr>Lessons to Initially Teach all Expected Behavior  in Practice</vt:lpstr>
      <vt:lpstr>Topic In Practice</vt:lpstr>
      <vt:lpstr>Lessons to Initially Teach all Expected Behavior  in Action</vt:lpstr>
      <vt:lpstr>Topic In Action</vt:lpstr>
      <vt:lpstr>Lessons to Initially Teach all Expected Behavior  Closing and Next Steps</vt:lpstr>
      <vt:lpstr>Closing and Next Steps</vt:lpstr>
      <vt:lpstr>References</vt:lpstr>
      <vt:lpstr>Develop “Booster” Lessons for Maintenance of Expected Behavior</vt:lpstr>
      <vt:lpstr>Working Agreements</vt:lpstr>
      <vt:lpstr>Attention Signal</vt:lpstr>
      <vt:lpstr>Introductions</vt:lpstr>
      <vt:lpstr>Essential Function</vt:lpstr>
      <vt:lpstr>Lesson Outcomes</vt:lpstr>
      <vt:lpstr>Importance/Overview of Developing Booster/Maintenance Lessons</vt:lpstr>
      <vt:lpstr>PowerPoint Presentation</vt:lpstr>
      <vt:lpstr>Key Terms</vt:lpstr>
      <vt:lpstr>Unpacking  Developing Booster/Maintenance Lessons</vt:lpstr>
      <vt:lpstr>Maintenance “Booster” Lessons</vt:lpstr>
      <vt:lpstr>Putting It All Together:  Maintenance “Booster” Lesson Plan</vt:lpstr>
      <vt:lpstr>Lesson Demonstration</vt:lpstr>
      <vt:lpstr>Teaching Older Students</vt:lpstr>
      <vt:lpstr>Maintenance  Still Involves Teaching</vt:lpstr>
      <vt:lpstr>Developing Booster/Maintenance Lessons  in Practice</vt:lpstr>
      <vt:lpstr>Topic In Practice</vt:lpstr>
      <vt:lpstr>Developing Booster/Maintenance Lessons  in Action</vt:lpstr>
      <vt:lpstr>Topic In Action</vt:lpstr>
      <vt:lpstr>Topic In Action</vt:lpstr>
      <vt:lpstr>Developing Booster/Maintenance Lessons  Closing and Next Steps</vt:lpstr>
      <vt:lpstr>Closing and Next Steps</vt:lpstr>
      <vt:lpstr>References</vt:lpstr>
      <vt:lpstr>Developing a Schedule for Teaching Expectations</vt:lpstr>
      <vt:lpstr>Working Agreements</vt:lpstr>
      <vt:lpstr>Attention Signal</vt:lpstr>
      <vt:lpstr>Introductions</vt:lpstr>
      <vt:lpstr>Essential Function</vt:lpstr>
      <vt:lpstr>Lesson Outcomes</vt:lpstr>
      <vt:lpstr>Importance/Overview of  Developing a Teaching Schedule</vt:lpstr>
      <vt:lpstr>PowerPoint Presentation</vt:lpstr>
      <vt:lpstr>Common Language Requires Teaching</vt:lpstr>
      <vt:lpstr>Unpacking Developing a Teaching Schedule </vt:lpstr>
      <vt:lpstr>PowerPoint Presentation</vt:lpstr>
      <vt:lpstr>Teaching Schedule</vt:lpstr>
      <vt:lpstr>Arranging Time for Teaching</vt:lpstr>
      <vt:lpstr>Teaching Schedule Example</vt:lpstr>
      <vt:lpstr>Important Considerations</vt:lpstr>
      <vt:lpstr>Discussion: Scheduling Teaching</vt:lpstr>
      <vt:lpstr>Developing a Teaching Schedule  in Practice</vt:lpstr>
      <vt:lpstr>Topic In Practice: Schedule</vt:lpstr>
      <vt:lpstr>Developing a Teaching Schedule  in Action</vt:lpstr>
      <vt:lpstr>Topic in Action: Schedule</vt:lpstr>
      <vt:lpstr>Developing a Teaching Schedule  Closing and Next Steps</vt:lpstr>
      <vt:lpstr>Closing and Next Steps</vt:lpstr>
      <vt:lpstr>References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Starkey</dc:creator>
  <cp:lastModifiedBy>Danielle Starkey</cp:lastModifiedBy>
  <cp:revision>38</cp:revision>
  <dcterms:created xsi:type="dcterms:W3CDTF">2020-04-07T02:31:16Z</dcterms:created>
  <dcterms:modified xsi:type="dcterms:W3CDTF">2020-06-16T16:04:54Z</dcterms:modified>
</cp:coreProperties>
</file>