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8"/>
  </p:notesMasterIdLst>
  <p:sldIdLst>
    <p:sldId id="304" r:id="rId2"/>
    <p:sldId id="300" r:id="rId3"/>
    <p:sldId id="305" r:id="rId4"/>
    <p:sldId id="307" r:id="rId5"/>
    <p:sldId id="301" r:id="rId6"/>
    <p:sldId id="306" r:id="rId7"/>
    <p:sldId id="303" r:id="rId8"/>
    <p:sldId id="308" r:id="rId9"/>
    <p:sldId id="262" r:id="rId10"/>
    <p:sldId id="263" r:id="rId11"/>
    <p:sldId id="264" r:id="rId12"/>
    <p:sldId id="265" r:id="rId13"/>
    <p:sldId id="266" r:id="rId14"/>
    <p:sldId id="267" r:id="rId15"/>
    <p:sldId id="309" r:id="rId16"/>
    <p:sldId id="269" r:id="rId17"/>
    <p:sldId id="270" r:id="rId18"/>
    <p:sldId id="271" r:id="rId19"/>
    <p:sldId id="272" r:id="rId20"/>
    <p:sldId id="310" r:id="rId21"/>
    <p:sldId id="274" r:id="rId22"/>
    <p:sldId id="275" r:id="rId23"/>
    <p:sldId id="276" r:id="rId24"/>
    <p:sldId id="311" r:id="rId25"/>
    <p:sldId id="312" r:id="rId26"/>
    <p:sldId id="279" r:id="rId27"/>
    <p:sldId id="280" r:id="rId28"/>
    <p:sldId id="313" r:id="rId29"/>
    <p:sldId id="314"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Lst>
  <p:sldSz cx="12192000" cy="6858000"/>
  <p:notesSz cx="6858000" cy="9144000"/>
  <p:embeddedFontLst>
    <p:embeddedFont>
      <p:font typeface="Calibri" panose="020F0502020204030204" pitchFamily="34" charset="0"/>
      <p:regular r:id="rId49"/>
      <p:bold r:id="rId50"/>
      <p:italic r:id="rId51"/>
      <p:boldItalic r:id="rId52"/>
    </p:embeddedFont>
    <p:embeddedFont>
      <p:font typeface="Caveat" panose="020B0604020202020204" charset="0"/>
      <p:regular r:id="rId53"/>
      <p:bold r:id="rId54"/>
    </p:embeddedFont>
    <p:embeddedFont>
      <p:font typeface="Century Gothic" panose="020B0502020202020204" pitchFamily="34" charset="0"/>
      <p:regular r:id="rId55"/>
      <p:bold r:id="rId56"/>
      <p:italic r:id="rId57"/>
      <p:boldItalic r:id="rId58"/>
    </p:embeddedFont>
    <p:embeddedFont>
      <p:font typeface="Pangolin" panose="020B0604020202020204" charset="0"/>
      <p:regular r:id="rId59"/>
    </p:embeddedFont>
    <p:embeddedFont>
      <p:font typeface="Poppins" panose="00000500000000000000" pitchFamily="2" charset="0"/>
      <p:regular r:id="rId60"/>
      <p:bold r:id="rId61"/>
      <p:italic r:id="rId62"/>
      <p:boldItalic r:id="rId63"/>
    </p:embeddedFont>
    <p:embeddedFont>
      <p:font typeface="Verdana" panose="020B060403050404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userDrawn="1">
          <p15:clr>
            <a:srgbClr val="A4A3A4"/>
          </p15:clr>
        </p15:guide>
        <p15:guide id="2" orient="horz" pos="840" userDrawn="1">
          <p15:clr>
            <a:srgbClr val="A4A3A4"/>
          </p15:clr>
        </p15:guide>
        <p15:guide id="3" pos="7440" userDrawn="1">
          <p15:clr>
            <a:srgbClr val="A4A3A4"/>
          </p15:clr>
        </p15:guide>
        <p15:guide id="4" pos="240" userDrawn="1">
          <p15:clr>
            <a:srgbClr val="A4A3A4"/>
          </p15:clr>
        </p15:guide>
        <p15:guide id="5" orient="horz" pos="4224" userDrawn="1">
          <p15:clr>
            <a:srgbClr val="A4A3A4"/>
          </p15:clr>
        </p15:guide>
        <p15:guide id="6" orient="horz" pos="22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539"/>
    <a:srgbClr val="42953B"/>
    <a:srgbClr val="7030A0"/>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09" autoAdjust="0"/>
  </p:normalViewPr>
  <p:slideViewPr>
    <p:cSldViewPr snapToGrid="0">
      <p:cViewPr varScale="1">
        <p:scale>
          <a:sx n="56" d="100"/>
          <a:sy n="56" d="100"/>
        </p:scale>
        <p:origin x="1044" y="44"/>
      </p:cViewPr>
      <p:guideLst>
        <p:guide pos="3840"/>
        <p:guide orient="horz" pos="840"/>
        <p:guide pos="7440"/>
        <p:guide pos="240"/>
        <p:guide orient="horz" pos="4224"/>
        <p:guide orient="horz" pos="225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5.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font" Target="fonts/font18.fntdata"/><Relationship Id="rId5" Type="http://schemas.openxmlformats.org/officeDocument/2006/relationships/slide" Target="slides/slide4.xml"/><Relationship Id="rId61"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font" Target="fonts/font8.fntdata"/><Relationship Id="rId64" Type="http://schemas.openxmlformats.org/officeDocument/2006/relationships/font" Target="fonts/font16.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 Id="rId67"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2.fntdata"/><Relationship Id="rId5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GFKhOrAYj2ZvNeG9Nx-d6mkwA-oehJu-DZdX9rFRuW0/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adingrockets.org/article/simple-view-reading"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docs.google.com/presentation/d/1GFKhOrAYj2ZvNeG9Nx-d6mkwA-oehJu-DZdX9rFRuW0/edit?usp=sharing"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ommlearn.com/dyslexia-and-the-brai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25GI3-kiLdo&amp;t=72s"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www.youtube.com/watch?v=MSy685vNqYk&amp;t=259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www.readingrockets.org/teaching/reading101-course/modules/course-modul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da0a00a93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da0a00a93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Hide this slide when presenting. This is the list of needed supplies.</a:t>
            </a:r>
            <a:br>
              <a:rPr lang="en-US" dirty="0"/>
            </a:br>
            <a:endParaRPr lang="en-US" dirty="0"/>
          </a:p>
          <a:p>
            <a:pPr marL="0" lvl="0" indent="0" algn="l" rtl="0">
              <a:spcBef>
                <a:spcPts val="0"/>
              </a:spcBef>
              <a:spcAft>
                <a:spcPts val="0"/>
              </a:spcAft>
              <a:buNone/>
            </a:pPr>
            <a:r>
              <a:rPr lang="en-US" dirty="0"/>
              <a:t>This module is the introduction to a series of six other professional development modules for literacy to be anchored in the science of reading. </a:t>
            </a:r>
            <a:br>
              <a:rPr lang="en-US" dirty="0"/>
            </a:br>
            <a:endParaRPr lang="en-US" dirty="0"/>
          </a:p>
          <a:p>
            <a:pPr marL="0" lvl="0" indent="0" algn="l" rtl="0">
              <a:spcBef>
                <a:spcPts val="0"/>
              </a:spcBef>
              <a:spcAft>
                <a:spcPts val="0"/>
              </a:spcAft>
              <a:buNone/>
            </a:pPr>
            <a:r>
              <a:rPr lang="en-US" dirty="0"/>
              <a:t>Participants will need access to the Google slides later in the presentation to share thoughts on the Simple View of Reading. </a:t>
            </a:r>
            <a:r>
              <a:rPr lang="en-US" u="sng" dirty="0">
                <a:solidFill>
                  <a:schemeClr val="hlink"/>
                </a:solidFill>
                <a:hlinkClick r:id="rId3"/>
              </a:rPr>
              <a:t>https://docs.google.com/presentation/d/1GFKhOrAYj2ZvNeG9Nx-d6mkwA-oehJu-DZdX9rFRuW0/edit?usp=sharing</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57" name="Google Shape;57;gda0a00a93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228124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a2ac0db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a2ac0db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dirty="0"/>
          </a:p>
          <a:p>
            <a:pPr marL="0" lvl="0" indent="0" algn="l" rtl="0">
              <a:spcBef>
                <a:spcPts val="0"/>
              </a:spcBef>
              <a:spcAft>
                <a:spcPts val="0"/>
              </a:spcAft>
              <a:buNone/>
            </a:pPr>
            <a:r>
              <a:rPr lang="en-US" b="1" dirty="0"/>
              <a:t>To Do: </a:t>
            </a:r>
            <a:r>
              <a:rPr lang="en-US" dirty="0"/>
              <a:t>Ask participants to jot down their thoughts. They</a:t>
            </a:r>
            <a:r>
              <a:rPr lang="en-US" baseline="0" dirty="0"/>
              <a:t> will return to these later in the presentation.</a:t>
            </a:r>
          </a:p>
          <a:p>
            <a:pPr marL="0" lvl="0" indent="0" algn="l" rtl="0">
              <a:spcBef>
                <a:spcPts val="0"/>
              </a:spcBef>
              <a:spcAft>
                <a:spcPts val="0"/>
              </a:spcAft>
              <a:buNone/>
            </a:pPr>
            <a:endParaRPr dirty="0"/>
          </a:p>
          <a:p>
            <a:pPr marL="0" lvl="0" indent="0" algn="l" rtl="0">
              <a:spcBef>
                <a:spcPts val="0"/>
              </a:spcBef>
              <a:spcAft>
                <a:spcPts val="0"/>
              </a:spcAft>
              <a:buNone/>
            </a:pPr>
            <a:r>
              <a:rPr lang="en-US" b="1" dirty="0"/>
              <a:t>To Say</a:t>
            </a:r>
            <a:r>
              <a:rPr lang="en-US" dirty="0"/>
              <a:t>: Take two minutes to write your definition of reading. We will look at them later in the presentation.</a:t>
            </a:r>
            <a:endParaRPr dirty="0"/>
          </a:p>
        </p:txBody>
      </p:sp>
      <p:sp>
        <p:nvSpPr>
          <p:cNvPr id="125" name="Google Shape;125;gc6a2ac0db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7a377522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c7a3775229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Section Header</a:t>
            </a:r>
            <a:br>
              <a:rPr lang="en-US" dirty="0"/>
            </a:br>
            <a:endParaRPr dirty="0"/>
          </a:p>
          <a:p>
            <a:pPr marL="0" lvl="0" indent="0" algn="l" rtl="0">
              <a:spcBef>
                <a:spcPts val="0"/>
              </a:spcBef>
              <a:spcAft>
                <a:spcPts val="0"/>
              </a:spcAft>
              <a:buNone/>
            </a:pPr>
            <a:r>
              <a:rPr lang="en-US" b="1" dirty="0"/>
              <a:t>To Do:</a:t>
            </a:r>
            <a:br>
              <a:rPr lang="en-US" b="1" dirty="0"/>
            </a:br>
            <a:endParaRPr b="1" dirty="0"/>
          </a:p>
          <a:p>
            <a:pPr marL="0" lvl="0" indent="0" algn="l" rtl="0">
              <a:spcBef>
                <a:spcPts val="0"/>
              </a:spcBef>
              <a:spcAft>
                <a:spcPts val="0"/>
              </a:spcAft>
              <a:buNone/>
            </a:pPr>
            <a:r>
              <a:rPr lang="en-US" b="1" dirty="0"/>
              <a:t>To Say: </a:t>
            </a:r>
            <a:r>
              <a:rPr lang="en-US" dirty="0"/>
              <a:t>Let’s start with the research foundation.</a:t>
            </a:r>
            <a:endParaRPr b="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cf7a5fa8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cf7a5fa8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This is an article regarding the Simple View of Reading to begin the discussion of the definition of reading. It is from the Reading Rockets website. You may want to plan for 7-10 minutes for this activity. If this is virtual, you may want to have participants post in the chat box or use the next slide to annotate. </a:t>
            </a:r>
            <a:r>
              <a:rPr lang="en-US" dirty="0">
                <a:solidFill>
                  <a:srgbClr val="004B8D"/>
                </a:solidFill>
              </a:rPr>
              <a:t>Participants will need the reading link: </a:t>
            </a:r>
            <a:r>
              <a:rPr lang="en-US" sz="1267" u="sng" dirty="0">
                <a:solidFill>
                  <a:srgbClr val="004B8D"/>
                </a:solidFill>
                <a:hlinkClick r:id="rId3">
                  <a:extLst>
                    <a:ext uri="{A12FA001-AC4F-418D-AE19-62706E023703}">
                      <ahyp:hlinkClr xmlns:ahyp="http://schemas.microsoft.com/office/drawing/2018/hyperlinkcolor" val="tx"/>
                    </a:ext>
                  </a:extLst>
                </a:hlinkClick>
              </a:rPr>
              <a:t>https://www.readingrockets.org/article/simple-view-reading</a:t>
            </a:r>
            <a:endParaRPr sz="100" dirty="0">
              <a:solidFill>
                <a:srgbClr val="004B8D"/>
              </a:solidFill>
            </a:endParaRPr>
          </a:p>
          <a:p>
            <a:pPr marL="0" lvl="0" indent="0" algn="l" rtl="0">
              <a:spcBef>
                <a:spcPts val="0"/>
              </a:spcBef>
              <a:spcAft>
                <a:spcPts val="0"/>
              </a:spcAft>
              <a:buClr>
                <a:schemeClr val="dk1"/>
              </a:buClr>
              <a:buSzPts val="1100"/>
              <a:buFont typeface="Arial"/>
              <a:buNone/>
            </a:pPr>
            <a:r>
              <a:rPr lang="en-US" dirty="0">
                <a:solidFill>
                  <a:srgbClr val="004B8D"/>
                </a:solidFill>
              </a:rPr>
              <a:t> </a:t>
            </a:r>
            <a:endParaRPr dirty="0">
              <a:solidFill>
                <a:srgbClr val="004B8D"/>
              </a:solidFill>
            </a:endParaRPr>
          </a:p>
          <a:p>
            <a:pPr marL="0" lvl="0" indent="0" algn="l" rtl="0">
              <a:spcBef>
                <a:spcPts val="0"/>
              </a:spcBef>
              <a:spcAft>
                <a:spcPts val="0"/>
              </a:spcAft>
              <a:buClr>
                <a:schemeClr val="dk1"/>
              </a:buClr>
              <a:buSzPts val="1100"/>
              <a:buFont typeface="Arial"/>
              <a:buNone/>
            </a:pPr>
            <a:r>
              <a:rPr lang="en-US" dirty="0">
                <a:solidFill>
                  <a:srgbClr val="004B8D"/>
                </a:solidFill>
              </a:rPr>
              <a:t>Participants will also need the link for the Google slides to add their thoughts</a:t>
            </a:r>
            <a:r>
              <a:rPr lang="en-US" baseline="0" dirty="0">
                <a:solidFill>
                  <a:srgbClr val="004B8D"/>
                </a:solidFill>
              </a:rPr>
              <a:t> and questions</a:t>
            </a:r>
            <a:r>
              <a:rPr lang="en-US" dirty="0">
                <a:solidFill>
                  <a:srgbClr val="004B8D"/>
                </a:solidFill>
              </a:rPr>
              <a:t>: </a:t>
            </a:r>
            <a:r>
              <a:rPr lang="en-US" sz="1100" u="sng" dirty="0">
                <a:solidFill>
                  <a:srgbClr val="004B8D"/>
                </a:solidFill>
                <a:latin typeface="Arial"/>
                <a:ea typeface="Arial"/>
                <a:cs typeface="Arial"/>
                <a:sym typeface="Arial"/>
                <a:hlinkClick r:id="rId4">
                  <a:extLst>
                    <a:ext uri="{A12FA001-AC4F-418D-AE19-62706E023703}">
                      <ahyp:hlinkClr xmlns:ahyp="http://schemas.microsoft.com/office/drawing/2018/hyperlinkcolor" val="tx"/>
                    </a:ext>
                  </a:extLst>
                </a:hlinkClick>
              </a:rPr>
              <a:t>https://docs.google.com/presentation/d/1GFKhOrAYj2ZvNeG9Nx-d6mkwA-oehJu-DZdX9rFRuW0/edit?usp=sharing</a:t>
            </a:r>
            <a:endParaRPr dirty="0"/>
          </a:p>
          <a:p>
            <a:pPr marL="0" lvl="0" indent="0" algn="l" rtl="0">
              <a:spcBef>
                <a:spcPts val="0"/>
              </a:spcBef>
              <a:spcAft>
                <a:spcPts val="0"/>
              </a:spcAft>
              <a:buNone/>
            </a:pPr>
            <a:r>
              <a:rPr lang="en-US" b="1" dirty="0"/>
              <a:t>NOTE: </a:t>
            </a:r>
            <a:r>
              <a:rPr lang="en-US" dirty="0"/>
              <a:t>If internet access is difficult, you may want to have printed copies of the article available. You will need to post two links in the chat for participants to access. </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US" b="1" dirty="0"/>
              <a:t>To Say and Do:</a:t>
            </a:r>
            <a:r>
              <a:rPr lang="en-US" dirty="0"/>
              <a:t> Reading Rockets is a national multimedia project that is a clearinghouse of research-based reading strategies, lessons, and activities designed to help young children grades K-3 learn to read. Much of the this reading module was based on information from the Reading Rockets website. Even though the activities on this site are designed for younger students, the steps in the reading process are steps that need to be followed for students of all ages. This specific article outlines the Simple View of Reading which is a formula for the understanding and teaching of reading. You will not need to watch the video. We will share two links in the chat.</a:t>
            </a:r>
            <a:r>
              <a:rPr lang="en-US" baseline="0" dirty="0"/>
              <a:t> The first link will give you access to the article in </a:t>
            </a:r>
            <a:r>
              <a:rPr lang="en-US" dirty="0"/>
              <a:t>Reading Rockets. The second link will take you to our shared Google slides where you can post your thoughts. Right now, I am going to show you how to access and navigate the document.</a:t>
            </a:r>
            <a:endParaRPr dirty="0"/>
          </a:p>
          <a:p>
            <a:pPr marL="0" lvl="0" indent="0" algn="l" rtl="0">
              <a:spcBef>
                <a:spcPts val="0"/>
              </a:spcBef>
              <a:spcAft>
                <a:spcPts val="0"/>
              </a:spcAft>
              <a:buNone/>
            </a:pP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1: Tell participants that you will be providing two</a:t>
            </a:r>
            <a:r>
              <a:rPr lang="en-US" sz="1100" baseline="0" dirty="0">
                <a:latin typeface="Arial"/>
                <a:ea typeface="Arial"/>
                <a:cs typeface="Arial"/>
                <a:sym typeface="Arial"/>
              </a:rPr>
              <a:t> links in the chat. </a:t>
            </a:r>
            <a:r>
              <a:rPr lang="en-US" sz="1100" dirty="0">
                <a:latin typeface="Arial"/>
                <a:ea typeface="Arial"/>
                <a:cs typeface="Arial"/>
                <a:sym typeface="Arial"/>
              </a:rPr>
              <a:t>One will be a Google Document where they will note their thoughts and questions. The other will be the link to the article to read.</a:t>
            </a:r>
            <a:br>
              <a:rPr lang="en-US" sz="1100" dirty="0">
                <a:latin typeface="Arial"/>
                <a:ea typeface="Arial"/>
                <a:cs typeface="Arial"/>
                <a:sym typeface="Arial"/>
              </a:rPr>
            </a:br>
            <a:r>
              <a:rPr lang="en-US" sz="1100" dirty="0">
                <a:latin typeface="Arial"/>
                <a:ea typeface="Arial"/>
                <a:cs typeface="Arial"/>
                <a:sym typeface="Arial"/>
              </a:rPr>
              <a:t> </a:t>
            </a: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2: Direct attention to your screen as you show them how to use the Google Document.</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3: Direct the participants attention to the top left corner of the screen. Each slide will have a number for the participants to claim as their slide. Show them how to find the slide number typed in the upper left corner and click in the box to change the text in the box.</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4: Assign each participant a slide. Ask them to note their name or initials in the small box with the number in the top left corner. </a:t>
            </a:r>
            <a:br>
              <a:rPr lang="en-US" sz="1100" dirty="0">
                <a:latin typeface="Arial"/>
                <a:ea typeface="Arial"/>
                <a:cs typeface="Arial"/>
                <a:sym typeface="Arial"/>
              </a:rPr>
            </a:br>
            <a:endParaRPr sz="1100" dirty="0">
              <a:latin typeface="Arial"/>
              <a:ea typeface="Arial"/>
              <a:cs typeface="Arial"/>
              <a:sym typeface="Arial"/>
            </a:endParaRPr>
          </a:p>
          <a:p>
            <a:pPr marL="0" lvl="0" indent="0" algn="l" rtl="0">
              <a:spcBef>
                <a:spcPts val="0"/>
              </a:spcBef>
              <a:spcAft>
                <a:spcPts val="0"/>
              </a:spcAft>
              <a:buNone/>
            </a:pPr>
            <a:r>
              <a:rPr lang="en-US" sz="1100" dirty="0">
                <a:latin typeface="Arial"/>
                <a:ea typeface="Arial"/>
                <a:cs typeface="Arial"/>
                <a:sym typeface="Arial"/>
              </a:rPr>
              <a:t>Step 5: Place the link in the chat for participants to access. Go to the Google Document. Wait to see that the participants have claimed their slide. Ask if there are any clarifying questions. Place the link for the Reading Rockets site in the chat. </a:t>
            </a:r>
            <a:r>
              <a:rPr lang="en-US" dirty="0"/>
              <a:t>The Google Slide will be set up for participants to type on during the presentation. You will be able to access the template for your own use in the module directions. You will need to clear the conversations after each presentation should you want to use the slide again. </a:t>
            </a:r>
            <a:br>
              <a:rPr lang="en-US" dirty="0"/>
            </a:br>
            <a:endParaRPr lang="en-US" dirty="0"/>
          </a:p>
          <a:p>
            <a:pPr marL="0" indent="0"/>
            <a:r>
              <a:rPr lang="en-US" sz="1200" b="1" i="0" u="none" strike="noStrike" cap="none" dirty="0">
                <a:solidFill>
                  <a:schemeClr val="dk1"/>
                </a:solidFill>
                <a:effectLst/>
                <a:latin typeface="Calibri"/>
                <a:ea typeface="Calibri"/>
                <a:cs typeface="Calibri"/>
                <a:sym typeface="Calibri"/>
              </a:rPr>
              <a:t>If Virtual:  </a:t>
            </a: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Do:</a:t>
            </a:r>
            <a:r>
              <a:rPr lang="en-US" sz="1200" b="0" i="0" u="none" strike="noStrike" cap="none" dirty="0">
                <a:solidFill>
                  <a:schemeClr val="dk1"/>
                </a:solidFill>
                <a:effectLst/>
                <a:latin typeface="Calibri"/>
                <a:ea typeface="Calibri"/>
                <a:cs typeface="Calibri"/>
                <a:sym typeface="Calibri"/>
              </a:rPr>
              <a:t> Number of participants to designate who has which slide to make notes of the learning. </a:t>
            </a:r>
          </a:p>
          <a:p>
            <a:pPr marL="0" indent="0"/>
            <a:r>
              <a:rPr lang="en-US" sz="1200" b="0" i="0" u="none" strike="noStrike" cap="none" dirty="0">
                <a:solidFill>
                  <a:schemeClr val="dk1"/>
                </a:solidFill>
                <a:effectLst/>
                <a:latin typeface="Calibri"/>
                <a:ea typeface="Calibri"/>
                <a:cs typeface="Calibri"/>
                <a:sym typeface="Calibri"/>
              </a:rPr>
              <a:t> </a:t>
            </a:r>
          </a:p>
          <a:p>
            <a:pPr marL="0" indent="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I am going to assign a slide for you to make notes of your learning. As you read, please take a moment to go to the Google Slides to find the slide with your number to add your thoughts and questions. What can I clarify for you?</a:t>
            </a:r>
          </a:p>
          <a:p>
            <a:pPr marL="0" lvl="0" indent="0" algn="l" rtl="0">
              <a:spcBef>
                <a:spcPts val="0"/>
              </a:spcBef>
              <a:spcAft>
                <a:spcPts val="0"/>
              </a:spcAft>
              <a:buNone/>
            </a:pPr>
            <a:endParaRPr dirty="0"/>
          </a:p>
        </p:txBody>
      </p:sp>
      <p:sp>
        <p:nvSpPr>
          <p:cNvPr id="139" name="Google Shape;139;gcf7a5fa8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d433986c2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d433986c2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page can be used if you are presenting virtually, and you want your participants to post answers to the prompts from the questions on the previous slide. Others may chose to type in the chat. If you have a small group, they can unmute and share.  </a:t>
            </a:r>
            <a:br>
              <a:rPr lang="en-US" dirty="0"/>
            </a:br>
            <a:endParaRPr dirty="0"/>
          </a:p>
          <a:p>
            <a:pPr marL="0" lvl="0" indent="0" algn="l" rtl="0">
              <a:spcBef>
                <a:spcPts val="0"/>
              </a:spcBef>
              <a:spcAft>
                <a:spcPts val="0"/>
              </a:spcAft>
              <a:buNone/>
            </a:pPr>
            <a:r>
              <a:rPr lang="en-US" b="1" dirty="0"/>
              <a:t>To Say: </a:t>
            </a:r>
            <a:r>
              <a:rPr lang="en-US" dirty="0"/>
              <a:t>Based on what you read about the Simple View of Reading, let’s go back and read what others have posted.</a:t>
            </a:r>
            <a:endParaRPr dirty="0"/>
          </a:p>
          <a:p>
            <a:pPr marL="171450" lvl="0" indent="-171450" algn="l" rtl="0">
              <a:spcBef>
                <a:spcPts val="0"/>
              </a:spcBef>
              <a:spcAft>
                <a:spcPts val="0"/>
              </a:spcAft>
              <a:buFont typeface="Arial" panose="020B0604020202020204" pitchFamily="34" charset="0"/>
              <a:buChar char="•"/>
            </a:pPr>
            <a:r>
              <a:rPr lang="en-US" dirty="0"/>
              <a:t>We would like to have an open conversation about your celebrations. You can take a moment to add a star in the presenters notes section</a:t>
            </a:r>
            <a:r>
              <a:rPr lang="en-US" baseline="0" dirty="0"/>
              <a:t> located under this slide and type your thoughts. </a:t>
            </a:r>
            <a:endParaRPr dirty="0"/>
          </a:p>
          <a:p>
            <a:pPr marL="171450" lvl="0" indent="-171450" algn="l" rtl="0">
              <a:spcBef>
                <a:spcPts val="0"/>
              </a:spcBef>
              <a:spcAft>
                <a:spcPts val="0"/>
              </a:spcAft>
              <a:buFont typeface="Arial" panose="020B0604020202020204" pitchFamily="34" charset="0"/>
              <a:buChar char="•"/>
            </a:pPr>
            <a:r>
              <a:rPr lang="en-US" dirty="0"/>
              <a:t>What is one thing you saw that was similar to you?</a:t>
            </a:r>
            <a:endParaRPr dirty="0"/>
          </a:p>
          <a:p>
            <a:pPr marL="171450" lvl="0" indent="-171450" algn="l" rtl="0">
              <a:spcBef>
                <a:spcPts val="0"/>
              </a:spcBef>
              <a:spcAft>
                <a:spcPts val="0"/>
              </a:spcAft>
              <a:buFont typeface="Arial" panose="020B0604020202020204" pitchFamily="34" charset="0"/>
              <a:buChar char="•"/>
            </a:pPr>
            <a:r>
              <a:rPr lang="en-US" dirty="0"/>
              <a:t>What was one thing that was vastly different from yours?</a:t>
            </a:r>
            <a:endParaRPr dirty="0"/>
          </a:p>
          <a:p>
            <a:pPr marL="171450" lvl="0" indent="-171450" algn="l" rtl="0">
              <a:spcBef>
                <a:spcPts val="0"/>
              </a:spcBef>
              <a:spcAft>
                <a:spcPts val="0"/>
              </a:spcAft>
              <a:buFont typeface="Arial" panose="020B0604020202020204" pitchFamily="34" charset="0"/>
              <a:buChar char="•"/>
            </a:pPr>
            <a:r>
              <a:rPr lang="en-US" dirty="0"/>
              <a:t>You can unmute or share some common thoughts. </a:t>
            </a:r>
            <a:endParaRPr dirty="0"/>
          </a:p>
        </p:txBody>
      </p:sp>
      <p:sp>
        <p:nvSpPr>
          <p:cNvPr id="149" name="Google Shape;149;gd433986c2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f10fd5e2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f10fd5e2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The Simple View of Reading is a formula demonstrating the widely accepted view that reading has two basic components: word recognition (decoding) and language comprehension.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Let’s recap on what we read in this article. The Simple View of Reading is a formula demonstrating the widely accepted view that reading has two basic components: word recognition (decoding) and language comprehension. The simple view formula has been supported and validated by a number of research studies. Understanding the formula will help educators with assessing reading weaknesses and providing appropriate instruction.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a:r>
              <a:rPr lang="en-US" sz="1200" b="0" i="0" u="none" strike="noStrike" cap="none" dirty="0">
                <a:solidFill>
                  <a:schemeClr val="dk1"/>
                </a:solidFill>
                <a:effectLst/>
                <a:latin typeface="Calibri"/>
                <a:ea typeface="Calibri"/>
                <a:cs typeface="Calibri"/>
                <a:sym typeface="Calibri"/>
              </a:rPr>
              <a:t>In this model</a:t>
            </a:r>
          </a:p>
          <a:p>
            <a:pPr marL="0" lvl="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D</a:t>
            </a:r>
            <a:r>
              <a:rPr lang="en-US" sz="1200" b="0" i="0" u="none" strike="noStrike" cap="none" dirty="0">
                <a:solidFill>
                  <a:schemeClr val="dk1"/>
                </a:solidFill>
                <a:effectLst/>
                <a:latin typeface="Calibri"/>
                <a:ea typeface="Calibri"/>
                <a:cs typeface="Calibri"/>
                <a:sym typeface="Calibri"/>
              </a:rPr>
              <a:t> represents Decoding which is defined as, “efficient word recognition."</a:t>
            </a:r>
          </a:p>
          <a:p>
            <a:pPr marL="0" lvl="0">
              <a:buFont typeface="Arial" panose="020B0604020202020204" pitchFamily="34" charset="0"/>
              <a:buChar char="•"/>
            </a:pPr>
            <a:r>
              <a:rPr lang="en-US" sz="1200" b="1" i="0" u="none" strike="noStrike" cap="none" dirty="0">
                <a:solidFill>
                  <a:schemeClr val="dk1"/>
                </a:solidFill>
                <a:effectLst/>
                <a:latin typeface="Calibri"/>
                <a:ea typeface="Calibri"/>
                <a:cs typeface="Calibri"/>
                <a:sym typeface="Calibri"/>
              </a:rPr>
              <a:t>LC</a:t>
            </a:r>
            <a:r>
              <a:rPr lang="en-US" sz="1200" b="0" i="0" u="none" strike="noStrike" cap="none" dirty="0">
                <a:solidFill>
                  <a:schemeClr val="dk1"/>
                </a:solidFill>
                <a:effectLst/>
                <a:latin typeface="Calibri"/>
                <a:ea typeface="Calibri"/>
                <a:cs typeface="Calibri"/>
                <a:sym typeface="Calibri"/>
              </a:rPr>
              <a:t> represents Language Comprehension or, “the ability to derive meaning from spoken words."</a:t>
            </a:r>
          </a:p>
          <a:p>
            <a:pPr marL="228600" lvl="0" defTabSz="228600">
              <a:spcBef>
                <a:spcPts val="0"/>
              </a:spcBef>
              <a:buSzPct val="100000"/>
              <a:buFont typeface="Arial" panose="020B0604020202020204" pitchFamily="34" charset="0"/>
              <a:buChar char="•"/>
              <a:tabLst>
                <a:tab pos="228600" algn="l"/>
              </a:tabLst>
            </a:pPr>
            <a:r>
              <a:rPr lang="en-US" sz="1200" b="1" i="0" u="none" strike="noStrike" cap="none" dirty="0">
                <a:solidFill>
                  <a:schemeClr val="dk1"/>
                </a:solidFill>
                <a:effectLst/>
                <a:latin typeface="Calibri"/>
                <a:ea typeface="Calibri"/>
                <a:cs typeface="Calibri"/>
                <a:sym typeface="Calibri"/>
              </a:rPr>
              <a:t>Multiplied</a:t>
            </a:r>
            <a:r>
              <a:rPr lang="en-US" sz="1200" b="0" i="0" u="none" strike="noStrike" cap="none" dirty="0">
                <a:solidFill>
                  <a:schemeClr val="dk1"/>
                </a:solidFill>
                <a:effectLst/>
                <a:latin typeface="Calibri"/>
                <a:ea typeface="Calibri"/>
                <a:cs typeface="Calibri"/>
                <a:sym typeface="Calibri"/>
              </a:rPr>
              <a:t> together you have RC or Reading Comprehension. Reading Comprehension is defined as, “the ability to perceive          words and derive meaning from print." </a:t>
            </a:r>
            <a:br>
              <a:rPr lang="en-US" sz="1200" b="0" i="0" u="none" strike="noStrike" cap="none" dirty="0">
                <a:solidFill>
                  <a:schemeClr val="dk1"/>
                </a:solidFill>
                <a:effectLst/>
                <a:latin typeface="Calibri"/>
                <a:ea typeface="Calibri"/>
                <a:cs typeface="Calibri"/>
                <a:sym typeface="Calibri"/>
              </a:rPr>
            </a:br>
            <a:r>
              <a:rPr lang="en-US" sz="1200" b="0" i="0" u="none" strike="noStrike" cap="none" dirty="0">
                <a:solidFill>
                  <a:schemeClr val="dk1"/>
                </a:solidFill>
                <a:effectLst/>
                <a:latin typeface="Calibri"/>
                <a:ea typeface="Calibri"/>
                <a:cs typeface="Calibri"/>
                <a:sym typeface="Calibri"/>
              </a:rPr>
              <a:t> </a:t>
            </a:r>
          </a:p>
          <a:p>
            <a:pPr marL="0"/>
            <a:r>
              <a:rPr lang="en-US" sz="1200" b="0" i="0" u="none" strike="noStrike" cap="none" dirty="0">
                <a:solidFill>
                  <a:schemeClr val="dk1"/>
                </a:solidFill>
                <a:effectLst/>
                <a:latin typeface="Calibri"/>
                <a:ea typeface="Calibri"/>
                <a:cs typeface="Calibri"/>
                <a:sym typeface="Calibri"/>
              </a:rPr>
              <a:t>Notice the formula is one involving multiplication not addition. That’s important because it means when one is weak you can’t just compensate with a heavier dose of the other. A student needs both to be a successful reader. Reading comprehension scores will NOT be an average of decoding (D) skills and language comprehension (LC).</a:t>
            </a:r>
          </a:p>
          <a:p>
            <a:pPr marL="0"/>
            <a:r>
              <a:rPr lang="en-US" sz="1200" b="0" i="0" u="none" strike="noStrike" cap="none" dirty="0">
                <a:solidFill>
                  <a:schemeClr val="dk1"/>
                </a:solidFill>
                <a:effectLst/>
                <a:latin typeface="Calibri"/>
                <a:ea typeface="Calibri"/>
                <a:cs typeface="Calibri"/>
                <a:sym typeface="Calibri"/>
              </a:rPr>
              <a:t> </a:t>
            </a:r>
          </a:p>
          <a:p>
            <a:pPr marL="0"/>
            <a:r>
              <a:rPr lang="en-US" sz="1200" b="1" i="0" u="none" strike="noStrike" cap="none" dirty="0">
                <a:solidFill>
                  <a:schemeClr val="dk1"/>
                </a:solidFill>
                <a:effectLst/>
                <a:latin typeface="Calibri"/>
                <a:ea typeface="Calibri"/>
                <a:cs typeface="Calibri"/>
                <a:sym typeface="Calibri"/>
              </a:rPr>
              <a:t>Intervention for struggling readers is effective only when it addresses the student’s specific weakness, which may be decoding, language comprehension, or both.</a:t>
            </a:r>
            <a:endParaRPr lang="en-US" sz="1200" b="0" i="0" u="none" strike="noStrike" cap="none" dirty="0">
              <a:solidFill>
                <a:schemeClr val="dk1"/>
              </a:solidFill>
              <a:effectLst/>
              <a:latin typeface="Calibri"/>
              <a:ea typeface="Calibri"/>
              <a:cs typeface="Calibri"/>
              <a:sym typeface="Calibri"/>
            </a:endParaRPr>
          </a:p>
          <a:p>
            <a:pPr marL="22860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Intervention instruction focused on developing content knowledge or comprehension strategies will benefit struggling readers only if they have a weakness in language comprehension.</a:t>
            </a:r>
          </a:p>
          <a:p>
            <a:pPr marL="22860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Struggling readers of all ages can have decoding weaknesses; explicit instruction in decoding will be necessary to improve their reading comprehension.</a:t>
            </a:r>
          </a:p>
          <a:p>
            <a:pPr marL="0" lvl="0" indent="0" algn="l" rtl="0">
              <a:spcBef>
                <a:spcPts val="1000"/>
              </a:spcBef>
              <a:spcAft>
                <a:spcPts val="0"/>
              </a:spcAft>
              <a:buNone/>
            </a:pPr>
            <a:endParaRPr dirty="0">
              <a:latin typeface="Arial"/>
              <a:ea typeface="Arial"/>
              <a:cs typeface="Arial"/>
              <a:sym typeface="Arial"/>
            </a:endParaRPr>
          </a:p>
        </p:txBody>
      </p:sp>
      <p:sp>
        <p:nvSpPr>
          <p:cNvPr id="158" name="Google Shape;158;gbf10fd5e2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bf10fd5e2d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bf10fd5e2d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In the Simple View formula, the values of D and LC must be between 0 and 1 (or 0 percent and 100 percent). A score of ‘0’ means no skill or ability at all, while ‘1’ indicates perfection. A student’s reading comprehension will always be equal to the lowest variable of decoding or language comprehension. An example of this is a student who has poor decoding skills and would score at .50 or greater and scores a 1 in language comprehension skills. When you multiply the .50 by 1, you will get an overall reading comprehension score of .50.  </a:t>
            </a:r>
          </a:p>
          <a:p>
            <a:pPr marL="0" indent="0"/>
            <a:r>
              <a:rPr lang="en-US" sz="1200" b="1" i="0" u="none" strike="noStrike" cap="none" dirty="0">
                <a:solidFill>
                  <a:schemeClr val="dk1"/>
                </a:solidFill>
                <a:effectLst/>
                <a:latin typeface="Calibri"/>
                <a:ea typeface="Calibri"/>
                <a:cs typeface="Calibri"/>
                <a:sym typeface="Calibri"/>
              </a:rPr>
              <a:t> </a:t>
            </a: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The Simple View formula makes it clear that strong reading comprehension cannot occur unless both decoding skills and language comprehension abilities are strong.</a:t>
            </a:r>
            <a:endParaRPr lang="en-US"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must teach students to decode expertly as early as possible. When students can decode expertly, their reading comprehension capabilities equal their language comprehension abilities.</a:t>
            </a:r>
          </a:p>
          <a:p>
            <a:pPr marL="171450" lvl="0" indent="-17145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We must provide students with strong content knowledge in many domains at all grade levels in order for them to develop adequate language comprehension abilities.</a:t>
            </a:r>
          </a:p>
          <a:p>
            <a:pPr marL="0" lvl="0" indent="0" algn="l" rtl="0">
              <a:spcBef>
                <a:spcPts val="1000"/>
              </a:spcBef>
              <a:spcAft>
                <a:spcPts val="0"/>
              </a:spcAft>
              <a:buNone/>
            </a:pPr>
            <a:endParaRPr dirty="0">
              <a:latin typeface="Arial"/>
              <a:ea typeface="Arial"/>
              <a:cs typeface="Arial"/>
              <a:sym typeface="Arial"/>
            </a:endParaRPr>
          </a:p>
        </p:txBody>
      </p:sp>
      <p:sp>
        <p:nvSpPr>
          <p:cNvPr id="158" name="Google Shape;158;gbf10fd5e2d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dirty="0"/>
          </a:p>
        </p:txBody>
      </p:sp>
    </p:spTree>
    <p:extLst>
      <p:ext uri="{BB962C8B-B14F-4D97-AF65-F5344CB8AC3E}">
        <p14:creationId xmlns:p14="http://schemas.microsoft.com/office/powerpoint/2010/main" val="349839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c6a2ac0db8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c6a2ac0db8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 </a:t>
            </a:r>
            <a:r>
              <a:rPr lang="en-US" sz="1200" b="0" i="0" u="none" strike="noStrike" cap="none" dirty="0">
                <a:solidFill>
                  <a:schemeClr val="dk1"/>
                </a:solidFill>
                <a:effectLst/>
                <a:latin typeface="Calibri"/>
                <a:ea typeface="Calibri"/>
                <a:cs typeface="Calibri"/>
                <a:sym typeface="Calibri"/>
              </a:rPr>
              <a:t>You will follow the </a:t>
            </a:r>
            <a:r>
              <a:rPr lang="en-US" sz="1200" b="1" i="0" u="none" strike="noStrike" cap="none" dirty="0">
                <a:solidFill>
                  <a:schemeClr val="dk1"/>
                </a:solidFill>
                <a:effectLst/>
                <a:latin typeface="Calibri"/>
                <a:ea typeface="Calibri"/>
                <a:cs typeface="Calibri"/>
                <a:sym typeface="Calibri"/>
              </a:rPr>
              <a:t>“</a:t>
            </a:r>
            <a:r>
              <a:rPr lang="en-US" sz="1200" b="1" i="0" u="sng" strike="noStrike" cap="none" dirty="0">
                <a:solidFill>
                  <a:schemeClr val="dk1"/>
                </a:solidFill>
                <a:effectLst/>
                <a:latin typeface="Calibri"/>
                <a:ea typeface="Calibri"/>
                <a:cs typeface="Calibri"/>
                <a:sym typeface="Calibri"/>
              </a:rPr>
              <a:t>Script</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instructions for the Reading Rope and explain the elements of reading. (Estimated Time: Eight minutes)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Do: </a:t>
            </a:r>
            <a:r>
              <a:rPr lang="en-US" sz="1200" b="0" i="0" u="none" strike="noStrike" cap="none" dirty="0">
                <a:solidFill>
                  <a:schemeClr val="dk1"/>
                </a:solidFill>
                <a:effectLst/>
                <a:latin typeface="Calibri"/>
                <a:ea typeface="Calibri"/>
                <a:cs typeface="Calibri"/>
                <a:sym typeface="Calibri"/>
              </a:rPr>
              <a:t>Provide supplies for making the Reading Rope. Follow the “</a:t>
            </a:r>
            <a:r>
              <a:rPr lang="en-US" sz="1200" b="1" i="0" u="sng" strike="noStrike" cap="none" dirty="0">
                <a:solidFill>
                  <a:schemeClr val="dk1"/>
                </a:solidFill>
                <a:effectLst/>
                <a:latin typeface="Calibri"/>
                <a:ea typeface="Calibri"/>
                <a:cs typeface="Calibri"/>
                <a:sym typeface="Calibri"/>
              </a:rPr>
              <a:t>Script</a:t>
            </a:r>
            <a:r>
              <a:rPr lang="en-US" sz="1200" b="0" i="0" u="none" strike="noStrike" cap="none" dirty="0">
                <a:solidFill>
                  <a:schemeClr val="dk1"/>
                </a:solidFill>
                <a:effectLst/>
                <a:latin typeface="Calibri"/>
                <a:ea typeface="Calibri"/>
                <a:cs typeface="Calibri"/>
                <a:sym typeface="Calibri"/>
              </a:rPr>
              <a:t>” Instructions for making the Reading Rope.</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indent="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One of the other anchors that came out of those researching the different elements of reading to target for intervention and instruction was Scarborough’s Reading Rope. At this time, I would like you to build the Reading Rope, and label the elements that are needed for skilled readers. These are the skills good readers fluently combine to comprehend building meaning from print. Take a moment to place your string, yarn, or pipe cleaners,</a:t>
            </a:r>
            <a:r>
              <a:rPr lang="en-US" sz="1200" b="0" i="0" u="none" strike="noStrike" cap="none" baseline="0"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address labels or sticky notes in front of you. If we were face-to-face, we would have the labels printed for you using the elements listed in the boxes on the left side of each strand. Please take a minute to place those terms on your labels or sticky notes.</a:t>
            </a:r>
          </a:p>
          <a:p>
            <a:pPr marL="0" lvl="0" indent="0" algn="l" rtl="0">
              <a:spcBef>
                <a:spcPts val="0"/>
              </a:spcBef>
              <a:spcAft>
                <a:spcPts val="0"/>
              </a:spcAft>
              <a:buNone/>
            </a:pPr>
            <a:endParaRPr sz="1150" dirty="0">
              <a:solidFill>
                <a:srgbClr val="444444"/>
              </a:solidFill>
              <a:highlight>
                <a:srgbClr val="FFFFFF"/>
              </a:highlight>
              <a:latin typeface="Arial"/>
              <a:ea typeface="Arial"/>
              <a:cs typeface="Arial"/>
              <a:sym typeface="Arial"/>
            </a:endParaRPr>
          </a:p>
        </p:txBody>
      </p:sp>
      <p:sp>
        <p:nvSpPr>
          <p:cNvPr id="183" name="Google Shape;183;gc6a2ac0db8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c733278906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c733278906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Current research has begun to reveal where the processing occurs inside the brain (Papanicolaou, Pugh, Simos, and Mencl (2004) and Richards (2001)) have great descriptions.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Do:</a:t>
            </a:r>
            <a:br>
              <a:rPr lang="en-US" sz="1200" b="1"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While some research projects looked to identify the elements we could develop more intentionally through intervention or instruction in literacy, others began to look inside the human body to see how we learn.</a:t>
            </a:r>
            <a:r>
              <a:rPr lang="en-US" sz="1200" b="1" i="0"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Brain imaging provides us with the reality of what actually happens inside of a person’s brain as they read. How many of you have ever had an MRI? (Pause to give participants time to respond). So, you know that an MRI will light up to show regions of the brain where blood flow (activity processing) is happening. Advances in MRI have led to what we call Functional Magnetic Reasoning Image or fMRI which map which sections of the brain are active. </a:t>
            </a:r>
          </a:p>
          <a:p>
            <a:pPr marL="0"/>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Sally Shaywitz was the first to find that you can actually look at the brain to find which areas are linked to reading. The portions of the brain that are activated during reading light up when reading and will appear during an fMRI. Images of the brain taken during reading tasks with strong readers looks different than those who are struggling readers. There was a definite signature of non-activation in people who were struggling readers no matter the age or grade. This led to even more studies looking at brain activity. Sally opened the door for us to start identifying which regions needed to be activated to become a strong, successful reader. Struggling readers had less activation in the left hemisphere but there were instructional activities that would light up that portion.</a:t>
            </a:r>
          </a:p>
          <a:p>
            <a:pPr marL="0"/>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More information below if needed:</a:t>
            </a:r>
          </a:p>
          <a:p>
            <a:pPr marL="0"/>
            <a:r>
              <a:rPr lang="en-US" sz="1200" b="0" i="0" u="none" strike="noStrike" cap="none" dirty="0">
                <a:solidFill>
                  <a:schemeClr val="dk1"/>
                </a:solidFill>
                <a:effectLst/>
                <a:latin typeface="Calibri"/>
                <a:ea typeface="Calibri"/>
                <a:cs typeface="Calibri"/>
                <a:sym typeface="Calibri"/>
              </a:rPr>
              <a:t>Researchers have used fMRI allowing people to stay alert and perform tasks while under the magnet. The image can reveal which sections of the brain light up due to activity. The fMRI can document the different areas of the brain that are activated with different readers.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Several studies using functional imaging techniques that compared the brain activation patterns of readers with and without dyslexia show potentially important patterns of differences. We might expect that readers with reading disability would show under-activation in areas where they are weaker and over-activation in other areas in order to compensate, and that is exactly what many researchers have found (e.g., Shaywitz et al.,1998). Shaywitz found that the brain uses the same regions while reading/sharing the same patterns. Poor readers do not show those necessary patterns. But those patterns can be formed with good instruction.</a:t>
            </a:r>
          </a:p>
          <a:p>
            <a:pPr marL="0" lvl="0" indent="0" algn="l" rtl="0">
              <a:spcBef>
                <a:spcPts val="0"/>
              </a:spcBef>
              <a:spcAft>
                <a:spcPts val="0"/>
              </a:spcAft>
              <a:buNone/>
            </a:pPr>
            <a:endParaRPr dirty="0"/>
          </a:p>
        </p:txBody>
      </p:sp>
      <p:sp>
        <p:nvSpPr>
          <p:cNvPr id="192" name="Google Shape;192;gc733278906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c733278906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c733278906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a:t>
            </a:r>
            <a:r>
              <a:rPr lang="en-US" sz="1200" b="0" i="1" u="none" strike="noStrike" cap="none" dirty="0">
                <a:solidFill>
                  <a:schemeClr val="dk1"/>
                </a:solidFill>
                <a:effectLst/>
                <a:latin typeface="Calibri"/>
                <a:ea typeface="Calibri"/>
                <a:cs typeface="Calibri"/>
                <a:sym typeface="Calibri"/>
              </a:rPr>
              <a:t>Simos et al, 2005 </a:t>
            </a:r>
            <a:r>
              <a:rPr lang="en-US" sz="1200" b="0" i="0" u="none" strike="noStrike" cap="none" dirty="0">
                <a:solidFill>
                  <a:schemeClr val="dk1"/>
                </a:solidFill>
                <a:effectLst/>
                <a:latin typeface="Calibri"/>
                <a:ea typeface="Calibri"/>
                <a:cs typeface="Calibri"/>
                <a:sym typeface="Calibri"/>
              </a:rPr>
              <a:t>documents how intervention can rewire the brain.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Do: </a:t>
            </a:r>
            <a:br>
              <a:rPr lang="en-US" sz="1200" b="1"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1" i="0" u="none" strike="noStrike" cap="none" dirty="0">
                <a:solidFill>
                  <a:schemeClr val="dk1"/>
                </a:solidFill>
                <a:effectLst/>
                <a:latin typeface="Calibri"/>
                <a:ea typeface="Calibri"/>
                <a:cs typeface="Calibri"/>
                <a:sym typeface="Calibri"/>
              </a:rPr>
              <a:t>To Say: </a:t>
            </a:r>
            <a:r>
              <a:rPr lang="en-US" sz="1200" b="0" i="0" u="none" strike="noStrike" cap="none" dirty="0">
                <a:solidFill>
                  <a:schemeClr val="dk1"/>
                </a:solidFill>
                <a:effectLst/>
                <a:latin typeface="Calibri"/>
                <a:ea typeface="Calibri"/>
                <a:cs typeface="Calibri"/>
                <a:sym typeface="Calibri"/>
              </a:rPr>
              <a:t>Others followed in the field of research to determine if, when, and how long it would take for intervention or instruction to change the brain. Was it possible for everyone to become a successful reader? Yes!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In this photo, you can see the difference intervention makes with an at-risk reader. More parts of the brain are firing and in the appropriate areas needed for literacy. Take a moment to notice the difference in the left hemisphere</a:t>
            </a:r>
            <a:r>
              <a:rPr lang="en-US" sz="1200" b="0" i="0" u="none" strike="noStrike" cap="none" baseline="0" dirty="0">
                <a:solidFill>
                  <a:schemeClr val="dk1"/>
                </a:solidFill>
                <a:effectLst/>
                <a:latin typeface="Calibri"/>
                <a:ea typeface="Calibri"/>
                <a:cs typeface="Calibri"/>
                <a:sym typeface="Calibri"/>
              </a:rPr>
              <a:t> and how </a:t>
            </a:r>
            <a:r>
              <a:rPr lang="en-US" sz="1200" b="0" i="0" u="none" strike="noStrike" cap="none" dirty="0">
                <a:solidFill>
                  <a:schemeClr val="dk1"/>
                </a:solidFill>
                <a:effectLst/>
                <a:latin typeface="Calibri"/>
                <a:ea typeface="Calibri"/>
                <a:cs typeface="Calibri"/>
                <a:sym typeface="Calibri"/>
              </a:rPr>
              <a:t>it more closely resembles the activity seen in good readers. </a:t>
            </a:r>
            <a:r>
              <a:rPr lang="en-US" sz="1200" b="1" i="0" u="sng" strike="noStrike" cap="none" dirty="0">
                <a:solidFill>
                  <a:schemeClr val="dk1"/>
                </a:solidFill>
                <a:effectLst/>
                <a:latin typeface="Calibri"/>
                <a:ea typeface="Calibri"/>
                <a:cs typeface="Calibri"/>
                <a:sym typeface="Calibri"/>
                <a:hlinkClick r:id="rId3"/>
              </a:rPr>
              <a:t>https://www.commlearn.com/dyslexia-and-the-brain/</a:t>
            </a: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Clr>
                <a:schemeClr val="dk1"/>
              </a:buClr>
              <a:buSzPts val="1100"/>
              <a:buFont typeface="Arial"/>
              <a:buNone/>
            </a:pPr>
            <a:endParaRPr b="1" dirty="0"/>
          </a:p>
        </p:txBody>
      </p:sp>
      <p:sp>
        <p:nvSpPr>
          <p:cNvPr id="204" name="Google Shape;204;gc733278906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53a84243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53a84243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a:r>
              <a:rPr lang="en-US" sz="1200" b="1" i="0" u="none" strike="noStrike" cap="none" dirty="0">
                <a:solidFill>
                  <a:schemeClr val="dk1"/>
                </a:solidFill>
                <a:effectLst/>
                <a:latin typeface="Calibri"/>
                <a:ea typeface="Calibri"/>
                <a:cs typeface="Calibri"/>
                <a:sym typeface="Calibri"/>
              </a:rPr>
              <a:t>To Know</a:t>
            </a:r>
            <a:r>
              <a:rPr lang="en-US" sz="1200" b="0" i="0" u="none" strike="noStrike" cap="none" dirty="0">
                <a:solidFill>
                  <a:schemeClr val="dk1"/>
                </a:solidFill>
                <a:effectLst/>
                <a:latin typeface="Calibri"/>
                <a:ea typeface="Calibri"/>
                <a:cs typeface="Calibri"/>
                <a:sym typeface="Calibri"/>
              </a:rPr>
              <a:t>: Dr. Stanislas Dehaene has completed multiple studies on the brain and published the book, "Reading in the Brain." For more information go to </a:t>
            </a:r>
            <a:r>
              <a:rPr lang="en-US" sz="1200" b="0" i="0" u="sng" strike="noStrike" cap="none" dirty="0">
                <a:solidFill>
                  <a:schemeClr val="dk1"/>
                </a:solidFill>
                <a:effectLst/>
                <a:latin typeface="Calibri"/>
                <a:ea typeface="Calibri"/>
                <a:cs typeface="Calibri"/>
                <a:sym typeface="Calibri"/>
                <a:hlinkClick r:id="rId3"/>
              </a:rPr>
              <a:t>https://www.youtube.com/watch?v=25GI3-kiLdo&amp;t=72s</a:t>
            </a:r>
            <a:r>
              <a:rPr lang="en-US" sz="1200" b="0" i="0" u="none" strike="noStrike" cap="none" dirty="0">
                <a:solidFill>
                  <a:schemeClr val="dk1"/>
                </a:solidFill>
                <a:effectLst/>
                <a:latin typeface="Calibri"/>
                <a:ea typeface="Calibri"/>
                <a:cs typeface="Calibri"/>
                <a:sym typeface="Calibri"/>
              </a:rPr>
              <a:t> and </a:t>
            </a:r>
            <a:r>
              <a:rPr lang="en-US" sz="1200" b="0" i="0" u="sng" strike="noStrike" cap="none" dirty="0">
                <a:solidFill>
                  <a:schemeClr val="dk1"/>
                </a:solidFill>
                <a:effectLst/>
                <a:latin typeface="Calibri"/>
                <a:ea typeface="Calibri"/>
                <a:cs typeface="Calibri"/>
                <a:sym typeface="Calibri"/>
                <a:hlinkClick r:id="rId4"/>
              </a:rPr>
              <a:t>https://www.youtube.com/watch?v=MSy685vNqYk&amp;t=259s</a:t>
            </a:r>
            <a:r>
              <a:rPr lang="en-US" sz="1200" b="0" i="0" u="sng"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 </a:t>
            </a:r>
          </a:p>
          <a:p>
            <a:pPr marL="0"/>
            <a:r>
              <a:rPr lang="en-US" sz="1200" b="1" i="0" u="none" strike="noStrike" cap="none" dirty="0">
                <a:solidFill>
                  <a:schemeClr val="dk1"/>
                </a:solidFill>
                <a:effectLst/>
                <a:latin typeface="Calibri"/>
                <a:ea typeface="Calibri"/>
                <a:cs typeface="Calibri"/>
                <a:sym typeface="Calibri"/>
              </a:rPr>
              <a:t>To Say:</a:t>
            </a:r>
            <a:r>
              <a:rPr lang="en-US" sz="1200" b="0" i="0" u="none" strike="noStrike" cap="none" dirty="0">
                <a:solidFill>
                  <a:schemeClr val="dk1"/>
                </a:solidFill>
                <a:effectLst/>
                <a:latin typeface="Calibri"/>
                <a:ea typeface="Calibri"/>
                <a:cs typeface="Calibri"/>
                <a:sym typeface="Calibri"/>
              </a:rPr>
              <a:t> Dr. Stanislas Dehaene has completed multiple studies on the brain, and has found how several areas of the brain are used to read, speak, process letters, sounds, and words. He also found that the pathways needed for reading can be found in all readers of all cultures in the same locations. Poor readers do not have those same activation areas. However, those areas can be rewired to activate with intervention and instruction. </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Take a moment and sketch a brain. Place a dot to represent the areas of the brain which are needed for successful reading.</a:t>
            </a:r>
          </a:p>
          <a:p>
            <a:pPr marL="0"/>
            <a:r>
              <a:rPr lang="en-US" sz="1200" b="0" i="0" u="none" strike="noStrike" cap="none" dirty="0">
                <a:solidFill>
                  <a:schemeClr val="dk1"/>
                </a:solidFill>
                <a:effectLst/>
                <a:latin typeface="Calibri"/>
                <a:ea typeface="Calibri"/>
                <a:cs typeface="Calibri"/>
                <a:sym typeface="Calibri"/>
              </a:rPr>
              <a:t>You will want to take note of</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Pronunciation and articulation</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Access to meaning</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Visual input - where we see the letter and words</a:t>
            </a:r>
          </a:p>
          <a:p>
            <a:pPr marL="0" lvl="0">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Visual word form area - when words become automatic sight words</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There are many areas which must be activated. So, draw a few lines to represent the highways that must be traveled between those centers to make meaning from speech to print.</a:t>
            </a:r>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pPr marL="0"/>
            <a:r>
              <a:rPr lang="en-US" sz="1200" b="0" i="0" u="none" strike="noStrike" cap="none" dirty="0">
                <a:solidFill>
                  <a:schemeClr val="dk1"/>
                </a:solidFill>
                <a:effectLst/>
                <a:latin typeface="Calibri"/>
                <a:ea typeface="Calibri"/>
                <a:cs typeface="Calibri"/>
                <a:sym typeface="Calibri"/>
              </a:rPr>
              <a:t>Several key findings currently drive the science of reading:</a:t>
            </a:r>
          </a:p>
          <a:p>
            <a:pPr marL="0" lvl="0">
              <a:buFont typeface="+mj-lt"/>
              <a:buAutoNum type="arabicPeriod"/>
            </a:pPr>
            <a:r>
              <a:rPr lang="en-US" sz="1200" b="0" i="0" u="none" strike="noStrike" cap="none" dirty="0">
                <a:solidFill>
                  <a:schemeClr val="dk1"/>
                </a:solidFill>
                <a:effectLst/>
                <a:latin typeface="Calibri"/>
                <a:ea typeface="Calibri"/>
                <a:cs typeface="Calibri"/>
                <a:sym typeface="Calibri"/>
              </a:rPr>
              <a:t>Routines and repetition on those pathways create super highways for automaticity and processing.</a:t>
            </a:r>
          </a:p>
          <a:p>
            <a:pPr marL="0" lvl="0">
              <a:buFont typeface="+mj-lt"/>
              <a:buAutoNum type="arabicPeriod"/>
            </a:pPr>
            <a:r>
              <a:rPr lang="en-US" sz="1200" b="0" i="0" u="none" strike="noStrike" cap="none" dirty="0">
                <a:solidFill>
                  <a:schemeClr val="dk1"/>
                </a:solidFill>
                <a:effectLst/>
                <a:latin typeface="Calibri"/>
                <a:ea typeface="Calibri"/>
                <a:cs typeface="Calibri"/>
                <a:sym typeface="Calibri"/>
              </a:rPr>
              <a:t>Those areas can be opened up to receive and process learning when using multimodal instruction.</a:t>
            </a:r>
          </a:p>
          <a:p>
            <a:pPr marL="228600" lvl="0">
              <a:buFont typeface="+mj-lt"/>
              <a:buAutoNum type="arabicPeriod"/>
            </a:pPr>
            <a:r>
              <a:rPr lang="en-US" sz="1200" b="0" i="0" u="none" strike="noStrike" cap="none" dirty="0">
                <a:solidFill>
                  <a:schemeClr val="dk1"/>
                </a:solidFill>
                <a:effectLst/>
                <a:latin typeface="Calibri"/>
                <a:ea typeface="Calibri"/>
                <a:cs typeface="Calibri"/>
                <a:sym typeface="Calibri"/>
              </a:rPr>
              <a:t>Research proved that if these pathways of different sensory processing were not activated a person could remain a struggling reader for life no matter the language or culture.</a:t>
            </a:r>
          </a:p>
          <a:p>
            <a:pPr marL="0" lvl="0">
              <a:buFont typeface="+mj-lt"/>
              <a:buAutoNum type="arabicPeriod"/>
            </a:pPr>
            <a:r>
              <a:rPr lang="en-US" sz="1200" b="0" i="0" u="none" strike="noStrike" cap="none" dirty="0">
                <a:solidFill>
                  <a:schemeClr val="dk1"/>
                </a:solidFill>
                <a:effectLst/>
                <a:latin typeface="Calibri"/>
                <a:ea typeface="Calibri"/>
                <a:cs typeface="Calibri"/>
                <a:sym typeface="Calibri"/>
              </a:rPr>
              <a:t>The younger a child was when the instruction occurred, the less repetitions were needed to change the brain.</a:t>
            </a:r>
            <a:endParaRPr dirty="0"/>
          </a:p>
        </p:txBody>
      </p:sp>
      <p:sp>
        <p:nvSpPr>
          <p:cNvPr id="211" name="Google Shape;211;gd53a84243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da0a00a93e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da0a00a93e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Hide this slide when presenting.</a:t>
            </a:r>
            <a:r>
              <a:rPr lang="en-US" baseline="0" dirty="0"/>
              <a:t> </a:t>
            </a:r>
            <a:r>
              <a:rPr lang="en-US" dirty="0"/>
              <a:t>This is the list of needed supplies.</a:t>
            </a:r>
            <a:br>
              <a:rPr lang="en-US" dirty="0"/>
            </a:br>
            <a:endParaRPr lang="en-US" dirty="0"/>
          </a:p>
        </p:txBody>
      </p:sp>
      <p:sp>
        <p:nvSpPr>
          <p:cNvPr id="57" name="Google Shape;57;gda0a00a93e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12720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c6a2ac0db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c6a2ac0db8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lang="en-US" dirty="0"/>
          </a:p>
          <a:p>
            <a:pPr marL="0" lvl="0" indent="0" algn="l" rtl="0">
              <a:spcBef>
                <a:spcPts val="0"/>
              </a:spcBef>
              <a:spcAft>
                <a:spcPts val="0"/>
              </a:spcAft>
              <a:buNone/>
            </a:pPr>
            <a:r>
              <a:rPr lang="en-US" b="1" dirty="0"/>
              <a:t>To Do: </a:t>
            </a:r>
            <a:r>
              <a:rPr lang="en-US" dirty="0"/>
              <a:t>Ask participants to return to their previous thoughts, and make adjustments as we achieve closure on this learning session. </a:t>
            </a:r>
            <a:br>
              <a:rPr lang="en-US" dirty="0"/>
            </a:br>
            <a:endParaRPr lang="en-US" dirty="0"/>
          </a:p>
          <a:p>
            <a:pPr marL="0" lvl="0" indent="0" algn="l" rtl="0">
              <a:spcBef>
                <a:spcPts val="0"/>
              </a:spcBef>
              <a:spcAft>
                <a:spcPts val="0"/>
              </a:spcAft>
              <a:buNone/>
            </a:pPr>
            <a:r>
              <a:rPr lang="en-US" b="1" dirty="0"/>
              <a:t>To Say</a:t>
            </a:r>
            <a:r>
              <a:rPr lang="en-US" dirty="0"/>
              <a:t>: Pull out the definition of reading you wrote several slides ago. Based on what we have shared regarding the Simple View of Reading, the Reading Rope, and the brain research, are there any adjustments that you would like to make to your definition of reading? We will give you a moment</a:t>
            </a:r>
            <a:r>
              <a:rPr lang="en-US" baseline="0" dirty="0"/>
              <a:t> </a:t>
            </a:r>
            <a:r>
              <a:rPr lang="en-US" dirty="0"/>
              <a:t>to make any adjustments you think are helpful to your definition.</a:t>
            </a:r>
            <a:endParaRPr lang="en-US" sz="950" dirty="0">
              <a:highlight>
                <a:srgbClr val="FFFFFF"/>
              </a:highlight>
              <a:latin typeface="Verdana"/>
              <a:ea typeface="Verdana"/>
              <a:cs typeface="Verdana"/>
              <a:sym typeface="Verdana"/>
            </a:endParaRPr>
          </a:p>
          <a:p>
            <a:pPr marL="0" lvl="0" indent="0" algn="l" rtl="0">
              <a:spcBef>
                <a:spcPts val="2800"/>
              </a:spcBef>
              <a:spcAft>
                <a:spcPts val="0"/>
              </a:spcAft>
              <a:buNone/>
            </a:pPr>
            <a:endParaRPr dirty="0"/>
          </a:p>
        </p:txBody>
      </p:sp>
      <p:sp>
        <p:nvSpPr>
          <p:cNvPr id="125" name="Google Shape;125;gc6a2ac0db8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dirty="0"/>
          </a:p>
        </p:txBody>
      </p:sp>
    </p:spTree>
    <p:extLst>
      <p:ext uri="{BB962C8B-B14F-4D97-AF65-F5344CB8AC3E}">
        <p14:creationId xmlns:p14="http://schemas.microsoft.com/office/powerpoint/2010/main" val="646732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cc3c6d08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gcc3c6d081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is the Section Header</a:t>
            </a:r>
            <a:br>
              <a:rPr lang="en-US" dirty="0"/>
            </a:br>
            <a:endParaRPr dirty="0"/>
          </a:p>
          <a:p>
            <a:pPr marL="0" lvl="0" indent="0" algn="l" rtl="0">
              <a:spcBef>
                <a:spcPts val="0"/>
              </a:spcBef>
              <a:spcAft>
                <a:spcPts val="0"/>
              </a:spcAft>
              <a:buNone/>
            </a:pPr>
            <a:r>
              <a:rPr lang="en-US" b="1" dirty="0"/>
              <a:t>To Do:</a:t>
            </a:r>
            <a:br>
              <a:rPr lang="en-US" b="1" dirty="0"/>
            </a:br>
            <a:endParaRPr b="1" dirty="0"/>
          </a:p>
          <a:p>
            <a:pPr marL="0" lvl="0" indent="0" algn="l" rtl="0">
              <a:spcBef>
                <a:spcPts val="0"/>
              </a:spcBef>
              <a:spcAft>
                <a:spcPts val="0"/>
              </a:spcAft>
              <a:buNone/>
            </a:pPr>
            <a:r>
              <a:rPr lang="en-US" b="1" dirty="0"/>
              <a:t>To Say: </a:t>
            </a:r>
            <a:r>
              <a:rPr lang="en-US" dirty="0"/>
              <a:t>We have talked about reading. Now, we are going to switch and begin thinking about the reader.</a:t>
            </a:r>
            <a:endParaRPr dirty="0"/>
          </a:p>
          <a:p>
            <a:pPr marL="0" lvl="0" indent="0" algn="l" rtl="0">
              <a:spcBef>
                <a:spcPts val="0"/>
              </a:spcBef>
              <a:spcAft>
                <a:spcPts val="0"/>
              </a:spcAft>
              <a:buNone/>
            </a:pPr>
            <a:endParaRPr b="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cc3c6d081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cc3c6d081a_0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dirty="0"/>
          </a:p>
          <a:p>
            <a:pPr marL="0" lvl="0" indent="0" algn="l" rtl="0">
              <a:spcBef>
                <a:spcPts val="0"/>
              </a:spcBef>
              <a:spcAft>
                <a:spcPts val="0"/>
              </a:spcAft>
              <a:buNone/>
            </a:pPr>
            <a:r>
              <a:rPr lang="en-US" b="1" dirty="0"/>
              <a:t>To Do: </a:t>
            </a:r>
            <a:r>
              <a:rPr lang="en-US" dirty="0"/>
              <a:t>Ask participants to list three of the most common characteristics of poor readers.</a:t>
            </a:r>
            <a:br>
              <a:rPr lang="en-US" dirty="0"/>
            </a:br>
            <a:r>
              <a:rPr lang="en-US" dirty="0"/>
              <a:t> </a:t>
            </a:r>
            <a:endParaRPr dirty="0"/>
          </a:p>
          <a:p>
            <a:pPr marL="0" lvl="0" indent="0" algn="l" rtl="0">
              <a:spcBef>
                <a:spcPts val="0"/>
              </a:spcBef>
              <a:spcAft>
                <a:spcPts val="0"/>
              </a:spcAft>
              <a:buNone/>
            </a:pPr>
            <a:r>
              <a:rPr lang="en-US" b="1" dirty="0"/>
              <a:t>To Say</a:t>
            </a:r>
            <a:r>
              <a:rPr lang="en-US" dirty="0"/>
              <a:t>: Think about your class and your students in the context of reading. You have one minute to list at least three characteristics the poor readers in your class demonstrate the most. As you are thinking about these characteristics, here are some questions to consider:</a:t>
            </a:r>
            <a:endParaRPr dirty="0"/>
          </a:p>
          <a:p>
            <a:pPr marL="171450" lvl="0" indent="-171450" algn="l" rtl="0">
              <a:spcBef>
                <a:spcPts val="0"/>
              </a:spcBef>
              <a:spcAft>
                <a:spcPts val="0"/>
              </a:spcAft>
              <a:buFont typeface="Arial" panose="020B0604020202020204" pitchFamily="34" charset="0"/>
              <a:buChar char="•"/>
            </a:pPr>
            <a:r>
              <a:rPr lang="en-US" dirty="0"/>
              <a:t>Where do they struggle?  </a:t>
            </a:r>
            <a:endParaRPr dirty="0"/>
          </a:p>
          <a:p>
            <a:pPr marL="171450" lvl="0" indent="-171450" algn="l" rtl="0">
              <a:spcBef>
                <a:spcPts val="0"/>
              </a:spcBef>
              <a:spcAft>
                <a:spcPts val="0"/>
              </a:spcAft>
              <a:buFont typeface="Arial" panose="020B0604020202020204" pitchFamily="34" charset="0"/>
              <a:buChar char="•"/>
            </a:pPr>
            <a:r>
              <a:rPr lang="en-US" dirty="0"/>
              <a:t>What can they not do?  </a:t>
            </a:r>
            <a:endParaRPr dirty="0"/>
          </a:p>
          <a:p>
            <a:pPr marL="171450" lvl="0" indent="-171450" algn="l" rtl="0">
              <a:spcBef>
                <a:spcPts val="0"/>
              </a:spcBef>
              <a:spcAft>
                <a:spcPts val="0"/>
              </a:spcAft>
              <a:buFont typeface="Arial" panose="020B0604020202020204" pitchFamily="34" charset="0"/>
              <a:buChar char="•"/>
            </a:pPr>
            <a:r>
              <a:rPr lang="en-US" dirty="0"/>
              <a:t>What do you consistently have to reteach? </a:t>
            </a:r>
            <a:endParaRPr sz="950" dirty="0">
              <a:highlight>
                <a:srgbClr val="FFFFFF"/>
              </a:highlight>
              <a:latin typeface="Verdana"/>
              <a:ea typeface="Verdana"/>
              <a:cs typeface="Verdana"/>
              <a:sym typeface="Verdana"/>
            </a:endParaRPr>
          </a:p>
          <a:p>
            <a:pPr marL="0" lvl="0" indent="0" algn="l" rtl="0">
              <a:spcBef>
                <a:spcPts val="0"/>
              </a:spcBef>
              <a:spcAft>
                <a:spcPts val="0"/>
              </a:spcAft>
              <a:buNone/>
            </a:pPr>
            <a:endParaRPr dirty="0"/>
          </a:p>
        </p:txBody>
      </p:sp>
      <p:sp>
        <p:nvSpPr>
          <p:cNvPr id="234" name="Google Shape;234;gcc3c6d081a_0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7a377522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7a3775229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Begin thinking about the student characteristics.</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4B8D"/>
                </a:solidFill>
              </a:rPr>
              <a:t>I</a:t>
            </a:r>
            <a:r>
              <a:rPr lang="en-US" dirty="0">
                <a:solidFill>
                  <a:srgbClr val="000000"/>
                </a:solidFill>
              </a:rPr>
              <a:t>f virtual, have participants annotate the ones that are true for them or place in the chat how many, out of five characteristics, that they see.</a:t>
            </a:r>
            <a:endParaRPr dirty="0">
              <a:solidFill>
                <a:srgbClr val="000000"/>
              </a:solidFill>
            </a:endParaRPr>
          </a:p>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None/>
            </a:pPr>
            <a:r>
              <a:rPr lang="en-US" b="1" dirty="0">
                <a:solidFill>
                  <a:srgbClr val="000000"/>
                </a:solidFill>
              </a:rPr>
              <a:t>To Say: </a:t>
            </a:r>
            <a:r>
              <a:rPr lang="en-US" dirty="0">
                <a:solidFill>
                  <a:srgbClr val="000000"/>
                </a:solidFill>
              </a:rPr>
              <a:t>Do you recognize any of these? Are any of these on your list? They come from both decoding and language comprehension. Do I need to define any of these statements further? On the slide are five characteristics that we see in poor readers. Using your fingers, hold up the number of fingers that corresponds with the number of characteristics that you see with your students that are struggling readers. For instance, if your students demonstrate two of these characteristics, hold up two fingers.   </a:t>
            </a:r>
            <a:br>
              <a:rPr lang="en-US" dirty="0">
                <a:solidFill>
                  <a:srgbClr val="000000"/>
                </a:solidFill>
              </a:rPr>
            </a:br>
            <a:endParaRPr lang="en-US" dirty="0">
              <a:solidFill>
                <a:srgbClr val="000000"/>
              </a:solidFill>
            </a:endParaRPr>
          </a:p>
          <a:p>
            <a:pPr marL="0" lvl="0" indent="0" algn="l" rtl="0">
              <a:spcBef>
                <a:spcPts val="0"/>
              </a:spcBef>
              <a:spcAft>
                <a:spcPts val="0"/>
              </a:spcAft>
              <a:buNone/>
            </a:pPr>
            <a:r>
              <a:rPr lang="en-US" sz="1200" b="1" i="0" u="none" strike="noStrike" cap="none" dirty="0">
                <a:solidFill>
                  <a:schemeClr val="dk1"/>
                </a:solidFill>
                <a:effectLst/>
                <a:latin typeface="Calibri"/>
                <a:ea typeface="Calibri"/>
                <a:cs typeface="Calibri"/>
                <a:sym typeface="Calibri"/>
              </a:rPr>
              <a:t>Definitions</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Fluent word recognition: The ability to recognize words automatically, accurately, and quickly. </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Decoding: Understanding the predictable relationship between the sounds of spoken language, and the letters and spellings that represent those sounds in written language. </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Reading Comprehension: The ability to derive meaning from print.</a:t>
            </a:r>
          </a:p>
          <a:p>
            <a:pPr marL="171450" lvl="0" indent="-171450" algn="l" rtl="0">
              <a:spcBef>
                <a:spcPts val="0"/>
              </a:spcBef>
              <a:spcAft>
                <a:spcPts val="0"/>
              </a:spcAft>
              <a:buFont typeface="Arial" panose="020B0604020202020204" pitchFamily="34" charset="0"/>
              <a:buChar char="•"/>
            </a:pPr>
            <a:r>
              <a:rPr lang="en-US" sz="1200" b="0" i="0" u="none" strike="noStrike" cap="none" dirty="0">
                <a:solidFill>
                  <a:schemeClr val="dk1"/>
                </a:solidFill>
                <a:effectLst/>
                <a:latin typeface="Calibri"/>
                <a:ea typeface="Calibri"/>
                <a:cs typeface="Calibri"/>
                <a:sym typeface="Calibri"/>
              </a:rPr>
              <a:t>Background knowledge: What a student brings to the reading experience, their personal knowledge and experiences regarding the topic. </a:t>
            </a:r>
            <a:endParaRPr dirty="0">
              <a:solidFill>
                <a:srgbClr val="000000"/>
              </a:solidFill>
              <a:highlight>
                <a:srgbClr val="FFFF00"/>
              </a:highlight>
              <a:latin typeface="Arial"/>
              <a:ea typeface="Arial"/>
              <a:cs typeface="Arial"/>
              <a:sym typeface="Arial"/>
            </a:endParaRPr>
          </a:p>
        </p:txBody>
      </p:sp>
      <p:sp>
        <p:nvSpPr>
          <p:cNvPr id="243" name="Google Shape;243;gc7a3775229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c7a3775229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c7a3775229_0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Consider other common difficulties struggling students exhibit.</a:t>
            </a:r>
            <a:br>
              <a:rPr lang="en-US" dirty="0"/>
            </a:br>
            <a:r>
              <a:rPr lang="en-US" dirty="0"/>
              <a:t>	</a:t>
            </a:r>
          </a:p>
          <a:p>
            <a:pPr marL="0" lvl="0" indent="0" algn="l" rtl="0">
              <a:spcBef>
                <a:spcPts val="0"/>
              </a:spcBef>
              <a:spcAft>
                <a:spcPts val="0"/>
              </a:spcAft>
              <a:buNone/>
            </a:pPr>
            <a:r>
              <a:rPr lang="en-US" b="1" dirty="0"/>
              <a:t>To Do:</a:t>
            </a:r>
            <a:br>
              <a:rPr lang="en-US" b="1" dirty="0"/>
            </a:br>
            <a:endParaRPr lang="en-US" b="1" dirty="0"/>
          </a:p>
          <a:p>
            <a:pPr marL="0" lvl="0" indent="0" algn="l" rtl="0">
              <a:spcBef>
                <a:spcPts val="0"/>
              </a:spcBef>
              <a:spcAft>
                <a:spcPts val="0"/>
              </a:spcAft>
              <a:buNone/>
            </a:pPr>
            <a:r>
              <a:rPr lang="en-US" b="1" dirty="0"/>
              <a:t>To Say:</a:t>
            </a:r>
            <a:r>
              <a:rPr lang="en-US" b="1" dirty="0">
                <a:solidFill>
                  <a:srgbClr val="000000"/>
                </a:solidFill>
              </a:rPr>
              <a:t> </a:t>
            </a:r>
            <a:r>
              <a:rPr lang="en-US" dirty="0">
                <a:solidFill>
                  <a:srgbClr val="000000"/>
                </a:solidFill>
              </a:rPr>
              <a:t>Do you recognize any of these?</a:t>
            </a:r>
            <a:r>
              <a:rPr lang="en-US" dirty="0">
                <a:solidFill>
                  <a:srgbClr val="004B8D"/>
                </a:solidFill>
              </a:rPr>
              <a:t> </a:t>
            </a:r>
            <a:r>
              <a:rPr lang="en-US" dirty="0">
                <a:solidFill>
                  <a:srgbClr val="000000"/>
                </a:solidFill>
              </a:rPr>
              <a:t>Did any of these make your list? What other characteristics do you observe in struggling readers that were not on the list we provided on this slide and the one before? </a:t>
            </a:r>
            <a:r>
              <a:rPr lang="en-US" dirty="0"/>
              <a:t>All of them are characteristics of poor readers, regardless if they have an IEP or a 504 plan or have or have not been identified as dyslexic. However, not all poor readers struggle with all of these characteristics.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a:t>
            </a:r>
            <a:r>
              <a:rPr lang="en-US" b="1" dirty="0"/>
              <a:t> </a:t>
            </a:r>
            <a:r>
              <a:rPr lang="en-US" dirty="0">
                <a:solidFill>
                  <a:srgbClr val="000000"/>
                </a:solidFill>
              </a:rPr>
              <a:t>all of the ones we have shown on this and the previous</a:t>
            </a:r>
            <a:r>
              <a:rPr lang="en-US" baseline="0" dirty="0">
                <a:solidFill>
                  <a:srgbClr val="000000"/>
                </a:solidFill>
              </a:rPr>
              <a:t> </a:t>
            </a:r>
            <a:r>
              <a:rPr lang="en-US" dirty="0">
                <a:solidFill>
                  <a:srgbClr val="000000"/>
                </a:solidFill>
              </a:rPr>
              <a:t>slide can be remediated with instruction, support, and practice using routines and strategies from the science of reading.</a:t>
            </a:r>
          </a:p>
          <a:p>
            <a:pPr marL="0" lvl="0" indent="0" algn="l" rtl="0">
              <a:spcBef>
                <a:spcPts val="0"/>
              </a:spcBef>
              <a:spcAft>
                <a:spcPts val="0"/>
              </a:spcAft>
              <a:buNone/>
            </a:pPr>
            <a:endParaRPr dirty="0">
              <a:solidFill>
                <a:srgbClr val="000000"/>
              </a:solidFill>
              <a:highlight>
                <a:srgbClr val="FFFF00"/>
              </a:highlight>
              <a:latin typeface="Arial"/>
              <a:ea typeface="Arial"/>
              <a:cs typeface="Arial"/>
              <a:sym typeface="Arial"/>
            </a:endParaRPr>
          </a:p>
        </p:txBody>
      </p:sp>
      <p:sp>
        <p:nvSpPr>
          <p:cNvPr id="243" name="Google Shape;243;gc7a3775229_0_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dirty="0"/>
          </a:p>
        </p:txBody>
      </p:sp>
    </p:spTree>
    <p:extLst>
      <p:ext uri="{BB962C8B-B14F-4D97-AF65-F5344CB8AC3E}">
        <p14:creationId xmlns:p14="http://schemas.microsoft.com/office/powerpoint/2010/main" val="2497725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d55e90d9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d55e90d9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t>
            </a:r>
            <a:br>
              <a:rPr lang="en-US" dirty="0"/>
            </a:br>
            <a:endParaRPr lang="en-US" dirty="0"/>
          </a:p>
          <a:p>
            <a:pPr marL="0" lvl="0" indent="0" algn="l" rtl="0">
              <a:spcBef>
                <a:spcPts val="0"/>
              </a:spcBef>
              <a:spcAft>
                <a:spcPts val="0"/>
              </a:spcAft>
              <a:buNone/>
            </a:pPr>
            <a:r>
              <a:rPr lang="en-US" b="1" dirty="0"/>
              <a:t>To Do: </a:t>
            </a:r>
            <a:r>
              <a:rPr lang="en-US" dirty="0"/>
              <a:t>Allow time for participants to read the slide. </a:t>
            </a:r>
            <a:br>
              <a:rPr lang="en-US" dirty="0"/>
            </a:br>
            <a:endParaRPr lang="en-US" dirty="0"/>
          </a:p>
          <a:p>
            <a:pPr marL="0" lvl="0" indent="0" algn="l" rtl="0">
              <a:spcBef>
                <a:spcPts val="0"/>
              </a:spcBef>
              <a:spcAft>
                <a:spcPts val="0"/>
              </a:spcAft>
              <a:buNone/>
            </a:pPr>
            <a:r>
              <a:rPr lang="en-US" b="1" dirty="0"/>
              <a:t>To Say:</a:t>
            </a:r>
            <a:r>
              <a:rPr lang="en-US" b="1" dirty="0">
                <a:solidFill>
                  <a:srgbClr val="000000"/>
                </a:solidFill>
              </a:rPr>
              <a:t> </a:t>
            </a:r>
            <a:r>
              <a:rPr lang="en-US" dirty="0">
                <a:solidFill>
                  <a:srgbClr val="000000"/>
                </a:solidFill>
              </a:rPr>
              <a:t>Now, let’s compare what you marked as characteristics of struggling students to the characteristics on this screen. How many do you see here on our list? </a:t>
            </a:r>
            <a:br>
              <a:rPr lang="en-US" dirty="0">
                <a:solidFill>
                  <a:srgbClr val="000000"/>
                </a:solidFill>
              </a:rPr>
            </a:br>
            <a:endParaRPr lang="en-US" dirty="0">
              <a:solidFill>
                <a:srgbClr val="000000"/>
              </a:solidFill>
            </a:endParaRPr>
          </a:p>
          <a:p>
            <a:pPr marL="0" lvl="0" indent="0" algn="l" rtl="0">
              <a:spcBef>
                <a:spcPts val="0"/>
              </a:spcBef>
              <a:spcAft>
                <a:spcPts val="0"/>
              </a:spcAft>
              <a:buNone/>
            </a:pPr>
            <a:r>
              <a:rPr lang="en-US" dirty="0">
                <a:solidFill>
                  <a:srgbClr val="000000"/>
                </a:solidFill>
              </a:rPr>
              <a:t>Pause for participants to read. </a:t>
            </a:r>
            <a:r>
              <a:rPr lang="en-US" dirty="0"/>
              <a:t>What we see here is the reality that students who struggle with reading carry the same characteristics. </a:t>
            </a:r>
            <a:endParaRPr dirty="0">
              <a:highlight>
                <a:srgbClr val="FFFF00"/>
              </a:highlight>
            </a:endParaRPr>
          </a:p>
        </p:txBody>
      </p:sp>
      <p:sp>
        <p:nvSpPr>
          <p:cNvPr id="266" name="Google Shape;266;gcd55e90d9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dirty="0"/>
          </a:p>
        </p:txBody>
      </p:sp>
    </p:spTree>
    <p:extLst>
      <p:ext uri="{BB962C8B-B14F-4D97-AF65-F5344CB8AC3E}">
        <p14:creationId xmlns:p14="http://schemas.microsoft.com/office/powerpoint/2010/main" val="1298104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d55e90d90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d55e90d90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solidFill>
                  <a:srgbClr val="000000"/>
                </a:solidFill>
              </a:rPr>
              <a:t>To Know:</a:t>
            </a:r>
            <a:r>
              <a:rPr lang="en-US" dirty="0">
                <a:solidFill>
                  <a:srgbClr val="000000"/>
                </a:solidFill>
              </a:rPr>
              <a:t> This is the official definition of dyslexia. (</a:t>
            </a:r>
            <a:r>
              <a:rPr lang="en-US" b="0" dirty="0">
                <a:solidFill>
                  <a:srgbClr val="000000"/>
                </a:solidFill>
              </a:rPr>
              <a:t>International Dyslexia Association, National Institute of Child Health and Human. Development, 2002)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Do: </a:t>
            </a:r>
            <a:r>
              <a:rPr lang="en-US" dirty="0">
                <a:solidFill>
                  <a:srgbClr val="000000"/>
                </a:solidFill>
              </a:rPr>
              <a:t>Be intentional when you pause for understanding and reading of the slide.</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b="1" dirty="0">
                <a:solidFill>
                  <a:srgbClr val="000000"/>
                </a:solidFill>
              </a:rPr>
              <a:t>To Say:</a:t>
            </a:r>
            <a:r>
              <a:rPr lang="en-US" b="1" dirty="0"/>
              <a:t> </a:t>
            </a:r>
            <a:r>
              <a:rPr lang="en-US" dirty="0"/>
              <a:t>What do you notice? (Wait for reflection of participants)</a:t>
            </a:r>
            <a:br>
              <a:rPr lang="en-US" dirty="0"/>
            </a:br>
            <a:endParaRPr dirty="0"/>
          </a:p>
          <a:p>
            <a:pPr marL="0" lvl="0" indent="0" algn="l" rtl="0">
              <a:spcBef>
                <a:spcPts val="0"/>
              </a:spcBef>
              <a:spcAft>
                <a:spcPts val="0"/>
              </a:spcAft>
              <a:buNone/>
            </a:pPr>
            <a:r>
              <a:rPr lang="en-US" dirty="0"/>
              <a:t>This is the official definition of dyslexia. </a:t>
            </a:r>
            <a:r>
              <a:rPr lang="en-US" b="0" dirty="0"/>
              <a:t>(International Dyslexia Association, National Institute of Child Health and Human Development, 2002) </a:t>
            </a:r>
            <a:br>
              <a:rPr lang="en-US" b="0" dirty="0"/>
            </a:br>
            <a:endParaRPr b="0" dirty="0"/>
          </a:p>
          <a:p>
            <a:pPr marL="0" lvl="0" indent="0" algn="l" rtl="0">
              <a:spcBef>
                <a:spcPts val="0"/>
              </a:spcBef>
              <a:spcAft>
                <a:spcPts val="0"/>
              </a:spcAft>
              <a:buNone/>
            </a:pPr>
            <a:r>
              <a:rPr lang="en-US" dirty="0"/>
              <a:t>Neurobiological means, “of the brain." The research has proven to us that there is a neurobiological signature for dyslexia that is found in the brain even before a child enters school. The rest of the definition, stating the academic characteristics are inline with the same characteristics, were posted a few slides earlier. </a:t>
            </a:r>
            <a:endParaRPr dirty="0"/>
          </a:p>
          <a:p>
            <a:pPr marL="0" lvl="0" indent="0" algn="l" rtl="0">
              <a:spcBef>
                <a:spcPts val="0"/>
              </a:spcBef>
              <a:spcAft>
                <a:spcPts val="0"/>
              </a:spcAft>
              <a:buNone/>
            </a:pPr>
            <a:endParaRPr b="1" u="sng" dirty="0"/>
          </a:p>
          <a:p>
            <a:pPr marL="0" lvl="0" indent="0" algn="l" rtl="0">
              <a:spcBef>
                <a:spcPts val="0"/>
              </a:spcBef>
              <a:spcAft>
                <a:spcPts val="0"/>
              </a:spcAft>
              <a:buNone/>
            </a:pPr>
            <a:r>
              <a:rPr lang="en-US" b="1" u="sng" dirty="0"/>
              <a:t>Not all of the students who display these difficulties actually have dyslexia.</a:t>
            </a: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There are several factors that could impact these: Lack of connection or attendance in school, limited opportunities to engage in the foundational instruction needed for reading, or lack of direct, explicit instruction. In some cases, the student was not taught with intentional instruction due to lack of training.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0" dirty="0"/>
              <a:t>Research has proven that good reading instruction, when combined with the use of targeted, direct, explicit instruction, served</a:t>
            </a:r>
            <a:r>
              <a:rPr lang="en-US" b="0" baseline="0" dirty="0"/>
              <a:t> to </a:t>
            </a:r>
            <a:r>
              <a:rPr lang="en-US" b="0" dirty="0"/>
              <a:t>rewire portions of the brain so they were being activated for successful reading. This, in turn, reduced and often removed most the characteristics found here in this definition. </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These practices changed the progress and reading trajectory of students exponentially. </a:t>
            </a:r>
            <a:endParaRPr b="0" dirty="0"/>
          </a:p>
          <a:p>
            <a:pPr marL="0" lvl="0" indent="0" algn="l" rtl="0">
              <a:spcBef>
                <a:spcPts val="0"/>
              </a:spcBef>
              <a:spcAft>
                <a:spcPts val="0"/>
              </a:spcAft>
              <a:buNone/>
            </a:pPr>
            <a:endParaRPr b="0" dirty="0"/>
          </a:p>
          <a:p>
            <a:pPr marL="0" lvl="0" indent="0" algn="l" rtl="0">
              <a:spcBef>
                <a:spcPts val="0"/>
              </a:spcBef>
              <a:spcAft>
                <a:spcPts val="0"/>
              </a:spcAft>
              <a:buNone/>
            </a:pPr>
            <a:r>
              <a:rPr lang="en-US" b="0" dirty="0"/>
              <a:t>MORE INFORMATION FOR YOU, if needed.</a:t>
            </a:r>
            <a:endParaRPr b="0" dirty="0"/>
          </a:p>
          <a:p>
            <a:pPr marL="0" lvl="0" indent="0" algn="l" rtl="0">
              <a:spcBef>
                <a:spcPts val="0"/>
              </a:spcBef>
              <a:spcAft>
                <a:spcPts val="0"/>
              </a:spcAft>
              <a:buNone/>
            </a:pPr>
            <a:r>
              <a:rPr lang="en-US" b="0" dirty="0"/>
              <a:t>There are three other indicators that a person might have dyslexia according to clinical considerations:</a:t>
            </a:r>
          </a:p>
          <a:p>
            <a:pPr marL="171450" lvl="0" indent="-171450" algn="l" rtl="0">
              <a:spcBef>
                <a:spcPts val="0"/>
              </a:spcBef>
              <a:spcAft>
                <a:spcPts val="0"/>
              </a:spcAft>
              <a:buFont typeface="Arial" panose="020B0604020202020204" pitchFamily="34" charset="0"/>
              <a:buChar char="•"/>
            </a:pPr>
            <a:r>
              <a:rPr lang="en-US" b="0" dirty="0"/>
              <a:t>Others in the family have a history of difficulties learning to read or with literacy</a:t>
            </a:r>
          </a:p>
          <a:p>
            <a:pPr marL="171450" lvl="0" indent="-171450" algn="l" rtl="0">
              <a:spcBef>
                <a:spcPts val="0"/>
              </a:spcBef>
              <a:spcAft>
                <a:spcPts val="0"/>
              </a:spcAft>
              <a:buFont typeface="Arial" panose="020B0604020202020204" pitchFamily="34" charset="0"/>
              <a:buChar char="•"/>
            </a:pPr>
            <a:r>
              <a:rPr lang="en-US" b="0" dirty="0"/>
              <a:t>Assessments indicate limited short-term memory </a:t>
            </a:r>
          </a:p>
          <a:p>
            <a:pPr marL="171450" lvl="0" indent="-171450" algn="l" rtl="0">
              <a:spcBef>
                <a:spcPts val="0"/>
              </a:spcBef>
              <a:spcAft>
                <a:spcPts val="0"/>
              </a:spcAft>
              <a:buFont typeface="Arial" panose="020B0604020202020204" pitchFamily="34" charset="0"/>
              <a:buChar char="•"/>
            </a:pPr>
            <a:r>
              <a:rPr lang="en-US" b="0" dirty="0"/>
              <a:t>Assessments indicate slower processing speed</a:t>
            </a:r>
            <a:br>
              <a:rPr lang="en-US" b="0" dirty="0"/>
            </a:br>
            <a:endParaRPr b="0" dirty="0"/>
          </a:p>
          <a:p>
            <a:pPr marL="0" lvl="0" indent="0" algn="l" rtl="0">
              <a:spcBef>
                <a:spcPts val="0"/>
              </a:spcBef>
              <a:spcAft>
                <a:spcPts val="0"/>
              </a:spcAft>
              <a:buNone/>
            </a:pPr>
            <a:r>
              <a:rPr lang="en-US" b="0" dirty="0"/>
              <a:t>The definition and the three factors above are very evident in many of our students with a reading disability. The way we support, instruct, and intervene can change the learning for all these students. Many of our SLD students can show unexpectedly strong abilities in other areas of learning (music, building, painting, oral discussions, hands-on performance, etc.) but struggle to read, write, spell, or retain vocabulary without multimodal instruction.</a:t>
            </a:r>
            <a:endParaRPr b="0" dirty="0">
              <a:highlight>
                <a:srgbClr val="FFFF00"/>
              </a:highlight>
            </a:endParaRPr>
          </a:p>
        </p:txBody>
      </p:sp>
      <p:sp>
        <p:nvSpPr>
          <p:cNvPr id="266" name="Google Shape;266;gcd55e90d90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c7a3775229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c7a3775229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Say: </a:t>
            </a:r>
            <a:r>
              <a:rPr lang="en-US" dirty="0"/>
              <a:t>One of the challenges we face with poor readers is how to address grade-level standards?</a:t>
            </a:r>
            <a:endParaRPr dirty="0"/>
          </a:p>
        </p:txBody>
      </p:sp>
      <p:sp>
        <p:nvSpPr>
          <p:cNvPr id="273" name="Google Shape;273;gc7a3775229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53a84243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53a84243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t>
            </a:r>
            <a:r>
              <a:rPr lang="en-US" dirty="0"/>
              <a:t>This slide represents Reading Foundations in our Missouri Learning Standards.</a:t>
            </a:r>
            <a:br>
              <a:rPr lang="en-US" dirty="0"/>
            </a:br>
            <a:endParaRPr lang="en-US" dirty="0"/>
          </a:p>
          <a:p>
            <a:pPr marL="0" lvl="0" indent="0" algn="l" rtl="0">
              <a:spcBef>
                <a:spcPts val="0"/>
              </a:spcBef>
              <a:spcAft>
                <a:spcPts val="0"/>
              </a:spcAft>
              <a:buClr>
                <a:schemeClr val="dk1"/>
              </a:buClr>
              <a:buSzPts val="1100"/>
              <a:buFont typeface="Arial"/>
              <a:buNone/>
            </a:pPr>
            <a:r>
              <a:rPr lang="en-US" b="1" dirty="0"/>
              <a:t>To Do: </a:t>
            </a:r>
            <a:r>
              <a:rPr lang="en-US" dirty="0"/>
              <a:t>Point to the little box.</a:t>
            </a:r>
            <a:br>
              <a:rPr lang="en-US" dirty="0"/>
            </a:br>
            <a:endParaRPr lang="en-US" dirty="0"/>
          </a:p>
          <a:p>
            <a:pPr marL="0" lvl="0" indent="0" algn="l" rtl="0">
              <a:spcBef>
                <a:spcPts val="0"/>
              </a:spcBef>
              <a:spcAft>
                <a:spcPts val="0"/>
              </a:spcAft>
              <a:buNone/>
            </a:pPr>
            <a:r>
              <a:rPr lang="en-US" b="1" dirty="0"/>
              <a:t>To Say:</a:t>
            </a:r>
            <a:r>
              <a:rPr lang="en-US" dirty="0"/>
              <a:t> Here is a snapshot of our Reading Foundations out of the Missouri Learning Standards. Reading Foundations cover the phonological and phonemic awareness skills, as well as phonics. This comes straight from the DESE website and is what the Missouri Assessment</a:t>
            </a:r>
            <a:r>
              <a:rPr lang="en-US" baseline="0" dirty="0"/>
              <a:t> Program (</a:t>
            </a:r>
            <a:r>
              <a:rPr lang="en-US" dirty="0"/>
              <a:t>MAP) and End-of-Course</a:t>
            </a:r>
            <a:r>
              <a:rPr lang="en-US" baseline="0" dirty="0"/>
              <a:t> (</a:t>
            </a:r>
            <a:r>
              <a:rPr lang="en-US" dirty="0"/>
              <a:t>EOC) tests are based on. Have you noticed what that little box says to us? (Click to pull out the box)</a:t>
            </a:r>
            <a:br>
              <a:rPr lang="en-US" dirty="0"/>
            </a:br>
            <a:endParaRPr lang="en-US" dirty="0"/>
          </a:p>
          <a:p>
            <a:pPr marL="0" lvl="0" indent="0" algn="l" rtl="0">
              <a:spcBef>
                <a:spcPts val="0"/>
              </a:spcBef>
              <a:spcAft>
                <a:spcPts val="0"/>
              </a:spcAft>
              <a:buNone/>
            </a:pPr>
            <a:r>
              <a:rPr lang="en-US" dirty="0"/>
              <a:t>Here is what that little box says. (Pause)  </a:t>
            </a:r>
            <a:br>
              <a:rPr lang="en-US" dirty="0"/>
            </a:br>
            <a:endParaRPr lang="en-US" dirty="0"/>
          </a:p>
          <a:p>
            <a:pPr marL="0" lvl="0" indent="0" algn="l" rtl="0">
              <a:spcBef>
                <a:spcPts val="0"/>
              </a:spcBef>
              <a:spcAft>
                <a:spcPts val="0"/>
              </a:spcAft>
              <a:buNone/>
            </a:pPr>
            <a:r>
              <a:rPr lang="en-US" dirty="0"/>
              <a:t>We are charged with this notice in the elementary standards. Phonemic awareness does not naturally develop in some readers and all readers need this to become a successful reader. As students move into more difficult text with longer sentences and multi-syllable words, we find students can not decode or apply the skills.</a:t>
            </a:r>
          </a:p>
          <a:p>
            <a:pPr marL="0" lvl="0" indent="0" algn="l" rtl="0">
              <a:spcBef>
                <a:spcPts val="0"/>
              </a:spcBef>
              <a:spcAft>
                <a:spcPts val="0"/>
              </a:spcAft>
              <a:buNone/>
            </a:pPr>
            <a:r>
              <a:rPr lang="en-US" dirty="0"/>
              <a:t> </a:t>
            </a:r>
          </a:p>
          <a:p>
            <a:pPr marL="0" lvl="0" indent="0" algn="l" rtl="0">
              <a:spcBef>
                <a:spcPts val="0"/>
              </a:spcBef>
              <a:spcAft>
                <a:spcPts val="0"/>
              </a:spcAft>
              <a:buNone/>
            </a:pPr>
            <a:r>
              <a:rPr lang="en-US" dirty="0"/>
              <a:t>As we see, it is part of our curriculum to go back and teach the skills as it applies to more difficult text. Where are we carving out, devoting, and ensuring this for our students?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We must ask ourselves to reflect on</a:t>
            </a:r>
          </a:p>
          <a:p>
            <a:pPr marL="171450" lvl="0" indent="-171450" algn="l" rtl="0">
              <a:spcBef>
                <a:spcPts val="0"/>
              </a:spcBef>
              <a:spcAft>
                <a:spcPts val="0"/>
              </a:spcAft>
              <a:buFont typeface="Arial" panose="020B0604020202020204" pitchFamily="34" charset="0"/>
              <a:buChar char="•"/>
            </a:pPr>
            <a:r>
              <a:rPr lang="en-US" dirty="0"/>
              <a:t>What do you have in place to do this?</a:t>
            </a:r>
          </a:p>
          <a:p>
            <a:pPr marL="171450" lvl="0" indent="-171450" algn="l" rtl="0">
              <a:spcBef>
                <a:spcPts val="0"/>
              </a:spcBef>
              <a:spcAft>
                <a:spcPts val="0"/>
              </a:spcAft>
              <a:buFont typeface="Arial" panose="020B0604020202020204" pitchFamily="34" charset="0"/>
              <a:buChar char="•"/>
            </a:pPr>
            <a:r>
              <a:rPr lang="en-US" dirty="0"/>
              <a:t>Is it more difficult in upper grades to address?</a:t>
            </a:r>
            <a:endParaRPr dirty="0"/>
          </a:p>
        </p:txBody>
      </p:sp>
      <p:sp>
        <p:nvSpPr>
          <p:cNvPr id="211" name="Google Shape;211;gd53a84243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dirty="0"/>
          </a:p>
        </p:txBody>
      </p:sp>
    </p:spTree>
    <p:extLst>
      <p:ext uri="{BB962C8B-B14F-4D97-AF65-F5344CB8AC3E}">
        <p14:creationId xmlns:p14="http://schemas.microsoft.com/office/powerpoint/2010/main" val="155700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d53a84243c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d53a84243c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a:t>
            </a:r>
            <a:r>
              <a:rPr lang="en-US" dirty="0"/>
              <a:t> This is the first section of the Missouri Learning Standards adopted in 2016.</a:t>
            </a:r>
            <a:br>
              <a:rPr lang="en-US" dirty="0"/>
            </a:br>
            <a:endParaRPr lang="en-US" dirty="0"/>
          </a:p>
          <a:p>
            <a:pPr marL="0" lvl="0" indent="0" algn="l" rtl="0">
              <a:spcBef>
                <a:spcPts val="0"/>
              </a:spcBef>
              <a:spcAft>
                <a:spcPts val="0"/>
              </a:spcAft>
              <a:buClr>
                <a:schemeClr val="dk1"/>
              </a:buClr>
              <a:buSzPts val="1100"/>
              <a:buFont typeface="Arial"/>
              <a:buNone/>
            </a:pPr>
            <a:r>
              <a:rPr lang="en-US" b="1" dirty="0"/>
              <a:t>To Do: </a:t>
            </a:r>
            <a:r>
              <a:rPr lang="en-US" dirty="0"/>
              <a:t>Provide time to reflect on the slide.</a:t>
            </a:r>
            <a:br>
              <a:rPr lang="en-US" dirty="0"/>
            </a:br>
            <a:endParaRPr lang="en-US" dirty="0"/>
          </a:p>
          <a:p>
            <a:pPr marL="0" lvl="0" indent="0" algn="l" rtl="0">
              <a:spcBef>
                <a:spcPts val="0"/>
              </a:spcBef>
              <a:spcAft>
                <a:spcPts val="0"/>
              </a:spcAft>
              <a:buNone/>
            </a:pPr>
            <a:r>
              <a:rPr lang="en-US" b="1" dirty="0"/>
              <a:t>To Say: </a:t>
            </a:r>
            <a:r>
              <a:rPr lang="en-US" dirty="0"/>
              <a:t>Do you notice that same little box on the Reading Standards? (Click to show the box enlarged.)</a:t>
            </a:r>
            <a:br>
              <a:rPr lang="en-US" dirty="0"/>
            </a:br>
            <a:endParaRPr lang="en-US" dirty="0"/>
          </a:p>
          <a:p>
            <a:pPr marL="0" lvl="0" indent="0" algn="l" rtl="0">
              <a:spcBef>
                <a:spcPts val="0"/>
              </a:spcBef>
              <a:spcAft>
                <a:spcPts val="0"/>
              </a:spcAft>
              <a:buNone/>
            </a:pPr>
            <a:r>
              <a:rPr lang="en-US" dirty="0"/>
              <a:t>Yes. This little box reminds us to ensure literacy development across different genre. Informational text can be more difficult for some students to read than literature. Prose can also be a struggle with language becoming less literal with similes, metaphors, and figurative language. </a:t>
            </a:r>
            <a:br>
              <a:rPr lang="en-US" dirty="0"/>
            </a:br>
            <a:endParaRPr lang="en-US" dirty="0"/>
          </a:p>
          <a:p>
            <a:pPr marL="0" lvl="0" indent="0" algn="l" rtl="0">
              <a:spcBef>
                <a:spcPts val="0"/>
              </a:spcBef>
              <a:spcAft>
                <a:spcPts val="0"/>
              </a:spcAft>
              <a:buNone/>
            </a:pPr>
            <a:r>
              <a:rPr lang="en-US" dirty="0"/>
              <a:t>We must remind ourselves to be intentional with the lens of grade-level vocabulary. Students need to be able to access grade-level text using quality grade-level questions. As we provide an instructional-level text, we still must ask questions using grade-level vocabulary even when using a lower level readability. </a:t>
            </a:r>
            <a:br>
              <a:rPr lang="en-US" dirty="0"/>
            </a:br>
            <a:endParaRPr lang="en-US" dirty="0"/>
          </a:p>
          <a:p>
            <a:pPr marL="0" lvl="0" indent="0" algn="l" rtl="0">
              <a:spcBef>
                <a:spcPts val="0"/>
              </a:spcBef>
              <a:spcAft>
                <a:spcPts val="0"/>
              </a:spcAft>
              <a:buNone/>
            </a:pPr>
            <a:r>
              <a:rPr lang="en-US" dirty="0"/>
              <a:t>When we select a text for readability for a student or look to select an instructional-level text, we are frequently accessing a text with questions for that level of readability. We need to be intentional that the questions and vocabulary used in those questions reflect the grade level. For example, a student in 5</a:t>
            </a:r>
            <a:r>
              <a:rPr lang="en-US" baseline="30000" dirty="0"/>
              <a:t>th</a:t>
            </a:r>
            <a:r>
              <a:rPr lang="en-US" baseline="0" dirty="0"/>
              <a:t> grade</a:t>
            </a:r>
            <a:r>
              <a:rPr lang="en-US" dirty="0"/>
              <a:t> reading on a 3</a:t>
            </a:r>
            <a:r>
              <a:rPr lang="en-US" baseline="30000" dirty="0"/>
              <a:t>rd</a:t>
            </a:r>
            <a:r>
              <a:rPr lang="en-US" dirty="0"/>
              <a:t> grade level needs to be asked questions using the vocabulary and items from the 5</a:t>
            </a:r>
            <a:r>
              <a:rPr lang="en-US" baseline="30000" dirty="0"/>
              <a:t>th</a:t>
            </a:r>
            <a:r>
              <a:rPr lang="en-US" dirty="0"/>
              <a:t> grade standards skills such as comparing and contrasting the roles and functions of characters or explain the conflict and resolution in a story.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Another caution here is that we must ensure that students can access the language of the standards as they move into different genre.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Skills will need more direct, explicit instruction as the text becomes more complex before the gradual release for independence.</a:t>
            </a:r>
            <a:endParaRPr dirty="0"/>
          </a:p>
        </p:txBody>
      </p:sp>
      <p:sp>
        <p:nvSpPr>
          <p:cNvPr id="211" name="Google Shape;211;gd53a84243c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dirty="0"/>
          </a:p>
        </p:txBody>
      </p:sp>
    </p:spTree>
    <p:extLst>
      <p:ext uri="{BB962C8B-B14F-4D97-AF65-F5344CB8AC3E}">
        <p14:creationId xmlns:p14="http://schemas.microsoft.com/office/powerpoint/2010/main" val="4074078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Say: </a:t>
            </a:r>
            <a:r>
              <a:rPr lang="en-US" b="0" dirty="0"/>
              <a:t>The </a:t>
            </a:r>
            <a:r>
              <a:rPr lang="en-US" dirty="0"/>
              <a:t>purpose</a:t>
            </a:r>
            <a:r>
              <a:rPr lang="en-US" b="0" dirty="0"/>
              <a:t> of this training is to introduce the </a:t>
            </a:r>
            <a:r>
              <a:rPr lang="en-US" dirty="0"/>
              <a:t>components of literacy as anchored in the science of reading. There are six additional modules that are designed to address the elements skilled readers possess as well as the instructional components necessary to produce success in reading. Each session is designed to be completed sequentially.  </a:t>
            </a:r>
            <a:endParaRPr lang="en-US" b="1"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3657523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cc3c6d081a_0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cc3c6d081a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0000"/>
                </a:solidFill>
              </a:rPr>
              <a:t>Pause for participants to read and digest.</a:t>
            </a:r>
            <a:r>
              <a:rPr lang="en-US" b="1" dirty="0">
                <a:solidFill>
                  <a:srgbClr val="000000"/>
                </a:solidFill>
              </a:rPr>
              <a:t> </a:t>
            </a:r>
            <a:br>
              <a:rPr lang="en-US" b="1" dirty="0">
                <a:solidFill>
                  <a:srgbClr val="000000"/>
                </a:solidFill>
              </a:rPr>
            </a:b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Reading is a developmental process.</a:t>
            </a:r>
            <a:r>
              <a:rPr lang="en-US" b="1" dirty="0">
                <a:solidFill>
                  <a:srgbClr val="000000"/>
                </a:solidFill>
              </a:rPr>
              <a:t> </a:t>
            </a:r>
            <a:r>
              <a:rPr lang="en-US" dirty="0">
                <a:solidFill>
                  <a:srgbClr val="000000"/>
                </a:solidFill>
              </a:rPr>
              <a:t>Students do not learn to read grade-by-grade as standards state. As we learn more, we know better and can go back to fill in the holes of learning. We won’t be able to make progress unless we take time to go back and fill in those holes and recognize what makes the difference for that reader. Every student can learn, but not on the same day and not in the same order.</a:t>
            </a:r>
            <a:endParaRPr dirty="0">
              <a:solidFill>
                <a:srgbClr val="000000"/>
              </a:solidFill>
            </a:endParaRPr>
          </a:p>
        </p:txBody>
      </p:sp>
      <p:sp>
        <p:nvSpPr>
          <p:cNvPr id="295" name="Google Shape;295;gcc3c6d081a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d53a84243c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d53a84243c_0_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and to Say: </a:t>
            </a:r>
            <a:r>
              <a:rPr lang="en-US" dirty="0"/>
              <a:t>When we know better, we do better. But, only if we are intentional about how we connect our daily practice in meaningful steps for application. Let us look at a Decision Making Tree to help us connect what we discussed today from research and individual student needs to overall practical application.</a:t>
            </a:r>
            <a:br>
              <a:rPr lang="en-US" dirty="0"/>
            </a:br>
            <a:endParaRPr dirty="0"/>
          </a:p>
          <a:p>
            <a:pPr marL="0" lvl="0" indent="0" algn="l" rtl="0">
              <a:spcBef>
                <a:spcPts val="0"/>
              </a:spcBef>
              <a:spcAft>
                <a:spcPts val="0"/>
              </a:spcAft>
              <a:buClr>
                <a:schemeClr val="dk1"/>
              </a:buClr>
              <a:buSzPts val="1100"/>
              <a:buFont typeface="Arial"/>
              <a:buNone/>
            </a:pPr>
            <a:r>
              <a:rPr lang="en-US" b="1" dirty="0"/>
              <a:t>To Do:</a:t>
            </a:r>
            <a:r>
              <a:rPr lang="en-US" dirty="0"/>
              <a:t> Move to the next slide.</a:t>
            </a:r>
            <a:endParaRPr dirty="0"/>
          </a:p>
          <a:p>
            <a:pPr marL="0" lvl="0" indent="0" algn="l" rtl="0">
              <a:spcBef>
                <a:spcPts val="0"/>
              </a:spcBef>
              <a:spcAft>
                <a:spcPts val="0"/>
              </a:spcAft>
              <a:buNone/>
            </a:pPr>
            <a:endParaRPr dirty="0"/>
          </a:p>
        </p:txBody>
      </p:sp>
      <p:sp>
        <p:nvSpPr>
          <p:cNvPr id="302" name="Google Shape;302;gd53a84243c_0_4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c7a3775229_0_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c7a3775229_0_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There are many studies to validate the ability to change the reading trajectory of at-risk readers or students who have met eligibility for a reading disorder. This is only a small number of researchers who have proven this to be a true fact.</a:t>
            </a:r>
            <a:br>
              <a:rPr lang="en-US" dirty="0"/>
            </a:br>
            <a:endParaRPr dirty="0"/>
          </a:p>
          <a:p>
            <a:pPr marL="0" lvl="0" indent="0" algn="l" rtl="0">
              <a:spcBef>
                <a:spcPts val="0"/>
              </a:spcBef>
              <a:spcAft>
                <a:spcPts val="0"/>
              </a:spcAft>
              <a:buNone/>
            </a:pPr>
            <a:r>
              <a:rPr lang="en-US" b="1" dirty="0"/>
              <a:t>To Do: </a:t>
            </a:r>
            <a:r>
              <a:rPr lang="en-US" dirty="0"/>
              <a:t>Stay current on research.</a:t>
            </a:r>
            <a:br>
              <a:rPr lang="en-US" dirty="0"/>
            </a:br>
            <a:endParaRPr dirty="0"/>
          </a:p>
          <a:p>
            <a:pPr marL="0" lvl="0" indent="0" algn="l" rtl="0">
              <a:spcBef>
                <a:spcPts val="0"/>
              </a:spcBef>
              <a:spcAft>
                <a:spcPts val="0"/>
              </a:spcAft>
              <a:buNone/>
            </a:pPr>
            <a:r>
              <a:rPr lang="en-US" b="1" dirty="0"/>
              <a:t>To Say: </a:t>
            </a:r>
            <a:r>
              <a:rPr lang="en-US" dirty="0"/>
              <a:t>Numerous studies, after more than 30 years, has proven we can change students reading ability when we target the skills needed for intervention. A large proportion of students at risk for reading difficulties and students with severe reading disabilities can develop and maintain normalized reading skills. The key is to inform all teachers in what good instruction looks like and which elements to focus in on for intervention. </a:t>
            </a:r>
            <a:endParaRPr dirty="0"/>
          </a:p>
        </p:txBody>
      </p:sp>
      <p:sp>
        <p:nvSpPr>
          <p:cNvPr id="309" name="Google Shape;309;gc7a3775229_0_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cf6e67b9da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Know: </a:t>
            </a:r>
            <a:r>
              <a:rPr lang="en-US" b="0" dirty="0">
                <a:solidFill>
                  <a:srgbClr val="000000"/>
                </a:solidFill>
              </a:rPr>
              <a:t>This is a Targeted Literacy Decision Making Flowchart that can be used per individual student data and in consideration of small groups needs for classroom instruction, intervention, special education, or title. </a:t>
            </a:r>
            <a:br>
              <a:rPr lang="en-US" b="0" dirty="0">
                <a:solidFill>
                  <a:srgbClr val="000000"/>
                </a:solidFill>
              </a:rPr>
            </a:br>
            <a:endParaRPr b="0"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Do:</a:t>
            </a:r>
            <a:r>
              <a:rPr lang="en-US" dirty="0">
                <a:solidFill>
                  <a:srgbClr val="000000"/>
                </a:solidFill>
              </a:rPr>
              <a:t> Reference Handout #2. Ensure participants have this in hand. </a:t>
            </a:r>
          </a:p>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This is a Targeted Literacy Decision Making Flowchart that helps us to look at student needs and connect data to instruction. This tree helps us to consider the individual student and/or can help guide us in developing small groups for instruction within a classroom or help us to make meaningful groups for intervention whether for increased instructional intensity with title, intervention, or special education. We will be going deeper in this Decision Making Tree as we move through the modules and we learn the different elements needed for effective readers. Today, we will do an overview. You will not have enough information from this overview to use the science of reading along with this tree to make changes for student impact. The modules that follow will provide the information you need.</a:t>
            </a: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dirty="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US" dirty="0">
                <a:solidFill>
                  <a:srgbClr val="000000"/>
                </a:solidFill>
              </a:rPr>
              <a:t>Let’s start at the top with Reading Comprehension. As we look at universal tools we use for assessing comprehension such as iReady, STAR, NWEA, DIBELS, AIMSweb, etc., we get scores that tell us who is functioning at grade-level and who is not. We prefer standardized tests with national norms to indicate if students have reading comprehension and those assessments have cut-points for determining who is achieving as they should. </a:t>
            </a:r>
            <a:br>
              <a:rPr lang="en-US" dirty="0">
                <a:solidFill>
                  <a:srgbClr val="000000"/>
                </a:solidFill>
              </a:rPr>
            </a:br>
            <a:endParaRPr dirty="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US" dirty="0">
                <a:solidFill>
                  <a:srgbClr val="000000"/>
                </a:solidFill>
              </a:rPr>
              <a:t>We consider benchmark as grade level. If a student scores at or above grade level we continue to work on grade-level skills reaching to move forward in our standards and grade-level curriculum.</a:t>
            </a:r>
            <a:endParaRPr dirty="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US" dirty="0">
                <a:solidFill>
                  <a:srgbClr val="000000"/>
                </a:solidFill>
              </a:rPr>
              <a:t>When a student or group of students reveals scores below benchmark or grade level, we need to consider the why. What is keeping that student from being able to achieve at grade level? We first check Oral Reading Fluency with a measure that has proven through research using authentic student reading. (DIBELS, Acadience, easyCBM, AIMSweb, etc.) Every curriculum-based measurement takes into account the rate at which a student can process to read orally. We might need to take into consideration that rate means the ability at which a student can read. If they can process information to read at a benchmark level then they can continue to process information at the rate needed to learn our grade-level vocabulary and comprehension. When a student cannot process at the rate needed to hit benchmark, we go further into the why and what is keeping them from being able to process at the needed rate. </a:t>
            </a:r>
            <a:endParaRPr dirty="0">
              <a:solidFill>
                <a:srgbClr val="000000"/>
              </a:solidFill>
            </a:endParaRPr>
          </a:p>
          <a:p>
            <a:pPr marL="457200" lvl="0" indent="-317500" algn="l" rtl="0">
              <a:lnSpc>
                <a:spcPct val="100000"/>
              </a:lnSpc>
              <a:spcBef>
                <a:spcPts val="0"/>
              </a:spcBef>
              <a:spcAft>
                <a:spcPts val="0"/>
              </a:spcAft>
              <a:buClr>
                <a:srgbClr val="000000"/>
              </a:buClr>
              <a:buSzPts val="1400"/>
              <a:buAutoNum type="arabicPeriod"/>
            </a:pPr>
            <a:r>
              <a:rPr lang="en-US" dirty="0">
                <a:solidFill>
                  <a:srgbClr val="000000"/>
                </a:solidFill>
              </a:rPr>
              <a:t>We might want to take a moment to address the word “rate”. Good readers can read fluently with intonation and phrasing. Good readers who score well on comprehension assessments have the ability to read automatically. Learning word-level reading to automaticity allows our brains to focus on the thinking needed for comprehension. The student does not have to focus on the word-by-word processing. This is what research proved to us through the use of addressing the rate or automaticity of the learning. I ‘see it’ and I ‘know it’ with no hesitation. Oral Reading Fluency rates have been the greatest predictor of successful readers in estimating reading comprehension for over 30 years and continues to be tested as true. </a:t>
            </a:r>
            <a:endParaRPr dirty="0">
              <a:solidFill>
                <a:srgbClr val="000000"/>
              </a:solidFill>
            </a:endParaRPr>
          </a:p>
        </p:txBody>
      </p:sp>
      <p:sp>
        <p:nvSpPr>
          <p:cNvPr id="316" name="Google Shape;316;gcf6e67b9da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d9d81b2174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d9d81b2174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Say: </a:t>
            </a:r>
            <a:r>
              <a:rPr lang="en-US" dirty="0"/>
              <a:t>When reading comprehension is low, we look to see what is the underlying cause. The science of reading tells us that there are different skills that can interrupt the ability to read and understand. The first check is to look at the processing rate of the student’s oral reading. Is the student able to read grade-level material and meet benchmark on oral reading fluency measures? Oral reading is the strongest predictor found in research to predict who will struggle to comprehend. </a:t>
            </a:r>
            <a:br>
              <a:rPr lang="en-US" dirty="0"/>
            </a:br>
            <a:endParaRPr dirty="0"/>
          </a:p>
          <a:p>
            <a:pPr marL="0" lvl="0" indent="0" algn="l" rtl="0">
              <a:spcBef>
                <a:spcPts val="0"/>
              </a:spcBef>
              <a:spcAft>
                <a:spcPts val="0"/>
              </a:spcAft>
              <a:buNone/>
            </a:pPr>
            <a:r>
              <a:rPr lang="en-US" b="1" dirty="0"/>
              <a:t>To Do:</a:t>
            </a:r>
            <a:r>
              <a:rPr lang="en-US" dirty="0"/>
              <a:t> Move to the next slide.</a:t>
            </a:r>
            <a:endParaRPr dirty="0"/>
          </a:p>
        </p:txBody>
      </p:sp>
      <p:sp>
        <p:nvSpPr>
          <p:cNvPr id="329" name="Google Shape;329;gd9d81b2174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f6e67b9da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f6e67b9da_1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Say: </a:t>
            </a:r>
            <a:r>
              <a:rPr lang="en-US" dirty="0"/>
              <a:t>When a student is not able to process at the needed rate as they orally read, we move into checking the ability to read word lists. We check the ability of the student to read words that follow phonetically regular phonics patterns and check word lists with irregular pattern. In other words, we begin to see if it is a vocabulary issue or a decoding concern. You can see by the flowchart that great ways to check this is by using word lists from CORE or Curriculum-Based</a:t>
            </a:r>
            <a:r>
              <a:rPr lang="en-US" baseline="0" dirty="0"/>
              <a:t> Measures (CBMs) like </a:t>
            </a:r>
            <a:r>
              <a:rPr lang="en-US" dirty="0"/>
              <a:t>AIMSweb, Acadience, etc. Also, consider checking the students ability to use phonics when meeting unknown words. The most valuable proven tool is to use nonsense words. When low in these, we move to the next step. Remember the impact that learning had from the Simple View of Reading. Was it a decoding or language issue? </a:t>
            </a:r>
            <a:br>
              <a:rPr lang="en-US" dirty="0"/>
            </a:br>
            <a:endParaRPr dirty="0"/>
          </a:p>
          <a:p>
            <a:pPr marL="0" lvl="0" indent="0" algn="l" rtl="0">
              <a:spcBef>
                <a:spcPts val="0"/>
              </a:spcBef>
              <a:spcAft>
                <a:spcPts val="0"/>
              </a:spcAft>
              <a:buNone/>
            </a:pPr>
            <a:r>
              <a:rPr lang="en-US" b="1" dirty="0"/>
              <a:t>To Do:</a:t>
            </a:r>
            <a:r>
              <a:rPr lang="en-US" dirty="0"/>
              <a:t> Move to the next slide</a:t>
            </a:r>
            <a:endParaRPr dirty="0"/>
          </a:p>
        </p:txBody>
      </p:sp>
      <p:sp>
        <p:nvSpPr>
          <p:cNvPr id="344" name="Google Shape;344;gcf6e67b9da_1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cf6e67b9da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cf6e67b9da_1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Say: </a:t>
            </a:r>
            <a:r>
              <a:rPr lang="en-US" dirty="0"/>
              <a:t>The next step guides us to look at the diagnostic level of what phonics skills and spelling skills impact the fluency of a student who is addressing the words that should be known words or in research we call them the student’s ‘sight words’. Frequently, we pull in diagnostic surveys starting with nonsense words. Nonsense words help to weed out the known word factors that can mess with authentic scores. Nonsense words prove to us whether a student can read a word correctly even if they do not know what that words should be. Most nonsense word tests are limited to short and long vowel words. But, some newer versions now assess all phonics patterns taught across grade levels. Spelling patterns students use are also closely linked to phonics patterns needed for decoding. So, these two types of information help us connect learning for instruction. The act of writing helps put words into long-term memory.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On the right side of the slide you notice when a student is at grade-level on these skills. We continue to work with students using phonics in spelling, building sight word recognition for fluency and vocabulary, which in turn, also builds comprehension.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 of these skills are addressed as we move forward with the trainings for effective reading. Time will be spent in the assessment section looking at how different assessments can direct, inform, and monitor the growth of students in literacy.</a:t>
            </a:r>
            <a:endParaRPr dirty="0"/>
          </a:p>
        </p:txBody>
      </p:sp>
      <p:sp>
        <p:nvSpPr>
          <p:cNvPr id="357" name="Google Shape;357;gcf6e67b9da_1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cf6e67b9da_1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cf6e67b9da_1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and Say: </a:t>
            </a:r>
            <a:r>
              <a:rPr lang="en-US" dirty="0">
                <a:solidFill>
                  <a:srgbClr val="000000"/>
                </a:solidFill>
              </a:rPr>
              <a:t>If decoding skills are low, we check phonemic awareness. Phonemic awareness is the manipulation of sound. Readers need to be able to attach sounds to letters. In order to spell, we must be able to attach letters to sound. Phonemic Awareness has been found to be a huge predictor of reading success. Students who score low in phonological manipulation in grades K-1 generally are struggling readers in grade 2 and above. Research trials, which included phonemic awareness instruction to the advanced levels, increased the success rates of readers when connecting phonics to print.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As the right side of the slide suggests, when students are at grade-level with phonemic awareness, you will continue to address phonics, spelling, sight word recognition, fluency, vocabulary, and comprehension. These are the components to develop strong readers. But, if phonemic awareness is low after much remediation, we move to the next slide.</a:t>
            </a:r>
            <a:endParaRPr dirty="0">
              <a:solidFill>
                <a:srgbClr val="000000"/>
              </a:solidFill>
            </a:endParaRPr>
          </a:p>
        </p:txBody>
      </p:sp>
      <p:sp>
        <p:nvSpPr>
          <p:cNvPr id="371" name="Google Shape;371;gcf6e67b9da_1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cf6e67b9da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cf6e67b9da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t>To Know and Say:</a:t>
            </a:r>
            <a:r>
              <a:rPr lang="en-US" dirty="0"/>
              <a:t> This module alone is not enough to make decisions on referral for special education or for decision-making toward intervention. You will need the depth and breadth of each module to more fully understand the intensity and duration of targeted instruction.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Labeling a student as having a disability impacts the student’s perception of who they are and the perception of others who work with them. Often teachers who have learned the science of reading have found students no longer needed the label. The students needed targeted instruction in specific skills, and with time, the student was reading at grade level. While it is a great reward to release a student from special education, it might be an even greater honor to have never needed the label in the first place.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Students who struggle are sometimes referred for special education. The question then becomes when to test for eligibility or how long to work on interventions? We must always consider three important things</a:t>
            </a:r>
            <a:endParaRPr dirty="0"/>
          </a:p>
          <a:p>
            <a:pPr marL="457200" lvl="0" indent="-317500" algn="l" rtl="0">
              <a:spcBef>
                <a:spcPts val="0"/>
              </a:spcBef>
              <a:spcAft>
                <a:spcPts val="0"/>
              </a:spcAft>
              <a:buSzPts val="1400"/>
              <a:buAutoNum type="arabicPeriod"/>
            </a:pPr>
            <a:r>
              <a:rPr lang="en-US" dirty="0"/>
              <a:t>Assess anytime you expect a disability</a:t>
            </a:r>
            <a:endParaRPr dirty="0"/>
          </a:p>
          <a:p>
            <a:pPr marL="457200" lvl="0" indent="-317500" algn="l" rtl="0">
              <a:spcBef>
                <a:spcPts val="0"/>
              </a:spcBef>
              <a:spcAft>
                <a:spcPts val="0"/>
              </a:spcAft>
              <a:buSzPts val="1400"/>
              <a:buAutoNum type="arabicPeriod"/>
            </a:pPr>
            <a:r>
              <a:rPr lang="en-US" dirty="0"/>
              <a:t>Ensure the student has received evidence-based, targeted, and explicit instruction in the skill deficit needs</a:t>
            </a:r>
            <a:endParaRPr dirty="0"/>
          </a:p>
          <a:p>
            <a:pPr marL="457200" lvl="0" indent="-317500" algn="l" rtl="0">
              <a:spcBef>
                <a:spcPts val="0"/>
              </a:spcBef>
              <a:spcAft>
                <a:spcPts val="0"/>
              </a:spcAft>
              <a:buSzPts val="1400"/>
              <a:buAutoNum type="arabicPeriod"/>
            </a:pPr>
            <a:r>
              <a:rPr lang="en-US" dirty="0"/>
              <a:t>Look deeper in the Guidance Document for Response to Intervention (RTI) on MO DESE</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Some learning in these modules will be individual to us as teachers and some learning will step into how we use the resources we have in our curriculum or people resources in our buildings. </a:t>
            </a: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dirty="0"/>
              <a:t>Each step and process will provide answers. But, it will take time and commitment that goes beyond the two-hour learning chunks found in these modules. (Move to the next slide to recap).</a:t>
            </a:r>
            <a:endParaRPr dirty="0"/>
          </a:p>
        </p:txBody>
      </p:sp>
      <p:sp>
        <p:nvSpPr>
          <p:cNvPr id="382" name="Google Shape;382;gcf6e67b9da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c7a377522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gc7a3775229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dirty="0"/>
              <a:t>To Know and to Say: </a:t>
            </a:r>
            <a:r>
              <a:rPr lang="en-US" dirty="0"/>
              <a:t>To recap what we just processed through, I would like to ask you to read the bold print and I will read the underlying problem to check in italics.</a:t>
            </a:r>
            <a:br>
              <a:rPr lang="en-US" dirty="0"/>
            </a:br>
            <a:endParaRPr dirty="0"/>
          </a:p>
          <a:p>
            <a:pPr marL="0" lvl="0" indent="0" algn="l" rtl="0">
              <a:lnSpc>
                <a:spcPct val="100000"/>
              </a:lnSpc>
              <a:spcBef>
                <a:spcPts val="0"/>
              </a:spcBef>
              <a:spcAft>
                <a:spcPts val="0"/>
              </a:spcAft>
              <a:buClr>
                <a:schemeClr val="dk1"/>
              </a:buClr>
              <a:buSzPts val="1100"/>
              <a:buFont typeface="Arial"/>
              <a:buNone/>
            </a:pPr>
            <a:r>
              <a:rPr lang="en-US" dirty="0"/>
              <a:t>Poor Comprehension</a:t>
            </a:r>
            <a:r>
              <a:rPr lang="en-US" dirty="0">
                <a:solidFill>
                  <a:srgbClr val="004B8D"/>
                </a:solidFill>
              </a:rPr>
              <a:t> -</a:t>
            </a:r>
            <a:r>
              <a:rPr lang="en-US" i="1" u="sng" dirty="0">
                <a:solidFill>
                  <a:srgbClr val="004B8D"/>
                </a:solidFill>
              </a:rPr>
              <a:t> </a:t>
            </a:r>
            <a:r>
              <a:rPr lang="en-US" i="1" u="sng" dirty="0"/>
              <a:t>goes back to fluency</a:t>
            </a:r>
            <a:endParaRPr i="1" u="sng" dirty="0"/>
          </a:p>
          <a:p>
            <a:pPr marL="0" lvl="0" indent="0" algn="l" rtl="0">
              <a:lnSpc>
                <a:spcPct val="100000"/>
              </a:lnSpc>
              <a:spcBef>
                <a:spcPts val="0"/>
              </a:spcBef>
              <a:spcAft>
                <a:spcPts val="0"/>
              </a:spcAft>
              <a:buClr>
                <a:schemeClr val="dk1"/>
              </a:buClr>
              <a:buSzPts val="1100"/>
              <a:buFont typeface="Arial"/>
              <a:buNone/>
            </a:pPr>
            <a:r>
              <a:rPr lang="en-US" dirty="0"/>
              <a:t>Poor Fluency - </a:t>
            </a:r>
            <a:r>
              <a:rPr lang="en-US" i="1" u="sng" dirty="0"/>
              <a:t>goes back to word recognition</a:t>
            </a:r>
            <a:endParaRPr i="1" u="sng" dirty="0"/>
          </a:p>
          <a:p>
            <a:pPr marL="0" lvl="0" indent="0" algn="l" rtl="0">
              <a:lnSpc>
                <a:spcPct val="100000"/>
              </a:lnSpc>
              <a:spcBef>
                <a:spcPts val="0"/>
              </a:spcBef>
              <a:spcAft>
                <a:spcPts val="0"/>
              </a:spcAft>
              <a:buClr>
                <a:schemeClr val="dk1"/>
              </a:buClr>
              <a:buSzPts val="1100"/>
              <a:buFont typeface="Arial"/>
              <a:buNone/>
            </a:pPr>
            <a:r>
              <a:rPr lang="en-US" dirty="0"/>
              <a:t>Poor Word Recognition - </a:t>
            </a:r>
            <a:r>
              <a:rPr lang="en-US" i="1" u="sng" dirty="0"/>
              <a:t>goes back to phonics and decoding</a:t>
            </a:r>
            <a:endParaRPr i="1" u="sng" dirty="0"/>
          </a:p>
          <a:p>
            <a:pPr marL="0" lvl="0" indent="0" algn="l" rtl="0">
              <a:lnSpc>
                <a:spcPct val="100000"/>
              </a:lnSpc>
              <a:spcBef>
                <a:spcPts val="0"/>
              </a:spcBef>
              <a:spcAft>
                <a:spcPts val="0"/>
              </a:spcAft>
              <a:buClr>
                <a:schemeClr val="dk1"/>
              </a:buClr>
              <a:buSzPts val="1100"/>
              <a:buFont typeface="Arial"/>
              <a:buNone/>
            </a:pPr>
            <a:r>
              <a:rPr lang="en-US" dirty="0"/>
              <a:t>Poor Phonics and Decoding - </a:t>
            </a:r>
            <a:r>
              <a:rPr lang="en-US" i="1" u="sng" dirty="0"/>
              <a:t>goes back to phonemic awareness</a:t>
            </a:r>
            <a:endParaRPr i="1" u="sng"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We just need to know what works, how to identify the student need, and provide the appropriate instruction. </a:t>
            </a:r>
            <a:endParaRPr dirty="0"/>
          </a:p>
        </p:txBody>
      </p:sp>
      <p:sp>
        <p:nvSpPr>
          <p:cNvPr id="390" name="Google Shape;390;gc7a3775229_0_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39</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c4ad1e404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c4ad1e404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Do: </a:t>
            </a:r>
            <a:r>
              <a:rPr lang="en-US" dirty="0"/>
              <a:t>Please add introductory information here to introduce yourself to the group.</a:t>
            </a:r>
            <a:endParaRPr dirty="0"/>
          </a:p>
        </p:txBody>
      </p:sp>
      <p:sp>
        <p:nvSpPr>
          <p:cNvPr id="72" name="Google Shape;72;gc4ad1e404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29642021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b38fa25b1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b38fa25b1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Know and To Say:</a:t>
            </a:r>
            <a:r>
              <a:rPr lang="en-US" dirty="0">
                <a:solidFill>
                  <a:srgbClr val="000000"/>
                </a:solidFill>
              </a:rPr>
              <a:t> It is difficult to overestimate the importance of reading for success in school and in life. Reading is essential for all academic areas and future endeavors in life. It is essential that all teachers understand the science of reading and what constitutes effective reading instruction. Years of research indicates the programs found most effective in reading had all three of the components listed on this slide.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next module will address phonological awareness to the advanced levels. We will look at the depths of what that instruction might need to look like for students to manipulate sound to the advanced levels.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following module will address the relationship between letters of the written language and the sounds of spoken language in an organized and logical sequence for phonics and spelling development. It will take a look at how to develop student ability to apply what they learn to decode unknown words while reading and writing. The step for reinforcing within text is frequently left out of some products or practices. </a:t>
            </a: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final bullet addresses the need for lots of opportunities for the student to read connected text. The products and strategies that had the greatest impact on changing students reading included the </a:t>
            </a:r>
            <a:r>
              <a:rPr lang="en-US" b="0" dirty="0">
                <a:solidFill>
                  <a:srgbClr val="000000"/>
                </a:solidFill>
              </a:rPr>
              <a:t>student</a:t>
            </a:r>
            <a:r>
              <a:rPr lang="en-US" dirty="0">
                <a:solidFill>
                  <a:srgbClr val="000000"/>
                </a:solidFill>
              </a:rPr>
              <a:t> reading and not just listening to others read. </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Struggling readers might need to listen to some reading to gain access to the content, but they need the opportunity and resources to read at their readability and interest level.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dirty="0"/>
              <a:t>This is what works in reading instruction. We will define, explain, and go through the developmental levels of these foundational skills needed for literacy.  </a:t>
            </a:r>
            <a:endParaRPr dirty="0">
              <a:solidFill>
                <a:srgbClr val="004B8D"/>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b="1" dirty="0"/>
              <a:t>To Do:</a:t>
            </a:r>
            <a:r>
              <a:rPr lang="en-US" dirty="0"/>
              <a:t> (Pause for the slide to be read and considered)</a:t>
            </a:r>
            <a:endParaRPr dirty="0"/>
          </a:p>
          <a:p>
            <a:pPr marL="0" lvl="0" indent="0" algn="l" rtl="0">
              <a:spcBef>
                <a:spcPts val="0"/>
              </a:spcBef>
              <a:spcAft>
                <a:spcPts val="0"/>
              </a:spcAft>
              <a:buNone/>
            </a:pPr>
            <a:endParaRPr dirty="0">
              <a:highlight>
                <a:srgbClr val="FFFF00"/>
              </a:highlight>
            </a:endParaRPr>
          </a:p>
        </p:txBody>
      </p:sp>
      <p:sp>
        <p:nvSpPr>
          <p:cNvPr id="397" name="Google Shape;397;gb38fa25b1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cc3c6d081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cc3c6d081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a:t>
            </a:r>
            <a:r>
              <a:rPr lang="en-US" dirty="0"/>
              <a:t> Allowing participants to frame their thinking about reading helps to focus what they believe and understand with the end in mind for reading instruction. </a:t>
            </a:r>
            <a:br>
              <a:rPr lang="en-US" dirty="0"/>
            </a:br>
            <a:endParaRPr dirty="0"/>
          </a:p>
          <a:p>
            <a:pPr marL="0" lvl="0" indent="0" algn="l" rtl="0">
              <a:spcBef>
                <a:spcPts val="0"/>
              </a:spcBef>
              <a:spcAft>
                <a:spcPts val="0"/>
              </a:spcAft>
              <a:buNone/>
            </a:pPr>
            <a:r>
              <a:rPr lang="en-US" b="1" dirty="0"/>
              <a:t>To Do: </a:t>
            </a:r>
            <a:r>
              <a:rPr lang="en-US" dirty="0"/>
              <a:t>Ask participants to pull out their definition of reading.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b="1" i="0" u="none" strike="noStrike" cap="none" dirty="0">
                <a:solidFill>
                  <a:schemeClr val="dk1"/>
                </a:solidFill>
                <a:latin typeface="Calibri"/>
                <a:ea typeface="Calibri"/>
                <a:cs typeface="Calibri"/>
                <a:sym typeface="Calibri"/>
              </a:rPr>
              <a:t>To Say: </a:t>
            </a:r>
            <a:r>
              <a:rPr lang="en-US" dirty="0">
                <a:solidFill>
                  <a:srgbClr val="000000"/>
                </a:solidFill>
              </a:rPr>
              <a:t>Pull out the definition of reading you wrote several slides ago. What is reading? (Pause to click in the text).</a:t>
            </a:r>
            <a:r>
              <a:rPr lang="en-US" baseline="0" dirty="0">
                <a:solidFill>
                  <a:srgbClr val="000000"/>
                </a:solidFill>
              </a:rPr>
              <a:t> R</a:t>
            </a:r>
            <a:r>
              <a:rPr lang="en-US" dirty="0">
                <a:solidFill>
                  <a:srgbClr val="000000"/>
                </a:solidFill>
              </a:rPr>
              <a:t>eading is making meaning from print. </a:t>
            </a:r>
            <a:br>
              <a:rPr lang="en-US" dirty="0">
                <a:solidFill>
                  <a:srgbClr val="000000"/>
                </a:solidFill>
              </a:rPr>
            </a:br>
            <a:endParaRPr dirty="0">
              <a:solidFill>
                <a:srgbClr val="000000"/>
              </a:solidFill>
            </a:endParaRPr>
          </a:p>
          <a:p>
            <a:pPr marL="0" lvl="0" indent="0" algn="l" rtl="0">
              <a:spcBef>
                <a:spcPts val="0"/>
              </a:spcBef>
              <a:spcAft>
                <a:spcPts val="0"/>
              </a:spcAft>
              <a:buNone/>
            </a:pPr>
            <a:r>
              <a:rPr lang="en-US" dirty="0">
                <a:solidFill>
                  <a:srgbClr val="000000"/>
                </a:solidFill>
              </a:rPr>
              <a:t>If virtual, unmute or place in the chat the other elements you added to your definition. </a:t>
            </a:r>
            <a:endParaRPr dirty="0"/>
          </a:p>
        </p:txBody>
      </p:sp>
      <p:sp>
        <p:nvSpPr>
          <p:cNvPr id="406" name="Google Shape;406;gcc3c6d081a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c7a3775229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c7a3775229_0_1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To Know: </a:t>
            </a:r>
            <a:r>
              <a:rPr lang="en-US" dirty="0">
                <a:latin typeface="Arial"/>
                <a:ea typeface="Arial"/>
                <a:cs typeface="Arial"/>
                <a:sym typeface="Arial"/>
              </a:rPr>
              <a:t>Foorman, B.R., &amp; Torgesen J.K. (2001) Critical elements of classroom and small group instruction promotes reading success in all children. Learning Disabilities Research &amp; Practice, 16 (4) 201-212.</a:t>
            </a:r>
            <a:br>
              <a:rPr lang="en-US" dirty="0">
                <a:latin typeface="Arial"/>
                <a:ea typeface="Arial"/>
                <a:cs typeface="Arial"/>
                <a:sym typeface="Arial"/>
              </a:rPr>
            </a:b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To Do:</a:t>
            </a:r>
            <a:br>
              <a:rPr lang="en-US" b="1" dirty="0">
                <a:latin typeface="Arial"/>
                <a:ea typeface="Arial"/>
                <a:cs typeface="Arial"/>
                <a:sym typeface="Arial"/>
              </a:rPr>
            </a:b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To Say: </a:t>
            </a:r>
            <a:r>
              <a:rPr lang="en-US" dirty="0">
                <a:latin typeface="Arial"/>
                <a:ea typeface="Arial"/>
                <a:cs typeface="Arial"/>
                <a:sym typeface="Arial"/>
              </a:rPr>
              <a:t>Take a moment to read this quote. The components of effective reading instruction are the same whether for prevention or for intervention. </a:t>
            </a:r>
            <a:br>
              <a:rPr lang="en-US" dirty="0">
                <a:latin typeface="Arial"/>
                <a:ea typeface="Arial"/>
                <a:cs typeface="Arial"/>
                <a:sym typeface="Arial"/>
              </a:rPr>
            </a:b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There is no better prevention or intervention than having a teacher that recognizes and is trained in the elements needed for effective instruction.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415" name="Google Shape;415;gc7a3775229_0_1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c733278906_0_4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c733278906_0_4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series will address the components listed on the slide.</a:t>
            </a:r>
            <a:br>
              <a:rPr lang="en-US" dirty="0"/>
            </a:br>
            <a:endParaRPr dirty="0"/>
          </a:p>
          <a:p>
            <a:pPr marL="0" lvl="0" indent="0" algn="l" rtl="0">
              <a:spcBef>
                <a:spcPts val="0"/>
              </a:spcBef>
              <a:spcAft>
                <a:spcPts val="0"/>
              </a:spcAft>
              <a:buNone/>
            </a:pPr>
            <a:r>
              <a:rPr lang="en-US" b="1" dirty="0"/>
              <a:t>To Do: </a:t>
            </a:r>
            <a:br>
              <a:rPr lang="en-US" b="1" dirty="0"/>
            </a:br>
            <a:endParaRPr b="1" dirty="0"/>
          </a:p>
          <a:p>
            <a:pPr marL="0" lvl="0" indent="0" algn="l" rtl="0">
              <a:spcBef>
                <a:spcPts val="0"/>
              </a:spcBef>
              <a:spcAft>
                <a:spcPts val="0"/>
              </a:spcAft>
              <a:buNone/>
            </a:pPr>
            <a:r>
              <a:rPr lang="en-US" b="1" dirty="0"/>
              <a:t>To Say: </a:t>
            </a:r>
            <a:r>
              <a:rPr lang="en-US" dirty="0"/>
              <a:t>This is the series of modules in our </a:t>
            </a:r>
            <a:r>
              <a:rPr lang="en-US" i="1" u="sng" dirty="0"/>
              <a:t>Components of Effective Literacy</a:t>
            </a:r>
            <a:r>
              <a:rPr lang="en-US" dirty="0"/>
              <a:t> training. </a:t>
            </a:r>
            <a:br>
              <a:rPr lang="en-US" dirty="0"/>
            </a:br>
            <a:endParaRPr dirty="0"/>
          </a:p>
          <a:p>
            <a:pPr marL="0" lvl="0" indent="0" algn="l" rtl="0">
              <a:spcBef>
                <a:spcPts val="0"/>
              </a:spcBef>
              <a:spcAft>
                <a:spcPts val="0"/>
              </a:spcAft>
              <a:buNone/>
            </a:pPr>
            <a:r>
              <a:rPr lang="en-US" dirty="0"/>
              <a:t>Each module will address a different element from the science of reading and from the Reading Rope we discussed earlier. For students to be proficient readers they need to possess all these skills. If they have a deficit in one, it will impact their overall reading skills. Sessions will dive into what works and provide hands-on application for preventing reading difficulties and intervening effectively to close the gap for struggling students.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series must be completed sequentially beginning with Phonological and Phonemic Awareness without skipping or randomly taking sessions apart from the whole. It was designed to be completed as a series to understand what makes effective literacy instruction. </a:t>
            </a:r>
            <a:endParaRPr dirty="0"/>
          </a:p>
        </p:txBody>
      </p:sp>
      <p:sp>
        <p:nvSpPr>
          <p:cNvPr id="422" name="Google Shape;422;gc733278906_0_4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cd55e90d90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b="1" dirty="0">
                <a:solidFill>
                  <a:srgbClr val="000000"/>
                </a:solidFill>
              </a:rPr>
              <a:t>To Know: </a:t>
            </a:r>
            <a:r>
              <a:rPr lang="en-US" dirty="0">
                <a:solidFill>
                  <a:srgbClr val="000000"/>
                </a:solidFill>
              </a:rPr>
              <a:t>The link to Reading Rockets is meant to be a hot link for you to show participants how to look at the website.</a:t>
            </a:r>
            <a:br>
              <a:rPr lang="en-US" dirty="0">
                <a:solidFill>
                  <a:srgbClr val="000000"/>
                </a:solidFill>
              </a:rPr>
            </a:br>
            <a:endParaRPr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Do: </a:t>
            </a:r>
            <a:r>
              <a:rPr lang="en-US" dirty="0">
                <a:solidFill>
                  <a:srgbClr val="000000"/>
                </a:solidFill>
              </a:rPr>
              <a:t>Take time to go to Reading Rockets and show them all the different activities. </a:t>
            </a:r>
            <a:r>
              <a:rPr lang="en-US" sz="1267" u="sng" dirty="0">
                <a:solidFill>
                  <a:srgbClr val="004B8D"/>
                </a:solidFill>
                <a:hlinkClick r:id="rId3">
                  <a:extLst>
                    <a:ext uri="{A12FA001-AC4F-418D-AE19-62706E023703}">
                      <ahyp:hlinkClr xmlns:ahyp="http://schemas.microsoft.com/office/drawing/2018/hyperlinkcolor" val="tx"/>
                    </a:ext>
                  </a:extLst>
                </a:hlinkClick>
              </a:rPr>
              <a:t>https://www.readingrockets.org/teaching/reading101-course/modules/course-modules</a:t>
            </a:r>
            <a:endParaRPr sz="100" dirty="0">
              <a:solidFill>
                <a:srgbClr val="000000"/>
              </a:solidFill>
            </a:endParaRPr>
          </a:p>
          <a:p>
            <a:pPr marL="0" lvl="0" indent="0" algn="l" rtl="0">
              <a:spcBef>
                <a:spcPts val="0"/>
              </a:spcBef>
              <a:spcAft>
                <a:spcPts val="0"/>
              </a:spcAft>
              <a:buClr>
                <a:schemeClr val="dk1"/>
              </a:buClr>
              <a:buSzPts val="1100"/>
              <a:buFont typeface="Arial"/>
              <a:buNone/>
            </a:pPr>
            <a:endParaRPr b="1" dirty="0">
              <a:solidFill>
                <a:srgbClr val="000000"/>
              </a:solidFill>
            </a:endParaRPr>
          </a:p>
          <a:p>
            <a:pPr marL="0" lvl="0" indent="0" algn="l" rtl="0">
              <a:spcBef>
                <a:spcPts val="0"/>
              </a:spcBef>
              <a:spcAft>
                <a:spcPts val="0"/>
              </a:spcAft>
              <a:buClr>
                <a:schemeClr val="dk1"/>
              </a:buClr>
              <a:buSzPts val="1100"/>
              <a:buFont typeface="Arial"/>
              <a:buNone/>
            </a:pPr>
            <a:r>
              <a:rPr lang="en-US" b="1" dirty="0">
                <a:solidFill>
                  <a:srgbClr val="000000"/>
                </a:solidFill>
              </a:rPr>
              <a:t>To Say: </a:t>
            </a:r>
            <a:r>
              <a:rPr lang="en-US" dirty="0">
                <a:solidFill>
                  <a:srgbClr val="000000"/>
                </a:solidFill>
              </a:rPr>
              <a:t>We are going to go to the Reading Rockets website. Reading Rockets is a national public media literacy initiative offering information and resources on how young children learn to read, why so many struggle, and how adults can help. It has the researched-based strategies to help students become proficient readers. Reading 101 is a self-paced professional</a:t>
            </a:r>
            <a:r>
              <a:rPr lang="en-US" baseline="0" dirty="0">
                <a:solidFill>
                  <a:srgbClr val="000000"/>
                </a:solidFill>
              </a:rPr>
              <a:t> development</a:t>
            </a:r>
            <a:r>
              <a:rPr lang="en-US" dirty="0">
                <a:solidFill>
                  <a:srgbClr val="000000"/>
                </a:solidFill>
              </a:rPr>
              <a:t> course providing K-3 teachers an in-depth knowledge of reading and writing. What is important to realize is that even though the course is for K-3 teachers, if your students are older and struggling with reading, they have most likely missed some of those early skills and you will need to go back and make sure they are covered. So, all teachers can benefit from this training.</a:t>
            </a: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The training is arranged in nine modules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Print Awareness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Phonological and Phonemic Awareness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Phonics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Fluency</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Vocabulary</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Spelling</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Comprehension</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Writing </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Assessment</a:t>
            </a:r>
          </a:p>
          <a:p>
            <a:pPr marL="0" lvl="0" indent="0" algn="l" rtl="0">
              <a:spcBef>
                <a:spcPts val="0"/>
              </a:spcBef>
              <a:spcAft>
                <a:spcPts val="0"/>
              </a:spcAft>
              <a:buClr>
                <a:schemeClr val="dk1"/>
              </a:buClr>
              <a:buSzPts val="1100"/>
              <a:buFont typeface="Arial"/>
              <a:buNone/>
            </a:pPr>
            <a:endParaRPr lang="en-US" dirty="0">
              <a:solidFill>
                <a:srgbClr val="000000"/>
              </a:solidFill>
            </a:endParaRPr>
          </a:p>
          <a:p>
            <a:pPr marL="0" lvl="0" indent="0" algn="l" rtl="0">
              <a:spcBef>
                <a:spcPts val="0"/>
              </a:spcBef>
              <a:spcAft>
                <a:spcPts val="0"/>
              </a:spcAft>
              <a:buClr>
                <a:schemeClr val="dk1"/>
              </a:buClr>
              <a:buSzPts val="1100"/>
              <a:buFont typeface="Arial"/>
              <a:buNone/>
            </a:pPr>
            <a:r>
              <a:rPr lang="en-US" dirty="0">
                <a:solidFill>
                  <a:srgbClr val="000000"/>
                </a:solidFill>
              </a:rPr>
              <a:t>All the modules will provide</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Pre-tests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In-depth understanding through articles and videos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In-practice activities with step-by-step directions</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An assignment for you to complete</a:t>
            </a:r>
          </a:p>
          <a:p>
            <a:pPr marL="171450" lvl="0" indent="-171450" algn="l" rtl="0">
              <a:spcBef>
                <a:spcPts val="0"/>
              </a:spcBef>
              <a:spcAft>
                <a:spcPts val="0"/>
              </a:spcAft>
              <a:buClr>
                <a:schemeClr val="dk1"/>
              </a:buClr>
              <a:buSzPts val="1100"/>
              <a:buFont typeface="Arial" panose="020B0604020202020204" pitchFamily="34" charset="0"/>
              <a:buChar char="•"/>
            </a:pPr>
            <a:r>
              <a:rPr lang="en-US" dirty="0">
                <a:solidFill>
                  <a:srgbClr val="000000"/>
                </a:solidFill>
              </a:rPr>
              <a:t>A post-test</a:t>
            </a:r>
          </a:p>
          <a:p>
            <a:pPr marL="171450" lvl="0" indent="-171450" algn="l" rtl="0">
              <a:spcBef>
                <a:spcPts val="0"/>
              </a:spcBef>
              <a:spcAft>
                <a:spcPts val="0"/>
              </a:spcAft>
              <a:buClr>
                <a:schemeClr val="dk1"/>
              </a:buClr>
              <a:buSzPts val="1100"/>
              <a:buFont typeface="Arial" panose="020B0604020202020204" pitchFamily="34" charset="0"/>
              <a:buChar char="•"/>
            </a:pPr>
            <a:endParaRPr lang="en-US" dirty="0">
              <a:solidFill>
                <a:srgbClr val="000000"/>
              </a:solidFill>
            </a:endParaRPr>
          </a:p>
          <a:p>
            <a:pPr marL="0" lvl="0" indent="0" algn="l" rtl="0">
              <a:spcBef>
                <a:spcPts val="0"/>
              </a:spcBef>
              <a:spcAft>
                <a:spcPts val="0"/>
              </a:spcAft>
              <a:buClr>
                <a:schemeClr val="dk1"/>
              </a:buClr>
              <a:buSzPts val="1100"/>
              <a:buFont typeface="Arial" panose="020B0604020202020204" pitchFamily="34" charset="0"/>
              <a:buNone/>
            </a:pPr>
            <a:r>
              <a:rPr lang="en-US" dirty="0">
                <a:solidFill>
                  <a:srgbClr val="000000"/>
                </a:solidFill>
              </a:rPr>
              <a:t>We are going to give you 20 minutes to explore Reading Rockets and see the different types of components, skills, and activities there are for us to learn more about reading and use with our students. As you go through the website, consider the four questions at the bottom of this</a:t>
            </a:r>
            <a:r>
              <a:rPr lang="en-US" baseline="0" dirty="0">
                <a:solidFill>
                  <a:srgbClr val="000000"/>
                </a:solidFill>
              </a:rPr>
              <a:t> </a:t>
            </a:r>
            <a:r>
              <a:rPr lang="en-US" dirty="0">
                <a:solidFill>
                  <a:srgbClr val="000000"/>
                </a:solidFill>
              </a:rPr>
              <a:t>slide. You will have an opportunity to share some of your insights at the end of the 20 minutes. </a:t>
            </a:r>
            <a:endParaRPr dirty="0">
              <a:solidFill>
                <a:srgbClr val="000000"/>
              </a:solidFill>
            </a:endParaRPr>
          </a:p>
          <a:p>
            <a:pPr marL="0" lvl="0" indent="0" algn="l" rtl="0">
              <a:spcBef>
                <a:spcPts val="0"/>
              </a:spcBef>
              <a:spcAft>
                <a:spcPts val="0"/>
              </a:spcAft>
              <a:buClr>
                <a:schemeClr val="dk1"/>
              </a:buClr>
              <a:buSzPts val="1100"/>
              <a:buFont typeface="Arial"/>
              <a:buNone/>
            </a:pPr>
            <a:endParaRPr dirty="0">
              <a:solidFill>
                <a:srgbClr val="000000"/>
              </a:solidFill>
            </a:endParaRPr>
          </a:p>
          <a:p>
            <a:pPr marL="0" lvl="0" indent="0" algn="l" rtl="0">
              <a:spcBef>
                <a:spcPts val="0"/>
              </a:spcBef>
              <a:spcAft>
                <a:spcPts val="0"/>
              </a:spcAft>
              <a:buClr>
                <a:schemeClr val="dk1"/>
              </a:buClr>
              <a:buSzPts val="1100"/>
              <a:buFont typeface="Arial"/>
              <a:buNone/>
            </a:pPr>
            <a:r>
              <a:rPr lang="en-US" i="1" u="sng" dirty="0">
                <a:solidFill>
                  <a:srgbClr val="000000"/>
                </a:solidFill>
              </a:rPr>
              <a:t>If there is time during your presentation, allow participants to navigate. They will only be able to do a surface view and not go deep. The Reading Rockets 101 is used throughout the trainings for teachers to go deeper and connect to other resources. If face-to-face, set up charts around the room for participants to post sticky notes of their learning and questions to reflect on as you move forward. </a:t>
            </a:r>
            <a:endParaRPr dirty="0">
              <a:solidFill>
                <a:srgbClr val="000000"/>
              </a:solidFill>
            </a:endParaRPr>
          </a:p>
        </p:txBody>
      </p:sp>
      <p:sp>
        <p:nvSpPr>
          <p:cNvPr id="430" name="Google Shape;430;gcd55e90d90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b755ba64c9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b755ba64c9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40" name="Google Shape;440;gb755ba64c9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d53a84243c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d53a84243c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Jane Jackson, NWRPDC</a:t>
            </a:r>
          </a:p>
          <a:p>
            <a:pPr marL="0" lvl="0" indent="0" algn="l" rtl="0">
              <a:spcBef>
                <a:spcPts val="0"/>
              </a:spcBef>
              <a:spcAft>
                <a:spcPts val="0"/>
              </a:spcAft>
              <a:buNone/>
            </a:pPr>
            <a:r>
              <a:rPr lang="en-US" dirty="0"/>
              <a:t>Karen McDonald, Central RPDC</a:t>
            </a:r>
          </a:p>
          <a:p>
            <a:pPr marL="0" lvl="0" indent="0" algn="l" rtl="0">
              <a:spcBef>
                <a:spcPts val="0"/>
              </a:spcBef>
              <a:spcAft>
                <a:spcPts val="0"/>
              </a:spcAft>
              <a:buNone/>
            </a:pPr>
            <a:r>
              <a:rPr lang="en-US" dirty="0"/>
              <a:t>Mary Beth Scherer, Central RPDC</a:t>
            </a:r>
            <a:endParaRPr dirty="0"/>
          </a:p>
        </p:txBody>
      </p:sp>
      <p:sp>
        <p:nvSpPr>
          <p:cNvPr id="446" name="Google Shape;446;gd53a84243c_0_3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46</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This module will be the first in a series of research-based modules that will address phonological and phonemic awareness, phonics/spelling connections, </a:t>
            </a:r>
            <a:r>
              <a:rPr lang="en-US" dirty="0">
                <a:solidFill>
                  <a:srgbClr val="004B8D"/>
                </a:solidFill>
              </a:rPr>
              <a:t>assessment, </a:t>
            </a:r>
            <a:r>
              <a:rPr lang="en-US" dirty="0"/>
              <a:t>vocabulary, comprehension, and writing.</a:t>
            </a:r>
            <a:br>
              <a:rPr lang="en-US" dirty="0"/>
            </a:br>
            <a:endParaRPr lang="en-US" b="1" dirty="0"/>
          </a:p>
          <a:p>
            <a:pPr marL="0" lvl="0" indent="0" algn="l" rtl="0">
              <a:spcBef>
                <a:spcPts val="0"/>
              </a:spcBef>
              <a:spcAft>
                <a:spcPts val="0"/>
              </a:spcAft>
              <a:buNone/>
            </a:pPr>
            <a:r>
              <a:rPr lang="en-US" b="1" dirty="0"/>
              <a:t>To Do: </a:t>
            </a:r>
            <a:r>
              <a:rPr lang="en-US" dirty="0"/>
              <a:t>Review the learning intentions for the day.</a:t>
            </a:r>
            <a:br>
              <a:rPr lang="en-US" dirty="0"/>
            </a:br>
            <a:endParaRPr lang="en-US" dirty="0"/>
          </a:p>
          <a:p>
            <a:pPr marL="0" lvl="0" indent="0" algn="l" rtl="0">
              <a:spcBef>
                <a:spcPts val="0"/>
              </a:spcBef>
              <a:spcAft>
                <a:spcPts val="0"/>
              </a:spcAft>
              <a:buNone/>
            </a:pPr>
            <a:r>
              <a:rPr lang="en-US" b="1" dirty="0"/>
              <a:t>To Say: </a:t>
            </a:r>
            <a:r>
              <a:rPr lang="en-US" b="0" dirty="0"/>
              <a:t>Th</a:t>
            </a:r>
            <a:r>
              <a:rPr lang="en-US" dirty="0"/>
              <a:t>ese are our learning intentions for this module. By the end of the module, you will understand the importance of the Simple View of Reading in terms of how it impacts reading instruction. You will understand the interrelated skills of the Reading Rope and how it relates to the Simple View of Reading. You will see how our brain processes reading, understand where we need to begin instruction for struggling readers, and find out what the research says is necessary to teach reading.  </a:t>
            </a:r>
          </a:p>
          <a:p>
            <a:pPr marL="0" lvl="0" indent="0" algn="l" rtl="0">
              <a:lnSpc>
                <a:spcPct val="100000"/>
              </a:lnSpc>
              <a:spcBef>
                <a:spcPts val="0"/>
              </a:spcBef>
              <a:spcAft>
                <a:spcPts val="0"/>
              </a:spcAft>
              <a:buSzPts val="1400"/>
              <a:buNone/>
            </a:pPr>
            <a:endParaRPr dirty="0"/>
          </a:p>
        </p:txBody>
      </p:sp>
      <p:sp>
        <p:nvSpPr>
          <p:cNvPr id="80" name="Google Shape;8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a:t>
            </a:fld>
            <a:endParaRPr dirty="0"/>
          </a:p>
        </p:txBody>
      </p:sp>
    </p:spTree>
    <p:extLst>
      <p:ext uri="{BB962C8B-B14F-4D97-AF65-F5344CB8AC3E}">
        <p14:creationId xmlns:p14="http://schemas.microsoft.com/office/powerpoint/2010/main" val="171848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dirty="0"/>
              <a:t>To Know: </a:t>
            </a:r>
            <a:r>
              <a:rPr lang="en-US" dirty="0"/>
              <a:t>These are the teacher standards we will address today.</a:t>
            </a:r>
            <a:br>
              <a:rPr lang="en-US" dirty="0"/>
            </a:br>
            <a:endParaRPr dirty="0"/>
          </a:p>
          <a:p>
            <a:pPr marL="0" lvl="0" indent="0" algn="l" rtl="0">
              <a:lnSpc>
                <a:spcPct val="100000"/>
              </a:lnSpc>
              <a:spcBef>
                <a:spcPts val="0"/>
              </a:spcBef>
              <a:spcAft>
                <a:spcPts val="0"/>
              </a:spcAft>
              <a:buSzPts val="1400"/>
              <a:buNone/>
            </a:pPr>
            <a:r>
              <a:rPr lang="en-US" b="1" dirty="0"/>
              <a:t>To Do: </a:t>
            </a:r>
            <a:r>
              <a:rPr lang="en-US" dirty="0"/>
              <a:t>Direct participants to the slide.</a:t>
            </a:r>
            <a:br>
              <a:rPr lang="en-US" dirty="0"/>
            </a:br>
            <a:endParaRPr dirty="0"/>
          </a:p>
          <a:p>
            <a:pPr marL="0" lvl="0" indent="0" algn="l" rtl="0">
              <a:lnSpc>
                <a:spcPct val="100000"/>
              </a:lnSpc>
              <a:spcBef>
                <a:spcPts val="0"/>
              </a:spcBef>
              <a:spcAft>
                <a:spcPts val="0"/>
              </a:spcAft>
              <a:buSzPts val="1400"/>
              <a:buNone/>
            </a:pPr>
            <a:r>
              <a:rPr lang="en-US" b="1" dirty="0"/>
              <a:t>To Say:</a:t>
            </a:r>
            <a:r>
              <a:rPr lang="en-US" dirty="0"/>
              <a:t> If you need to document for your professional development reference, here are the Missouri Teacher Standards that we will be addressing today. I will pause a moment while you note these. We will address Standards #1, #2, #3, and #7.</a:t>
            </a:r>
            <a:endParaRPr dirty="0"/>
          </a:p>
        </p:txBody>
      </p:sp>
      <p:sp>
        <p:nvSpPr>
          <p:cNvPr id="88" name="Google Shape;88;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dirty="0"/>
          </a:p>
        </p:txBody>
      </p:sp>
    </p:spTree>
    <p:extLst>
      <p:ext uri="{BB962C8B-B14F-4D97-AF65-F5344CB8AC3E}">
        <p14:creationId xmlns:p14="http://schemas.microsoft.com/office/powerpoint/2010/main" val="660132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t>
            </a:r>
            <a:r>
              <a:rPr lang="en-US" dirty="0"/>
              <a:t>There are norms for virtual or face-to-face, so please place the norms that fit your group into the slides so that all attending are comfortable and ready to learn the expectations needed for their building or district.</a:t>
            </a:r>
            <a:br>
              <a:rPr lang="en-US" dirty="0"/>
            </a:br>
            <a:endParaRPr lang="en-US" dirty="0"/>
          </a:p>
          <a:p>
            <a:pPr marL="0" lvl="0" indent="0" algn="l" rtl="0">
              <a:spcBef>
                <a:spcPts val="0"/>
              </a:spcBef>
              <a:spcAft>
                <a:spcPts val="0"/>
              </a:spcAft>
              <a:buNone/>
            </a:pPr>
            <a:r>
              <a:rPr lang="en-US" b="1" dirty="0"/>
              <a:t>To Do: </a:t>
            </a:r>
            <a:r>
              <a:rPr lang="en-US" dirty="0"/>
              <a:t>Use norms and expectations that fit the group and situation.</a:t>
            </a:r>
          </a:p>
          <a:p>
            <a:pPr marL="0" lvl="0" indent="0" algn="l" rtl="0">
              <a:spcBef>
                <a:spcPts val="0"/>
              </a:spcBef>
              <a:spcAft>
                <a:spcPts val="0"/>
              </a:spcAft>
              <a:buNone/>
            </a:pPr>
            <a:endParaRPr lang="en-US" dirty="0"/>
          </a:p>
          <a:p>
            <a:pPr marL="0" lvl="0" indent="0" algn="l" rtl="0">
              <a:lnSpc>
                <a:spcPct val="100000"/>
              </a:lnSpc>
              <a:spcBef>
                <a:spcPts val="0"/>
              </a:spcBef>
              <a:spcAft>
                <a:spcPts val="0"/>
              </a:spcAft>
              <a:buSzPts val="1400"/>
              <a:buNone/>
            </a:pPr>
            <a:r>
              <a:rPr lang="en-US" b="1" dirty="0"/>
              <a:t>To Say: </a:t>
            </a:r>
            <a:r>
              <a:rPr lang="en-US" dirty="0"/>
              <a:t>Today, we are going to ask that you be present with us by considering how this learning fits into what you already do. It will either confirm some things you are already doing or it might push you to consider what might be different, according to research, on what works in the world of literacy development. We would ask that you have cell phones on silent</a:t>
            </a:r>
            <a:r>
              <a:rPr lang="en-US" baseline="0" dirty="0"/>
              <a:t> and </a:t>
            </a:r>
            <a:r>
              <a:rPr lang="en-US" dirty="0"/>
              <a:t>minimize sidebar conversations or distractions. We will take formal breaks. So, please take care of personal needs with minimal distraction. </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Since our goal is to apply the content to you and your students, we hope you will ask questions to clarify the content and how it relates to you and your students. As you open your mind to confirm your practices or align your practices with research, we know it takes patience and a heart for doing what is best for students. We deeply appreciate your professional passion and drive to share, learn, and apply for student success. </a:t>
            </a:r>
            <a:endParaRPr lang="en-US" dirty="0">
              <a:solidFill>
                <a:srgbClr val="000000"/>
              </a:solidFill>
            </a:endParaRPr>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dirty="0"/>
          </a:p>
        </p:txBody>
      </p:sp>
    </p:spTree>
    <p:extLst>
      <p:ext uri="{BB962C8B-B14F-4D97-AF65-F5344CB8AC3E}">
        <p14:creationId xmlns:p14="http://schemas.microsoft.com/office/powerpoint/2010/main" val="872607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To Say: </a:t>
            </a:r>
            <a:r>
              <a:rPr lang="en-US" dirty="0">
                <a:solidFill>
                  <a:srgbClr val="000000"/>
                </a:solidFill>
              </a:rPr>
              <a:t>Stay open to what you are hearing. Everything we are sharing with you is research-based on what good reading instruction looks like. Are there additional norms you would like to add for the sake of the group?</a:t>
            </a:r>
          </a:p>
          <a:p>
            <a:pPr marL="0" lvl="0" indent="0" algn="l" rtl="0">
              <a:spcBef>
                <a:spcPts val="0"/>
              </a:spcBef>
              <a:spcAft>
                <a:spcPts val="0"/>
              </a:spcAft>
              <a:buNone/>
            </a:pPr>
            <a:endParaRPr lang="en-US" dirty="0"/>
          </a:p>
        </p:txBody>
      </p:sp>
      <p:sp>
        <p:nvSpPr>
          <p:cNvPr id="96" name="Google Shape;96;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dirty="0"/>
          </a:p>
        </p:txBody>
      </p:sp>
    </p:spTree>
    <p:extLst>
      <p:ext uri="{BB962C8B-B14F-4D97-AF65-F5344CB8AC3E}">
        <p14:creationId xmlns:p14="http://schemas.microsoft.com/office/powerpoint/2010/main" val="2714473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73273e16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c73273e16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To Know and To Say:</a:t>
            </a:r>
            <a:r>
              <a:rPr lang="en-US" dirty="0"/>
              <a:t> We will pause a moment, so that you can read</a:t>
            </a:r>
            <a:r>
              <a:rPr lang="en-US" baseline="0" dirty="0"/>
              <a:t> the screen.</a:t>
            </a:r>
            <a:br>
              <a:rPr lang="en-US" baseline="0" dirty="0"/>
            </a:br>
            <a:endParaRPr dirty="0"/>
          </a:p>
          <a:p>
            <a:pPr marL="0" lvl="0" indent="0" algn="l" rtl="0">
              <a:spcBef>
                <a:spcPts val="0"/>
              </a:spcBef>
              <a:spcAft>
                <a:spcPts val="0"/>
              </a:spcAft>
              <a:buNone/>
            </a:pPr>
            <a:r>
              <a:rPr lang="en-US" dirty="0"/>
              <a:t>This represents what we desire all students to aspire to in literacy. Our goal is to make reading come to life for students of all ages. It also speaks to us today to remind us that it is a skill that can be learned. They do not possess these skills YET. But, there are answers to allow every student the right to read. We want books to speak to students, to call their names, and take them to a world and life beyond where they are at that moment. </a:t>
            </a:r>
            <a:endParaRPr dirty="0"/>
          </a:p>
          <a:p>
            <a:pPr marL="0" lvl="0" indent="0" algn="l" rtl="0">
              <a:spcBef>
                <a:spcPts val="0"/>
              </a:spcBef>
              <a:spcAft>
                <a:spcPts val="0"/>
              </a:spcAft>
              <a:buNone/>
            </a:pPr>
            <a:r>
              <a:rPr lang="en-US" dirty="0"/>
              <a:t> </a:t>
            </a:r>
            <a:endParaRPr dirty="0"/>
          </a:p>
        </p:txBody>
      </p:sp>
      <p:sp>
        <p:nvSpPr>
          <p:cNvPr id="118" name="Google Shape;118;gc73273e16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Option 1">
  <p:cSld name="Title Page Option 1">
    <p:spTree>
      <p:nvGrpSpPr>
        <p:cNvPr id="1" name="Shape 13"/>
        <p:cNvGrpSpPr/>
        <p:nvPr/>
      </p:nvGrpSpPr>
      <p:grpSpPr>
        <a:xfrm>
          <a:off x="0" y="0"/>
          <a:ext cx="0" cy="0"/>
          <a:chOff x="0" y="0"/>
          <a:chExt cx="0" cy="0"/>
        </a:xfrm>
      </p:grpSpPr>
      <p:pic>
        <p:nvPicPr>
          <p:cNvPr id="14" name="Google Shape;14;p2" descr="R:\COM\COMM\Branding\PPT Templates\widescreen\Widescreen Powerpoint 23.jpg"/>
          <p:cNvPicPr preferRelativeResize="0"/>
          <p:nvPr/>
        </p:nvPicPr>
        <p:blipFill rotWithShape="1">
          <a:blip r:embed="rId2">
            <a:alphaModFix/>
          </a:blip>
          <a:srcRect/>
          <a:stretch/>
        </p:blipFill>
        <p:spPr>
          <a:xfrm>
            <a:off x="0" y="2"/>
            <a:ext cx="12204192" cy="6867380"/>
          </a:xfrm>
          <a:prstGeom prst="rect">
            <a:avLst/>
          </a:prstGeom>
          <a:noFill/>
          <a:ln>
            <a:noFill/>
          </a:ln>
        </p:spPr>
      </p:pic>
      <p:sp>
        <p:nvSpPr>
          <p:cNvPr id="15" name="Google Shape;15;p2"/>
          <p:cNvSpPr txBox="1">
            <a:spLocks noGrp="1"/>
          </p:cNvSpPr>
          <p:nvPr>
            <p:ph type="title"/>
          </p:nvPr>
        </p:nvSpPr>
        <p:spPr>
          <a:xfrm>
            <a:off x="4470400" y="1498600"/>
            <a:ext cx="7620000" cy="1828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Arial"/>
              <a:buNone/>
              <a:defRPr sz="53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body" idx="1"/>
          </p:nvPr>
        </p:nvSpPr>
        <p:spPr>
          <a:xfrm>
            <a:off x="406400" y="4038600"/>
            <a:ext cx="2235200" cy="457200"/>
          </a:xfrm>
          <a:prstGeom prst="rect">
            <a:avLst/>
          </a:prstGeom>
          <a:noFill/>
          <a:ln>
            <a:noFill/>
          </a:ln>
        </p:spPr>
        <p:txBody>
          <a:bodyPr spcFirstLastPara="1" wrap="square" lIns="91425" tIns="45700" rIns="91425" bIns="45700" anchor="t" anchorCtr="0">
            <a:noAutofit/>
          </a:bodyPr>
          <a:lstStyle>
            <a:lvl1pPr marL="457200" lvl="0" indent="-228600" algn="ctr">
              <a:spcBef>
                <a:spcPts val="533"/>
              </a:spcBef>
              <a:spcAft>
                <a:spcPts val="0"/>
              </a:spcAft>
              <a:buSzPts val="2667"/>
              <a:buFont typeface="Arial"/>
              <a:buNone/>
              <a:defRPr sz="2667" b="1">
                <a:solidFill>
                  <a:schemeClr val="lt1"/>
                </a:solidFill>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 name="Google Shape;17;p2"/>
          <p:cNvSpPr txBox="1">
            <a:spLocks noGrp="1"/>
          </p:cNvSpPr>
          <p:nvPr>
            <p:ph type="body" idx="2"/>
          </p:nvPr>
        </p:nvSpPr>
        <p:spPr>
          <a:xfrm>
            <a:off x="5981700" y="76200"/>
            <a:ext cx="6172200" cy="1219200"/>
          </a:xfrm>
          <a:prstGeom prst="rect">
            <a:avLst/>
          </a:prstGeom>
          <a:noFill/>
          <a:ln>
            <a:noFill/>
          </a:ln>
        </p:spPr>
        <p:txBody>
          <a:bodyPr spcFirstLastPara="1" wrap="square" lIns="91425" tIns="45700" rIns="91425" bIns="45700" anchor="ctr" anchorCtr="0">
            <a:noAutofit/>
          </a:bodyPr>
          <a:lstStyle>
            <a:lvl1pPr marL="457200" lvl="0" indent="-228600" algn="ctr">
              <a:spcBef>
                <a:spcPts val="533"/>
              </a:spcBef>
              <a:spcAft>
                <a:spcPts val="0"/>
              </a:spcAft>
              <a:buSzPts val="2667"/>
              <a:buNone/>
              <a:defRPr sz="2667" i="1"/>
            </a:lvl1pPr>
            <a:lvl2pPr marL="914400" lvl="1" indent="-228600" algn="l">
              <a:spcBef>
                <a:spcPts val="853"/>
              </a:spcBef>
              <a:spcAft>
                <a:spcPts val="0"/>
              </a:spcAft>
              <a:buSzPts val="2560"/>
              <a:buNone/>
              <a:defRPr/>
            </a:lvl2pPr>
            <a:lvl3pPr marL="1371600" lvl="2" indent="-228600" algn="l">
              <a:spcBef>
                <a:spcPts val="747"/>
              </a:spcBef>
              <a:spcAft>
                <a:spcPts val="0"/>
              </a:spcAft>
              <a:buSzPts val="3173"/>
              <a:buNone/>
              <a:defRPr/>
            </a:lvl3pPr>
            <a:lvl4pPr marL="1828800" lvl="3" indent="-228600" algn="l">
              <a:spcBef>
                <a:spcPts val="640"/>
              </a:spcBef>
              <a:spcAft>
                <a:spcPts val="0"/>
              </a:spcAft>
              <a:buSzPts val="2560"/>
              <a:buNone/>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Option 3">
  <p:cSld name="Content Option 3">
    <p:spTree>
      <p:nvGrpSpPr>
        <p:cNvPr id="1" name="Shape 18"/>
        <p:cNvGrpSpPr/>
        <p:nvPr/>
      </p:nvGrpSpPr>
      <p:grpSpPr>
        <a:xfrm>
          <a:off x="0" y="0"/>
          <a:ext cx="0" cy="0"/>
          <a:chOff x="0" y="0"/>
          <a:chExt cx="0" cy="0"/>
        </a:xfrm>
      </p:grpSpPr>
      <p:pic>
        <p:nvPicPr>
          <p:cNvPr id="19" name="Google Shape;19;p3" descr="R:\COM\COMM\Branding\PPT Templates\widescreen\Widescreen Powerpoint 20.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20" name="Google Shape;20;p3"/>
          <p:cNvSpPr txBox="1">
            <a:spLocks noGrp="1"/>
          </p:cNvSpPr>
          <p:nvPr>
            <p:ph type="sldNum" idx="12"/>
          </p:nvPr>
        </p:nvSpPr>
        <p:spPr>
          <a:xfrm>
            <a:off x="203200" y="177800"/>
            <a:ext cx="10160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600" b="1" i="0" u="none" strike="noStrike" cap="none">
                <a:solidFill>
                  <a:schemeClr val="lt1"/>
                </a:solidFill>
                <a:latin typeface="Calibri"/>
                <a:ea typeface="Calibri"/>
                <a:cs typeface="Calibri"/>
                <a:sym typeface="Calibri"/>
              </a:defRPr>
            </a:lvl1pPr>
            <a:lvl2pPr marL="0" marR="0" lvl="1" indent="0" algn="l" rtl="0">
              <a:spcBef>
                <a:spcPts val="0"/>
              </a:spcBef>
              <a:buNone/>
              <a:defRPr sz="1600" b="1" i="0" u="none" strike="noStrike" cap="none">
                <a:solidFill>
                  <a:schemeClr val="lt1"/>
                </a:solidFill>
                <a:latin typeface="Calibri"/>
                <a:ea typeface="Calibri"/>
                <a:cs typeface="Calibri"/>
                <a:sym typeface="Calibri"/>
              </a:defRPr>
            </a:lvl2pPr>
            <a:lvl3pPr marL="0" marR="0" lvl="2" indent="0" algn="l" rtl="0">
              <a:spcBef>
                <a:spcPts val="0"/>
              </a:spcBef>
              <a:buNone/>
              <a:defRPr sz="1600" b="1" i="0" u="none" strike="noStrike" cap="none">
                <a:solidFill>
                  <a:schemeClr val="lt1"/>
                </a:solidFill>
                <a:latin typeface="Calibri"/>
                <a:ea typeface="Calibri"/>
                <a:cs typeface="Calibri"/>
                <a:sym typeface="Calibri"/>
              </a:defRPr>
            </a:lvl3pPr>
            <a:lvl4pPr marL="0" marR="0" lvl="3" indent="0" algn="l" rtl="0">
              <a:spcBef>
                <a:spcPts val="0"/>
              </a:spcBef>
              <a:buNone/>
              <a:defRPr sz="1600" b="1" i="0" u="none" strike="noStrike" cap="none">
                <a:solidFill>
                  <a:schemeClr val="lt1"/>
                </a:solidFill>
                <a:latin typeface="Calibri"/>
                <a:ea typeface="Calibri"/>
                <a:cs typeface="Calibri"/>
                <a:sym typeface="Calibri"/>
              </a:defRPr>
            </a:lvl4pPr>
            <a:lvl5pPr marL="0" marR="0" lvl="4" indent="0" algn="l" rtl="0">
              <a:spcBef>
                <a:spcPts val="0"/>
              </a:spcBef>
              <a:buNone/>
              <a:defRPr sz="1600" b="1" i="0" u="none" strike="noStrike" cap="none">
                <a:solidFill>
                  <a:schemeClr val="lt1"/>
                </a:solidFill>
                <a:latin typeface="Calibri"/>
                <a:ea typeface="Calibri"/>
                <a:cs typeface="Calibri"/>
                <a:sym typeface="Calibri"/>
              </a:defRPr>
            </a:lvl5pPr>
            <a:lvl6pPr marL="0" marR="0" lvl="5" indent="0" algn="l" rtl="0">
              <a:spcBef>
                <a:spcPts val="0"/>
              </a:spcBef>
              <a:buNone/>
              <a:defRPr sz="1600" b="1" i="0" u="none" strike="noStrike" cap="none">
                <a:solidFill>
                  <a:schemeClr val="lt1"/>
                </a:solidFill>
                <a:latin typeface="Calibri"/>
                <a:ea typeface="Calibri"/>
                <a:cs typeface="Calibri"/>
                <a:sym typeface="Calibri"/>
              </a:defRPr>
            </a:lvl6pPr>
            <a:lvl7pPr marL="0" marR="0" lvl="6" indent="0" algn="l" rtl="0">
              <a:spcBef>
                <a:spcPts val="0"/>
              </a:spcBef>
              <a:buNone/>
              <a:defRPr sz="1600" b="1" i="0" u="none" strike="noStrike" cap="none">
                <a:solidFill>
                  <a:schemeClr val="lt1"/>
                </a:solidFill>
                <a:latin typeface="Calibri"/>
                <a:ea typeface="Calibri"/>
                <a:cs typeface="Calibri"/>
                <a:sym typeface="Calibri"/>
              </a:defRPr>
            </a:lvl7pPr>
            <a:lvl8pPr marL="0" marR="0" lvl="7" indent="0" algn="l" rtl="0">
              <a:spcBef>
                <a:spcPts val="0"/>
              </a:spcBef>
              <a:buNone/>
              <a:defRPr sz="1600" b="1" i="0" u="none" strike="noStrike" cap="none">
                <a:solidFill>
                  <a:schemeClr val="lt1"/>
                </a:solidFill>
                <a:latin typeface="Calibri"/>
                <a:ea typeface="Calibri"/>
                <a:cs typeface="Calibri"/>
                <a:sym typeface="Calibri"/>
              </a:defRPr>
            </a:lvl8pPr>
            <a:lvl9pPr marL="0" marR="0" lvl="8" indent="0" algn="l" rtl="0">
              <a:spcBef>
                <a:spcPts val="0"/>
              </a:spcBef>
              <a:buNone/>
              <a:defRPr sz="1600" b="1"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dirty="0"/>
          </a:p>
        </p:txBody>
      </p:sp>
      <p:sp>
        <p:nvSpPr>
          <p:cNvPr id="21" name="Google Shape;21;p3"/>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option 4">
  <p:cSld name="Content option 4">
    <p:spTree>
      <p:nvGrpSpPr>
        <p:cNvPr id="1" name="Shape 23"/>
        <p:cNvGrpSpPr/>
        <p:nvPr/>
      </p:nvGrpSpPr>
      <p:grpSpPr>
        <a:xfrm>
          <a:off x="0" y="0"/>
          <a:ext cx="0" cy="0"/>
          <a:chOff x="0" y="0"/>
          <a:chExt cx="0" cy="0"/>
        </a:xfrm>
      </p:grpSpPr>
      <p:pic>
        <p:nvPicPr>
          <p:cNvPr id="24" name="Google Shape;24;p4" descr="R:\COM\COMM\Branding\PPT Templates\widescreen\Widescreen Powerpoint 7.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25" name="Google Shape;25;p4"/>
          <p:cNvSpPr txBox="1">
            <a:spLocks noGrp="1"/>
          </p:cNvSpPr>
          <p:nvPr>
            <p:ph type="body" idx="1"/>
          </p:nvPr>
        </p:nvSpPr>
        <p:spPr>
          <a:xfrm>
            <a:off x="2133600" y="914400"/>
            <a:ext cx="7112000" cy="914400"/>
          </a:xfrm>
          <a:prstGeom prst="rect">
            <a:avLst/>
          </a:prstGeom>
          <a:noFill/>
          <a:ln>
            <a:noFill/>
          </a:ln>
        </p:spPr>
        <p:txBody>
          <a:bodyPr spcFirstLastPara="1" wrap="square" lIns="91425" tIns="45700" rIns="91425" bIns="45700" anchor="ctr" anchorCtr="0">
            <a:noAutofit/>
          </a:bodyPr>
          <a:lstStyle>
            <a:lvl1pPr marL="457200" lvl="0" indent="-228600" algn="l">
              <a:spcBef>
                <a:spcPts val="1173"/>
              </a:spcBef>
              <a:spcAft>
                <a:spcPts val="0"/>
              </a:spcAft>
              <a:buSzPts val="5867"/>
              <a:buNone/>
              <a:defRPr sz="5867" b="1">
                <a:solidFill>
                  <a:schemeClr val="dk1"/>
                </a:solidFill>
                <a:latin typeface="Calibri"/>
                <a:ea typeface="Calibri"/>
                <a:cs typeface="Calibri"/>
                <a:sym typeface="Calibri"/>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228600" algn="l">
              <a:spcBef>
                <a:spcPts val="640"/>
              </a:spcBef>
              <a:spcAft>
                <a:spcPts val="0"/>
              </a:spcAft>
              <a:buSzPts val="32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body" idx="2"/>
          </p:nvPr>
        </p:nvSpPr>
        <p:spPr>
          <a:xfrm>
            <a:off x="2133600" y="1981200"/>
            <a:ext cx="9753600" cy="4597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7" name="Google Shape;27;p4"/>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Option 1">
  <p:cSld name="Content Option 1">
    <p:spTree>
      <p:nvGrpSpPr>
        <p:cNvPr id="1" name="Shape 28"/>
        <p:cNvGrpSpPr/>
        <p:nvPr/>
      </p:nvGrpSpPr>
      <p:grpSpPr>
        <a:xfrm>
          <a:off x="0" y="0"/>
          <a:ext cx="0" cy="0"/>
          <a:chOff x="0" y="0"/>
          <a:chExt cx="0" cy="0"/>
        </a:xfrm>
      </p:grpSpPr>
      <p:pic>
        <p:nvPicPr>
          <p:cNvPr id="29" name="Google Shape;29;p5" descr="R:\COM\COMM\Branding\PPT Templates\widescreen\Widescreen Powerpoint 3.jpg"/>
          <p:cNvPicPr preferRelativeResize="0"/>
          <p:nvPr/>
        </p:nvPicPr>
        <p:blipFill rotWithShape="1">
          <a:blip r:embed="rId2">
            <a:alphaModFix/>
          </a:blip>
          <a:srcRect/>
          <a:stretch/>
        </p:blipFill>
        <p:spPr>
          <a:xfrm>
            <a:off x="0" y="0"/>
            <a:ext cx="12198354" cy="6864096"/>
          </a:xfrm>
          <a:prstGeom prst="rect">
            <a:avLst/>
          </a:prstGeom>
          <a:noFill/>
          <a:ln>
            <a:noFill/>
          </a:ln>
        </p:spPr>
      </p:pic>
      <p:sp>
        <p:nvSpPr>
          <p:cNvPr id="30" name="Google Shape;30;p5"/>
          <p:cNvSpPr txBox="1">
            <a:spLocks noGrp="1"/>
          </p:cNvSpPr>
          <p:nvPr>
            <p:ph type="title"/>
          </p:nvPr>
        </p:nvSpPr>
        <p:spPr>
          <a:xfrm>
            <a:off x="304801" y="889000"/>
            <a:ext cx="89281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32" name="Google Shape;32;p5"/>
          <p:cNvSpPr txBox="1">
            <a:spLocks noGrp="1"/>
          </p:cNvSpPr>
          <p:nvPr>
            <p:ph type="body" idx="1"/>
          </p:nvPr>
        </p:nvSpPr>
        <p:spPr>
          <a:xfrm>
            <a:off x="304801" y="2108200"/>
            <a:ext cx="11480799" cy="4470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option 2">
  <p:cSld name="Content option 2">
    <p:spTree>
      <p:nvGrpSpPr>
        <p:cNvPr id="1" name="Shape 33"/>
        <p:cNvGrpSpPr/>
        <p:nvPr/>
      </p:nvGrpSpPr>
      <p:grpSpPr>
        <a:xfrm>
          <a:off x="0" y="0"/>
          <a:ext cx="0" cy="0"/>
          <a:chOff x="0" y="0"/>
          <a:chExt cx="0" cy="0"/>
        </a:xfrm>
      </p:grpSpPr>
      <p:pic>
        <p:nvPicPr>
          <p:cNvPr id="34" name="Google Shape;34;p6" descr="R:\COM\COMM\Branding\PPT Templates\widescreen\Widescreen Powerpoint 5.jpg"/>
          <p:cNvPicPr preferRelativeResize="0"/>
          <p:nvPr/>
        </p:nvPicPr>
        <p:blipFill rotWithShape="1">
          <a:blip r:embed="rId2">
            <a:alphaModFix/>
          </a:blip>
          <a:srcRect/>
          <a:stretch/>
        </p:blipFill>
        <p:spPr>
          <a:xfrm>
            <a:off x="1" y="0"/>
            <a:ext cx="12198356" cy="6864096"/>
          </a:xfrm>
          <a:prstGeom prst="rect">
            <a:avLst/>
          </a:prstGeom>
          <a:noFill/>
          <a:ln>
            <a:noFill/>
          </a:ln>
        </p:spPr>
      </p:pic>
      <p:sp>
        <p:nvSpPr>
          <p:cNvPr id="35" name="Google Shape;35;p6"/>
          <p:cNvSpPr txBox="1">
            <a:spLocks noGrp="1"/>
          </p:cNvSpPr>
          <p:nvPr>
            <p:ph type="body" idx="1"/>
          </p:nvPr>
        </p:nvSpPr>
        <p:spPr>
          <a:xfrm>
            <a:off x="203200" y="2159000"/>
            <a:ext cx="11785600" cy="441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297180" algn="l">
              <a:spcBef>
                <a:spcPts val="360"/>
              </a:spcBef>
              <a:spcAft>
                <a:spcPts val="0"/>
              </a:spcAft>
              <a:buSzPts val="1080"/>
              <a:buChar char="❑"/>
              <a:defRPr/>
            </a:lvl2pPr>
            <a:lvl3pPr marL="1371600" lvl="2" indent="-325755" algn="l">
              <a:spcBef>
                <a:spcPts val="360"/>
              </a:spcBef>
              <a:spcAft>
                <a:spcPts val="0"/>
              </a:spcAft>
              <a:buSzPts val="1530"/>
              <a:buChar char="o"/>
              <a:defRPr/>
            </a:lvl3pPr>
            <a:lvl4pPr marL="1828800" lvl="3" indent="-320039" algn="l">
              <a:spcBef>
                <a:spcPts val="360"/>
              </a:spcBef>
              <a:spcAft>
                <a:spcPts val="0"/>
              </a:spcAft>
              <a:buSzPts val="144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title"/>
          </p:nvPr>
        </p:nvSpPr>
        <p:spPr>
          <a:xfrm>
            <a:off x="203200" y="990600"/>
            <a:ext cx="11785600" cy="10668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5333"/>
              <a:buFont typeface="Calibri"/>
              <a:buNone/>
              <a:defRPr sz="5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10972800" y="279400"/>
            <a:ext cx="10160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1" i="0" u="none" strike="noStrike" cap="none">
                <a:solidFill>
                  <a:schemeClr val="lt1"/>
                </a:solidFill>
                <a:latin typeface="Calibri"/>
                <a:ea typeface="Calibri"/>
                <a:cs typeface="Calibri"/>
                <a:sym typeface="Calibri"/>
              </a:defRPr>
            </a:lvl1pPr>
            <a:lvl2pPr marL="0" marR="0" lvl="1" indent="0" algn="r" rtl="0">
              <a:spcBef>
                <a:spcPts val="0"/>
              </a:spcBef>
              <a:buNone/>
              <a:defRPr sz="1600" b="1" i="0" u="none" strike="noStrike" cap="none">
                <a:solidFill>
                  <a:schemeClr val="lt1"/>
                </a:solidFill>
                <a:latin typeface="Calibri"/>
                <a:ea typeface="Calibri"/>
                <a:cs typeface="Calibri"/>
                <a:sym typeface="Calibri"/>
              </a:defRPr>
            </a:lvl2pPr>
            <a:lvl3pPr marL="0" marR="0" lvl="2" indent="0" algn="r" rtl="0">
              <a:spcBef>
                <a:spcPts val="0"/>
              </a:spcBef>
              <a:buNone/>
              <a:defRPr sz="1600" b="1" i="0" u="none" strike="noStrike" cap="none">
                <a:solidFill>
                  <a:schemeClr val="lt1"/>
                </a:solidFill>
                <a:latin typeface="Calibri"/>
                <a:ea typeface="Calibri"/>
                <a:cs typeface="Calibri"/>
                <a:sym typeface="Calibri"/>
              </a:defRPr>
            </a:lvl3pPr>
            <a:lvl4pPr marL="0" marR="0" lvl="3" indent="0" algn="r" rtl="0">
              <a:spcBef>
                <a:spcPts val="0"/>
              </a:spcBef>
              <a:buNone/>
              <a:defRPr sz="1600" b="1" i="0" u="none" strike="noStrike" cap="none">
                <a:solidFill>
                  <a:schemeClr val="lt1"/>
                </a:solidFill>
                <a:latin typeface="Calibri"/>
                <a:ea typeface="Calibri"/>
                <a:cs typeface="Calibri"/>
                <a:sym typeface="Calibri"/>
              </a:defRPr>
            </a:lvl4pPr>
            <a:lvl5pPr marL="0" marR="0" lvl="4" indent="0" algn="r" rtl="0">
              <a:spcBef>
                <a:spcPts val="0"/>
              </a:spcBef>
              <a:buNone/>
              <a:defRPr sz="1600" b="1" i="0" u="none" strike="noStrike" cap="none">
                <a:solidFill>
                  <a:schemeClr val="lt1"/>
                </a:solidFill>
                <a:latin typeface="Calibri"/>
                <a:ea typeface="Calibri"/>
                <a:cs typeface="Calibri"/>
                <a:sym typeface="Calibri"/>
              </a:defRPr>
            </a:lvl5pPr>
            <a:lvl6pPr marL="0" marR="0" lvl="5" indent="0" algn="r" rtl="0">
              <a:spcBef>
                <a:spcPts val="0"/>
              </a:spcBef>
              <a:buNone/>
              <a:defRPr sz="1600" b="1" i="0" u="none" strike="noStrike" cap="none">
                <a:solidFill>
                  <a:schemeClr val="lt1"/>
                </a:solidFill>
                <a:latin typeface="Calibri"/>
                <a:ea typeface="Calibri"/>
                <a:cs typeface="Calibri"/>
                <a:sym typeface="Calibri"/>
              </a:defRPr>
            </a:lvl6pPr>
            <a:lvl7pPr marL="0" marR="0" lvl="6" indent="0" algn="r" rtl="0">
              <a:spcBef>
                <a:spcPts val="0"/>
              </a:spcBef>
              <a:buNone/>
              <a:defRPr sz="1600" b="1" i="0" u="none" strike="noStrike" cap="none">
                <a:solidFill>
                  <a:schemeClr val="lt1"/>
                </a:solidFill>
                <a:latin typeface="Calibri"/>
                <a:ea typeface="Calibri"/>
                <a:cs typeface="Calibri"/>
                <a:sym typeface="Calibri"/>
              </a:defRPr>
            </a:lvl7pPr>
            <a:lvl8pPr marL="0" marR="0" lvl="7" indent="0" algn="r" rtl="0">
              <a:spcBef>
                <a:spcPts val="0"/>
              </a:spcBef>
              <a:buNone/>
              <a:defRPr sz="1600" b="1" i="0" u="none" strike="noStrike" cap="none">
                <a:solidFill>
                  <a:schemeClr val="lt1"/>
                </a:solidFill>
                <a:latin typeface="Calibri"/>
                <a:ea typeface="Calibri"/>
                <a:cs typeface="Calibri"/>
                <a:sym typeface="Calibri"/>
              </a:defRPr>
            </a:lvl8pPr>
            <a:lvl9pPr marL="0" marR="0" lvl="8" indent="0" algn="r" rtl="0">
              <a:spcBef>
                <a:spcPts val="0"/>
              </a:spcBef>
              <a:buNone/>
              <a:defRPr sz="1600" b="1"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8"/>
        <p:cNvGrpSpPr/>
        <p:nvPr/>
      </p:nvGrpSpPr>
      <p:grpSpPr>
        <a:xfrm>
          <a:off x="0" y="0"/>
          <a:ext cx="0" cy="0"/>
          <a:chOff x="0" y="0"/>
          <a:chExt cx="0" cy="0"/>
        </a:xfrm>
      </p:grpSpPr>
      <p:grpSp>
        <p:nvGrpSpPr>
          <p:cNvPr id="39" name="Google Shape;39;p7"/>
          <p:cNvGrpSpPr/>
          <p:nvPr/>
        </p:nvGrpSpPr>
        <p:grpSpPr>
          <a:xfrm>
            <a:off x="-33" y="1854154"/>
            <a:ext cx="12191695" cy="5003475"/>
            <a:chOff x="-25" y="1390650"/>
            <a:chExt cx="9144000" cy="3752700"/>
          </a:xfrm>
        </p:grpSpPr>
        <p:sp>
          <p:nvSpPr>
            <p:cNvPr id="40" name="Google Shape;40;p7"/>
            <p:cNvSpPr/>
            <p:nvPr/>
          </p:nvSpPr>
          <p:spPr>
            <a:xfrm>
              <a:off x="-25" y="1390650"/>
              <a:ext cx="9143955" cy="3152727"/>
            </a:xfrm>
            <a:custGeom>
              <a:avLst/>
              <a:gdLst/>
              <a:ahLst/>
              <a:cxnLst/>
              <a:rect l="l" t="t" r="r" b="b"/>
              <a:pathLst>
                <a:path w="48078" h="17253" extrusionOk="0">
                  <a:moveTo>
                    <a:pt x="24551" y="0"/>
                  </a:moveTo>
                  <a:cubicBezTo>
                    <a:pt x="19562" y="0"/>
                    <a:pt x="12918" y="5739"/>
                    <a:pt x="7775" y="5942"/>
                  </a:cubicBezTo>
                  <a:cubicBezTo>
                    <a:pt x="7443" y="5956"/>
                    <a:pt x="7121" y="5962"/>
                    <a:pt x="6809" y="5962"/>
                  </a:cubicBezTo>
                  <a:cubicBezTo>
                    <a:pt x="2312" y="5962"/>
                    <a:pt x="0" y="4608"/>
                    <a:pt x="0" y="4608"/>
                  </a:cubicBezTo>
                  <a:lnTo>
                    <a:pt x="0" y="17253"/>
                  </a:lnTo>
                  <a:lnTo>
                    <a:pt x="48077" y="17253"/>
                  </a:lnTo>
                  <a:lnTo>
                    <a:pt x="48077" y="3727"/>
                  </a:lnTo>
                  <a:cubicBezTo>
                    <a:pt x="48077" y="3727"/>
                    <a:pt x="46378" y="2205"/>
                    <a:pt x="44452" y="2205"/>
                  </a:cubicBezTo>
                  <a:cubicBezTo>
                    <a:pt x="44320" y="2205"/>
                    <a:pt x="44187" y="2212"/>
                    <a:pt x="44053" y="2227"/>
                  </a:cubicBezTo>
                  <a:cubicBezTo>
                    <a:pt x="41970" y="2465"/>
                    <a:pt x="40076" y="4275"/>
                    <a:pt x="36278" y="4870"/>
                  </a:cubicBezTo>
                  <a:cubicBezTo>
                    <a:pt x="36082" y="4901"/>
                    <a:pt x="35888" y="4915"/>
                    <a:pt x="35696" y="4915"/>
                  </a:cubicBezTo>
                  <a:cubicBezTo>
                    <a:pt x="32171" y="4915"/>
                    <a:pt x="29282" y="0"/>
                    <a:pt x="2455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1" name="Google Shape;41;p7"/>
            <p:cNvSpPr/>
            <p:nvPr/>
          </p:nvSpPr>
          <p:spPr>
            <a:xfrm>
              <a:off x="-25" y="4210050"/>
              <a:ext cx="9144000" cy="9333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grpSp>
      <p:sp>
        <p:nvSpPr>
          <p:cNvPr id="42" name="Google Shape;42;p7"/>
          <p:cNvSpPr/>
          <p:nvPr/>
        </p:nvSpPr>
        <p:spPr>
          <a:xfrm rot="-688735">
            <a:off x="7271144" y="6092762"/>
            <a:ext cx="4923465" cy="468521"/>
          </a:xfrm>
          <a:custGeom>
            <a:avLst/>
            <a:gdLst/>
            <a:ahLst/>
            <a:cxnLst/>
            <a:rect l="l" t="t" r="r" b="b"/>
            <a:pathLst>
              <a:path w="17896" h="1703" fill="none" extrusionOk="0">
                <a:moveTo>
                  <a:pt x="17896" y="1465"/>
                </a:moveTo>
                <a:cubicBezTo>
                  <a:pt x="17622" y="762"/>
                  <a:pt x="17229" y="36"/>
                  <a:pt x="16776" y="24"/>
                </a:cubicBezTo>
                <a:cubicBezTo>
                  <a:pt x="16205" y="0"/>
                  <a:pt x="16074" y="1084"/>
                  <a:pt x="15360" y="1274"/>
                </a:cubicBezTo>
                <a:cubicBezTo>
                  <a:pt x="14550" y="1489"/>
                  <a:pt x="14240" y="274"/>
                  <a:pt x="13359" y="453"/>
                </a:cubicBezTo>
                <a:cubicBezTo>
                  <a:pt x="12621" y="596"/>
                  <a:pt x="12574" y="1524"/>
                  <a:pt x="11907" y="1572"/>
                </a:cubicBezTo>
                <a:cubicBezTo>
                  <a:pt x="11145" y="1632"/>
                  <a:pt x="10966" y="465"/>
                  <a:pt x="10157" y="393"/>
                </a:cubicBezTo>
                <a:cubicBezTo>
                  <a:pt x="9323" y="322"/>
                  <a:pt x="9192" y="1465"/>
                  <a:pt x="8275" y="1572"/>
                </a:cubicBezTo>
                <a:cubicBezTo>
                  <a:pt x="7240" y="1703"/>
                  <a:pt x="6978" y="274"/>
                  <a:pt x="5870" y="322"/>
                </a:cubicBezTo>
                <a:cubicBezTo>
                  <a:pt x="4882" y="358"/>
                  <a:pt x="4751" y="1489"/>
                  <a:pt x="3822" y="1429"/>
                </a:cubicBezTo>
                <a:cubicBezTo>
                  <a:pt x="2918" y="1382"/>
                  <a:pt x="2679" y="227"/>
                  <a:pt x="1739" y="131"/>
                </a:cubicBezTo>
                <a:cubicBezTo>
                  <a:pt x="1060" y="48"/>
                  <a:pt x="393" y="691"/>
                  <a:pt x="1" y="1131"/>
                </a:cubicBezTo>
              </a:path>
            </a:pathLst>
          </a:custGeom>
          <a:noFill/>
          <a:ln w="38100" cap="flat" cmpd="sng">
            <a:solidFill>
              <a:schemeClr val="l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3" name="Google Shape;43;p7"/>
          <p:cNvSpPr txBox="1">
            <a:spLocks noGrp="1"/>
          </p:cNvSpPr>
          <p:nvPr>
            <p:ph type="title"/>
          </p:nvPr>
        </p:nvSpPr>
        <p:spPr>
          <a:xfrm>
            <a:off x="950800" y="593367"/>
            <a:ext cx="10290300" cy="763500"/>
          </a:xfrm>
          <a:prstGeom prst="rect">
            <a:avLst/>
          </a:prstGeom>
        </p:spPr>
        <p:txBody>
          <a:bodyPr spcFirstLastPara="1" wrap="square" lIns="91425" tIns="45700" rIns="91425" bIns="45700" anchor="ctr" anchorCtr="0">
            <a:noAutofit/>
          </a:bodyPr>
          <a:lstStyle>
            <a:lvl1pPr lvl="0" rtl="0">
              <a:spcBef>
                <a:spcPts val="0"/>
              </a:spcBef>
              <a:spcAft>
                <a:spcPts val="0"/>
              </a:spcAft>
              <a:buSzPts val="5867"/>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1399642"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5" name="Google Shape;45;p7"/>
          <p:cNvSpPr txBox="1">
            <a:spLocks noGrp="1"/>
          </p:cNvSpPr>
          <p:nvPr>
            <p:ph type="subTitle" idx="2"/>
          </p:nvPr>
        </p:nvSpPr>
        <p:spPr>
          <a:xfrm>
            <a:off x="1400817"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
        <p:nvSpPr>
          <p:cNvPr id="46" name="Google Shape;46;p7"/>
          <p:cNvSpPr txBox="1">
            <a:spLocks noGrp="1"/>
          </p:cNvSpPr>
          <p:nvPr>
            <p:ph type="subTitle" idx="3"/>
          </p:nvPr>
        </p:nvSpPr>
        <p:spPr>
          <a:xfrm>
            <a:off x="7048300" y="2445015"/>
            <a:ext cx="3744000" cy="597600"/>
          </a:xfrm>
          <a:prstGeom prst="rect">
            <a:avLst/>
          </a:prstGeom>
        </p:spPr>
        <p:txBody>
          <a:bodyPr spcFirstLastPara="1" wrap="square" lIns="91425" tIns="45700" rIns="91425" bIns="45700" anchor="b" anchorCtr="0">
            <a:noAutofit/>
          </a:bodyPr>
          <a:lstStyle>
            <a:lvl1pPr lvl="0" algn="ctr" rtl="0">
              <a:spcBef>
                <a:spcPts val="853"/>
              </a:spcBef>
              <a:spcAft>
                <a:spcPts val="0"/>
              </a:spcAft>
              <a:buSzPts val="2400"/>
              <a:buFont typeface="Pangolin"/>
              <a:buNone/>
              <a:defRPr sz="2400" b="1">
                <a:latin typeface="Pangolin"/>
                <a:ea typeface="Pangolin"/>
                <a:cs typeface="Pangolin"/>
                <a:sym typeface="Pangolin"/>
              </a:defRPr>
            </a:lvl1pPr>
            <a:lvl2pPr lvl="1" algn="ctr" rtl="0">
              <a:spcBef>
                <a:spcPts val="853"/>
              </a:spcBef>
              <a:spcAft>
                <a:spcPts val="0"/>
              </a:spcAft>
              <a:buSzPts val="2400"/>
              <a:buNone/>
              <a:defRPr sz="2400" b="1"/>
            </a:lvl2pPr>
            <a:lvl3pPr lvl="2" algn="ctr" rtl="0">
              <a:spcBef>
                <a:spcPts val="747"/>
              </a:spcBef>
              <a:spcAft>
                <a:spcPts val="0"/>
              </a:spcAft>
              <a:buSzPts val="2400"/>
              <a:buNone/>
              <a:defRPr sz="2400" b="1"/>
            </a:lvl3pPr>
            <a:lvl4pPr lvl="3" algn="ctr" rtl="0">
              <a:spcBef>
                <a:spcPts val="640"/>
              </a:spcBef>
              <a:spcAft>
                <a:spcPts val="0"/>
              </a:spcAft>
              <a:buSzPts val="2400"/>
              <a:buNone/>
              <a:defRPr sz="2400" b="1"/>
            </a:lvl4pPr>
            <a:lvl5pPr lvl="4" algn="ctr" rtl="0">
              <a:spcBef>
                <a:spcPts val="640"/>
              </a:spcBef>
              <a:spcAft>
                <a:spcPts val="0"/>
              </a:spcAft>
              <a:buSzPts val="2400"/>
              <a:buNone/>
              <a:defRPr sz="2400" b="1"/>
            </a:lvl5pPr>
            <a:lvl6pPr lvl="5" algn="ctr" rtl="0">
              <a:spcBef>
                <a:spcPts val="533"/>
              </a:spcBef>
              <a:spcAft>
                <a:spcPts val="0"/>
              </a:spcAft>
              <a:buSzPts val="2400"/>
              <a:buNone/>
              <a:defRPr sz="2400" b="1"/>
            </a:lvl6pPr>
            <a:lvl7pPr lvl="6" algn="ctr" rtl="0">
              <a:spcBef>
                <a:spcPts val="533"/>
              </a:spcBef>
              <a:spcAft>
                <a:spcPts val="0"/>
              </a:spcAft>
              <a:buSzPts val="2400"/>
              <a:buNone/>
              <a:defRPr sz="2400" b="1"/>
            </a:lvl7pPr>
            <a:lvl8pPr lvl="7" algn="ctr" rtl="0">
              <a:spcBef>
                <a:spcPts val="533"/>
              </a:spcBef>
              <a:spcAft>
                <a:spcPts val="0"/>
              </a:spcAft>
              <a:buSzPts val="2400"/>
              <a:buNone/>
              <a:defRPr sz="2400" b="1"/>
            </a:lvl8pPr>
            <a:lvl9pPr lvl="8" algn="ctr" rtl="0">
              <a:spcBef>
                <a:spcPts val="533"/>
              </a:spcBef>
              <a:spcAft>
                <a:spcPts val="0"/>
              </a:spcAft>
              <a:buSzPts val="2400"/>
              <a:buNone/>
              <a:defRPr sz="2400" b="1"/>
            </a:lvl9pPr>
          </a:lstStyle>
          <a:p>
            <a:endParaRPr/>
          </a:p>
        </p:txBody>
      </p:sp>
      <p:sp>
        <p:nvSpPr>
          <p:cNvPr id="47" name="Google Shape;47;p7"/>
          <p:cNvSpPr txBox="1">
            <a:spLocks noGrp="1"/>
          </p:cNvSpPr>
          <p:nvPr>
            <p:ph type="subTitle" idx="4"/>
          </p:nvPr>
        </p:nvSpPr>
        <p:spPr>
          <a:xfrm>
            <a:off x="7049500" y="2912290"/>
            <a:ext cx="3742800" cy="1609200"/>
          </a:xfrm>
          <a:prstGeom prst="rect">
            <a:avLst/>
          </a:prstGeom>
        </p:spPr>
        <p:txBody>
          <a:bodyPr spcFirstLastPara="1" wrap="square" lIns="91425" tIns="45700" rIns="91425" bIns="45700" anchor="t" anchorCtr="0">
            <a:noAutofit/>
          </a:bodyPr>
          <a:lstStyle>
            <a:lvl1pPr lvl="0" algn="ctr" rtl="0">
              <a:spcBef>
                <a:spcPts val="853"/>
              </a:spcBef>
              <a:spcAft>
                <a:spcPts val="0"/>
              </a:spcAft>
              <a:buSzPts val="2100"/>
              <a:buNone/>
              <a:defRPr sz="2100"/>
            </a:lvl1pPr>
            <a:lvl2pPr lvl="1" algn="ctr" rtl="0">
              <a:spcBef>
                <a:spcPts val="853"/>
              </a:spcBef>
              <a:spcAft>
                <a:spcPts val="0"/>
              </a:spcAft>
              <a:buSzPts val="2100"/>
              <a:buNone/>
              <a:defRPr sz="2100"/>
            </a:lvl2pPr>
            <a:lvl3pPr lvl="2" algn="ctr" rtl="0">
              <a:spcBef>
                <a:spcPts val="747"/>
              </a:spcBef>
              <a:spcAft>
                <a:spcPts val="0"/>
              </a:spcAft>
              <a:buSzPts val="2100"/>
              <a:buNone/>
              <a:defRPr sz="2100"/>
            </a:lvl3pPr>
            <a:lvl4pPr lvl="3" algn="ctr" rtl="0">
              <a:spcBef>
                <a:spcPts val="640"/>
              </a:spcBef>
              <a:spcAft>
                <a:spcPts val="0"/>
              </a:spcAft>
              <a:buSzPts val="2100"/>
              <a:buNone/>
              <a:defRPr sz="2100"/>
            </a:lvl4pPr>
            <a:lvl5pPr lvl="4" algn="ctr" rtl="0">
              <a:spcBef>
                <a:spcPts val="640"/>
              </a:spcBef>
              <a:spcAft>
                <a:spcPts val="0"/>
              </a:spcAft>
              <a:buSzPts val="2100"/>
              <a:buNone/>
              <a:defRPr sz="2100"/>
            </a:lvl5pPr>
            <a:lvl6pPr lvl="5" algn="ctr" rtl="0">
              <a:spcBef>
                <a:spcPts val="533"/>
              </a:spcBef>
              <a:spcAft>
                <a:spcPts val="0"/>
              </a:spcAft>
              <a:buSzPts val="2100"/>
              <a:buNone/>
              <a:defRPr sz="2100"/>
            </a:lvl6pPr>
            <a:lvl7pPr lvl="6" algn="ctr" rtl="0">
              <a:spcBef>
                <a:spcPts val="533"/>
              </a:spcBef>
              <a:spcAft>
                <a:spcPts val="0"/>
              </a:spcAft>
              <a:buSzPts val="2100"/>
              <a:buNone/>
              <a:defRPr sz="2100"/>
            </a:lvl7pPr>
            <a:lvl8pPr lvl="7" algn="ctr" rtl="0">
              <a:spcBef>
                <a:spcPts val="533"/>
              </a:spcBef>
              <a:spcAft>
                <a:spcPts val="0"/>
              </a:spcAft>
              <a:buSzPts val="2100"/>
              <a:buNone/>
              <a:defRPr sz="2100"/>
            </a:lvl8pPr>
            <a:lvl9pPr lvl="8" algn="ctr" rtl="0">
              <a:spcBef>
                <a:spcPts val="533"/>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8"/>
        <p:cNvGrpSpPr/>
        <p:nvPr/>
      </p:nvGrpSpPr>
      <p:grpSpPr>
        <a:xfrm>
          <a:off x="0" y="0"/>
          <a:ext cx="0" cy="0"/>
          <a:chOff x="0" y="0"/>
          <a:chExt cx="0" cy="0"/>
        </a:xfrm>
      </p:grpSpPr>
      <p:sp>
        <p:nvSpPr>
          <p:cNvPr id="49" name="Google Shape;49;p8"/>
          <p:cNvSpPr/>
          <p:nvPr/>
        </p:nvSpPr>
        <p:spPr>
          <a:xfrm rot="10800000" flipH="1">
            <a:off x="0" y="1550699"/>
            <a:ext cx="12192000" cy="5307300"/>
          </a:xfrm>
          <a:prstGeom prst="rect">
            <a:avLst/>
          </a:prstGeom>
          <a:solidFill>
            <a:schemeClr val="lt1"/>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0" name="Google Shape;50;p8"/>
          <p:cNvSpPr/>
          <p:nvPr/>
        </p:nvSpPr>
        <p:spPr>
          <a:xfrm flipH="1">
            <a:off x="6039350" y="761799"/>
            <a:ext cx="6152650" cy="787336"/>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270"/>
            </a:srgb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1" name="Google Shape;51;p8"/>
          <p:cNvSpPr/>
          <p:nvPr/>
        </p:nvSpPr>
        <p:spPr>
          <a:xfrm rot="10800000">
            <a:off x="6039350" y="1548585"/>
            <a:ext cx="6152650" cy="762385"/>
          </a:xfrm>
          <a:custGeom>
            <a:avLst/>
            <a:gdLst/>
            <a:ahLst/>
            <a:cxnLst/>
            <a:rect l="l" t="t" r="r" b="b"/>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450"/>
            </a:schemeClr>
          </a:solidFill>
          <a:ln>
            <a:noFill/>
          </a:ln>
        </p:spPr>
        <p:txBody>
          <a:bodyPr spcFirstLastPara="1" wrap="square" lIns="121875" tIns="60925" rIns="121875" bIns="60925" anchor="ctr" anchorCtr="0">
            <a:noAutofit/>
          </a:bodyPr>
          <a:lstStyle/>
          <a:p>
            <a:pPr marL="0" marR="0" lvl="0" indent="0" algn="l" rtl="0">
              <a:spcBef>
                <a:spcPts val="0"/>
              </a:spcBef>
              <a:spcAft>
                <a:spcPts val="0"/>
              </a:spcAft>
              <a:buNone/>
            </a:pPr>
            <a:endParaRPr sz="1800" dirty="0">
              <a:solidFill>
                <a:srgbClr val="FFFFFF"/>
              </a:solidFill>
              <a:latin typeface="Century Gothic"/>
              <a:ea typeface="Century Gothic"/>
              <a:cs typeface="Century Gothic"/>
              <a:sym typeface="Century Gothic"/>
            </a:endParaRPr>
          </a:p>
        </p:txBody>
      </p:sp>
      <p:sp>
        <p:nvSpPr>
          <p:cNvPr id="52" name="Google Shape;52;p8"/>
          <p:cNvSpPr txBox="1">
            <a:spLocks noGrp="1"/>
          </p:cNvSpPr>
          <p:nvPr>
            <p:ph type="title"/>
          </p:nvPr>
        </p:nvSpPr>
        <p:spPr>
          <a:xfrm>
            <a:off x="609600" y="274637"/>
            <a:ext cx="10972800" cy="1143300"/>
          </a:xfrm>
          <a:prstGeom prst="rect">
            <a:avLst/>
          </a:prstGeom>
          <a:noFill/>
          <a:ln>
            <a:noFill/>
          </a:ln>
        </p:spPr>
        <p:txBody>
          <a:bodyPr spcFirstLastPara="1" wrap="square" lIns="121875" tIns="121875" rIns="121875" bIns="121875"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3" name="Google Shape;53;p8"/>
          <p:cNvSpPr txBox="1">
            <a:spLocks noGrp="1"/>
          </p:cNvSpPr>
          <p:nvPr>
            <p:ph type="body" idx="1"/>
          </p:nvPr>
        </p:nvSpPr>
        <p:spPr>
          <a:xfrm>
            <a:off x="609600" y="1600201"/>
            <a:ext cx="10972800" cy="4967700"/>
          </a:xfrm>
          <a:prstGeom prst="rect">
            <a:avLst/>
          </a:prstGeom>
          <a:noFill/>
          <a:ln>
            <a:noFill/>
          </a:ln>
        </p:spPr>
        <p:txBody>
          <a:bodyPr spcFirstLastPara="1" wrap="square" lIns="121875" tIns="121875" rIns="121875" bIns="121875" anchor="t" anchorCtr="0">
            <a:noAutofit/>
          </a:bodyPr>
          <a:lstStyle>
            <a:lvl1pPr marL="457200" marR="0" lvl="0" indent="-320040" algn="l" rtl="0">
              <a:spcBef>
                <a:spcPts val="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Break Option 1">
  <p:cSld name="Section Break Option 1">
    <p:spTree>
      <p:nvGrpSpPr>
        <p:cNvPr id="1" name="Shape 63"/>
        <p:cNvGrpSpPr/>
        <p:nvPr/>
      </p:nvGrpSpPr>
      <p:grpSpPr>
        <a:xfrm>
          <a:off x="0" y="0"/>
          <a:ext cx="0" cy="0"/>
          <a:chOff x="0" y="0"/>
          <a:chExt cx="0" cy="0"/>
        </a:xfrm>
      </p:grpSpPr>
      <p:pic>
        <p:nvPicPr>
          <p:cNvPr id="64" name="Google Shape;64;p10" descr="R:\COM\COMM\Branding\PPT Templates\widescreen\Widescreen Powerpoint 6.jpg"/>
          <p:cNvPicPr preferRelativeResize="0"/>
          <p:nvPr/>
        </p:nvPicPr>
        <p:blipFill rotWithShape="1">
          <a:blip r:embed="rId2">
            <a:alphaModFix/>
          </a:blip>
          <a:srcRect/>
          <a:stretch/>
        </p:blipFill>
        <p:spPr>
          <a:xfrm>
            <a:off x="0" y="1"/>
            <a:ext cx="12204192" cy="6867379"/>
          </a:xfrm>
          <a:prstGeom prst="rect">
            <a:avLst/>
          </a:prstGeom>
          <a:noFill/>
          <a:ln>
            <a:noFill/>
          </a:ln>
        </p:spPr>
      </p:pic>
      <p:sp>
        <p:nvSpPr>
          <p:cNvPr id="65" name="Google Shape;65;p10"/>
          <p:cNvSpPr txBox="1">
            <a:spLocks noGrp="1"/>
          </p:cNvSpPr>
          <p:nvPr>
            <p:ph type="body" idx="1"/>
          </p:nvPr>
        </p:nvSpPr>
        <p:spPr>
          <a:xfrm>
            <a:off x="203200" y="3733800"/>
            <a:ext cx="11684100" cy="861600"/>
          </a:xfrm>
          <a:prstGeom prst="rect">
            <a:avLst/>
          </a:prstGeom>
          <a:noFill/>
          <a:ln>
            <a:noFill/>
          </a:ln>
        </p:spPr>
        <p:txBody>
          <a:bodyPr spcFirstLastPara="1" wrap="square" lIns="121900" tIns="60925" rIns="121900" bIns="60925" anchor="ctr" anchorCtr="0">
            <a:spAutoFit/>
          </a:bodyPr>
          <a:lstStyle>
            <a:lvl1pPr marL="457200" lvl="0" indent="-228600" algn="ctr" rtl="0">
              <a:spcBef>
                <a:spcPts val="1000"/>
              </a:spcBef>
              <a:spcAft>
                <a:spcPts val="0"/>
              </a:spcAft>
              <a:buSzPts val="4800"/>
              <a:buNone/>
              <a:defRPr sz="4800" b="1">
                <a:latin typeface="Calibri"/>
                <a:ea typeface="Calibri"/>
                <a:cs typeface="Calibri"/>
                <a:sym typeface="Calibri"/>
              </a:defRPr>
            </a:lvl1pPr>
            <a:lvl2pPr marL="914400" lvl="1" indent="-317500" algn="l" rtl="0">
              <a:spcBef>
                <a:spcPts val="500"/>
              </a:spcBef>
              <a:spcAft>
                <a:spcPts val="0"/>
              </a:spcAft>
              <a:buSzPts val="1400"/>
              <a:buChar char="❑"/>
              <a:defRPr/>
            </a:lvl2pPr>
            <a:lvl3pPr marL="1371600" lvl="2" indent="-355600" algn="l" rtl="0">
              <a:spcBef>
                <a:spcPts val="500"/>
              </a:spcBef>
              <a:spcAft>
                <a:spcPts val="0"/>
              </a:spcAft>
              <a:buSzPts val="2000"/>
              <a:buChar char="o"/>
              <a:defRPr/>
            </a:lvl3pPr>
            <a:lvl4pPr marL="1828800" lvl="3" indent="-349250" algn="l" rtl="0">
              <a:spcBef>
                <a:spcPts val="500"/>
              </a:spcBef>
              <a:spcAft>
                <a:spcPts val="0"/>
              </a:spcAft>
              <a:buSzPts val="1900"/>
              <a:buChar char="❖"/>
              <a:defRPr/>
            </a:lvl4pPr>
            <a:lvl5pPr marL="2286000" lvl="4" indent="-381000" algn="l" rtl="0">
              <a:spcBef>
                <a:spcPts val="500"/>
              </a:spcBef>
              <a:spcAft>
                <a:spcPts val="0"/>
              </a:spcAft>
              <a:buSzPts val="2400"/>
              <a:buChar char="•"/>
              <a:defRPr/>
            </a:lvl5pPr>
            <a:lvl6pPr marL="2743200" lvl="5" indent="-381000" algn="l" rtl="0">
              <a:spcBef>
                <a:spcPts val="500"/>
              </a:spcBef>
              <a:spcAft>
                <a:spcPts val="0"/>
              </a:spcAft>
              <a:buClr>
                <a:schemeClr val="dk1"/>
              </a:buClr>
              <a:buSzPts val="2400"/>
              <a:buChar char="•"/>
              <a:defRPr/>
            </a:lvl6pPr>
            <a:lvl7pPr marL="3200400" lvl="6" indent="-381000" algn="l" rtl="0">
              <a:spcBef>
                <a:spcPts val="500"/>
              </a:spcBef>
              <a:spcAft>
                <a:spcPts val="0"/>
              </a:spcAft>
              <a:buClr>
                <a:schemeClr val="dk1"/>
              </a:buClr>
              <a:buSzPts val="2400"/>
              <a:buChar char="•"/>
              <a:defRPr/>
            </a:lvl7pPr>
            <a:lvl8pPr marL="3657600" lvl="7" indent="-381000" algn="l" rtl="0">
              <a:spcBef>
                <a:spcPts val="500"/>
              </a:spcBef>
              <a:spcAft>
                <a:spcPts val="0"/>
              </a:spcAft>
              <a:buClr>
                <a:schemeClr val="dk1"/>
              </a:buClr>
              <a:buSzPts val="2400"/>
              <a:buChar char="•"/>
              <a:defRPr/>
            </a:lvl8pPr>
            <a:lvl9pPr marL="4114800" lvl="8" indent="-381000" algn="l" rtl="0">
              <a:spcBef>
                <a:spcPts val="500"/>
              </a:spcBef>
              <a:spcAft>
                <a:spcPts val="0"/>
              </a:spcAft>
              <a:buClr>
                <a:schemeClr val="dk1"/>
              </a:buClr>
              <a:buSzPts val="2400"/>
              <a:buChar char="•"/>
              <a:defRPr/>
            </a:lvl9pPr>
          </a:lstStyle>
          <a:p>
            <a:endParaRPr/>
          </a:p>
        </p:txBody>
      </p:sp>
      <p:sp>
        <p:nvSpPr>
          <p:cNvPr id="66" name="Google Shape;66;p10"/>
          <p:cNvSpPr txBox="1">
            <a:spLocks noGrp="1"/>
          </p:cNvSpPr>
          <p:nvPr>
            <p:ph type="sldNum" idx="12"/>
          </p:nvPr>
        </p:nvSpPr>
        <p:spPr>
          <a:xfrm>
            <a:off x="10972800" y="6324600"/>
            <a:ext cx="1016100" cy="365100"/>
          </a:xfrm>
          <a:prstGeom prst="rect">
            <a:avLst/>
          </a:prstGeom>
          <a:noFill/>
          <a:ln>
            <a:noFill/>
          </a:ln>
        </p:spPr>
        <p:txBody>
          <a:bodyPr spcFirstLastPara="1" wrap="square" lIns="121900" tIns="60925" rIns="121900" bIns="60925" anchor="ctr" anchorCtr="0">
            <a:noAutofit/>
          </a:bodyPr>
          <a:lstStyle>
            <a:lvl1pPr marL="0" marR="0" lvl="0" indent="0" algn="r" rtl="0">
              <a:spcBef>
                <a:spcPts val="0"/>
              </a:spcBef>
              <a:buNone/>
              <a:defRPr sz="1600" b="1" i="0" u="none" strike="noStrike" cap="none">
                <a:solidFill>
                  <a:schemeClr val="dk1"/>
                </a:solidFill>
                <a:latin typeface="Calibri"/>
                <a:ea typeface="Calibri"/>
                <a:cs typeface="Calibri"/>
                <a:sym typeface="Calibri"/>
              </a:defRPr>
            </a:lvl1pPr>
            <a:lvl2pPr marL="0" marR="0" lvl="1" indent="0" algn="r" rtl="0">
              <a:spcBef>
                <a:spcPts val="0"/>
              </a:spcBef>
              <a:buNone/>
              <a:defRPr sz="1600" b="1" i="0" u="none" strike="noStrike" cap="none">
                <a:solidFill>
                  <a:schemeClr val="dk1"/>
                </a:solidFill>
                <a:latin typeface="Calibri"/>
                <a:ea typeface="Calibri"/>
                <a:cs typeface="Calibri"/>
                <a:sym typeface="Calibri"/>
              </a:defRPr>
            </a:lvl2pPr>
            <a:lvl3pPr marL="0" marR="0" lvl="2" indent="0" algn="r" rtl="0">
              <a:spcBef>
                <a:spcPts val="0"/>
              </a:spcBef>
              <a:buNone/>
              <a:defRPr sz="1600" b="1" i="0" u="none" strike="noStrike" cap="none">
                <a:solidFill>
                  <a:schemeClr val="dk1"/>
                </a:solidFill>
                <a:latin typeface="Calibri"/>
                <a:ea typeface="Calibri"/>
                <a:cs typeface="Calibri"/>
                <a:sym typeface="Calibri"/>
              </a:defRPr>
            </a:lvl3pPr>
            <a:lvl4pPr marL="0" marR="0" lvl="3" indent="0" algn="r" rtl="0">
              <a:spcBef>
                <a:spcPts val="0"/>
              </a:spcBef>
              <a:buNone/>
              <a:defRPr sz="1600" b="1" i="0" u="none" strike="noStrike" cap="none">
                <a:solidFill>
                  <a:schemeClr val="dk1"/>
                </a:solidFill>
                <a:latin typeface="Calibri"/>
                <a:ea typeface="Calibri"/>
                <a:cs typeface="Calibri"/>
                <a:sym typeface="Calibri"/>
              </a:defRPr>
            </a:lvl4pPr>
            <a:lvl5pPr marL="0" marR="0" lvl="4" indent="0" algn="r" rtl="0">
              <a:spcBef>
                <a:spcPts val="0"/>
              </a:spcBef>
              <a:buNone/>
              <a:defRPr sz="1600" b="1" i="0" u="none" strike="noStrike" cap="none">
                <a:solidFill>
                  <a:schemeClr val="dk1"/>
                </a:solidFill>
                <a:latin typeface="Calibri"/>
                <a:ea typeface="Calibri"/>
                <a:cs typeface="Calibri"/>
                <a:sym typeface="Calibri"/>
              </a:defRPr>
            </a:lvl5pPr>
            <a:lvl6pPr marL="0" marR="0" lvl="5" indent="0" algn="r" rtl="0">
              <a:spcBef>
                <a:spcPts val="0"/>
              </a:spcBef>
              <a:buNone/>
              <a:defRPr sz="1600" b="1" i="0" u="none" strike="noStrike" cap="none">
                <a:solidFill>
                  <a:schemeClr val="dk1"/>
                </a:solidFill>
                <a:latin typeface="Calibri"/>
                <a:ea typeface="Calibri"/>
                <a:cs typeface="Calibri"/>
                <a:sym typeface="Calibri"/>
              </a:defRPr>
            </a:lvl6pPr>
            <a:lvl7pPr marL="0" marR="0" lvl="6" indent="0" algn="r" rtl="0">
              <a:spcBef>
                <a:spcPts val="0"/>
              </a:spcBef>
              <a:buNone/>
              <a:defRPr sz="1600" b="1" i="0" u="none" strike="noStrike" cap="none">
                <a:solidFill>
                  <a:schemeClr val="dk1"/>
                </a:solidFill>
                <a:latin typeface="Calibri"/>
                <a:ea typeface="Calibri"/>
                <a:cs typeface="Calibri"/>
                <a:sym typeface="Calibri"/>
              </a:defRPr>
            </a:lvl7pPr>
            <a:lvl8pPr marL="0" marR="0" lvl="7" indent="0" algn="r" rtl="0">
              <a:spcBef>
                <a:spcPts val="0"/>
              </a:spcBef>
              <a:buNone/>
              <a:defRPr sz="1600" b="1" i="0" u="none" strike="noStrike" cap="none">
                <a:solidFill>
                  <a:schemeClr val="dk1"/>
                </a:solidFill>
                <a:latin typeface="Calibri"/>
                <a:ea typeface="Calibri"/>
                <a:cs typeface="Calibri"/>
                <a:sym typeface="Calibri"/>
              </a:defRPr>
            </a:lvl8pPr>
            <a:lvl9pPr marL="0" marR="0" lvl="8" indent="0" algn="r" rtl="0">
              <a:spcBef>
                <a:spcPts val="0"/>
              </a:spcBef>
              <a:buNone/>
              <a:defRPr sz="1600" b="1" i="0" u="none" strike="noStrike" cap="none">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
        <p:nvSpPr>
          <p:cNvPr id="67" name="Google Shape;67;p10"/>
          <p:cNvSpPr txBox="1"/>
          <p:nvPr/>
        </p:nvSpPr>
        <p:spPr>
          <a:xfrm>
            <a:off x="10972800" y="279400"/>
            <a:ext cx="1016100" cy="365100"/>
          </a:xfrm>
          <a:prstGeom prst="rect">
            <a:avLst/>
          </a:prstGeom>
          <a:noFill/>
          <a:ln>
            <a:noFill/>
          </a:ln>
        </p:spPr>
        <p:txBody>
          <a:bodyPr spcFirstLastPara="1" wrap="square" lIns="121900" tIns="60925" rIns="121900" bIns="60925" anchor="ctr" anchorCtr="0">
            <a:noAutofit/>
          </a:bodyPr>
          <a:lstStyle/>
          <a:p>
            <a:pPr marL="0" marR="0" lvl="0" indent="0" algn="r" rtl="0">
              <a:spcBef>
                <a:spcPts val="0"/>
              </a:spcBef>
              <a:spcAft>
                <a:spcPts val="0"/>
              </a:spcAft>
              <a:buNone/>
            </a:pPr>
            <a:fld id="{00000000-1234-1234-1234-123412341234}" type="slidenum">
              <a:rPr lang="en-US" sz="1600" b="1" i="0" u="none" strike="noStrike" cap="none">
                <a:solidFill>
                  <a:schemeClr val="lt1"/>
                </a:solidFill>
                <a:latin typeface="Calibri"/>
                <a:ea typeface="Calibri"/>
                <a:cs typeface="Calibri"/>
                <a:sym typeface="Calibri"/>
              </a:rPr>
              <a:t>‹#›</a:t>
            </a:fld>
            <a:endParaRPr sz="1600" b="1" i="0" u="none" strike="noStrike" cap="none" dirty="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0" y="143385"/>
            <a:ext cx="10972800" cy="1030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FFFFFF"/>
              </a:buClr>
              <a:buSzPts val="3000"/>
              <a:buFont typeface="Calibri"/>
              <a:buNone/>
              <a:defRPr sz="3000" b="0">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867"/>
              <a:buFont typeface="Calibri"/>
              <a:buNone/>
              <a:defRPr sz="5867"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99554" algn="l" rtl="0">
              <a:spcBef>
                <a:spcPts val="853"/>
              </a:spcBef>
              <a:spcAft>
                <a:spcPts val="0"/>
              </a:spcAft>
              <a:buClr>
                <a:srgbClr val="00B050"/>
              </a:buClr>
              <a:buSzPts val="4267"/>
              <a:buFont typeface="Arial"/>
              <a:buChar char="•"/>
              <a:defRPr sz="4267" b="0" i="0" u="none" strike="noStrike" cap="none">
                <a:solidFill>
                  <a:schemeClr val="dk1"/>
                </a:solidFill>
                <a:latin typeface="Calibri"/>
                <a:ea typeface="Calibri"/>
                <a:cs typeface="Calibri"/>
                <a:sym typeface="Calibri"/>
              </a:defRPr>
            </a:lvl1pPr>
            <a:lvl2pPr marL="914400" marR="0" lvl="1" indent="-391172" algn="l" rtl="0">
              <a:spcBef>
                <a:spcPts val="853"/>
              </a:spcBef>
              <a:spcAft>
                <a:spcPts val="0"/>
              </a:spcAft>
              <a:buClr>
                <a:srgbClr val="00B050"/>
              </a:buClr>
              <a:buSzPts val="2560"/>
              <a:buFont typeface="Noto Sans Symbols"/>
              <a:buChar char="❑"/>
              <a:defRPr sz="4267" b="0" i="0" u="none" strike="noStrike" cap="none">
                <a:solidFill>
                  <a:schemeClr val="dk1"/>
                </a:solidFill>
                <a:latin typeface="Calibri"/>
                <a:ea typeface="Calibri"/>
                <a:cs typeface="Calibri"/>
                <a:sym typeface="Calibri"/>
              </a:defRPr>
            </a:lvl2pPr>
            <a:lvl3pPr marL="1371600" marR="0" lvl="2" indent="-430088" algn="l" rtl="0">
              <a:spcBef>
                <a:spcPts val="747"/>
              </a:spcBef>
              <a:spcAft>
                <a:spcPts val="0"/>
              </a:spcAft>
              <a:buClr>
                <a:srgbClr val="00B050"/>
              </a:buClr>
              <a:buSzPts val="3173"/>
              <a:buFont typeface="Courier New"/>
              <a:buChar char="o"/>
              <a:defRPr sz="3733" b="0" i="0" u="none" strike="noStrike" cap="none">
                <a:solidFill>
                  <a:schemeClr val="dk1"/>
                </a:solidFill>
                <a:latin typeface="Calibri"/>
                <a:ea typeface="Calibri"/>
                <a:cs typeface="Calibri"/>
                <a:sym typeface="Calibri"/>
              </a:defRPr>
            </a:lvl3pPr>
            <a:lvl4pPr marL="1828800" marR="0" lvl="3" indent="-391160" algn="l" rtl="0">
              <a:spcBef>
                <a:spcPts val="640"/>
              </a:spcBef>
              <a:spcAft>
                <a:spcPts val="0"/>
              </a:spcAft>
              <a:buClr>
                <a:srgbClr val="00B050"/>
              </a:buClr>
              <a:buSzPts val="2560"/>
              <a:buFont typeface="Noto Sans Symbols"/>
              <a:buChar char="❖"/>
              <a:defRPr sz="3200" b="0" i="0" u="none" strike="noStrike" cap="none">
                <a:solidFill>
                  <a:schemeClr val="dk1"/>
                </a:solidFill>
                <a:latin typeface="Calibri"/>
                <a:ea typeface="Calibri"/>
                <a:cs typeface="Calibri"/>
                <a:sym typeface="Calibri"/>
              </a:defRPr>
            </a:lvl4pPr>
            <a:lvl5pPr marL="2286000" marR="0" lvl="4" indent="-431800" algn="l" rtl="0">
              <a:spcBef>
                <a:spcPts val="640"/>
              </a:spcBef>
              <a:spcAft>
                <a:spcPts val="0"/>
              </a:spcAft>
              <a:buClr>
                <a:srgbClr val="00B050"/>
              </a:buClr>
              <a:buSzPts val="3200"/>
              <a:buFont typeface="Arial"/>
              <a:buChar char="•"/>
              <a:defRPr sz="3200" b="0" i="0" u="none" strike="noStrike" cap="none">
                <a:solidFill>
                  <a:schemeClr val="dk1"/>
                </a:solidFill>
                <a:latin typeface="Calibri"/>
                <a:ea typeface="Calibri"/>
                <a:cs typeface="Calibri"/>
                <a:sym typeface="Calibri"/>
              </a:defRPr>
            </a:lvl5pPr>
            <a:lvl6pPr marL="2743200" marR="0" lvl="5"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6pPr>
            <a:lvl7pPr marL="3200400" marR="0" lvl="6"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7pPr>
            <a:lvl8pPr marL="3657600" marR="0" lvl="7"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8pPr>
            <a:lvl9pPr marL="4114800" marR="0" lvl="8" indent="-397954" algn="l" rtl="0">
              <a:spcBef>
                <a:spcPts val="533"/>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94B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adingrockets.org/article/simple-view-read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docs.google.com/presentation/d/1GFKhOrAYj2ZvNeG9Nx-d6mkwA-oehJu-DZdX9rFRuW0/edit?usp=shar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presentation/d/1GFKhOrAYj2ZvNeG9Nx-d6mkwA-oehJu-DZdX9rFRuW0/edit?usp=shar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readingrockets.org/teaching/reading101-course/modules/course-module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www.readingrockets.org/article/simple-view-reading"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hyperlink" Target="https://www.readingrockets.org/teaching/reading101-course/modules/course-module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81000" y="99060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What You Will Need</a:t>
            </a:r>
            <a:endParaRPr sz="5330" dirty="0"/>
          </a:p>
        </p:txBody>
      </p:sp>
      <p:sp>
        <p:nvSpPr>
          <p:cNvPr id="60" name="Google Shape;60;p9"/>
          <p:cNvSpPr txBox="1">
            <a:spLocks noGrp="1"/>
          </p:cNvSpPr>
          <p:nvPr>
            <p:ph type="body" idx="1"/>
          </p:nvPr>
        </p:nvSpPr>
        <p:spPr>
          <a:xfrm>
            <a:off x="381000" y="2021841"/>
            <a:ext cx="11430000" cy="4148188"/>
          </a:xfrm>
          <a:prstGeom prst="rect">
            <a:avLst/>
          </a:prstGeom>
        </p:spPr>
        <p:txBody>
          <a:bodyPr spcFirstLastPara="1" wrap="square" lIns="91425" tIns="45700" rIns="91425" bIns="45700" anchor="t" anchorCtr="0">
            <a:noAutofit/>
          </a:bodyPr>
          <a:lstStyle/>
          <a:p>
            <a:pPr lvl="0" indent="-406400">
              <a:spcBef>
                <a:spcPts val="900"/>
              </a:spcBef>
              <a:buSzPct val="100000"/>
            </a:pPr>
            <a:r>
              <a:rPr lang="en-US" sz="3800" dirty="0"/>
              <a:t>Participants will need a device to access the internet </a:t>
            </a:r>
          </a:p>
          <a:p>
            <a:pPr lvl="0" indent="-406400">
              <a:spcBef>
                <a:spcPts val="0"/>
              </a:spcBef>
              <a:buSzPct val="100000"/>
            </a:pPr>
            <a:r>
              <a:rPr lang="en-US" sz="3800" dirty="0"/>
              <a:t>Each participant will need the following Reading Rope supplies </a:t>
            </a:r>
          </a:p>
          <a:p>
            <a:pPr marL="1079500" lvl="1" indent="-571500">
              <a:spcBef>
                <a:spcPts val="0"/>
              </a:spcBef>
              <a:buSzPct val="100000"/>
              <a:buFont typeface="Courier New" panose="02070309020205020404" pitchFamily="49" charset="0"/>
              <a:buChar char="o"/>
            </a:pPr>
            <a:r>
              <a:rPr lang="en-US" sz="3600" dirty="0"/>
              <a:t>Eight pieces of yarn/string - 18 inches long </a:t>
            </a:r>
          </a:p>
          <a:p>
            <a:pPr marL="1079500" lvl="1" indent="-571500">
              <a:spcBef>
                <a:spcPts val="0"/>
              </a:spcBef>
              <a:buSzPct val="100000"/>
              <a:buFont typeface="Courier New" panose="02070309020205020404" pitchFamily="49" charset="0"/>
              <a:buChar char="o"/>
            </a:pPr>
            <a:r>
              <a:rPr lang="en-US" sz="3600" dirty="0"/>
              <a:t>Ten address labels* - If presenting virtually, 2 X 2.5 inch sticky notes. (*Masking or painters tape can be used in place of labels.)</a:t>
            </a:r>
          </a:p>
          <a:p>
            <a:pPr marL="1079500" lvl="1" indent="-571500">
              <a:spcBef>
                <a:spcPts val="0"/>
              </a:spcBef>
              <a:buSzPct val="100000"/>
              <a:buFont typeface="Courier New" panose="02070309020205020404" pitchFamily="49" charset="0"/>
              <a:buChar char="o"/>
            </a:pPr>
            <a:r>
              <a:rPr lang="en-US" sz="3600" dirty="0"/>
              <a:t>“Script” Instructions for making the Reading Rope</a:t>
            </a:r>
          </a:p>
        </p:txBody>
      </p:sp>
      <p:sp>
        <p:nvSpPr>
          <p:cNvPr id="61" name="Google Shape;61;p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a:t>
            </a:fld>
            <a:endParaRPr dirty="0"/>
          </a:p>
        </p:txBody>
      </p:sp>
    </p:spTree>
    <p:extLst>
      <p:ext uri="{BB962C8B-B14F-4D97-AF65-F5344CB8AC3E}">
        <p14:creationId xmlns:p14="http://schemas.microsoft.com/office/powerpoint/2010/main" val="365962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10</a:t>
            </a:fld>
            <a:endParaRPr dirty="0"/>
          </a:p>
        </p:txBody>
      </p:sp>
      <p:sp>
        <p:nvSpPr>
          <p:cNvPr id="128" name="Google Shape;128;p19"/>
          <p:cNvSpPr txBox="1">
            <a:spLocks noGrp="1"/>
          </p:cNvSpPr>
          <p:nvPr>
            <p:ph type="title"/>
          </p:nvPr>
        </p:nvSpPr>
        <p:spPr>
          <a:xfrm>
            <a:off x="381000" y="102229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Reading?</a:t>
            </a:r>
            <a:endParaRPr dirty="0"/>
          </a:p>
        </p:txBody>
      </p:sp>
      <p:sp>
        <p:nvSpPr>
          <p:cNvPr id="129" name="Google Shape;129;p19"/>
          <p:cNvSpPr txBox="1"/>
          <p:nvPr/>
        </p:nvSpPr>
        <p:spPr>
          <a:xfrm>
            <a:off x="381000" y="3587750"/>
            <a:ext cx="5715000" cy="147729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b="1" dirty="0">
                <a:solidFill>
                  <a:schemeClr val="accent1"/>
                </a:solidFill>
                <a:latin typeface="Calibri"/>
                <a:ea typeface="Calibri"/>
                <a:cs typeface="Calibri"/>
                <a:sym typeface="Calibri"/>
              </a:rPr>
              <a:t>Stop and Jot</a:t>
            </a:r>
            <a:endParaRPr sz="4400" b="1" dirty="0">
              <a:solidFill>
                <a:schemeClr val="accent1"/>
              </a:solidFill>
              <a:latin typeface="Calibri"/>
              <a:ea typeface="Calibri"/>
              <a:cs typeface="Calibri"/>
              <a:sym typeface="Calibri"/>
            </a:endParaRPr>
          </a:p>
          <a:p>
            <a:pPr marL="0" lvl="0" indent="0" algn="l" rtl="0">
              <a:spcBef>
                <a:spcPts val="0"/>
              </a:spcBef>
              <a:spcAft>
                <a:spcPts val="0"/>
              </a:spcAft>
              <a:buNone/>
            </a:pPr>
            <a:r>
              <a:rPr lang="en-US" sz="4000" dirty="0">
                <a:solidFill>
                  <a:schemeClr val="accent1"/>
                </a:solidFill>
                <a:latin typeface="Calibri"/>
                <a:ea typeface="Calibri"/>
                <a:cs typeface="Calibri"/>
                <a:sym typeface="Calibri"/>
              </a:rPr>
              <a:t>Your definition of reading</a:t>
            </a:r>
            <a:endParaRPr sz="4000" dirty="0">
              <a:solidFill>
                <a:schemeClr val="accent1"/>
              </a:solidFill>
              <a:latin typeface="Calibri"/>
              <a:ea typeface="Calibri"/>
              <a:cs typeface="Calibri"/>
              <a:sym typeface="Calibri"/>
            </a:endParaRPr>
          </a:p>
        </p:txBody>
      </p:sp>
      <p:pic>
        <p:nvPicPr>
          <p:cNvPr id="130" name="Google Shape;130;p19"/>
          <p:cNvPicPr preferRelativeResize="0"/>
          <p:nvPr/>
        </p:nvPicPr>
        <p:blipFill>
          <a:blip r:embed="rId3">
            <a:alphaModFix/>
          </a:blip>
          <a:stretch>
            <a:fillRect/>
          </a:stretch>
        </p:blipFill>
        <p:spPr>
          <a:xfrm>
            <a:off x="7237379" y="3587750"/>
            <a:ext cx="4573621" cy="311785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381000" y="3601608"/>
            <a:ext cx="11430000" cy="943264"/>
          </a:xfrm>
          <a:prstGeom prst="rect">
            <a:avLst/>
          </a:prstGeom>
          <a:noFill/>
          <a:ln>
            <a:noFill/>
          </a:ln>
        </p:spPr>
        <p:txBody>
          <a:bodyPr spcFirstLastPara="1" wrap="square" lIns="121900" tIns="60925" rIns="121900" bIns="60925" anchor="ctr" anchorCtr="0">
            <a:spAutoFit/>
          </a:bodyPr>
          <a:lstStyle/>
          <a:p>
            <a:pPr marL="0" lvl="0" indent="0" algn="ctr" rtl="0">
              <a:spcBef>
                <a:spcPts val="0"/>
              </a:spcBef>
              <a:spcAft>
                <a:spcPts val="0"/>
              </a:spcAft>
              <a:buSzPts val="4800"/>
              <a:buNone/>
            </a:pPr>
            <a:r>
              <a:rPr lang="en-US" sz="5330" dirty="0"/>
              <a:t>Reading Research </a:t>
            </a:r>
            <a:endParaRPr sz="533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body" idx="1"/>
          </p:nvPr>
        </p:nvSpPr>
        <p:spPr>
          <a:xfrm>
            <a:off x="2133600" y="1040864"/>
            <a:ext cx="7112100" cy="914400"/>
          </a:xfrm>
          <a:prstGeom prst="rect">
            <a:avLst/>
          </a:prstGeom>
        </p:spPr>
        <p:txBody>
          <a:bodyPr spcFirstLastPara="1" wrap="square" lIns="91425" tIns="45700" rIns="91425" bIns="45700" anchor="ctr" anchorCtr="0">
            <a:noAutofit/>
          </a:bodyPr>
          <a:lstStyle/>
          <a:p>
            <a:pPr marL="0" lvl="0" indent="0" algn="l" rtl="0">
              <a:spcBef>
                <a:spcPts val="1173"/>
              </a:spcBef>
              <a:spcAft>
                <a:spcPts val="0"/>
              </a:spcAft>
              <a:buNone/>
            </a:pPr>
            <a:r>
              <a:rPr lang="en-US" sz="5330" dirty="0"/>
              <a:t>Research Simple View</a:t>
            </a:r>
            <a:endParaRPr sz="5330" dirty="0"/>
          </a:p>
        </p:txBody>
      </p:sp>
      <p:sp>
        <p:nvSpPr>
          <p:cNvPr id="142" name="Google Shape;142;p21"/>
          <p:cNvSpPr txBox="1">
            <a:spLocks noGrp="1"/>
          </p:cNvSpPr>
          <p:nvPr>
            <p:ph type="body" idx="2"/>
          </p:nvPr>
        </p:nvSpPr>
        <p:spPr>
          <a:xfrm>
            <a:off x="2133600" y="1981200"/>
            <a:ext cx="9677400" cy="47244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4400" u="sng" dirty="0">
                <a:solidFill>
                  <a:schemeClr val="hlink"/>
                </a:solidFill>
                <a:hlinkClick r:id="rId3"/>
              </a:rPr>
              <a:t>https://www.readingrockets.org/article/</a:t>
            </a:r>
            <a:br>
              <a:rPr lang="en-US" sz="4400" u="sng" dirty="0">
                <a:solidFill>
                  <a:schemeClr val="hlink"/>
                </a:solidFill>
                <a:hlinkClick r:id="rId3"/>
              </a:rPr>
            </a:br>
            <a:r>
              <a:rPr lang="en-US" sz="4400" u="sng" dirty="0">
                <a:solidFill>
                  <a:schemeClr val="hlink"/>
                </a:solidFill>
                <a:hlinkClick r:id="rId3"/>
              </a:rPr>
              <a:t>simple-view-reading</a:t>
            </a:r>
            <a:endParaRPr sz="4400" dirty="0"/>
          </a:p>
          <a:p>
            <a:pPr marL="0" lvl="0" indent="0" algn="l" rtl="0">
              <a:spcBef>
                <a:spcPts val="360"/>
              </a:spcBef>
              <a:spcAft>
                <a:spcPts val="0"/>
              </a:spcAft>
              <a:buNone/>
            </a:pPr>
            <a:endParaRPr sz="3167" dirty="0"/>
          </a:p>
          <a:p>
            <a:pPr lvl="0" algn="l" rtl="0">
              <a:spcBef>
                <a:spcPts val="360"/>
              </a:spcBef>
              <a:spcAft>
                <a:spcPts val="0"/>
              </a:spcAft>
              <a:buSzPct val="100000"/>
              <a:buFont typeface="Arial" panose="020B0604020202020204" pitchFamily="34" charset="0"/>
              <a:buChar char="•"/>
            </a:pPr>
            <a:r>
              <a:rPr lang="en-US" sz="4000" dirty="0"/>
              <a:t>What resonated with you from your exploration? </a:t>
            </a:r>
            <a:endParaRPr sz="4000" dirty="0"/>
          </a:p>
          <a:p>
            <a:pPr lvl="0" algn="l" rtl="0">
              <a:spcBef>
                <a:spcPts val="0"/>
              </a:spcBef>
              <a:spcAft>
                <a:spcPts val="0"/>
              </a:spcAft>
              <a:buSzPct val="100000"/>
              <a:buFont typeface="Arial" panose="020B0604020202020204" pitchFamily="34" charset="0"/>
              <a:buChar char="•"/>
            </a:pPr>
            <a:r>
              <a:rPr lang="en-US" sz="4000" dirty="0"/>
              <a:t>What are questions to post for us to consider as we move forward?</a:t>
            </a:r>
            <a:endParaRPr sz="4000" dirty="0"/>
          </a:p>
        </p:txBody>
      </p:sp>
      <p:sp>
        <p:nvSpPr>
          <p:cNvPr id="143" name="Google Shape;143;p2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dirty="0"/>
          </a:p>
        </p:txBody>
      </p:sp>
      <p:sp>
        <p:nvSpPr>
          <p:cNvPr id="144" name="Google Shape;144;p21"/>
          <p:cNvSpPr/>
          <p:nvPr/>
        </p:nvSpPr>
        <p:spPr>
          <a:xfrm>
            <a:off x="10794900" y="5805900"/>
            <a:ext cx="1016100" cy="899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45;p21"/>
          <p:cNvSpPr txBox="1"/>
          <p:nvPr/>
        </p:nvSpPr>
        <p:spPr>
          <a:xfrm>
            <a:off x="683450" y="282800"/>
            <a:ext cx="9785100" cy="384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800"/>
              </a:spcBef>
              <a:spcAft>
                <a:spcPts val="1200"/>
              </a:spcAft>
              <a:buNone/>
            </a:pPr>
            <a:r>
              <a:rPr lang="en-US" sz="1300" b="1" u="sng" dirty="0">
                <a:solidFill>
                  <a:srgbClr val="0097A7"/>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https://docs.google.com/presentation/d/1GFKhOrAYj2ZvNeG9Nx-d6mkwA-oehJu-DZdX9rFRuW0/edit?usp=sharing</a:t>
            </a:r>
            <a:endParaRPr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body" idx="1"/>
          </p:nvPr>
        </p:nvSpPr>
        <p:spPr>
          <a:xfrm>
            <a:off x="0" y="2159000"/>
            <a:ext cx="12117900" cy="4419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2400" b="1" dirty="0"/>
              <a:t>							</a:t>
            </a:r>
            <a:endParaRPr sz="2400" b="1" dirty="0"/>
          </a:p>
        </p:txBody>
      </p:sp>
      <p:sp>
        <p:nvSpPr>
          <p:cNvPr id="152" name="Google Shape;152;p22"/>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dirty="0"/>
          </a:p>
        </p:txBody>
      </p:sp>
      <p:sp>
        <p:nvSpPr>
          <p:cNvPr id="153" name="Google Shape;153;p22"/>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Sharing Thoughts </a:t>
            </a:r>
            <a:endParaRPr dirty="0"/>
          </a:p>
        </p:txBody>
      </p:sp>
      <p:pic>
        <p:nvPicPr>
          <p:cNvPr id="154" name="Google Shape;154;p22"/>
          <p:cNvPicPr preferRelativeResize="0"/>
          <p:nvPr/>
        </p:nvPicPr>
        <p:blipFill>
          <a:blip r:embed="rId3">
            <a:alphaModFix/>
          </a:blip>
          <a:stretch>
            <a:fillRect/>
          </a:stretch>
        </p:blipFill>
        <p:spPr>
          <a:xfrm>
            <a:off x="1615687" y="2543224"/>
            <a:ext cx="8960626" cy="4162376"/>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14</a:t>
            </a:fld>
            <a:endParaRPr dirty="0"/>
          </a:p>
        </p:txBody>
      </p:sp>
      <p:sp>
        <p:nvSpPr>
          <p:cNvPr id="161" name="Google Shape;161;p23"/>
          <p:cNvSpPr txBox="1">
            <a:spLocks noGrp="1"/>
          </p:cNvSpPr>
          <p:nvPr>
            <p:ph type="body" idx="1"/>
          </p:nvPr>
        </p:nvSpPr>
        <p:spPr>
          <a:xfrm>
            <a:off x="381000" y="2104727"/>
            <a:ext cx="11426101" cy="4419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9600" b="1" dirty="0">
                <a:solidFill>
                  <a:srgbClr val="0000FF"/>
                </a:solidFill>
                <a:latin typeface="Calibri" panose="020F0502020204030204" pitchFamily="34" charset="0"/>
                <a:ea typeface="Poppins"/>
                <a:cs typeface="Calibri" panose="020F0502020204030204" pitchFamily="34" charset="0"/>
                <a:sym typeface="Poppins"/>
              </a:rPr>
              <a:t>D</a:t>
            </a:r>
            <a:r>
              <a:rPr lang="en-US" sz="4800" b="1" dirty="0">
                <a:solidFill>
                  <a:srgbClr val="0000FF"/>
                </a:solidFill>
                <a:latin typeface="Poppins"/>
                <a:ea typeface="Poppins"/>
                <a:cs typeface="Poppins"/>
                <a:sym typeface="Poppins"/>
              </a:rPr>
              <a:t>   </a:t>
            </a:r>
            <a:r>
              <a:rPr lang="en-US" sz="4800" b="1" dirty="0">
                <a:solidFill>
                  <a:srgbClr val="000000"/>
                </a:solidFill>
                <a:latin typeface="Calibri" panose="020F0502020204030204" pitchFamily="34" charset="0"/>
                <a:ea typeface="Poppins"/>
                <a:cs typeface="Calibri" panose="020F0502020204030204" pitchFamily="34" charset="0"/>
                <a:sym typeface="Poppins"/>
              </a:rPr>
              <a:t>X   </a:t>
            </a:r>
            <a:r>
              <a:rPr lang="en-US" sz="9600" b="1" dirty="0">
                <a:solidFill>
                  <a:srgbClr val="CC0000"/>
                </a:solidFill>
                <a:latin typeface="Calibri" panose="020F0502020204030204" pitchFamily="34" charset="0"/>
                <a:ea typeface="Poppins"/>
                <a:cs typeface="Calibri" panose="020F0502020204030204" pitchFamily="34" charset="0"/>
                <a:sym typeface="Poppins"/>
              </a:rPr>
              <a:t>LC </a:t>
            </a:r>
            <a:r>
              <a:rPr lang="en-US" sz="4800" b="1" dirty="0">
                <a:solidFill>
                  <a:srgbClr val="000000"/>
                </a:solidFill>
                <a:latin typeface="Calibri" panose="020F0502020204030204" pitchFamily="34" charset="0"/>
                <a:ea typeface="Poppins"/>
                <a:cs typeface="Calibri" panose="020F0502020204030204" pitchFamily="34" charset="0"/>
                <a:sym typeface="Poppins"/>
              </a:rPr>
              <a:t>=  </a:t>
            </a:r>
            <a:r>
              <a:rPr lang="en-US" sz="9600" b="1" dirty="0">
                <a:solidFill>
                  <a:srgbClr val="7030A0"/>
                </a:solidFill>
                <a:latin typeface="Calibri" panose="020F0502020204030204" pitchFamily="34" charset="0"/>
                <a:ea typeface="Poppins"/>
                <a:cs typeface="Calibri" panose="020F0502020204030204" pitchFamily="34" charset="0"/>
                <a:sym typeface="Poppins"/>
              </a:rPr>
              <a:t>RC</a:t>
            </a:r>
            <a:endParaRPr sz="9600" b="1" dirty="0">
              <a:solidFill>
                <a:srgbClr val="7030A0"/>
              </a:solidFill>
              <a:latin typeface="Calibri" panose="020F0502020204030204" pitchFamily="34" charset="0"/>
              <a:ea typeface="Poppins"/>
              <a:cs typeface="Calibri" panose="020F0502020204030204" pitchFamily="34" charset="0"/>
              <a:sym typeface="Poppins"/>
            </a:endParaRPr>
          </a:p>
          <a:p>
            <a:pPr marL="0" lvl="0" indent="0">
              <a:spcBef>
                <a:spcPts val="0"/>
              </a:spcBef>
              <a:buNone/>
            </a:pPr>
            <a:r>
              <a:rPr lang="en-US" sz="2400" b="1" dirty="0">
                <a:solidFill>
                  <a:srgbClr val="0000FF"/>
                </a:solidFill>
                <a:latin typeface="Poppins"/>
                <a:ea typeface="Poppins"/>
                <a:cs typeface="Poppins"/>
                <a:sym typeface="Poppins"/>
              </a:rPr>
              <a:t> 		</a:t>
            </a:r>
            <a:r>
              <a:rPr lang="en-US" sz="2800" b="1" dirty="0">
                <a:solidFill>
                  <a:srgbClr val="0000FF"/>
                </a:solidFill>
                <a:latin typeface="Poppins"/>
                <a:ea typeface="Poppins"/>
                <a:cs typeface="Poppins"/>
                <a:sym typeface="Poppins"/>
              </a:rPr>
              <a:t> </a:t>
            </a:r>
            <a:r>
              <a:rPr lang="en-US" sz="2400" b="1" dirty="0">
                <a:solidFill>
                  <a:srgbClr val="0000FF"/>
                </a:solidFill>
                <a:latin typeface="Poppins"/>
                <a:ea typeface="Poppins"/>
                <a:cs typeface="Poppins"/>
                <a:sym typeface="Poppins"/>
              </a:rPr>
              <a:t>	</a:t>
            </a:r>
            <a:endParaRPr dirty="0"/>
          </a:p>
        </p:txBody>
      </p:sp>
      <p:sp>
        <p:nvSpPr>
          <p:cNvPr id="162" name="Google Shape;162;p23"/>
          <p:cNvSpPr txBox="1">
            <a:spLocks noGrp="1"/>
          </p:cNvSpPr>
          <p:nvPr>
            <p:ph type="title"/>
          </p:nvPr>
        </p:nvSpPr>
        <p:spPr>
          <a:xfrm>
            <a:off x="405875" y="1037927"/>
            <a:ext cx="11405125"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Simple View of Reading </a:t>
            </a:r>
            <a:endParaRPr dirty="0"/>
          </a:p>
        </p:txBody>
      </p:sp>
      <p:sp>
        <p:nvSpPr>
          <p:cNvPr id="163" name="Google Shape;163;p23"/>
          <p:cNvSpPr txBox="1"/>
          <p:nvPr/>
        </p:nvSpPr>
        <p:spPr>
          <a:xfrm>
            <a:off x="4855106" y="3589205"/>
            <a:ext cx="325164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CC0000"/>
                </a:solidFill>
                <a:latin typeface="Calibri" panose="020F0502020204030204" pitchFamily="34" charset="0"/>
                <a:ea typeface="Poppins"/>
                <a:cs typeface="Calibri" panose="020F0502020204030204" pitchFamily="34" charset="0"/>
                <a:sym typeface="Poppins"/>
              </a:rPr>
              <a:t>Language Comprehension</a:t>
            </a:r>
            <a:endParaRPr sz="3600" dirty="0">
              <a:latin typeface="Calibri" panose="020F0502020204030204" pitchFamily="34" charset="0"/>
              <a:ea typeface="Calibri"/>
              <a:cs typeface="Calibri" panose="020F0502020204030204" pitchFamily="34" charset="0"/>
              <a:sym typeface="Calibri"/>
            </a:endParaRPr>
          </a:p>
        </p:txBody>
      </p:sp>
      <p:sp>
        <p:nvSpPr>
          <p:cNvPr id="164" name="Google Shape;164;p23"/>
          <p:cNvSpPr txBox="1"/>
          <p:nvPr/>
        </p:nvSpPr>
        <p:spPr>
          <a:xfrm>
            <a:off x="8540884" y="3591128"/>
            <a:ext cx="326621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7030A0"/>
                </a:solidFill>
                <a:latin typeface="Calibri" panose="020F0502020204030204" pitchFamily="34" charset="0"/>
                <a:ea typeface="Poppins"/>
                <a:cs typeface="Calibri" panose="020F0502020204030204" pitchFamily="34" charset="0"/>
                <a:sym typeface="Poppins"/>
              </a:rPr>
              <a:t>Reading Comprehension</a:t>
            </a:r>
            <a:endParaRPr sz="3600" b="1" dirty="0">
              <a:solidFill>
                <a:srgbClr val="7030A0"/>
              </a:solidFill>
              <a:latin typeface="Calibri" panose="020F0502020204030204" pitchFamily="34" charset="0"/>
              <a:ea typeface="Poppins"/>
              <a:cs typeface="Calibri" panose="020F0502020204030204" pitchFamily="34" charset="0"/>
              <a:sym typeface="Poppins"/>
            </a:endParaRPr>
          </a:p>
        </p:txBody>
      </p:sp>
      <p:sp>
        <p:nvSpPr>
          <p:cNvPr id="165" name="Google Shape;165;p23"/>
          <p:cNvSpPr txBox="1"/>
          <p:nvPr/>
        </p:nvSpPr>
        <p:spPr>
          <a:xfrm>
            <a:off x="7691975" y="5665150"/>
            <a:ext cx="4119025" cy="45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50" b="1" dirty="0">
                <a:solidFill>
                  <a:schemeClr val="dk1"/>
                </a:solidFill>
                <a:highlight>
                  <a:srgbClr val="FFFFFF"/>
                </a:highlight>
                <a:latin typeface="Verdana"/>
                <a:ea typeface="Verdana"/>
                <a:cs typeface="Verdana"/>
                <a:sym typeface="Verdana"/>
              </a:rPr>
              <a:t>Gough and Tunmer (1986)</a:t>
            </a:r>
            <a:endParaRPr sz="2200" b="1" dirty="0">
              <a:solidFill>
                <a:schemeClr val="dk1"/>
              </a:solidFill>
              <a:latin typeface="Calibri"/>
              <a:ea typeface="Calibri"/>
              <a:cs typeface="Calibri"/>
              <a:sym typeface="Calibri"/>
            </a:endParaRPr>
          </a:p>
        </p:txBody>
      </p:sp>
      <p:sp>
        <p:nvSpPr>
          <p:cNvPr id="8" name="Google Shape;163;p23"/>
          <p:cNvSpPr txBox="1"/>
          <p:nvPr/>
        </p:nvSpPr>
        <p:spPr>
          <a:xfrm>
            <a:off x="381000" y="3581400"/>
            <a:ext cx="4039975" cy="1292631"/>
          </a:xfrm>
          <a:prstGeom prst="rect">
            <a:avLst/>
          </a:prstGeom>
          <a:noFill/>
          <a:ln>
            <a:noFill/>
          </a:ln>
        </p:spPr>
        <p:txBody>
          <a:bodyPr spcFirstLastPara="1" wrap="square" lIns="91425" tIns="91425" rIns="91425" bIns="91425" anchor="t" anchorCtr="0">
            <a:spAutoFit/>
          </a:bodyPr>
          <a:lstStyle/>
          <a:p>
            <a:pPr lvl="0"/>
            <a:r>
              <a:rPr lang="en-US" sz="3600" b="1" dirty="0">
                <a:solidFill>
                  <a:srgbClr val="0000FF"/>
                </a:solidFill>
                <a:latin typeface="Calibri" panose="020F0502020204030204" pitchFamily="34" charset="0"/>
                <a:ea typeface="Poppins"/>
                <a:cs typeface="Calibri" panose="020F0502020204030204" pitchFamily="34" charset="0"/>
                <a:sym typeface="Poppins"/>
              </a:rPr>
              <a:t>Decoding</a:t>
            </a:r>
          </a:p>
          <a:p>
            <a:pPr lvl="0"/>
            <a:r>
              <a:rPr lang="en-US" sz="3600" dirty="0">
                <a:solidFill>
                  <a:srgbClr val="0000FF"/>
                </a:solidFill>
                <a:latin typeface="Calibri" panose="020F0502020204030204" pitchFamily="34" charset="0"/>
                <a:ea typeface="Poppins Light"/>
                <a:cs typeface="Calibri" panose="020F0502020204030204" pitchFamily="34" charset="0"/>
                <a:sym typeface="Poppins Light"/>
              </a:rPr>
              <a:t>Word recognition</a:t>
            </a:r>
            <a:endParaRPr sz="3600" dirty="0">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15</a:t>
            </a:fld>
            <a:endParaRPr dirty="0"/>
          </a:p>
        </p:txBody>
      </p:sp>
      <p:sp>
        <p:nvSpPr>
          <p:cNvPr id="161" name="Google Shape;161;p23"/>
          <p:cNvSpPr txBox="1">
            <a:spLocks noGrp="1"/>
          </p:cNvSpPr>
          <p:nvPr>
            <p:ph type="body" idx="1"/>
          </p:nvPr>
        </p:nvSpPr>
        <p:spPr>
          <a:xfrm>
            <a:off x="381000" y="2104726"/>
            <a:ext cx="11426101" cy="4600873"/>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9600" b="1" dirty="0">
                <a:solidFill>
                  <a:srgbClr val="0000FF"/>
                </a:solidFill>
                <a:latin typeface="Calibri" panose="020F0502020204030204" pitchFamily="34" charset="0"/>
                <a:ea typeface="Poppins"/>
                <a:cs typeface="Calibri" panose="020F0502020204030204" pitchFamily="34" charset="0"/>
                <a:sym typeface="Poppins"/>
              </a:rPr>
              <a:t>D</a:t>
            </a:r>
            <a:r>
              <a:rPr lang="en-US" sz="4800" b="1" dirty="0">
                <a:solidFill>
                  <a:srgbClr val="0000FF"/>
                </a:solidFill>
                <a:latin typeface="Poppins"/>
                <a:ea typeface="Poppins"/>
                <a:cs typeface="Poppins"/>
                <a:sym typeface="Poppins"/>
              </a:rPr>
              <a:t>   </a:t>
            </a:r>
            <a:r>
              <a:rPr lang="en-US" sz="4800" b="1" dirty="0">
                <a:solidFill>
                  <a:srgbClr val="000000"/>
                </a:solidFill>
                <a:latin typeface="Calibri" panose="020F0502020204030204" pitchFamily="34" charset="0"/>
                <a:ea typeface="Poppins"/>
                <a:cs typeface="Calibri" panose="020F0502020204030204" pitchFamily="34" charset="0"/>
                <a:sym typeface="Poppins"/>
              </a:rPr>
              <a:t>X   </a:t>
            </a:r>
            <a:r>
              <a:rPr lang="en-US" sz="9600" b="1" dirty="0">
                <a:solidFill>
                  <a:srgbClr val="CC0000"/>
                </a:solidFill>
                <a:latin typeface="Calibri" panose="020F0502020204030204" pitchFamily="34" charset="0"/>
                <a:ea typeface="Poppins"/>
                <a:cs typeface="Calibri" panose="020F0502020204030204" pitchFamily="34" charset="0"/>
                <a:sym typeface="Poppins"/>
              </a:rPr>
              <a:t>LC </a:t>
            </a:r>
            <a:r>
              <a:rPr lang="en-US" sz="4800" b="1" dirty="0">
                <a:solidFill>
                  <a:srgbClr val="000000"/>
                </a:solidFill>
                <a:latin typeface="Calibri" panose="020F0502020204030204" pitchFamily="34" charset="0"/>
                <a:ea typeface="Poppins"/>
                <a:cs typeface="Calibri" panose="020F0502020204030204" pitchFamily="34" charset="0"/>
                <a:sym typeface="Poppins"/>
              </a:rPr>
              <a:t>=  </a:t>
            </a:r>
            <a:r>
              <a:rPr lang="en-US" sz="9600" b="1" dirty="0">
                <a:solidFill>
                  <a:srgbClr val="7030A0"/>
                </a:solidFill>
                <a:latin typeface="Calibri" panose="020F0502020204030204" pitchFamily="34" charset="0"/>
                <a:ea typeface="Poppins"/>
                <a:cs typeface="Calibri" panose="020F0502020204030204" pitchFamily="34" charset="0"/>
                <a:sym typeface="Poppins"/>
              </a:rPr>
              <a:t>RC</a:t>
            </a:r>
            <a:endParaRPr sz="9600" b="1" dirty="0">
              <a:solidFill>
                <a:srgbClr val="7030A0"/>
              </a:solidFill>
              <a:latin typeface="Calibri" panose="020F0502020204030204" pitchFamily="34" charset="0"/>
              <a:ea typeface="Poppins"/>
              <a:cs typeface="Calibri" panose="020F0502020204030204" pitchFamily="34" charset="0"/>
              <a:sym typeface="Poppins"/>
            </a:endParaRPr>
          </a:p>
          <a:p>
            <a:pPr marL="0" lvl="0" indent="0">
              <a:spcBef>
                <a:spcPts val="0"/>
              </a:spcBef>
              <a:buNone/>
            </a:pPr>
            <a:r>
              <a:rPr lang="en-US" sz="2400" b="1" dirty="0">
                <a:solidFill>
                  <a:srgbClr val="0000FF"/>
                </a:solidFill>
                <a:latin typeface="Poppins"/>
                <a:ea typeface="Poppins"/>
                <a:cs typeface="Poppins"/>
                <a:sym typeface="Poppins"/>
              </a:rPr>
              <a:t> 		</a:t>
            </a:r>
            <a:r>
              <a:rPr lang="en-US" sz="2800" b="1" dirty="0">
                <a:solidFill>
                  <a:srgbClr val="0000FF"/>
                </a:solidFill>
                <a:latin typeface="Poppins"/>
                <a:ea typeface="Poppins"/>
                <a:cs typeface="Poppins"/>
                <a:sym typeface="Poppins"/>
              </a:rPr>
              <a:t> </a:t>
            </a:r>
            <a:r>
              <a:rPr lang="en-US" sz="2400" b="1" dirty="0">
                <a:solidFill>
                  <a:srgbClr val="0000FF"/>
                </a:solidFill>
                <a:latin typeface="Poppins"/>
                <a:ea typeface="Poppins"/>
                <a:cs typeface="Poppins"/>
                <a:sym typeface="Poppins"/>
              </a:rPr>
              <a:t>	</a:t>
            </a:r>
            <a:endParaRPr dirty="0"/>
          </a:p>
        </p:txBody>
      </p:sp>
      <p:sp>
        <p:nvSpPr>
          <p:cNvPr id="162" name="Google Shape;162;p23"/>
          <p:cNvSpPr txBox="1">
            <a:spLocks noGrp="1"/>
          </p:cNvSpPr>
          <p:nvPr>
            <p:ph type="title"/>
          </p:nvPr>
        </p:nvSpPr>
        <p:spPr>
          <a:xfrm>
            <a:off x="405875" y="1037927"/>
            <a:ext cx="11405125"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Simple View of Reading </a:t>
            </a:r>
            <a:endParaRPr dirty="0"/>
          </a:p>
        </p:txBody>
      </p:sp>
      <p:sp>
        <p:nvSpPr>
          <p:cNvPr id="163" name="Google Shape;163;p23"/>
          <p:cNvSpPr txBox="1"/>
          <p:nvPr/>
        </p:nvSpPr>
        <p:spPr>
          <a:xfrm>
            <a:off x="4855106" y="3589205"/>
            <a:ext cx="325164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CC0000"/>
                </a:solidFill>
                <a:latin typeface="Calibri" panose="020F0502020204030204" pitchFamily="34" charset="0"/>
                <a:ea typeface="Poppins"/>
                <a:cs typeface="Calibri" panose="020F0502020204030204" pitchFamily="34" charset="0"/>
                <a:sym typeface="Poppins"/>
              </a:rPr>
              <a:t>Language Comprehension</a:t>
            </a:r>
            <a:endParaRPr sz="3600" dirty="0">
              <a:latin typeface="Calibri" panose="020F0502020204030204" pitchFamily="34" charset="0"/>
              <a:ea typeface="Calibri"/>
              <a:cs typeface="Calibri" panose="020F0502020204030204" pitchFamily="34" charset="0"/>
              <a:sym typeface="Calibri"/>
            </a:endParaRPr>
          </a:p>
        </p:txBody>
      </p:sp>
      <p:sp>
        <p:nvSpPr>
          <p:cNvPr id="8" name="Google Shape;163;p23"/>
          <p:cNvSpPr txBox="1"/>
          <p:nvPr/>
        </p:nvSpPr>
        <p:spPr>
          <a:xfrm>
            <a:off x="381000" y="3581400"/>
            <a:ext cx="4039975" cy="1292631"/>
          </a:xfrm>
          <a:prstGeom prst="rect">
            <a:avLst/>
          </a:prstGeom>
          <a:noFill/>
          <a:ln>
            <a:noFill/>
          </a:ln>
        </p:spPr>
        <p:txBody>
          <a:bodyPr spcFirstLastPara="1" wrap="square" lIns="91425" tIns="91425" rIns="91425" bIns="91425" anchor="t" anchorCtr="0">
            <a:spAutoFit/>
          </a:bodyPr>
          <a:lstStyle/>
          <a:p>
            <a:pPr lvl="0"/>
            <a:r>
              <a:rPr lang="en-US" sz="3600" b="1" dirty="0">
                <a:solidFill>
                  <a:srgbClr val="0000FF"/>
                </a:solidFill>
                <a:latin typeface="Calibri" panose="020F0502020204030204" pitchFamily="34" charset="0"/>
                <a:ea typeface="Poppins"/>
                <a:cs typeface="Calibri" panose="020F0502020204030204" pitchFamily="34" charset="0"/>
                <a:sym typeface="Poppins"/>
              </a:rPr>
              <a:t>Decoding</a:t>
            </a:r>
          </a:p>
          <a:p>
            <a:pPr lvl="0"/>
            <a:r>
              <a:rPr lang="en-US" sz="3600" dirty="0">
                <a:solidFill>
                  <a:srgbClr val="0000FF"/>
                </a:solidFill>
                <a:latin typeface="Calibri" panose="020F0502020204030204" pitchFamily="34" charset="0"/>
                <a:ea typeface="Poppins Light"/>
                <a:cs typeface="Calibri" panose="020F0502020204030204" pitchFamily="34" charset="0"/>
                <a:sym typeface="Poppins Light"/>
              </a:rPr>
              <a:t>Word recognition</a:t>
            </a:r>
            <a:endParaRPr sz="3600" dirty="0">
              <a:latin typeface="Calibri" panose="020F0502020204030204" pitchFamily="34" charset="0"/>
              <a:ea typeface="Calibri"/>
              <a:cs typeface="Calibri" panose="020F0502020204030204" pitchFamily="34" charset="0"/>
              <a:sym typeface="Calibri"/>
            </a:endParaRPr>
          </a:p>
        </p:txBody>
      </p:sp>
      <p:sp>
        <p:nvSpPr>
          <p:cNvPr id="9" name="Google Shape;175;p24"/>
          <p:cNvSpPr txBox="1"/>
          <p:nvPr/>
        </p:nvSpPr>
        <p:spPr>
          <a:xfrm>
            <a:off x="1219300" y="4837687"/>
            <a:ext cx="13806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rgbClr val="0000FF"/>
                </a:solidFill>
                <a:latin typeface="Calibri"/>
                <a:ea typeface="Calibri"/>
                <a:cs typeface="Calibri"/>
                <a:sym typeface="Calibri"/>
              </a:rPr>
              <a:t>.50</a:t>
            </a:r>
            <a:endParaRPr sz="6000" b="1" dirty="0">
              <a:solidFill>
                <a:srgbClr val="0000FF"/>
              </a:solidFill>
              <a:latin typeface="Calibri"/>
              <a:ea typeface="Calibri"/>
              <a:cs typeface="Calibri"/>
              <a:sym typeface="Calibri"/>
            </a:endParaRPr>
          </a:p>
        </p:txBody>
      </p:sp>
      <p:sp>
        <p:nvSpPr>
          <p:cNvPr id="10" name="Google Shape;176;p24"/>
          <p:cNvSpPr txBox="1"/>
          <p:nvPr/>
        </p:nvSpPr>
        <p:spPr>
          <a:xfrm>
            <a:off x="5799897" y="4837687"/>
            <a:ext cx="4704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rgbClr val="CC0000"/>
                </a:solidFill>
                <a:latin typeface="Calibri"/>
                <a:ea typeface="Calibri"/>
                <a:cs typeface="Calibri"/>
                <a:sym typeface="Calibri"/>
              </a:rPr>
              <a:t>1</a:t>
            </a:r>
            <a:endParaRPr sz="6000" b="1" dirty="0">
              <a:solidFill>
                <a:srgbClr val="CC0000"/>
              </a:solidFill>
              <a:latin typeface="Calibri"/>
              <a:ea typeface="Calibri"/>
              <a:cs typeface="Calibri"/>
              <a:sym typeface="Calibri"/>
            </a:endParaRPr>
          </a:p>
        </p:txBody>
      </p:sp>
      <p:sp>
        <p:nvSpPr>
          <p:cNvPr id="11" name="Google Shape;177;p24"/>
          <p:cNvSpPr txBox="1"/>
          <p:nvPr/>
        </p:nvSpPr>
        <p:spPr>
          <a:xfrm>
            <a:off x="6778530" y="5022219"/>
            <a:ext cx="470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latin typeface="Calibri"/>
                <a:ea typeface="Calibri"/>
                <a:cs typeface="Calibri"/>
                <a:sym typeface="Calibri"/>
              </a:rPr>
              <a:t>= </a:t>
            </a:r>
            <a:endParaRPr sz="3600" b="1" dirty="0">
              <a:latin typeface="Calibri"/>
              <a:ea typeface="Calibri"/>
              <a:cs typeface="Calibri"/>
              <a:sym typeface="Calibri"/>
            </a:endParaRPr>
          </a:p>
        </p:txBody>
      </p:sp>
      <p:sp>
        <p:nvSpPr>
          <p:cNvPr id="12" name="Google Shape;178;p24"/>
          <p:cNvSpPr txBox="1"/>
          <p:nvPr/>
        </p:nvSpPr>
        <p:spPr>
          <a:xfrm>
            <a:off x="4559620" y="4930020"/>
            <a:ext cx="576600" cy="92329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4800" b="1" dirty="0">
                <a:latin typeface="Calibri"/>
                <a:ea typeface="Calibri"/>
                <a:cs typeface="Calibri"/>
                <a:sym typeface="Calibri"/>
              </a:rPr>
              <a:t>x</a:t>
            </a:r>
            <a:endParaRPr sz="4800" b="1" dirty="0">
              <a:latin typeface="Calibri"/>
              <a:ea typeface="Calibri"/>
              <a:cs typeface="Calibri"/>
              <a:sym typeface="Calibri"/>
            </a:endParaRPr>
          </a:p>
        </p:txBody>
      </p:sp>
      <p:sp>
        <p:nvSpPr>
          <p:cNvPr id="13" name="Google Shape;179;p24"/>
          <p:cNvSpPr txBox="1"/>
          <p:nvPr/>
        </p:nvSpPr>
        <p:spPr>
          <a:xfrm>
            <a:off x="9527146" y="4837687"/>
            <a:ext cx="1293691"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000" b="1" dirty="0">
                <a:solidFill>
                  <a:srgbClr val="7030A0"/>
                </a:solidFill>
                <a:latin typeface="Calibri"/>
                <a:ea typeface="Calibri"/>
                <a:cs typeface="Calibri"/>
                <a:sym typeface="Calibri"/>
              </a:rPr>
              <a:t>.50 </a:t>
            </a:r>
            <a:endParaRPr sz="6000" dirty="0">
              <a:solidFill>
                <a:srgbClr val="7030A0"/>
              </a:solidFill>
              <a:latin typeface="Calibri"/>
              <a:ea typeface="Calibri"/>
              <a:cs typeface="Calibri"/>
              <a:sym typeface="Calibri"/>
            </a:endParaRPr>
          </a:p>
        </p:txBody>
      </p:sp>
      <p:sp>
        <p:nvSpPr>
          <p:cNvPr id="14" name="Google Shape;164;p23"/>
          <p:cNvSpPr txBox="1"/>
          <p:nvPr/>
        </p:nvSpPr>
        <p:spPr>
          <a:xfrm>
            <a:off x="8540884" y="3591128"/>
            <a:ext cx="3266217" cy="129263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a:solidFill>
                  <a:srgbClr val="7030A0"/>
                </a:solidFill>
                <a:latin typeface="Calibri" panose="020F0502020204030204" pitchFamily="34" charset="0"/>
                <a:ea typeface="Poppins"/>
                <a:cs typeface="Calibri" panose="020F0502020204030204" pitchFamily="34" charset="0"/>
                <a:sym typeface="Poppins"/>
              </a:rPr>
              <a:t>Reading Comprehension</a:t>
            </a:r>
            <a:endParaRPr sz="3600" b="1" dirty="0">
              <a:solidFill>
                <a:srgbClr val="7030A0"/>
              </a:solidFill>
              <a:latin typeface="Calibri" panose="020F0502020204030204" pitchFamily="34" charset="0"/>
              <a:ea typeface="Poppins"/>
              <a:cs typeface="Calibri" panose="020F0502020204030204" pitchFamily="34" charset="0"/>
              <a:sym typeface="Poppins"/>
            </a:endParaRPr>
          </a:p>
        </p:txBody>
      </p:sp>
    </p:spTree>
    <p:extLst>
      <p:ext uri="{BB962C8B-B14F-4D97-AF65-F5344CB8AC3E}">
        <p14:creationId xmlns:p14="http://schemas.microsoft.com/office/powerpoint/2010/main" val="63977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16</a:t>
            </a:fld>
            <a:endParaRPr dirty="0"/>
          </a:p>
        </p:txBody>
      </p:sp>
      <p:sp>
        <p:nvSpPr>
          <p:cNvPr id="186" name="Google Shape;186;p25"/>
          <p:cNvSpPr txBox="1">
            <a:spLocks noGrp="1"/>
          </p:cNvSpPr>
          <p:nvPr>
            <p:ph type="title"/>
          </p:nvPr>
        </p:nvSpPr>
        <p:spPr>
          <a:xfrm>
            <a:off x="381000" y="1018364"/>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Reading Rope </a:t>
            </a:r>
            <a:endParaRPr dirty="0"/>
          </a:p>
        </p:txBody>
      </p:sp>
      <p:pic>
        <p:nvPicPr>
          <p:cNvPr id="187" name="Google Shape;187;p25"/>
          <p:cNvPicPr preferRelativeResize="0"/>
          <p:nvPr/>
        </p:nvPicPr>
        <p:blipFill>
          <a:blip r:embed="rId3">
            <a:alphaModFix/>
          </a:blip>
          <a:stretch>
            <a:fillRect/>
          </a:stretch>
        </p:blipFill>
        <p:spPr>
          <a:xfrm>
            <a:off x="381000" y="2085975"/>
            <a:ext cx="11430000" cy="4619625"/>
          </a:xfrm>
          <a:prstGeom prst="rect">
            <a:avLst/>
          </a:prstGeom>
          <a:noFill/>
          <a:ln>
            <a:noFill/>
          </a:ln>
        </p:spPr>
      </p:pic>
      <p:sp>
        <p:nvSpPr>
          <p:cNvPr id="188" name="Google Shape;188;p25"/>
          <p:cNvSpPr txBox="1"/>
          <p:nvPr/>
        </p:nvSpPr>
        <p:spPr>
          <a:xfrm>
            <a:off x="10887600" y="1333500"/>
            <a:ext cx="923400" cy="6156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b="1" dirty="0">
                <a:latin typeface="Calibri"/>
                <a:ea typeface="Calibri"/>
                <a:cs typeface="Calibri"/>
                <a:sym typeface="Calibri"/>
              </a:rPr>
              <a:t>Handout #1</a:t>
            </a:r>
            <a:endParaRPr b="1"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17</a:t>
            </a:fld>
            <a:endParaRPr dirty="0"/>
          </a:p>
        </p:txBody>
      </p:sp>
      <p:sp>
        <p:nvSpPr>
          <p:cNvPr id="195" name="Google Shape;195;p26"/>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Brain Imaging and Reading </a:t>
            </a:r>
            <a:endParaRPr dirty="0"/>
          </a:p>
        </p:txBody>
      </p:sp>
      <p:pic>
        <p:nvPicPr>
          <p:cNvPr id="196" name="Google Shape;196;p26"/>
          <p:cNvPicPr preferRelativeResize="0"/>
          <p:nvPr/>
        </p:nvPicPr>
        <p:blipFill>
          <a:blip r:embed="rId3">
            <a:alphaModFix/>
          </a:blip>
          <a:stretch>
            <a:fillRect/>
          </a:stretch>
        </p:blipFill>
        <p:spPr>
          <a:xfrm>
            <a:off x="6757536" y="2201900"/>
            <a:ext cx="5174675" cy="4503700"/>
          </a:xfrm>
          <a:prstGeom prst="rect">
            <a:avLst/>
          </a:prstGeom>
          <a:noFill/>
          <a:ln>
            <a:noFill/>
          </a:ln>
        </p:spPr>
      </p:pic>
      <p:sp>
        <p:nvSpPr>
          <p:cNvPr id="197" name="Google Shape;197;p26"/>
          <p:cNvSpPr/>
          <p:nvPr/>
        </p:nvSpPr>
        <p:spPr>
          <a:xfrm>
            <a:off x="9578311" y="4254452"/>
            <a:ext cx="847200" cy="5826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198;p26"/>
          <p:cNvSpPr/>
          <p:nvPr/>
        </p:nvSpPr>
        <p:spPr>
          <a:xfrm>
            <a:off x="9665860" y="5187162"/>
            <a:ext cx="847200" cy="582600"/>
          </a:xfrm>
          <a:prstGeom prst="ellipse">
            <a:avLst/>
          </a:prstGeom>
          <a:no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99;p26"/>
          <p:cNvSpPr txBox="1"/>
          <p:nvPr/>
        </p:nvSpPr>
        <p:spPr>
          <a:xfrm>
            <a:off x="381000" y="2227063"/>
            <a:ext cx="6334760" cy="3282407"/>
          </a:xfrm>
          <a:prstGeom prst="rect">
            <a:avLst/>
          </a:prstGeom>
          <a:noFill/>
          <a:ln>
            <a:noFill/>
          </a:ln>
        </p:spPr>
        <p:txBody>
          <a:bodyPr spcFirstLastPara="1" wrap="square" lIns="91425" tIns="91425" rIns="91425" bIns="91425" anchor="t" anchorCtr="0">
            <a:spAutoFit/>
          </a:bodyPr>
          <a:lstStyle/>
          <a:p>
            <a:pPr lvl="0"/>
            <a:r>
              <a:rPr lang="en-US" sz="5330" b="1" dirty="0">
                <a:solidFill>
                  <a:srgbClr val="42953B"/>
                </a:solidFill>
                <a:latin typeface="Calibri"/>
                <a:ea typeface="Calibri"/>
                <a:cs typeface="Calibri"/>
                <a:sym typeface="Calibri"/>
              </a:rPr>
              <a:t>fMRI</a:t>
            </a:r>
            <a:br>
              <a:rPr lang="en-US" sz="6000" b="1" dirty="0">
                <a:solidFill>
                  <a:srgbClr val="42953B"/>
                </a:solidFill>
                <a:latin typeface="Calibri"/>
                <a:ea typeface="Calibri"/>
                <a:cs typeface="Calibri"/>
                <a:sym typeface="Calibri"/>
              </a:rPr>
            </a:br>
            <a:r>
              <a:rPr lang="en-US" sz="2800" dirty="0"/>
              <a:t>Functional Magnetic Reasoning Image</a:t>
            </a:r>
            <a:br>
              <a:rPr lang="en-US" sz="2400" dirty="0"/>
            </a:br>
            <a:endParaRPr sz="2400" b="1" dirty="0">
              <a:solidFill>
                <a:srgbClr val="42953B"/>
              </a:solidFill>
              <a:latin typeface="Calibri"/>
              <a:ea typeface="Calibri"/>
              <a:cs typeface="Calibri"/>
              <a:sym typeface="Calibri"/>
            </a:endParaRPr>
          </a:p>
          <a:p>
            <a:pPr marL="0" lvl="0" indent="0" algn="l" rtl="0">
              <a:spcBef>
                <a:spcPts val="0"/>
              </a:spcBef>
              <a:spcAft>
                <a:spcPts val="0"/>
              </a:spcAft>
              <a:buNone/>
            </a:pPr>
            <a:r>
              <a:rPr lang="en-US" sz="4800" dirty="0">
                <a:solidFill>
                  <a:schemeClr val="accent1"/>
                </a:solidFill>
                <a:latin typeface="Calibri"/>
                <a:ea typeface="Calibri"/>
                <a:cs typeface="Calibri"/>
                <a:sym typeface="Calibri"/>
              </a:rPr>
              <a:t>Sally Shaywitz</a:t>
            </a:r>
            <a:endParaRPr sz="4800" dirty="0">
              <a:solidFill>
                <a:schemeClr val="accent1"/>
              </a:solidFill>
              <a:latin typeface="Calibri"/>
              <a:ea typeface="Calibri"/>
              <a:cs typeface="Calibri"/>
              <a:sym typeface="Calibri"/>
            </a:endParaRPr>
          </a:p>
          <a:p>
            <a:pPr marL="0" lvl="0" indent="0" algn="l" rtl="0">
              <a:spcBef>
                <a:spcPts val="0"/>
              </a:spcBef>
              <a:spcAft>
                <a:spcPts val="0"/>
              </a:spcAft>
              <a:buNone/>
            </a:pPr>
            <a:r>
              <a:rPr lang="en-US" sz="4800" dirty="0">
                <a:solidFill>
                  <a:schemeClr val="accent1"/>
                </a:solidFill>
                <a:latin typeface="Calibri"/>
                <a:ea typeface="Calibri"/>
                <a:cs typeface="Calibri"/>
                <a:sym typeface="Calibri"/>
              </a:rPr>
              <a:t>Brain Activation</a:t>
            </a:r>
            <a:endParaRPr sz="4800" dirty="0">
              <a:solidFill>
                <a:schemeClr val="accent1"/>
              </a:solidFill>
              <a:latin typeface="Calibri"/>
              <a:ea typeface="Calibri"/>
              <a:cs typeface="Calibri"/>
              <a:sym typeface="Calibri"/>
            </a:endParaRPr>
          </a:p>
        </p:txBody>
      </p:sp>
      <p:sp>
        <p:nvSpPr>
          <p:cNvPr id="200" name="Google Shape;200;p26"/>
          <p:cNvSpPr txBox="1"/>
          <p:nvPr/>
        </p:nvSpPr>
        <p:spPr>
          <a:xfrm>
            <a:off x="381000" y="6274500"/>
            <a:ext cx="1143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accent1"/>
                </a:solidFill>
                <a:latin typeface="Calibri"/>
                <a:ea typeface="Calibri"/>
                <a:cs typeface="Calibri"/>
                <a:sym typeface="Calibri"/>
              </a:rPr>
              <a:t>Reading Rockets</a:t>
            </a:r>
            <a:endParaRPr sz="1600" dirty="0">
              <a:solidFill>
                <a:schemeClr val="accen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18</a:t>
            </a:fld>
            <a:endParaRPr dirty="0"/>
          </a:p>
        </p:txBody>
      </p:sp>
      <p:pic>
        <p:nvPicPr>
          <p:cNvPr id="207" name="Google Shape;207;p27"/>
          <p:cNvPicPr preferRelativeResize="0"/>
          <p:nvPr/>
        </p:nvPicPr>
        <p:blipFill>
          <a:blip r:embed="rId3">
            <a:alphaModFix/>
          </a:blip>
          <a:stretch>
            <a:fillRect/>
          </a:stretch>
        </p:blipFill>
        <p:spPr>
          <a:xfrm>
            <a:off x="380050" y="1333501"/>
            <a:ext cx="11430950" cy="537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19</a:t>
            </a:fld>
            <a:endParaRPr dirty="0"/>
          </a:p>
        </p:txBody>
      </p:sp>
      <p:sp>
        <p:nvSpPr>
          <p:cNvPr id="214" name="Google Shape;214;p28"/>
          <p:cNvSpPr txBox="1">
            <a:spLocks noGrp="1"/>
          </p:cNvSpPr>
          <p:nvPr>
            <p:ph type="title"/>
          </p:nvPr>
        </p:nvSpPr>
        <p:spPr>
          <a:xfrm>
            <a:off x="-191876" y="-173050"/>
            <a:ext cx="105789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633" dirty="0">
                <a:solidFill>
                  <a:schemeClr val="lt1"/>
                </a:solidFill>
              </a:rPr>
              <a:t>Dr. Stanislas Dehaene  “Reading in the Brain”</a:t>
            </a:r>
            <a:endParaRPr sz="3633" dirty="0">
              <a:solidFill>
                <a:schemeClr val="lt1"/>
              </a:solidFill>
            </a:endParaRPr>
          </a:p>
        </p:txBody>
      </p:sp>
      <p:pic>
        <p:nvPicPr>
          <p:cNvPr id="215" name="Google Shape;215;p28"/>
          <p:cNvPicPr preferRelativeResize="0"/>
          <p:nvPr/>
        </p:nvPicPr>
        <p:blipFill>
          <a:blip r:embed="rId3">
            <a:alphaModFix/>
          </a:blip>
          <a:stretch>
            <a:fillRect/>
          </a:stretch>
        </p:blipFill>
        <p:spPr>
          <a:xfrm>
            <a:off x="381000" y="1333500"/>
            <a:ext cx="11430001" cy="5372100"/>
          </a:xfrm>
          <a:prstGeom prst="rect">
            <a:avLst/>
          </a:prstGeom>
          <a:noFill/>
          <a:ln>
            <a:noFill/>
          </a:ln>
        </p:spPr>
      </p:pic>
      <p:sp>
        <p:nvSpPr>
          <p:cNvPr id="216" name="Google Shape;216;p28"/>
          <p:cNvSpPr txBox="1"/>
          <p:nvPr/>
        </p:nvSpPr>
        <p:spPr>
          <a:xfrm>
            <a:off x="10458900" y="1333500"/>
            <a:ext cx="1352100" cy="646500"/>
          </a:xfrm>
          <a:prstGeom prst="rect">
            <a:avLst/>
          </a:prstGeom>
          <a:solidFill>
            <a:srgbClr val="FFFF00"/>
          </a:solid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US" sz="1500" b="1" dirty="0">
                <a:latin typeface="Calibri"/>
                <a:ea typeface="Calibri"/>
                <a:cs typeface="Calibri"/>
                <a:sym typeface="Calibri"/>
              </a:rPr>
              <a:t>Handout</a:t>
            </a:r>
            <a:endParaRPr sz="1500" b="1" dirty="0">
              <a:latin typeface="Calibri"/>
              <a:ea typeface="Calibri"/>
              <a:cs typeface="Calibri"/>
              <a:sym typeface="Calibri"/>
            </a:endParaRPr>
          </a:p>
          <a:p>
            <a:pPr marL="0" lvl="0" indent="0" algn="ctr" rtl="0">
              <a:spcBef>
                <a:spcPts val="0"/>
              </a:spcBef>
              <a:spcAft>
                <a:spcPts val="0"/>
              </a:spcAft>
              <a:buNone/>
            </a:pPr>
            <a:r>
              <a:rPr lang="en-US" sz="1500" b="1" dirty="0">
                <a:latin typeface="Calibri"/>
                <a:ea typeface="Calibri"/>
                <a:cs typeface="Calibri"/>
                <a:sym typeface="Calibri"/>
              </a:rPr>
              <a:t> #2</a:t>
            </a:r>
            <a:endParaRPr sz="1500" b="1" dirty="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381000" y="99060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What You Will Need</a:t>
            </a:r>
            <a:endParaRPr sz="5330" dirty="0"/>
          </a:p>
        </p:txBody>
      </p:sp>
      <p:sp>
        <p:nvSpPr>
          <p:cNvPr id="60" name="Google Shape;60;p9"/>
          <p:cNvSpPr txBox="1">
            <a:spLocks noGrp="1"/>
          </p:cNvSpPr>
          <p:nvPr>
            <p:ph type="body" idx="1"/>
          </p:nvPr>
        </p:nvSpPr>
        <p:spPr>
          <a:xfrm>
            <a:off x="381000" y="2001520"/>
            <a:ext cx="11430000" cy="4139320"/>
          </a:xfrm>
          <a:prstGeom prst="rect">
            <a:avLst/>
          </a:prstGeom>
        </p:spPr>
        <p:txBody>
          <a:bodyPr spcFirstLastPara="1" wrap="square" lIns="91425" tIns="45700" rIns="91425" bIns="45700" anchor="t" anchorCtr="0">
            <a:noAutofit/>
          </a:bodyPr>
          <a:lstStyle/>
          <a:p>
            <a:pPr marL="0" lvl="0" indent="0">
              <a:spcBef>
                <a:spcPts val="900"/>
              </a:spcBef>
              <a:buNone/>
            </a:pPr>
            <a:r>
              <a:rPr lang="en-US" sz="4000" dirty="0"/>
              <a:t>Handouts Required for Training</a:t>
            </a:r>
            <a:r>
              <a:rPr lang="en-US" sz="3600" dirty="0"/>
              <a:t> </a:t>
            </a:r>
          </a:p>
          <a:p>
            <a:pPr marL="508000" lvl="0" indent="-457200">
              <a:spcBef>
                <a:spcPts val="900"/>
              </a:spcBef>
              <a:buSzPct val="100000"/>
              <a:buFont typeface="Arial" panose="020B0604020202020204" pitchFamily="34" charset="0"/>
              <a:buChar char="•"/>
            </a:pPr>
            <a:r>
              <a:rPr lang="en-US" sz="3600" dirty="0"/>
              <a:t>Handout #1 - Reading Rope (slide #14) </a:t>
            </a:r>
          </a:p>
          <a:p>
            <a:pPr marL="508000" lvl="0" indent="-457200">
              <a:spcBef>
                <a:spcPts val="0"/>
              </a:spcBef>
              <a:buSzPct val="100000"/>
              <a:buFont typeface="Arial" panose="020B0604020202020204" pitchFamily="34" charset="0"/>
              <a:buChar char="•"/>
            </a:pPr>
            <a:r>
              <a:rPr lang="en-US" sz="3600" dirty="0"/>
              <a:t>Handout #2 - Your Incredible Brain (slide #19)</a:t>
            </a:r>
          </a:p>
          <a:p>
            <a:pPr marL="508000" lvl="0" indent="-457200">
              <a:spcBef>
                <a:spcPts val="0"/>
              </a:spcBef>
              <a:buSzPct val="100000"/>
              <a:buFont typeface="Arial" panose="020B0604020202020204" pitchFamily="34" charset="0"/>
              <a:buChar char="•"/>
            </a:pPr>
            <a:r>
              <a:rPr lang="en-US" sz="3600" dirty="0"/>
              <a:t>Handout #3 - Data Flowchart for Literacy Development Decisions</a:t>
            </a:r>
          </a:p>
          <a:p>
            <a:pPr marL="508000" lvl="0" indent="-457200">
              <a:spcBef>
                <a:spcPts val="0"/>
              </a:spcBef>
              <a:buSzPct val="100000"/>
              <a:buFont typeface="Arial" panose="020B0604020202020204" pitchFamily="34" charset="0"/>
              <a:buChar char="•"/>
            </a:pPr>
            <a:r>
              <a:rPr lang="en-US" sz="3600" dirty="0"/>
              <a:t>Google slides for participant sharing  </a:t>
            </a:r>
            <a:r>
              <a:rPr lang="en-US" sz="3400" u="sng" dirty="0">
                <a:solidFill>
                  <a:schemeClr val="hlink"/>
                </a:solidFill>
                <a:hlinkClick r:id="rId3"/>
              </a:rPr>
              <a:t>https://docs.google.com/presentation/d/1GFKhOrAYj2ZvNeG9Nx-d6mkwA-oehJu-DZdX9rFRuW0/edit?usp=sharing</a:t>
            </a:r>
            <a:endParaRPr lang="en-US" sz="3400" u="sng" dirty="0">
              <a:solidFill>
                <a:schemeClr val="hlink"/>
              </a:solidFill>
            </a:endParaRPr>
          </a:p>
        </p:txBody>
      </p:sp>
      <p:sp>
        <p:nvSpPr>
          <p:cNvPr id="61" name="Google Shape;61;p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2</a:t>
            </a:fld>
            <a:endParaRPr dirty="0"/>
          </a:p>
        </p:txBody>
      </p:sp>
    </p:spTree>
    <p:extLst>
      <p:ext uri="{BB962C8B-B14F-4D97-AF65-F5344CB8AC3E}">
        <p14:creationId xmlns:p14="http://schemas.microsoft.com/office/powerpoint/2010/main" val="23840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20</a:t>
            </a:fld>
            <a:endParaRPr dirty="0"/>
          </a:p>
        </p:txBody>
      </p:sp>
      <p:sp>
        <p:nvSpPr>
          <p:cNvPr id="128" name="Google Shape;128;p19"/>
          <p:cNvSpPr txBox="1">
            <a:spLocks noGrp="1"/>
          </p:cNvSpPr>
          <p:nvPr>
            <p:ph type="title"/>
          </p:nvPr>
        </p:nvSpPr>
        <p:spPr>
          <a:xfrm>
            <a:off x="381000" y="102229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Reading?</a:t>
            </a:r>
            <a:endParaRPr dirty="0"/>
          </a:p>
        </p:txBody>
      </p:sp>
      <p:sp>
        <p:nvSpPr>
          <p:cNvPr id="129" name="Google Shape;129;p19"/>
          <p:cNvSpPr txBox="1"/>
          <p:nvPr/>
        </p:nvSpPr>
        <p:spPr>
          <a:xfrm>
            <a:off x="381000" y="3587750"/>
            <a:ext cx="5715000" cy="209285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b="1" dirty="0">
                <a:solidFill>
                  <a:schemeClr val="accent1"/>
                </a:solidFill>
                <a:latin typeface="Calibri"/>
                <a:ea typeface="Calibri"/>
                <a:cs typeface="Calibri"/>
                <a:sym typeface="Calibri"/>
              </a:rPr>
              <a:t>Stop and Jot</a:t>
            </a:r>
            <a:endParaRPr sz="4400" b="1" dirty="0">
              <a:solidFill>
                <a:schemeClr val="accent1"/>
              </a:solidFill>
              <a:latin typeface="Calibri"/>
              <a:ea typeface="Calibri"/>
              <a:cs typeface="Calibri"/>
              <a:sym typeface="Calibri"/>
            </a:endParaRPr>
          </a:p>
          <a:p>
            <a:pPr marL="0" lvl="0" indent="0" algn="l" rtl="0">
              <a:spcBef>
                <a:spcPts val="0"/>
              </a:spcBef>
              <a:spcAft>
                <a:spcPts val="0"/>
              </a:spcAft>
              <a:buNone/>
            </a:pPr>
            <a:r>
              <a:rPr lang="en-US" sz="4000" dirty="0">
                <a:solidFill>
                  <a:schemeClr val="accent1"/>
                </a:solidFill>
                <a:latin typeface="Calibri"/>
                <a:ea typeface="Calibri"/>
                <a:cs typeface="Calibri"/>
                <a:sym typeface="Calibri"/>
              </a:rPr>
              <a:t>Any adjustments to your definition of reading?</a:t>
            </a:r>
            <a:endParaRPr sz="4000" dirty="0">
              <a:solidFill>
                <a:schemeClr val="accent1"/>
              </a:solidFill>
              <a:latin typeface="Calibri"/>
              <a:ea typeface="Calibri"/>
              <a:cs typeface="Calibri"/>
              <a:sym typeface="Calibri"/>
            </a:endParaRPr>
          </a:p>
        </p:txBody>
      </p:sp>
      <p:pic>
        <p:nvPicPr>
          <p:cNvPr id="130" name="Google Shape;130;p19"/>
          <p:cNvPicPr preferRelativeResize="0"/>
          <p:nvPr/>
        </p:nvPicPr>
        <p:blipFill>
          <a:blip r:embed="rId3">
            <a:alphaModFix/>
          </a:blip>
          <a:stretch>
            <a:fillRect/>
          </a:stretch>
        </p:blipFill>
        <p:spPr>
          <a:xfrm>
            <a:off x="7237379" y="3587750"/>
            <a:ext cx="4573621" cy="3117850"/>
          </a:xfrm>
          <a:prstGeom prst="rect">
            <a:avLst/>
          </a:prstGeom>
          <a:noFill/>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22364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0"/>
          <p:cNvSpPr txBox="1">
            <a:spLocks noGrp="1"/>
          </p:cNvSpPr>
          <p:nvPr>
            <p:ph type="body" idx="1"/>
          </p:nvPr>
        </p:nvSpPr>
        <p:spPr>
          <a:xfrm>
            <a:off x="381000" y="3954093"/>
            <a:ext cx="11430000" cy="943264"/>
          </a:xfrm>
          <a:prstGeom prst="rect">
            <a:avLst/>
          </a:prstGeom>
          <a:noFill/>
          <a:ln>
            <a:noFill/>
          </a:ln>
        </p:spPr>
        <p:txBody>
          <a:bodyPr spcFirstLastPara="1" wrap="square" lIns="121900" tIns="60925" rIns="121900" bIns="60925" anchor="ctr" anchorCtr="0">
            <a:spAutoFit/>
          </a:bodyPr>
          <a:lstStyle/>
          <a:p>
            <a:pPr marL="0" lvl="0" indent="0" algn="ctr" rtl="0">
              <a:spcBef>
                <a:spcPts val="0"/>
              </a:spcBef>
              <a:spcAft>
                <a:spcPts val="0"/>
              </a:spcAft>
              <a:buSzPts val="4800"/>
              <a:buNone/>
            </a:pPr>
            <a:r>
              <a:rPr lang="en-US" sz="5330" dirty="0"/>
              <a:t>Looking at the Reader</a:t>
            </a:r>
            <a:endParaRPr sz="533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22</a:t>
            </a:fld>
            <a:endParaRPr dirty="0"/>
          </a:p>
        </p:txBody>
      </p:sp>
      <p:sp>
        <p:nvSpPr>
          <p:cNvPr id="237" name="Google Shape;237;p31"/>
          <p:cNvSpPr txBox="1">
            <a:spLocks noGrp="1"/>
          </p:cNvSpPr>
          <p:nvPr>
            <p:ph type="title"/>
          </p:nvPr>
        </p:nvSpPr>
        <p:spPr>
          <a:xfrm>
            <a:off x="381000" y="1041748"/>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Characteristics of Poor Readers </a:t>
            </a:r>
            <a:endParaRPr dirty="0"/>
          </a:p>
        </p:txBody>
      </p:sp>
      <p:sp>
        <p:nvSpPr>
          <p:cNvPr id="238" name="Google Shape;238;p31"/>
          <p:cNvSpPr txBox="1"/>
          <p:nvPr/>
        </p:nvSpPr>
        <p:spPr>
          <a:xfrm>
            <a:off x="381000" y="2782500"/>
            <a:ext cx="5918200"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400" dirty="0">
                <a:solidFill>
                  <a:schemeClr val="accent1"/>
                </a:solidFill>
                <a:latin typeface="Calibri"/>
                <a:ea typeface="Calibri"/>
                <a:cs typeface="Calibri"/>
                <a:sym typeface="Calibri"/>
              </a:rPr>
              <a:t>List a few characteristics of poor readers in your class. </a:t>
            </a:r>
            <a:endParaRPr sz="4400" dirty="0">
              <a:solidFill>
                <a:schemeClr val="accent1"/>
              </a:solidFill>
              <a:latin typeface="Calibri"/>
              <a:ea typeface="Calibri"/>
              <a:cs typeface="Calibri"/>
              <a:sym typeface="Calibri"/>
            </a:endParaRPr>
          </a:p>
        </p:txBody>
      </p:sp>
      <p:pic>
        <p:nvPicPr>
          <p:cNvPr id="239" name="Google Shape;239;p31"/>
          <p:cNvPicPr preferRelativeResize="0"/>
          <p:nvPr/>
        </p:nvPicPr>
        <p:blipFill>
          <a:blip r:embed="rId3">
            <a:alphaModFix/>
          </a:blip>
          <a:stretch>
            <a:fillRect/>
          </a:stretch>
        </p:blipFill>
        <p:spPr>
          <a:xfrm>
            <a:off x="6991652" y="2782500"/>
            <a:ext cx="4309226" cy="3231924"/>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23</a:t>
            </a:fld>
            <a:endParaRPr dirty="0"/>
          </a:p>
        </p:txBody>
      </p:sp>
      <p:sp>
        <p:nvSpPr>
          <p:cNvPr id="246" name="Google Shape;246;p32"/>
          <p:cNvSpPr txBox="1">
            <a:spLocks noGrp="1"/>
          </p:cNvSpPr>
          <p:nvPr>
            <p:ph type="body" idx="1"/>
          </p:nvPr>
        </p:nvSpPr>
        <p:spPr>
          <a:xfrm>
            <a:off x="381000" y="2204720"/>
            <a:ext cx="11430000" cy="4500880"/>
          </a:xfrm>
          <a:prstGeom prst="rect">
            <a:avLst/>
          </a:prstGeom>
        </p:spPr>
        <p:txBody>
          <a:bodyPr spcFirstLastPara="1" wrap="square" lIns="91425" tIns="45700" rIns="91425" bIns="45700" anchor="t" anchorCtr="0">
            <a:noAutofit/>
          </a:bodyPr>
          <a:lstStyle/>
          <a:p>
            <a:pPr marL="495300" lvl="0" indent="-457200" algn="l" rtl="0">
              <a:lnSpc>
                <a:spcPct val="115000"/>
              </a:lnSpc>
              <a:spcBef>
                <a:spcPts val="100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Difficulties with accurate and/or fluent word recognition </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Poor spelling and decoding abilities </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Can actively be a part of conversations understanding content well when text is read aloud and discussed</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Poor reading comprehension </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495300" lvl="0" indent="-457200" algn="l" rtl="0">
              <a:lnSpc>
                <a:spcPct val="115000"/>
              </a:lnSpc>
              <a:spcBef>
                <a:spcPts val="0"/>
              </a:spcBef>
              <a:spcAft>
                <a:spcPts val="0"/>
              </a:spcAft>
              <a:buClr>
                <a:srgbClr val="42953B"/>
              </a:buClr>
              <a:buSzPct val="100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Reduced knowledge of vocabulary and background knowledge</a:t>
            </a:r>
            <a:endParaRPr sz="3000" dirty="0">
              <a:solidFill>
                <a:schemeClr val="accent1"/>
              </a:solidFill>
              <a:latin typeface="Calibri" panose="020F0502020204030204" pitchFamily="34" charset="0"/>
              <a:cs typeface="Calibri" panose="020F0502020204030204" pitchFamily="34" charset="0"/>
            </a:endParaRPr>
          </a:p>
        </p:txBody>
      </p:sp>
      <p:sp>
        <p:nvSpPr>
          <p:cNvPr id="247" name="Google Shape;247;p32"/>
          <p:cNvSpPr txBox="1">
            <a:spLocks noGrp="1"/>
          </p:cNvSpPr>
          <p:nvPr>
            <p:ph type="title"/>
          </p:nvPr>
        </p:nvSpPr>
        <p:spPr>
          <a:xfrm>
            <a:off x="381000" y="102951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Do You Recognize These?</a:t>
            </a:r>
            <a:endParaRPr sz="533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24</a:t>
            </a:fld>
            <a:endParaRPr dirty="0"/>
          </a:p>
        </p:txBody>
      </p:sp>
      <p:sp>
        <p:nvSpPr>
          <p:cNvPr id="246" name="Google Shape;246;p32"/>
          <p:cNvSpPr txBox="1">
            <a:spLocks noGrp="1"/>
          </p:cNvSpPr>
          <p:nvPr>
            <p:ph type="body" idx="1"/>
          </p:nvPr>
        </p:nvSpPr>
        <p:spPr>
          <a:xfrm>
            <a:off x="381000" y="2159000"/>
            <a:ext cx="11430000" cy="4546600"/>
          </a:xfrm>
          <a:prstGeom prst="rect">
            <a:avLst/>
          </a:prstGeom>
        </p:spPr>
        <p:txBody>
          <a:bodyPr spcFirstLastPara="1" wrap="square" lIns="91425" tIns="45700" rIns="91425" bIns="45700" anchor="t" anchorCtr="0">
            <a:noAutofit/>
          </a:bodyPr>
          <a:lstStyle/>
          <a:p>
            <a:pPr marL="495300" lvl="0" indent="-457200">
              <a:lnSpc>
                <a:spcPct val="115000"/>
              </a:lnSpc>
              <a:spcBef>
                <a:spcPts val="100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Slow, choppy reading</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Guesses words based on shapes (house/horse, breakfast/basket)</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Correct letters/incorrect sequence (from/form, stop/spot)</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Inserts or omits letters</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Skips or misread prepositions (of, at, to)</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Struggles to read the same word in multiple places on the page</a:t>
            </a:r>
          </a:p>
          <a:p>
            <a:pPr marL="495300" lvl="0" indent="-457200">
              <a:lnSpc>
                <a:spcPct val="115000"/>
              </a:lnSpc>
              <a:spcBef>
                <a:spcPts val="0"/>
              </a:spcBef>
              <a:buClr>
                <a:srgbClr val="42953B"/>
              </a:buClr>
              <a:buSzPts val="3000"/>
              <a:buFont typeface="Arial" panose="020B0604020202020204" pitchFamily="34" charset="0"/>
              <a:buChar char="•"/>
            </a:pPr>
            <a:r>
              <a:rPr lang="en-US" sz="3000" dirty="0">
                <a:solidFill>
                  <a:schemeClr val="accent1"/>
                </a:solidFill>
                <a:latin typeface="Calibri" panose="020F0502020204030204" pitchFamily="34" charset="0"/>
                <a:ea typeface="Arial"/>
                <a:cs typeface="Calibri" panose="020F0502020204030204" pitchFamily="34" charset="0"/>
                <a:sym typeface="Arial"/>
              </a:rPr>
              <a:t>Confuses vowel sounds (bat, bet, bit)</a:t>
            </a:r>
          </a:p>
          <a:p>
            <a:pPr marL="495300" lvl="0" indent="-457200" algn="l" rtl="0">
              <a:lnSpc>
                <a:spcPct val="115000"/>
              </a:lnSpc>
              <a:spcBef>
                <a:spcPts val="1000"/>
              </a:spcBef>
              <a:spcAft>
                <a:spcPts val="0"/>
              </a:spcAft>
              <a:buClr>
                <a:srgbClr val="42953B"/>
              </a:buClr>
              <a:buSzPts val="3000"/>
              <a:buFont typeface="Arial" panose="020B0604020202020204" pitchFamily="34" charset="0"/>
              <a:buChar char="•"/>
            </a:pPr>
            <a:endParaRPr sz="2800" dirty="0">
              <a:solidFill>
                <a:schemeClr val="accent1"/>
              </a:solidFill>
              <a:latin typeface="Calibri" panose="020F0502020204030204" pitchFamily="34" charset="0"/>
              <a:cs typeface="Calibri" panose="020F0502020204030204" pitchFamily="34" charset="0"/>
            </a:endParaRPr>
          </a:p>
        </p:txBody>
      </p:sp>
      <p:sp>
        <p:nvSpPr>
          <p:cNvPr id="247" name="Google Shape;247;p32"/>
          <p:cNvSpPr txBox="1">
            <a:spLocks noGrp="1"/>
          </p:cNvSpPr>
          <p:nvPr>
            <p:ph type="title"/>
          </p:nvPr>
        </p:nvSpPr>
        <p:spPr>
          <a:xfrm>
            <a:off x="381000" y="102951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Do You Recognize These?</a:t>
            </a:r>
            <a:endParaRPr sz="5330" dirty="0"/>
          </a:p>
        </p:txBody>
      </p:sp>
    </p:spTree>
    <p:extLst>
      <p:ext uri="{BB962C8B-B14F-4D97-AF65-F5344CB8AC3E}">
        <p14:creationId xmlns:p14="http://schemas.microsoft.com/office/powerpoint/2010/main" val="1609628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25</a:t>
            </a:fld>
            <a:endParaRPr dirty="0"/>
          </a:p>
        </p:txBody>
      </p:sp>
      <p:sp>
        <p:nvSpPr>
          <p:cNvPr id="269" name="Google Shape;269;p35"/>
          <p:cNvSpPr txBox="1">
            <a:spLocks noGrp="1"/>
          </p:cNvSpPr>
          <p:nvPr>
            <p:ph type="body" idx="1"/>
          </p:nvPr>
        </p:nvSpPr>
        <p:spPr>
          <a:xfrm>
            <a:off x="381000" y="1333500"/>
            <a:ext cx="11430000" cy="5372100"/>
          </a:xfrm>
          <a:prstGeom prst="rect">
            <a:avLst/>
          </a:prstGeom>
          <a:solidFill>
            <a:srgbClr val="FFFFFF"/>
          </a:solidFill>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100" dirty="0">
                <a:solidFill>
                  <a:schemeClr val="accent1"/>
                </a:solidFill>
                <a:latin typeface="Calibri" panose="020F0502020204030204" pitchFamily="34" charset="0"/>
                <a:ea typeface="Arial"/>
                <a:cs typeface="Calibri" panose="020F0502020204030204" pitchFamily="34" charset="0"/>
                <a:sym typeface="Arial"/>
              </a:rPr>
              <a:t>______________________________________________________________________________</a:t>
            </a:r>
            <a:r>
              <a:rPr lang="en-US" sz="3000" dirty="0">
                <a:solidFill>
                  <a:schemeClr val="accent1"/>
                </a:solidFill>
                <a:latin typeface="Calibri" panose="020F0502020204030204" pitchFamily="34" charset="0"/>
                <a:ea typeface="Arial"/>
                <a:cs typeface="Calibri" panose="020F0502020204030204" pitchFamily="34" charset="0"/>
                <a:sym typeface="Arial"/>
              </a:rPr>
              <a:t>difficulties with accurate and/or fluent word recognition…poor spelling and decoding abilities. </a:t>
            </a:r>
            <a:r>
              <a:rPr lang="en-US" sz="3100" dirty="0">
                <a:solidFill>
                  <a:schemeClr val="tx1"/>
                </a:solidFill>
                <a:latin typeface="Calibri" panose="020F0502020204030204" pitchFamily="34" charset="0"/>
                <a:ea typeface="Arial"/>
                <a:cs typeface="Calibri" panose="020F0502020204030204" pitchFamily="34" charset="0"/>
                <a:sym typeface="Arial"/>
              </a:rPr>
              <a:t>___________________________________________________________________________________________________________________________________________________________________________________.</a:t>
            </a:r>
            <a:r>
              <a:rPr lang="en-US" sz="3100" dirty="0">
                <a:latin typeface="Calibri" panose="020F0502020204030204" pitchFamily="34" charset="0"/>
                <a:cs typeface="Calibri" panose="020F0502020204030204" pitchFamily="34" charset="0"/>
              </a:rPr>
              <a:t> </a:t>
            </a:r>
            <a:r>
              <a:rPr lang="en-US" sz="3000" dirty="0">
                <a:solidFill>
                  <a:schemeClr val="accent1"/>
                </a:solidFill>
                <a:latin typeface="Calibri" panose="020F0502020204030204" pitchFamily="34" charset="0"/>
                <a:ea typeface="Arial"/>
                <a:cs typeface="Calibri" panose="020F0502020204030204" pitchFamily="34" charset="0"/>
                <a:sym typeface="Arial"/>
              </a:rPr>
              <a:t>Secondary consequences may include problems in reading comprehension and reduced reading experience that can impede growth of vocabulary and background knowledge.</a:t>
            </a:r>
            <a:endParaRPr sz="3000" dirty="0">
              <a:solidFill>
                <a:schemeClr val="accent1"/>
              </a:solidFill>
              <a:latin typeface="Calibri" panose="020F0502020204030204" pitchFamily="34" charset="0"/>
              <a:ea typeface="Arial"/>
              <a:cs typeface="Calibri" panose="020F0502020204030204" pitchFamily="34" charset="0"/>
            </a:endParaRPr>
          </a:p>
        </p:txBody>
      </p:sp>
    </p:spTree>
    <p:extLst>
      <p:ext uri="{BB962C8B-B14F-4D97-AF65-F5344CB8AC3E}">
        <p14:creationId xmlns:p14="http://schemas.microsoft.com/office/powerpoint/2010/main" val="3666626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26</a:t>
            </a:fld>
            <a:endParaRPr dirty="0"/>
          </a:p>
        </p:txBody>
      </p:sp>
      <p:sp>
        <p:nvSpPr>
          <p:cNvPr id="269" name="Google Shape;269;p35"/>
          <p:cNvSpPr txBox="1">
            <a:spLocks noGrp="1"/>
          </p:cNvSpPr>
          <p:nvPr>
            <p:ph type="body" idx="1"/>
          </p:nvPr>
        </p:nvSpPr>
        <p:spPr>
          <a:xfrm>
            <a:off x="381000" y="1333500"/>
            <a:ext cx="11430000" cy="5372100"/>
          </a:xfrm>
          <a:prstGeom prst="rect">
            <a:avLst/>
          </a:prstGeom>
          <a:solidFill>
            <a:srgbClr val="FFFFFF"/>
          </a:solidFill>
        </p:spPr>
        <p:txBody>
          <a:bodyPr spcFirstLastPara="1" wrap="square" lIns="91425" tIns="45700" rIns="91425" bIns="45700" anchor="t" anchorCtr="0">
            <a:noAutofit/>
          </a:bodyPr>
          <a:lstStyle/>
          <a:p>
            <a:pPr marL="0" lvl="0" indent="0" algn="l" rtl="0">
              <a:lnSpc>
                <a:spcPct val="115000"/>
              </a:lnSpc>
              <a:spcBef>
                <a:spcPts val="1000"/>
              </a:spcBef>
              <a:spcAft>
                <a:spcPts val="0"/>
              </a:spcAft>
              <a:buNone/>
            </a:pPr>
            <a:r>
              <a:rPr lang="en-US" sz="3000" dirty="0">
                <a:solidFill>
                  <a:schemeClr val="accent1"/>
                </a:solidFill>
                <a:latin typeface="Calibri" panose="020F0502020204030204" pitchFamily="34" charset="0"/>
                <a:ea typeface="Arial"/>
                <a:cs typeface="Calibri" panose="020F0502020204030204" pitchFamily="34" charset="0"/>
                <a:sym typeface="Arial"/>
              </a:rPr>
              <a:t>“Dyslexia is a specific learning disability that is</a:t>
            </a:r>
            <a:r>
              <a:rPr lang="en-US" sz="3000" dirty="0">
                <a:solidFill>
                  <a:srgbClr val="404040"/>
                </a:solidFill>
                <a:latin typeface="Calibri" panose="020F0502020204030204" pitchFamily="34" charset="0"/>
                <a:ea typeface="Arial"/>
                <a:cs typeface="Calibri" panose="020F0502020204030204" pitchFamily="34" charset="0"/>
                <a:sym typeface="Arial"/>
              </a:rPr>
              <a:t> </a:t>
            </a:r>
            <a:r>
              <a:rPr lang="en-US" sz="3000" b="1" u="sng" dirty="0">
                <a:solidFill>
                  <a:schemeClr val="dk2"/>
                </a:solidFill>
                <a:latin typeface="Calibri" panose="020F0502020204030204" pitchFamily="34" charset="0"/>
                <a:ea typeface="Arial"/>
                <a:cs typeface="Calibri" panose="020F0502020204030204" pitchFamily="34" charset="0"/>
                <a:sym typeface="Arial"/>
              </a:rPr>
              <a:t>neurobiological</a:t>
            </a:r>
            <a:r>
              <a:rPr lang="en-US" sz="3000" dirty="0">
                <a:solidFill>
                  <a:schemeClr val="dk2"/>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in origin. It is characterized by difficulties with </a:t>
            </a:r>
            <a:r>
              <a:rPr lang="en-US" sz="3000" b="1" u="sng" dirty="0">
                <a:solidFill>
                  <a:schemeClr val="dk2"/>
                </a:solidFill>
                <a:latin typeface="Calibri" panose="020F0502020204030204" pitchFamily="34" charset="0"/>
                <a:ea typeface="Arial"/>
                <a:cs typeface="Calibri" panose="020F0502020204030204" pitchFamily="34" charset="0"/>
                <a:sym typeface="Arial"/>
              </a:rPr>
              <a:t>accurate and/or fluent word recognition </a:t>
            </a:r>
            <a:r>
              <a:rPr lang="en-US" sz="3000" b="1" dirty="0">
                <a:solidFill>
                  <a:schemeClr val="dk2"/>
                </a:solidFill>
                <a:latin typeface="Calibri" panose="020F0502020204030204" pitchFamily="34" charset="0"/>
                <a:ea typeface="Arial"/>
                <a:cs typeface="Calibri" panose="020F0502020204030204" pitchFamily="34" charset="0"/>
                <a:sym typeface="Arial"/>
              </a:rPr>
              <a:t>and by </a:t>
            </a:r>
            <a:r>
              <a:rPr lang="en-US" sz="3000" b="1" u="sng" dirty="0">
                <a:solidFill>
                  <a:schemeClr val="dk2"/>
                </a:solidFill>
                <a:latin typeface="Calibri" panose="020F0502020204030204" pitchFamily="34" charset="0"/>
                <a:ea typeface="Arial"/>
                <a:cs typeface="Calibri" panose="020F0502020204030204" pitchFamily="34" charset="0"/>
                <a:sym typeface="Arial"/>
              </a:rPr>
              <a:t>poor spelling </a:t>
            </a:r>
            <a:r>
              <a:rPr lang="en-US" sz="3000" b="1" dirty="0">
                <a:solidFill>
                  <a:schemeClr val="dk2"/>
                </a:solidFill>
                <a:latin typeface="Calibri" panose="020F0502020204030204" pitchFamily="34" charset="0"/>
                <a:ea typeface="Arial"/>
                <a:cs typeface="Calibri" panose="020F0502020204030204" pitchFamily="34" charset="0"/>
                <a:sym typeface="Arial"/>
              </a:rPr>
              <a:t>and </a:t>
            </a:r>
            <a:r>
              <a:rPr lang="en-US" sz="3000" b="1" u="sng" dirty="0">
                <a:solidFill>
                  <a:schemeClr val="dk2"/>
                </a:solidFill>
                <a:latin typeface="Calibri" panose="020F0502020204030204" pitchFamily="34" charset="0"/>
                <a:ea typeface="Arial"/>
                <a:cs typeface="Calibri" panose="020F0502020204030204" pitchFamily="34" charset="0"/>
                <a:sym typeface="Arial"/>
              </a:rPr>
              <a:t>decoding abilities</a:t>
            </a:r>
            <a:r>
              <a:rPr lang="en-US" sz="3000" b="1" dirty="0">
                <a:solidFill>
                  <a:schemeClr val="dk2"/>
                </a:solidFill>
                <a:latin typeface="Calibri" panose="020F0502020204030204" pitchFamily="34" charset="0"/>
                <a:ea typeface="Arial"/>
                <a:cs typeface="Calibri" panose="020F0502020204030204" pitchFamily="34" charset="0"/>
                <a:sym typeface="Arial"/>
              </a:rPr>
              <a:t>.</a:t>
            </a:r>
            <a:r>
              <a:rPr lang="en-US" sz="3000" dirty="0">
                <a:solidFill>
                  <a:srgbClr val="FF0000"/>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These difficulties typically result from</a:t>
            </a:r>
            <a:r>
              <a:rPr lang="en-US" sz="3000" dirty="0">
                <a:solidFill>
                  <a:srgbClr val="404040"/>
                </a:solidFill>
                <a:latin typeface="Calibri" panose="020F0502020204030204" pitchFamily="34" charset="0"/>
                <a:ea typeface="Arial"/>
                <a:cs typeface="Calibri" panose="020F0502020204030204" pitchFamily="34" charset="0"/>
                <a:sym typeface="Arial"/>
              </a:rPr>
              <a:t> </a:t>
            </a:r>
            <a:r>
              <a:rPr lang="en-US" sz="3000" dirty="0">
                <a:latin typeface="Calibri" panose="020F0502020204030204" pitchFamily="34" charset="0"/>
                <a:ea typeface="Arial"/>
                <a:cs typeface="Calibri" panose="020F0502020204030204" pitchFamily="34" charset="0"/>
                <a:sym typeface="Arial"/>
              </a:rPr>
              <a:t>a deficit in the phonological component of language that is often unexpected in relation to other cognitive abilities and the provision of effective classroom instruction.</a:t>
            </a:r>
            <a:r>
              <a:rPr lang="en-US" sz="3000" dirty="0">
                <a:latin typeface="Calibri" panose="020F0502020204030204" pitchFamily="34" charset="0"/>
                <a:cs typeface="Calibri" panose="020F0502020204030204" pitchFamily="34" charset="0"/>
              </a:rPr>
              <a:t> </a:t>
            </a:r>
            <a:r>
              <a:rPr lang="en-US" sz="3000" dirty="0">
                <a:solidFill>
                  <a:schemeClr val="accent1"/>
                </a:solidFill>
                <a:latin typeface="Calibri" panose="020F0502020204030204" pitchFamily="34" charset="0"/>
                <a:ea typeface="Arial"/>
                <a:cs typeface="Calibri" panose="020F0502020204030204" pitchFamily="34" charset="0"/>
                <a:sym typeface="Arial"/>
              </a:rPr>
              <a:t>Secondary consequences may include </a:t>
            </a:r>
            <a:r>
              <a:rPr lang="en-US" sz="3000" b="1" u="sng" dirty="0">
                <a:solidFill>
                  <a:schemeClr val="dk2"/>
                </a:solidFill>
                <a:latin typeface="Calibri" panose="020F0502020204030204" pitchFamily="34" charset="0"/>
                <a:ea typeface="Arial"/>
                <a:cs typeface="Calibri" panose="020F0502020204030204" pitchFamily="34" charset="0"/>
                <a:sym typeface="Arial"/>
              </a:rPr>
              <a:t>problems in reading comprehension</a:t>
            </a:r>
            <a:r>
              <a:rPr lang="en-US" sz="3000" u="sng" dirty="0">
                <a:solidFill>
                  <a:schemeClr val="dk2"/>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and reduced reading experience that can impede growth of </a:t>
            </a:r>
            <a:r>
              <a:rPr lang="en-US" sz="3000" b="1" u="sng" dirty="0">
                <a:solidFill>
                  <a:schemeClr val="dk2"/>
                </a:solidFill>
                <a:latin typeface="Calibri" panose="020F0502020204030204" pitchFamily="34" charset="0"/>
                <a:ea typeface="Arial"/>
                <a:cs typeface="Calibri" panose="020F0502020204030204" pitchFamily="34" charset="0"/>
                <a:sym typeface="Arial"/>
              </a:rPr>
              <a:t>vocabulary</a:t>
            </a:r>
            <a:r>
              <a:rPr lang="en-US" sz="3000" u="sng" dirty="0">
                <a:solidFill>
                  <a:srgbClr val="00B050"/>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and </a:t>
            </a:r>
            <a:r>
              <a:rPr lang="en-US" sz="3000" b="1" u="sng" dirty="0">
                <a:solidFill>
                  <a:schemeClr val="dk2"/>
                </a:solidFill>
                <a:latin typeface="Calibri" panose="020F0502020204030204" pitchFamily="34" charset="0"/>
                <a:ea typeface="Arial"/>
                <a:cs typeface="Calibri" panose="020F0502020204030204" pitchFamily="34" charset="0"/>
                <a:sym typeface="Arial"/>
              </a:rPr>
              <a:t>background knowledge.</a:t>
            </a:r>
            <a:r>
              <a:rPr lang="en-US" sz="3000" dirty="0">
                <a:solidFill>
                  <a:srgbClr val="404040"/>
                </a:solidFill>
                <a:latin typeface="Calibri" panose="020F0502020204030204" pitchFamily="34" charset="0"/>
                <a:ea typeface="Arial"/>
                <a:cs typeface="Calibri" panose="020F0502020204030204" pitchFamily="34" charset="0"/>
                <a:sym typeface="Arial"/>
              </a:rPr>
              <a:t>” (</a:t>
            </a:r>
            <a:r>
              <a:rPr lang="en-US" sz="3000" dirty="0">
                <a:solidFill>
                  <a:schemeClr val="accent1"/>
                </a:solidFill>
                <a:latin typeface="Calibri" panose="020F0502020204030204" pitchFamily="34" charset="0"/>
                <a:ea typeface="Arial"/>
                <a:cs typeface="Calibri" panose="020F0502020204030204" pitchFamily="34" charset="0"/>
                <a:sym typeface="Arial"/>
              </a:rPr>
              <a:t>IDA/NICHD, 2002)</a:t>
            </a:r>
            <a:endParaRPr sz="3000" dirty="0">
              <a:solidFill>
                <a:schemeClr val="accent1"/>
              </a:solidFill>
              <a:latin typeface="Calibri" panose="020F0502020204030204" pitchFamily="34" charset="0"/>
              <a:ea typeface="Arial"/>
              <a:cs typeface="Calibri" panose="020F0502020204030204" pitchFamily="34" charset="0"/>
              <a:sym typeface="Arial"/>
            </a:endParaRPr>
          </a:p>
          <a:p>
            <a:pPr marL="0" lvl="0" indent="0" algn="l" rtl="0">
              <a:spcBef>
                <a:spcPts val="360"/>
              </a:spcBef>
              <a:spcAft>
                <a:spcPts val="0"/>
              </a:spcAft>
              <a:buNone/>
            </a:pPr>
            <a:endParaRPr sz="3000" dirty="0">
              <a:latin typeface="Calibri" panose="020F0502020204030204" pitchFamily="34" charset="0"/>
              <a:cs typeface="Calibri" panose="020F05020202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6"/>
          <p:cNvSpPr txBox="1">
            <a:spLocks noGrp="1"/>
          </p:cNvSpPr>
          <p:nvPr>
            <p:ph type="sldNum" idx="12"/>
          </p:nvPr>
        </p:nvSpPr>
        <p:spPr>
          <a:xfrm>
            <a:off x="10972800" y="6324600"/>
            <a:ext cx="1016100" cy="365100"/>
          </a:xfrm>
          <a:prstGeom prst="rect">
            <a:avLst/>
          </a:prstGeom>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1"/>
                </a:solidFill>
              </a:rPr>
              <a:t>27</a:t>
            </a:fld>
            <a:endParaRPr dirty="0">
              <a:solidFill>
                <a:schemeClr val="dk1"/>
              </a:solidFill>
            </a:endParaRPr>
          </a:p>
        </p:txBody>
      </p:sp>
      <p:sp>
        <p:nvSpPr>
          <p:cNvPr id="276" name="Google Shape;276;p36"/>
          <p:cNvSpPr txBox="1">
            <a:spLocks noGrp="1"/>
          </p:cNvSpPr>
          <p:nvPr>
            <p:ph type="body" idx="1"/>
          </p:nvPr>
        </p:nvSpPr>
        <p:spPr>
          <a:xfrm>
            <a:off x="381000" y="3581400"/>
            <a:ext cx="11430000" cy="1071505"/>
          </a:xfrm>
          <a:prstGeom prst="rect">
            <a:avLst/>
          </a:prstGeom>
        </p:spPr>
        <p:txBody>
          <a:bodyPr spcFirstLastPara="1" wrap="square" lIns="121900" tIns="60925" rIns="121900" bIns="60925" anchor="ctr" anchorCtr="0">
            <a:spAutoFit/>
          </a:bodyPr>
          <a:lstStyle/>
          <a:p>
            <a:pPr marL="0" lvl="0" indent="0" algn="ctr" rtl="0">
              <a:spcBef>
                <a:spcPts val="1000"/>
              </a:spcBef>
              <a:spcAft>
                <a:spcPts val="0"/>
              </a:spcAft>
              <a:buNone/>
            </a:pPr>
            <a:r>
              <a:rPr lang="en-US" sz="5330" dirty="0"/>
              <a:t>State Standards </a:t>
            </a:r>
            <a:endParaRPr sz="533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28</a:t>
            </a:fld>
            <a:endParaRPr dirty="0"/>
          </a:p>
        </p:txBody>
      </p:sp>
      <p:sp>
        <p:nvSpPr>
          <p:cNvPr id="214" name="Google Shape;214;p28"/>
          <p:cNvSpPr txBox="1">
            <a:spLocks noGrp="1"/>
          </p:cNvSpPr>
          <p:nvPr>
            <p:ph type="title"/>
          </p:nvPr>
        </p:nvSpPr>
        <p:spPr>
          <a:xfrm>
            <a:off x="381000" y="-12441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solidFill>
                  <a:schemeClr val="lt1"/>
                </a:solidFill>
              </a:rPr>
              <a:t>Reading Foundations</a:t>
            </a:r>
            <a:endParaRPr sz="5330" dirty="0">
              <a:solidFill>
                <a:schemeClr val="lt1"/>
              </a:solidFill>
            </a:endParaRPr>
          </a:p>
        </p:txBody>
      </p:sp>
      <p:pic>
        <p:nvPicPr>
          <p:cNvPr id="6" name="Google Shape;281;p37"/>
          <p:cNvPicPr preferRelativeResize="0"/>
          <p:nvPr/>
        </p:nvPicPr>
        <p:blipFill rotWithShape="1">
          <a:blip r:embed="rId3">
            <a:alphaModFix/>
          </a:blip>
          <a:srcRect/>
          <a:stretch/>
        </p:blipFill>
        <p:spPr>
          <a:xfrm>
            <a:off x="381000" y="1083201"/>
            <a:ext cx="11430000" cy="5622399"/>
          </a:xfrm>
          <a:prstGeom prst="rect">
            <a:avLst/>
          </a:prstGeom>
          <a:noFill/>
          <a:ln>
            <a:noFill/>
          </a:ln>
        </p:spPr>
      </p:pic>
      <p:pic>
        <p:nvPicPr>
          <p:cNvPr id="7" name="Google Shape;282;p37"/>
          <p:cNvPicPr preferRelativeResize="0"/>
          <p:nvPr/>
        </p:nvPicPr>
        <p:blipFill rotWithShape="1">
          <a:blip r:embed="rId4">
            <a:alphaModFix/>
          </a:blip>
          <a:srcRect/>
          <a:stretch/>
        </p:blipFill>
        <p:spPr>
          <a:xfrm>
            <a:off x="3234265" y="2789219"/>
            <a:ext cx="4590143" cy="1676400"/>
          </a:xfrm>
          <a:prstGeom prst="rect">
            <a:avLst/>
          </a:prstGeom>
          <a:noFill/>
          <a:ln w="76200" cap="flat" cmpd="sng">
            <a:solidFill>
              <a:schemeClr val="accent5"/>
            </a:solidFill>
            <a:prstDash val="solid"/>
            <a:round/>
            <a:headEnd type="none" w="sm" len="sm"/>
            <a:tailEnd type="none" w="sm" len="sm"/>
          </a:ln>
          <a:effectLst>
            <a:outerShdw blurRad="368300" dist="38100" dir="5400000" sx="103000" sy="103000" algn="t" rotWithShape="0">
              <a:srgbClr val="000000">
                <a:alpha val="40000"/>
              </a:srgbClr>
            </a:outerShdw>
          </a:effectLst>
        </p:spPr>
      </p:pic>
    </p:spTree>
    <p:extLst>
      <p:ext uri="{BB962C8B-B14F-4D97-AF65-F5344CB8AC3E}">
        <p14:creationId xmlns:p14="http://schemas.microsoft.com/office/powerpoint/2010/main" val="362693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29</a:t>
            </a:fld>
            <a:endParaRPr dirty="0"/>
          </a:p>
        </p:txBody>
      </p:sp>
      <p:sp>
        <p:nvSpPr>
          <p:cNvPr id="214" name="Google Shape;214;p28"/>
          <p:cNvSpPr txBox="1">
            <a:spLocks noGrp="1"/>
          </p:cNvSpPr>
          <p:nvPr>
            <p:ph type="title"/>
          </p:nvPr>
        </p:nvSpPr>
        <p:spPr>
          <a:xfrm>
            <a:off x="381000" y="-12441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solidFill>
                  <a:schemeClr val="lt1"/>
                </a:solidFill>
              </a:rPr>
              <a:t>Reading Foundations</a:t>
            </a:r>
            <a:endParaRPr sz="5330" dirty="0">
              <a:solidFill>
                <a:schemeClr val="lt1"/>
              </a:solidFill>
            </a:endParaRPr>
          </a:p>
        </p:txBody>
      </p:sp>
      <p:pic>
        <p:nvPicPr>
          <p:cNvPr id="4" name="Google Shape;290;p38"/>
          <p:cNvPicPr preferRelativeResize="0"/>
          <p:nvPr/>
        </p:nvPicPr>
        <p:blipFill>
          <a:blip r:embed="rId3">
            <a:alphaModFix/>
          </a:blip>
          <a:stretch>
            <a:fillRect/>
          </a:stretch>
        </p:blipFill>
        <p:spPr>
          <a:xfrm>
            <a:off x="381000" y="990600"/>
            <a:ext cx="11430000" cy="5715000"/>
          </a:xfrm>
          <a:prstGeom prst="rect">
            <a:avLst/>
          </a:prstGeom>
          <a:noFill/>
          <a:ln>
            <a:noFill/>
          </a:ln>
        </p:spPr>
      </p:pic>
      <p:pic>
        <p:nvPicPr>
          <p:cNvPr id="5" name="Google Shape;291;p38"/>
          <p:cNvPicPr preferRelativeResize="0"/>
          <p:nvPr/>
        </p:nvPicPr>
        <p:blipFill>
          <a:blip r:embed="rId4">
            <a:alphaModFix/>
          </a:blip>
          <a:stretch>
            <a:fillRect/>
          </a:stretch>
        </p:blipFill>
        <p:spPr>
          <a:xfrm>
            <a:off x="3181795" y="3311725"/>
            <a:ext cx="5151153" cy="1479515"/>
          </a:xfrm>
          <a:prstGeom prst="rect">
            <a:avLst/>
          </a:prstGeom>
          <a:noFill/>
          <a:ln w="76200" cap="flat" cmpd="sng">
            <a:solidFill>
              <a:schemeClr val="accent5"/>
            </a:solidFill>
            <a:prstDash val="solid"/>
            <a:round/>
            <a:headEnd type="none" w="sm" len="sm"/>
            <a:tailEnd type="none" w="sm" len="sm"/>
          </a:ln>
        </p:spPr>
      </p:pic>
    </p:spTree>
    <p:extLst>
      <p:ext uri="{BB962C8B-B14F-4D97-AF65-F5344CB8AC3E}">
        <p14:creationId xmlns:p14="http://schemas.microsoft.com/office/powerpoint/2010/main" val="330597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095999" y="1498600"/>
            <a:ext cx="5715001" cy="1778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Arial"/>
              <a:buNone/>
            </a:pPr>
            <a:r>
              <a:rPr lang="en-US" sz="5330" dirty="0"/>
              <a:t>Introduction</a:t>
            </a:r>
            <a:endParaRPr sz="5330" dirty="0"/>
          </a:p>
        </p:txBody>
      </p:sp>
      <p:sp>
        <p:nvSpPr>
          <p:cNvPr id="67" name="Google Shape;67;p10"/>
          <p:cNvSpPr txBox="1">
            <a:spLocks noGrp="1"/>
          </p:cNvSpPr>
          <p:nvPr>
            <p:ph type="sldNum" idx="4294967295"/>
          </p:nvPr>
        </p:nvSpPr>
        <p:spPr>
          <a:xfrm>
            <a:off x="11176000" y="6324600"/>
            <a:ext cx="10160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004B8D"/>
                </a:solidFill>
                <a:latin typeface="Calibri"/>
                <a:ea typeface="Calibri"/>
                <a:cs typeface="Calibri"/>
                <a:sym typeface="Calibri"/>
              </a:rPr>
              <a:t>3</a:t>
            </a:fld>
            <a:endParaRPr sz="1800" b="0" i="0" u="none" strike="noStrike" cap="none" dirty="0">
              <a:solidFill>
                <a:srgbClr val="004B8D"/>
              </a:solidFill>
              <a:latin typeface="Calibri"/>
              <a:ea typeface="Calibri"/>
              <a:cs typeface="Calibri"/>
              <a:sym typeface="Calibri"/>
            </a:endParaRPr>
          </a:p>
        </p:txBody>
      </p:sp>
      <p:sp>
        <p:nvSpPr>
          <p:cNvPr id="68" name="Google Shape;68;p10"/>
          <p:cNvSpPr txBox="1"/>
          <p:nvPr/>
        </p:nvSpPr>
        <p:spPr>
          <a:xfrm>
            <a:off x="1259625" y="4562675"/>
            <a:ext cx="9808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solidFill>
                  <a:schemeClr val="lt1"/>
                </a:solidFill>
                <a:latin typeface="Calibri"/>
                <a:ea typeface="Calibri"/>
                <a:cs typeface="Calibri"/>
                <a:sym typeface="Calibri"/>
              </a:rPr>
              <a:t>2021</a:t>
            </a:r>
            <a:endParaRPr sz="2800" b="1" dirty="0">
              <a:solidFill>
                <a:schemeClr val="lt1"/>
              </a:solidFill>
              <a:latin typeface="Calibri"/>
              <a:ea typeface="Calibri"/>
              <a:cs typeface="Calibri"/>
              <a:sym typeface="Calibri"/>
            </a:endParaRPr>
          </a:p>
        </p:txBody>
      </p:sp>
      <p:sp>
        <p:nvSpPr>
          <p:cNvPr id="2" name="TextBox 1"/>
          <p:cNvSpPr txBox="1"/>
          <p:nvPr/>
        </p:nvSpPr>
        <p:spPr>
          <a:xfrm>
            <a:off x="6096000" y="334297"/>
            <a:ext cx="5715000" cy="954107"/>
          </a:xfrm>
          <a:prstGeom prst="rect">
            <a:avLst/>
          </a:prstGeom>
          <a:noFill/>
        </p:spPr>
        <p:txBody>
          <a:bodyPr wrap="square" rtlCol="0">
            <a:spAutoFit/>
          </a:bodyPr>
          <a:lstStyle/>
          <a:p>
            <a:r>
              <a:rPr lang="en-US" sz="2800" b="1" dirty="0">
                <a:solidFill>
                  <a:schemeClr val="accent1"/>
                </a:solidFill>
                <a:latin typeface="Calibri" panose="020F0502020204030204" pitchFamily="34" charset="0"/>
                <a:cs typeface="Calibri" panose="020F0502020204030204" pitchFamily="34" charset="0"/>
              </a:rPr>
              <a:t>Components of Effective Literacy</a:t>
            </a:r>
          </a:p>
          <a:p>
            <a:r>
              <a:rPr lang="en-US" sz="2800" b="1" dirty="0">
                <a:solidFill>
                  <a:schemeClr val="accent1"/>
                </a:solidFill>
                <a:latin typeface="Calibri" panose="020F0502020204030204" pitchFamily="34" charset="0"/>
                <a:cs typeface="Calibri" panose="020F0502020204030204" pitchFamily="34" charset="0"/>
              </a:rPr>
              <a:t>Module 1  </a:t>
            </a:r>
          </a:p>
        </p:txBody>
      </p:sp>
    </p:spTree>
    <p:extLst>
      <p:ext uri="{BB962C8B-B14F-4D97-AF65-F5344CB8AC3E}">
        <p14:creationId xmlns:p14="http://schemas.microsoft.com/office/powerpoint/2010/main" val="523457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30</a:t>
            </a:fld>
            <a:endParaRPr dirty="0"/>
          </a:p>
        </p:txBody>
      </p:sp>
      <p:sp>
        <p:nvSpPr>
          <p:cNvPr id="298" name="Google Shape;298;p39"/>
          <p:cNvSpPr txBox="1">
            <a:spLocks noGrp="1"/>
          </p:cNvSpPr>
          <p:nvPr>
            <p:ph type="body" idx="1"/>
          </p:nvPr>
        </p:nvSpPr>
        <p:spPr>
          <a:xfrm>
            <a:off x="381000" y="1317924"/>
            <a:ext cx="11430000" cy="5387675"/>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endParaRPr sz="6000" dirty="0"/>
          </a:p>
          <a:p>
            <a:pPr marL="0" lvl="0" indent="0" algn="ctr" rtl="0">
              <a:spcBef>
                <a:spcPts val="360"/>
              </a:spcBef>
              <a:spcAft>
                <a:spcPts val="0"/>
              </a:spcAft>
              <a:buNone/>
            </a:pPr>
            <a:r>
              <a:rPr lang="en-US" sz="6000" dirty="0"/>
              <a:t>Reading is learned developmentally,</a:t>
            </a:r>
            <a:endParaRPr sz="6000" dirty="0"/>
          </a:p>
          <a:p>
            <a:pPr marL="0" lvl="0" indent="0" algn="ctr" rtl="0">
              <a:spcBef>
                <a:spcPts val="360"/>
              </a:spcBef>
              <a:spcAft>
                <a:spcPts val="0"/>
              </a:spcAft>
              <a:buNone/>
            </a:pPr>
            <a:r>
              <a:rPr lang="en-US" sz="6000" b="1" dirty="0"/>
              <a:t>not</a:t>
            </a:r>
            <a:r>
              <a:rPr lang="en-US" sz="6000" dirty="0"/>
              <a:t> by grade level.</a:t>
            </a:r>
            <a:endParaRPr sz="6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0"/>
          <p:cNvSpPr txBox="1">
            <a:spLocks noGrp="1"/>
          </p:cNvSpPr>
          <p:nvPr>
            <p:ph type="sldNum" idx="12"/>
          </p:nvPr>
        </p:nvSpPr>
        <p:spPr>
          <a:xfrm>
            <a:off x="10972800" y="6324600"/>
            <a:ext cx="1016100" cy="365100"/>
          </a:xfrm>
          <a:prstGeom prst="rect">
            <a:avLst/>
          </a:prstGeom>
        </p:spPr>
        <p:txBody>
          <a:bodyPr spcFirstLastPara="1" wrap="square" lIns="121900" tIns="60925" rIns="121900" bIns="6092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1"/>
                </a:solidFill>
              </a:rPr>
              <a:t>31</a:t>
            </a:fld>
            <a:endParaRPr dirty="0">
              <a:solidFill>
                <a:schemeClr val="dk1"/>
              </a:solidFill>
            </a:endParaRPr>
          </a:p>
        </p:txBody>
      </p:sp>
      <p:sp>
        <p:nvSpPr>
          <p:cNvPr id="305" name="Google Shape;305;p40"/>
          <p:cNvSpPr txBox="1">
            <a:spLocks noGrp="1"/>
          </p:cNvSpPr>
          <p:nvPr>
            <p:ph type="body" idx="1"/>
          </p:nvPr>
        </p:nvSpPr>
        <p:spPr>
          <a:xfrm>
            <a:off x="381000" y="3581400"/>
            <a:ext cx="11430000" cy="1092900"/>
          </a:xfrm>
          <a:prstGeom prst="rect">
            <a:avLst/>
          </a:prstGeom>
        </p:spPr>
        <p:txBody>
          <a:bodyPr spcFirstLastPara="1" wrap="square" lIns="121900" tIns="60925" rIns="121900" bIns="60925" anchor="ctr" anchorCtr="0">
            <a:spAutoFit/>
          </a:bodyPr>
          <a:lstStyle/>
          <a:p>
            <a:pPr marL="0" lvl="0" indent="0" algn="ctr" rtl="0">
              <a:spcBef>
                <a:spcPts val="1000"/>
              </a:spcBef>
              <a:spcAft>
                <a:spcPts val="0"/>
              </a:spcAft>
              <a:buNone/>
            </a:pPr>
            <a:r>
              <a:rPr lang="en-US" sz="5330" dirty="0"/>
              <a:t>Research to Practice </a:t>
            </a:r>
            <a:endParaRPr sz="533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4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32</a:t>
            </a:fld>
            <a:endParaRPr dirty="0"/>
          </a:p>
        </p:txBody>
      </p:sp>
      <p:sp>
        <p:nvSpPr>
          <p:cNvPr id="312" name="Google Shape;312;p41"/>
          <p:cNvSpPr txBox="1">
            <a:spLocks noGrp="1"/>
          </p:cNvSpPr>
          <p:nvPr>
            <p:ph type="body" idx="1"/>
          </p:nvPr>
        </p:nvSpPr>
        <p:spPr>
          <a:xfrm>
            <a:off x="381000" y="1944984"/>
            <a:ext cx="11430000" cy="4760616"/>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5000" i="1" dirty="0"/>
              <a:t>“A large percent of at risk readers and students with severe reading disabilities can develop and maintain average reading skills when provided with the right kind of intervention.”</a:t>
            </a:r>
            <a:endParaRPr sz="5000" i="1" dirty="0"/>
          </a:p>
          <a:p>
            <a:pPr marL="0" lvl="0" indent="0" algn="l" rtl="0">
              <a:spcBef>
                <a:spcPts val="360"/>
              </a:spcBef>
              <a:spcAft>
                <a:spcPts val="0"/>
              </a:spcAft>
              <a:buNone/>
            </a:pPr>
            <a:endParaRPr sz="1800" dirty="0"/>
          </a:p>
          <a:p>
            <a:pPr marL="0" lvl="0" indent="0" algn="l" rtl="0">
              <a:spcBef>
                <a:spcPts val="360"/>
              </a:spcBef>
              <a:spcAft>
                <a:spcPts val="0"/>
              </a:spcAft>
              <a:buNone/>
            </a:pPr>
            <a:r>
              <a:rPr lang="en-US" sz="1400" dirty="0"/>
              <a:t>Torgesen et al., 2001; Lennon &amp; Slesinski, 1999; Shapiro &amp; Solity, 2008; Foorman &amp; Al Otaiba, 2009; Torgesen, Wagner, Rashotte, Herron &amp; Lindamood, 2010; Truck 1994, 2003, 2004; Vellutino et al., 1996</a:t>
            </a:r>
            <a:endParaRPr sz="1400" dirty="0"/>
          </a:p>
        </p:txBody>
      </p:sp>
      <p:sp>
        <p:nvSpPr>
          <p:cNvPr id="313" name="Google Shape;313;p41"/>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Combining Research to Practice</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33</a:t>
            </a:fld>
            <a:endParaRPr dirty="0"/>
          </a:p>
        </p:txBody>
      </p:sp>
      <p:sp>
        <p:nvSpPr>
          <p:cNvPr id="319" name="Google Shape;319;p42"/>
          <p:cNvSpPr txBox="1">
            <a:spLocks noGrp="1"/>
          </p:cNvSpPr>
          <p:nvPr>
            <p:ph type="title"/>
          </p:nvPr>
        </p:nvSpPr>
        <p:spPr>
          <a:xfrm>
            <a:off x="203250" y="177800"/>
            <a:ext cx="104364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300"/>
              <a:buFont typeface="Calibri"/>
              <a:buNone/>
            </a:pPr>
            <a:r>
              <a:rPr lang="en-US" sz="3633" dirty="0">
                <a:solidFill>
                  <a:schemeClr val="lt1"/>
                </a:solidFill>
              </a:rPr>
              <a:t>Developing Fluency for Strong Comprehension</a:t>
            </a:r>
            <a:r>
              <a:rPr lang="en-US" sz="4533" dirty="0">
                <a:solidFill>
                  <a:schemeClr val="lt1"/>
                </a:solidFill>
              </a:rPr>
              <a:t> </a:t>
            </a:r>
            <a:endParaRPr sz="4533" dirty="0"/>
          </a:p>
          <a:p>
            <a:pPr marL="0" lvl="0" indent="0" algn="ctr" rtl="0">
              <a:lnSpc>
                <a:spcPct val="100000"/>
              </a:lnSpc>
              <a:spcBef>
                <a:spcPts val="0"/>
              </a:spcBef>
              <a:spcAft>
                <a:spcPts val="0"/>
              </a:spcAft>
              <a:buClr>
                <a:schemeClr val="dk1"/>
              </a:buClr>
              <a:buSzPts val="5300"/>
              <a:buFont typeface="Calibri"/>
              <a:buNone/>
            </a:pPr>
            <a:endParaRPr sz="4533" dirty="0"/>
          </a:p>
        </p:txBody>
      </p:sp>
      <p:sp>
        <p:nvSpPr>
          <p:cNvPr id="321" name="Google Shape;321;p42"/>
          <p:cNvSpPr txBox="1"/>
          <p:nvPr/>
        </p:nvSpPr>
        <p:spPr>
          <a:xfrm>
            <a:off x="381000" y="6028522"/>
            <a:ext cx="1016100" cy="677078"/>
          </a:xfrm>
          <a:prstGeom prst="rect">
            <a:avLst/>
          </a:prstGeom>
          <a:solidFill>
            <a:srgbClr val="FFFF00"/>
          </a:solidFill>
          <a:ln>
            <a:solidFill>
              <a:schemeClr val="tx1"/>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latin typeface="Calibri"/>
                <a:ea typeface="Calibri"/>
                <a:cs typeface="Calibri"/>
                <a:sym typeface="Calibri"/>
              </a:rPr>
              <a:t>Handout #3</a:t>
            </a:r>
            <a:endParaRPr sz="1600" b="1" dirty="0">
              <a:latin typeface="Calibri"/>
              <a:ea typeface="Calibri"/>
              <a:cs typeface="Calibri"/>
              <a:sym typeface="Calibri"/>
            </a:endParaRPr>
          </a:p>
        </p:txBody>
      </p:sp>
      <p:grpSp>
        <p:nvGrpSpPr>
          <p:cNvPr id="2" name="Group 1"/>
          <p:cNvGrpSpPr/>
          <p:nvPr/>
        </p:nvGrpSpPr>
        <p:grpSpPr>
          <a:xfrm>
            <a:off x="381000" y="1494950"/>
            <a:ext cx="11430000" cy="5119859"/>
            <a:chOff x="380999" y="1494950"/>
            <a:chExt cx="10659145" cy="5194125"/>
          </a:xfrm>
        </p:grpSpPr>
        <p:sp>
          <p:nvSpPr>
            <p:cNvPr id="320" name="Google Shape;320;p42"/>
            <p:cNvSpPr txBox="1"/>
            <p:nvPr/>
          </p:nvSpPr>
          <p:spPr>
            <a:xfrm>
              <a:off x="380999" y="1941150"/>
              <a:ext cx="2609425" cy="2975700"/>
            </a:xfrm>
            <a:prstGeom prst="rect">
              <a:avLst/>
            </a:prstGeom>
            <a:noFill/>
            <a:ln>
              <a:noFill/>
            </a:ln>
          </p:spPr>
          <p:txBody>
            <a:bodyPr spcFirstLastPara="1" wrap="square" lIns="91425" tIns="91425" rIns="91425" bIns="91425" anchor="ctr" anchorCtr="0">
              <a:spAutoFit/>
            </a:bodyPr>
            <a:lstStyle/>
            <a:p>
              <a:pPr marL="0" lvl="0" indent="0" algn="ctr" rtl="0">
                <a:spcBef>
                  <a:spcPts val="0"/>
                </a:spcBef>
                <a:spcAft>
                  <a:spcPts val="0"/>
                </a:spcAft>
                <a:buClr>
                  <a:schemeClr val="dk1"/>
                </a:buClr>
                <a:buSzPts val="5300"/>
                <a:buFont typeface="Calibri"/>
                <a:buNone/>
              </a:pPr>
              <a:r>
                <a:rPr lang="en-US" sz="4533" b="1" dirty="0">
                  <a:solidFill>
                    <a:schemeClr val="dk1"/>
                  </a:solidFill>
                  <a:latin typeface="Calibri"/>
                  <a:ea typeface="Calibri"/>
                  <a:cs typeface="Calibri"/>
                  <a:sym typeface="Calibri"/>
                </a:rPr>
                <a:t>Targeted Literacy Decision Making</a:t>
              </a:r>
              <a:endParaRPr dirty="0">
                <a:latin typeface="Calibri"/>
                <a:ea typeface="Calibri"/>
                <a:cs typeface="Calibri"/>
                <a:sym typeface="Calibri"/>
              </a:endParaRPr>
            </a:p>
          </p:txBody>
        </p:sp>
        <p:pic>
          <p:nvPicPr>
            <p:cNvPr id="322" name="Google Shape;322;p42"/>
            <p:cNvPicPr preferRelativeResize="0"/>
            <p:nvPr/>
          </p:nvPicPr>
          <p:blipFill>
            <a:blip r:embed="rId3">
              <a:alphaModFix/>
            </a:blip>
            <a:stretch>
              <a:fillRect/>
            </a:stretch>
          </p:blipFill>
          <p:spPr>
            <a:xfrm>
              <a:off x="3469018" y="1494950"/>
              <a:ext cx="7571126" cy="3188075"/>
            </a:xfrm>
            <a:prstGeom prst="rect">
              <a:avLst/>
            </a:prstGeom>
            <a:noFill/>
            <a:ln>
              <a:noFill/>
            </a:ln>
          </p:spPr>
        </p:pic>
        <p:sp>
          <p:nvSpPr>
            <p:cNvPr id="323" name="Google Shape;323;p42"/>
            <p:cNvSpPr/>
            <p:nvPr/>
          </p:nvSpPr>
          <p:spPr>
            <a:xfrm>
              <a:off x="4181644" y="4916850"/>
              <a:ext cx="1832276" cy="1772225"/>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24" name="Google Shape;324;p42"/>
          <p:cNvSpPr txBox="1"/>
          <p:nvPr/>
        </p:nvSpPr>
        <p:spPr>
          <a:xfrm>
            <a:off x="4971811" y="5542044"/>
            <a:ext cx="913423"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dirty="0">
                <a:latin typeface="Calibri"/>
                <a:ea typeface="Calibri"/>
                <a:cs typeface="Calibri"/>
                <a:sym typeface="Calibri"/>
              </a:rPr>
              <a:t>If low</a:t>
            </a:r>
            <a:endParaRPr sz="2500" dirty="0">
              <a:latin typeface="Calibri"/>
              <a:ea typeface="Calibri"/>
              <a:cs typeface="Calibri"/>
              <a:sym typeface="Calibri"/>
            </a:endParaRPr>
          </a:p>
        </p:txBody>
      </p:sp>
      <p:sp>
        <p:nvSpPr>
          <p:cNvPr id="325" name="Google Shape;325;p42"/>
          <p:cNvSpPr/>
          <p:nvPr/>
        </p:nvSpPr>
        <p:spPr>
          <a:xfrm rot="-861092">
            <a:off x="3553364" y="4142091"/>
            <a:ext cx="528905" cy="7445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3"/>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34</a:t>
            </a:fld>
            <a:endParaRPr dirty="0"/>
          </a:p>
        </p:txBody>
      </p:sp>
      <p:sp>
        <p:nvSpPr>
          <p:cNvPr id="332" name="Google Shape;332;p43"/>
          <p:cNvSpPr txBox="1">
            <a:spLocks noGrp="1"/>
          </p:cNvSpPr>
          <p:nvPr>
            <p:ph type="title"/>
          </p:nvPr>
        </p:nvSpPr>
        <p:spPr>
          <a:xfrm>
            <a:off x="381000" y="102951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When Reading Comprehension is Low</a:t>
            </a:r>
            <a:endParaRPr dirty="0"/>
          </a:p>
        </p:txBody>
      </p:sp>
      <p:pic>
        <p:nvPicPr>
          <p:cNvPr id="333" name="Google Shape;333;p43"/>
          <p:cNvPicPr preferRelativeResize="0"/>
          <p:nvPr/>
        </p:nvPicPr>
        <p:blipFill>
          <a:blip r:embed="rId3">
            <a:alphaModFix/>
          </a:blip>
          <a:stretch>
            <a:fillRect/>
          </a:stretch>
        </p:blipFill>
        <p:spPr>
          <a:xfrm>
            <a:off x="720650" y="2372500"/>
            <a:ext cx="5216425" cy="2610400"/>
          </a:xfrm>
          <a:prstGeom prst="rect">
            <a:avLst/>
          </a:prstGeom>
          <a:noFill/>
          <a:ln>
            <a:noFill/>
          </a:ln>
        </p:spPr>
      </p:pic>
      <p:sp>
        <p:nvSpPr>
          <p:cNvPr id="334" name="Google Shape;334;p43"/>
          <p:cNvSpPr txBox="1"/>
          <p:nvPr/>
        </p:nvSpPr>
        <p:spPr>
          <a:xfrm>
            <a:off x="984175" y="2805750"/>
            <a:ext cx="2738700" cy="1943579"/>
          </a:xfrm>
          <a:prstGeom prst="rect">
            <a:avLst/>
          </a:prstGeom>
          <a:solidFill>
            <a:schemeClr val="lt1"/>
          </a:solid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100" b="1" dirty="0">
                <a:latin typeface="Calibri" panose="020F0502020204030204" pitchFamily="34" charset="0"/>
                <a:cs typeface="Calibri" panose="020F0502020204030204" pitchFamily="34" charset="0"/>
              </a:rPr>
              <a:t>Below Grade Level/Benchmark</a:t>
            </a:r>
          </a:p>
          <a:p>
            <a:pPr marL="0" lvl="0" indent="0" algn="l" rtl="0">
              <a:lnSpc>
                <a:spcPct val="115000"/>
              </a:lnSpc>
              <a:spcBef>
                <a:spcPts val="1200"/>
              </a:spcBef>
              <a:spcAft>
                <a:spcPts val="0"/>
              </a:spcAft>
              <a:buNone/>
            </a:pPr>
            <a:r>
              <a:rPr lang="en-US" sz="2000" i="1" dirty="0">
                <a:latin typeface="Calibri" panose="020F0502020204030204" pitchFamily="34" charset="0"/>
                <a:cs typeface="Calibri" panose="020F0502020204030204" pitchFamily="34" charset="0"/>
              </a:rPr>
              <a:t>Check Oral Reading Fluency</a:t>
            </a:r>
            <a:endParaRPr sz="2000" i="1" dirty="0">
              <a:latin typeface="Calibri" panose="020F0502020204030204" pitchFamily="34" charset="0"/>
              <a:cs typeface="Calibri" panose="020F0502020204030204" pitchFamily="34" charset="0"/>
            </a:endParaRPr>
          </a:p>
        </p:txBody>
      </p:sp>
      <p:sp>
        <p:nvSpPr>
          <p:cNvPr id="335" name="Google Shape;335;p43"/>
          <p:cNvSpPr/>
          <p:nvPr/>
        </p:nvSpPr>
        <p:spPr>
          <a:xfrm>
            <a:off x="6387750" y="2123850"/>
            <a:ext cx="3487800" cy="2174400"/>
          </a:xfrm>
          <a:prstGeom prst="hexagon">
            <a:avLst>
              <a:gd name="adj" fmla="val 25000"/>
              <a:gd name="vf" fmla="val 115470"/>
            </a:avLst>
          </a:prstGeom>
          <a:solidFill>
            <a:schemeClr val="lt2"/>
          </a:solidFill>
          <a:ln w="762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43"/>
          <p:cNvSpPr txBox="1"/>
          <p:nvPr/>
        </p:nvSpPr>
        <p:spPr>
          <a:xfrm>
            <a:off x="6603300" y="2505150"/>
            <a:ext cx="30567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200" b="1" dirty="0">
                <a:latin typeface="Calibri"/>
                <a:ea typeface="Calibri"/>
                <a:cs typeface="Calibri"/>
                <a:sym typeface="Calibri"/>
              </a:rPr>
              <a:t>Reading </a:t>
            </a:r>
            <a:endParaRPr sz="3200" b="1" dirty="0">
              <a:latin typeface="Calibri"/>
              <a:ea typeface="Calibri"/>
              <a:cs typeface="Calibri"/>
              <a:sym typeface="Calibri"/>
            </a:endParaRPr>
          </a:p>
          <a:p>
            <a:pPr marL="0" lvl="0" indent="0" algn="ctr" rtl="0">
              <a:spcBef>
                <a:spcPts val="0"/>
              </a:spcBef>
              <a:spcAft>
                <a:spcPts val="0"/>
              </a:spcAft>
              <a:buNone/>
            </a:pPr>
            <a:r>
              <a:rPr lang="en-US" sz="3200" b="1" dirty="0">
                <a:latin typeface="Calibri"/>
                <a:ea typeface="Calibri"/>
                <a:cs typeface="Calibri"/>
                <a:sym typeface="Calibri"/>
              </a:rPr>
              <a:t>Comprehension</a:t>
            </a:r>
            <a:endParaRPr sz="3200" b="1" dirty="0">
              <a:latin typeface="Calibri"/>
              <a:ea typeface="Calibri"/>
              <a:cs typeface="Calibri"/>
              <a:sym typeface="Calibri"/>
            </a:endParaRPr>
          </a:p>
        </p:txBody>
      </p:sp>
      <p:sp>
        <p:nvSpPr>
          <p:cNvPr id="337" name="Google Shape;337;p43"/>
          <p:cNvSpPr/>
          <p:nvPr/>
        </p:nvSpPr>
        <p:spPr>
          <a:xfrm>
            <a:off x="1219300" y="5133575"/>
            <a:ext cx="2072400" cy="1548000"/>
          </a:xfrm>
          <a:prstGeom prst="downArrow">
            <a:avLst>
              <a:gd name="adj1" fmla="val 50000"/>
              <a:gd name="adj2" fmla="val 50000"/>
            </a:avLst>
          </a:prstGeom>
          <a:solidFill>
            <a:schemeClr val="lt2"/>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43"/>
          <p:cNvSpPr txBox="1"/>
          <p:nvPr/>
        </p:nvSpPr>
        <p:spPr>
          <a:xfrm>
            <a:off x="1747450" y="5599775"/>
            <a:ext cx="101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Calibri"/>
                <a:ea typeface="Calibri"/>
                <a:cs typeface="Calibri"/>
                <a:sym typeface="Calibri"/>
              </a:rPr>
              <a:t>If low</a:t>
            </a:r>
            <a:endParaRPr sz="2800" dirty="0">
              <a:latin typeface="Calibri"/>
              <a:ea typeface="Calibri"/>
              <a:cs typeface="Calibri"/>
              <a:sym typeface="Calibri"/>
            </a:endParaRPr>
          </a:p>
        </p:txBody>
      </p:sp>
      <p:sp>
        <p:nvSpPr>
          <p:cNvPr id="339" name="Google Shape;339;p43"/>
          <p:cNvSpPr/>
          <p:nvPr/>
        </p:nvSpPr>
        <p:spPr>
          <a:xfrm rot="904636">
            <a:off x="3407221" y="4846932"/>
            <a:ext cx="3416096" cy="468587"/>
          </a:xfrm>
          <a:prstGeom prst="rightArrow">
            <a:avLst>
              <a:gd name="adj1" fmla="val 50000"/>
              <a:gd name="adj2" fmla="val 131890"/>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43"/>
          <p:cNvSpPr txBox="1"/>
          <p:nvPr/>
        </p:nvSpPr>
        <p:spPr>
          <a:xfrm>
            <a:off x="6897200" y="4683025"/>
            <a:ext cx="2673600" cy="1662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dirty="0">
                <a:latin typeface="Calibri"/>
                <a:ea typeface="Calibri"/>
                <a:cs typeface="Calibri"/>
                <a:sym typeface="Calibri"/>
              </a:rPr>
              <a:t>On Grade Level</a:t>
            </a:r>
            <a:endParaRPr sz="2400" b="1"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Focus on </a:t>
            </a:r>
            <a:endParaRPr sz="2400"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Vocabulary </a:t>
            </a:r>
            <a:endParaRPr sz="2400" dirty="0">
              <a:latin typeface="Calibri"/>
              <a:ea typeface="Calibri"/>
              <a:cs typeface="Calibri"/>
              <a:sym typeface="Calibri"/>
            </a:endParaRPr>
          </a:p>
          <a:p>
            <a:pPr marL="0" lvl="0" indent="0" algn="l" rtl="0">
              <a:spcBef>
                <a:spcPts val="0"/>
              </a:spcBef>
              <a:spcAft>
                <a:spcPts val="0"/>
              </a:spcAft>
              <a:buNone/>
            </a:pPr>
            <a:r>
              <a:rPr lang="en-US" sz="2400" dirty="0">
                <a:latin typeface="Calibri"/>
                <a:ea typeface="Calibri"/>
                <a:cs typeface="Calibri"/>
                <a:sym typeface="Calibri"/>
              </a:rPr>
              <a:t> Comprehension</a:t>
            </a:r>
            <a:endParaRPr sz="24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1"/>
                                        <p:tgtEl>
                                          <p:spTgt spid="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7"/>
                                        </p:tgtEl>
                                        <p:attrNameLst>
                                          <p:attrName>style.visibility</p:attrName>
                                        </p:attrNameLst>
                                      </p:cBhvr>
                                      <p:to>
                                        <p:strVal val="visible"/>
                                      </p:to>
                                    </p:set>
                                    <p:animEffect transition="in" filter="fade">
                                      <p:cBhvr>
                                        <p:cTn id="17" dur="1"/>
                                        <p:tgtEl>
                                          <p:spTgt spid="3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8"/>
                                        </p:tgtEl>
                                        <p:attrNameLst>
                                          <p:attrName>style.visibility</p:attrName>
                                        </p:attrNameLst>
                                      </p:cBhvr>
                                      <p:to>
                                        <p:strVal val="visible"/>
                                      </p:to>
                                    </p:set>
                                    <p:animEffect transition="in" filter="fade">
                                      <p:cBhvr>
                                        <p:cTn id="22" dur="1"/>
                                        <p:tgtEl>
                                          <p:spTgt spid="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35</a:t>
            </a:fld>
            <a:endParaRPr dirty="0"/>
          </a:p>
        </p:txBody>
      </p:sp>
      <p:sp>
        <p:nvSpPr>
          <p:cNvPr id="347" name="Google Shape;347;p44"/>
          <p:cNvSpPr txBox="1">
            <a:spLocks noGrp="1"/>
          </p:cNvSpPr>
          <p:nvPr>
            <p:ph type="title"/>
          </p:nvPr>
        </p:nvSpPr>
        <p:spPr>
          <a:xfrm>
            <a:off x="381000" y="1019784"/>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Low Oral Reading Rate</a:t>
            </a:r>
            <a:endParaRPr dirty="0"/>
          </a:p>
        </p:txBody>
      </p:sp>
      <p:sp>
        <p:nvSpPr>
          <p:cNvPr id="348" name="Google Shape;348;p44"/>
          <p:cNvSpPr txBox="1"/>
          <p:nvPr/>
        </p:nvSpPr>
        <p:spPr>
          <a:xfrm>
            <a:off x="6861386" y="2277332"/>
            <a:ext cx="4447800" cy="1991284"/>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600" b="1" dirty="0">
                <a:latin typeface="Calibri" panose="020F0502020204030204" pitchFamily="34" charset="0"/>
                <a:cs typeface="Calibri" panose="020F0502020204030204" pitchFamily="34" charset="0"/>
              </a:rPr>
              <a:t>On Grade Level</a:t>
            </a:r>
            <a:endParaRPr sz="26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500" dirty="0">
                <a:latin typeface="Calibri" panose="020F0502020204030204" pitchFamily="34" charset="0"/>
                <a:cs typeface="Calibri" panose="020F0502020204030204" pitchFamily="34" charset="0"/>
              </a:rPr>
              <a:t>Focus on </a:t>
            </a:r>
            <a:r>
              <a:rPr lang="en-US" sz="2500" i="1" dirty="0">
                <a:latin typeface="Calibri" panose="020F0502020204030204" pitchFamily="34" charset="0"/>
                <a:cs typeface="Calibri" panose="020F0502020204030204" pitchFamily="34" charset="0"/>
              </a:rPr>
              <a:t>Fluency, Spelling,</a:t>
            </a:r>
            <a:endParaRPr sz="2500" i="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500" dirty="0">
                <a:latin typeface="Calibri" panose="020F0502020204030204" pitchFamily="34" charset="0"/>
                <a:cs typeface="Calibri" panose="020F0502020204030204" pitchFamily="34" charset="0"/>
              </a:rPr>
              <a:t>Vocabulary, Comprehension</a:t>
            </a:r>
            <a:endParaRPr sz="2600" dirty="0">
              <a:latin typeface="Calibri" panose="020F0502020204030204" pitchFamily="34" charset="0"/>
              <a:cs typeface="Calibri" panose="020F0502020204030204" pitchFamily="34" charset="0"/>
            </a:endParaRPr>
          </a:p>
        </p:txBody>
      </p:sp>
      <p:sp>
        <p:nvSpPr>
          <p:cNvPr id="349" name="Google Shape;349;p44"/>
          <p:cNvSpPr/>
          <p:nvPr/>
        </p:nvSpPr>
        <p:spPr>
          <a:xfrm>
            <a:off x="1136475" y="2155350"/>
            <a:ext cx="3193800" cy="2547300"/>
          </a:xfrm>
          <a:prstGeom prst="rect">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44"/>
          <p:cNvSpPr txBox="1"/>
          <p:nvPr/>
        </p:nvSpPr>
        <p:spPr>
          <a:xfrm>
            <a:off x="1351925" y="2397750"/>
            <a:ext cx="2606100" cy="206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500" b="1" dirty="0">
                <a:latin typeface="Calibri"/>
                <a:ea typeface="Calibri"/>
                <a:cs typeface="Calibri"/>
                <a:sym typeface="Calibri"/>
              </a:rPr>
              <a:t>Check Word Reading Lists</a:t>
            </a:r>
            <a:endParaRPr sz="2500" b="1" dirty="0">
              <a:latin typeface="Calibri"/>
              <a:ea typeface="Calibri"/>
              <a:cs typeface="Calibri"/>
              <a:sym typeface="Calibri"/>
            </a:endParaRPr>
          </a:p>
          <a:p>
            <a:pPr marL="0" lvl="0" indent="0" algn="l" rtl="0">
              <a:spcBef>
                <a:spcPts val="0"/>
              </a:spcBef>
              <a:spcAft>
                <a:spcPts val="0"/>
              </a:spcAft>
              <a:buNone/>
            </a:pPr>
            <a:endParaRPr sz="1100" b="1" dirty="0">
              <a:latin typeface="Calibri"/>
              <a:ea typeface="Calibri"/>
              <a:cs typeface="Calibri"/>
              <a:sym typeface="Calibri"/>
            </a:endParaRPr>
          </a:p>
          <a:p>
            <a:pPr marL="0" lvl="0" indent="0" algn="l" rtl="0">
              <a:spcBef>
                <a:spcPts val="0"/>
              </a:spcBef>
              <a:spcAft>
                <a:spcPts val="0"/>
              </a:spcAft>
              <a:buNone/>
            </a:pPr>
            <a:r>
              <a:rPr lang="en-US" sz="2500" dirty="0">
                <a:latin typeface="Calibri"/>
                <a:ea typeface="Calibri"/>
                <a:cs typeface="Calibri"/>
                <a:sym typeface="Calibri"/>
              </a:rPr>
              <a:t>Vocabulary</a:t>
            </a:r>
            <a:endParaRPr sz="2500" dirty="0">
              <a:latin typeface="Calibri"/>
              <a:ea typeface="Calibri"/>
              <a:cs typeface="Calibri"/>
              <a:sym typeface="Calibri"/>
            </a:endParaRPr>
          </a:p>
          <a:p>
            <a:pPr marL="0" lvl="0" indent="0" algn="l" rtl="0">
              <a:spcBef>
                <a:spcPts val="0"/>
              </a:spcBef>
              <a:spcAft>
                <a:spcPts val="0"/>
              </a:spcAft>
              <a:buNone/>
            </a:pPr>
            <a:endParaRPr sz="1100" dirty="0">
              <a:latin typeface="Calibri"/>
              <a:ea typeface="Calibri"/>
              <a:cs typeface="Calibri"/>
              <a:sym typeface="Calibri"/>
            </a:endParaRPr>
          </a:p>
          <a:p>
            <a:pPr marL="0" lvl="0" indent="0" algn="l" rtl="0">
              <a:spcBef>
                <a:spcPts val="0"/>
              </a:spcBef>
              <a:spcAft>
                <a:spcPts val="0"/>
              </a:spcAft>
              <a:buNone/>
            </a:pPr>
            <a:r>
              <a:rPr lang="en-US" sz="2500" dirty="0">
                <a:latin typeface="Calibri"/>
                <a:ea typeface="Calibri"/>
                <a:cs typeface="Calibri"/>
                <a:sym typeface="Calibri"/>
              </a:rPr>
              <a:t>Phonics/Decoding</a:t>
            </a:r>
            <a:endParaRPr sz="2500" dirty="0">
              <a:latin typeface="Calibri"/>
              <a:ea typeface="Calibri"/>
              <a:cs typeface="Calibri"/>
              <a:sym typeface="Calibri"/>
            </a:endParaRPr>
          </a:p>
        </p:txBody>
      </p:sp>
      <p:sp>
        <p:nvSpPr>
          <p:cNvPr id="351" name="Google Shape;351;p44"/>
          <p:cNvSpPr/>
          <p:nvPr/>
        </p:nvSpPr>
        <p:spPr>
          <a:xfrm>
            <a:off x="4624250" y="3115500"/>
            <a:ext cx="2096700" cy="450600"/>
          </a:xfrm>
          <a:prstGeom prst="rightArrow">
            <a:avLst>
              <a:gd name="adj1" fmla="val 50000"/>
              <a:gd name="adj2" fmla="val 86995"/>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2" name="Google Shape;352;p44"/>
          <p:cNvSpPr/>
          <p:nvPr/>
        </p:nvSpPr>
        <p:spPr>
          <a:xfrm>
            <a:off x="1474025" y="4918025"/>
            <a:ext cx="2072400" cy="1548000"/>
          </a:xfrm>
          <a:prstGeom prst="downArrow">
            <a:avLst>
              <a:gd name="adj1" fmla="val 50000"/>
              <a:gd name="adj2" fmla="val 50000"/>
            </a:avLst>
          </a:prstGeom>
          <a:solidFill>
            <a:schemeClr val="lt2"/>
          </a:solidFill>
          <a:ln w="76200" cap="flat" cmpd="sng">
            <a:solidFill>
              <a:schemeClr val="tx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3" name="Google Shape;353;p44"/>
          <p:cNvSpPr txBox="1"/>
          <p:nvPr/>
        </p:nvSpPr>
        <p:spPr>
          <a:xfrm>
            <a:off x="2002175" y="5540975"/>
            <a:ext cx="101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Calibri"/>
                <a:ea typeface="Calibri"/>
                <a:cs typeface="Calibri"/>
                <a:sym typeface="Calibri"/>
              </a:rPr>
              <a:t>If low</a:t>
            </a:r>
            <a:endParaRPr sz="2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2"/>
                                        </p:tgtEl>
                                        <p:attrNameLst>
                                          <p:attrName>style.visibility</p:attrName>
                                        </p:attrNameLst>
                                      </p:cBhvr>
                                      <p:to>
                                        <p:strVal val="visible"/>
                                      </p:to>
                                    </p:set>
                                    <p:animEffect transition="in" filter="fade">
                                      <p:cBhvr>
                                        <p:cTn id="7" dur="1"/>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3"/>
                                        </p:tgtEl>
                                        <p:attrNameLst>
                                          <p:attrName>style.visibility</p:attrName>
                                        </p:attrNameLst>
                                      </p:cBhvr>
                                      <p:to>
                                        <p:strVal val="visible"/>
                                      </p:to>
                                    </p:set>
                                    <p:animEffect transition="in" filter="fade">
                                      <p:cBhvr>
                                        <p:cTn id="12" dur="1"/>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36</a:t>
            </a:fld>
            <a:endParaRPr dirty="0"/>
          </a:p>
        </p:txBody>
      </p:sp>
      <p:sp>
        <p:nvSpPr>
          <p:cNvPr id="360" name="Google Shape;360;p45"/>
          <p:cNvSpPr txBox="1">
            <a:spLocks noGrp="1"/>
          </p:cNvSpPr>
          <p:nvPr>
            <p:ph type="title"/>
          </p:nvPr>
        </p:nvSpPr>
        <p:spPr>
          <a:xfrm>
            <a:off x="380999" y="1019208"/>
            <a:ext cx="11430001"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When Phonics is Low</a:t>
            </a:r>
            <a:endParaRPr dirty="0"/>
          </a:p>
        </p:txBody>
      </p:sp>
      <p:sp>
        <p:nvSpPr>
          <p:cNvPr id="361" name="Google Shape;361;p45"/>
          <p:cNvSpPr/>
          <p:nvPr/>
        </p:nvSpPr>
        <p:spPr>
          <a:xfrm>
            <a:off x="862175" y="2105463"/>
            <a:ext cx="3703200" cy="2715663"/>
          </a:xfrm>
          <a:prstGeom prst="rect">
            <a:avLst/>
          </a:prstGeom>
          <a:solidFill>
            <a:schemeClr val="lt2"/>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45"/>
          <p:cNvSpPr txBox="1"/>
          <p:nvPr/>
        </p:nvSpPr>
        <p:spPr>
          <a:xfrm>
            <a:off x="1058075" y="2105464"/>
            <a:ext cx="3311400" cy="312698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400" b="1" dirty="0">
                <a:latin typeface="Calibri" panose="020F0502020204030204" pitchFamily="34" charset="0"/>
                <a:cs typeface="Calibri" panose="020F0502020204030204" pitchFamily="34" charset="0"/>
              </a:rPr>
              <a:t>Use Diagnostic Decoding Surveys</a:t>
            </a:r>
            <a:endParaRPr sz="24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000" dirty="0">
                <a:latin typeface="Calibri" panose="020F0502020204030204" pitchFamily="34" charset="0"/>
                <a:cs typeface="Calibri" panose="020F0502020204030204" pitchFamily="34" charset="0"/>
              </a:rPr>
              <a:t>Narrow in on phonics skills for instruction in addition to general education instruction</a:t>
            </a:r>
          </a:p>
          <a:p>
            <a:pPr marL="0" lvl="0" indent="0" algn="l" rtl="0">
              <a:lnSpc>
                <a:spcPct val="115000"/>
              </a:lnSpc>
              <a:spcBef>
                <a:spcPts val="1200"/>
              </a:spcBef>
              <a:spcAft>
                <a:spcPts val="0"/>
              </a:spcAft>
              <a:buNone/>
            </a:pPr>
            <a:endParaRPr sz="2000" dirty="0"/>
          </a:p>
          <a:p>
            <a:pPr marL="0" lvl="0" indent="0" algn="l" rtl="0">
              <a:spcBef>
                <a:spcPts val="0"/>
              </a:spcBef>
              <a:spcAft>
                <a:spcPts val="0"/>
              </a:spcAft>
              <a:buNone/>
            </a:pPr>
            <a:endParaRPr dirty="0">
              <a:latin typeface="Calibri"/>
              <a:ea typeface="Calibri"/>
              <a:cs typeface="Calibri"/>
              <a:sym typeface="Calibri"/>
            </a:endParaRPr>
          </a:p>
        </p:txBody>
      </p:sp>
      <p:sp>
        <p:nvSpPr>
          <p:cNvPr id="363" name="Google Shape;363;p45"/>
          <p:cNvSpPr/>
          <p:nvPr/>
        </p:nvSpPr>
        <p:spPr>
          <a:xfrm>
            <a:off x="4682988" y="3251714"/>
            <a:ext cx="2292600" cy="607500"/>
          </a:xfrm>
          <a:prstGeom prst="rightArrow">
            <a:avLst>
              <a:gd name="adj1" fmla="val 50000"/>
              <a:gd name="adj2" fmla="val 106449"/>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45"/>
          <p:cNvSpPr txBox="1"/>
          <p:nvPr/>
        </p:nvSpPr>
        <p:spPr>
          <a:xfrm>
            <a:off x="7387050" y="2527675"/>
            <a:ext cx="4369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latin typeface="Calibri"/>
              <a:ea typeface="Calibri"/>
              <a:cs typeface="Calibri"/>
              <a:sym typeface="Calibri"/>
            </a:endParaRPr>
          </a:p>
        </p:txBody>
      </p:sp>
      <p:sp>
        <p:nvSpPr>
          <p:cNvPr id="365" name="Google Shape;365;p45"/>
          <p:cNvSpPr txBox="1"/>
          <p:nvPr/>
        </p:nvSpPr>
        <p:spPr>
          <a:xfrm>
            <a:off x="7093200" y="2105464"/>
            <a:ext cx="4663500" cy="3822555"/>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US" sz="2200" b="1" dirty="0">
                <a:latin typeface="Calibri" panose="020F0502020204030204" pitchFamily="34" charset="0"/>
                <a:cs typeface="Calibri" panose="020F0502020204030204" pitchFamily="34" charset="0"/>
              </a:rPr>
              <a:t>Use direct explicit, instruction through error analysis of patterns</a:t>
            </a:r>
            <a:endParaRPr sz="2200" b="1" dirty="0">
              <a:latin typeface="Calibri" panose="020F0502020204030204" pitchFamily="34" charset="0"/>
              <a:cs typeface="Calibri" panose="020F0502020204030204" pitchFamily="34" charset="0"/>
            </a:endParaRPr>
          </a:p>
          <a:p>
            <a:pPr marL="0" lvl="0" indent="0" algn="l" rtl="0">
              <a:lnSpc>
                <a:spcPct val="115000"/>
              </a:lnSpc>
              <a:spcBef>
                <a:spcPts val="1200"/>
              </a:spcBef>
              <a:spcAft>
                <a:spcPts val="0"/>
              </a:spcAft>
              <a:buNone/>
            </a:pPr>
            <a:r>
              <a:rPr lang="en-US" sz="2200" dirty="0">
                <a:latin typeface="Calibri" panose="020F0502020204030204" pitchFamily="34" charset="0"/>
                <a:cs typeface="Calibri" panose="020F0502020204030204" pitchFamily="34" charset="0"/>
              </a:rPr>
              <a:t>Increase instructional time with making and building words, decoding those patterns in text, and spelling the patterns. Include Latin, Greek roots/affixes as students’ grade-level increases through phonics patterns </a:t>
            </a:r>
            <a:endParaRPr sz="2200"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dirty="0">
              <a:latin typeface="Calibri"/>
              <a:ea typeface="Calibri"/>
              <a:cs typeface="Calibri"/>
              <a:sym typeface="Calibri"/>
            </a:endParaRPr>
          </a:p>
        </p:txBody>
      </p:sp>
      <p:sp>
        <p:nvSpPr>
          <p:cNvPr id="366" name="Google Shape;366;p45"/>
          <p:cNvSpPr/>
          <p:nvPr/>
        </p:nvSpPr>
        <p:spPr>
          <a:xfrm>
            <a:off x="1454425" y="5051928"/>
            <a:ext cx="2072400" cy="1624102"/>
          </a:xfrm>
          <a:prstGeom prst="downArrow">
            <a:avLst>
              <a:gd name="adj1" fmla="val 50000"/>
              <a:gd name="adj2" fmla="val 50000"/>
            </a:avLst>
          </a:prstGeom>
          <a:solidFill>
            <a:schemeClr val="lt2"/>
          </a:solidFill>
          <a:ln w="762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45"/>
          <p:cNvSpPr txBox="1"/>
          <p:nvPr/>
        </p:nvSpPr>
        <p:spPr>
          <a:xfrm>
            <a:off x="1676934" y="5363551"/>
            <a:ext cx="1627381" cy="98485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600" dirty="0">
                <a:latin typeface="Calibri"/>
                <a:ea typeface="Calibri"/>
                <a:cs typeface="Calibri"/>
                <a:sym typeface="Calibri"/>
              </a:rPr>
              <a:t>In Addition</a:t>
            </a:r>
            <a:endParaRPr sz="26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1"/>
                                        <p:tgtEl>
                                          <p:spTgt spid="3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5"/>
                                        </p:tgtEl>
                                        <p:attrNameLst>
                                          <p:attrName>style.visibility</p:attrName>
                                        </p:attrNameLst>
                                      </p:cBhvr>
                                      <p:to>
                                        <p:strVal val="visible"/>
                                      </p:to>
                                    </p:set>
                                    <p:animEffect transition="in" filter="fade">
                                      <p:cBhvr>
                                        <p:cTn id="12" dur="1"/>
                                        <p:tgtEl>
                                          <p:spTgt spid="3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6"/>
                                        </p:tgtEl>
                                        <p:attrNameLst>
                                          <p:attrName>style.visibility</p:attrName>
                                        </p:attrNameLst>
                                      </p:cBhvr>
                                      <p:to>
                                        <p:strVal val="visible"/>
                                      </p:to>
                                    </p:set>
                                    <p:animEffect transition="in" filter="fade">
                                      <p:cBhvr>
                                        <p:cTn id="17" dur="1"/>
                                        <p:tgtEl>
                                          <p:spTgt spid="36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7"/>
                                        </p:tgtEl>
                                        <p:attrNameLst>
                                          <p:attrName>style.visibility</p:attrName>
                                        </p:attrNameLst>
                                      </p:cBhvr>
                                      <p:to>
                                        <p:strVal val="visible"/>
                                      </p:to>
                                    </p:set>
                                    <p:animEffect transition="in" filter="fade">
                                      <p:cBhvr>
                                        <p:cTn id="22" dur="1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6"/>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37</a:t>
            </a:fld>
            <a:endParaRPr dirty="0"/>
          </a:p>
        </p:txBody>
      </p:sp>
      <p:sp>
        <p:nvSpPr>
          <p:cNvPr id="374" name="Google Shape;374;p46"/>
          <p:cNvSpPr txBox="1">
            <a:spLocks noGrp="1"/>
          </p:cNvSpPr>
          <p:nvPr>
            <p:ph type="title"/>
          </p:nvPr>
        </p:nvSpPr>
        <p:spPr>
          <a:xfrm>
            <a:off x="381000" y="1450772"/>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Phonemic Awareness in Addition to Phonics</a:t>
            </a:r>
            <a:endParaRPr sz="5330" dirty="0"/>
          </a:p>
        </p:txBody>
      </p:sp>
      <p:sp>
        <p:nvSpPr>
          <p:cNvPr id="375" name="Google Shape;375;p46"/>
          <p:cNvSpPr/>
          <p:nvPr/>
        </p:nvSpPr>
        <p:spPr>
          <a:xfrm>
            <a:off x="6638900" y="5584850"/>
            <a:ext cx="3462000" cy="878700"/>
          </a:xfrm>
          <a:prstGeom prst="rect">
            <a:avLst/>
          </a:prstGeom>
          <a:solidFill>
            <a:schemeClr val="lt2"/>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46"/>
          <p:cNvSpPr txBox="1"/>
          <p:nvPr/>
        </p:nvSpPr>
        <p:spPr>
          <a:xfrm>
            <a:off x="412746" y="3295065"/>
            <a:ext cx="4095300" cy="32016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2600" b="1" dirty="0">
                <a:latin typeface="Calibri"/>
                <a:ea typeface="Calibri"/>
                <a:cs typeface="Calibri"/>
                <a:sym typeface="Calibri"/>
              </a:rPr>
              <a:t>Check Phonological and Phonemic Awareness</a:t>
            </a:r>
            <a:endParaRPr sz="2600" b="1" dirty="0">
              <a:latin typeface="Calibri"/>
              <a:ea typeface="Calibri"/>
              <a:cs typeface="Calibri"/>
              <a:sym typeface="Calibri"/>
            </a:endParaRPr>
          </a:p>
          <a:p>
            <a:pPr marL="0" lvl="0" indent="0" algn="l" rtl="0">
              <a:spcBef>
                <a:spcPts val="0"/>
              </a:spcBef>
              <a:spcAft>
                <a:spcPts val="0"/>
              </a:spcAft>
              <a:buNone/>
            </a:pPr>
            <a:r>
              <a:rPr lang="en-US" sz="2600" dirty="0">
                <a:latin typeface="Calibri"/>
                <a:ea typeface="Calibri"/>
                <a:cs typeface="Calibri"/>
                <a:sym typeface="Calibri"/>
              </a:rPr>
              <a:t>Basic Levels through segmentation and blending. Advanced Levels through addition, deletion and substitution</a:t>
            </a:r>
            <a:endParaRPr sz="2600"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377" name="Google Shape;377;p46"/>
          <p:cNvSpPr/>
          <p:nvPr/>
        </p:nvSpPr>
        <p:spPr>
          <a:xfrm>
            <a:off x="4859184" y="4592115"/>
            <a:ext cx="1959300" cy="607500"/>
          </a:xfrm>
          <a:prstGeom prst="rightArrow">
            <a:avLst>
              <a:gd name="adj1" fmla="val 50000"/>
              <a:gd name="adj2" fmla="val 87066"/>
            </a:avLst>
          </a:prstGeom>
          <a:solidFill>
            <a:schemeClr val="accent5"/>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46"/>
          <p:cNvSpPr txBox="1"/>
          <p:nvPr/>
        </p:nvSpPr>
        <p:spPr>
          <a:xfrm>
            <a:off x="7169622" y="3818415"/>
            <a:ext cx="4624500" cy="21549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3200" dirty="0">
                <a:latin typeface="Calibri"/>
                <a:ea typeface="Calibri"/>
                <a:cs typeface="Calibri"/>
                <a:sym typeface="Calibri"/>
              </a:rPr>
              <a:t>Use direct, explicit instruction focusing on the skill developmental sequence</a:t>
            </a:r>
            <a:endParaRPr sz="35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7"/>
                                        </p:tgtEl>
                                        <p:attrNameLst>
                                          <p:attrName>style.visibility</p:attrName>
                                        </p:attrNameLst>
                                      </p:cBhvr>
                                      <p:to>
                                        <p:strVal val="visible"/>
                                      </p:to>
                                    </p:set>
                                    <p:animEffect transition="in" filter="fade">
                                      <p:cBhvr>
                                        <p:cTn id="7" dur="1"/>
                                        <p:tgtEl>
                                          <p:spTgt spid="3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
                                        </p:tgtEl>
                                        <p:attrNameLst>
                                          <p:attrName>style.visibility</p:attrName>
                                        </p:attrNameLst>
                                      </p:cBhvr>
                                      <p:to>
                                        <p:strVal val="visible"/>
                                      </p:to>
                                    </p:set>
                                    <p:animEffect transition="in" filter="fade">
                                      <p:cBhvr>
                                        <p:cTn id="12" dur="1"/>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7"/>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38</a:t>
            </a:fld>
            <a:endParaRPr dirty="0"/>
          </a:p>
        </p:txBody>
      </p:sp>
      <p:sp>
        <p:nvSpPr>
          <p:cNvPr id="385" name="Google Shape;385;p47"/>
          <p:cNvSpPr txBox="1"/>
          <p:nvPr/>
        </p:nvSpPr>
        <p:spPr>
          <a:xfrm>
            <a:off x="381000" y="1150120"/>
            <a:ext cx="11430000" cy="18466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i="1" dirty="0">
                <a:solidFill>
                  <a:schemeClr val="dk1"/>
                </a:solidFill>
                <a:latin typeface="Calibri"/>
                <a:ea typeface="Calibri"/>
                <a:cs typeface="Calibri"/>
                <a:sym typeface="Calibri"/>
              </a:rPr>
              <a:t>Every human, every student has the right to learn to read. It is a civil right and without this fundamental right, you lose the ability to navigate successfully in this world.</a:t>
            </a:r>
            <a:endParaRPr sz="3600" b="1" i="1" dirty="0">
              <a:solidFill>
                <a:schemeClr val="dk1"/>
              </a:solidFill>
              <a:latin typeface="Calibri"/>
              <a:ea typeface="Calibri"/>
              <a:cs typeface="Calibri"/>
              <a:sym typeface="Calibri"/>
            </a:endParaRPr>
          </a:p>
        </p:txBody>
      </p:sp>
      <p:pic>
        <p:nvPicPr>
          <p:cNvPr id="386" name="Google Shape;386;p47"/>
          <p:cNvPicPr preferRelativeResize="0"/>
          <p:nvPr/>
        </p:nvPicPr>
        <p:blipFill>
          <a:blip r:embed="rId3">
            <a:alphaModFix/>
          </a:blip>
          <a:stretch>
            <a:fillRect/>
          </a:stretch>
        </p:blipFill>
        <p:spPr>
          <a:xfrm>
            <a:off x="3132822" y="3419640"/>
            <a:ext cx="5926356" cy="3285960"/>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48"/>
          <p:cNvSpPr txBox="1">
            <a:spLocks noGrp="1"/>
          </p:cNvSpPr>
          <p:nvPr>
            <p:ph type="body" idx="1"/>
          </p:nvPr>
        </p:nvSpPr>
        <p:spPr>
          <a:xfrm>
            <a:off x="381000" y="1045024"/>
            <a:ext cx="11430000" cy="5660576"/>
          </a:xfrm>
          <a:prstGeom prst="rect">
            <a:avLst/>
          </a:prstGeom>
          <a:noFill/>
          <a:ln>
            <a:noFill/>
          </a:ln>
        </p:spPr>
        <p:txBody>
          <a:bodyPr spcFirstLastPara="1" wrap="square" lIns="121900" tIns="60925" rIns="121900" bIns="60925" anchor="t" anchorCtr="0">
            <a:noAutofit/>
          </a:bodyPr>
          <a:lstStyle/>
          <a:p>
            <a:pPr marL="0" lvl="0" indent="0" algn="l" rtl="0">
              <a:lnSpc>
                <a:spcPct val="100000"/>
              </a:lnSpc>
              <a:spcBef>
                <a:spcPts val="500"/>
              </a:spcBef>
              <a:spcAft>
                <a:spcPts val="0"/>
              </a:spcAft>
              <a:buSzPts val="2400"/>
              <a:buNone/>
            </a:pPr>
            <a:r>
              <a:rPr lang="en-US" sz="4800" b="1" dirty="0">
                <a:solidFill>
                  <a:srgbClr val="42953B"/>
                </a:solidFill>
              </a:rPr>
              <a:t>Poor Comprehension </a:t>
            </a:r>
            <a:endParaRPr sz="4800" b="1" dirty="0">
              <a:solidFill>
                <a:srgbClr val="42953B"/>
              </a:solidFill>
            </a:endParaRPr>
          </a:p>
          <a:p>
            <a:pPr marL="0" lvl="0" indent="609600" algn="l" rtl="0">
              <a:lnSpc>
                <a:spcPct val="100000"/>
              </a:lnSpc>
              <a:spcBef>
                <a:spcPts val="500"/>
              </a:spcBef>
              <a:spcAft>
                <a:spcPts val="0"/>
              </a:spcAft>
              <a:buSzPts val="2400"/>
              <a:buNone/>
            </a:pPr>
            <a:r>
              <a:rPr lang="en-US" sz="3600" dirty="0">
                <a:latin typeface="Caveat"/>
                <a:ea typeface="Caveat"/>
                <a:cs typeface="Caveat"/>
                <a:sym typeface="Caveat"/>
              </a:rPr>
              <a:t>goes back to fluency</a:t>
            </a:r>
            <a:endParaRPr sz="3600" dirty="0">
              <a:latin typeface="Caveat"/>
              <a:ea typeface="Caveat"/>
              <a:cs typeface="Caveat"/>
              <a:sym typeface="Caveat"/>
            </a:endParaRPr>
          </a:p>
          <a:p>
            <a:pPr marL="0" lvl="0" indent="0" algn="l" rtl="0">
              <a:lnSpc>
                <a:spcPct val="100000"/>
              </a:lnSpc>
              <a:spcBef>
                <a:spcPts val="500"/>
              </a:spcBef>
              <a:spcAft>
                <a:spcPts val="0"/>
              </a:spcAft>
              <a:buSzPts val="2400"/>
              <a:buNone/>
            </a:pPr>
            <a:r>
              <a:rPr lang="en-US" dirty="0"/>
              <a:t>		</a:t>
            </a:r>
            <a:r>
              <a:rPr lang="en-US" sz="4800" b="1" dirty="0">
                <a:solidFill>
                  <a:srgbClr val="42953B"/>
                </a:solidFill>
              </a:rPr>
              <a:t>Poor Fluency </a:t>
            </a:r>
            <a:endParaRPr sz="4800" b="1" dirty="0">
              <a:solidFill>
                <a:srgbClr val="42953B"/>
              </a:solidFill>
            </a:endParaRPr>
          </a:p>
          <a:p>
            <a:pPr marL="1219200" lvl="0" indent="609600" algn="l" rtl="0">
              <a:lnSpc>
                <a:spcPct val="100000"/>
              </a:lnSpc>
              <a:spcBef>
                <a:spcPts val="500"/>
              </a:spcBef>
              <a:spcAft>
                <a:spcPts val="0"/>
              </a:spcAft>
              <a:buSzPts val="2400"/>
              <a:buNone/>
            </a:pPr>
            <a:r>
              <a:rPr lang="en-US" sz="3600" i="1" dirty="0">
                <a:latin typeface="Caveat"/>
                <a:ea typeface="Caveat"/>
                <a:cs typeface="Caveat"/>
                <a:sym typeface="Caveat"/>
              </a:rPr>
              <a:t>goes back to word recognition</a:t>
            </a:r>
            <a:endParaRPr sz="3600" i="1" dirty="0">
              <a:latin typeface="Caveat"/>
              <a:ea typeface="Caveat"/>
              <a:cs typeface="Caveat"/>
              <a:sym typeface="Caveat"/>
            </a:endParaRPr>
          </a:p>
          <a:p>
            <a:pPr marL="0" lvl="0" indent="0" algn="l" rtl="0">
              <a:lnSpc>
                <a:spcPct val="100000"/>
              </a:lnSpc>
              <a:spcBef>
                <a:spcPts val="500"/>
              </a:spcBef>
              <a:spcAft>
                <a:spcPts val="0"/>
              </a:spcAft>
              <a:buSzPts val="2400"/>
              <a:buNone/>
            </a:pPr>
            <a:r>
              <a:rPr lang="en-US" dirty="0"/>
              <a:t>			</a:t>
            </a:r>
            <a:r>
              <a:rPr lang="en-US" sz="4800" b="1" dirty="0">
                <a:solidFill>
                  <a:srgbClr val="42953B"/>
                </a:solidFill>
              </a:rPr>
              <a:t>Poor Word Recognition </a:t>
            </a:r>
            <a:endParaRPr sz="4800" b="1" dirty="0">
              <a:solidFill>
                <a:srgbClr val="42953B"/>
              </a:solidFill>
            </a:endParaRPr>
          </a:p>
          <a:p>
            <a:pPr marL="1828800" lvl="0" indent="609600" algn="l" rtl="0">
              <a:lnSpc>
                <a:spcPct val="100000"/>
              </a:lnSpc>
              <a:spcBef>
                <a:spcPts val="500"/>
              </a:spcBef>
              <a:spcAft>
                <a:spcPts val="0"/>
              </a:spcAft>
              <a:buSzPts val="2400"/>
              <a:buNone/>
            </a:pPr>
            <a:r>
              <a:rPr lang="en-US" sz="3600" i="1" dirty="0">
                <a:latin typeface="Caveat"/>
                <a:ea typeface="Caveat"/>
                <a:cs typeface="Caveat"/>
                <a:sym typeface="Caveat"/>
              </a:rPr>
              <a:t>goes back to Phonics and Decoding</a:t>
            </a:r>
            <a:endParaRPr sz="3600" i="1" dirty="0">
              <a:latin typeface="Caveat"/>
              <a:ea typeface="Caveat"/>
              <a:cs typeface="Caveat"/>
              <a:sym typeface="Caveat"/>
            </a:endParaRPr>
          </a:p>
          <a:p>
            <a:pPr marL="0" lvl="0" indent="0" algn="l" rtl="0">
              <a:lnSpc>
                <a:spcPct val="100000"/>
              </a:lnSpc>
              <a:spcBef>
                <a:spcPts val="500"/>
              </a:spcBef>
              <a:spcAft>
                <a:spcPts val="0"/>
              </a:spcAft>
              <a:buSzPts val="2400"/>
              <a:buNone/>
            </a:pPr>
            <a:r>
              <a:rPr lang="en-US" dirty="0"/>
              <a:t>				</a:t>
            </a:r>
            <a:r>
              <a:rPr lang="en-US" sz="4800" b="1" dirty="0">
                <a:solidFill>
                  <a:srgbClr val="429539"/>
                </a:solidFill>
              </a:rPr>
              <a:t>Poor Phonics and Decoding </a:t>
            </a:r>
            <a:endParaRPr sz="4800" b="1" dirty="0">
              <a:solidFill>
                <a:srgbClr val="429539"/>
              </a:solidFill>
            </a:endParaRPr>
          </a:p>
          <a:p>
            <a:pPr marL="2438400" lvl="0" indent="609600" algn="l" rtl="0">
              <a:lnSpc>
                <a:spcPct val="100000"/>
              </a:lnSpc>
              <a:spcBef>
                <a:spcPts val="500"/>
              </a:spcBef>
              <a:spcAft>
                <a:spcPts val="0"/>
              </a:spcAft>
              <a:buSzPts val="2400"/>
              <a:buNone/>
            </a:pPr>
            <a:r>
              <a:rPr lang="en-US" sz="3600" i="1" dirty="0">
                <a:latin typeface="Caveat"/>
                <a:ea typeface="Caveat"/>
                <a:cs typeface="Caveat"/>
                <a:sym typeface="Caveat"/>
              </a:rPr>
              <a:t>goes back to Phonemic Awareness</a:t>
            </a:r>
            <a:endParaRPr sz="3600" i="1" dirty="0">
              <a:latin typeface="Caveat"/>
              <a:ea typeface="Caveat"/>
              <a:cs typeface="Caveat"/>
              <a:sym typeface="Caveat"/>
            </a:endParaRPr>
          </a:p>
        </p:txBody>
      </p:sp>
      <p:pic>
        <p:nvPicPr>
          <p:cNvPr id="393" name="Google Shape;393;p48"/>
          <p:cNvPicPr preferRelativeResize="0"/>
          <p:nvPr/>
        </p:nvPicPr>
        <p:blipFill rotWithShape="1">
          <a:blip r:embed="rId3">
            <a:alphaModFix/>
          </a:blip>
          <a:srcRect/>
          <a:stretch/>
        </p:blipFill>
        <p:spPr>
          <a:xfrm>
            <a:off x="8112868" y="1104884"/>
            <a:ext cx="3698132" cy="2476516"/>
          </a:xfrm>
          <a:prstGeom prst="rect">
            <a:avLst/>
          </a:prstGeom>
          <a:noFill/>
          <a:ln>
            <a:noFill/>
          </a:ln>
          <a:effectLst>
            <a:innerShdw blurRad="63500" dist="50800" dir="13500000">
              <a:prstClr val="black">
                <a:alpha val="50000"/>
              </a:prstClr>
            </a:inn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381000" y="99060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5330" dirty="0"/>
              <a:t>Welcome and Introductions</a:t>
            </a:r>
            <a:endParaRPr sz="5330" dirty="0"/>
          </a:p>
        </p:txBody>
      </p:sp>
      <p:sp>
        <p:nvSpPr>
          <p:cNvPr id="75" name="Google Shape;75;p11"/>
          <p:cNvSpPr txBox="1">
            <a:spLocks noGrp="1"/>
          </p:cNvSpPr>
          <p:nvPr>
            <p:ph type="body" idx="1"/>
          </p:nvPr>
        </p:nvSpPr>
        <p:spPr>
          <a:xfrm>
            <a:off x="381000" y="2159000"/>
            <a:ext cx="11430000" cy="4546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sz="3200" dirty="0"/>
          </a:p>
        </p:txBody>
      </p:sp>
      <p:sp>
        <p:nvSpPr>
          <p:cNvPr id="76" name="Google Shape;76;p11"/>
          <p:cNvSpPr txBox="1">
            <a:spLocks noGrp="1"/>
          </p:cNvSpPr>
          <p:nvPr>
            <p:ph type="sldNum" idx="12"/>
          </p:nvPr>
        </p:nvSpPr>
        <p:spPr>
          <a:xfrm>
            <a:off x="10972800" y="279400"/>
            <a:ext cx="10161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1600"/>
              <a:buFont typeface="Arial"/>
              <a:buNone/>
            </a:pPr>
            <a:fld id="{00000000-1234-1234-1234-123412341234}" type="slidenum">
              <a:rPr lang="en-US"/>
              <a:t>4</a:t>
            </a:fld>
            <a:endParaRPr dirty="0"/>
          </a:p>
        </p:txBody>
      </p:sp>
    </p:spTree>
    <p:extLst>
      <p:ext uri="{BB962C8B-B14F-4D97-AF65-F5344CB8AC3E}">
        <p14:creationId xmlns:p14="http://schemas.microsoft.com/office/powerpoint/2010/main" val="8051635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body" idx="1"/>
          </p:nvPr>
        </p:nvSpPr>
        <p:spPr>
          <a:xfrm>
            <a:off x="381000" y="2159000"/>
            <a:ext cx="11430000" cy="4419600"/>
          </a:xfrm>
          <a:prstGeom prst="rect">
            <a:avLst/>
          </a:prstGeom>
          <a:noFill/>
        </p:spPr>
        <p:txBody>
          <a:bodyPr spcFirstLastPara="1" wrap="square" lIns="91425" tIns="45700" rIns="91425" bIns="45700" anchor="t" anchorCtr="0">
            <a:noAutofit/>
          </a:bodyPr>
          <a:lstStyle/>
          <a:p>
            <a:pPr marL="457200" lvl="0" indent="-431800" algn="l" rtl="0">
              <a:lnSpc>
                <a:spcPct val="115000"/>
              </a:lnSpc>
              <a:spcBef>
                <a:spcPts val="1000"/>
              </a:spcBef>
              <a:spcAft>
                <a:spcPts val="0"/>
              </a:spcAft>
              <a:buClr>
                <a:srgbClr val="429539"/>
              </a:buClr>
              <a:buSzPts val="3200"/>
              <a:buFont typeface="Arial"/>
              <a:buChar char="•"/>
            </a:pPr>
            <a:r>
              <a:rPr lang="en-US" sz="3600" dirty="0">
                <a:solidFill>
                  <a:schemeClr val="accent1"/>
                </a:solidFill>
                <a:latin typeface="Arial"/>
                <a:ea typeface="Arial"/>
                <a:cs typeface="Arial"/>
                <a:sym typeface="Arial"/>
              </a:rPr>
              <a:t>Students were trained in </a:t>
            </a:r>
            <a:r>
              <a:rPr lang="en-US" sz="3600" b="1" dirty="0">
                <a:solidFill>
                  <a:schemeClr val="accent1"/>
                </a:solidFill>
                <a:latin typeface="Arial"/>
                <a:ea typeface="Arial"/>
                <a:cs typeface="Arial"/>
                <a:sym typeface="Arial"/>
              </a:rPr>
              <a:t>phonological awareness to the advanced levels</a:t>
            </a:r>
            <a:endParaRPr sz="3600" b="1" dirty="0">
              <a:solidFill>
                <a:schemeClr val="accent1"/>
              </a:solidFill>
              <a:latin typeface="Arial"/>
              <a:ea typeface="Arial"/>
              <a:cs typeface="Arial"/>
              <a:sym typeface="Arial"/>
            </a:endParaRPr>
          </a:p>
          <a:p>
            <a:pPr marL="457200" lvl="0" indent="-431800" algn="l" rtl="0">
              <a:lnSpc>
                <a:spcPct val="115000"/>
              </a:lnSpc>
              <a:spcBef>
                <a:spcPts val="0"/>
              </a:spcBef>
              <a:spcAft>
                <a:spcPts val="0"/>
              </a:spcAft>
              <a:buClr>
                <a:srgbClr val="429539"/>
              </a:buClr>
              <a:buSzPts val="3200"/>
              <a:buFont typeface="Arial"/>
              <a:buChar char="•"/>
            </a:pPr>
            <a:r>
              <a:rPr lang="en-US" sz="3600" b="1" dirty="0">
                <a:solidFill>
                  <a:schemeClr val="accent1"/>
                </a:solidFill>
                <a:latin typeface="Arial"/>
                <a:ea typeface="Arial"/>
                <a:cs typeface="Arial"/>
                <a:sym typeface="Arial"/>
              </a:rPr>
              <a:t>Phonics decoding skills </a:t>
            </a:r>
            <a:r>
              <a:rPr lang="en-US" sz="3600" dirty="0">
                <a:solidFill>
                  <a:schemeClr val="accent1"/>
                </a:solidFill>
                <a:latin typeface="Arial"/>
                <a:ea typeface="Arial"/>
                <a:cs typeface="Arial"/>
                <a:sym typeface="Arial"/>
              </a:rPr>
              <a:t>were taught in </a:t>
            </a:r>
            <a:r>
              <a:rPr lang="en-US" sz="3600" b="1" dirty="0">
                <a:solidFill>
                  <a:schemeClr val="accent1"/>
                </a:solidFill>
                <a:latin typeface="Arial"/>
                <a:ea typeface="Arial"/>
                <a:cs typeface="Arial"/>
                <a:sym typeface="Arial"/>
              </a:rPr>
              <a:t>explicit, systematic ways and reinforced within text</a:t>
            </a:r>
            <a:endParaRPr sz="3600" b="1" dirty="0">
              <a:solidFill>
                <a:schemeClr val="accent1"/>
              </a:solidFill>
              <a:latin typeface="Arial"/>
              <a:ea typeface="Arial"/>
              <a:cs typeface="Arial"/>
              <a:sym typeface="Arial"/>
            </a:endParaRPr>
          </a:p>
          <a:p>
            <a:pPr marL="457200" lvl="0" indent="-431800" algn="l" rtl="0">
              <a:lnSpc>
                <a:spcPct val="115000"/>
              </a:lnSpc>
              <a:spcBef>
                <a:spcPts val="0"/>
              </a:spcBef>
              <a:spcAft>
                <a:spcPts val="0"/>
              </a:spcAft>
              <a:buClr>
                <a:srgbClr val="429539"/>
              </a:buClr>
              <a:buSzPts val="3200"/>
              <a:buFont typeface="Arial"/>
              <a:buChar char="•"/>
            </a:pPr>
            <a:r>
              <a:rPr lang="en-US" sz="3600" dirty="0">
                <a:solidFill>
                  <a:schemeClr val="accent1"/>
                </a:solidFill>
                <a:latin typeface="Arial"/>
                <a:ea typeface="Arial"/>
                <a:cs typeface="Arial"/>
                <a:sym typeface="Arial"/>
              </a:rPr>
              <a:t>Lots of opportunities to </a:t>
            </a:r>
            <a:r>
              <a:rPr lang="en-US" sz="3600" b="1" dirty="0">
                <a:solidFill>
                  <a:schemeClr val="accent1"/>
                </a:solidFill>
                <a:latin typeface="Arial"/>
                <a:ea typeface="Arial"/>
                <a:cs typeface="Arial"/>
                <a:sym typeface="Arial"/>
              </a:rPr>
              <a:t>read connected text</a:t>
            </a:r>
            <a:endParaRPr sz="3600" b="1" dirty="0">
              <a:solidFill>
                <a:schemeClr val="accent1"/>
              </a:solidFill>
              <a:latin typeface="Arial"/>
              <a:ea typeface="Arial"/>
              <a:cs typeface="Arial"/>
              <a:sym typeface="Arial"/>
            </a:endParaRPr>
          </a:p>
          <a:p>
            <a:pPr marL="0" lvl="0" indent="0" algn="l" rtl="0">
              <a:spcBef>
                <a:spcPts val="360"/>
              </a:spcBef>
              <a:spcAft>
                <a:spcPts val="0"/>
              </a:spcAft>
              <a:buNone/>
            </a:pPr>
            <a:endParaRPr dirty="0"/>
          </a:p>
        </p:txBody>
      </p:sp>
      <p:sp>
        <p:nvSpPr>
          <p:cNvPr id="400" name="Google Shape;400;p49"/>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40</a:t>
            </a:fld>
            <a:endParaRPr dirty="0"/>
          </a:p>
        </p:txBody>
      </p:sp>
      <p:sp>
        <p:nvSpPr>
          <p:cNvPr id="401" name="Google Shape;401;p49"/>
          <p:cNvSpPr txBox="1">
            <a:spLocks noGrp="1"/>
          </p:cNvSpPr>
          <p:nvPr>
            <p:ph type="title"/>
          </p:nvPr>
        </p:nvSpPr>
        <p:spPr>
          <a:xfrm>
            <a:off x="203200" y="1029512"/>
            <a:ext cx="117855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Works in Reading Instruction</a:t>
            </a:r>
            <a:endParaRPr dirty="0"/>
          </a:p>
        </p:txBody>
      </p:sp>
      <p:sp>
        <p:nvSpPr>
          <p:cNvPr id="402" name="Google Shape;402;p49"/>
          <p:cNvSpPr txBox="1"/>
          <p:nvPr/>
        </p:nvSpPr>
        <p:spPr>
          <a:xfrm>
            <a:off x="8982750" y="6115175"/>
            <a:ext cx="1934700" cy="53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solidFill>
                  <a:schemeClr val="accent1"/>
                </a:solidFill>
                <a:latin typeface="Calibri"/>
                <a:ea typeface="Calibri"/>
                <a:cs typeface="Calibri"/>
                <a:sym typeface="Calibri"/>
              </a:rPr>
              <a:t>Kilpatrick, 2016</a:t>
            </a:r>
            <a:endParaRPr sz="2000" dirty="0">
              <a:solidFill>
                <a:schemeClr val="accent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0"/>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41</a:t>
            </a:fld>
            <a:endParaRPr dirty="0"/>
          </a:p>
        </p:txBody>
      </p:sp>
      <p:sp>
        <p:nvSpPr>
          <p:cNvPr id="409" name="Google Shape;409;p50"/>
          <p:cNvSpPr txBox="1">
            <a:spLocks noGrp="1"/>
          </p:cNvSpPr>
          <p:nvPr>
            <p:ph type="title"/>
          </p:nvPr>
        </p:nvSpPr>
        <p:spPr>
          <a:xfrm>
            <a:off x="381000" y="1041748"/>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What is Reading?</a:t>
            </a:r>
            <a:endParaRPr dirty="0"/>
          </a:p>
        </p:txBody>
      </p:sp>
      <p:sp>
        <p:nvSpPr>
          <p:cNvPr id="410" name="Google Shape;410;p50"/>
          <p:cNvSpPr txBox="1"/>
          <p:nvPr/>
        </p:nvSpPr>
        <p:spPr>
          <a:xfrm>
            <a:off x="381000" y="2532625"/>
            <a:ext cx="5715000" cy="2400627"/>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dirty="0">
                <a:solidFill>
                  <a:schemeClr val="dk1"/>
                </a:solidFill>
                <a:latin typeface="Calibri"/>
                <a:ea typeface="Calibri"/>
                <a:cs typeface="Calibri"/>
                <a:sym typeface="Calibri"/>
              </a:rPr>
              <a:t>Reading is making meaning from print. It requires</a:t>
            </a:r>
            <a:endParaRPr sz="4800" dirty="0">
              <a:latin typeface="Calibri"/>
              <a:ea typeface="Calibri"/>
              <a:cs typeface="Calibri"/>
              <a:sym typeface="Calibri"/>
            </a:endParaRPr>
          </a:p>
        </p:txBody>
      </p:sp>
      <p:pic>
        <p:nvPicPr>
          <p:cNvPr id="6" name="Google Shape;130;p19"/>
          <p:cNvPicPr preferRelativeResize="0"/>
          <p:nvPr/>
        </p:nvPicPr>
        <p:blipFill>
          <a:blip r:embed="rId3">
            <a:alphaModFix/>
          </a:blip>
          <a:stretch>
            <a:fillRect/>
          </a:stretch>
        </p:blipFill>
        <p:spPr>
          <a:xfrm>
            <a:off x="7237379" y="3587750"/>
            <a:ext cx="4573621" cy="3117850"/>
          </a:xfrm>
          <a:prstGeom prst="rect">
            <a:avLst/>
          </a:prstGeom>
          <a:noFill/>
          <a:ln>
            <a:no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 calcmode="lin" valueType="num">
                                      <p:cBhvr additive="base">
                                        <p:cTn id="7" dur="1"/>
                                        <p:tgtEl>
                                          <p:spTgt spid="41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51"/>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42</a:t>
            </a:fld>
            <a:endParaRPr dirty="0"/>
          </a:p>
        </p:txBody>
      </p:sp>
      <p:sp>
        <p:nvSpPr>
          <p:cNvPr id="418" name="Google Shape;418;p51"/>
          <p:cNvSpPr txBox="1">
            <a:spLocks noGrp="1"/>
          </p:cNvSpPr>
          <p:nvPr>
            <p:ph type="body" idx="1"/>
          </p:nvPr>
        </p:nvSpPr>
        <p:spPr>
          <a:xfrm>
            <a:off x="381000" y="1093932"/>
            <a:ext cx="11430000" cy="5611668"/>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sz="6000" b="1" i="1" dirty="0"/>
              <a:t>“The components of effective reading instruction are the same whether the focus is prevention or intervention…”</a:t>
            </a:r>
            <a:br>
              <a:rPr lang="en-US" i="1" dirty="0"/>
            </a:br>
            <a:br>
              <a:rPr lang="en-US" i="1" dirty="0"/>
            </a:br>
            <a:endParaRPr sz="2000" i="1" dirty="0"/>
          </a:p>
          <a:p>
            <a:pPr marL="0" lvl="0" indent="0" algn="l" rtl="0">
              <a:spcBef>
                <a:spcPts val="360"/>
              </a:spcBef>
              <a:spcAft>
                <a:spcPts val="0"/>
              </a:spcAft>
              <a:buNone/>
            </a:pPr>
            <a:r>
              <a:rPr lang="en-US" sz="1800" dirty="0"/>
              <a:t>Foorman and Torgesen (2001) Learning Disabilities Research &amp; Practice</a:t>
            </a:r>
            <a:endParaRPr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43</a:t>
            </a:fld>
            <a:endParaRPr dirty="0"/>
          </a:p>
        </p:txBody>
      </p:sp>
      <p:sp>
        <p:nvSpPr>
          <p:cNvPr id="425" name="Google Shape;425;p52"/>
          <p:cNvSpPr txBox="1">
            <a:spLocks noGrp="1"/>
          </p:cNvSpPr>
          <p:nvPr>
            <p:ph type="body" idx="1"/>
          </p:nvPr>
        </p:nvSpPr>
        <p:spPr>
          <a:xfrm>
            <a:off x="381000" y="1971974"/>
            <a:ext cx="11430000" cy="4733625"/>
          </a:xfrm>
          <a:prstGeom prst="rect">
            <a:avLst/>
          </a:prstGeom>
          <a:noFill/>
        </p:spPr>
        <p:txBody>
          <a:bodyPr spcFirstLastPara="1" wrap="square" lIns="91425" tIns="45700" rIns="91425" bIns="45700" anchor="t" anchorCtr="0">
            <a:noAutofit/>
          </a:bodyPr>
          <a:lstStyle/>
          <a:p>
            <a:pPr marL="742950" lvl="0" indent="-742950" algn="l" rtl="0">
              <a:spcBef>
                <a:spcPts val="360"/>
              </a:spcBef>
              <a:spcAft>
                <a:spcPts val="0"/>
              </a:spcAft>
              <a:buClr>
                <a:srgbClr val="429539"/>
              </a:buClr>
              <a:buSzPct val="100000"/>
              <a:buFont typeface="+mj-lt"/>
              <a:buAutoNum type="arabicPeriod"/>
            </a:pPr>
            <a:r>
              <a:rPr lang="en-US" dirty="0"/>
              <a:t>Phonological and Phonemic Awareness</a:t>
            </a:r>
            <a:endParaRPr dirty="0"/>
          </a:p>
          <a:p>
            <a:pPr marL="742950" lvl="0" indent="-742950" algn="l" rtl="0">
              <a:spcBef>
                <a:spcPts val="360"/>
              </a:spcBef>
              <a:spcAft>
                <a:spcPts val="0"/>
              </a:spcAft>
              <a:buClr>
                <a:srgbClr val="429539"/>
              </a:buClr>
              <a:buSzPct val="100000"/>
              <a:buFont typeface="+mj-lt"/>
              <a:buAutoNum type="arabicPeriod"/>
            </a:pPr>
            <a:r>
              <a:rPr lang="en-US" dirty="0"/>
              <a:t>Phonics and Spelling</a:t>
            </a:r>
            <a:endParaRPr dirty="0"/>
          </a:p>
          <a:p>
            <a:pPr marL="742950" lvl="0" indent="-742950" algn="l" rtl="0">
              <a:spcBef>
                <a:spcPts val="360"/>
              </a:spcBef>
              <a:spcAft>
                <a:spcPts val="0"/>
              </a:spcAft>
              <a:buClr>
                <a:srgbClr val="429539"/>
              </a:buClr>
              <a:buSzPct val="100000"/>
              <a:buFont typeface="+mj-lt"/>
              <a:buAutoNum type="arabicPeriod"/>
            </a:pPr>
            <a:r>
              <a:rPr lang="en-US" dirty="0"/>
              <a:t>Assessment</a:t>
            </a:r>
            <a:endParaRPr dirty="0"/>
          </a:p>
          <a:p>
            <a:pPr marL="742950" lvl="0" indent="-742950" algn="l" rtl="0">
              <a:spcBef>
                <a:spcPts val="360"/>
              </a:spcBef>
              <a:spcAft>
                <a:spcPts val="0"/>
              </a:spcAft>
              <a:buClr>
                <a:srgbClr val="429539"/>
              </a:buClr>
              <a:buSzPct val="100000"/>
              <a:buFont typeface="+mj-lt"/>
              <a:buAutoNum type="arabicPeriod"/>
            </a:pPr>
            <a:r>
              <a:rPr lang="en-US" dirty="0"/>
              <a:t>Vocabulary</a:t>
            </a:r>
            <a:endParaRPr dirty="0"/>
          </a:p>
          <a:p>
            <a:pPr marL="742950" lvl="0" indent="-742950" algn="l" rtl="0">
              <a:spcBef>
                <a:spcPts val="360"/>
              </a:spcBef>
              <a:spcAft>
                <a:spcPts val="0"/>
              </a:spcAft>
              <a:buClr>
                <a:srgbClr val="429539"/>
              </a:buClr>
              <a:buSzPct val="100000"/>
              <a:buFont typeface="+mj-lt"/>
              <a:buAutoNum type="arabicPeriod"/>
            </a:pPr>
            <a:r>
              <a:rPr lang="en-US" dirty="0"/>
              <a:t>Comprehension</a:t>
            </a:r>
            <a:endParaRPr dirty="0"/>
          </a:p>
          <a:p>
            <a:pPr marL="742950" lvl="0" indent="-742950" algn="l" rtl="0">
              <a:spcBef>
                <a:spcPts val="360"/>
              </a:spcBef>
              <a:spcAft>
                <a:spcPts val="0"/>
              </a:spcAft>
              <a:buClr>
                <a:srgbClr val="429539"/>
              </a:buClr>
              <a:buSzPct val="100000"/>
              <a:buFont typeface="+mj-lt"/>
              <a:buAutoNum type="arabicPeriod"/>
            </a:pPr>
            <a:r>
              <a:rPr lang="en-US" dirty="0"/>
              <a:t>Writing</a:t>
            </a:r>
            <a:endParaRPr dirty="0"/>
          </a:p>
        </p:txBody>
      </p:sp>
      <p:sp>
        <p:nvSpPr>
          <p:cNvPr id="426" name="Google Shape;426;p52"/>
          <p:cNvSpPr txBox="1">
            <a:spLocks noGrp="1"/>
          </p:cNvSpPr>
          <p:nvPr>
            <p:ph type="title"/>
          </p:nvPr>
        </p:nvSpPr>
        <p:spPr>
          <a:xfrm>
            <a:off x="381000" y="1039240"/>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Components of Effective Literacy</a:t>
            </a:r>
            <a:endParaRPr dirty="0"/>
          </a:p>
        </p:txBody>
      </p:sp>
      <p:pic>
        <p:nvPicPr>
          <p:cNvPr id="427" name="Google Shape;427;p52"/>
          <p:cNvPicPr preferRelativeResize="0"/>
          <p:nvPr/>
        </p:nvPicPr>
        <p:blipFill>
          <a:blip r:embed="rId3">
            <a:alphaModFix/>
          </a:blip>
          <a:stretch>
            <a:fillRect/>
          </a:stretch>
        </p:blipFill>
        <p:spPr>
          <a:xfrm>
            <a:off x="6517533" y="3297300"/>
            <a:ext cx="4840168" cy="3408299"/>
          </a:xfrm>
          <a:prstGeom prst="rect">
            <a:avLst/>
          </a:prstGeom>
          <a:noFill/>
          <a:ln>
            <a:noFill/>
          </a:ln>
          <a:effectLst>
            <a:outerShdw blurRad="50800" dist="38100" dir="2700000" algn="tl" rotWithShape="0">
              <a:prstClr val="black">
                <a:alpha val="40000"/>
              </a:prst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3"/>
          <p:cNvSpPr txBox="1">
            <a:spLocks noGrp="1"/>
          </p:cNvSpPr>
          <p:nvPr>
            <p:ph type="body" idx="2"/>
          </p:nvPr>
        </p:nvSpPr>
        <p:spPr>
          <a:xfrm>
            <a:off x="2104175" y="2150100"/>
            <a:ext cx="9753600" cy="4597500"/>
          </a:xfrm>
          <a:prstGeom prst="rect">
            <a:avLst/>
          </a:prstGeom>
          <a:noFill/>
          <a:ln>
            <a:noFill/>
          </a:ln>
        </p:spPr>
        <p:txBody>
          <a:bodyPr spcFirstLastPara="1" wrap="square" lIns="91425" tIns="45700" rIns="91425" bIns="45700" anchor="t" anchorCtr="0">
            <a:noAutofit/>
          </a:bodyPr>
          <a:lstStyle/>
          <a:p>
            <a:pPr marL="21146" lvl="0" indent="0" algn="l" rtl="0">
              <a:spcBef>
                <a:spcPts val="0"/>
              </a:spcBef>
              <a:spcAft>
                <a:spcPts val="0"/>
              </a:spcAft>
              <a:buSzPts val="3267"/>
              <a:buNone/>
            </a:pPr>
            <a:r>
              <a:rPr lang="en-US" sz="3200" b="1" dirty="0"/>
              <a:t>Go to Reading Rockets</a:t>
            </a:r>
            <a:endParaRPr sz="3200" b="1" dirty="0"/>
          </a:p>
          <a:p>
            <a:pPr marL="0" lvl="0" indent="0" algn="l" rtl="0">
              <a:spcBef>
                <a:spcPts val="0"/>
              </a:spcBef>
              <a:spcAft>
                <a:spcPts val="0"/>
              </a:spcAft>
              <a:buSzPts val="4267"/>
              <a:buNone/>
            </a:pPr>
            <a:r>
              <a:rPr lang="en-US" sz="3200" u="sng" dirty="0">
                <a:solidFill>
                  <a:schemeClr val="hlink"/>
                </a:solidFill>
                <a:hlinkClick r:id="rId3"/>
              </a:rPr>
              <a:t>https://www.readingrockets.org/teaching/reading101-course/modules/course-modules</a:t>
            </a:r>
            <a:endParaRPr sz="3200" dirty="0"/>
          </a:p>
          <a:p>
            <a:pPr marL="609584" lvl="0" indent="-188351" algn="l" rtl="0">
              <a:spcBef>
                <a:spcPts val="0"/>
              </a:spcBef>
              <a:spcAft>
                <a:spcPts val="0"/>
              </a:spcAft>
              <a:buSzPts val="4267"/>
              <a:buNone/>
            </a:pPr>
            <a:endParaRPr sz="3200" dirty="0"/>
          </a:p>
          <a:p>
            <a:pPr marL="457200" lvl="0" indent="-423354" algn="l" rtl="0">
              <a:spcBef>
                <a:spcPts val="0"/>
              </a:spcBef>
              <a:spcAft>
                <a:spcPts val="0"/>
              </a:spcAft>
              <a:buSzPts val="3067"/>
              <a:buAutoNum type="arabicPeriod"/>
            </a:pPr>
            <a:r>
              <a:rPr lang="en-US" sz="3200" dirty="0"/>
              <a:t>What did you notice?</a:t>
            </a:r>
            <a:endParaRPr sz="3200" dirty="0"/>
          </a:p>
          <a:p>
            <a:pPr marL="457200" lvl="0" indent="-423354" algn="l" rtl="0">
              <a:spcBef>
                <a:spcPts val="0"/>
              </a:spcBef>
              <a:spcAft>
                <a:spcPts val="0"/>
              </a:spcAft>
              <a:buSzPts val="3067"/>
              <a:buAutoNum type="arabicPeriod"/>
            </a:pPr>
            <a:r>
              <a:rPr lang="en-US" sz="3200" dirty="0"/>
              <a:t>What did you learn?</a:t>
            </a:r>
            <a:endParaRPr sz="3200" dirty="0"/>
          </a:p>
          <a:p>
            <a:pPr marL="457200" lvl="0" indent="-423354" algn="l" rtl="0">
              <a:spcBef>
                <a:spcPts val="0"/>
              </a:spcBef>
              <a:spcAft>
                <a:spcPts val="0"/>
              </a:spcAft>
              <a:buSzPts val="3067"/>
              <a:buAutoNum type="arabicPeriod"/>
            </a:pPr>
            <a:r>
              <a:rPr lang="en-US" sz="3200" dirty="0"/>
              <a:t>What do you still wonder?</a:t>
            </a:r>
            <a:endParaRPr sz="3200" dirty="0"/>
          </a:p>
          <a:p>
            <a:pPr marL="457200" lvl="0" indent="-423354" algn="l" rtl="0">
              <a:spcBef>
                <a:spcPts val="0"/>
              </a:spcBef>
              <a:spcAft>
                <a:spcPts val="0"/>
              </a:spcAft>
              <a:buSzPts val="3067"/>
              <a:buAutoNum type="arabicPeriod"/>
            </a:pPr>
            <a:r>
              <a:rPr lang="en-US" sz="3200" dirty="0"/>
              <a:t>Will this change the way you teach reading? </a:t>
            </a:r>
            <a:endParaRPr sz="3200" dirty="0"/>
          </a:p>
        </p:txBody>
      </p:sp>
      <p:sp>
        <p:nvSpPr>
          <p:cNvPr id="433" name="Google Shape;433;p53"/>
          <p:cNvSpPr txBox="1">
            <a:spLocks noGrp="1"/>
          </p:cNvSpPr>
          <p:nvPr>
            <p:ph type="sldNum" idx="12"/>
          </p:nvPr>
        </p:nvSpPr>
        <p:spPr>
          <a:xfrm>
            <a:off x="10972800" y="279400"/>
            <a:ext cx="10161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dirty="0"/>
          </a:p>
        </p:txBody>
      </p:sp>
      <p:sp>
        <p:nvSpPr>
          <p:cNvPr id="434" name="Google Shape;434;p53"/>
          <p:cNvSpPr txBox="1">
            <a:spLocks noGrp="1"/>
          </p:cNvSpPr>
          <p:nvPr>
            <p:ph type="title" idx="4294967295"/>
          </p:nvPr>
        </p:nvSpPr>
        <p:spPr>
          <a:xfrm>
            <a:off x="381000" y="0"/>
            <a:ext cx="11430000" cy="1066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5800"/>
              <a:buFont typeface="Calibri"/>
              <a:buNone/>
            </a:pPr>
            <a:r>
              <a:rPr lang="en-US" sz="5330" dirty="0">
                <a:solidFill>
                  <a:schemeClr val="lt1"/>
                </a:solidFill>
              </a:rPr>
              <a:t>Examples for Practice</a:t>
            </a:r>
            <a:endParaRPr sz="5330" dirty="0">
              <a:solidFill>
                <a:schemeClr val="lt1"/>
              </a:solidFill>
            </a:endParaRPr>
          </a:p>
        </p:txBody>
      </p:sp>
      <p:sp>
        <p:nvSpPr>
          <p:cNvPr id="436" name="Google Shape;436;p53"/>
          <p:cNvSpPr txBox="1"/>
          <p:nvPr/>
        </p:nvSpPr>
        <p:spPr>
          <a:xfrm>
            <a:off x="1750979" y="1095781"/>
            <a:ext cx="10060021" cy="861744"/>
          </a:xfrm>
          <a:prstGeom prst="rect">
            <a:avLst/>
          </a:prstGeom>
          <a:noFill/>
          <a:ln>
            <a:noFill/>
          </a:ln>
        </p:spPr>
        <p:txBody>
          <a:bodyPr spcFirstLastPara="1" wrap="square" lIns="91425" tIns="91425" rIns="91425" bIns="91425" anchor="t" anchorCtr="0">
            <a:spAutoFit/>
          </a:bodyPr>
          <a:lstStyle/>
          <a:p>
            <a:pPr marL="609584" lvl="0" indent="-188351" algn="l" rtl="0">
              <a:spcBef>
                <a:spcPts val="0"/>
              </a:spcBef>
              <a:spcAft>
                <a:spcPts val="0"/>
              </a:spcAft>
              <a:buClr>
                <a:srgbClr val="000000"/>
              </a:buClr>
              <a:buSzPts val="4267"/>
              <a:buFont typeface="Arial"/>
              <a:buNone/>
            </a:pPr>
            <a:r>
              <a:rPr lang="en-US" sz="4400" b="1" dirty="0">
                <a:solidFill>
                  <a:schemeClr val="dk2"/>
                </a:solidFill>
                <a:latin typeface="Calibri"/>
                <a:ea typeface="Calibri"/>
                <a:cs typeface="Calibri"/>
                <a:sym typeface="Calibri"/>
              </a:rPr>
              <a:t>Take Some Time to Explore</a:t>
            </a:r>
            <a:endParaRPr sz="4400" dirty="0">
              <a:latin typeface="Calibri"/>
              <a:ea typeface="Calibri"/>
              <a:cs typeface="Calibri"/>
              <a:sym typeface="Calibri"/>
            </a:endParaRPr>
          </a:p>
        </p:txBody>
      </p:sp>
      <p:sp>
        <p:nvSpPr>
          <p:cNvPr id="7" name="Google Shape;144;p21">
            <a:extLst>
              <a:ext uri="{FF2B5EF4-FFF2-40B4-BE49-F238E27FC236}">
                <a16:creationId xmlns:a16="http://schemas.microsoft.com/office/drawing/2014/main" id="{9451DD2F-7150-457E-BF54-812BBFBDB94F}"/>
              </a:ext>
            </a:extLst>
          </p:cNvPr>
          <p:cNvSpPr/>
          <p:nvPr/>
        </p:nvSpPr>
        <p:spPr>
          <a:xfrm>
            <a:off x="10794900" y="5805900"/>
            <a:ext cx="1016100" cy="899700"/>
          </a:xfrm>
          <a:prstGeom prst="octagon">
            <a:avLst>
              <a:gd name="adj" fmla="val 29289"/>
            </a:avLst>
          </a:prstGeom>
          <a:solidFill>
            <a:srgbClr val="FF00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4"/>
          <p:cNvSpPr txBox="1">
            <a:spLocks noGrp="1"/>
          </p:cNvSpPr>
          <p:nvPr>
            <p:ph type="title"/>
          </p:nvPr>
        </p:nvSpPr>
        <p:spPr>
          <a:xfrm>
            <a:off x="4470400" y="1333500"/>
            <a:ext cx="7340600" cy="19939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Thank You for Your Professional Attention</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55"/>
          <p:cNvSpPr txBox="1">
            <a:spLocks noGrp="1"/>
          </p:cNvSpPr>
          <p:nvPr>
            <p:ph type="title"/>
          </p:nvPr>
        </p:nvSpPr>
        <p:spPr>
          <a:xfrm>
            <a:off x="381000" y="1010056"/>
            <a:ext cx="11430000" cy="106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dirty="0"/>
              <a:t>Resources</a:t>
            </a:r>
            <a:endParaRPr dirty="0"/>
          </a:p>
        </p:txBody>
      </p:sp>
      <p:sp>
        <p:nvSpPr>
          <p:cNvPr id="449" name="Google Shape;449;p55"/>
          <p:cNvSpPr txBox="1">
            <a:spLocks noGrp="1"/>
          </p:cNvSpPr>
          <p:nvPr>
            <p:ph type="body" idx="1"/>
          </p:nvPr>
        </p:nvSpPr>
        <p:spPr>
          <a:xfrm>
            <a:off x="381000" y="2057400"/>
            <a:ext cx="11430000" cy="4648200"/>
          </a:xfrm>
          <a:prstGeom prst="rect">
            <a:avLst/>
          </a:prstGeom>
        </p:spPr>
        <p:txBody>
          <a:bodyPr spcFirstLastPara="1" wrap="square" lIns="91425" tIns="45700" rIns="91425" bIns="45700" anchor="t" anchorCtr="0">
            <a:noAutofit/>
          </a:bodyPr>
          <a:lstStyle/>
          <a:p>
            <a:pPr indent="-457200">
              <a:buSzPct val="100000"/>
            </a:pPr>
            <a:r>
              <a:rPr lang="en-US" sz="3200" u="sng" dirty="0">
                <a:solidFill>
                  <a:schemeClr val="accent1"/>
                </a:solidFill>
                <a:hlinkClick r:id="rId3">
                  <a:extLst>
                    <a:ext uri="{A12FA001-AC4F-418D-AE19-62706E023703}">
                      <ahyp:hlinkClr xmlns:ahyp="http://schemas.microsoft.com/office/drawing/2018/hyperlinkcolor" val="tx"/>
                    </a:ext>
                  </a:extLst>
                </a:hlinkClick>
              </a:rPr>
              <a:t>https://www.readingrockets.org/article/simple-view-reading</a:t>
            </a:r>
            <a:endParaRPr sz="3200" dirty="0">
              <a:solidFill>
                <a:schemeClr val="accent1"/>
              </a:solidFill>
            </a:endParaRPr>
          </a:p>
          <a:p>
            <a:pPr indent="-457200">
              <a:buSzPct val="100000"/>
            </a:pPr>
            <a:r>
              <a:rPr lang="en-US" sz="3200" dirty="0">
                <a:solidFill>
                  <a:schemeClr val="accent1"/>
                </a:solidFill>
              </a:rPr>
              <a:t>Simple View of Reading, Gough &amp; Tunmer, 1986</a:t>
            </a:r>
            <a:endParaRPr sz="3200" dirty="0">
              <a:solidFill>
                <a:schemeClr val="accent1"/>
              </a:solidFill>
            </a:endParaRPr>
          </a:p>
          <a:p>
            <a:pPr indent="-457200">
              <a:buSzPct val="100000"/>
            </a:pPr>
            <a:r>
              <a:rPr lang="en-US" sz="3200" dirty="0">
                <a:solidFill>
                  <a:schemeClr val="accent1"/>
                </a:solidFill>
              </a:rPr>
              <a:t>The Reading Rope, Scarborough, 2001</a:t>
            </a:r>
            <a:endParaRPr sz="3200" dirty="0">
              <a:solidFill>
                <a:schemeClr val="accent1"/>
              </a:solidFill>
            </a:endParaRPr>
          </a:p>
          <a:p>
            <a:pPr indent="-457200">
              <a:buSzPct val="100000"/>
            </a:pPr>
            <a:r>
              <a:rPr lang="en-US" sz="3200" dirty="0">
                <a:solidFill>
                  <a:schemeClr val="accent1"/>
                </a:solidFill>
              </a:rPr>
              <a:t>Reading and the Brain, Deheane, 2010</a:t>
            </a:r>
            <a:endParaRPr sz="3200" dirty="0">
              <a:solidFill>
                <a:schemeClr val="accent1"/>
              </a:solidFill>
            </a:endParaRPr>
          </a:p>
          <a:p>
            <a:pPr indent="-457200">
              <a:buSzPct val="100000"/>
            </a:pPr>
            <a:r>
              <a:rPr lang="en-US" sz="3200" dirty="0">
                <a:solidFill>
                  <a:schemeClr val="accent1"/>
                </a:solidFill>
              </a:rPr>
              <a:t>Reading Rockets </a:t>
            </a:r>
            <a:r>
              <a:rPr lang="en-US" sz="3200" u="sng" dirty="0">
                <a:solidFill>
                  <a:schemeClr val="accent1"/>
                </a:solidFill>
                <a:hlinkClick r:id="rId4">
                  <a:extLst>
                    <a:ext uri="{A12FA001-AC4F-418D-AE19-62706E023703}">
                      <ahyp:hlinkClr xmlns:ahyp="http://schemas.microsoft.com/office/drawing/2018/hyperlinkcolor" val="tx"/>
                    </a:ext>
                  </a:extLst>
                </a:hlinkClick>
              </a:rPr>
              <a:t>https://www.readingrockets.org/teaching/reading101-course/modules/course-modules</a:t>
            </a:r>
            <a:endParaRPr lang="en-US" sz="3200" u="sng" dirty="0">
              <a:solidFill>
                <a:schemeClr val="accent1"/>
              </a:solidFill>
            </a:endParaRPr>
          </a:p>
          <a:p>
            <a:pPr marL="0" lvl="0" indent="0" algn="l" rtl="0">
              <a:spcBef>
                <a:spcPts val="360"/>
              </a:spcBef>
              <a:spcAft>
                <a:spcPts val="0"/>
              </a:spcAft>
              <a:buNone/>
            </a:pPr>
            <a:endParaRPr lang="en-US" sz="1800" u="sng" dirty="0">
              <a:solidFill>
                <a:schemeClr val="accent1"/>
              </a:solidFill>
            </a:endParaRPr>
          </a:p>
          <a:p>
            <a:pPr marL="0" lvl="0" indent="0" algn="l" rtl="0">
              <a:spcBef>
                <a:spcPts val="360"/>
              </a:spcBef>
              <a:spcAft>
                <a:spcPts val="0"/>
              </a:spcAft>
              <a:buNone/>
            </a:pPr>
            <a:endParaRPr sz="2400" dirty="0">
              <a:solidFill>
                <a:schemeClr val="accent1"/>
              </a:solidFill>
            </a:endParaRPr>
          </a:p>
        </p:txBody>
      </p:sp>
      <p:sp>
        <p:nvSpPr>
          <p:cNvPr id="450" name="Google Shape;450;p55"/>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46</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5</a:t>
            </a:fld>
            <a:endParaRPr dirty="0"/>
          </a:p>
        </p:txBody>
      </p:sp>
      <p:sp>
        <p:nvSpPr>
          <p:cNvPr id="83" name="Google Shape;83;p12"/>
          <p:cNvSpPr txBox="1">
            <a:spLocks noGrp="1"/>
          </p:cNvSpPr>
          <p:nvPr>
            <p:ph type="body" idx="1"/>
          </p:nvPr>
        </p:nvSpPr>
        <p:spPr>
          <a:xfrm>
            <a:off x="381000" y="1799068"/>
            <a:ext cx="11430000" cy="4419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360"/>
              </a:spcBef>
              <a:spcAft>
                <a:spcPts val="0"/>
              </a:spcAft>
              <a:buSzPts val="1800"/>
              <a:buNone/>
            </a:pPr>
            <a:r>
              <a:rPr lang="en-US" sz="4000" dirty="0"/>
              <a:t>Participants will </a:t>
            </a:r>
            <a:endParaRPr sz="4000" dirty="0"/>
          </a:p>
          <a:p>
            <a:pPr lvl="0" indent="-419100">
              <a:buSzPct val="100000"/>
            </a:pPr>
            <a:r>
              <a:rPr lang="en-US" sz="3200" dirty="0"/>
              <a:t>Consider the research behind the Simple View of Reading</a:t>
            </a:r>
          </a:p>
          <a:p>
            <a:pPr lvl="0" indent="-419100">
              <a:spcBef>
                <a:spcPts val="0"/>
              </a:spcBef>
              <a:buSzPct val="100000"/>
            </a:pPr>
            <a:r>
              <a:rPr lang="en-US" sz="3200" dirty="0"/>
              <a:t>Understand the interrelated skills needed for developing skilled readers according to the Reading Rope</a:t>
            </a:r>
          </a:p>
          <a:p>
            <a:pPr lvl="0" indent="-419100">
              <a:spcBef>
                <a:spcPts val="0"/>
              </a:spcBef>
              <a:buSzPct val="100000"/>
            </a:pPr>
            <a:r>
              <a:rPr lang="en-US" sz="3200" dirty="0"/>
              <a:t>Explore the science of reading and the Reading Brain</a:t>
            </a:r>
          </a:p>
          <a:p>
            <a:pPr lvl="0" indent="-419100">
              <a:spcBef>
                <a:spcPts val="0"/>
              </a:spcBef>
              <a:buSzPct val="100000"/>
            </a:pPr>
            <a:r>
              <a:rPr lang="en-US" sz="3200" dirty="0"/>
              <a:t>Examine the use of the Flowchart for Literacy Decision Making to determine where to begin instruction for struggling readers </a:t>
            </a:r>
          </a:p>
          <a:p>
            <a:pPr lvl="0" indent="-419100">
              <a:spcBef>
                <a:spcPts val="0"/>
              </a:spcBef>
              <a:buSzPct val="100000"/>
            </a:pPr>
            <a:r>
              <a:rPr lang="en-US" sz="3200" dirty="0"/>
              <a:t>Prepare to gather information to align our instruction for reading with the evidence of what works in reading instruction</a:t>
            </a:r>
          </a:p>
          <a:p>
            <a:pPr marL="457200" lvl="0" indent="0" algn="l" rtl="0">
              <a:lnSpc>
                <a:spcPct val="100000"/>
              </a:lnSpc>
              <a:spcBef>
                <a:spcPts val="360"/>
              </a:spcBef>
              <a:spcAft>
                <a:spcPts val="0"/>
              </a:spcAft>
              <a:buSzPts val="1800"/>
              <a:buNone/>
            </a:pPr>
            <a:endParaRPr sz="3000" dirty="0"/>
          </a:p>
        </p:txBody>
      </p:sp>
      <p:sp>
        <p:nvSpPr>
          <p:cNvPr id="84" name="Google Shape;84;p12"/>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dirty="0"/>
              <a:t>Learner Intentions</a:t>
            </a:r>
            <a:endParaRPr dirty="0"/>
          </a:p>
        </p:txBody>
      </p:sp>
    </p:spTree>
    <p:extLst>
      <p:ext uri="{BB962C8B-B14F-4D97-AF65-F5344CB8AC3E}">
        <p14:creationId xmlns:p14="http://schemas.microsoft.com/office/powerpoint/2010/main" val="375353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3"/>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dirty="0"/>
          </a:p>
        </p:txBody>
      </p:sp>
      <p:sp>
        <p:nvSpPr>
          <p:cNvPr id="91" name="Google Shape;91;p13"/>
          <p:cNvSpPr txBox="1">
            <a:spLocks noGrp="1"/>
          </p:cNvSpPr>
          <p:nvPr>
            <p:ph type="body" idx="1"/>
          </p:nvPr>
        </p:nvSpPr>
        <p:spPr>
          <a:xfrm>
            <a:off x="381000" y="1993548"/>
            <a:ext cx="11430000" cy="4712052"/>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900"/>
              </a:spcBef>
              <a:spcAft>
                <a:spcPts val="0"/>
              </a:spcAft>
              <a:buSzPts val="1800"/>
              <a:buNone/>
            </a:pPr>
            <a:r>
              <a:rPr lang="en-US" sz="4000" dirty="0">
                <a:solidFill>
                  <a:schemeClr val="accent1"/>
                </a:solidFill>
                <a:latin typeface="Calibri" panose="020F0502020204030204" pitchFamily="34" charset="0"/>
                <a:ea typeface="Arial"/>
                <a:cs typeface="Calibri" panose="020F0502020204030204" pitchFamily="34" charset="0"/>
                <a:sym typeface="Arial"/>
              </a:rPr>
              <a:t>The following Missouri Teacher Standards will be addressed today</a:t>
            </a:r>
            <a:endParaRPr sz="40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#1: Content knowledge aligned with appropriate instruction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#2: Student Learning, Growth and Development</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#3: Curriculum Implementation</a:t>
            </a:r>
            <a:endParaRPr sz="3200" dirty="0">
              <a:solidFill>
                <a:schemeClr val="accent1"/>
              </a:solidFill>
              <a:latin typeface="Calibri" panose="020F0502020204030204" pitchFamily="34" charset="0"/>
              <a:ea typeface="Arial"/>
              <a:cs typeface="Calibri" panose="020F0502020204030204" pitchFamily="34" charset="0"/>
              <a:sym typeface="Arial"/>
            </a:endParaRPr>
          </a:p>
          <a:p>
            <a:pPr lvl="0" indent="-457200" algn="l" rtl="0">
              <a:spcBef>
                <a:spcPts val="900"/>
              </a:spcBef>
              <a:spcAft>
                <a:spcPts val="0"/>
              </a:spcAft>
              <a:buSzPct val="100000"/>
              <a:buFont typeface="Arial" panose="020B0604020202020204" pitchFamily="34" charset="0"/>
              <a:buChar char="•"/>
            </a:pPr>
            <a:r>
              <a:rPr lang="en-US" sz="3200" dirty="0">
                <a:solidFill>
                  <a:schemeClr val="accent1"/>
                </a:solidFill>
                <a:latin typeface="Calibri" panose="020F0502020204030204" pitchFamily="34" charset="0"/>
                <a:ea typeface="Arial"/>
                <a:cs typeface="Calibri" panose="020F0502020204030204" pitchFamily="34" charset="0"/>
                <a:sym typeface="Arial"/>
              </a:rPr>
              <a:t>Standard #7: Student Assessment and Data Analysis</a:t>
            </a:r>
            <a:endParaRPr sz="3200" dirty="0">
              <a:solidFill>
                <a:schemeClr val="accent1"/>
              </a:solidFill>
              <a:latin typeface="Calibri" panose="020F0502020204030204" pitchFamily="34" charset="0"/>
              <a:ea typeface="Arial"/>
              <a:cs typeface="Calibri" panose="020F0502020204030204" pitchFamily="34" charset="0"/>
              <a:sym typeface="Arial"/>
            </a:endParaRPr>
          </a:p>
          <a:p>
            <a:pPr marL="0" lvl="0" indent="0" algn="l" rtl="0">
              <a:lnSpc>
                <a:spcPct val="100000"/>
              </a:lnSpc>
              <a:spcBef>
                <a:spcPts val="360"/>
              </a:spcBef>
              <a:spcAft>
                <a:spcPts val="0"/>
              </a:spcAft>
              <a:buSzPts val="1800"/>
              <a:buNone/>
            </a:pPr>
            <a:endParaRPr dirty="0"/>
          </a:p>
        </p:txBody>
      </p:sp>
      <p:sp>
        <p:nvSpPr>
          <p:cNvPr id="92" name="Google Shape;92;p13"/>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dirty="0"/>
              <a:t>Missouri Teacher Standards</a:t>
            </a:r>
            <a:endParaRPr dirty="0"/>
          </a:p>
        </p:txBody>
      </p:sp>
    </p:spTree>
    <p:extLst>
      <p:ext uri="{BB962C8B-B14F-4D97-AF65-F5344CB8AC3E}">
        <p14:creationId xmlns:p14="http://schemas.microsoft.com/office/powerpoint/2010/main" val="275602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7</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present</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Turn cell phone off or silence</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Minimize sidebar conversations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Take care of personal needs with minimal distractions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dirty="0">
                <a:latin typeface="Calibri" panose="020F0502020204030204" pitchFamily="34" charset="0"/>
                <a:cs typeface="Calibri" panose="020F0502020204030204" pitchFamily="34" charset="0"/>
              </a:rPr>
              <a:t>Ask questions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Have open hearts and open minds</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dirty="0">
                <a:solidFill>
                  <a:srgbClr val="004B8D"/>
                </a:solidFill>
                <a:latin typeface="Calibri" panose="020F0502020204030204" pitchFamily="34" charset="0"/>
                <a:cs typeface="Calibri" panose="020F0502020204030204" pitchFamily="34" charset="0"/>
              </a:rPr>
              <a:t>Be patient</a:t>
            </a:r>
            <a:endParaRPr sz="3600" dirty="0">
              <a:solidFill>
                <a:srgbClr val="004B8D"/>
              </a:solidFill>
              <a:latin typeface="Calibri" panose="020F0502020204030204" pitchFamily="34" charset="0"/>
              <a:cs typeface="Calibri" panose="020F0502020204030204" pitchFamily="34" charset="0"/>
            </a:endParaRPr>
          </a:p>
          <a:p>
            <a:pPr marL="0" lvl="0" indent="0" algn="l" rtl="0">
              <a:lnSpc>
                <a:spcPct val="100000"/>
              </a:lnSpc>
              <a:spcBef>
                <a:spcPts val="360"/>
              </a:spcBef>
              <a:spcAft>
                <a:spcPts val="0"/>
              </a:spcAft>
              <a:buSzPts val="1800"/>
              <a:buNone/>
            </a:pPr>
            <a:endParaRPr sz="3000" dirty="0"/>
          </a:p>
        </p:txBody>
      </p:sp>
      <p:sp>
        <p:nvSpPr>
          <p:cNvPr id="100" name="Google Shape;100;p14"/>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5330" dirty="0"/>
              <a:t>Norms</a:t>
            </a:r>
            <a:r>
              <a:rPr lang="en-US" dirty="0"/>
              <a:t> </a:t>
            </a:r>
            <a:endParaRPr dirty="0"/>
          </a:p>
        </p:txBody>
      </p:sp>
    </p:spTree>
    <p:extLst>
      <p:ext uri="{BB962C8B-B14F-4D97-AF65-F5344CB8AC3E}">
        <p14:creationId xmlns:p14="http://schemas.microsoft.com/office/powerpoint/2010/main" val="24581379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4"/>
          <p:cNvSpPr txBox="1">
            <a:spLocks noGrp="1"/>
          </p:cNvSpPr>
          <p:nvPr>
            <p:ph type="sldNum" idx="12"/>
          </p:nvPr>
        </p:nvSpPr>
        <p:spPr>
          <a:xfrm>
            <a:off x="203200" y="177800"/>
            <a:ext cx="10161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dirty="0"/>
          </a:p>
        </p:txBody>
      </p:sp>
      <p:sp>
        <p:nvSpPr>
          <p:cNvPr id="99" name="Google Shape;99;p14"/>
          <p:cNvSpPr txBox="1">
            <a:spLocks noGrp="1"/>
          </p:cNvSpPr>
          <p:nvPr>
            <p:ph type="body" idx="1"/>
          </p:nvPr>
        </p:nvSpPr>
        <p:spPr>
          <a:xfrm>
            <a:off x="381000" y="2159000"/>
            <a:ext cx="11430000" cy="4546600"/>
          </a:xfrm>
          <a:prstGeom prst="rect">
            <a:avLst/>
          </a:prstGeom>
          <a:noFill/>
          <a:ln>
            <a:noFill/>
          </a:ln>
        </p:spPr>
        <p:txBody>
          <a:bodyPr spcFirstLastPara="1" wrap="square" lIns="91425" tIns="45700" rIns="91425" bIns="45700" anchor="t" anchorCtr="0">
            <a:noAutofit/>
          </a:bodyPr>
          <a:lstStyle/>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A</a:t>
            </a:r>
            <a:r>
              <a:rPr lang="en-US" sz="3600" dirty="0">
                <a:solidFill>
                  <a:srgbClr val="004B8D"/>
                </a:solidFill>
                <a:latin typeface="Calibri" panose="020F0502020204030204" pitchFamily="34" charset="0"/>
                <a:cs typeface="Calibri" panose="020F0502020204030204" pitchFamily="34" charset="0"/>
              </a:rPr>
              <a:t>sk questions using chat box or unmute</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E</a:t>
            </a:r>
            <a:r>
              <a:rPr lang="en-US" sz="3600" dirty="0">
                <a:solidFill>
                  <a:srgbClr val="004B8D"/>
                </a:solidFill>
                <a:latin typeface="Calibri" panose="020F0502020204030204" pitchFamily="34" charset="0"/>
                <a:cs typeface="Calibri" panose="020F0502020204030204" pitchFamily="34" charset="0"/>
              </a:rPr>
              <a:t>ngage fully using the clock icon should you need to step away</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solidFill>
                  <a:srgbClr val="004B8D"/>
                </a:solidFill>
                <a:latin typeface="Calibri" panose="020F0502020204030204" pitchFamily="34" charset="0"/>
                <a:cs typeface="Calibri" panose="020F0502020204030204" pitchFamily="34" charset="0"/>
              </a:rPr>
              <a:t>I</a:t>
            </a:r>
            <a:r>
              <a:rPr lang="en-US" sz="3600" dirty="0">
                <a:solidFill>
                  <a:srgbClr val="004B8D"/>
                </a:solidFill>
                <a:latin typeface="Calibri" panose="020F0502020204030204" pitchFamily="34" charset="0"/>
                <a:cs typeface="Calibri" panose="020F0502020204030204" pitchFamily="34" charset="0"/>
              </a:rPr>
              <a:t>ntegrate new information</a:t>
            </a:r>
            <a:endParaRPr sz="3600" dirty="0">
              <a:solidFill>
                <a:srgbClr val="004B8D"/>
              </a:solidFill>
              <a:latin typeface="Calibri" panose="020F0502020204030204" pitchFamily="34" charset="0"/>
              <a:cs typeface="Calibri" panose="020F0502020204030204" pitchFamily="34" charset="0"/>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O</a:t>
            </a:r>
            <a:r>
              <a:rPr lang="en-US" sz="3600" dirty="0">
                <a:latin typeface="Calibri" panose="020F0502020204030204" pitchFamily="34" charset="0"/>
                <a:cs typeface="Calibri" panose="020F0502020204030204" pitchFamily="34" charset="0"/>
              </a:rPr>
              <a:t>pen your mind to diverse views</a:t>
            </a:r>
            <a:endParaRPr sz="3600" dirty="0">
              <a:solidFill>
                <a:srgbClr val="00B050"/>
              </a:solidFill>
              <a:latin typeface="Calibri" panose="020F0502020204030204" pitchFamily="34" charset="0"/>
              <a:ea typeface="Arial"/>
              <a:cs typeface="Calibri" panose="020F0502020204030204" pitchFamily="34" charset="0"/>
              <a:sym typeface="Arial"/>
            </a:endParaRPr>
          </a:p>
          <a:p>
            <a:pPr indent="-457200">
              <a:lnSpc>
                <a:spcPct val="115000"/>
              </a:lnSpc>
              <a:spcBef>
                <a:spcPts val="0"/>
              </a:spcBef>
              <a:buSzPct val="100000"/>
            </a:pPr>
            <a:r>
              <a:rPr lang="en-US" sz="3600" b="1" dirty="0">
                <a:latin typeface="Calibri" panose="020F0502020204030204" pitchFamily="34" charset="0"/>
                <a:cs typeface="Calibri" panose="020F0502020204030204" pitchFamily="34" charset="0"/>
              </a:rPr>
              <a:t>U</a:t>
            </a:r>
            <a:r>
              <a:rPr lang="en-US" sz="3600" dirty="0">
                <a:latin typeface="Calibri" panose="020F0502020204030204" pitchFamily="34" charset="0"/>
                <a:cs typeface="Calibri" panose="020F0502020204030204" pitchFamily="34" charset="0"/>
              </a:rPr>
              <a:t>tilize what you learn</a:t>
            </a:r>
            <a:endParaRPr lang="en-US" sz="3000" dirty="0"/>
          </a:p>
          <a:p>
            <a:pPr marL="44450" lvl="0" indent="0">
              <a:spcBef>
                <a:spcPts val="1350"/>
              </a:spcBef>
              <a:buClr>
                <a:srgbClr val="000000"/>
              </a:buClr>
              <a:buSzPts val="2900"/>
              <a:buNone/>
            </a:pPr>
            <a:r>
              <a:rPr lang="en-US" sz="1400" dirty="0"/>
              <a:t>Adapted from: Mallia, G. (2013). The social classroom: Integrating Social Network Use in Education.</a:t>
            </a:r>
          </a:p>
        </p:txBody>
      </p:sp>
      <p:sp>
        <p:nvSpPr>
          <p:cNvPr id="100" name="Google Shape;100;p14"/>
          <p:cNvSpPr txBox="1">
            <a:spLocks noGrp="1"/>
          </p:cNvSpPr>
          <p:nvPr>
            <p:ph type="title"/>
          </p:nvPr>
        </p:nvSpPr>
        <p:spPr>
          <a:xfrm>
            <a:off x="381000" y="990600"/>
            <a:ext cx="11430000" cy="1066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333"/>
              <a:buNone/>
            </a:pPr>
            <a:r>
              <a:rPr lang="en-US" sz="5330" dirty="0"/>
              <a:t>Virtual Norms </a:t>
            </a:r>
            <a:endParaRPr sz="5330" dirty="0"/>
          </a:p>
        </p:txBody>
      </p:sp>
    </p:spTree>
    <p:extLst>
      <p:ext uri="{BB962C8B-B14F-4D97-AF65-F5344CB8AC3E}">
        <p14:creationId xmlns:p14="http://schemas.microsoft.com/office/powerpoint/2010/main" val="2859294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sldNum" idx="12"/>
          </p:nvPr>
        </p:nvSpPr>
        <p:spPr>
          <a:xfrm>
            <a:off x="203200" y="177800"/>
            <a:ext cx="10161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t>9</a:t>
            </a:fld>
            <a:endParaRPr dirty="0"/>
          </a:p>
        </p:txBody>
      </p:sp>
      <p:sp>
        <p:nvSpPr>
          <p:cNvPr id="121" name="Google Shape;121;p18"/>
          <p:cNvSpPr txBox="1">
            <a:spLocks noGrp="1"/>
          </p:cNvSpPr>
          <p:nvPr>
            <p:ph type="body" idx="1"/>
          </p:nvPr>
        </p:nvSpPr>
        <p:spPr>
          <a:xfrm>
            <a:off x="381000" y="907775"/>
            <a:ext cx="11430000" cy="5797825"/>
          </a:xfrm>
          <a:prstGeom prst="rect">
            <a:avLst/>
          </a:prstGeom>
          <a:noFill/>
        </p:spPr>
        <p:txBody>
          <a:bodyPr spcFirstLastPara="1" wrap="square" lIns="91425" tIns="45700" rIns="91425" bIns="45700" anchor="t" anchorCtr="0">
            <a:noAutofit/>
          </a:bodyPr>
          <a:lstStyle/>
          <a:p>
            <a:pPr marL="0" lvl="0" indent="0" algn="l" rtl="0">
              <a:spcBef>
                <a:spcPts val="360"/>
              </a:spcBef>
              <a:spcAft>
                <a:spcPts val="0"/>
              </a:spcAft>
              <a:buNone/>
            </a:pPr>
            <a:endParaRPr sz="2400" dirty="0"/>
          </a:p>
          <a:p>
            <a:pPr marL="0" lvl="0" indent="0" algn="l" rtl="0">
              <a:spcBef>
                <a:spcPts val="360"/>
              </a:spcBef>
              <a:spcAft>
                <a:spcPts val="0"/>
              </a:spcAft>
              <a:buNone/>
            </a:pPr>
            <a:r>
              <a:rPr lang="en-US" sz="2400" dirty="0"/>
              <a:t>   </a:t>
            </a:r>
            <a:r>
              <a:rPr lang="en-US" sz="5330" dirty="0"/>
              <a:t>Child at kindergarten screening</a:t>
            </a:r>
            <a:endParaRPr sz="5330" dirty="0"/>
          </a:p>
          <a:p>
            <a:pPr marL="0" lvl="0" indent="0" algn="ctr" rtl="0">
              <a:spcBef>
                <a:spcPts val="360"/>
              </a:spcBef>
              <a:spcAft>
                <a:spcPts val="0"/>
              </a:spcAft>
              <a:buNone/>
            </a:pPr>
            <a:r>
              <a:rPr lang="en-US" sz="4000" dirty="0"/>
              <a:t>      “ I don’t know how to make books talk to me yet.”</a:t>
            </a:r>
            <a:endParaRPr sz="4000" dirty="0"/>
          </a:p>
          <a:p>
            <a:pPr marL="0" lvl="0" indent="0" algn="l" rtl="0">
              <a:spcBef>
                <a:spcPts val="360"/>
              </a:spcBef>
              <a:spcAft>
                <a:spcPts val="0"/>
              </a:spcAft>
              <a:buNone/>
            </a:pPr>
            <a:endParaRPr sz="3600" dirty="0"/>
          </a:p>
          <a:p>
            <a:pPr marL="0" lvl="0" indent="0" algn="l" rtl="0">
              <a:spcBef>
                <a:spcPts val="360"/>
              </a:spcBef>
              <a:spcAft>
                <a:spcPts val="0"/>
              </a:spcAft>
              <a:buNone/>
            </a:pPr>
            <a:r>
              <a:rPr lang="en-US" sz="3600" dirty="0"/>
              <a:t>   </a:t>
            </a:r>
            <a:r>
              <a:rPr lang="en-US" sz="5330" dirty="0"/>
              <a:t>Remember, this is what we do,</a:t>
            </a:r>
            <a:endParaRPr sz="5330" dirty="0"/>
          </a:p>
          <a:p>
            <a:pPr marL="0" lvl="0" indent="0" algn="ctr" rtl="0">
              <a:spcBef>
                <a:spcPts val="360"/>
              </a:spcBef>
              <a:spcAft>
                <a:spcPts val="0"/>
              </a:spcAft>
              <a:buNone/>
            </a:pPr>
            <a:r>
              <a:rPr lang="en-US" sz="4000" dirty="0"/>
              <a:t>       “We help make the books talk to the kids.”</a:t>
            </a:r>
            <a:endParaRPr sz="4000" dirty="0"/>
          </a:p>
          <a:p>
            <a:pPr marL="0" lvl="0" indent="0" algn="ctr" rtl="0">
              <a:spcBef>
                <a:spcPts val="360"/>
              </a:spcBef>
              <a:spcAft>
                <a:spcPts val="0"/>
              </a:spcAft>
              <a:buNone/>
            </a:pPr>
            <a:endParaRPr lang="en-US" sz="3600" dirty="0"/>
          </a:p>
          <a:p>
            <a:pPr marL="0" lvl="0" indent="0" algn="ctr" rtl="0">
              <a:spcBef>
                <a:spcPts val="360"/>
              </a:spcBef>
              <a:spcAft>
                <a:spcPts val="0"/>
              </a:spcAft>
              <a:buNone/>
            </a:pPr>
            <a:endParaRPr sz="3600" dirty="0"/>
          </a:p>
          <a:p>
            <a:pPr marL="0" lvl="0" indent="0" algn="ctr" rtl="0">
              <a:spcBef>
                <a:spcPts val="360"/>
              </a:spcBef>
              <a:spcAft>
                <a:spcPts val="0"/>
              </a:spcAft>
              <a:buNone/>
            </a:pPr>
            <a:r>
              <a:rPr lang="en-US" sz="2400" dirty="0"/>
              <a:t>                                                                         Emily Twiehause </a:t>
            </a:r>
            <a:r>
              <a:rPr lang="en-US" sz="2200" dirty="0"/>
              <a:t>- Instructional Coach</a:t>
            </a:r>
            <a:endParaRPr sz="2200" dirty="0"/>
          </a:p>
        </p:txBody>
      </p:sp>
    </p:spTree>
  </p:cSld>
  <p:clrMapOvr>
    <a:masterClrMapping/>
  </p:clrMapOvr>
</p:sld>
</file>

<file path=ppt/theme/theme1.xml><?xml version="1.0" encoding="utf-8"?>
<a:theme xmlns:a="http://schemas.openxmlformats.org/drawingml/2006/main" name="Content Layouts">
  <a:themeElements>
    <a:clrScheme name="DESE PPT Colors">
      <a:dk1>
        <a:srgbClr val="004B8D"/>
      </a:dk1>
      <a:lt1>
        <a:srgbClr val="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747</TotalTime>
  <Words>9613</Words>
  <Application>Microsoft Office PowerPoint</Application>
  <PresentationFormat>Widescreen</PresentationFormat>
  <Paragraphs>560</Paragraphs>
  <Slides>46</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Caveat</vt:lpstr>
      <vt:lpstr>Arial</vt:lpstr>
      <vt:lpstr>Century Gothic</vt:lpstr>
      <vt:lpstr>Calibri</vt:lpstr>
      <vt:lpstr>Courier New</vt:lpstr>
      <vt:lpstr>Pangolin</vt:lpstr>
      <vt:lpstr>Verdana</vt:lpstr>
      <vt:lpstr>Poppins</vt:lpstr>
      <vt:lpstr>Noto Sans Symbols</vt:lpstr>
      <vt:lpstr>Content Layouts</vt:lpstr>
      <vt:lpstr>What You Will Need</vt:lpstr>
      <vt:lpstr>What You Will Need</vt:lpstr>
      <vt:lpstr>Introduction</vt:lpstr>
      <vt:lpstr>Welcome and Introductions</vt:lpstr>
      <vt:lpstr>Learner Intentions</vt:lpstr>
      <vt:lpstr>Missouri Teacher Standards</vt:lpstr>
      <vt:lpstr>Norms </vt:lpstr>
      <vt:lpstr>Virtual Norms </vt:lpstr>
      <vt:lpstr>PowerPoint Presentation</vt:lpstr>
      <vt:lpstr>What is Reading?</vt:lpstr>
      <vt:lpstr>PowerPoint Presentation</vt:lpstr>
      <vt:lpstr>PowerPoint Presentation</vt:lpstr>
      <vt:lpstr>Sharing Thoughts </vt:lpstr>
      <vt:lpstr>Simple View of Reading </vt:lpstr>
      <vt:lpstr>Simple View of Reading </vt:lpstr>
      <vt:lpstr>Reading Rope </vt:lpstr>
      <vt:lpstr>Brain Imaging and Reading </vt:lpstr>
      <vt:lpstr>PowerPoint Presentation</vt:lpstr>
      <vt:lpstr>Dr. Stanislas Dehaene  “Reading in the Brain”</vt:lpstr>
      <vt:lpstr>What is Reading?</vt:lpstr>
      <vt:lpstr>PowerPoint Presentation</vt:lpstr>
      <vt:lpstr>Characteristics of Poor Readers </vt:lpstr>
      <vt:lpstr>Do You Recognize These?</vt:lpstr>
      <vt:lpstr>Do You Recognize These?</vt:lpstr>
      <vt:lpstr>PowerPoint Presentation</vt:lpstr>
      <vt:lpstr>PowerPoint Presentation</vt:lpstr>
      <vt:lpstr>PowerPoint Presentation</vt:lpstr>
      <vt:lpstr>Reading Foundations</vt:lpstr>
      <vt:lpstr>Reading Foundations</vt:lpstr>
      <vt:lpstr>PowerPoint Presentation</vt:lpstr>
      <vt:lpstr>PowerPoint Presentation</vt:lpstr>
      <vt:lpstr>Combining Research to Practice</vt:lpstr>
      <vt:lpstr>Developing Fluency for Strong Comprehension  </vt:lpstr>
      <vt:lpstr>When Reading Comprehension is Low</vt:lpstr>
      <vt:lpstr>Low Oral Reading Rate</vt:lpstr>
      <vt:lpstr>When Phonics is Low</vt:lpstr>
      <vt:lpstr>Phonemic Awareness in Addition to Phonics</vt:lpstr>
      <vt:lpstr>PowerPoint Presentation</vt:lpstr>
      <vt:lpstr>PowerPoint Presentation</vt:lpstr>
      <vt:lpstr>What Works in Reading Instruction</vt:lpstr>
      <vt:lpstr>What is Reading?</vt:lpstr>
      <vt:lpstr>PowerPoint Presentation</vt:lpstr>
      <vt:lpstr>Components of Effective Literacy</vt:lpstr>
      <vt:lpstr>Examples for Practice</vt:lpstr>
      <vt:lpstr>Thank You for Your Professional Attention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Jackson,Jane A</dc:creator>
  <cp:lastModifiedBy>cherylawrinkle@gmail.com</cp:lastModifiedBy>
  <cp:revision>304</cp:revision>
  <dcterms:modified xsi:type="dcterms:W3CDTF">2022-02-23T00:52:12Z</dcterms:modified>
</cp:coreProperties>
</file>