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6" r:id="rId1"/>
    <p:sldMasterId id="2147483873" r:id="rId2"/>
    <p:sldMasterId id="2147483885" r:id="rId3"/>
    <p:sldMasterId id="2147483903" r:id="rId4"/>
    <p:sldMasterId id="2147483915" r:id="rId5"/>
  </p:sldMasterIdLst>
  <p:notesMasterIdLst>
    <p:notesMasterId r:id="rId65"/>
  </p:notesMasterIdLst>
  <p:sldIdLst>
    <p:sldId id="401" r:id="rId6"/>
    <p:sldId id="403" r:id="rId7"/>
    <p:sldId id="404" r:id="rId8"/>
    <p:sldId id="405" r:id="rId9"/>
    <p:sldId id="407" r:id="rId10"/>
    <p:sldId id="408" r:id="rId11"/>
    <p:sldId id="409" r:id="rId12"/>
    <p:sldId id="402" r:id="rId13"/>
    <p:sldId id="410" r:id="rId14"/>
    <p:sldId id="411" r:id="rId15"/>
    <p:sldId id="457" r:id="rId16"/>
    <p:sldId id="412" r:id="rId17"/>
    <p:sldId id="413" r:id="rId18"/>
    <p:sldId id="414" r:id="rId19"/>
    <p:sldId id="415" r:id="rId20"/>
    <p:sldId id="416" r:id="rId21"/>
    <p:sldId id="417" r:id="rId22"/>
    <p:sldId id="455" r:id="rId23"/>
    <p:sldId id="456" r:id="rId24"/>
    <p:sldId id="420" r:id="rId25"/>
    <p:sldId id="458" r:id="rId26"/>
    <p:sldId id="459" r:id="rId27"/>
    <p:sldId id="421" r:id="rId28"/>
    <p:sldId id="422" r:id="rId29"/>
    <p:sldId id="423" r:id="rId30"/>
    <p:sldId id="424" r:id="rId31"/>
    <p:sldId id="426" r:id="rId32"/>
    <p:sldId id="425" r:id="rId33"/>
    <p:sldId id="427" r:id="rId34"/>
    <p:sldId id="428" r:id="rId35"/>
    <p:sldId id="429" r:id="rId36"/>
    <p:sldId id="430" r:id="rId37"/>
    <p:sldId id="460" r:id="rId38"/>
    <p:sldId id="461" r:id="rId39"/>
    <p:sldId id="431" r:id="rId40"/>
    <p:sldId id="432" r:id="rId41"/>
    <p:sldId id="433" r:id="rId42"/>
    <p:sldId id="434" r:id="rId43"/>
    <p:sldId id="435" r:id="rId44"/>
    <p:sldId id="436" r:id="rId45"/>
    <p:sldId id="437" r:id="rId46"/>
    <p:sldId id="438" r:id="rId47"/>
    <p:sldId id="439" r:id="rId48"/>
    <p:sldId id="440" r:id="rId49"/>
    <p:sldId id="441" r:id="rId50"/>
    <p:sldId id="442" r:id="rId51"/>
    <p:sldId id="443" r:id="rId52"/>
    <p:sldId id="444" r:id="rId53"/>
    <p:sldId id="445" r:id="rId54"/>
    <p:sldId id="446" r:id="rId55"/>
    <p:sldId id="447" r:id="rId56"/>
    <p:sldId id="448" r:id="rId57"/>
    <p:sldId id="449" r:id="rId58"/>
    <p:sldId id="309" r:id="rId59"/>
    <p:sldId id="462" r:id="rId60"/>
    <p:sldId id="452" r:id="rId61"/>
    <p:sldId id="453" r:id="rId62"/>
    <p:sldId id="451" r:id="rId63"/>
    <p:sldId id="454" r:id="rId6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di Arnold" initials="JA" lastIdx="1" clrIdx="0">
    <p:extLst>
      <p:ext uri="{19B8F6BF-5375-455C-9EA6-DF929625EA0E}">
        <p15:presenceInfo xmlns:p15="http://schemas.microsoft.com/office/powerpoint/2012/main" userId="S-1-5-21-20713206-1263413069-421607344-234520" providerId="AD"/>
      </p:ext>
    </p:extLst>
  </p:cmAuthor>
  <p:cmAuthor id="2" name="CYNTHIA" initials="C" lastIdx="1" clrIdx="1">
    <p:extLst>
      <p:ext uri="{19B8F6BF-5375-455C-9EA6-DF929625EA0E}">
        <p15:presenceInfo xmlns:p15="http://schemas.microsoft.com/office/powerpoint/2012/main" userId="CYNTH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69926" autoAdjust="0"/>
  </p:normalViewPr>
  <p:slideViewPr>
    <p:cSldViewPr snapToGrid="0" snapToObjects="1">
      <p:cViewPr>
        <p:scale>
          <a:sx n="44" d="100"/>
          <a:sy n="44" d="100"/>
        </p:scale>
        <p:origin x="1756" y="36"/>
      </p:cViewPr>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commentAuthors" Target="commentAuthor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8C039D-DA04-432E-A531-D0CAD583CF6E}"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C69F2B28-81C6-406B-8BE5-CE69B3E413AE}">
      <dgm:prSet phldrT="[Text]" custT="1"/>
      <dgm:spPr/>
      <dgm:t>
        <a:bodyPr/>
        <a:lstStyle/>
        <a:p>
          <a:pPr>
            <a:buClr>
              <a:schemeClr val="dk1"/>
            </a:buClr>
            <a:buSzPts val="800"/>
          </a:pPr>
          <a:r>
            <a:rPr lang="en-US" sz="2000" kern="1200" dirty="0">
              <a:solidFill>
                <a:prstClr val="black"/>
              </a:solidFill>
              <a:latin typeface="Tw Cen MT" panose="020B0602020104020603" pitchFamily="34" charset="0"/>
              <a:ea typeface="Calibri"/>
              <a:cs typeface="Calibri"/>
              <a:sym typeface="Calibri"/>
            </a:rPr>
            <a:t>Teacher</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beliefs</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about</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their</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students</a:t>
          </a:r>
          <a:r>
            <a:rPr lang="en-US" sz="2000" kern="1200" dirty="0">
              <a:solidFill>
                <a:schemeClr val="dk1"/>
              </a:solidFill>
              <a:latin typeface="Calibri"/>
              <a:ea typeface="Calibri"/>
              <a:cs typeface="Calibri"/>
              <a:sym typeface="Calibri"/>
            </a:rPr>
            <a:t> </a:t>
          </a:r>
          <a:br>
            <a:rPr lang="en-US" sz="2000" kern="1200" dirty="0">
              <a:solidFill>
                <a:schemeClr val="dk1"/>
              </a:solidFill>
              <a:latin typeface="Calibri"/>
              <a:ea typeface="Calibri"/>
              <a:cs typeface="Calibri"/>
              <a:sym typeface="Calibri"/>
            </a:rPr>
          </a:br>
          <a:r>
            <a:rPr lang="en-US" sz="2000" kern="1200" dirty="0">
              <a:solidFill>
                <a:prstClr val="black"/>
              </a:solidFill>
              <a:latin typeface="Tw Cen MT" panose="020B0602020104020603" pitchFamily="34" charset="0"/>
              <a:ea typeface="Calibri"/>
              <a:cs typeface="Calibri"/>
              <a:sym typeface="Calibri"/>
            </a:rPr>
            <a:t>(x </a:t>
          </a:r>
          <a:r>
            <a:rPr lang="en-US" sz="2000" kern="1200" dirty="0">
              <a:solidFill>
                <a:schemeClr val="accent4"/>
              </a:solidFill>
              <a:latin typeface="Tw Cen MT" panose="020B0602020104020603" pitchFamily="34" charset="0"/>
              <a:ea typeface="Calibri"/>
              <a:cs typeface="Calibri"/>
              <a:sym typeface="Calibri"/>
            </a:rPr>
            <a:t>20</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students</a:t>
          </a:r>
          <a:r>
            <a:rPr lang="en-US" sz="2000" kern="1200" dirty="0">
              <a:solidFill>
                <a:schemeClr val="dk1"/>
              </a:solidFill>
              <a:latin typeface="Calibri"/>
              <a:ea typeface="Calibri"/>
              <a:cs typeface="Calibri"/>
              <a:sym typeface="Calibri"/>
            </a:rPr>
            <a:t>)</a:t>
          </a:r>
          <a:endParaRPr lang="en-US" sz="2000" kern="1200" dirty="0"/>
        </a:p>
      </dgm:t>
    </dgm:pt>
    <dgm:pt modelId="{DA423A56-8BB7-4B48-AA3C-3E1ED4A5371D}" type="parTrans" cxnId="{0E12727B-9931-48C2-85C4-77E9778EED8C}">
      <dgm:prSet/>
      <dgm:spPr/>
      <dgm:t>
        <a:bodyPr/>
        <a:lstStyle/>
        <a:p>
          <a:endParaRPr lang="en-US" sz="2000"/>
        </a:p>
      </dgm:t>
    </dgm:pt>
    <dgm:pt modelId="{E8DD1DEE-7351-4E52-B08F-F6F4654FB097}" type="sibTrans" cxnId="{0E12727B-9931-48C2-85C4-77E9778EED8C}">
      <dgm:prSet/>
      <dgm:spPr/>
      <dgm:t>
        <a:bodyPr/>
        <a:lstStyle/>
        <a:p>
          <a:endParaRPr lang="en-US" sz="2000"/>
        </a:p>
      </dgm:t>
    </dgm:pt>
    <dgm:pt modelId="{EB2A9EA6-BE16-4CAF-8525-5039F82B482E}">
      <dgm:prSet phldrT="[Text]" custT="1"/>
      <dgm:spPr/>
      <dgm:t>
        <a:bodyPr/>
        <a:lstStyle/>
        <a:p>
          <a:pPr marL="0" lvl="0" indent="0" algn="ctr" defTabSz="622300">
            <a:lnSpc>
              <a:spcPct val="90000"/>
            </a:lnSpc>
            <a:spcBef>
              <a:spcPct val="0"/>
            </a:spcBef>
            <a:spcAft>
              <a:spcPct val="35000"/>
            </a:spcAft>
            <a:buClr>
              <a:prstClr val="black"/>
            </a:buClr>
            <a:buSzPts val="800"/>
            <a:buNone/>
          </a:pPr>
          <a:r>
            <a:rPr lang="en-US" sz="2000" kern="1200" dirty="0">
              <a:solidFill>
                <a:prstClr val="black"/>
              </a:solidFill>
              <a:latin typeface="Tw Cen MT" panose="020B0602020104020603" pitchFamily="34" charset="0"/>
              <a:ea typeface="Calibri"/>
              <a:cs typeface="Calibri"/>
              <a:sym typeface="Calibri"/>
            </a:rPr>
            <a:t>Teacher actions towards their students </a:t>
          </a:r>
          <a:br>
            <a:rPr lang="en-US" sz="2000" kern="1200" dirty="0">
              <a:solidFill>
                <a:prstClr val="black"/>
              </a:solidFill>
              <a:latin typeface="Tw Cen MT" panose="020B0602020104020603" pitchFamily="34" charset="0"/>
              <a:ea typeface="Calibri"/>
              <a:cs typeface="Calibri"/>
              <a:sym typeface="Calibri"/>
            </a:rPr>
          </a:br>
          <a:r>
            <a:rPr lang="en-US" sz="2000" kern="1200" dirty="0">
              <a:solidFill>
                <a:prstClr val="black"/>
              </a:solidFill>
              <a:latin typeface="Tw Cen MT" panose="020B0602020104020603" pitchFamily="34" charset="0"/>
              <a:ea typeface="Calibri"/>
              <a:cs typeface="Calibri"/>
              <a:sym typeface="Calibri"/>
            </a:rPr>
            <a:t>(x </a:t>
          </a:r>
          <a:r>
            <a:rPr lang="en-US" sz="2000" kern="1200" dirty="0">
              <a:solidFill>
                <a:schemeClr val="accent4"/>
              </a:solidFill>
              <a:latin typeface="Tw Cen MT" panose="020B0602020104020603" pitchFamily="34" charset="0"/>
              <a:ea typeface="Calibri"/>
              <a:cs typeface="Calibri"/>
              <a:sym typeface="Calibri"/>
            </a:rPr>
            <a:t>20</a:t>
          </a:r>
          <a:r>
            <a:rPr lang="en-US" sz="2000" kern="1200" dirty="0">
              <a:solidFill>
                <a:prstClr val="black"/>
              </a:solidFill>
              <a:latin typeface="Tw Cen MT" panose="020B0602020104020603" pitchFamily="34" charset="0"/>
              <a:ea typeface="Calibri"/>
              <a:cs typeface="Calibri"/>
              <a:sym typeface="Calibri"/>
            </a:rPr>
            <a:t> students)</a:t>
          </a:r>
          <a:endParaRPr lang="en-US" sz="2000" kern="1200" dirty="0">
            <a:solidFill>
              <a:prstClr val="black"/>
            </a:solidFill>
            <a:latin typeface="Tw Cen MT" panose="020B0602020104020603" pitchFamily="34" charset="0"/>
            <a:ea typeface="Calibri"/>
            <a:cs typeface="Calibri"/>
          </a:endParaRPr>
        </a:p>
      </dgm:t>
    </dgm:pt>
    <dgm:pt modelId="{9B8D2F5C-BB84-496A-BE33-5DC5F31DFC10}" type="parTrans" cxnId="{5639077A-89D5-49EE-8ED8-D2691DF7781B}">
      <dgm:prSet/>
      <dgm:spPr/>
      <dgm:t>
        <a:bodyPr/>
        <a:lstStyle/>
        <a:p>
          <a:endParaRPr lang="en-US" sz="2000"/>
        </a:p>
      </dgm:t>
    </dgm:pt>
    <dgm:pt modelId="{A0E7950A-2A9C-44E3-BE1E-C345908C11BD}" type="sibTrans" cxnId="{5639077A-89D5-49EE-8ED8-D2691DF7781B}">
      <dgm:prSet/>
      <dgm:spPr/>
      <dgm:t>
        <a:bodyPr/>
        <a:lstStyle/>
        <a:p>
          <a:endParaRPr lang="en-US" sz="2000"/>
        </a:p>
      </dgm:t>
    </dgm:pt>
    <dgm:pt modelId="{590765D5-7F26-4200-8D25-E9031AD21440}">
      <dgm:prSet phldrT="[Text]" custT="1"/>
      <dgm:spPr/>
      <dgm:t>
        <a:bodyPr/>
        <a:lstStyle/>
        <a:p>
          <a:pPr marL="0" lvl="0" indent="0" algn="ctr" defTabSz="622300">
            <a:lnSpc>
              <a:spcPct val="90000"/>
            </a:lnSpc>
            <a:spcBef>
              <a:spcPct val="0"/>
            </a:spcBef>
            <a:spcAft>
              <a:spcPct val="35000"/>
            </a:spcAft>
            <a:buClr>
              <a:prstClr val="black"/>
            </a:buClr>
            <a:buSzPts val="800"/>
            <a:buNone/>
          </a:pPr>
          <a:r>
            <a:rPr lang="en-US" sz="2000" kern="1200" dirty="0">
              <a:solidFill>
                <a:prstClr val="black"/>
              </a:solidFill>
              <a:latin typeface="Tw Cen MT" panose="020B0602020104020603" pitchFamily="34" charset="0"/>
              <a:ea typeface="Calibri"/>
              <a:cs typeface="Calibri"/>
              <a:sym typeface="Calibri"/>
            </a:rPr>
            <a:t>Student beliefs about their own capabilities </a:t>
          </a:r>
          <a:br>
            <a:rPr lang="en-US" sz="2000" kern="1200" dirty="0">
              <a:solidFill>
                <a:prstClr val="black"/>
              </a:solidFill>
              <a:latin typeface="Tw Cen MT" panose="020B0602020104020603" pitchFamily="34" charset="0"/>
              <a:ea typeface="Calibri"/>
              <a:cs typeface="Calibri"/>
              <a:sym typeface="Calibri"/>
            </a:rPr>
          </a:br>
          <a:r>
            <a:rPr lang="en-US" sz="2000" kern="1200" dirty="0">
              <a:solidFill>
                <a:prstClr val="black"/>
              </a:solidFill>
              <a:latin typeface="Tw Cen MT" panose="020B0602020104020603" pitchFamily="34" charset="0"/>
              <a:ea typeface="Calibri"/>
              <a:cs typeface="Calibri"/>
              <a:sym typeface="Calibri"/>
            </a:rPr>
            <a:t>(x </a:t>
          </a:r>
          <a:r>
            <a:rPr lang="en-US" sz="2000" kern="1200" dirty="0">
              <a:solidFill>
                <a:schemeClr val="accent4"/>
              </a:solidFill>
              <a:latin typeface="Tw Cen MT" panose="020B0602020104020603" pitchFamily="34" charset="0"/>
              <a:ea typeface="Calibri"/>
              <a:cs typeface="Calibri"/>
              <a:sym typeface="Calibri"/>
            </a:rPr>
            <a:t>20</a:t>
          </a:r>
          <a:r>
            <a:rPr lang="en-US" sz="2000" kern="1200" dirty="0">
              <a:solidFill>
                <a:prstClr val="black"/>
              </a:solidFill>
              <a:latin typeface="Tw Cen MT" panose="020B0602020104020603" pitchFamily="34" charset="0"/>
              <a:ea typeface="Calibri"/>
              <a:cs typeface="Calibri"/>
              <a:sym typeface="Calibri"/>
            </a:rPr>
            <a:t> students)</a:t>
          </a:r>
          <a:endParaRPr lang="en-US" sz="2000" kern="1200" dirty="0">
            <a:solidFill>
              <a:prstClr val="black"/>
            </a:solidFill>
            <a:latin typeface="Tw Cen MT" panose="020B0602020104020603" pitchFamily="34" charset="0"/>
            <a:ea typeface="Calibri"/>
            <a:cs typeface="Calibri"/>
          </a:endParaRPr>
        </a:p>
      </dgm:t>
    </dgm:pt>
    <dgm:pt modelId="{4C0E7E28-4BC1-4257-8B73-1961AAD884E8}" type="parTrans" cxnId="{F82309FA-BF7B-4913-B9D5-1092C88B8789}">
      <dgm:prSet/>
      <dgm:spPr/>
      <dgm:t>
        <a:bodyPr/>
        <a:lstStyle/>
        <a:p>
          <a:endParaRPr lang="en-US" sz="2000"/>
        </a:p>
      </dgm:t>
    </dgm:pt>
    <dgm:pt modelId="{41D12A21-FAFA-4A3C-9CEB-52BF25AD17B0}" type="sibTrans" cxnId="{F82309FA-BF7B-4913-B9D5-1092C88B8789}">
      <dgm:prSet/>
      <dgm:spPr/>
      <dgm:t>
        <a:bodyPr/>
        <a:lstStyle/>
        <a:p>
          <a:endParaRPr lang="en-US" sz="2000"/>
        </a:p>
      </dgm:t>
    </dgm:pt>
    <dgm:pt modelId="{7C04601F-932B-4B42-AE79-B5C9AE7F1CBB}">
      <dgm:prSet phldrT="[Text]" custT="1"/>
      <dgm:spPr/>
      <dgm:t>
        <a:bodyPr/>
        <a:lstStyle/>
        <a:p>
          <a:pPr marL="0" lvl="0" indent="0" algn="ctr" defTabSz="622300">
            <a:lnSpc>
              <a:spcPct val="90000"/>
            </a:lnSpc>
            <a:spcBef>
              <a:spcPct val="0"/>
            </a:spcBef>
            <a:spcAft>
              <a:spcPct val="35000"/>
            </a:spcAft>
            <a:buClr>
              <a:prstClr val="black"/>
            </a:buClr>
            <a:buSzPts val="800"/>
            <a:buNone/>
          </a:pPr>
          <a:r>
            <a:rPr lang="en-US" sz="2000" kern="1200" dirty="0">
              <a:solidFill>
                <a:prstClr val="black"/>
              </a:solidFill>
              <a:latin typeface="Tw Cen MT" panose="020B0602020104020603" pitchFamily="34" charset="0"/>
              <a:ea typeface="Calibri"/>
              <a:cs typeface="Calibri"/>
              <a:sym typeface="Calibri"/>
            </a:rPr>
            <a:t>Student actions in school and life</a:t>
          </a:r>
          <a:endParaRPr lang="en-US" sz="2000" kern="1200" dirty="0">
            <a:solidFill>
              <a:prstClr val="black"/>
            </a:solidFill>
            <a:latin typeface="Tw Cen MT" panose="020B0602020104020603" pitchFamily="34" charset="0"/>
            <a:ea typeface="Calibri"/>
            <a:cs typeface="Calibri"/>
          </a:endParaRPr>
        </a:p>
      </dgm:t>
    </dgm:pt>
    <dgm:pt modelId="{86F99C80-7A8C-45FB-9317-F2F5DE0B185C}" type="parTrans" cxnId="{B49E38A4-3A21-4D41-BA0F-71084E3B7EBD}">
      <dgm:prSet/>
      <dgm:spPr/>
      <dgm:t>
        <a:bodyPr/>
        <a:lstStyle/>
        <a:p>
          <a:endParaRPr lang="en-US" sz="2000"/>
        </a:p>
      </dgm:t>
    </dgm:pt>
    <dgm:pt modelId="{64FB8B6C-21A7-43A6-9213-900BF2D814C2}" type="sibTrans" cxnId="{B49E38A4-3A21-4D41-BA0F-71084E3B7EBD}">
      <dgm:prSet/>
      <dgm:spPr/>
      <dgm:t>
        <a:bodyPr/>
        <a:lstStyle/>
        <a:p>
          <a:endParaRPr lang="en-US" sz="2000"/>
        </a:p>
      </dgm:t>
    </dgm:pt>
    <dgm:pt modelId="{7CBD997F-7CE6-46B1-ACC3-0A908536EA80}">
      <dgm:prSet phldrT="[Text]" custT="1"/>
      <dgm:spPr/>
      <dgm:t>
        <a:bodyPr/>
        <a:lstStyle/>
        <a:p>
          <a:pPr>
            <a:buClr>
              <a:schemeClr val="dk1"/>
            </a:buClr>
            <a:buSzPts val="800"/>
          </a:pPr>
          <a:r>
            <a:rPr lang="en-US" sz="2000" dirty="0">
              <a:solidFill>
                <a:schemeClr val="dk1"/>
              </a:solidFill>
              <a:latin typeface="Tw Cen MT" panose="020B0602020104020603" pitchFamily="34" charset="0"/>
              <a:ea typeface="Calibri"/>
              <a:cs typeface="Calibri"/>
              <a:sym typeface="Calibri"/>
            </a:rPr>
            <a:t>Student outcomes in school and life </a:t>
          </a:r>
          <a:endParaRPr lang="en-US" sz="2000" dirty="0">
            <a:latin typeface="Tw Cen MT" panose="020B0602020104020603" pitchFamily="34" charset="0"/>
          </a:endParaRPr>
        </a:p>
      </dgm:t>
    </dgm:pt>
    <dgm:pt modelId="{FBFE9E80-A413-41AD-8EC9-3C7D095BA660}" type="parTrans" cxnId="{AF8A8B57-E868-4B9E-A841-0BFA4E5A171A}">
      <dgm:prSet/>
      <dgm:spPr/>
      <dgm:t>
        <a:bodyPr/>
        <a:lstStyle/>
        <a:p>
          <a:endParaRPr lang="en-US" sz="2000"/>
        </a:p>
      </dgm:t>
    </dgm:pt>
    <dgm:pt modelId="{C072896F-B954-4282-9419-233981CC69F1}" type="sibTrans" cxnId="{AF8A8B57-E868-4B9E-A841-0BFA4E5A171A}">
      <dgm:prSet/>
      <dgm:spPr/>
      <dgm:t>
        <a:bodyPr/>
        <a:lstStyle/>
        <a:p>
          <a:endParaRPr lang="en-US" sz="2000"/>
        </a:p>
      </dgm:t>
    </dgm:pt>
    <dgm:pt modelId="{D1C49B02-8B68-4B9D-9C41-372ECFEF0DB0}" type="pres">
      <dgm:prSet presAssocID="{ED8C039D-DA04-432E-A531-D0CAD583CF6E}" presName="cycle" presStyleCnt="0">
        <dgm:presLayoutVars>
          <dgm:dir/>
          <dgm:resizeHandles val="exact"/>
        </dgm:presLayoutVars>
      </dgm:prSet>
      <dgm:spPr/>
    </dgm:pt>
    <dgm:pt modelId="{4D89D6CA-C52A-4BB2-98C8-F65A1D46CC7C}" type="pres">
      <dgm:prSet presAssocID="{C69F2B28-81C6-406B-8BE5-CE69B3E413AE}" presName="dummy" presStyleCnt="0"/>
      <dgm:spPr/>
    </dgm:pt>
    <dgm:pt modelId="{FED612AE-C77C-44D8-88A7-48D295BF8F2C}" type="pres">
      <dgm:prSet presAssocID="{C69F2B28-81C6-406B-8BE5-CE69B3E413AE}" presName="node" presStyleLbl="revTx" presStyleIdx="0" presStyleCnt="5" custScaleX="132120" custRadScaleRad="102584" custRadScaleInc="8092">
        <dgm:presLayoutVars>
          <dgm:bulletEnabled val="1"/>
        </dgm:presLayoutVars>
      </dgm:prSet>
      <dgm:spPr/>
    </dgm:pt>
    <dgm:pt modelId="{F3A93018-B044-4F09-8EA7-E05AA07F553E}" type="pres">
      <dgm:prSet presAssocID="{E8DD1DEE-7351-4E52-B08F-F6F4654FB097}" presName="sibTrans" presStyleLbl="node1" presStyleIdx="0" presStyleCnt="5"/>
      <dgm:spPr/>
    </dgm:pt>
    <dgm:pt modelId="{3B64F940-334F-47CA-8EFB-F18C604A6E72}" type="pres">
      <dgm:prSet presAssocID="{EB2A9EA6-BE16-4CAF-8525-5039F82B482E}" presName="dummy" presStyleCnt="0"/>
      <dgm:spPr/>
    </dgm:pt>
    <dgm:pt modelId="{759452CF-A278-4C9D-96BF-0843F8695CB4}" type="pres">
      <dgm:prSet presAssocID="{EB2A9EA6-BE16-4CAF-8525-5039F82B482E}" presName="node" presStyleLbl="revTx" presStyleIdx="1" presStyleCnt="5" custScaleX="172451">
        <dgm:presLayoutVars>
          <dgm:bulletEnabled val="1"/>
        </dgm:presLayoutVars>
      </dgm:prSet>
      <dgm:spPr/>
    </dgm:pt>
    <dgm:pt modelId="{0168F43F-B31E-456D-AA40-ECA4188E4DC0}" type="pres">
      <dgm:prSet presAssocID="{A0E7950A-2A9C-44E3-BE1E-C345908C11BD}" presName="sibTrans" presStyleLbl="node1" presStyleIdx="1" presStyleCnt="5"/>
      <dgm:spPr/>
    </dgm:pt>
    <dgm:pt modelId="{A3F05736-AF35-40D1-BD37-B47281DF0F02}" type="pres">
      <dgm:prSet presAssocID="{590765D5-7F26-4200-8D25-E9031AD21440}" presName="dummy" presStyleCnt="0"/>
      <dgm:spPr/>
    </dgm:pt>
    <dgm:pt modelId="{CF6D36F5-1756-40F7-AEBE-8A865C0430D7}" type="pres">
      <dgm:prSet presAssocID="{590765D5-7F26-4200-8D25-E9031AD21440}" presName="node" presStyleLbl="revTx" presStyleIdx="2" presStyleCnt="5" custScaleX="134704" custScaleY="104421">
        <dgm:presLayoutVars>
          <dgm:bulletEnabled val="1"/>
        </dgm:presLayoutVars>
      </dgm:prSet>
      <dgm:spPr/>
    </dgm:pt>
    <dgm:pt modelId="{E80F2FBF-4E91-4DE5-95D4-AB1DC2A02AF1}" type="pres">
      <dgm:prSet presAssocID="{41D12A21-FAFA-4A3C-9CEB-52BF25AD17B0}" presName="sibTrans" presStyleLbl="node1" presStyleIdx="2" presStyleCnt="5"/>
      <dgm:spPr/>
    </dgm:pt>
    <dgm:pt modelId="{1ABF901C-E479-4EA7-A792-8ECAE35CD0E3}" type="pres">
      <dgm:prSet presAssocID="{7C04601F-932B-4B42-AE79-B5C9AE7F1CBB}" presName="dummy" presStyleCnt="0"/>
      <dgm:spPr/>
    </dgm:pt>
    <dgm:pt modelId="{D846173E-6BA6-490C-AE14-9F1DBEBE9D62}" type="pres">
      <dgm:prSet presAssocID="{7C04601F-932B-4B42-AE79-B5C9AE7F1CBB}" presName="node" presStyleLbl="revTx" presStyleIdx="3" presStyleCnt="5">
        <dgm:presLayoutVars>
          <dgm:bulletEnabled val="1"/>
        </dgm:presLayoutVars>
      </dgm:prSet>
      <dgm:spPr/>
    </dgm:pt>
    <dgm:pt modelId="{524CF6D7-C112-444B-A8A7-7185C2A5E65E}" type="pres">
      <dgm:prSet presAssocID="{64FB8B6C-21A7-43A6-9213-900BF2D814C2}" presName="sibTrans" presStyleLbl="node1" presStyleIdx="3" presStyleCnt="5"/>
      <dgm:spPr/>
    </dgm:pt>
    <dgm:pt modelId="{FD69CED0-C0C9-40DF-AEB7-4AC7ED51D827}" type="pres">
      <dgm:prSet presAssocID="{7CBD997F-7CE6-46B1-ACC3-0A908536EA80}" presName="dummy" presStyleCnt="0"/>
      <dgm:spPr/>
    </dgm:pt>
    <dgm:pt modelId="{C36A1D58-2EA6-4686-ADD5-0BCA1A1841A2}" type="pres">
      <dgm:prSet presAssocID="{7CBD997F-7CE6-46B1-ACC3-0A908536EA80}" presName="node" presStyleLbl="revTx" presStyleIdx="4" presStyleCnt="5">
        <dgm:presLayoutVars>
          <dgm:bulletEnabled val="1"/>
        </dgm:presLayoutVars>
      </dgm:prSet>
      <dgm:spPr/>
    </dgm:pt>
    <dgm:pt modelId="{29054BC4-3684-4973-8A20-AD4FDDB21080}" type="pres">
      <dgm:prSet presAssocID="{C072896F-B954-4282-9419-233981CC69F1}" presName="sibTrans" presStyleLbl="node1" presStyleIdx="4" presStyleCnt="5"/>
      <dgm:spPr/>
    </dgm:pt>
  </dgm:ptLst>
  <dgm:cxnLst>
    <dgm:cxn modelId="{C4F58D02-3637-4DAE-8F16-9CEF8FD1C9E4}" type="presOf" srcId="{7CBD997F-7CE6-46B1-ACC3-0A908536EA80}" destId="{C36A1D58-2EA6-4686-ADD5-0BCA1A1841A2}" srcOrd="0" destOrd="0" presId="urn:microsoft.com/office/officeart/2005/8/layout/cycle1"/>
    <dgm:cxn modelId="{3FC5CA64-B37F-4101-BC40-5EBC45A1864E}" type="presOf" srcId="{7C04601F-932B-4B42-AE79-B5C9AE7F1CBB}" destId="{D846173E-6BA6-490C-AE14-9F1DBEBE9D62}" srcOrd="0" destOrd="0" presId="urn:microsoft.com/office/officeart/2005/8/layout/cycle1"/>
    <dgm:cxn modelId="{AF8A8B57-E868-4B9E-A841-0BFA4E5A171A}" srcId="{ED8C039D-DA04-432E-A531-D0CAD583CF6E}" destId="{7CBD997F-7CE6-46B1-ACC3-0A908536EA80}" srcOrd="4" destOrd="0" parTransId="{FBFE9E80-A413-41AD-8EC9-3C7D095BA660}" sibTransId="{C072896F-B954-4282-9419-233981CC69F1}"/>
    <dgm:cxn modelId="{5639077A-89D5-49EE-8ED8-D2691DF7781B}" srcId="{ED8C039D-DA04-432E-A531-D0CAD583CF6E}" destId="{EB2A9EA6-BE16-4CAF-8525-5039F82B482E}" srcOrd="1" destOrd="0" parTransId="{9B8D2F5C-BB84-496A-BE33-5DC5F31DFC10}" sibTransId="{A0E7950A-2A9C-44E3-BE1E-C345908C11BD}"/>
    <dgm:cxn modelId="{0E12727B-9931-48C2-85C4-77E9778EED8C}" srcId="{ED8C039D-DA04-432E-A531-D0CAD583CF6E}" destId="{C69F2B28-81C6-406B-8BE5-CE69B3E413AE}" srcOrd="0" destOrd="0" parTransId="{DA423A56-8BB7-4B48-AA3C-3E1ED4A5371D}" sibTransId="{E8DD1DEE-7351-4E52-B08F-F6F4654FB097}"/>
    <dgm:cxn modelId="{23C8CA81-661B-4D1B-A5F9-FFBBBD335171}" type="presOf" srcId="{EB2A9EA6-BE16-4CAF-8525-5039F82B482E}" destId="{759452CF-A278-4C9D-96BF-0843F8695CB4}" srcOrd="0" destOrd="0" presId="urn:microsoft.com/office/officeart/2005/8/layout/cycle1"/>
    <dgm:cxn modelId="{FA537885-4870-4D94-B4B0-CBDAF5EC7645}" type="presOf" srcId="{E8DD1DEE-7351-4E52-B08F-F6F4654FB097}" destId="{F3A93018-B044-4F09-8EA7-E05AA07F553E}" srcOrd="0" destOrd="0" presId="urn:microsoft.com/office/officeart/2005/8/layout/cycle1"/>
    <dgm:cxn modelId="{21138D85-395F-47D3-A0E0-6B3310368B76}" type="presOf" srcId="{64FB8B6C-21A7-43A6-9213-900BF2D814C2}" destId="{524CF6D7-C112-444B-A8A7-7185C2A5E65E}" srcOrd="0" destOrd="0" presId="urn:microsoft.com/office/officeart/2005/8/layout/cycle1"/>
    <dgm:cxn modelId="{7C822495-FCB1-484A-9D21-4DED22B321FA}" type="presOf" srcId="{C072896F-B954-4282-9419-233981CC69F1}" destId="{29054BC4-3684-4973-8A20-AD4FDDB21080}" srcOrd="0" destOrd="0" presId="urn:microsoft.com/office/officeart/2005/8/layout/cycle1"/>
    <dgm:cxn modelId="{B49E38A4-3A21-4D41-BA0F-71084E3B7EBD}" srcId="{ED8C039D-DA04-432E-A531-D0CAD583CF6E}" destId="{7C04601F-932B-4B42-AE79-B5C9AE7F1CBB}" srcOrd="3" destOrd="0" parTransId="{86F99C80-7A8C-45FB-9317-F2F5DE0B185C}" sibTransId="{64FB8B6C-21A7-43A6-9213-900BF2D814C2}"/>
    <dgm:cxn modelId="{1173F5A9-E3FE-41EA-9583-17AC67FB8BB0}" type="presOf" srcId="{C69F2B28-81C6-406B-8BE5-CE69B3E413AE}" destId="{FED612AE-C77C-44D8-88A7-48D295BF8F2C}" srcOrd="0" destOrd="0" presId="urn:microsoft.com/office/officeart/2005/8/layout/cycle1"/>
    <dgm:cxn modelId="{817388CA-E534-4D6E-9E49-7541039D4B04}" type="presOf" srcId="{41D12A21-FAFA-4A3C-9CEB-52BF25AD17B0}" destId="{E80F2FBF-4E91-4DE5-95D4-AB1DC2A02AF1}" srcOrd="0" destOrd="0" presId="urn:microsoft.com/office/officeart/2005/8/layout/cycle1"/>
    <dgm:cxn modelId="{E1418FE7-4DEF-426C-BF5A-1944312BE67E}" type="presOf" srcId="{ED8C039D-DA04-432E-A531-D0CAD583CF6E}" destId="{D1C49B02-8B68-4B9D-9C41-372ECFEF0DB0}" srcOrd="0" destOrd="0" presId="urn:microsoft.com/office/officeart/2005/8/layout/cycle1"/>
    <dgm:cxn modelId="{5F04E9E9-0D34-4B89-ADFB-65C1D364FA4F}" type="presOf" srcId="{A0E7950A-2A9C-44E3-BE1E-C345908C11BD}" destId="{0168F43F-B31E-456D-AA40-ECA4188E4DC0}" srcOrd="0" destOrd="0" presId="urn:microsoft.com/office/officeart/2005/8/layout/cycle1"/>
    <dgm:cxn modelId="{EFE378F7-3825-4E7D-8C0E-12AB2CF3CDDA}" type="presOf" srcId="{590765D5-7F26-4200-8D25-E9031AD21440}" destId="{CF6D36F5-1756-40F7-AEBE-8A865C0430D7}" srcOrd="0" destOrd="0" presId="urn:microsoft.com/office/officeart/2005/8/layout/cycle1"/>
    <dgm:cxn modelId="{F82309FA-BF7B-4913-B9D5-1092C88B8789}" srcId="{ED8C039D-DA04-432E-A531-D0CAD583CF6E}" destId="{590765D5-7F26-4200-8D25-E9031AD21440}" srcOrd="2" destOrd="0" parTransId="{4C0E7E28-4BC1-4257-8B73-1961AAD884E8}" sibTransId="{41D12A21-FAFA-4A3C-9CEB-52BF25AD17B0}"/>
    <dgm:cxn modelId="{B9EED35C-1071-4125-99ED-3A529AFDDDED}" type="presParOf" srcId="{D1C49B02-8B68-4B9D-9C41-372ECFEF0DB0}" destId="{4D89D6CA-C52A-4BB2-98C8-F65A1D46CC7C}" srcOrd="0" destOrd="0" presId="urn:microsoft.com/office/officeart/2005/8/layout/cycle1"/>
    <dgm:cxn modelId="{AAC92C65-C80C-4B61-9408-64F51F92A232}" type="presParOf" srcId="{D1C49B02-8B68-4B9D-9C41-372ECFEF0DB0}" destId="{FED612AE-C77C-44D8-88A7-48D295BF8F2C}" srcOrd="1" destOrd="0" presId="urn:microsoft.com/office/officeart/2005/8/layout/cycle1"/>
    <dgm:cxn modelId="{56A2B4E1-1723-49C5-80CF-DCEDA9B31E0C}" type="presParOf" srcId="{D1C49B02-8B68-4B9D-9C41-372ECFEF0DB0}" destId="{F3A93018-B044-4F09-8EA7-E05AA07F553E}" srcOrd="2" destOrd="0" presId="urn:microsoft.com/office/officeart/2005/8/layout/cycle1"/>
    <dgm:cxn modelId="{E047AE6B-458C-4855-9FA1-443AC991D729}" type="presParOf" srcId="{D1C49B02-8B68-4B9D-9C41-372ECFEF0DB0}" destId="{3B64F940-334F-47CA-8EFB-F18C604A6E72}" srcOrd="3" destOrd="0" presId="urn:microsoft.com/office/officeart/2005/8/layout/cycle1"/>
    <dgm:cxn modelId="{1B648595-4FE0-411A-BBEF-044E459EB5E0}" type="presParOf" srcId="{D1C49B02-8B68-4B9D-9C41-372ECFEF0DB0}" destId="{759452CF-A278-4C9D-96BF-0843F8695CB4}" srcOrd="4" destOrd="0" presId="urn:microsoft.com/office/officeart/2005/8/layout/cycle1"/>
    <dgm:cxn modelId="{3814B197-DB38-47EC-8335-73292E1F2BBE}" type="presParOf" srcId="{D1C49B02-8B68-4B9D-9C41-372ECFEF0DB0}" destId="{0168F43F-B31E-456D-AA40-ECA4188E4DC0}" srcOrd="5" destOrd="0" presId="urn:microsoft.com/office/officeart/2005/8/layout/cycle1"/>
    <dgm:cxn modelId="{BB0A770D-C363-4AAE-9A07-4C97C622E762}" type="presParOf" srcId="{D1C49B02-8B68-4B9D-9C41-372ECFEF0DB0}" destId="{A3F05736-AF35-40D1-BD37-B47281DF0F02}" srcOrd="6" destOrd="0" presId="urn:microsoft.com/office/officeart/2005/8/layout/cycle1"/>
    <dgm:cxn modelId="{22347900-492D-4C9D-85DB-CFA0D44E3A5C}" type="presParOf" srcId="{D1C49B02-8B68-4B9D-9C41-372ECFEF0DB0}" destId="{CF6D36F5-1756-40F7-AEBE-8A865C0430D7}" srcOrd="7" destOrd="0" presId="urn:microsoft.com/office/officeart/2005/8/layout/cycle1"/>
    <dgm:cxn modelId="{16BE1D61-F3A3-4B62-BEB9-367D3D9AB1BA}" type="presParOf" srcId="{D1C49B02-8B68-4B9D-9C41-372ECFEF0DB0}" destId="{E80F2FBF-4E91-4DE5-95D4-AB1DC2A02AF1}" srcOrd="8" destOrd="0" presId="urn:microsoft.com/office/officeart/2005/8/layout/cycle1"/>
    <dgm:cxn modelId="{9BEDE597-F284-47F7-B8B3-068E49CFEA14}" type="presParOf" srcId="{D1C49B02-8B68-4B9D-9C41-372ECFEF0DB0}" destId="{1ABF901C-E479-4EA7-A792-8ECAE35CD0E3}" srcOrd="9" destOrd="0" presId="urn:microsoft.com/office/officeart/2005/8/layout/cycle1"/>
    <dgm:cxn modelId="{E3EF727D-CE9C-4E8B-B340-C62CB7F48F3A}" type="presParOf" srcId="{D1C49B02-8B68-4B9D-9C41-372ECFEF0DB0}" destId="{D846173E-6BA6-490C-AE14-9F1DBEBE9D62}" srcOrd="10" destOrd="0" presId="urn:microsoft.com/office/officeart/2005/8/layout/cycle1"/>
    <dgm:cxn modelId="{7FA00109-070A-44C1-AC55-65E4FEC1BA0E}" type="presParOf" srcId="{D1C49B02-8B68-4B9D-9C41-372ECFEF0DB0}" destId="{524CF6D7-C112-444B-A8A7-7185C2A5E65E}" srcOrd="11" destOrd="0" presId="urn:microsoft.com/office/officeart/2005/8/layout/cycle1"/>
    <dgm:cxn modelId="{E4E83E87-69F6-4125-8E88-D8332DBA02F1}" type="presParOf" srcId="{D1C49B02-8B68-4B9D-9C41-372ECFEF0DB0}" destId="{FD69CED0-C0C9-40DF-AEB7-4AC7ED51D827}" srcOrd="12" destOrd="0" presId="urn:microsoft.com/office/officeart/2005/8/layout/cycle1"/>
    <dgm:cxn modelId="{ECF4789C-9F3D-408D-9CA1-7E91F1EE9FA8}" type="presParOf" srcId="{D1C49B02-8B68-4B9D-9C41-372ECFEF0DB0}" destId="{C36A1D58-2EA6-4686-ADD5-0BCA1A1841A2}" srcOrd="13" destOrd="0" presId="urn:microsoft.com/office/officeart/2005/8/layout/cycle1"/>
    <dgm:cxn modelId="{33631C7B-B35F-4986-A897-4EF18F117F1C}" type="presParOf" srcId="{D1C49B02-8B68-4B9D-9C41-372ECFEF0DB0}" destId="{29054BC4-3684-4973-8A20-AD4FDDB21080}"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8C039D-DA04-432E-A531-D0CAD583CF6E}"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C69F2B28-81C6-406B-8BE5-CE69B3E413AE}">
      <dgm:prSet phldrT="[Text]" custT="1"/>
      <dgm:spPr/>
      <dgm:t>
        <a:bodyPr/>
        <a:lstStyle/>
        <a:p>
          <a:pPr>
            <a:buClr>
              <a:schemeClr val="dk1"/>
            </a:buClr>
            <a:buSzPts val="800"/>
          </a:pPr>
          <a:r>
            <a:rPr lang="en-US" sz="2000" kern="1200" dirty="0">
              <a:solidFill>
                <a:prstClr val="black"/>
              </a:solidFill>
              <a:latin typeface="Tw Cen MT" panose="020B0602020104020603" pitchFamily="34" charset="0"/>
              <a:ea typeface="Calibri"/>
              <a:cs typeface="Calibri"/>
              <a:sym typeface="Calibri"/>
            </a:rPr>
            <a:t>Teacher</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beliefs</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about</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their</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students</a:t>
          </a:r>
          <a:r>
            <a:rPr lang="en-US" sz="2000" kern="1200" dirty="0">
              <a:solidFill>
                <a:schemeClr val="dk1"/>
              </a:solidFill>
              <a:latin typeface="Calibri"/>
              <a:ea typeface="Calibri"/>
              <a:cs typeface="Calibri"/>
              <a:sym typeface="Calibri"/>
            </a:rPr>
            <a:t> </a:t>
          </a:r>
          <a:br>
            <a:rPr lang="en-US" sz="2000" kern="1200" dirty="0">
              <a:solidFill>
                <a:schemeClr val="dk1"/>
              </a:solidFill>
              <a:latin typeface="Calibri"/>
              <a:ea typeface="Calibri"/>
              <a:cs typeface="Calibri"/>
              <a:sym typeface="Calibri"/>
            </a:rPr>
          </a:br>
          <a:r>
            <a:rPr lang="en-US" sz="2000" kern="1200" dirty="0">
              <a:solidFill>
                <a:prstClr val="black"/>
              </a:solidFill>
              <a:latin typeface="Tw Cen MT" panose="020B0602020104020603" pitchFamily="34" charset="0"/>
              <a:ea typeface="Calibri"/>
              <a:cs typeface="Calibri"/>
              <a:sym typeface="Calibri"/>
            </a:rPr>
            <a:t>(x </a:t>
          </a:r>
          <a:r>
            <a:rPr lang="en-US" sz="2000" kern="1200" dirty="0">
              <a:solidFill>
                <a:schemeClr val="accent4"/>
              </a:solidFill>
              <a:latin typeface="Tw Cen MT" panose="020B0602020104020603" pitchFamily="34" charset="0"/>
              <a:ea typeface="Calibri"/>
              <a:cs typeface="Calibri"/>
              <a:sym typeface="Calibri"/>
            </a:rPr>
            <a:t>60</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students</a:t>
          </a:r>
          <a:r>
            <a:rPr lang="en-US" sz="2000" kern="1200" dirty="0">
              <a:solidFill>
                <a:schemeClr val="dk1"/>
              </a:solidFill>
              <a:latin typeface="Calibri"/>
              <a:ea typeface="Calibri"/>
              <a:cs typeface="Calibri"/>
              <a:sym typeface="Calibri"/>
            </a:rPr>
            <a:t>)</a:t>
          </a:r>
          <a:endParaRPr lang="en-US" sz="2000" kern="1200" dirty="0"/>
        </a:p>
      </dgm:t>
    </dgm:pt>
    <dgm:pt modelId="{DA423A56-8BB7-4B48-AA3C-3E1ED4A5371D}" type="parTrans" cxnId="{0E12727B-9931-48C2-85C4-77E9778EED8C}">
      <dgm:prSet/>
      <dgm:spPr/>
      <dgm:t>
        <a:bodyPr/>
        <a:lstStyle/>
        <a:p>
          <a:endParaRPr lang="en-US" sz="2000"/>
        </a:p>
      </dgm:t>
    </dgm:pt>
    <dgm:pt modelId="{E8DD1DEE-7351-4E52-B08F-F6F4654FB097}" type="sibTrans" cxnId="{0E12727B-9931-48C2-85C4-77E9778EED8C}">
      <dgm:prSet/>
      <dgm:spPr/>
      <dgm:t>
        <a:bodyPr/>
        <a:lstStyle/>
        <a:p>
          <a:endParaRPr lang="en-US" sz="2000"/>
        </a:p>
      </dgm:t>
    </dgm:pt>
    <dgm:pt modelId="{EB2A9EA6-BE16-4CAF-8525-5039F82B482E}">
      <dgm:prSet phldrT="[Text]" custT="1"/>
      <dgm:spPr/>
      <dgm:t>
        <a:bodyPr/>
        <a:lstStyle/>
        <a:p>
          <a:pPr marL="0" lvl="0" indent="0" algn="ctr" defTabSz="622300">
            <a:lnSpc>
              <a:spcPct val="90000"/>
            </a:lnSpc>
            <a:spcBef>
              <a:spcPct val="0"/>
            </a:spcBef>
            <a:spcAft>
              <a:spcPct val="35000"/>
            </a:spcAft>
            <a:buClr>
              <a:prstClr val="black"/>
            </a:buClr>
            <a:buSzPts val="800"/>
            <a:buNone/>
          </a:pPr>
          <a:r>
            <a:rPr lang="en-US" sz="2000" kern="1200" dirty="0">
              <a:solidFill>
                <a:prstClr val="black"/>
              </a:solidFill>
              <a:latin typeface="Tw Cen MT" panose="020B0602020104020603" pitchFamily="34" charset="0"/>
              <a:ea typeface="Calibri"/>
              <a:cs typeface="Calibri"/>
              <a:sym typeface="Calibri"/>
            </a:rPr>
            <a:t>Teacher actions towards their students </a:t>
          </a:r>
          <a:br>
            <a:rPr lang="en-US" sz="2000" kern="1200" dirty="0">
              <a:solidFill>
                <a:prstClr val="black"/>
              </a:solidFill>
              <a:latin typeface="Tw Cen MT" panose="020B0602020104020603" pitchFamily="34" charset="0"/>
              <a:ea typeface="Calibri"/>
              <a:cs typeface="Calibri"/>
              <a:sym typeface="Calibri"/>
            </a:rPr>
          </a:br>
          <a:r>
            <a:rPr lang="en-US" sz="2000" kern="1200" dirty="0">
              <a:solidFill>
                <a:prstClr val="black"/>
              </a:solidFill>
              <a:latin typeface="Tw Cen MT" panose="020B0602020104020603" pitchFamily="34" charset="0"/>
              <a:ea typeface="Calibri"/>
              <a:cs typeface="Calibri"/>
              <a:sym typeface="Calibri"/>
            </a:rPr>
            <a:t>(x </a:t>
          </a:r>
          <a:r>
            <a:rPr lang="en-US" sz="2000" kern="1200" dirty="0">
              <a:solidFill>
                <a:schemeClr val="accent4"/>
              </a:solidFill>
              <a:latin typeface="Tw Cen MT" panose="020B0602020104020603" pitchFamily="34" charset="0"/>
              <a:ea typeface="Calibri"/>
              <a:cs typeface="Calibri"/>
              <a:sym typeface="Calibri"/>
            </a:rPr>
            <a:t>60</a:t>
          </a:r>
          <a:r>
            <a:rPr lang="en-US" sz="2000" kern="1200" dirty="0">
              <a:solidFill>
                <a:prstClr val="black"/>
              </a:solidFill>
              <a:latin typeface="Tw Cen MT" panose="020B0602020104020603" pitchFamily="34" charset="0"/>
              <a:ea typeface="Calibri"/>
              <a:cs typeface="Calibri"/>
              <a:sym typeface="Calibri"/>
            </a:rPr>
            <a:t> students)</a:t>
          </a:r>
          <a:endParaRPr lang="en-US" sz="2000" kern="1200" dirty="0">
            <a:solidFill>
              <a:prstClr val="black"/>
            </a:solidFill>
            <a:latin typeface="Tw Cen MT" panose="020B0602020104020603" pitchFamily="34" charset="0"/>
            <a:ea typeface="Calibri"/>
            <a:cs typeface="Calibri"/>
          </a:endParaRPr>
        </a:p>
      </dgm:t>
    </dgm:pt>
    <dgm:pt modelId="{9B8D2F5C-BB84-496A-BE33-5DC5F31DFC10}" type="parTrans" cxnId="{5639077A-89D5-49EE-8ED8-D2691DF7781B}">
      <dgm:prSet/>
      <dgm:spPr/>
      <dgm:t>
        <a:bodyPr/>
        <a:lstStyle/>
        <a:p>
          <a:endParaRPr lang="en-US" sz="2000"/>
        </a:p>
      </dgm:t>
    </dgm:pt>
    <dgm:pt modelId="{A0E7950A-2A9C-44E3-BE1E-C345908C11BD}" type="sibTrans" cxnId="{5639077A-89D5-49EE-8ED8-D2691DF7781B}">
      <dgm:prSet/>
      <dgm:spPr/>
      <dgm:t>
        <a:bodyPr/>
        <a:lstStyle/>
        <a:p>
          <a:endParaRPr lang="en-US" sz="2000"/>
        </a:p>
      </dgm:t>
    </dgm:pt>
    <dgm:pt modelId="{590765D5-7F26-4200-8D25-E9031AD21440}">
      <dgm:prSet phldrT="[Text]" custT="1"/>
      <dgm:spPr/>
      <dgm:t>
        <a:bodyPr/>
        <a:lstStyle/>
        <a:p>
          <a:pPr marL="0" lvl="0" indent="0" algn="ctr" defTabSz="622300">
            <a:lnSpc>
              <a:spcPct val="90000"/>
            </a:lnSpc>
            <a:spcBef>
              <a:spcPct val="0"/>
            </a:spcBef>
            <a:spcAft>
              <a:spcPct val="35000"/>
            </a:spcAft>
            <a:buClr>
              <a:prstClr val="black"/>
            </a:buClr>
            <a:buSzPts val="800"/>
            <a:buNone/>
          </a:pPr>
          <a:r>
            <a:rPr lang="en-US" sz="2000" kern="1200" dirty="0">
              <a:solidFill>
                <a:prstClr val="black"/>
              </a:solidFill>
              <a:latin typeface="Tw Cen MT" panose="020B0602020104020603" pitchFamily="34" charset="0"/>
              <a:ea typeface="Calibri"/>
              <a:cs typeface="Calibri"/>
              <a:sym typeface="Calibri"/>
            </a:rPr>
            <a:t>Student beliefs about their own capabilities </a:t>
          </a:r>
          <a:br>
            <a:rPr lang="en-US" sz="2000" kern="1200" dirty="0">
              <a:solidFill>
                <a:prstClr val="black"/>
              </a:solidFill>
              <a:latin typeface="Tw Cen MT" panose="020B0602020104020603" pitchFamily="34" charset="0"/>
              <a:ea typeface="Calibri"/>
              <a:cs typeface="Calibri"/>
              <a:sym typeface="Calibri"/>
            </a:rPr>
          </a:br>
          <a:r>
            <a:rPr lang="en-US" sz="2000" kern="1200" dirty="0">
              <a:solidFill>
                <a:prstClr val="black"/>
              </a:solidFill>
              <a:latin typeface="Tw Cen MT" panose="020B0602020104020603" pitchFamily="34" charset="0"/>
              <a:ea typeface="Calibri"/>
              <a:cs typeface="Calibri"/>
              <a:sym typeface="Calibri"/>
            </a:rPr>
            <a:t>(x </a:t>
          </a:r>
          <a:r>
            <a:rPr lang="en-US" sz="2000" kern="1200" dirty="0">
              <a:solidFill>
                <a:schemeClr val="accent4"/>
              </a:solidFill>
              <a:latin typeface="Tw Cen MT" panose="020B0602020104020603" pitchFamily="34" charset="0"/>
              <a:ea typeface="Calibri"/>
              <a:cs typeface="Calibri"/>
              <a:sym typeface="Calibri"/>
            </a:rPr>
            <a:t>60</a:t>
          </a:r>
          <a:r>
            <a:rPr lang="en-US" sz="2000" kern="1200" dirty="0">
              <a:solidFill>
                <a:prstClr val="black"/>
              </a:solidFill>
              <a:latin typeface="Tw Cen MT" panose="020B0602020104020603" pitchFamily="34" charset="0"/>
              <a:ea typeface="Calibri"/>
              <a:cs typeface="Calibri"/>
              <a:sym typeface="Calibri"/>
            </a:rPr>
            <a:t> students)</a:t>
          </a:r>
          <a:endParaRPr lang="en-US" sz="2000" kern="1200" dirty="0">
            <a:solidFill>
              <a:prstClr val="black"/>
            </a:solidFill>
            <a:latin typeface="Tw Cen MT" panose="020B0602020104020603" pitchFamily="34" charset="0"/>
            <a:ea typeface="Calibri"/>
            <a:cs typeface="Calibri"/>
          </a:endParaRPr>
        </a:p>
      </dgm:t>
    </dgm:pt>
    <dgm:pt modelId="{4C0E7E28-4BC1-4257-8B73-1961AAD884E8}" type="parTrans" cxnId="{F82309FA-BF7B-4913-B9D5-1092C88B8789}">
      <dgm:prSet/>
      <dgm:spPr/>
      <dgm:t>
        <a:bodyPr/>
        <a:lstStyle/>
        <a:p>
          <a:endParaRPr lang="en-US" sz="2000"/>
        </a:p>
      </dgm:t>
    </dgm:pt>
    <dgm:pt modelId="{41D12A21-FAFA-4A3C-9CEB-52BF25AD17B0}" type="sibTrans" cxnId="{F82309FA-BF7B-4913-B9D5-1092C88B8789}">
      <dgm:prSet/>
      <dgm:spPr/>
      <dgm:t>
        <a:bodyPr/>
        <a:lstStyle/>
        <a:p>
          <a:endParaRPr lang="en-US" sz="2000"/>
        </a:p>
      </dgm:t>
    </dgm:pt>
    <dgm:pt modelId="{7C04601F-932B-4B42-AE79-B5C9AE7F1CBB}">
      <dgm:prSet phldrT="[Text]" custT="1"/>
      <dgm:spPr/>
      <dgm:t>
        <a:bodyPr/>
        <a:lstStyle/>
        <a:p>
          <a:pPr marL="0" lvl="0" indent="0" algn="ctr" defTabSz="622300">
            <a:lnSpc>
              <a:spcPct val="90000"/>
            </a:lnSpc>
            <a:spcBef>
              <a:spcPct val="0"/>
            </a:spcBef>
            <a:spcAft>
              <a:spcPct val="35000"/>
            </a:spcAft>
            <a:buClr>
              <a:prstClr val="black"/>
            </a:buClr>
            <a:buSzPts val="800"/>
            <a:buNone/>
          </a:pPr>
          <a:r>
            <a:rPr lang="en-US" sz="2000" kern="1200" dirty="0">
              <a:solidFill>
                <a:prstClr val="black"/>
              </a:solidFill>
              <a:latin typeface="Tw Cen MT" panose="020B0602020104020603" pitchFamily="34" charset="0"/>
              <a:ea typeface="Calibri"/>
              <a:cs typeface="Calibri"/>
              <a:sym typeface="Calibri"/>
            </a:rPr>
            <a:t>Student actions in school and life</a:t>
          </a:r>
          <a:endParaRPr lang="en-US" sz="2000" kern="1200" dirty="0">
            <a:solidFill>
              <a:prstClr val="black"/>
            </a:solidFill>
            <a:latin typeface="Tw Cen MT" panose="020B0602020104020603" pitchFamily="34" charset="0"/>
            <a:ea typeface="Calibri"/>
            <a:cs typeface="Calibri"/>
          </a:endParaRPr>
        </a:p>
      </dgm:t>
    </dgm:pt>
    <dgm:pt modelId="{86F99C80-7A8C-45FB-9317-F2F5DE0B185C}" type="parTrans" cxnId="{B49E38A4-3A21-4D41-BA0F-71084E3B7EBD}">
      <dgm:prSet/>
      <dgm:spPr/>
      <dgm:t>
        <a:bodyPr/>
        <a:lstStyle/>
        <a:p>
          <a:endParaRPr lang="en-US" sz="2000"/>
        </a:p>
      </dgm:t>
    </dgm:pt>
    <dgm:pt modelId="{64FB8B6C-21A7-43A6-9213-900BF2D814C2}" type="sibTrans" cxnId="{B49E38A4-3A21-4D41-BA0F-71084E3B7EBD}">
      <dgm:prSet/>
      <dgm:spPr/>
      <dgm:t>
        <a:bodyPr/>
        <a:lstStyle/>
        <a:p>
          <a:endParaRPr lang="en-US" sz="2000"/>
        </a:p>
      </dgm:t>
    </dgm:pt>
    <dgm:pt modelId="{7CBD997F-7CE6-46B1-ACC3-0A908536EA80}">
      <dgm:prSet phldrT="[Text]" custT="1"/>
      <dgm:spPr/>
      <dgm:t>
        <a:bodyPr/>
        <a:lstStyle/>
        <a:p>
          <a:pPr>
            <a:buClr>
              <a:schemeClr val="dk1"/>
            </a:buClr>
            <a:buSzPts val="800"/>
          </a:pPr>
          <a:r>
            <a:rPr lang="en-US" sz="2000" dirty="0">
              <a:solidFill>
                <a:schemeClr val="dk1"/>
              </a:solidFill>
              <a:latin typeface="Tw Cen MT" panose="020B0602020104020603" pitchFamily="34" charset="0"/>
              <a:ea typeface="Calibri"/>
              <a:cs typeface="Calibri"/>
              <a:sym typeface="Calibri"/>
            </a:rPr>
            <a:t>Student outcomes in school and life </a:t>
          </a:r>
          <a:endParaRPr lang="en-US" sz="2000" dirty="0">
            <a:latin typeface="Tw Cen MT" panose="020B0602020104020603" pitchFamily="34" charset="0"/>
          </a:endParaRPr>
        </a:p>
      </dgm:t>
    </dgm:pt>
    <dgm:pt modelId="{FBFE9E80-A413-41AD-8EC9-3C7D095BA660}" type="parTrans" cxnId="{AF8A8B57-E868-4B9E-A841-0BFA4E5A171A}">
      <dgm:prSet/>
      <dgm:spPr/>
      <dgm:t>
        <a:bodyPr/>
        <a:lstStyle/>
        <a:p>
          <a:endParaRPr lang="en-US" sz="2000"/>
        </a:p>
      </dgm:t>
    </dgm:pt>
    <dgm:pt modelId="{C072896F-B954-4282-9419-233981CC69F1}" type="sibTrans" cxnId="{AF8A8B57-E868-4B9E-A841-0BFA4E5A171A}">
      <dgm:prSet/>
      <dgm:spPr/>
      <dgm:t>
        <a:bodyPr/>
        <a:lstStyle/>
        <a:p>
          <a:endParaRPr lang="en-US" sz="2000"/>
        </a:p>
      </dgm:t>
    </dgm:pt>
    <dgm:pt modelId="{D1C49B02-8B68-4B9D-9C41-372ECFEF0DB0}" type="pres">
      <dgm:prSet presAssocID="{ED8C039D-DA04-432E-A531-D0CAD583CF6E}" presName="cycle" presStyleCnt="0">
        <dgm:presLayoutVars>
          <dgm:dir/>
          <dgm:resizeHandles val="exact"/>
        </dgm:presLayoutVars>
      </dgm:prSet>
      <dgm:spPr/>
    </dgm:pt>
    <dgm:pt modelId="{4D89D6CA-C52A-4BB2-98C8-F65A1D46CC7C}" type="pres">
      <dgm:prSet presAssocID="{C69F2B28-81C6-406B-8BE5-CE69B3E413AE}" presName="dummy" presStyleCnt="0"/>
      <dgm:spPr/>
    </dgm:pt>
    <dgm:pt modelId="{FED612AE-C77C-44D8-88A7-48D295BF8F2C}" type="pres">
      <dgm:prSet presAssocID="{C69F2B28-81C6-406B-8BE5-CE69B3E413AE}" presName="node" presStyleLbl="revTx" presStyleIdx="0" presStyleCnt="5" custScaleX="132120" custRadScaleRad="102584" custRadScaleInc="8092">
        <dgm:presLayoutVars>
          <dgm:bulletEnabled val="1"/>
        </dgm:presLayoutVars>
      </dgm:prSet>
      <dgm:spPr/>
    </dgm:pt>
    <dgm:pt modelId="{F3A93018-B044-4F09-8EA7-E05AA07F553E}" type="pres">
      <dgm:prSet presAssocID="{E8DD1DEE-7351-4E52-B08F-F6F4654FB097}" presName="sibTrans" presStyleLbl="node1" presStyleIdx="0" presStyleCnt="5"/>
      <dgm:spPr/>
    </dgm:pt>
    <dgm:pt modelId="{3B64F940-334F-47CA-8EFB-F18C604A6E72}" type="pres">
      <dgm:prSet presAssocID="{EB2A9EA6-BE16-4CAF-8525-5039F82B482E}" presName="dummy" presStyleCnt="0"/>
      <dgm:spPr/>
    </dgm:pt>
    <dgm:pt modelId="{759452CF-A278-4C9D-96BF-0843F8695CB4}" type="pres">
      <dgm:prSet presAssocID="{EB2A9EA6-BE16-4CAF-8525-5039F82B482E}" presName="node" presStyleLbl="revTx" presStyleIdx="1" presStyleCnt="5" custScaleX="172451">
        <dgm:presLayoutVars>
          <dgm:bulletEnabled val="1"/>
        </dgm:presLayoutVars>
      </dgm:prSet>
      <dgm:spPr/>
    </dgm:pt>
    <dgm:pt modelId="{0168F43F-B31E-456D-AA40-ECA4188E4DC0}" type="pres">
      <dgm:prSet presAssocID="{A0E7950A-2A9C-44E3-BE1E-C345908C11BD}" presName="sibTrans" presStyleLbl="node1" presStyleIdx="1" presStyleCnt="5"/>
      <dgm:spPr/>
    </dgm:pt>
    <dgm:pt modelId="{A3F05736-AF35-40D1-BD37-B47281DF0F02}" type="pres">
      <dgm:prSet presAssocID="{590765D5-7F26-4200-8D25-E9031AD21440}" presName="dummy" presStyleCnt="0"/>
      <dgm:spPr/>
    </dgm:pt>
    <dgm:pt modelId="{CF6D36F5-1756-40F7-AEBE-8A865C0430D7}" type="pres">
      <dgm:prSet presAssocID="{590765D5-7F26-4200-8D25-E9031AD21440}" presName="node" presStyleLbl="revTx" presStyleIdx="2" presStyleCnt="5" custScaleX="134704" custScaleY="104421">
        <dgm:presLayoutVars>
          <dgm:bulletEnabled val="1"/>
        </dgm:presLayoutVars>
      </dgm:prSet>
      <dgm:spPr/>
    </dgm:pt>
    <dgm:pt modelId="{E80F2FBF-4E91-4DE5-95D4-AB1DC2A02AF1}" type="pres">
      <dgm:prSet presAssocID="{41D12A21-FAFA-4A3C-9CEB-52BF25AD17B0}" presName="sibTrans" presStyleLbl="node1" presStyleIdx="2" presStyleCnt="5"/>
      <dgm:spPr/>
    </dgm:pt>
    <dgm:pt modelId="{1ABF901C-E479-4EA7-A792-8ECAE35CD0E3}" type="pres">
      <dgm:prSet presAssocID="{7C04601F-932B-4B42-AE79-B5C9AE7F1CBB}" presName="dummy" presStyleCnt="0"/>
      <dgm:spPr/>
    </dgm:pt>
    <dgm:pt modelId="{D846173E-6BA6-490C-AE14-9F1DBEBE9D62}" type="pres">
      <dgm:prSet presAssocID="{7C04601F-932B-4B42-AE79-B5C9AE7F1CBB}" presName="node" presStyleLbl="revTx" presStyleIdx="3" presStyleCnt="5">
        <dgm:presLayoutVars>
          <dgm:bulletEnabled val="1"/>
        </dgm:presLayoutVars>
      </dgm:prSet>
      <dgm:spPr/>
    </dgm:pt>
    <dgm:pt modelId="{524CF6D7-C112-444B-A8A7-7185C2A5E65E}" type="pres">
      <dgm:prSet presAssocID="{64FB8B6C-21A7-43A6-9213-900BF2D814C2}" presName="sibTrans" presStyleLbl="node1" presStyleIdx="3" presStyleCnt="5"/>
      <dgm:spPr/>
    </dgm:pt>
    <dgm:pt modelId="{FD69CED0-C0C9-40DF-AEB7-4AC7ED51D827}" type="pres">
      <dgm:prSet presAssocID="{7CBD997F-7CE6-46B1-ACC3-0A908536EA80}" presName="dummy" presStyleCnt="0"/>
      <dgm:spPr/>
    </dgm:pt>
    <dgm:pt modelId="{C36A1D58-2EA6-4686-ADD5-0BCA1A1841A2}" type="pres">
      <dgm:prSet presAssocID="{7CBD997F-7CE6-46B1-ACC3-0A908536EA80}" presName="node" presStyleLbl="revTx" presStyleIdx="4" presStyleCnt="5">
        <dgm:presLayoutVars>
          <dgm:bulletEnabled val="1"/>
        </dgm:presLayoutVars>
      </dgm:prSet>
      <dgm:spPr/>
    </dgm:pt>
    <dgm:pt modelId="{29054BC4-3684-4973-8A20-AD4FDDB21080}" type="pres">
      <dgm:prSet presAssocID="{C072896F-B954-4282-9419-233981CC69F1}" presName="sibTrans" presStyleLbl="node1" presStyleIdx="4" presStyleCnt="5"/>
      <dgm:spPr/>
    </dgm:pt>
  </dgm:ptLst>
  <dgm:cxnLst>
    <dgm:cxn modelId="{C4F58D02-3637-4DAE-8F16-9CEF8FD1C9E4}" type="presOf" srcId="{7CBD997F-7CE6-46B1-ACC3-0A908536EA80}" destId="{C36A1D58-2EA6-4686-ADD5-0BCA1A1841A2}" srcOrd="0" destOrd="0" presId="urn:microsoft.com/office/officeart/2005/8/layout/cycle1"/>
    <dgm:cxn modelId="{3FC5CA64-B37F-4101-BC40-5EBC45A1864E}" type="presOf" srcId="{7C04601F-932B-4B42-AE79-B5C9AE7F1CBB}" destId="{D846173E-6BA6-490C-AE14-9F1DBEBE9D62}" srcOrd="0" destOrd="0" presId="urn:microsoft.com/office/officeart/2005/8/layout/cycle1"/>
    <dgm:cxn modelId="{AF8A8B57-E868-4B9E-A841-0BFA4E5A171A}" srcId="{ED8C039D-DA04-432E-A531-D0CAD583CF6E}" destId="{7CBD997F-7CE6-46B1-ACC3-0A908536EA80}" srcOrd="4" destOrd="0" parTransId="{FBFE9E80-A413-41AD-8EC9-3C7D095BA660}" sibTransId="{C072896F-B954-4282-9419-233981CC69F1}"/>
    <dgm:cxn modelId="{5639077A-89D5-49EE-8ED8-D2691DF7781B}" srcId="{ED8C039D-DA04-432E-A531-D0CAD583CF6E}" destId="{EB2A9EA6-BE16-4CAF-8525-5039F82B482E}" srcOrd="1" destOrd="0" parTransId="{9B8D2F5C-BB84-496A-BE33-5DC5F31DFC10}" sibTransId="{A0E7950A-2A9C-44E3-BE1E-C345908C11BD}"/>
    <dgm:cxn modelId="{0E12727B-9931-48C2-85C4-77E9778EED8C}" srcId="{ED8C039D-DA04-432E-A531-D0CAD583CF6E}" destId="{C69F2B28-81C6-406B-8BE5-CE69B3E413AE}" srcOrd="0" destOrd="0" parTransId="{DA423A56-8BB7-4B48-AA3C-3E1ED4A5371D}" sibTransId="{E8DD1DEE-7351-4E52-B08F-F6F4654FB097}"/>
    <dgm:cxn modelId="{23C8CA81-661B-4D1B-A5F9-FFBBBD335171}" type="presOf" srcId="{EB2A9EA6-BE16-4CAF-8525-5039F82B482E}" destId="{759452CF-A278-4C9D-96BF-0843F8695CB4}" srcOrd="0" destOrd="0" presId="urn:microsoft.com/office/officeart/2005/8/layout/cycle1"/>
    <dgm:cxn modelId="{FA537885-4870-4D94-B4B0-CBDAF5EC7645}" type="presOf" srcId="{E8DD1DEE-7351-4E52-B08F-F6F4654FB097}" destId="{F3A93018-B044-4F09-8EA7-E05AA07F553E}" srcOrd="0" destOrd="0" presId="urn:microsoft.com/office/officeart/2005/8/layout/cycle1"/>
    <dgm:cxn modelId="{21138D85-395F-47D3-A0E0-6B3310368B76}" type="presOf" srcId="{64FB8B6C-21A7-43A6-9213-900BF2D814C2}" destId="{524CF6D7-C112-444B-A8A7-7185C2A5E65E}" srcOrd="0" destOrd="0" presId="urn:microsoft.com/office/officeart/2005/8/layout/cycle1"/>
    <dgm:cxn modelId="{7C822495-FCB1-484A-9D21-4DED22B321FA}" type="presOf" srcId="{C072896F-B954-4282-9419-233981CC69F1}" destId="{29054BC4-3684-4973-8A20-AD4FDDB21080}" srcOrd="0" destOrd="0" presId="urn:microsoft.com/office/officeart/2005/8/layout/cycle1"/>
    <dgm:cxn modelId="{B49E38A4-3A21-4D41-BA0F-71084E3B7EBD}" srcId="{ED8C039D-DA04-432E-A531-D0CAD583CF6E}" destId="{7C04601F-932B-4B42-AE79-B5C9AE7F1CBB}" srcOrd="3" destOrd="0" parTransId="{86F99C80-7A8C-45FB-9317-F2F5DE0B185C}" sibTransId="{64FB8B6C-21A7-43A6-9213-900BF2D814C2}"/>
    <dgm:cxn modelId="{1173F5A9-E3FE-41EA-9583-17AC67FB8BB0}" type="presOf" srcId="{C69F2B28-81C6-406B-8BE5-CE69B3E413AE}" destId="{FED612AE-C77C-44D8-88A7-48D295BF8F2C}" srcOrd="0" destOrd="0" presId="urn:microsoft.com/office/officeart/2005/8/layout/cycle1"/>
    <dgm:cxn modelId="{817388CA-E534-4D6E-9E49-7541039D4B04}" type="presOf" srcId="{41D12A21-FAFA-4A3C-9CEB-52BF25AD17B0}" destId="{E80F2FBF-4E91-4DE5-95D4-AB1DC2A02AF1}" srcOrd="0" destOrd="0" presId="urn:microsoft.com/office/officeart/2005/8/layout/cycle1"/>
    <dgm:cxn modelId="{E1418FE7-4DEF-426C-BF5A-1944312BE67E}" type="presOf" srcId="{ED8C039D-DA04-432E-A531-D0CAD583CF6E}" destId="{D1C49B02-8B68-4B9D-9C41-372ECFEF0DB0}" srcOrd="0" destOrd="0" presId="urn:microsoft.com/office/officeart/2005/8/layout/cycle1"/>
    <dgm:cxn modelId="{5F04E9E9-0D34-4B89-ADFB-65C1D364FA4F}" type="presOf" srcId="{A0E7950A-2A9C-44E3-BE1E-C345908C11BD}" destId="{0168F43F-B31E-456D-AA40-ECA4188E4DC0}" srcOrd="0" destOrd="0" presId="urn:microsoft.com/office/officeart/2005/8/layout/cycle1"/>
    <dgm:cxn modelId="{EFE378F7-3825-4E7D-8C0E-12AB2CF3CDDA}" type="presOf" srcId="{590765D5-7F26-4200-8D25-E9031AD21440}" destId="{CF6D36F5-1756-40F7-AEBE-8A865C0430D7}" srcOrd="0" destOrd="0" presId="urn:microsoft.com/office/officeart/2005/8/layout/cycle1"/>
    <dgm:cxn modelId="{F82309FA-BF7B-4913-B9D5-1092C88B8789}" srcId="{ED8C039D-DA04-432E-A531-D0CAD583CF6E}" destId="{590765D5-7F26-4200-8D25-E9031AD21440}" srcOrd="2" destOrd="0" parTransId="{4C0E7E28-4BC1-4257-8B73-1961AAD884E8}" sibTransId="{41D12A21-FAFA-4A3C-9CEB-52BF25AD17B0}"/>
    <dgm:cxn modelId="{B9EED35C-1071-4125-99ED-3A529AFDDDED}" type="presParOf" srcId="{D1C49B02-8B68-4B9D-9C41-372ECFEF0DB0}" destId="{4D89D6CA-C52A-4BB2-98C8-F65A1D46CC7C}" srcOrd="0" destOrd="0" presId="urn:microsoft.com/office/officeart/2005/8/layout/cycle1"/>
    <dgm:cxn modelId="{AAC92C65-C80C-4B61-9408-64F51F92A232}" type="presParOf" srcId="{D1C49B02-8B68-4B9D-9C41-372ECFEF0DB0}" destId="{FED612AE-C77C-44D8-88A7-48D295BF8F2C}" srcOrd="1" destOrd="0" presId="urn:microsoft.com/office/officeart/2005/8/layout/cycle1"/>
    <dgm:cxn modelId="{56A2B4E1-1723-49C5-80CF-DCEDA9B31E0C}" type="presParOf" srcId="{D1C49B02-8B68-4B9D-9C41-372ECFEF0DB0}" destId="{F3A93018-B044-4F09-8EA7-E05AA07F553E}" srcOrd="2" destOrd="0" presId="urn:microsoft.com/office/officeart/2005/8/layout/cycle1"/>
    <dgm:cxn modelId="{E047AE6B-458C-4855-9FA1-443AC991D729}" type="presParOf" srcId="{D1C49B02-8B68-4B9D-9C41-372ECFEF0DB0}" destId="{3B64F940-334F-47CA-8EFB-F18C604A6E72}" srcOrd="3" destOrd="0" presId="urn:microsoft.com/office/officeart/2005/8/layout/cycle1"/>
    <dgm:cxn modelId="{1B648595-4FE0-411A-BBEF-044E459EB5E0}" type="presParOf" srcId="{D1C49B02-8B68-4B9D-9C41-372ECFEF0DB0}" destId="{759452CF-A278-4C9D-96BF-0843F8695CB4}" srcOrd="4" destOrd="0" presId="urn:microsoft.com/office/officeart/2005/8/layout/cycle1"/>
    <dgm:cxn modelId="{3814B197-DB38-47EC-8335-73292E1F2BBE}" type="presParOf" srcId="{D1C49B02-8B68-4B9D-9C41-372ECFEF0DB0}" destId="{0168F43F-B31E-456D-AA40-ECA4188E4DC0}" srcOrd="5" destOrd="0" presId="urn:microsoft.com/office/officeart/2005/8/layout/cycle1"/>
    <dgm:cxn modelId="{BB0A770D-C363-4AAE-9A07-4C97C622E762}" type="presParOf" srcId="{D1C49B02-8B68-4B9D-9C41-372ECFEF0DB0}" destId="{A3F05736-AF35-40D1-BD37-B47281DF0F02}" srcOrd="6" destOrd="0" presId="urn:microsoft.com/office/officeart/2005/8/layout/cycle1"/>
    <dgm:cxn modelId="{22347900-492D-4C9D-85DB-CFA0D44E3A5C}" type="presParOf" srcId="{D1C49B02-8B68-4B9D-9C41-372ECFEF0DB0}" destId="{CF6D36F5-1756-40F7-AEBE-8A865C0430D7}" srcOrd="7" destOrd="0" presId="urn:microsoft.com/office/officeart/2005/8/layout/cycle1"/>
    <dgm:cxn modelId="{16BE1D61-F3A3-4B62-BEB9-367D3D9AB1BA}" type="presParOf" srcId="{D1C49B02-8B68-4B9D-9C41-372ECFEF0DB0}" destId="{E80F2FBF-4E91-4DE5-95D4-AB1DC2A02AF1}" srcOrd="8" destOrd="0" presId="urn:microsoft.com/office/officeart/2005/8/layout/cycle1"/>
    <dgm:cxn modelId="{9BEDE597-F284-47F7-B8B3-068E49CFEA14}" type="presParOf" srcId="{D1C49B02-8B68-4B9D-9C41-372ECFEF0DB0}" destId="{1ABF901C-E479-4EA7-A792-8ECAE35CD0E3}" srcOrd="9" destOrd="0" presId="urn:microsoft.com/office/officeart/2005/8/layout/cycle1"/>
    <dgm:cxn modelId="{E3EF727D-CE9C-4E8B-B340-C62CB7F48F3A}" type="presParOf" srcId="{D1C49B02-8B68-4B9D-9C41-372ECFEF0DB0}" destId="{D846173E-6BA6-490C-AE14-9F1DBEBE9D62}" srcOrd="10" destOrd="0" presId="urn:microsoft.com/office/officeart/2005/8/layout/cycle1"/>
    <dgm:cxn modelId="{7FA00109-070A-44C1-AC55-65E4FEC1BA0E}" type="presParOf" srcId="{D1C49B02-8B68-4B9D-9C41-372ECFEF0DB0}" destId="{524CF6D7-C112-444B-A8A7-7185C2A5E65E}" srcOrd="11" destOrd="0" presId="urn:microsoft.com/office/officeart/2005/8/layout/cycle1"/>
    <dgm:cxn modelId="{E4E83E87-69F6-4125-8E88-D8332DBA02F1}" type="presParOf" srcId="{D1C49B02-8B68-4B9D-9C41-372ECFEF0DB0}" destId="{FD69CED0-C0C9-40DF-AEB7-4AC7ED51D827}" srcOrd="12" destOrd="0" presId="urn:microsoft.com/office/officeart/2005/8/layout/cycle1"/>
    <dgm:cxn modelId="{ECF4789C-9F3D-408D-9CA1-7E91F1EE9FA8}" type="presParOf" srcId="{D1C49B02-8B68-4B9D-9C41-372ECFEF0DB0}" destId="{C36A1D58-2EA6-4686-ADD5-0BCA1A1841A2}" srcOrd="13" destOrd="0" presId="urn:microsoft.com/office/officeart/2005/8/layout/cycle1"/>
    <dgm:cxn modelId="{33631C7B-B35F-4986-A897-4EF18F117F1C}" type="presParOf" srcId="{D1C49B02-8B68-4B9D-9C41-372ECFEF0DB0}" destId="{29054BC4-3684-4973-8A20-AD4FDDB21080}"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8C039D-DA04-432E-A531-D0CAD583CF6E}"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C69F2B28-81C6-406B-8BE5-CE69B3E413AE}">
      <dgm:prSet phldrT="[Text]" custT="1"/>
      <dgm:spPr/>
      <dgm:t>
        <a:bodyPr/>
        <a:lstStyle/>
        <a:p>
          <a:pPr>
            <a:buClr>
              <a:schemeClr val="dk1"/>
            </a:buClr>
            <a:buSzPts val="800"/>
          </a:pPr>
          <a:r>
            <a:rPr lang="en-US" sz="2000" kern="1200" dirty="0">
              <a:solidFill>
                <a:prstClr val="black"/>
              </a:solidFill>
              <a:latin typeface="Tw Cen MT" panose="020B0602020104020603" pitchFamily="34" charset="0"/>
              <a:ea typeface="Calibri"/>
              <a:cs typeface="Calibri"/>
              <a:sym typeface="Calibri"/>
            </a:rPr>
            <a:t>Teacher</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beliefs</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about</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their</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students</a:t>
          </a:r>
          <a:r>
            <a:rPr lang="en-US" sz="2000" kern="1200" dirty="0">
              <a:solidFill>
                <a:schemeClr val="dk1"/>
              </a:solidFill>
              <a:latin typeface="Calibri"/>
              <a:ea typeface="Calibri"/>
              <a:cs typeface="Calibri"/>
              <a:sym typeface="Calibri"/>
            </a:rPr>
            <a:t> </a:t>
          </a:r>
          <a:br>
            <a:rPr lang="en-US" sz="2000" kern="1200" dirty="0">
              <a:solidFill>
                <a:schemeClr val="dk1"/>
              </a:solidFill>
              <a:latin typeface="Calibri"/>
              <a:ea typeface="Calibri"/>
              <a:cs typeface="Calibri"/>
              <a:sym typeface="Calibri"/>
            </a:rPr>
          </a:br>
          <a:r>
            <a:rPr lang="en-US" sz="2000" kern="1200" dirty="0">
              <a:solidFill>
                <a:prstClr val="black"/>
              </a:solidFill>
              <a:latin typeface="Tw Cen MT" panose="020B0602020104020603" pitchFamily="34" charset="0"/>
              <a:ea typeface="Calibri"/>
              <a:cs typeface="Calibri"/>
              <a:sym typeface="Calibri"/>
            </a:rPr>
            <a:t>(x </a:t>
          </a:r>
          <a:r>
            <a:rPr lang="en-US" sz="2000" kern="1200" dirty="0">
              <a:solidFill>
                <a:schemeClr val="accent4"/>
              </a:solidFill>
              <a:latin typeface="Tw Cen MT" panose="020B0602020104020603" pitchFamily="34" charset="0"/>
              <a:ea typeface="Calibri"/>
              <a:cs typeface="Calibri"/>
              <a:sym typeface="Calibri"/>
            </a:rPr>
            <a:t>360</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students</a:t>
          </a:r>
          <a:r>
            <a:rPr lang="en-US" sz="2000" kern="1200" dirty="0">
              <a:solidFill>
                <a:schemeClr val="dk1"/>
              </a:solidFill>
              <a:latin typeface="Calibri"/>
              <a:ea typeface="Calibri"/>
              <a:cs typeface="Calibri"/>
              <a:sym typeface="Calibri"/>
            </a:rPr>
            <a:t>)</a:t>
          </a:r>
          <a:endParaRPr lang="en-US" sz="2000" kern="1200" dirty="0"/>
        </a:p>
      </dgm:t>
    </dgm:pt>
    <dgm:pt modelId="{DA423A56-8BB7-4B48-AA3C-3E1ED4A5371D}" type="parTrans" cxnId="{0E12727B-9931-48C2-85C4-77E9778EED8C}">
      <dgm:prSet/>
      <dgm:spPr/>
      <dgm:t>
        <a:bodyPr/>
        <a:lstStyle/>
        <a:p>
          <a:endParaRPr lang="en-US" sz="2000"/>
        </a:p>
      </dgm:t>
    </dgm:pt>
    <dgm:pt modelId="{E8DD1DEE-7351-4E52-B08F-F6F4654FB097}" type="sibTrans" cxnId="{0E12727B-9931-48C2-85C4-77E9778EED8C}">
      <dgm:prSet/>
      <dgm:spPr/>
      <dgm:t>
        <a:bodyPr/>
        <a:lstStyle/>
        <a:p>
          <a:endParaRPr lang="en-US" sz="2000"/>
        </a:p>
      </dgm:t>
    </dgm:pt>
    <dgm:pt modelId="{EB2A9EA6-BE16-4CAF-8525-5039F82B482E}">
      <dgm:prSet phldrT="[Text]" custT="1"/>
      <dgm:spPr/>
      <dgm:t>
        <a:bodyPr/>
        <a:lstStyle/>
        <a:p>
          <a:pPr marL="0" lvl="0" indent="0" algn="ctr" defTabSz="622300">
            <a:lnSpc>
              <a:spcPct val="90000"/>
            </a:lnSpc>
            <a:spcBef>
              <a:spcPct val="0"/>
            </a:spcBef>
            <a:spcAft>
              <a:spcPct val="35000"/>
            </a:spcAft>
            <a:buClr>
              <a:prstClr val="black"/>
            </a:buClr>
            <a:buSzPts val="800"/>
            <a:buNone/>
          </a:pPr>
          <a:r>
            <a:rPr lang="en-US" sz="2000" kern="1200" dirty="0">
              <a:solidFill>
                <a:prstClr val="black"/>
              </a:solidFill>
              <a:latin typeface="Tw Cen MT" panose="020B0602020104020603" pitchFamily="34" charset="0"/>
              <a:ea typeface="Calibri"/>
              <a:cs typeface="Calibri"/>
              <a:sym typeface="Calibri"/>
            </a:rPr>
            <a:t>Teacher actions towards their students </a:t>
          </a:r>
          <a:br>
            <a:rPr lang="en-US" sz="2000" kern="1200" dirty="0">
              <a:solidFill>
                <a:prstClr val="black"/>
              </a:solidFill>
              <a:latin typeface="Tw Cen MT" panose="020B0602020104020603" pitchFamily="34" charset="0"/>
              <a:ea typeface="Calibri"/>
              <a:cs typeface="Calibri"/>
              <a:sym typeface="Calibri"/>
            </a:rPr>
          </a:br>
          <a:r>
            <a:rPr lang="en-US" sz="2000" kern="1200" dirty="0">
              <a:solidFill>
                <a:prstClr val="black"/>
              </a:solidFill>
              <a:latin typeface="Tw Cen MT" panose="020B0602020104020603" pitchFamily="34" charset="0"/>
              <a:ea typeface="Calibri"/>
              <a:cs typeface="Calibri"/>
              <a:sym typeface="Calibri"/>
            </a:rPr>
            <a:t>(x </a:t>
          </a:r>
          <a:r>
            <a:rPr lang="en-US" sz="2000" kern="1200" dirty="0">
              <a:solidFill>
                <a:schemeClr val="accent4"/>
              </a:solidFill>
              <a:latin typeface="Tw Cen MT" panose="020B0602020104020603" pitchFamily="34" charset="0"/>
              <a:ea typeface="Calibri"/>
              <a:cs typeface="Calibri"/>
              <a:sym typeface="Calibri"/>
            </a:rPr>
            <a:t>360</a:t>
          </a:r>
          <a:r>
            <a:rPr lang="en-US" sz="2000" kern="1200" dirty="0">
              <a:solidFill>
                <a:prstClr val="black"/>
              </a:solidFill>
              <a:latin typeface="Tw Cen MT" panose="020B0602020104020603" pitchFamily="34" charset="0"/>
              <a:ea typeface="Calibri"/>
              <a:cs typeface="Calibri"/>
              <a:sym typeface="Calibri"/>
            </a:rPr>
            <a:t> students)</a:t>
          </a:r>
          <a:endParaRPr lang="en-US" sz="2000" kern="1200" dirty="0">
            <a:solidFill>
              <a:prstClr val="black"/>
            </a:solidFill>
            <a:latin typeface="Tw Cen MT" panose="020B0602020104020603" pitchFamily="34" charset="0"/>
            <a:ea typeface="Calibri"/>
            <a:cs typeface="Calibri"/>
          </a:endParaRPr>
        </a:p>
      </dgm:t>
    </dgm:pt>
    <dgm:pt modelId="{9B8D2F5C-BB84-496A-BE33-5DC5F31DFC10}" type="parTrans" cxnId="{5639077A-89D5-49EE-8ED8-D2691DF7781B}">
      <dgm:prSet/>
      <dgm:spPr/>
      <dgm:t>
        <a:bodyPr/>
        <a:lstStyle/>
        <a:p>
          <a:endParaRPr lang="en-US" sz="2000"/>
        </a:p>
      </dgm:t>
    </dgm:pt>
    <dgm:pt modelId="{A0E7950A-2A9C-44E3-BE1E-C345908C11BD}" type="sibTrans" cxnId="{5639077A-89D5-49EE-8ED8-D2691DF7781B}">
      <dgm:prSet/>
      <dgm:spPr/>
      <dgm:t>
        <a:bodyPr/>
        <a:lstStyle/>
        <a:p>
          <a:endParaRPr lang="en-US" sz="2000"/>
        </a:p>
      </dgm:t>
    </dgm:pt>
    <dgm:pt modelId="{590765D5-7F26-4200-8D25-E9031AD21440}">
      <dgm:prSet phldrT="[Text]" custT="1"/>
      <dgm:spPr/>
      <dgm:t>
        <a:bodyPr/>
        <a:lstStyle/>
        <a:p>
          <a:pPr marL="0" lvl="0" indent="0" algn="ctr" defTabSz="622300">
            <a:lnSpc>
              <a:spcPct val="90000"/>
            </a:lnSpc>
            <a:spcBef>
              <a:spcPct val="0"/>
            </a:spcBef>
            <a:spcAft>
              <a:spcPct val="35000"/>
            </a:spcAft>
            <a:buClr>
              <a:prstClr val="black"/>
            </a:buClr>
            <a:buSzPts val="800"/>
            <a:buNone/>
          </a:pPr>
          <a:r>
            <a:rPr lang="en-US" sz="2000" kern="1200" dirty="0">
              <a:solidFill>
                <a:prstClr val="black"/>
              </a:solidFill>
              <a:latin typeface="Tw Cen MT" panose="020B0602020104020603" pitchFamily="34" charset="0"/>
              <a:ea typeface="Calibri"/>
              <a:cs typeface="Calibri"/>
              <a:sym typeface="Calibri"/>
            </a:rPr>
            <a:t>Student beliefs about their own capabilities </a:t>
          </a:r>
          <a:br>
            <a:rPr lang="en-US" sz="2000" kern="1200" dirty="0">
              <a:solidFill>
                <a:prstClr val="black"/>
              </a:solidFill>
              <a:latin typeface="Tw Cen MT" panose="020B0602020104020603" pitchFamily="34" charset="0"/>
              <a:ea typeface="Calibri"/>
              <a:cs typeface="Calibri"/>
              <a:sym typeface="Calibri"/>
            </a:rPr>
          </a:br>
          <a:r>
            <a:rPr lang="en-US" sz="2000" kern="1200" dirty="0">
              <a:solidFill>
                <a:prstClr val="black"/>
              </a:solidFill>
              <a:latin typeface="Tw Cen MT" panose="020B0602020104020603" pitchFamily="34" charset="0"/>
              <a:ea typeface="Calibri"/>
              <a:cs typeface="Calibri"/>
              <a:sym typeface="Calibri"/>
            </a:rPr>
            <a:t>(x </a:t>
          </a:r>
          <a:r>
            <a:rPr lang="en-US" sz="2000" kern="1200" dirty="0">
              <a:solidFill>
                <a:schemeClr val="accent4"/>
              </a:solidFill>
              <a:latin typeface="Tw Cen MT" panose="020B0602020104020603" pitchFamily="34" charset="0"/>
              <a:ea typeface="Calibri"/>
              <a:cs typeface="Calibri"/>
              <a:sym typeface="Calibri"/>
            </a:rPr>
            <a:t>360</a:t>
          </a:r>
          <a:r>
            <a:rPr lang="en-US" sz="2000" kern="1200" dirty="0">
              <a:solidFill>
                <a:prstClr val="black"/>
              </a:solidFill>
              <a:latin typeface="Tw Cen MT" panose="020B0602020104020603" pitchFamily="34" charset="0"/>
              <a:ea typeface="Calibri"/>
              <a:cs typeface="Calibri"/>
              <a:sym typeface="Calibri"/>
            </a:rPr>
            <a:t> students)</a:t>
          </a:r>
          <a:endParaRPr lang="en-US" sz="2000" kern="1200" dirty="0">
            <a:solidFill>
              <a:prstClr val="black"/>
            </a:solidFill>
            <a:latin typeface="Tw Cen MT" panose="020B0602020104020603" pitchFamily="34" charset="0"/>
            <a:ea typeface="Calibri"/>
            <a:cs typeface="Calibri"/>
          </a:endParaRPr>
        </a:p>
      </dgm:t>
    </dgm:pt>
    <dgm:pt modelId="{4C0E7E28-4BC1-4257-8B73-1961AAD884E8}" type="parTrans" cxnId="{F82309FA-BF7B-4913-B9D5-1092C88B8789}">
      <dgm:prSet/>
      <dgm:spPr/>
      <dgm:t>
        <a:bodyPr/>
        <a:lstStyle/>
        <a:p>
          <a:endParaRPr lang="en-US" sz="2000"/>
        </a:p>
      </dgm:t>
    </dgm:pt>
    <dgm:pt modelId="{41D12A21-FAFA-4A3C-9CEB-52BF25AD17B0}" type="sibTrans" cxnId="{F82309FA-BF7B-4913-B9D5-1092C88B8789}">
      <dgm:prSet/>
      <dgm:spPr/>
      <dgm:t>
        <a:bodyPr/>
        <a:lstStyle/>
        <a:p>
          <a:endParaRPr lang="en-US" sz="2000"/>
        </a:p>
      </dgm:t>
    </dgm:pt>
    <dgm:pt modelId="{7C04601F-932B-4B42-AE79-B5C9AE7F1CBB}">
      <dgm:prSet phldrT="[Text]" custT="1"/>
      <dgm:spPr/>
      <dgm:t>
        <a:bodyPr/>
        <a:lstStyle/>
        <a:p>
          <a:pPr marL="0" lvl="0" indent="0" algn="ctr" defTabSz="622300">
            <a:lnSpc>
              <a:spcPct val="90000"/>
            </a:lnSpc>
            <a:spcBef>
              <a:spcPct val="0"/>
            </a:spcBef>
            <a:spcAft>
              <a:spcPct val="35000"/>
            </a:spcAft>
            <a:buClr>
              <a:prstClr val="black"/>
            </a:buClr>
            <a:buSzPts val="800"/>
            <a:buNone/>
          </a:pPr>
          <a:r>
            <a:rPr lang="en-US" sz="2000" kern="1200" dirty="0">
              <a:solidFill>
                <a:prstClr val="black"/>
              </a:solidFill>
              <a:latin typeface="Tw Cen MT" panose="020B0602020104020603" pitchFamily="34" charset="0"/>
              <a:ea typeface="Calibri"/>
              <a:cs typeface="Calibri"/>
              <a:sym typeface="Calibri"/>
            </a:rPr>
            <a:t>Student actions in school and life</a:t>
          </a:r>
          <a:endParaRPr lang="en-US" sz="2000" kern="1200" dirty="0">
            <a:solidFill>
              <a:prstClr val="black"/>
            </a:solidFill>
            <a:latin typeface="Tw Cen MT" panose="020B0602020104020603" pitchFamily="34" charset="0"/>
            <a:ea typeface="Calibri"/>
            <a:cs typeface="Calibri"/>
          </a:endParaRPr>
        </a:p>
      </dgm:t>
    </dgm:pt>
    <dgm:pt modelId="{86F99C80-7A8C-45FB-9317-F2F5DE0B185C}" type="parTrans" cxnId="{B49E38A4-3A21-4D41-BA0F-71084E3B7EBD}">
      <dgm:prSet/>
      <dgm:spPr/>
      <dgm:t>
        <a:bodyPr/>
        <a:lstStyle/>
        <a:p>
          <a:endParaRPr lang="en-US" sz="2000"/>
        </a:p>
      </dgm:t>
    </dgm:pt>
    <dgm:pt modelId="{64FB8B6C-21A7-43A6-9213-900BF2D814C2}" type="sibTrans" cxnId="{B49E38A4-3A21-4D41-BA0F-71084E3B7EBD}">
      <dgm:prSet/>
      <dgm:spPr/>
      <dgm:t>
        <a:bodyPr/>
        <a:lstStyle/>
        <a:p>
          <a:endParaRPr lang="en-US" sz="2000"/>
        </a:p>
      </dgm:t>
    </dgm:pt>
    <dgm:pt modelId="{7CBD997F-7CE6-46B1-ACC3-0A908536EA80}">
      <dgm:prSet phldrT="[Text]" custT="1"/>
      <dgm:spPr/>
      <dgm:t>
        <a:bodyPr/>
        <a:lstStyle/>
        <a:p>
          <a:pPr>
            <a:buClr>
              <a:schemeClr val="dk1"/>
            </a:buClr>
            <a:buSzPts val="800"/>
          </a:pPr>
          <a:r>
            <a:rPr lang="en-US" sz="2000" dirty="0">
              <a:solidFill>
                <a:schemeClr val="dk1"/>
              </a:solidFill>
              <a:latin typeface="Tw Cen MT" panose="020B0602020104020603" pitchFamily="34" charset="0"/>
              <a:ea typeface="Calibri"/>
              <a:cs typeface="Calibri"/>
              <a:sym typeface="Calibri"/>
            </a:rPr>
            <a:t>Student outcomes in school and life </a:t>
          </a:r>
          <a:endParaRPr lang="en-US" sz="2000" dirty="0">
            <a:latin typeface="Tw Cen MT" panose="020B0602020104020603" pitchFamily="34" charset="0"/>
          </a:endParaRPr>
        </a:p>
      </dgm:t>
      <dgm:extLst>
        <a:ext uri="{E40237B7-FDA0-4F09-8148-C483321AD2D9}">
          <dgm14:cNvPr xmlns:dgm14="http://schemas.microsoft.com/office/drawing/2010/diagram" id="0" name="" descr="Cycle showing Student outcomes in school and life connected to &#10;"/>
        </a:ext>
      </dgm:extLst>
    </dgm:pt>
    <dgm:pt modelId="{FBFE9E80-A413-41AD-8EC9-3C7D095BA660}" type="parTrans" cxnId="{AF8A8B57-E868-4B9E-A841-0BFA4E5A171A}">
      <dgm:prSet/>
      <dgm:spPr/>
      <dgm:t>
        <a:bodyPr/>
        <a:lstStyle/>
        <a:p>
          <a:endParaRPr lang="en-US" sz="2000"/>
        </a:p>
      </dgm:t>
    </dgm:pt>
    <dgm:pt modelId="{C072896F-B954-4282-9419-233981CC69F1}" type="sibTrans" cxnId="{AF8A8B57-E868-4B9E-A841-0BFA4E5A171A}">
      <dgm:prSet/>
      <dgm:spPr/>
      <dgm:t>
        <a:bodyPr/>
        <a:lstStyle/>
        <a:p>
          <a:endParaRPr lang="en-US" sz="2000"/>
        </a:p>
      </dgm:t>
    </dgm:pt>
    <dgm:pt modelId="{D1C49B02-8B68-4B9D-9C41-372ECFEF0DB0}" type="pres">
      <dgm:prSet presAssocID="{ED8C039D-DA04-432E-A531-D0CAD583CF6E}" presName="cycle" presStyleCnt="0">
        <dgm:presLayoutVars>
          <dgm:dir/>
          <dgm:resizeHandles val="exact"/>
        </dgm:presLayoutVars>
      </dgm:prSet>
      <dgm:spPr/>
    </dgm:pt>
    <dgm:pt modelId="{4D89D6CA-C52A-4BB2-98C8-F65A1D46CC7C}" type="pres">
      <dgm:prSet presAssocID="{C69F2B28-81C6-406B-8BE5-CE69B3E413AE}" presName="dummy" presStyleCnt="0"/>
      <dgm:spPr/>
    </dgm:pt>
    <dgm:pt modelId="{FED612AE-C77C-44D8-88A7-48D295BF8F2C}" type="pres">
      <dgm:prSet presAssocID="{C69F2B28-81C6-406B-8BE5-CE69B3E413AE}" presName="node" presStyleLbl="revTx" presStyleIdx="0" presStyleCnt="5" custScaleX="146412" custRadScaleRad="102584" custRadScaleInc="8092">
        <dgm:presLayoutVars>
          <dgm:bulletEnabled val="1"/>
        </dgm:presLayoutVars>
      </dgm:prSet>
      <dgm:spPr/>
    </dgm:pt>
    <dgm:pt modelId="{F3A93018-B044-4F09-8EA7-E05AA07F553E}" type="pres">
      <dgm:prSet presAssocID="{E8DD1DEE-7351-4E52-B08F-F6F4654FB097}" presName="sibTrans" presStyleLbl="node1" presStyleIdx="0" presStyleCnt="5"/>
      <dgm:spPr/>
    </dgm:pt>
    <dgm:pt modelId="{3B64F940-334F-47CA-8EFB-F18C604A6E72}" type="pres">
      <dgm:prSet presAssocID="{EB2A9EA6-BE16-4CAF-8525-5039F82B482E}" presName="dummy" presStyleCnt="0"/>
      <dgm:spPr/>
    </dgm:pt>
    <dgm:pt modelId="{759452CF-A278-4C9D-96BF-0843F8695CB4}" type="pres">
      <dgm:prSet presAssocID="{EB2A9EA6-BE16-4CAF-8525-5039F82B482E}" presName="node" presStyleLbl="revTx" presStyleIdx="1" presStyleCnt="5" custScaleX="172451">
        <dgm:presLayoutVars>
          <dgm:bulletEnabled val="1"/>
        </dgm:presLayoutVars>
      </dgm:prSet>
      <dgm:spPr/>
    </dgm:pt>
    <dgm:pt modelId="{0168F43F-B31E-456D-AA40-ECA4188E4DC0}" type="pres">
      <dgm:prSet presAssocID="{A0E7950A-2A9C-44E3-BE1E-C345908C11BD}" presName="sibTrans" presStyleLbl="node1" presStyleIdx="1" presStyleCnt="5"/>
      <dgm:spPr/>
    </dgm:pt>
    <dgm:pt modelId="{A3F05736-AF35-40D1-BD37-B47281DF0F02}" type="pres">
      <dgm:prSet presAssocID="{590765D5-7F26-4200-8D25-E9031AD21440}" presName="dummy" presStyleCnt="0"/>
      <dgm:spPr/>
    </dgm:pt>
    <dgm:pt modelId="{CF6D36F5-1756-40F7-AEBE-8A865C0430D7}" type="pres">
      <dgm:prSet presAssocID="{590765D5-7F26-4200-8D25-E9031AD21440}" presName="node" presStyleLbl="revTx" presStyleIdx="2" presStyleCnt="5" custScaleX="145423" custScaleY="104421">
        <dgm:presLayoutVars>
          <dgm:bulletEnabled val="1"/>
        </dgm:presLayoutVars>
      </dgm:prSet>
      <dgm:spPr/>
    </dgm:pt>
    <dgm:pt modelId="{E80F2FBF-4E91-4DE5-95D4-AB1DC2A02AF1}" type="pres">
      <dgm:prSet presAssocID="{41D12A21-FAFA-4A3C-9CEB-52BF25AD17B0}" presName="sibTrans" presStyleLbl="node1" presStyleIdx="2" presStyleCnt="5"/>
      <dgm:spPr/>
    </dgm:pt>
    <dgm:pt modelId="{1ABF901C-E479-4EA7-A792-8ECAE35CD0E3}" type="pres">
      <dgm:prSet presAssocID="{7C04601F-932B-4B42-AE79-B5C9AE7F1CBB}" presName="dummy" presStyleCnt="0"/>
      <dgm:spPr/>
    </dgm:pt>
    <dgm:pt modelId="{D846173E-6BA6-490C-AE14-9F1DBEBE9D62}" type="pres">
      <dgm:prSet presAssocID="{7C04601F-932B-4B42-AE79-B5C9AE7F1CBB}" presName="node" presStyleLbl="revTx" presStyleIdx="3" presStyleCnt="5">
        <dgm:presLayoutVars>
          <dgm:bulletEnabled val="1"/>
        </dgm:presLayoutVars>
      </dgm:prSet>
      <dgm:spPr/>
    </dgm:pt>
    <dgm:pt modelId="{524CF6D7-C112-444B-A8A7-7185C2A5E65E}" type="pres">
      <dgm:prSet presAssocID="{64FB8B6C-21A7-43A6-9213-900BF2D814C2}" presName="sibTrans" presStyleLbl="node1" presStyleIdx="3" presStyleCnt="5"/>
      <dgm:spPr/>
    </dgm:pt>
    <dgm:pt modelId="{FD69CED0-C0C9-40DF-AEB7-4AC7ED51D827}" type="pres">
      <dgm:prSet presAssocID="{7CBD997F-7CE6-46B1-ACC3-0A908536EA80}" presName="dummy" presStyleCnt="0"/>
      <dgm:spPr/>
    </dgm:pt>
    <dgm:pt modelId="{C36A1D58-2EA6-4686-ADD5-0BCA1A1841A2}" type="pres">
      <dgm:prSet presAssocID="{7CBD997F-7CE6-46B1-ACC3-0A908536EA80}" presName="node" presStyleLbl="revTx" presStyleIdx="4" presStyleCnt="5">
        <dgm:presLayoutVars>
          <dgm:bulletEnabled val="1"/>
        </dgm:presLayoutVars>
      </dgm:prSet>
      <dgm:spPr/>
    </dgm:pt>
    <dgm:pt modelId="{29054BC4-3684-4973-8A20-AD4FDDB21080}" type="pres">
      <dgm:prSet presAssocID="{C072896F-B954-4282-9419-233981CC69F1}" presName="sibTrans" presStyleLbl="node1" presStyleIdx="4" presStyleCnt="5"/>
      <dgm:spPr/>
    </dgm:pt>
  </dgm:ptLst>
  <dgm:cxnLst>
    <dgm:cxn modelId="{C4F58D02-3637-4DAE-8F16-9CEF8FD1C9E4}" type="presOf" srcId="{7CBD997F-7CE6-46B1-ACC3-0A908536EA80}" destId="{C36A1D58-2EA6-4686-ADD5-0BCA1A1841A2}" srcOrd="0" destOrd="0" presId="urn:microsoft.com/office/officeart/2005/8/layout/cycle1"/>
    <dgm:cxn modelId="{3FC5CA64-B37F-4101-BC40-5EBC45A1864E}" type="presOf" srcId="{7C04601F-932B-4B42-AE79-B5C9AE7F1CBB}" destId="{D846173E-6BA6-490C-AE14-9F1DBEBE9D62}" srcOrd="0" destOrd="0" presId="urn:microsoft.com/office/officeart/2005/8/layout/cycle1"/>
    <dgm:cxn modelId="{AF8A8B57-E868-4B9E-A841-0BFA4E5A171A}" srcId="{ED8C039D-DA04-432E-A531-D0CAD583CF6E}" destId="{7CBD997F-7CE6-46B1-ACC3-0A908536EA80}" srcOrd="4" destOrd="0" parTransId="{FBFE9E80-A413-41AD-8EC9-3C7D095BA660}" sibTransId="{C072896F-B954-4282-9419-233981CC69F1}"/>
    <dgm:cxn modelId="{5639077A-89D5-49EE-8ED8-D2691DF7781B}" srcId="{ED8C039D-DA04-432E-A531-D0CAD583CF6E}" destId="{EB2A9EA6-BE16-4CAF-8525-5039F82B482E}" srcOrd="1" destOrd="0" parTransId="{9B8D2F5C-BB84-496A-BE33-5DC5F31DFC10}" sibTransId="{A0E7950A-2A9C-44E3-BE1E-C345908C11BD}"/>
    <dgm:cxn modelId="{0E12727B-9931-48C2-85C4-77E9778EED8C}" srcId="{ED8C039D-DA04-432E-A531-D0CAD583CF6E}" destId="{C69F2B28-81C6-406B-8BE5-CE69B3E413AE}" srcOrd="0" destOrd="0" parTransId="{DA423A56-8BB7-4B48-AA3C-3E1ED4A5371D}" sibTransId="{E8DD1DEE-7351-4E52-B08F-F6F4654FB097}"/>
    <dgm:cxn modelId="{23C8CA81-661B-4D1B-A5F9-FFBBBD335171}" type="presOf" srcId="{EB2A9EA6-BE16-4CAF-8525-5039F82B482E}" destId="{759452CF-A278-4C9D-96BF-0843F8695CB4}" srcOrd="0" destOrd="0" presId="urn:microsoft.com/office/officeart/2005/8/layout/cycle1"/>
    <dgm:cxn modelId="{FA537885-4870-4D94-B4B0-CBDAF5EC7645}" type="presOf" srcId="{E8DD1DEE-7351-4E52-B08F-F6F4654FB097}" destId="{F3A93018-B044-4F09-8EA7-E05AA07F553E}" srcOrd="0" destOrd="0" presId="urn:microsoft.com/office/officeart/2005/8/layout/cycle1"/>
    <dgm:cxn modelId="{21138D85-395F-47D3-A0E0-6B3310368B76}" type="presOf" srcId="{64FB8B6C-21A7-43A6-9213-900BF2D814C2}" destId="{524CF6D7-C112-444B-A8A7-7185C2A5E65E}" srcOrd="0" destOrd="0" presId="urn:microsoft.com/office/officeart/2005/8/layout/cycle1"/>
    <dgm:cxn modelId="{7C822495-FCB1-484A-9D21-4DED22B321FA}" type="presOf" srcId="{C072896F-B954-4282-9419-233981CC69F1}" destId="{29054BC4-3684-4973-8A20-AD4FDDB21080}" srcOrd="0" destOrd="0" presId="urn:microsoft.com/office/officeart/2005/8/layout/cycle1"/>
    <dgm:cxn modelId="{B49E38A4-3A21-4D41-BA0F-71084E3B7EBD}" srcId="{ED8C039D-DA04-432E-A531-D0CAD583CF6E}" destId="{7C04601F-932B-4B42-AE79-B5C9AE7F1CBB}" srcOrd="3" destOrd="0" parTransId="{86F99C80-7A8C-45FB-9317-F2F5DE0B185C}" sibTransId="{64FB8B6C-21A7-43A6-9213-900BF2D814C2}"/>
    <dgm:cxn modelId="{1173F5A9-E3FE-41EA-9583-17AC67FB8BB0}" type="presOf" srcId="{C69F2B28-81C6-406B-8BE5-CE69B3E413AE}" destId="{FED612AE-C77C-44D8-88A7-48D295BF8F2C}" srcOrd="0" destOrd="0" presId="urn:microsoft.com/office/officeart/2005/8/layout/cycle1"/>
    <dgm:cxn modelId="{817388CA-E534-4D6E-9E49-7541039D4B04}" type="presOf" srcId="{41D12A21-FAFA-4A3C-9CEB-52BF25AD17B0}" destId="{E80F2FBF-4E91-4DE5-95D4-AB1DC2A02AF1}" srcOrd="0" destOrd="0" presId="urn:microsoft.com/office/officeart/2005/8/layout/cycle1"/>
    <dgm:cxn modelId="{E1418FE7-4DEF-426C-BF5A-1944312BE67E}" type="presOf" srcId="{ED8C039D-DA04-432E-A531-D0CAD583CF6E}" destId="{D1C49B02-8B68-4B9D-9C41-372ECFEF0DB0}" srcOrd="0" destOrd="0" presId="urn:microsoft.com/office/officeart/2005/8/layout/cycle1"/>
    <dgm:cxn modelId="{5F04E9E9-0D34-4B89-ADFB-65C1D364FA4F}" type="presOf" srcId="{A0E7950A-2A9C-44E3-BE1E-C345908C11BD}" destId="{0168F43F-B31E-456D-AA40-ECA4188E4DC0}" srcOrd="0" destOrd="0" presId="urn:microsoft.com/office/officeart/2005/8/layout/cycle1"/>
    <dgm:cxn modelId="{EFE378F7-3825-4E7D-8C0E-12AB2CF3CDDA}" type="presOf" srcId="{590765D5-7F26-4200-8D25-E9031AD21440}" destId="{CF6D36F5-1756-40F7-AEBE-8A865C0430D7}" srcOrd="0" destOrd="0" presId="urn:microsoft.com/office/officeart/2005/8/layout/cycle1"/>
    <dgm:cxn modelId="{F82309FA-BF7B-4913-B9D5-1092C88B8789}" srcId="{ED8C039D-DA04-432E-A531-D0CAD583CF6E}" destId="{590765D5-7F26-4200-8D25-E9031AD21440}" srcOrd="2" destOrd="0" parTransId="{4C0E7E28-4BC1-4257-8B73-1961AAD884E8}" sibTransId="{41D12A21-FAFA-4A3C-9CEB-52BF25AD17B0}"/>
    <dgm:cxn modelId="{B9EED35C-1071-4125-99ED-3A529AFDDDED}" type="presParOf" srcId="{D1C49B02-8B68-4B9D-9C41-372ECFEF0DB0}" destId="{4D89D6CA-C52A-4BB2-98C8-F65A1D46CC7C}" srcOrd="0" destOrd="0" presId="urn:microsoft.com/office/officeart/2005/8/layout/cycle1"/>
    <dgm:cxn modelId="{AAC92C65-C80C-4B61-9408-64F51F92A232}" type="presParOf" srcId="{D1C49B02-8B68-4B9D-9C41-372ECFEF0DB0}" destId="{FED612AE-C77C-44D8-88A7-48D295BF8F2C}" srcOrd="1" destOrd="0" presId="urn:microsoft.com/office/officeart/2005/8/layout/cycle1"/>
    <dgm:cxn modelId="{56A2B4E1-1723-49C5-80CF-DCEDA9B31E0C}" type="presParOf" srcId="{D1C49B02-8B68-4B9D-9C41-372ECFEF0DB0}" destId="{F3A93018-B044-4F09-8EA7-E05AA07F553E}" srcOrd="2" destOrd="0" presId="urn:microsoft.com/office/officeart/2005/8/layout/cycle1"/>
    <dgm:cxn modelId="{E047AE6B-458C-4855-9FA1-443AC991D729}" type="presParOf" srcId="{D1C49B02-8B68-4B9D-9C41-372ECFEF0DB0}" destId="{3B64F940-334F-47CA-8EFB-F18C604A6E72}" srcOrd="3" destOrd="0" presId="urn:microsoft.com/office/officeart/2005/8/layout/cycle1"/>
    <dgm:cxn modelId="{1B648595-4FE0-411A-BBEF-044E459EB5E0}" type="presParOf" srcId="{D1C49B02-8B68-4B9D-9C41-372ECFEF0DB0}" destId="{759452CF-A278-4C9D-96BF-0843F8695CB4}" srcOrd="4" destOrd="0" presId="urn:microsoft.com/office/officeart/2005/8/layout/cycle1"/>
    <dgm:cxn modelId="{3814B197-DB38-47EC-8335-73292E1F2BBE}" type="presParOf" srcId="{D1C49B02-8B68-4B9D-9C41-372ECFEF0DB0}" destId="{0168F43F-B31E-456D-AA40-ECA4188E4DC0}" srcOrd="5" destOrd="0" presId="urn:microsoft.com/office/officeart/2005/8/layout/cycle1"/>
    <dgm:cxn modelId="{BB0A770D-C363-4AAE-9A07-4C97C622E762}" type="presParOf" srcId="{D1C49B02-8B68-4B9D-9C41-372ECFEF0DB0}" destId="{A3F05736-AF35-40D1-BD37-B47281DF0F02}" srcOrd="6" destOrd="0" presId="urn:microsoft.com/office/officeart/2005/8/layout/cycle1"/>
    <dgm:cxn modelId="{22347900-492D-4C9D-85DB-CFA0D44E3A5C}" type="presParOf" srcId="{D1C49B02-8B68-4B9D-9C41-372ECFEF0DB0}" destId="{CF6D36F5-1756-40F7-AEBE-8A865C0430D7}" srcOrd="7" destOrd="0" presId="urn:microsoft.com/office/officeart/2005/8/layout/cycle1"/>
    <dgm:cxn modelId="{16BE1D61-F3A3-4B62-BEB9-367D3D9AB1BA}" type="presParOf" srcId="{D1C49B02-8B68-4B9D-9C41-372ECFEF0DB0}" destId="{E80F2FBF-4E91-4DE5-95D4-AB1DC2A02AF1}" srcOrd="8" destOrd="0" presId="urn:microsoft.com/office/officeart/2005/8/layout/cycle1"/>
    <dgm:cxn modelId="{9BEDE597-F284-47F7-B8B3-068E49CFEA14}" type="presParOf" srcId="{D1C49B02-8B68-4B9D-9C41-372ECFEF0DB0}" destId="{1ABF901C-E479-4EA7-A792-8ECAE35CD0E3}" srcOrd="9" destOrd="0" presId="urn:microsoft.com/office/officeart/2005/8/layout/cycle1"/>
    <dgm:cxn modelId="{E3EF727D-CE9C-4E8B-B340-C62CB7F48F3A}" type="presParOf" srcId="{D1C49B02-8B68-4B9D-9C41-372ECFEF0DB0}" destId="{D846173E-6BA6-490C-AE14-9F1DBEBE9D62}" srcOrd="10" destOrd="0" presId="urn:microsoft.com/office/officeart/2005/8/layout/cycle1"/>
    <dgm:cxn modelId="{7FA00109-070A-44C1-AC55-65E4FEC1BA0E}" type="presParOf" srcId="{D1C49B02-8B68-4B9D-9C41-372ECFEF0DB0}" destId="{524CF6D7-C112-444B-A8A7-7185C2A5E65E}" srcOrd="11" destOrd="0" presId="urn:microsoft.com/office/officeart/2005/8/layout/cycle1"/>
    <dgm:cxn modelId="{E4E83E87-69F6-4125-8E88-D8332DBA02F1}" type="presParOf" srcId="{D1C49B02-8B68-4B9D-9C41-372ECFEF0DB0}" destId="{FD69CED0-C0C9-40DF-AEB7-4AC7ED51D827}" srcOrd="12" destOrd="0" presId="urn:microsoft.com/office/officeart/2005/8/layout/cycle1"/>
    <dgm:cxn modelId="{ECF4789C-9F3D-408D-9CA1-7E91F1EE9FA8}" type="presParOf" srcId="{D1C49B02-8B68-4B9D-9C41-372ECFEF0DB0}" destId="{C36A1D58-2EA6-4686-ADD5-0BCA1A1841A2}" srcOrd="13" destOrd="0" presId="urn:microsoft.com/office/officeart/2005/8/layout/cycle1"/>
    <dgm:cxn modelId="{33631C7B-B35F-4986-A897-4EF18F117F1C}" type="presParOf" srcId="{D1C49B02-8B68-4B9D-9C41-372ECFEF0DB0}" destId="{29054BC4-3684-4973-8A20-AD4FDDB21080}"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8863F1-5D05-4B92-A0C4-2824C4C9DE1A}" type="doc">
      <dgm:prSet loTypeId="urn:microsoft.com/office/officeart/2005/8/layout/vList4" loCatId="picture" qsTypeId="urn:microsoft.com/office/officeart/2005/8/quickstyle/simple1" qsCatId="simple" csTypeId="urn:microsoft.com/office/officeart/2005/8/colors/colorful1" csCatId="colorful" phldr="1"/>
      <dgm:spPr/>
      <dgm:t>
        <a:bodyPr/>
        <a:lstStyle/>
        <a:p>
          <a:endParaRPr lang="en-US"/>
        </a:p>
      </dgm:t>
    </dgm:pt>
    <dgm:pt modelId="{B698CAAD-F093-4BB5-8065-64E3D5225CA6}">
      <dgm:prSet phldrT="[Text]"/>
      <dgm:spPr/>
      <dgm:t>
        <a:bodyPr/>
        <a:lstStyle/>
        <a:p>
          <a:r>
            <a:rPr lang="en-US" dirty="0">
              <a:latin typeface="Tw Cen MT" panose="020B0602020104020603" pitchFamily="34" charset="0"/>
            </a:rPr>
            <a:t>Mastery Experiences</a:t>
          </a:r>
        </a:p>
      </dgm:t>
    </dgm:pt>
    <dgm:pt modelId="{7DC353CC-EE07-42E4-B7C9-86BB78370463}" type="parTrans" cxnId="{222C663B-7E38-438B-8657-F94CA0FD9756}">
      <dgm:prSet/>
      <dgm:spPr/>
      <dgm:t>
        <a:bodyPr/>
        <a:lstStyle/>
        <a:p>
          <a:endParaRPr lang="en-US">
            <a:latin typeface="Tw Cen MT" panose="020B0602020104020603" pitchFamily="34" charset="0"/>
          </a:endParaRPr>
        </a:p>
      </dgm:t>
    </dgm:pt>
    <dgm:pt modelId="{C5AAF275-E61F-45F1-9BAC-04CBCC0BE12B}" type="sibTrans" cxnId="{222C663B-7E38-438B-8657-F94CA0FD9756}">
      <dgm:prSet/>
      <dgm:spPr/>
      <dgm:t>
        <a:bodyPr/>
        <a:lstStyle/>
        <a:p>
          <a:endParaRPr lang="en-US">
            <a:latin typeface="Tw Cen MT" panose="020B0602020104020603" pitchFamily="34" charset="0"/>
          </a:endParaRPr>
        </a:p>
      </dgm:t>
    </dgm:pt>
    <dgm:pt modelId="{3F08FD3B-17A4-460B-BA13-64F8F85341D7}">
      <dgm:prSet phldrT="[Text]"/>
      <dgm:spPr/>
      <dgm:t>
        <a:bodyPr/>
        <a:lstStyle/>
        <a:p>
          <a:r>
            <a:rPr lang="en-US" dirty="0">
              <a:latin typeface="Tw Cen MT" panose="020B0602020104020603" pitchFamily="34" charset="0"/>
            </a:rPr>
            <a:t>Successful teaching</a:t>
          </a:r>
        </a:p>
      </dgm:t>
    </dgm:pt>
    <dgm:pt modelId="{7D1A6ACA-B7F7-4A23-BD83-3DAF10E0AE06}" type="parTrans" cxnId="{12991003-A71C-4761-858A-0BCEB4603D16}">
      <dgm:prSet/>
      <dgm:spPr/>
      <dgm:t>
        <a:bodyPr/>
        <a:lstStyle/>
        <a:p>
          <a:endParaRPr lang="en-US">
            <a:latin typeface="Tw Cen MT" panose="020B0602020104020603" pitchFamily="34" charset="0"/>
          </a:endParaRPr>
        </a:p>
      </dgm:t>
    </dgm:pt>
    <dgm:pt modelId="{C227C56A-20B7-4C1E-94F7-FDC933EF80C1}" type="sibTrans" cxnId="{12991003-A71C-4761-858A-0BCEB4603D16}">
      <dgm:prSet/>
      <dgm:spPr/>
      <dgm:t>
        <a:bodyPr/>
        <a:lstStyle/>
        <a:p>
          <a:endParaRPr lang="en-US">
            <a:latin typeface="Tw Cen MT" panose="020B0602020104020603" pitchFamily="34" charset="0"/>
          </a:endParaRPr>
        </a:p>
      </dgm:t>
    </dgm:pt>
    <dgm:pt modelId="{30B450A2-8254-4717-A3AD-B2D977F7735C}">
      <dgm:prSet phldrT="[Text]"/>
      <dgm:spPr/>
      <dgm:t>
        <a:bodyPr/>
        <a:lstStyle/>
        <a:p>
          <a:r>
            <a:rPr lang="en-US" dirty="0">
              <a:latin typeface="Tw Cen MT" panose="020B0602020104020603" pitchFamily="34" charset="0"/>
            </a:rPr>
            <a:t>Problem solving</a:t>
          </a:r>
        </a:p>
      </dgm:t>
    </dgm:pt>
    <dgm:pt modelId="{F344A692-EA01-47A2-817E-1A5A6AE22672}" type="parTrans" cxnId="{496617D3-E9C2-4875-BED3-2B2EE899FAC0}">
      <dgm:prSet/>
      <dgm:spPr/>
      <dgm:t>
        <a:bodyPr/>
        <a:lstStyle/>
        <a:p>
          <a:endParaRPr lang="en-US">
            <a:latin typeface="Tw Cen MT" panose="020B0602020104020603" pitchFamily="34" charset="0"/>
          </a:endParaRPr>
        </a:p>
      </dgm:t>
    </dgm:pt>
    <dgm:pt modelId="{CE739B86-2FF0-4DDF-8604-82D4E47C36F5}" type="sibTrans" cxnId="{496617D3-E9C2-4875-BED3-2B2EE899FAC0}">
      <dgm:prSet/>
      <dgm:spPr/>
      <dgm:t>
        <a:bodyPr/>
        <a:lstStyle/>
        <a:p>
          <a:endParaRPr lang="en-US">
            <a:latin typeface="Tw Cen MT" panose="020B0602020104020603" pitchFamily="34" charset="0"/>
          </a:endParaRPr>
        </a:p>
      </dgm:t>
    </dgm:pt>
    <dgm:pt modelId="{A598E518-4081-4291-9044-0C52592584D4}">
      <dgm:prSet phldrT="[Text]"/>
      <dgm:spPr/>
      <dgm:t>
        <a:bodyPr/>
        <a:lstStyle/>
        <a:p>
          <a:r>
            <a:rPr lang="en-US" dirty="0">
              <a:latin typeface="Tw Cen MT" panose="020B0602020104020603" pitchFamily="34" charset="0"/>
            </a:rPr>
            <a:t>Vicarious Experiences</a:t>
          </a:r>
        </a:p>
      </dgm:t>
    </dgm:pt>
    <dgm:pt modelId="{E4E136F8-5A3D-4582-BEFD-A384423E545E}" type="parTrans" cxnId="{5AFF807F-0823-4785-AD3A-FA71344E0219}">
      <dgm:prSet/>
      <dgm:spPr/>
      <dgm:t>
        <a:bodyPr/>
        <a:lstStyle/>
        <a:p>
          <a:endParaRPr lang="en-US">
            <a:latin typeface="Tw Cen MT" panose="020B0602020104020603" pitchFamily="34" charset="0"/>
          </a:endParaRPr>
        </a:p>
      </dgm:t>
    </dgm:pt>
    <dgm:pt modelId="{E31B43A3-E715-41F4-B6C8-6B5F02710A26}" type="sibTrans" cxnId="{5AFF807F-0823-4785-AD3A-FA71344E0219}">
      <dgm:prSet/>
      <dgm:spPr/>
      <dgm:t>
        <a:bodyPr/>
        <a:lstStyle/>
        <a:p>
          <a:endParaRPr lang="en-US">
            <a:latin typeface="Tw Cen MT" panose="020B0602020104020603" pitchFamily="34" charset="0"/>
          </a:endParaRPr>
        </a:p>
      </dgm:t>
    </dgm:pt>
    <dgm:pt modelId="{6941651F-932F-40ED-9BAB-FEB7279857CD}">
      <dgm:prSet phldrT="[Text]"/>
      <dgm:spPr/>
      <dgm:t>
        <a:bodyPr/>
        <a:lstStyle/>
        <a:p>
          <a:r>
            <a:rPr lang="en-US" dirty="0">
              <a:latin typeface="Tw Cen MT" panose="020B0602020104020603" pitchFamily="34" charset="0"/>
            </a:rPr>
            <a:t>Success of others</a:t>
          </a:r>
        </a:p>
      </dgm:t>
    </dgm:pt>
    <dgm:pt modelId="{8D7A6600-F370-4A2C-A0C1-6E8C1774A704}" type="parTrans" cxnId="{6AC3D8EE-E7D2-4F4D-962A-6F0720DE8EE5}">
      <dgm:prSet/>
      <dgm:spPr/>
      <dgm:t>
        <a:bodyPr/>
        <a:lstStyle/>
        <a:p>
          <a:endParaRPr lang="en-US">
            <a:latin typeface="Tw Cen MT" panose="020B0602020104020603" pitchFamily="34" charset="0"/>
          </a:endParaRPr>
        </a:p>
      </dgm:t>
    </dgm:pt>
    <dgm:pt modelId="{FAA14BDC-DF74-4B57-8EC6-3F2176135E91}" type="sibTrans" cxnId="{6AC3D8EE-E7D2-4F4D-962A-6F0720DE8EE5}">
      <dgm:prSet/>
      <dgm:spPr/>
      <dgm:t>
        <a:bodyPr/>
        <a:lstStyle/>
        <a:p>
          <a:endParaRPr lang="en-US">
            <a:latin typeface="Tw Cen MT" panose="020B0602020104020603" pitchFamily="34" charset="0"/>
          </a:endParaRPr>
        </a:p>
      </dgm:t>
    </dgm:pt>
    <dgm:pt modelId="{BE740A07-86CA-4303-BB75-27216FE245BD}">
      <dgm:prSet phldrT="[Text]"/>
      <dgm:spPr/>
      <dgm:t>
        <a:bodyPr/>
        <a:lstStyle/>
        <a:p>
          <a:r>
            <a:rPr lang="en-US" dirty="0">
              <a:latin typeface="Tw Cen MT" panose="020B0602020104020603" pitchFamily="34" charset="0"/>
            </a:rPr>
            <a:t>Observation of mastery teaching</a:t>
          </a:r>
        </a:p>
      </dgm:t>
    </dgm:pt>
    <dgm:pt modelId="{38B44586-538D-462F-9ADA-202705C7A034}" type="parTrans" cxnId="{7E91CE2D-34D8-459D-95AC-B4D687CBA1F2}">
      <dgm:prSet/>
      <dgm:spPr/>
      <dgm:t>
        <a:bodyPr/>
        <a:lstStyle/>
        <a:p>
          <a:endParaRPr lang="en-US">
            <a:latin typeface="Tw Cen MT" panose="020B0602020104020603" pitchFamily="34" charset="0"/>
          </a:endParaRPr>
        </a:p>
      </dgm:t>
    </dgm:pt>
    <dgm:pt modelId="{BFFE1210-201C-49D9-B996-B8A29FE464EE}" type="sibTrans" cxnId="{7E91CE2D-34D8-459D-95AC-B4D687CBA1F2}">
      <dgm:prSet/>
      <dgm:spPr/>
      <dgm:t>
        <a:bodyPr/>
        <a:lstStyle/>
        <a:p>
          <a:endParaRPr lang="en-US">
            <a:latin typeface="Tw Cen MT" panose="020B0602020104020603" pitchFamily="34" charset="0"/>
          </a:endParaRPr>
        </a:p>
      </dgm:t>
    </dgm:pt>
    <dgm:pt modelId="{64291B9B-9DA5-44FC-92A7-E629C287BA5D}">
      <dgm:prSet phldrT="[Text]"/>
      <dgm:spPr/>
      <dgm:t>
        <a:bodyPr/>
        <a:lstStyle/>
        <a:p>
          <a:r>
            <a:rPr lang="en-US" dirty="0">
              <a:latin typeface="Tw Cen MT" panose="020B0602020104020603" pitchFamily="34" charset="0"/>
            </a:rPr>
            <a:t>Social Persuasion </a:t>
          </a:r>
        </a:p>
      </dgm:t>
    </dgm:pt>
    <dgm:pt modelId="{44B5EF04-68D0-49F5-BB34-68BE19BD5352}" type="parTrans" cxnId="{FB9DDE64-508E-4E05-81E8-A53667800938}">
      <dgm:prSet/>
      <dgm:spPr/>
      <dgm:t>
        <a:bodyPr/>
        <a:lstStyle/>
        <a:p>
          <a:endParaRPr lang="en-US">
            <a:latin typeface="Tw Cen MT" panose="020B0602020104020603" pitchFamily="34" charset="0"/>
          </a:endParaRPr>
        </a:p>
      </dgm:t>
    </dgm:pt>
    <dgm:pt modelId="{B4FADB45-E627-4BDC-B333-D64039CA1E25}" type="sibTrans" cxnId="{FB9DDE64-508E-4E05-81E8-A53667800938}">
      <dgm:prSet/>
      <dgm:spPr/>
      <dgm:t>
        <a:bodyPr/>
        <a:lstStyle/>
        <a:p>
          <a:endParaRPr lang="en-US">
            <a:latin typeface="Tw Cen MT" panose="020B0602020104020603" pitchFamily="34" charset="0"/>
          </a:endParaRPr>
        </a:p>
      </dgm:t>
    </dgm:pt>
    <dgm:pt modelId="{513CC401-8B81-48A5-AA1D-6982EDFB2BA1}">
      <dgm:prSet phldrT="[Text]"/>
      <dgm:spPr/>
      <dgm:t>
        <a:bodyPr/>
        <a:lstStyle/>
        <a:p>
          <a:r>
            <a:rPr lang="en-US" dirty="0">
              <a:latin typeface="Tw Cen MT" panose="020B0602020104020603" pitchFamily="34" charset="0"/>
            </a:rPr>
            <a:t>Encouragement</a:t>
          </a:r>
        </a:p>
      </dgm:t>
    </dgm:pt>
    <dgm:pt modelId="{5A6CD222-2FBD-40E4-B40A-B625600A839D}" type="parTrans" cxnId="{689C115E-4BAF-41EB-A10E-2FFBDA021649}">
      <dgm:prSet/>
      <dgm:spPr/>
      <dgm:t>
        <a:bodyPr/>
        <a:lstStyle/>
        <a:p>
          <a:endParaRPr lang="en-US">
            <a:latin typeface="Tw Cen MT" panose="020B0602020104020603" pitchFamily="34" charset="0"/>
          </a:endParaRPr>
        </a:p>
      </dgm:t>
    </dgm:pt>
    <dgm:pt modelId="{44205EB1-6F93-43F9-A55A-2CBE3FC46449}" type="sibTrans" cxnId="{689C115E-4BAF-41EB-A10E-2FFBDA021649}">
      <dgm:prSet/>
      <dgm:spPr/>
      <dgm:t>
        <a:bodyPr/>
        <a:lstStyle/>
        <a:p>
          <a:endParaRPr lang="en-US">
            <a:latin typeface="Tw Cen MT" panose="020B0602020104020603" pitchFamily="34" charset="0"/>
          </a:endParaRPr>
        </a:p>
      </dgm:t>
    </dgm:pt>
    <dgm:pt modelId="{1962CB4F-B2E2-4EBE-A011-3AE8C9A5042A}">
      <dgm:prSet phldrT="[Text]"/>
      <dgm:spPr/>
      <dgm:t>
        <a:bodyPr/>
        <a:lstStyle/>
        <a:p>
          <a:r>
            <a:rPr lang="en-US" dirty="0">
              <a:latin typeface="Tw Cen MT" panose="020B0602020104020603" pitchFamily="34" charset="0"/>
            </a:rPr>
            <a:t>Feedback</a:t>
          </a:r>
        </a:p>
      </dgm:t>
    </dgm:pt>
    <dgm:pt modelId="{96234697-77F0-40A7-8C86-6AAC45C394F6}" type="parTrans" cxnId="{BDBC632C-EF4C-4DFF-BE79-E16DA5382123}">
      <dgm:prSet/>
      <dgm:spPr/>
      <dgm:t>
        <a:bodyPr/>
        <a:lstStyle/>
        <a:p>
          <a:endParaRPr lang="en-US">
            <a:latin typeface="Tw Cen MT" panose="020B0602020104020603" pitchFamily="34" charset="0"/>
          </a:endParaRPr>
        </a:p>
      </dgm:t>
    </dgm:pt>
    <dgm:pt modelId="{F337A8B5-0D8B-4DF2-BDA4-06A7081C1276}" type="sibTrans" cxnId="{BDBC632C-EF4C-4DFF-BE79-E16DA5382123}">
      <dgm:prSet/>
      <dgm:spPr/>
      <dgm:t>
        <a:bodyPr/>
        <a:lstStyle/>
        <a:p>
          <a:endParaRPr lang="en-US">
            <a:latin typeface="Tw Cen MT" panose="020B0602020104020603" pitchFamily="34" charset="0"/>
          </a:endParaRPr>
        </a:p>
      </dgm:t>
    </dgm:pt>
    <dgm:pt modelId="{2838B4E9-177D-41A6-8CF3-C157D7DD1798}">
      <dgm:prSet phldrT="[Text]"/>
      <dgm:spPr/>
      <dgm:t>
        <a:bodyPr/>
        <a:lstStyle/>
        <a:p>
          <a:r>
            <a:rPr lang="en-US" dirty="0">
              <a:latin typeface="Tw Cen MT" panose="020B0602020104020603" pitchFamily="34" charset="0"/>
            </a:rPr>
            <a:t>Affective State</a:t>
          </a:r>
        </a:p>
      </dgm:t>
    </dgm:pt>
    <dgm:pt modelId="{33F0282F-8CB1-4944-ADED-04B0568A822F}" type="parTrans" cxnId="{67FE1F06-DEC2-400F-A415-6312758E7732}">
      <dgm:prSet/>
      <dgm:spPr/>
      <dgm:t>
        <a:bodyPr/>
        <a:lstStyle/>
        <a:p>
          <a:endParaRPr lang="en-US">
            <a:latin typeface="Tw Cen MT" panose="020B0602020104020603" pitchFamily="34" charset="0"/>
          </a:endParaRPr>
        </a:p>
      </dgm:t>
    </dgm:pt>
    <dgm:pt modelId="{40EF54CE-D6E8-4DA7-A5EA-607BAAD05293}" type="sibTrans" cxnId="{67FE1F06-DEC2-400F-A415-6312758E7732}">
      <dgm:prSet/>
      <dgm:spPr/>
      <dgm:t>
        <a:bodyPr/>
        <a:lstStyle/>
        <a:p>
          <a:endParaRPr lang="en-US">
            <a:latin typeface="Tw Cen MT" panose="020B0602020104020603" pitchFamily="34" charset="0"/>
          </a:endParaRPr>
        </a:p>
      </dgm:t>
    </dgm:pt>
    <dgm:pt modelId="{13E42C7A-CA80-4AA9-9467-83B6CFD8E670}">
      <dgm:prSet phldrT="[Text]"/>
      <dgm:spPr/>
      <dgm:t>
        <a:bodyPr/>
        <a:lstStyle/>
        <a:p>
          <a:r>
            <a:rPr lang="en-US" dirty="0">
              <a:latin typeface="Tw Cen MT" panose="020B0602020104020603" pitchFamily="34" charset="0"/>
            </a:rPr>
            <a:t>Excitement</a:t>
          </a:r>
        </a:p>
      </dgm:t>
    </dgm:pt>
    <dgm:pt modelId="{9AAA05AC-E21E-4A8A-B326-3DC6B749E98B}" type="parTrans" cxnId="{0B40A716-D540-427B-96D1-F54636FFF4DC}">
      <dgm:prSet/>
      <dgm:spPr/>
      <dgm:t>
        <a:bodyPr/>
        <a:lstStyle/>
        <a:p>
          <a:endParaRPr lang="en-US">
            <a:latin typeface="Tw Cen MT" panose="020B0602020104020603" pitchFamily="34" charset="0"/>
          </a:endParaRPr>
        </a:p>
      </dgm:t>
    </dgm:pt>
    <dgm:pt modelId="{04B5D618-4999-44EE-A1F7-8A41C49D39AA}" type="sibTrans" cxnId="{0B40A716-D540-427B-96D1-F54636FFF4DC}">
      <dgm:prSet/>
      <dgm:spPr/>
      <dgm:t>
        <a:bodyPr/>
        <a:lstStyle/>
        <a:p>
          <a:endParaRPr lang="en-US">
            <a:latin typeface="Tw Cen MT" panose="020B0602020104020603" pitchFamily="34" charset="0"/>
          </a:endParaRPr>
        </a:p>
      </dgm:t>
    </dgm:pt>
    <dgm:pt modelId="{6B0D01D5-B553-4DFE-A025-AC7CDE14FC01}">
      <dgm:prSet phldrT="[Text]"/>
      <dgm:spPr/>
      <dgm:t>
        <a:bodyPr/>
        <a:lstStyle/>
        <a:p>
          <a:r>
            <a:rPr lang="en-US" dirty="0">
              <a:latin typeface="Tw Cen MT" panose="020B0602020104020603" pitchFamily="34" charset="0"/>
            </a:rPr>
            <a:t>Desire for greater growth</a:t>
          </a:r>
        </a:p>
      </dgm:t>
    </dgm:pt>
    <dgm:pt modelId="{0AC2656F-594A-409D-800E-C2FD4EB61620}" type="parTrans" cxnId="{EFFFA027-CB0C-4AB6-AB85-36FE21BD7915}">
      <dgm:prSet/>
      <dgm:spPr/>
      <dgm:t>
        <a:bodyPr/>
        <a:lstStyle/>
        <a:p>
          <a:endParaRPr lang="en-US">
            <a:latin typeface="Tw Cen MT" panose="020B0602020104020603" pitchFamily="34" charset="0"/>
          </a:endParaRPr>
        </a:p>
      </dgm:t>
    </dgm:pt>
    <dgm:pt modelId="{90E4DAF0-AD8A-4A0E-AAAF-4ABEFA721B4D}" type="sibTrans" cxnId="{EFFFA027-CB0C-4AB6-AB85-36FE21BD7915}">
      <dgm:prSet/>
      <dgm:spPr/>
      <dgm:t>
        <a:bodyPr/>
        <a:lstStyle/>
        <a:p>
          <a:endParaRPr lang="en-US">
            <a:latin typeface="Tw Cen MT" panose="020B0602020104020603" pitchFamily="34" charset="0"/>
          </a:endParaRPr>
        </a:p>
      </dgm:t>
    </dgm:pt>
    <dgm:pt modelId="{798CE377-0E63-42D0-8BE1-BFDB20858E09}" type="pres">
      <dgm:prSet presAssocID="{B68863F1-5D05-4B92-A0C4-2824C4C9DE1A}" presName="linear" presStyleCnt="0">
        <dgm:presLayoutVars>
          <dgm:dir/>
          <dgm:resizeHandles val="exact"/>
        </dgm:presLayoutVars>
      </dgm:prSet>
      <dgm:spPr/>
    </dgm:pt>
    <dgm:pt modelId="{06F1BB3B-490A-41F5-8AAE-4B1A1AF5EDC3}" type="pres">
      <dgm:prSet presAssocID="{B698CAAD-F093-4BB5-8065-64E3D5225CA6}" presName="comp" presStyleCnt="0"/>
      <dgm:spPr/>
    </dgm:pt>
    <dgm:pt modelId="{8CD97DE8-75C7-4B09-8874-A77D45579434}" type="pres">
      <dgm:prSet presAssocID="{B698CAAD-F093-4BB5-8065-64E3D5225CA6}" presName="box" presStyleLbl="node1" presStyleIdx="0" presStyleCnt="4" custLinFactNeighborX="-4765" custLinFactNeighborY="1044"/>
      <dgm:spPr/>
    </dgm:pt>
    <dgm:pt modelId="{BAD3BCEA-E28D-4283-AF7A-6A66B4C752CD}" type="pres">
      <dgm:prSet presAssocID="{B698CAAD-F093-4BB5-8065-64E3D5225CA6}" presName="img" presStyleLbl="fgImgPlace1" presStyleIdx="0" presStyleCnt="4"/>
      <dgm:spPr>
        <a:blipFill>
          <a:blip xmlns:r="http://schemas.openxmlformats.org/officeDocument/2006/relationships" r:embed="rId1"/>
          <a:srcRect/>
          <a:stretch>
            <a:fillRect/>
          </a:stretch>
        </a:blipFill>
      </dgm:spPr>
    </dgm:pt>
    <dgm:pt modelId="{FF0ADE99-B8E3-414F-A1DE-42C22010677B}" type="pres">
      <dgm:prSet presAssocID="{B698CAAD-F093-4BB5-8065-64E3D5225CA6}" presName="text" presStyleLbl="node1" presStyleIdx="0" presStyleCnt="4">
        <dgm:presLayoutVars>
          <dgm:bulletEnabled val="1"/>
        </dgm:presLayoutVars>
      </dgm:prSet>
      <dgm:spPr/>
    </dgm:pt>
    <dgm:pt modelId="{9DD47DB6-8BB4-405B-956A-8D22EA0E856E}" type="pres">
      <dgm:prSet presAssocID="{C5AAF275-E61F-45F1-9BAC-04CBCC0BE12B}" presName="spacer" presStyleCnt="0"/>
      <dgm:spPr/>
    </dgm:pt>
    <dgm:pt modelId="{0D3F040C-7A70-49B6-8946-230FEB4CDD73}" type="pres">
      <dgm:prSet presAssocID="{A598E518-4081-4291-9044-0C52592584D4}" presName="comp" presStyleCnt="0"/>
      <dgm:spPr/>
    </dgm:pt>
    <dgm:pt modelId="{38E0DA79-3060-49C9-8F0C-6D3B57F724A0}" type="pres">
      <dgm:prSet presAssocID="{A598E518-4081-4291-9044-0C52592584D4}" presName="box" presStyleLbl="node1" presStyleIdx="1" presStyleCnt="4"/>
      <dgm:spPr/>
    </dgm:pt>
    <dgm:pt modelId="{617B8A6F-9669-44E5-93F3-E066B7528A69}" type="pres">
      <dgm:prSet presAssocID="{A598E518-4081-4291-9044-0C52592584D4}" presName="img" presStyleLbl="fgImgPlace1" presStyleIdx="1" presStyleCnt="4"/>
      <dgm:spPr>
        <a:blipFill>
          <a:blip xmlns:r="http://schemas.openxmlformats.org/officeDocument/2006/relationships" r:embed="rId2"/>
          <a:srcRect/>
          <a:stretch>
            <a:fillRect/>
          </a:stretch>
        </a:blipFill>
      </dgm:spPr>
    </dgm:pt>
    <dgm:pt modelId="{36730175-6817-404F-93EF-B376E82D858C}" type="pres">
      <dgm:prSet presAssocID="{A598E518-4081-4291-9044-0C52592584D4}" presName="text" presStyleLbl="node1" presStyleIdx="1" presStyleCnt="4">
        <dgm:presLayoutVars>
          <dgm:bulletEnabled val="1"/>
        </dgm:presLayoutVars>
      </dgm:prSet>
      <dgm:spPr/>
    </dgm:pt>
    <dgm:pt modelId="{AEC05BB8-00E6-43EC-BFC9-B69E9E62F93A}" type="pres">
      <dgm:prSet presAssocID="{E31B43A3-E715-41F4-B6C8-6B5F02710A26}" presName="spacer" presStyleCnt="0"/>
      <dgm:spPr/>
    </dgm:pt>
    <dgm:pt modelId="{06D301D7-8F8D-47DD-AED1-62F291E855A7}" type="pres">
      <dgm:prSet presAssocID="{64291B9B-9DA5-44FC-92A7-E629C287BA5D}" presName="comp" presStyleCnt="0"/>
      <dgm:spPr/>
    </dgm:pt>
    <dgm:pt modelId="{FF253B6C-E70C-4A20-88A3-5FAD281FE8AC}" type="pres">
      <dgm:prSet presAssocID="{64291B9B-9DA5-44FC-92A7-E629C287BA5D}" presName="box" presStyleLbl="node1" presStyleIdx="2" presStyleCnt="4"/>
      <dgm:spPr/>
    </dgm:pt>
    <dgm:pt modelId="{597B148E-F42F-4840-B9EB-BD2CFCD48DA3}" type="pres">
      <dgm:prSet presAssocID="{64291B9B-9DA5-44FC-92A7-E629C287BA5D}" presName="img" presStyleLbl="fgImgPlace1" presStyleIdx="2" presStyleCnt="4"/>
      <dgm:spPr>
        <a:blipFill>
          <a:blip xmlns:r="http://schemas.openxmlformats.org/officeDocument/2006/relationships" r:embed="rId3"/>
          <a:srcRect/>
          <a:stretch>
            <a:fillRect/>
          </a:stretch>
        </a:blipFill>
      </dgm:spPr>
    </dgm:pt>
    <dgm:pt modelId="{7ED75613-D0FD-491C-A4CC-DE4825BA1DD6}" type="pres">
      <dgm:prSet presAssocID="{64291B9B-9DA5-44FC-92A7-E629C287BA5D}" presName="text" presStyleLbl="node1" presStyleIdx="2" presStyleCnt="4">
        <dgm:presLayoutVars>
          <dgm:bulletEnabled val="1"/>
        </dgm:presLayoutVars>
      </dgm:prSet>
      <dgm:spPr/>
    </dgm:pt>
    <dgm:pt modelId="{E46E2678-F896-4A27-B3A7-D284327C1939}" type="pres">
      <dgm:prSet presAssocID="{B4FADB45-E627-4BDC-B333-D64039CA1E25}" presName="spacer" presStyleCnt="0"/>
      <dgm:spPr/>
    </dgm:pt>
    <dgm:pt modelId="{73DAAD62-4E4B-42BA-8B9D-9D43FB7053E4}" type="pres">
      <dgm:prSet presAssocID="{2838B4E9-177D-41A6-8CF3-C157D7DD1798}" presName="comp" presStyleCnt="0"/>
      <dgm:spPr/>
    </dgm:pt>
    <dgm:pt modelId="{AD798C76-40C8-43C6-9DF0-BCD9FA700036}" type="pres">
      <dgm:prSet presAssocID="{2838B4E9-177D-41A6-8CF3-C157D7DD1798}" presName="box" presStyleLbl="node1" presStyleIdx="3" presStyleCnt="4"/>
      <dgm:spPr/>
    </dgm:pt>
    <dgm:pt modelId="{12C09528-88E3-4174-A776-FF9C9ADFA051}" type="pres">
      <dgm:prSet presAssocID="{2838B4E9-177D-41A6-8CF3-C157D7DD1798}" presName="img" presStyleLbl="fgImgPlace1" presStyleIdx="3" presStyleCnt="4"/>
      <dgm:spPr>
        <a:blipFill>
          <a:blip xmlns:r="http://schemas.openxmlformats.org/officeDocument/2006/relationships" r:embed="rId4"/>
          <a:srcRect/>
          <a:stretch>
            <a:fillRect/>
          </a:stretch>
        </a:blipFill>
      </dgm:spPr>
    </dgm:pt>
    <dgm:pt modelId="{C05356C6-3281-4AD7-B8AA-94685959FC1B}" type="pres">
      <dgm:prSet presAssocID="{2838B4E9-177D-41A6-8CF3-C157D7DD1798}" presName="text" presStyleLbl="node1" presStyleIdx="3" presStyleCnt="4">
        <dgm:presLayoutVars>
          <dgm:bulletEnabled val="1"/>
        </dgm:presLayoutVars>
      </dgm:prSet>
      <dgm:spPr/>
    </dgm:pt>
  </dgm:ptLst>
  <dgm:cxnLst>
    <dgm:cxn modelId="{12991003-A71C-4761-858A-0BCEB4603D16}" srcId="{B698CAAD-F093-4BB5-8065-64E3D5225CA6}" destId="{3F08FD3B-17A4-460B-BA13-64F8F85341D7}" srcOrd="0" destOrd="0" parTransId="{7D1A6ACA-B7F7-4A23-BD83-3DAF10E0AE06}" sibTransId="{C227C56A-20B7-4C1E-94F7-FDC933EF80C1}"/>
    <dgm:cxn modelId="{67FE1F06-DEC2-400F-A415-6312758E7732}" srcId="{B68863F1-5D05-4B92-A0C4-2824C4C9DE1A}" destId="{2838B4E9-177D-41A6-8CF3-C157D7DD1798}" srcOrd="3" destOrd="0" parTransId="{33F0282F-8CB1-4944-ADED-04B0568A822F}" sibTransId="{40EF54CE-D6E8-4DA7-A5EA-607BAAD05293}"/>
    <dgm:cxn modelId="{E57FA10C-AFEC-44C0-BF4F-716A052E42A9}" type="presOf" srcId="{A598E518-4081-4291-9044-0C52592584D4}" destId="{38E0DA79-3060-49C9-8F0C-6D3B57F724A0}" srcOrd="0" destOrd="0" presId="urn:microsoft.com/office/officeart/2005/8/layout/vList4"/>
    <dgm:cxn modelId="{0B40A716-D540-427B-96D1-F54636FFF4DC}" srcId="{2838B4E9-177D-41A6-8CF3-C157D7DD1798}" destId="{13E42C7A-CA80-4AA9-9467-83B6CFD8E670}" srcOrd="0" destOrd="0" parTransId="{9AAA05AC-E21E-4A8A-B326-3DC6B749E98B}" sibTransId="{04B5D618-4999-44EE-A1F7-8A41C49D39AA}"/>
    <dgm:cxn modelId="{2FA47C25-9DC0-425E-A68F-4B6CCCF57395}" type="presOf" srcId="{2838B4E9-177D-41A6-8CF3-C157D7DD1798}" destId="{C05356C6-3281-4AD7-B8AA-94685959FC1B}" srcOrd="1" destOrd="0" presId="urn:microsoft.com/office/officeart/2005/8/layout/vList4"/>
    <dgm:cxn modelId="{EFFFA027-CB0C-4AB6-AB85-36FE21BD7915}" srcId="{2838B4E9-177D-41A6-8CF3-C157D7DD1798}" destId="{6B0D01D5-B553-4DFE-A025-AC7CDE14FC01}" srcOrd="1" destOrd="0" parTransId="{0AC2656F-594A-409D-800E-C2FD4EB61620}" sibTransId="{90E4DAF0-AD8A-4A0E-AAAF-4ABEFA721B4D}"/>
    <dgm:cxn modelId="{BDBC632C-EF4C-4DFF-BE79-E16DA5382123}" srcId="{64291B9B-9DA5-44FC-92A7-E629C287BA5D}" destId="{1962CB4F-B2E2-4EBE-A011-3AE8C9A5042A}" srcOrd="1" destOrd="0" parTransId="{96234697-77F0-40A7-8C86-6AAC45C394F6}" sibTransId="{F337A8B5-0D8B-4DF2-BDA4-06A7081C1276}"/>
    <dgm:cxn modelId="{7E91CE2D-34D8-459D-95AC-B4D687CBA1F2}" srcId="{A598E518-4081-4291-9044-0C52592584D4}" destId="{BE740A07-86CA-4303-BB75-27216FE245BD}" srcOrd="1" destOrd="0" parTransId="{38B44586-538D-462F-9ADA-202705C7A034}" sibTransId="{BFFE1210-201C-49D9-B996-B8A29FE464EE}"/>
    <dgm:cxn modelId="{B876C838-E7F0-4B56-B43D-2A9E9E8A4AFF}" type="presOf" srcId="{BE740A07-86CA-4303-BB75-27216FE245BD}" destId="{38E0DA79-3060-49C9-8F0C-6D3B57F724A0}" srcOrd="0" destOrd="2" presId="urn:microsoft.com/office/officeart/2005/8/layout/vList4"/>
    <dgm:cxn modelId="{222C663B-7E38-438B-8657-F94CA0FD9756}" srcId="{B68863F1-5D05-4B92-A0C4-2824C4C9DE1A}" destId="{B698CAAD-F093-4BB5-8065-64E3D5225CA6}" srcOrd="0" destOrd="0" parTransId="{7DC353CC-EE07-42E4-B7C9-86BB78370463}" sibTransId="{C5AAF275-E61F-45F1-9BAC-04CBCC0BE12B}"/>
    <dgm:cxn modelId="{EF53285D-9888-45F5-BD27-BEB10F1C8F38}" type="presOf" srcId="{6941651F-932F-40ED-9BAB-FEB7279857CD}" destId="{38E0DA79-3060-49C9-8F0C-6D3B57F724A0}" srcOrd="0" destOrd="1" presId="urn:microsoft.com/office/officeart/2005/8/layout/vList4"/>
    <dgm:cxn modelId="{689C115E-4BAF-41EB-A10E-2FFBDA021649}" srcId="{64291B9B-9DA5-44FC-92A7-E629C287BA5D}" destId="{513CC401-8B81-48A5-AA1D-6982EDFB2BA1}" srcOrd="0" destOrd="0" parTransId="{5A6CD222-2FBD-40E4-B40A-B625600A839D}" sibTransId="{44205EB1-6F93-43F9-A55A-2CBE3FC46449}"/>
    <dgm:cxn modelId="{6720DD5F-8BBE-4C70-9E9E-B7B4AEAE8A3E}" type="presOf" srcId="{BE740A07-86CA-4303-BB75-27216FE245BD}" destId="{36730175-6817-404F-93EF-B376E82D858C}" srcOrd="1" destOrd="2" presId="urn:microsoft.com/office/officeart/2005/8/layout/vList4"/>
    <dgm:cxn modelId="{BB056F43-0FDA-484D-BB82-4CFAA00339E6}" type="presOf" srcId="{3F08FD3B-17A4-460B-BA13-64F8F85341D7}" destId="{FF0ADE99-B8E3-414F-A1DE-42C22010677B}" srcOrd="1" destOrd="1" presId="urn:microsoft.com/office/officeart/2005/8/layout/vList4"/>
    <dgm:cxn modelId="{FB9DDE64-508E-4E05-81E8-A53667800938}" srcId="{B68863F1-5D05-4B92-A0C4-2824C4C9DE1A}" destId="{64291B9B-9DA5-44FC-92A7-E629C287BA5D}" srcOrd="2" destOrd="0" parTransId="{44B5EF04-68D0-49F5-BB34-68BE19BD5352}" sibTransId="{B4FADB45-E627-4BDC-B333-D64039CA1E25}"/>
    <dgm:cxn modelId="{78A85645-2767-408F-BB2D-2274A496CF69}" type="presOf" srcId="{3F08FD3B-17A4-460B-BA13-64F8F85341D7}" destId="{8CD97DE8-75C7-4B09-8874-A77D45579434}" srcOrd="0" destOrd="1" presId="urn:microsoft.com/office/officeart/2005/8/layout/vList4"/>
    <dgm:cxn modelId="{E20FE849-AFAC-4634-9228-C0ECD865963E}" type="presOf" srcId="{64291B9B-9DA5-44FC-92A7-E629C287BA5D}" destId="{7ED75613-D0FD-491C-A4CC-DE4825BA1DD6}" srcOrd="1" destOrd="0" presId="urn:microsoft.com/office/officeart/2005/8/layout/vList4"/>
    <dgm:cxn modelId="{3A6C576F-87EA-4B58-9C58-0FCF6DEEC0E4}" type="presOf" srcId="{1962CB4F-B2E2-4EBE-A011-3AE8C9A5042A}" destId="{7ED75613-D0FD-491C-A4CC-DE4825BA1DD6}" srcOrd="1" destOrd="2" presId="urn:microsoft.com/office/officeart/2005/8/layout/vList4"/>
    <dgm:cxn modelId="{9FDEBC52-CAFD-45B5-9694-210C3D777D64}" type="presOf" srcId="{B698CAAD-F093-4BB5-8065-64E3D5225CA6}" destId="{FF0ADE99-B8E3-414F-A1DE-42C22010677B}" srcOrd="1" destOrd="0" presId="urn:microsoft.com/office/officeart/2005/8/layout/vList4"/>
    <dgm:cxn modelId="{E6115273-C7F6-4859-ADB1-645F5DA51CB6}" type="presOf" srcId="{B68863F1-5D05-4B92-A0C4-2824C4C9DE1A}" destId="{798CE377-0E63-42D0-8BE1-BFDB20858E09}" srcOrd="0" destOrd="0" presId="urn:microsoft.com/office/officeart/2005/8/layout/vList4"/>
    <dgm:cxn modelId="{4A72F353-FA08-4450-9F17-0B2A92654B2D}" type="presOf" srcId="{B698CAAD-F093-4BB5-8065-64E3D5225CA6}" destId="{8CD97DE8-75C7-4B09-8874-A77D45579434}" srcOrd="0" destOrd="0" presId="urn:microsoft.com/office/officeart/2005/8/layout/vList4"/>
    <dgm:cxn modelId="{A3640D57-4970-4040-8E60-8F9EA21000BE}" type="presOf" srcId="{30B450A2-8254-4717-A3AD-B2D977F7735C}" destId="{8CD97DE8-75C7-4B09-8874-A77D45579434}" srcOrd="0" destOrd="2" presId="urn:microsoft.com/office/officeart/2005/8/layout/vList4"/>
    <dgm:cxn modelId="{61D6B57D-DA0E-4B3E-8B1F-172A2D12058C}" type="presOf" srcId="{6B0D01D5-B553-4DFE-A025-AC7CDE14FC01}" destId="{C05356C6-3281-4AD7-B8AA-94685959FC1B}" srcOrd="1" destOrd="2" presId="urn:microsoft.com/office/officeart/2005/8/layout/vList4"/>
    <dgm:cxn modelId="{8153487E-175A-4FAC-9F4C-5A3969AB56EF}" type="presOf" srcId="{6B0D01D5-B553-4DFE-A025-AC7CDE14FC01}" destId="{AD798C76-40C8-43C6-9DF0-BCD9FA700036}" srcOrd="0" destOrd="2" presId="urn:microsoft.com/office/officeart/2005/8/layout/vList4"/>
    <dgm:cxn modelId="{5AFF807F-0823-4785-AD3A-FA71344E0219}" srcId="{B68863F1-5D05-4B92-A0C4-2824C4C9DE1A}" destId="{A598E518-4081-4291-9044-0C52592584D4}" srcOrd="1" destOrd="0" parTransId="{E4E136F8-5A3D-4582-BEFD-A384423E545E}" sibTransId="{E31B43A3-E715-41F4-B6C8-6B5F02710A26}"/>
    <dgm:cxn modelId="{B7F4BC98-68F6-4016-8CC4-6429E3454D96}" type="presOf" srcId="{13E42C7A-CA80-4AA9-9467-83B6CFD8E670}" destId="{AD798C76-40C8-43C6-9DF0-BCD9FA700036}" srcOrd="0" destOrd="1" presId="urn:microsoft.com/office/officeart/2005/8/layout/vList4"/>
    <dgm:cxn modelId="{D35706A4-F258-4A40-AA52-621C94C7F762}" type="presOf" srcId="{64291B9B-9DA5-44FC-92A7-E629C287BA5D}" destId="{FF253B6C-E70C-4A20-88A3-5FAD281FE8AC}" srcOrd="0" destOrd="0" presId="urn:microsoft.com/office/officeart/2005/8/layout/vList4"/>
    <dgm:cxn modelId="{163386A7-0A3D-49BB-AE0A-CD4CD958D94D}" type="presOf" srcId="{1962CB4F-B2E2-4EBE-A011-3AE8C9A5042A}" destId="{FF253B6C-E70C-4A20-88A3-5FAD281FE8AC}" srcOrd="0" destOrd="2" presId="urn:microsoft.com/office/officeart/2005/8/layout/vList4"/>
    <dgm:cxn modelId="{AE933DAB-1D9C-4B32-8CAF-075581C2531A}" type="presOf" srcId="{513CC401-8B81-48A5-AA1D-6982EDFB2BA1}" destId="{FF253B6C-E70C-4A20-88A3-5FAD281FE8AC}" srcOrd="0" destOrd="1" presId="urn:microsoft.com/office/officeart/2005/8/layout/vList4"/>
    <dgm:cxn modelId="{A27D47BA-CF63-4C77-8F1B-C71AD60A190F}" type="presOf" srcId="{13E42C7A-CA80-4AA9-9467-83B6CFD8E670}" destId="{C05356C6-3281-4AD7-B8AA-94685959FC1B}" srcOrd="1" destOrd="1" presId="urn:microsoft.com/office/officeart/2005/8/layout/vList4"/>
    <dgm:cxn modelId="{193868C4-A4CA-45C9-A069-07E771C51CF6}" type="presOf" srcId="{2838B4E9-177D-41A6-8CF3-C157D7DD1798}" destId="{AD798C76-40C8-43C6-9DF0-BCD9FA700036}" srcOrd="0" destOrd="0" presId="urn:microsoft.com/office/officeart/2005/8/layout/vList4"/>
    <dgm:cxn modelId="{0FB936C5-CA41-4F54-AF3D-B56AE5A8AD46}" type="presOf" srcId="{513CC401-8B81-48A5-AA1D-6982EDFB2BA1}" destId="{7ED75613-D0FD-491C-A4CC-DE4825BA1DD6}" srcOrd="1" destOrd="1" presId="urn:microsoft.com/office/officeart/2005/8/layout/vList4"/>
    <dgm:cxn modelId="{496617D3-E9C2-4875-BED3-2B2EE899FAC0}" srcId="{B698CAAD-F093-4BB5-8065-64E3D5225CA6}" destId="{30B450A2-8254-4717-A3AD-B2D977F7735C}" srcOrd="1" destOrd="0" parTransId="{F344A692-EA01-47A2-817E-1A5A6AE22672}" sibTransId="{CE739B86-2FF0-4DDF-8604-82D4E47C36F5}"/>
    <dgm:cxn modelId="{CFBD60D6-3364-4824-8EDD-025C249715CE}" type="presOf" srcId="{A598E518-4081-4291-9044-0C52592584D4}" destId="{36730175-6817-404F-93EF-B376E82D858C}" srcOrd="1" destOrd="0" presId="urn:microsoft.com/office/officeart/2005/8/layout/vList4"/>
    <dgm:cxn modelId="{8E0B0EE8-9B0D-417C-B53D-4D01701C0170}" type="presOf" srcId="{6941651F-932F-40ED-9BAB-FEB7279857CD}" destId="{36730175-6817-404F-93EF-B376E82D858C}" srcOrd="1" destOrd="1" presId="urn:microsoft.com/office/officeart/2005/8/layout/vList4"/>
    <dgm:cxn modelId="{6AC3D8EE-E7D2-4F4D-962A-6F0720DE8EE5}" srcId="{A598E518-4081-4291-9044-0C52592584D4}" destId="{6941651F-932F-40ED-9BAB-FEB7279857CD}" srcOrd="0" destOrd="0" parTransId="{8D7A6600-F370-4A2C-A0C1-6E8C1774A704}" sibTransId="{FAA14BDC-DF74-4B57-8EC6-3F2176135E91}"/>
    <dgm:cxn modelId="{FC97DCF9-27CE-4137-A64E-E555D897E0BE}" type="presOf" srcId="{30B450A2-8254-4717-A3AD-B2D977F7735C}" destId="{FF0ADE99-B8E3-414F-A1DE-42C22010677B}" srcOrd="1" destOrd="2" presId="urn:microsoft.com/office/officeart/2005/8/layout/vList4"/>
    <dgm:cxn modelId="{94DF103D-6A76-4948-A985-256A8F3C82BD}" type="presParOf" srcId="{798CE377-0E63-42D0-8BE1-BFDB20858E09}" destId="{06F1BB3B-490A-41F5-8AAE-4B1A1AF5EDC3}" srcOrd="0" destOrd="0" presId="urn:microsoft.com/office/officeart/2005/8/layout/vList4"/>
    <dgm:cxn modelId="{8EA7E450-9F02-4BB2-951D-C34B969D6726}" type="presParOf" srcId="{06F1BB3B-490A-41F5-8AAE-4B1A1AF5EDC3}" destId="{8CD97DE8-75C7-4B09-8874-A77D45579434}" srcOrd="0" destOrd="0" presId="urn:microsoft.com/office/officeart/2005/8/layout/vList4"/>
    <dgm:cxn modelId="{CF49C500-2DF2-405C-A427-E07B8A077FF0}" type="presParOf" srcId="{06F1BB3B-490A-41F5-8AAE-4B1A1AF5EDC3}" destId="{BAD3BCEA-E28D-4283-AF7A-6A66B4C752CD}" srcOrd="1" destOrd="0" presId="urn:microsoft.com/office/officeart/2005/8/layout/vList4"/>
    <dgm:cxn modelId="{4EE030E3-685A-4639-B1BA-1250FB8059A7}" type="presParOf" srcId="{06F1BB3B-490A-41F5-8AAE-4B1A1AF5EDC3}" destId="{FF0ADE99-B8E3-414F-A1DE-42C22010677B}" srcOrd="2" destOrd="0" presId="urn:microsoft.com/office/officeart/2005/8/layout/vList4"/>
    <dgm:cxn modelId="{534B8300-D285-4E82-A4D7-0946AE0464A8}" type="presParOf" srcId="{798CE377-0E63-42D0-8BE1-BFDB20858E09}" destId="{9DD47DB6-8BB4-405B-956A-8D22EA0E856E}" srcOrd="1" destOrd="0" presId="urn:microsoft.com/office/officeart/2005/8/layout/vList4"/>
    <dgm:cxn modelId="{68CF8FFF-8CB4-47B6-BE1D-E4A694577D28}" type="presParOf" srcId="{798CE377-0E63-42D0-8BE1-BFDB20858E09}" destId="{0D3F040C-7A70-49B6-8946-230FEB4CDD73}" srcOrd="2" destOrd="0" presId="urn:microsoft.com/office/officeart/2005/8/layout/vList4"/>
    <dgm:cxn modelId="{22F2E283-F601-49A3-9358-1DEE849A00C2}" type="presParOf" srcId="{0D3F040C-7A70-49B6-8946-230FEB4CDD73}" destId="{38E0DA79-3060-49C9-8F0C-6D3B57F724A0}" srcOrd="0" destOrd="0" presId="urn:microsoft.com/office/officeart/2005/8/layout/vList4"/>
    <dgm:cxn modelId="{DAC81EE7-17C7-4720-9C5E-DFCE7231E43D}" type="presParOf" srcId="{0D3F040C-7A70-49B6-8946-230FEB4CDD73}" destId="{617B8A6F-9669-44E5-93F3-E066B7528A69}" srcOrd="1" destOrd="0" presId="urn:microsoft.com/office/officeart/2005/8/layout/vList4"/>
    <dgm:cxn modelId="{60EBA222-7309-4DB3-AF65-284AD990C64C}" type="presParOf" srcId="{0D3F040C-7A70-49B6-8946-230FEB4CDD73}" destId="{36730175-6817-404F-93EF-B376E82D858C}" srcOrd="2" destOrd="0" presId="urn:microsoft.com/office/officeart/2005/8/layout/vList4"/>
    <dgm:cxn modelId="{52F8865B-C33C-4226-9825-0A17DEFB80CE}" type="presParOf" srcId="{798CE377-0E63-42D0-8BE1-BFDB20858E09}" destId="{AEC05BB8-00E6-43EC-BFC9-B69E9E62F93A}" srcOrd="3" destOrd="0" presId="urn:microsoft.com/office/officeart/2005/8/layout/vList4"/>
    <dgm:cxn modelId="{C8EE2BBE-4986-4681-A5BE-CD2F65E8448F}" type="presParOf" srcId="{798CE377-0E63-42D0-8BE1-BFDB20858E09}" destId="{06D301D7-8F8D-47DD-AED1-62F291E855A7}" srcOrd="4" destOrd="0" presId="urn:microsoft.com/office/officeart/2005/8/layout/vList4"/>
    <dgm:cxn modelId="{AEE3595E-B535-4B12-AA25-0C8AAEB989B7}" type="presParOf" srcId="{06D301D7-8F8D-47DD-AED1-62F291E855A7}" destId="{FF253B6C-E70C-4A20-88A3-5FAD281FE8AC}" srcOrd="0" destOrd="0" presId="urn:microsoft.com/office/officeart/2005/8/layout/vList4"/>
    <dgm:cxn modelId="{006074A3-DE8C-43BC-A1DF-8CD910D78A60}" type="presParOf" srcId="{06D301D7-8F8D-47DD-AED1-62F291E855A7}" destId="{597B148E-F42F-4840-B9EB-BD2CFCD48DA3}" srcOrd="1" destOrd="0" presId="urn:microsoft.com/office/officeart/2005/8/layout/vList4"/>
    <dgm:cxn modelId="{57F1093A-87EB-453B-AE1D-AA38FC02FC66}" type="presParOf" srcId="{06D301D7-8F8D-47DD-AED1-62F291E855A7}" destId="{7ED75613-D0FD-491C-A4CC-DE4825BA1DD6}" srcOrd="2" destOrd="0" presId="urn:microsoft.com/office/officeart/2005/8/layout/vList4"/>
    <dgm:cxn modelId="{B08FB0DB-0305-4368-8A38-BA4D695B21D4}" type="presParOf" srcId="{798CE377-0E63-42D0-8BE1-BFDB20858E09}" destId="{E46E2678-F896-4A27-B3A7-D284327C1939}" srcOrd="5" destOrd="0" presId="urn:microsoft.com/office/officeart/2005/8/layout/vList4"/>
    <dgm:cxn modelId="{3AA6A29F-CC93-4E2B-B2A7-292A89C6577E}" type="presParOf" srcId="{798CE377-0E63-42D0-8BE1-BFDB20858E09}" destId="{73DAAD62-4E4B-42BA-8B9D-9D43FB7053E4}" srcOrd="6" destOrd="0" presId="urn:microsoft.com/office/officeart/2005/8/layout/vList4"/>
    <dgm:cxn modelId="{ED4FB4D5-71C4-4A5A-B685-3BD3B8958479}" type="presParOf" srcId="{73DAAD62-4E4B-42BA-8B9D-9D43FB7053E4}" destId="{AD798C76-40C8-43C6-9DF0-BCD9FA700036}" srcOrd="0" destOrd="0" presId="urn:microsoft.com/office/officeart/2005/8/layout/vList4"/>
    <dgm:cxn modelId="{F94B9508-8124-4053-AF6F-F19097AC6F2A}" type="presParOf" srcId="{73DAAD62-4E4B-42BA-8B9D-9D43FB7053E4}" destId="{12C09528-88E3-4174-A776-FF9C9ADFA051}" srcOrd="1" destOrd="0" presId="urn:microsoft.com/office/officeart/2005/8/layout/vList4"/>
    <dgm:cxn modelId="{928B7873-762A-4028-BAD1-2B2C241FAD0E}" type="presParOf" srcId="{73DAAD62-4E4B-42BA-8B9D-9D43FB7053E4}" destId="{C05356C6-3281-4AD7-B8AA-94685959FC1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612AE-C77C-44D8-88A7-48D295BF8F2C}">
      <dsp:nvSpPr>
        <dsp:cNvPr id="0" name=""/>
        <dsp:cNvSpPr/>
      </dsp:nvSpPr>
      <dsp:spPr>
        <a:xfrm>
          <a:off x="4020426" y="21682"/>
          <a:ext cx="1572622" cy="1190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Clr>
              <a:schemeClr val="dk1"/>
            </a:buClr>
            <a:buSzPts val="800"/>
            <a:buNone/>
          </a:pPr>
          <a:r>
            <a:rPr lang="en-US" sz="2000" kern="1200" dirty="0">
              <a:solidFill>
                <a:prstClr val="black"/>
              </a:solidFill>
              <a:latin typeface="Tw Cen MT" panose="020B0602020104020603" pitchFamily="34" charset="0"/>
              <a:ea typeface="Calibri"/>
              <a:cs typeface="Calibri"/>
              <a:sym typeface="Calibri"/>
            </a:rPr>
            <a:t>Teacher</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beliefs</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about</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their</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students</a:t>
          </a:r>
          <a:r>
            <a:rPr lang="en-US" sz="2000" kern="1200" dirty="0">
              <a:solidFill>
                <a:schemeClr val="dk1"/>
              </a:solidFill>
              <a:latin typeface="Calibri"/>
              <a:ea typeface="Calibri"/>
              <a:cs typeface="Calibri"/>
              <a:sym typeface="Calibri"/>
            </a:rPr>
            <a:t> </a:t>
          </a:r>
          <a:br>
            <a:rPr lang="en-US" sz="2000" kern="1200" dirty="0">
              <a:solidFill>
                <a:schemeClr val="dk1"/>
              </a:solidFill>
              <a:latin typeface="Calibri"/>
              <a:ea typeface="Calibri"/>
              <a:cs typeface="Calibri"/>
              <a:sym typeface="Calibri"/>
            </a:rPr>
          </a:br>
          <a:r>
            <a:rPr lang="en-US" sz="2000" kern="1200" dirty="0">
              <a:solidFill>
                <a:prstClr val="black"/>
              </a:solidFill>
              <a:latin typeface="Tw Cen MT" panose="020B0602020104020603" pitchFamily="34" charset="0"/>
              <a:ea typeface="Calibri"/>
              <a:cs typeface="Calibri"/>
              <a:sym typeface="Calibri"/>
            </a:rPr>
            <a:t>(x </a:t>
          </a:r>
          <a:r>
            <a:rPr lang="en-US" sz="2000" kern="1200" dirty="0">
              <a:solidFill>
                <a:schemeClr val="accent4"/>
              </a:solidFill>
              <a:latin typeface="Tw Cen MT" panose="020B0602020104020603" pitchFamily="34" charset="0"/>
              <a:ea typeface="Calibri"/>
              <a:cs typeface="Calibri"/>
              <a:sym typeface="Calibri"/>
            </a:rPr>
            <a:t>20</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students</a:t>
          </a:r>
          <a:r>
            <a:rPr lang="en-US" sz="2000" kern="1200" dirty="0">
              <a:solidFill>
                <a:schemeClr val="dk1"/>
              </a:solidFill>
              <a:latin typeface="Calibri"/>
              <a:ea typeface="Calibri"/>
              <a:cs typeface="Calibri"/>
              <a:sym typeface="Calibri"/>
            </a:rPr>
            <a:t>)</a:t>
          </a:r>
          <a:endParaRPr lang="en-US" sz="2000" kern="1200" dirty="0"/>
        </a:p>
      </dsp:txBody>
      <dsp:txXfrm>
        <a:off x="4020426" y="21682"/>
        <a:ext cx="1572622" cy="1190298"/>
      </dsp:txXfrm>
    </dsp:sp>
    <dsp:sp modelId="{F3A93018-B044-4F09-8EA7-E05AA07F553E}">
      <dsp:nvSpPr>
        <dsp:cNvPr id="0" name=""/>
        <dsp:cNvSpPr/>
      </dsp:nvSpPr>
      <dsp:spPr>
        <a:xfrm>
          <a:off x="1330171" y="-113727"/>
          <a:ext cx="4462475" cy="4462475"/>
        </a:xfrm>
        <a:prstGeom prst="circularArrow">
          <a:avLst>
            <a:gd name="adj1" fmla="val 5201"/>
            <a:gd name="adj2" fmla="val 335999"/>
            <a:gd name="adj3" fmla="val 21468376"/>
            <a:gd name="adj4" fmla="val 19966881"/>
            <a:gd name="adj5" fmla="val 6068"/>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9452CF-A278-4C9D-96BF-0843F8695CB4}">
      <dsp:nvSpPr>
        <dsp:cNvPr id="0" name=""/>
        <dsp:cNvSpPr/>
      </dsp:nvSpPr>
      <dsp:spPr>
        <a:xfrm>
          <a:off x="4414530" y="2235139"/>
          <a:ext cx="2052681" cy="1190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622300">
            <a:lnSpc>
              <a:spcPct val="90000"/>
            </a:lnSpc>
            <a:spcBef>
              <a:spcPct val="0"/>
            </a:spcBef>
            <a:spcAft>
              <a:spcPct val="35000"/>
            </a:spcAft>
            <a:buClr>
              <a:prstClr val="black"/>
            </a:buClr>
            <a:buSzPts val="800"/>
            <a:buNone/>
          </a:pPr>
          <a:r>
            <a:rPr lang="en-US" sz="2000" kern="1200" dirty="0">
              <a:solidFill>
                <a:prstClr val="black"/>
              </a:solidFill>
              <a:latin typeface="Tw Cen MT" panose="020B0602020104020603" pitchFamily="34" charset="0"/>
              <a:ea typeface="Calibri"/>
              <a:cs typeface="Calibri"/>
              <a:sym typeface="Calibri"/>
            </a:rPr>
            <a:t>Teacher actions towards their students </a:t>
          </a:r>
          <a:br>
            <a:rPr lang="en-US" sz="2000" kern="1200" dirty="0">
              <a:solidFill>
                <a:prstClr val="black"/>
              </a:solidFill>
              <a:latin typeface="Tw Cen MT" panose="020B0602020104020603" pitchFamily="34" charset="0"/>
              <a:ea typeface="Calibri"/>
              <a:cs typeface="Calibri"/>
              <a:sym typeface="Calibri"/>
            </a:rPr>
          </a:br>
          <a:r>
            <a:rPr lang="en-US" sz="2000" kern="1200" dirty="0">
              <a:solidFill>
                <a:prstClr val="black"/>
              </a:solidFill>
              <a:latin typeface="Tw Cen MT" panose="020B0602020104020603" pitchFamily="34" charset="0"/>
              <a:ea typeface="Calibri"/>
              <a:cs typeface="Calibri"/>
              <a:sym typeface="Calibri"/>
            </a:rPr>
            <a:t>(x </a:t>
          </a:r>
          <a:r>
            <a:rPr lang="en-US" sz="2000" kern="1200" dirty="0">
              <a:solidFill>
                <a:schemeClr val="accent4"/>
              </a:solidFill>
              <a:latin typeface="Tw Cen MT" panose="020B0602020104020603" pitchFamily="34" charset="0"/>
              <a:ea typeface="Calibri"/>
              <a:cs typeface="Calibri"/>
              <a:sym typeface="Calibri"/>
            </a:rPr>
            <a:t>20</a:t>
          </a:r>
          <a:r>
            <a:rPr lang="en-US" sz="2000" kern="1200" dirty="0">
              <a:solidFill>
                <a:prstClr val="black"/>
              </a:solidFill>
              <a:latin typeface="Tw Cen MT" panose="020B0602020104020603" pitchFamily="34" charset="0"/>
              <a:ea typeface="Calibri"/>
              <a:cs typeface="Calibri"/>
              <a:sym typeface="Calibri"/>
            </a:rPr>
            <a:t> students)</a:t>
          </a:r>
          <a:endParaRPr lang="en-US" sz="2000" kern="1200" dirty="0">
            <a:solidFill>
              <a:prstClr val="black"/>
            </a:solidFill>
            <a:latin typeface="Tw Cen MT" panose="020B0602020104020603" pitchFamily="34" charset="0"/>
            <a:ea typeface="Calibri"/>
            <a:cs typeface="Calibri"/>
          </a:endParaRPr>
        </a:p>
      </dsp:txBody>
      <dsp:txXfrm>
        <a:off x="4414530" y="2235139"/>
        <a:ext cx="2052681" cy="1190298"/>
      </dsp:txXfrm>
    </dsp:sp>
    <dsp:sp modelId="{0168F43F-B31E-456D-AA40-ECA4188E4DC0}">
      <dsp:nvSpPr>
        <dsp:cNvPr id="0" name=""/>
        <dsp:cNvSpPr/>
      </dsp:nvSpPr>
      <dsp:spPr>
        <a:xfrm>
          <a:off x="1326744" y="-12736"/>
          <a:ext cx="4462475" cy="4462475"/>
        </a:xfrm>
        <a:prstGeom prst="circularArrow">
          <a:avLst>
            <a:gd name="adj1" fmla="val 5201"/>
            <a:gd name="adj2" fmla="val 335999"/>
            <a:gd name="adj3" fmla="val 3630769"/>
            <a:gd name="adj4" fmla="val 2253764"/>
            <a:gd name="adj5" fmla="val 6068"/>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6D36F5-1756-40F7-AEBE-8A865C0430D7}">
      <dsp:nvSpPr>
        <dsp:cNvPr id="0" name=""/>
        <dsp:cNvSpPr/>
      </dsp:nvSpPr>
      <dsp:spPr>
        <a:xfrm>
          <a:off x="2756291" y="3576827"/>
          <a:ext cx="1603379" cy="1242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622300">
            <a:lnSpc>
              <a:spcPct val="90000"/>
            </a:lnSpc>
            <a:spcBef>
              <a:spcPct val="0"/>
            </a:spcBef>
            <a:spcAft>
              <a:spcPct val="35000"/>
            </a:spcAft>
            <a:buClr>
              <a:prstClr val="black"/>
            </a:buClr>
            <a:buSzPts val="800"/>
            <a:buNone/>
          </a:pPr>
          <a:r>
            <a:rPr lang="en-US" sz="2000" kern="1200" dirty="0">
              <a:solidFill>
                <a:prstClr val="black"/>
              </a:solidFill>
              <a:latin typeface="Tw Cen MT" panose="020B0602020104020603" pitchFamily="34" charset="0"/>
              <a:ea typeface="Calibri"/>
              <a:cs typeface="Calibri"/>
              <a:sym typeface="Calibri"/>
            </a:rPr>
            <a:t>Student beliefs about their own capabilities </a:t>
          </a:r>
          <a:br>
            <a:rPr lang="en-US" sz="2000" kern="1200" dirty="0">
              <a:solidFill>
                <a:prstClr val="black"/>
              </a:solidFill>
              <a:latin typeface="Tw Cen MT" panose="020B0602020104020603" pitchFamily="34" charset="0"/>
              <a:ea typeface="Calibri"/>
              <a:cs typeface="Calibri"/>
              <a:sym typeface="Calibri"/>
            </a:rPr>
          </a:br>
          <a:r>
            <a:rPr lang="en-US" sz="2000" kern="1200" dirty="0">
              <a:solidFill>
                <a:prstClr val="black"/>
              </a:solidFill>
              <a:latin typeface="Tw Cen MT" panose="020B0602020104020603" pitchFamily="34" charset="0"/>
              <a:ea typeface="Calibri"/>
              <a:cs typeface="Calibri"/>
              <a:sym typeface="Calibri"/>
            </a:rPr>
            <a:t>(x </a:t>
          </a:r>
          <a:r>
            <a:rPr lang="en-US" sz="2000" kern="1200" dirty="0">
              <a:solidFill>
                <a:schemeClr val="accent4"/>
              </a:solidFill>
              <a:latin typeface="Tw Cen MT" panose="020B0602020104020603" pitchFamily="34" charset="0"/>
              <a:ea typeface="Calibri"/>
              <a:cs typeface="Calibri"/>
              <a:sym typeface="Calibri"/>
            </a:rPr>
            <a:t>20</a:t>
          </a:r>
          <a:r>
            <a:rPr lang="en-US" sz="2000" kern="1200" dirty="0">
              <a:solidFill>
                <a:prstClr val="black"/>
              </a:solidFill>
              <a:latin typeface="Tw Cen MT" panose="020B0602020104020603" pitchFamily="34" charset="0"/>
              <a:ea typeface="Calibri"/>
              <a:cs typeface="Calibri"/>
              <a:sym typeface="Calibri"/>
            </a:rPr>
            <a:t> students)</a:t>
          </a:r>
          <a:endParaRPr lang="en-US" sz="2000" kern="1200" dirty="0">
            <a:solidFill>
              <a:prstClr val="black"/>
            </a:solidFill>
            <a:latin typeface="Tw Cen MT" panose="020B0602020104020603" pitchFamily="34" charset="0"/>
            <a:ea typeface="Calibri"/>
            <a:cs typeface="Calibri"/>
          </a:endParaRPr>
        </a:p>
      </dsp:txBody>
      <dsp:txXfrm>
        <a:off x="2756291" y="3576827"/>
        <a:ext cx="1603379" cy="1242921"/>
      </dsp:txXfrm>
    </dsp:sp>
    <dsp:sp modelId="{E80F2FBF-4E91-4DE5-95D4-AB1DC2A02AF1}">
      <dsp:nvSpPr>
        <dsp:cNvPr id="0" name=""/>
        <dsp:cNvSpPr/>
      </dsp:nvSpPr>
      <dsp:spPr>
        <a:xfrm>
          <a:off x="1326744" y="-12736"/>
          <a:ext cx="4462475" cy="4462475"/>
        </a:xfrm>
        <a:prstGeom prst="circularArrow">
          <a:avLst>
            <a:gd name="adj1" fmla="val 5201"/>
            <a:gd name="adj2" fmla="val 335999"/>
            <a:gd name="adj3" fmla="val 8210237"/>
            <a:gd name="adj4" fmla="val 6833232"/>
            <a:gd name="adj5" fmla="val 6068"/>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46173E-6BA6-490C-AE14-9F1DBEBE9D62}">
      <dsp:nvSpPr>
        <dsp:cNvPr id="0" name=""/>
        <dsp:cNvSpPr/>
      </dsp:nvSpPr>
      <dsp:spPr>
        <a:xfrm>
          <a:off x="1079943" y="2235139"/>
          <a:ext cx="1190298" cy="1190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622300">
            <a:lnSpc>
              <a:spcPct val="90000"/>
            </a:lnSpc>
            <a:spcBef>
              <a:spcPct val="0"/>
            </a:spcBef>
            <a:spcAft>
              <a:spcPct val="35000"/>
            </a:spcAft>
            <a:buClr>
              <a:prstClr val="black"/>
            </a:buClr>
            <a:buSzPts val="800"/>
            <a:buNone/>
          </a:pPr>
          <a:r>
            <a:rPr lang="en-US" sz="2000" kern="1200" dirty="0">
              <a:solidFill>
                <a:prstClr val="black"/>
              </a:solidFill>
              <a:latin typeface="Tw Cen MT" panose="020B0602020104020603" pitchFamily="34" charset="0"/>
              <a:ea typeface="Calibri"/>
              <a:cs typeface="Calibri"/>
              <a:sym typeface="Calibri"/>
            </a:rPr>
            <a:t>Student actions in school and life</a:t>
          </a:r>
          <a:endParaRPr lang="en-US" sz="2000" kern="1200" dirty="0">
            <a:solidFill>
              <a:prstClr val="black"/>
            </a:solidFill>
            <a:latin typeface="Tw Cen MT" panose="020B0602020104020603" pitchFamily="34" charset="0"/>
            <a:ea typeface="Calibri"/>
            <a:cs typeface="Calibri"/>
          </a:endParaRPr>
        </a:p>
      </dsp:txBody>
      <dsp:txXfrm>
        <a:off x="1079943" y="2235139"/>
        <a:ext cx="1190298" cy="1190298"/>
      </dsp:txXfrm>
    </dsp:sp>
    <dsp:sp modelId="{524CF6D7-C112-444B-A8A7-7185C2A5E65E}">
      <dsp:nvSpPr>
        <dsp:cNvPr id="0" name=""/>
        <dsp:cNvSpPr/>
      </dsp:nvSpPr>
      <dsp:spPr>
        <a:xfrm>
          <a:off x="1326744" y="-12736"/>
          <a:ext cx="4462475" cy="4462475"/>
        </a:xfrm>
        <a:prstGeom prst="circularArrow">
          <a:avLst>
            <a:gd name="adj1" fmla="val 5201"/>
            <a:gd name="adj2" fmla="val 335999"/>
            <a:gd name="adj3" fmla="val 12297457"/>
            <a:gd name="adj4" fmla="val 10771108"/>
            <a:gd name="adj5" fmla="val 6068"/>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6A1D58-2EA6-4686-ADD5-0BCA1A1841A2}">
      <dsp:nvSpPr>
        <dsp:cNvPr id="0" name=""/>
        <dsp:cNvSpPr/>
      </dsp:nvSpPr>
      <dsp:spPr>
        <a:xfrm>
          <a:off x="1799142" y="21670"/>
          <a:ext cx="1190298" cy="1190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Clr>
              <a:schemeClr val="dk1"/>
            </a:buClr>
            <a:buSzPts val="800"/>
            <a:buNone/>
          </a:pPr>
          <a:r>
            <a:rPr lang="en-US" sz="2000" kern="1200" dirty="0">
              <a:solidFill>
                <a:schemeClr val="dk1"/>
              </a:solidFill>
              <a:latin typeface="Tw Cen MT" panose="020B0602020104020603" pitchFamily="34" charset="0"/>
              <a:ea typeface="Calibri"/>
              <a:cs typeface="Calibri"/>
              <a:sym typeface="Calibri"/>
            </a:rPr>
            <a:t>Student outcomes in school and life </a:t>
          </a:r>
          <a:endParaRPr lang="en-US" sz="2000" kern="1200" dirty="0">
            <a:latin typeface="Tw Cen MT" panose="020B0602020104020603" pitchFamily="34" charset="0"/>
          </a:endParaRPr>
        </a:p>
      </dsp:txBody>
      <dsp:txXfrm>
        <a:off x="1799142" y="21670"/>
        <a:ext cx="1190298" cy="1190298"/>
      </dsp:txXfrm>
    </dsp:sp>
    <dsp:sp modelId="{29054BC4-3684-4973-8A20-AD4FDDB21080}">
      <dsp:nvSpPr>
        <dsp:cNvPr id="0" name=""/>
        <dsp:cNvSpPr/>
      </dsp:nvSpPr>
      <dsp:spPr>
        <a:xfrm>
          <a:off x="1423744" y="-44565"/>
          <a:ext cx="4462475" cy="4462475"/>
        </a:xfrm>
        <a:prstGeom prst="circularArrow">
          <a:avLst>
            <a:gd name="adj1" fmla="val 5201"/>
            <a:gd name="adj2" fmla="val 335999"/>
            <a:gd name="adj3" fmla="val 16502228"/>
            <a:gd name="adj4" fmla="val 15021387"/>
            <a:gd name="adj5" fmla="val 6068"/>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612AE-C77C-44D8-88A7-48D295BF8F2C}">
      <dsp:nvSpPr>
        <dsp:cNvPr id="0" name=""/>
        <dsp:cNvSpPr/>
      </dsp:nvSpPr>
      <dsp:spPr>
        <a:xfrm>
          <a:off x="4020426" y="21682"/>
          <a:ext cx="1572622" cy="1190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Clr>
              <a:schemeClr val="dk1"/>
            </a:buClr>
            <a:buSzPts val="800"/>
            <a:buNone/>
          </a:pPr>
          <a:r>
            <a:rPr lang="en-US" sz="2000" kern="1200" dirty="0">
              <a:solidFill>
                <a:prstClr val="black"/>
              </a:solidFill>
              <a:latin typeface="Tw Cen MT" panose="020B0602020104020603" pitchFamily="34" charset="0"/>
              <a:ea typeface="Calibri"/>
              <a:cs typeface="Calibri"/>
              <a:sym typeface="Calibri"/>
            </a:rPr>
            <a:t>Teacher</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beliefs</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about</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their</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students</a:t>
          </a:r>
          <a:r>
            <a:rPr lang="en-US" sz="2000" kern="1200" dirty="0">
              <a:solidFill>
                <a:schemeClr val="dk1"/>
              </a:solidFill>
              <a:latin typeface="Calibri"/>
              <a:ea typeface="Calibri"/>
              <a:cs typeface="Calibri"/>
              <a:sym typeface="Calibri"/>
            </a:rPr>
            <a:t> </a:t>
          </a:r>
          <a:br>
            <a:rPr lang="en-US" sz="2000" kern="1200" dirty="0">
              <a:solidFill>
                <a:schemeClr val="dk1"/>
              </a:solidFill>
              <a:latin typeface="Calibri"/>
              <a:ea typeface="Calibri"/>
              <a:cs typeface="Calibri"/>
              <a:sym typeface="Calibri"/>
            </a:rPr>
          </a:br>
          <a:r>
            <a:rPr lang="en-US" sz="2000" kern="1200" dirty="0">
              <a:solidFill>
                <a:prstClr val="black"/>
              </a:solidFill>
              <a:latin typeface="Tw Cen MT" panose="020B0602020104020603" pitchFamily="34" charset="0"/>
              <a:ea typeface="Calibri"/>
              <a:cs typeface="Calibri"/>
              <a:sym typeface="Calibri"/>
            </a:rPr>
            <a:t>(x </a:t>
          </a:r>
          <a:r>
            <a:rPr lang="en-US" sz="2000" kern="1200" dirty="0">
              <a:solidFill>
                <a:schemeClr val="accent4"/>
              </a:solidFill>
              <a:latin typeface="Tw Cen MT" panose="020B0602020104020603" pitchFamily="34" charset="0"/>
              <a:ea typeface="Calibri"/>
              <a:cs typeface="Calibri"/>
              <a:sym typeface="Calibri"/>
            </a:rPr>
            <a:t>60</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students</a:t>
          </a:r>
          <a:r>
            <a:rPr lang="en-US" sz="2000" kern="1200" dirty="0">
              <a:solidFill>
                <a:schemeClr val="dk1"/>
              </a:solidFill>
              <a:latin typeface="Calibri"/>
              <a:ea typeface="Calibri"/>
              <a:cs typeface="Calibri"/>
              <a:sym typeface="Calibri"/>
            </a:rPr>
            <a:t>)</a:t>
          </a:r>
          <a:endParaRPr lang="en-US" sz="2000" kern="1200" dirty="0"/>
        </a:p>
      </dsp:txBody>
      <dsp:txXfrm>
        <a:off x="4020426" y="21682"/>
        <a:ext cx="1572622" cy="1190298"/>
      </dsp:txXfrm>
    </dsp:sp>
    <dsp:sp modelId="{F3A93018-B044-4F09-8EA7-E05AA07F553E}">
      <dsp:nvSpPr>
        <dsp:cNvPr id="0" name=""/>
        <dsp:cNvSpPr/>
      </dsp:nvSpPr>
      <dsp:spPr>
        <a:xfrm>
          <a:off x="1330171" y="-113727"/>
          <a:ext cx="4462475" cy="4462475"/>
        </a:xfrm>
        <a:prstGeom prst="circularArrow">
          <a:avLst>
            <a:gd name="adj1" fmla="val 5201"/>
            <a:gd name="adj2" fmla="val 335999"/>
            <a:gd name="adj3" fmla="val 21468376"/>
            <a:gd name="adj4" fmla="val 19966881"/>
            <a:gd name="adj5" fmla="val 6068"/>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9452CF-A278-4C9D-96BF-0843F8695CB4}">
      <dsp:nvSpPr>
        <dsp:cNvPr id="0" name=""/>
        <dsp:cNvSpPr/>
      </dsp:nvSpPr>
      <dsp:spPr>
        <a:xfrm>
          <a:off x="4414530" y="2235139"/>
          <a:ext cx="2052681" cy="1190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622300">
            <a:lnSpc>
              <a:spcPct val="90000"/>
            </a:lnSpc>
            <a:spcBef>
              <a:spcPct val="0"/>
            </a:spcBef>
            <a:spcAft>
              <a:spcPct val="35000"/>
            </a:spcAft>
            <a:buClr>
              <a:prstClr val="black"/>
            </a:buClr>
            <a:buSzPts val="800"/>
            <a:buNone/>
          </a:pPr>
          <a:r>
            <a:rPr lang="en-US" sz="2000" kern="1200" dirty="0">
              <a:solidFill>
                <a:prstClr val="black"/>
              </a:solidFill>
              <a:latin typeface="Tw Cen MT" panose="020B0602020104020603" pitchFamily="34" charset="0"/>
              <a:ea typeface="Calibri"/>
              <a:cs typeface="Calibri"/>
              <a:sym typeface="Calibri"/>
            </a:rPr>
            <a:t>Teacher actions towards their students </a:t>
          </a:r>
          <a:br>
            <a:rPr lang="en-US" sz="2000" kern="1200" dirty="0">
              <a:solidFill>
                <a:prstClr val="black"/>
              </a:solidFill>
              <a:latin typeface="Tw Cen MT" panose="020B0602020104020603" pitchFamily="34" charset="0"/>
              <a:ea typeface="Calibri"/>
              <a:cs typeface="Calibri"/>
              <a:sym typeface="Calibri"/>
            </a:rPr>
          </a:br>
          <a:r>
            <a:rPr lang="en-US" sz="2000" kern="1200" dirty="0">
              <a:solidFill>
                <a:prstClr val="black"/>
              </a:solidFill>
              <a:latin typeface="Tw Cen MT" panose="020B0602020104020603" pitchFamily="34" charset="0"/>
              <a:ea typeface="Calibri"/>
              <a:cs typeface="Calibri"/>
              <a:sym typeface="Calibri"/>
            </a:rPr>
            <a:t>(x </a:t>
          </a:r>
          <a:r>
            <a:rPr lang="en-US" sz="2000" kern="1200" dirty="0">
              <a:solidFill>
                <a:schemeClr val="accent4"/>
              </a:solidFill>
              <a:latin typeface="Tw Cen MT" panose="020B0602020104020603" pitchFamily="34" charset="0"/>
              <a:ea typeface="Calibri"/>
              <a:cs typeface="Calibri"/>
              <a:sym typeface="Calibri"/>
            </a:rPr>
            <a:t>60</a:t>
          </a:r>
          <a:r>
            <a:rPr lang="en-US" sz="2000" kern="1200" dirty="0">
              <a:solidFill>
                <a:prstClr val="black"/>
              </a:solidFill>
              <a:latin typeface="Tw Cen MT" panose="020B0602020104020603" pitchFamily="34" charset="0"/>
              <a:ea typeface="Calibri"/>
              <a:cs typeface="Calibri"/>
              <a:sym typeface="Calibri"/>
            </a:rPr>
            <a:t> students)</a:t>
          </a:r>
          <a:endParaRPr lang="en-US" sz="2000" kern="1200" dirty="0">
            <a:solidFill>
              <a:prstClr val="black"/>
            </a:solidFill>
            <a:latin typeface="Tw Cen MT" panose="020B0602020104020603" pitchFamily="34" charset="0"/>
            <a:ea typeface="Calibri"/>
            <a:cs typeface="Calibri"/>
          </a:endParaRPr>
        </a:p>
      </dsp:txBody>
      <dsp:txXfrm>
        <a:off x="4414530" y="2235139"/>
        <a:ext cx="2052681" cy="1190298"/>
      </dsp:txXfrm>
    </dsp:sp>
    <dsp:sp modelId="{0168F43F-B31E-456D-AA40-ECA4188E4DC0}">
      <dsp:nvSpPr>
        <dsp:cNvPr id="0" name=""/>
        <dsp:cNvSpPr/>
      </dsp:nvSpPr>
      <dsp:spPr>
        <a:xfrm>
          <a:off x="1326744" y="-12736"/>
          <a:ext cx="4462475" cy="4462475"/>
        </a:xfrm>
        <a:prstGeom prst="circularArrow">
          <a:avLst>
            <a:gd name="adj1" fmla="val 5201"/>
            <a:gd name="adj2" fmla="val 335999"/>
            <a:gd name="adj3" fmla="val 3630769"/>
            <a:gd name="adj4" fmla="val 2253764"/>
            <a:gd name="adj5" fmla="val 6068"/>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6D36F5-1756-40F7-AEBE-8A865C0430D7}">
      <dsp:nvSpPr>
        <dsp:cNvPr id="0" name=""/>
        <dsp:cNvSpPr/>
      </dsp:nvSpPr>
      <dsp:spPr>
        <a:xfrm>
          <a:off x="2756291" y="3576827"/>
          <a:ext cx="1603379" cy="1242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622300">
            <a:lnSpc>
              <a:spcPct val="90000"/>
            </a:lnSpc>
            <a:spcBef>
              <a:spcPct val="0"/>
            </a:spcBef>
            <a:spcAft>
              <a:spcPct val="35000"/>
            </a:spcAft>
            <a:buClr>
              <a:prstClr val="black"/>
            </a:buClr>
            <a:buSzPts val="800"/>
            <a:buNone/>
          </a:pPr>
          <a:r>
            <a:rPr lang="en-US" sz="2000" kern="1200" dirty="0">
              <a:solidFill>
                <a:prstClr val="black"/>
              </a:solidFill>
              <a:latin typeface="Tw Cen MT" panose="020B0602020104020603" pitchFamily="34" charset="0"/>
              <a:ea typeface="Calibri"/>
              <a:cs typeface="Calibri"/>
              <a:sym typeface="Calibri"/>
            </a:rPr>
            <a:t>Student beliefs about their own capabilities </a:t>
          </a:r>
          <a:br>
            <a:rPr lang="en-US" sz="2000" kern="1200" dirty="0">
              <a:solidFill>
                <a:prstClr val="black"/>
              </a:solidFill>
              <a:latin typeface="Tw Cen MT" panose="020B0602020104020603" pitchFamily="34" charset="0"/>
              <a:ea typeface="Calibri"/>
              <a:cs typeface="Calibri"/>
              <a:sym typeface="Calibri"/>
            </a:rPr>
          </a:br>
          <a:r>
            <a:rPr lang="en-US" sz="2000" kern="1200" dirty="0">
              <a:solidFill>
                <a:prstClr val="black"/>
              </a:solidFill>
              <a:latin typeface="Tw Cen MT" panose="020B0602020104020603" pitchFamily="34" charset="0"/>
              <a:ea typeface="Calibri"/>
              <a:cs typeface="Calibri"/>
              <a:sym typeface="Calibri"/>
            </a:rPr>
            <a:t>(x </a:t>
          </a:r>
          <a:r>
            <a:rPr lang="en-US" sz="2000" kern="1200" dirty="0">
              <a:solidFill>
                <a:schemeClr val="accent4"/>
              </a:solidFill>
              <a:latin typeface="Tw Cen MT" panose="020B0602020104020603" pitchFamily="34" charset="0"/>
              <a:ea typeface="Calibri"/>
              <a:cs typeface="Calibri"/>
              <a:sym typeface="Calibri"/>
            </a:rPr>
            <a:t>60</a:t>
          </a:r>
          <a:r>
            <a:rPr lang="en-US" sz="2000" kern="1200" dirty="0">
              <a:solidFill>
                <a:prstClr val="black"/>
              </a:solidFill>
              <a:latin typeface="Tw Cen MT" panose="020B0602020104020603" pitchFamily="34" charset="0"/>
              <a:ea typeface="Calibri"/>
              <a:cs typeface="Calibri"/>
              <a:sym typeface="Calibri"/>
            </a:rPr>
            <a:t> students)</a:t>
          </a:r>
          <a:endParaRPr lang="en-US" sz="2000" kern="1200" dirty="0">
            <a:solidFill>
              <a:prstClr val="black"/>
            </a:solidFill>
            <a:latin typeface="Tw Cen MT" panose="020B0602020104020603" pitchFamily="34" charset="0"/>
            <a:ea typeface="Calibri"/>
            <a:cs typeface="Calibri"/>
          </a:endParaRPr>
        </a:p>
      </dsp:txBody>
      <dsp:txXfrm>
        <a:off x="2756291" y="3576827"/>
        <a:ext cx="1603379" cy="1242921"/>
      </dsp:txXfrm>
    </dsp:sp>
    <dsp:sp modelId="{E80F2FBF-4E91-4DE5-95D4-AB1DC2A02AF1}">
      <dsp:nvSpPr>
        <dsp:cNvPr id="0" name=""/>
        <dsp:cNvSpPr/>
      </dsp:nvSpPr>
      <dsp:spPr>
        <a:xfrm>
          <a:off x="1326744" y="-12736"/>
          <a:ext cx="4462475" cy="4462475"/>
        </a:xfrm>
        <a:prstGeom prst="circularArrow">
          <a:avLst>
            <a:gd name="adj1" fmla="val 5201"/>
            <a:gd name="adj2" fmla="val 335999"/>
            <a:gd name="adj3" fmla="val 8210237"/>
            <a:gd name="adj4" fmla="val 6833232"/>
            <a:gd name="adj5" fmla="val 6068"/>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46173E-6BA6-490C-AE14-9F1DBEBE9D62}">
      <dsp:nvSpPr>
        <dsp:cNvPr id="0" name=""/>
        <dsp:cNvSpPr/>
      </dsp:nvSpPr>
      <dsp:spPr>
        <a:xfrm>
          <a:off x="1079943" y="2235139"/>
          <a:ext cx="1190298" cy="1190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622300">
            <a:lnSpc>
              <a:spcPct val="90000"/>
            </a:lnSpc>
            <a:spcBef>
              <a:spcPct val="0"/>
            </a:spcBef>
            <a:spcAft>
              <a:spcPct val="35000"/>
            </a:spcAft>
            <a:buClr>
              <a:prstClr val="black"/>
            </a:buClr>
            <a:buSzPts val="800"/>
            <a:buNone/>
          </a:pPr>
          <a:r>
            <a:rPr lang="en-US" sz="2000" kern="1200" dirty="0">
              <a:solidFill>
                <a:prstClr val="black"/>
              </a:solidFill>
              <a:latin typeface="Tw Cen MT" panose="020B0602020104020603" pitchFamily="34" charset="0"/>
              <a:ea typeface="Calibri"/>
              <a:cs typeface="Calibri"/>
              <a:sym typeface="Calibri"/>
            </a:rPr>
            <a:t>Student actions in school and life</a:t>
          </a:r>
          <a:endParaRPr lang="en-US" sz="2000" kern="1200" dirty="0">
            <a:solidFill>
              <a:prstClr val="black"/>
            </a:solidFill>
            <a:latin typeface="Tw Cen MT" panose="020B0602020104020603" pitchFamily="34" charset="0"/>
            <a:ea typeface="Calibri"/>
            <a:cs typeface="Calibri"/>
          </a:endParaRPr>
        </a:p>
      </dsp:txBody>
      <dsp:txXfrm>
        <a:off x="1079943" y="2235139"/>
        <a:ext cx="1190298" cy="1190298"/>
      </dsp:txXfrm>
    </dsp:sp>
    <dsp:sp modelId="{524CF6D7-C112-444B-A8A7-7185C2A5E65E}">
      <dsp:nvSpPr>
        <dsp:cNvPr id="0" name=""/>
        <dsp:cNvSpPr/>
      </dsp:nvSpPr>
      <dsp:spPr>
        <a:xfrm>
          <a:off x="1326744" y="-12736"/>
          <a:ext cx="4462475" cy="4462475"/>
        </a:xfrm>
        <a:prstGeom prst="circularArrow">
          <a:avLst>
            <a:gd name="adj1" fmla="val 5201"/>
            <a:gd name="adj2" fmla="val 335999"/>
            <a:gd name="adj3" fmla="val 12297457"/>
            <a:gd name="adj4" fmla="val 10771108"/>
            <a:gd name="adj5" fmla="val 6068"/>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6A1D58-2EA6-4686-ADD5-0BCA1A1841A2}">
      <dsp:nvSpPr>
        <dsp:cNvPr id="0" name=""/>
        <dsp:cNvSpPr/>
      </dsp:nvSpPr>
      <dsp:spPr>
        <a:xfrm>
          <a:off x="1799142" y="21670"/>
          <a:ext cx="1190298" cy="1190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Clr>
              <a:schemeClr val="dk1"/>
            </a:buClr>
            <a:buSzPts val="800"/>
            <a:buNone/>
          </a:pPr>
          <a:r>
            <a:rPr lang="en-US" sz="2000" kern="1200" dirty="0">
              <a:solidFill>
                <a:schemeClr val="dk1"/>
              </a:solidFill>
              <a:latin typeface="Tw Cen MT" panose="020B0602020104020603" pitchFamily="34" charset="0"/>
              <a:ea typeface="Calibri"/>
              <a:cs typeface="Calibri"/>
              <a:sym typeface="Calibri"/>
            </a:rPr>
            <a:t>Student outcomes in school and life </a:t>
          </a:r>
          <a:endParaRPr lang="en-US" sz="2000" kern="1200" dirty="0">
            <a:latin typeface="Tw Cen MT" panose="020B0602020104020603" pitchFamily="34" charset="0"/>
          </a:endParaRPr>
        </a:p>
      </dsp:txBody>
      <dsp:txXfrm>
        <a:off x="1799142" y="21670"/>
        <a:ext cx="1190298" cy="1190298"/>
      </dsp:txXfrm>
    </dsp:sp>
    <dsp:sp modelId="{29054BC4-3684-4973-8A20-AD4FDDB21080}">
      <dsp:nvSpPr>
        <dsp:cNvPr id="0" name=""/>
        <dsp:cNvSpPr/>
      </dsp:nvSpPr>
      <dsp:spPr>
        <a:xfrm>
          <a:off x="1423744" y="-44565"/>
          <a:ext cx="4462475" cy="4462475"/>
        </a:xfrm>
        <a:prstGeom prst="circularArrow">
          <a:avLst>
            <a:gd name="adj1" fmla="val 5201"/>
            <a:gd name="adj2" fmla="val 335999"/>
            <a:gd name="adj3" fmla="val 16502228"/>
            <a:gd name="adj4" fmla="val 15021387"/>
            <a:gd name="adj5" fmla="val 6068"/>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612AE-C77C-44D8-88A7-48D295BF8F2C}">
      <dsp:nvSpPr>
        <dsp:cNvPr id="0" name=""/>
        <dsp:cNvSpPr/>
      </dsp:nvSpPr>
      <dsp:spPr>
        <a:xfrm>
          <a:off x="3935367" y="21682"/>
          <a:ext cx="1742739" cy="1190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Clr>
              <a:schemeClr val="dk1"/>
            </a:buClr>
            <a:buSzPts val="800"/>
            <a:buNone/>
          </a:pPr>
          <a:r>
            <a:rPr lang="en-US" sz="2000" kern="1200" dirty="0">
              <a:solidFill>
                <a:prstClr val="black"/>
              </a:solidFill>
              <a:latin typeface="Tw Cen MT" panose="020B0602020104020603" pitchFamily="34" charset="0"/>
              <a:ea typeface="Calibri"/>
              <a:cs typeface="Calibri"/>
              <a:sym typeface="Calibri"/>
            </a:rPr>
            <a:t>Teacher</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beliefs</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about</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their</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students</a:t>
          </a:r>
          <a:r>
            <a:rPr lang="en-US" sz="2000" kern="1200" dirty="0">
              <a:solidFill>
                <a:schemeClr val="dk1"/>
              </a:solidFill>
              <a:latin typeface="Calibri"/>
              <a:ea typeface="Calibri"/>
              <a:cs typeface="Calibri"/>
              <a:sym typeface="Calibri"/>
            </a:rPr>
            <a:t> </a:t>
          </a:r>
          <a:br>
            <a:rPr lang="en-US" sz="2000" kern="1200" dirty="0">
              <a:solidFill>
                <a:schemeClr val="dk1"/>
              </a:solidFill>
              <a:latin typeface="Calibri"/>
              <a:ea typeface="Calibri"/>
              <a:cs typeface="Calibri"/>
              <a:sym typeface="Calibri"/>
            </a:rPr>
          </a:br>
          <a:r>
            <a:rPr lang="en-US" sz="2000" kern="1200" dirty="0">
              <a:solidFill>
                <a:prstClr val="black"/>
              </a:solidFill>
              <a:latin typeface="Tw Cen MT" panose="020B0602020104020603" pitchFamily="34" charset="0"/>
              <a:ea typeface="Calibri"/>
              <a:cs typeface="Calibri"/>
              <a:sym typeface="Calibri"/>
            </a:rPr>
            <a:t>(x </a:t>
          </a:r>
          <a:r>
            <a:rPr lang="en-US" sz="2000" kern="1200" dirty="0">
              <a:solidFill>
                <a:schemeClr val="accent4"/>
              </a:solidFill>
              <a:latin typeface="Tw Cen MT" panose="020B0602020104020603" pitchFamily="34" charset="0"/>
              <a:ea typeface="Calibri"/>
              <a:cs typeface="Calibri"/>
              <a:sym typeface="Calibri"/>
            </a:rPr>
            <a:t>360</a:t>
          </a:r>
          <a:r>
            <a:rPr lang="en-US" sz="2000" kern="1200" dirty="0">
              <a:solidFill>
                <a:schemeClr val="dk1"/>
              </a:solidFill>
              <a:latin typeface="Calibri"/>
              <a:ea typeface="Calibri"/>
              <a:cs typeface="Calibri"/>
              <a:sym typeface="Calibri"/>
            </a:rPr>
            <a:t> </a:t>
          </a:r>
          <a:r>
            <a:rPr lang="en-US" sz="2000" kern="1200" dirty="0">
              <a:solidFill>
                <a:prstClr val="black"/>
              </a:solidFill>
              <a:latin typeface="Tw Cen MT" panose="020B0602020104020603" pitchFamily="34" charset="0"/>
              <a:ea typeface="Calibri"/>
              <a:cs typeface="Calibri"/>
              <a:sym typeface="Calibri"/>
            </a:rPr>
            <a:t>students</a:t>
          </a:r>
          <a:r>
            <a:rPr lang="en-US" sz="2000" kern="1200" dirty="0">
              <a:solidFill>
                <a:schemeClr val="dk1"/>
              </a:solidFill>
              <a:latin typeface="Calibri"/>
              <a:ea typeface="Calibri"/>
              <a:cs typeface="Calibri"/>
              <a:sym typeface="Calibri"/>
            </a:rPr>
            <a:t>)</a:t>
          </a:r>
          <a:endParaRPr lang="en-US" sz="2000" kern="1200" dirty="0"/>
        </a:p>
      </dsp:txBody>
      <dsp:txXfrm>
        <a:off x="3935367" y="21682"/>
        <a:ext cx="1742739" cy="1190298"/>
      </dsp:txXfrm>
    </dsp:sp>
    <dsp:sp modelId="{F3A93018-B044-4F09-8EA7-E05AA07F553E}">
      <dsp:nvSpPr>
        <dsp:cNvPr id="0" name=""/>
        <dsp:cNvSpPr/>
      </dsp:nvSpPr>
      <dsp:spPr>
        <a:xfrm>
          <a:off x="1330171" y="-113727"/>
          <a:ext cx="4462475" cy="4462475"/>
        </a:xfrm>
        <a:prstGeom prst="circularArrow">
          <a:avLst>
            <a:gd name="adj1" fmla="val 5201"/>
            <a:gd name="adj2" fmla="val 335999"/>
            <a:gd name="adj3" fmla="val 21468376"/>
            <a:gd name="adj4" fmla="val 19966881"/>
            <a:gd name="adj5" fmla="val 6068"/>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9452CF-A278-4C9D-96BF-0843F8695CB4}">
      <dsp:nvSpPr>
        <dsp:cNvPr id="0" name=""/>
        <dsp:cNvSpPr/>
      </dsp:nvSpPr>
      <dsp:spPr>
        <a:xfrm>
          <a:off x="4414530" y="2235139"/>
          <a:ext cx="2052681" cy="1190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622300">
            <a:lnSpc>
              <a:spcPct val="90000"/>
            </a:lnSpc>
            <a:spcBef>
              <a:spcPct val="0"/>
            </a:spcBef>
            <a:spcAft>
              <a:spcPct val="35000"/>
            </a:spcAft>
            <a:buClr>
              <a:prstClr val="black"/>
            </a:buClr>
            <a:buSzPts val="800"/>
            <a:buNone/>
          </a:pPr>
          <a:r>
            <a:rPr lang="en-US" sz="2000" kern="1200" dirty="0">
              <a:solidFill>
                <a:prstClr val="black"/>
              </a:solidFill>
              <a:latin typeface="Tw Cen MT" panose="020B0602020104020603" pitchFamily="34" charset="0"/>
              <a:ea typeface="Calibri"/>
              <a:cs typeface="Calibri"/>
              <a:sym typeface="Calibri"/>
            </a:rPr>
            <a:t>Teacher actions towards their students </a:t>
          </a:r>
          <a:br>
            <a:rPr lang="en-US" sz="2000" kern="1200" dirty="0">
              <a:solidFill>
                <a:prstClr val="black"/>
              </a:solidFill>
              <a:latin typeface="Tw Cen MT" panose="020B0602020104020603" pitchFamily="34" charset="0"/>
              <a:ea typeface="Calibri"/>
              <a:cs typeface="Calibri"/>
              <a:sym typeface="Calibri"/>
            </a:rPr>
          </a:br>
          <a:r>
            <a:rPr lang="en-US" sz="2000" kern="1200" dirty="0">
              <a:solidFill>
                <a:prstClr val="black"/>
              </a:solidFill>
              <a:latin typeface="Tw Cen MT" panose="020B0602020104020603" pitchFamily="34" charset="0"/>
              <a:ea typeface="Calibri"/>
              <a:cs typeface="Calibri"/>
              <a:sym typeface="Calibri"/>
            </a:rPr>
            <a:t>(x </a:t>
          </a:r>
          <a:r>
            <a:rPr lang="en-US" sz="2000" kern="1200" dirty="0">
              <a:solidFill>
                <a:schemeClr val="accent4"/>
              </a:solidFill>
              <a:latin typeface="Tw Cen MT" panose="020B0602020104020603" pitchFamily="34" charset="0"/>
              <a:ea typeface="Calibri"/>
              <a:cs typeface="Calibri"/>
              <a:sym typeface="Calibri"/>
            </a:rPr>
            <a:t>360</a:t>
          </a:r>
          <a:r>
            <a:rPr lang="en-US" sz="2000" kern="1200" dirty="0">
              <a:solidFill>
                <a:prstClr val="black"/>
              </a:solidFill>
              <a:latin typeface="Tw Cen MT" panose="020B0602020104020603" pitchFamily="34" charset="0"/>
              <a:ea typeface="Calibri"/>
              <a:cs typeface="Calibri"/>
              <a:sym typeface="Calibri"/>
            </a:rPr>
            <a:t> students)</a:t>
          </a:r>
          <a:endParaRPr lang="en-US" sz="2000" kern="1200" dirty="0">
            <a:solidFill>
              <a:prstClr val="black"/>
            </a:solidFill>
            <a:latin typeface="Tw Cen MT" panose="020B0602020104020603" pitchFamily="34" charset="0"/>
            <a:ea typeface="Calibri"/>
            <a:cs typeface="Calibri"/>
          </a:endParaRPr>
        </a:p>
      </dsp:txBody>
      <dsp:txXfrm>
        <a:off x="4414530" y="2235139"/>
        <a:ext cx="2052681" cy="1190298"/>
      </dsp:txXfrm>
    </dsp:sp>
    <dsp:sp modelId="{0168F43F-B31E-456D-AA40-ECA4188E4DC0}">
      <dsp:nvSpPr>
        <dsp:cNvPr id="0" name=""/>
        <dsp:cNvSpPr/>
      </dsp:nvSpPr>
      <dsp:spPr>
        <a:xfrm>
          <a:off x="1326744" y="-12736"/>
          <a:ext cx="4462475" cy="4462475"/>
        </a:xfrm>
        <a:prstGeom prst="circularArrow">
          <a:avLst>
            <a:gd name="adj1" fmla="val 5201"/>
            <a:gd name="adj2" fmla="val 335999"/>
            <a:gd name="adj3" fmla="val 3508632"/>
            <a:gd name="adj4" fmla="val 2253764"/>
            <a:gd name="adj5" fmla="val 6068"/>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6D36F5-1756-40F7-AEBE-8A865C0430D7}">
      <dsp:nvSpPr>
        <dsp:cNvPr id="0" name=""/>
        <dsp:cNvSpPr/>
      </dsp:nvSpPr>
      <dsp:spPr>
        <a:xfrm>
          <a:off x="2692497" y="3576827"/>
          <a:ext cx="1730967" cy="1242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622300">
            <a:lnSpc>
              <a:spcPct val="90000"/>
            </a:lnSpc>
            <a:spcBef>
              <a:spcPct val="0"/>
            </a:spcBef>
            <a:spcAft>
              <a:spcPct val="35000"/>
            </a:spcAft>
            <a:buClr>
              <a:prstClr val="black"/>
            </a:buClr>
            <a:buSzPts val="800"/>
            <a:buNone/>
          </a:pPr>
          <a:r>
            <a:rPr lang="en-US" sz="2000" kern="1200" dirty="0">
              <a:solidFill>
                <a:prstClr val="black"/>
              </a:solidFill>
              <a:latin typeface="Tw Cen MT" panose="020B0602020104020603" pitchFamily="34" charset="0"/>
              <a:ea typeface="Calibri"/>
              <a:cs typeface="Calibri"/>
              <a:sym typeface="Calibri"/>
            </a:rPr>
            <a:t>Student beliefs about their own capabilities </a:t>
          </a:r>
          <a:br>
            <a:rPr lang="en-US" sz="2000" kern="1200" dirty="0">
              <a:solidFill>
                <a:prstClr val="black"/>
              </a:solidFill>
              <a:latin typeface="Tw Cen MT" panose="020B0602020104020603" pitchFamily="34" charset="0"/>
              <a:ea typeface="Calibri"/>
              <a:cs typeface="Calibri"/>
              <a:sym typeface="Calibri"/>
            </a:rPr>
          </a:br>
          <a:r>
            <a:rPr lang="en-US" sz="2000" kern="1200" dirty="0">
              <a:solidFill>
                <a:prstClr val="black"/>
              </a:solidFill>
              <a:latin typeface="Tw Cen MT" panose="020B0602020104020603" pitchFamily="34" charset="0"/>
              <a:ea typeface="Calibri"/>
              <a:cs typeface="Calibri"/>
              <a:sym typeface="Calibri"/>
            </a:rPr>
            <a:t>(x </a:t>
          </a:r>
          <a:r>
            <a:rPr lang="en-US" sz="2000" kern="1200" dirty="0">
              <a:solidFill>
                <a:schemeClr val="accent4"/>
              </a:solidFill>
              <a:latin typeface="Tw Cen MT" panose="020B0602020104020603" pitchFamily="34" charset="0"/>
              <a:ea typeface="Calibri"/>
              <a:cs typeface="Calibri"/>
              <a:sym typeface="Calibri"/>
            </a:rPr>
            <a:t>360</a:t>
          </a:r>
          <a:r>
            <a:rPr lang="en-US" sz="2000" kern="1200" dirty="0">
              <a:solidFill>
                <a:prstClr val="black"/>
              </a:solidFill>
              <a:latin typeface="Tw Cen MT" panose="020B0602020104020603" pitchFamily="34" charset="0"/>
              <a:ea typeface="Calibri"/>
              <a:cs typeface="Calibri"/>
              <a:sym typeface="Calibri"/>
            </a:rPr>
            <a:t> students)</a:t>
          </a:r>
          <a:endParaRPr lang="en-US" sz="2000" kern="1200" dirty="0">
            <a:solidFill>
              <a:prstClr val="black"/>
            </a:solidFill>
            <a:latin typeface="Tw Cen MT" panose="020B0602020104020603" pitchFamily="34" charset="0"/>
            <a:ea typeface="Calibri"/>
            <a:cs typeface="Calibri"/>
          </a:endParaRPr>
        </a:p>
      </dsp:txBody>
      <dsp:txXfrm>
        <a:off x="2692497" y="3576827"/>
        <a:ext cx="1730967" cy="1242921"/>
      </dsp:txXfrm>
    </dsp:sp>
    <dsp:sp modelId="{E80F2FBF-4E91-4DE5-95D4-AB1DC2A02AF1}">
      <dsp:nvSpPr>
        <dsp:cNvPr id="0" name=""/>
        <dsp:cNvSpPr/>
      </dsp:nvSpPr>
      <dsp:spPr>
        <a:xfrm>
          <a:off x="1326744" y="-12736"/>
          <a:ext cx="4462475" cy="4462475"/>
        </a:xfrm>
        <a:prstGeom prst="circularArrow">
          <a:avLst>
            <a:gd name="adj1" fmla="val 5201"/>
            <a:gd name="adj2" fmla="val 335999"/>
            <a:gd name="adj3" fmla="val 8210237"/>
            <a:gd name="adj4" fmla="val 6955369"/>
            <a:gd name="adj5" fmla="val 6068"/>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46173E-6BA6-490C-AE14-9F1DBEBE9D62}">
      <dsp:nvSpPr>
        <dsp:cNvPr id="0" name=""/>
        <dsp:cNvSpPr/>
      </dsp:nvSpPr>
      <dsp:spPr>
        <a:xfrm>
          <a:off x="1079943" y="2235139"/>
          <a:ext cx="1190298" cy="1190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622300">
            <a:lnSpc>
              <a:spcPct val="90000"/>
            </a:lnSpc>
            <a:spcBef>
              <a:spcPct val="0"/>
            </a:spcBef>
            <a:spcAft>
              <a:spcPct val="35000"/>
            </a:spcAft>
            <a:buClr>
              <a:prstClr val="black"/>
            </a:buClr>
            <a:buSzPts val="800"/>
            <a:buNone/>
          </a:pPr>
          <a:r>
            <a:rPr lang="en-US" sz="2000" kern="1200" dirty="0">
              <a:solidFill>
                <a:prstClr val="black"/>
              </a:solidFill>
              <a:latin typeface="Tw Cen MT" panose="020B0602020104020603" pitchFamily="34" charset="0"/>
              <a:ea typeface="Calibri"/>
              <a:cs typeface="Calibri"/>
              <a:sym typeface="Calibri"/>
            </a:rPr>
            <a:t>Student actions in school and life</a:t>
          </a:r>
          <a:endParaRPr lang="en-US" sz="2000" kern="1200" dirty="0">
            <a:solidFill>
              <a:prstClr val="black"/>
            </a:solidFill>
            <a:latin typeface="Tw Cen MT" panose="020B0602020104020603" pitchFamily="34" charset="0"/>
            <a:ea typeface="Calibri"/>
            <a:cs typeface="Calibri"/>
          </a:endParaRPr>
        </a:p>
      </dsp:txBody>
      <dsp:txXfrm>
        <a:off x="1079943" y="2235139"/>
        <a:ext cx="1190298" cy="1190298"/>
      </dsp:txXfrm>
    </dsp:sp>
    <dsp:sp modelId="{524CF6D7-C112-444B-A8A7-7185C2A5E65E}">
      <dsp:nvSpPr>
        <dsp:cNvPr id="0" name=""/>
        <dsp:cNvSpPr/>
      </dsp:nvSpPr>
      <dsp:spPr>
        <a:xfrm>
          <a:off x="1326744" y="-12736"/>
          <a:ext cx="4462475" cy="4462475"/>
        </a:xfrm>
        <a:prstGeom prst="circularArrow">
          <a:avLst>
            <a:gd name="adj1" fmla="val 5201"/>
            <a:gd name="adj2" fmla="val 335999"/>
            <a:gd name="adj3" fmla="val 12297457"/>
            <a:gd name="adj4" fmla="val 10771108"/>
            <a:gd name="adj5" fmla="val 6068"/>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6A1D58-2EA6-4686-ADD5-0BCA1A1841A2}">
      <dsp:nvSpPr>
        <dsp:cNvPr id="0" name=""/>
        <dsp:cNvSpPr/>
      </dsp:nvSpPr>
      <dsp:spPr>
        <a:xfrm>
          <a:off x="1799142" y="21670"/>
          <a:ext cx="1190298" cy="1190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Clr>
              <a:schemeClr val="dk1"/>
            </a:buClr>
            <a:buSzPts val="800"/>
            <a:buNone/>
          </a:pPr>
          <a:r>
            <a:rPr lang="en-US" sz="2000" kern="1200" dirty="0">
              <a:solidFill>
                <a:schemeClr val="dk1"/>
              </a:solidFill>
              <a:latin typeface="Tw Cen MT" panose="020B0602020104020603" pitchFamily="34" charset="0"/>
              <a:ea typeface="Calibri"/>
              <a:cs typeface="Calibri"/>
              <a:sym typeface="Calibri"/>
            </a:rPr>
            <a:t>Student outcomes in school and life </a:t>
          </a:r>
          <a:endParaRPr lang="en-US" sz="2000" kern="1200" dirty="0">
            <a:latin typeface="Tw Cen MT" panose="020B0602020104020603" pitchFamily="34" charset="0"/>
          </a:endParaRPr>
        </a:p>
      </dsp:txBody>
      <dsp:txXfrm>
        <a:off x="1799142" y="21670"/>
        <a:ext cx="1190298" cy="1190298"/>
      </dsp:txXfrm>
    </dsp:sp>
    <dsp:sp modelId="{29054BC4-3684-4973-8A20-AD4FDDB21080}">
      <dsp:nvSpPr>
        <dsp:cNvPr id="0" name=""/>
        <dsp:cNvSpPr/>
      </dsp:nvSpPr>
      <dsp:spPr>
        <a:xfrm>
          <a:off x="1431566" y="-47375"/>
          <a:ext cx="4462475" cy="4462475"/>
        </a:xfrm>
        <a:prstGeom prst="circularArrow">
          <a:avLst>
            <a:gd name="adj1" fmla="val 5201"/>
            <a:gd name="adj2" fmla="val 335999"/>
            <a:gd name="adj3" fmla="val 16338795"/>
            <a:gd name="adj4" fmla="val 15006953"/>
            <a:gd name="adj5" fmla="val 6068"/>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97DE8-75C7-4B09-8874-A77D45579434}">
      <dsp:nvSpPr>
        <dsp:cNvPr id="0" name=""/>
        <dsp:cNvSpPr/>
      </dsp:nvSpPr>
      <dsp:spPr>
        <a:xfrm>
          <a:off x="0" y="9861"/>
          <a:ext cx="3760941" cy="94456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Tw Cen MT" panose="020B0602020104020603" pitchFamily="34" charset="0"/>
            </a:rPr>
            <a:t>Mastery Experiences</a:t>
          </a:r>
        </a:p>
        <a:p>
          <a:pPr marL="114300" lvl="1" indent="-114300" algn="l" defTabSz="666750">
            <a:lnSpc>
              <a:spcPct val="90000"/>
            </a:lnSpc>
            <a:spcBef>
              <a:spcPct val="0"/>
            </a:spcBef>
            <a:spcAft>
              <a:spcPct val="15000"/>
            </a:spcAft>
            <a:buChar char="•"/>
          </a:pPr>
          <a:r>
            <a:rPr lang="en-US" sz="1500" kern="1200" dirty="0">
              <a:latin typeface="Tw Cen MT" panose="020B0602020104020603" pitchFamily="34" charset="0"/>
            </a:rPr>
            <a:t>Successful teaching</a:t>
          </a:r>
        </a:p>
        <a:p>
          <a:pPr marL="114300" lvl="1" indent="-114300" algn="l" defTabSz="666750">
            <a:lnSpc>
              <a:spcPct val="90000"/>
            </a:lnSpc>
            <a:spcBef>
              <a:spcPct val="0"/>
            </a:spcBef>
            <a:spcAft>
              <a:spcPct val="15000"/>
            </a:spcAft>
            <a:buChar char="•"/>
          </a:pPr>
          <a:r>
            <a:rPr lang="en-US" sz="1500" kern="1200" dirty="0">
              <a:latin typeface="Tw Cen MT" panose="020B0602020104020603" pitchFamily="34" charset="0"/>
            </a:rPr>
            <a:t>Problem solving</a:t>
          </a:r>
        </a:p>
      </dsp:txBody>
      <dsp:txXfrm>
        <a:off x="846644" y="9861"/>
        <a:ext cx="2914296" cy="944562"/>
      </dsp:txXfrm>
    </dsp:sp>
    <dsp:sp modelId="{BAD3BCEA-E28D-4283-AF7A-6A66B4C752CD}">
      <dsp:nvSpPr>
        <dsp:cNvPr id="0" name=""/>
        <dsp:cNvSpPr/>
      </dsp:nvSpPr>
      <dsp:spPr>
        <a:xfrm>
          <a:off x="94456" y="94456"/>
          <a:ext cx="752188" cy="755649"/>
        </a:xfrm>
        <a:prstGeom prst="roundRect">
          <a:avLst>
            <a:gd name="adj" fmla="val 10000"/>
          </a:avLst>
        </a:prstGeom>
        <a:blipFill>
          <a:blip xmlns:r="http://schemas.openxmlformats.org/officeDocument/2006/relationships" r:embed="rId1"/>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E0DA79-3060-49C9-8F0C-6D3B57F724A0}">
      <dsp:nvSpPr>
        <dsp:cNvPr id="0" name=""/>
        <dsp:cNvSpPr/>
      </dsp:nvSpPr>
      <dsp:spPr>
        <a:xfrm>
          <a:off x="0" y="1039018"/>
          <a:ext cx="3760941" cy="94456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Tw Cen MT" panose="020B0602020104020603" pitchFamily="34" charset="0"/>
            </a:rPr>
            <a:t>Vicarious Experiences</a:t>
          </a:r>
        </a:p>
        <a:p>
          <a:pPr marL="114300" lvl="1" indent="-114300" algn="l" defTabSz="666750">
            <a:lnSpc>
              <a:spcPct val="90000"/>
            </a:lnSpc>
            <a:spcBef>
              <a:spcPct val="0"/>
            </a:spcBef>
            <a:spcAft>
              <a:spcPct val="15000"/>
            </a:spcAft>
            <a:buChar char="•"/>
          </a:pPr>
          <a:r>
            <a:rPr lang="en-US" sz="1500" kern="1200" dirty="0">
              <a:latin typeface="Tw Cen MT" panose="020B0602020104020603" pitchFamily="34" charset="0"/>
            </a:rPr>
            <a:t>Success of others</a:t>
          </a:r>
        </a:p>
        <a:p>
          <a:pPr marL="114300" lvl="1" indent="-114300" algn="l" defTabSz="666750">
            <a:lnSpc>
              <a:spcPct val="90000"/>
            </a:lnSpc>
            <a:spcBef>
              <a:spcPct val="0"/>
            </a:spcBef>
            <a:spcAft>
              <a:spcPct val="15000"/>
            </a:spcAft>
            <a:buChar char="•"/>
          </a:pPr>
          <a:r>
            <a:rPr lang="en-US" sz="1500" kern="1200" dirty="0">
              <a:latin typeface="Tw Cen MT" panose="020B0602020104020603" pitchFamily="34" charset="0"/>
            </a:rPr>
            <a:t>Observation of mastery teaching</a:t>
          </a:r>
        </a:p>
      </dsp:txBody>
      <dsp:txXfrm>
        <a:off x="846644" y="1039018"/>
        <a:ext cx="2914296" cy="944562"/>
      </dsp:txXfrm>
    </dsp:sp>
    <dsp:sp modelId="{617B8A6F-9669-44E5-93F3-E066B7528A69}">
      <dsp:nvSpPr>
        <dsp:cNvPr id="0" name=""/>
        <dsp:cNvSpPr/>
      </dsp:nvSpPr>
      <dsp:spPr>
        <a:xfrm>
          <a:off x="94456" y="1133474"/>
          <a:ext cx="752188" cy="755649"/>
        </a:xfrm>
        <a:prstGeom prst="roundRect">
          <a:avLst>
            <a:gd name="adj" fmla="val 10000"/>
          </a:avLst>
        </a:prstGeom>
        <a:blipFill>
          <a:blip xmlns:r="http://schemas.openxmlformats.org/officeDocument/2006/relationships" r:embed="rId2"/>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253B6C-E70C-4A20-88A3-5FAD281FE8AC}">
      <dsp:nvSpPr>
        <dsp:cNvPr id="0" name=""/>
        <dsp:cNvSpPr/>
      </dsp:nvSpPr>
      <dsp:spPr>
        <a:xfrm>
          <a:off x="0" y="2078037"/>
          <a:ext cx="3760941" cy="94456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Tw Cen MT" panose="020B0602020104020603" pitchFamily="34" charset="0"/>
            </a:rPr>
            <a:t>Social Persuasion </a:t>
          </a:r>
        </a:p>
        <a:p>
          <a:pPr marL="114300" lvl="1" indent="-114300" algn="l" defTabSz="666750">
            <a:lnSpc>
              <a:spcPct val="90000"/>
            </a:lnSpc>
            <a:spcBef>
              <a:spcPct val="0"/>
            </a:spcBef>
            <a:spcAft>
              <a:spcPct val="15000"/>
            </a:spcAft>
            <a:buChar char="•"/>
          </a:pPr>
          <a:r>
            <a:rPr lang="en-US" sz="1500" kern="1200" dirty="0">
              <a:latin typeface="Tw Cen MT" panose="020B0602020104020603" pitchFamily="34" charset="0"/>
            </a:rPr>
            <a:t>Encouragement</a:t>
          </a:r>
        </a:p>
        <a:p>
          <a:pPr marL="114300" lvl="1" indent="-114300" algn="l" defTabSz="666750">
            <a:lnSpc>
              <a:spcPct val="90000"/>
            </a:lnSpc>
            <a:spcBef>
              <a:spcPct val="0"/>
            </a:spcBef>
            <a:spcAft>
              <a:spcPct val="15000"/>
            </a:spcAft>
            <a:buChar char="•"/>
          </a:pPr>
          <a:r>
            <a:rPr lang="en-US" sz="1500" kern="1200" dirty="0">
              <a:latin typeface="Tw Cen MT" panose="020B0602020104020603" pitchFamily="34" charset="0"/>
            </a:rPr>
            <a:t>Feedback</a:t>
          </a:r>
        </a:p>
      </dsp:txBody>
      <dsp:txXfrm>
        <a:off x="846644" y="2078037"/>
        <a:ext cx="2914296" cy="944562"/>
      </dsp:txXfrm>
    </dsp:sp>
    <dsp:sp modelId="{597B148E-F42F-4840-B9EB-BD2CFCD48DA3}">
      <dsp:nvSpPr>
        <dsp:cNvPr id="0" name=""/>
        <dsp:cNvSpPr/>
      </dsp:nvSpPr>
      <dsp:spPr>
        <a:xfrm>
          <a:off x="94456" y="2172493"/>
          <a:ext cx="752188" cy="755649"/>
        </a:xfrm>
        <a:prstGeom prst="roundRect">
          <a:avLst>
            <a:gd name="adj" fmla="val 10000"/>
          </a:avLst>
        </a:prstGeom>
        <a:blipFill>
          <a:blip xmlns:r="http://schemas.openxmlformats.org/officeDocument/2006/relationships" r:embed="rId3"/>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798C76-40C8-43C6-9DF0-BCD9FA700036}">
      <dsp:nvSpPr>
        <dsp:cNvPr id="0" name=""/>
        <dsp:cNvSpPr/>
      </dsp:nvSpPr>
      <dsp:spPr>
        <a:xfrm>
          <a:off x="0" y="3117056"/>
          <a:ext cx="3760941" cy="94456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latin typeface="Tw Cen MT" panose="020B0602020104020603" pitchFamily="34" charset="0"/>
            </a:rPr>
            <a:t>Affective State</a:t>
          </a:r>
        </a:p>
        <a:p>
          <a:pPr marL="114300" lvl="1" indent="-114300" algn="l" defTabSz="666750">
            <a:lnSpc>
              <a:spcPct val="90000"/>
            </a:lnSpc>
            <a:spcBef>
              <a:spcPct val="0"/>
            </a:spcBef>
            <a:spcAft>
              <a:spcPct val="15000"/>
            </a:spcAft>
            <a:buChar char="•"/>
          </a:pPr>
          <a:r>
            <a:rPr lang="en-US" sz="1500" kern="1200" dirty="0">
              <a:latin typeface="Tw Cen MT" panose="020B0602020104020603" pitchFamily="34" charset="0"/>
            </a:rPr>
            <a:t>Excitement</a:t>
          </a:r>
        </a:p>
        <a:p>
          <a:pPr marL="114300" lvl="1" indent="-114300" algn="l" defTabSz="666750">
            <a:lnSpc>
              <a:spcPct val="90000"/>
            </a:lnSpc>
            <a:spcBef>
              <a:spcPct val="0"/>
            </a:spcBef>
            <a:spcAft>
              <a:spcPct val="15000"/>
            </a:spcAft>
            <a:buChar char="•"/>
          </a:pPr>
          <a:r>
            <a:rPr lang="en-US" sz="1500" kern="1200" dirty="0">
              <a:latin typeface="Tw Cen MT" panose="020B0602020104020603" pitchFamily="34" charset="0"/>
            </a:rPr>
            <a:t>Desire for greater growth</a:t>
          </a:r>
        </a:p>
      </dsp:txBody>
      <dsp:txXfrm>
        <a:off x="846644" y="3117056"/>
        <a:ext cx="2914296" cy="944562"/>
      </dsp:txXfrm>
    </dsp:sp>
    <dsp:sp modelId="{12C09528-88E3-4174-A776-FF9C9ADFA051}">
      <dsp:nvSpPr>
        <dsp:cNvPr id="0" name=""/>
        <dsp:cNvSpPr/>
      </dsp:nvSpPr>
      <dsp:spPr>
        <a:xfrm>
          <a:off x="94456" y="3211512"/>
          <a:ext cx="752188" cy="755649"/>
        </a:xfrm>
        <a:prstGeom prst="roundRect">
          <a:avLst>
            <a:gd name="adj" fmla="val 10000"/>
          </a:avLst>
        </a:prstGeom>
        <a:blipFill>
          <a:blip xmlns:r="http://schemas.openxmlformats.org/officeDocument/2006/relationships" r:embed="rId4"/>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2DF49747-5D46-E746-92EB-13074B644B7D}" type="datetimeFigureOut">
              <a:rPr lang="en-US" smtClean="0"/>
              <a:t>9/1/2022</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58418293-C631-D549-903B-8D323DD6F968}" type="slidenum">
              <a:rPr lang="en-US" smtClean="0"/>
              <a:t>‹#›</a:t>
            </a:fld>
            <a:endParaRPr lang="en-US"/>
          </a:p>
        </p:txBody>
      </p:sp>
    </p:spTree>
    <p:extLst>
      <p:ext uri="{BB962C8B-B14F-4D97-AF65-F5344CB8AC3E}">
        <p14:creationId xmlns:p14="http://schemas.microsoft.com/office/powerpoint/2010/main" val="1834652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files.eric.ed.gov/fulltext/ED499254.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les.eric.ed.gov/fulltext/ED499254.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cft.vanderbilt.edu/wp-content/uploads/sites/59/vol15no7_self_efficacy.ht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iles.eric.ed.gov/fulltext/ED499254.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ncte.org/library/NCTEFiles/Resources/Journals/VM/0132-dec05/VM0132Middle.pdf"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Calibri"/>
                <a:ea typeface="Calibri"/>
                <a:cs typeface="Calibri"/>
                <a:sym typeface="Calibri"/>
              </a:rPr>
              <a:t>The Base Module is designed to be completed in 2 to 2.5 hours and each Focus Module in 1 to 1.5 hours. </a:t>
            </a:r>
            <a:endParaRPr lang="en-US" dirty="0">
              <a:effectLst/>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4992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1200" b="1" i="0" u="none" strike="noStrike" cap="none" dirty="0">
                <a:solidFill>
                  <a:schemeClr val="dk1"/>
                </a:solidFill>
                <a:latin typeface="+mn-lt"/>
                <a:ea typeface="Calibri"/>
                <a:cs typeface="Calibri"/>
                <a:sym typeface="Calibri"/>
              </a:rPr>
              <a:t>To Know</a:t>
            </a:r>
          </a:p>
          <a:p>
            <a:pPr marL="0" marR="0" lvl="0" indent="0" algn="l" rtl="0">
              <a:spcBef>
                <a:spcPts val="0"/>
              </a:spcBef>
              <a:spcAft>
                <a:spcPts val="0"/>
              </a:spcAft>
              <a:buSzPct val="25000"/>
              <a:buNone/>
            </a:pPr>
            <a:r>
              <a:rPr lang="en-US" sz="1200" b="0" i="0" u="none" strike="noStrike" cap="none" dirty="0">
                <a:solidFill>
                  <a:schemeClr val="dk1"/>
                </a:solidFill>
                <a:latin typeface="+mn-lt"/>
                <a:ea typeface="Calibri"/>
                <a:cs typeface="Calibri"/>
                <a:sym typeface="Calibri"/>
              </a:rPr>
              <a:t>It is important to establish norms for training. Trainers are free to adjust this list of norms.</a:t>
            </a:r>
          </a:p>
          <a:p>
            <a:pPr marL="0" marR="0" lvl="0" indent="0" algn="l" rtl="0">
              <a:spcBef>
                <a:spcPts val="360"/>
              </a:spcBef>
              <a:spcAft>
                <a:spcPts val="0"/>
              </a:spcAft>
              <a:buSzPct val="25000"/>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mn-lt"/>
                <a:ea typeface="Calibri"/>
                <a:cs typeface="Calibri"/>
                <a:sym typeface="Calibri"/>
              </a:rPr>
              <a:t>To Do</a:t>
            </a:r>
          </a:p>
          <a:p>
            <a:pPr marL="0" marR="0" lvl="0" indent="0" algn="l" rtl="0">
              <a:spcBef>
                <a:spcPts val="360"/>
              </a:spcBef>
              <a:spcAft>
                <a:spcPts val="0"/>
              </a:spcAft>
              <a:buSzPct val="25000"/>
              <a:buNone/>
            </a:pPr>
            <a:r>
              <a:rPr lang="en-US" sz="1200" b="0" i="0" u="none" strike="noStrike" cap="none" dirty="0">
                <a:solidFill>
                  <a:schemeClr val="dk1"/>
                </a:solidFill>
                <a:latin typeface="+mn-lt"/>
                <a:ea typeface="Calibri"/>
                <a:cs typeface="Calibri"/>
                <a:sym typeface="Calibri"/>
              </a:rPr>
              <a:t>Consider including a check mid-way through trainings to assess a norm or norms. The presenter may want to use norms printed on agenda handouts in addition to or in place of presentation slides, so the norms are always available in print for participants. Norms may be added to address specific school needs. Some schools already have established norms for all PD. In that case, adapt to their norms.                    </a:t>
            </a:r>
          </a:p>
          <a:p>
            <a:pPr marL="0" marR="0" lvl="0" indent="0" algn="l" rtl="0">
              <a:spcBef>
                <a:spcPts val="360"/>
              </a:spcBef>
              <a:spcAft>
                <a:spcPts val="0"/>
              </a:spcAft>
              <a:buSzPct val="25000"/>
              <a:buNone/>
            </a:pPr>
            <a:endParaRPr lang="en-US" sz="1200" b="0" i="0" u="none" strike="noStrike" cap="none" dirty="0">
              <a:solidFill>
                <a:schemeClr val="dk1"/>
              </a:solidFill>
              <a:latin typeface="+mn-lt"/>
              <a:ea typeface="Calibri"/>
              <a:cs typeface="Calibri"/>
              <a:sym typeface="Calibri"/>
            </a:endParaRPr>
          </a:p>
          <a:p>
            <a:pPr marL="0" marR="0" lvl="0" indent="0" algn="l" rtl="0">
              <a:spcBef>
                <a:spcPts val="360"/>
              </a:spcBef>
              <a:spcAft>
                <a:spcPts val="0"/>
              </a:spcAft>
              <a:buSzPct val="25000"/>
              <a:buNone/>
            </a:pPr>
            <a:r>
              <a:rPr lang="en-US" sz="1200" b="1" i="0" u="none" strike="noStrike" cap="none" dirty="0">
                <a:solidFill>
                  <a:schemeClr val="dk1"/>
                </a:solidFill>
                <a:latin typeface="+mn-lt"/>
                <a:ea typeface="Calibri"/>
                <a:cs typeface="Calibri"/>
                <a:sym typeface="Calibri"/>
              </a:rPr>
              <a:t>To Say</a:t>
            </a:r>
            <a:endParaRPr lang="en-US" sz="1200" b="0" i="0" u="none" strike="noStrike" cap="none" dirty="0">
              <a:solidFill>
                <a:schemeClr val="dk1"/>
              </a:solidFill>
              <a:latin typeface="+mn-lt"/>
              <a:ea typeface="Calibri"/>
              <a:cs typeface="Calibri"/>
              <a:sym typeface="Calibri"/>
            </a:endParaRPr>
          </a:p>
          <a:p>
            <a:pPr marL="0" marR="0" lvl="0" indent="0" algn="l" rtl="0">
              <a:spcBef>
                <a:spcPts val="360"/>
              </a:spcBef>
              <a:spcAft>
                <a:spcPts val="0"/>
              </a:spcAft>
              <a:buSzPct val="25000"/>
              <a:buNone/>
            </a:pPr>
            <a:r>
              <a:rPr lang="en-US" sz="1200" b="0" i="0" u="none" strike="noStrike" cap="none" dirty="0">
                <a:solidFill>
                  <a:schemeClr val="dk1"/>
                </a:solidFill>
                <a:latin typeface="+mn-lt"/>
                <a:ea typeface="Calibri"/>
                <a:cs typeface="Calibri"/>
                <a:sym typeface="Calibri"/>
              </a:rPr>
              <a:t>Please review the norms for this training. Are there any additions that need to be made to the norms at this time?</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12</a:t>
            </a:fld>
            <a:endParaRPr lang="en-US"/>
          </a:p>
        </p:txBody>
      </p:sp>
    </p:spTree>
    <p:extLst>
      <p:ext uri="{BB962C8B-B14F-4D97-AF65-F5344CB8AC3E}">
        <p14:creationId xmlns:p14="http://schemas.microsoft.com/office/powerpoint/2010/main" val="830482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707708" y="4447460"/>
            <a:ext cx="5661660" cy="4213384"/>
          </a:xfrm>
          <a:prstGeom prst="rect">
            <a:avLst/>
          </a:prstGeom>
          <a:noFill/>
          <a:ln>
            <a:noFill/>
          </a:ln>
        </p:spPr>
        <p:txBody>
          <a:bodyPr wrap="square" lIns="93900" tIns="93900" rIns="93900" bIns="9390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a:t>
            </a: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You</a:t>
            </a:r>
            <a:r>
              <a:rPr lang="en-US" sz="1200" b="1" i="0" u="none" strike="noStrike" cap="none" dirty="0">
                <a:solidFill>
                  <a:schemeClr val="dk1"/>
                </a:solidFill>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will see these icons on slides and handouts throughout</a:t>
            </a:r>
            <a:r>
              <a:rPr lang="en-US" sz="1200" b="0" i="0" u="none" strike="noStrike" cap="none" baseline="0" dirty="0">
                <a:solidFill>
                  <a:schemeClr val="dk1"/>
                </a:solidFill>
                <a:effectLst/>
                <a:latin typeface="Calibri"/>
                <a:ea typeface="Calibri"/>
                <a:cs typeface="Calibri"/>
                <a:sym typeface="Calibri"/>
              </a:rPr>
              <a:t> the presentation. </a:t>
            </a:r>
            <a:endParaRPr lang="en-US" sz="12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4008705" y="8893296"/>
            <a:ext cx="3066733" cy="468154"/>
          </a:xfrm>
          <a:prstGeom prst="rect">
            <a:avLst/>
          </a:prstGeom>
          <a:noFill/>
          <a:ln>
            <a:noFill/>
          </a:ln>
        </p:spPr>
        <p:txBody>
          <a:bodyPr wrap="square" lIns="93900" tIns="46925" rIns="93900" bIns="46925"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2111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1" i="0" u="none" strike="noStrike" cap="none" dirty="0">
                <a:solidFill>
                  <a:schemeClr val="dk1"/>
                </a:solidFill>
                <a:latin typeface="+mn-lt"/>
                <a:ea typeface="Calibri"/>
                <a:cs typeface="Calibri"/>
                <a:sym typeface="Calibri"/>
              </a:rPr>
              <a:t>To Know</a:t>
            </a:r>
          </a:p>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1200" b="0" i="0" u="none" strike="noStrike" cap="none" dirty="0">
                <a:solidFill>
                  <a:schemeClr val="dk1"/>
                </a:solidFill>
                <a:latin typeface="+mn-lt"/>
                <a:ea typeface="Calibri"/>
                <a:cs typeface="Calibri"/>
                <a:sym typeface="Calibri"/>
              </a:rPr>
              <a:t>Missouri’s Professional Learning Modules are organized in the same three categories as defined</a:t>
            </a:r>
            <a:r>
              <a:rPr lang="en-US" sz="1200" b="0" i="0" u="none" strike="noStrike" cap="none" baseline="0" dirty="0">
                <a:solidFill>
                  <a:schemeClr val="dk1"/>
                </a:solidFill>
                <a:latin typeface="+mn-lt"/>
                <a:ea typeface="Calibri"/>
                <a:cs typeface="Calibri"/>
                <a:sym typeface="Calibri"/>
              </a:rPr>
              <a:t> in the </a:t>
            </a:r>
            <a:r>
              <a:rPr lang="en-US" dirty="0">
                <a:solidFill>
                  <a:srgbClr val="005479"/>
                </a:solidFill>
              </a:rPr>
              <a:t>District Continuous Improvement Framework </a:t>
            </a:r>
            <a:r>
              <a:rPr lang="en-US" sz="1100" dirty="0">
                <a:solidFill>
                  <a:srgbClr val="005479"/>
                </a:solidFill>
              </a:rPr>
              <a:t>(MMD/DCI)</a:t>
            </a:r>
            <a:r>
              <a:rPr lang="en-US" sz="1200" b="0" i="0" u="none" strike="noStrike" cap="none" dirty="0">
                <a:solidFill>
                  <a:schemeClr val="dk1"/>
                </a:solidFill>
                <a:latin typeface="+mn-lt"/>
                <a:ea typeface="Calibri"/>
                <a:cs typeface="Calibri"/>
                <a:sym typeface="Calibri"/>
              </a:rPr>
              <a:t>. All schools begin their professional development journey with the </a:t>
            </a:r>
            <a:r>
              <a:rPr lang="en-US" sz="1200" b="0" i="1" u="none" strike="noStrike" cap="none" dirty="0">
                <a:solidFill>
                  <a:schemeClr val="dk1"/>
                </a:solidFill>
                <a:latin typeface="+mn-lt"/>
                <a:ea typeface="Calibri"/>
                <a:cs typeface="Calibri"/>
                <a:sym typeface="Calibri"/>
              </a:rPr>
              <a:t>Foundations</a:t>
            </a:r>
            <a:r>
              <a:rPr lang="en-US" sz="1200" b="0" i="0" u="none" strike="noStrike" cap="none" dirty="0">
                <a:solidFill>
                  <a:schemeClr val="dk1"/>
                </a:solidFill>
                <a:latin typeface="+mn-lt"/>
                <a:ea typeface="Calibri"/>
                <a:cs typeface="Calibri"/>
                <a:sym typeface="Calibri"/>
              </a:rPr>
              <a:t>, as these professional learning modules provide foundational knowledge in three key areas: Collaborative Teams, Data-Based Decision Making, and Common Formative Assessment. </a:t>
            </a:r>
            <a:r>
              <a:rPr lang="en-US" sz="1200" b="0" i="1" u="none" strike="noStrike" cap="none" dirty="0">
                <a:solidFill>
                  <a:schemeClr val="dk1"/>
                </a:solidFill>
                <a:latin typeface="+mn-lt"/>
                <a:ea typeface="Calibri"/>
                <a:cs typeface="Calibri"/>
                <a:sym typeface="Calibri"/>
              </a:rPr>
              <a:t>Effective Teaching &amp; Learning Practices</a:t>
            </a:r>
            <a:r>
              <a:rPr lang="en-US" sz="1200" b="0" i="0" u="none" strike="noStrike" cap="none" dirty="0">
                <a:solidFill>
                  <a:schemeClr val="dk1"/>
                </a:solidFill>
                <a:latin typeface="+mn-lt"/>
                <a:ea typeface="Calibri"/>
                <a:cs typeface="Calibri"/>
                <a:sym typeface="Calibri"/>
              </a:rPr>
              <a:t> encompass research-based instructional practices for deepened learning. These professional learning modules address ways of connecting with students, ways of helping students learn how to learn, and feature specific instructional practices. </a:t>
            </a:r>
            <a:r>
              <a:rPr lang="en-US" sz="1200" b="0" i="1" u="none" strike="noStrike" cap="none" dirty="0">
                <a:solidFill>
                  <a:schemeClr val="dk1"/>
                </a:solidFill>
                <a:latin typeface="+mn-lt"/>
                <a:ea typeface="Calibri"/>
                <a:cs typeface="Calibri"/>
                <a:sym typeface="Calibri"/>
              </a:rPr>
              <a:t>Supportive Context</a:t>
            </a:r>
            <a:r>
              <a:rPr lang="en-US" sz="1200" b="0" i="1" u="none" strike="noStrike" cap="none" baseline="0" dirty="0">
                <a:solidFill>
                  <a:schemeClr val="dk1"/>
                </a:solidFill>
                <a:latin typeface="+mn-lt"/>
                <a:ea typeface="Calibri"/>
                <a:cs typeface="Calibri"/>
                <a:sym typeface="Calibri"/>
              </a:rPr>
              <a:t> </a:t>
            </a:r>
            <a:r>
              <a:rPr lang="en-US" sz="1200" b="0" i="0" u="none" strike="noStrike" cap="none" baseline="0" dirty="0">
                <a:solidFill>
                  <a:schemeClr val="dk1"/>
                </a:solidFill>
                <a:latin typeface="+mn-lt"/>
                <a:ea typeface="Calibri"/>
                <a:cs typeface="Calibri"/>
                <a:sym typeface="Calibri"/>
              </a:rPr>
              <a:t>contains</a:t>
            </a:r>
            <a:r>
              <a:rPr lang="en-US" sz="1200" b="0" i="0" u="none" strike="noStrike" cap="none" dirty="0">
                <a:solidFill>
                  <a:schemeClr val="dk1"/>
                </a:solidFill>
                <a:latin typeface="+mn-lt"/>
                <a:ea typeface="Calibri"/>
                <a:cs typeface="Calibri"/>
                <a:sym typeface="Calibri"/>
              </a:rPr>
              <a:t> Professional Learning Modules designed to help school staff support and enhance the implementation</a:t>
            </a:r>
            <a:r>
              <a:rPr lang="en-US" sz="1200" b="0" i="1" u="none" strike="noStrike" cap="none" dirty="0">
                <a:solidFill>
                  <a:schemeClr val="dk1"/>
                </a:solidFill>
                <a:latin typeface="+mn-lt"/>
                <a:ea typeface="Calibri"/>
                <a:cs typeface="Calibri"/>
                <a:sym typeface="Calibri"/>
              </a:rPr>
              <a:t> of Effective Teaching &amp; Learning Practices </a:t>
            </a:r>
            <a:r>
              <a:rPr lang="en-US" sz="1200" b="0" i="0" u="none" strike="noStrike" cap="none" dirty="0">
                <a:solidFill>
                  <a:schemeClr val="dk1"/>
                </a:solidFill>
                <a:latin typeface="+mn-lt"/>
                <a:ea typeface="Calibri"/>
                <a:cs typeface="Calibri"/>
                <a:sym typeface="Calibri"/>
              </a:rPr>
              <a:t>through technology, leadership, and coaching supports. </a:t>
            </a:r>
          </a:p>
          <a:p>
            <a:pPr marL="0" marR="0" lvl="0" indent="0" algn="l" defTabSz="914400" rtl="0" eaLnBrk="1" fontAlgn="auto" latinLnBrk="0" hangingPunct="1">
              <a:lnSpc>
                <a:spcPct val="100000"/>
              </a:lnSpc>
              <a:spcBef>
                <a:spcPts val="0"/>
              </a:spcBef>
              <a:spcAft>
                <a:spcPts val="0"/>
              </a:spcAft>
              <a:buClrTx/>
              <a:buSzPct val="25000"/>
              <a:buFontTx/>
              <a:buNone/>
              <a:tabLst/>
              <a:defRPr/>
            </a:pPr>
            <a:endParaRPr lang="en-US" sz="1200" b="1" i="0" u="none" strike="noStrike" cap="none" dirty="0">
              <a:solidFill>
                <a:schemeClr val="dk1"/>
              </a:solidFill>
              <a:latin typeface="+mn-lt"/>
              <a:ea typeface="Calibri"/>
              <a:cs typeface="Calibri"/>
              <a:sym typeface="Calibri"/>
            </a:endParaRPr>
          </a:p>
          <a:p>
            <a:pPr marL="0" marR="0" lvl="0" indent="0" algn="l" rtl="0">
              <a:spcBef>
                <a:spcPts val="0"/>
              </a:spcBef>
              <a:spcAft>
                <a:spcPts val="0"/>
              </a:spcAft>
              <a:buSzPct val="25000"/>
              <a:buNone/>
            </a:pPr>
            <a:r>
              <a:rPr lang="en-US" sz="1200" b="1" i="0" u="none" strike="noStrike" cap="none" dirty="0">
                <a:solidFill>
                  <a:schemeClr val="dk1"/>
                </a:solidFill>
                <a:latin typeface="+mn-lt"/>
                <a:ea typeface="Calibri"/>
                <a:cs typeface="Calibri"/>
                <a:sym typeface="Calibri"/>
              </a:rPr>
              <a:t>To Do/To Say</a:t>
            </a:r>
          </a:p>
          <a:p>
            <a:pPr marL="0" marR="0" lvl="0" indent="0" algn="l" rtl="0">
              <a:spcBef>
                <a:spcPts val="0"/>
              </a:spcBef>
              <a:spcAft>
                <a:spcPts val="0"/>
              </a:spcAft>
              <a:buSzPct val="25000"/>
              <a:buNone/>
            </a:pPr>
            <a:r>
              <a:rPr lang="en-US" sz="1200" b="0" i="0" u="none" strike="noStrike" cap="none" dirty="0">
                <a:solidFill>
                  <a:schemeClr val="dk1"/>
                </a:solidFill>
                <a:latin typeface="+mn-lt"/>
                <a:ea typeface="Calibri"/>
                <a:cs typeface="Calibri"/>
                <a:sym typeface="Calibri"/>
              </a:rPr>
              <a:t>Before</a:t>
            </a:r>
            <a:r>
              <a:rPr lang="en-US" sz="1200" b="0" i="0" u="none" strike="noStrike" cap="none" baseline="0" dirty="0">
                <a:solidFill>
                  <a:schemeClr val="dk1"/>
                </a:solidFill>
                <a:latin typeface="+mn-lt"/>
                <a:ea typeface="Calibri"/>
                <a:cs typeface="Calibri"/>
                <a:sym typeface="Calibri"/>
              </a:rPr>
              <a:t> we delve into CTE, let’s take a few minutes to review the MMD/DCI Framework graphic, looking specifically at where CTE falls into the larger content. </a:t>
            </a:r>
          </a:p>
          <a:p>
            <a:pPr marL="0" marR="0" lvl="0" indent="0" algn="l" rtl="0">
              <a:spcBef>
                <a:spcPts val="0"/>
              </a:spcBef>
              <a:spcAft>
                <a:spcPts val="0"/>
              </a:spcAft>
              <a:buSzPct val="25000"/>
              <a:buNone/>
            </a:pPr>
            <a:endParaRPr lang="en-US" sz="1200" b="0" i="0" u="none" strike="noStrike" cap="none" baseline="0" dirty="0">
              <a:solidFill>
                <a:schemeClr val="dk1"/>
              </a:solidFill>
              <a:latin typeface="+mn-lt"/>
              <a:ea typeface="Calibri"/>
              <a:cs typeface="Calibri"/>
              <a:sym typeface="Calibri"/>
            </a:endParaRPr>
          </a:p>
          <a:p>
            <a:pPr marL="0" marR="0" lvl="0" indent="0" algn="l" rtl="0">
              <a:spcBef>
                <a:spcPts val="0"/>
              </a:spcBef>
              <a:spcAft>
                <a:spcPts val="0"/>
              </a:spcAft>
              <a:buSzPct val="25000"/>
              <a:buNone/>
            </a:pPr>
            <a:r>
              <a:rPr lang="en-US" sz="1200" b="0" i="0" u="none" strike="noStrike" cap="none" baseline="0" dirty="0">
                <a:solidFill>
                  <a:schemeClr val="dk1"/>
                </a:solidFill>
                <a:latin typeface="+mn-lt"/>
                <a:ea typeface="Calibri"/>
                <a:cs typeface="Calibri"/>
                <a:sym typeface="Calibri"/>
              </a:rPr>
              <a:t>As you see, the focus of MMD/DCI is on effective instruction leading to exceptional outcomes for all Missouri students. </a:t>
            </a:r>
          </a:p>
          <a:p>
            <a:pPr marL="0" marR="0" lvl="0" indent="0" algn="l" rtl="0">
              <a:spcBef>
                <a:spcPts val="0"/>
              </a:spcBef>
              <a:spcAft>
                <a:spcPts val="0"/>
              </a:spcAft>
              <a:buSzPct val="25000"/>
              <a:buNone/>
            </a:pPr>
            <a:endParaRPr lang="en-US" sz="1200" b="0" i="0" u="none" strike="noStrike" cap="none" baseline="0" dirty="0">
              <a:solidFill>
                <a:schemeClr val="dk1"/>
              </a:solidFill>
              <a:latin typeface="+mn-lt"/>
              <a:ea typeface="Calibri"/>
              <a:cs typeface="Calibri"/>
              <a:sym typeface="Calibri"/>
            </a:endParaRPr>
          </a:p>
          <a:p>
            <a:pPr marL="0" marR="0" lvl="0" indent="0" algn="l" rtl="0">
              <a:spcBef>
                <a:spcPts val="0"/>
              </a:spcBef>
              <a:spcAft>
                <a:spcPts val="0"/>
              </a:spcAft>
              <a:buSzPct val="25000"/>
              <a:buNone/>
            </a:pPr>
            <a:r>
              <a:rPr lang="en-US" sz="1200" b="0" i="0" u="none" strike="noStrike" cap="none" baseline="0" dirty="0">
                <a:solidFill>
                  <a:schemeClr val="dk1"/>
                </a:solidFill>
                <a:latin typeface="+mn-lt"/>
                <a:ea typeface="Calibri"/>
                <a:cs typeface="Calibri"/>
                <a:sym typeface="Calibri"/>
              </a:rPr>
              <a:t>The Content Framework has three main components: </a:t>
            </a:r>
          </a:p>
          <a:p>
            <a:pPr marL="171450" marR="0" lvl="0" indent="-171450" algn="l" rtl="0">
              <a:spcBef>
                <a:spcPts val="0"/>
              </a:spcBef>
              <a:spcAft>
                <a:spcPts val="0"/>
              </a:spcAft>
              <a:buSzPct val="25000"/>
              <a:buFont typeface="Wingdings" panose="05000000000000000000" pitchFamily="2" charset="2"/>
              <a:buChar char="§"/>
            </a:pPr>
            <a:r>
              <a:rPr lang="en-US" sz="1200" b="0" i="0" u="none" strike="noStrike" cap="none" baseline="0" dirty="0">
                <a:solidFill>
                  <a:schemeClr val="dk1"/>
                </a:solidFill>
                <a:latin typeface="+mn-lt"/>
                <a:ea typeface="Calibri"/>
                <a:cs typeface="Calibri"/>
                <a:sym typeface="Calibri"/>
              </a:rPr>
              <a:t>Foundations (consisting of Collaborative Teams, Data-Based Decision Making, and Common Formative Assessment)</a:t>
            </a:r>
          </a:p>
          <a:p>
            <a:pPr marL="171450" marR="0" lvl="0" indent="-171450" algn="l" rtl="0">
              <a:spcBef>
                <a:spcPts val="0"/>
              </a:spcBef>
              <a:spcAft>
                <a:spcPts val="0"/>
              </a:spcAft>
              <a:buSzPct val="25000"/>
              <a:buFont typeface="Wingdings" panose="05000000000000000000" pitchFamily="2" charset="2"/>
              <a:buChar char="§"/>
            </a:pPr>
            <a:r>
              <a:rPr lang="en-US" sz="1200" b="0" i="0" u="none" strike="noStrike" cap="none" baseline="0" dirty="0">
                <a:solidFill>
                  <a:schemeClr val="dk1"/>
                </a:solidFill>
                <a:latin typeface="+mn-lt"/>
                <a:ea typeface="Calibri"/>
                <a:cs typeface="Calibri"/>
                <a:sym typeface="Calibri"/>
              </a:rPr>
              <a:t>Effective Teaching and Learning Practices (Developing Assessment Capable Learners with Feedback and Metacognition) </a:t>
            </a:r>
          </a:p>
          <a:p>
            <a:pPr marL="171450" marR="0" lvl="0" indent="-171450" algn="l" rtl="0">
              <a:spcBef>
                <a:spcPts val="0"/>
              </a:spcBef>
              <a:spcAft>
                <a:spcPts val="0"/>
              </a:spcAft>
              <a:buSzPct val="25000"/>
              <a:buFont typeface="Wingdings" panose="05000000000000000000" pitchFamily="2" charset="2"/>
              <a:buChar char="§"/>
            </a:pPr>
            <a:r>
              <a:rPr lang="en-US" sz="1200" b="0" i="0" u="none" strike="noStrike" cap="none" baseline="0" dirty="0">
                <a:solidFill>
                  <a:schemeClr val="dk1"/>
                </a:solidFill>
                <a:latin typeface="+mn-lt"/>
                <a:ea typeface="Calibri"/>
                <a:cs typeface="Calibri"/>
                <a:sym typeface="Calibri"/>
              </a:rPr>
              <a:t>Supportive Context (School Based Implementation Coaching, Collective Teacher Efficacy, and Leadership)</a:t>
            </a:r>
          </a:p>
          <a:p>
            <a:pPr marL="171450" marR="0" lvl="0" indent="-171450" algn="l" rtl="0">
              <a:spcBef>
                <a:spcPts val="0"/>
              </a:spcBef>
              <a:spcAft>
                <a:spcPts val="0"/>
              </a:spcAft>
              <a:buSzPct val="25000"/>
              <a:buFont typeface="Wingdings" panose="05000000000000000000" pitchFamily="2" charset="2"/>
              <a:buChar char="§"/>
            </a:pPr>
            <a:endParaRPr lang="en-US" sz="1200" b="0" i="0" u="none" strike="noStrike" cap="none" baseline="0" dirty="0">
              <a:solidFill>
                <a:schemeClr val="dk1"/>
              </a:solidFill>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ct val="25000"/>
              <a:buFont typeface="Wingdings" panose="05000000000000000000" pitchFamily="2" charset="2"/>
              <a:buNone/>
              <a:tabLst/>
              <a:defRPr/>
            </a:pPr>
            <a:r>
              <a:rPr lang="en-US" sz="1200" b="1" i="0" u="none" strike="noStrike" cap="none" dirty="0">
                <a:solidFill>
                  <a:schemeClr val="dk1"/>
                </a:solidFill>
                <a:latin typeface="+mn-lt"/>
                <a:ea typeface="Calibri"/>
                <a:cs typeface="Calibri"/>
                <a:sym typeface="Calibri"/>
              </a:rPr>
              <a:t>References</a:t>
            </a:r>
          </a:p>
          <a:p>
            <a:pPr marL="0" marR="0" lvl="0" indent="0" algn="l" defTabSz="914400" rtl="0" eaLnBrk="1" fontAlgn="auto" latinLnBrk="0" hangingPunct="1">
              <a:lnSpc>
                <a:spcPct val="100000"/>
              </a:lnSpc>
              <a:spcBef>
                <a:spcPts val="0"/>
              </a:spcBef>
              <a:spcAft>
                <a:spcPts val="0"/>
              </a:spcAft>
              <a:buClrTx/>
              <a:buSzPct val="25000"/>
              <a:buFont typeface="Wingdings" panose="05000000000000000000" pitchFamily="2" charset="2"/>
              <a:buNone/>
              <a:tabLst/>
              <a:defRPr/>
            </a:pPr>
            <a:r>
              <a:rPr lang="en-US" dirty="0">
                <a:solidFill>
                  <a:srgbClr val="005479"/>
                </a:solidFill>
              </a:rPr>
              <a:t>District Continuous Improvement </a:t>
            </a:r>
            <a:r>
              <a:rPr lang="en-US" sz="1100" dirty="0">
                <a:solidFill>
                  <a:srgbClr val="005479"/>
                </a:solidFill>
              </a:rPr>
              <a:t>(MMD/DCI)</a:t>
            </a:r>
            <a:r>
              <a:rPr lang="en-US" dirty="0">
                <a:solidFill>
                  <a:schemeClr val="dk1"/>
                </a:solidFill>
                <a:latin typeface="Tw Cen MT" panose="020B0602020104020603" pitchFamily="34" charset="0"/>
                <a:cs typeface="Calibri" panose="020F0502020204030204" pitchFamily="34" charset="0"/>
                <a:sym typeface="Arial"/>
              </a:rPr>
              <a:t> Blueprint, Third Edition,</a:t>
            </a:r>
            <a:r>
              <a:rPr lang="en-US" baseline="0" dirty="0">
                <a:solidFill>
                  <a:schemeClr val="dk1"/>
                </a:solidFill>
                <a:latin typeface="Tw Cen MT" panose="020B0602020104020603" pitchFamily="34" charset="0"/>
                <a:cs typeface="Calibri" panose="020F0502020204030204" pitchFamily="34" charset="0"/>
                <a:sym typeface="Arial"/>
              </a:rPr>
              <a:t> (2019). Missouri Department of Elementary and Secondary Education: Northern Arizona University, Institute for Human Development.</a:t>
            </a:r>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14</a:t>
            </a:fld>
            <a:endParaRPr lang="en-US"/>
          </a:p>
        </p:txBody>
      </p:sp>
    </p:spTree>
    <p:extLst>
      <p:ext uri="{BB962C8B-B14F-4D97-AF65-F5344CB8AC3E}">
        <p14:creationId xmlns:p14="http://schemas.microsoft.com/office/powerpoint/2010/main" val="905505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360"/>
              </a:spcBef>
              <a:spcAft>
                <a:spcPts val="0"/>
              </a:spcAft>
              <a:buNone/>
            </a:pPr>
            <a:r>
              <a:rPr lang="en-US" b="1" dirty="0"/>
              <a:t>To Know/To Say</a:t>
            </a:r>
          </a:p>
          <a:p>
            <a:pPr marL="0" lvl="0" indent="0" algn="l" rtl="0">
              <a:spcBef>
                <a:spcPts val="360"/>
              </a:spcBef>
              <a:spcAft>
                <a:spcPts val="0"/>
              </a:spcAft>
              <a:buNone/>
            </a:pPr>
            <a:r>
              <a:rPr lang="en-US" b="0" dirty="0"/>
              <a:t>The CTE module aligns with the</a:t>
            </a:r>
            <a:r>
              <a:rPr lang="en-US" b="0" baseline="0" dirty="0"/>
              <a:t> Missouri Learning Standards because it addresses</a:t>
            </a:r>
            <a:r>
              <a:rPr lang="en-US" b="1" baseline="0" dirty="0"/>
              <a:t> </a:t>
            </a:r>
          </a:p>
          <a:p>
            <a:pPr marL="800100" lvl="1" indent="-342900"/>
            <a:r>
              <a:rPr lang="en-US" sz="2400" dirty="0">
                <a:latin typeface="Tw Cen MT" panose="020B0602020104020603" pitchFamily="34" charset="0"/>
              </a:rPr>
              <a:t>teacher collaboration,</a:t>
            </a:r>
          </a:p>
          <a:p>
            <a:pPr marL="800100" lvl="1" indent="-342900"/>
            <a:r>
              <a:rPr lang="en-US" sz="2400" dirty="0">
                <a:latin typeface="Tw Cen MT" panose="020B0602020104020603" pitchFamily="34" charset="0"/>
              </a:rPr>
              <a:t>reflection,</a:t>
            </a:r>
          </a:p>
          <a:p>
            <a:pPr marL="800100" lvl="1" indent="-342900"/>
            <a:r>
              <a:rPr lang="en-US" sz="2400" dirty="0">
                <a:latin typeface="Tw Cen MT" panose="020B0602020104020603" pitchFamily="34" charset="0"/>
              </a:rPr>
              <a:t>data analysis,</a:t>
            </a:r>
          </a:p>
          <a:p>
            <a:pPr marL="800100" lvl="1" indent="-342900"/>
            <a:r>
              <a:rPr lang="en-US" sz="2400" dirty="0">
                <a:latin typeface="Tw Cen MT" panose="020B0602020104020603" pitchFamily="34" charset="0"/>
              </a:rPr>
              <a:t>action planning, and</a:t>
            </a:r>
          </a:p>
          <a:p>
            <a:pPr marL="800100" lvl="1" indent="-342900"/>
            <a:r>
              <a:rPr lang="en-US" sz="2400" dirty="0">
                <a:latin typeface="Tw Cen MT" panose="020B0602020104020603" pitchFamily="34" charset="0"/>
              </a:rPr>
              <a:t>feedback. </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15</a:t>
            </a:fld>
            <a:endParaRPr lang="en-US"/>
          </a:p>
        </p:txBody>
      </p:sp>
    </p:spTree>
    <p:extLst>
      <p:ext uri="{BB962C8B-B14F-4D97-AF65-F5344CB8AC3E}">
        <p14:creationId xmlns:p14="http://schemas.microsoft.com/office/powerpoint/2010/main" val="3117084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360"/>
              </a:spcBef>
              <a:spcAft>
                <a:spcPts val="0"/>
              </a:spcAft>
              <a:buNone/>
            </a:pPr>
            <a:r>
              <a:rPr lang="en-US" b="1" dirty="0"/>
              <a:t>To Know</a:t>
            </a:r>
            <a:endParaRPr lang="en-US" b="1" baseline="0" dirty="0"/>
          </a:p>
          <a:p>
            <a:pPr marL="0" lvl="0" indent="0" algn="l" rtl="0">
              <a:spcBef>
                <a:spcPts val="360"/>
              </a:spcBef>
              <a:spcAft>
                <a:spcPts val="0"/>
              </a:spcAft>
              <a:buNone/>
            </a:pPr>
            <a:r>
              <a:rPr lang="en-US" b="0" baseline="0" dirty="0"/>
              <a:t>Detailed information about the MO Teacher Standards is provided below for your review only. </a:t>
            </a:r>
            <a:endParaRPr lang="en-US" b="0" dirty="0"/>
          </a:p>
          <a:p>
            <a:pPr marL="0" lvl="0" indent="0" algn="l" rtl="0">
              <a:spcBef>
                <a:spcPts val="360"/>
              </a:spcBef>
              <a:spcAft>
                <a:spcPts val="0"/>
              </a:spcAft>
              <a:buNone/>
            </a:pPr>
            <a:endParaRPr lang="en-US" b="1" dirty="0"/>
          </a:p>
          <a:p>
            <a:pPr marL="0" lvl="0" indent="0" algn="l" rtl="0">
              <a:spcBef>
                <a:spcPts val="360"/>
              </a:spcBef>
              <a:spcAft>
                <a:spcPts val="0"/>
              </a:spcAft>
              <a:buNone/>
            </a:pPr>
            <a:r>
              <a:rPr lang="en-US" b="1" dirty="0"/>
              <a:t>Standard #2 Student Learning, Growth and Development:</a:t>
            </a:r>
            <a:r>
              <a:rPr lang="en-US" dirty="0"/>
              <a:t> The teacher understands how students learn, develop, and differ in their approaches to learning. The teacher provides learning opportunities that are adapted to diverse learners and support the intellectual, social, and personal development of all students. [SB 291 Section 160.045.2 (1) Students actively participate and are successful in the learning process; (5) The teacher keeps current on instructional knowledge and seeks and explores changes in teaching behaviors that will improve student performance.] </a:t>
            </a:r>
          </a:p>
          <a:p>
            <a:pPr marL="0" lvl="0" indent="0" algn="l" rtl="0">
              <a:spcBef>
                <a:spcPts val="360"/>
              </a:spcBef>
              <a:spcAft>
                <a:spcPts val="0"/>
              </a:spcAft>
              <a:buNone/>
            </a:pPr>
            <a:endParaRPr lang="en-US" dirty="0"/>
          </a:p>
          <a:p>
            <a:pPr marL="0" lvl="0" indent="0" algn="l" rtl="0">
              <a:spcBef>
                <a:spcPts val="360"/>
              </a:spcBef>
              <a:spcAft>
                <a:spcPts val="0"/>
              </a:spcAft>
              <a:buNone/>
            </a:pPr>
            <a:r>
              <a:rPr lang="en-US" b="1" dirty="0"/>
              <a:t>Standard #7 Student Assessment and Data Analysis:</a:t>
            </a:r>
            <a:r>
              <a:rPr lang="en-US" dirty="0"/>
              <a:t> The teacher understands and uses formative and summative assessment strategies to assess the learner’s progress and uses both classroom and standardized assessment data to plan ongoing instruction. The teacher monitors the performance of each student, and devises instruction to enable students to grow and develop, making adequate academic progress. [SB 291 Section 160.045.2 (2) Various forms of assessment are used to monitor and manage student learning; (5) The teacher keeps current on instructional knowledge and seeks and explores changes in teaching behaviors that will improve student performance.] </a:t>
            </a:r>
          </a:p>
          <a:p>
            <a:pPr marL="0" lvl="0" indent="0" algn="l" rtl="0">
              <a:spcBef>
                <a:spcPts val="360"/>
              </a:spcBef>
              <a:spcAft>
                <a:spcPts val="0"/>
              </a:spcAft>
              <a:buNone/>
            </a:pPr>
            <a:endParaRPr lang="en-US" b="1" dirty="0"/>
          </a:p>
          <a:p>
            <a:pPr marL="0" lvl="0" indent="0" algn="l" rtl="0">
              <a:spcBef>
                <a:spcPts val="360"/>
              </a:spcBef>
              <a:spcAft>
                <a:spcPts val="0"/>
              </a:spcAft>
              <a:buNone/>
            </a:pPr>
            <a:r>
              <a:rPr lang="en-US" b="1" dirty="0"/>
              <a:t>Standard #8 Professionalism: </a:t>
            </a:r>
            <a:r>
              <a:rPr lang="en-US" dirty="0"/>
              <a:t>The teacher is a reflective practitioner who continually assesses the effects of choices and actions on others. The teacher actively seeks out opportunities to grow professionally in order to improve learning for all students. [SB 291 Section 160.045.2 (2) Various forms of assessment are used to monitor and manage student learning; (5) The teacher keeps current on instructional knowledge and seeks and explores changes in teaching behaviors that will improve student performance; (6) The teacher acts as a responsible professional in the overall mission of the school.] </a:t>
            </a:r>
          </a:p>
          <a:p>
            <a:pPr marL="0" lvl="0" indent="0" algn="l" rtl="0">
              <a:spcBef>
                <a:spcPts val="360"/>
              </a:spcBef>
              <a:spcAft>
                <a:spcPts val="0"/>
              </a:spcAft>
              <a:buNone/>
            </a:pPr>
            <a:endParaRPr lang="en-US" b="1" dirty="0"/>
          </a:p>
          <a:p>
            <a:pPr marL="0" lvl="0" indent="0" algn="l" rtl="0">
              <a:spcBef>
                <a:spcPts val="360"/>
              </a:spcBef>
              <a:spcAft>
                <a:spcPts val="0"/>
              </a:spcAft>
              <a:buNone/>
            </a:pPr>
            <a:r>
              <a:rPr lang="en-US" b="1" dirty="0"/>
              <a:t>Standard #9 Professional Collaboration:</a:t>
            </a:r>
            <a:r>
              <a:rPr lang="en-US" dirty="0"/>
              <a:t> The teacher has effective working relationships with students, parents, school colleagues, and community members. [SB 291 Section 160.045.2 (4) The teacher uses professional communication and interaction with the school community; (6) The teacher acts as a responsible professional in the overall mission of the school.] Quality Indicator 1: Induction and collegial activities. Quality Indicator 2: Collaborating to meet student needs. Quality Indicator 3: Cooperative partnerships in support of student learning.</a:t>
            </a:r>
          </a:p>
        </p:txBody>
      </p:sp>
      <p:sp>
        <p:nvSpPr>
          <p:cNvPr id="4" name="Slide Number Placeholder 3"/>
          <p:cNvSpPr>
            <a:spLocks noGrp="1"/>
          </p:cNvSpPr>
          <p:nvPr>
            <p:ph type="sldNum" sz="quarter" idx="5"/>
          </p:nvPr>
        </p:nvSpPr>
        <p:spPr/>
        <p:txBody>
          <a:bodyPr/>
          <a:lstStyle/>
          <a:p>
            <a:fld id="{2FC1790C-55D2-46A1-B73D-8A4A436DCF88}" type="slidenum">
              <a:rPr lang="en-US" smtClean="0"/>
              <a:t>16</a:t>
            </a:fld>
            <a:endParaRPr lang="en-US"/>
          </a:p>
        </p:txBody>
      </p:sp>
    </p:spTree>
    <p:extLst>
      <p:ext uri="{BB962C8B-B14F-4D97-AF65-F5344CB8AC3E}">
        <p14:creationId xmlns:p14="http://schemas.microsoft.com/office/powerpoint/2010/main" val="3489932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solidFill>
                  <a:schemeClr val="dk1"/>
                </a:solidFill>
                <a:latin typeface="+mn-lt"/>
                <a:ea typeface="Calibri"/>
                <a:cs typeface="Calibri"/>
                <a:sym typeface="Calibri"/>
              </a:rPr>
              <a:t>To Know</a:t>
            </a:r>
          </a:p>
          <a:p>
            <a:pPr>
              <a:buClr>
                <a:srgbClr val="000000"/>
              </a:buClr>
              <a:buSzPts val="1400"/>
            </a:pPr>
            <a:r>
              <a:rPr lang="en-US" dirty="0">
                <a:solidFill>
                  <a:schemeClr val="dk1"/>
                </a:solidFill>
                <a:latin typeface="+mn-lt"/>
                <a:ea typeface="Calibri"/>
                <a:cs typeface="Calibri"/>
                <a:sym typeface="Calibri"/>
              </a:rPr>
              <a:t>There is an agenda</a:t>
            </a:r>
            <a:endParaRPr lang="en-US" dirty="0"/>
          </a:p>
          <a:p>
            <a:pPr>
              <a:buClr>
                <a:srgbClr val="000000"/>
              </a:buClr>
              <a:buSzPts val="1400"/>
            </a:pPr>
            <a:endParaRPr lang="en-US" b="1" dirty="0">
              <a:solidFill>
                <a:schemeClr val="dk1"/>
              </a:solidFill>
              <a:latin typeface="+mn-lt"/>
              <a:ea typeface="Calibri"/>
              <a:cs typeface="Calibri"/>
              <a:sym typeface="Calibri"/>
            </a:endParaRPr>
          </a:p>
          <a:p>
            <a:pPr>
              <a:buClr>
                <a:srgbClr val="000000"/>
              </a:buClr>
              <a:buSzPts val="1400"/>
            </a:pPr>
            <a:r>
              <a:rPr lang="en-US" b="1" dirty="0">
                <a:solidFill>
                  <a:schemeClr val="dk1"/>
                </a:solidFill>
                <a:latin typeface="+mn-lt"/>
                <a:ea typeface="Calibri"/>
                <a:cs typeface="Calibri"/>
                <a:sym typeface="Calibri"/>
              </a:rPr>
              <a:t>To Do/Say</a:t>
            </a:r>
          </a:p>
          <a:p>
            <a:pPr>
              <a:buClr>
                <a:srgbClr val="000000"/>
              </a:buClr>
              <a:buSzPts val="1400"/>
            </a:pPr>
            <a:r>
              <a:rPr lang="en-US" dirty="0">
                <a:solidFill>
                  <a:schemeClr val="dk1"/>
                </a:solidFill>
                <a:latin typeface="+mn-lt"/>
                <a:ea typeface="Calibri"/>
                <a:cs typeface="Calibri"/>
                <a:sym typeface="Calibri"/>
              </a:rPr>
              <a:t>Show the slide to participants</a:t>
            </a:r>
          </a:p>
          <a:p>
            <a:pPr>
              <a:buClr>
                <a:srgbClr val="000000"/>
              </a:buClr>
              <a:buSzPts val="1400"/>
            </a:pPr>
            <a:endParaRPr lang="en-US" dirty="0"/>
          </a:p>
          <a:p>
            <a:pPr>
              <a:buClr>
                <a:srgbClr val="000000"/>
              </a:buClr>
              <a:buSzPts val="1400"/>
            </a:pPr>
            <a:r>
              <a:rPr lang="en-US" dirty="0">
                <a:solidFill>
                  <a:schemeClr val="dk1"/>
                </a:solidFill>
                <a:latin typeface="+mn-lt"/>
                <a:ea typeface="Calibri"/>
                <a:cs typeface="Calibri"/>
                <a:sym typeface="Calibri"/>
              </a:rPr>
              <a:t>Please look over the slide. We are addressing CTE and Social Networks and the effect they have on school culture and student outcomes.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2509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ct val="25000"/>
            </a:pPr>
            <a:r>
              <a:rPr lang="en-US" b="1" dirty="0"/>
              <a:t>To Know/To Do</a:t>
            </a:r>
          </a:p>
          <a:p>
            <a:pPr>
              <a:buClr>
                <a:schemeClr val="dk1"/>
              </a:buClr>
              <a:buSzPct val="25000"/>
            </a:pPr>
            <a:r>
              <a:rPr lang="en-US" b="0" dirty="0"/>
              <a:t>Go over the learning targets listed</a:t>
            </a:r>
          </a:p>
          <a:p>
            <a:pPr>
              <a:buClr>
                <a:schemeClr val="dk1"/>
              </a:buClr>
              <a:buSzPct val="25000"/>
            </a:pPr>
            <a:endParaRPr lang="en-US" b="1" dirty="0"/>
          </a:p>
          <a:p>
            <a:pPr>
              <a:buClr>
                <a:schemeClr val="dk1"/>
              </a:buClr>
              <a:buSzPct val="25000"/>
            </a:pPr>
            <a:r>
              <a:rPr lang="en-US" b="1" dirty="0"/>
              <a:t>To Say</a:t>
            </a:r>
          </a:p>
          <a:p>
            <a:pPr>
              <a:buClr>
                <a:schemeClr val="dk1"/>
              </a:buClr>
              <a:buSzPct val="25000"/>
            </a:pPr>
            <a:r>
              <a:rPr lang="en-US" dirty="0"/>
              <a:t>As a learner, today you will develop an understanding of</a:t>
            </a:r>
            <a:r>
              <a:rPr lang="en-US" baseline="0" dirty="0"/>
              <a:t> CTE and social networks and how both can impact student outcomes.</a:t>
            </a:r>
          </a:p>
          <a:p>
            <a:pPr>
              <a:buClr>
                <a:schemeClr val="dk1"/>
              </a:buClr>
              <a:buSzPct val="25000"/>
            </a:pPr>
            <a:endParaRPr lang="en-US" dirty="0"/>
          </a:p>
          <a:p>
            <a:pPr>
              <a:buClr>
                <a:schemeClr val="dk1"/>
              </a:buClr>
              <a:buSzPct val="25000"/>
            </a:pPr>
            <a:r>
              <a:rPr lang="en-US" dirty="0"/>
              <a:t>Following the training, you will have time to plan how to incorporate supports for CTE and</a:t>
            </a:r>
            <a:r>
              <a:rPr lang="en-US" baseline="0" dirty="0"/>
              <a:t> Social Networks </a:t>
            </a:r>
            <a:r>
              <a:rPr lang="en-US" dirty="0"/>
              <a:t>in your school/district.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990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5008">
              <a:spcBef>
                <a:spcPts val="380"/>
              </a:spcBef>
              <a:defRPr/>
            </a:pPr>
            <a:r>
              <a:rPr lang="en-US" b="1" dirty="0"/>
              <a:t>To Know/To Say</a:t>
            </a:r>
          </a:p>
          <a:p>
            <a:pPr defTabSz="965008">
              <a:spcBef>
                <a:spcPts val="380"/>
              </a:spcBef>
              <a:defRPr/>
            </a:pPr>
            <a:r>
              <a:rPr lang="en-US" dirty="0"/>
              <a:t>Let’s begin the work of CTE and Social Networks with these essential questions in mind.</a:t>
            </a: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19</a:t>
            </a:fld>
            <a:endParaRPr lang="en-US"/>
          </a:p>
        </p:txBody>
      </p:sp>
    </p:spTree>
    <p:extLst>
      <p:ext uri="{BB962C8B-B14F-4D97-AF65-F5344CB8AC3E}">
        <p14:creationId xmlns:p14="http://schemas.microsoft.com/office/powerpoint/2010/main" val="895027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r>
              <a:rPr lang="en-US" b="1" dirty="0"/>
              <a:t>To Know/To Say</a:t>
            </a:r>
          </a:p>
          <a:p>
            <a:pPr marL="0"/>
            <a:r>
              <a:rPr lang="en-US" dirty="0"/>
              <a:t>The CTE infographic summarizes key content from the learning package</a:t>
            </a:r>
            <a:r>
              <a:rPr lang="en-US" b="0" dirty="0"/>
              <a:t>.</a:t>
            </a:r>
          </a:p>
          <a:p>
            <a:pPr marL="0"/>
            <a:endParaRPr lang="en-US" b="0" dirty="0"/>
          </a:p>
          <a:p>
            <a:pPr marL="0"/>
            <a:r>
              <a:rPr lang="en-US" b="1" dirty="0"/>
              <a:t>Handout</a:t>
            </a:r>
          </a:p>
          <a:p>
            <a:pPr marL="0"/>
            <a:r>
              <a:rPr lang="en-US" b="0" dirty="0"/>
              <a:t>CTE </a:t>
            </a:r>
            <a:r>
              <a:rPr lang="en-US" b="0" dirty="0" err="1"/>
              <a:t>InfoGraphic</a:t>
            </a:r>
            <a:r>
              <a:rPr lang="en-US" b="0" dirty="0"/>
              <a:t> </a:t>
            </a:r>
          </a:p>
          <a:p>
            <a:endParaRPr lang="en-US" b="0" dirty="0"/>
          </a:p>
          <a:p>
            <a:endParaRPr lang="en-US" sz="1200" b="0" i="0" u="none" strike="noStrike" kern="1200" cap="none" dirty="0">
              <a:solidFill>
                <a:schemeClr val="dk1"/>
              </a:solidFill>
              <a:effectLst/>
              <a:latin typeface="Calibri"/>
              <a:cs typeface="Calibri"/>
              <a:sym typeface="Calibri"/>
            </a:endParaRPr>
          </a:p>
          <a:p>
            <a:endParaRPr lang="en-US" b="1"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20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4527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lnSpc>
                <a:spcPct val="90000"/>
              </a:lnSpc>
              <a:buClr>
                <a:srgbClr val="000000"/>
              </a:buClr>
              <a:buSzPts val="1400"/>
              <a:defRPr/>
            </a:pPr>
            <a:r>
              <a:rPr lang="en-US" b="1" dirty="0"/>
              <a:t>To Know</a:t>
            </a:r>
          </a:p>
          <a:p>
            <a:pPr defTabSz="939363">
              <a:lnSpc>
                <a:spcPct val="90000"/>
              </a:lnSpc>
              <a:buClr>
                <a:srgbClr val="000000"/>
              </a:buClr>
              <a:buSzPts val="1400"/>
              <a:defRPr/>
            </a:pPr>
            <a:r>
              <a:rPr lang="en-US" dirty="0"/>
              <a:t>This slide is hidden and can be used if participants need a review.  </a:t>
            </a:r>
          </a:p>
          <a:p>
            <a:pPr defTabSz="939363">
              <a:lnSpc>
                <a:spcPct val="90000"/>
              </a:lnSpc>
              <a:buClr>
                <a:srgbClr val="000000"/>
              </a:buClr>
              <a:buSzPts val="1400"/>
              <a:defRPr/>
            </a:pPr>
            <a:endParaRPr lang="en-US" dirty="0"/>
          </a:p>
          <a:p>
            <a:pPr defTabSz="939363">
              <a:lnSpc>
                <a:spcPct val="90000"/>
              </a:lnSpc>
              <a:buClr>
                <a:srgbClr val="000000"/>
              </a:buClr>
              <a:buSzPts val="1400"/>
              <a:defRPr/>
            </a:pPr>
            <a:r>
              <a:rPr lang="en-US" dirty="0"/>
              <a:t>John Hattie shows the effect sizes of the factors that most impact student achievement. </a:t>
            </a:r>
          </a:p>
          <a:p>
            <a:pPr defTabSz="939363">
              <a:lnSpc>
                <a:spcPct val="90000"/>
              </a:lnSpc>
              <a:buClr>
                <a:srgbClr val="000000"/>
              </a:buClr>
              <a:buSzPts val="1400"/>
              <a:defRPr/>
            </a:pPr>
            <a:endParaRPr lang="en-US" dirty="0"/>
          </a:p>
          <a:p>
            <a:pPr>
              <a:lnSpc>
                <a:spcPct val="90000"/>
              </a:lnSpc>
              <a:buClr>
                <a:srgbClr val="000000"/>
              </a:buClr>
              <a:buSzPts val="1400"/>
            </a:pPr>
            <a:r>
              <a:rPr lang="en-US" b="1" dirty="0">
                <a:solidFill>
                  <a:schemeClr val="dk1"/>
                </a:solidFill>
                <a:latin typeface="+mn-lt"/>
                <a:ea typeface="Calibri"/>
                <a:cs typeface="Calibri"/>
                <a:sym typeface="Calibri"/>
              </a:rPr>
              <a:t>To Do/Say</a:t>
            </a:r>
          </a:p>
          <a:p>
            <a:pPr>
              <a:lnSpc>
                <a:spcPct val="90000"/>
              </a:lnSpc>
              <a:buClr>
                <a:srgbClr val="000000"/>
              </a:buClr>
              <a:buSzPts val="1400"/>
            </a:pPr>
            <a:r>
              <a:rPr lang="en-US" dirty="0"/>
              <a:t>Show the slide</a:t>
            </a:r>
          </a:p>
          <a:p>
            <a:pPr>
              <a:lnSpc>
                <a:spcPct val="90000"/>
              </a:lnSpc>
              <a:buClr>
                <a:srgbClr val="000000"/>
              </a:buClr>
              <a:buSzPts val="1400"/>
            </a:pPr>
            <a:endParaRPr lang="en-US" dirty="0">
              <a:solidFill>
                <a:schemeClr val="dk1"/>
              </a:solidFill>
              <a:latin typeface="+mn-lt"/>
              <a:ea typeface="Calibri"/>
              <a:cs typeface="Calibri"/>
              <a:sym typeface="Calibri"/>
            </a:endParaRPr>
          </a:p>
          <a:p>
            <a:pPr>
              <a:lnSpc>
                <a:spcPct val="90000"/>
              </a:lnSpc>
              <a:buClr>
                <a:srgbClr val="000000"/>
              </a:buClr>
              <a:buSzPts val="1400"/>
            </a:pPr>
            <a:r>
              <a:rPr lang="en-US" dirty="0">
                <a:solidFill>
                  <a:schemeClr val="dk1"/>
                </a:solidFill>
                <a:latin typeface="+mn-lt"/>
                <a:ea typeface="Calibri"/>
                <a:cs typeface="Calibri"/>
                <a:sym typeface="Calibri"/>
              </a:rPr>
              <a:t>This chart serves as a reminder of why we are talking about ways to build CTE and illustrates the most recent effect size as John Hattie adds studies to his meta-analyses. Collective Teacher Efficacy is currently ranked first; it was second a year ago. It is advisable to check the rankings on a yearly basis. </a:t>
            </a:r>
          </a:p>
          <a:p>
            <a:pPr>
              <a:lnSpc>
                <a:spcPct val="90000"/>
              </a:lnSpc>
              <a:buClr>
                <a:srgbClr val="000000"/>
              </a:buClr>
              <a:buSzPts val="1400"/>
            </a:pPr>
            <a:endParaRPr lang="en-US" dirty="0">
              <a:solidFill>
                <a:schemeClr val="dk1"/>
              </a:solidFill>
              <a:latin typeface="+mn-lt"/>
              <a:ea typeface="Calibri"/>
              <a:cs typeface="Calibri"/>
              <a:sym typeface="Calibri"/>
            </a:endParaRPr>
          </a:p>
          <a:p>
            <a:pPr>
              <a:lnSpc>
                <a:spcPct val="90000"/>
              </a:lnSpc>
              <a:buClr>
                <a:srgbClr val="000000"/>
              </a:buClr>
              <a:buSzPts val="1400"/>
            </a:pPr>
            <a:r>
              <a:rPr lang="en-US" b="1" dirty="0">
                <a:solidFill>
                  <a:schemeClr val="dk1"/>
                </a:solidFill>
                <a:latin typeface="+mn-lt"/>
                <a:ea typeface="Calibri"/>
                <a:cs typeface="Calibri"/>
                <a:sym typeface="Calibri"/>
              </a:rPr>
              <a:t>References</a:t>
            </a:r>
          </a:p>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mn-lt"/>
                <a:cs typeface="Calibri"/>
                <a:sym typeface="Calibri"/>
              </a:rPr>
              <a:t>Visible-Learning.</a:t>
            </a:r>
            <a:r>
              <a:rPr lang="en-US" sz="1200" b="0" i="0" u="none" strike="noStrike" cap="none" baseline="0" dirty="0">
                <a:solidFill>
                  <a:schemeClr val="dk1"/>
                </a:solidFill>
                <a:latin typeface="+mn-lt"/>
                <a:cs typeface="Calibri"/>
                <a:sym typeface="Calibri"/>
              </a:rPr>
              <a:t> </a:t>
            </a:r>
            <a:r>
              <a:rPr lang="en-US" sz="1200" b="0" i="0" u="none" strike="noStrike" cap="none" dirty="0">
                <a:solidFill>
                  <a:schemeClr val="dk1"/>
                </a:solidFill>
                <a:latin typeface="+mn-lt"/>
                <a:cs typeface="Calibri"/>
                <a:sym typeface="Calibri"/>
              </a:rPr>
              <a:t>(n.d.</a:t>
            </a:r>
            <a:r>
              <a:rPr lang="en-US" sz="1200" b="0" i="0" u="none" strike="noStrike" cap="none" baseline="0" dirty="0">
                <a:solidFill>
                  <a:schemeClr val="dk1"/>
                </a:solidFill>
                <a:latin typeface="+mn-lt"/>
                <a:cs typeface="Calibri"/>
                <a:sym typeface="Calibri"/>
              </a:rPr>
              <a:t>). </a:t>
            </a:r>
            <a:r>
              <a:rPr lang="en-US" sz="1200" b="0" i="1" u="none" strike="noStrike" cap="none" baseline="0" dirty="0">
                <a:solidFill>
                  <a:schemeClr val="dk1"/>
                </a:solidFill>
                <a:latin typeface="+mn-lt"/>
                <a:cs typeface="Calibri"/>
                <a:sym typeface="Calibri"/>
              </a:rPr>
              <a:t>Hattie’s ranking: 252 influences and effect sizes related to student achievement. </a:t>
            </a:r>
            <a:r>
              <a:rPr lang="en-US" sz="1200" b="0" i="0" u="none" strike="noStrike" cap="none" baseline="0" dirty="0">
                <a:solidFill>
                  <a:schemeClr val="dk1"/>
                </a:solidFill>
                <a:latin typeface="+mn-lt"/>
                <a:cs typeface="Calibri"/>
                <a:sym typeface="Calibri"/>
              </a:rPr>
              <a:t>Retrieved from </a:t>
            </a:r>
            <a:r>
              <a:rPr lang="en-US" sz="1200" b="0" i="0" u="none" strike="noStrike" cap="none" dirty="0">
                <a:solidFill>
                  <a:schemeClr val="dk1"/>
                </a:solidFill>
                <a:latin typeface="+mn-lt"/>
                <a:ea typeface="Calibri"/>
                <a:cs typeface="Calibri"/>
                <a:sym typeface="Calibri"/>
              </a:rPr>
              <a:t>https://visible-learning.org/hattie-ranking-influences-effect-sizes-learning-achievement</a:t>
            </a:r>
          </a:p>
          <a:p>
            <a:pPr>
              <a:lnSpc>
                <a:spcPct val="90000"/>
              </a:lnSpc>
              <a:buClr>
                <a:srgbClr val="000000"/>
              </a:buClr>
              <a:buSzPts val="1400"/>
            </a:pPr>
            <a:endParaRPr lang="en-US" b="1" dirty="0">
              <a:solidFill>
                <a:schemeClr val="dk1"/>
              </a:solidFill>
              <a:latin typeface="+mn-lt"/>
              <a:ea typeface="Calibri"/>
              <a:cs typeface="Calibri"/>
              <a:sym typeface="Calibri"/>
            </a:endParaRPr>
          </a:p>
          <a:p>
            <a:pPr>
              <a:lnSpc>
                <a:spcPct val="90000"/>
              </a:lnSpc>
              <a:buClr>
                <a:srgbClr val="000000"/>
              </a:buClr>
              <a:buSzPts val="1400"/>
            </a:pPr>
            <a:endParaRPr lang="en-US" b="1" dirty="0">
              <a:solidFill>
                <a:schemeClr val="dk1"/>
              </a:solidFill>
              <a:latin typeface="+mn-lt"/>
              <a:ea typeface="Calibri"/>
              <a:cs typeface="Calibri"/>
              <a:sym typeface="Calibri"/>
            </a:endParaRPr>
          </a:p>
          <a:p>
            <a:pPr>
              <a:lnSpc>
                <a:spcPct val="90000"/>
              </a:lnSpc>
              <a:buClr>
                <a:srgbClr val="000000"/>
              </a:buClr>
              <a:buSzPts val="1400"/>
            </a:pPr>
            <a:r>
              <a:rPr lang="en-US" dirty="0">
                <a:solidFill>
                  <a:schemeClr val="dk1"/>
                </a:solidFill>
                <a:latin typeface="+mn-lt"/>
                <a:ea typeface="Calibri"/>
                <a:cs typeface="Calibri"/>
                <a:sym typeface="Calibri"/>
              </a:rPr>
              <a:t> </a:t>
            </a:r>
            <a:endParaRPr lang="en-US" dirty="0"/>
          </a:p>
          <a:p>
            <a:endParaRPr lang="en-US" dirty="0"/>
          </a:p>
        </p:txBody>
      </p:sp>
      <p:sp>
        <p:nvSpPr>
          <p:cNvPr id="4" name="Slide Number Placeholder 3"/>
          <p:cNvSpPr>
            <a:spLocks noGrp="1"/>
          </p:cNvSpPr>
          <p:nvPr>
            <p:ph type="sldNum" sz="quarter" idx="5"/>
          </p:nvPr>
        </p:nvSpPr>
        <p:spPr/>
        <p:txBody>
          <a:bodyPr/>
          <a:lstStyle/>
          <a:p>
            <a:fld id="{58418293-C631-D549-903B-8D323DD6F968}" type="slidenum">
              <a:rPr lang="en-US" smtClean="0"/>
              <a:t>21</a:t>
            </a:fld>
            <a:endParaRPr lang="en-US"/>
          </a:p>
        </p:txBody>
      </p:sp>
    </p:spTree>
    <p:extLst>
      <p:ext uri="{BB962C8B-B14F-4D97-AF65-F5344CB8AC3E}">
        <p14:creationId xmlns:p14="http://schemas.microsoft.com/office/powerpoint/2010/main" val="184570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360"/>
              </a:spcBef>
              <a:spcAft>
                <a:spcPts val="0"/>
              </a:spcAft>
              <a:buNone/>
            </a:pPr>
            <a:r>
              <a:rPr lang="en-US" sz="800" b="1" dirty="0"/>
              <a:t>CTE in</a:t>
            </a:r>
            <a:r>
              <a:rPr lang="en-US" sz="800" b="1" baseline="0" dirty="0"/>
              <a:t>-person training suggestions</a:t>
            </a:r>
          </a:p>
          <a:p>
            <a:pPr marL="0" lvl="0" indent="0" algn="l" rtl="0">
              <a:spcBef>
                <a:spcPts val="360"/>
              </a:spcBef>
              <a:spcAft>
                <a:spcPts val="0"/>
              </a:spcAft>
              <a:buNone/>
            </a:pPr>
            <a:r>
              <a:rPr lang="en-US" sz="800" dirty="0"/>
              <a:t>The CTE Social Networks Module is designed to be completed in 1 to 1.5 hours. </a:t>
            </a:r>
          </a:p>
          <a:p>
            <a:pPr marL="0" lvl="0" indent="0" algn="l" rtl="0">
              <a:spcBef>
                <a:spcPts val="360"/>
              </a:spcBef>
              <a:spcAft>
                <a:spcPts val="0"/>
              </a:spcAft>
              <a:buNone/>
            </a:pPr>
            <a:endParaRPr lang="en-US" sz="1200" b="0" i="0" u="none" strike="noStrike" dirty="0">
              <a:solidFill>
                <a:srgbClr val="000000"/>
              </a:solidFill>
              <a:effectLst/>
              <a:latin typeface="Questrial" panose="020B0604020202020204" charset="0"/>
            </a:endParaRPr>
          </a:p>
          <a:p>
            <a:pPr marL="0" marR="0" lvl="0" indent="0" algn="l" defTabSz="914400" rtl="0" eaLnBrk="1" fontAlgn="auto" latinLnBrk="0" hangingPunct="1">
              <a:lnSpc>
                <a:spcPct val="100000"/>
              </a:lnSpc>
              <a:spcBef>
                <a:spcPts val="800"/>
              </a:spcBef>
              <a:spcAft>
                <a:spcPts val="0"/>
              </a:spcAft>
              <a:buClr>
                <a:schemeClr val="dk1"/>
              </a:buClr>
              <a:buSzPts val="1200"/>
              <a:buFont typeface="Calibri"/>
              <a:buNone/>
              <a:tabLst/>
              <a:defRPr/>
            </a:pPr>
            <a:r>
              <a:rPr lang="en-US" sz="1200" b="0" i="0" u="none" strike="noStrike" dirty="0">
                <a:solidFill>
                  <a:srgbClr val="000000"/>
                </a:solidFill>
                <a:effectLst/>
                <a:latin typeface="Questrial" panose="020B0604020202020204" charset="0"/>
              </a:rPr>
              <a:t>This presentation provides the basic information regarding how social networks can enhance CTE. You may want to add or enhance portions with visuals and examples that will resonate with your audience.</a:t>
            </a:r>
            <a:r>
              <a:rPr lang="en-US" sz="1200" b="0" i="0" u="none" strike="noStrike" baseline="0" dirty="0">
                <a:solidFill>
                  <a:srgbClr val="000000"/>
                </a:solidFill>
                <a:effectLst/>
                <a:latin typeface="Questrial" panose="020B0604020202020204" charset="0"/>
              </a:rPr>
              <a:t> As a reminder, always be sure to include appropriate citations when adding resources. Also, you might look to the coaching companion for additions that may be helpful. </a:t>
            </a:r>
            <a:endParaRPr lang="en-US" sz="1050" b="0" i="0" u="none" strike="noStrike" dirty="0">
              <a:solidFill>
                <a:srgbClr val="005479"/>
              </a:solidFill>
              <a:effectLst/>
              <a:latin typeface="Noto Sans Symbols"/>
            </a:endParaRPr>
          </a:p>
          <a:p>
            <a:pPr marL="0" lvl="0" indent="0" algn="l" rtl="0">
              <a:spcBef>
                <a:spcPts val="360"/>
              </a:spcBef>
              <a:spcAft>
                <a:spcPts val="0"/>
              </a:spcAft>
              <a:buNone/>
            </a:pPr>
            <a:endParaRPr lang="en-US" sz="800" dirty="0"/>
          </a:p>
          <a:p>
            <a:pPr marL="0" lvl="0" indent="0" algn="l" rtl="0">
              <a:spcBef>
                <a:spcPts val="360"/>
              </a:spcBef>
              <a:spcAft>
                <a:spcPts val="0"/>
              </a:spcAft>
              <a:buNone/>
            </a:pPr>
            <a:r>
              <a:rPr lang="en-US" sz="800" dirty="0"/>
              <a:t>In summary</a:t>
            </a:r>
          </a:p>
          <a:p>
            <a:pPr marL="628650" lvl="1" indent="-171450">
              <a:buFont typeface="Wingdings" panose="05000000000000000000" pitchFamily="2" charset="2"/>
              <a:buChar char="§"/>
            </a:pPr>
            <a:r>
              <a:rPr lang="en-US" sz="800" dirty="0">
                <a:latin typeface="Tw Cen MT" panose="020B0602020104020603" pitchFamily="34" charset="0"/>
              </a:rPr>
              <a:t>This module outlines the basics of CTE and Social Networks</a:t>
            </a:r>
          </a:p>
          <a:p>
            <a:pPr marL="628650" lvl="1" indent="-171450">
              <a:buFont typeface="Wingdings" panose="05000000000000000000" pitchFamily="2" charset="2"/>
              <a:buChar char="§"/>
            </a:pPr>
            <a:r>
              <a:rPr lang="en-US" sz="800" dirty="0">
                <a:latin typeface="Tw Cen MT" panose="020B0602020104020603" pitchFamily="34" charset="0"/>
              </a:rPr>
              <a:t>It can be adapted to individual </a:t>
            </a:r>
            <a:r>
              <a:rPr lang="en-US" sz="800" dirty="0"/>
              <a:t>contexts</a:t>
            </a:r>
            <a:endParaRPr lang="en-US" sz="800" dirty="0">
              <a:latin typeface="Tw Cen MT" panose="020B0602020104020603" pitchFamily="34" charset="0"/>
            </a:endParaRPr>
          </a:p>
          <a:p>
            <a:pPr marL="628650" lvl="1" indent="-171450">
              <a:buFont typeface="Wingdings" panose="05000000000000000000" pitchFamily="2" charset="2"/>
              <a:buChar char="§"/>
            </a:pPr>
            <a:r>
              <a:rPr lang="en-US" sz="800" dirty="0">
                <a:latin typeface="Tw Cen MT" panose="020B0602020104020603" pitchFamily="34" charset="0"/>
              </a:rPr>
              <a:t>The training should last about 1 to 1.5 hours</a:t>
            </a:r>
          </a:p>
          <a:p>
            <a:endParaRPr lang="en-US" sz="800" dirty="0">
              <a:latin typeface="Tw Cen MT" panose="020B0602020104020603" pitchFamily="34" charset="0"/>
            </a:endParaRPr>
          </a:p>
          <a:p>
            <a:pPr marL="0" marR="0" lvl="0" indent="0" algn="l" rtl="0">
              <a:lnSpc>
                <a:spcPct val="80000"/>
              </a:lnSpc>
              <a:spcBef>
                <a:spcPts val="171"/>
              </a:spcBef>
              <a:spcAft>
                <a:spcPts val="0"/>
              </a:spcAft>
              <a:buSzPct val="25000"/>
              <a:buNone/>
            </a:pPr>
            <a:r>
              <a:rPr lang="en-US" sz="570" b="1" i="0" u="none" strike="noStrike" cap="none" dirty="0">
                <a:solidFill>
                  <a:schemeClr val="dk1"/>
                </a:solidFill>
                <a:latin typeface="+mn-lt"/>
                <a:ea typeface="Calibri"/>
                <a:cs typeface="Calibri"/>
                <a:sym typeface="Calibri"/>
              </a:rPr>
              <a:t>Presenter</a:t>
            </a:r>
            <a:r>
              <a:rPr lang="en-US" sz="570" b="1" i="0" u="none" strike="noStrike" cap="none" baseline="0" dirty="0">
                <a:solidFill>
                  <a:schemeClr val="dk1"/>
                </a:solidFill>
                <a:latin typeface="+mn-lt"/>
                <a:ea typeface="Calibri"/>
                <a:cs typeface="Calibri"/>
                <a:sym typeface="Calibri"/>
              </a:rPr>
              <a:t> notes information</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mn-lt"/>
                <a:ea typeface="Calibri"/>
                <a:cs typeface="Calibri"/>
                <a:sym typeface="Calibri"/>
              </a:rPr>
              <a:t>Presenter notes are</a:t>
            </a:r>
            <a:r>
              <a:rPr lang="en-US" sz="570" b="0" i="0" u="none" strike="noStrike" cap="none" baseline="0" dirty="0">
                <a:solidFill>
                  <a:schemeClr val="dk1"/>
                </a:solidFill>
                <a:latin typeface="+mn-lt"/>
                <a:ea typeface="Calibri"/>
                <a:cs typeface="Calibri"/>
                <a:sym typeface="Calibri"/>
              </a:rPr>
              <a:t> </a:t>
            </a:r>
            <a:r>
              <a:rPr lang="en-US" sz="570" b="0" i="0" u="none" strike="noStrike" cap="none" dirty="0">
                <a:solidFill>
                  <a:schemeClr val="dk1"/>
                </a:solidFill>
                <a:latin typeface="+mn-lt"/>
                <a:ea typeface="Calibri"/>
                <a:cs typeface="Calibri"/>
                <a:sym typeface="Calibri"/>
              </a:rPr>
              <a:t>included in the PowerPoint. Background information for the presenter is shown as “</a:t>
            </a:r>
            <a:r>
              <a:rPr lang="en-US" sz="570" b="1" i="0" u="none" strike="noStrike" cap="none" dirty="0">
                <a:solidFill>
                  <a:schemeClr val="dk1"/>
                </a:solidFill>
                <a:latin typeface="+mn-lt"/>
                <a:ea typeface="Calibri"/>
                <a:cs typeface="Calibri"/>
                <a:sym typeface="Calibri"/>
              </a:rPr>
              <a:t>To Know</a:t>
            </a:r>
            <a:r>
              <a:rPr lang="en-US" sz="570" b="0" i="0" u="none" strike="noStrike" cap="none" dirty="0">
                <a:solidFill>
                  <a:schemeClr val="dk1"/>
                </a:solidFill>
                <a:latin typeface="+mn-lt"/>
                <a:ea typeface="Calibri"/>
                <a:cs typeface="Calibri"/>
                <a:sym typeface="Calibri"/>
              </a:rPr>
              <a:t>.” Statements to be shared with participants are shown as “</a:t>
            </a:r>
            <a:r>
              <a:rPr lang="en-US" sz="570" b="1" i="0" u="none" strike="noStrike" cap="none" dirty="0">
                <a:solidFill>
                  <a:schemeClr val="dk1"/>
                </a:solidFill>
                <a:latin typeface="+mn-lt"/>
                <a:ea typeface="Calibri"/>
                <a:cs typeface="Calibri"/>
                <a:sym typeface="Calibri"/>
              </a:rPr>
              <a:t>To Say</a:t>
            </a:r>
            <a:r>
              <a:rPr lang="en-US" sz="570" b="0" i="0" u="none" strike="noStrike" cap="none" dirty="0">
                <a:solidFill>
                  <a:schemeClr val="dk1"/>
                </a:solidFill>
                <a:latin typeface="+mn-lt"/>
                <a:ea typeface="Calibri"/>
                <a:cs typeface="Calibri"/>
                <a:sym typeface="Calibri"/>
              </a:rPr>
              <a:t>.” In some instances, the “</a:t>
            </a:r>
            <a:r>
              <a:rPr lang="en-US" sz="570" b="1" i="0" u="none" strike="noStrike" cap="none" dirty="0">
                <a:solidFill>
                  <a:schemeClr val="dk1"/>
                </a:solidFill>
                <a:latin typeface="+mn-lt"/>
                <a:ea typeface="Calibri"/>
                <a:cs typeface="Calibri"/>
                <a:sym typeface="Calibri"/>
              </a:rPr>
              <a:t>To Know/To Say</a:t>
            </a:r>
            <a:r>
              <a:rPr lang="en-US" sz="570" b="0" i="0" u="none" strike="noStrike" cap="none" dirty="0">
                <a:solidFill>
                  <a:schemeClr val="dk1"/>
                </a:solidFill>
                <a:latin typeface="+mn-lt"/>
                <a:ea typeface="Calibri"/>
                <a:cs typeface="Calibri"/>
                <a:sym typeface="Calibri"/>
              </a:rPr>
              <a:t>” are combined. The presenter notes also include “</a:t>
            </a:r>
            <a:r>
              <a:rPr lang="en-US" sz="570" b="1" i="0" u="none" strike="noStrike" cap="none" dirty="0">
                <a:solidFill>
                  <a:schemeClr val="dk1"/>
                </a:solidFill>
                <a:latin typeface="+mn-lt"/>
                <a:ea typeface="Calibri"/>
                <a:cs typeface="Calibri"/>
                <a:sym typeface="Calibri"/>
              </a:rPr>
              <a:t>To Do</a:t>
            </a:r>
            <a:r>
              <a:rPr lang="en-US" sz="570" b="0" i="0" u="none" strike="noStrike" cap="none" dirty="0">
                <a:solidFill>
                  <a:schemeClr val="dk1"/>
                </a:solidFill>
                <a:latin typeface="+mn-lt"/>
                <a:ea typeface="Calibri"/>
                <a:cs typeface="Calibri"/>
                <a:sym typeface="Calibri"/>
              </a:rPr>
              <a:t>” prompts and cues for “</a:t>
            </a:r>
            <a:r>
              <a:rPr lang="en-US" sz="570" b="1" i="0" u="none" strike="noStrike" cap="none" dirty="0">
                <a:solidFill>
                  <a:schemeClr val="dk1"/>
                </a:solidFill>
                <a:latin typeface="+mn-lt"/>
                <a:ea typeface="Calibri"/>
                <a:cs typeface="Calibri"/>
                <a:sym typeface="Calibri"/>
              </a:rPr>
              <a:t>Handouts</a:t>
            </a:r>
            <a:r>
              <a:rPr lang="en-US" sz="570" b="0" i="0" u="none" strike="noStrike" cap="none" dirty="0">
                <a:solidFill>
                  <a:schemeClr val="dk1"/>
                </a:solidFill>
                <a:latin typeface="+mn-lt"/>
                <a:ea typeface="Calibri"/>
                <a:cs typeface="Calibri"/>
                <a:sym typeface="Calibri"/>
              </a:rPr>
              <a:t>” (illustrated by icons – see slide 13 for icon glossary).</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mn-lt"/>
                <a:ea typeface="Calibri"/>
                <a:cs typeface="Calibri"/>
                <a:sym typeface="Calibri"/>
              </a:rPr>
              <a: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mn-lt"/>
                <a:ea typeface="Calibri"/>
                <a:cs typeface="Calibri"/>
                <a:sym typeface="Calibri"/>
              </a:rPr>
              <a:t>Additional activities, examples, videos, etc. are being developed</a:t>
            </a:r>
            <a:r>
              <a:rPr lang="en-US" sz="570" b="0" i="0" u="none" strike="noStrike" cap="none" baseline="0" dirty="0">
                <a:solidFill>
                  <a:schemeClr val="dk1"/>
                </a:solidFill>
                <a:latin typeface="+mn-lt"/>
                <a:ea typeface="Calibri"/>
                <a:cs typeface="Calibri"/>
                <a:sym typeface="Calibri"/>
              </a:rPr>
              <a:t> as a CTE Coaching Companion</a:t>
            </a:r>
            <a:r>
              <a:rPr lang="en-US" sz="570" b="0" i="0" u="none" strike="noStrike" cap="none" dirty="0">
                <a:solidFill>
                  <a:schemeClr val="dk1"/>
                </a:solidFill>
                <a:latin typeface="+mn-lt"/>
                <a:ea typeface="Calibri"/>
                <a:cs typeface="Calibri"/>
                <a:sym typeface="Calibri"/>
              </a:rPr>
              <a:t>. A presenter may add material from the Coaching Companion to corresponding PowerPoint content.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mn-lt"/>
                <a:ea typeface="Calibri"/>
                <a:cs typeface="Calibri"/>
                <a:sym typeface="Calibri"/>
              </a:rPr>
              <a: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mn-lt"/>
                <a:ea typeface="Calibri"/>
                <a:cs typeface="Calibri"/>
                <a:sym typeface="Calibri"/>
              </a:rPr>
              <a:t>A printed Practice Profile and an electronic Self-Assessment Practice Profile (SAPP) tool are available for use by individuals, teams, or schools for periodic self-assessment and monitoring of implementation of practice or to identify training or coaching needs.</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mn-lt"/>
                <a:ea typeface="Calibri"/>
                <a:cs typeface="Calibri"/>
                <a:sym typeface="Calibri"/>
              </a:rPr>
              <a: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mn-lt"/>
                <a:ea typeface="Calibri"/>
                <a:cs typeface="Calibri"/>
                <a:sym typeface="Calibri"/>
              </a:rPr>
              <a:t>The presenter should download onto a hard drive or a flash drive any video intended for use in a training. You might not have internet access at the school sites.</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mn-lt"/>
                <a:ea typeface="Calibri"/>
                <a:cs typeface="Calibri"/>
                <a:sym typeface="Calibri"/>
              </a:rPr>
              <a:t> </a:t>
            </a:r>
          </a:p>
          <a:p>
            <a:pPr marL="0" marR="0" lvl="0" indent="0" algn="l" rtl="0">
              <a:lnSpc>
                <a:spcPct val="80000"/>
              </a:lnSpc>
              <a:spcBef>
                <a:spcPts val="171"/>
              </a:spcBef>
              <a:spcAft>
                <a:spcPts val="0"/>
              </a:spcAft>
              <a:buSzPct val="25000"/>
              <a:buNone/>
            </a:pPr>
            <a:r>
              <a:rPr lang="en-US" sz="570" b="0" i="0" u="none" strike="noStrike" cap="none" dirty="0">
                <a:solidFill>
                  <a:schemeClr val="dk1"/>
                </a:solidFill>
                <a:latin typeface="+mn-lt"/>
                <a:ea typeface="Calibri"/>
                <a:cs typeface="Calibri"/>
                <a:sym typeface="Calibri"/>
              </a:rPr>
              <a:t>Breaks should be inserted at the discretion of the presenter based on the needs of participants.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1266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4841">
              <a:buClr>
                <a:srgbClr val="000000"/>
              </a:buClr>
              <a:buSzPts val="1400"/>
            </a:pPr>
            <a:r>
              <a:rPr lang="en-US" b="1" dirty="0"/>
              <a:t>To Know</a:t>
            </a:r>
          </a:p>
          <a:p>
            <a:pPr indent="-234841">
              <a:buClr>
                <a:srgbClr val="000000"/>
              </a:buClr>
              <a:buSzPts val="1400"/>
            </a:pPr>
            <a:r>
              <a:rPr lang="en-US" dirty="0">
                <a:solidFill>
                  <a:schemeClr val="dk1"/>
                </a:solidFill>
                <a:latin typeface="+mn-lt"/>
                <a:ea typeface="Calibri"/>
                <a:cs typeface="Calibri"/>
                <a:sym typeface="Calibri"/>
              </a:rPr>
              <a:t>This slide is hidden and may be used if participants need a review. </a:t>
            </a:r>
            <a:r>
              <a:rPr lang="en-US" dirty="0"/>
              <a:t>It is important that school leaders know the impact of high and low Collective Teacher Efficacy.</a:t>
            </a:r>
            <a:endParaRPr lang="en-US"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58418293-C631-D549-903B-8D323DD6F968}" type="slidenum">
              <a:rPr lang="en-US" smtClean="0"/>
              <a:t>22</a:t>
            </a:fld>
            <a:endParaRPr lang="en-US"/>
          </a:p>
        </p:txBody>
      </p:sp>
    </p:spTree>
    <p:extLst>
      <p:ext uri="{BB962C8B-B14F-4D97-AF65-F5344CB8AC3E}">
        <p14:creationId xmlns:p14="http://schemas.microsoft.com/office/powerpoint/2010/main" val="3008830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mn-lt"/>
                <a:ea typeface="Calibri"/>
                <a:cs typeface="Calibri"/>
                <a:sym typeface="Calibri"/>
              </a:rPr>
              <a:t>To Know</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mn-lt"/>
                <a:ea typeface="Calibri"/>
                <a:cs typeface="Calibri"/>
                <a:sym typeface="Calibri"/>
              </a:rPr>
              <a:t>This slide is hidden and may be used if participants need a review.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latin typeface="+mn-lt"/>
              <a:ea typeface="Calibri"/>
              <a:cs typeface="Calibri"/>
              <a:sym typeface="Calibri"/>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mn-lt"/>
                <a:ea typeface="Calibri"/>
                <a:cs typeface="Calibri"/>
                <a:sym typeface="Calibri"/>
              </a:rPr>
              <a:t>High CTE within schools has a positive impact on how teachers work.</a:t>
            </a:r>
            <a:r>
              <a:rPr lang="en-US" dirty="0"/>
              <a:t>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latin typeface="+mn-lt"/>
              <a:ea typeface="Calibri"/>
              <a:cs typeface="Calibri"/>
              <a:sym typeface="Calibri"/>
            </a:endParaRPr>
          </a:p>
          <a:p>
            <a:pPr marL="0" marR="0" lvl="0" indent="-22860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mn-lt"/>
                <a:ea typeface="Calibri"/>
                <a:cs typeface="Calibri"/>
                <a:sym typeface="Calibri"/>
              </a:rPr>
              <a:t>To Do/To Say</a:t>
            </a: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Show slide</a:t>
            </a:r>
          </a:p>
          <a:p>
            <a:pPr marL="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When schools have a high degree of CTE, teachers give greater effort and show passion about teaching. They are persistent in the face of challenges and are more resilient when faced with failures. </a:t>
            </a:r>
          </a:p>
          <a:p>
            <a:pPr marL="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Within your table groups discuss ho</a:t>
            </a:r>
            <a:r>
              <a:rPr lang="en-US" dirty="0"/>
              <a:t>w</a:t>
            </a:r>
            <a:r>
              <a:rPr lang="en-US" sz="1200" b="0" i="0" u="none" strike="noStrike" cap="none" dirty="0">
                <a:solidFill>
                  <a:schemeClr val="dk1"/>
                </a:solidFill>
                <a:latin typeface="+mn-lt"/>
                <a:ea typeface="Calibri"/>
                <a:cs typeface="Calibri"/>
                <a:sym typeface="Calibri"/>
              </a:rPr>
              <a:t> these teacher characteristics could impact both student and teacher outcomes? Please share out after a few minutes.</a:t>
            </a:r>
            <a:endParaRPr lang="en-US" dirty="0"/>
          </a:p>
          <a:p>
            <a:pPr marL="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After listening to the share out, make sure they noted</a:t>
            </a:r>
            <a:r>
              <a:rPr lang="en-US" sz="1200" b="0" i="0" u="none" strike="noStrike" cap="none" baseline="0" dirty="0">
                <a:solidFill>
                  <a:schemeClr val="dk1"/>
                </a:solidFill>
                <a:latin typeface="+mn-lt"/>
                <a:ea typeface="Calibri"/>
                <a:cs typeface="Calibri"/>
                <a:sym typeface="Calibri"/>
              </a:rPr>
              <a:t> the following.</a:t>
            </a:r>
            <a:endParaRPr lang="en-US" sz="1200" b="0" i="0" u="none" strike="noStrike" cap="none" dirty="0">
              <a:solidFill>
                <a:schemeClr val="dk1"/>
              </a:solidFill>
              <a:latin typeface="+mn-lt"/>
              <a:ea typeface="Calibri"/>
              <a:cs typeface="Calibri"/>
              <a:sym typeface="Calibri"/>
            </a:endParaRPr>
          </a:p>
          <a:p>
            <a:pPr marL="0" marR="0" lvl="1" indent="-22860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Increased student achievement</a:t>
            </a:r>
          </a:p>
          <a:p>
            <a:pPr marL="0" marR="0" lvl="1" indent="-22860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Other affected outcomes linked are dropout/attendance rates</a:t>
            </a:r>
          </a:p>
          <a:p>
            <a:pPr marL="0" marR="0" lvl="1" indent="-22860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College attendance</a:t>
            </a:r>
          </a:p>
          <a:p>
            <a:pPr marL="0" marR="0" lvl="1" indent="-22860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Student course selection </a:t>
            </a:r>
          </a:p>
          <a:p>
            <a:pPr marL="0" marR="0" lvl="1" indent="-22860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Teacher satisfaction</a:t>
            </a:r>
          </a:p>
          <a:p>
            <a:pPr marL="0" marR="0" lvl="1" indent="-228600" algn="l" rtl="0">
              <a:lnSpc>
                <a:spcPct val="100000"/>
              </a:lnSpc>
              <a:spcBef>
                <a:spcPts val="0"/>
              </a:spcBef>
              <a:spcAft>
                <a:spcPts val="0"/>
              </a:spcAft>
              <a:buClr>
                <a:srgbClr val="000000"/>
              </a:buClr>
              <a:buSzPts val="1400"/>
              <a:buFont typeface="Arial" panose="020B0604020202020204" pitchFamily="34" charset="0"/>
              <a:buChar char="•"/>
            </a:pPr>
            <a:r>
              <a:rPr lang="en-US" sz="1200" b="0" i="0" u="none" strike="noStrike" cap="none" dirty="0">
                <a:solidFill>
                  <a:schemeClr val="dk1"/>
                </a:solidFill>
                <a:latin typeface="+mn-lt"/>
                <a:ea typeface="Calibri"/>
                <a:cs typeface="Calibri"/>
                <a:sym typeface="Calibri"/>
              </a:rPr>
              <a:t>Teacher learning &amp; innovation</a:t>
            </a: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mn-lt"/>
                <a:ea typeface="Calibri"/>
                <a:cs typeface="Calibri"/>
                <a:sym typeface="Calibri"/>
              </a:rPr>
              <a:t>References</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mn-lt"/>
                <a:ea typeface="Calibri"/>
                <a:cs typeface="Calibri"/>
                <a:sym typeface="Calibri"/>
              </a:rPr>
              <a:t>Brinson, D., &amp; Steiner, L. (2007). </a:t>
            </a:r>
            <a:r>
              <a:rPr lang="en-US" sz="1200" b="0" i="1" u="none" strike="noStrike" cap="none" dirty="0">
                <a:solidFill>
                  <a:schemeClr val="dk1"/>
                </a:solidFill>
                <a:effectLst/>
                <a:latin typeface="+mn-lt"/>
                <a:ea typeface="Calibri"/>
                <a:cs typeface="Calibri"/>
                <a:sym typeface="Calibri"/>
              </a:rPr>
              <a:t>Building collective efficacy: How leaders inspire teachers to achieve </a:t>
            </a:r>
            <a:r>
              <a:rPr lang="en-US" sz="1200" b="0" i="0" u="none" strike="noStrike" cap="none" dirty="0">
                <a:solidFill>
                  <a:schemeClr val="dk1"/>
                </a:solidFill>
                <a:effectLst/>
                <a:latin typeface="+mn-lt"/>
                <a:ea typeface="Calibri"/>
                <a:cs typeface="Calibri"/>
                <a:sym typeface="Calibri"/>
              </a:rPr>
              <a:t>(Issue Brief). Washington, DC: Center for Comprehensive School Reform and Improvement. Retrieved from </a:t>
            </a:r>
            <a:r>
              <a:rPr lang="en-US" sz="1200" b="0" i="0" u="sng" strike="noStrike" cap="none" dirty="0">
                <a:solidFill>
                  <a:schemeClr val="dk1"/>
                </a:solidFill>
                <a:effectLst/>
                <a:latin typeface="+mn-lt"/>
                <a:ea typeface="Calibri"/>
                <a:cs typeface="Calibri"/>
                <a:sym typeface="Calibri"/>
                <a:hlinkClick r:id="rId3"/>
              </a:rPr>
              <a:t>https://files.eric.ed.gov/fulltext/ED499254.pdf</a:t>
            </a:r>
            <a:endParaRPr lang="en-US" sz="1200" b="0" i="0" u="none" strike="noStrike" cap="none" dirty="0">
              <a:solidFill>
                <a:schemeClr val="dk1"/>
              </a:solidFill>
              <a:effectLst/>
              <a:latin typeface="+mn-lt"/>
              <a:ea typeface="Calibri"/>
              <a:cs typeface="Calibri"/>
              <a:sym typeface="Calibri"/>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effectLst/>
              <a:latin typeface="+mn-lt"/>
              <a:ea typeface="Calibri"/>
              <a:cs typeface="Calibri"/>
              <a:sym typeface="Calibri"/>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err="1">
                <a:solidFill>
                  <a:schemeClr val="dk1"/>
                </a:solidFill>
                <a:effectLst/>
                <a:latin typeface="+mn-lt"/>
                <a:ea typeface="Calibri"/>
                <a:cs typeface="Calibri"/>
                <a:sym typeface="Calibri"/>
              </a:rPr>
              <a:t>Donohoo</a:t>
            </a:r>
            <a:r>
              <a:rPr lang="en-US" sz="1200" b="0" i="0" u="none" strike="noStrike" cap="none" dirty="0">
                <a:solidFill>
                  <a:schemeClr val="dk1"/>
                </a:solidFill>
                <a:effectLst/>
                <a:latin typeface="+mn-lt"/>
                <a:ea typeface="Calibri"/>
                <a:cs typeface="Calibri"/>
                <a:sym typeface="Calibri"/>
              </a:rPr>
              <a:t>, J. (2018). Collective teacher efficacy research: Productive patterns of </a:t>
            </a:r>
            <a:r>
              <a:rPr lang="en-US" sz="1200" b="0" i="0" u="none" strike="noStrike" cap="none" dirty="0" err="1">
                <a:solidFill>
                  <a:schemeClr val="dk1"/>
                </a:solidFill>
                <a:effectLst/>
                <a:latin typeface="+mn-lt"/>
                <a:ea typeface="Calibri"/>
                <a:cs typeface="Calibri"/>
                <a:sym typeface="Calibri"/>
              </a:rPr>
              <a:t>behaviour</a:t>
            </a:r>
            <a:r>
              <a:rPr lang="en-US" sz="1200" b="0" i="0" u="none" strike="noStrike" cap="none" dirty="0">
                <a:solidFill>
                  <a:schemeClr val="dk1"/>
                </a:solidFill>
                <a:effectLst/>
                <a:latin typeface="+mn-lt"/>
                <a:ea typeface="Calibri"/>
                <a:cs typeface="Calibri"/>
                <a:sym typeface="Calibri"/>
              </a:rPr>
              <a:t> and other positive consequences. </a:t>
            </a:r>
            <a:r>
              <a:rPr lang="en-US" sz="1200" b="0" i="1" u="none" strike="noStrike" cap="none" dirty="0">
                <a:solidFill>
                  <a:schemeClr val="dk1"/>
                </a:solidFill>
                <a:effectLst/>
                <a:latin typeface="+mn-lt"/>
                <a:ea typeface="Calibri"/>
                <a:cs typeface="Calibri"/>
                <a:sym typeface="Calibri"/>
              </a:rPr>
              <a:t>Journal of Educational Change</a:t>
            </a:r>
            <a:r>
              <a:rPr lang="en-US" sz="1200" b="0" i="0" u="none" strike="noStrike" cap="none" dirty="0">
                <a:solidFill>
                  <a:schemeClr val="dk1"/>
                </a:solidFill>
                <a:effectLst/>
                <a:latin typeface="+mn-lt"/>
                <a:ea typeface="Calibri"/>
                <a:cs typeface="Calibri"/>
                <a:sym typeface="Calibri"/>
              </a:rPr>
              <a:t>, </a:t>
            </a:r>
            <a:r>
              <a:rPr lang="en-US" sz="1200" b="0" i="1" u="none" strike="noStrike" cap="none" dirty="0">
                <a:solidFill>
                  <a:schemeClr val="dk1"/>
                </a:solidFill>
                <a:effectLst/>
                <a:latin typeface="+mn-lt"/>
                <a:ea typeface="Calibri"/>
                <a:cs typeface="Calibri"/>
                <a:sym typeface="Calibri"/>
              </a:rPr>
              <a:t>19</a:t>
            </a:r>
            <a:r>
              <a:rPr lang="en-US" sz="1200" b="0" i="0" u="none" strike="noStrike" cap="none" dirty="0">
                <a:solidFill>
                  <a:schemeClr val="dk1"/>
                </a:solidFill>
                <a:effectLst/>
                <a:latin typeface="+mn-lt"/>
                <a:ea typeface="Calibri"/>
                <a:cs typeface="Calibri"/>
                <a:sym typeface="Calibri"/>
              </a:rPr>
              <a:t>(3), 323–345. </a:t>
            </a:r>
            <a:endParaRPr lang="en-US" sz="1200" b="0" i="0" u="none" strike="noStrike" cap="none" dirty="0">
              <a:solidFill>
                <a:srgbClr val="000000"/>
              </a:solidFill>
              <a:latin typeface="Arial"/>
              <a:ea typeface="Arial"/>
              <a:cs typeface="Arial"/>
              <a:sym typeface="Arial"/>
            </a:endParaRPr>
          </a:p>
          <a:p>
            <a:pPr marL="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23</a:t>
            </a:fld>
            <a:endParaRPr lang="en-US"/>
          </a:p>
        </p:txBody>
      </p:sp>
    </p:spTree>
    <p:extLst>
      <p:ext uri="{BB962C8B-B14F-4D97-AF65-F5344CB8AC3E}">
        <p14:creationId xmlns:p14="http://schemas.microsoft.com/office/powerpoint/2010/main" val="3403378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mn-lt"/>
                <a:ea typeface="Calibri"/>
                <a:cs typeface="Calibri"/>
                <a:sym typeface="Calibri"/>
              </a:rPr>
              <a:t>To Know</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mn-lt"/>
                <a:ea typeface="Calibri"/>
                <a:cs typeface="Calibri"/>
                <a:sym typeface="Calibri"/>
              </a:rPr>
              <a:t>This slide is hidden and may be used if participants need a review.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0" i="0" u="none" strike="noStrike" cap="none" dirty="0">
              <a:solidFill>
                <a:schemeClr val="dk1"/>
              </a:solidFill>
              <a:latin typeface="+mn-lt"/>
              <a:ea typeface="Calibri"/>
              <a:cs typeface="Calibri"/>
              <a:sym typeface="Calibri"/>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mn-lt"/>
                <a:ea typeface="Calibri"/>
                <a:cs typeface="Calibri"/>
                <a:sym typeface="Calibri"/>
              </a:rPr>
              <a:t>There are also consequences of having low CTE for teachers. </a:t>
            </a:r>
          </a:p>
          <a:p>
            <a:pPr marL="0" marR="0" lvl="0" indent="-228600" algn="l" rtl="0">
              <a:lnSpc>
                <a:spcPct val="100000"/>
              </a:lnSpc>
              <a:spcBef>
                <a:spcPts val="0"/>
              </a:spcBef>
              <a:spcAft>
                <a:spcPts val="0"/>
              </a:spcAft>
              <a:buClr>
                <a:srgbClr val="000000"/>
              </a:buClr>
              <a:buSzPts val="1400"/>
              <a:buFont typeface="Arial"/>
              <a:buNone/>
            </a:pPr>
            <a:endParaRPr lang="en-US" dirty="0"/>
          </a:p>
          <a:p>
            <a:pPr marL="0" marR="0" lvl="0" indent="-22860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mn-lt"/>
                <a:ea typeface="Calibri"/>
                <a:cs typeface="Calibri"/>
                <a:sym typeface="Calibri"/>
              </a:rPr>
              <a:t>To Do/To Say</a:t>
            </a: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Show Slide</a:t>
            </a:r>
            <a:endParaRPr lang="en-US" dirty="0"/>
          </a:p>
          <a:p>
            <a:pPr marL="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pPr marL="0" marR="0" lvl="0" indent="-22860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These are things that lead to teachers not wanting to be involved in the decision making/problem solving process in schools. Can you think of others? This will lead to the opposite of having high CTE.</a:t>
            </a:r>
          </a:p>
          <a:p>
            <a:pPr marL="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latin typeface="+mn-lt"/>
                <a:ea typeface="Calibri"/>
                <a:cs typeface="Calibri"/>
                <a:sym typeface="Calibri"/>
              </a:rPr>
              <a:t>References</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err="1">
                <a:solidFill>
                  <a:schemeClr val="dk1"/>
                </a:solidFill>
                <a:effectLst/>
                <a:latin typeface="+mn-lt"/>
                <a:ea typeface="Calibri"/>
                <a:cs typeface="Calibri"/>
                <a:sym typeface="Calibri"/>
              </a:rPr>
              <a:t>Donohoo</a:t>
            </a:r>
            <a:r>
              <a:rPr lang="en-US" sz="1200" b="0" i="0" u="none" strike="noStrike" cap="none" dirty="0">
                <a:solidFill>
                  <a:schemeClr val="dk1"/>
                </a:solidFill>
                <a:effectLst/>
                <a:latin typeface="+mn-lt"/>
                <a:ea typeface="Calibri"/>
                <a:cs typeface="Calibri"/>
                <a:sym typeface="Calibri"/>
              </a:rPr>
              <a:t>, J. (2017). </a:t>
            </a:r>
            <a:r>
              <a:rPr lang="en-US" sz="1200" b="0" i="1" u="none" strike="noStrike" cap="none" dirty="0">
                <a:solidFill>
                  <a:schemeClr val="dk1"/>
                </a:solidFill>
                <a:effectLst/>
                <a:latin typeface="+mn-lt"/>
                <a:ea typeface="Calibri"/>
                <a:cs typeface="Calibri"/>
                <a:sym typeface="Calibri"/>
              </a:rPr>
              <a:t>Collective efficacy: How educators’ beliefs impact student learning. </a:t>
            </a:r>
            <a:r>
              <a:rPr lang="en-US" sz="1200" b="0" i="0" u="none" strike="noStrike" cap="none" dirty="0">
                <a:solidFill>
                  <a:schemeClr val="dk1"/>
                </a:solidFill>
                <a:effectLst/>
                <a:latin typeface="+mn-lt"/>
                <a:ea typeface="Calibri"/>
                <a:cs typeface="Calibri"/>
                <a:sym typeface="Calibri"/>
              </a:rPr>
              <a:t>Thousand Oaks, CA: Corwin. </a:t>
            </a:r>
          </a:p>
          <a:p>
            <a:pPr marL="457200" marR="0" lvl="0" indent="-22860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24</a:t>
            </a:fld>
            <a:endParaRPr lang="en-US"/>
          </a:p>
        </p:txBody>
      </p:sp>
    </p:spTree>
    <p:extLst>
      <p:ext uri="{BB962C8B-B14F-4D97-AF65-F5344CB8AC3E}">
        <p14:creationId xmlns:p14="http://schemas.microsoft.com/office/powerpoint/2010/main" val="2148259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4841" defTabSz="939363">
              <a:buClr>
                <a:srgbClr val="000000"/>
              </a:buClr>
              <a:buSzPts val="1400"/>
              <a:defRPr/>
            </a:pPr>
            <a:r>
              <a:rPr lang="en-US" b="1" dirty="0">
                <a:solidFill>
                  <a:schemeClr val="dk1"/>
                </a:solidFill>
                <a:ea typeface="Calibri"/>
                <a:cs typeface="Calibri"/>
                <a:sym typeface="Calibri"/>
              </a:rPr>
              <a:t>To Know</a:t>
            </a:r>
          </a:p>
          <a:p>
            <a:pPr marL="0" marR="0" lvl="0" indent="-234841" algn="l" defTabSz="939363" rtl="0" eaLnBrk="1" fontAlgn="auto" latinLnBrk="0" hangingPunct="1">
              <a:lnSpc>
                <a:spcPct val="100000"/>
              </a:lnSpc>
              <a:spcBef>
                <a:spcPts val="0"/>
              </a:spcBef>
              <a:spcAft>
                <a:spcPts val="0"/>
              </a:spcAft>
              <a:buClr>
                <a:srgbClr val="000000"/>
              </a:buClr>
              <a:buSzPts val="1400"/>
              <a:buFontTx/>
              <a:buNone/>
              <a:tabLst/>
              <a:defRPr/>
            </a:pPr>
            <a:r>
              <a:rPr lang="en-US" sz="1200" b="0" i="0" u="none" strike="noStrike" cap="none" dirty="0">
                <a:solidFill>
                  <a:schemeClr val="dk1"/>
                </a:solidFill>
                <a:latin typeface="+mn-lt"/>
                <a:ea typeface="Calibri"/>
                <a:cs typeface="Calibri"/>
                <a:sym typeface="Calibri"/>
              </a:rPr>
              <a:t>This slide is hidden and may be used if participants need a review. </a:t>
            </a:r>
          </a:p>
          <a:p>
            <a:pPr indent="-234841" defTabSz="939363">
              <a:buClr>
                <a:srgbClr val="000000"/>
              </a:buClr>
              <a:buSzPts val="1400"/>
              <a:defRPr/>
            </a:pPr>
            <a:endParaRPr lang="en-US" dirty="0">
              <a:solidFill>
                <a:schemeClr val="dk1"/>
              </a:solidFill>
              <a:ea typeface="Calibri"/>
              <a:cs typeface="Calibri"/>
              <a:sym typeface="Calibri"/>
            </a:endParaRPr>
          </a:p>
          <a:p>
            <a:pPr indent="-234841" defTabSz="939363">
              <a:buClr>
                <a:srgbClr val="000000"/>
              </a:buClr>
              <a:buSzPts val="1400"/>
              <a:defRPr/>
            </a:pPr>
            <a:r>
              <a:rPr lang="en-US" dirty="0">
                <a:solidFill>
                  <a:schemeClr val="dk1"/>
                </a:solidFill>
                <a:ea typeface="Calibri"/>
                <a:cs typeface="Calibri"/>
                <a:sym typeface="Calibri"/>
              </a:rPr>
              <a:t>High CTE within schools has a positive impact.</a:t>
            </a:r>
            <a:r>
              <a:rPr lang="en-US" dirty="0"/>
              <a:t> </a:t>
            </a:r>
          </a:p>
          <a:p>
            <a:pPr indent="-234841" defTabSz="939363">
              <a:buClr>
                <a:srgbClr val="000000"/>
              </a:buClr>
              <a:buSzPts val="1400"/>
              <a:defRPr/>
            </a:pPr>
            <a:endParaRPr lang="en-US" dirty="0">
              <a:solidFill>
                <a:schemeClr val="dk1"/>
              </a:solidFill>
              <a:ea typeface="Calibri"/>
              <a:cs typeface="Calibri"/>
              <a:sym typeface="Calibri"/>
            </a:endParaRPr>
          </a:p>
          <a:p>
            <a:pPr indent="-234841">
              <a:buClr>
                <a:srgbClr val="000000"/>
              </a:buClr>
              <a:buSzPts val="1400"/>
            </a:pPr>
            <a:r>
              <a:rPr lang="en-US" b="1" dirty="0">
                <a:solidFill>
                  <a:schemeClr val="dk1"/>
                </a:solidFill>
                <a:ea typeface="Calibri"/>
                <a:cs typeface="Calibri"/>
                <a:sym typeface="Calibri"/>
              </a:rPr>
              <a:t>To Do</a:t>
            </a:r>
          </a:p>
          <a:p>
            <a:pPr indent="-234841">
              <a:buClr>
                <a:srgbClr val="000000"/>
              </a:buClr>
              <a:buSzPts val="1400"/>
            </a:pPr>
            <a:r>
              <a:rPr lang="en-US" dirty="0">
                <a:solidFill>
                  <a:schemeClr val="dk1"/>
                </a:solidFill>
                <a:ea typeface="Calibri"/>
                <a:cs typeface="Calibri"/>
                <a:sym typeface="Calibri"/>
              </a:rPr>
              <a:t>Show slide</a:t>
            </a:r>
          </a:p>
          <a:p>
            <a:pPr indent="-234841">
              <a:buClr>
                <a:srgbClr val="000000"/>
              </a:buClr>
              <a:buSzPts val="1400"/>
            </a:pPr>
            <a:endParaRPr lang="en-US" dirty="0">
              <a:solidFill>
                <a:schemeClr val="dk1"/>
              </a:solidFill>
              <a:ea typeface="Calibri"/>
              <a:cs typeface="Calibri"/>
              <a:sym typeface="Calibri"/>
            </a:endParaRPr>
          </a:p>
          <a:p>
            <a:pPr indent="-234841">
              <a:buClr>
                <a:srgbClr val="000000"/>
              </a:buClr>
              <a:buSzPts val="1400"/>
            </a:pPr>
            <a:r>
              <a:rPr lang="en-US" dirty="0">
                <a:solidFill>
                  <a:schemeClr val="dk1"/>
                </a:solidFill>
                <a:ea typeface="Calibri"/>
                <a:cs typeface="Calibri"/>
                <a:sym typeface="Calibri"/>
              </a:rPr>
              <a:t>Principals and district leaders should turn their attention to improving CTE because it has an impressive list of positive consequences, including… </a:t>
            </a:r>
          </a:p>
          <a:p>
            <a:pPr indent="-234841">
              <a:buClr>
                <a:srgbClr val="000000"/>
              </a:buClr>
              <a:buSzPts val="1400"/>
            </a:pPr>
            <a:endParaRPr lang="en-US" dirty="0">
              <a:solidFill>
                <a:schemeClr val="dk1"/>
              </a:solidFill>
              <a:ea typeface="Calibri"/>
              <a:cs typeface="Calibri"/>
              <a:sym typeface="Calibri"/>
            </a:endParaRPr>
          </a:p>
          <a:p>
            <a:pPr indent="-234841">
              <a:buClr>
                <a:srgbClr val="000000"/>
              </a:buClr>
              <a:buSzPts val="1400"/>
            </a:pPr>
            <a:r>
              <a:rPr lang="en-US" b="1" dirty="0">
                <a:solidFill>
                  <a:schemeClr val="dk1"/>
                </a:solidFill>
                <a:ea typeface="Calibri"/>
                <a:cs typeface="Calibri"/>
                <a:sym typeface="Calibri"/>
              </a:rPr>
              <a:t>References</a:t>
            </a:r>
          </a:p>
          <a:p>
            <a:pPr indent="-234841">
              <a:buClr>
                <a:srgbClr val="000000"/>
              </a:buClr>
              <a:buSzPts val="1400"/>
            </a:pPr>
            <a:r>
              <a:rPr lang="en-US" dirty="0">
                <a:solidFill>
                  <a:schemeClr val="dk1"/>
                </a:solidFill>
                <a:ea typeface="Calibri"/>
                <a:cs typeface="Calibri"/>
                <a:sym typeface="Calibri"/>
              </a:rPr>
              <a:t>Brinson, D., &amp; Steiner, L. (2007). </a:t>
            </a:r>
            <a:r>
              <a:rPr lang="en-US" i="1" dirty="0">
                <a:solidFill>
                  <a:schemeClr val="dk1"/>
                </a:solidFill>
                <a:ea typeface="Calibri"/>
                <a:cs typeface="Calibri"/>
                <a:sym typeface="Calibri"/>
              </a:rPr>
              <a:t>Building collective efficacy: How leaders inspire teachers to achieve </a:t>
            </a:r>
            <a:r>
              <a:rPr lang="en-US" dirty="0">
                <a:solidFill>
                  <a:schemeClr val="dk1"/>
                </a:solidFill>
                <a:ea typeface="Calibri"/>
                <a:cs typeface="Calibri"/>
                <a:sym typeface="Calibri"/>
              </a:rPr>
              <a:t>(Issue Brief). Washington, DC: Center for Comprehensive School Reform and Improvement. Retrieved from </a:t>
            </a:r>
            <a:r>
              <a:rPr lang="en-US" u="sng" dirty="0">
                <a:solidFill>
                  <a:schemeClr val="dk1"/>
                </a:solidFill>
                <a:ea typeface="Calibri"/>
                <a:cs typeface="Calibri"/>
                <a:sym typeface="Calibri"/>
                <a:hlinkClick r:id="rId3"/>
              </a:rPr>
              <a:t>https://files.eric.ed.gov/fulltext/ED499254.pdf</a:t>
            </a:r>
            <a:endParaRPr lang="en-US" dirty="0">
              <a:solidFill>
                <a:schemeClr val="dk1"/>
              </a:solidFill>
              <a:ea typeface="Calibri"/>
              <a:cs typeface="Calibri"/>
              <a:sym typeface="Calibri"/>
            </a:endParaRPr>
          </a:p>
          <a:p>
            <a:pPr indent="-234841">
              <a:buClr>
                <a:srgbClr val="000000"/>
              </a:buClr>
              <a:buSzPts val="1400"/>
            </a:pPr>
            <a:endParaRPr lang="en-US" dirty="0">
              <a:solidFill>
                <a:schemeClr val="dk1"/>
              </a:solidFill>
              <a:ea typeface="Calibri"/>
              <a:cs typeface="Calibri"/>
              <a:sym typeface="Calibri"/>
            </a:endParaRPr>
          </a:p>
          <a:p>
            <a:pPr indent="-234841" defTabSz="939363">
              <a:buClr>
                <a:srgbClr val="000000"/>
              </a:buClr>
              <a:buSzPts val="1400"/>
              <a:defRPr/>
            </a:pPr>
            <a:r>
              <a:rPr lang="en-US" dirty="0" err="1">
                <a:solidFill>
                  <a:schemeClr val="dk1"/>
                </a:solidFill>
                <a:ea typeface="Calibri"/>
                <a:cs typeface="Calibri"/>
                <a:sym typeface="Calibri"/>
              </a:rPr>
              <a:t>Donohoo</a:t>
            </a:r>
            <a:r>
              <a:rPr lang="en-US" dirty="0">
                <a:solidFill>
                  <a:schemeClr val="dk1"/>
                </a:solidFill>
                <a:ea typeface="Calibri"/>
                <a:cs typeface="Calibri"/>
                <a:sym typeface="Calibri"/>
              </a:rPr>
              <a:t>, J. (2018). Collective teacher efficacy research: Productive patterns of </a:t>
            </a:r>
            <a:r>
              <a:rPr lang="en-US" dirty="0" err="1">
                <a:solidFill>
                  <a:schemeClr val="dk1"/>
                </a:solidFill>
                <a:ea typeface="Calibri"/>
                <a:cs typeface="Calibri"/>
                <a:sym typeface="Calibri"/>
              </a:rPr>
              <a:t>behaviour</a:t>
            </a:r>
            <a:r>
              <a:rPr lang="en-US" dirty="0">
                <a:solidFill>
                  <a:schemeClr val="dk1"/>
                </a:solidFill>
                <a:ea typeface="Calibri"/>
                <a:cs typeface="Calibri"/>
                <a:sym typeface="Calibri"/>
              </a:rPr>
              <a:t> and other positive consequences. </a:t>
            </a:r>
            <a:r>
              <a:rPr lang="en-US" i="1" dirty="0">
                <a:solidFill>
                  <a:schemeClr val="dk1"/>
                </a:solidFill>
                <a:ea typeface="Calibri"/>
                <a:cs typeface="Calibri"/>
                <a:sym typeface="Calibri"/>
              </a:rPr>
              <a:t>Journal of Educational Change</a:t>
            </a:r>
            <a:r>
              <a:rPr lang="en-US" dirty="0">
                <a:solidFill>
                  <a:schemeClr val="dk1"/>
                </a:solidFill>
                <a:ea typeface="Calibri"/>
                <a:cs typeface="Calibri"/>
                <a:sym typeface="Calibri"/>
              </a:rPr>
              <a:t>, </a:t>
            </a:r>
            <a:r>
              <a:rPr lang="en-US" i="1" dirty="0">
                <a:solidFill>
                  <a:schemeClr val="dk1"/>
                </a:solidFill>
                <a:ea typeface="Calibri"/>
                <a:cs typeface="Calibri"/>
                <a:sym typeface="Calibri"/>
              </a:rPr>
              <a:t>19</a:t>
            </a:r>
            <a:r>
              <a:rPr lang="en-US" dirty="0">
                <a:solidFill>
                  <a:schemeClr val="dk1"/>
                </a:solidFill>
                <a:ea typeface="Calibri"/>
                <a:cs typeface="Calibri"/>
                <a:sym typeface="Calibri"/>
              </a:rPr>
              <a:t>(3), 323–345. </a:t>
            </a:r>
          </a:p>
          <a:p>
            <a:pPr indent="-234841">
              <a:buClr>
                <a:srgbClr val="000000"/>
              </a:buClr>
              <a:buSzPts val="1400"/>
            </a:pPr>
            <a:endParaRPr lang="en-US" dirty="0">
              <a:solidFill>
                <a:schemeClr val="dk1"/>
              </a:solidFill>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25</a:t>
            </a:fld>
            <a:endParaRPr lang="en-US"/>
          </a:p>
        </p:txBody>
      </p:sp>
    </p:spTree>
    <p:extLst>
      <p:ext uri="{BB962C8B-B14F-4D97-AF65-F5344CB8AC3E}">
        <p14:creationId xmlns:p14="http://schemas.microsoft.com/office/powerpoint/2010/main" val="3432254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solidFill>
                  <a:schemeClr val="dk1"/>
                </a:solidFill>
                <a:latin typeface="+mn-lt"/>
                <a:ea typeface="Calibri"/>
                <a:cs typeface="Calibri"/>
                <a:sym typeface="Calibri"/>
              </a:rPr>
              <a:t>To Know</a:t>
            </a:r>
          </a:p>
          <a:p>
            <a:pPr>
              <a:buClr>
                <a:srgbClr val="000000"/>
              </a:buClr>
              <a:buSzPts val="1400"/>
            </a:pPr>
            <a:r>
              <a:rPr lang="en-US" dirty="0">
                <a:solidFill>
                  <a:schemeClr val="dk1"/>
                </a:solidFill>
                <a:latin typeface="+mn-lt"/>
                <a:ea typeface="Calibri"/>
                <a:cs typeface="Calibri"/>
                <a:sym typeface="Calibri"/>
              </a:rPr>
              <a:t>Each of these t</a:t>
            </a:r>
            <a:r>
              <a:rPr lang="en-US" dirty="0"/>
              <a:t>opics </a:t>
            </a:r>
            <a:r>
              <a:rPr lang="en-US" dirty="0">
                <a:solidFill>
                  <a:schemeClr val="dk1"/>
                </a:solidFill>
                <a:latin typeface="+mn-lt"/>
                <a:ea typeface="Calibri"/>
                <a:cs typeface="Calibri"/>
                <a:sym typeface="Calibri"/>
              </a:rPr>
              <a:t>will be covered in focus modules but we are concentrating on A – Collaboration and Social Networks, which are ways to develop CTE.</a:t>
            </a:r>
            <a:endParaRPr lang="en-US" dirty="0"/>
          </a:p>
          <a:p>
            <a:pPr>
              <a:buClr>
                <a:srgbClr val="000000"/>
              </a:buClr>
              <a:buSzPts val="1400"/>
            </a:pPr>
            <a:endParaRPr lang="en-US" b="1" dirty="0">
              <a:solidFill>
                <a:schemeClr val="dk1"/>
              </a:solidFill>
              <a:latin typeface="+mn-lt"/>
              <a:ea typeface="Calibri"/>
              <a:cs typeface="Calibri"/>
              <a:sym typeface="Calibri"/>
            </a:endParaRPr>
          </a:p>
          <a:p>
            <a:pPr>
              <a:buClr>
                <a:srgbClr val="000000"/>
              </a:buClr>
              <a:buSzPts val="1400"/>
            </a:pPr>
            <a:r>
              <a:rPr lang="en-US" b="1" dirty="0">
                <a:solidFill>
                  <a:schemeClr val="dk1"/>
                </a:solidFill>
                <a:latin typeface="+mn-lt"/>
                <a:ea typeface="Calibri"/>
                <a:cs typeface="Calibri"/>
                <a:sym typeface="Calibri"/>
              </a:rPr>
              <a:t>To Do/Say</a:t>
            </a:r>
          </a:p>
          <a:p>
            <a:pPr>
              <a:buClr>
                <a:srgbClr val="000000"/>
              </a:buClr>
              <a:buSzPts val="1400"/>
            </a:pPr>
            <a:r>
              <a:rPr lang="en-US" dirty="0">
                <a:solidFill>
                  <a:schemeClr val="dk1"/>
                </a:solidFill>
                <a:latin typeface="+mn-lt"/>
                <a:ea typeface="Calibri"/>
                <a:cs typeface="Calibri"/>
                <a:sym typeface="Calibri"/>
              </a:rPr>
              <a:t>Show slide</a:t>
            </a:r>
            <a:endParaRPr lang="en-US" dirty="0"/>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dirty="0">
                <a:solidFill>
                  <a:schemeClr val="dk1"/>
                </a:solidFill>
                <a:latin typeface="+mn-lt"/>
                <a:ea typeface="Calibri"/>
                <a:cs typeface="Calibri"/>
                <a:sym typeface="Calibri"/>
              </a:rPr>
              <a:t>We will be discussing how Collaboration and Social Networks will have an impact on developing CTE.</a:t>
            </a:r>
          </a:p>
          <a:p>
            <a:endParaRPr lang="en-US" dirty="0"/>
          </a:p>
        </p:txBody>
      </p:sp>
      <p:sp>
        <p:nvSpPr>
          <p:cNvPr id="4" name="Slide Number Placeholder 3"/>
          <p:cNvSpPr>
            <a:spLocks noGrp="1"/>
          </p:cNvSpPr>
          <p:nvPr>
            <p:ph type="sldNum" sz="quarter" idx="5"/>
          </p:nvPr>
        </p:nvSpPr>
        <p:spPr/>
        <p:txBody>
          <a:bodyPr/>
          <a:lstStyle/>
          <a:p>
            <a:fld id="{58418293-C631-D549-903B-8D323DD6F968}" type="slidenum">
              <a:rPr lang="en-US" smtClean="0"/>
              <a:t>26</a:t>
            </a:fld>
            <a:endParaRPr lang="en-US"/>
          </a:p>
        </p:txBody>
      </p:sp>
    </p:spTree>
    <p:extLst>
      <p:ext uri="{BB962C8B-B14F-4D97-AF65-F5344CB8AC3E}">
        <p14:creationId xmlns:p14="http://schemas.microsoft.com/office/powerpoint/2010/main" val="1831303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buClr>
                <a:srgbClr val="000000"/>
              </a:buClr>
              <a:buSzPts val="1400"/>
              <a:defRPr/>
            </a:pPr>
            <a:r>
              <a:rPr lang="en-US" b="1" dirty="0">
                <a:latin typeface="+mn-lt"/>
                <a:ea typeface="Calibri"/>
                <a:cs typeface="Calibri"/>
                <a:sym typeface="Calibri"/>
              </a:rPr>
              <a:t>To Know</a:t>
            </a:r>
          </a:p>
          <a:p>
            <a:pPr defTabSz="939363">
              <a:buClr>
                <a:srgbClr val="000000"/>
              </a:buClr>
              <a:buSzPts val="1400"/>
              <a:defRPr/>
            </a:pPr>
            <a:r>
              <a:rPr lang="en-US" dirty="0">
                <a:latin typeface="+mn-lt"/>
                <a:ea typeface="Calibri"/>
                <a:cs typeface="Calibri"/>
                <a:sym typeface="Calibri"/>
              </a:rPr>
              <a:t>It is important to know/review the definitions on this slide and think about how Social Networks impact the different levels of efficacy. Depending on how recently the team has been through the base module, the presenter may use this slide only to review definitions and hide the following slides related to definitions. If using only this slide, please stop after each definition to have participants reflect on Social Networks as they relate to the different levels of efficacy. </a:t>
            </a:r>
            <a:r>
              <a:rPr lang="en-US" dirty="0">
                <a:highlight>
                  <a:srgbClr val="FFFFFF"/>
                </a:highlight>
                <a:ea typeface="Calibri"/>
                <a:cs typeface="Calibri"/>
                <a:sym typeface="Calibri"/>
              </a:rPr>
              <a:t> </a:t>
            </a:r>
            <a:endParaRPr lang="en-US" b="1" dirty="0">
              <a:ea typeface="Calibri"/>
              <a:cs typeface="Calibri"/>
              <a:sym typeface="Calibri"/>
            </a:endParaRPr>
          </a:p>
          <a:p>
            <a:pPr>
              <a:buClr>
                <a:srgbClr val="000000"/>
              </a:buClr>
              <a:buSzPts val="1400"/>
            </a:pPr>
            <a:endParaRPr lang="en-US" dirty="0">
              <a:latin typeface="+mn-lt"/>
              <a:ea typeface="Calibri"/>
              <a:cs typeface="Calibri"/>
              <a:sym typeface="Calibri"/>
            </a:endParaRPr>
          </a:p>
          <a:p>
            <a:pPr defTabSz="939363">
              <a:buClr>
                <a:srgbClr val="000000"/>
              </a:buClr>
              <a:buSzPts val="1400"/>
              <a:defRPr/>
            </a:pPr>
            <a:r>
              <a:rPr lang="en-US" b="1" dirty="0">
                <a:latin typeface="+mn-lt"/>
                <a:ea typeface="Calibri"/>
                <a:cs typeface="Calibri"/>
                <a:sym typeface="Calibri"/>
              </a:rPr>
              <a:t>To Do/Say</a:t>
            </a:r>
          </a:p>
          <a:p>
            <a:pPr defTabSz="939363">
              <a:buClr>
                <a:srgbClr val="000000"/>
              </a:buClr>
              <a:buSzPts val="1400"/>
              <a:defRPr/>
            </a:pPr>
            <a:r>
              <a:rPr lang="en-US" dirty="0">
                <a:latin typeface="+mn-lt"/>
                <a:ea typeface="Calibri"/>
                <a:cs typeface="Calibri"/>
                <a:sym typeface="Calibri"/>
              </a:rPr>
              <a:t>Distribute the handout “</a:t>
            </a:r>
            <a:r>
              <a:rPr lang="en-US" i="1" dirty="0">
                <a:latin typeface="+mn-lt"/>
                <a:ea typeface="Calibri"/>
                <a:cs typeface="Calibri"/>
                <a:sym typeface="Calibri"/>
              </a:rPr>
              <a:t>Efficacy Definitions and Decisions</a:t>
            </a:r>
            <a:r>
              <a:rPr lang="en-US" dirty="0">
                <a:latin typeface="+mn-lt"/>
                <a:ea typeface="Calibri"/>
                <a:cs typeface="Calibri"/>
                <a:sym typeface="Calibri"/>
              </a:rPr>
              <a:t>” to participants who will use it to document their initial thoughts on how Social Networks impact the different levels of efficacy. </a:t>
            </a:r>
            <a:endParaRPr lang="en-US" dirty="0"/>
          </a:p>
          <a:p>
            <a:pPr>
              <a:buClr>
                <a:srgbClr val="000000"/>
              </a:buClr>
              <a:buSzPts val="1400"/>
            </a:pPr>
            <a:endParaRPr lang="en-US" baseline="0" dirty="0">
              <a:solidFill>
                <a:schemeClr val="tx1"/>
              </a:solidFill>
            </a:endParaRPr>
          </a:p>
          <a:p>
            <a:pPr defTabSz="939363">
              <a:buClr>
                <a:srgbClr val="000000"/>
              </a:buClr>
              <a:buSzPts val="1400"/>
              <a:defRPr/>
            </a:pPr>
            <a:r>
              <a:rPr lang="en-US" dirty="0">
                <a:latin typeface="+mn-lt"/>
                <a:ea typeface="Calibri"/>
                <a:cs typeface="Calibri"/>
                <a:sym typeface="Calibri"/>
              </a:rPr>
              <a:t>We will go through the next slides and review quickly the definitions of efficacy. As you listen, think about how Collaboration and Social Networks relate to the different efficacy levels. You will then write your initial thoughts on how collaboration and social networks impact the different levels of efficacy.</a:t>
            </a:r>
            <a:endParaRPr lang="en-US" b="1"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58418293-C631-D549-903B-8D323DD6F968}" type="slidenum">
              <a:rPr lang="en-US" smtClean="0"/>
              <a:t>27</a:t>
            </a:fld>
            <a:endParaRPr lang="en-US"/>
          </a:p>
        </p:txBody>
      </p:sp>
    </p:spTree>
    <p:extLst>
      <p:ext uri="{BB962C8B-B14F-4D97-AF65-F5344CB8AC3E}">
        <p14:creationId xmlns:p14="http://schemas.microsoft.com/office/powerpoint/2010/main" val="2933237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solidFill>
                  <a:schemeClr val="dk1"/>
                </a:solidFill>
                <a:latin typeface="+mn-lt"/>
                <a:ea typeface="Calibri"/>
                <a:cs typeface="Calibri"/>
                <a:sym typeface="Calibri"/>
              </a:rPr>
              <a:t>To Know</a:t>
            </a:r>
          </a:p>
          <a:p>
            <a:pPr>
              <a:buClr>
                <a:srgbClr val="000000"/>
              </a:buClr>
              <a:buSzPts val="1400"/>
            </a:pPr>
            <a:r>
              <a:rPr lang="en-US" dirty="0">
                <a:solidFill>
                  <a:schemeClr val="dk1"/>
                </a:solidFill>
                <a:latin typeface="+mn-lt"/>
                <a:ea typeface="Calibri"/>
                <a:cs typeface="Calibri"/>
                <a:sym typeface="Calibri"/>
              </a:rPr>
              <a:t>The general definition of efficacy</a:t>
            </a:r>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b="1" dirty="0">
                <a:solidFill>
                  <a:schemeClr val="dk1"/>
                </a:solidFill>
                <a:latin typeface="+mn-lt"/>
                <a:ea typeface="Calibri"/>
                <a:cs typeface="Calibri"/>
                <a:sym typeface="Calibri"/>
              </a:rPr>
              <a:t>To Do/Say</a:t>
            </a:r>
          </a:p>
          <a:p>
            <a:pPr>
              <a:buClr>
                <a:srgbClr val="000000"/>
              </a:buClr>
              <a:buSzPts val="1400"/>
            </a:pPr>
            <a:r>
              <a:rPr lang="en-US" dirty="0">
                <a:solidFill>
                  <a:schemeClr val="dk1"/>
                </a:solidFill>
                <a:latin typeface="+mn-lt"/>
                <a:ea typeface="Calibri"/>
                <a:cs typeface="Calibri"/>
                <a:sym typeface="Calibri"/>
              </a:rPr>
              <a:t>Make sure teachers complete the handout as they go through the definitions. Discuss the definition.</a:t>
            </a:r>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dirty="0">
                <a:solidFill>
                  <a:schemeClr val="dk1"/>
                </a:solidFill>
                <a:latin typeface="+mn-lt"/>
                <a:ea typeface="Calibri"/>
                <a:cs typeface="Calibri"/>
                <a:sym typeface="Calibri"/>
              </a:rPr>
              <a:t>Please complete the handout describing your initial thoughts on how Collaboration and Social Networks impact efficacy.</a:t>
            </a:r>
          </a:p>
          <a:p>
            <a:pPr>
              <a:buClr>
                <a:srgbClr val="000000"/>
              </a:buClr>
              <a:buSzPts val="1400"/>
            </a:pPr>
            <a:endParaRPr lang="en-US" dirty="0">
              <a:solidFill>
                <a:schemeClr val="dk1"/>
              </a:solidFill>
              <a:latin typeface="+mn-lt"/>
              <a:ea typeface="Calibri"/>
              <a:cs typeface="Calibri"/>
              <a:sym typeface="Calibri"/>
            </a:endParaRP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24984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solidFill>
                  <a:schemeClr val="dk1"/>
                </a:solidFill>
                <a:latin typeface="+mn-lt"/>
                <a:ea typeface="Calibri"/>
                <a:cs typeface="Calibri"/>
                <a:sym typeface="Calibri"/>
              </a:rPr>
              <a:t>To Know</a:t>
            </a:r>
          </a:p>
          <a:p>
            <a:pPr>
              <a:buClr>
                <a:srgbClr val="000000"/>
              </a:buClr>
              <a:buSzPts val="1400"/>
            </a:pPr>
            <a:r>
              <a:rPr lang="en-US" dirty="0">
                <a:solidFill>
                  <a:schemeClr val="dk1"/>
                </a:solidFill>
                <a:latin typeface="+mn-lt"/>
                <a:ea typeface="Calibri"/>
                <a:cs typeface="Calibri"/>
                <a:sym typeface="Calibri"/>
              </a:rPr>
              <a:t>The definition of self-efficacy</a:t>
            </a:r>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b="1" dirty="0">
                <a:solidFill>
                  <a:schemeClr val="dk1"/>
                </a:solidFill>
                <a:latin typeface="+mn-lt"/>
                <a:ea typeface="Calibri"/>
                <a:cs typeface="Calibri"/>
                <a:sym typeface="Calibri"/>
              </a:rPr>
              <a:t>To Do/Say</a:t>
            </a:r>
          </a:p>
          <a:p>
            <a:pPr>
              <a:buClr>
                <a:srgbClr val="000000"/>
              </a:buClr>
              <a:buSzPts val="1400"/>
            </a:pPr>
            <a:r>
              <a:rPr lang="en-US" dirty="0">
                <a:solidFill>
                  <a:schemeClr val="dk1"/>
                </a:solidFill>
                <a:latin typeface="+mn-lt"/>
                <a:ea typeface="Calibri"/>
                <a:cs typeface="Calibri"/>
                <a:sym typeface="Calibri"/>
              </a:rPr>
              <a:t>Make sure teachers complete the handouts as we go through the definitions.</a:t>
            </a:r>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dirty="0">
                <a:solidFill>
                  <a:schemeClr val="dk1"/>
                </a:solidFill>
                <a:latin typeface="+mn-lt"/>
                <a:ea typeface="Calibri"/>
                <a:cs typeface="Calibri"/>
                <a:sym typeface="Calibri"/>
              </a:rPr>
              <a:t>Please complete the handout describing your initial thoughts on how Collaboration and Social Networks impact self-efficacy.</a:t>
            </a:r>
            <a:endParaRPr lang="en-US" dirty="0">
              <a:highlight>
                <a:srgbClr val="FFFFFF"/>
              </a:highlight>
            </a:endParaRPr>
          </a:p>
          <a:p>
            <a:pPr>
              <a:buClr>
                <a:srgbClr val="000000"/>
              </a:buClr>
              <a:buSzPts val="1400"/>
            </a:pPr>
            <a:endParaRPr lang="en-US" b="0" dirty="0"/>
          </a:p>
          <a:p>
            <a:pPr>
              <a:buClr>
                <a:srgbClr val="000000"/>
              </a:buClr>
              <a:buSzPts val="1400"/>
            </a:pPr>
            <a:r>
              <a:rPr lang="en-US" b="1" dirty="0">
                <a:solidFill>
                  <a:schemeClr val="dk1"/>
                </a:solidFill>
                <a:latin typeface="+mn-lt"/>
                <a:ea typeface="Calibri"/>
                <a:cs typeface="Calibri"/>
                <a:sym typeface="Calibri"/>
              </a:rPr>
              <a:t>References</a:t>
            </a:r>
          </a:p>
          <a:p>
            <a:pPr defTabSz="939363">
              <a:buClr>
                <a:srgbClr val="000000"/>
              </a:buClr>
              <a:buSzPts val="1400"/>
              <a:defRPr/>
            </a:pPr>
            <a:r>
              <a:rPr lang="en-US" dirty="0"/>
              <a:t>Bandura, A. (1986). The explanatory and predictive scope of self-efficacy theory. </a:t>
            </a:r>
            <a:r>
              <a:rPr lang="en-US" i="1" dirty="0"/>
              <a:t>Journal of Social and Clinical Psychology, Special Issue: Self-Efficacy Theory in Contemporary Psychology</a:t>
            </a:r>
            <a:r>
              <a:rPr lang="en-US" dirty="0"/>
              <a:t>, </a:t>
            </a:r>
            <a:r>
              <a:rPr lang="en-US" i="1" dirty="0"/>
              <a:t>4, </a:t>
            </a:r>
            <a:r>
              <a:rPr lang="en-US" dirty="0"/>
              <a:t>359-373.</a:t>
            </a:r>
          </a:p>
          <a:p>
            <a:pPr>
              <a:buClr>
                <a:srgbClr val="000000"/>
              </a:buClr>
              <a:buSzPts val="1400"/>
            </a:pPr>
            <a:endParaRPr lang="en-US" dirty="0"/>
          </a:p>
          <a:p>
            <a:pPr>
              <a:buClr>
                <a:srgbClr val="000000"/>
              </a:buClr>
              <a:buSzPts val="1400"/>
            </a:pPr>
            <a:endParaRPr lang="en-US" b="1"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29</a:t>
            </a:fld>
            <a:endParaRPr lang="en-US"/>
          </a:p>
        </p:txBody>
      </p:sp>
    </p:spTree>
    <p:extLst>
      <p:ext uri="{BB962C8B-B14F-4D97-AF65-F5344CB8AC3E}">
        <p14:creationId xmlns:p14="http://schemas.microsoft.com/office/powerpoint/2010/main" val="1703740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buClr>
                <a:srgbClr val="000000"/>
              </a:buClr>
              <a:buSzPts val="1400"/>
              <a:defRPr/>
            </a:pPr>
            <a:r>
              <a:rPr lang="en-US" b="1" dirty="0">
                <a:solidFill>
                  <a:schemeClr val="dk1"/>
                </a:solidFill>
                <a:latin typeface="+mn-lt"/>
                <a:ea typeface="Calibri"/>
                <a:cs typeface="Calibri"/>
                <a:sym typeface="Calibri"/>
              </a:rPr>
              <a:t>To Know</a:t>
            </a:r>
          </a:p>
          <a:p>
            <a:pPr defTabSz="939363">
              <a:buClr>
                <a:srgbClr val="000000"/>
              </a:buClr>
              <a:buSzPts val="1400"/>
              <a:defRPr/>
            </a:pPr>
            <a:r>
              <a:rPr lang="en-US" dirty="0">
                <a:solidFill>
                  <a:schemeClr val="dk1"/>
                </a:solidFill>
                <a:latin typeface="+mn-lt"/>
                <a:ea typeface="Calibri"/>
                <a:cs typeface="Calibri"/>
                <a:sym typeface="Calibri"/>
              </a:rPr>
              <a:t>The definition of teacher efficacy</a:t>
            </a:r>
            <a:endParaRPr lang="en-US" dirty="0"/>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b="1" dirty="0">
                <a:solidFill>
                  <a:schemeClr val="dk1"/>
                </a:solidFill>
                <a:latin typeface="+mn-lt"/>
                <a:ea typeface="Calibri"/>
                <a:cs typeface="Calibri"/>
                <a:sym typeface="Calibri"/>
              </a:rPr>
              <a:t>To Do/Say</a:t>
            </a:r>
          </a:p>
          <a:p>
            <a:pPr>
              <a:buClr>
                <a:srgbClr val="000000"/>
              </a:buClr>
              <a:buSzPts val="1400"/>
            </a:pPr>
            <a:r>
              <a:rPr lang="en-US" dirty="0">
                <a:solidFill>
                  <a:schemeClr val="dk1"/>
                </a:solidFill>
                <a:latin typeface="+mn-lt"/>
                <a:ea typeface="Calibri"/>
                <a:cs typeface="Calibri"/>
                <a:sym typeface="Calibri"/>
              </a:rPr>
              <a:t>Make sure teachers complete the handouts as we go through the definitions. </a:t>
            </a:r>
          </a:p>
          <a:p>
            <a:pPr>
              <a:buClr>
                <a:srgbClr val="000000"/>
              </a:buClr>
              <a:buSzPts val="1400"/>
            </a:pPr>
            <a:endParaRPr lang="en-US" dirty="0"/>
          </a:p>
          <a:p>
            <a:pPr>
              <a:buClr>
                <a:schemeClr val="accent2"/>
              </a:buClr>
              <a:buSzPts val="3200"/>
            </a:pPr>
            <a:r>
              <a:rPr lang="en-US" sz="3300" dirty="0">
                <a:solidFill>
                  <a:schemeClr val="dk1"/>
                </a:solidFill>
                <a:latin typeface="Questrial"/>
                <a:ea typeface="Questrial"/>
                <a:cs typeface="Questrial"/>
                <a:sym typeface="Questrial"/>
              </a:rPr>
              <a:t>Teachers with a stronger sense of efficacy</a:t>
            </a:r>
            <a:endParaRPr lang="en-US" dirty="0">
              <a:solidFill>
                <a:schemeClr val="dk1"/>
              </a:solidFill>
              <a:latin typeface="+mn-lt"/>
              <a:ea typeface="Questrial"/>
              <a:cs typeface="Calibri"/>
              <a:sym typeface="Calibri"/>
            </a:endParaRPr>
          </a:p>
          <a:p>
            <a:pPr marL="821943" lvl="1" indent="-352261">
              <a:buClr>
                <a:schemeClr val="accent2"/>
              </a:buClr>
              <a:buSzPts val="3200"/>
              <a:buFont typeface="Wingdings" panose="05000000000000000000" pitchFamily="2" charset="2"/>
              <a:buChar char="§"/>
            </a:pPr>
            <a:r>
              <a:rPr lang="en-US" sz="2500" dirty="0">
                <a:solidFill>
                  <a:schemeClr val="dk1"/>
                </a:solidFill>
                <a:latin typeface="+mn-lt"/>
                <a:ea typeface="Calibri"/>
                <a:cs typeface="Calibri"/>
                <a:sym typeface="Calibri"/>
              </a:rPr>
              <a:t>tend to exhibit </a:t>
            </a:r>
            <a:r>
              <a:rPr lang="en-US" sz="2500" b="1" dirty="0">
                <a:solidFill>
                  <a:schemeClr val="dk1"/>
                </a:solidFill>
                <a:latin typeface="+mn-lt"/>
                <a:ea typeface="Calibri"/>
                <a:cs typeface="Calibri"/>
                <a:sym typeface="Calibri"/>
              </a:rPr>
              <a:t>greater levels of planning and organization</a:t>
            </a:r>
            <a:r>
              <a:rPr lang="en-US" sz="2500" dirty="0">
                <a:solidFill>
                  <a:schemeClr val="dk1"/>
                </a:solidFill>
                <a:latin typeface="+mn-lt"/>
                <a:ea typeface="Calibri"/>
                <a:cs typeface="Calibri"/>
                <a:sym typeface="Calibri"/>
              </a:rPr>
              <a:t>;</a:t>
            </a:r>
          </a:p>
          <a:p>
            <a:pPr marL="821943" lvl="1" indent="-352261">
              <a:buClr>
                <a:schemeClr val="accent2"/>
              </a:buClr>
              <a:buSzPts val="3200"/>
              <a:buFont typeface="Wingdings" panose="05000000000000000000" pitchFamily="2" charset="2"/>
              <a:buChar char="§"/>
            </a:pPr>
            <a:r>
              <a:rPr lang="en-US" sz="2500" dirty="0">
                <a:solidFill>
                  <a:schemeClr val="dk1"/>
                </a:solidFill>
                <a:latin typeface="+mn-lt"/>
                <a:ea typeface="Calibri"/>
                <a:cs typeface="Calibri"/>
                <a:sym typeface="Calibri"/>
              </a:rPr>
              <a:t>are </a:t>
            </a:r>
            <a:r>
              <a:rPr lang="en-US" sz="2500" b="1" dirty="0">
                <a:solidFill>
                  <a:schemeClr val="dk1"/>
                </a:solidFill>
                <a:latin typeface="+mn-lt"/>
                <a:ea typeface="Calibri"/>
                <a:cs typeface="Calibri"/>
                <a:sym typeface="Calibri"/>
              </a:rPr>
              <a:t>more open to new ideas </a:t>
            </a:r>
            <a:r>
              <a:rPr lang="en-US" sz="2500" dirty="0">
                <a:solidFill>
                  <a:schemeClr val="dk1"/>
                </a:solidFill>
                <a:latin typeface="+mn-lt"/>
                <a:ea typeface="Calibri"/>
                <a:cs typeface="Calibri"/>
                <a:sym typeface="Calibri"/>
              </a:rPr>
              <a:t>and are more willing to experiment with new methods to better meet the needs of their students;</a:t>
            </a:r>
          </a:p>
          <a:p>
            <a:pPr marL="821943" lvl="1" indent="-352261">
              <a:buClr>
                <a:schemeClr val="accent2"/>
              </a:buClr>
              <a:buSzPts val="3200"/>
              <a:buFont typeface="Wingdings" panose="05000000000000000000" pitchFamily="2" charset="2"/>
              <a:buChar char="§"/>
            </a:pPr>
            <a:r>
              <a:rPr lang="en-US" sz="2500" dirty="0">
                <a:solidFill>
                  <a:schemeClr val="dk1"/>
                </a:solidFill>
                <a:latin typeface="+mn-lt"/>
                <a:ea typeface="Calibri"/>
                <a:cs typeface="Calibri"/>
                <a:sym typeface="Calibri"/>
              </a:rPr>
              <a:t>are </a:t>
            </a:r>
            <a:r>
              <a:rPr lang="en-US" sz="2500" b="1" dirty="0">
                <a:solidFill>
                  <a:schemeClr val="dk1"/>
                </a:solidFill>
                <a:latin typeface="+mn-lt"/>
                <a:ea typeface="Calibri"/>
                <a:cs typeface="Calibri"/>
                <a:sym typeface="Calibri"/>
              </a:rPr>
              <a:t>more persistent and resilient </a:t>
            </a:r>
            <a:r>
              <a:rPr lang="en-US" sz="2500" dirty="0">
                <a:solidFill>
                  <a:schemeClr val="dk1"/>
                </a:solidFill>
                <a:latin typeface="+mn-lt"/>
                <a:ea typeface="Calibri"/>
                <a:cs typeface="Calibri"/>
                <a:sym typeface="Calibri"/>
              </a:rPr>
              <a:t>when things do not go smoothly;</a:t>
            </a:r>
          </a:p>
          <a:p>
            <a:pPr marL="821943" lvl="1" indent="-352261">
              <a:buClr>
                <a:schemeClr val="accent2"/>
              </a:buClr>
              <a:buSzPts val="3200"/>
              <a:buFont typeface="Wingdings" panose="05000000000000000000" pitchFamily="2" charset="2"/>
              <a:buChar char="§"/>
            </a:pPr>
            <a:r>
              <a:rPr lang="en-US" sz="2500" dirty="0">
                <a:solidFill>
                  <a:schemeClr val="dk1"/>
                </a:solidFill>
                <a:latin typeface="+mn-lt"/>
                <a:ea typeface="Calibri"/>
                <a:cs typeface="Calibri"/>
                <a:sym typeface="Calibri"/>
              </a:rPr>
              <a:t>are </a:t>
            </a:r>
            <a:r>
              <a:rPr lang="en-US" sz="2500" b="1" dirty="0">
                <a:solidFill>
                  <a:schemeClr val="dk1"/>
                </a:solidFill>
                <a:latin typeface="+mn-lt"/>
                <a:ea typeface="Calibri"/>
                <a:cs typeface="Calibri"/>
                <a:sym typeface="Calibri"/>
              </a:rPr>
              <a:t>less critical of students </a:t>
            </a:r>
            <a:r>
              <a:rPr lang="en-US" sz="2500" dirty="0">
                <a:solidFill>
                  <a:schemeClr val="dk1"/>
                </a:solidFill>
                <a:latin typeface="+mn-lt"/>
                <a:ea typeface="Calibri"/>
                <a:cs typeface="Calibri"/>
                <a:sym typeface="Calibri"/>
              </a:rPr>
              <a:t>when they make errors; and </a:t>
            </a:r>
          </a:p>
          <a:p>
            <a:pPr marL="821943" lvl="1" indent="-352261">
              <a:buClr>
                <a:schemeClr val="accent2"/>
              </a:buClr>
              <a:buSzPts val="3200"/>
              <a:buFont typeface="Wingdings" panose="05000000000000000000" pitchFamily="2" charset="2"/>
              <a:buChar char="§"/>
            </a:pPr>
            <a:r>
              <a:rPr lang="en-US" sz="2500" dirty="0">
                <a:solidFill>
                  <a:schemeClr val="dk1"/>
                </a:solidFill>
                <a:latin typeface="+mn-lt"/>
                <a:ea typeface="Calibri"/>
                <a:cs typeface="Calibri"/>
                <a:sym typeface="Calibri"/>
              </a:rPr>
              <a:t>are </a:t>
            </a:r>
            <a:r>
              <a:rPr lang="en-US" sz="2500" b="1" dirty="0">
                <a:solidFill>
                  <a:schemeClr val="dk1"/>
                </a:solidFill>
                <a:latin typeface="+mn-lt"/>
                <a:ea typeface="Calibri"/>
                <a:cs typeface="Calibri"/>
                <a:sym typeface="Calibri"/>
              </a:rPr>
              <a:t>less inclined to refer a difficult student </a:t>
            </a:r>
            <a:r>
              <a:rPr lang="en-US" sz="2500" dirty="0">
                <a:solidFill>
                  <a:schemeClr val="dk1"/>
                </a:solidFill>
                <a:latin typeface="+mn-lt"/>
                <a:ea typeface="Calibri"/>
                <a:cs typeface="Calibri"/>
                <a:sym typeface="Calibri"/>
              </a:rPr>
              <a:t>to special education.</a:t>
            </a:r>
            <a:endParaRPr lang="en-US" dirty="0">
              <a:solidFill>
                <a:schemeClr val="dk1"/>
              </a:solidFill>
              <a:latin typeface="+mn-lt"/>
              <a:ea typeface="Calibri"/>
              <a:cs typeface="Calibri"/>
              <a:sym typeface="Calibri"/>
            </a:endParaRPr>
          </a:p>
          <a:p>
            <a:pPr marL="763233" lvl="1" indent="-228317">
              <a:spcBef>
                <a:spcPts val="657"/>
              </a:spcBef>
              <a:buClr>
                <a:schemeClr val="accent2"/>
              </a:buClr>
              <a:buSzPts val="1800"/>
              <a:buFont typeface="Noto Sans Symbols"/>
              <a:buChar char="❑"/>
            </a:pPr>
            <a:endParaRPr lang="en-US" sz="2500" dirty="0">
              <a:solidFill>
                <a:schemeClr val="dk1"/>
              </a:solidFill>
              <a:latin typeface="+mn-lt"/>
              <a:ea typeface="Calibri"/>
              <a:cs typeface="Calibri"/>
              <a:sym typeface="Calibri"/>
            </a:endParaRPr>
          </a:p>
          <a:p>
            <a:pPr>
              <a:buClr>
                <a:srgbClr val="000000"/>
              </a:buClr>
              <a:buSzPts val="1400"/>
            </a:pPr>
            <a:r>
              <a:rPr lang="en-US" b="0" dirty="0"/>
              <a:t>Please complete the handout describing your initial thoughts on how Collaboration and Social Networks impact teacher efficacy.</a:t>
            </a:r>
          </a:p>
          <a:p>
            <a:pPr>
              <a:buClr>
                <a:srgbClr val="000000"/>
              </a:buClr>
              <a:buSzPts val="1400"/>
            </a:pPr>
            <a:endParaRPr lang="en-US" b="0" dirty="0"/>
          </a:p>
          <a:p>
            <a:pPr>
              <a:buClr>
                <a:srgbClr val="000000"/>
              </a:buClr>
              <a:buSzPts val="1400"/>
            </a:pPr>
            <a:r>
              <a:rPr lang="en-US" b="1" dirty="0"/>
              <a:t>References</a:t>
            </a:r>
          </a:p>
          <a:p>
            <a:pPr>
              <a:buClr>
                <a:srgbClr val="000000"/>
              </a:buClr>
              <a:buSzPts val="1400"/>
            </a:pPr>
            <a:r>
              <a:rPr lang="en-US" dirty="0" err="1">
                <a:solidFill>
                  <a:schemeClr val="dk1"/>
                </a:solidFill>
                <a:ea typeface="Calibri"/>
                <a:cs typeface="Calibri"/>
                <a:sym typeface="Calibri"/>
              </a:rPr>
              <a:t>Donohoo</a:t>
            </a:r>
            <a:r>
              <a:rPr lang="en-US" dirty="0">
                <a:solidFill>
                  <a:schemeClr val="dk1"/>
                </a:solidFill>
                <a:ea typeface="Calibri"/>
                <a:cs typeface="Calibri"/>
                <a:sym typeface="Calibri"/>
              </a:rPr>
              <a:t>, J. (2017). </a:t>
            </a:r>
            <a:r>
              <a:rPr lang="en-US" i="1" dirty="0">
                <a:solidFill>
                  <a:schemeClr val="dk1"/>
                </a:solidFill>
                <a:ea typeface="Calibri"/>
                <a:cs typeface="Calibri"/>
                <a:sym typeface="Calibri"/>
              </a:rPr>
              <a:t>Collective efficacy: How educators’ beliefs impact student learning. </a:t>
            </a:r>
            <a:r>
              <a:rPr lang="en-US" dirty="0">
                <a:solidFill>
                  <a:schemeClr val="dk1"/>
                </a:solidFill>
                <a:ea typeface="Calibri"/>
                <a:cs typeface="Calibri"/>
                <a:sym typeface="Calibri"/>
              </a:rPr>
              <a:t>Thousand Oaks, CA: Corwin. </a:t>
            </a:r>
          </a:p>
          <a:p>
            <a:pPr marL="0" lvl="1">
              <a:buClr>
                <a:srgbClr val="000000"/>
              </a:buClr>
              <a:buSzPts val="1400"/>
            </a:pPr>
            <a:endParaRPr lang="en-US" dirty="0">
              <a:solidFill>
                <a:schemeClr val="dk1"/>
              </a:solidFill>
              <a:ea typeface="Calibri"/>
              <a:cs typeface="Calibri"/>
              <a:sym typeface="Calibri"/>
            </a:endParaRPr>
          </a:p>
          <a:p>
            <a:pPr marL="440326" indent="-528392" defTabSz="469682"/>
            <a:r>
              <a:rPr lang="en-US" sz="2000" dirty="0">
                <a:ea typeface="Calibri"/>
                <a:cs typeface="Calibri" panose="020F0502020204030204" pitchFamily="34" charset="0"/>
                <a:sym typeface="Calibri"/>
              </a:rPr>
              <a:t>Hoy, A. W. (2004). Self-efficacy in college teaching. </a:t>
            </a:r>
            <a:r>
              <a:rPr lang="en-US" sz="2000" i="1" dirty="0">
                <a:ea typeface="Calibri"/>
                <a:cs typeface="Calibri" panose="020F0502020204030204" pitchFamily="34" charset="0"/>
                <a:sym typeface="Calibri"/>
              </a:rPr>
              <a:t>Essays on Teaching Excellence; Toward the Best in the Academy, 15</a:t>
            </a:r>
            <a:r>
              <a:rPr lang="en-US" sz="2000" dirty="0">
                <a:ea typeface="Calibri"/>
                <a:cs typeface="Calibri" panose="020F0502020204030204" pitchFamily="34" charset="0"/>
                <a:sym typeface="Calibri"/>
              </a:rPr>
              <a:t>(7). Retrieved from </a:t>
            </a:r>
            <a:r>
              <a:rPr lang="en-US" sz="2000" dirty="0">
                <a:ea typeface="Calibri"/>
                <a:cs typeface="Calibri" panose="020F0502020204030204" pitchFamily="34" charset="0"/>
                <a:sym typeface="Calibri"/>
                <a:hlinkClick r:id="rId3"/>
              </a:rPr>
              <a:t>https://cft.vanderbilt.edu/wp-content/uploads/sites/59/vol15no7_self_efficacy.htm</a:t>
            </a:r>
            <a:r>
              <a:rPr lang="en-US" sz="2000" dirty="0">
                <a:ea typeface="Calibri"/>
                <a:cs typeface="Calibri" panose="020F0502020204030204" pitchFamily="34" charset="0"/>
                <a:sym typeface="Calibri"/>
              </a:rPr>
              <a:t>   </a:t>
            </a:r>
          </a:p>
        </p:txBody>
      </p:sp>
      <p:sp>
        <p:nvSpPr>
          <p:cNvPr id="4" name="Slide Number Placeholder 3"/>
          <p:cNvSpPr>
            <a:spLocks noGrp="1"/>
          </p:cNvSpPr>
          <p:nvPr>
            <p:ph type="sldNum" sz="quarter" idx="5"/>
          </p:nvPr>
        </p:nvSpPr>
        <p:spPr/>
        <p:txBody>
          <a:bodyPr/>
          <a:lstStyle/>
          <a:p>
            <a:fld id="{2FC1790C-55D2-46A1-B73D-8A4A436DCF88}" type="slidenum">
              <a:rPr lang="en-US" smtClean="0"/>
              <a:t>30</a:t>
            </a:fld>
            <a:endParaRPr lang="en-US"/>
          </a:p>
        </p:txBody>
      </p:sp>
    </p:spTree>
    <p:extLst>
      <p:ext uri="{BB962C8B-B14F-4D97-AF65-F5344CB8AC3E}">
        <p14:creationId xmlns:p14="http://schemas.microsoft.com/office/powerpoint/2010/main" val="3596464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buClr>
                <a:srgbClr val="000000"/>
              </a:buClr>
              <a:buSzPts val="1400"/>
              <a:defRPr/>
            </a:pPr>
            <a:r>
              <a:rPr lang="en-US" b="1" dirty="0">
                <a:solidFill>
                  <a:schemeClr val="dk1"/>
                </a:solidFill>
                <a:latin typeface="+mn-lt"/>
                <a:ea typeface="Calibri"/>
                <a:cs typeface="Calibri"/>
                <a:sym typeface="Calibri"/>
              </a:rPr>
              <a:t>To Know</a:t>
            </a:r>
          </a:p>
          <a:p>
            <a:pPr defTabSz="939363">
              <a:buClr>
                <a:srgbClr val="000000"/>
              </a:buClr>
              <a:buSzPts val="1400"/>
              <a:defRPr/>
            </a:pPr>
            <a:r>
              <a:rPr lang="en-US" dirty="0">
                <a:solidFill>
                  <a:schemeClr val="dk1"/>
                </a:solidFill>
                <a:latin typeface="+mn-lt"/>
                <a:ea typeface="Calibri"/>
                <a:cs typeface="Calibri"/>
                <a:sym typeface="Calibri"/>
              </a:rPr>
              <a:t>The definition of collective efficacy</a:t>
            </a:r>
          </a:p>
          <a:p>
            <a:pPr defTabSz="939363">
              <a:buClr>
                <a:srgbClr val="000000"/>
              </a:buClr>
              <a:buSzPts val="1400"/>
              <a:defRPr/>
            </a:pPr>
            <a:endParaRPr lang="en-US" dirty="0">
              <a:solidFill>
                <a:schemeClr val="dk1"/>
              </a:solidFill>
              <a:latin typeface="+mn-lt"/>
              <a:ea typeface="Calibri"/>
              <a:cs typeface="Calibri"/>
              <a:sym typeface="Calibri"/>
            </a:endParaRPr>
          </a:p>
          <a:p>
            <a:pPr>
              <a:buClr>
                <a:srgbClr val="000000"/>
              </a:buClr>
              <a:buSzPts val="1400"/>
            </a:pPr>
            <a:r>
              <a:rPr lang="en-US" b="1" dirty="0">
                <a:solidFill>
                  <a:schemeClr val="dk1"/>
                </a:solidFill>
                <a:latin typeface="+mn-lt"/>
                <a:ea typeface="Calibri"/>
                <a:cs typeface="Calibri"/>
                <a:sym typeface="Calibri"/>
              </a:rPr>
              <a:t>To Do/Say</a:t>
            </a:r>
          </a:p>
          <a:p>
            <a:pPr>
              <a:buClr>
                <a:srgbClr val="000000"/>
              </a:buClr>
              <a:buSzPts val="1400"/>
            </a:pPr>
            <a:r>
              <a:rPr lang="en-US" dirty="0">
                <a:solidFill>
                  <a:schemeClr val="dk1"/>
                </a:solidFill>
                <a:latin typeface="+mn-lt"/>
                <a:ea typeface="Calibri"/>
                <a:cs typeface="Calibri"/>
                <a:sym typeface="Calibri"/>
              </a:rPr>
              <a:t>Make sure teachers complete the handouts as we go through the definitions.</a:t>
            </a:r>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dirty="0">
                <a:solidFill>
                  <a:schemeClr val="dk1"/>
                </a:solidFill>
                <a:latin typeface="+mn-lt"/>
                <a:ea typeface="Calibri"/>
                <a:cs typeface="Calibri"/>
                <a:sym typeface="Calibri"/>
              </a:rPr>
              <a:t>Please complete the handout describing your initial thoughts on how Collaboration and Social Networks impact collective efficacy.</a:t>
            </a:r>
          </a:p>
          <a:p>
            <a:pPr>
              <a:buClr>
                <a:srgbClr val="000000"/>
              </a:buClr>
              <a:buSzPts val="1400"/>
            </a:pPr>
            <a:endParaRPr lang="en-US" b="0" dirty="0"/>
          </a:p>
          <a:p>
            <a:pPr>
              <a:buClr>
                <a:srgbClr val="000000"/>
              </a:buClr>
              <a:buSzPts val="1400"/>
            </a:pPr>
            <a:r>
              <a:rPr lang="en-US" b="1" dirty="0">
                <a:solidFill>
                  <a:schemeClr val="dk1"/>
                </a:solidFill>
                <a:latin typeface="+mn-lt"/>
                <a:ea typeface="Calibri"/>
                <a:cs typeface="Calibri"/>
                <a:sym typeface="Calibri"/>
              </a:rPr>
              <a:t>References</a:t>
            </a:r>
          </a:p>
          <a:p>
            <a:pPr>
              <a:buClr>
                <a:srgbClr val="000000"/>
              </a:buClr>
              <a:buSzPts val="1400"/>
            </a:pPr>
            <a:r>
              <a:rPr lang="en-US" dirty="0">
                <a:solidFill>
                  <a:schemeClr val="dk1"/>
                </a:solidFill>
                <a:ea typeface="Calibri"/>
                <a:cs typeface="Calibri"/>
                <a:sym typeface="Calibri"/>
              </a:rPr>
              <a:t>Bandura, A. (1986). The explanatory and predictive scope of self-efficacy theory. </a:t>
            </a:r>
            <a:r>
              <a:rPr lang="en-US" i="1" dirty="0">
                <a:solidFill>
                  <a:schemeClr val="dk1"/>
                </a:solidFill>
                <a:ea typeface="Calibri"/>
                <a:cs typeface="Calibri"/>
                <a:sym typeface="Calibri"/>
              </a:rPr>
              <a:t>Journal of Social and Clinical Psychology, Special Issue: Self-Efficacy Theory in Contemporary Psychology</a:t>
            </a:r>
            <a:r>
              <a:rPr lang="en-US" dirty="0">
                <a:solidFill>
                  <a:schemeClr val="dk1"/>
                </a:solidFill>
                <a:ea typeface="Calibri"/>
                <a:cs typeface="Calibri"/>
                <a:sym typeface="Calibri"/>
              </a:rPr>
              <a:t>, </a:t>
            </a:r>
            <a:r>
              <a:rPr lang="en-US" i="1" dirty="0">
                <a:solidFill>
                  <a:schemeClr val="dk1"/>
                </a:solidFill>
                <a:ea typeface="Calibri"/>
                <a:cs typeface="Calibri"/>
                <a:sym typeface="Calibri"/>
              </a:rPr>
              <a:t>4, </a:t>
            </a:r>
            <a:r>
              <a:rPr lang="en-US" dirty="0">
                <a:solidFill>
                  <a:schemeClr val="dk1"/>
                </a:solidFill>
                <a:ea typeface="Calibri"/>
                <a:cs typeface="Calibri"/>
                <a:sym typeface="Calibri"/>
              </a:rPr>
              <a:t>359-373.</a:t>
            </a:r>
            <a:endParaRPr lang="en-US" b="1"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2FC1790C-55D2-46A1-B73D-8A4A436DCF88}" type="slidenum">
              <a:rPr lang="en-US" smtClean="0"/>
              <a:t>31</a:t>
            </a:fld>
            <a:endParaRPr lang="en-US"/>
          </a:p>
        </p:txBody>
      </p:sp>
    </p:spTree>
    <p:extLst>
      <p:ext uri="{BB962C8B-B14F-4D97-AF65-F5344CB8AC3E}">
        <p14:creationId xmlns:p14="http://schemas.microsoft.com/office/powerpoint/2010/main" val="1053432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none" strike="noStrike" cap="none" dirty="0">
                <a:solidFill>
                  <a:schemeClr val="dk1"/>
                </a:solidFill>
                <a:effectLst/>
                <a:latin typeface="Calibri"/>
                <a:ea typeface="Calibri"/>
                <a:cs typeface="Calibri"/>
                <a:sym typeface="Calibri"/>
              </a:rPr>
              <a:t>To Know</a:t>
            </a:r>
            <a:endParaRPr lang="en-US" dirty="0">
              <a:effectLst/>
            </a:endParaRPr>
          </a:p>
          <a:p>
            <a:pPr rtl="0"/>
            <a:r>
              <a:rPr lang="en-US" sz="1200" b="0" i="0" u="none" strike="noStrike" cap="none" dirty="0">
                <a:solidFill>
                  <a:schemeClr val="dk1"/>
                </a:solidFill>
                <a:effectLst/>
                <a:latin typeface="Calibri"/>
                <a:ea typeface="Calibri"/>
                <a:cs typeface="Calibri"/>
                <a:sym typeface="Calibri"/>
              </a:rPr>
              <a:t>These supplies are needed for the CTE Professional Learning Modules.</a:t>
            </a:r>
            <a:endParaRPr lang="en-US" dirty="0">
              <a:effectLst/>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8368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To Know</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definition of CTE</a:t>
            </a:r>
            <a:endParaRPr lang="en-US" sz="1200" dirty="0">
              <a:latin typeface="+mn-lt"/>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US" dirty="0"/>
          </a:p>
          <a:p>
            <a:pPr marL="0" marR="0" lvl="0" indent="0" algn="l" rtl="0">
              <a:lnSpc>
                <a:spcPct val="100000"/>
              </a:lnSpc>
              <a:spcBef>
                <a:spcPts val="0"/>
              </a:spcBef>
              <a:spcAft>
                <a:spcPts val="0"/>
              </a:spcAft>
              <a:buClr>
                <a:srgbClr val="000000"/>
              </a:buClr>
              <a:buSzPts val="1400"/>
              <a:buFont typeface="Arial"/>
              <a:buNone/>
            </a:pPr>
            <a:r>
              <a:rPr lang="en-US" sz="1200" b="1" i="0" u="none" strike="noStrike" cap="none" dirty="0">
                <a:solidFill>
                  <a:schemeClr val="dk1"/>
                </a:solidFill>
                <a:latin typeface="+mn-lt"/>
                <a:ea typeface="Calibri"/>
                <a:cs typeface="Calibri"/>
                <a:sym typeface="Calibri"/>
              </a:rPr>
              <a:t>To Do/To Say</a:t>
            </a:r>
          </a:p>
          <a:p>
            <a:pPr marL="0" marR="0" lvl="0" indent="0" algn="l" rtl="0">
              <a:lnSpc>
                <a:spcPct val="100000"/>
              </a:lnSpc>
              <a:spcBef>
                <a:spcPts val="0"/>
              </a:spcBef>
              <a:spcAft>
                <a:spcPts val="0"/>
              </a:spcAft>
              <a:buClr>
                <a:srgbClr val="000000"/>
              </a:buClr>
              <a:buSzPts val="1400"/>
              <a:buFont typeface="Arial"/>
              <a:buNone/>
            </a:pPr>
            <a:r>
              <a:rPr lang="en-US" dirty="0"/>
              <a:t>Show slide</a:t>
            </a:r>
          </a:p>
          <a:p>
            <a:pPr marL="0" marR="0" lvl="0" indent="0" algn="l" rtl="0">
              <a:lnSpc>
                <a:spcPct val="100000"/>
              </a:lnSpc>
              <a:spcBef>
                <a:spcPts val="0"/>
              </a:spcBef>
              <a:spcAft>
                <a:spcPts val="0"/>
              </a:spcAft>
              <a:buClr>
                <a:srgbClr val="000000"/>
              </a:buClr>
              <a:buSzPts val="1400"/>
              <a:buFont typeface="Arial"/>
              <a:buNone/>
            </a:pPr>
            <a:endParaRPr lang="en-US" dirty="0"/>
          </a:p>
          <a:p>
            <a:pPr marL="0" marR="0" lvl="0" indent="0" algn="l" rtl="0">
              <a:lnSpc>
                <a:spcPct val="100000"/>
              </a:lnSpc>
              <a:spcBef>
                <a:spcPts val="0"/>
              </a:spcBef>
              <a:spcAft>
                <a:spcPts val="0"/>
              </a:spcAft>
              <a:buClr>
                <a:srgbClr val="000000"/>
              </a:buClr>
              <a:buSzPts val="1400"/>
              <a:buFont typeface="Arial"/>
              <a:buNone/>
            </a:pPr>
            <a:r>
              <a:rPr lang="en-US" dirty="0"/>
              <a:t>Read slide and definition of CTE</a:t>
            </a:r>
            <a:endParaRPr lang="en-US" sz="12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US" sz="1200" b="0" i="0" u="none" strike="noStrike" cap="none" dirty="0">
              <a:solidFill>
                <a:schemeClr val="dk1"/>
              </a:solidFill>
              <a:latin typeface="+mn-lt"/>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chemeClr val="dk1"/>
                </a:solidFill>
                <a:latin typeface="+mn-lt"/>
                <a:ea typeface="Calibri"/>
                <a:cs typeface="Calibri"/>
                <a:sym typeface="Calibri"/>
              </a:rPr>
              <a:t>Teacher belief</a:t>
            </a:r>
          </a:p>
          <a:p>
            <a:pPr marL="228600" marR="0" lvl="0" indent="-228600" algn="l" rtl="0">
              <a:lnSpc>
                <a:spcPct val="115000"/>
              </a:lnSpc>
              <a:spcBef>
                <a:spcPts val="0"/>
              </a:spcBef>
              <a:spcAft>
                <a:spcPts val="0"/>
              </a:spcAft>
              <a:buClr>
                <a:schemeClr val="dk1"/>
              </a:buClr>
              <a:buSzPts val="1100"/>
              <a:buFont typeface="+mj-lt"/>
              <a:buAutoNum type="alphaLcPeriod"/>
            </a:pPr>
            <a:r>
              <a:rPr lang="en-US" sz="1100" b="0" i="0" u="none" strike="noStrike" cap="none" dirty="0">
                <a:solidFill>
                  <a:schemeClr val="dk1"/>
                </a:solidFill>
                <a:latin typeface="Arial"/>
                <a:ea typeface="Arial"/>
                <a:cs typeface="Arial"/>
                <a:sym typeface="Arial"/>
              </a:rPr>
              <a:t>Perception of teachers in a school that the efforts of the faculty will have an effect on student learning (Brinson &amp; Steiner)</a:t>
            </a:r>
          </a:p>
          <a:p>
            <a:pPr marL="228600" marR="0" lvl="0" indent="-228600" algn="l" rtl="0">
              <a:lnSpc>
                <a:spcPct val="115000"/>
              </a:lnSpc>
              <a:spcBef>
                <a:spcPts val="0"/>
              </a:spcBef>
              <a:spcAft>
                <a:spcPts val="0"/>
              </a:spcAft>
              <a:buClr>
                <a:schemeClr val="dk1"/>
              </a:buClr>
              <a:buSzPts val="1100"/>
              <a:buFont typeface="+mj-lt"/>
              <a:buAutoNum type="alphaLcPeriod"/>
            </a:pPr>
            <a:r>
              <a:rPr lang="en-US" sz="1100" b="0" i="0" u="none" strike="noStrike" cap="none" dirty="0">
                <a:solidFill>
                  <a:schemeClr val="dk1"/>
                </a:solidFill>
                <a:latin typeface="Arial"/>
                <a:ea typeface="Arial"/>
                <a:cs typeface="Arial"/>
                <a:sym typeface="Arial"/>
              </a:rPr>
              <a:t>Has the potential to explain the differential effect schools have on student achievement. Goddard, Hoy, and Woolfolk Hoy found that a one-point increase on a schools’ CE score is associated with an 8.5 point increase on student achievement scores (moderate effect). </a:t>
            </a:r>
          </a:p>
          <a:p>
            <a:pPr marL="228600" marR="0" lvl="0" indent="-228600" algn="l" rtl="0">
              <a:lnSpc>
                <a:spcPct val="115000"/>
              </a:lnSpc>
              <a:spcBef>
                <a:spcPts val="0"/>
              </a:spcBef>
              <a:spcAft>
                <a:spcPts val="0"/>
              </a:spcAft>
              <a:buClr>
                <a:schemeClr val="dk1"/>
              </a:buClr>
              <a:buSzPts val="1100"/>
              <a:buFont typeface="+mj-lt"/>
              <a:buAutoNum type="alphaLcPeriod"/>
            </a:pPr>
            <a:r>
              <a:rPr lang="en-US" sz="700" b="0" i="0" u="none" strike="noStrike" cap="none" dirty="0">
                <a:solidFill>
                  <a:schemeClr val="dk1"/>
                </a:solidFill>
                <a:latin typeface="Times New Roman"/>
                <a:ea typeface="Times New Roman"/>
                <a:cs typeface="Times New Roman"/>
                <a:sym typeface="Times New Roman"/>
              </a:rPr>
              <a:t>Talk about how CTE </a:t>
            </a:r>
            <a:r>
              <a:rPr lang="en-US" sz="1100" b="0" i="0" u="none" strike="noStrike" cap="none" dirty="0">
                <a:solidFill>
                  <a:schemeClr val="dk1"/>
                </a:solidFill>
                <a:latin typeface="Arial"/>
                <a:ea typeface="Times New Roman"/>
                <a:cs typeface="Arial"/>
                <a:sym typeface="Arial"/>
              </a:rPr>
              <a:t>c</a:t>
            </a:r>
            <a:r>
              <a:rPr lang="en-US" sz="1100" b="0" i="0" u="none" strike="noStrike" cap="none" dirty="0">
                <a:solidFill>
                  <a:schemeClr val="dk1"/>
                </a:solidFill>
                <a:latin typeface="Arial"/>
                <a:ea typeface="Arial"/>
                <a:cs typeface="Arial"/>
                <a:sym typeface="Arial"/>
              </a:rPr>
              <a:t>an be achieved through</a:t>
            </a:r>
          </a:p>
          <a:p>
            <a:pPr marL="685800" marR="0" lvl="1" indent="-228600" algn="l" rtl="0">
              <a:lnSpc>
                <a:spcPct val="115000"/>
              </a:lnSpc>
              <a:spcBef>
                <a:spcPts val="0"/>
              </a:spcBef>
              <a:spcAft>
                <a:spcPts val="0"/>
              </a:spcAft>
              <a:buClr>
                <a:schemeClr val="dk1"/>
              </a:buClr>
              <a:buSzPts val="1100"/>
              <a:buFont typeface="Arial" panose="020B0604020202020204" pitchFamily="34" charset="0"/>
              <a:buChar char="•"/>
            </a:pPr>
            <a:r>
              <a:rPr lang="en-US" sz="1100" b="0" i="0" u="none" strike="noStrike" cap="none" dirty="0">
                <a:solidFill>
                  <a:schemeClr val="dk1"/>
                </a:solidFill>
                <a:latin typeface="Arial"/>
                <a:ea typeface="Arial"/>
                <a:cs typeface="Arial"/>
                <a:sym typeface="Arial"/>
              </a:rPr>
              <a:t>building instructional knowledge and skills;</a:t>
            </a:r>
          </a:p>
          <a:p>
            <a:pPr marL="685800" marR="0" lvl="1" indent="-228600" algn="l" rtl="0">
              <a:lnSpc>
                <a:spcPct val="115000"/>
              </a:lnSpc>
              <a:spcBef>
                <a:spcPts val="0"/>
              </a:spcBef>
              <a:spcAft>
                <a:spcPts val="0"/>
              </a:spcAft>
              <a:buClr>
                <a:schemeClr val="dk1"/>
              </a:buClr>
              <a:buSzPts val="1100"/>
              <a:buFont typeface="Arial" panose="020B0604020202020204" pitchFamily="34" charset="0"/>
              <a:buChar char="•"/>
            </a:pPr>
            <a:r>
              <a:rPr lang="en-US" sz="1100" b="0" i="0" u="none" strike="noStrike" cap="none" dirty="0">
                <a:solidFill>
                  <a:schemeClr val="dk1"/>
                </a:solidFill>
                <a:latin typeface="Arial"/>
                <a:ea typeface="Arial"/>
                <a:cs typeface="Arial"/>
                <a:sym typeface="Arial"/>
              </a:rPr>
              <a:t>creating opportunities for teachers to collaboratively share skills and experience;</a:t>
            </a:r>
          </a:p>
          <a:p>
            <a:pPr marL="685800" marR="0" lvl="1" indent="-228600" algn="l" rtl="0">
              <a:lnSpc>
                <a:spcPct val="115000"/>
              </a:lnSpc>
              <a:spcBef>
                <a:spcPts val="0"/>
              </a:spcBef>
              <a:spcAft>
                <a:spcPts val="0"/>
              </a:spcAft>
              <a:buClr>
                <a:schemeClr val="dk1"/>
              </a:buClr>
              <a:buSzPts val="1100"/>
              <a:buFont typeface="Arial" panose="020B0604020202020204" pitchFamily="34" charset="0"/>
              <a:buChar char="•"/>
            </a:pPr>
            <a:r>
              <a:rPr lang="en-US" sz="1100" b="0" i="0" u="none" strike="noStrike" cap="none" dirty="0">
                <a:solidFill>
                  <a:schemeClr val="dk1"/>
                </a:solidFill>
                <a:latin typeface="Arial"/>
                <a:ea typeface="Arial"/>
                <a:cs typeface="Arial"/>
                <a:sym typeface="Arial"/>
              </a:rPr>
              <a:t>interpreting results and providing actionable feedback on teacher performance; and </a:t>
            </a:r>
          </a:p>
          <a:p>
            <a:pPr marL="685800" marR="0" lvl="1" indent="-228600" algn="l" rtl="0">
              <a:lnSpc>
                <a:spcPct val="115000"/>
              </a:lnSpc>
              <a:spcBef>
                <a:spcPts val="0"/>
              </a:spcBef>
              <a:spcAft>
                <a:spcPts val="0"/>
              </a:spcAft>
              <a:buClr>
                <a:schemeClr val="dk1"/>
              </a:buClr>
              <a:buSzPts val="1100"/>
              <a:buFont typeface="Arial" panose="020B0604020202020204" pitchFamily="34" charset="0"/>
              <a:buChar char="•"/>
            </a:pPr>
            <a:r>
              <a:rPr lang="en-US" sz="1100" b="0" i="0" u="none" strike="noStrike" cap="none" dirty="0">
                <a:solidFill>
                  <a:schemeClr val="dk1"/>
                </a:solidFill>
                <a:latin typeface="Arial"/>
                <a:ea typeface="Arial"/>
                <a:cs typeface="Arial"/>
                <a:sym typeface="Arial"/>
              </a:rPr>
              <a:t>involving teachers in school decision making.</a:t>
            </a:r>
            <a:endParaRPr lang="en-US" sz="1200" b="0" i="0" u="none" strike="noStrike" cap="none" dirty="0">
              <a:solidFill>
                <a:schemeClr val="dk1"/>
              </a:solidFill>
              <a:latin typeface="+mn-lt"/>
              <a:ea typeface="Arial"/>
              <a:cs typeface="Calibri"/>
              <a:sym typeface="Calibri"/>
            </a:endParaRPr>
          </a:p>
          <a:p>
            <a:pPr marL="171450" marR="0" lvl="0" indent="-171450" algn="l" rtl="0">
              <a:lnSpc>
                <a:spcPct val="115000"/>
              </a:lnSpc>
              <a:spcBef>
                <a:spcPts val="0"/>
              </a:spcBef>
              <a:spcAft>
                <a:spcPts val="0"/>
              </a:spcAft>
              <a:buClr>
                <a:schemeClr val="dk1"/>
              </a:buClr>
              <a:buSzPts val="1100"/>
              <a:buFont typeface="Arial" panose="020B0604020202020204" pitchFamily="34" charset="0"/>
              <a:buChar char="•"/>
            </a:pPr>
            <a:endParaRPr lang="en-US" sz="11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Tx/>
              <a:buNone/>
            </a:pPr>
            <a:r>
              <a:rPr lang="en-US" sz="1100" b="1" i="0" u="none" strike="noStrike" cap="none" dirty="0">
                <a:solidFill>
                  <a:schemeClr val="dk1"/>
                </a:solidFill>
                <a:latin typeface="Arial"/>
                <a:ea typeface="Arial"/>
                <a:cs typeface="Arial"/>
                <a:sym typeface="Arial"/>
              </a:rPr>
              <a:t>References</a:t>
            </a:r>
          </a:p>
          <a:p>
            <a:pPr marL="0" marR="0" lvl="0" indent="0" algn="l" defTabSz="914400" rtl="0" eaLnBrk="1" fontAlgn="auto" latinLnBrk="0" hangingPunct="1">
              <a:lnSpc>
                <a:spcPct val="115000"/>
              </a:lnSpc>
              <a:spcBef>
                <a:spcPts val="0"/>
              </a:spcBef>
              <a:spcAft>
                <a:spcPts val="0"/>
              </a:spcAft>
              <a:buClr>
                <a:schemeClr val="dk1"/>
              </a:buClr>
              <a:buSzPts val="1100"/>
              <a:buFontTx/>
              <a:buNone/>
              <a:tabLst/>
              <a:defRPr/>
            </a:pPr>
            <a:r>
              <a:rPr lang="en-US" sz="1100" dirty="0">
                <a:ea typeface="Calibri"/>
                <a:cs typeface="Calibri" panose="020F0502020204030204" pitchFamily="34" charset="0"/>
                <a:sym typeface="Calibri"/>
              </a:rPr>
              <a:t>Goddard, R. D., Hoy, W. K., &amp; Hoy, A. W. (2000).</a:t>
            </a:r>
            <a:r>
              <a:rPr lang="en-US" sz="1100" i="1" dirty="0">
                <a:ea typeface="Calibri"/>
                <a:cs typeface="Calibri" panose="020F0502020204030204" pitchFamily="34" charset="0"/>
                <a:sym typeface="Calibri"/>
              </a:rPr>
              <a:t> </a:t>
            </a:r>
            <a:r>
              <a:rPr lang="en-US" sz="1100" dirty="0">
                <a:ea typeface="Calibri"/>
                <a:cs typeface="Calibri" panose="020F0502020204030204" pitchFamily="34" charset="0"/>
                <a:sym typeface="Calibri"/>
              </a:rPr>
              <a:t>Collective teacher efficacy: Its meaning, measure, and impact on student achievement. </a:t>
            </a:r>
            <a:r>
              <a:rPr lang="en-US" sz="1100" i="1" dirty="0">
                <a:ea typeface="Calibri"/>
                <a:cs typeface="Calibri" panose="020F0502020204030204" pitchFamily="34" charset="0"/>
                <a:sym typeface="Calibri"/>
              </a:rPr>
              <a:t>American Educational Research Journal</a:t>
            </a:r>
            <a:r>
              <a:rPr lang="en-US" sz="1100" dirty="0">
                <a:ea typeface="Calibri"/>
                <a:cs typeface="Calibri" panose="020F0502020204030204" pitchFamily="34" charset="0"/>
                <a:sym typeface="Calibri"/>
              </a:rPr>
              <a:t>, </a:t>
            </a:r>
            <a:r>
              <a:rPr lang="en-US" sz="1100" i="1" dirty="0">
                <a:ea typeface="Calibri"/>
                <a:cs typeface="Calibri" panose="020F0502020204030204" pitchFamily="34" charset="0"/>
                <a:sym typeface="Calibri"/>
              </a:rPr>
              <a:t>37</a:t>
            </a:r>
            <a:r>
              <a:rPr lang="en-US" sz="1100" dirty="0">
                <a:ea typeface="Calibri"/>
                <a:cs typeface="Calibri" panose="020F0502020204030204" pitchFamily="34" charset="0"/>
                <a:sym typeface="Calibri"/>
              </a:rPr>
              <a:t>(2), 479-507.</a:t>
            </a:r>
          </a:p>
          <a:p>
            <a:pPr marL="0" marR="0" lvl="0" indent="0" algn="l" defTabSz="914400" rtl="0" eaLnBrk="1" fontAlgn="auto" latinLnBrk="0" hangingPunct="1">
              <a:lnSpc>
                <a:spcPct val="115000"/>
              </a:lnSpc>
              <a:spcBef>
                <a:spcPts val="0"/>
              </a:spcBef>
              <a:spcAft>
                <a:spcPts val="0"/>
              </a:spcAft>
              <a:buClr>
                <a:schemeClr val="dk1"/>
              </a:buClr>
              <a:buSzPts val="1100"/>
              <a:buFontTx/>
              <a:buNone/>
              <a:tabLst/>
              <a:defRPr/>
            </a:pPr>
            <a:endParaRPr lang="en-US" sz="1100" dirty="0">
              <a:ea typeface="Calibri"/>
              <a:cs typeface="Calibri" panose="020F0502020204030204" pitchFamily="34" charset="0"/>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Tx/>
              <a:buNone/>
              <a:tabLst/>
              <a:defRPr/>
            </a:pPr>
            <a:r>
              <a:rPr lang="en-US" sz="1100" dirty="0" err="1">
                <a:latin typeface="Tw Cen MT" panose="020B0602020104020603" pitchFamily="34" charset="77"/>
              </a:rPr>
              <a:t>Donohoo</a:t>
            </a:r>
            <a:r>
              <a:rPr lang="en-US" sz="1100" dirty="0">
                <a:latin typeface="Tw Cen MT" panose="020B0602020104020603" pitchFamily="34" charset="77"/>
              </a:rPr>
              <a:t>, J. (2018). Collective teacher efficacy research: Productive patterns of </a:t>
            </a:r>
            <a:r>
              <a:rPr lang="en-US" sz="1100" dirty="0" err="1">
                <a:latin typeface="Tw Cen MT" panose="020B0602020104020603" pitchFamily="34" charset="77"/>
              </a:rPr>
              <a:t>behaviour</a:t>
            </a:r>
            <a:r>
              <a:rPr lang="en-US" sz="1100" dirty="0">
                <a:latin typeface="Tw Cen MT" panose="020B0602020104020603" pitchFamily="34" charset="77"/>
              </a:rPr>
              <a:t> and other positive consequences. </a:t>
            </a:r>
            <a:r>
              <a:rPr lang="en-US" sz="1100" i="1" dirty="0">
                <a:latin typeface="Tw Cen MT" panose="020B0602020104020603" pitchFamily="34" charset="77"/>
              </a:rPr>
              <a:t>Journal of Educational Change</a:t>
            </a:r>
            <a:r>
              <a:rPr lang="en-US" sz="1100" dirty="0">
                <a:latin typeface="Tw Cen MT" panose="020B0602020104020603" pitchFamily="34" charset="77"/>
              </a:rPr>
              <a:t>, </a:t>
            </a:r>
            <a:r>
              <a:rPr lang="en-US" sz="1100" i="1" dirty="0">
                <a:latin typeface="Tw Cen MT" panose="020B0602020104020603" pitchFamily="34" charset="77"/>
              </a:rPr>
              <a:t>19</a:t>
            </a:r>
            <a:r>
              <a:rPr lang="en-US" sz="1100" dirty="0">
                <a:latin typeface="Tw Cen MT" panose="020B0602020104020603" pitchFamily="34" charset="77"/>
              </a:rPr>
              <a:t>(3), 323–345. </a:t>
            </a:r>
            <a:endParaRPr lang="en-US" sz="1100" dirty="0">
              <a:latin typeface="Tw Cen MT" panose="020B0602020104020603" pitchFamily="34" charset="77"/>
              <a:ea typeface="Calibri"/>
              <a:cs typeface="Calibri" panose="020F0502020204030204" pitchFamily="34" charset="0"/>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p>
        </p:txBody>
      </p:sp>
      <p:sp>
        <p:nvSpPr>
          <p:cNvPr id="4" name="Slide Number Placeholder 3"/>
          <p:cNvSpPr>
            <a:spLocks noGrp="1"/>
          </p:cNvSpPr>
          <p:nvPr>
            <p:ph type="sldNum" sz="quarter" idx="5"/>
          </p:nvPr>
        </p:nvSpPr>
        <p:spPr/>
        <p:txBody>
          <a:bodyPr/>
          <a:lstStyle/>
          <a:p>
            <a:fld id="{2FC1790C-55D2-46A1-B73D-8A4A436DCF88}" type="slidenum">
              <a:rPr lang="en-US" smtClean="0"/>
              <a:t>32</a:t>
            </a:fld>
            <a:endParaRPr lang="en-US"/>
          </a:p>
        </p:txBody>
      </p:sp>
    </p:spTree>
    <p:extLst>
      <p:ext uri="{BB962C8B-B14F-4D97-AF65-F5344CB8AC3E}">
        <p14:creationId xmlns:p14="http://schemas.microsoft.com/office/powerpoint/2010/main" val="17322993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buClr>
                <a:schemeClr val="dk1"/>
              </a:buClr>
              <a:buSzPts val="1100"/>
            </a:pPr>
            <a:r>
              <a:rPr lang="en-US" b="1" dirty="0">
                <a:solidFill>
                  <a:schemeClr val="dk1"/>
                </a:solidFill>
                <a:latin typeface="Arial"/>
                <a:ea typeface="Arial"/>
                <a:cs typeface="Arial"/>
                <a:sym typeface="Arial"/>
              </a:rPr>
              <a:t>To Know</a:t>
            </a:r>
          </a:p>
          <a:p>
            <a:pPr>
              <a:lnSpc>
                <a:spcPct val="115000"/>
              </a:lnSpc>
              <a:buClr>
                <a:schemeClr val="dk1"/>
              </a:buClr>
              <a:buSzPts val="1100"/>
            </a:pPr>
            <a:r>
              <a:rPr lang="en-US" dirty="0">
                <a:solidFill>
                  <a:schemeClr val="dk1"/>
                </a:solidFill>
                <a:latin typeface="Arial"/>
                <a:ea typeface="Arial"/>
                <a:cs typeface="Arial"/>
                <a:sym typeface="Arial"/>
              </a:rPr>
              <a:t>Participants will reflect on the handout</a:t>
            </a:r>
          </a:p>
          <a:p>
            <a:pPr>
              <a:lnSpc>
                <a:spcPct val="115000"/>
              </a:lnSpc>
              <a:buClr>
                <a:schemeClr val="dk1"/>
              </a:buClr>
              <a:buSzPts val="1100"/>
            </a:pPr>
            <a:endParaRPr lang="en-US" dirty="0">
              <a:solidFill>
                <a:schemeClr val="dk1"/>
              </a:solidFill>
              <a:latin typeface="Arial"/>
              <a:ea typeface="Arial"/>
              <a:cs typeface="Arial"/>
              <a:sym typeface="Arial"/>
            </a:endParaRPr>
          </a:p>
          <a:p>
            <a:pPr>
              <a:lnSpc>
                <a:spcPct val="115000"/>
              </a:lnSpc>
              <a:buClr>
                <a:schemeClr val="dk1"/>
              </a:buClr>
              <a:buSzPts val="1100"/>
            </a:pPr>
            <a:r>
              <a:rPr lang="en-US" b="1" dirty="0">
                <a:solidFill>
                  <a:schemeClr val="dk1"/>
                </a:solidFill>
                <a:latin typeface="Arial"/>
                <a:ea typeface="Arial"/>
                <a:cs typeface="Arial"/>
                <a:sym typeface="Arial"/>
              </a:rPr>
              <a:t>To Do/Say</a:t>
            </a:r>
            <a:endParaRPr lang="en-US" b="1" dirty="0"/>
          </a:p>
          <a:p>
            <a:pPr>
              <a:lnSpc>
                <a:spcPct val="115000"/>
              </a:lnSpc>
              <a:buClr>
                <a:schemeClr val="dk1"/>
              </a:buClr>
              <a:buSzPts val="1100"/>
            </a:pPr>
            <a:r>
              <a:rPr lang="en-US" dirty="0">
                <a:solidFill>
                  <a:schemeClr val="dk1"/>
                </a:solidFill>
                <a:latin typeface="Arial"/>
                <a:ea typeface="Arial"/>
                <a:cs typeface="Arial"/>
                <a:sym typeface="Arial"/>
              </a:rPr>
              <a:t>Group activity: Split the participants into 5 groups. Have them number off by 5s. Have 5 posters around the room and assign each group a definition of efficacy.</a:t>
            </a:r>
            <a:endParaRPr lang="en-US" dirty="0"/>
          </a:p>
          <a:p>
            <a:pPr>
              <a:lnSpc>
                <a:spcPct val="115000"/>
              </a:lnSpc>
              <a:buClr>
                <a:schemeClr val="dk1"/>
              </a:buClr>
              <a:buSzPts val="1100"/>
            </a:pPr>
            <a:r>
              <a:rPr lang="en-US" dirty="0">
                <a:solidFill>
                  <a:schemeClr val="dk1"/>
                </a:solidFill>
                <a:latin typeface="Arial"/>
                <a:ea typeface="Arial"/>
                <a:cs typeface="Arial"/>
                <a:sym typeface="Arial"/>
              </a:rPr>
              <a:t>Group #1: Efficacy</a:t>
            </a:r>
            <a:endParaRPr lang="en-US" dirty="0"/>
          </a:p>
          <a:p>
            <a:pPr>
              <a:lnSpc>
                <a:spcPct val="115000"/>
              </a:lnSpc>
              <a:buClr>
                <a:schemeClr val="dk1"/>
              </a:buClr>
              <a:buSzPts val="1100"/>
            </a:pPr>
            <a:r>
              <a:rPr lang="en-US" dirty="0">
                <a:solidFill>
                  <a:schemeClr val="dk1"/>
                </a:solidFill>
                <a:latin typeface="Arial"/>
                <a:ea typeface="Arial"/>
                <a:cs typeface="Arial"/>
                <a:sym typeface="Arial"/>
              </a:rPr>
              <a:t>Group #2: Self Efficacy</a:t>
            </a:r>
            <a:endParaRPr lang="en-US" dirty="0"/>
          </a:p>
          <a:p>
            <a:pPr>
              <a:lnSpc>
                <a:spcPct val="115000"/>
              </a:lnSpc>
              <a:buClr>
                <a:schemeClr val="dk1"/>
              </a:buClr>
              <a:buSzPts val="1100"/>
            </a:pPr>
            <a:r>
              <a:rPr lang="en-US" dirty="0">
                <a:solidFill>
                  <a:schemeClr val="dk1"/>
                </a:solidFill>
                <a:latin typeface="Arial"/>
                <a:ea typeface="Arial"/>
                <a:cs typeface="Arial"/>
                <a:sym typeface="Arial"/>
              </a:rPr>
              <a:t>Group #3: Teacher Efficacy</a:t>
            </a:r>
            <a:endParaRPr lang="en-US" dirty="0"/>
          </a:p>
          <a:p>
            <a:pPr>
              <a:lnSpc>
                <a:spcPct val="115000"/>
              </a:lnSpc>
              <a:buClr>
                <a:schemeClr val="dk1"/>
              </a:buClr>
              <a:buSzPts val="1100"/>
            </a:pPr>
            <a:r>
              <a:rPr lang="en-US" dirty="0">
                <a:solidFill>
                  <a:schemeClr val="dk1"/>
                </a:solidFill>
                <a:latin typeface="Arial"/>
                <a:ea typeface="Arial"/>
                <a:cs typeface="Arial"/>
                <a:sym typeface="Arial"/>
              </a:rPr>
              <a:t>Group #4: Collective Efficacy</a:t>
            </a:r>
            <a:endParaRPr lang="en-US" dirty="0"/>
          </a:p>
          <a:p>
            <a:pPr>
              <a:lnSpc>
                <a:spcPct val="115000"/>
              </a:lnSpc>
              <a:buClr>
                <a:schemeClr val="dk1"/>
              </a:buClr>
              <a:buSzPts val="1100"/>
            </a:pPr>
            <a:r>
              <a:rPr lang="en-US" dirty="0">
                <a:solidFill>
                  <a:schemeClr val="dk1"/>
                </a:solidFill>
                <a:latin typeface="Arial"/>
                <a:ea typeface="Arial"/>
                <a:cs typeface="Arial"/>
                <a:sym typeface="Arial"/>
              </a:rPr>
              <a:t>Group #5: CTE</a:t>
            </a:r>
          </a:p>
          <a:p>
            <a:pPr>
              <a:lnSpc>
                <a:spcPct val="115000"/>
              </a:lnSpc>
              <a:buClr>
                <a:schemeClr val="dk1"/>
              </a:buClr>
              <a:buSzPts val="1100"/>
            </a:pPr>
            <a:endParaRPr lang="en-US" dirty="0">
              <a:solidFill>
                <a:schemeClr val="dk1"/>
              </a:solidFill>
              <a:latin typeface="Arial"/>
              <a:ea typeface="Arial"/>
              <a:cs typeface="Arial"/>
              <a:sym typeface="Arial"/>
            </a:endParaRPr>
          </a:p>
          <a:p>
            <a:pPr defTabSz="939363">
              <a:lnSpc>
                <a:spcPct val="115000"/>
              </a:lnSpc>
              <a:buClr>
                <a:schemeClr val="dk1"/>
              </a:buClr>
              <a:buSzPts val="1100"/>
              <a:defRPr/>
            </a:pPr>
            <a:r>
              <a:rPr lang="en-US" dirty="0">
                <a:solidFill>
                  <a:schemeClr val="dk1"/>
                </a:solidFill>
                <a:latin typeface="Arial"/>
                <a:ea typeface="Arial"/>
                <a:cs typeface="Arial"/>
                <a:sym typeface="Arial"/>
              </a:rPr>
              <a:t>Go to the poster paper with your number around the room and</a:t>
            </a:r>
          </a:p>
          <a:p>
            <a:pPr marL="176131" indent="-176131" defTabSz="939363">
              <a:lnSpc>
                <a:spcPct val="115000"/>
              </a:lnSpc>
              <a:buClr>
                <a:schemeClr val="dk1"/>
              </a:buClr>
              <a:buSzPts val="1100"/>
              <a:buFont typeface="Wingdings" panose="05000000000000000000" pitchFamily="2" charset="2"/>
              <a:buChar char="§"/>
              <a:defRPr/>
            </a:pPr>
            <a:r>
              <a:rPr lang="en-US" dirty="0">
                <a:solidFill>
                  <a:schemeClr val="dk1"/>
                </a:solidFill>
                <a:latin typeface="Arial"/>
                <a:ea typeface="Arial"/>
                <a:cs typeface="Arial"/>
                <a:sym typeface="Arial"/>
              </a:rPr>
              <a:t>discuss your thoughts on how Collaboration and Social Networks impact the different levels of efficacy,</a:t>
            </a:r>
          </a:p>
          <a:p>
            <a:pPr marL="176131" indent="-176131" defTabSz="939363">
              <a:lnSpc>
                <a:spcPct val="115000"/>
              </a:lnSpc>
              <a:buClr>
                <a:schemeClr val="dk1"/>
              </a:buClr>
              <a:buSzPts val="1100"/>
              <a:buFont typeface="Wingdings" panose="05000000000000000000" pitchFamily="2" charset="2"/>
              <a:buChar char="§"/>
              <a:defRPr/>
            </a:pPr>
            <a:r>
              <a:rPr lang="en-US" dirty="0">
                <a:solidFill>
                  <a:schemeClr val="dk1"/>
                </a:solidFill>
                <a:latin typeface="Arial"/>
                <a:ea typeface="Arial"/>
                <a:cs typeface="Arial"/>
                <a:sym typeface="Arial"/>
              </a:rPr>
              <a:t>write your ideas on the paper, and</a:t>
            </a:r>
          </a:p>
          <a:p>
            <a:pPr marL="176131" indent="-176131" defTabSz="939363">
              <a:lnSpc>
                <a:spcPct val="115000"/>
              </a:lnSpc>
              <a:buClr>
                <a:schemeClr val="dk1"/>
              </a:buClr>
              <a:buSzPts val="1100"/>
              <a:buFont typeface="Wingdings" panose="05000000000000000000" pitchFamily="2" charset="2"/>
              <a:buChar char="§"/>
              <a:defRPr/>
            </a:pPr>
            <a:r>
              <a:rPr lang="en-US" dirty="0">
                <a:solidFill>
                  <a:schemeClr val="dk1"/>
                </a:solidFill>
                <a:latin typeface="Arial"/>
                <a:ea typeface="Arial"/>
                <a:cs typeface="Arial"/>
                <a:sym typeface="Arial"/>
              </a:rPr>
              <a:t>when finished we will share out, so pick a spokesman to share out</a:t>
            </a:r>
          </a:p>
          <a:p>
            <a:pPr>
              <a:lnSpc>
                <a:spcPct val="115000"/>
              </a:lnSpc>
              <a:buClr>
                <a:schemeClr val="dk1"/>
              </a:buClr>
              <a:buSzPts val="1100"/>
            </a:pPr>
            <a:endParaRPr lang="en-US" dirty="0">
              <a:solidFill>
                <a:schemeClr val="dk1"/>
              </a:solidFill>
              <a:latin typeface="Arial"/>
              <a:ea typeface="Calibri"/>
              <a:cs typeface="Arial"/>
              <a:sym typeface="Arial"/>
            </a:endParaRPr>
          </a:p>
          <a:p>
            <a:pPr>
              <a:lnSpc>
                <a:spcPct val="115000"/>
              </a:lnSpc>
              <a:buClr>
                <a:schemeClr val="dk1"/>
              </a:buClr>
              <a:buSzPts val="1100"/>
            </a:pPr>
            <a:r>
              <a:rPr lang="en-US" dirty="0">
                <a:solidFill>
                  <a:schemeClr val="dk1"/>
                </a:solidFill>
                <a:latin typeface="Arial"/>
                <a:ea typeface="Calibri"/>
                <a:cs typeface="Arial"/>
                <a:sym typeface="Arial"/>
              </a:rPr>
              <a:t>Alternate Reflection Activity: Depending on when this module is presented in the sequence of focus modules, alternative activities are described below to add variety. </a:t>
            </a:r>
          </a:p>
          <a:p>
            <a:pPr marL="234841" indent="-234841">
              <a:lnSpc>
                <a:spcPct val="115000"/>
              </a:lnSpc>
              <a:buClr>
                <a:schemeClr val="dk1"/>
              </a:buClr>
              <a:buSzPts val="1100"/>
              <a:buFont typeface="Arial"/>
              <a:buAutoNum type="arabicPeriod"/>
            </a:pPr>
            <a:r>
              <a:rPr lang="en-US" dirty="0">
                <a:solidFill>
                  <a:schemeClr val="dk1"/>
                </a:solidFill>
                <a:latin typeface="Arial"/>
                <a:ea typeface="Calibri"/>
                <a:cs typeface="Arial"/>
                <a:sym typeface="Arial"/>
              </a:rPr>
              <a:t>Find a partner and then find another pair. In this group of four, discuss how you believe Social Networks would impact efficacy. After a few minutes designate a person (#3, birthday closest to that day, etc.) that moves to the group on the right and provide some time for the new group to share ideas. </a:t>
            </a:r>
          </a:p>
          <a:p>
            <a:pPr marL="234841" indent="-234841">
              <a:lnSpc>
                <a:spcPct val="115000"/>
              </a:lnSpc>
              <a:buClr>
                <a:schemeClr val="dk1"/>
              </a:buClr>
              <a:buSzPts val="1100"/>
              <a:buFont typeface="Arial"/>
              <a:buAutoNum type="arabicPeriod"/>
            </a:pPr>
            <a:r>
              <a:rPr lang="en-US" dirty="0">
                <a:solidFill>
                  <a:schemeClr val="dk1"/>
                </a:solidFill>
                <a:latin typeface="Arial"/>
                <a:ea typeface="Calibri"/>
                <a:cs typeface="Arial"/>
                <a:sym typeface="Arial"/>
              </a:rPr>
              <a:t>Use chart paper and do a whole group brainstorm of how Social Networks would impact CTE, recording responses on the chart paper. </a:t>
            </a:r>
          </a:p>
          <a:p>
            <a:pPr marL="234841" indent="-234841">
              <a:lnSpc>
                <a:spcPct val="115000"/>
              </a:lnSpc>
              <a:buClr>
                <a:schemeClr val="dk1"/>
              </a:buClr>
              <a:buSzPts val="1100"/>
              <a:buFont typeface="Arial"/>
              <a:buAutoNum type="arabicPeriod"/>
            </a:pPr>
            <a:r>
              <a:rPr lang="en-US" dirty="0">
                <a:solidFill>
                  <a:schemeClr val="dk1"/>
                </a:solidFill>
                <a:latin typeface="Arial"/>
                <a:ea typeface="Calibri"/>
                <a:cs typeface="Arial"/>
                <a:sym typeface="Arial"/>
              </a:rPr>
              <a:t>Concentric Circles – Have participants form two circles, one inside circle and one outside circle, facing each other. Pairs discuss how Social Networks impact a different level of CTE, then outside circle mores one person to the right, and the new pairs discuss the next level. </a:t>
            </a:r>
          </a:p>
          <a:p>
            <a:pPr marL="234841" indent="-234841">
              <a:lnSpc>
                <a:spcPct val="115000"/>
              </a:lnSpc>
              <a:buClr>
                <a:schemeClr val="dk1"/>
              </a:buClr>
              <a:buSzPts val="1100"/>
              <a:buFont typeface="Arial"/>
              <a:buAutoNum type="arabicPeriod"/>
            </a:pPr>
            <a:endParaRPr lang="en-US" dirty="0">
              <a:solidFill>
                <a:schemeClr val="dk1"/>
              </a:solidFill>
              <a:latin typeface="Arial"/>
              <a:ea typeface="Calibri"/>
              <a:cs typeface="Arial"/>
              <a:sym typeface="Arial"/>
            </a:endParaRPr>
          </a:p>
          <a:p>
            <a:endParaRPr lang="en-US" dirty="0"/>
          </a:p>
        </p:txBody>
      </p:sp>
      <p:sp>
        <p:nvSpPr>
          <p:cNvPr id="4" name="Slide Number Placeholder 3"/>
          <p:cNvSpPr>
            <a:spLocks noGrp="1"/>
          </p:cNvSpPr>
          <p:nvPr>
            <p:ph type="sldNum" sz="quarter" idx="5"/>
          </p:nvPr>
        </p:nvSpPr>
        <p:spPr/>
        <p:txBody>
          <a:bodyPr/>
          <a:lstStyle/>
          <a:p>
            <a:fld id="{58418293-C631-D549-903B-8D323DD6F968}" type="slidenum">
              <a:rPr lang="en-US" smtClean="0"/>
              <a:t>33</a:t>
            </a:fld>
            <a:endParaRPr lang="en-US"/>
          </a:p>
        </p:txBody>
      </p:sp>
    </p:spTree>
    <p:extLst>
      <p:ext uri="{BB962C8B-B14F-4D97-AF65-F5344CB8AC3E}">
        <p14:creationId xmlns:p14="http://schemas.microsoft.com/office/powerpoint/2010/main" val="3299238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1794">
              <a:buClr>
                <a:srgbClr val="000000"/>
              </a:buClr>
              <a:buSzPts val="1400"/>
            </a:pPr>
            <a:r>
              <a:rPr lang="en" b="1" dirty="0">
                <a:solidFill>
                  <a:schemeClr val="dk1"/>
                </a:solidFill>
                <a:latin typeface="+mn-lt"/>
                <a:ea typeface="Calibri"/>
                <a:cs typeface="Calibri"/>
                <a:sym typeface="Calibri"/>
              </a:rPr>
              <a:t>To Know</a:t>
            </a:r>
          </a:p>
          <a:p>
            <a:pPr marL="0" lvl="0" indent="0" algn="l" rtl="0">
              <a:spcBef>
                <a:spcPts val="0"/>
              </a:spcBef>
              <a:spcAft>
                <a:spcPts val="0"/>
              </a:spcAft>
              <a:buNone/>
            </a:pPr>
            <a:r>
              <a:rPr lang="en-US" b="0" dirty="0"/>
              <a:t>This</a:t>
            </a:r>
            <a:r>
              <a:rPr lang="en-US" dirty="0"/>
              <a:t> is a transition slide</a:t>
            </a:r>
          </a:p>
          <a:p>
            <a:endParaRPr lang="en-US" dirty="0"/>
          </a:p>
        </p:txBody>
      </p:sp>
      <p:sp>
        <p:nvSpPr>
          <p:cNvPr id="4" name="Slide Number Placeholder 3"/>
          <p:cNvSpPr>
            <a:spLocks noGrp="1"/>
          </p:cNvSpPr>
          <p:nvPr>
            <p:ph type="sldNum" sz="quarter" idx="5"/>
          </p:nvPr>
        </p:nvSpPr>
        <p:spPr/>
        <p:txBody>
          <a:bodyPr/>
          <a:lstStyle/>
          <a:p>
            <a:fld id="{58418293-C631-D549-903B-8D323DD6F968}" type="slidenum">
              <a:rPr lang="en-US" smtClean="0"/>
              <a:t>34</a:t>
            </a:fld>
            <a:endParaRPr lang="en-US"/>
          </a:p>
        </p:txBody>
      </p:sp>
    </p:spTree>
    <p:extLst>
      <p:ext uri="{BB962C8B-B14F-4D97-AF65-F5344CB8AC3E}">
        <p14:creationId xmlns:p14="http://schemas.microsoft.com/office/powerpoint/2010/main" val="3210439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dirty="0"/>
              <a:t>This slide provides an introduction to the topic and an opportunity to clarify definitions.</a:t>
            </a:r>
          </a:p>
          <a:p>
            <a:endParaRPr lang="en-US" dirty="0"/>
          </a:p>
          <a:p>
            <a:r>
              <a:rPr lang="en-US" b="1" dirty="0"/>
              <a:t>To Do/Say</a:t>
            </a:r>
          </a:p>
          <a:p>
            <a:r>
              <a:rPr lang="en-US" dirty="0"/>
              <a:t>Review the definitions with participants and put in the context of schools.</a:t>
            </a:r>
          </a:p>
          <a:p>
            <a:endParaRPr lang="en-US" dirty="0"/>
          </a:p>
        </p:txBody>
      </p:sp>
      <p:sp>
        <p:nvSpPr>
          <p:cNvPr id="4" name="Slide Number Placeholder 3"/>
          <p:cNvSpPr>
            <a:spLocks noGrp="1"/>
          </p:cNvSpPr>
          <p:nvPr>
            <p:ph type="sldNum" sz="quarter" idx="5"/>
          </p:nvPr>
        </p:nvSpPr>
        <p:spPr/>
        <p:txBody>
          <a:bodyPr/>
          <a:lstStyle/>
          <a:p>
            <a:fld id="{58418293-C631-D549-903B-8D323DD6F968}" type="slidenum">
              <a:rPr lang="en-US" smtClean="0"/>
              <a:t>35</a:t>
            </a:fld>
            <a:endParaRPr lang="en-US"/>
          </a:p>
        </p:txBody>
      </p:sp>
    </p:spTree>
    <p:extLst>
      <p:ext uri="{BB962C8B-B14F-4D97-AF65-F5344CB8AC3E}">
        <p14:creationId xmlns:p14="http://schemas.microsoft.com/office/powerpoint/2010/main" val="2983912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4841" defTabSz="939363">
              <a:buClr>
                <a:srgbClr val="000000"/>
              </a:buClr>
              <a:buSzPts val="1400"/>
              <a:defRPr/>
            </a:pPr>
            <a:r>
              <a:rPr lang="en-US" b="1" dirty="0"/>
              <a:t>To Know</a:t>
            </a:r>
          </a:p>
          <a:p>
            <a:pPr indent="-234841" defTabSz="939363">
              <a:buClr>
                <a:srgbClr val="000000"/>
              </a:buClr>
              <a:buSzPts val="1400"/>
              <a:defRPr/>
            </a:pPr>
            <a:r>
              <a:rPr lang="en-US" b="0" dirty="0"/>
              <a:t>This slide is here to review the four main sources of efficacy in order to make the connection to how</a:t>
            </a:r>
            <a:r>
              <a:rPr lang="en-US" b="0" baseline="0" dirty="0"/>
              <a:t> S</a:t>
            </a:r>
            <a:r>
              <a:rPr lang="en-US" b="0" dirty="0"/>
              <a:t>ocial Networks are useful to providing these experiences. </a:t>
            </a:r>
          </a:p>
          <a:p>
            <a:pPr indent="-234841" defTabSz="939363">
              <a:buClr>
                <a:srgbClr val="000000"/>
              </a:buClr>
              <a:buSzPts val="1400"/>
              <a:defRPr/>
            </a:pPr>
            <a:endParaRPr lang="en-US" dirty="0"/>
          </a:p>
          <a:p>
            <a:pPr indent="-234841" defTabSz="939363">
              <a:buClr>
                <a:srgbClr val="000000"/>
              </a:buClr>
              <a:buSzPts val="1400"/>
              <a:defRPr/>
            </a:pPr>
            <a:r>
              <a:rPr lang="en-US" dirty="0"/>
              <a:t>These are the four main sources of efficacy.  </a:t>
            </a:r>
          </a:p>
          <a:p>
            <a:pPr marL="171450" indent="-171450">
              <a:buClr>
                <a:srgbClr val="000000"/>
              </a:buClr>
              <a:buSzPts val="1400"/>
              <a:buFont typeface="Wingdings" panose="05000000000000000000" pitchFamily="2" charset="2"/>
              <a:buChar char="§"/>
            </a:pPr>
            <a:r>
              <a:rPr lang="en-US" u="sng" dirty="0"/>
              <a:t>Mastery experience</a:t>
            </a:r>
            <a:r>
              <a:rPr lang="en-US" u="none" dirty="0"/>
              <a:t> is</a:t>
            </a:r>
            <a:r>
              <a:rPr lang="en-US" dirty="0"/>
              <a:t> when you experience success firsthand. This is the most effective way of creating a strong sense of self-efficacy. Successes build a robust belief in one’s personal efficacy. A resilient sense of efficacy requires experience in overcoming obstacles through perseverant effort. </a:t>
            </a:r>
          </a:p>
          <a:p>
            <a:pPr marL="171450" indent="-171450">
              <a:buClr>
                <a:srgbClr val="000000"/>
              </a:buClr>
              <a:buSzPts val="1400"/>
              <a:buFont typeface="Wingdings" panose="05000000000000000000" pitchFamily="2" charset="2"/>
              <a:buChar char="§"/>
            </a:pPr>
            <a:r>
              <a:rPr lang="en-US" u="sng" dirty="0"/>
              <a:t>Vicarious experience</a:t>
            </a:r>
            <a:r>
              <a:rPr lang="en-US" dirty="0"/>
              <a:t> occurs when success is modeled. Seeing people similar to oneself </a:t>
            </a:r>
            <a:r>
              <a:rPr lang="en-US" dirty="0">
                <a:solidFill>
                  <a:schemeClr val="dk1"/>
                </a:solidFill>
                <a:ea typeface="Calibri"/>
                <a:cs typeface="Calibri"/>
                <a:sym typeface="Calibri"/>
              </a:rPr>
              <a:t>succeed by sustained effort raises observers' beliefs that they too possess the capabilities to master comparable activities required to succeed. </a:t>
            </a:r>
            <a:endParaRPr lang="en-US" dirty="0">
              <a:solidFill>
                <a:schemeClr val="tx1"/>
              </a:solidFill>
              <a:ea typeface="+mn-ea"/>
              <a:cs typeface="+mn-cs"/>
              <a:sym typeface="Calibri"/>
            </a:endParaRPr>
          </a:p>
          <a:p>
            <a:pPr marL="171450" indent="-171450">
              <a:buClr>
                <a:srgbClr val="000000"/>
              </a:buClr>
              <a:buSzPts val="1400"/>
              <a:buFont typeface="Wingdings" panose="05000000000000000000" pitchFamily="2" charset="2"/>
              <a:buChar char="§"/>
            </a:pPr>
            <a:r>
              <a:rPr lang="en-US" u="sng" dirty="0"/>
              <a:t>Social persuasion</a:t>
            </a:r>
            <a:r>
              <a:rPr lang="en-US" dirty="0"/>
              <a:t> is when a trusted source gives feedback and encouragement. </a:t>
            </a:r>
            <a:r>
              <a:rPr lang="en-US" dirty="0">
                <a:solidFill>
                  <a:schemeClr val="dk1"/>
                </a:solidFill>
                <a:ea typeface="Calibri"/>
                <a:cs typeface="Calibri"/>
                <a:sym typeface="Calibri"/>
              </a:rPr>
              <a:t>People who are persuaded verbally that they possess the capabilities to master given activities are more likely to mobilize greater effort and sustain it than if they harbor self-doubts and dwell on personal deficiencies when problems arise. To the extent that persuasive boosts perceived self-efficacy leads people to try hard enough to succeed, promote development of skills, and a sense of personal efficacy. </a:t>
            </a:r>
            <a:r>
              <a:rPr lang="en-US" dirty="0"/>
              <a:t> </a:t>
            </a:r>
          </a:p>
          <a:p>
            <a:pPr marL="171450" indent="-171450">
              <a:buClr>
                <a:srgbClr val="000000"/>
              </a:buClr>
              <a:buSzPts val="1400"/>
              <a:buFont typeface="Wingdings" panose="05000000000000000000" pitchFamily="2" charset="2"/>
              <a:buChar char="§"/>
            </a:pPr>
            <a:r>
              <a:rPr lang="en-US" u="sng" dirty="0"/>
              <a:t>Affective state</a:t>
            </a:r>
            <a:r>
              <a:rPr lang="en-US" dirty="0"/>
              <a:t> is the actual physiological effect. People also rely partly on their emotional state to judge their capabilities. </a:t>
            </a:r>
            <a:r>
              <a:rPr lang="en-US" dirty="0">
                <a:solidFill>
                  <a:schemeClr val="dk1"/>
                </a:solidFill>
                <a:ea typeface="Calibri"/>
                <a:cs typeface="Calibri"/>
                <a:sym typeface="Calibri"/>
              </a:rPr>
              <a:t>Positive mood enhances perceived self-efficacy, despondent mood diminishes it. The fourth way of modifying self-beliefs of efficacy is to reduce people's stress reactions and alter their negative emotional proclivities and interpretations of their physical states. People who have a high sense of efficacy are likely to view their state of affective arousal as an energizing facilitator of performance, whereas those who are beset by self-doubt regard their arousal as a debilitating. </a:t>
            </a:r>
            <a:endParaRPr lang="en-US" dirty="0">
              <a:effectLst/>
            </a:endParaRPr>
          </a:p>
          <a:p>
            <a:pPr indent="-234841" defTabSz="939363">
              <a:buClr>
                <a:srgbClr val="000000"/>
              </a:buClr>
              <a:buSzPts val="1400"/>
              <a:defRPr/>
            </a:pPr>
            <a:endParaRPr lang="en-US" dirty="0"/>
          </a:p>
          <a:p>
            <a:pPr indent="-234841">
              <a:buClr>
                <a:srgbClr val="000000"/>
              </a:buClr>
              <a:buSzPts val="1400"/>
            </a:pPr>
            <a:r>
              <a:rPr lang="en-US" b="1" dirty="0">
                <a:solidFill>
                  <a:schemeClr val="dk1"/>
                </a:solidFill>
                <a:latin typeface="+mn-lt"/>
                <a:ea typeface="Calibri"/>
                <a:cs typeface="Calibri"/>
                <a:sym typeface="Calibri"/>
              </a:rPr>
              <a:t>To Do/Say</a:t>
            </a:r>
          </a:p>
          <a:p>
            <a:pPr indent="-234841">
              <a:buClr>
                <a:srgbClr val="000000"/>
              </a:buClr>
              <a:buSzPts val="1400"/>
            </a:pPr>
            <a:r>
              <a:rPr lang="en-US" dirty="0"/>
              <a:t>Show slide</a:t>
            </a:r>
          </a:p>
          <a:p>
            <a:pPr indent="-234841">
              <a:buClr>
                <a:srgbClr val="000000"/>
              </a:buClr>
              <a:buSzPts val="1400"/>
            </a:pPr>
            <a:endParaRPr lang="en-US" dirty="0"/>
          </a:p>
          <a:p>
            <a:pPr indent="-234841">
              <a:buClr>
                <a:srgbClr val="000000"/>
              </a:buClr>
              <a:buSzPts val="1400"/>
            </a:pPr>
            <a:r>
              <a:rPr lang="en-US" dirty="0"/>
              <a:t>You may remember this information from the Base Module. These are the four main ways that people build efficacy.</a:t>
            </a:r>
          </a:p>
          <a:p>
            <a:pPr marL="171450" indent="-171450">
              <a:buClr>
                <a:srgbClr val="000000"/>
              </a:buClr>
              <a:buSzPts val="1400"/>
              <a:buFont typeface="Wingdings" panose="05000000000000000000" pitchFamily="2" charset="2"/>
              <a:buChar char="§"/>
            </a:pPr>
            <a:r>
              <a:rPr lang="en-US" u="sng" dirty="0"/>
              <a:t>Mastery experience</a:t>
            </a:r>
            <a:r>
              <a:rPr lang="en-US" dirty="0"/>
              <a:t> is when you experience success firsthand. </a:t>
            </a:r>
          </a:p>
          <a:p>
            <a:pPr marL="171450" indent="-171450">
              <a:buClr>
                <a:srgbClr val="000000"/>
              </a:buClr>
              <a:buSzPts val="1400"/>
              <a:buFont typeface="Wingdings" panose="05000000000000000000" pitchFamily="2" charset="2"/>
              <a:buChar char="§"/>
            </a:pPr>
            <a:r>
              <a:rPr lang="en-US" u="sng" dirty="0"/>
              <a:t>Vicarious experience</a:t>
            </a:r>
            <a:r>
              <a:rPr lang="en-US" dirty="0"/>
              <a:t> occurs when you see others succeed and it raises your belief that you too could do something. </a:t>
            </a:r>
          </a:p>
          <a:p>
            <a:pPr marL="171450" indent="-171450">
              <a:buClr>
                <a:srgbClr val="000000"/>
              </a:buClr>
              <a:buSzPts val="1400"/>
              <a:buFont typeface="Wingdings" panose="05000000000000000000" pitchFamily="2" charset="2"/>
              <a:buChar char="§"/>
            </a:pPr>
            <a:r>
              <a:rPr lang="en-US" u="sng" dirty="0"/>
              <a:t>Social persuasion</a:t>
            </a:r>
            <a:r>
              <a:rPr lang="en-US" dirty="0"/>
              <a:t> is when someone motivates you to believe you can achieve a goal. </a:t>
            </a:r>
          </a:p>
          <a:p>
            <a:pPr marL="171450" indent="-171450">
              <a:buClr>
                <a:srgbClr val="000000"/>
              </a:buClr>
              <a:buSzPts val="1400"/>
              <a:buFont typeface="Wingdings" panose="05000000000000000000" pitchFamily="2" charset="2"/>
              <a:buChar char="§"/>
            </a:pPr>
            <a:r>
              <a:rPr lang="en-US" u="sng" dirty="0"/>
              <a:t>Affective state</a:t>
            </a:r>
            <a:r>
              <a:rPr lang="en-US" dirty="0"/>
              <a:t> is how your emotional state affects your belief in your ability.</a:t>
            </a:r>
          </a:p>
          <a:p>
            <a:pPr>
              <a:buClr>
                <a:srgbClr val="000000"/>
              </a:buClr>
              <a:buSzPts val="1400"/>
            </a:pPr>
            <a:endParaRPr lang="en-US" dirty="0"/>
          </a:p>
          <a:p>
            <a:pPr>
              <a:buClr>
                <a:srgbClr val="000000"/>
              </a:buClr>
              <a:buSzPts val="1400"/>
            </a:pPr>
            <a:r>
              <a:rPr lang="en-US" b="1" dirty="0"/>
              <a:t>References</a:t>
            </a:r>
          </a:p>
          <a:p>
            <a:pPr defTabSz="939363">
              <a:buClr>
                <a:srgbClr val="000000"/>
              </a:buClr>
              <a:buSzPts val="1400"/>
              <a:defRPr/>
            </a:pPr>
            <a:r>
              <a:rPr lang="en-US" dirty="0">
                <a:solidFill>
                  <a:schemeClr val="dk1"/>
                </a:solidFill>
                <a:ea typeface="Calibri"/>
                <a:cs typeface="Calibri"/>
                <a:sym typeface="Calibri"/>
              </a:rPr>
              <a:t>Bandura, A. (1994). Self-efficacy. In V. S. </a:t>
            </a:r>
            <a:r>
              <a:rPr lang="en-US" dirty="0" err="1">
                <a:solidFill>
                  <a:schemeClr val="dk1"/>
                </a:solidFill>
                <a:ea typeface="Calibri"/>
                <a:cs typeface="Calibri"/>
                <a:sym typeface="Calibri"/>
              </a:rPr>
              <a:t>Ramachaudran</a:t>
            </a:r>
            <a:r>
              <a:rPr lang="en-US" dirty="0">
                <a:solidFill>
                  <a:schemeClr val="dk1"/>
                </a:solidFill>
                <a:ea typeface="Calibri"/>
                <a:cs typeface="Calibri"/>
                <a:sym typeface="Calibri"/>
              </a:rPr>
              <a:t> (Ed.), </a:t>
            </a:r>
            <a:r>
              <a:rPr lang="en-US" i="1" dirty="0">
                <a:solidFill>
                  <a:schemeClr val="dk1"/>
                </a:solidFill>
                <a:ea typeface="Calibri"/>
                <a:cs typeface="Calibri"/>
                <a:sym typeface="Calibri"/>
              </a:rPr>
              <a:t>Encyclopedia of human behavior </a:t>
            </a:r>
            <a:r>
              <a:rPr lang="en-US" dirty="0">
                <a:solidFill>
                  <a:schemeClr val="dk1"/>
                </a:solidFill>
                <a:ea typeface="Calibri"/>
                <a:cs typeface="Calibri"/>
                <a:sym typeface="Calibri"/>
              </a:rPr>
              <a:t>(Vol. 4, pp. 71-81). New York: Academic Press. (Reprinted in H. Friedman [Ed.], </a:t>
            </a:r>
            <a:r>
              <a:rPr lang="en-US" i="1" dirty="0">
                <a:solidFill>
                  <a:schemeClr val="dk1"/>
                </a:solidFill>
                <a:ea typeface="Calibri"/>
                <a:cs typeface="Calibri"/>
                <a:sym typeface="Calibri"/>
              </a:rPr>
              <a:t>Encyclopedia of mental health</a:t>
            </a:r>
            <a:r>
              <a:rPr lang="en-US" dirty="0">
                <a:solidFill>
                  <a:schemeClr val="dk1"/>
                </a:solidFill>
                <a:ea typeface="Calibri"/>
                <a:cs typeface="Calibri"/>
                <a:sym typeface="Calibri"/>
              </a:rPr>
              <a:t>. San Diego: Academic Press, 1998). </a:t>
            </a:r>
          </a:p>
          <a:p>
            <a:pPr>
              <a:buClr>
                <a:srgbClr val="000000"/>
              </a:buClr>
              <a:buSzPts val="1400"/>
            </a:pPr>
            <a:endParaRPr lang="en-US" b="1"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3479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US" b="1" dirty="0">
                <a:solidFill>
                  <a:schemeClr val="dk1"/>
                </a:solidFill>
                <a:latin typeface="+mn-lt"/>
                <a:ea typeface="Calibri"/>
                <a:cs typeface="Calibri"/>
                <a:sym typeface="Calibri"/>
              </a:rPr>
              <a:t>To Know</a:t>
            </a:r>
          </a:p>
          <a:p>
            <a:pPr>
              <a:buClr>
                <a:schemeClr val="dk1"/>
              </a:buClr>
              <a:buSzPts val="1200"/>
            </a:pPr>
            <a:r>
              <a:rPr lang="en-US" dirty="0">
                <a:solidFill>
                  <a:schemeClr val="dk1"/>
                </a:solidFill>
                <a:latin typeface="+mn-lt"/>
                <a:ea typeface="Calibri"/>
                <a:cs typeface="Calibri"/>
                <a:sym typeface="Calibri"/>
              </a:rPr>
              <a:t>Schools have different organizational structures. Such differences in organization impact teachers’ social networks. For example, teachers may have substantively different conversations with content peers, as compared to those who teach the same grade level. These interactions are of particular importance as social networks tend to be important to reform initiatives. Social capital is an economic analogy, suggesting that people invest in and profit from their social connections. Specifically in a school context, social networks connect teachers to both knowledge and resources. Social networks are particularly important in school settings as many reforms seek to make teaching a more collaborative field. </a:t>
            </a:r>
          </a:p>
          <a:p>
            <a:pPr>
              <a:buClr>
                <a:schemeClr val="dk1"/>
              </a:buClr>
              <a:buSzPts val="1200"/>
            </a:pPr>
            <a:endParaRPr lang="en-US" dirty="0">
              <a:solidFill>
                <a:schemeClr val="dk1"/>
              </a:solidFill>
              <a:latin typeface="+mn-lt"/>
              <a:ea typeface="Calibri"/>
              <a:cs typeface="Calibri"/>
              <a:sym typeface="Calibri"/>
            </a:endParaRPr>
          </a:p>
          <a:p>
            <a:pPr>
              <a:buClr>
                <a:schemeClr val="dk1"/>
              </a:buClr>
              <a:buSzPts val="1200"/>
            </a:pPr>
            <a:r>
              <a:rPr lang="en-US" b="1" dirty="0">
                <a:solidFill>
                  <a:schemeClr val="dk1"/>
                </a:solidFill>
                <a:latin typeface="+mn-lt"/>
                <a:ea typeface="Calibri"/>
                <a:cs typeface="Calibri"/>
                <a:sym typeface="Calibri"/>
              </a:rPr>
              <a:t>To Do/Say</a:t>
            </a:r>
          </a:p>
          <a:p>
            <a:pPr>
              <a:buClr>
                <a:schemeClr val="dk1"/>
              </a:buClr>
              <a:buSzPts val="1200"/>
            </a:pPr>
            <a:r>
              <a:rPr lang="en-US" dirty="0">
                <a:solidFill>
                  <a:schemeClr val="dk1"/>
                </a:solidFill>
                <a:latin typeface="+mn-lt"/>
                <a:ea typeface="Calibri"/>
                <a:cs typeface="Calibri"/>
                <a:sym typeface="Calibri"/>
              </a:rPr>
              <a:t>In 2012 </a:t>
            </a:r>
            <a:r>
              <a:rPr lang="en-US" dirty="0" err="1">
                <a:solidFill>
                  <a:schemeClr val="dk1"/>
                </a:solidFill>
                <a:latin typeface="+mn-lt"/>
                <a:ea typeface="Calibri"/>
                <a:cs typeface="Calibri"/>
                <a:sym typeface="Calibri"/>
              </a:rPr>
              <a:t>Moolenaar</a:t>
            </a:r>
            <a:r>
              <a:rPr lang="en-US" dirty="0">
                <a:solidFill>
                  <a:schemeClr val="dk1"/>
                </a:solidFill>
                <a:latin typeface="+mn-lt"/>
                <a:ea typeface="Calibri"/>
                <a:cs typeface="Calibri"/>
                <a:sym typeface="Calibri"/>
              </a:rPr>
              <a:t>, </a:t>
            </a:r>
            <a:r>
              <a:rPr lang="en-US" dirty="0" err="1">
                <a:solidFill>
                  <a:schemeClr val="dk1"/>
                </a:solidFill>
                <a:latin typeface="+mn-lt"/>
                <a:ea typeface="Calibri"/>
                <a:cs typeface="Calibri"/>
                <a:sym typeface="Calibri"/>
              </a:rPr>
              <a:t>Sleegers</a:t>
            </a:r>
            <a:r>
              <a:rPr lang="en-US" dirty="0">
                <a:solidFill>
                  <a:schemeClr val="dk1"/>
                </a:solidFill>
                <a:latin typeface="+mn-lt"/>
                <a:ea typeface="Calibri"/>
                <a:cs typeface="Calibri"/>
                <a:sym typeface="Calibri"/>
              </a:rPr>
              <a:t>, and Daly published a paper on a study they conducted examining the interplay of teacher collaboration networks, collective efficacy, and student achievement. They found </a:t>
            </a:r>
            <a:r>
              <a:rPr lang="en-US" dirty="0"/>
              <a:t>well-connected teacher networks were associated with strong teacher collective efficacy, which in turn supported student achievement. </a:t>
            </a:r>
            <a:r>
              <a:rPr lang="en-US" dirty="0">
                <a:solidFill>
                  <a:schemeClr val="dk1"/>
                </a:solidFill>
                <a:latin typeface="+mn-lt"/>
                <a:ea typeface="Calibri"/>
                <a:cs typeface="Calibri"/>
                <a:sym typeface="Calibri"/>
              </a:rPr>
              <a:t>The more dense the network, the more likely it was for teachers to take risks to improve their school, adopt a learning culture, and improve their teaching.</a:t>
            </a:r>
          </a:p>
          <a:p>
            <a:pPr>
              <a:buClr>
                <a:schemeClr val="dk1"/>
              </a:buClr>
              <a:buSzPts val="1200"/>
            </a:pPr>
            <a:br>
              <a:rPr lang="en-US" dirty="0">
                <a:solidFill>
                  <a:schemeClr val="dk1"/>
                </a:solidFill>
                <a:latin typeface="+mn-lt"/>
                <a:ea typeface="Calibri"/>
                <a:cs typeface="Calibri"/>
                <a:sym typeface="Calibri"/>
              </a:rPr>
            </a:br>
            <a:r>
              <a:rPr lang="en-US" dirty="0">
                <a:solidFill>
                  <a:schemeClr val="dk1"/>
                </a:solidFill>
                <a:latin typeface="+mn-lt"/>
                <a:ea typeface="Calibri"/>
                <a:cs typeface="Calibri"/>
                <a:sym typeface="Calibri"/>
              </a:rPr>
              <a:t>Take a minute to talk about the social networks you see in your building. Where are they stronger and where are they weaker? </a:t>
            </a:r>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b="1" dirty="0">
                <a:solidFill>
                  <a:schemeClr val="dk1"/>
                </a:solidFill>
                <a:latin typeface="+mn-lt"/>
                <a:ea typeface="Calibri"/>
                <a:cs typeface="Calibri"/>
                <a:sym typeface="Calibri"/>
              </a:rPr>
              <a:t>References</a:t>
            </a:r>
          </a:p>
          <a:p>
            <a:pPr indent="-352245"/>
            <a:r>
              <a:rPr lang="en-US" dirty="0" err="1">
                <a:cs typeface="Calibri" panose="020F0502020204030204" pitchFamily="34" charset="0"/>
              </a:rPr>
              <a:t>Moolenaar</a:t>
            </a:r>
            <a:r>
              <a:rPr lang="en-US" dirty="0">
                <a:cs typeface="Calibri" panose="020F0502020204030204" pitchFamily="34" charset="0"/>
              </a:rPr>
              <a:t>, N. M., </a:t>
            </a:r>
            <a:r>
              <a:rPr lang="en-US" dirty="0" err="1">
                <a:cs typeface="Calibri" panose="020F0502020204030204" pitchFamily="34" charset="0"/>
              </a:rPr>
              <a:t>Sleegers</a:t>
            </a:r>
            <a:r>
              <a:rPr lang="en-US" dirty="0">
                <a:cs typeface="Calibri" panose="020F0502020204030204" pitchFamily="34" charset="0"/>
              </a:rPr>
              <a:t>, P. J. C., &amp; Daly, A. J. (2012). Teaming up: Linking collaboration networks, collective efficacy, and student achievement</a:t>
            </a:r>
            <a:r>
              <a:rPr lang="en-US" i="1" dirty="0">
                <a:cs typeface="Calibri" panose="020F0502020204030204" pitchFamily="34" charset="0"/>
              </a:rPr>
              <a:t>. Teaching and Teacher Education, 28</a:t>
            </a:r>
            <a:r>
              <a:rPr lang="en-US" dirty="0">
                <a:cs typeface="Calibri" panose="020F0502020204030204" pitchFamily="34" charset="0"/>
              </a:rPr>
              <a:t>(2), 251-262.</a:t>
            </a:r>
          </a:p>
          <a:p>
            <a:pPr>
              <a:buClr>
                <a:srgbClr val="000000"/>
              </a:buClr>
              <a:buSzPts val="1400"/>
            </a:pPr>
            <a:endParaRPr lang="en-US" b="1"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58418293-C631-D549-903B-8D323DD6F968}" type="slidenum">
              <a:rPr lang="en-US" smtClean="0"/>
              <a:t>37</a:t>
            </a:fld>
            <a:endParaRPr lang="en-US"/>
          </a:p>
        </p:txBody>
      </p:sp>
    </p:spTree>
    <p:extLst>
      <p:ext uri="{BB962C8B-B14F-4D97-AF65-F5344CB8AC3E}">
        <p14:creationId xmlns:p14="http://schemas.microsoft.com/office/powerpoint/2010/main" val="24218089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dk1"/>
                </a:solidFill>
                <a:latin typeface="+mn-lt"/>
                <a:ea typeface="Calibri"/>
                <a:cs typeface="Calibri"/>
                <a:sym typeface="Calibri"/>
              </a:rPr>
              <a:t>To Know</a:t>
            </a:r>
          </a:p>
          <a:p>
            <a:r>
              <a:rPr lang="en-US" dirty="0">
                <a:solidFill>
                  <a:schemeClr val="dk1"/>
                </a:solidFill>
                <a:latin typeface="+mn-lt"/>
                <a:ea typeface="Calibri"/>
                <a:cs typeface="Calibri"/>
                <a:sym typeface="Calibri"/>
              </a:rPr>
              <a:t>The Pygmalion Effect is the phenomenon whereby others’ expectations of a target person affect the target person’s performance. </a:t>
            </a:r>
            <a:r>
              <a:rPr lang="en-US" dirty="0"/>
              <a:t>Two popular theories of motivation are the Self-Efficacy Theory and the Pygmalion Effect. Both of these approaches to motivation are self-fulfilling and heavily depend on an individual’s belief in themselves. Therefore, the more a person believes in themselves, the greater they increase their chances for succeeding and accomplishing their goals. Self-efficacy refers to an individual’s belief that he or she is capable of performing a task. The higher your self-efficacy, the more confidence you have in your ability to succeed. For example, in difficult situations, people with low self-efficacy are more likely to lessen their effort or give up altogether, whereas those with high self-efficacy will try harder to master the challenge. The Pygmalion Effect is a form of self-fulfilling prophecy in which believing something can make it true. For example, in one study, teachers were told their students had very high IQ scores when in fact they spanned in a range from low to high. As a result, the teachers spent more time with the students they believed were “smarter,” gave them more challenging assignments, and expected more from them. As a result, those specific students who were perceived as “the smartest” performed with higher self-efficacy and scored better grades. </a:t>
            </a:r>
            <a:endParaRPr lang="en-US" dirty="0">
              <a:solidFill>
                <a:schemeClr val="dk1"/>
              </a:solidFill>
              <a:latin typeface="+mn-lt"/>
              <a:ea typeface="Calibri"/>
              <a:cs typeface="Calibri"/>
              <a:sym typeface="Calibri"/>
            </a:endParaRPr>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b="1" dirty="0">
                <a:solidFill>
                  <a:schemeClr val="dk1"/>
                </a:solidFill>
                <a:latin typeface="+mn-lt"/>
                <a:ea typeface="Calibri"/>
                <a:cs typeface="Calibri"/>
                <a:sym typeface="Calibri"/>
              </a:rPr>
              <a:t>To Do/Say</a:t>
            </a:r>
          </a:p>
          <a:p>
            <a:pPr>
              <a:buClr>
                <a:srgbClr val="000000"/>
              </a:buClr>
              <a:buSzPts val="1400"/>
            </a:pPr>
            <a:r>
              <a:rPr lang="en-US" dirty="0">
                <a:solidFill>
                  <a:schemeClr val="dk1"/>
                </a:solidFill>
                <a:latin typeface="+mn-lt"/>
                <a:ea typeface="Calibri"/>
                <a:cs typeface="Calibri"/>
                <a:sym typeface="Calibri"/>
              </a:rPr>
              <a:t>Show slide</a:t>
            </a:r>
          </a:p>
          <a:p>
            <a:pPr marL="260934" indent="-260934">
              <a:buClr>
                <a:schemeClr val="accent2"/>
              </a:buClr>
              <a:buSzPts val="2400"/>
              <a:buFont typeface="Noto Sans Symbols"/>
              <a:buChar char="❑"/>
            </a:pPr>
            <a:endParaRPr lang="en-US" dirty="0">
              <a:solidFill>
                <a:schemeClr val="dk1"/>
              </a:solidFill>
              <a:latin typeface="+mn-lt"/>
              <a:ea typeface="Calibri"/>
              <a:cs typeface="Calibri"/>
              <a:sym typeface="Calibri"/>
            </a:endParaRPr>
          </a:p>
          <a:p>
            <a:pPr>
              <a:buClr>
                <a:schemeClr val="accent2"/>
              </a:buClr>
              <a:buSzPts val="2400"/>
            </a:pPr>
            <a:r>
              <a:rPr lang="en-US" dirty="0">
                <a:solidFill>
                  <a:schemeClr val="dk1"/>
                </a:solidFill>
                <a:latin typeface="+mn-lt"/>
                <a:ea typeface="Calibri"/>
                <a:cs typeface="Calibri"/>
                <a:sym typeface="Calibri"/>
              </a:rPr>
              <a:t>Explain the Pygmalion Effect – believing something can impact what we do, which in turn creates a self-fulling condition. We see this in the CTE literature. </a:t>
            </a:r>
          </a:p>
          <a:p>
            <a:pPr>
              <a:buClr>
                <a:schemeClr val="accent2"/>
              </a:buClr>
              <a:buSzPts val="2400"/>
            </a:pPr>
            <a:endParaRPr lang="en-US" dirty="0">
              <a:solidFill>
                <a:schemeClr val="dk1"/>
              </a:solidFill>
              <a:latin typeface="+mn-lt"/>
              <a:ea typeface="Calibri"/>
              <a:cs typeface="Calibri"/>
              <a:sym typeface="Calibri"/>
            </a:endParaRPr>
          </a:p>
          <a:p>
            <a:pPr>
              <a:buClr>
                <a:schemeClr val="accent2"/>
              </a:buClr>
              <a:buSzPts val="2400"/>
            </a:pPr>
            <a:r>
              <a:rPr lang="en-US" dirty="0">
                <a:solidFill>
                  <a:schemeClr val="dk1"/>
                </a:solidFill>
                <a:latin typeface="+mn-lt"/>
                <a:ea typeface="Calibri"/>
                <a:cs typeface="Calibri"/>
                <a:sym typeface="Calibri"/>
              </a:rPr>
              <a:t>Goddard, Hoy, and Hoy (2004) noted that </a:t>
            </a:r>
            <a:r>
              <a:rPr lang="en-US" dirty="0">
                <a:solidFill>
                  <a:schemeClr val="dk1"/>
                </a:solidFill>
                <a:latin typeface="Questrial"/>
                <a:ea typeface="Questrial"/>
                <a:cs typeface="Questrial"/>
                <a:sym typeface="Questrial"/>
              </a:rPr>
              <a:t>efficacy beliefs directly affect the diligence and resolve with which groups choose to pursue their goals. They concluded that if educators’ realities are filtered through the belief that there is very little they can do to influence student achievement, then it is very likely these beliefs will be manifested in their practice. </a:t>
            </a:r>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b="1" dirty="0">
                <a:solidFill>
                  <a:schemeClr val="dk1"/>
                </a:solidFill>
                <a:latin typeface="+mn-lt"/>
                <a:ea typeface="Calibri"/>
                <a:cs typeface="Calibri"/>
                <a:sym typeface="Calibri"/>
              </a:rPr>
              <a:t>References</a:t>
            </a:r>
          </a:p>
          <a:p>
            <a:pPr defTabSz="939363">
              <a:buClr>
                <a:srgbClr val="000000"/>
              </a:buClr>
              <a:buSzPts val="1400"/>
              <a:defRPr/>
            </a:pPr>
            <a:r>
              <a:rPr lang="en-US" dirty="0">
                <a:ea typeface="Arial"/>
                <a:cs typeface="Calibri" panose="020F0502020204030204" pitchFamily="34" charset="0"/>
                <a:sym typeface="Arial"/>
              </a:rPr>
              <a:t>Goddard, R.D., Hoy, W. K., Hoy, A. W. (2004). Collective efficacy beliefs: Theoretical developments, empirical evidence, and future directions. </a:t>
            </a:r>
            <a:r>
              <a:rPr lang="en-US" i="1" dirty="0">
                <a:ea typeface="Arial"/>
                <a:cs typeface="Calibri" panose="020F0502020204030204" pitchFamily="34" charset="0"/>
                <a:sym typeface="Arial"/>
              </a:rPr>
              <a:t>Educational Researcher</a:t>
            </a:r>
            <a:r>
              <a:rPr lang="en-US" dirty="0">
                <a:ea typeface="Arial"/>
                <a:cs typeface="Calibri" panose="020F0502020204030204" pitchFamily="34" charset="0"/>
                <a:sym typeface="Arial"/>
              </a:rPr>
              <a:t>, </a:t>
            </a:r>
            <a:r>
              <a:rPr lang="en-US" i="1" dirty="0">
                <a:ea typeface="Arial"/>
                <a:cs typeface="Calibri" panose="020F0502020204030204" pitchFamily="34" charset="0"/>
                <a:sym typeface="Arial"/>
              </a:rPr>
              <a:t>33</a:t>
            </a:r>
            <a:r>
              <a:rPr lang="en-US" dirty="0">
                <a:ea typeface="Arial"/>
                <a:cs typeface="Calibri" panose="020F0502020204030204" pitchFamily="34" charset="0"/>
                <a:sym typeface="Arial"/>
              </a:rPr>
              <a:t>(3), 3-13.</a:t>
            </a:r>
          </a:p>
          <a:p>
            <a:pPr defTabSz="939363">
              <a:buClr>
                <a:srgbClr val="000000"/>
              </a:buClr>
              <a:buSzPts val="1400"/>
              <a:defRPr/>
            </a:pPr>
            <a:endParaRPr lang="en-US" dirty="0"/>
          </a:p>
          <a:p>
            <a:pPr indent="-352245"/>
            <a:r>
              <a:rPr lang="en-US" dirty="0" err="1"/>
              <a:t>Summermgmt</a:t>
            </a:r>
            <a:r>
              <a:rPr lang="en-US" dirty="0"/>
              <a:t>. (2011, July 07). Re: </a:t>
            </a:r>
            <a:r>
              <a:rPr lang="en-US" i="0" dirty="0"/>
              <a:t>Self-Efficacy Theory and the Pygmalion Effect </a:t>
            </a:r>
            <a:r>
              <a:rPr lang="en-US" dirty="0"/>
              <a:t>[Web log comment]. Contemporary Theories of Motivation. Retrieved from https://summermgmt.wordpress.com/2011/07/07/self-efficacy-theory-the-pygmalion-effect/ </a:t>
            </a:r>
          </a:p>
          <a:p>
            <a:pPr defTabSz="939363">
              <a:buClr>
                <a:srgbClr val="000000"/>
              </a:buClr>
              <a:buSzPts val="1400"/>
              <a:defRPr/>
            </a:pPr>
            <a:endParaRPr lang="en-US" dirty="0"/>
          </a:p>
          <a:p>
            <a:pPr>
              <a:buClr>
                <a:srgbClr val="000000"/>
              </a:buClr>
              <a:buSzPts val="1400"/>
            </a:pPr>
            <a:endParaRPr lang="en-US" b="1"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58418293-C631-D549-903B-8D323DD6F968}" type="slidenum">
              <a:rPr lang="en-US" smtClean="0"/>
              <a:t>38</a:t>
            </a:fld>
            <a:endParaRPr lang="en-US"/>
          </a:p>
        </p:txBody>
      </p:sp>
    </p:spTree>
    <p:extLst>
      <p:ext uri="{BB962C8B-B14F-4D97-AF65-F5344CB8AC3E}">
        <p14:creationId xmlns:p14="http://schemas.microsoft.com/office/powerpoint/2010/main" val="29748276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buClr>
                <a:srgbClr val="000000"/>
              </a:buClr>
              <a:buSzPts val="1400"/>
              <a:defRPr/>
            </a:pPr>
            <a:r>
              <a:rPr lang="en-US" b="1" dirty="0">
                <a:solidFill>
                  <a:srgbClr val="C00000"/>
                </a:solidFill>
                <a:latin typeface="+mn-lt"/>
                <a:ea typeface="Calibri"/>
                <a:cs typeface="Calibri"/>
                <a:sym typeface="Calibri"/>
              </a:rPr>
              <a:t>To Know</a:t>
            </a:r>
          </a:p>
          <a:p>
            <a:pPr defTabSz="939363">
              <a:buClr>
                <a:srgbClr val="000000"/>
              </a:buClr>
              <a:buSzPts val="1400"/>
              <a:defRPr/>
            </a:pPr>
            <a:r>
              <a:rPr lang="en-US" dirty="0">
                <a:solidFill>
                  <a:srgbClr val="C00000"/>
                </a:solidFill>
                <a:latin typeface="+mn-lt"/>
                <a:ea typeface="Calibri"/>
                <a:cs typeface="Calibri"/>
                <a:sym typeface="Calibri"/>
              </a:rPr>
              <a:t>This is the first slide in a series of three slides showing how CTE could have a multiplied effect on student outcomes. </a:t>
            </a:r>
            <a:r>
              <a:rPr lang="en-US" dirty="0">
                <a:solidFill>
                  <a:schemeClr val="dk1"/>
                </a:solidFill>
                <a:latin typeface="+mn-lt"/>
                <a:ea typeface="Calibri"/>
                <a:cs typeface="Calibri"/>
                <a:sym typeface="Calibri"/>
              </a:rPr>
              <a:t>If a school staff shares a sense of collective efficacy then they have a greater likelihood of positively impacting student learning over and above other influences. CTE is greater than three times more powerful and predictive of student achievement than socio-economic status (0.52). It has more than double the effect of prior achievement (0.65) and more than triple the effect of home environment and parental involvement (0.52 &amp; 0.49). It is also greater than three times more likely to influence student achievement than student motivation and concentration, persistence, and engagement (0.48). </a:t>
            </a:r>
          </a:p>
          <a:p>
            <a:pPr defTabSz="939363">
              <a:buClr>
                <a:srgbClr val="000000"/>
              </a:buClr>
              <a:buSzPts val="1400"/>
              <a:defRPr/>
            </a:pPr>
            <a:endParaRPr lang="en-US" b="1" dirty="0">
              <a:solidFill>
                <a:srgbClr val="C00000"/>
              </a:solidFill>
              <a:latin typeface="+mn-lt"/>
              <a:ea typeface="Calibri"/>
              <a:cs typeface="Calibri"/>
              <a:sym typeface="Calibri"/>
            </a:endParaRPr>
          </a:p>
          <a:p>
            <a:pPr defTabSz="939363">
              <a:buClr>
                <a:srgbClr val="000000"/>
              </a:buClr>
              <a:buSzPts val="1400"/>
              <a:defRPr/>
            </a:pPr>
            <a:r>
              <a:rPr lang="en-US" b="1" dirty="0">
                <a:solidFill>
                  <a:srgbClr val="C00000"/>
                </a:solidFill>
                <a:latin typeface="+mn-lt"/>
                <a:ea typeface="Calibri"/>
                <a:cs typeface="Calibri"/>
                <a:sym typeface="Calibri"/>
              </a:rPr>
              <a:t>To Do/Say</a:t>
            </a:r>
          </a:p>
          <a:p>
            <a:pPr defTabSz="939363">
              <a:buClr>
                <a:srgbClr val="000000"/>
              </a:buClr>
              <a:buSzPts val="1400"/>
              <a:defRPr/>
            </a:pPr>
            <a:r>
              <a:rPr lang="en-US" dirty="0">
                <a:solidFill>
                  <a:srgbClr val="C00000"/>
                </a:solidFill>
                <a:latin typeface="+mn-lt"/>
                <a:ea typeface="Calibri"/>
                <a:cs typeface="Calibri"/>
                <a:sym typeface="Calibri"/>
              </a:rPr>
              <a:t>Show slide</a:t>
            </a:r>
          </a:p>
          <a:p>
            <a:pPr defTabSz="939363">
              <a:buClr>
                <a:srgbClr val="000000"/>
              </a:buClr>
              <a:buSzPts val="1400"/>
              <a:defRPr/>
            </a:pPr>
            <a:r>
              <a:rPr lang="en-US" dirty="0">
                <a:solidFill>
                  <a:srgbClr val="C00000"/>
                </a:solidFill>
                <a:latin typeface="+mn-lt"/>
                <a:ea typeface="Calibri"/>
                <a:cs typeface="Calibri"/>
                <a:sym typeface="Calibri"/>
              </a:rPr>
              <a:t> </a:t>
            </a:r>
          </a:p>
          <a:p>
            <a:pPr defTabSz="939363">
              <a:buClr>
                <a:srgbClr val="000000"/>
              </a:buClr>
              <a:buSzPts val="1400"/>
              <a:defRPr/>
            </a:pPr>
            <a:r>
              <a:rPr lang="en-US" dirty="0">
                <a:solidFill>
                  <a:srgbClr val="C00000"/>
                </a:solidFill>
                <a:latin typeface="+mn-lt"/>
                <a:ea typeface="Calibri"/>
                <a:cs typeface="Calibri"/>
                <a:sym typeface="Calibri"/>
              </a:rPr>
              <a:t>Let’s think about how CTE could have an effect on student outcomes. Talk through the cycle, beginning with teacher beliefs about their students. At the student level are 20 students, each with beliefs about their own capabilities. </a:t>
            </a:r>
          </a:p>
          <a:p>
            <a:pPr defTabSz="939363">
              <a:buClr>
                <a:srgbClr val="000000"/>
              </a:buClr>
              <a:buSzPts val="1400"/>
              <a:defRPr/>
            </a:pPr>
            <a:endParaRPr lang="en-US" b="1" dirty="0">
              <a:solidFill>
                <a:srgbClr val="C00000"/>
              </a:solidFill>
              <a:latin typeface="+mn-lt"/>
              <a:ea typeface="Calibri"/>
              <a:cs typeface="Calibri"/>
              <a:sym typeface="Calibri"/>
            </a:endParaRPr>
          </a:p>
          <a:p>
            <a:pPr>
              <a:buClr>
                <a:srgbClr val="000000"/>
              </a:buClr>
              <a:buSzPts val="1400"/>
            </a:pPr>
            <a:br>
              <a:rPr lang="en-US" dirty="0">
                <a:solidFill>
                  <a:schemeClr val="dk1"/>
                </a:solidFill>
                <a:latin typeface="+mn-lt"/>
                <a:ea typeface="Calibri"/>
                <a:cs typeface="Calibri"/>
                <a:sym typeface="Calibri"/>
              </a:rPr>
            </a:br>
            <a:endParaRPr lang="en-US"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58418293-C631-D549-903B-8D323DD6F968}" type="slidenum">
              <a:rPr lang="en-US" smtClean="0"/>
              <a:t>39</a:t>
            </a:fld>
            <a:endParaRPr lang="en-US"/>
          </a:p>
        </p:txBody>
      </p:sp>
    </p:spTree>
    <p:extLst>
      <p:ext uri="{BB962C8B-B14F-4D97-AF65-F5344CB8AC3E}">
        <p14:creationId xmlns:p14="http://schemas.microsoft.com/office/powerpoint/2010/main" val="27000204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buClr>
                <a:srgbClr val="000000"/>
              </a:buClr>
              <a:buSzPts val="1400"/>
              <a:defRPr/>
            </a:pPr>
            <a:r>
              <a:rPr lang="en-US" b="1" dirty="0">
                <a:solidFill>
                  <a:srgbClr val="C00000"/>
                </a:solidFill>
                <a:latin typeface="+mn-lt"/>
                <a:ea typeface="Calibri"/>
                <a:cs typeface="Calibri"/>
                <a:sym typeface="Calibri"/>
              </a:rPr>
              <a:t>To Know</a:t>
            </a:r>
          </a:p>
          <a:p>
            <a:pPr defTabSz="939363">
              <a:buClr>
                <a:srgbClr val="000000"/>
              </a:buClr>
              <a:buSzPts val="1400"/>
              <a:defRPr/>
            </a:pPr>
            <a:r>
              <a:rPr lang="en-US" dirty="0">
                <a:solidFill>
                  <a:srgbClr val="C00000"/>
                </a:solidFill>
                <a:latin typeface="+mn-lt"/>
                <a:ea typeface="Calibri"/>
                <a:cs typeface="Calibri"/>
                <a:sym typeface="Calibri"/>
              </a:rPr>
              <a:t>This is the second slide in a series of three slides showing how CTE could have an multiplied effect on student outcomes. </a:t>
            </a:r>
            <a:r>
              <a:rPr lang="en-US" dirty="0">
                <a:solidFill>
                  <a:schemeClr val="dk1"/>
                </a:solidFill>
                <a:latin typeface="+mn-lt"/>
                <a:ea typeface="Calibri"/>
                <a:cs typeface="Calibri"/>
                <a:sym typeface="Calibri"/>
              </a:rPr>
              <a:t>If a school staff shares a sense of collective efficacy then they have a greater likelihood of positively impacting student learning over and above other influences. CTE is greater than three times more powerful and predictive of student achievement than socio-economic status (0.52). It has more than double the effect of prior achievement (0.65) and more than triple the effect of home environment and parental involvement (0.52 &amp; 0.49).  It is also greater than three times more likely to influence student achievement than student motivation and concentration, persistence, and engagement (0.48). </a:t>
            </a:r>
          </a:p>
          <a:p>
            <a:pPr defTabSz="939363">
              <a:buClr>
                <a:srgbClr val="000000"/>
              </a:buClr>
              <a:buSzPts val="1400"/>
              <a:defRPr/>
            </a:pPr>
            <a:endParaRPr lang="en-US" b="1" dirty="0">
              <a:solidFill>
                <a:srgbClr val="C00000"/>
              </a:solidFill>
              <a:latin typeface="+mn-lt"/>
              <a:ea typeface="Calibri"/>
              <a:cs typeface="Calibri"/>
              <a:sym typeface="Calibri"/>
            </a:endParaRPr>
          </a:p>
          <a:p>
            <a:pPr defTabSz="939363">
              <a:buClr>
                <a:srgbClr val="000000"/>
              </a:buClr>
              <a:buSzPts val="1400"/>
              <a:defRPr/>
            </a:pPr>
            <a:r>
              <a:rPr lang="en-US" b="1" dirty="0">
                <a:solidFill>
                  <a:srgbClr val="C00000"/>
                </a:solidFill>
                <a:latin typeface="+mn-lt"/>
                <a:ea typeface="Calibri"/>
                <a:cs typeface="Calibri"/>
                <a:sym typeface="Calibri"/>
              </a:rPr>
              <a:t>To Do/Say</a:t>
            </a:r>
          </a:p>
          <a:p>
            <a:pPr defTabSz="939363">
              <a:buClr>
                <a:srgbClr val="000000"/>
              </a:buClr>
              <a:buSzPts val="1400"/>
              <a:defRPr/>
            </a:pPr>
            <a:r>
              <a:rPr lang="en-US" dirty="0">
                <a:solidFill>
                  <a:srgbClr val="C00000"/>
                </a:solidFill>
                <a:latin typeface="+mn-lt"/>
                <a:ea typeface="Calibri"/>
                <a:cs typeface="Calibri"/>
                <a:sym typeface="Calibri"/>
              </a:rPr>
              <a:t>Show slide</a:t>
            </a:r>
          </a:p>
          <a:p>
            <a:pPr defTabSz="939363">
              <a:buClr>
                <a:srgbClr val="000000"/>
              </a:buClr>
              <a:buSzPts val="1400"/>
              <a:defRPr/>
            </a:pPr>
            <a:r>
              <a:rPr lang="en-US" dirty="0">
                <a:solidFill>
                  <a:srgbClr val="C00000"/>
                </a:solidFill>
                <a:latin typeface="+mn-lt"/>
                <a:ea typeface="Calibri"/>
                <a:cs typeface="Calibri"/>
                <a:sym typeface="Calibri"/>
              </a:rPr>
              <a:t> </a:t>
            </a:r>
          </a:p>
          <a:p>
            <a:pPr defTabSz="939363">
              <a:buClr>
                <a:srgbClr val="000000"/>
              </a:buClr>
              <a:buSzPts val="1400"/>
              <a:defRPr/>
            </a:pPr>
            <a:r>
              <a:rPr lang="en-US" dirty="0">
                <a:solidFill>
                  <a:srgbClr val="C00000"/>
                </a:solidFill>
                <a:latin typeface="+mn-lt"/>
                <a:ea typeface="Calibri"/>
                <a:cs typeface="Calibri"/>
                <a:sym typeface="Calibri"/>
              </a:rPr>
              <a:t>Let’s think about how CTE could have an effect on student outcomes. </a:t>
            </a:r>
            <a:r>
              <a:rPr lang="en-US" dirty="0">
                <a:solidFill>
                  <a:srgbClr val="C00000"/>
                </a:solidFill>
                <a:ea typeface="Calibri"/>
                <a:cs typeface="Calibri"/>
                <a:sym typeface="Calibri"/>
              </a:rPr>
              <a:t>Talk through the cycle, beginning with teacher beliefs about their students. At </a:t>
            </a:r>
            <a:r>
              <a:rPr lang="en-US" dirty="0">
                <a:solidFill>
                  <a:srgbClr val="C00000"/>
                </a:solidFill>
                <a:latin typeface="+mn-lt"/>
                <a:ea typeface="Calibri"/>
                <a:cs typeface="Calibri"/>
                <a:sym typeface="Calibri"/>
              </a:rPr>
              <a:t>the student level there are 60 students, </a:t>
            </a:r>
            <a:r>
              <a:rPr lang="en-US" dirty="0">
                <a:solidFill>
                  <a:srgbClr val="C00000"/>
                </a:solidFill>
                <a:ea typeface="Calibri"/>
                <a:cs typeface="Calibri"/>
                <a:sym typeface="Calibri"/>
              </a:rPr>
              <a:t>each with beliefs about their own capabilities. </a:t>
            </a:r>
            <a:endParaRPr lang="en-US" dirty="0">
              <a:solidFill>
                <a:srgbClr val="C00000"/>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58418293-C631-D549-903B-8D323DD6F968}" type="slidenum">
              <a:rPr lang="en-US" smtClean="0"/>
              <a:t>40</a:t>
            </a:fld>
            <a:endParaRPr lang="en-US"/>
          </a:p>
        </p:txBody>
      </p:sp>
    </p:spTree>
    <p:extLst>
      <p:ext uri="{BB962C8B-B14F-4D97-AF65-F5344CB8AC3E}">
        <p14:creationId xmlns:p14="http://schemas.microsoft.com/office/powerpoint/2010/main" val="39039872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buClr>
                <a:srgbClr val="000000"/>
              </a:buClr>
              <a:buSzPts val="1400"/>
              <a:defRPr/>
            </a:pPr>
            <a:r>
              <a:rPr lang="en-US" b="1" dirty="0">
                <a:solidFill>
                  <a:srgbClr val="C00000"/>
                </a:solidFill>
                <a:latin typeface="+mn-lt"/>
                <a:ea typeface="Calibri"/>
                <a:cs typeface="Calibri"/>
                <a:sym typeface="Calibri"/>
              </a:rPr>
              <a:t>To Know</a:t>
            </a:r>
          </a:p>
          <a:p>
            <a:pPr defTabSz="939363">
              <a:buClr>
                <a:srgbClr val="000000"/>
              </a:buClr>
              <a:buSzPts val="1400"/>
              <a:defRPr/>
            </a:pPr>
            <a:r>
              <a:rPr lang="en-US" dirty="0">
                <a:solidFill>
                  <a:srgbClr val="C00000"/>
                </a:solidFill>
                <a:latin typeface="+mn-lt"/>
                <a:ea typeface="Calibri"/>
                <a:cs typeface="Calibri"/>
                <a:sym typeface="Calibri"/>
              </a:rPr>
              <a:t>This is the third slide in a series of three slides showing how CTE could have an multiplied effect on student outcomes. </a:t>
            </a:r>
            <a:r>
              <a:rPr lang="en-US" dirty="0">
                <a:solidFill>
                  <a:schemeClr val="dk1"/>
                </a:solidFill>
                <a:latin typeface="+mn-lt"/>
                <a:ea typeface="Calibri"/>
                <a:cs typeface="Calibri"/>
                <a:sym typeface="Calibri"/>
              </a:rPr>
              <a:t>If a school staff shares a sense of collective efficacy then they have a greater likelihood of positively impacting student learning over and above other influences. CTE is greater than three times more powerful and predictive of student achievement than socio-economic status (0.52). It has more than double the effect of prior achievement (0.65) and more than triple the effect of home environment and parental involvement (0.52 &amp; 0.49).  It is also greater than three times more likely to influence student achievement than student motivation and concentration, persistence, and engagement (0.48). </a:t>
            </a:r>
          </a:p>
          <a:p>
            <a:pPr defTabSz="939363">
              <a:buClr>
                <a:srgbClr val="000000"/>
              </a:buClr>
              <a:buSzPts val="1400"/>
              <a:defRPr/>
            </a:pPr>
            <a:endParaRPr lang="en-US" b="1" dirty="0">
              <a:solidFill>
                <a:srgbClr val="C00000"/>
              </a:solidFill>
              <a:latin typeface="+mn-lt"/>
              <a:ea typeface="Calibri"/>
              <a:cs typeface="Calibri"/>
              <a:sym typeface="Calibri"/>
            </a:endParaRPr>
          </a:p>
          <a:p>
            <a:pPr defTabSz="939363">
              <a:buClr>
                <a:srgbClr val="000000"/>
              </a:buClr>
              <a:buSzPts val="1400"/>
              <a:defRPr/>
            </a:pPr>
            <a:r>
              <a:rPr lang="en-US" b="1" dirty="0">
                <a:solidFill>
                  <a:srgbClr val="C00000"/>
                </a:solidFill>
                <a:latin typeface="+mn-lt"/>
                <a:ea typeface="Calibri"/>
                <a:cs typeface="Calibri"/>
                <a:sym typeface="Calibri"/>
              </a:rPr>
              <a:t>To Do/Say</a:t>
            </a:r>
          </a:p>
          <a:p>
            <a:pPr defTabSz="939363">
              <a:buClr>
                <a:srgbClr val="000000"/>
              </a:buClr>
              <a:buSzPts val="1400"/>
              <a:defRPr/>
            </a:pPr>
            <a:r>
              <a:rPr lang="en-US" dirty="0">
                <a:solidFill>
                  <a:srgbClr val="C00000"/>
                </a:solidFill>
                <a:latin typeface="+mn-lt"/>
                <a:ea typeface="Calibri"/>
                <a:cs typeface="Calibri"/>
                <a:sym typeface="Calibri"/>
              </a:rPr>
              <a:t>Show slide</a:t>
            </a:r>
          </a:p>
          <a:p>
            <a:pPr defTabSz="939363">
              <a:buClr>
                <a:srgbClr val="000000"/>
              </a:buClr>
              <a:buSzPts val="1400"/>
              <a:defRPr/>
            </a:pPr>
            <a:endParaRPr lang="en-US" dirty="0">
              <a:solidFill>
                <a:srgbClr val="C00000"/>
              </a:solidFill>
              <a:latin typeface="+mn-lt"/>
              <a:ea typeface="Calibri"/>
              <a:cs typeface="Calibri"/>
              <a:sym typeface="Calibri"/>
            </a:endParaRPr>
          </a:p>
          <a:p>
            <a:pPr defTabSz="939363">
              <a:buClr>
                <a:srgbClr val="000000"/>
              </a:buClr>
              <a:buSzPts val="1400"/>
              <a:defRPr/>
            </a:pPr>
            <a:r>
              <a:rPr lang="en-US" dirty="0">
                <a:solidFill>
                  <a:srgbClr val="C00000"/>
                </a:solidFill>
                <a:latin typeface="+mn-lt"/>
                <a:ea typeface="Calibri"/>
                <a:cs typeface="Calibri"/>
                <a:sym typeface="Calibri"/>
              </a:rPr>
              <a:t>Let’s think about how CTE could have an effect on student outcomes. </a:t>
            </a:r>
            <a:r>
              <a:rPr lang="en-US" dirty="0">
                <a:solidFill>
                  <a:srgbClr val="C00000"/>
                </a:solidFill>
                <a:ea typeface="Calibri"/>
                <a:cs typeface="Calibri"/>
                <a:sym typeface="Calibri"/>
              </a:rPr>
              <a:t>Talk through the cycle, beginning with teacher beliefs about their students. </a:t>
            </a:r>
            <a:r>
              <a:rPr lang="en-US" dirty="0">
                <a:solidFill>
                  <a:srgbClr val="C00000"/>
                </a:solidFill>
                <a:latin typeface="+mn-lt"/>
                <a:ea typeface="Calibri"/>
                <a:cs typeface="Calibri"/>
                <a:sym typeface="Calibri"/>
              </a:rPr>
              <a:t>At the student level there are 360 </a:t>
            </a:r>
            <a:r>
              <a:rPr lang="en-US" dirty="0">
                <a:solidFill>
                  <a:srgbClr val="C00000"/>
                </a:solidFill>
                <a:ea typeface="Calibri"/>
                <a:cs typeface="Calibri"/>
                <a:sym typeface="Calibri"/>
              </a:rPr>
              <a:t>students, each with beliefs about their own capabilities.</a:t>
            </a:r>
            <a:endParaRPr lang="en-US" dirty="0">
              <a:solidFill>
                <a:schemeClr val="dk1"/>
              </a:solidFill>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58418293-C631-D549-903B-8D323DD6F968}" type="slidenum">
              <a:rPr lang="en-US" smtClean="0"/>
              <a:t>41</a:t>
            </a:fld>
            <a:endParaRPr lang="en-US"/>
          </a:p>
        </p:txBody>
      </p:sp>
    </p:spTree>
    <p:extLst>
      <p:ext uri="{BB962C8B-B14F-4D97-AF65-F5344CB8AC3E}">
        <p14:creationId xmlns:p14="http://schemas.microsoft.com/office/powerpoint/2010/main" val="1850043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auto" latinLnBrk="0" hangingPunct="1"/>
            <a:r>
              <a:rPr lang="en-US" sz="1200" b="1" i="0" u="none" strike="noStrike" cap="none" dirty="0">
                <a:solidFill>
                  <a:schemeClr val="dk1"/>
                </a:solidFill>
                <a:effectLst/>
                <a:latin typeface="Calibri"/>
                <a:ea typeface="Calibri"/>
                <a:cs typeface="Calibri"/>
                <a:sym typeface="Calibri"/>
              </a:rPr>
              <a:t>To Know</a:t>
            </a:r>
            <a:endParaRPr lang="en-US" dirty="0">
              <a:effectLst/>
            </a:endParaRPr>
          </a:p>
          <a:p>
            <a:pPr rtl="0" eaLnBrk="1" fontAlgn="auto" latinLnBrk="0" hangingPunct="1"/>
            <a:r>
              <a:rPr lang="en-US" sz="1200" b="0" i="0" u="none" strike="noStrike" cap="none" dirty="0">
                <a:solidFill>
                  <a:schemeClr val="dk1"/>
                </a:solidFill>
                <a:effectLst/>
                <a:latin typeface="Calibri"/>
                <a:ea typeface="Calibri"/>
                <a:cs typeface="Calibri"/>
                <a:sym typeface="Calibri"/>
              </a:rPr>
              <a:t>The</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CTE Participant</a:t>
            </a:r>
            <a:r>
              <a:rPr lang="en-US" sz="1200" b="0" i="0" u="none" strike="noStrike" cap="none" baseline="0" dirty="0">
                <a:solidFill>
                  <a:schemeClr val="dk1"/>
                </a:solidFill>
                <a:effectLst/>
                <a:latin typeface="Calibri"/>
                <a:ea typeface="Calibri"/>
                <a:cs typeface="Calibri"/>
                <a:sym typeface="Calibri"/>
              </a:rPr>
              <a:t> and Presenter Materials are located on the </a:t>
            </a:r>
            <a:r>
              <a:rPr lang="en-US" sz="1200" b="0" i="0" u="none" strike="noStrike" cap="none" baseline="0" dirty="0" err="1">
                <a:solidFill>
                  <a:schemeClr val="dk1"/>
                </a:solidFill>
                <a:effectLst/>
                <a:latin typeface="Calibri"/>
                <a:ea typeface="Calibri"/>
                <a:cs typeface="Calibri"/>
                <a:sym typeface="Calibri"/>
              </a:rPr>
              <a:t>Moedu</a:t>
            </a:r>
            <a:r>
              <a:rPr lang="en-US" sz="1200" b="0" i="0" u="none" strike="noStrike" cap="none" baseline="0" dirty="0">
                <a:solidFill>
                  <a:schemeClr val="dk1"/>
                </a:solidFill>
                <a:effectLst/>
                <a:latin typeface="Calibri"/>
                <a:ea typeface="Calibri"/>
                <a:cs typeface="Calibri"/>
                <a:sym typeface="Calibri"/>
              </a:rPr>
              <a:t>-SAIL website in the CTE Handout Packet. Due to copyright, some materials are linked to their original source and must be downloaded from the link. </a:t>
            </a:r>
          </a:p>
          <a:p>
            <a:pPr rtl="0" eaLnBrk="1" fontAlgn="auto" latinLnBrk="0" hangingPunct="1"/>
            <a:endParaRPr lang="en-US" sz="1200" b="0" i="0" u="none" strike="noStrike" cap="none" baseline="0" dirty="0">
              <a:solidFill>
                <a:schemeClr val="dk1"/>
              </a:solidFill>
              <a:effectLst/>
              <a:latin typeface="Calibri"/>
              <a:ea typeface="Calibri"/>
              <a:cs typeface="Calibri"/>
              <a:sym typeface="Calibri"/>
            </a:endParaRPr>
          </a:p>
          <a:p>
            <a:pPr rtl="0" eaLnBrk="1" fontAlgn="auto" latinLnBrk="0" hangingPunct="1"/>
            <a:r>
              <a:rPr lang="en-US" sz="1200" b="0" i="0" u="none" strike="noStrike" cap="none" baseline="0" dirty="0">
                <a:solidFill>
                  <a:schemeClr val="dk1"/>
                </a:solidFill>
                <a:effectLst/>
                <a:latin typeface="Calibri"/>
                <a:ea typeface="Calibri"/>
                <a:cs typeface="Calibri"/>
                <a:sym typeface="Calibri"/>
              </a:rPr>
              <a:t>Go to: http://www.moedu-sail.org/mmd-professional-development/mmd-content/</a:t>
            </a:r>
            <a:endParaRPr lang="en-US" dirty="0">
              <a:effectLst/>
            </a:endParaRPr>
          </a:p>
          <a:p>
            <a:pPr rtl="0" eaLnBrk="1" fontAlgn="auto" latinLnBrk="0" hangingPunct="1"/>
            <a:endParaRPr lang="en-US" sz="1200" b="1" i="0" u="none" strike="noStrike" cap="none" baseline="0" dirty="0">
              <a:solidFill>
                <a:schemeClr val="dk1"/>
              </a:solidFill>
              <a:effectLst/>
              <a:latin typeface="Calibri"/>
              <a:ea typeface="Calibri"/>
              <a:cs typeface="Calibri"/>
              <a:sym typeface="Calibri"/>
            </a:endParaRPr>
          </a:p>
          <a:p>
            <a:pPr rtl="0" eaLnBrk="1" fontAlgn="auto" latinLnBrk="0" hangingPunct="1"/>
            <a:r>
              <a:rPr lang="en-US" sz="1200" b="1" i="0" u="none" strike="noStrike" cap="none" baseline="0" dirty="0">
                <a:solidFill>
                  <a:schemeClr val="dk1"/>
                </a:solidFill>
                <a:effectLst/>
                <a:latin typeface="Calibri"/>
                <a:ea typeface="Calibri"/>
                <a:cs typeface="Calibri"/>
                <a:sym typeface="Calibri"/>
              </a:rPr>
              <a:t>References</a:t>
            </a:r>
            <a:endParaRPr lang="en-US" dirty="0">
              <a:effectLst/>
            </a:endParaRPr>
          </a:p>
          <a:p>
            <a:pPr rtl="0" eaLnBrk="1" fontAlgn="auto" latinLnBrk="0" hangingPunct="1"/>
            <a:r>
              <a:rPr lang="en-US" sz="1200" b="0" i="0" u="none" strike="noStrike" cap="none" dirty="0">
                <a:solidFill>
                  <a:schemeClr val="dk1"/>
                </a:solidFill>
                <a:effectLst/>
                <a:latin typeface="Calibri"/>
                <a:ea typeface="Calibri"/>
                <a:cs typeface="Calibri"/>
                <a:sym typeface="Calibri"/>
              </a:rPr>
              <a:t>Brinson, D., &amp; Steiner, L. (2007). </a:t>
            </a:r>
            <a:r>
              <a:rPr lang="en-US" sz="1200" b="0" i="1" u="none" strike="noStrike" cap="none" dirty="0">
                <a:solidFill>
                  <a:schemeClr val="dk1"/>
                </a:solidFill>
                <a:effectLst/>
                <a:latin typeface="Calibri"/>
                <a:ea typeface="Calibri"/>
                <a:cs typeface="Calibri"/>
                <a:sym typeface="Calibri"/>
              </a:rPr>
              <a:t>Building collective efficacy: How leaders inspire teachers to achieve </a:t>
            </a:r>
            <a:r>
              <a:rPr lang="en-US" sz="1200" b="0" i="0" u="none" strike="noStrike" cap="none" dirty="0">
                <a:solidFill>
                  <a:schemeClr val="dk1"/>
                </a:solidFill>
                <a:effectLst/>
                <a:latin typeface="Calibri"/>
                <a:ea typeface="Calibri"/>
                <a:cs typeface="Calibri"/>
                <a:sym typeface="Calibri"/>
              </a:rPr>
              <a:t>(Issue Brief). Washington, DC: Center for Comprehensive School Reform and Improvement. Retrieved from </a:t>
            </a:r>
            <a:r>
              <a:rPr lang="en-US" sz="1200" b="0" i="0" u="sng" strike="noStrike" cap="none" dirty="0">
                <a:solidFill>
                  <a:schemeClr val="dk1"/>
                </a:solidFill>
                <a:effectLst/>
                <a:latin typeface="Calibri"/>
                <a:ea typeface="Calibri"/>
                <a:cs typeface="Calibri"/>
                <a:sym typeface="Calibri"/>
                <a:hlinkClick r:id="rId3"/>
              </a:rPr>
              <a:t>https://files.eric.ed.gov/fulltext/ED499254.pdf</a:t>
            </a:r>
            <a:endParaRPr lang="en-US" dirty="0">
              <a:effectLst/>
            </a:endParaRPr>
          </a:p>
          <a:p>
            <a:pPr rtl="0"/>
            <a:endParaRPr lang="en-US" sz="1200" b="0" i="0" u="none" strike="noStrike" cap="none" dirty="0">
              <a:solidFill>
                <a:schemeClr val="dk1"/>
              </a:solidFill>
              <a:effectLst/>
              <a:latin typeface="Calibri"/>
              <a:ea typeface="Calibri"/>
              <a:cs typeface="Calibri"/>
              <a:sym typeface="Calibri"/>
            </a:endParaRPr>
          </a:p>
          <a:p>
            <a:pPr rtl="0"/>
            <a:r>
              <a:rPr lang="en-US" sz="1200" b="0" i="0" u="none" strike="noStrike" cap="none" dirty="0">
                <a:solidFill>
                  <a:schemeClr val="dk1"/>
                </a:solidFill>
                <a:effectLst/>
                <a:latin typeface="Calibri"/>
                <a:ea typeface="Calibri"/>
                <a:cs typeface="Calibri"/>
                <a:sym typeface="Calibri"/>
              </a:rPr>
              <a:t>Goodman, A. (2005). Middle school high five: Strategies can triumph. </a:t>
            </a:r>
            <a:r>
              <a:rPr lang="en-US" sz="1200" b="0" i="1" u="none" strike="noStrike" cap="none" dirty="0">
                <a:solidFill>
                  <a:schemeClr val="dk1"/>
                </a:solidFill>
                <a:effectLst/>
                <a:latin typeface="Calibri"/>
                <a:ea typeface="Calibri"/>
                <a:cs typeface="Calibri"/>
                <a:sym typeface="Calibri"/>
              </a:rPr>
              <a:t>Voices from the Middle</a:t>
            </a:r>
            <a:r>
              <a:rPr lang="en-US" sz="1200" b="0" i="0" u="none" strike="noStrike" cap="none" dirty="0">
                <a:solidFill>
                  <a:schemeClr val="dk1"/>
                </a:solidFill>
                <a:effectLst/>
                <a:latin typeface="Calibri"/>
                <a:ea typeface="Calibri"/>
                <a:cs typeface="Calibri"/>
                <a:sym typeface="Calibri"/>
              </a:rPr>
              <a:t>,</a:t>
            </a:r>
            <a:r>
              <a:rPr lang="en-US" sz="1200" b="0" i="1" u="none" strike="noStrike" cap="none" dirty="0">
                <a:solidFill>
                  <a:schemeClr val="dk1"/>
                </a:solidFill>
                <a:effectLst/>
                <a:latin typeface="Calibri"/>
                <a:ea typeface="Calibri"/>
                <a:cs typeface="Calibri"/>
                <a:sym typeface="Calibri"/>
              </a:rPr>
              <a:t> 13</a:t>
            </a:r>
            <a:r>
              <a:rPr lang="en-US" sz="1200" b="0" i="0" u="none" strike="noStrike" cap="none" dirty="0">
                <a:solidFill>
                  <a:schemeClr val="dk1"/>
                </a:solidFill>
                <a:effectLst/>
                <a:latin typeface="Calibri"/>
                <a:ea typeface="Calibri"/>
                <a:cs typeface="Calibri"/>
                <a:sym typeface="Calibri"/>
              </a:rPr>
              <a:t>(2), 12-19. Retrieved from </a:t>
            </a:r>
            <a:r>
              <a:rPr lang="en-US" sz="1200" b="0" i="0" u="sng" strike="noStrike" cap="none" dirty="0">
                <a:solidFill>
                  <a:schemeClr val="dk1"/>
                </a:solidFill>
                <a:effectLst/>
                <a:latin typeface="Calibri"/>
                <a:ea typeface="Calibri"/>
                <a:cs typeface="Calibri"/>
                <a:sym typeface="Calibri"/>
                <a:hlinkClick r:id="rId4"/>
              </a:rPr>
              <a:t>https://www.ncte.org/library/NCTEFiles/Resources/Journals/VM/0132-dec05/VM0132Middle.pdf</a:t>
            </a:r>
            <a:r>
              <a:rPr lang="en-US" sz="1200" b="0" i="0" u="none" strike="noStrike" cap="none" dirty="0">
                <a:solidFill>
                  <a:schemeClr val="dk1"/>
                </a:solidFill>
                <a:effectLst/>
                <a:latin typeface="Calibri"/>
                <a:ea typeface="Calibri"/>
                <a:cs typeface="Calibri"/>
                <a:sym typeface="Calibri"/>
              </a:rPr>
              <a:t> </a:t>
            </a:r>
            <a:endParaRPr lang="en-US" dirty="0">
              <a:effectLst/>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65043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n-US" b="1" dirty="0">
                <a:solidFill>
                  <a:schemeClr val="dk1"/>
                </a:solidFill>
                <a:latin typeface="+mn-lt"/>
                <a:ea typeface="Calibri"/>
                <a:cs typeface="Calibri"/>
                <a:sym typeface="Calibri"/>
              </a:rPr>
              <a:t>To Know/Say</a:t>
            </a:r>
          </a:p>
          <a:p>
            <a:pPr>
              <a:buClr>
                <a:srgbClr val="000000"/>
              </a:buClr>
              <a:buSzPts val="1400"/>
            </a:pPr>
            <a:r>
              <a:rPr lang="en-US" dirty="0">
                <a:solidFill>
                  <a:schemeClr val="dk1"/>
                </a:solidFill>
                <a:latin typeface="+mn-lt"/>
                <a:ea typeface="Calibri"/>
                <a:cs typeface="Calibri"/>
                <a:sym typeface="Calibri"/>
              </a:rPr>
              <a:t>If a school staff shares a sense of collective efficacy then they have a greater likelihood of positively impacting student learning over and above other influences. CTE is greater than three times more powerful and predictive of student achievement than socio-economic status (0.52). It has more than double the effect of prior achievement (0.65) and more than triple the effect of home environment and parental involvement (0.52 &amp; 0.49). It is also greater than three times more likely to influence student achievement than student motivation and concentration, persistence, and engagement (0.48). </a:t>
            </a:r>
          </a:p>
          <a:p>
            <a:pPr>
              <a:buClr>
                <a:srgbClr val="000000"/>
              </a:buClr>
              <a:buSzPts val="1400"/>
            </a:pPr>
            <a:br>
              <a:rPr lang="en-US" dirty="0">
                <a:solidFill>
                  <a:schemeClr val="dk1"/>
                </a:solidFill>
                <a:latin typeface="+mn-lt"/>
                <a:ea typeface="Calibri"/>
                <a:cs typeface="Calibri"/>
                <a:sym typeface="Calibri"/>
              </a:rPr>
            </a:br>
            <a:endParaRPr lang="en-US"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58418293-C631-D549-903B-8D323DD6F968}" type="slidenum">
              <a:rPr lang="en-US" smtClean="0"/>
              <a:t>42</a:t>
            </a:fld>
            <a:endParaRPr lang="en-US"/>
          </a:p>
        </p:txBody>
      </p:sp>
    </p:spTree>
    <p:extLst>
      <p:ext uri="{BB962C8B-B14F-4D97-AF65-F5344CB8AC3E}">
        <p14:creationId xmlns:p14="http://schemas.microsoft.com/office/powerpoint/2010/main" val="42269511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US" b="1" dirty="0">
                <a:solidFill>
                  <a:schemeClr val="dk1"/>
                </a:solidFill>
                <a:latin typeface="+mn-lt"/>
                <a:ea typeface="Calibri"/>
                <a:cs typeface="Calibri"/>
                <a:sym typeface="Calibri"/>
              </a:rPr>
              <a:t>To Say</a:t>
            </a:r>
          </a:p>
          <a:p>
            <a:pPr marL="0" marR="0" lvl="0" indent="0" algn="l" defTabSz="914400" rtl="0" eaLnBrk="1" fontAlgn="auto" latinLnBrk="0" hangingPunct="1">
              <a:lnSpc>
                <a:spcPct val="100000"/>
              </a:lnSpc>
              <a:spcBef>
                <a:spcPts val="0"/>
              </a:spcBef>
              <a:spcAft>
                <a:spcPts val="0"/>
              </a:spcAft>
              <a:buClr>
                <a:schemeClr val="dk1"/>
              </a:buClr>
              <a:buSzPts val="1200"/>
              <a:buFontTx/>
              <a:buNone/>
              <a:tabLst/>
              <a:defRPr/>
            </a:pPr>
            <a:r>
              <a:rPr lang="en-US" dirty="0" err="1">
                <a:latin typeface="Questrial"/>
                <a:ea typeface="Questrial"/>
                <a:cs typeface="Questrial"/>
              </a:rPr>
              <a:t>Moolenaar</a:t>
            </a:r>
            <a:r>
              <a:rPr lang="en-US" dirty="0">
                <a:latin typeface="Questrial"/>
                <a:ea typeface="Questrial"/>
                <a:cs typeface="Questrial"/>
              </a:rPr>
              <a:t>, </a:t>
            </a:r>
            <a:r>
              <a:rPr lang="en-US" dirty="0" err="1">
                <a:latin typeface="Questrial"/>
                <a:ea typeface="Questrial"/>
                <a:cs typeface="Questrial"/>
              </a:rPr>
              <a:t>Sleegers</a:t>
            </a:r>
            <a:r>
              <a:rPr lang="en-US" dirty="0">
                <a:latin typeface="Questrial"/>
                <a:ea typeface="Questrial"/>
                <a:cs typeface="Questrial"/>
              </a:rPr>
              <a:t>, and Daly (2012) conducted a large scale research study to examine the interplay of teacher collaborative networks, collective efficacy, and student achievement. They found that schools with well connected, dense networks (many relationships) tend to have high levels of collective efficacy, which in turn supported improved student achievement. </a:t>
            </a:r>
          </a:p>
          <a:p>
            <a:pPr marL="0" marR="0" lvl="0" indent="0" algn="l" defTabSz="914400" rtl="0" eaLnBrk="1" fontAlgn="auto" latinLnBrk="0" hangingPunct="1">
              <a:lnSpc>
                <a:spcPct val="100000"/>
              </a:lnSpc>
              <a:spcBef>
                <a:spcPts val="0"/>
              </a:spcBef>
              <a:spcAft>
                <a:spcPts val="0"/>
              </a:spcAft>
              <a:buClr>
                <a:schemeClr val="dk1"/>
              </a:buClr>
              <a:buSzPts val="1200"/>
              <a:buFontTx/>
              <a:buNone/>
              <a:tabLst/>
              <a:defRPr/>
            </a:pPr>
            <a:endParaRPr lang="en-US" dirty="0">
              <a:solidFill>
                <a:schemeClr val="dk1"/>
              </a:solidFill>
              <a:latin typeface="+mn-lt"/>
              <a:ea typeface="Calibri"/>
              <a:cs typeface="Calibri"/>
              <a:sym typeface="Calibri"/>
            </a:endParaRPr>
          </a:p>
          <a:p>
            <a:pPr>
              <a:buClr>
                <a:schemeClr val="dk1"/>
              </a:buClr>
              <a:buSzPts val="1200"/>
            </a:pPr>
            <a:r>
              <a:rPr lang="en-US" dirty="0">
                <a:solidFill>
                  <a:schemeClr val="dk1"/>
                </a:solidFill>
                <a:latin typeface="+mn-lt"/>
                <a:ea typeface="Calibri"/>
                <a:cs typeface="Calibri"/>
                <a:sym typeface="Calibri"/>
              </a:rPr>
              <a:t>Dense networks appear to support and nurture teachers’ confidence in the capacity of their team to impact students’ learning and achieve school goals. They also have the potential to build both personal and work related advice relationships. The greater the number of possible ties, the more likely it is for teachers to take risks to improve their school, continuously learn, and try to improve their teaching. In less dense networks, teachers do not tend to share much more than routine information. </a:t>
            </a:r>
            <a:endParaRPr lang="en-US" dirty="0"/>
          </a:p>
          <a:p>
            <a:pPr>
              <a:buClr>
                <a:schemeClr val="dk1"/>
              </a:buClr>
              <a:buSzPts val="1200"/>
            </a:pPr>
            <a:endParaRPr lang="en-US" dirty="0">
              <a:solidFill>
                <a:schemeClr val="dk1"/>
              </a:solidFill>
              <a:latin typeface="+mn-lt"/>
              <a:ea typeface="Calibri"/>
              <a:cs typeface="Calibri"/>
              <a:sym typeface="Calibri"/>
            </a:endParaRPr>
          </a:p>
          <a:p>
            <a:pPr>
              <a:buClr>
                <a:schemeClr val="dk1"/>
              </a:buClr>
              <a:buSzPts val="1200"/>
            </a:pPr>
            <a:r>
              <a:rPr lang="en-US" b="1" dirty="0">
                <a:solidFill>
                  <a:schemeClr val="dk1"/>
                </a:solidFill>
                <a:latin typeface="+mn-lt"/>
                <a:ea typeface="Calibri"/>
                <a:cs typeface="Calibri"/>
                <a:sym typeface="Calibri"/>
              </a:rPr>
              <a:t>To Know</a:t>
            </a:r>
          </a:p>
          <a:p>
            <a:pPr>
              <a:buClr>
                <a:schemeClr val="dk1"/>
              </a:buClr>
              <a:buSzPts val="1200"/>
            </a:pPr>
            <a:r>
              <a:rPr lang="en-US" dirty="0">
                <a:solidFill>
                  <a:schemeClr val="dk1"/>
                </a:solidFill>
                <a:latin typeface="+mn-lt"/>
                <a:ea typeface="Calibri"/>
                <a:cs typeface="Calibri"/>
                <a:sym typeface="Calibri"/>
              </a:rPr>
              <a:t>This finding corroborates earlier studies that emphasized the significance of densely connected teacher teams for school organizational characteristics, such as teacher trust, innovative school climate, perceived involvement in decision</a:t>
            </a:r>
            <a:r>
              <a:rPr lang="en-US" baseline="0" dirty="0">
                <a:solidFill>
                  <a:schemeClr val="dk1"/>
                </a:solidFill>
                <a:latin typeface="+mn-lt"/>
                <a:ea typeface="Calibri"/>
                <a:cs typeface="Calibri"/>
                <a:sym typeface="Calibri"/>
              </a:rPr>
              <a:t> </a:t>
            </a:r>
            <a:r>
              <a:rPr lang="en-US" dirty="0">
                <a:solidFill>
                  <a:schemeClr val="dk1"/>
                </a:solidFill>
                <a:latin typeface="+mn-lt"/>
                <a:ea typeface="Calibri"/>
                <a:cs typeface="Calibri"/>
                <a:sym typeface="Calibri"/>
              </a:rPr>
              <a:t>making, and the implementation of reform (Coburn, &amp; Russell, 2008; Daly, 2010; Penuel, Riel,</a:t>
            </a:r>
            <a:r>
              <a:rPr lang="en-US" baseline="0" dirty="0">
                <a:solidFill>
                  <a:schemeClr val="dk1"/>
                </a:solidFill>
                <a:latin typeface="+mn-lt"/>
                <a:ea typeface="Calibri"/>
                <a:cs typeface="Calibri"/>
                <a:sym typeface="Calibri"/>
              </a:rPr>
              <a:t> </a:t>
            </a:r>
            <a:r>
              <a:rPr lang="en-US" dirty="0">
                <a:solidFill>
                  <a:schemeClr val="dk1"/>
                </a:solidFill>
                <a:latin typeface="+mn-lt"/>
                <a:ea typeface="Calibri"/>
                <a:cs typeface="Calibri"/>
                <a:sym typeface="Calibri"/>
              </a:rPr>
              <a:t>Krause,</a:t>
            </a:r>
            <a:r>
              <a:rPr lang="en-US" baseline="0" dirty="0">
                <a:solidFill>
                  <a:schemeClr val="dk1"/>
                </a:solidFill>
                <a:latin typeface="+mn-lt"/>
                <a:ea typeface="Calibri"/>
                <a:cs typeface="Calibri"/>
                <a:sym typeface="Calibri"/>
              </a:rPr>
              <a:t> &amp; Frank</a:t>
            </a:r>
            <a:r>
              <a:rPr lang="en-US" dirty="0">
                <a:solidFill>
                  <a:schemeClr val="dk1"/>
                </a:solidFill>
                <a:latin typeface="+mn-lt"/>
                <a:ea typeface="Calibri"/>
                <a:cs typeface="Calibri"/>
                <a:sym typeface="Calibri"/>
              </a:rPr>
              <a:t>, 2009). The social environment that results from teachers’ interdependency on advice exchange seems to affect teachers’ beliefs in the capacity of their team. Network centralization was not related to teachers’ collective efficacy beliefs, which implies that these beliefs are more likely influenced by the exchange of advice throughout the whole team, rather than the centralization of advice around certain focal individuals.</a:t>
            </a:r>
          </a:p>
          <a:p>
            <a:pPr>
              <a:buClr>
                <a:srgbClr val="000000"/>
              </a:buClr>
              <a:buSzPts val="1400"/>
            </a:pPr>
            <a:endParaRPr lang="en-US" dirty="0">
              <a:solidFill>
                <a:schemeClr val="dk1"/>
              </a:solidFill>
              <a:latin typeface="+mn-lt"/>
              <a:ea typeface="Calibri"/>
              <a:cs typeface="Calibri"/>
              <a:sym typeface="Calibri"/>
            </a:endParaRPr>
          </a:p>
          <a:p>
            <a:pPr>
              <a:buClr>
                <a:srgbClr val="000000"/>
              </a:buClr>
              <a:buSzPts val="1400"/>
            </a:pPr>
            <a:r>
              <a:rPr lang="en-US" b="1" dirty="0">
                <a:solidFill>
                  <a:schemeClr val="dk1"/>
                </a:solidFill>
                <a:latin typeface="+mn-lt"/>
                <a:ea typeface="Calibri"/>
                <a:cs typeface="Calibri"/>
                <a:sym typeface="Calibri"/>
              </a:rPr>
              <a:t>References</a:t>
            </a:r>
          </a:p>
          <a:p>
            <a:pPr defTabSz="939363">
              <a:buClr>
                <a:srgbClr val="000000"/>
              </a:buClr>
              <a:buSzPts val="1400"/>
            </a:pPr>
            <a:r>
              <a:rPr lang="en-US" dirty="0" err="1">
                <a:latin typeface="Tw Cen MT" panose="020B0602020104020603" pitchFamily="34" charset="77"/>
                <a:ea typeface="Calibri"/>
                <a:cs typeface="Calibri" panose="020F0502020204030204" pitchFamily="34" charset="0"/>
                <a:sym typeface="Calibri"/>
              </a:rPr>
              <a:t>Moolenaar</a:t>
            </a:r>
            <a:r>
              <a:rPr lang="en-US" dirty="0">
                <a:latin typeface="Tw Cen MT" panose="020B0602020104020603" pitchFamily="34" charset="77"/>
                <a:ea typeface="Calibri"/>
                <a:cs typeface="Calibri" panose="020F0502020204030204" pitchFamily="34" charset="0"/>
                <a:sym typeface="Calibri"/>
              </a:rPr>
              <a:t>, N., </a:t>
            </a:r>
            <a:r>
              <a:rPr lang="en-US" dirty="0" err="1">
                <a:latin typeface="Tw Cen MT" panose="020B0602020104020603" pitchFamily="34" charset="77"/>
                <a:ea typeface="Calibri"/>
                <a:cs typeface="Calibri" panose="020F0502020204030204" pitchFamily="34" charset="0"/>
                <a:sym typeface="Calibri"/>
              </a:rPr>
              <a:t>Sleegers</a:t>
            </a:r>
            <a:r>
              <a:rPr lang="en-US" dirty="0">
                <a:latin typeface="Tw Cen MT" panose="020B0602020104020603" pitchFamily="34" charset="77"/>
                <a:ea typeface="Calibri"/>
                <a:cs typeface="Calibri" panose="020F0502020204030204" pitchFamily="34" charset="0"/>
                <a:sym typeface="Calibri"/>
              </a:rPr>
              <a:t>, P. J. C, &amp; Daly, A. J. (2012). </a:t>
            </a:r>
            <a:r>
              <a:rPr lang="en-US" i="0" dirty="0">
                <a:latin typeface="Tw Cen MT" panose="020B0602020104020603" pitchFamily="34" charset="77"/>
                <a:ea typeface="Calibri"/>
                <a:cs typeface="Calibri" panose="020F0502020204030204" pitchFamily="34" charset="0"/>
                <a:sym typeface="Calibri"/>
              </a:rPr>
              <a:t>Teaming up: Linking collaboration networks, collective efficacy, and student achievement</a:t>
            </a:r>
            <a:r>
              <a:rPr lang="en-US" i="1" dirty="0">
                <a:latin typeface="Tw Cen MT" panose="020B0602020104020603" pitchFamily="34" charset="77"/>
                <a:ea typeface="Calibri"/>
                <a:cs typeface="Calibri" panose="020F0502020204030204" pitchFamily="34" charset="0"/>
                <a:sym typeface="Calibri"/>
              </a:rPr>
              <a:t>.</a:t>
            </a:r>
            <a:r>
              <a:rPr lang="en-US" i="0" dirty="0">
                <a:latin typeface="Tw Cen MT" panose="020B0602020104020603" pitchFamily="34" charset="77"/>
                <a:ea typeface="Calibri"/>
                <a:cs typeface="Calibri" panose="020F0502020204030204" pitchFamily="34" charset="0"/>
                <a:sym typeface="Calibri"/>
              </a:rPr>
              <a:t> </a:t>
            </a:r>
            <a:r>
              <a:rPr lang="en-US" i="1" dirty="0">
                <a:latin typeface="Tw Cen MT" panose="020B0602020104020603" pitchFamily="34" charset="77"/>
                <a:ea typeface="Calibri"/>
                <a:cs typeface="Calibri" panose="020F0502020204030204" pitchFamily="34" charset="0"/>
                <a:sym typeface="Calibri"/>
              </a:rPr>
              <a:t>Teaching and Teacher Education, 28</a:t>
            </a:r>
            <a:r>
              <a:rPr lang="en-US" i="0" dirty="0">
                <a:latin typeface="Tw Cen MT" panose="020B0602020104020603" pitchFamily="34" charset="77"/>
                <a:ea typeface="Calibri"/>
                <a:cs typeface="Calibri" panose="020F0502020204030204" pitchFamily="34" charset="0"/>
                <a:sym typeface="Calibri"/>
              </a:rPr>
              <a:t>(2), 251-262. </a:t>
            </a:r>
          </a:p>
          <a:p>
            <a:pPr marL="0" marR="0" lvl="0" indent="0" algn="l" defTabSz="939363" rtl="0" eaLnBrk="1" fontAlgn="auto" latinLnBrk="0" hangingPunct="1">
              <a:lnSpc>
                <a:spcPct val="100000"/>
              </a:lnSpc>
              <a:spcBef>
                <a:spcPts val="0"/>
              </a:spcBef>
              <a:spcAft>
                <a:spcPts val="0"/>
              </a:spcAft>
              <a:buClr>
                <a:srgbClr val="000000"/>
              </a:buClr>
              <a:buSzPts val="1400"/>
              <a:buFontTx/>
              <a:buNone/>
              <a:tabLst/>
              <a:defRPr/>
            </a:pPr>
            <a:endParaRPr lang="en-US" sz="1200" kern="1200" dirty="0">
              <a:solidFill>
                <a:schemeClr val="tx1"/>
              </a:solidFill>
              <a:effectLst/>
              <a:latin typeface="+mn-lt"/>
              <a:ea typeface="+mn-ea"/>
              <a:cs typeface="+mn-cs"/>
            </a:endParaRPr>
          </a:p>
          <a:p>
            <a:pPr marL="0" marR="0" lvl="0" indent="0" algn="l" defTabSz="939363" rtl="0" eaLnBrk="1" fontAlgn="auto" latinLnBrk="0" hangingPunct="1">
              <a:lnSpc>
                <a:spcPct val="100000"/>
              </a:lnSpc>
              <a:spcBef>
                <a:spcPts val="0"/>
              </a:spcBef>
              <a:spcAft>
                <a:spcPts val="0"/>
              </a:spcAft>
              <a:buClr>
                <a:srgbClr val="000000"/>
              </a:buClr>
              <a:buSzPts val="1400"/>
              <a:buFontTx/>
              <a:buNone/>
              <a:tabLst/>
              <a:defRPr/>
            </a:pPr>
            <a:r>
              <a:rPr lang="en-US" sz="1200" kern="1200" dirty="0">
                <a:solidFill>
                  <a:schemeClr val="tx1"/>
                </a:solidFill>
                <a:effectLst/>
                <a:latin typeface="+mn-lt"/>
                <a:ea typeface="+mn-ea"/>
                <a:cs typeface="+mn-cs"/>
              </a:rPr>
              <a:t>Coburn, C. E., &amp; Russell, J. L. (2008). District policy and teachers’ social networks. </a:t>
            </a:r>
            <a:r>
              <a:rPr lang="en-US" sz="1200" i="1" kern="1200" dirty="0">
                <a:solidFill>
                  <a:schemeClr val="tx1"/>
                </a:solidFill>
                <a:effectLst/>
                <a:latin typeface="+mn-lt"/>
                <a:ea typeface="+mn-ea"/>
                <a:cs typeface="+mn-cs"/>
              </a:rPr>
              <a:t>Education Evaluation and Policy Analysis, 30</a:t>
            </a:r>
            <a:r>
              <a:rPr lang="en-US" sz="1200" i="0" kern="12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203e235.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Daly, A. J. (2010). </a:t>
            </a:r>
            <a:r>
              <a:rPr lang="en-US" sz="1200" i="1" kern="1200" dirty="0">
                <a:solidFill>
                  <a:schemeClr val="tx1"/>
                </a:solidFill>
                <a:effectLst/>
                <a:latin typeface="+mn-lt"/>
                <a:ea typeface="+mn-ea"/>
                <a:cs typeface="+mn-cs"/>
              </a:rPr>
              <a:t>Social Network Theory and Educational Change. </a:t>
            </a:r>
            <a:r>
              <a:rPr lang="en-US" sz="1200" kern="1200" dirty="0">
                <a:solidFill>
                  <a:schemeClr val="tx1"/>
                </a:solidFill>
                <a:effectLst/>
                <a:latin typeface="+mn-lt"/>
                <a:ea typeface="+mn-ea"/>
                <a:cs typeface="+mn-cs"/>
              </a:rPr>
              <a:t>Cambridge, MA: Harvard University Press.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Penuel, W. R., Riel, M. R., Krause, A., &amp; Frank, K. A. (2009). Analyzing teachers’ professional interactions in a school as social capital: a social network approach. Teachers College Record, 111(1), 124e163. </a:t>
            </a:r>
            <a:endParaRPr lang="en-US" dirty="0"/>
          </a:p>
          <a:p>
            <a:br>
              <a:rPr lang="en-US" sz="1200" kern="1200" dirty="0">
                <a:solidFill>
                  <a:schemeClr val="tx1"/>
                </a:solidFill>
                <a:effectLst/>
                <a:latin typeface="+mn-lt"/>
                <a:ea typeface="+mn-ea"/>
                <a:cs typeface="+mn-cs"/>
              </a:rPr>
            </a:br>
            <a:endParaRPr lang="en-US" dirty="0"/>
          </a:p>
          <a:p>
            <a:pPr marL="0" marR="0" lvl="0" indent="0" algn="l" defTabSz="939363" rtl="0" eaLnBrk="1" fontAlgn="auto" latinLnBrk="0" hangingPunct="1">
              <a:lnSpc>
                <a:spcPct val="100000"/>
              </a:lnSpc>
              <a:spcBef>
                <a:spcPts val="0"/>
              </a:spcBef>
              <a:spcAft>
                <a:spcPts val="0"/>
              </a:spcAft>
              <a:buClr>
                <a:srgbClr val="000000"/>
              </a:buClr>
              <a:buSzPts val="1400"/>
              <a:buFontTx/>
              <a:buNone/>
              <a:tabLst/>
              <a:defRPr/>
            </a:pPr>
            <a:endParaRPr lang="en-US" dirty="0"/>
          </a:p>
          <a:p>
            <a:pPr defTabSz="939363">
              <a:buClr>
                <a:srgbClr val="000000"/>
              </a:buClr>
              <a:buSzPts val="1400"/>
            </a:pPr>
            <a:endParaRPr lang="en-US" dirty="0">
              <a:latin typeface="Tw Cen MT" panose="020B0602020104020603" pitchFamily="34" charset="77"/>
              <a:cs typeface="Calibri" panose="020F0502020204030204" pitchFamily="34" charset="0"/>
            </a:endParaRPr>
          </a:p>
          <a:p>
            <a:pPr>
              <a:buClr>
                <a:srgbClr val="000000"/>
              </a:buClr>
              <a:buSzPts val="1400"/>
            </a:pPr>
            <a:endParaRPr lang="en-US" b="1"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58418293-C631-D549-903B-8D323DD6F968}" type="slidenum">
              <a:rPr lang="en-US" smtClean="0"/>
              <a:t>43</a:t>
            </a:fld>
            <a:endParaRPr lang="en-US"/>
          </a:p>
        </p:txBody>
      </p:sp>
    </p:spTree>
    <p:extLst>
      <p:ext uri="{BB962C8B-B14F-4D97-AF65-F5344CB8AC3E}">
        <p14:creationId xmlns:p14="http://schemas.microsoft.com/office/powerpoint/2010/main" val="10374618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buClr>
                <a:schemeClr val="dk1"/>
              </a:buClr>
              <a:buSzPts val="1200"/>
            </a:pPr>
            <a:r>
              <a:rPr lang="en-US" b="1" dirty="0">
                <a:solidFill>
                  <a:schemeClr val="dk1"/>
                </a:solidFill>
                <a:latin typeface="+mn-lt"/>
                <a:ea typeface="Calibri"/>
                <a:cs typeface="Calibri"/>
                <a:sym typeface="Calibri"/>
              </a:rPr>
              <a:t>To Say/To Do</a:t>
            </a:r>
          </a:p>
          <a:p>
            <a:pPr>
              <a:lnSpc>
                <a:spcPct val="200000"/>
              </a:lnSpc>
              <a:buClr>
                <a:schemeClr val="dk1"/>
              </a:buClr>
              <a:buSzPts val="1200"/>
            </a:pPr>
            <a:endParaRPr lang="en-US" b="1" dirty="0">
              <a:solidFill>
                <a:schemeClr val="dk1"/>
              </a:solidFill>
              <a:latin typeface="+mn-lt"/>
              <a:ea typeface="Calibri"/>
              <a:cs typeface="Calibri"/>
              <a:sym typeface="Calibri"/>
            </a:endParaRPr>
          </a:p>
          <a:p>
            <a:pPr>
              <a:lnSpc>
                <a:spcPct val="200000"/>
              </a:lnSpc>
              <a:buClr>
                <a:schemeClr val="dk1"/>
              </a:buClr>
              <a:buSzPts val="1200"/>
            </a:pPr>
            <a:r>
              <a:rPr lang="en-US" b="0" dirty="0">
                <a:solidFill>
                  <a:schemeClr val="dk1"/>
                </a:solidFill>
                <a:latin typeface="+mn-lt"/>
                <a:ea typeface="Calibri"/>
                <a:cs typeface="Calibri"/>
                <a:sym typeface="Calibri"/>
              </a:rPr>
              <a:t>This activity is intended to  help participants visualize their own social networks. This slide is a visual for steps 1 – 5.</a:t>
            </a:r>
          </a:p>
          <a:p>
            <a:pPr marL="228600" lvl="0" indent="-228600" fontAlgn="base">
              <a:buFont typeface="+mj-lt"/>
              <a:buAutoNum type="arabicPeriod"/>
            </a:pPr>
            <a:r>
              <a:rPr lang="en-US" sz="1200" u="none" strike="noStrike" kern="1200" dirty="0">
                <a:solidFill>
                  <a:schemeClr val="tx1"/>
                </a:solidFill>
                <a:effectLst/>
                <a:latin typeface="+mn-lt"/>
                <a:ea typeface="+mn-ea"/>
                <a:cs typeface="+mn-cs"/>
              </a:rPr>
              <a:t>Have participants fold a paper blank sheet of paper into 3 columns. </a:t>
            </a:r>
          </a:p>
          <a:p>
            <a:pPr marL="228600" lvl="0" indent="-228600" fontAlgn="base">
              <a:buFont typeface="+mj-lt"/>
              <a:buAutoNum type="arabicPeriod"/>
            </a:pPr>
            <a:r>
              <a:rPr lang="en-US" sz="1200" u="none" strike="noStrike" kern="1200" dirty="0">
                <a:solidFill>
                  <a:schemeClr val="tx1"/>
                </a:solidFill>
                <a:effectLst/>
                <a:latin typeface="+mn-lt"/>
                <a:ea typeface="+mn-ea"/>
                <a:cs typeface="+mn-cs"/>
              </a:rPr>
              <a:t>In their left most column, each person lists the names of the last 10 people with whom they have talked or texted. </a:t>
            </a:r>
          </a:p>
          <a:p>
            <a:pPr marL="228600" lvl="0" indent="-228600" fontAlgn="base">
              <a:buFont typeface="+mj-lt"/>
              <a:buAutoNum type="arabicPeriod"/>
            </a:pPr>
            <a:r>
              <a:rPr lang="en-US" sz="1200" u="none" strike="noStrike" kern="1200" dirty="0">
                <a:solidFill>
                  <a:schemeClr val="tx1"/>
                </a:solidFill>
                <a:effectLst/>
                <a:latin typeface="+mn-lt"/>
                <a:ea typeface="+mn-ea"/>
                <a:cs typeface="+mn-cs"/>
              </a:rPr>
              <a:t>In the second column to the right, ask them to write their relationship to each person on their list. For example, was that your husband, your brother, your best friend, your trainer?</a:t>
            </a:r>
          </a:p>
          <a:p>
            <a:pPr marL="228600" lvl="0" indent="-228600" fontAlgn="base">
              <a:buFont typeface="+mj-lt"/>
              <a:buAutoNum type="arabicPeriod"/>
            </a:pPr>
            <a:r>
              <a:rPr lang="en-US" sz="1200" u="none" strike="noStrike" kern="1200" dirty="0">
                <a:solidFill>
                  <a:schemeClr val="tx1"/>
                </a:solidFill>
                <a:effectLst/>
                <a:latin typeface="+mn-lt"/>
                <a:ea typeface="+mn-ea"/>
                <a:cs typeface="+mn-cs"/>
              </a:rPr>
              <a:t>In the third column, ask them to write out the name of the person who introduced them to that person (if someone did and they could remember who it was). For example, if the person in your list is your child’s teacher, and your husband introduced you to your child’s teacher, you would write down “husband” in the 3rd column for that entry. </a:t>
            </a:r>
          </a:p>
          <a:p>
            <a:pPr marL="228600" lvl="0" indent="-228600" fontAlgn="base">
              <a:buFont typeface="+mj-lt"/>
              <a:buAutoNum type="arabicPeriod"/>
            </a:pPr>
            <a:r>
              <a:rPr lang="en-US" sz="1200" u="none" strike="noStrike" kern="1200" dirty="0">
                <a:solidFill>
                  <a:schemeClr val="tx1"/>
                </a:solidFill>
                <a:effectLst/>
                <a:latin typeface="+mn-lt"/>
                <a:ea typeface="+mn-ea"/>
                <a:cs typeface="+mn-cs"/>
              </a:rPr>
              <a:t>Creating this list will take about 5-7 minutes. Ask if there are any insights from the list they have just created. Are there any patterns in who they talk with, who introduced them to other people, </a:t>
            </a:r>
            <a:r>
              <a:rPr lang="en-US" sz="1200" u="none" strike="noStrike" kern="1200" dirty="0" err="1">
                <a:solidFill>
                  <a:schemeClr val="tx1"/>
                </a:solidFill>
                <a:effectLst/>
                <a:latin typeface="+mn-lt"/>
                <a:ea typeface="+mn-ea"/>
                <a:cs typeface="+mn-cs"/>
              </a:rPr>
              <a:t>etc</a:t>
            </a:r>
            <a:r>
              <a:rPr lang="en-US" sz="1200" u="none" strike="noStrike" kern="1200" dirty="0">
                <a:solidFill>
                  <a:schemeClr val="tx1"/>
                </a:solidFill>
                <a:effectLst/>
                <a:latin typeface="+mn-lt"/>
                <a:ea typeface="+mn-ea"/>
                <a:cs typeface="+mn-cs"/>
              </a:rPr>
              <a:t>? Discuss how there is often an individual that brings the different groups together. Can the identify this person? </a:t>
            </a:r>
          </a:p>
          <a:p>
            <a:pPr>
              <a:buClr>
                <a:srgbClr val="000000"/>
              </a:buClr>
              <a:buSzPts val="1400"/>
            </a:pPr>
            <a:endParaRPr lang="en-US" i="0" dirty="0">
              <a:solidFill>
                <a:schemeClr val="dk1"/>
              </a:solidFill>
              <a:latin typeface="+mn-lt"/>
              <a:ea typeface="Calibri"/>
              <a:cs typeface="Calibri"/>
              <a:sym typeface="Calibri"/>
            </a:endParaRPr>
          </a:p>
          <a:p>
            <a:pPr>
              <a:buClr>
                <a:srgbClr val="000000"/>
              </a:buClr>
              <a:buSzPts val="1400"/>
            </a:pPr>
            <a:r>
              <a:rPr lang="en-US" i="1" dirty="0">
                <a:solidFill>
                  <a:schemeClr val="dk1"/>
                </a:solidFill>
                <a:latin typeface="+mn-lt"/>
                <a:ea typeface="Calibri"/>
                <a:cs typeface="Calibri"/>
                <a:sym typeface="Calibri"/>
              </a:rPr>
              <a:t>Continued on next slide…</a:t>
            </a:r>
          </a:p>
          <a:p>
            <a:endParaRPr lang="en-US" dirty="0"/>
          </a:p>
        </p:txBody>
      </p:sp>
      <p:sp>
        <p:nvSpPr>
          <p:cNvPr id="4" name="Slide Number Placeholder 3"/>
          <p:cNvSpPr>
            <a:spLocks noGrp="1"/>
          </p:cNvSpPr>
          <p:nvPr>
            <p:ph type="sldNum" sz="quarter" idx="5"/>
          </p:nvPr>
        </p:nvSpPr>
        <p:spPr/>
        <p:txBody>
          <a:bodyPr/>
          <a:lstStyle/>
          <a:p>
            <a:fld id="{58418293-C631-D549-903B-8D323DD6F968}" type="slidenum">
              <a:rPr lang="en-US" smtClean="0"/>
              <a:t>44</a:t>
            </a:fld>
            <a:endParaRPr lang="en-US"/>
          </a:p>
        </p:txBody>
      </p:sp>
    </p:spTree>
    <p:extLst>
      <p:ext uri="{BB962C8B-B14F-4D97-AF65-F5344CB8AC3E}">
        <p14:creationId xmlns:p14="http://schemas.microsoft.com/office/powerpoint/2010/main" val="18456256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US" b="1" dirty="0">
                <a:solidFill>
                  <a:schemeClr val="dk1"/>
                </a:solidFill>
                <a:latin typeface="+mn-lt"/>
                <a:ea typeface="Calibri"/>
                <a:cs typeface="Calibri"/>
                <a:sym typeface="Calibri"/>
              </a:rPr>
              <a:t>To Say/To Do</a:t>
            </a:r>
          </a:p>
          <a:p>
            <a:pPr>
              <a:buClr>
                <a:schemeClr val="dk1"/>
              </a:buClr>
              <a:buSzPts val="1200"/>
            </a:pPr>
            <a:r>
              <a:rPr lang="en-US" b="1" dirty="0">
                <a:solidFill>
                  <a:schemeClr val="dk1"/>
                </a:solidFill>
                <a:latin typeface="+mn-lt"/>
                <a:ea typeface="Calibri"/>
                <a:cs typeface="Calibri"/>
                <a:sym typeface="Calibri"/>
              </a:rPr>
              <a:t>Activity continued from previous slide. </a:t>
            </a:r>
            <a:r>
              <a:rPr lang="en-US" b="0" dirty="0">
                <a:solidFill>
                  <a:schemeClr val="dk1"/>
                </a:solidFill>
                <a:latin typeface="+mn-lt"/>
                <a:ea typeface="Calibri"/>
                <a:cs typeface="Calibri"/>
                <a:sym typeface="Calibri"/>
              </a:rPr>
              <a:t>This slide illustrates step 6</a:t>
            </a:r>
          </a:p>
          <a:p>
            <a:pPr>
              <a:buClr>
                <a:schemeClr val="dk1"/>
              </a:buClr>
              <a:buSzPts val="1200"/>
            </a:pPr>
            <a:endParaRPr lang="en-US" b="1" dirty="0">
              <a:solidFill>
                <a:schemeClr val="dk1"/>
              </a:solidFill>
              <a:latin typeface="+mn-lt"/>
              <a:ea typeface="Calibri"/>
              <a:cs typeface="Calibri"/>
              <a:sym typeface="Calibri"/>
            </a:endParaRPr>
          </a:p>
          <a:p>
            <a:pPr marL="228600" lvl="0" indent="-228600" fontAlgn="base">
              <a:buFont typeface="+mj-lt"/>
              <a:buAutoNum type="arabicPeriod" startAt="6"/>
            </a:pPr>
            <a:r>
              <a:rPr lang="en-US" sz="1200" u="none" strike="noStrike" kern="1200" dirty="0">
                <a:solidFill>
                  <a:schemeClr val="tx1"/>
                </a:solidFill>
                <a:effectLst/>
                <a:latin typeface="+mn-lt"/>
                <a:ea typeface="+mn-ea"/>
                <a:cs typeface="+mn-cs"/>
              </a:rPr>
              <a:t>Ask participants to flip over their paper. On the other side, ask them to draw a large circle taking up the size of the paper and list the 10 people they had last spoken to (the same 10 that are on in the first column on the other side of the sheet) so that they are spread out all over the circle. </a:t>
            </a:r>
          </a:p>
          <a:p>
            <a:pPr marL="228600" lvl="0" indent="-228600" fontAlgn="base">
              <a:buFont typeface="+mj-lt"/>
              <a:buAutoNum type="arabicPeriod" startAt="6"/>
            </a:pPr>
            <a:r>
              <a:rPr lang="en-US" sz="1200" u="none" strike="noStrike" kern="1200" dirty="0">
                <a:solidFill>
                  <a:schemeClr val="tx1"/>
                </a:solidFill>
                <a:effectLst/>
                <a:latin typeface="+mn-lt"/>
                <a:ea typeface="+mn-ea"/>
                <a:cs typeface="+mn-cs"/>
              </a:rPr>
              <a:t>Next have them draw lines between people who know each other. This slide illustrates that many people in this person’s network are connected to each other. Little clusters or small groupings will most likely emerge within their circles. Mom, Lisa, Leslie, Terry, and Karen are all connected. Ruth, Craig, Mary, Jen, and Judy are connected.  </a:t>
            </a:r>
          </a:p>
          <a:p>
            <a:pPr marL="228600" lvl="0" indent="-228600" fontAlgn="base">
              <a:buFont typeface="+mj-lt"/>
              <a:buAutoNum type="arabicPeriod" startAt="6"/>
            </a:pPr>
            <a:r>
              <a:rPr lang="en-US" sz="1200" u="none" strike="noStrike" kern="1200" dirty="0">
                <a:solidFill>
                  <a:schemeClr val="tx1"/>
                </a:solidFill>
                <a:effectLst/>
                <a:latin typeface="+mn-lt"/>
                <a:ea typeface="+mn-ea"/>
                <a:cs typeface="+mn-cs"/>
              </a:rPr>
              <a:t>Ask then to look at their groupings. How connected are the different people. Remind them, this is an exercise and we only have listed the last 10 people they talked to and not the 10 most important people. It may be that some networks are not as connected, but this is not a reflection on how connected the person’s social network really is. </a:t>
            </a:r>
          </a:p>
          <a:p>
            <a:pPr>
              <a:buClr>
                <a:srgbClr val="000000"/>
              </a:buClr>
              <a:buSzPts val="1400"/>
            </a:pPr>
            <a:endParaRPr lang="en-US"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58418293-C631-D549-903B-8D323DD6F968}" type="slidenum">
              <a:rPr lang="en-US" smtClean="0"/>
              <a:t>45</a:t>
            </a:fld>
            <a:endParaRPr lang="en-US"/>
          </a:p>
        </p:txBody>
      </p:sp>
    </p:spTree>
    <p:extLst>
      <p:ext uri="{BB962C8B-B14F-4D97-AF65-F5344CB8AC3E}">
        <p14:creationId xmlns:p14="http://schemas.microsoft.com/office/powerpoint/2010/main" val="19396124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US" b="1" dirty="0">
                <a:solidFill>
                  <a:schemeClr val="dk1"/>
                </a:solidFill>
                <a:latin typeface="+mn-lt"/>
                <a:ea typeface="Calibri"/>
                <a:cs typeface="Calibri"/>
                <a:sym typeface="Calibri"/>
              </a:rPr>
              <a:t>To Say/To Do</a:t>
            </a:r>
          </a:p>
          <a:p>
            <a:pPr marL="0" marR="0" lvl="0" indent="0" algn="l" defTabSz="914400" rtl="0" eaLnBrk="1" fontAlgn="base" latinLnBrk="0" hangingPunct="1">
              <a:lnSpc>
                <a:spcPct val="100000"/>
              </a:lnSpc>
              <a:spcBef>
                <a:spcPts val="0"/>
              </a:spcBef>
              <a:spcAft>
                <a:spcPts val="0"/>
              </a:spcAft>
              <a:buClrTx/>
              <a:buSzTx/>
              <a:buFontTx/>
              <a:buNone/>
              <a:tabLst/>
              <a:defRPr/>
            </a:pPr>
            <a:r>
              <a:rPr lang="en-US" b="1" dirty="0">
                <a:solidFill>
                  <a:schemeClr val="dk1"/>
                </a:solidFill>
                <a:latin typeface="+mn-lt"/>
                <a:ea typeface="Calibri"/>
                <a:cs typeface="Calibri"/>
                <a:sym typeface="Calibri"/>
              </a:rPr>
              <a:t>Activity continued from previous slide. </a:t>
            </a:r>
            <a:r>
              <a:rPr lang="en-US" b="0" dirty="0">
                <a:solidFill>
                  <a:schemeClr val="dk1"/>
                </a:solidFill>
                <a:latin typeface="+mn-lt"/>
                <a:ea typeface="Calibri"/>
                <a:cs typeface="Calibri"/>
                <a:sym typeface="Calibri"/>
              </a:rPr>
              <a:t> This slide illustrates step 7 &amp; 8</a:t>
            </a:r>
            <a:endParaRPr lang="en-US" b="1" dirty="0">
              <a:solidFill>
                <a:schemeClr val="dk1"/>
              </a:solidFill>
              <a:latin typeface="+mn-lt"/>
              <a:ea typeface="Calibri"/>
              <a:cs typeface="Calibri"/>
              <a:sym typeface="Calibri"/>
            </a:endParaRP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7. Form groups of two, 3 or 4 participants. Ask them to place their networks side-by-side and draw lines between people across the networks.  This should take about 5 minutes or less.</a:t>
            </a:r>
          </a:p>
          <a:p>
            <a:pPr lvl="0" fontAlgn="base"/>
            <a:r>
              <a:rPr lang="en-US" sz="1200" u="none" strike="noStrike" kern="1200" dirty="0">
                <a:solidFill>
                  <a:schemeClr val="tx1"/>
                </a:solidFill>
                <a:effectLst/>
                <a:latin typeface="+mn-lt"/>
                <a:ea typeface="+mn-ea"/>
                <a:cs typeface="+mn-cs"/>
              </a:rPr>
              <a:t>8  Ask participants to look at how interconnected their networks are – who are the people who bridge the networks? How dense are the networks?  Again, remind them, this is an exercise and may not reflect their actual social networks. Later, they will think about the actual social networks in their building. </a:t>
            </a:r>
          </a:p>
          <a:p>
            <a:r>
              <a:rPr lang="en-US" sz="1200" kern="1200" dirty="0">
                <a:solidFill>
                  <a:schemeClr val="tx1"/>
                </a:solidFill>
                <a:effectLst/>
                <a:latin typeface="+mn-lt"/>
                <a:ea typeface="+mn-ea"/>
                <a:cs typeface="+mn-cs"/>
              </a:rPr>
              <a:t> </a:t>
            </a:r>
          </a:p>
          <a:p>
            <a:pPr lvl="0" fontAlgn="base"/>
            <a:r>
              <a:rPr lang="en-US" sz="1200" u="none" strike="noStrike" kern="1200" dirty="0">
                <a:solidFill>
                  <a:schemeClr val="tx1"/>
                </a:solidFill>
                <a:effectLst/>
                <a:latin typeface="+mn-lt"/>
                <a:ea typeface="+mn-ea"/>
                <a:cs typeface="+mn-cs"/>
              </a:rPr>
              <a:t>Reiterate: </a:t>
            </a:r>
            <a:r>
              <a:rPr lang="en-US" sz="1200" b="1" u="none" strike="noStrike" kern="1200" dirty="0">
                <a:solidFill>
                  <a:schemeClr val="tx1"/>
                </a:solidFill>
                <a:effectLst/>
                <a:latin typeface="+mn-lt"/>
                <a:ea typeface="+mn-ea"/>
                <a:cs typeface="+mn-cs"/>
              </a:rPr>
              <a:t>Schools with dense networks (many relationships) tend to have high levels of collective efficacy.</a:t>
            </a:r>
          </a:p>
          <a:p>
            <a:endParaRPr lang="en-US" dirty="0"/>
          </a:p>
        </p:txBody>
      </p:sp>
      <p:sp>
        <p:nvSpPr>
          <p:cNvPr id="4" name="Slide Number Placeholder 3"/>
          <p:cNvSpPr>
            <a:spLocks noGrp="1"/>
          </p:cNvSpPr>
          <p:nvPr>
            <p:ph type="sldNum" sz="quarter" idx="5"/>
          </p:nvPr>
        </p:nvSpPr>
        <p:spPr/>
        <p:txBody>
          <a:bodyPr/>
          <a:lstStyle/>
          <a:p>
            <a:fld id="{58418293-C631-D549-903B-8D323DD6F968}" type="slidenum">
              <a:rPr lang="en-US" smtClean="0"/>
              <a:t>46</a:t>
            </a:fld>
            <a:endParaRPr lang="en-US"/>
          </a:p>
        </p:txBody>
      </p:sp>
    </p:spTree>
    <p:extLst>
      <p:ext uri="{BB962C8B-B14F-4D97-AF65-F5344CB8AC3E}">
        <p14:creationId xmlns:p14="http://schemas.microsoft.com/office/powerpoint/2010/main" val="21272228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dk1"/>
                </a:solidFill>
                <a:latin typeface="+mn-lt"/>
                <a:ea typeface="Calibri"/>
                <a:cs typeface="Calibri"/>
                <a:sym typeface="Calibri"/>
              </a:rPr>
              <a:t>Although all interactions are not equally important, social interactions and the social networks that surround a person, provide opportunities to build efficacy. The more connections between staff members, the larger the number of possible interactions. This slide illustrates a dense social network and the efficacy building experiences it might provide.  There are more opportunities to 1) problem solve and have mastery experiences, 2) see other people having success (vicarious experiences), 3)  receive feedback and encouragement (social persuasion), 4) become excited or develop a desire to grow as a teacher (affective state).  that will influence both CTE and professional learning. </a:t>
            </a:r>
          </a:p>
          <a:p>
            <a:r>
              <a:rPr lang="en-US" dirty="0"/>
              <a:t>Building social networks is one way to increase experiences that will build CTE. </a:t>
            </a:r>
          </a:p>
          <a:p>
            <a:endParaRPr lang="en-US" dirty="0"/>
          </a:p>
          <a:p>
            <a:r>
              <a:rPr lang="en-US" b="1" dirty="0"/>
              <a:t>To Do/Say</a:t>
            </a:r>
          </a:p>
          <a:p>
            <a:r>
              <a:rPr lang="en-US" dirty="0"/>
              <a:t>A teacher’s social network is a prime way for teachers to have the experiences that will build CTE. The more connections a teacher has to others in the building, the more opportunities they have to</a:t>
            </a:r>
          </a:p>
          <a:p>
            <a:pPr marL="176131" indent="-176131">
              <a:buFont typeface="Wingdings" panose="05000000000000000000" pitchFamily="2" charset="2"/>
              <a:buChar char="§"/>
            </a:pPr>
            <a:r>
              <a:rPr lang="en-US" dirty="0"/>
              <a:t>see others model effective instructional practices, </a:t>
            </a:r>
          </a:p>
          <a:p>
            <a:pPr marL="176131" indent="-176131">
              <a:buFont typeface="Wingdings" panose="05000000000000000000" pitchFamily="2" charset="2"/>
              <a:buChar char="§"/>
            </a:pPr>
            <a:r>
              <a:rPr lang="en-US" dirty="0"/>
              <a:t>practice mastery of new skills in safe environments, </a:t>
            </a:r>
          </a:p>
          <a:p>
            <a:pPr marL="176131" indent="-176131">
              <a:buFont typeface="Wingdings" panose="05000000000000000000" pitchFamily="2" charset="2"/>
              <a:buChar char="§"/>
            </a:pPr>
            <a:r>
              <a:rPr lang="en-US" dirty="0"/>
              <a:t>be encouraged, </a:t>
            </a:r>
          </a:p>
          <a:p>
            <a:pPr marL="176131" indent="-176131">
              <a:buFont typeface="Wingdings" panose="05000000000000000000" pitchFamily="2" charset="2"/>
              <a:buChar char="§"/>
            </a:pPr>
            <a:r>
              <a:rPr lang="en-US" dirty="0"/>
              <a:t>be persuaded, and </a:t>
            </a:r>
          </a:p>
          <a:p>
            <a:pPr marL="176131" indent="-176131">
              <a:buFont typeface="Wingdings" panose="05000000000000000000" pitchFamily="2" charset="2"/>
              <a:buChar char="§"/>
            </a:pPr>
            <a:r>
              <a:rPr lang="en-US" dirty="0"/>
              <a:t>share success.  </a:t>
            </a:r>
          </a:p>
          <a:p>
            <a:r>
              <a:rPr lang="en-US" dirty="0"/>
              <a:t>Through encouragement, success, observing others succeed, and desire for growth, we are simultaneously building our social networks. </a:t>
            </a:r>
          </a:p>
          <a:p>
            <a:endParaRPr lang="en-US" dirty="0"/>
          </a:p>
        </p:txBody>
      </p:sp>
      <p:sp>
        <p:nvSpPr>
          <p:cNvPr id="4" name="Slide Number Placeholder 3"/>
          <p:cNvSpPr>
            <a:spLocks noGrp="1"/>
          </p:cNvSpPr>
          <p:nvPr>
            <p:ph type="sldNum" sz="quarter" idx="5"/>
          </p:nvPr>
        </p:nvSpPr>
        <p:spPr/>
        <p:txBody>
          <a:bodyPr/>
          <a:lstStyle/>
          <a:p>
            <a:fld id="{58418293-C631-D549-903B-8D323DD6F968}" type="slidenum">
              <a:rPr lang="en-US" smtClean="0"/>
              <a:t>47</a:t>
            </a:fld>
            <a:endParaRPr lang="en-US"/>
          </a:p>
        </p:txBody>
      </p:sp>
    </p:spTree>
    <p:extLst>
      <p:ext uri="{BB962C8B-B14F-4D97-AF65-F5344CB8AC3E}">
        <p14:creationId xmlns:p14="http://schemas.microsoft.com/office/powerpoint/2010/main" val="11555994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1794">
              <a:buClr>
                <a:srgbClr val="000000"/>
              </a:buClr>
              <a:buSzPts val="1400"/>
            </a:pPr>
            <a:r>
              <a:rPr lang="en" b="1" dirty="0">
                <a:solidFill>
                  <a:schemeClr val="dk1"/>
                </a:solidFill>
                <a:latin typeface="+mn-lt"/>
                <a:ea typeface="Calibri"/>
                <a:cs typeface="Calibri"/>
                <a:sym typeface="Calibri"/>
              </a:rPr>
              <a:t>To do/Say</a:t>
            </a:r>
          </a:p>
          <a:p>
            <a:pPr indent="-221794">
              <a:buClr>
                <a:srgbClr val="000000"/>
              </a:buClr>
              <a:buSzPts val="1400"/>
            </a:pPr>
            <a:r>
              <a:rPr lang="en-US" dirty="0">
                <a:solidFill>
                  <a:schemeClr val="dk1"/>
                </a:solidFill>
                <a:latin typeface="+mn-lt"/>
                <a:ea typeface="Calibri"/>
                <a:cs typeface="Calibri"/>
                <a:sym typeface="Calibri"/>
              </a:rPr>
              <a:t>Change is dependent on relationships within a system and to promote change it is helpful for school leaders to </a:t>
            </a:r>
            <a:r>
              <a:rPr lang="en-US" dirty="0" err="1">
                <a:solidFill>
                  <a:schemeClr val="dk1"/>
                </a:solidFill>
                <a:latin typeface="+mn-lt"/>
                <a:ea typeface="Calibri"/>
                <a:cs typeface="Calibri"/>
                <a:sym typeface="Calibri"/>
              </a:rPr>
              <a:t>to</a:t>
            </a:r>
            <a:r>
              <a:rPr lang="en-US" dirty="0">
                <a:solidFill>
                  <a:schemeClr val="dk1"/>
                </a:solidFill>
                <a:latin typeface="+mn-lt"/>
                <a:ea typeface="Calibri"/>
                <a:cs typeface="Calibri"/>
                <a:sym typeface="Calibri"/>
              </a:rPr>
              <a:t> consider ways to purposefully connect teachers with one another. Well connected teacher networks are associated with stronger CTE, which in turn supports student achievement. The more dense the network (i.e. the grater the number of existing links or ties in a network) the more likely it is for teachers to take risks.  School leaders have an opportunity to encourage the development of teacher networks and  provide opportunities to connect educators in a variety of ways with the purpose of increasing their knowledge about each other’s work and their effective use of evidence-based practices. </a:t>
            </a:r>
          </a:p>
          <a:p>
            <a:pPr indent="-221794">
              <a:buClr>
                <a:srgbClr val="000000"/>
              </a:buClr>
              <a:buSzPts val="1400"/>
            </a:pPr>
            <a:endParaRPr lang="en-US" dirty="0">
              <a:solidFill>
                <a:schemeClr val="dk1"/>
              </a:solidFill>
              <a:latin typeface="+mn-lt"/>
              <a:ea typeface="Calibri"/>
              <a:cs typeface="Calibri"/>
              <a:sym typeface="Calibri"/>
            </a:endParaRPr>
          </a:p>
          <a:p>
            <a:pPr indent="-221794">
              <a:buClr>
                <a:srgbClr val="000000"/>
              </a:buClr>
              <a:buSzPts val="1400"/>
            </a:pPr>
            <a:r>
              <a:rPr lang="en-US" b="1" dirty="0">
                <a:solidFill>
                  <a:schemeClr val="dk1"/>
                </a:solidFill>
                <a:latin typeface="+mn-lt"/>
                <a:ea typeface="Calibri"/>
                <a:cs typeface="Calibri"/>
                <a:sym typeface="Calibri"/>
              </a:rPr>
              <a:t>References</a:t>
            </a:r>
          </a:p>
          <a:p>
            <a:pPr marL="0" lvl="0" indent="-457200" defTabSz="457200">
              <a:spcBef>
                <a:spcPts val="0"/>
              </a:spcBef>
              <a:buClr>
                <a:srgbClr val="000000"/>
              </a:buClr>
              <a:buSzPts val="1400"/>
              <a:buNone/>
              <a:defRPr/>
            </a:pPr>
            <a:r>
              <a:rPr lang="en-US" sz="1200" dirty="0" err="1">
                <a:latin typeface="Tw Cen MT" panose="020B0602020104020603" pitchFamily="34" charset="77"/>
                <a:ea typeface="Calibri"/>
                <a:cs typeface="Calibri" panose="020F0502020204030204" pitchFamily="34" charset="0"/>
                <a:sym typeface="Calibri"/>
              </a:rPr>
              <a:t>Donohoo</a:t>
            </a:r>
            <a:r>
              <a:rPr lang="en-US" sz="1200" dirty="0">
                <a:latin typeface="Tw Cen MT" panose="020B0602020104020603" pitchFamily="34" charset="77"/>
                <a:ea typeface="Calibri"/>
                <a:cs typeface="Calibri" panose="020F0502020204030204" pitchFamily="34" charset="0"/>
                <a:sym typeface="Calibri"/>
              </a:rPr>
              <a:t>, J. (2017). </a:t>
            </a:r>
            <a:r>
              <a:rPr lang="en-US" sz="1200" i="1" dirty="0">
                <a:latin typeface="Tw Cen MT" panose="020B0602020104020603" pitchFamily="34" charset="77"/>
                <a:ea typeface="Calibri"/>
                <a:cs typeface="Calibri" panose="020F0502020204030204" pitchFamily="34" charset="0"/>
                <a:sym typeface="Calibri"/>
              </a:rPr>
              <a:t>Collective efficacy: How educators’ beliefs impact student learning. </a:t>
            </a:r>
            <a:r>
              <a:rPr lang="en-US" sz="1200" dirty="0">
                <a:latin typeface="Tw Cen MT" panose="020B0602020104020603" pitchFamily="34" charset="77"/>
                <a:ea typeface="Calibri"/>
                <a:cs typeface="Calibri" panose="020F0502020204030204" pitchFamily="34" charset="0"/>
                <a:sym typeface="Calibri"/>
              </a:rPr>
              <a:t>Thousand Oaks, CA: Corwin. </a:t>
            </a:r>
          </a:p>
          <a:p>
            <a:endParaRPr lang="en-US" dirty="0"/>
          </a:p>
        </p:txBody>
      </p:sp>
      <p:sp>
        <p:nvSpPr>
          <p:cNvPr id="4" name="Slide Number Placeholder 3"/>
          <p:cNvSpPr>
            <a:spLocks noGrp="1"/>
          </p:cNvSpPr>
          <p:nvPr>
            <p:ph type="sldNum" sz="quarter" idx="5"/>
          </p:nvPr>
        </p:nvSpPr>
        <p:spPr/>
        <p:txBody>
          <a:bodyPr/>
          <a:lstStyle/>
          <a:p>
            <a:fld id="{58418293-C631-D549-903B-8D323DD6F968}" type="slidenum">
              <a:rPr lang="en-US" smtClean="0"/>
              <a:t>48</a:t>
            </a:fld>
            <a:endParaRPr lang="en-US"/>
          </a:p>
        </p:txBody>
      </p:sp>
    </p:spTree>
    <p:extLst>
      <p:ext uri="{BB962C8B-B14F-4D97-AF65-F5344CB8AC3E}">
        <p14:creationId xmlns:p14="http://schemas.microsoft.com/office/powerpoint/2010/main" val="38152786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buClr>
                <a:schemeClr val="dk1"/>
              </a:buClr>
              <a:buSzPts val="1200"/>
              <a:defRPr/>
            </a:pPr>
            <a:r>
              <a:rPr lang="en-US" b="1" dirty="0">
                <a:solidFill>
                  <a:schemeClr val="dk1"/>
                </a:solidFill>
                <a:latin typeface="+mn-lt"/>
                <a:ea typeface="Calibri"/>
                <a:cs typeface="Calibri"/>
                <a:sym typeface="Calibri"/>
              </a:rPr>
              <a:t>To Know</a:t>
            </a:r>
          </a:p>
          <a:p>
            <a:pPr defTabSz="939363">
              <a:buClr>
                <a:schemeClr val="dk1"/>
              </a:buClr>
              <a:buSzPts val="1200"/>
              <a:defRPr/>
            </a:pPr>
            <a:r>
              <a:rPr lang="en-US" sz="1100" dirty="0" err="1">
                <a:solidFill>
                  <a:srgbClr val="000000"/>
                </a:solidFill>
                <a:latin typeface="Arial"/>
                <a:ea typeface="Calibri"/>
                <a:cs typeface="Arial"/>
                <a:sym typeface="Arial"/>
              </a:rPr>
              <a:t>Berebitsky</a:t>
            </a:r>
            <a:r>
              <a:rPr lang="en-US" sz="1100" dirty="0">
                <a:solidFill>
                  <a:srgbClr val="000000"/>
                </a:solidFill>
                <a:latin typeface="Arial"/>
                <a:ea typeface="Calibri"/>
                <a:cs typeface="Arial"/>
                <a:sym typeface="Arial"/>
              </a:rPr>
              <a:t> and </a:t>
            </a:r>
            <a:r>
              <a:rPr lang="en-US" sz="1100" dirty="0" err="1">
                <a:solidFill>
                  <a:srgbClr val="000000"/>
                </a:solidFill>
                <a:latin typeface="Arial"/>
                <a:ea typeface="Calibri"/>
                <a:cs typeface="Arial"/>
                <a:sym typeface="Arial"/>
              </a:rPr>
              <a:t>Salloum</a:t>
            </a:r>
            <a:r>
              <a:rPr lang="en-US" sz="1100" dirty="0">
                <a:solidFill>
                  <a:srgbClr val="000000"/>
                </a:solidFill>
                <a:latin typeface="Arial"/>
                <a:ea typeface="Calibri"/>
                <a:cs typeface="Arial"/>
                <a:sym typeface="Arial"/>
              </a:rPr>
              <a:t> </a:t>
            </a:r>
            <a:r>
              <a:rPr lang="en-US" sz="1100" dirty="0">
                <a:solidFill>
                  <a:srgbClr val="000000"/>
                </a:solidFill>
                <a:latin typeface="Arial"/>
                <a:ea typeface="Arial"/>
                <a:cs typeface="Arial"/>
                <a:sym typeface="Arial"/>
              </a:rPr>
              <a:t>examined school social networks in 20 middle school mathematics departments in two large, urban districts across 3 years. They found the density of teacher networks was positively and significantly related to levels of collective efficacy across three years of data. In other words, when more teachers turn to more colleagues for advice regarding instruction, collective efficacy tends to be higher. Although we cannot conclude a causal relationship between the measures, network characteristics may directly influence the formation of collective efficacy. For example, a dense network has the potential to facilitate quicker and more efficient dissemination of resources and knowledge, which can increase both mastery and vicarious, thus raising collective efficacy. In addition, prior research has shown that teacher self-efficacy, via the mechanisms of verbal persuasion and vicarious experience, can be built through teachers’ social networks Researchers have also hypothesized that aspects of the school social network can influence student achievement indirectly.</a:t>
            </a:r>
          </a:p>
          <a:p>
            <a:pPr>
              <a:buClr>
                <a:schemeClr val="dk1"/>
              </a:buClr>
              <a:buSzPts val="1200"/>
            </a:pPr>
            <a:endParaRPr lang="en-US" dirty="0">
              <a:solidFill>
                <a:schemeClr val="dk1"/>
              </a:solidFill>
              <a:latin typeface="+mn-lt"/>
              <a:ea typeface="Calibri"/>
              <a:cs typeface="Calibri"/>
              <a:sym typeface="Calibri"/>
            </a:endParaRPr>
          </a:p>
          <a:p>
            <a:r>
              <a:rPr lang="en-US" b="1" dirty="0">
                <a:solidFill>
                  <a:schemeClr val="dk1"/>
                </a:solidFill>
                <a:latin typeface="+mn-lt"/>
                <a:ea typeface="Calibri"/>
                <a:cs typeface="Calibri"/>
                <a:sym typeface="Calibri"/>
              </a:rPr>
              <a:t>To Do/Say</a:t>
            </a:r>
          </a:p>
          <a:p>
            <a:r>
              <a:rPr lang="en-US" sz="1200" dirty="0" err="1">
                <a:solidFill>
                  <a:srgbClr val="000000"/>
                </a:solidFill>
                <a:latin typeface="Arial"/>
                <a:ea typeface="Calibri"/>
                <a:cs typeface="Arial"/>
                <a:sym typeface="Arial"/>
              </a:rPr>
              <a:t>Berebitsky</a:t>
            </a:r>
            <a:r>
              <a:rPr lang="en-US" sz="1200" dirty="0">
                <a:solidFill>
                  <a:srgbClr val="000000"/>
                </a:solidFill>
                <a:latin typeface="Arial"/>
                <a:ea typeface="Calibri"/>
                <a:cs typeface="Arial"/>
                <a:sym typeface="Arial"/>
              </a:rPr>
              <a:t> and </a:t>
            </a:r>
            <a:r>
              <a:rPr lang="en-US" sz="1200" dirty="0" err="1">
                <a:solidFill>
                  <a:srgbClr val="000000"/>
                </a:solidFill>
                <a:latin typeface="Arial"/>
                <a:ea typeface="Calibri"/>
                <a:cs typeface="Arial"/>
                <a:sym typeface="Arial"/>
              </a:rPr>
              <a:t>Salloum</a:t>
            </a:r>
            <a:r>
              <a:rPr lang="en-US" sz="1200" dirty="0">
                <a:solidFill>
                  <a:srgbClr val="000000"/>
                </a:solidFill>
                <a:latin typeface="Arial"/>
                <a:ea typeface="Calibri"/>
                <a:cs typeface="Arial"/>
                <a:sym typeface="Arial"/>
              </a:rPr>
              <a:t> </a:t>
            </a:r>
            <a:r>
              <a:rPr lang="en-US" sz="1200" dirty="0">
                <a:solidFill>
                  <a:srgbClr val="000000"/>
                </a:solidFill>
                <a:latin typeface="Arial"/>
                <a:ea typeface="Arial"/>
                <a:cs typeface="Arial"/>
                <a:sym typeface="Arial"/>
              </a:rPr>
              <a:t>examined school social networks in 20 middle school mathematics departments in two large, urban districts across 3 years.  They found the density of teacher networks was positively and significantly related to levels of collective efficacy. In other words, </a:t>
            </a:r>
            <a:r>
              <a:rPr lang="en-US" sz="1200" dirty="0">
                <a:solidFill>
                  <a:schemeClr val="dk1"/>
                </a:solidFill>
                <a:latin typeface="+mn-lt"/>
                <a:ea typeface="Arial"/>
                <a:cs typeface="Calibri"/>
                <a:sym typeface="Calibri"/>
              </a:rPr>
              <a:t>S</a:t>
            </a:r>
            <a:r>
              <a:rPr lang="en-US" dirty="0">
                <a:solidFill>
                  <a:schemeClr val="dk1"/>
                </a:solidFill>
                <a:latin typeface="+mn-lt"/>
                <a:ea typeface="Calibri"/>
                <a:cs typeface="Calibri"/>
                <a:sym typeface="Calibri"/>
              </a:rPr>
              <a:t>chools with more dense social networks had higher levels of CTE. They theorize that this was due to the fact that dense social networks</a:t>
            </a:r>
          </a:p>
          <a:p>
            <a:pPr marL="645812" lvl="1" indent="-176131">
              <a:buFont typeface="Wingdings" panose="05000000000000000000" pitchFamily="2" charset="2"/>
              <a:buChar char="§"/>
            </a:pPr>
            <a:r>
              <a:rPr lang="en-US" dirty="0">
                <a:solidFill>
                  <a:schemeClr val="dk1"/>
                </a:solidFill>
                <a:latin typeface="+mn-lt"/>
                <a:cs typeface="Calibri"/>
                <a:sym typeface="Calibri"/>
              </a:rPr>
              <a:t>p</a:t>
            </a:r>
            <a:r>
              <a:rPr lang="en-US" dirty="0"/>
              <a:t>rovide more opportunities for teachers to</a:t>
            </a:r>
            <a:r>
              <a:rPr lang="en-US" b="0" i="0" u="none" strike="noStrike" cap="none" dirty="0">
                <a:solidFill>
                  <a:schemeClr val="dk1"/>
                </a:solidFill>
                <a:latin typeface="Questrial"/>
                <a:ea typeface="Questrial"/>
                <a:cs typeface="Questrial"/>
                <a:sym typeface="Questrial"/>
              </a:rPr>
              <a:t> turn to colleagues for advice regarding instruction;</a:t>
            </a:r>
          </a:p>
          <a:p>
            <a:pPr marL="645812" lvl="1" indent="-176131">
              <a:buFont typeface="Wingdings" panose="05000000000000000000" pitchFamily="2" charset="2"/>
              <a:buChar char="§"/>
            </a:pPr>
            <a:r>
              <a:rPr lang="en-US" b="0" i="0" u="none" strike="noStrike" cap="none" dirty="0">
                <a:solidFill>
                  <a:schemeClr val="dk1"/>
                </a:solidFill>
                <a:latin typeface="Questrial"/>
                <a:sym typeface="Questrial"/>
              </a:rPr>
              <a:t>f</a:t>
            </a:r>
            <a:r>
              <a:rPr lang="en-US" dirty="0"/>
              <a:t>acilitate quicker and more efficient sharing of resources and knowledge;</a:t>
            </a:r>
            <a:r>
              <a:rPr lang="en-US" baseline="0" dirty="0"/>
              <a:t> and</a:t>
            </a:r>
          </a:p>
          <a:p>
            <a:pPr marL="645812" lvl="1" indent="-176131">
              <a:buFont typeface="Wingdings" panose="05000000000000000000" pitchFamily="2" charset="2"/>
              <a:buChar char="§"/>
            </a:pPr>
            <a:r>
              <a:rPr lang="en-US" b="0" i="0" u="none" strike="noStrike" cap="none" baseline="0" dirty="0">
                <a:solidFill>
                  <a:schemeClr val="dk1"/>
                </a:solidFill>
                <a:latin typeface="Questrial"/>
                <a:ea typeface="Questrial"/>
                <a:cs typeface="Questrial"/>
                <a:sym typeface="Questrial"/>
              </a:rPr>
              <a:t>p</a:t>
            </a:r>
            <a:r>
              <a:rPr lang="en-US" b="0" i="0" u="none" strike="noStrike" cap="none" dirty="0">
                <a:solidFill>
                  <a:schemeClr val="dk1"/>
                </a:solidFill>
                <a:latin typeface="Questrial"/>
                <a:ea typeface="Questrial"/>
                <a:cs typeface="Questrial"/>
                <a:sym typeface="Questrial"/>
              </a:rPr>
              <a:t>rovide more opportunities for verbal persuasion and vicarious experience. </a:t>
            </a:r>
          </a:p>
          <a:p>
            <a:pPr>
              <a:buClr>
                <a:schemeClr val="dk1"/>
              </a:buClr>
              <a:buSzPts val="1200"/>
            </a:pPr>
            <a:endParaRPr lang="en-US" dirty="0">
              <a:solidFill>
                <a:schemeClr val="dk1"/>
              </a:solidFill>
              <a:latin typeface="+mn-lt"/>
              <a:ea typeface="Calibri"/>
              <a:cs typeface="Calibri"/>
              <a:sym typeface="Calibri"/>
            </a:endParaRPr>
          </a:p>
          <a:p>
            <a:pPr>
              <a:buClr>
                <a:schemeClr val="dk1"/>
              </a:buClr>
              <a:buSzPts val="1200"/>
            </a:pPr>
            <a:r>
              <a:rPr lang="en-US" b="1" dirty="0">
                <a:solidFill>
                  <a:schemeClr val="dk1"/>
                </a:solidFill>
                <a:latin typeface="+mn-lt"/>
                <a:ea typeface="Calibri"/>
                <a:cs typeface="Calibri"/>
                <a:sym typeface="Calibri"/>
              </a:rPr>
              <a:t>References</a:t>
            </a:r>
          </a:p>
          <a:p>
            <a:pPr>
              <a:buClr>
                <a:schemeClr val="dk1"/>
              </a:buClr>
              <a:buSzPts val="1200"/>
            </a:pPr>
            <a:r>
              <a:rPr lang="en-US" dirty="0" err="1">
                <a:solidFill>
                  <a:schemeClr val="dk1"/>
                </a:solidFill>
                <a:cs typeface="Calibri"/>
                <a:sym typeface="Calibri"/>
              </a:rPr>
              <a:t>Berebitsky</a:t>
            </a:r>
            <a:r>
              <a:rPr lang="en-US" dirty="0">
                <a:solidFill>
                  <a:schemeClr val="dk1"/>
                </a:solidFill>
                <a:cs typeface="Calibri"/>
                <a:sym typeface="Calibri"/>
              </a:rPr>
              <a:t>, D., &amp; </a:t>
            </a:r>
            <a:r>
              <a:rPr lang="en-US" dirty="0" err="1">
                <a:solidFill>
                  <a:schemeClr val="dk1"/>
                </a:solidFill>
                <a:cs typeface="Calibri"/>
                <a:sym typeface="Calibri"/>
              </a:rPr>
              <a:t>Salloum</a:t>
            </a:r>
            <a:r>
              <a:rPr lang="en-US" dirty="0">
                <a:solidFill>
                  <a:schemeClr val="dk1"/>
                </a:solidFill>
                <a:cs typeface="Calibri"/>
                <a:sym typeface="Calibri"/>
              </a:rPr>
              <a:t>, S. J. (2017). The relationship between collective efficacy and teachers’ social networks in urban middle schools. </a:t>
            </a:r>
            <a:r>
              <a:rPr lang="en-US" i="1" dirty="0">
                <a:solidFill>
                  <a:schemeClr val="dk1"/>
                </a:solidFill>
                <a:cs typeface="Calibri"/>
                <a:sym typeface="Calibri"/>
              </a:rPr>
              <a:t>American Educational Research Association</a:t>
            </a:r>
            <a:r>
              <a:rPr lang="en-US" dirty="0">
                <a:solidFill>
                  <a:schemeClr val="dk1"/>
                </a:solidFill>
                <a:cs typeface="Calibri"/>
                <a:sym typeface="Calibri"/>
              </a:rPr>
              <a:t>, </a:t>
            </a:r>
            <a:r>
              <a:rPr lang="en-US" i="1" dirty="0">
                <a:solidFill>
                  <a:schemeClr val="dk1"/>
                </a:solidFill>
                <a:cs typeface="Calibri"/>
                <a:sym typeface="Calibri"/>
              </a:rPr>
              <a:t>3</a:t>
            </a:r>
            <a:r>
              <a:rPr lang="en-US" dirty="0">
                <a:solidFill>
                  <a:schemeClr val="dk1"/>
                </a:solidFill>
                <a:cs typeface="Calibri"/>
                <a:sym typeface="Calibri"/>
              </a:rPr>
              <a:t>(4), 1-11. Retrieved from https://journals.sagepub.com/doi/pdf/10.1177/2332858417743927 </a:t>
            </a:r>
            <a:endParaRPr lang="en-US" dirty="0"/>
          </a:p>
          <a:p>
            <a:pPr>
              <a:buClr>
                <a:schemeClr val="dk1"/>
              </a:buClr>
              <a:buSzPts val="1200"/>
            </a:pPr>
            <a:endParaRPr lang="en-US" b="1"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58418293-C631-D549-903B-8D323DD6F968}" type="slidenum">
              <a:rPr lang="en-US" smtClean="0"/>
              <a:t>49</a:t>
            </a:fld>
            <a:endParaRPr lang="en-US"/>
          </a:p>
        </p:txBody>
      </p:sp>
    </p:spTree>
    <p:extLst>
      <p:ext uri="{BB962C8B-B14F-4D97-AF65-F5344CB8AC3E}">
        <p14:creationId xmlns:p14="http://schemas.microsoft.com/office/powerpoint/2010/main" val="37378563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dirty="0"/>
              <a:t>This is a summary slide that will move to action planning. </a:t>
            </a:r>
          </a:p>
          <a:p>
            <a:endParaRPr lang="en-US" dirty="0"/>
          </a:p>
          <a:p>
            <a:r>
              <a:rPr lang="en-US" b="1" dirty="0"/>
              <a:t>To Say</a:t>
            </a:r>
          </a:p>
          <a:p>
            <a:r>
              <a:rPr lang="en-US" dirty="0"/>
              <a:t>As the architects, what are some considerations for how you encourage the building of social networks? What are some other ideas you have for building social networks between staff? Have individuals share out.</a:t>
            </a:r>
          </a:p>
          <a:p>
            <a:endParaRPr lang="en-US" dirty="0"/>
          </a:p>
          <a:p>
            <a:r>
              <a:rPr lang="en-US" b="1" dirty="0"/>
              <a:t>References</a:t>
            </a:r>
          </a:p>
          <a:p>
            <a:pPr indent="-257156">
              <a:buNone/>
            </a:pPr>
            <a:r>
              <a:rPr lang="en-US" sz="1200" dirty="0">
                <a:latin typeface="Calibri" panose="020F0502020204030204" pitchFamily="34" charset="0"/>
                <a:ea typeface="Calibri"/>
                <a:cs typeface="Calibri" panose="020F0502020204030204" pitchFamily="34" charset="0"/>
                <a:sym typeface="Calibri"/>
              </a:rPr>
              <a:t>Shafer, L. (2018, Sept. 9). Re: </a:t>
            </a:r>
            <a:r>
              <a:rPr lang="en-US" sz="1200" i="0" dirty="0">
                <a:latin typeface="Calibri" panose="020F0502020204030204" pitchFamily="34" charset="0"/>
                <a:ea typeface="Calibri"/>
                <a:cs typeface="Calibri" panose="020F0502020204030204" pitchFamily="34" charset="0"/>
                <a:sym typeface="Calibri"/>
              </a:rPr>
              <a:t>Building a strong school culture </a:t>
            </a:r>
            <a:r>
              <a:rPr lang="en-US" sz="1200" dirty="0">
                <a:latin typeface="Calibri" panose="020F0502020204030204" pitchFamily="34" charset="0"/>
                <a:ea typeface="Calibri"/>
                <a:cs typeface="Calibri" panose="020F0502020204030204" pitchFamily="34" charset="0"/>
                <a:sym typeface="Calibri"/>
              </a:rPr>
              <a:t>[Web log comment]. Harvard Graduate School of Education Blog. Retrieved from https://www.gse.harvard.edu/news/uk/18/09/building-strong-school-culture</a:t>
            </a:r>
          </a:p>
          <a:p>
            <a:endParaRPr lang="en-US" dirty="0"/>
          </a:p>
          <a:p>
            <a:endParaRPr lang="en-US" dirty="0"/>
          </a:p>
        </p:txBody>
      </p:sp>
      <p:sp>
        <p:nvSpPr>
          <p:cNvPr id="4" name="Slide Number Placeholder 3"/>
          <p:cNvSpPr>
            <a:spLocks noGrp="1"/>
          </p:cNvSpPr>
          <p:nvPr>
            <p:ph type="sldNum" sz="quarter" idx="5"/>
          </p:nvPr>
        </p:nvSpPr>
        <p:spPr/>
        <p:txBody>
          <a:bodyPr/>
          <a:lstStyle/>
          <a:p>
            <a:fld id="{58418293-C631-D549-903B-8D323DD6F968}" type="slidenum">
              <a:rPr lang="en-US" smtClean="0"/>
              <a:t>50</a:t>
            </a:fld>
            <a:endParaRPr lang="en-US"/>
          </a:p>
        </p:txBody>
      </p:sp>
    </p:spTree>
    <p:extLst>
      <p:ext uri="{BB962C8B-B14F-4D97-AF65-F5344CB8AC3E}">
        <p14:creationId xmlns:p14="http://schemas.microsoft.com/office/powerpoint/2010/main" val="25649947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4841">
              <a:buClr>
                <a:srgbClr val="000000"/>
              </a:buClr>
              <a:buSzPts val="1400"/>
            </a:pPr>
            <a:r>
              <a:rPr lang="en-US" b="1" dirty="0">
                <a:solidFill>
                  <a:schemeClr val="dk1"/>
                </a:solidFill>
                <a:latin typeface="+mn-lt"/>
                <a:ea typeface="Calibri"/>
                <a:cs typeface="Calibri"/>
                <a:sym typeface="Calibri"/>
              </a:rPr>
              <a:t>To Know</a:t>
            </a:r>
          </a:p>
          <a:p>
            <a:pPr indent="-234841">
              <a:buClr>
                <a:srgbClr val="000000"/>
              </a:buClr>
              <a:buSzPts val="1400"/>
            </a:pPr>
            <a:r>
              <a:rPr lang="en-US" dirty="0">
                <a:solidFill>
                  <a:schemeClr val="dk1"/>
                </a:solidFill>
                <a:latin typeface="+mn-lt"/>
                <a:ea typeface="Calibri"/>
                <a:cs typeface="Calibri"/>
                <a:sym typeface="Calibri"/>
              </a:rPr>
              <a:t>Action planning is a critical component for change. The action plan document is a living document that will be updated as needed after each focus module.</a:t>
            </a:r>
            <a:endParaRPr lang="en-US" dirty="0"/>
          </a:p>
          <a:p>
            <a:pPr indent="-234841">
              <a:buClr>
                <a:srgbClr val="000000"/>
              </a:buClr>
              <a:buSzPts val="1400"/>
            </a:pPr>
            <a:endParaRPr lang="en-US" b="1" dirty="0">
              <a:solidFill>
                <a:schemeClr val="dk1"/>
              </a:solidFill>
              <a:latin typeface="+mn-lt"/>
              <a:ea typeface="Calibri"/>
              <a:cs typeface="Calibri"/>
              <a:sym typeface="Calibri"/>
            </a:endParaRPr>
          </a:p>
          <a:p>
            <a:pPr indent="-234841">
              <a:buClr>
                <a:srgbClr val="000000"/>
              </a:buClr>
              <a:buSzPts val="1400"/>
            </a:pPr>
            <a:r>
              <a:rPr lang="en-US" b="1" dirty="0">
                <a:solidFill>
                  <a:schemeClr val="dk1"/>
                </a:solidFill>
                <a:latin typeface="+mn-lt"/>
                <a:ea typeface="Calibri"/>
                <a:cs typeface="Calibri"/>
                <a:sym typeface="Calibri"/>
              </a:rPr>
              <a:t>To Do/Say</a:t>
            </a:r>
          </a:p>
          <a:p>
            <a:pPr indent="-234841">
              <a:buClr>
                <a:srgbClr val="000000"/>
              </a:buClr>
              <a:buSzPts val="1400"/>
            </a:pPr>
            <a:r>
              <a:rPr lang="en-US" dirty="0">
                <a:solidFill>
                  <a:schemeClr val="dk1"/>
                </a:solidFill>
                <a:latin typeface="+mn-lt"/>
                <a:ea typeface="Calibri"/>
                <a:cs typeface="Calibri"/>
                <a:sym typeface="Calibri"/>
              </a:rPr>
              <a:t>Provide a copy of the action plan handout to participants. You may choose to provide one per team or one per participant.</a:t>
            </a:r>
            <a:endParaRPr lang="en-US" dirty="0"/>
          </a:p>
          <a:p>
            <a:pPr indent="-234841">
              <a:buClr>
                <a:srgbClr val="000000"/>
              </a:buClr>
              <a:buSzPts val="1400"/>
            </a:pPr>
            <a:endParaRPr lang="en-US" dirty="0">
              <a:solidFill>
                <a:schemeClr val="dk1"/>
              </a:solidFill>
              <a:latin typeface="+mn-lt"/>
              <a:ea typeface="Calibri"/>
              <a:cs typeface="Calibri"/>
              <a:sym typeface="Calibri"/>
            </a:endParaRPr>
          </a:p>
          <a:p>
            <a:pPr indent="-234841">
              <a:buClr>
                <a:srgbClr val="000000"/>
              </a:buClr>
              <a:buSzPts val="1400"/>
            </a:pPr>
            <a:r>
              <a:rPr lang="en-US" dirty="0">
                <a:solidFill>
                  <a:schemeClr val="dk1"/>
                </a:solidFill>
                <a:latin typeface="+mn-lt"/>
                <a:ea typeface="Calibri"/>
                <a:cs typeface="Calibri"/>
                <a:sym typeface="Calibri"/>
              </a:rPr>
              <a:t>Provide participants an overview of the action plan process by stating that the action plan process is critical to deeper implementation of practice - as what gets planned is what gets done. It is also a communication piece guaranteeing that everyone is on the same page.</a:t>
            </a:r>
          </a:p>
          <a:p>
            <a:pPr indent="-234841">
              <a:buClr>
                <a:srgbClr val="000000"/>
              </a:buClr>
              <a:buSzPts val="1400"/>
            </a:pPr>
            <a:endParaRPr lang="en-US" dirty="0">
              <a:solidFill>
                <a:schemeClr val="dk1"/>
              </a:solidFill>
              <a:latin typeface="+mn-lt"/>
              <a:ea typeface="Calibri"/>
              <a:cs typeface="Calibri"/>
              <a:sym typeface="Calibri"/>
            </a:endParaRPr>
          </a:p>
          <a:p>
            <a:pPr indent="-234841">
              <a:buClr>
                <a:srgbClr val="000000"/>
              </a:buClr>
              <a:buSzPts val="1400"/>
            </a:pPr>
            <a:r>
              <a:rPr lang="en-US" dirty="0">
                <a:solidFill>
                  <a:schemeClr val="dk1"/>
                </a:solidFill>
                <a:latin typeface="+mn-lt"/>
                <a:ea typeface="Calibri"/>
                <a:cs typeface="Calibri"/>
                <a:sym typeface="Calibri"/>
              </a:rPr>
              <a:t>Dependent on the time structure for completion of the form, the following guiding questions can be posed per section.</a:t>
            </a:r>
            <a:endParaRPr lang="en-US" dirty="0"/>
          </a:p>
          <a:p>
            <a:pPr indent="-234841">
              <a:buClr>
                <a:srgbClr val="000000"/>
              </a:buClr>
              <a:buSzPts val="1400"/>
            </a:pPr>
            <a:endParaRPr lang="en-US" dirty="0">
              <a:solidFill>
                <a:schemeClr val="dk1"/>
              </a:solidFill>
              <a:latin typeface="+mn-lt"/>
              <a:ea typeface="Calibri"/>
              <a:cs typeface="Calibri"/>
              <a:sym typeface="Calibri"/>
            </a:endParaRPr>
          </a:p>
          <a:p>
            <a:pPr indent="-234841">
              <a:buClr>
                <a:srgbClr val="000000"/>
              </a:buClr>
              <a:buSzPts val="1400"/>
            </a:pPr>
            <a:r>
              <a:rPr lang="en-US" u="sng" dirty="0">
                <a:solidFill>
                  <a:schemeClr val="dk1"/>
                </a:solidFill>
                <a:latin typeface="+mn-lt"/>
                <a:ea typeface="Calibri"/>
                <a:cs typeface="Calibri"/>
                <a:sym typeface="Calibri"/>
              </a:rPr>
              <a:t>Statement of vision</a:t>
            </a:r>
            <a:r>
              <a:rPr lang="en-US" dirty="0">
                <a:solidFill>
                  <a:schemeClr val="dk1"/>
                </a:solidFill>
                <a:latin typeface="+mn-lt"/>
                <a:ea typeface="Calibri"/>
                <a:cs typeface="Calibri"/>
                <a:sym typeface="Calibri"/>
              </a:rPr>
              <a:t> Take a minute to self-reflect. What key words related to CTE Social Networks resonated with you? What would you like social networks to look like in 3 years?  What are social networks like in your school right now?  </a:t>
            </a:r>
          </a:p>
          <a:p>
            <a:pPr indent="-234841">
              <a:buClr>
                <a:srgbClr val="000000"/>
              </a:buClr>
              <a:buSzPts val="1400"/>
            </a:pPr>
            <a:endParaRPr lang="en-US" dirty="0">
              <a:solidFill>
                <a:schemeClr val="dk1"/>
              </a:solidFill>
              <a:latin typeface="+mn-lt"/>
              <a:ea typeface="Calibri"/>
              <a:cs typeface="Calibri"/>
              <a:sym typeface="Calibri"/>
            </a:endParaRPr>
          </a:p>
          <a:p>
            <a:pPr indent="-234841">
              <a:buClr>
                <a:srgbClr val="000000"/>
              </a:buClr>
              <a:buSzPts val="1400"/>
            </a:pPr>
            <a:r>
              <a:rPr lang="en-US" u="sng" dirty="0">
                <a:solidFill>
                  <a:schemeClr val="dk1"/>
                </a:solidFill>
                <a:latin typeface="+mn-lt"/>
                <a:ea typeface="Calibri"/>
                <a:cs typeface="Calibri"/>
                <a:sym typeface="Calibri"/>
              </a:rPr>
              <a:t>Where are we going</a:t>
            </a:r>
            <a:r>
              <a:rPr lang="en-US" dirty="0">
                <a:solidFill>
                  <a:schemeClr val="dk1"/>
                </a:solidFill>
                <a:latin typeface="+mn-lt"/>
                <a:ea typeface="Calibri"/>
                <a:cs typeface="Calibri"/>
                <a:sym typeface="Calibri"/>
              </a:rPr>
              <a:t>? From your vision statement, what is your short term goal for the end of this school year? (If mid school year, you may want to frame at the end of the school year. If beginning of the year, you may want to frame it as first semester. You might also frame it as when we meet again. It is, however, important to frame it in a time line.</a:t>
            </a:r>
            <a:endParaRPr lang="en-US" dirty="0"/>
          </a:p>
          <a:p>
            <a:pPr indent="-234841">
              <a:buClr>
                <a:srgbClr val="000000"/>
              </a:buClr>
              <a:buSzPts val="1400"/>
            </a:pPr>
            <a:endParaRPr lang="en-US" u="sng" dirty="0">
              <a:solidFill>
                <a:schemeClr val="dk1"/>
              </a:solidFill>
              <a:latin typeface="+mn-lt"/>
              <a:ea typeface="Calibri"/>
              <a:cs typeface="Calibri"/>
              <a:sym typeface="Calibri"/>
            </a:endParaRPr>
          </a:p>
          <a:p>
            <a:pPr indent="-234841">
              <a:buClr>
                <a:srgbClr val="000000"/>
              </a:buClr>
              <a:buSzPts val="1400"/>
            </a:pPr>
            <a:r>
              <a:rPr lang="en-US" u="sng" dirty="0">
                <a:solidFill>
                  <a:schemeClr val="dk1"/>
                </a:solidFill>
                <a:latin typeface="+mn-lt"/>
                <a:ea typeface="Calibri"/>
                <a:cs typeface="Calibri"/>
                <a:sym typeface="Calibri"/>
              </a:rPr>
              <a:t>How will I close the gap</a:t>
            </a:r>
            <a:r>
              <a:rPr lang="en-US" dirty="0">
                <a:solidFill>
                  <a:schemeClr val="dk1"/>
                </a:solidFill>
                <a:latin typeface="+mn-lt"/>
                <a:ea typeface="Calibri"/>
                <a:cs typeface="Calibri"/>
                <a:sym typeface="Calibri"/>
              </a:rPr>
              <a:t>? Beginning with the short term target, what are the actions/next steps you can take to build social networks in your school?  (Dependent on the group, you may want to randomly list all actions on chart paper and then prioritize.) Everyone take a minute to review our steps, have we covered key points, do we have the right supports, structure, and people? Do our proposed actions align with our gaps and address our vision? (Utilize a fist to five or other methods to obtain consensus from those present.) Do we need to get consensus or buy in from others to move forward? What else?</a:t>
            </a:r>
            <a:endParaRPr lang="en-US" dirty="0"/>
          </a:p>
          <a:p>
            <a:pPr indent="-234841">
              <a:buClr>
                <a:srgbClr val="000000"/>
              </a:buClr>
              <a:buSzPts val="1400"/>
            </a:pPr>
            <a:endParaRPr lang="en-US" dirty="0">
              <a:solidFill>
                <a:schemeClr val="dk1"/>
              </a:solidFill>
              <a:latin typeface="+mn-lt"/>
              <a:ea typeface="Calibri"/>
              <a:cs typeface="Calibri"/>
              <a:sym typeface="Calibri"/>
            </a:endParaRPr>
          </a:p>
          <a:p>
            <a:pPr indent="-234841">
              <a:buClr>
                <a:srgbClr val="000000"/>
              </a:buClr>
              <a:buSzPts val="1400"/>
            </a:pPr>
            <a:r>
              <a:rPr lang="en-US" dirty="0">
                <a:solidFill>
                  <a:schemeClr val="dk1"/>
                </a:solidFill>
                <a:latin typeface="+mn-lt"/>
                <a:ea typeface="Calibri"/>
                <a:cs typeface="Calibri"/>
                <a:sym typeface="Calibri"/>
              </a:rPr>
              <a:t>Now that we have our first actions, let’s go back to the big picture. Looking again at our vision statement, where do we want to be in a year? What should our long range target be for CTE social network implementation?</a:t>
            </a:r>
          </a:p>
          <a:p>
            <a:pPr indent="-234841">
              <a:buClr>
                <a:srgbClr val="000000"/>
              </a:buClr>
              <a:buSzPts val="1400"/>
            </a:pPr>
            <a:endParaRPr lang="en-US" dirty="0">
              <a:solidFill>
                <a:schemeClr val="dk1"/>
              </a:solidFill>
              <a:latin typeface="+mn-lt"/>
              <a:cs typeface="Calibri"/>
              <a:sym typeface="Calibri"/>
            </a:endParaRPr>
          </a:p>
          <a:p>
            <a:pPr indent="-234841" defTabSz="939363">
              <a:buClr>
                <a:srgbClr val="000000"/>
              </a:buClr>
              <a:buSzPts val="1400"/>
              <a:defRPr/>
            </a:pPr>
            <a:r>
              <a:rPr lang="en-US" dirty="0">
                <a:solidFill>
                  <a:schemeClr val="dk1"/>
                </a:solidFill>
                <a:latin typeface="+mn-lt"/>
                <a:ea typeface="Calibri"/>
                <a:cs typeface="Calibri"/>
                <a:sym typeface="Calibri"/>
              </a:rPr>
              <a:t>Remind participants that CST support is available throughout implementation. </a:t>
            </a:r>
          </a:p>
        </p:txBody>
      </p:sp>
      <p:sp>
        <p:nvSpPr>
          <p:cNvPr id="4" name="Slide Number Placeholder 3"/>
          <p:cNvSpPr>
            <a:spLocks noGrp="1"/>
          </p:cNvSpPr>
          <p:nvPr>
            <p:ph type="sldNum" sz="quarter" idx="5"/>
          </p:nvPr>
        </p:nvSpPr>
        <p:spPr/>
        <p:txBody>
          <a:bodyPr/>
          <a:lstStyle/>
          <a:p>
            <a:fld id="{2FC1790C-55D2-46A1-B73D-8A4A436DCF88}" type="slidenum">
              <a:rPr lang="en-US" smtClean="0"/>
              <a:t>52</a:t>
            </a:fld>
            <a:endParaRPr lang="en-US"/>
          </a:p>
        </p:txBody>
      </p:sp>
    </p:spTree>
    <p:extLst>
      <p:ext uri="{BB962C8B-B14F-4D97-AF65-F5344CB8AC3E}">
        <p14:creationId xmlns:p14="http://schemas.microsoft.com/office/powerpoint/2010/main" val="1524828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auto" latinLnBrk="0" hangingPunct="1"/>
            <a:r>
              <a:rPr lang="en-US" sz="1200" b="1" i="0" u="none" strike="noStrike" cap="none" dirty="0">
                <a:solidFill>
                  <a:schemeClr val="dk1"/>
                </a:solidFill>
                <a:effectLst/>
                <a:latin typeface="Calibri"/>
                <a:ea typeface="Calibri"/>
                <a:cs typeface="Calibri"/>
                <a:sym typeface="Calibri"/>
              </a:rPr>
              <a:t>To Know</a:t>
            </a:r>
            <a:endParaRPr lang="en-US" dirty="0">
              <a:effectLst/>
            </a:endParaRPr>
          </a:p>
          <a:p>
            <a:pPr rtl="0" eaLnBrk="1" fontAlgn="auto" latinLnBrk="0" hangingPunct="1"/>
            <a:r>
              <a:rPr lang="en-US" sz="1200" b="0" i="0" u="none" strike="noStrike" cap="none" dirty="0">
                <a:solidFill>
                  <a:schemeClr val="dk1"/>
                </a:solidFill>
                <a:effectLst/>
                <a:latin typeface="Calibri"/>
                <a:ea typeface="Calibri"/>
                <a:cs typeface="Calibri"/>
                <a:sym typeface="Calibri"/>
              </a:rPr>
              <a:t>These are the key terms used throughout the</a:t>
            </a:r>
            <a:r>
              <a:rPr lang="en-US" sz="1200" b="0" i="0" u="none" strike="noStrike" cap="none" baseline="0" dirty="0">
                <a:solidFill>
                  <a:schemeClr val="dk1"/>
                </a:solidFill>
                <a:effectLst/>
                <a:latin typeface="Calibri"/>
                <a:ea typeface="Calibri"/>
                <a:cs typeface="Calibri"/>
                <a:sym typeface="Calibri"/>
              </a:rPr>
              <a:t> module.</a:t>
            </a:r>
            <a:endParaRPr lang="en-US" dirty="0">
              <a:effectLst/>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63605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4a2328a090_0_3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4a2328a090_0_39:notes"/>
          <p:cNvSpPr txBox="1">
            <a:spLocks noGrp="1"/>
          </p:cNvSpPr>
          <p:nvPr>
            <p:ph type="body" idx="1"/>
          </p:nvPr>
        </p:nvSpPr>
        <p:spPr>
          <a:xfrm>
            <a:off x="701040" y="4473892"/>
            <a:ext cx="5608200" cy="36606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r>
              <a:rPr lang="en-US" b="1" dirty="0"/>
              <a:t>To Know/ To Do/ To Say:</a:t>
            </a:r>
          </a:p>
          <a:p>
            <a:pPr marL="0" lvl="0" indent="0" algn="l" rtl="0">
              <a:spcBef>
                <a:spcPts val="0"/>
              </a:spcBef>
              <a:spcAft>
                <a:spcPts val="0"/>
              </a:spcAft>
              <a:buNone/>
            </a:pPr>
            <a:r>
              <a:rPr lang="en-US" dirty="0"/>
              <a:t>This is a screen shot of the Practice Profile which you have as a handout.  It is a rubric that will help you determine where you are in regards to implementing CTE in your building. Please take a moment to see what is looks like to be proficient.</a:t>
            </a:r>
            <a:endParaRPr dirty="0"/>
          </a:p>
        </p:txBody>
      </p:sp>
      <p:sp>
        <p:nvSpPr>
          <p:cNvPr id="635" name="Google Shape;635;g4a2328a090_0_39:notes"/>
          <p:cNvSpPr txBox="1">
            <a:spLocks noGrp="1"/>
          </p:cNvSpPr>
          <p:nvPr>
            <p:ph type="sldNum" idx="12"/>
          </p:nvPr>
        </p:nvSpPr>
        <p:spPr>
          <a:xfrm>
            <a:off x="3970938" y="8829967"/>
            <a:ext cx="3037800" cy="4665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53</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4a2328a090_0_3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4a2328a090_0_33:notes"/>
          <p:cNvSpPr txBox="1">
            <a:spLocks noGrp="1"/>
          </p:cNvSpPr>
          <p:nvPr>
            <p:ph type="body" idx="1"/>
          </p:nvPr>
        </p:nvSpPr>
        <p:spPr>
          <a:xfrm>
            <a:off x="701040" y="4473892"/>
            <a:ext cx="5608200" cy="36606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r>
              <a:rPr lang="en-US" b="1" dirty="0"/>
              <a:t>To Know </a:t>
            </a:r>
          </a:p>
          <a:p>
            <a:pPr marL="0" lvl="0" indent="0" algn="l" rtl="0">
              <a:spcBef>
                <a:spcPts val="0"/>
              </a:spcBef>
              <a:spcAft>
                <a:spcPts val="0"/>
              </a:spcAft>
              <a:buNone/>
            </a:pPr>
            <a:r>
              <a:rPr lang="en-US" b="0" dirty="0"/>
              <a:t>This slide is provided as a handout. It is too small to read and participants will need a copy to use in their planning. </a:t>
            </a:r>
            <a:endParaRPr lang="en-US" b="1"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From here, schools may use the flowchart to see which focus module is the best fit for their building. As an alternative to the flowchart, there are </a:t>
            </a:r>
            <a:r>
              <a:rPr lang="en-US" b="0" i="1" dirty="0"/>
              <a:t>Planning Reflection Questions</a:t>
            </a:r>
            <a:r>
              <a:rPr lang="en-US" b="0" dirty="0"/>
              <a:t> </a:t>
            </a:r>
            <a:r>
              <a:rPr lang="en-US" dirty="0"/>
              <a:t>on the next slide or the SAPP, which could be used to prioritize training.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Either the flowchart of reflection questions can be used, but there is no need to use both. </a:t>
            </a:r>
          </a:p>
          <a:p>
            <a:pPr marL="0" lvl="0" indent="0" algn="l" rtl="0">
              <a:spcBef>
                <a:spcPts val="0"/>
              </a:spcBef>
              <a:spcAft>
                <a:spcPts val="0"/>
              </a:spcAft>
              <a:buNone/>
            </a:pPr>
            <a:endParaRPr lang="en-US" sz="1200" b="1" i="0" u="none" strike="noStrike" cap="none" dirty="0">
              <a:solidFill>
                <a:schemeClr val="dk1"/>
              </a:solidFill>
              <a:latin typeface="+mn-lt"/>
              <a:ea typeface="Calibri"/>
              <a:cs typeface="Calibri"/>
              <a:sym typeface="Calibri"/>
            </a:endParaRPr>
          </a:p>
          <a:p>
            <a:pPr marL="0" lvl="0" indent="0" algn="l" rtl="0">
              <a:spcBef>
                <a:spcPts val="0"/>
              </a:spcBef>
              <a:spcAft>
                <a:spcPts val="0"/>
              </a:spcAft>
              <a:buNone/>
            </a:pPr>
            <a:r>
              <a:rPr lang="en-US" sz="1200" b="1" i="0" u="none" strike="noStrike" cap="none" dirty="0">
                <a:solidFill>
                  <a:schemeClr val="dk1"/>
                </a:solidFill>
                <a:latin typeface="+mn-lt"/>
                <a:ea typeface="Calibri"/>
                <a:cs typeface="Calibri"/>
                <a:sym typeface="Calibri"/>
              </a:rPr>
              <a:t>To Do/Say</a:t>
            </a:r>
          </a:p>
          <a:p>
            <a:pPr marL="0" lvl="0" indent="0" algn="l" rtl="0">
              <a:spcBef>
                <a:spcPts val="0"/>
              </a:spcBef>
              <a:spcAft>
                <a:spcPts val="0"/>
              </a:spcAft>
              <a:buNone/>
            </a:pPr>
            <a:r>
              <a:rPr lang="en-US" sz="1200" b="0" i="0" u="none" strike="noStrike" cap="none" dirty="0">
                <a:solidFill>
                  <a:schemeClr val="dk1"/>
                </a:solidFill>
                <a:latin typeface="+mn-lt"/>
                <a:ea typeface="Calibri"/>
                <a:cs typeface="Calibri"/>
                <a:sym typeface="Calibri"/>
              </a:rPr>
              <a:t>Use the flowchart to make some decisions about next steps. </a:t>
            </a:r>
            <a:endParaRPr lang="en-US" dirty="0"/>
          </a:p>
        </p:txBody>
      </p:sp>
      <p:sp>
        <p:nvSpPr>
          <p:cNvPr id="642" name="Google Shape;642;g4a2328a090_0_33:notes"/>
          <p:cNvSpPr txBox="1">
            <a:spLocks noGrp="1"/>
          </p:cNvSpPr>
          <p:nvPr>
            <p:ph type="sldNum" idx="12"/>
          </p:nvPr>
        </p:nvSpPr>
        <p:spPr>
          <a:xfrm>
            <a:off x="3970938" y="8829967"/>
            <a:ext cx="3037800" cy="4665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endParaRPr lang="en-US" b="0" dirty="0"/>
          </a:p>
          <a:p>
            <a:r>
              <a:rPr lang="en-US" b="0" dirty="0"/>
              <a:t>This slide is provided as a handout. It is too small to read and participants will need a copy to use in their planning. </a:t>
            </a:r>
            <a:r>
              <a:rPr lang="en-US" dirty="0"/>
              <a:t>From here, schools may use the flowchart</a:t>
            </a:r>
            <a:r>
              <a:rPr lang="en-US" baseline="0" dirty="0"/>
              <a:t>  or the reflection questions </a:t>
            </a:r>
            <a:r>
              <a:rPr lang="en-US" dirty="0"/>
              <a:t>to see which, if any focus module might be a next consideration.  Teams would use the decision tree or the reflection questions to consider the other focus modules they might want to consider and develop next steps. </a:t>
            </a:r>
          </a:p>
          <a:p>
            <a:endParaRPr lang="en-US" dirty="0"/>
          </a:p>
          <a:p>
            <a:r>
              <a:rPr lang="en-US" dirty="0"/>
              <a:t>As an alternative to the reflection questions, there is a flow chart on the previous slide, or the SAPP could be used to prioritize which focus module might be next. </a:t>
            </a:r>
            <a:r>
              <a:rPr lang="en-US" b="0" dirty="0"/>
              <a:t>Participants will do either the flowchart or the </a:t>
            </a:r>
            <a:r>
              <a:rPr lang="en-US" b="0" i="1" dirty="0"/>
              <a:t>Planning Reflection Questions</a:t>
            </a:r>
            <a:r>
              <a:rPr lang="en-US" b="0" dirty="0"/>
              <a:t> but do not need to do both. If there are checkboxes left unchecked, participants should consider going through the focus module for that area. </a:t>
            </a:r>
            <a:endParaRPr lang="en-US" dirty="0"/>
          </a:p>
          <a:p>
            <a:endParaRPr lang="en-US" dirty="0"/>
          </a:p>
          <a:p>
            <a:r>
              <a:rPr lang="en-US" b="1" dirty="0">
                <a:solidFill>
                  <a:schemeClr val="dk1"/>
                </a:solidFill>
                <a:latin typeface="+mn-lt"/>
                <a:ea typeface="Calibri"/>
                <a:cs typeface="Calibri"/>
                <a:sym typeface="Calibri"/>
              </a:rPr>
              <a:t>To Do/Say</a:t>
            </a:r>
          </a:p>
          <a:p>
            <a:r>
              <a:rPr lang="en-US" dirty="0">
                <a:solidFill>
                  <a:schemeClr val="dk1"/>
                </a:solidFill>
                <a:latin typeface="+mn-lt"/>
                <a:ea typeface="Calibri"/>
                <a:cs typeface="Calibri"/>
                <a:sym typeface="Calibri"/>
              </a:rPr>
              <a:t>Use the reflection questions to make some decisions about next steps. Is there another focus module that you need to explore? What would be the best timeline for the next module? Remember, it will be more beneficial to fully implement the plan you have just developed before moving to  the another module. </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8418293-C631-D549-903B-8D323DD6F968}" type="slidenum">
              <a:rPr lang="en-US" smtClean="0"/>
              <a:t>55</a:t>
            </a:fld>
            <a:endParaRPr lang="en-US"/>
          </a:p>
        </p:txBody>
      </p:sp>
    </p:spTree>
    <p:extLst>
      <p:ext uri="{BB962C8B-B14F-4D97-AF65-F5344CB8AC3E}">
        <p14:creationId xmlns:p14="http://schemas.microsoft.com/office/powerpoint/2010/main" val="1669475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auto" latinLnBrk="0" hangingPunct="1"/>
            <a:r>
              <a:rPr lang="en-US" sz="1200" b="1" i="0" u="none" strike="noStrike" cap="none" dirty="0">
                <a:solidFill>
                  <a:schemeClr val="dk1"/>
                </a:solidFill>
                <a:effectLst/>
                <a:latin typeface="Calibri"/>
                <a:ea typeface="Calibri"/>
                <a:cs typeface="Calibri"/>
                <a:sym typeface="Calibri"/>
              </a:rPr>
              <a:t>To Know</a:t>
            </a:r>
            <a:endParaRPr lang="en-US" dirty="0">
              <a:effectLst/>
            </a:endParaRPr>
          </a:p>
          <a:p>
            <a:pPr rtl="0" eaLnBrk="1" fontAlgn="auto" latinLnBrk="0" hangingPunct="1"/>
            <a:r>
              <a:rPr lang="en-US" sz="1200" b="0" i="0" u="none" strike="noStrike" cap="none" dirty="0">
                <a:solidFill>
                  <a:schemeClr val="dk1"/>
                </a:solidFill>
                <a:effectLst/>
                <a:latin typeface="Calibri"/>
                <a:ea typeface="Calibri"/>
                <a:cs typeface="Calibri"/>
                <a:sym typeface="Calibri"/>
              </a:rPr>
              <a:t>These are the key terms used throughout the</a:t>
            </a:r>
            <a:r>
              <a:rPr lang="en-US" sz="1200" b="0" i="0" u="none" strike="noStrike" cap="none" baseline="0" dirty="0">
                <a:solidFill>
                  <a:schemeClr val="dk1"/>
                </a:solidFill>
                <a:effectLst/>
                <a:latin typeface="Calibri"/>
                <a:ea typeface="Calibri"/>
                <a:cs typeface="Calibri"/>
                <a:sym typeface="Calibri"/>
              </a:rPr>
              <a:t> module.</a:t>
            </a:r>
            <a:endParaRPr lang="en-US" dirty="0">
              <a:effectLst/>
            </a:endParaRP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834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a:solidFill>
                  <a:schemeClr val="dk1"/>
                </a:solidFill>
                <a:latin typeface="+mn-lt"/>
                <a:ea typeface="Calibri"/>
                <a:cs typeface="Calibri"/>
                <a:sym typeface="Calibri"/>
              </a:rPr>
              <a:t>To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cap="none" dirty="0">
                <a:solidFill>
                  <a:schemeClr val="dk1"/>
                </a:solidFill>
                <a:latin typeface="+mn-lt"/>
                <a:ea typeface="Calibri"/>
                <a:cs typeface="Calibri"/>
                <a:sym typeface="Calibri"/>
              </a:rPr>
              <a:t>These are the key terms used throughout the</a:t>
            </a:r>
            <a:r>
              <a:rPr lang="en-US" sz="1200" b="0" i="0" u="none" strike="noStrike" cap="none" baseline="0" dirty="0">
                <a:solidFill>
                  <a:schemeClr val="dk1"/>
                </a:solidFill>
                <a:latin typeface="+mn-lt"/>
                <a:ea typeface="Calibri"/>
                <a:cs typeface="Calibri"/>
                <a:sym typeface="Calibri"/>
              </a:rPr>
              <a:t> module.</a:t>
            </a:r>
            <a:endParaRPr lang="en-US" sz="1200" b="0" i="0" u="none" strike="noStrike" cap="none"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2FC1790C-55D2-46A1-B73D-8A4A436DCF88}" type="slidenum">
              <a:rPr lang="en-US" smtClean="0"/>
              <a:t>7</a:t>
            </a:fld>
            <a:endParaRPr lang="en-US"/>
          </a:p>
        </p:txBody>
      </p:sp>
    </p:spTree>
    <p:extLst>
      <p:ext uri="{BB962C8B-B14F-4D97-AF65-F5344CB8AC3E}">
        <p14:creationId xmlns:p14="http://schemas.microsoft.com/office/powerpoint/2010/main" val="2399069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4841">
              <a:buClr>
                <a:srgbClr val="000000"/>
              </a:buClr>
              <a:buSzPts val="1400"/>
            </a:pPr>
            <a:r>
              <a:rPr lang="en-US" b="1" dirty="0">
                <a:solidFill>
                  <a:schemeClr val="dk1"/>
                </a:solidFill>
                <a:latin typeface="+mn-lt"/>
                <a:ea typeface="Calibri"/>
                <a:cs typeface="Calibri"/>
                <a:sym typeface="Calibri"/>
              </a:rPr>
              <a:t>To Know</a:t>
            </a:r>
          </a:p>
          <a:p>
            <a:pPr indent="-234841">
              <a:buClr>
                <a:srgbClr val="000000"/>
              </a:buClr>
              <a:buSzPts val="1400"/>
            </a:pPr>
            <a:r>
              <a:rPr lang="en-US" dirty="0">
                <a:solidFill>
                  <a:schemeClr val="dk1"/>
                </a:solidFill>
                <a:latin typeface="+mn-lt"/>
                <a:ea typeface="Calibri"/>
                <a:cs typeface="Calibri"/>
                <a:sym typeface="Calibri"/>
              </a:rPr>
              <a:t>This article may be used as a pre or a post reading. This post provides ideas for ways teachers might connect more with colleagues. As teams are planning for increased opportunities for teacher social networks at the end of this module, challenge them to use some of these ideas or ideas of their own to create formal supports that will encourage social networks. </a:t>
            </a:r>
          </a:p>
          <a:p>
            <a:pPr indent="-234841">
              <a:buClr>
                <a:srgbClr val="000000"/>
              </a:buClr>
              <a:buSzPts val="1400"/>
            </a:pPr>
            <a:endParaRPr lang="en-US" i="0" dirty="0"/>
          </a:p>
          <a:p>
            <a:pPr indent="-234841">
              <a:buClr>
                <a:srgbClr val="000000"/>
              </a:buClr>
              <a:buSzPts val="1400"/>
            </a:pPr>
            <a:r>
              <a:rPr lang="en-US" b="1" dirty="0">
                <a:solidFill>
                  <a:schemeClr val="dk1"/>
                </a:solidFill>
                <a:latin typeface="+mn-lt"/>
                <a:ea typeface="Calibri"/>
                <a:cs typeface="Calibri"/>
                <a:sym typeface="Calibri"/>
              </a:rPr>
              <a:t>Handout</a:t>
            </a:r>
          </a:p>
          <a:p>
            <a:pPr indent="-234841">
              <a:buClr>
                <a:srgbClr val="000000"/>
              </a:buClr>
              <a:buSzPts val="1400"/>
            </a:pPr>
            <a:r>
              <a:rPr lang="en-US" dirty="0">
                <a:solidFill>
                  <a:schemeClr val="dk1"/>
                </a:solidFill>
                <a:latin typeface="+mn-lt"/>
                <a:ea typeface="Calibri"/>
                <a:cs typeface="Calibri"/>
                <a:sym typeface="Calibri"/>
              </a:rPr>
              <a:t>You will need to be downloaded from the original source due to Copyright. </a:t>
            </a:r>
          </a:p>
          <a:p>
            <a:pPr indent="-234841">
              <a:buClr>
                <a:srgbClr val="000000"/>
              </a:buClr>
              <a:buSzPts val="1400"/>
            </a:pPr>
            <a:endParaRPr lang="en-US" dirty="0">
              <a:solidFill>
                <a:schemeClr val="dk1"/>
              </a:solidFill>
              <a:latin typeface="+mn-lt"/>
              <a:ea typeface="Calibri"/>
              <a:cs typeface="Calibri"/>
              <a:sym typeface="Calibri"/>
            </a:endParaRPr>
          </a:p>
          <a:p>
            <a:pPr indent="-234841">
              <a:buClr>
                <a:srgbClr val="000000"/>
              </a:buClr>
              <a:buSzPts val="1400"/>
            </a:pPr>
            <a:r>
              <a:rPr lang="en-US" dirty="0">
                <a:solidFill>
                  <a:schemeClr val="dk1"/>
                </a:solidFill>
                <a:ea typeface="Calibri"/>
                <a:cs typeface="Calibri"/>
                <a:sym typeface="Calibri"/>
              </a:rPr>
              <a:t>https://www.bestcollegesonline.com/blog/25-ways-teachers-can-connect-more-with-their-colleagues/ </a:t>
            </a:r>
          </a:p>
          <a:p>
            <a:pPr indent="-234841">
              <a:buClr>
                <a:srgbClr val="000000"/>
              </a:buClr>
              <a:buSzPts val="1400"/>
            </a:pPr>
            <a:endParaRPr lang="en-US" dirty="0">
              <a:solidFill>
                <a:schemeClr val="dk1"/>
              </a:solidFill>
              <a:ea typeface="Calibri"/>
              <a:cs typeface="Calibri"/>
              <a:sym typeface="Calibri"/>
            </a:endParaRPr>
          </a:p>
          <a:p>
            <a:pPr indent="-234841">
              <a:buClr>
                <a:srgbClr val="000000"/>
              </a:buClr>
              <a:buSzPts val="1400"/>
            </a:pPr>
            <a:r>
              <a:rPr lang="en-US" b="1" dirty="0">
                <a:solidFill>
                  <a:schemeClr val="dk1"/>
                </a:solidFill>
                <a:ea typeface="Calibri"/>
                <a:cs typeface="Calibri"/>
                <a:sym typeface="Calibri"/>
              </a:rPr>
              <a:t>References</a:t>
            </a:r>
          </a:p>
          <a:p>
            <a:pPr indent="-234841">
              <a:buClr>
                <a:srgbClr val="000000"/>
              </a:buClr>
              <a:buSzPts val="1400"/>
            </a:pPr>
            <a:r>
              <a:rPr lang="en-US" dirty="0">
                <a:solidFill>
                  <a:schemeClr val="dk1"/>
                </a:solidFill>
                <a:ea typeface="Calibri"/>
                <a:cs typeface="Calibri"/>
                <a:sym typeface="Calibri"/>
              </a:rPr>
              <a:t>Best Colleagues Online (n.d.). </a:t>
            </a:r>
            <a:r>
              <a:rPr lang="en-US" i="1" dirty="0">
                <a:solidFill>
                  <a:schemeClr val="dk1"/>
                </a:solidFill>
                <a:ea typeface="Calibri"/>
                <a:cs typeface="Calibri"/>
                <a:sym typeface="Calibri"/>
              </a:rPr>
              <a:t>25 ways teachers can connect more with their colleagues. </a:t>
            </a:r>
            <a:r>
              <a:rPr lang="en-US" dirty="0">
                <a:solidFill>
                  <a:schemeClr val="dk1"/>
                </a:solidFill>
                <a:ea typeface="Calibri"/>
                <a:cs typeface="Calibri"/>
                <a:sym typeface="Calibri"/>
              </a:rPr>
              <a:t>Retrieved from https://www.bestcollegesonline.com/blog/25-ways-teachers-can-connect-more-with-their-colleagues</a:t>
            </a:r>
          </a:p>
          <a:p>
            <a:pPr marL="469682" indent="-234841">
              <a:buClr>
                <a:srgbClr val="000000"/>
              </a:buClr>
              <a:buSzPts val="1400"/>
            </a:pPr>
            <a:endParaRPr lang="en-US" i="1" dirty="0">
              <a:solidFill>
                <a:schemeClr val="dk1"/>
              </a:solidFill>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58418293-C631-D549-903B-8D323DD6F968}" type="slidenum">
              <a:rPr lang="en-US" smtClean="0"/>
              <a:t>8</a:t>
            </a:fld>
            <a:endParaRPr lang="en-US"/>
          </a:p>
        </p:txBody>
      </p:sp>
    </p:spTree>
    <p:extLst>
      <p:ext uri="{BB962C8B-B14F-4D97-AF65-F5344CB8AC3E}">
        <p14:creationId xmlns:p14="http://schemas.microsoft.com/office/powerpoint/2010/main" val="3504098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707708" y="4447460"/>
            <a:ext cx="5661660" cy="4213384"/>
          </a:xfrm>
          <a:prstGeom prst="rect">
            <a:avLst/>
          </a:prstGeom>
          <a:noFill/>
          <a:ln>
            <a:noFill/>
          </a:ln>
        </p:spPr>
        <p:txBody>
          <a:bodyPr wrap="square" lIns="93925" tIns="46950" rIns="93925" bIns="46950" anchor="t"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To Know/To Say</a:t>
            </a: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Special thanks to all contributors to the development and revision of this Professional Learning Module.</a:t>
            </a:r>
          </a:p>
        </p:txBody>
      </p:sp>
      <p:sp>
        <p:nvSpPr>
          <p:cNvPr id="116" name="Shape 116"/>
          <p:cNvSpPr txBox="1">
            <a:spLocks noGrp="1"/>
          </p:cNvSpPr>
          <p:nvPr>
            <p:ph type="dt" idx="10"/>
          </p:nvPr>
        </p:nvSpPr>
        <p:spPr>
          <a:xfrm>
            <a:off x="4008705" y="0"/>
            <a:ext cx="3066733" cy="468154"/>
          </a:xfrm>
          <a:prstGeom prst="rect">
            <a:avLst/>
          </a:prstGeom>
          <a:noFill/>
          <a:ln>
            <a:noFill/>
          </a:ln>
        </p:spPr>
        <p:txBody>
          <a:bodyPr wrap="square" lIns="93925" tIns="46950" rIns="93925" bIns="46950" anchor="t" anchorCtr="0">
            <a:noAutofit/>
          </a:bodyPr>
          <a:lstStyle/>
          <a:p>
            <a:pPr marL="0" marR="0" lvl="0" indent="0" algn="r" rtl="0">
              <a:spcBef>
                <a:spcPts val="0"/>
              </a:spcBef>
              <a:spcAft>
                <a:spcPts val="0"/>
              </a:spcAft>
              <a:buSzPct val="25000"/>
              <a:buNone/>
            </a:pPr>
            <a:r>
              <a:rPr lang="en-US" sz="1200">
                <a:solidFill>
                  <a:schemeClr val="dk1"/>
                </a:solidFill>
                <a:latin typeface="Calibri"/>
                <a:ea typeface="Calibri"/>
                <a:cs typeface="Calibri"/>
                <a:sym typeface="Calibri"/>
              </a:rPr>
              <a:t>1/6/2011</a:t>
            </a:r>
          </a:p>
        </p:txBody>
      </p:sp>
      <p:sp>
        <p:nvSpPr>
          <p:cNvPr id="117" name="Shape 117"/>
          <p:cNvSpPr txBox="1">
            <a:spLocks noGrp="1"/>
          </p:cNvSpPr>
          <p:nvPr>
            <p:ph type="sldNum" idx="12"/>
          </p:nvPr>
        </p:nvSpPr>
        <p:spPr>
          <a:xfrm>
            <a:off x="4008705" y="8893296"/>
            <a:ext cx="3066733" cy="468154"/>
          </a:xfrm>
          <a:prstGeom prst="rect">
            <a:avLst/>
          </a:prstGeom>
          <a:noFill/>
          <a:ln>
            <a:noFill/>
          </a:ln>
        </p:spPr>
        <p:txBody>
          <a:bodyPr wrap="square" lIns="93925" tIns="46950" rIns="93925" bIns="46950" anchor="b" anchorCtr="0">
            <a:noAutofit/>
          </a:bodyPr>
          <a:lstStyle/>
          <a:p>
            <a:pPr marL="0" marR="0" lvl="0" indent="0" algn="r" rtl="0">
              <a:spcBef>
                <a:spcPts val="0"/>
              </a:spcBef>
              <a:spcAft>
                <a:spcPts val="0"/>
              </a:spcAft>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0982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7"/>
        <p:cNvGrpSpPr/>
        <p:nvPr/>
      </p:nvGrpSpPr>
      <p:grpSpPr>
        <a:xfrm>
          <a:off x="0" y="0"/>
          <a:ext cx="0" cy="0"/>
          <a:chOff x="0" y="0"/>
          <a:chExt cx="0" cy="0"/>
        </a:xfrm>
      </p:grpSpPr>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457200" marR="0" lvl="0" indent="-365760" algn="l" rtl="0">
              <a:spcBef>
                <a:spcPts val="600"/>
              </a:spcBef>
              <a:spcAft>
                <a:spcPts val="0"/>
              </a:spcAft>
              <a:buClr>
                <a:schemeClr val="accent3"/>
              </a:buClr>
              <a:buSzPct val="100000"/>
              <a:buFont typeface="Wingdings" panose="05000000000000000000" pitchFamily="2" charset="2"/>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365760" algn="l" rtl="0">
              <a:spcBef>
                <a:spcPts val="600"/>
              </a:spcBef>
              <a:spcAft>
                <a:spcPts val="0"/>
              </a:spcAft>
              <a:buClr>
                <a:schemeClr val="accent3"/>
              </a:buClr>
              <a:buSzPct val="100000"/>
              <a:buFont typeface="Arial" panose="020B0604020202020204" pitchFamily="34" charset="0"/>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2pPr>
            <a:lvl3pPr marL="857050" marR="0" lvl="2" indent="-66474" algn="l" rtl="0">
              <a:spcBef>
                <a:spcPts val="360"/>
              </a:spcBef>
              <a:spcAft>
                <a:spcPts val="0"/>
              </a:spcAft>
              <a:buClr>
                <a:schemeClr val="accent6"/>
              </a:buClr>
              <a:buSzPct val="100000"/>
              <a:buFont typeface="Wingdings" panose="05000000000000000000" pitchFamily="2" charset="2"/>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3pPr>
            <a:lvl4pPr marL="1199869" marR="0" lvl="3" indent="-85444" algn="l" rtl="0">
              <a:spcBef>
                <a:spcPts val="300"/>
              </a:spcBef>
              <a:spcAft>
                <a:spcPts val="0"/>
              </a:spcAft>
              <a:buClr>
                <a:schemeClr val="accent6"/>
              </a:buClr>
              <a:buSzPct val="100000"/>
              <a:buFont typeface="Arial" panose="020B0604020202020204" pitchFamily="34" charset="0"/>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4pPr>
            <a:lvl5pPr marL="1714500" marR="0" lvl="4" indent="-257175" algn="l" rtl="0">
              <a:spcBef>
                <a:spcPts val="300"/>
              </a:spcBef>
              <a:spcAft>
                <a:spcPts val="0"/>
              </a:spcAft>
              <a:buClr>
                <a:schemeClr val="accent6"/>
              </a:buClr>
              <a:buSzPct val="100000"/>
              <a:buFont typeface="Wingdings" panose="05000000000000000000" pitchFamily="2" charset="2"/>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2" name="Title 1">
            <a:extLst>
              <a:ext uri="{FF2B5EF4-FFF2-40B4-BE49-F238E27FC236}">
                <a16:creationId xmlns:a16="http://schemas.microsoft.com/office/drawing/2014/main" id="{BB5257DF-8666-4DC6-AC99-2B961D82F695}"/>
              </a:ext>
            </a:extLst>
          </p:cNvPr>
          <p:cNvSpPr>
            <a:spLocks noGrp="1"/>
          </p:cNvSpPr>
          <p:nvPr>
            <p:ph type="title"/>
          </p:nvPr>
        </p:nvSpPr>
        <p:spPr>
          <a:xfrm>
            <a:off x="457200" y="601664"/>
            <a:ext cx="8229600" cy="1096961"/>
          </a:xfrm>
          <a:prstGeom prst="rect">
            <a:avLst/>
          </a:prstGeom>
        </p:spPr>
        <p:txBody>
          <a:bodyPr anchor="ctr"/>
          <a:lstStyle>
            <a:lvl1pPr algn="ctr">
              <a:defRPr sz="4400"/>
            </a:lvl1pPr>
          </a:lstStyle>
          <a:p>
            <a:r>
              <a:rPr lang="en-US"/>
              <a:t>Click to edit Master title style</a:t>
            </a:r>
            <a:endParaRPr lang="en-US" dirty="0"/>
          </a:p>
        </p:txBody>
      </p:sp>
    </p:spTree>
    <p:extLst>
      <p:ext uri="{BB962C8B-B14F-4D97-AF65-F5344CB8AC3E}">
        <p14:creationId xmlns:p14="http://schemas.microsoft.com/office/powerpoint/2010/main" val="241381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5" y="685802"/>
            <a:ext cx="3008313" cy="74929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5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53" name="Shape 53"/>
          <p:cNvSpPr txBox="1">
            <a:spLocks noGrp="1"/>
          </p:cNvSpPr>
          <p:nvPr>
            <p:ph type="body" idx="1"/>
          </p:nvPr>
        </p:nvSpPr>
        <p:spPr>
          <a:xfrm>
            <a:off x="3575054" y="685802"/>
            <a:ext cx="5111751" cy="5105401"/>
          </a:xfrm>
          <a:prstGeom prst="rect">
            <a:avLst/>
          </a:prstGeom>
          <a:noFill/>
          <a:ln>
            <a:noFill/>
          </a:ln>
        </p:spPr>
        <p:txBody>
          <a:bodyPr wrap="square" lIns="91425" tIns="91425" rIns="91425" bIns="91425" anchor="t" anchorCtr="0"/>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54" name="Shape 54"/>
          <p:cNvSpPr txBox="1">
            <a:spLocks noGrp="1"/>
          </p:cNvSpPr>
          <p:nvPr>
            <p:ph type="body" idx="2"/>
          </p:nvPr>
        </p:nvSpPr>
        <p:spPr>
          <a:xfrm>
            <a:off x="457205" y="1435103"/>
            <a:ext cx="3008313" cy="4356098"/>
          </a:xfrm>
          <a:prstGeom prst="rect">
            <a:avLst/>
          </a:prstGeom>
          <a:noFill/>
          <a:ln>
            <a:noFill/>
          </a:ln>
        </p:spPr>
        <p:txBody>
          <a:bodyPr wrap="square" lIns="91425" tIns="91425" rIns="91425" bIns="91425" anchor="t" anchorCtr="0"/>
          <a:lstStyle>
            <a:lvl1pPr marL="0" marR="0" lvl="0" indent="0" algn="l" rtl="0">
              <a:spcBef>
                <a:spcPts val="210"/>
              </a:spcBef>
              <a:spcAft>
                <a:spcPts val="0"/>
              </a:spcAft>
              <a:buClr>
                <a:schemeClr val="accent2"/>
              </a:buClr>
              <a:buFont typeface="Noto Sans Symbols"/>
              <a:buNone/>
              <a:defRPr sz="105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2pPr>
            <a:lvl3pPr marL="685639" marR="0" lvl="2" indent="-9364" algn="l" rtl="0">
              <a:spcBef>
                <a:spcPts val="150"/>
              </a:spcBef>
              <a:spcAft>
                <a:spcPts val="0"/>
              </a:spcAft>
              <a:buClr>
                <a:schemeClr val="accent2"/>
              </a:buClr>
              <a:buFont typeface="Noto Sans Symbols"/>
              <a:buNone/>
              <a:defRPr sz="750" b="0" i="0" u="none" strike="noStrike" cap="none">
                <a:solidFill>
                  <a:schemeClr val="dk1"/>
                </a:solidFill>
                <a:latin typeface="Questrial"/>
                <a:ea typeface="Questrial"/>
                <a:cs typeface="Questrial"/>
                <a:sym typeface="Questrial"/>
              </a:defRPr>
            </a:lvl3pPr>
            <a:lvl4pPr marL="1028459" marR="0" lvl="3" indent="-9284"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4pPr>
            <a:lvl5pPr marL="1371280" marR="0" lvl="4" indent="-9205"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5pPr>
            <a:lvl6pPr marL="1714100" marR="0" lvl="5" indent="-9124"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6919" marR="0" lvl="6" indent="-904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399739" marR="0" lvl="7" indent="-896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2557" marR="0" lvl="8" indent="-8882"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009213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9" y="4800603"/>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5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57" name="Shape 57"/>
          <p:cNvSpPr>
            <a:spLocks noGrp="1"/>
          </p:cNvSpPr>
          <p:nvPr>
            <p:ph type="pic" idx="2"/>
          </p:nvPr>
        </p:nvSpPr>
        <p:spPr>
          <a:xfrm>
            <a:off x="1792289" y="685800"/>
            <a:ext cx="5486399" cy="4041774"/>
          </a:xfrm>
          <a:prstGeom prst="rect">
            <a:avLst/>
          </a:prstGeom>
          <a:noFill/>
          <a:ln>
            <a:noFill/>
          </a:ln>
        </p:spPr>
        <p:txBody>
          <a:bodyPr wrap="square" lIns="91425" tIns="91425" rIns="91425" bIns="91425" anchor="t" anchorCtr="0"/>
          <a:lstStyle>
            <a:lvl1pPr marL="0" marR="0" lvl="0" indent="0" algn="l" rtl="0">
              <a:spcBef>
                <a:spcPts val="480"/>
              </a:spcBef>
              <a:spcAft>
                <a:spcPts val="0"/>
              </a:spcAft>
              <a:buClr>
                <a:schemeClr val="accent2"/>
              </a:buClr>
              <a:buFont typeface="Noto Sans Symbols"/>
              <a:buNone/>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420"/>
              </a:spcBef>
              <a:spcAft>
                <a:spcPts val="0"/>
              </a:spcAft>
              <a:buClr>
                <a:schemeClr val="accent2"/>
              </a:buClr>
              <a:buFont typeface="Noto Sans Symbols"/>
              <a:buNone/>
              <a:defRPr sz="2100" b="0" i="0" u="none" strike="noStrike" cap="none">
                <a:solidFill>
                  <a:schemeClr val="dk1"/>
                </a:solidFill>
                <a:latin typeface="Questrial"/>
                <a:ea typeface="Questrial"/>
                <a:cs typeface="Questrial"/>
                <a:sym typeface="Questrial"/>
              </a:defRPr>
            </a:lvl2pPr>
            <a:lvl3pPr marL="685639" marR="0" lvl="2" indent="-9364" algn="l" rtl="0">
              <a:spcBef>
                <a:spcPts val="360"/>
              </a:spcBef>
              <a:spcAft>
                <a:spcPts val="0"/>
              </a:spcAft>
              <a:buClr>
                <a:schemeClr val="accent2"/>
              </a:buClr>
              <a:buFont typeface="Noto Sans Symbols"/>
              <a:buNone/>
              <a:defRPr sz="1800" b="0" i="0" u="none" strike="noStrike" cap="none">
                <a:solidFill>
                  <a:schemeClr val="dk1"/>
                </a:solidFill>
                <a:latin typeface="Questrial"/>
                <a:ea typeface="Questrial"/>
                <a:cs typeface="Questrial"/>
                <a:sym typeface="Questrial"/>
              </a:defRPr>
            </a:lvl3pPr>
            <a:lvl4pPr marL="1028459" marR="0" lvl="3" indent="-9284" algn="l" rtl="0">
              <a:spcBef>
                <a:spcPts val="300"/>
              </a:spcBef>
              <a:spcAft>
                <a:spcPts val="0"/>
              </a:spcAft>
              <a:buClr>
                <a:schemeClr val="accent2"/>
              </a:buClr>
              <a:buFont typeface="Noto Sans Symbols"/>
              <a:buNone/>
              <a:defRPr sz="1500" b="0" i="0" u="none" strike="noStrike" cap="none">
                <a:solidFill>
                  <a:schemeClr val="dk1"/>
                </a:solidFill>
                <a:latin typeface="Questrial"/>
                <a:ea typeface="Questrial"/>
                <a:cs typeface="Questrial"/>
                <a:sym typeface="Questrial"/>
              </a:defRPr>
            </a:lvl4pPr>
            <a:lvl5pPr marL="1371280" marR="0" lvl="4" indent="-9205" algn="l" rtl="0">
              <a:spcBef>
                <a:spcPts val="300"/>
              </a:spcBef>
              <a:spcAft>
                <a:spcPts val="0"/>
              </a:spcAft>
              <a:buClr>
                <a:schemeClr val="accent2"/>
              </a:buClr>
              <a:buFont typeface="Noto Sans Symbols"/>
              <a:buNone/>
              <a:defRPr sz="1500" b="0" i="0" u="none" strike="noStrike" cap="none">
                <a:solidFill>
                  <a:schemeClr val="dk1"/>
                </a:solidFill>
                <a:latin typeface="Questrial"/>
                <a:ea typeface="Questrial"/>
                <a:cs typeface="Questrial"/>
                <a:sym typeface="Questrial"/>
              </a:defRPr>
            </a:lvl5pPr>
            <a:lvl6pPr marL="1714100" marR="0" lvl="5" indent="-9124"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6pPr>
            <a:lvl7pPr marL="2056919" marR="0" lvl="6" indent="-9043"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7pPr>
            <a:lvl8pPr marL="2399739" marR="0" lvl="7" indent="-8963"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8pPr>
            <a:lvl9pPr marL="2742557" marR="0" lvl="8" indent="-8882"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58" name="Shape 58"/>
          <p:cNvSpPr txBox="1">
            <a:spLocks noGrp="1"/>
          </p:cNvSpPr>
          <p:nvPr>
            <p:ph type="body" idx="1"/>
          </p:nvPr>
        </p:nvSpPr>
        <p:spPr>
          <a:xfrm>
            <a:off x="1792289" y="5367341"/>
            <a:ext cx="5486399" cy="500060"/>
          </a:xfrm>
          <a:prstGeom prst="rect">
            <a:avLst/>
          </a:prstGeom>
          <a:noFill/>
          <a:ln>
            <a:noFill/>
          </a:ln>
        </p:spPr>
        <p:txBody>
          <a:bodyPr wrap="square" lIns="91425" tIns="91425" rIns="91425" bIns="91425" anchor="t" anchorCtr="0"/>
          <a:lstStyle>
            <a:lvl1pPr marL="0" marR="0" lvl="0" indent="0" algn="l" rtl="0">
              <a:spcBef>
                <a:spcPts val="210"/>
              </a:spcBef>
              <a:spcAft>
                <a:spcPts val="0"/>
              </a:spcAft>
              <a:buClr>
                <a:schemeClr val="accent2"/>
              </a:buClr>
              <a:buFont typeface="Noto Sans Symbols"/>
              <a:buNone/>
              <a:defRPr sz="105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2pPr>
            <a:lvl3pPr marL="685639" marR="0" lvl="2" indent="-9364" algn="l" rtl="0">
              <a:spcBef>
                <a:spcPts val="150"/>
              </a:spcBef>
              <a:spcAft>
                <a:spcPts val="0"/>
              </a:spcAft>
              <a:buClr>
                <a:schemeClr val="accent2"/>
              </a:buClr>
              <a:buFont typeface="Noto Sans Symbols"/>
              <a:buNone/>
              <a:defRPr sz="750" b="0" i="0" u="none" strike="noStrike" cap="none">
                <a:solidFill>
                  <a:schemeClr val="dk1"/>
                </a:solidFill>
                <a:latin typeface="Questrial"/>
                <a:ea typeface="Questrial"/>
                <a:cs typeface="Questrial"/>
                <a:sym typeface="Questrial"/>
              </a:defRPr>
            </a:lvl3pPr>
            <a:lvl4pPr marL="1028459" marR="0" lvl="3" indent="-9284"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4pPr>
            <a:lvl5pPr marL="1371280" marR="0" lvl="4" indent="-9205"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5pPr>
            <a:lvl6pPr marL="1714100" marR="0" lvl="5" indent="-9124"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6919" marR="0" lvl="6" indent="-904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399739" marR="0" lvl="7" indent="-896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2557" marR="0" lvl="8" indent="-8882"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4031435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33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61" name="Shape 61"/>
          <p:cNvSpPr txBox="1">
            <a:spLocks noGrp="1"/>
          </p:cNvSpPr>
          <p:nvPr>
            <p:ph type="body" idx="1"/>
          </p:nvPr>
        </p:nvSpPr>
        <p:spPr>
          <a:xfrm rot="5400000">
            <a:off x="2552701" y="-266698"/>
            <a:ext cx="4038597" cy="8229600"/>
          </a:xfrm>
          <a:prstGeom prst="rect">
            <a:avLst/>
          </a:prstGeom>
          <a:noFill/>
          <a:ln>
            <a:noFill/>
          </a:ln>
        </p:spPr>
        <p:txBody>
          <a:bodyPr wrap="square" lIns="91425" tIns="91425" rIns="91425" bIns="91425" anchor="t" anchorCtr="0"/>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479497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6D6C-4204-48E2-AF11-5410113F4E09}"/>
              </a:ext>
            </a:extLst>
          </p:cNvPr>
          <p:cNvSpPr>
            <a:spLocks noGrp="1"/>
          </p:cNvSpPr>
          <p:nvPr>
            <p:ph type="title" hasCustomPrompt="1"/>
          </p:nvPr>
        </p:nvSpPr>
        <p:spPr>
          <a:xfrm>
            <a:off x="628650" y="1481667"/>
            <a:ext cx="7886700" cy="2743199"/>
          </a:xfrm>
          <a:prstGeom prst="rect">
            <a:avLst/>
          </a:prstGeom>
        </p:spPr>
        <p:txBody>
          <a:bodyPr/>
          <a:lstStyle>
            <a:lvl1pPr>
              <a:defRPr sz="2800"/>
            </a:lvl1pPr>
          </a:lstStyle>
          <a:p>
            <a:r>
              <a:rPr lang="en-US" dirty="0"/>
              <a:t>Click to edit Master Quote</a:t>
            </a:r>
          </a:p>
        </p:txBody>
      </p:sp>
    </p:spTree>
    <p:extLst>
      <p:ext uri="{BB962C8B-B14F-4D97-AF65-F5344CB8AC3E}">
        <p14:creationId xmlns:p14="http://schemas.microsoft.com/office/powerpoint/2010/main" val="239622127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5029201" y="2209800"/>
            <a:ext cx="5257799"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33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64" name="Shape 64"/>
          <p:cNvSpPr txBox="1">
            <a:spLocks noGrp="1"/>
          </p:cNvSpPr>
          <p:nvPr>
            <p:ph type="body" idx="1"/>
          </p:nvPr>
        </p:nvSpPr>
        <p:spPr>
          <a:xfrm rot="5400000">
            <a:off x="838199" y="228602"/>
            <a:ext cx="5257800" cy="6019799"/>
          </a:xfrm>
          <a:prstGeom prst="rect">
            <a:avLst/>
          </a:prstGeom>
          <a:noFill/>
          <a:ln>
            <a:noFill/>
          </a:ln>
        </p:spPr>
        <p:txBody>
          <a:bodyPr wrap="square" lIns="91425" tIns="91425" rIns="91425" bIns="91425" anchor="t" anchorCtr="0"/>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37839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1" y="3217448"/>
            <a:ext cx="6400799" cy="1752600"/>
          </a:xfrm>
          <a:prstGeom prst="rect">
            <a:avLst/>
          </a:prstGeom>
          <a:noFill/>
          <a:ln>
            <a:noFill/>
          </a:ln>
        </p:spPr>
        <p:txBody>
          <a:bodyPr wrap="square" lIns="91425" tIns="91425" rIns="91425" bIns="91425" anchor="t" anchorCtr="0">
            <a:normAutofit/>
          </a:bodyPr>
          <a:lstStyle>
            <a:lvl1pPr marL="0" marR="0" lvl="0" indent="0" algn="ctr" rtl="0">
              <a:spcBef>
                <a:spcPts val="480"/>
              </a:spcBef>
              <a:spcAft>
                <a:spcPts val="0"/>
              </a:spcAft>
              <a:buClr>
                <a:schemeClr val="accent2"/>
              </a:buClr>
              <a:buFont typeface="Noto Sans Symbols"/>
              <a:buNone/>
              <a:defRPr sz="36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ctr" rtl="0">
              <a:spcBef>
                <a:spcPts val="420"/>
              </a:spcBef>
              <a:spcAft>
                <a:spcPts val="0"/>
              </a:spcAft>
              <a:buClr>
                <a:schemeClr val="accent2"/>
              </a:buClr>
              <a:buFont typeface="Noto Sans Symbols"/>
              <a:buNone/>
              <a:defRPr sz="2100" b="0" i="0" u="none" strike="noStrike" cap="none">
                <a:solidFill>
                  <a:srgbClr val="888888"/>
                </a:solidFill>
                <a:latin typeface="Questrial"/>
                <a:ea typeface="Questrial"/>
                <a:cs typeface="Questrial"/>
                <a:sym typeface="Questrial"/>
              </a:defRPr>
            </a:lvl2pPr>
            <a:lvl3pPr marL="685639" marR="0" lvl="2" indent="-9364" algn="ctr"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3pPr>
            <a:lvl4pPr marL="1028459" marR="0" lvl="3" indent="-9284"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4pPr>
            <a:lvl5pPr marL="1371280" marR="0" lvl="4" indent="-9205"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5pPr>
            <a:lvl6pPr marL="1714100" marR="0" lvl="5" indent="-9124"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6919" marR="0" lvl="6" indent="-904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399739" marR="0" lvl="7" indent="-896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2557" marR="0" lvl="8" indent="-8882"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pic>
        <p:nvPicPr>
          <p:cNvPr id="19" name="Shape 27" descr="http://dese.mo.gov/comm/images/DESE-color.png">
            <a:extLst>
              <a:ext uri="{FF2B5EF4-FFF2-40B4-BE49-F238E27FC236}">
                <a16:creationId xmlns:a16="http://schemas.microsoft.com/office/drawing/2014/main" id="{D4FCCFFA-E1E2-45AB-A307-8BCC93AF5F2D}"/>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20" name="Picture 19">
            <a:extLst>
              <a:ext uri="{FF2B5EF4-FFF2-40B4-BE49-F238E27FC236}">
                <a16:creationId xmlns:a16="http://schemas.microsoft.com/office/drawing/2014/main" id="{68081AE0-655D-474B-A4AD-AA3F6D8D7F9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1" name="Picture 20">
            <a:extLst>
              <a:ext uri="{FF2B5EF4-FFF2-40B4-BE49-F238E27FC236}">
                <a16:creationId xmlns:a16="http://schemas.microsoft.com/office/drawing/2014/main" id="{394031AD-F17D-4A65-8763-C2ABD9D2DF8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2" name="Picture 21">
            <a:extLst>
              <a:ext uri="{FF2B5EF4-FFF2-40B4-BE49-F238E27FC236}">
                <a16:creationId xmlns:a16="http://schemas.microsoft.com/office/drawing/2014/main" id="{D0362EF2-6A51-4E15-B364-530A06DE718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sp>
        <p:nvSpPr>
          <p:cNvPr id="16" name="Shape 25">
            <a:extLst>
              <a:ext uri="{FF2B5EF4-FFF2-40B4-BE49-F238E27FC236}">
                <a16:creationId xmlns:a16="http://schemas.microsoft.com/office/drawing/2014/main" id="{96EFE0C0-816C-4440-9335-C3CE16871E3E}"/>
              </a:ext>
            </a:extLst>
          </p:cNvPr>
          <p:cNvSpPr txBox="1"/>
          <p:nvPr userDrawn="1"/>
        </p:nvSpPr>
        <p:spPr>
          <a:xfrm>
            <a:off x="114300" y="5618157"/>
            <a:ext cx="8915400" cy="321431"/>
          </a:xfrm>
          <a:prstGeom prst="rect">
            <a:avLst/>
          </a:prstGeom>
          <a:noFill/>
          <a:ln>
            <a:noFill/>
          </a:ln>
        </p:spPr>
        <p:txBody>
          <a:bodyPr wrap="square" lIns="68550" tIns="34275" rIns="68550" bIns="34275"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rtl="0">
              <a:spcBef>
                <a:spcPts val="0"/>
              </a:spcBef>
              <a:spcAft>
                <a:spcPts val="0"/>
              </a:spcAft>
              <a:buSzPct val="25000"/>
              <a:buNone/>
            </a:pPr>
            <a:r>
              <a:rPr lang="en-US" sz="950" i="1" dirty="0">
                <a:solidFill>
                  <a:schemeClr val="bg1"/>
                </a:solidFill>
                <a:latin typeface="Tw Cen MT" panose="020B0602020104020603"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grpSp>
        <p:nvGrpSpPr>
          <p:cNvPr id="17" name="Group 16">
            <a:extLst>
              <a:ext uri="{FF2B5EF4-FFF2-40B4-BE49-F238E27FC236}">
                <a16:creationId xmlns:a16="http://schemas.microsoft.com/office/drawing/2014/main" id="{F9006EAF-8E93-4C6D-8CFC-E91B629F76CB}"/>
              </a:ext>
            </a:extLst>
          </p:cNvPr>
          <p:cNvGrpSpPr/>
          <p:nvPr userDrawn="1"/>
        </p:nvGrpSpPr>
        <p:grpSpPr>
          <a:xfrm>
            <a:off x="7950193" y="49367"/>
            <a:ext cx="1004682" cy="1056657"/>
            <a:chOff x="7950193" y="49367"/>
            <a:chExt cx="1004682" cy="1056657"/>
          </a:xfrm>
        </p:grpSpPr>
        <p:sp>
          <p:nvSpPr>
            <p:cNvPr id="23" name="Rounded Rectangle 15">
              <a:extLst>
                <a:ext uri="{FF2B5EF4-FFF2-40B4-BE49-F238E27FC236}">
                  <a16:creationId xmlns:a16="http://schemas.microsoft.com/office/drawing/2014/main" id="{5CE2C4DA-7DD0-4F6E-9DD1-22B5DE650A00}"/>
                </a:ext>
              </a:extLst>
            </p:cNvPr>
            <p:cNvSpPr/>
            <p:nvPr/>
          </p:nvSpPr>
          <p:spPr>
            <a:xfrm>
              <a:off x="7950193" y="114292"/>
              <a:ext cx="990616" cy="99061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25" name="Picture 24">
              <a:extLst>
                <a:ext uri="{FF2B5EF4-FFF2-40B4-BE49-F238E27FC236}">
                  <a16:creationId xmlns:a16="http://schemas.microsoft.com/office/drawing/2014/main" id="{0DE77EC7-3BCE-4ABF-9868-9A5EA3DD37E1}"/>
                </a:ext>
              </a:extLst>
            </p:cNvPr>
            <p:cNvPicPr>
              <a:picLocks noChangeAspect="1"/>
            </p:cNvPicPr>
            <p:nvPr/>
          </p:nvPicPr>
          <p:blipFill>
            <a:blip r:embed="rId6"/>
            <a:stretch>
              <a:fillRect/>
            </a:stretch>
          </p:blipFill>
          <p:spPr>
            <a:xfrm>
              <a:off x="7964259" y="49367"/>
              <a:ext cx="990616" cy="1056657"/>
            </a:xfrm>
            <a:prstGeom prst="rect">
              <a:avLst/>
            </a:prstGeom>
          </p:spPr>
        </p:pic>
      </p:grpSp>
    </p:spTree>
    <p:extLst>
      <p:ext uri="{BB962C8B-B14F-4D97-AF65-F5344CB8AC3E}">
        <p14:creationId xmlns:p14="http://schemas.microsoft.com/office/powerpoint/2010/main" val="1315714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30690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137836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830088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088682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q_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 name="Shape 20"/>
          <p:cNvSpPr txBox="1">
            <a:spLocks/>
          </p:cNvSpPr>
          <p:nvPr/>
        </p:nvSpPr>
        <p:spPr>
          <a:xfrm>
            <a:off x="457200" y="1828805"/>
            <a:ext cx="8229600" cy="3962396"/>
          </a:xfrm>
          <a:prstGeom prst="rect">
            <a:avLst/>
          </a:prstGeom>
          <a:noFill/>
          <a:ln>
            <a:noFill/>
          </a:ln>
        </p:spPr>
        <p:txBody>
          <a:bodyPr wrap="square" lIns="68569" tIns="68569" rIns="68569" bIns="68569" anchor="t" anchorCtr="0"/>
          <a:lstStyle>
            <a:defPPr marR="0" lvl="0" algn="l" rtl="0">
              <a:lnSpc>
                <a:spcPct val="100000"/>
              </a:lnSpc>
              <a:spcBef>
                <a:spcPts val="0"/>
              </a:spcBef>
              <a:spcAft>
                <a:spcPts val="0"/>
              </a:spcAft>
            </a:defPPr>
            <a:lvl1pPr marL="342820" marR="0" lvl="0" indent="-139619" algn="l" rtl="0" eaLnBrk="1" hangingPunct="1">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eaLnBrk="1" hangingPunct="1">
              <a:lnSpc>
                <a:spcPct val="100000"/>
              </a:lnSpc>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eaLnBrk="1" hangingPunct="1">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sz="1500" dirty="0">
              <a:latin typeface="Tw Cen MT" panose="020B0602020104020603" pitchFamily="34" charset="0"/>
            </a:endParaRPr>
          </a:p>
        </p:txBody>
      </p:sp>
    </p:spTree>
    <p:extLst>
      <p:ext uri="{BB962C8B-B14F-4D97-AF65-F5344CB8AC3E}">
        <p14:creationId xmlns:p14="http://schemas.microsoft.com/office/powerpoint/2010/main" val="1801136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1869B7-C055-44E0-B080-24414D7344AC}" type="datetimeFigureOut">
              <a:rPr lang="en-US" smtClean="0"/>
              <a:t>9/1/2022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629514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1869B7-C055-44E0-B080-24414D7344AC}" type="datetimeFigureOut">
              <a:rPr lang="en-US" smtClean="0"/>
              <a:t>9/1/2022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387038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869B7-C055-44E0-B080-24414D7344AC}" type="datetimeFigureOut">
              <a:rPr lang="en-US" smtClean="0"/>
              <a:t>9/1/2022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085512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715459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681909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3406904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9953138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17"/>
        <p:cNvGrpSpPr/>
        <p:nvPr/>
      </p:nvGrpSpPr>
      <p:grpSpPr>
        <a:xfrm>
          <a:off x="0" y="0"/>
          <a:ext cx="0" cy="0"/>
          <a:chOff x="0" y="0"/>
          <a:chExt cx="0" cy="0"/>
        </a:xfrm>
      </p:grpSpPr>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lstStyle>
            <a:lvl1pPr marL="457200" marR="0" lvl="0" indent="-365760" algn="l" rtl="0">
              <a:spcBef>
                <a:spcPts val="600"/>
              </a:spcBef>
              <a:spcAft>
                <a:spcPts val="0"/>
              </a:spcAft>
              <a:buClr>
                <a:schemeClr val="accent3"/>
              </a:buClr>
              <a:buSzPct val="100000"/>
              <a:buFont typeface="Wingdings" panose="05000000000000000000" pitchFamily="2" charset="2"/>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365760" algn="l" rtl="0">
              <a:spcBef>
                <a:spcPts val="600"/>
              </a:spcBef>
              <a:spcAft>
                <a:spcPts val="0"/>
              </a:spcAft>
              <a:buClr>
                <a:schemeClr val="accent3"/>
              </a:buClr>
              <a:buSzPct val="100000"/>
              <a:buFont typeface="Arial" panose="020B0604020202020204" pitchFamily="34" charset="0"/>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2pPr>
            <a:lvl3pPr marL="857050" marR="0" lvl="2" indent="-66474" algn="l" rtl="0">
              <a:spcBef>
                <a:spcPts val="360"/>
              </a:spcBef>
              <a:spcAft>
                <a:spcPts val="0"/>
              </a:spcAft>
              <a:buClr>
                <a:schemeClr val="accent6"/>
              </a:buClr>
              <a:buSzPct val="100000"/>
              <a:buFont typeface="Wingdings" panose="05000000000000000000" pitchFamily="2" charset="2"/>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3pPr>
            <a:lvl4pPr marL="1199869" marR="0" lvl="3" indent="-85444" algn="l" rtl="0">
              <a:spcBef>
                <a:spcPts val="300"/>
              </a:spcBef>
              <a:spcAft>
                <a:spcPts val="0"/>
              </a:spcAft>
              <a:buClr>
                <a:schemeClr val="accent6"/>
              </a:buClr>
              <a:buSzPct val="100000"/>
              <a:buFont typeface="Arial" panose="020B0604020202020204" pitchFamily="34" charset="0"/>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4pPr>
            <a:lvl5pPr marL="1714500" marR="0" lvl="4" indent="-257175" algn="l" rtl="0">
              <a:spcBef>
                <a:spcPts val="300"/>
              </a:spcBef>
              <a:spcAft>
                <a:spcPts val="0"/>
              </a:spcAft>
              <a:buClr>
                <a:schemeClr val="accent6"/>
              </a:buClr>
              <a:buSzPct val="100000"/>
              <a:buFont typeface="Wingdings" panose="05000000000000000000" pitchFamily="2" charset="2"/>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2" name="Title 1">
            <a:extLst>
              <a:ext uri="{FF2B5EF4-FFF2-40B4-BE49-F238E27FC236}">
                <a16:creationId xmlns:a16="http://schemas.microsoft.com/office/drawing/2014/main" id="{BB5257DF-8666-4DC6-AC99-2B961D82F695}"/>
              </a:ext>
            </a:extLst>
          </p:cNvPr>
          <p:cNvSpPr>
            <a:spLocks noGrp="1"/>
          </p:cNvSpPr>
          <p:nvPr>
            <p:ph type="title"/>
          </p:nvPr>
        </p:nvSpPr>
        <p:spPr>
          <a:xfrm>
            <a:off x="457200" y="601664"/>
            <a:ext cx="8229600" cy="1096961"/>
          </a:xfrm>
          <a:prstGeom prst="rect">
            <a:avLst/>
          </a:prstGeom>
        </p:spPr>
        <p:txBody>
          <a:bodyPr anchor="ctr"/>
          <a:lstStyle>
            <a:lvl1pPr algn="ctr">
              <a:defRPr sz="4400"/>
            </a:lvl1pPr>
          </a:lstStyle>
          <a:p>
            <a:r>
              <a:rPr lang="en-US"/>
              <a:t>Click to edit Master title style</a:t>
            </a:r>
            <a:endParaRPr lang="en-US" dirty="0"/>
          </a:p>
        </p:txBody>
      </p:sp>
    </p:spTree>
    <p:extLst>
      <p:ext uri="{BB962C8B-B14F-4D97-AF65-F5344CB8AC3E}">
        <p14:creationId xmlns:p14="http://schemas.microsoft.com/office/powerpoint/2010/main" val="3344315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q_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 name="Shape 20"/>
          <p:cNvSpPr txBox="1">
            <a:spLocks/>
          </p:cNvSpPr>
          <p:nvPr/>
        </p:nvSpPr>
        <p:spPr>
          <a:xfrm>
            <a:off x="457200" y="1828805"/>
            <a:ext cx="8229600" cy="3962396"/>
          </a:xfrm>
          <a:prstGeom prst="rect">
            <a:avLst/>
          </a:prstGeom>
          <a:noFill/>
          <a:ln>
            <a:noFill/>
          </a:ln>
        </p:spPr>
        <p:txBody>
          <a:bodyPr wrap="square" lIns="68569" tIns="68569" rIns="68569" bIns="68569" anchor="t" anchorCtr="0"/>
          <a:lstStyle>
            <a:defPPr marR="0" lvl="0" algn="l" rtl="0">
              <a:lnSpc>
                <a:spcPct val="100000"/>
              </a:lnSpc>
              <a:spcBef>
                <a:spcPts val="0"/>
              </a:spcBef>
              <a:spcAft>
                <a:spcPts val="0"/>
              </a:spcAft>
            </a:defPPr>
            <a:lvl1pPr marL="342820" marR="0" lvl="0" indent="-139619" algn="l" rtl="0" eaLnBrk="1" hangingPunct="1">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eaLnBrk="1" hangingPunct="1">
              <a:lnSpc>
                <a:spcPct val="100000"/>
              </a:lnSpc>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eaLnBrk="1" hangingPunct="1">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sz="1500" dirty="0">
              <a:latin typeface="Tw Cen MT" panose="020B0602020104020603" pitchFamily="34" charset="0"/>
            </a:endParaRPr>
          </a:p>
        </p:txBody>
      </p:sp>
    </p:spTree>
    <p:extLst>
      <p:ext uri="{BB962C8B-B14F-4D97-AF65-F5344CB8AC3E}">
        <p14:creationId xmlns:p14="http://schemas.microsoft.com/office/powerpoint/2010/main" val="1775237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Title">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 name="Shape 20"/>
          <p:cNvSpPr txBox="1">
            <a:spLocks/>
          </p:cNvSpPr>
          <p:nvPr/>
        </p:nvSpPr>
        <p:spPr>
          <a:xfrm>
            <a:off x="457200" y="1828805"/>
            <a:ext cx="8229600" cy="3962396"/>
          </a:xfrm>
          <a:prstGeom prst="rect">
            <a:avLst/>
          </a:prstGeom>
          <a:noFill/>
          <a:ln>
            <a:noFill/>
          </a:ln>
        </p:spPr>
        <p:txBody>
          <a:bodyPr wrap="square" lIns="68569" tIns="68569" rIns="68569" bIns="68569" anchor="t" anchorCtr="0"/>
          <a:lstStyle>
            <a:defPPr marR="0" lvl="0" algn="l" rtl="0">
              <a:lnSpc>
                <a:spcPct val="100000"/>
              </a:lnSpc>
              <a:spcBef>
                <a:spcPts val="0"/>
              </a:spcBef>
              <a:spcAft>
                <a:spcPts val="0"/>
              </a:spcAft>
            </a:defPPr>
            <a:lvl1pPr marL="342820" marR="0" lvl="0" indent="-139619" algn="l" rtl="0" eaLnBrk="1" hangingPunct="1">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eaLnBrk="1" hangingPunct="1">
              <a:lnSpc>
                <a:spcPct val="100000"/>
              </a:lnSpc>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eaLnBrk="1" hangingPunct="1">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sz="1500" dirty="0">
              <a:latin typeface="Tw Cen MT" panose="020B0602020104020603" pitchFamily="34" charset="0"/>
            </a:endParaRPr>
          </a:p>
        </p:txBody>
      </p:sp>
      <p:sp>
        <p:nvSpPr>
          <p:cNvPr id="5" name="Shape 43">
            <a:extLst>
              <a:ext uri="{FF2B5EF4-FFF2-40B4-BE49-F238E27FC236}">
                <a16:creationId xmlns:a16="http://schemas.microsoft.com/office/drawing/2014/main" id="{E1B3E767-99C4-4522-83D9-0C498EC01463}"/>
              </a:ext>
            </a:extLst>
          </p:cNvPr>
          <p:cNvSpPr txBox="1">
            <a:spLocks/>
          </p:cNvSpPr>
          <p:nvPr/>
        </p:nvSpPr>
        <p:spPr>
          <a:xfrm>
            <a:off x="722312" y="2906719"/>
            <a:ext cx="7772400" cy="2862260"/>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0" marR="0" lvl="0" indent="0" algn="ctr" rtl="0" eaLnBrk="1" hangingPunct="1">
              <a:lnSpc>
                <a:spcPct val="100000"/>
              </a:lnSpc>
              <a:spcBef>
                <a:spcPts val="0"/>
              </a:spcBef>
              <a:spcAft>
                <a:spcPts val="0"/>
              </a:spcAft>
              <a:buNone/>
              <a:defRPr sz="40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sz="3200" i="1" kern="0" dirty="0"/>
              <a:t>Quote</a:t>
            </a:r>
          </a:p>
        </p:txBody>
      </p:sp>
    </p:spTree>
    <p:extLst>
      <p:ext uri="{BB962C8B-B14F-4D97-AF65-F5344CB8AC3E}">
        <p14:creationId xmlns:p14="http://schemas.microsoft.com/office/powerpoint/2010/main" val="2906558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ecklis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 name="Shape 20"/>
          <p:cNvSpPr txBox="1">
            <a:spLocks/>
          </p:cNvSpPr>
          <p:nvPr/>
        </p:nvSpPr>
        <p:spPr>
          <a:xfrm>
            <a:off x="457200" y="1828805"/>
            <a:ext cx="8229600" cy="3962396"/>
          </a:xfrm>
          <a:prstGeom prst="rect">
            <a:avLst/>
          </a:prstGeom>
          <a:noFill/>
          <a:ln>
            <a:noFill/>
          </a:ln>
        </p:spPr>
        <p:txBody>
          <a:bodyPr wrap="square" lIns="68569" tIns="68569" rIns="68569" bIns="68569" anchor="t" anchorCtr="0"/>
          <a:lstStyle>
            <a:defPPr marR="0" lvl="0" algn="l" rtl="0">
              <a:lnSpc>
                <a:spcPct val="100000"/>
              </a:lnSpc>
              <a:spcBef>
                <a:spcPts val="0"/>
              </a:spcBef>
              <a:spcAft>
                <a:spcPts val="0"/>
              </a:spcAft>
            </a:defPPr>
            <a:lvl1pPr marL="342820" marR="0" lvl="0" indent="-139619" algn="l" rtl="0" eaLnBrk="1" hangingPunct="1">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eaLnBrk="1" hangingPunct="1">
              <a:lnSpc>
                <a:spcPct val="100000"/>
              </a:lnSpc>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eaLnBrk="1" hangingPunct="1">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sz="1500" dirty="0">
              <a:latin typeface="Tw Cen MT" panose="020B0602020104020603" pitchFamily="34" charset="0"/>
            </a:endParaRPr>
          </a:p>
        </p:txBody>
      </p:sp>
    </p:spTree>
    <p:extLst>
      <p:ext uri="{BB962C8B-B14F-4D97-AF65-F5344CB8AC3E}">
        <p14:creationId xmlns:p14="http://schemas.microsoft.com/office/powerpoint/2010/main" val="8738228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30114610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28" name="Shape 28"/>
          <p:cNvSpPr txBox="1"/>
          <p:nvPr/>
        </p:nvSpPr>
        <p:spPr>
          <a:xfrm>
            <a:off x="0" y="152400"/>
            <a:ext cx="9144000" cy="369310"/>
          </a:xfrm>
          <a:prstGeom prst="rect">
            <a:avLst/>
          </a:prstGeom>
          <a:noFill/>
          <a:ln>
            <a:noFill/>
          </a:ln>
        </p:spPr>
        <p:txBody>
          <a:bodyPr wrap="square" lIns="68550" tIns="34275" rIns="68550" bIns="34275" anchor="t" anchorCtr="0">
            <a:noAutofit/>
          </a:bodyPr>
          <a:lstStyle/>
          <a:p>
            <a:pPr marL="0" marR="0" lvl="0" indent="0" algn="ctr" rtl="0">
              <a:spcBef>
                <a:spcPts val="0"/>
              </a:spcBef>
              <a:spcAft>
                <a:spcPts val="0"/>
              </a:spcAft>
              <a:buSzPct val="25000"/>
              <a:buNone/>
            </a:pPr>
            <a:r>
              <a:rPr lang="en-US" sz="1350" b="1" i="1" dirty="0">
                <a:solidFill>
                  <a:schemeClr val="lt1"/>
                </a:solidFill>
                <a:latin typeface="Tw Cen MT" panose="020B0602020104020603" pitchFamily="34" charset="0"/>
                <a:ea typeface="Arial Narrow"/>
                <a:cs typeface="Arial Narrow"/>
                <a:sym typeface="Arial Narrow"/>
              </a:rPr>
              <a:t>Professional Development to Practice</a:t>
            </a: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1" y="3217448"/>
            <a:ext cx="6400799" cy="1752600"/>
          </a:xfrm>
          <a:prstGeom prst="rect">
            <a:avLst/>
          </a:prstGeom>
          <a:noFill/>
          <a:ln>
            <a:noFill/>
          </a:ln>
        </p:spPr>
        <p:txBody>
          <a:bodyPr wrap="square" lIns="91425" tIns="91425" rIns="91425" bIns="91425" anchor="t" anchorCtr="0">
            <a:normAutofit/>
          </a:bodyPr>
          <a:lstStyle>
            <a:lvl1pPr marL="0" marR="0" lvl="0" indent="0" algn="ctr" rtl="0">
              <a:spcBef>
                <a:spcPts val="480"/>
              </a:spcBef>
              <a:spcAft>
                <a:spcPts val="0"/>
              </a:spcAft>
              <a:buClr>
                <a:schemeClr val="accent2"/>
              </a:buClr>
              <a:buFont typeface="Noto Sans Symbols"/>
              <a:buNone/>
              <a:defRPr sz="2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ctr" rtl="0">
              <a:spcBef>
                <a:spcPts val="420"/>
              </a:spcBef>
              <a:spcAft>
                <a:spcPts val="0"/>
              </a:spcAft>
              <a:buClr>
                <a:schemeClr val="accent2"/>
              </a:buClr>
              <a:buFont typeface="Noto Sans Symbols"/>
              <a:buNone/>
              <a:defRPr sz="2100" b="0" i="0" u="none" strike="noStrike" cap="none">
                <a:solidFill>
                  <a:srgbClr val="888888"/>
                </a:solidFill>
                <a:latin typeface="Questrial"/>
                <a:ea typeface="Questrial"/>
                <a:cs typeface="Questrial"/>
                <a:sym typeface="Questrial"/>
              </a:defRPr>
            </a:lvl2pPr>
            <a:lvl3pPr marL="685639" marR="0" lvl="2" indent="-9364" algn="ctr"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3pPr>
            <a:lvl4pPr marL="1028459" marR="0" lvl="3" indent="-9284"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4pPr>
            <a:lvl5pPr marL="1371280" marR="0" lvl="4" indent="-9205"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5pPr>
            <a:lvl6pPr marL="1714100" marR="0" lvl="5" indent="-9124"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6919" marR="0" lvl="6" indent="-904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399739" marR="0" lvl="7" indent="-896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2557" marR="0" lvl="8" indent="-8882"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pic>
        <p:nvPicPr>
          <p:cNvPr id="15" name="Shape 27" descr="http://dese.mo.gov/comm/images/DESE-color.png">
            <a:extLst>
              <a:ext uri="{FF2B5EF4-FFF2-40B4-BE49-F238E27FC236}">
                <a16:creationId xmlns:a16="http://schemas.microsoft.com/office/drawing/2014/main" id="{0407C510-7494-4477-9427-9116715C8B0B}"/>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16" name="Picture 15">
            <a:extLst>
              <a:ext uri="{FF2B5EF4-FFF2-40B4-BE49-F238E27FC236}">
                <a16:creationId xmlns:a16="http://schemas.microsoft.com/office/drawing/2014/main" id="{8005D7C0-B61A-4FCA-B91A-25F82CA1D0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17" name="Picture 16">
            <a:extLst>
              <a:ext uri="{FF2B5EF4-FFF2-40B4-BE49-F238E27FC236}">
                <a16:creationId xmlns:a16="http://schemas.microsoft.com/office/drawing/2014/main" id="{73413890-2E1C-4897-A095-60A6334795B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18" name="Picture 17">
            <a:extLst>
              <a:ext uri="{FF2B5EF4-FFF2-40B4-BE49-F238E27FC236}">
                <a16:creationId xmlns:a16="http://schemas.microsoft.com/office/drawing/2014/main" id="{5F2ED2F1-A98E-4274-A230-EFE5D3153F4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pic>
        <p:nvPicPr>
          <p:cNvPr id="14" name="Shape 27" descr="http://dese.mo.gov/comm/images/DESE-color.png">
            <a:extLst>
              <a:ext uri="{FF2B5EF4-FFF2-40B4-BE49-F238E27FC236}">
                <a16:creationId xmlns:a16="http://schemas.microsoft.com/office/drawing/2014/main" id="{286F5D75-33A2-4704-A241-3B4198A25FCB}"/>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19" name="Picture 18">
            <a:extLst>
              <a:ext uri="{FF2B5EF4-FFF2-40B4-BE49-F238E27FC236}">
                <a16:creationId xmlns:a16="http://schemas.microsoft.com/office/drawing/2014/main" id="{745206BE-317E-456A-AE40-A628A16837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0" name="Picture 19">
            <a:extLst>
              <a:ext uri="{FF2B5EF4-FFF2-40B4-BE49-F238E27FC236}">
                <a16:creationId xmlns:a16="http://schemas.microsoft.com/office/drawing/2014/main" id="{CFB26F8E-1B37-46CF-A06E-3DCFCF4CEA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1" name="Picture 20">
            <a:extLst>
              <a:ext uri="{FF2B5EF4-FFF2-40B4-BE49-F238E27FC236}">
                <a16:creationId xmlns:a16="http://schemas.microsoft.com/office/drawing/2014/main" id="{5939F58B-867A-4A85-824C-CD85747985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sp>
        <p:nvSpPr>
          <p:cNvPr id="26" name="Rounded Rectangle 15">
            <a:extLst>
              <a:ext uri="{FF2B5EF4-FFF2-40B4-BE49-F238E27FC236}">
                <a16:creationId xmlns:a16="http://schemas.microsoft.com/office/drawing/2014/main" id="{F071F897-B4AD-4228-A0C7-64A12AD55E92}"/>
              </a:ext>
            </a:extLst>
          </p:cNvPr>
          <p:cNvSpPr/>
          <p:nvPr/>
        </p:nvSpPr>
        <p:spPr>
          <a:xfrm>
            <a:off x="7950193" y="114292"/>
            <a:ext cx="990616" cy="99061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27" name="Picture 26">
            <a:extLst>
              <a:ext uri="{FF2B5EF4-FFF2-40B4-BE49-F238E27FC236}">
                <a16:creationId xmlns:a16="http://schemas.microsoft.com/office/drawing/2014/main" id="{60D9050B-FC76-44D2-8593-2C0DC3EE78AE}"/>
              </a:ext>
            </a:extLst>
          </p:cNvPr>
          <p:cNvPicPr>
            <a:picLocks noChangeAspect="1"/>
          </p:cNvPicPr>
          <p:nvPr/>
        </p:nvPicPr>
        <p:blipFill>
          <a:blip r:embed="rId8"/>
          <a:stretch>
            <a:fillRect/>
          </a:stretch>
        </p:blipFill>
        <p:spPr>
          <a:xfrm>
            <a:off x="7964259" y="49367"/>
            <a:ext cx="990616" cy="1056657"/>
          </a:xfrm>
          <a:prstGeom prst="rect">
            <a:avLst/>
          </a:prstGeom>
        </p:spPr>
      </p:pic>
      <p:sp>
        <p:nvSpPr>
          <p:cNvPr id="22" name="Shape 25">
            <a:extLst>
              <a:ext uri="{FF2B5EF4-FFF2-40B4-BE49-F238E27FC236}">
                <a16:creationId xmlns:a16="http://schemas.microsoft.com/office/drawing/2014/main" id="{F45E8D4E-0D2D-4632-8FBB-7A7253B8D79B}"/>
              </a:ext>
            </a:extLst>
          </p:cNvPr>
          <p:cNvSpPr txBox="1"/>
          <p:nvPr/>
        </p:nvSpPr>
        <p:spPr>
          <a:xfrm>
            <a:off x="263646" y="5759255"/>
            <a:ext cx="8600954" cy="642862"/>
          </a:xfrm>
          <a:prstGeom prst="rect">
            <a:avLst/>
          </a:prstGeom>
          <a:noFill/>
          <a:ln>
            <a:noFill/>
          </a:ln>
        </p:spPr>
        <p:txBody>
          <a:bodyPr wrap="square" lIns="68550" tIns="34275" rIns="68550" bIns="34275" anchor="t" anchorCtr="0">
            <a:noAutofit/>
          </a:bodyPr>
          <a:lstStyle/>
          <a:p>
            <a:pPr marL="0" marR="0" lvl="0" indent="0" algn="just" rtl="0">
              <a:spcBef>
                <a:spcPts val="0"/>
              </a:spcBef>
              <a:spcAft>
                <a:spcPts val="0"/>
              </a:spcAft>
              <a:buSzPct val="25000"/>
              <a:buNone/>
            </a:pPr>
            <a:r>
              <a:rPr lang="en-US" sz="800" i="1" dirty="0">
                <a:solidFill>
                  <a:schemeClr val="bg1"/>
                </a:solidFill>
                <a:latin typeface="Tw Cen MT" panose="020B0602020104020603"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spTree>
    <p:extLst>
      <p:ext uri="{BB962C8B-B14F-4D97-AF65-F5344CB8AC3E}">
        <p14:creationId xmlns:p14="http://schemas.microsoft.com/office/powerpoint/2010/main" val="2137896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602191"/>
            <a:ext cx="8229600" cy="921809"/>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6" name="Shape 36"/>
          <p:cNvSpPr txBox="1">
            <a:spLocks noGrp="1"/>
          </p:cNvSpPr>
          <p:nvPr>
            <p:ph type="body" idx="1"/>
          </p:nvPr>
        </p:nvSpPr>
        <p:spPr>
          <a:xfrm>
            <a:off x="457202" y="1600203"/>
            <a:ext cx="4040187" cy="650874"/>
          </a:xfrm>
          <a:prstGeom prst="rect">
            <a:avLst/>
          </a:prstGeom>
          <a:noFill/>
          <a:ln>
            <a:noFill/>
          </a:ln>
        </p:spPr>
        <p:txBody>
          <a:bodyPr wrap="square" lIns="91425" tIns="91425" rIns="91425" bIns="91425" anchor="b" anchorCtr="0"/>
          <a:lstStyle>
            <a:lvl1pPr marL="0" marR="0" lvl="0" indent="0" algn="l" rtl="0">
              <a:spcBef>
                <a:spcPts val="360"/>
              </a:spcBef>
              <a:spcAft>
                <a:spcPts val="0"/>
              </a:spcAft>
              <a:buClr>
                <a:schemeClr val="accent2"/>
              </a:buClr>
              <a:buFont typeface="Noto Sans Symbols"/>
              <a:buNone/>
              <a:defRPr sz="18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300"/>
              </a:spcBef>
              <a:spcAft>
                <a:spcPts val="0"/>
              </a:spcAft>
              <a:buClr>
                <a:schemeClr val="accent2"/>
              </a:buClr>
              <a:buFont typeface="Noto Sans Symbols"/>
              <a:buNone/>
              <a:defRPr sz="1500" b="1" i="0" u="none" strike="noStrike" cap="none">
                <a:solidFill>
                  <a:schemeClr val="dk1"/>
                </a:solidFill>
                <a:latin typeface="Questrial"/>
                <a:ea typeface="Questrial"/>
                <a:cs typeface="Questrial"/>
                <a:sym typeface="Questrial"/>
              </a:defRPr>
            </a:lvl2pPr>
            <a:lvl3pPr marL="685639" marR="0" lvl="2" indent="-9364" algn="l" rtl="0">
              <a:spcBef>
                <a:spcPts val="270"/>
              </a:spcBef>
              <a:spcAft>
                <a:spcPts val="0"/>
              </a:spcAft>
              <a:buClr>
                <a:schemeClr val="accent2"/>
              </a:buClr>
              <a:buFont typeface="Noto Sans Symbols"/>
              <a:buNone/>
              <a:defRPr sz="1350" b="1" i="0" u="none" strike="noStrike" cap="none">
                <a:solidFill>
                  <a:schemeClr val="dk1"/>
                </a:solidFill>
                <a:latin typeface="Questrial"/>
                <a:ea typeface="Questrial"/>
                <a:cs typeface="Questrial"/>
                <a:sym typeface="Questrial"/>
              </a:defRPr>
            </a:lvl3pPr>
            <a:lvl4pPr marL="1028459" marR="0" lvl="3" indent="-9284"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4pPr>
            <a:lvl5pPr marL="1371280" marR="0" lvl="4" indent="-9205"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5pPr>
            <a:lvl6pPr marL="1714100" marR="0" lvl="5" indent="-9124"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6pPr>
            <a:lvl7pPr marL="2056919" marR="0" lvl="6" indent="-904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7pPr>
            <a:lvl8pPr marL="2399739" marR="0" lvl="7" indent="-896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8pPr>
            <a:lvl9pPr marL="2742557" marR="0" lvl="8" indent="-8882"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7" name="Shape 37"/>
          <p:cNvSpPr txBox="1">
            <a:spLocks noGrp="1"/>
          </p:cNvSpPr>
          <p:nvPr>
            <p:ph type="body" idx="2"/>
          </p:nvPr>
        </p:nvSpPr>
        <p:spPr>
          <a:xfrm>
            <a:off x="457202" y="2188269"/>
            <a:ext cx="4040187" cy="3679137"/>
          </a:xfrm>
          <a:prstGeom prst="rect">
            <a:avLst/>
          </a:prstGeom>
          <a:noFill/>
          <a:ln>
            <a:noFill/>
          </a:ln>
        </p:spPr>
        <p:txBody>
          <a:bodyPr wrap="square" lIns="91425" tIns="91425" rIns="91425" bIns="91425" anchor="t" anchorCtr="0"/>
          <a:lstStyle>
            <a:lvl1pPr marL="257115" marR="0" lvl="0" indent="-14281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28456"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2pPr>
            <a:lvl3pPr marL="857050" marR="0" lvl="2" indent="-9504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3pPr>
            <a:lvl4pPr marL="1199869" marR="0" lvl="3" indent="-10449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1542689" marR="0" lvl="4" indent="-10441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1885509" marR="0" lvl="5" indent="-10433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6pPr>
            <a:lvl7pPr marL="2228330" marR="0" lvl="6" indent="-104255"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7pPr>
            <a:lvl8pPr marL="2571149" marR="0" lvl="7" indent="-10417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8pPr>
            <a:lvl9pPr marL="2913969" marR="0" lvl="8" indent="-104093"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8" name="Shape 38"/>
          <p:cNvSpPr txBox="1">
            <a:spLocks noGrp="1"/>
          </p:cNvSpPr>
          <p:nvPr>
            <p:ph type="body" idx="3"/>
          </p:nvPr>
        </p:nvSpPr>
        <p:spPr>
          <a:xfrm>
            <a:off x="4645028" y="1600203"/>
            <a:ext cx="4041774" cy="650874"/>
          </a:xfrm>
          <a:prstGeom prst="rect">
            <a:avLst/>
          </a:prstGeom>
          <a:noFill/>
          <a:ln>
            <a:noFill/>
          </a:ln>
        </p:spPr>
        <p:txBody>
          <a:bodyPr wrap="square" lIns="91425" tIns="91425" rIns="91425" bIns="91425" anchor="b" anchorCtr="0"/>
          <a:lstStyle>
            <a:lvl1pPr marL="0" marR="0" lvl="0" indent="0" algn="l" rtl="0">
              <a:spcBef>
                <a:spcPts val="360"/>
              </a:spcBef>
              <a:spcAft>
                <a:spcPts val="0"/>
              </a:spcAft>
              <a:buClr>
                <a:schemeClr val="accent2"/>
              </a:buClr>
              <a:buFont typeface="Noto Sans Symbols"/>
              <a:buNone/>
              <a:defRPr sz="18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300"/>
              </a:spcBef>
              <a:spcAft>
                <a:spcPts val="0"/>
              </a:spcAft>
              <a:buClr>
                <a:schemeClr val="accent2"/>
              </a:buClr>
              <a:buFont typeface="Noto Sans Symbols"/>
              <a:buNone/>
              <a:defRPr sz="1500" b="1" i="0" u="none" strike="noStrike" cap="none">
                <a:solidFill>
                  <a:schemeClr val="dk1"/>
                </a:solidFill>
                <a:latin typeface="Questrial"/>
                <a:ea typeface="Questrial"/>
                <a:cs typeface="Questrial"/>
                <a:sym typeface="Questrial"/>
              </a:defRPr>
            </a:lvl2pPr>
            <a:lvl3pPr marL="685639" marR="0" lvl="2" indent="-9364" algn="l" rtl="0">
              <a:spcBef>
                <a:spcPts val="270"/>
              </a:spcBef>
              <a:spcAft>
                <a:spcPts val="0"/>
              </a:spcAft>
              <a:buClr>
                <a:schemeClr val="accent2"/>
              </a:buClr>
              <a:buFont typeface="Noto Sans Symbols"/>
              <a:buNone/>
              <a:defRPr sz="1350" b="1" i="0" u="none" strike="noStrike" cap="none">
                <a:solidFill>
                  <a:schemeClr val="dk1"/>
                </a:solidFill>
                <a:latin typeface="Questrial"/>
                <a:ea typeface="Questrial"/>
                <a:cs typeface="Questrial"/>
                <a:sym typeface="Questrial"/>
              </a:defRPr>
            </a:lvl3pPr>
            <a:lvl4pPr marL="1028459" marR="0" lvl="3" indent="-9284"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4pPr>
            <a:lvl5pPr marL="1371280" marR="0" lvl="4" indent="-9205"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5pPr>
            <a:lvl6pPr marL="1714100" marR="0" lvl="5" indent="-9124"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6pPr>
            <a:lvl7pPr marL="2056919" marR="0" lvl="6" indent="-904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7pPr>
            <a:lvl8pPr marL="2399739" marR="0" lvl="7" indent="-896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8pPr>
            <a:lvl9pPr marL="2742557" marR="0" lvl="8" indent="-8882"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9" name="Shape 39"/>
          <p:cNvSpPr txBox="1">
            <a:spLocks noGrp="1"/>
          </p:cNvSpPr>
          <p:nvPr>
            <p:ph type="body" idx="4"/>
          </p:nvPr>
        </p:nvSpPr>
        <p:spPr>
          <a:xfrm>
            <a:off x="4645028" y="2188269"/>
            <a:ext cx="4041774" cy="3679137"/>
          </a:xfrm>
          <a:prstGeom prst="rect">
            <a:avLst/>
          </a:prstGeom>
          <a:noFill/>
          <a:ln>
            <a:noFill/>
          </a:ln>
        </p:spPr>
        <p:txBody>
          <a:bodyPr wrap="square" lIns="91425" tIns="91425" rIns="91425" bIns="91425" anchor="t" anchorCtr="0"/>
          <a:lstStyle>
            <a:lvl1pPr marL="257115" marR="0" lvl="0" indent="-14281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28456"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2pPr>
            <a:lvl3pPr marL="857050" marR="0" lvl="2" indent="-9504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3pPr>
            <a:lvl4pPr marL="1199869" marR="0" lvl="3" indent="-10449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1542689" marR="0" lvl="4" indent="-10441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1885509" marR="0" lvl="5" indent="-10433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6pPr>
            <a:lvl7pPr marL="2228330" marR="0" lvl="6" indent="-104255"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7pPr>
            <a:lvl8pPr marL="2571149" marR="0" lvl="7" indent="-10417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8pPr>
            <a:lvl9pPr marL="2913969" marR="0" lvl="8" indent="-104093"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7374611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2906719"/>
            <a:ext cx="7772400" cy="286226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40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Tree>
    <p:extLst>
      <p:ext uri="{BB962C8B-B14F-4D97-AF65-F5344CB8AC3E}">
        <p14:creationId xmlns:p14="http://schemas.microsoft.com/office/powerpoint/2010/main" val="1368474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4406903"/>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4" name="Shape 44"/>
          <p:cNvSpPr txBox="1">
            <a:spLocks noGrp="1"/>
          </p:cNvSpPr>
          <p:nvPr>
            <p:ph type="body" idx="1"/>
          </p:nvPr>
        </p:nvSpPr>
        <p:spPr>
          <a:xfrm>
            <a:off x="722312" y="2906718"/>
            <a:ext cx="7772400" cy="1500187"/>
          </a:xfrm>
          <a:prstGeom prst="rect">
            <a:avLst/>
          </a:prstGeom>
          <a:noFill/>
          <a:ln>
            <a:noFill/>
          </a:ln>
        </p:spPr>
        <p:txBody>
          <a:bodyPr wrap="square" lIns="91425" tIns="91425" rIns="91425" bIns="91425" anchor="b" anchorCtr="0"/>
          <a:lstStyle>
            <a:lvl1pPr marL="0" marR="0" lvl="0" indent="0" algn="l" rtl="0">
              <a:spcBef>
                <a:spcPts val="300"/>
              </a:spcBef>
              <a:spcAft>
                <a:spcPts val="0"/>
              </a:spcAft>
              <a:buClr>
                <a:schemeClr val="accent2"/>
              </a:buClr>
              <a:buFont typeface="Noto Sans Symbols"/>
              <a:buNone/>
              <a:defRPr sz="1500" b="0" i="0" u="none" strike="noStrike" cap="none">
                <a:solidFill>
                  <a:srgbClr val="888888"/>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270"/>
              </a:spcBef>
              <a:spcAft>
                <a:spcPts val="0"/>
              </a:spcAft>
              <a:buClr>
                <a:schemeClr val="accent2"/>
              </a:buClr>
              <a:buFont typeface="Noto Sans Symbols"/>
              <a:buNone/>
              <a:defRPr sz="1350" b="0" i="0" u="none" strike="noStrike" cap="none">
                <a:solidFill>
                  <a:srgbClr val="888888"/>
                </a:solidFill>
                <a:latin typeface="Questrial"/>
                <a:ea typeface="Questrial"/>
                <a:cs typeface="Questrial"/>
                <a:sym typeface="Questrial"/>
              </a:defRPr>
            </a:lvl2pPr>
            <a:lvl3pPr marL="685639" marR="0" lvl="2" indent="-9364" algn="l" rtl="0">
              <a:spcBef>
                <a:spcPts val="240"/>
              </a:spcBef>
              <a:spcAft>
                <a:spcPts val="0"/>
              </a:spcAft>
              <a:buClr>
                <a:schemeClr val="accent2"/>
              </a:buClr>
              <a:buFont typeface="Noto Sans Symbols"/>
              <a:buNone/>
              <a:defRPr sz="1200" b="0" i="0" u="none" strike="noStrike" cap="none">
                <a:solidFill>
                  <a:srgbClr val="888888"/>
                </a:solidFill>
                <a:latin typeface="Questrial"/>
                <a:ea typeface="Questrial"/>
                <a:cs typeface="Questrial"/>
                <a:sym typeface="Questrial"/>
              </a:defRPr>
            </a:lvl3pPr>
            <a:lvl4pPr marL="1028459" marR="0" lvl="3" indent="-9284" algn="l" rtl="0">
              <a:spcBef>
                <a:spcPts val="210"/>
              </a:spcBef>
              <a:spcAft>
                <a:spcPts val="0"/>
              </a:spcAft>
              <a:buClr>
                <a:schemeClr val="accent2"/>
              </a:buClr>
              <a:buFont typeface="Noto Sans Symbols"/>
              <a:buNone/>
              <a:defRPr sz="1050" b="0" i="0" u="none" strike="noStrike" cap="none">
                <a:solidFill>
                  <a:srgbClr val="888888"/>
                </a:solidFill>
                <a:latin typeface="Questrial"/>
                <a:ea typeface="Questrial"/>
                <a:cs typeface="Questrial"/>
                <a:sym typeface="Questrial"/>
              </a:defRPr>
            </a:lvl4pPr>
            <a:lvl5pPr marL="1371280" marR="0" lvl="4" indent="-9205" algn="l" rtl="0">
              <a:spcBef>
                <a:spcPts val="210"/>
              </a:spcBef>
              <a:spcAft>
                <a:spcPts val="0"/>
              </a:spcAft>
              <a:buClr>
                <a:schemeClr val="accent2"/>
              </a:buClr>
              <a:buFont typeface="Noto Sans Symbols"/>
              <a:buNone/>
              <a:defRPr sz="1050" b="0" i="0" u="none" strike="noStrike" cap="none">
                <a:solidFill>
                  <a:srgbClr val="888888"/>
                </a:solidFill>
                <a:latin typeface="Questrial"/>
                <a:ea typeface="Questrial"/>
                <a:cs typeface="Questrial"/>
                <a:sym typeface="Questrial"/>
              </a:defRPr>
            </a:lvl5pPr>
            <a:lvl6pPr marL="1714100" marR="0" lvl="5" indent="-9124"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6pPr>
            <a:lvl7pPr marL="2056919" marR="0" lvl="6" indent="-9043"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7pPr>
            <a:lvl8pPr marL="2399739" marR="0" lvl="7" indent="-8963"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8pPr>
            <a:lvl9pPr marL="2742557" marR="0" lvl="8" indent="-8882"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8302907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7" name="Shape 47"/>
          <p:cNvSpPr txBox="1">
            <a:spLocks noGrp="1"/>
          </p:cNvSpPr>
          <p:nvPr>
            <p:ph type="body" idx="1"/>
          </p:nvPr>
        </p:nvSpPr>
        <p:spPr>
          <a:xfrm>
            <a:off x="457201" y="1600206"/>
            <a:ext cx="4038599" cy="4190997"/>
          </a:xfrm>
          <a:prstGeom prst="rect">
            <a:avLst/>
          </a:prstGeom>
          <a:noFill/>
          <a:ln>
            <a:noFill/>
          </a:ln>
        </p:spPr>
        <p:txBody>
          <a:bodyPr wrap="square" lIns="91425" tIns="91425" rIns="91425" bIns="91425" anchor="t" anchorCtr="0"/>
          <a:lstStyle>
            <a:lvl1pPr marL="257115" marR="0" lvl="0" indent="-123764" algn="l" rtl="0">
              <a:spcBef>
                <a:spcPts val="420"/>
              </a:spcBef>
              <a:spcAft>
                <a:spcPts val="0"/>
              </a:spcAft>
              <a:buClr>
                <a:schemeClr val="accent2"/>
              </a:buClr>
              <a:buSzPct val="100000"/>
              <a:buFont typeface="Noto Sans Symbols"/>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09406"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2pPr>
            <a:lvl3pPr marL="857050" marR="0" lvl="2" indent="-8552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3pPr>
            <a:lvl4pPr marL="1199869" marR="0" lvl="3" indent="-9496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4pPr>
            <a:lvl5pPr marL="1542689" marR="0" lvl="4" indent="-9488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5pPr>
            <a:lvl6pPr marL="1885509" marR="0" lvl="5" indent="-9480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330" marR="0" lvl="6" indent="-94730"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149" marR="0" lvl="7" indent="-9464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3969" marR="0" lvl="8" indent="-94568"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48" name="Shape 48"/>
          <p:cNvSpPr txBox="1">
            <a:spLocks noGrp="1"/>
          </p:cNvSpPr>
          <p:nvPr>
            <p:ph type="body" idx="2"/>
          </p:nvPr>
        </p:nvSpPr>
        <p:spPr>
          <a:xfrm>
            <a:off x="4648201" y="1600206"/>
            <a:ext cx="4038599" cy="4190997"/>
          </a:xfrm>
          <a:prstGeom prst="rect">
            <a:avLst/>
          </a:prstGeom>
          <a:noFill/>
          <a:ln>
            <a:noFill/>
          </a:ln>
        </p:spPr>
        <p:txBody>
          <a:bodyPr wrap="square" lIns="91425" tIns="91425" rIns="91425" bIns="91425" anchor="t" anchorCtr="0"/>
          <a:lstStyle>
            <a:lvl1pPr marL="257115" marR="0" lvl="0" indent="-123764" algn="l" rtl="0">
              <a:spcBef>
                <a:spcPts val="420"/>
              </a:spcBef>
              <a:spcAft>
                <a:spcPts val="0"/>
              </a:spcAft>
              <a:buClr>
                <a:schemeClr val="accent2"/>
              </a:buClr>
              <a:buSzPct val="100000"/>
              <a:buFont typeface="Noto Sans Symbols"/>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09406"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2pPr>
            <a:lvl3pPr marL="857050" marR="0" lvl="2" indent="-8552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3pPr>
            <a:lvl4pPr marL="1199869" marR="0" lvl="3" indent="-9496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4pPr>
            <a:lvl5pPr marL="1542689" marR="0" lvl="4" indent="-9488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5pPr>
            <a:lvl6pPr marL="1885509" marR="0" lvl="5" indent="-9480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330" marR="0" lvl="6" indent="-94730"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149" marR="0" lvl="7" indent="-9464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3969" marR="0" lvl="8" indent="-94568"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242038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655639"/>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Tree>
    <p:extLst>
      <p:ext uri="{BB962C8B-B14F-4D97-AF65-F5344CB8AC3E}">
        <p14:creationId xmlns:p14="http://schemas.microsoft.com/office/powerpoint/2010/main" val="2342091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5" y="685802"/>
            <a:ext cx="3008313" cy="749299"/>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5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53" name="Shape 53"/>
          <p:cNvSpPr txBox="1">
            <a:spLocks noGrp="1"/>
          </p:cNvSpPr>
          <p:nvPr>
            <p:ph type="body" idx="1"/>
          </p:nvPr>
        </p:nvSpPr>
        <p:spPr>
          <a:xfrm>
            <a:off x="3575054" y="685802"/>
            <a:ext cx="5111751" cy="5105401"/>
          </a:xfrm>
          <a:prstGeom prst="rect">
            <a:avLst/>
          </a:prstGeom>
          <a:noFill/>
          <a:ln>
            <a:noFill/>
          </a:ln>
        </p:spPr>
        <p:txBody>
          <a:bodyPr wrap="square" lIns="91425" tIns="91425" rIns="91425" bIns="91425" anchor="t" anchorCtr="0"/>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54" name="Shape 54"/>
          <p:cNvSpPr txBox="1">
            <a:spLocks noGrp="1"/>
          </p:cNvSpPr>
          <p:nvPr>
            <p:ph type="body" idx="2"/>
          </p:nvPr>
        </p:nvSpPr>
        <p:spPr>
          <a:xfrm>
            <a:off x="457205" y="1435103"/>
            <a:ext cx="3008313" cy="4356098"/>
          </a:xfrm>
          <a:prstGeom prst="rect">
            <a:avLst/>
          </a:prstGeom>
          <a:noFill/>
          <a:ln>
            <a:noFill/>
          </a:ln>
        </p:spPr>
        <p:txBody>
          <a:bodyPr wrap="square" lIns="91425" tIns="91425" rIns="91425" bIns="91425" anchor="t" anchorCtr="0"/>
          <a:lstStyle>
            <a:lvl1pPr marL="0" marR="0" lvl="0" indent="0" algn="l" rtl="0">
              <a:spcBef>
                <a:spcPts val="210"/>
              </a:spcBef>
              <a:spcAft>
                <a:spcPts val="0"/>
              </a:spcAft>
              <a:buClr>
                <a:schemeClr val="accent2"/>
              </a:buClr>
              <a:buFont typeface="Noto Sans Symbols"/>
              <a:buNone/>
              <a:defRPr sz="105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2pPr>
            <a:lvl3pPr marL="685639" marR="0" lvl="2" indent="-9364" algn="l" rtl="0">
              <a:spcBef>
                <a:spcPts val="150"/>
              </a:spcBef>
              <a:spcAft>
                <a:spcPts val="0"/>
              </a:spcAft>
              <a:buClr>
                <a:schemeClr val="accent2"/>
              </a:buClr>
              <a:buFont typeface="Noto Sans Symbols"/>
              <a:buNone/>
              <a:defRPr sz="750" b="0" i="0" u="none" strike="noStrike" cap="none">
                <a:solidFill>
                  <a:schemeClr val="dk1"/>
                </a:solidFill>
                <a:latin typeface="Questrial"/>
                <a:ea typeface="Questrial"/>
                <a:cs typeface="Questrial"/>
                <a:sym typeface="Questrial"/>
              </a:defRPr>
            </a:lvl3pPr>
            <a:lvl4pPr marL="1028459" marR="0" lvl="3" indent="-9284"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4pPr>
            <a:lvl5pPr marL="1371280" marR="0" lvl="4" indent="-9205"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5pPr>
            <a:lvl6pPr marL="1714100" marR="0" lvl="5" indent="-9124"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6919" marR="0" lvl="6" indent="-904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399739" marR="0" lvl="7" indent="-896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2557" marR="0" lvl="8" indent="-8882"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2082854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9" y="4800603"/>
            <a:ext cx="5486399" cy="566737"/>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5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57" name="Shape 57"/>
          <p:cNvSpPr>
            <a:spLocks noGrp="1"/>
          </p:cNvSpPr>
          <p:nvPr>
            <p:ph type="pic" idx="2"/>
          </p:nvPr>
        </p:nvSpPr>
        <p:spPr>
          <a:xfrm>
            <a:off x="1792289" y="685800"/>
            <a:ext cx="5486399" cy="4041774"/>
          </a:xfrm>
          <a:prstGeom prst="rect">
            <a:avLst/>
          </a:prstGeom>
          <a:noFill/>
          <a:ln>
            <a:noFill/>
          </a:ln>
        </p:spPr>
        <p:txBody>
          <a:bodyPr wrap="square" lIns="91425" tIns="91425" rIns="91425" bIns="91425" anchor="t" anchorCtr="0"/>
          <a:lstStyle>
            <a:lvl1pPr marL="0" marR="0" lvl="0" indent="0" algn="l" rtl="0">
              <a:spcBef>
                <a:spcPts val="480"/>
              </a:spcBef>
              <a:spcAft>
                <a:spcPts val="0"/>
              </a:spcAft>
              <a:buClr>
                <a:schemeClr val="accent2"/>
              </a:buClr>
              <a:buFont typeface="Noto Sans Symbols"/>
              <a:buNone/>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420"/>
              </a:spcBef>
              <a:spcAft>
                <a:spcPts val="0"/>
              </a:spcAft>
              <a:buClr>
                <a:schemeClr val="accent2"/>
              </a:buClr>
              <a:buFont typeface="Noto Sans Symbols"/>
              <a:buNone/>
              <a:defRPr sz="2100" b="0" i="0" u="none" strike="noStrike" cap="none">
                <a:solidFill>
                  <a:schemeClr val="dk1"/>
                </a:solidFill>
                <a:latin typeface="Questrial"/>
                <a:ea typeface="Questrial"/>
                <a:cs typeface="Questrial"/>
                <a:sym typeface="Questrial"/>
              </a:defRPr>
            </a:lvl2pPr>
            <a:lvl3pPr marL="685639" marR="0" lvl="2" indent="-9364" algn="l" rtl="0">
              <a:spcBef>
                <a:spcPts val="360"/>
              </a:spcBef>
              <a:spcAft>
                <a:spcPts val="0"/>
              </a:spcAft>
              <a:buClr>
                <a:schemeClr val="accent2"/>
              </a:buClr>
              <a:buFont typeface="Noto Sans Symbols"/>
              <a:buNone/>
              <a:defRPr sz="1800" b="0" i="0" u="none" strike="noStrike" cap="none">
                <a:solidFill>
                  <a:schemeClr val="dk1"/>
                </a:solidFill>
                <a:latin typeface="Questrial"/>
                <a:ea typeface="Questrial"/>
                <a:cs typeface="Questrial"/>
                <a:sym typeface="Questrial"/>
              </a:defRPr>
            </a:lvl3pPr>
            <a:lvl4pPr marL="1028459" marR="0" lvl="3" indent="-9284" algn="l" rtl="0">
              <a:spcBef>
                <a:spcPts val="300"/>
              </a:spcBef>
              <a:spcAft>
                <a:spcPts val="0"/>
              </a:spcAft>
              <a:buClr>
                <a:schemeClr val="accent2"/>
              </a:buClr>
              <a:buFont typeface="Noto Sans Symbols"/>
              <a:buNone/>
              <a:defRPr sz="1500" b="0" i="0" u="none" strike="noStrike" cap="none">
                <a:solidFill>
                  <a:schemeClr val="dk1"/>
                </a:solidFill>
                <a:latin typeface="Questrial"/>
                <a:ea typeface="Questrial"/>
                <a:cs typeface="Questrial"/>
                <a:sym typeface="Questrial"/>
              </a:defRPr>
            </a:lvl4pPr>
            <a:lvl5pPr marL="1371280" marR="0" lvl="4" indent="-9205" algn="l" rtl="0">
              <a:spcBef>
                <a:spcPts val="300"/>
              </a:spcBef>
              <a:spcAft>
                <a:spcPts val="0"/>
              </a:spcAft>
              <a:buClr>
                <a:schemeClr val="accent2"/>
              </a:buClr>
              <a:buFont typeface="Noto Sans Symbols"/>
              <a:buNone/>
              <a:defRPr sz="1500" b="0" i="0" u="none" strike="noStrike" cap="none">
                <a:solidFill>
                  <a:schemeClr val="dk1"/>
                </a:solidFill>
                <a:latin typeface="Questrial"/>
                <a:ea typeface="Questrial"/>
                <a:cs typeface="Questrial"/>
                <a:sym typeface="Questrial"/>
              </a:defRPr>
            </a:lvl5pPr>
            <a:lvl6pPr marL="1714100" marR="0" lvl="5" indent="-9124"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6pPr>
            <a:lvl7pPr marL="2056919" marR="0" lvl="6" indent="-9043"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7pPr>
            <a:lvl8pPr marL="2399739" marR="0" lvl="7" indent="-8963"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8pPr>
            <a:lvl9pPr marL="2742557" marR="0" lvl="8" indent="-8882"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58" name="Shape 58"/>
          <p:cNvSpPr txBox="1">
            <a:spLocks noGrp="1"/>
          </p:cNvSpPr>
          <p:nvPr>
            <p:ph type="body" idx="1"/>
          </p:nvPr>
        </p:nvSpPr>
        <p:spPr>
          <a:xfrm>
            <a:off x="1792289" y="5367341"/>
            <a:ext cx="5486399" cy="500060"/>
          </a:xfrm>
          <a:prstGeom prst="rect">
            <a:avLst/>
          </a:prstGeom>
          <a:noFill/>
          <a:ln>
            <a:noFill/>
          </a:ln>
        </p:spPr>
        <p:txBody>
          <a:bodyPr wrap="square" lIns="91425" tIns="91425" rIns="91425" bIns="91425" anchor="t" anchorCtr="0"/>
          <a:lstStyle>
            <a:lvl1pPr marL="0" marR="0" lvl="0" indent="0" algn="l" rtl="0">
              <a:spcBef>
                <a:spcPts val="210"/>
              </a:spcBef>
              <a:spcAft>
                <a:spcPts val="0"/>
              </a:spcAft>
              <a:buClr>
                <a:schemeClr val="accent2"/>
              </a:buClr>
              <a:buFont typeface="Noto Sans Symbols"/>
              <a:buNone/>
              <a:defRPr sz="105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2pPr>
            <a:lvl3pPr marL="685639" marR="0" lvl="2" indent="-9364" algn="l" rtl="0">
              <a:spcBef>
                <a:spcPts val="150"/>
              </a:spcBef>
              <a:spcAft>
                <a:spcPts val="0"/>
              </a:spcAft>
              <a:buClr>
                <a:schemeClr val="accent2"/>
              </a:buClr>
              <a:buFont typeface="Noto Sans Symbols"/>
              <a:buNone/>
              <a:defRPr sz="750" b="0" i="0" u="none" strike="noStrike" cap="none">
                <a:solidFill>
                  <a:schemeClr val="dk1"/>
                </a:solidFill>
                <a:latin typeface="Questrial"/>
                <a:ea typeface="Questrial"/>
                <a:cs typeface="Questrial"/>
                <a:sym typeface="Questrial"/>
              </a:defRPr>
            </a:lvl3pPr>
            <a:lvl4pPr marL="1028459" marR="0" lvl="3" indent="-9284"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4pPr>
            <a:lvl5pPr marL="1371280" marR="0" lvl="4" indent="-9205"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5pPr>
            <a:lvl6pPr marL="1714100" marR="0" lvl="5" indent="-9124"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6919" marR="0" lvl="6" indent="-904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399739" marR="0" lvl="7" indent="-896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2557" marR="0" lvl="8" indent="-8882"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8392159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33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61" name="Shape 61"/>
          <p:cNvSpPr txBox="1">
            <a:spLocks noGrp="1"/>
          </p:cNvSpPr>
          <p:nvPr>
            <p:ph type="body" idx="1"/>
          </p:nvPr>
        </p:nvSpPr>
        <p:spPr>
          <a:xfrm rot="5400000">
            <a:off x="2552701" y="-266698"/>
            <a:ext cx="4038597" cy="8229600"/>
          </a:xfrm>
          <a:prstGeom prst="rect">
            <a:avLst/>
          </a:prstGeom>
          <a:noFill/>
          <a:ln>
            <a:noFill/>
          </a:ln>
        </p:spPr>
        <p:txBody>
          <a:bodyPr wrap="square" lIns="91425" tIns="91425" rIns="91425" bIns="91425" anchor="t" anchorCtr="0"/>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4174759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3450981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6D6C-4204-48E2-AF11-5410113F4E09}"/>
              </a:ext>
            </a:extLst>
          </p:cNvPr>
          <p:cNvSpPr>
            <a:spLocks noGrp="1"/>
          </p:cNvSpPr>
          <p:nvPr>
            <p:ph type="title" hasCustomPrompt="1"/>
          </p:nvPr>
        </p:nvSpPr>
        <p:spPr>
          <a:xfrm>
            <a:off x="628650" y="1481667"/>
            <a:ext cx="7886700" cy="2743199"/>
          </a:xfrm>
          <a:prstGeom prst="rect">
            <a:avLst/>
          </a:prstGeom>
        </p:spPr>
        <p:txBody>
          <a:bodyPr/>
          <a:lstStyle>
            <a:lvl1pPr>
              <a:defRPr sz="2800"/>
            </a:lvl1pPr>
          </a:lstStyle>
          <a:p>
            <a:r>
              <a:rPr lang="en-US" dirty="0"/>
              <a:t>Click to edit Master Quote</a:t>
            </a:r>
          </a:p>
        </p:txBody>
      </p:sp>
    </p:spTree>
    <p:extLst>
      <p:ext uri="{BB962C8B-B14F-4D97-AF65-F5344CB8AC3E}">
        <p14:creationId xmlns:p14="http://schemas.microsoft.com/office/powerpoint/2010/main" val="1046121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rot="5400000">
            <a:off x="5029201" y="2209800"/>
            <a:ext cx="5257799" cy="20574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33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a:p>
        </p:txBody>
      </p:sp>
      <p:sp>
        <p:nvSpPr>
          <p:cNvPr id="64" name="Shape 64"/>
          <p:cNvSpPr txBox="1">
            <a:spLocks noGrp="1"/>
          </p:cNvSpPr>
          <p:nvPr>
            <p:ph type="body" idx="1"/>
          </p:nvPr>
        </p:nvSpPr>
        <p:spPr>
          <a:xfrm rot="5400000">
            <a:off x="838199" y="228602"/>
            <a:ext cx="5257800" cy="6019799"/>
          </a:xfrm>
          <a:prstGeom prst="rect">
            <a:avLst/>
          </a:prstGeom>
          <a:noFill/>
          <a:ln>
            <a:noFill/>
          </a:ln>
        </p:spPr>
        <p:txBody>
          <a:bodyPr wrap="square" lIns="91425" tIns="91425" rIns="91425" bIns="91425" anchor="t" anchorCtr="0"/>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2339956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1" name="Shape 31"/>
          <p:cNvSpPr/>
          <p:nvPr/>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1" y="3217448"/>
            <a:ext cx="6400799" cy="1752600"/>
          </a:xfrm>
          <a:prstGeom prst="rect">
            <a:avLst/>
          </a:prstGeom>
          <a:noFill/>
          <a:ln>
            <a:noFill/>
          </a:ln>
        </p:spPr>
        <p:txBody>
          <a:bodyPr wrap="square" lIns="91425" tIns="91425" rIns="91425" bIns="91425" anchor="t" anchorCtr="0">
            <a:normAutofit/>
          </a:bodyPr>
          <a:lstStyle>
            <a:lvl1pPr marL="0" marR="0" lvl="0" indent="0" algn="ctr" rtl="0">
              <a:spcBef>
                <a:spcPts val="480"/>
              </a:spcBef>
              <a:spcAft>
                <a:spcPts val="0"/>
              </a:spcAft>
              <a:buClr>
                <a:schemeClr val="accent2"/>
              </a:buClr>
              <a:buFont typeface="Noto Sans Symbols"/>
              <a:buNone/>
              <a:defRPr sz="36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ctr" rtl="0">
              <a:spcBef>
                <a:spcPts val="420"/>
              </a:spcBef>
              <a:spcAft>
                <a:spcPts val="0"/>
              </a:spcAft>
              <a:buClr>
                <a:schemeClr val="accent2"/>
              </a:buClr>
              <a:buFont typeface="Noto Sans Symbols"/>
              <a:buNone/>
              <a:defRPr sz="2100" b="0" i="0" u="none" strike="noStrike" cap="none">
                <a:solidFill>
                  <a:srgbClr val="888888"/>
                </a:solidFill>
                <a:latin typeface="Questrial"/>
                <a:ea typeface="Questrial"/>
                <a:cs typeface="Questrial"/>
                <a:sym typeface="Questrial"/>
              </a:defRPr>
            </a:lvl2pPr>
            <a:lvl3pPr marL="685639" marR="0" lvl="2" indent="-9364" algn="ctr"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3pPr>
            <a:lvl4pPr marL="1028459" marR="0" lvl="3" indent="-9284"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4pPr>
            <a:lvl5pPr marL="1371280" marR="0" lvl="4" indent="-9205"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5pPr>
            <a:lvl6pPr marL="1714100" marR="0" lvl="5" indent="-9124"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6919" marR="0" lvl="6" indent="-904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399739" marR="0" lvl="7" indent="-896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2557" marR="0" lvl="8" indent="-8882"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grpSp>
        <p:nvGrpSpPr>
          <p:cNvPr id="12" name="Group 11"/>
          <p:cNvGrpSpPr/>
          <p:nvPr/>
        </p:nvGrpSpPr>
        <p:grpSpPr>
          <a:xfrm>
            <a:off x="7827554" y="-8347"/>
            <a:ext cx="1235893" cy="1235893"/>
            <a:chOff x="-1985468" y="3313226"/>
            <a:chExt cx="924615" cy="924615"/>
          </a:xfrm>
        </p:grpSpPr>
        <p:sp>
          <p:nvSpPr>
            <p:cNvPr id="14" name="Rounded Rectangle 13"/>
            <p:cNvSpPr/>
            <p:nvPr/>
          </p:nvSpPr>
          <p:spPr>
            <a:xfrm>
              <a:off x="-1893718" y="3404977"/>
              <a:ext cx="741115" cy="74111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8" name="Picture 1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85468" y="3313226"/>
              <a:ext cx="924615" cy="924615"/>
            </a:xfrm>
            <a:prstGeom prst="rect">
              <a:avLst/>
            </a:prstGeom>
          </p:spPr>
        </p:pic>
      </p:grpSp>
      <p:pic>
        <p:nvPicPr>
          <p:cNvPr id="19" name="Shape 27" descr="http://dese.mo.gov/comm/images/DESE-color.png">
            <a:extLst>
              <a:ext uri="{FF2B5EF4-FFF2-40B4-BE49-F238E27FC236}">
                <a16:creationId xmlns:a16="http://schemas.microsoft.com/office/drawing/2014/main" id="{D4FCCFFA-E1E2-45AB-A307-8BCC93AF5F2D}"/>
              </a:ext>
            </a:extLst>
          </p:cNvPr>
          <p:cNvPicPr preferRelativeResize="0"/>
          <p:nvPr/>
        </p:nvPicPr>
        <p:blipFill rotWithShape="1">
          <a:blip r:embed="rId3">
            <a:alphaModFix/>
          </a:blip>
          <a:srcRect/>
          <a:stretch/>
        </p:blipFill>
        <p:spPr>
          <a:xfrm>
            <a:off x="155148" y="6137413"/>
            <a:ext cx="1652975" cy="596785"/>
          </a:xfrm>
          <a:prstGeom prst="rect">
            <a:avLst/>
          </a:prstGeom>
          <a:noFill/>
          <a:ln>
            <a:noFill/>
          </a:ln>
        </p:spPr>
      </p:pic>
      <p:pic>
        <p:nvPicPr>
          <p:cNvPr id="20" name="Picture 19">
            <a:extLst>
              <a:ext uri="{FF2B5EF4-FFF2-40B4-BE49-F238E27FC236}">
                <a16:creationId xmlns:a16="http://schemas.microsoft.com/office/drawing/2014/main" id="{68081AE0-655D-474B-A4AD-AA3F6D8D7F9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1" name="Picture 20">
            <a:extLst>
              <a:ext uri="{FF2B5EF4-FFF2-40B4-BE49-F238E27FC236}">
                <a16:creationId xmlns:a16="http://schemas.microsoft.com/office/drawing/2014/main" id="{394031AD-F17D-4A65-8763-C2ABD9D2DF8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2" name="Picture 21">
            <a:extLst>
              <a:ext uri="{FF2B5EF4-FFF2-40B4-BE49-F238E27FC236}">
                <a16:creationId xmlns:a16="http://schemas.microsoft.com/office/drawing/2014/main" id="{D0362EF2-6A51-4E15-B364-530A06DE718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spTree>
    <p:extLst>
      <p:ext uri="{BB962C8B-B14F-4D97-AF65-F5344CB8AC3E}">
        <p14:creationId xmlns:p14="http://schemas.microsoft.com/office/powerpoint/2010/main" val="5780130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hecklis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Tree>
    <p:extLst>
      <p:ext uri="{BB962C8B-B14F-4D97-AF65-F5344CB8AC3E}">
        <p14:creationId xmlns:p14="http://schemas.microsoft.com/office/powerpoint/2010/main" val="2973799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40691912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9810231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8972781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7387187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1869B7-C055-44E0-B080-24414D7344AC}" type="datetimeFigureOut">
              <a:rPr lang="en-US" smtClean="0"/>
              <a:t>9/1/2022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8124199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1869B7-C055-44E0-B080-24414D7344AC}" type="datetimeFigureOut">
              <a:rPr lang="en-US" smtClean="0"/>
              <a:t>9/1/2022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040504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28" name="Shape 28"/>
          <p:cNvSpPr txBox="1"/>
          <p:nvPr/>
        </p:nvSpPr>
        <p:spPr>
          <a:xfrm>
            <a:off x="0" y="152400"/>
            <a:ext cx="9144000" cy="369310"/>
          </a:xfrm>
          <a:prstGeom prst="rect">
            <a:avLst/>
          </a:prstGeom>
          <a:noFill/>
          <a:ln>
            <a:noFill/>
          </a:ln>
        </p:spPr>
        <p:txBody>
          <a:bodyPr wrap="square" lIns="68550" tIns="34275" rIns="68550" bIns="34275" anchor="t" anchorCtr="0">
            <a:noAutofit/>
          </a:bodyPr>
          <a:lstStyle/>
          <a:p>
            <a:pPr marL="0" marR="0" lvl="0" indent="0" algn="ctr" rtl="0">
              <a:spcBef>
                <a:spcPts val="0"/>
              </a:spcBef>
              <a:spcAft>
                <a:spcPts val="0"/>
              </a:spcAft>
              <a:buSzPct val="25000"/>
              <a:buNone/>
            </a:pPr>
            <a:r>
              <a:rPr lang="en-US" sz="1350" b="1" i="1" dirty="0">
                <a:solidFill>
                  <a:schemeClr val="lt1"/>
                </a:solidFill>
                <a:latin typeface="Tw Cen MT" panose="020B0602020104020603" pitchFamily="34" charset="0"/>
                <a:ea typeface="Arial Narrow"/>
                <a:cs typeface="Arial Narrow"/>
                <a:sym typeface="Arial Narrow"/>
              </a:rPr>
              <a:t>Professional Development to Practice</a:t>
            </a: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3" name="Shape 33"/>
          <p:cNvSpPr txBox="1">
            <a:spLocks noGrp="1"/>
          </p:cNvSpPr>
          <p:nvPr>
            <p:ph type="subTitle" idx="1"/>
          </p:nvPr>
        </p:nvSpPr>
        <p:spPr>
          <a:xfrm>
            <a:off x="1371601" y="3044419"/>
            <a:ext cx="6400799" cy="1925629"/>
          </a:xfrm>
          <a:prstGeom prst="rect">
            <a:avLst/>
          </a:prstGeom>
          <a:noFill/>
          <a:ln>
            <a:noFill/>
          </a:ln>
        </p:spPr>
        <p:txBody>
          <a:bodyPr wrap="square" lIns="91425" tIns="91425" rIns="91425" bIns="91425" anchor="t" anchorCtr="0">
            <a:normAutofit/>
          </a:bodyPr>
          <a:lstStyle>
            <a:lvl1pPr marL="0" marR="0" lvl="0" indent="0" algn="ctr" rtl="0">
              <a:spcBef>
                <a:spcPts val="480"/>
              </a:spcBef>
              <a:spcAft>
                <a:spcPts val="0"/>
              </a:spcAft>
              <a:buClr>
                <a:schemeClr val="accent2"/>
              </a:buClr>
              <a:buFont typeface="Noto Sans Symbols"/>
              <a:buNone/>
              <a:defRPr sz="28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ctr" rtl="0">
              <a:spcBef>
                <a:spcPts val="420"/>
              </a:spcBef>
              <a:spcAft>
                <a:spcPts val="0"/>
              </a:spcAft>
              <a:buClr>
                <a:schemeClr val="accent2"/>
              </a:buClr>
              <a:buFont typeface="Noto Sans Symbols"/>
              <a:buNone/>
              <a:defRPr sz="2100" b="0" i="0" u="none" strike="noStrike" cap="none">
                <a:solidFill>
                  <a:srgbClr val="888888"/>
                </a:solidFill>
                <a:latin typeface="Questrial"/>
                <a:ea typeface="Questrial"/>
                <a:cs typeface="Questrial"/>
                <a:sym typeface="Questrial"/>
              </a:defRPr>
            </a:lvl2pPr>
            <a:lvl3pPr marL="685639" marR="0" lvl="2" indent="-9364" algn="ctr"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3pPr>
            <a:lvl4pPr marL="1028459" marR="0" lvl="3" indent="-9284"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4pPr>
            <a:lvl5pPr marL="1371280" marR="0" lvl="4" indent="-9205"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5pPr>
            <a:lvl6pPr marL="1714100" marR="0" lvl="5" indent="-9124"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6919" marR="0" lvl="6" indent="-904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399739" marR="0" lvl="7" indent="-896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2557" marR="0" lvl="8" indent="-8882"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r>
              <a:rPr lang="en-US"/>
              <a:t>Click to edit Master subtitle style</a:t>
            </a:r>
            <a:endParaRPr dirty="0"/>
          </a:p>
        </p:txBody>
      </p:sp>
      <p:pic>
        <p:nvPicPr>
          <p:cNvPr id="15" name="Shape 27" descr="http://dese.mo.gov/comm/images/DESE-color.png">
            <a:extLst>
              <a:ext uri="{FF2B5EF4-FFF2-40B4-BE49-F238E27FC236}">
                <a16:creationId xmlns:a16="http://schemas.microsoft.com/office/drawing/2014/main" id="{0407C510-7494-4477-9427-9116715C8B0B}"/>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16" name="Picture 15">
            <a:extLst>
              <a:ext uri="{FF2B5EF4-FFF2-40B4-BE49-F238E27FC236}">
                <a16:creationId xmlns:a16="http://schemas.microsoft.com/office/drawing/2014/main" id="{8005D7C0-B61A-4FCA-B91A-25F82CA1D0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17" name="Picture 16">
            <a:extLst>
              <a:ext uri="{FF2B5EF4-FFF2-40B4-BE49-F238E27FC236}">
                <a16:creationId xmlns:a16="http://schemas.microsoft.com/office/drawing/2014/main" id="{73413890-2E1C-4897-A095-60A6334795B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18" name="Picture 17">
            <a:extLst>
              <a:ext uri="{FF2B5EF4-FFF2-40B4-BE49-F238E27FC236}">
                <a16:creationId xmlns:a16="http://schemas.microsoft.com/office/drawing/2014/main" id="{5F2ED2F1-A98E-4274-A230-EFE5D3153F4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pic>
        <p:nvPicPr>
          <p:cNvPr id="14" name="Shape 27" descr="http://dese.mo.gov/comm/images/DESE-color.png">
            <a:extLst>
              <a:ext uri="{FF2B5EF4-FFF2-40B4-BE49-F238E27FC236}">
                <a16:creationId xmlns:a16="http://schemas.microsoft.com/office/drawing/2014/main" id="{286F5D75-33A2-4704-A241-3B4198A25FCB}"/>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19" name="Picture 18">
            <a:extLst>
              <a:ext uri="{FF2B5EF4-FFF2-40B4-BE49-F238E27FC236}">
                <a16:creationId xmlns:a16="http://schemas.microsoft.com/office/drawing/2014/main" id="{745206BE-317E-456A-AE40-A628A16837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0" name="Picture 19">
            <a:extLst>
              <a:ext uri="{FF2B5EF4-FFF2-40B4-BE49-F238E27FC236}">
                <a16:creationId xmlns:a16="http://schemas.microsoft.com/office/drawing/2014/main" id="{CFB26F8E-1B37-46CF-A06E-3DCFCF4CEA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1" name="Picture 20">
            <a:extLst>
              <a:ext uri="{FF2B5EF4-FFF2-40B4-BE49-F238E27FC236}">
                <a16:creationId xmlns:a16="http://schemas.microsoft.com/office/drawing/2014/main" id="{5939F58B-867A-4A85-824C-CD85747985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grpSp>
        <p:nvGrpSpPr>
          <p:cNvPr id="2" name="Group 1">
            <a:extLst>
              <a:ext uri="{FF2B5EF4-FFF2-40B4-BE49-F238E27FC236}">
                <a16:creationId xmlns:a16="http://schemas.microsoft.com/office/drawing/2014/main" id="{06343FFE-D8F2-4BB6-AB55-C3DBAABD2671}"/>
              </a:ext>
            </a:extLst>
          </p:cNvPr>
          <p:cNvGrpSpPr/>
          <p:nvPr userDrawn="1"/>
        </p:nvGrpSpPr>
        <p:grpSpPr>
          <a:xfrm>
            <a:off x="7950193" y="49367"/>
            <a:ext cx="1004682" cy="1056657"/>
            <a:chOff x="7950193" y="49367"/>
            <a:chExt cx="1004682" cy="1056657"/>
          </a:xfrm>
        </p:grpSpPr>
        <p:sp>
          <p:nvSpPr>
            <p:cNvPr id="26" name="Rounded Rectangle 15">
              <a:extLst>
                <a:ext uri="{FF2B5EF4-FFF2-40B4-BE49-F238E27FC236}">
                  <a16:creationId xmlns:a16="http://schemas.microsoft.com/office/drawing/2014/main" id="{F071F897-B4AD-4228-A0C7-64A12AD55E92}"/>
                </a:ext>
              </a:extLst>
            </p:cNvPr>
            <p:cNvSpPr/>
            <p:nvPr/>
          </p:nvSpPr>
          <p:spPr>
            <a:xfrm>
              <a:off x="7950193" y="114292"/>
              <a:ext cx="990616" cy="99061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27" name="Picture 26">
              <a:extLst>
                <a:ext uri="{FF2B5EF4-FFF2-40B4-BE49-F238E27FC236}">
                  <a16:creationId xmlns:a16="http://schemas.microsoft.com/office/drawing/2014/main" id="{60D9050B-FC76-44D2-8593-2C0DC3EE78AE}"/>
                </a:ext>
              </a:extLst>
            </p:cNvPr>
            <p:cNvPicPr>
              <a:picLocks noChangeAspect="1"/>
            </p:cNvPicPr>
            <p:nvPr/>
          </p:nvPicPr>
          <p:blipFill>
            <a:blip r:embed="rId8"/>
            <a:stretch>
              <a:fillRect/>
            </a:stretch>
          </p:blipFill>
          <p:spPr>
            <a:xfrm>
              <a:off x="7964259" y="49367"/>
              <a:ext cx="990616" cy="1056657"/>
            </a:xfrm>
            <a:prstGeom prst="rect">
              <a:avLst/>
            </a:prstGeom>
          </p:spPr>
        </p:pic>
      </p:grpSp>
    </p:spTree>
    <p:extLst>
      <p:ext uri="{BB962C8B-B14F-4D97-AF65-F5344CB8AC3E}">
        <p14:creationId xmlns:p14="http://schemas.microsoft.com/office/powerpoint/2010/main" val="274420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869B7-C055-44E0-B080-24414D7344AC}" type="datetimeFigureOut">
              <a:rPr lang="en-US" smtClean="0"/>
              <a:t>9/1/2022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0536392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9604849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4381724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6415161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0669675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8061711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8384582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22826596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5649736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1869B7-C055-44E0-B080-24414D7344AC}" type="datetimeFigureOut">
              <a:rPr lang="en-US" smtClean="0"/>
              <a:t>9/1/2022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96086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602191"/>
            <a:ext cx="8229600" cy="921809"/>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36" name="Shape 36"/>
          <p:cNvSpPr txBox="1">
            <a:spLocks noGrp="1"/>
          </p:cNvSpPr>
          <p:nvPr>
            <p:ph type="body" idx="1"/>
          </p:nvPr>
        </p:nvSpPr>
        <p:spPr>
          <a:xfrm>
            <a:off x="457202" y="1600203"/>
            <a:ext cx="4040187" cy="650874"/>
          </a:xfrm>
          <a:prstGeom prst="rect">
            <a:avLst/>
          </a:prstGeom>
          <a:noFill/>
          <a:ln>
            <a:noFill/>
          </a:ln>
        </p:spPr>
        <p:txBody>
          <a:bodyPr wrap="square" lIns="91425" tIns="91425" rIns="91425" bIns="91425" anchor="b" anchorCtr="0"/>
          <a:lstStyle>
            <a:lvl1pPr marL="0" marR="0" lvl="0" indent="0" algn="l" rtl="0">
              <a:spcBef>
                <a:spcPts val="360"/>
              </a:spcBef>
              <a:spcAft>
                <a:spcPts val="0"/>
              </a:spcAft>
              <a:buClr>
                <a:schemeClr val="accent2"/>
              </a:buClr>
              <a:buFont typeface="Noto Sans Symbols"/>
              <a:buNone/>
              <a:defRPr sz="18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300"/>
              </a:spcBef>
              <a:spcAft>
                <a:spcPts val="0"/>
              </a:spcAft>
              <a:buClr>
                <a:schemeClr val="accent2"/>
              </a:buClr>
              <a:buFont typeface="Noto Sans Symbols"/>
              <a:buNone/>
              <a:defRPr sz="1500" b="1" i="0" u="none" strike="noStrike" cap="none">
                <a:solidFill>
                  <a:schemeClr val="dk1"/>
                </a:solidFill>
                <a:latin typeface="Questrial"/>
                <a:ea typeface="Questrial"/>
                <a:cs typeface="Questrial"/>
                <a:sym typeface="Questrial"/>
              </a:defRPr>
            </a:lvl2pPr>
            <a:lvl3pPr marL="685639" marR="0" lvl="2" indent="-9364" algn="l" rtl="0">
              <a:spcBef>
                <a:spcPts val="270"/>
              </a:spcBef>
              <a:spcAft>
                <a:spcPts val="0"/>
              </a:spcAft>
              <a:buClr>
                <a:schemeClr val="accent2"/>
              </a:buClr>
              <a:buFont typeface="Noto Sans Symbols"/>
              <a:buNone/>
              <a:defRPr sz="1350" b="1" i="0" u="none" strike="noStrike" cap="none">
                <a:solidFill>
                  <a:schemeClr val="dk1"/>
                </a:solidFill>
                <a:latin typeface="Questrial"/>
                <a:ea typeface="Questrial"/>
                <a:cs typeface="Questrial"/>
                <a:sym typeface="Questrial"/>
              </a:defRPr>
            </a:lvl3pPr>
            <a:lvl4pPr marL="1028459" marR="0" lvl="3" indent="-9284"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4pPr>
            <a:lvl5pPr marL="1371280" marR="0" lvl="4" indent="-9205"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5pPr>
            <a:lvl6pPr marL="1714100" marR="0" lvl="5" indent="-9124"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6pPr>
            <a:lvl7pPr marL="2056919" marR="0" lvl="6" indent="-904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7pPr>
            <a:lvl8pPr marL="2399739" marR="0" lvl="7" indent="-896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8pPr>
            <a:lvl9pPr marL="2742557" marR="0" lvl="8" indent="-8882"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7" name="Shape 37"/>
          <p:cNvSpPr txBox="1">
            <a:spLocks noGrp="1"/>
          </p:cNvSpPr>
          <p:nvPr>
            <p:ph type="body" idx="2"/>
          </p:nvPr>
        </p:nvSpPr>
        <p:spPr>
          <a:xfrm>
            <a:off x="457202" y="2188269"/>
            <a:ext cx="4040187" cy="3679137"/>
          </a:xfrm>
          <a:prstGeom prst="rect">
            <a:avLst/>
          </a:prstGeom>
          <a:noFill/>
          <a:ln>
            <a:noFill/>
          </a:ln>
        </p:spPr>
        <p:txBody>
          <a:bodyPr wrap="square" lIns="91425" tIns="91425" rIns="91425" bIns="91425" anchor="t" anchorCtr="0"/>
          <a:lstStyle>
            <a:lvl1pPr marL="257115" marR="0" lvl="0" indent="-14281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28456"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2pPr>
            <a:lvl3pPr marL="857050" marR="0" lvl="2" indent="-9504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3pPr>
            <a:lvl4pPr marL="1199869" marR="0" lvl="3" indent="-10449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1542689" marR="0" lvl="4" indent="-10441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1885509" marR="0" lvl="5" indent="-10433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6pPr>
            <a:lvl7pPr marL="2228330" marR="0" lvl="6" indent="-104255"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7pPr>
            <a:lvl8pPr marL="2571149" marR="0" lvl="7" indent="-10417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8pPr>
            <a:lvl9pPr marL="2913969" marR="0" lvl="8" indent="-104093"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8" name="Shape 38"/>
          <p:cNvSpPr txBox="1">
            <a:spLocks noGrp="1"/>
          </p:cNvSpPr>
          <p:nvPr>
            <p:ph type="body" idx="3"/>
          </p:nvPr>
        </p:nvSpPr>
        <p:spPr>
          <a:xfrm>
            <a:off x="4645028" y="1600203"/>
            <a:ext cx="4041774" cy="650874"/>
          </a:xfrm>
          <a:prstGeom prst="rect">
            <a:avLst/>
          </a:prstGeom>
          <a:noFill/>
          <a:ln>
            <a:noFill/>
          </a:ln>
        </p:spPr>
        <p:txBody>
          <a:bodyPr wrap="square" lIns="91425" tIns="91425" rIns="91425" bIns="91425" anchor="b" anchorCtr="0"/>
          <a:lstStyle>
            <a:lvl1pPr marL="0" marR="0" lvl="0" indent="0" algn="l" rtl="0">
              <a:spcBef>
                <a:spcPts val="360"/>
              </a:spcBef>
              <a:spcAft>
                <a:spcPts val="0"/>
              </a:spcAft>
              <a:buClr>
                <a:schemeClr val="accent2"/>
              </a:buClr>
              <a:buFont typeface="Noto Sans Symbols"/>
              <a:buNone/>
              <a:defRPr sz="1800" b="1"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300"/>
              </a:spcBef>
              <a:spcAft>
                <a:spcPts val="0"/>
              </a:spcAft>
              <a:buClr>
                <a:schemeClr val="accent2"/>
              </a:buClr>
              <a:buFont typeface="Noto Sans Symbols"/>
              <a:buNone/>
              <a:defRPr sz="1500" b="1" i="0" u="none" strike="noStrike" cap="none">
                <a:solidFill>
                  <a:schemeClr val="dk1"/>
                </a:solidFill>
                <a:latin typeface="Questrial"/>
                <a:ea typeface="Questrial"/>
                <a:cs typeface="Questrial"/>
                <a:sym typeface="Questrial"/>
              </a:defRPr>
            </a:lvl2pPr>
            <a:lvl3pPr marL="685639" marR="0" lvl="2" indent="-9364" algn="l" rtl="0">
              <a:spcBef>
                <a:spcPts val="270"/>
              </a:spcBef>
              <a:spcAft>
                <a:spcPts val="0"/>
              </a:spcAft>
              <a:buClr>
                <a:schemeClr val="accent2"/>
              </a:buClr>
              <a:buFont typeface="Noto Sans Symbols"/>
              <a:buNone/>
              <a:defRPr sz="1350" b="1" i="0" u="none" strike="noStrike" cap="none">
                <a:solidFill>
                  <a:schemeClr val="dk1"/>
                </a:solidFill>
                <a:latin typeface="Questrial"/>
                <a:ea typeface="Questrial"/>
                <a:cs typeface="Questrial"/>
                <a:sym typeface="Questrial"/>
              </a:defRPr>
            </a:lvl3pPr>
            <a:lvl4pPr marL="1028459" marR="0" lvl="3" indent="-9284"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4pPr>
            <a:lvl5pPr marL="1371280" marR="0" lvl="4" indent="-9205" algn="l" rtl="0">
              <a:spcBef>
                <a:spcPts val="240"/>
              </a:spcBef>
              <a:spcAft>
                <a:spcPts val="0"/>
              </a:spcAft>
              <a:buClr>
                <a:schemeClr val="accent2"/>
              </a:buClr>
              <a:buFont typeface="Noto Sans Symbols"/>
              <a:buNone/>
              <a:defRPr sz="1200" b="1" i="0" u="none" strike="noStrike" cap="none">
                <a:solidFill>
                  <a:schemeClr val="dk1"/>
                </a:solidFill>
                <a:latin typeface="Questrial"/>
                <a:ea typeface="Questrial"/>
                <a:cs typeface="Questrial"/>
                <a:sym typeface="Questrial"/>
              </a:defRPr>
            </a:lvl5pPr>
            <a:lvl6pPr marL="1714100" marR="0" lvl="5" indent="-9124"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6pPr>
            <a:lvl7pPr marL="2056919" marR="0" lvl="6" indent="-904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7pPr>
            <a:lvl8pPr marL="2399739" marR="0" lvl="7" indent="-8963"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8pPr>
            <a:lvl9pPr marL="2742557" marR="0" lvl="8" indent="-8882" algn="l" rtl="0">
              <a:spcBef>
                <a:spcPts val="240"/>
              </a:spcBef>
              <a:buClr>
                <a:schemeClr val="dk1"/>
              </a:buClr>
              <a:buFont typeface="Arial"/>
              <a:buNone/>
              <a:defRPr sz="1200" b="1" i="0" u="none" strike="noStrike" cap="none">
                <a:solidFill>
                  <a:schemeClr val="dk1"/>
                </a:solidFill>
                <a:latin typeface="Calibri"/>
                <a:ea typeface="Calibri"/>
                <a:cs typeface="Calibri"/>
                <a:sym typeface="Calibri"/>
              </a:defRPr>
            </a:lvl9pPr>
          </a:lstStyle>
          <a:p>
            <a:pPr lvl="0"/>
            <a:r>
              <a:rPr lang="en-US"/>
              <a:t>Edit Master text styles</a:t>
            </a:r>
          </a:p>
        </p:txBody>
      </p:sp>
      <p:sp>
        <p:nvSpPr>
          <p:cNvPr id="39" name="Shape 39"/>
          <p:cNvSpPr txBox="1">
            <a:spLocks noGrp="1"/>
          </p:cNvSpPr>
          <p:nvPr>
            <p:ph type="body" idx="4"/>
          </p:nvPr>
        </p:nvSpPr>
        <p:spPr>
          <a:xfrm>
            <a:off x="4645028" y="2188269"/>
            <a:ext cx="4041774" cy="3679137"/>
          </a:xfrm>
          <a:prstGeom prst="rect">
            <a:avLst/>
          </a:prstGeom>
          <a:noFill/>
          <a:ln>
            <a:noFill/>
          </a:ln>
        </p:spPr>
        <p:txBody>
          <a:bodyPr wrap="square" lIns="91425" tIns="91425" rIns="91425" bIns="91425" anchor="t" anchorCtr="0"/>
          <a:lstStyle>
            <a:lvl1pPr marL="257115" marR="0" lvl="0" indent="-14281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28456"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2pPr>
            <a:lvl3pPr marL="857050" marR="0" lvl="2" indent="-9504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3pPr>
            <a:lvl4pPr marL="1199869" marR="0" lvl="3" indent="-10449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4pPr>
            <a:lvl5pPr marL="1542689" marR="0" lvl="4" indent="-104414" algn="l" rtl="0">
              <a:spcBef>
                <a:spcPts val="240"/>
              </a:spcBef>
              <a:spcAft>
                <a:spcPts val="0"/>
              </a:spcAft>
              <a:buClr>
                <a:schemeClr val="accent2"/>
              </a:buClr>
              <a:buSzPct val="100000"/>
              <a:buFont typeface="Noto Sans Symbols"/>
              <a:buChar char="❑"/>
              <a:defRPr sz="1200" b="0" i="0" u="none" strike="noStrike" cap="none">
                <a:solidFill>
                  <a:schemeClr val="dk1"/>
                </a:solidFill>
                <a:latin typeface="Questrial"/>
                <a:ea typeface="Questrial"/>
                <a:cs typeface="Questrial"/>
                <a:sym typeface="Questrial"/>
              </a:defRPr>
            </a:lvl5pPr>
            <a:lvl6pPr marL="1885509" marR="0" lvl="5" indent="-10433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6pPr>
            <a:lvl7pPr marL="2228330" marR="0" lvl="6" indent="-104255"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7pPr>
            <a:lvl8pPr marL="2571149" marR="0" lvl="7" indent="-104174"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8pPr>
            <a:lvl9pPr marL="2913969" marR="0" lvl="8" indent="-104093" algn="l" rtl="0">
              <a:spcBef>
                <a:spcPts val="24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38235042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1869B7-C055-44E0-B080-24414D7344AC}" type="datetimeFigureOut">
              <a:rPr lang="en-US" smtClean="0"/>
              <a:t>9/1/2022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4963841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869B7-C055-44E0-B080-24414D7344AC}" type="datetimeFigureOut">
              <a:rPr lang="en-US" smtClean="0"/>
              <a:t>9/1/2022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8479861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7904022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1869B7-C055-44E0-B080-24414D7344AC}"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2535441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34769255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1869B7-C055-44E0-B080-24414D7344AC}"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75B52-1FC7-486F-96F7-BA8DCC9DDEFC}" type="slidenum">
              <a:rPr lang="en-US" smtClean="0"/>
              <a:t>‹#›</a:t>
            </a:fld>
            <a:endParaRPr lang="en-US"/>
          </a:p>
        </p:txBody>
      </p:sp>
    </p:spTree>
    <p:extLst>
      <p:ext uri="{BB962C8B-B14F-4D97-AF65-F5344CB8AC3E}">
        <p14:creationId xmlns:p14="http://schemas.microsoft.com/office/powerpoint/2010/main" val="1961070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2906719"/>
            <a:ext cx="7772400" cy="286226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40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Tree>
    <p:extLst>
      <p:ext uri="{BB962C8B-B14F-4D97-AF65-F5344CB8AC3E}">
        <p14:creationId xmlns:p14="http://schemas.microsoft.com/office/powerpoint/2010/main" val="757559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4406903"/>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
        <p:nvSpPr>
          <p:cNvPr id="44" name="Shape 44"/>
          <p:cNvSpPr txBox="1">
            <a:spLocks noGrp="1"/>
          </p:cNvSpPr>
          <p:nvPr>
            <p:ph type="body" idx="1"/>
          </p:nvPr>
        </p:nvSpPr>
        <p:spPr>
          <a:xfrm>
            <a:off x="722312" y="2906718"/>
            <a:ext cx="7772400" cy="1500187"/>
          </a:xfrm>
          <a:prstGeom prst="rect">
            <a:avLst/>
          </a:prstGeom>
          <a:noFill/>
          <a:ln>
            <a:noFill/>
          </a:ln>
        </p:spPr>
        <p:txBody>
          <a:bodyPr wrap="square" lIns="91425" tIns="91425" rIns="91425" bIns="91425" anchor="b" anchorCtr="0"/>
          <a:lstStyle>
            <a:lvl1pPr marL="0" marR="0" lvl="0" indent="0" algn="l" rtl="0">
              <a:spcBef>
                <a:spcPts val="300"/>
              </a:spcBef>
              <a:spcAft>
                <a:spcPts val="0"/>
              </a:spcAft>
              <a:buClr>
                <a:schemeClr val="accent2"/>
              </a:buClr>
              <a:buFont typeface="Noto Sans Symbols"/>
              <a:buNone/>
              <a:defRPr sz="1500" b="0" i="0" u="none" strike="noStrike" cap="none">
                <a:solidFill>
                  <a:srgbClr val="888888"/>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270"/>
              </a:spcBef>
              <a:spcAft>
                <a:spcPts val="0"/>
              </a:spcAft>
              <a:buClr>
                <a:schemeClr val="accent2"/>
              </a:buClr>
              <a:buFont typeface="Noto Sans Symbols"/>
              <a:buNone/>
              <a:defRPr sz="1350" b="0" i="0" u="none" strike="noStrike" cap="none">
                <a:solidFill>
                  <a:srgbClr val="888888"/>
                </a:solidFill>
                <a:latin typeface="Questrial"/>
                <a:ea typeface="Questrial"/>
                <a:cs typeface="Questrial"/>
                <a:sym typeface="Questrial"/>
              </a:defRPr>
            </a:lvl2pPr>
            <a:lvl3pPr marL="685639" marR="0" lvl="2" indent="-9364" algn="l" rtl="0">
              <a:spcBef>
                <a:spcPts val="240"/>
              </a:spcBef>
              <a:spcAft>
                <a:spcPts val="0"/>
              </a:spcAft>
              <a:buClr>
                <a:schemeClr val="accent2"/>
              </a:buClr>
              <a:buFont typeface="Noto Sans Symbols"/>
              <a:buNone/>
              <a:defRPr sz="1200" b="0" i="0" u="none" strike="noStrike" cap="none">
                <a:solidFill>
                  <a:srgbClr val="888888"/>
                </a:solidFill>
                <a:latin typeface="Questrial"/>
                <a:ea typeface="Questrial"/>
                <a:cs typeface="Questrial"/>
                <a:sym typeface="Questrial"/>
              </a:defRPr>
            </a:lvl3pPr>
            <a:lvl4pPr marL="1028459" marR="0" lvl="3" indent="-9284" algn="l" rtl="0">
              <a:spcBef>
                <a:spcPts val="210"/>
              </a:spcBef>
              <a:spcAft>
                <a:spcPts val="0"/>
              </a:spcAft>
              <a:buClr>
                <a:schemeClr val="accent2"/>
              </a:buClr>
              <a:buFont typeface="Noto Sans Symbols"/>
              <a:buNone/>
              <a:defRPr sz="1050" b="0" i="0" u="none" strike="noStrike" cap="none">
                <a:solidFill>
                  <a:srgbClr val="888888"/>
                </a:solidFill>
                <a:latin typeface="Questrial"/>
                <a:ea typeface="Questrial"/>
                <a:cs typeface="Questrial"/>
                <a:sym typeface="Questrial"/>
              </a:defRPr>
            </a:lvl4pPr>
            <a:lvl5pPr marL="1371280" marR="0" lvl="4" indent="-9205" algn="l" rtl="0">
              <a:spcBef>
                <a:spcPts val="210"/>
              </a:spcBef>
              <a:spcAft>
                <a:spcPts val="0"/>
              </a:spcAft>
              <a:buClr>
                <a:schemeClr val="accent2"/>
              </a:buClr>
              <a:buFont typeface="Noto Sans Symbols"/>
              <a:buNone/>
              <a:defRPr sz="1050" b="0" i="0" u="none" strike="noStrike" cap="none">
                <a:solidFill>
                  <a:srgbClr val="888888"/>
                </a:solidFill>
                <a:latin typeface="Questrial"/>
                <a:ea typeface="Questrial"/>
                <a:cs typeface="Questrial"/>
                <a:sym typeface="Questrial"/>
              </a:defRPr>
            </a:lvl5pPr>
            <a:lvl6pPr marL="1714100" marR="0" lvl="5" indent="-9124"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6pPr>
            <a:lvl7pPr marL="2056919" marR="0" lvl="6" indent="-9043"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7pPr>
            <a:lvl8pPr marL="2399739" marR="0" lvl="7" indent="-8963"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8pPr>
            <a:lvl9pPr marL="2742557" marR="0" lvl="8" indent="-8882"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9pPr>
          </a:lstStyle>
          <a:p>
            <a:pPr lvl="0"/>
            <a:r>
              <a:rPr lang="en-US"/>
              <a:t>Edit Master text styles</a:t>
            </a:r>
          </a:p>
        </p:txBody>
      </p:sp>
    </p:spTree>
    <p:extLst>
      <p:ext uri="{BB962C8B-B14F-4D97-AF65-F5344CB8AC3E}">
        <p14:creationId xmlns:p14="http://schemas.microsoft.com/office/powerpoint/2010/main" val="18028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655639"/>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a:t>Click to edit Master title style</a:t>
            </a:r>
            <a:endParaRPr dirty="0"/>
          </a:p>
        </p:txBody>
      </p:sp>
    </p:spTree>
    <p:extLst>
      <p:ext uri="{BB962C8B-B14F-4D97-AF65-F5344CB8AC3E}">
        <p14:creationId xmlns:p14="http://schemas.microsoft.com/office/powerpoint/2010/main" val="4198232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1.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2" name="Shape 12"/>
          <p:cNvSpPr txBox="1"/>
          <p:nvPr/>
        </p:nvSpPr>
        <p:spPr>
          <a:xfrm>
            <a:off x="0" y="119349"/>
            <a:ext cx="9144000" cy="369310"/>
          </a:xfrm>
          <a:prstGeom prst="rect">
            <a:avLst/>
          </a:prstGeom>
          <a:noFill/>
          <a:ln>
            <a:noFill/>
          </a:ln>
        </p:spPr>
        <p:txBody>
          <a:bodyPr wrap="square" lIns="68550" tIns="34275" rIns="68550" bIns="34275" anchor="t" anchorCtr="0">
            <a:noAutofit/>
          </a:bodyPr>
          <a:lstStyle/>
          <a:p>
            <a:pPr marL="0" marR="0" lvl="0" indent="0" algn="ctr" rtl="0">
              <a:spcBef>
                <a:spcPts val="0"/>
              </a:spcBef>
              <a:spcAft>
                <a:spcPts val="0"/>
              </a:spcAft>
              <a:buSzPct val="25000"/>
              <a:buNone/>
            </a:pPr>
            <a:r>
              <a:rPr lang="en-US" sz="1200" b="1" i="0" u="none" strike="noStrike" cap="all" spc="0" baseline="0" dirty="0">
                <a:solidFill>
                  <a:srgbClr val="19A89E">
                    <a:alpha val="60000"/>
                  </a:srgbClr>
                </a:solidFill>
                <a:latin typeface="Arial Narrow"/>
                <a:ea typeface="Arial Narrow"/>
                <a:cs typeface="Arial Narrow"/>
                <a:sym typeface="Arial Narrow"/>
              </a:rPr>
              <a:t>Professional Development to Practice</a:t>
            </a:r>
          </a:p>
        </p:txBody>
      </p:sp>
      <p:sp>
        <p:nvSpPr>
          <p:cNvPr id="13" name="Shape 13"/>
          <p:cNvSpPr/>
          <p:nvPr/>
        </p:nvSpPr>
        <p:spPr>
          <a:xfrm>
            <a:off x="0" y="473079"/>
            <a:ext cx="1447800"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4" name="Shape 14"/>
          <p:cNvSpPr/>
          <p:nvPr/>
        </p:nvSpPr>
        <p:spPr>
          <a:xfrm>
            <a:off x="1447801" y="473079"/>
            <a:ext cx="7696199"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Tw Cen MT" panose="020B0602020104020603" pitchFamily="34" charset="0"/>
              <a:ea typeface="Arial"/>
              <a:cs typeface="Arial"/>
              <a:sym typeface="Arial"/>
            </a:endParaRPr>
          </a:p>
        </p:txBody>
      </p:sp>
      <p:cxnSp>
        <p:nvCxnSpPr>
          <p:cNvPr id="16" name="Shape 16"/>
          <p:cNvCxnSpPr/>
          <p:nvPr/>
        </p:nvCxnSpPr>
        <p:spPr>
          <a:xfrm>
            <a:off x="0" y="6449454"/>
            <a:ext cx="9144000" cy="0"/>
          </a:xfrm>
          <a:prstGeom prst="straightConnector1">
            <a:avLst/>
          </a:prstGeom>
          <a:noFill/>
          <a:ln w="38100" cap="flat" cmpd="sng">
            <a:solidFill>
              <a:schemeClr val="accent3"/>
            </a:solidFill>
            <a:prstDash val="solid"/>
            <a:round/>
            <a:headEnd type="none" w="med" len="med"/>
            <a:tailEnd type="none" w="med" len="med"/>
          </a:ln>
        </p:spPr>
      </p:cxnSp>
      <p:pic>
        <p:nvPicPr>
          <p:cNvPr id="2" name="Picture 1"/>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502920" y="-11749"/>
            <a:ext cx="1511160" cy="500408"/>
          </a:xfrm>
          <a:prstGeom prst="rect">
            <a:avLst/>
          </a:prstGeom>
        </p:spPr>
      </p:pic>
      <p:sp>
        <p:nvSpPr>
          <p:cNvPr id="3" name="Text Placeholder 2">
            <a:extLst>
              <a:ext uri="{FF2B5EF4-FFF2-40B4-BE49-F238E27FC236}">
                <a16:creationId xmlns:a16="http://schemas.microsoft.com/office/drawing/2014/main" id="{478D393F-7C5D-4904-AF08-F22F0B77495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4"/>
            <a:endParaRPr lang="en-US" dirty="0"/>
          </a:p>
        </p:txBody>
      </p:sp>
      <p:pic>
        <p:nvPicPr>
          <p:cNvPr id="8" name="Picture 7">
            <a:extLst>
              <a:ext uri="{FF2B5EF4-FFF2-40B4-BE49-F238E27FC236}">
                <a16:creationId xmlns:a16="http://schemas.microsoft.com/office/drawing/2014/main" id="{AA18D5B3-B2F8-49E3-A65F-36BA76419C4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929653" y="137199"/>
            <a:ext cx="1056736" cy="320040"/>
          </a:xfrm>
          <a:prstGeom prst="rect">
            <a:avLst/>
          </a:prstGeom>
        </p:spPr>
      </p:pic>
      <p:pic>
        <p:nvPicPr>
          <p:cNvPr id="9" name="Picture 8">
            <a:extLst>
              <a:ext uri="{FF2B5EF4-FFF2-40B4-BE49-F238E27FC236}">
                <a16:creationId xmlns:a16="http://schemas.microsoft.com/office/drawing/2014/main" id="{102C2C21-B2CC-4480-A80D-6198E193A85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929653" y="137199"/>
            <a:ext cx="1056736" cy="320040"/>
          </a:xfrm>
          <a:prstGeom prst="rect">
            <a:avLst/>
          </a:prstGeom>
        </p:spPr>
      </p:pic>
    </p:spTree>
    <p:extLst>
      <p:ext uri="{BB962C8B-B14F-4D97-AF65-F5344CB8AC3E}">
        <p14:creationId xmlns:p14="http://schemas.microsoft.com/office/powerpoint/2010/main" val="2720348784"/>
      </p:ext>
    </p:extLst>
  </p:cSld>
  <p:clrMap bg1="lt1" tx1="dk1" bg2="dk2"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6" r:id="rId9"/>
    <p:sldLayoutId id="2147483867" r:id="rId10"/>
    <p:sldLayoutId id="2147483868" r:id="rId11"/>
    <p:sldLayoutId id="2147483869" r:id="rId12"/>
    <p:sldLayoutId id="2147483870" r:id="rId13"/>
    <p:sldLayoutId id="2147483871" r:id="rId14"/>
    <p:sldLayoutId id="2147483872" r:id="rId15"/>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chemeClr val="accent2"/>
          </a:solidFill>
          <a:latin typeface="Tw Cen MT" panose="020B0602020104020603" pitchFamily="34" charset="0"/>
          <a:ea typeface="Tw Cen MT" panose="020B0602020104020603" pitchFamily="34" charset="0"/>
          <a:cs typeface="Arial"/>
          <a:sym typeface="Arial"/>
        </a:defRPr>
      </a:lvl1pPr>
    </p:titleStyle>
    <p:body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latin typeface="Tw Cen MT" panose="020B0602020104020603" pitchFamily="34" charset="0"/>
              </a:defRPr>
            </a:lvl1pPr>
          </a:lstStyle>
          <a:p>
            <a:fld id="{BE1869B7-C055-44E0-B080-24414D7344AC}" type="datetimeFigureOut">
              <a:rPr lang="en-US" smtClean="0"/>
              <a:pPr/>
              <a:t>9/1/2022</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latin typeface="Tw Cen MT" panose="020B0602020104020603" pitchFamily="34" charset="0"/>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latin typeface="Tw Cen MT" panose="020B0602020104020603" pitchFamily="34" charset="0"/>
              </a:defRPr>
            </a:lvl1pPr>
          </a:lstStyle>
          <a:p>
            <a:fld id="{09D75B52-1FC7-486F-96F7-BA8DCC9DDEFC}" type="slidenum">
              <a:rPr lang="en-US" smtClean="0"/>
              <a:pPr/>
              <a:t>‹#›</a:t>
            </a:fld>
            <a:endParaRPr lang="en-US"/>
          </a:p>
        </p:txBody>
      </p:sp>
    </p:spTree>
    <p:extLst>
      <p:ext uri="{BB962C8B-B14F-4D97-AF65-F5344CB8AC3E}">
        <p14:creationId xmlns:p14="http://schemas.microsoft.com/office/powerpoint/2010/main" val="2292413334"/>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l" defTabSz="685800" rtl="0" eaLnBrk="1" latinLnBrk="0" hangingPunct="1">
        <a:lnSpc>
          <a:spcPct val="90000"/>
        </a:lnSpc>
        <a:spcBef>
          <a:spcPct val="0"/>
        </a:spcBef>
        <a:buNone/>
        <a:defRPr sz="3300" kern="1200">
          <a:solidFill>
            <a:schemeClr val="tx1"/>
          </a:solidFill>
          <a:latin typeface="Tw Cen MT" panose="020B0602020104020603" pitchFamily="34" charset="0"/>
          <a:ea typeface="+mj-ea"/>
          <a:cs typeface="+mj-cs"/>
        </a:defRPr>
      </a:lvl1pPr>
    </p:titleStyle>
    <p:bodyStyle>
      <a:lvl1pPr marL="171450" indent="-171450" algn="l" defTabSz="685800" rtl="0" eaLnBrk="1" latinLnBrk="0" hangingPunct="1">
        <a:lnSpc>
          <a:spcPct val="90000"/>
        </a:lnSpc>
        <a:spcBef>
          <a:spcPts val="60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6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600"/>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2" name="Shape 12"/>
          <p:cNvSpPr txBox="1"/>
          <p:nvPr/>
        </p:nvSpPr>
        <p:spPr>
          <a:xfrm>
            <a:off x="0" y="119349"/>
            <a:ext cx="9144000" cy="369310"/>
          </a:xfrm>
          <a:prstGeom prst="rect">
            <a:avLst/>
          </a:prstGeom>
          <a:noFill/>
          <a:ln>
            <a:noFill/>
          </a:ln>
        </p:spPr>
        <p:txBody>
          <a:bodyPr wrap="square" lIns="68550" tIns="34275" rIns="68550" bIns="34275" anchor="t" anchorCtr="0">
            <a:noAutofit/>
          </a:bodyPr>
          <a:lstStyle/>
          <a:p>
            <a:pPr marL="0" marR="0" lvl="0" indent="0" algn="ctr" rtl="0">
              <a:spcBef>
                <a:spcPts val="0"/>
              </a:spcBef>
              <a:spcAft>
                <a:spcPts val="0"/>
              </a:spcAft>
              <a:buSzPct val="25000"/>
              <a:buNone/>
            </a:pPr>
            <a:r>
              <a:rPr lang="en-US" sz="1200" b="1" i="0" u="none" strike="noStrike" cap="all" spc="0" baseline="0" dirty="0">
                <a:solidFill>
                  <a:srgbClr val="19A89E">
                    <a:alpha val="60000"/>
                  </a:srgbClr>
                </a:solidFill>
                <a:latin typeface="Arial Narrow"/>
                <a:ea typeface="Arial Narrow"/>
                <a:cs typeface="Arial Narrow"/>
                <a:sym typeface="Arial Narrow"/>
              </a:rPr>
              <a:t>Professional Development to Practice</a:t>
            </a:r>
          </a:p>
        </p:txBody>
      </p:sp>
      <p:sp>
        <p:nvSpPr>
          <p:cNvPr id="13" name="Shape 13"/>
          <p:cNvSpPr/>
          <p:nvPr/>
        </p:nvSpPr>
        <p:spPr>
          <a:xfrm>
            <a:off x="0" y="473079"/>
            <a:ext cx="1447800"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4" name="Shape 14"/>
          <p:cNvSpPr/>
          <p:nvPr/>
        </p:nvSpPr>
        <p:spPr>
          <a:xfrm>
            <a:off x="1447801" y="473079"/>
            <a:ext cx="7696199"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Tw Cen MT" panose="020B0602020104020603" pitchFamily="34" charset="0"/>
              <a:ea typeface="Arial"/>
              <a:cs typeface="Arial"/>
              <a:sym typeface="Arial"/>
            </a:endParaRPr>
          </a:p>
        </p:txBody>
      </p:sp>
      <p:cxnSp>
        <p:nvCxnSpPr>
          <p:cNvPr id="16" name="Shape 16"/>
          <p:cNvCxnSpPr/>
          <p:nvPr/>
        </p:nvCxnSpPr>
        <p:spPr>
          <a:xfrm>
            <a:off x="0" y="6449454"/>
            <a:ext cx="9144000" cy="0"/>
          </a:xfrm>
          <a:prstGeom prst="straightConnector1">
            <a:avLst/>
          </a:prstGeom>
          <a:noFill/>
          <a:ln w="38100" cap="flat" cmpd="sng">
            <a:solidFill>
              <a:schemeClr val="accent3"/>
            </a:solidFill>
            <a:prstDash val="solid"/>
            <a:round/>
            <a:headEnd type="none" w="med" len="med"/>
            <a:tailEnd type="none" w="med" len="med"/>
          </a:ln>
        </p:spPr>
      </p:cxnSp>
      <p:pic>
        <p:nvPicPr>
          <p:cNvPr id="2" name="Picture 1"/>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502920" y="-11749"/>
            <a:ext cx="1511160" cy="500408"/>
          </a:xfrm>
          <a:prstGeom prst="rect">
            <a:avLst/>
          </a:prstGeom>
        </p:spPr>
      </p:pic>
      <p:sp>
        <p:nvSpPr>
          <p:cNvPr id="3" name="Text Placeholder 2">
            <a:extLst>
              <a:ext uri="{FF2B5EF4-FFF2-40B4-BE49-F238E27FC236}">
                <a16:creationId xmlns:a16="http://schemas.microsoft.com/office/drawing/2014/main" id="{478D393F-7C5D-4904-AF08-F22F0B77495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4"/>
            <a:endParaRPr lang="en-US" dirty="0"/>
          </a:p>
        </p:txBody>
      </p:sp>
      <p:pic>
        <p:nvPicPr>
          <p:cNvPr id="8" name="Picture 7">
            <a:extLst>
              <a:ext uri="{FF2B5EF4-FFF2-40B4-BE49-F238E27FC236}">
                <a16:creationId xmlns:a16="http://schemas.microsoft.com/office/drawing/2014/main" id="{AA18D5B3-B2F8-49E3-A65F-36BA76419C4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929653" y="137199"/>
            <a:ext cx="1056736" cy="320040"/>
          </a:xfrm>
          <a:prstGeom prst="rect">
            <a:avLst/>
          </a:prstGeom>
        </p:spPr>
      </p:pic>
      <p:pic>
        <p:nvPicPr>
          <p:cNvPr id="9" name="Picture 8">
            <a:extLst>
              <a:ext uri="{FF2B5EF4-FFF2-40B4-BE49-F238E27FC236}">
                <a16:creationId xmlns:a16="http://schemas.microsoft.com/office/drawing/2014/main" id="{102C2C21-B2CC-4480-A80D-6198E193A85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929653" y="137199"/>
            <a:ext cx="1056736" cy="320040"/>
          </a:xfrm>
          <a:prstGeom prst="rect">
            <a:avLst/>
          </a:prstGeom>
        </p:spPr>
      </p:pic>
    </p:spTree>
    <p:extLst>
      <p:ext uri="{BB962C8B-B14F-4D97-AF65-F5344CB8AC3E}">
        <p14:creationId xmlns:p14="http://schemas.microsoft.com/office/powerpoint/2010/main" val="2427185120"/>
      </p:ext>
    </p:extLst>
  </p:cSld>
  <p:clrMap bg1="lt1" tx1="dk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98" r:id="rId13"/>
    <p:sldLayoutId id="2147483899" r:id="rId14"/>
    <p:sldLayoutId id="2147483900" r:id="rId15"/>
    <p:sldLayoutId id="2147483901" r:id="rId16"/>
    <p:sldLayoutId id="2147483902" r:id="rId1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chemeClr val="accent2"/>
          </a:solidFill>
          <a:latin typeface="Tw Cen MT" panose="020B0602020104020603" pitchFamily="34" charset="0"/>
          <a:ea typeface="Tw Cen MT" panose="020B0602020104020603" pitchFamily="34" charset="0"/>
          <a:cs typeface="Arial"/>
          <a:sym typeface="Arial"/>
        </a:defRPr>
      </a:lvl1pPr>
    </p:titleStyle>
    <p:body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latin typeface="Tw Cen MT" panose="020B0602020104020603" pitchFamily="34" charset="0"/>
              </a:defRPr>
            </a:lvl1pPr>
          </a:lstStyle>
          <a:p>
            <a:fld id="{BE1869B7-C055-44E0-B080-24414D7344AC}" type="datetimeFigureOut">
              <a:rPr lang="en-US" smtClean="0"/>
              <a:pPr/>
              <a:t>9/1/2022</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latin typeface="Tw Cen MT" panose="020B0602020104020603" pitchFamily="34" charset="0"/>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latin typeface="Tw Cen MT" panose="020B0602020104020603" pitchFamily="34" charset="0"/>
              </a:defRPr>
            </a:lvl1pPr>
          </a:lstStyle>
          <a:p>
            <a:fld id="{09D75B52-1FC7-486F-96F7-BA8DCC9DDEFC}" type="slidenum">
              <a:rPr lang="en-US" smtClean="0"/>
              <a:pPr/>
              <a:t>‹#›</a:t>
            </a:fld>
            <a:endParaRPr lang="en-US"/>
          </a:p>
        </p:txBody>
      </p:sp>
    </p:spTree>
    <p:extLst>
      <p:ext uri="{BB962C8B-B14F-4D97-AF65-F5344CB8AC3E}">
        <p14:creationId xmlns:p14="http://schemas.microsoft.com/office/powerpoint/2010/main" val="684037346"/>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l" defTabSz="685800" rtl="0" eaLnBrk="1" latinLnBrk="0" hangingPunct="1">
        <a:lnSpc>
          <a:spcPct val="90000"/>
        </a:lnSpc>
        <a:spcBef>
          <a:spcPct val="0"/>
        </a:spcBef>
        <a:buNone/>
        <a:defRPr sz="3300" kern="1200">
          <a:solidFill>
            <a:schemeClr val="tx1"/>
          </a:solidFill>
          <a:latin typeface="Tw Cen MT" panose="020B0602020104020603" pitchFamily="34" charset="0"/>
          <a:ea typeface="+mj-ea"/>
          <a:cs typeface="+mj-cs"/>
        </a:defRPr>
      </a:lvl1pPr>
    </p:titleStyle>
    <p:bodyStyle>
      <a:lvl1pPr marL="171450" indent="-171450" algn="l" defTabSz="685800" rtl="0" eaLnBrk="1" latinLnBrk="0" hangingPunct="1">
        <a:lnSpc>
          <a:spcPct val="90000"/>
        </a:lnSpc>
        <a:spcBef>
          <a:spcPts val="60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6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600"/>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latin typeface="Tw Cen MT" panose="020B0602020104020603" pitchFamily="34" charset="0"/>
              </a:defRPr>
            </a:lvl1pPr>
          </a:lstStyle>
          <a:p>
            <a:fld id="{BE1869B7-C055-44E0-B080-24414D7344AC}" type="datetimeFigureOut">
              <a:rPr lang="en-US" smtClean="0"/>
              <a:pPr/>
              <a:t>9/1/2022</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900">
                <a:solidFill>
                  <a:schemeClr val="tx1">
                    <a:tint val="75000"/>
                  </a:schemeClr>
                </a:solidFill>
                <a:latin typeface="Tw Cen MT" panose="020B0602020104020603" pitchFamily="34" charset="0"/>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latin typeface="Tw Cen MT" panose="020B0602020104020603" pitchFamily="34" charset="0"/>
              </a:defRPr>
            </a:lvl1pPr>
          </a:lstStyle>
          <a:p>
            <a:fld id="{09D75B52-1FC7-486F-96F7-BA8DCC9DDEFC}" type="slidenum">
              <a:rPr lang="en-US" smtClean="0"/>
              <a:pPr/>
              <a:t>‹#›</a:t>
            </a:fld>
            <a:endParaRPr lang="en-US"/>
          </a:p>
        </p:txBody>
      </p:sp>
    </p:spTree>
    <p:extLst>
      <p:ext uri="{BB962C8B-B14F-4D97-AF65-F5344CB8AC3E}">
        <p14:creationId xmlns:p14="http://schemas.microsoft.com/office/powerpoint/2010/main" val="895810653"/>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l" defTabSz="685800" rtl="0" eaLnBrk="1" latinLnBrk="0" hangingPunct="1">
        <a:lnSpc>
          <a:spcPct val="90000"/>
        </a:lnSpc>
        <a:spcBef>
          <a:spcPct val="0"/>
        </a:spcBef>
        <a:buNone/>
        <a:defRPr sz="3300" kern="1200">
          <a:solidFill>
            <a:schemeClr val="tx1"/>
          </a:solidFill>
          <a:latin typeface="Tw Cen MT" panose="020B0602020104020603" pitchFamily="34" charset="0"/>
          <a:ea typeface="+mj-ea"/>
          <a:cs typeface="+mj-cs"/>
        </a:defRPr>
      </a:lvl1pPr>
    </p:titleStyle>
    <p:bodyStyle>
      <a:lvl1pPr marL="171450" indent="-171450" algn="l" defTabSz="685800" rtl="0" eaLnBrk="1" latinLnBrk="0" hangingPunct="1">
        <a:lnSpc>
          <a:spcPct val="90000"/>
        </a:lnSpc>
        <a:spcBef>
          <a:spcPts val="600"/>
        </a:spcBef>
        <a:buFont typeface="Arial" panose="020B0604020202020204" pitchFamily="34" charset="0"/>
        <a:buChar char="•"/>
        <a:defRPr sz="2100" kern="1200">
          <a:solidFill>
            <a:schemeClr val="tx1"/>
          </a:solidFill>
          <a:latin typeface="Tw Cen MT" panose="020B0602020104020603" pitchFamily="34" charset="0"/>
          <a:ea typeface="+mn-ea"/>
          <a:cs typeface="+mn-cs"/>
        </a:defRPr>
      </a:lvl1pPr>
      <a:lvl2pPr marL="514350" indent="-171450" algn="l" defTabSz="685800" rtl="0" eaLnBrk="1" latinLnBrk="0" hangingPunct="1">
        <a:lnSpc>
          <a:spcPct val="90000"/>
        </a:lnSpc>
        <a:spcBef>
          <a:spcPts val="600"/>
        </a:spcBef>
        <a:buFont typeface="Arial" panose="020B0604020202020204" pitchFamily="34" charset="0"/>
        <a:buChar char="•"/>
        <a:defRPr sz="1800" kern="1200">
          <a:solidFill>
            <a:schemeClr val="tx1"/>
          </a:solidFill>
          <a:latin typeface="Tw Cen MT" panose="020B0602020104020603" pitchFamily="34" charset="0"/>
          <a:ea typeface="+mn-ea"/>
          <a:cs typeface="+mn-cs"/>
        </a:defRPr>
      </a:lvl2pPr>
      <a:lvl3pPr marL="857250" indent="-171450" algn="l" defTabSz="685800" rtl="0" eaLnBrk="1" latinLnBrk="0" hangingPunct="1">
        <a:lnSpc>
          <a:spcPct val="90000"/>
        </a:lnSpc>
        <a:spcBef>
          <a:spcPts val="600"/>
        </a:spcBef>
        <a:buFont typeface="Arial" panose="020B0604020202020204" pitchFamily="34" charset="0"/>
        <a:buChar char="•"/>
        <a:defRPr sz="1500" kern="1200">
          <a:solidFill>
            <a:schemeClr val="tx1"/>
          </a:solidFill>
          <a:latin typeface="Tw Cen MT" panose="020B0602020104020603" pitchFamily="34" charset="0"/>
          <a:ea typeface="+mn-ea"/>
          <a:cs typeface="+mn-cs"/>
        </a:defRPr>
      </a:lvl3pPr>
      <a:lvl4pPr marL="120015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Tw Cen MT" panose="020B0602020104020603" pitchFamily="34" charset="0"/>
          <a:ea typeface="+mn-ea"/>
          <a:cs typeface="+mn-cs"/>
        </a:defRPr>
      </a:lvl4pPr>
      <a:lvl5pPr marL="154305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Tw Cen MT" panose="020B0602020104020603"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files.eric.ed.gov/fulltext/ED499254.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s://www.ncte.org/library/NCTEFiles/Resources/Journals/VM/0132-dec05/VM0132Middle.pdf" TargetMode="Externa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34.emf"/><Relationship Id="rId5" Type="http://schemas.openxmlformats.org/officeDocument/2006/relationships/image" Target="../media/image13.png"/><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hyperlink" Target="https://files.eric.ed.gov/fulltext/ED499254.pdf" TargetMode="External"/><Relationship Id="rId2" Type="http://schemas.openxmlformats.org/officeDocument/2006/relationships/hyperlink" Target="https://journals.sagepub.com/doi/pdf/10.1177/2332858417743927"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blogs.edweek.org/edweek/finding_common_ground/2017/03/why_cant_teachers_make_decisions_on_their_own.html" TargetMode="External"/><Relationship Id="rId2" Type="http://schemas.openxmlformats.org/officeDocument/2006/relationships/hyperlink" Target="https://files.eric.ed.gov/fulltext/EJ960944.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www.doe.mass.edu/edeval/leadership/BuildingSchoolCulture.pdf" TargetMode="External"/><Relationship Id="rId2" Type="http://schemas.openxmlformats.org/officeDocument/2006/relationships/hyperlink" Target="https://cft.vanderbilt.edu/wp-content/uploads/sites/59/vol15no7_self_efficacy.htm" TargetMode="External"/><Relationship Id="rId1" Type="http://schemas.openxmlformats.org/officeDocument/2006/relationships/slideLayout" Target="../slideLayouts/slideLayout1.xml"/><Relationship Id="rId4" Type="http://schemas.openxmlformats.org/officeDocument/2006/relationships/hyperlink" Target="http://www.ascd.org/publications/books/105151/chapters/The-Dimensions-of-Leadership.aspx"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3DD8B1-57C5-4D25-AEEE-70DC0AE6A320}"/>
              </a:ext>
            </a:extLst>
          </p:cNvPr>
          <p:cNvSpPr>
            <a:spLocks noGrp="1"/>
          </p:cNvSpPr>
          <p:nvPr>
            <p:ph type="title"/>
          </p:nvPr>
        </p:nvSpPr>
        <p:spPr/>
        <p:txBody>
          <a:bodyPr/>
          <a:lstStyle/>
          <a:p>
            <a:r>
              <a:rPr lang="en-US" dirty="0"/>
              <a:t>Hidden Slide #1</a:t>
            </a:r>
          </a:p>
        </p:txBody>
      </p:sp>
      <p:sp>
        <p:nvSpPr>
          <p:cNvPr id="2" name="Text Placeholder 1">
            <a:extLst>
              <a:ext uri="{FF2B5EF4-FFF2-40B4-BE49-F238E27FC236}">
                <a16:creationId xmlns:a16="http://schemas.microsoft.com/office/drawing/2014/main" id="{7A9DF4CA-C7E6-414B-8C59-49AA5FECB0CB}"/>
              </a:ext>
            </a:extLst>
          </p:cNvPr>
          <p:cNvSpPr>
            <a:spLocks noGrp="1"/>
          </p:cNvSpPr>
          <p:nvPr>
            <p:ph type="body" idx="1"/>
          </p:nvPr>
        </p:nvSpPr>
        <p:spPr/>
        <p:txBody>
          <a:bodyPr>
            <a:noAutofit/>
          </a:bodyPr>
          <a:lstStyle/>
          <a:p>
            <a:pPr marL="0" indent="0">
              <a:buNone/>
            </a:pPr>
            <a:r>
              <a:rPr lang="en-US" sz="2000" dirty="0"/>
              <a:t>The CTE Module was designed to be used in the following manner.</a:t>
            </a:r>
          </a:p>
          <a:p>
            <a:pPr marL="457200" indent="-365760">
              <a:spcBef>
                <a:spcPts val="600"/>
              </a:spcBef>
              <a:buFont typeface="+mj-lt"/>
              <a:buAutoNum type="arabicPeriod"/>
            </a:pPr>
            <a:r>
              <a:rPr lang="en-US" sz="2000" dirty="0"/>
              <a:t>The audience for this Module is Leadership Teams, including district and building leaders. This Module is not meant for whole staff presentations.</a:t>
            </a:r>
          </a:p>
          <a:p>
            <a:pPr marL="457200" indent="-365760">
              <a:spcBef>
                <a:spcPts val="600"/>
              </a:spcBef>
              <a:buFont typeface="+mj-lt"/>
              <a:buAutoNum type="arabicPeriod"/>
            </a:pPr>
            <a:r>
              <a:rPr lang="en-US" sz="2000" dirty="0"/>
              <a:t>Participants complete the Base Module, </a:t>
            </a:r>
            <a:r>
              <a:rPr lang="en-US" sz="2000" i="1" dirty="0"/>
              <a:t>Collective Teacher Efficacy: An Introduction to Developing CTE in Schools.</a:t>
            </a:r>
          </a:p>
          <a:p>
            <a:pPr marL="457200" indent="-365760">
              <a:spcBef>
                <a:spcPts val="600"/>
              </a:spcBef>
              <a:buFont typeface="+mj-lt"/>
              <a:buAutoNum type="arabicPeriod"/>
            </a:pPr>
            <a:r>
              <a:rPr lang="en-US" sz="2000" dirty="0"/>
              <a:t>Following this training, participants should complete the </a:t>
            </a:r>
            <a:r>
              <a:rPr lang="en-US" sz="2000" i="1" dirty="0"/>
              <a:t>Flow Chart </a:t>
            </a:r>
            <a:r>
              <a:rPr lang="en-US" sz="2000" dirty="0"/>
              <a:t>or the </a:t>
            </a:r>
            <a:r>
              <a:rPr lang="en-US" sz="2000" i="1" dirty="0"/>
              <a:t>CTE Planning Reflection Questions</a:t>
            </a:r>
            <a:r>
              <a:rPr lang="en-US" sz="2000" dirty="0"/>
              <a:t> document to determine next steps.</a:t>
            </a:r>
          </a:p>
          <a:p>
            <a:pPr marL="457200" indent="-365760">
              <a:spcBef>
                <a:spcPts val="600"/>
              </a:spcBef>
              <a:buFont typeface="+mj-lt"/>
              <a:buAutoNum type="arabicPeriod"/>
            </a:pPr>
            <a:r>
              <a:rPr lang="en-US" sz="2000" dirty="0"/>
              <a:t>There are four Focus Modules. Teams are not required to complete all four Focus Modules. Instead, participants will complete only those Focus Modules that fit the needs of their school. Both the </a:t>
            </a:r>
            <a:r>
              <a:rPr lang="en-US" sz="2000" i="1" dirty="0"/>
              <a:t>Flow Chart </a:t>
            </a:r>
            <a:r>
              <a:rPr lang="en-US" sz="2000" dirty="0"/>
              <a:t>and </a:t>
            </a:r>
            <a:r>
              <a:rPr lang="en-US" sz="2000" i="1" dirty="0"/>
              <a:t>CTE Planning Reflection Questions </a:t>
            </a:r>
            <a:r>
              <a:rPr lang="en-US" sz="2000" dirty="0"/>
              <a:t>document were designed to direct a group to a starting Focus Module.</a:t>
            </a:r>
          </a:p>
        </p:txBody>
      </p:sp>
    </p:spTree>
    <p:extLst>
      <p:ext uri="{BB962C8B-B14F-4D97-AF65-F5344CB8AC3E}">
        <p14:creationId xmlns:p14="http://schemas.microsoft.com/office/powerpoint/2010/main" val="2025694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Title"/>
          <p:cNvSpPr txBox="1">
            <a:spLocks noGrp="1"/>
          </p:cNvSpPr>
          <p:nvPr>
            <p:ph type="ctrTitle"/>
          </p:nvPr>
        </p:nvSpPr>
        <p:spPr>
          <a:xfrm>
            <a:off x="1314450" y="604912"/>
            <a:ext cx="6515100" cy="2363372"/>
          </a:xfrm>
          <a:prstGeom prst="rect">
            <a:avLst/>
          </a:prstGeom>
          <a:noFill/>
          <a:ln>
            <a:noFill/>
          </a:ln>
        </p:spPr>
        <p:txBody>
          <a:bodyPr wrap="square" lIns="68550" tIns="34275" rIns="68550" bIns="34275" anchor="ctr" anchorCtr="0">
            <a:noAutofit/>
          </a:bodyPr>
          <a:lstStyle/>
          <a:p>
            <a:pPr lvl="0">
              <a:buSzPct val="25000"/>
            </a:pPr>
            <a:r>
              <a:rPr lang="en-US" sz="4000" dirty="0"/>
              <a:t>Acknowledgements</a:t>
            </a:r>
            <a:br>
              <a:rPr lang="en-US" sz="1200" dirty="0">
                <a:ea typeface="Calibri"/>
                <a:cs typeface="Calibri"/>
                <a:sym typeface="Calibri"/>
              </a:rPr>
            </a:br>
            <a:r>
              <a:rPr lang="en-US" sz="1600" dirty="0">
                <a:ea typeface="Calibri"/>
                <a:cs typeface="Calibri"/>
                <a:sym typeface="Calibri"/>
              </a:rPr>
              <a:t>Special thanks to all contributors to the development and </a:t>
            </a:r>
            <a:br>
              <a:rPr lang="en-US" sz="1600" dirty="0">
                <a:ea typeface="Calibri"/>
                <a:cs typeface="Calibri"/>
                <a:sym typeface="Calibri"/>
              </a:rPr>
            </a:br>
            <a:r>
              <a:rPr lang="en-US" sz="1600" dirty="0">
                <a:ea typeface="Calibri"/>
                <a:cs typeface="Calibri"/>
                <a:sym typeface="Calibri"/>
              </a:rPr>
              <a:t>revision of this Professional Learning Module.</a:t>
            </a:r>
            <a:br>
              <a:rPr lang="en-US" sz="1600" dirty="0">
                <a:ea typeface="Calibri"/>
                <a:cs typeface="Calibri"/>
                <a:sym typeface="Calibri"/>
              </a:rPr>
            </a:br>
            <a:r>
              <a:rPr lang="en-US" sz="1400" dirty="0">
                <a:solidFill>
                  <a:schemeClr val="bg1"/>
                </a:solidFill>
              </a:rPr>
              <a:t>The original collection of Professional Learning Modules was rolled-out for use by Regional Professional Development Center (RPDC) Consultants in July 2013 after being developed by a team of content experts through efforts funded by the Missouri State Personnel Development Grant (SPDG). </a:t>
            </a:r>
            <a:br>
              <a:rPr lang="en-US" sz="1200" dirty="0">
                <a:ea typeface="Calibri"/>
                <a:cs typeface="Calibri"/>
                <a:sym typeface="Calibri"/>
              </a:rPr>
            </a:br>
            <a:endParaRPr lang="en-US" sz="1200" dirty="0">
              <a:ea typeface="Calibri"/>
              <a:cs typeface="Calibri"/>
              <a:sym typeface="Calibri"/>
            </a:endParaRPr>
          </a:p>
        </p:txBody>
      </p:sp>
      <p:sp>
        <p:nvSpPr>
          <p:cNvPr id="120" name="Shape 120"/>
          <p:cNvSpPr txBox="1">
            <a:spLocks noGrp="1"/>
          </p:cNvSpPr>
          <p:nvPr>
            <p:ph type="subTitle" idx="1"/>
          </p:nvPr>
        </p:nvSpPr>
        <p:spPr>
          <a:xfrm>
            <a:off x="844063" y="2757267"/>
            <a:ext cx="8018584" cy="2940147"/>
          </a:xfrm>
          <a:prstGeom prst="rect">
            <a:avLst/>
          </a:prstGeom>
          <a:noFill/>
          <a:ln>
            <a:noFill/>
          </a:ln>
        </p:spPr>
        <p:txBody>
          <a:bodyPr wrap="square" lIns="68550" tIns="34275" rIns="68550" bIns="34275" anchor="t" anchorCtr="0">
            <a:noAutofit/>
          </a:bodyPr>
          <a:lstStyle/>
          <a:p>
            <a:pPr algn="l">
              <a:spcBef>
                <a:spcPts val="0"/>
              </a:spcBef>
              <a:buSzPct val="25000"/>
            </a:pPr>
            <a:r>
              <a:rPr lang="en-US" sz="1600" dirty="0"/>
              <a:t>Content Development and Revision Support Team, 2019	</a:t>
            </a:r>
          </a:p>
          <a:p>
            <a:pPr lvl="1" algn="l">
              <a:spcBef>
                <a:spcPts val="210"/>
              </a:spcBef>
              <a:buSzPct val="25000"/>
            </a:pPr>
            <a:r>
              <a:rPr lang="en-US" sz="1600" dirty="0">
                <a:latin typeface="Tw Cen MT" panose="020B0602020104020603" pitchFamily="34" charset="0"/>
                <a:ea typeface="Calibri"/>
                <a:cs typeface="Calibri" panose="020F0502020204030204" pitchFamily="34" charset="0"/>
                <a:sym typeface="Calibri"/>
              </a:rPr>
              <a:t>		</a:t>
            </a:r>
            <a:r>
              <a:rPr lang="en-US" sz="1600" dirty="0">
                <a:solidFill>
                  <a:schemeClr val="bg1"/>
                </a:solidFill>
                <a:latin typeface="Tw Cen MT" panose="020B0602020104020603" pitchFamily="34" charset="0"/>
                <a:ea typeface="Calibri"/>
                <a:cs typeface="Calibri" panose="020F0502020204030204" pitchFamily="34" charset="0"/>
                <a:sym typeface="Calibri"/>
              </a:rPr>
              <a:t>Carla Williams,  UCM			Marcia Clark, SE RPDC</a:t>
            </a:r>
          </a:p>
          <a:p>
            <a:pPr lvl="1" algn="l">
              <a:spcBef>
                <a:spcPts val="210"/>
              </a:spcBef>
              <a:buSzPct val="25000"/>
            </a:pPr>
            <a:r>
              <a:rPr lang="en-US" sz="1600" dirty="0">
                <a:solidFill>
                  <a:schemeClr val="bg1"/>
                </a:solidFill>
                <a:latin typeface="Tw Cen MT" panose="020B0602020104020603" pitchFamily="34" charset="0"/>
                <a:ea typeface="Calibri"/>
                <a:cs typeface="Calibri" panose="020F0502020204030204" pitchFamily="34" charset="0"/>
                <a:sym typeface="Calibri"/>
              </a:rPr>
              <a:t>		Liz </a:t>
            </a:r>
            <a:r>
              <a:rPr lang="en-US" sz="1600" dirty="0" err="1">
                <a:solidFill>
                  <a:schemeClr val="bg1"/>
                </a:solidFill>
                <a:latin typeface="Tw Cen MT" panose="020B0602020104020603" pitchFamily="34" charset="0"/>
                <a:ea typeface="Calibri"/>
                <a:cs typeface="Calibri" panose="020F0502020204030204" pitchFamily="34" charset="0"/>
                <a:sym typeface="Calibri"/>
              </a:rPr>
              <a:t>Condray</a:t>
            </a:r>
            <a:r>
              <a:rPr lang="en-US" sz="1600" dirty="0">
                <a:solidFill>
                  <a:schemeClr val="bg1"/>
                </a:solidFill>
                <a:latin typeface="Tw Cen MT" panose="020B0602020104020603" pitchFamily="34" charset="0"/>
                <a:ea typeface="Calibri"/>
                <a:cs typeface="Calibri" panose="020F0502020204030204" pitchFamily="34" charset="0"/>
                <a:sym typeface="Calibri"/>
              </a:rPr>
              <a:t>, SCRPDC			Jan Davis, </a:t>
            </a:r>
            <a:r>
              <a:rPr lang="en-US" sz="1600" dirty="0" err="1">
                <a:solidFill>
                  <a:schemeClr val="bg1"/>
                </a:solidFill>
                <a:latin typeface="Tw Cen MT" panose="020B0602020104020603" pitchFamily="34" charset="0"/>
                <a:ea typeface="Calibri"/>
                <a:cs typeface="Calibri" panose="020F0502020204030204" pitchFamily="34" charset="0"/>
                <a:sym typeface="Calibri"/>
              </a:rPr>
              <a:t>MoEdu</a:t>
            </a:r>
            <a:r>
              <a:rPr lang="en-US" sz="1600" dirty="0">
                <a:solidFill>
                  <a:schemeClr val="bg1"/>
                </a:solidFill>
                <a:latin typeface="Tw Cen MT" panose="020B0602020104020603" pitchFamily="34" charset="0"/>
                <a:ea typeface="Calibri"/>
                <a:cs typeface="Calibri" panose="020F0502020204030204" pitchFamily="34" charset="0"/>
                <a:sym typeface="Calibri"/>
              </a:rPr>
              <a:t>-SAIL </a:t>
            </a:r>
          </a:p>
          <a:p>
            <a:pPr lvl="1" algn="l">
              <a:spcBef>
                <a:spcPts val="210"/>
              </a:spcBef>
              <a:buSzPct val="25000"/>
            </a:pPr>
            <a:r>
              <a:rPr lang="en-US" sz="1600" dirty="0">
                <a:solidFill>
                  <a:schemeClr val="bg1"/>
                </a:solidFill>
                <a:latin typeface="Tw Cen MT" panose="020B0602020104020603" pitchFamily="34" charset="0"/>
                <a:ea typeface="Calibri"/>
                <a:cs typeface="Calibri" panose="020F0502020204030204" pitchFamily="34" charset="0"/>
                <a:sym typeface="Calibri"/>
              </a:rPr>
              <a:t>		Janie Pyle, Raytown School District	Cheryl Wrinkle, SW RPDC</a:t>
            </a:r>
          </a:p>
          <a:p>
            <a:pPr lvl="1" algn="l">
              <a:spcBef>
                <a:spcPts val="210"/>
              </a:spcBef>
              <a:buSzPct val="25000"/>
            </a:pPr>
            <a:r>
              <a:rPr lang="en-US" sz="1600" dirty="0">
                <a:solidFill>
                  <a:schemeClr val="bg1"/>
                </a:solidFill>
                <a:latin typeface="Tw Cen MT" panose="020B0602020104020603" pitchFamily="34" charset="0"/>
                <a:ea typeface="Calibri"/>
                <a:cs typeface="Calibri" panose="020F0502020204030204" pitchFamily="34" charset="0"/>
                <a:sym typeface="Calibri"/>
              </a:rPr>
              <a:t>		Marilyn Cannon, Raytown School District</a:t>
            </a:r>
          </a:p>
          <a:p>
            <a:pPr algn="l">
              <a:spcBef>
                <a:spcPts val="270"/>
              </a:spcBef>
              <a:buSzPct val="25000"/>
            </a:pPr>
            <a:r>
              <a:rPr lang="en-US" sz="1600" dirty="0"/>
              <a:t>Institute for Human Development</a:t>
            </a:r>
          </a:p>
          <a:p>
            <a:pPr algn="l">
              <a:spcBef>
                <a:spcPts val="270"/>
              </a:spcBef>
              <a:buSzPct val="25000"/>
            </a:pPr>
            <a:r>
              <a:rPr lang="en-US" sz="1600" dirty="0"/>
              <a:t>	Ronda Jenson 			Jodi Arnold</a:t>
            </a:r>
          </a:p>
          <a:p>
            <a:pPr algn="l">
              <a:spcBef>
                <a:spcPts val="270"/>
              </a:spcBef>
              <a:buSzPct val="25000"/>
            </a:pPr>
            <a:r>
              <a:rPr lang="en-US" sz="1600" dirty="0"/>
              <a:t>	Sarah Marten			Arden Day</a:t>
            </a:r>
          </a:p>
          <a:p>
            <a:pPr algn="l">
              <a:spcBef>
                <a:spcPts val="270"/>
              </a:spcBef>
              <a:buSzPct val="25000"/>
            </a:pPr>
            <a:r>
              <a:rPr lang="en-US" sz="1600" dirty="0"/>
              <a:t>	Chelie Nelson 			Cynthia Beckmann	</a:t>
            </a:r>
          </a:p>
          <a:p>
            <a:pPr lvl="1" algn="l">
              <a:spcBef>
                <a:spcPts val="210"/>
              </a:spcBef>
              <a:buSzPct val="25000"/>
            </a:pPr>
            <a:endParaRPr lang="en-US" sz="1125" dirty="0">
              <a:solidFill>
                <a:schemeClr val="bg1"/>
              </a:solidFill>
              <a:ea typeface="Calibri"/>
              <a:cs typeface="Calibri" panose="020F0502020204030204" pitchFamily="34" charset="0"/>
              <a:sym typeface="Calibri"/>
            </a:endParaRPr>
          </a:p>
          <a:p>
            <a:pPr lvl="1" algn="l">
              <a:spcBef>
                <a:spcPts val="210"/>
              </a:spcBef>
              <a:buSzPct val="25000"/>
            </a:pPr>
            <a:endParaRPr lang="en-US" sz="1125" dirty="0">
              <a:solidFill>
                <a:schemeClr val="bg1"/>
              </a:solidFill>
              <a:ea typeface="Calibri"/>
              <a:cs typeface="Calibri" panose="020F0502020204030204" pitchFamily="34" charset="0"/>
              <a:sym typeface="Calibri"/>
            </a:endParaRPr>
          </a:p>
          <a:p>
            <a:pPr lvl="1" algn="l">
              <a:spcBef>
                <a:spcPts val="210"/>
              </a:spcBef>
              <a:buSzPct val="25000"/>
            </a:pPr>
            <a:r>
              <a:rPr lang="en-US" sz="1125" dirty="0">
                <a:ea typeface="Calibri"/>
                <a:cs typeface="Calibri" panose="020F0502020204030204" pitchFamily="34" charset="0"/>
                <a:sym typeface="Calibri"/>
              </a:rPr>
              <a:t>	</a:t>
            </a:r>
            <a:endParaRPr lang="en-US" sz="1125" dirty="0">
              <a:cs typeface="Calibri" panose="020F0502020204030204" pitchFamily="34" charset="0"/>
            </a:endParaRPr>
          </a:p>
          <a:p>
            <a:pPr algn="l">
              <a:spcBef>
                <a:spcPts val="270"/>
              </a:spcBef>
              <a:buSzPct val="25000"/>
            </a:pPr>
            <a:r>
              <a:rPr lang="en-US" sz="1350" dirty="0"/>
              <a:t>		 </a:t>
            </a:r>
          </a:p>
          <a:p>
            <a:pPr algn="l">
              <a:spcBef>
                <a:spcPts val="270"/>
              </a:spcBef>
              <a:buSzPct val="25000"/>
            </a:pPr>
            <a:r>
              <a:rPr lang="en-US" sz="1350" dirty="0"/>
              <a:t>					</a:t>
            </a:r>
          </a:p>
          <a:p>
            <a:pPr algn="l">
              <a:spcBef>
                <a:spcPts val="270"/>
              </a:spcBef>
              <a:buSzPct val="25000"/>
            </a:pPr>
            <a:r>
              <a:rPr lang="en-US" sz="1350" dirty="0"/>
              <a:t>				</a:t>
            </a:r>
          </a:p>
          <a:p>
            <a:pPr algn="l">
              <a:spcBef>
                <a:spcPts val="270"/>
              </a:spcBef>
              <a:buSzPct val="25000"/>
            </a:pPr>
            <a:r>
              <a:rPr lang="en-US" sz="1350" dirty="0"/>
              <a:t>			 	</a:t>
            </a:r>
          </a:p>
          <a:p>
            <a:pPr algn="l">
              <a:spcBef>
                <a:spcPts val="270"/>
              </a:spcBef>
              <a:buSzPct val="25000"/>
            </a:pPr>
            <a:endParaRPr sz="1350" dirty="0"/>
          </a:p>
          <a:p>
            <a:pPr algn="l">
              <a:spcBef>
                <a:spcPts val="270"/>
              </a:spcBef>
              <a:buSzPct val="25000"/>
            </a:pPr>
            <a:r>
              <a:rPr lang="en-US" sz="1350" dirty="0"/>
              <a:t>	SPDG Management Team</a:t>
            </a:r>
          </a:p>
        </p:txBody>
      </p:sp>
    </p:spTree>
    <p:extLst>
      <p:ext uri="{BB962C8B-B14F-4D97-AF65-F5344CB8AC3E}">
        <p14:creationId xmlns:p14="http://schemas.microsoft.com/office/powerpoint/2010/main" val="1565861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28EC60-7FAE-4D73-9ED7-6C6DA29BD624}"/>
              </a:ext>
            </a:extLst>
          </p:cNvPr>
          <p:cNvSpPr>
            <a:spLocks noGrp="1"/>
          </p:cNvSpPr>
          <p:nvPr>
            <p:ph type="title"/>
          </p:nvPr>
        </p:nvSpPr>
        <p:spPr/>
        <p:txBody>
          <a:bodyPr/>
          <a:lstStyle/>
          <a:p>
            <a:r>
              <a:rPr lang="en-US" dirty="0"/>
              <a:t>Welcome and Introductions</a:t>
            </a:r>
          </a:p>
        </p:txBody>
      </p:sp>
      <p:sp>
        <p:nvSpPr>
          <p:cNvPr id="2" name="Text Placeholder 1">
            <a:extLst>
              <a:ext uri="{FF2B5EF4-FFF2-40B4-BE49-F238E27FC236}">
                <a16:creationId xmlns:a16="http://schemas.microsoft.com/office/drawing/2014/main" id="{D565A50D-2A7A-4F6C-8667-6EFF8F736643}"/>
              </a:ext>
            </a:extLst>
          </p:cNvPr>
          <p:cNvSpPr>
            <a:spLocks noGrp="1"/>
          </p:cNvSpPr>
          <p:nvPr>
            <p:ph type="body" idx="1"/>
          </p:nvPr>
        </p:nvSpPr>
        <p:spPr/>
        <p:txBody>
          <a:bodyPr/>
          <a:lstStyle/>
          <a:p>
            <a:pPr marL="91440" indent="0" algn="ctr">
              <a:buNone/>
            </a:pPr>
            <a:r>
              <a:rPr lang="en-US" dirty="0"/>
              <a:t>Our trainers for the day</a:t>
            </a:r>
          </a:p>
          <a:p>
            <a:pPr marL="91440" indent="0">
              <a:buNone/>
            </a:pPr>
            <a:endParaRPr lang="en-US" dirty="0"/>
          </a:p>
        </p:txBody>
      </p:sp>
    </p:spTree>
    <p:extLst>
      <p:ext uri="{BB962C8B-B14F-4D97-AF65-F5344CB8AC3E}">
        <p14:creationId xmlns:p14="http://schemas.microsoft.com/office/powerpoint/2010/main" val="2242685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63BE91-A2F0-4E91-918A-26D984388B8C}"/>
              </a:ext>
            </a:extLst>
          </p:cNvPr>
          <p:cNvSpPr>
            <a:spLocks noGrp="1"/>
          </p:cNvSpPr>
          <p:nvPr>
            <p:ph type="title"/>
          </p:nvPr>
        </p:nvSpPr>
        <p:spPr/>
        <p:txBody>
          <a:bodyPr/>
          <a:lstStyle/>
          <a:p>
            <a:r>
              <a:rPr lang="en-US" dirty="0">
                <a:solidFill>
                  <a:srgbClr val="005479"/>
                </a:solidFill>
              </a:rPr>
              <a:t>Norms</a:t>
            </a:r>
            <a:endParaRPr lang="en-US" dirty="0"/>
          </a:p>
        </p:txBody>
      </p:sp>
      <p:sp>
        <p:nvSpPr>
          <p:cNvPr id="2" name="Text Placeholder 1">
            <a:extLst>
              <a:ext uri="{FF2B5EF4-FFF2-40B4-BE49-F238E27FC236}">
                <a16:creationId xmlns:a16="http://schemas.microsoft.com/office/drawing/2014/main" id="{C180F586-36F8-4EF9-BD9F-460A6AE40CF6}"/>
              </a:ext>
            </a:extLst>
          </p:cNvPr>
          <p:cNvSpPr>
            <a:spLocks noGrp="1"/>
          </p:cNvSpPr>
          <p:nvPr>
            <p:ph type="body" idx="1"/>
          </p:nvPr>
        </p:nvSpPr>
        <p:spPr/>
        <p:txBody>
          <a:bodyPr/>
          <a:lstStyle/>
          <a:p>
            <a:pPr marL="457200" indent="-365760">
              <a:spcBef>
                <a:spcPts val="600"/>
              </a:spcBef>
            </a:pPr>
            <a:r>
              <a:rPr lang="en-US" dirty="0"/>
              <a:t>Begin and end on time</a:t>
            </a:r>
          </a:p>
          <a:p>
            <a:pPr marL="457200" indent="-365760">
              <a:spcBef>
                <a:spcPts val="600"/>
              </a:spcBef>
            </a:pPr>
            <a:r>
              <a:rPr lang="en-US" dirty="0"/>
              <a:t>Be an engaged participant</a:t>
            </a:r>
          </a:p>
          <a:p>
            <a:pPr marL="457200" indent="-365760">
              <a:spcBef>
                <a:spcPts val="600"/>
              </a:spcBef>
            </a:pPr>
            <a:r>
              <a:rPr lang="en-US" dirty="0"/>
              <a:t>Be an active listener - open to new ideas</a:t>
            </a:r>
          </a:p>
          <a:p>
            <a:pPr marL="457200" indent="-365760">
              <a:spcBef>
                <a:spcPts val="600"/>
              </a:spcBef>
            </a:pPr>
            <a:r>
              <a:rPr lang="en-US" dirty="0"/>
              <a:t>Use notes for side bar conversations</a:t>
            </a:r>
          </a:p>
          <a:p>
            <a:pPr marL="457200" indent="-365760">
              <a:spcBef>
                <a:spcPts val="600"/>
              </a:spcBef>
            </a:pPr>
            <a:r>
              <a:rPr lang="en-US" dirty="0"/>
              <a:t>Use electronics respectfully</a:t>
            </a:r>
          </a:p>
        </p:txBody>
      </p:sp>
    </p:spTree>
    <p:extLst>
      <p:ext uri="{BB962C8B-B14F-4D97-AF65-F5344CB8AC3E}">
        <p14:creationId xmlns:p14="http://schemas.microsoft.com/office/powerpoint/2010/main" val="211099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479"/>
                </a:solidFill>
                <a:latin typeface="Tw Cen MT" panose="020B0602020104020603" pitchFamily="34" charset="0"/>
                <a:ea typeface="Tw Cen MT" panose="020B0602020104020603" pitchFamily="34" charset="0"/>
                <a:cs typeface="Tw Cen MT" panose="020B0602020104020603" pitchFamily="34" charset="0"/>
              </a:rPr>
              <a:t>Icon Glossary</a:t>
            </a:r>
          </a:p>
        </p:txBody>
      </p:sp>
      <p:grpSp>
        <p:nvGrpSpPr>
          <p:cNvPr id="17" name="Group 16" descr="Collective Teacher Efficacy Icon">
            <a:extLst>
              <a:ext uri="{FF2B5EF4-FFF2-40B4-BE49-F238E27FC236}">
                <a16:creationId xmlns:a16="http://schemas.microsoft.com/office/drawing/2014/main" id="{77AEED13-A846-46A7-877D-3C45959E1B8C}"/>
              </a:ext>
            </a:extLst>
          </p:cNvPr>
          <p:cNvGrpSpPr/>
          <p:nvPr/>
        </p:nvGrpSpPr>
        <p:grpSpPr>
          <a:xfrm>
            <a:off x="670253" y="2213957"/>
            <a:ext cx="923544" cy="923544"/>
            <a:chOff x="482246" y="1564477"/>
            <a:chExt cx="923544" cy="923544"/>
          </a:xfrm>
        </p:grpSpPr>
        <p:sp>
          <p:nvSpPr>
            <p:cNvPr id="18" name="Rounded Rectangle 3">
              <a:extLst>
                <a:ext uri="{FF2B5EF4-FFF2-40B4-BE49-F238E27FC236}">
                  <a16:creationId xmlns:a16="http://schemas.microsoft.com/office/drawing/2014/main" id="{80F1ADC0-638C-40C6-977F-53235A8CF463}"/>
                </a:ext>
                <a:ext uri="{C183D7F6-B498-43B3-948B-1728B52AA6E4}">
                  <adec:decorative xmlns:adec="http://schemas.microsoft.com/office/drawing/2017/decorative" val="1"/>
                </a:ext>
              </a:extLst>
            </p:cNvPr>
            <p:cNvSpPr/>
            <p:nvPr/>
          </p:nvSpPr>
          <p:spPr>
            <a:xfrm>
              <a:off x="542781" y="1679945"/>
              <a:ext cx="774688" cy="72627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19" name="Picture 18">
              <a:extLst>
                <a:ext uri="{FF2B5EF4-FFF2-40B4-BE49-F238E27FC236}">
                  <a16:creationId xmlns:a16="http://schemas.microsoft.com/office/drawing/2014/main" id="{2C8E40E2-119B-48B2-8A80-4A7C38D145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2246" y="1564477"/>
              <a:ext cx="923544" cy="923544"/>
            </a:xfrm>
            <a:prstGeom prst="rect">
              <a:avLst/>
            </a:prstGeom>
          </p:spPr>
        </p:pic>
      </p:grpSp>
      <p:sp>
        <p:nvSpPr>
          <p:cNvPr id="20" name="Text">
            <a:extLst>
              <a:ext uri="{FF2B5EF4-FFF2-40B4-BE49-F238E27FC236}">
                <a16:creationId xmlns:a16="http://schemas.microsoft.com/office/drawing/2014/main" id="{F9236C68-32F7-4791-92EE-81946BF2846C}"/>
              </a:ext>
            </a:extLst>
          </p:cNvPr>
          <p:cNvSpPr/>
          <p:nvPr/>
        </p:nvSpPr>
        <p:spPr>
          <a:xfrm>
            <a:off x="1770152" y="2213957"/>
            <a:ext cx="2598270" cy="830997"/>
          </a:xfrm>
          <a:prstGeom prst="rect">
            <a:avLst/>
          </a:prstGeom>
        </p:spPr>
        <p:txBody>
          <a:bodyPr wrap="square">
            <a:spAutoFit/>
          </a:bodyPr>
          <a:lstStyle/>
          <a:p>
            <a:r>
              <a:rPr lang="en-US" sz="2400" dirty="0">
                <a:latin typeface="Tw Cen MT" panose="020B0602020104020603" pitchFamily="34" charset="0"/>
              </a:rPr>
              <a:t>Collective Teacher Efficacy</a:t>
            </a:r>
          </a:p>
        </p:txBody>
      </p:sp>
      <p:pic>
        <p:nvPicPr>
          <p:cNvPr id="21" name="Picture 20" descr="This icon indicates more information an be found in the Step-By-Step Guide." title="Step-By-Step Guide">
            <a:extLst>
              <a:ext uri="{FF2B5EF4-FFF2-40B4-BE49-F238E27FC236}">
                <a16:creationId xmlns:a16="http://schemas.microsoft.com/office/drawing/2014/main" id="{0B2639F4-3C8E-4E2F-B61E-3B171BF946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4206" y="2331785"/>
            <a:ext cx="728473" cy="728473"/>
          </a:xfrm>
          <a:prstGeom prst="rect">
            <a:avLst/>
          </a:prstGeom>
        </p:spPr>
      </p:pic>
      <p:sp>
        <p:nvSpPr>
          <p:cNvPr id="22" name="Rectangle 21" title="Step-By-Step Guide">
            <a:extLst>
              <a:ext uri="{FF2B5EF4-FFF2-40B4-BE49-F238E27FC236}">
                <a16:creationId xmlns:a16="http://schemas.microsoft.com/office/drawing/2014/main" id="{510794E6-1549-4C3D-A048-8F6C4BABD259}"/>
              </a:ext>
            </a:extLst>
          </p:cNvPr>
          <p:cNvSpPr/>
          <p:nvPr/>
        </p:nvSpPr>
        <p:spPr>
          <a:xfrm>
            <a:off x="6294759" y="2331785"/>
            <a:ext cx="2494165" cy="830997"/>
          </a:xfrm>
          <a:prstGeom prst="rect">
            <a:avLst/>
          </a:prstGeom>
        </p:spPr>
        <p:txBody>
          <a:bodyPr wrap="square">
            <a:spAutoFit/>
          </a:bodyPr>
          <a:lstStyle/>
          <a:p>
            <a:r>
              <a:rPr lang="en-US" sz="2400" dirty="0">
                <a:latin typeface="Tw Cen MT" panose="020B0602020104020603" pitchFamily="34" charset="0"/>
              </a:rPr>
              <a:t>Step-by-Step Guide</a:t>
            </a:r>
          </a:p>
        </p:txBody>
      </p:sp>
      <p:pic>
        <p:nvPicPr>
          <p:cNvPr id="23" name="Picture 22" descr="Reflections/Activities Icon&#10;&#10;This icon indicates the presence of activities or times of reflection.">
            <a:extLst>
              <a:ext uri="{FF2B5EF4-FFF2-40B4-BE49-F238E27FC236}">
                <a16:creationId xmlns:a16="http://schemas.microsoft.com/office/drawing/2014/main" id="{27C7805F-22D0-4811-AC09-4F02803B70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094" y="3564362"/>
            <a:ext cx="731521" cy="731521"/>
          </a:xfrm>
          <a:prstGeom prst="rect">
            <a:avLst/>
          </a:prstGeom>
        </p:spPr>
      </p:pic>
      <p:sp>
        <p:nvSpPr>
          <p:cNvPr id="24" name="Rectangle 23">
            <a:extLst>
              <a:ext uri="{FF2B5EF4-FFF2-40B4-BE49-F238E27FC236}">
                <a16:creationId xmlns:a16="http://schemas.microsoft.com/office/drawing/2014/main" id="{A45DC2C4-A1B5-4FEF-A797-AB1150D25B85}"/>
              </a:ext>
            </a:extLst>
          </p:cNvPr>
          <p:cNvSpPr/>
          <p:nvPr/>
        </p:nvSpPr>
        <p:spPr>
          <a:xfrm>
            <a:off x="1715289" y="3564362"/>
            <a:ext cx="2771799" cy="461665"/>
          </a:xfrm>
          <a:prstGeom prst="rect">
            <a:avLst/>
          </a:prstGeom>
        </p:spPr>
        <p:txBody>
          <a:bodyPr wrap="square">
            <a:spAutoFit/>
          </a:bodyPr>
          <a:lstStyle/>
          <a:p>
            <a:r>
              <a:rPr lang="en-US" sz="2400" dirty="0">
                <a:latin typeface="Tw Cen MT" panose="020B0602020104020603" pitchFamily="34" charset="0"/>
              </a:rPr>
              <a:t>Reflection/Activities</a:t>
            </a:r>
          </a:p>
        </p:txBody>
      </p:sp>
      <p:pic>
        <p:nvPicPr>
          <p:cNvPr id="25" name="Picture 24" descr="This icon indicates there is further information found in the Handout packet." title="Document Icon">
            <a:extLst>
              <a:ext uri="{FF2B5EF4-FFF2-40B4-BE49-F238E27FC236}">
                <a16:creationId xmlns:a16="http://schemas.microsoft.com/office/drawing/2014/main" id="{1B84718C-6C56-424E-9C92-77545C3C31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4206" y="3564361"/>
            <a:ext cx="728473" cy="731521"/>
          </a:xfrm>
          <a:prstGeom prst="rect">
            <a:avLst/>
          </a:prstGeom>
        </p:spPr>
      </p:pic>
      <p:sp>
        <p:nvSpPr>
          <p:cNvPr id="27" name="Rectangle 26">
            <a:extLst>
              <a:ext uri="{FF2B5EF4-FFF2-40B4-BE49-F238E27FC236}">
                <a16:creationId xmlns:a16="http://schemas.microsoft.com/office/drawing/2014/main" id="{B5DCCEB8-86DC-4DDD-A2C1-DF871E60C9E2}"/>
              </a:ext>
            </a:extLst>
          </p:cNvPr>
          <p:cNvSpPr/>
          <p:nvPr/>
        </p:nvSpPr>
        <p:spPr>
          <a:xfrm>
            <a:off x="6294758" y="3564362"/>
            <a:ext cx="2268647" cy="461665"/>
          </a:xfrm>
          <a:prstGeom prst="rect">
            <a:avLst/>
          </a:prstGeom>
        </p:spPr>
        <p:txBody>
          <a:bodyPr wrap="square">
            <a:spAutoFit/>
          </a:bodyPr>
          <a:lstStyle/>
          <a:p>
            <a:r>
              <a:rPr lang="en-US" sz="2400" dirty="0">
                <a:latin typeface="Tw Cen MT" panose="020B0602020104020603" pitchFamily="34" charset="0"/>
              </a:rPr>
              <a:t>Handout Packet</a:t>
            </a:r>
          </a:p>
        </p:txBody>
      </p:sp>
      <p:pic>
        <p:nvPicPr>
          <p:cNvPr id="28" name="Picture 27" descr="This icon indicates Essential Questions&#10;to discuss." title="Essential Questions Icon">
            <a:extLst>
              <a:ext uri="{FF2B5EF4-FFF2-40B4-BE49-F238E27FC236}">
                <a16:creationId xmlns:a16="http://schemas.microsoft.com/office/drawing/2014/main" id="{106B0049-CA07-4C0C-B3F3-BA477DDB7F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094" y="4707655"/>
            <a:ext cx="731521" cy="731521"/>
          </a:xfrm>
          <a:prstGeom prst="rect">
            <a:avLst/>
          </a:prstGeom>
        </p:spPr>
      </p:pic>
      <p:sp>
        <p:nvSpPr>
          <p:cNvPr id="29" name="Rectangle 28">
            <a:extLst>
              <a:ext uri="{FF2B5EF4-FFF2-40B4-BE49-F238E27FC236}">
                <a16:creationId xmlns:a16="http://schemas.microsoft.com/office/drawing/2014/main" id="{A197A517-C9C8-4350-9673-96DD8C6B62C9}"/>
              </a:ext>
            </a:extLst>
          </p:cNvPr>
          <p:cNvSpPr/>
          <p:nvPr/>
        </p:nvSpPr>
        <p:spPr>
          <a:xfrm>
            <a:off x="1715288" y="4707655"/>
            <a:ext cx="2623693" cy="461665"/>
          </a:xfrm>
          <a:prstGeom prst="rect">
            <a:avLst/>
          </a:prstGeom>
        </p:spPr>
        <p:txBody>
          <a:bodyPr wrap="square">
            <a:spAutoFit/>
          </a:bodyPr>
          <a:lstStyle/>
          <a:p>
            <a:r>
              <a:rPr lang="en-US" sz="2400" dirty="0">
                <a:latin typeface="Tw Cen MT" panose="020B0602020104020603" pitchFamily="34" charset="0"/>
              </a:rPr>
              <a:t>Essential Questions</a:t>
            </a:r>
          </a:p>
        </p:txBody>
      </p:sp>
      <p:pic>
        <p:nvPicPr>
          <p:cNvPr id="30" name="Picture 29" descr="Blue Print Icon&#10;&#10;This icon indicates more information is available in the Blueprint document.">
            <a:extLst>
              <a:ext uri="{FF2B5EF4-FFF2-40B4-BE49-F238E27FC236}">
                <a16:creationId xmlns:a16="http://schemas.microsoft.com/office/drawing/2014/main" id="{87EC0081-0119-4709-853E-2AA10E52EF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4206" y="4707655"/>
            <a:ext cx="728473" cy="728473"/>
          </a:xfrm>
          <a:prstGeom prst="rect">
            <a:avLst/>
          </a:prstGeom>
        </p:spPr>
      </p:pic>
      <p:sp>
        <p:nvSpPr>
          <p:cNvPr id="31" name="Rectangle 30">
            <a:extLst>
              <a:ext uri="{FF2B5EF4-FFF2-40B4-BE49-F238E27FC236}">
                <a16:creationId xmlns:a16="http://schemas.microsoft.com/office/drawing/2014/main" id="{F25B11BA-115C-4A57-96C7-3EA3A634F58F}"/>
              </a:ext>
            </a:extLst>
          </p:cNvPr>
          <p:cNvSpPr/>
          <p:nvPr/>
        </p:nvSpPr>
        <p:spPr>
          <a:xfrm>
            <a:off x="6294758" y="4707655"/>
            <a:ext cx="1357699" cy="461665"/>
          </a:xfrm>
          <a:prstGeom prst="rect">
            <a:avLst/>
          </a:prstGeom>
        </p:spPr>
        <p:txBody>
          <a:bodyPr wrap="square">
            <a:spAutoFit/>
          </a:bodyPr>
          <a:lstStyle/>
          <a:p>
            <a:r>
              <a:rPr lang="en-US" sz="2400" dirty="0">
                <a:latin typeface="Tw Cen MT" panose="020B0602020104020603" pitchFamily="34" charset="0"/>
              </a:rPr>
              <a:t>Blueprint</a:t>
            </a:r>
          </a:p>
        </p:txBody>
      </p:sp>
    </p:spTree>
    <p:extLst>
      <p:ext uri="{BB962C8B-B14F-4D97-AF65-F5344CB8AC3E}">
        <p14:creationId xmlns:p14="http://schemas.microsoft.com/office/powerpoint/2010/main" val="1088277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CD2CA2-B9CA-4DE1-A379-376071F3E9D2}"/>
              </a:ext>
            </a:extLst>
          </p:cNvPr>
          <p:cNvSpPr>
            <a:spLocks noGrp="1"/>
          </p:cNvSpPr>
          <p:nvPr>
            <p:ph type="title"/>
          </p:nvPr>
        </p:nvSpPr>
        <p:spPr/>
        <p:txBody>
          <a:bodyPr/>
          <a:lstStyle/>
          <a:p>
            <a:r>
              <a:rPr lang="en-US" sz="3600" dirty="0"/>
              <a:t>District Continuous Improvement Framework (MMD/DCI)</a:t>
            </a:r>
          </a:p>
        </p:txBody>
      </p:sp>
      <p:pic>
        <p:nvPicPr>
          <p:cNvPr id="4" name="Picture 3">
            <a:extLst>
              <a:ext uri="{FF2B5EF4-FFF2-40B4-BE49-F238E27FC236}">
                <a16:creationId xmlns:a16="http://schemas.microsoft.com/office/drawing/2014/main" id="{E0A8A90D-0FAD-4659-ABBC-B57784036067}"/>
              </a:ext>
            </a:extLst>
          </p:cNvPr>
          <p:cNvPicPr>
            <a:picLocks noChangeAspect="1"/>
          </p:cNvPicPr>
          <p:nvPr/>
        </p:nvPicPr>
        <p:blipFill>
          <a:blip r:embed="rId3"/>
          <a:srcRect/>
          <a:stretch/>
        </p:blipFill>
        <p:spPr>
          <a:xfrm>
            <a:off x="3222170" y="2050616"/>
            <a:ext cx="3521928" cy="3929270"/>
          </a:xfrm>
          <a:prstGeom prst="rect">
            <a:avLst/>
          </a:prstGeom>
        </p:spPr>
      </p:pic>
      <p:pic>
        <p:nvPicPr>
          <p:cNvPr id="7" name="Picture 6" descr="This icon indicates more information is available in the BluePrint document." title="Blue Print Icon">
            <a:extLst>
              <a:ext uri="{FF2B5EF4-FFF2-40B4-BE49-F238E27FC236}">
                <a16:creationId xmlns:a16="http://schemas.microsoft.com/office/drawing/2014/main" id="{5F36A3F2-F388-4F7F-8AA3-38DB3F4366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7887" y="5609105"/>
            <a:ext cx="728473" cy="728473"/>
          </a:xfrm>
          <a:prstGeom prst="rect">
            <a:avLst/>
          </a:prstGeom>
        </p:spPr>
      </p:pic>
    </p:spTree>
    <p:extLst>
      <p:ext uri="{BB962C8B-B14F-4D97-AF65-F5344CB8AC3E}">
        <p14:creationId xmlns:p14="http://schemas.microsoft.com/office/powerpoint/2010/main" val="725809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5D9E14-40BD-474C-B40C-E3B09D6F358B}"/>
              </a:ext>
            </a:extLst>
          </p:cNvPr>
          <p:cNvSpPr>
            <a:spLocks noGrp="1"/>
          </p:cNvSpPr>
          <p:nvPr>
            <p:ph type="title"/>
          </p:nvPr>
        </p:nvSpPr>
        <p:spPr/>
        <p:txBody>
          <a:bodyPr/>
          <a:lstStyle/>
          <a:p>
            <a:r>
              <a:rPr lang="en-US" sz="3600" dirty="0">
                <a:solidFill>
                  <a:srgbClr val="0D4170"/>
                </a:solidFill>
                <a:sym typeface="Questrial"/>
              </a:rPr>
              <a:t>CTE Alignment with</a:t>
            </a:r>
            <a:br>
              <a:rPr lang="en-US" sz="3600" dirty="0">
                <a:solidFill>
                  <a:srgbClr val="0D4170"/>
                </a:solidFill>
                <a:sym typeface="Questrial"/>
              </a:rPr>
            </a:br>
            <a:r>
              <a:rPr lang="en-US" sz="3600" dirty="0">
                <a:solidFill>
                  <a:srgbClr val="0D4170"/>
                </a:solidFill>
                <a:sym typeface="Questrial"/>
              </a:rPr>
              <a:t>MO Leader Standards</a:t>
            </a:r>
            <a:endParaRPr lang="en-US" dirty="0"/>
          </a:p>
        </p:txBody>
      </p:sp>
      <p:sp>
        <p:nvSpPr>
          <p:cNvPr id="2" name="Text Placeholder 1">
            <a:extLst>
              <a:ext uri="{FF2B5EF4-FFF2-40B4-BE49-F238E27FC236}">
                <a16:creationId xmlns:a16="http://schemas.microsoft.com/office/drawing/2014/main" id="{218B579B-1040-47D3-A135-DC5C45F52648}"/>
              </a:ext>
            </a:extLst>
          </p:cNvPr>
          <p:cNvSpPr>
            <a:spLocks noGrp="1"/>
          </p:cNvSpPr>
          <p:nvPr>
            <p:ph type="body" idx="1"/>
          </p:nvPr>
        </p:nvSpPr>
        <p:spPr/>
        <p:txBody>
          <a:bodyPr/>
          <a:lstStyle/>
          <a:p>
            <a:pPr marL="0" indent="0">
              <a:buNone/>
            </a:pPr>
            <a:endParaRPr lang="en-US" b="1" dirty="0"/>
          </a:p>
          <a:p>
            <a:pPr marL="0" indent="0">
              <a:buNone/>
            </a:pPr>
            <a:r>
              <a:rPr lang="en-US" b="1" dirty="0"/>
              <a:t>Standard #2 Teaching and Learning</a:t>
            </a:r>
          </a:p>
          <a:p>
            <a:pPr marL="0" indent="0">
              <a:buNone/>
            </a:pPr>
            <a:r>
              <a:rPr lang="en-US" dirty="0"/>
              <a:t>Educational leaders have the knowledge and ability to ensure the success of all students by promoting a positive school culture, providing effective instructional program that applies best practice to student learning, and designing comprehensive professional growth plans for staff. </a:t>
            </a:r>
          </a:p>
        </p:txBody>
      </p:sp>
    </p:spTree>
    <p:extLst>
      <p:ext uri="{BB962C8B-B14F-4D97-AF65-F5344CB8AC3E}">
        <p14:creationId xmlns:p14="http://schemas.microsoft.com/office/powerpoint/2010/main" val="1231580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335B5C-30B3-4690-B65B-9140C8EEABD8}"/>
              </a:ext>
            </a:extLst>
          </p:cNvPr>
          <p:cNvSpPr>
            <a:spLocks noGrp="1"/>
          </p:cNvSpPr>
          <p:nvPr>
            <p:ph type="title"/>
          </p:nvPr>
        </p:nvSpPr>
        <p:spPr/>
        <p:txBody>
          <a:bodyPr/>
          <a:lstStyle/>
          <a:p>
            <a:r>
              <a:rPr lang="en-US" sz="3600" dirty="0">
                <a:solidFill>
                  <a:srgbClr val="0D4170"/>
                </a:solidFill>
                <a:sym typeface="Questrial"/>
              </a:rPr>
              <a:t>CTE Alignment with</a:t>
            </a:r>
            <a:br>
              <a:rPr lang="en-US" sz="3600" dirty="0">
                <a:solidFill>
                  <a:srgbClr val="0D4170"/>
                </a:solidFill>
                <a:sym typeface="Questrial"/>
              </a:rPr>
            </a:br>
            <a:r>
              <a:rPr lang="en-US" sz="3600" dirty="0">
                <a:solidFill>
                  <a:srgbClr val="0D4170"/>
                </a:solidFill>
                <a:sym typeface="Questrial"/>
              </a:rPr>
              <a:t>MO Teacher Standards</a:t>
            </a:r>
            <a:endParaRPr lang="en-US" sz="3600" dirty="0"/>
          </a:p>
        </p:txBody>
      </p:sp>
      <p:sp>
        <p:nvSpPr>
          <p:cNvPr id="2" name="Text Placeholder 1">
            <a:extLst>
              <a:ext uri="{FF2B5EF4-FFF2-40B4-BE49-F238E27FC236}">
                <a16:creationId xmlns:a16="http://schemas.microsoft.com/office/drawing/2014/main" id="{B2AEC070-D2AB-415A-8C69-98A186833410}"/>
              </a:ext>
            </a:extLst>
          </p:cNvPr>
          <p:cNvSpPr>
            <a:spLocks noGrp="1"/>
          </p:cNvSpPr>
          <p:nvPr>
            <p:ph type="body" idx="1"/>
          </p:nvPr>
        </p:nvSpPr>
        <p:spPr>
          <a:xfrm>
            <a:off x="457200" y="1828805"/>
            <a:ext cx="8229600" cy="4059248"/>
          </a:xfrm>
        </p:spPr>
        <p:txBody>
          <a:bodyPr>
            <a:noAutofit/>
          </a:bodyPr>
          <a:lstStyle/>
          <a:p>
            <a:pPr marL="0" indent="-685783">
              <a:spcBef>
                <a:spcPts val="1800"/>
              </a:spcBef>
              <a:buNone/>
            </a:pPr>
            <a:r>
              <a:rPr lang="en-US" sz="2000" dirty="0"/>
              <a:t>This CTE module supports the following MO Teacher Standards.</a:t>
            </a:r>
          </a:p>
          <a:p>
            <a:pPr marL="0" indent="-685783">
              <a:spcBef>
                <a:spcPts val="1800"/>
              </a:spcBef>
              <a:buNone/>
            </a:pPr>
            <a:r>
              <a:rPr lang="en-US" sz="2000" b="1" dirty="0">
                <a:ea typeface="Arial"/>
                <a:cs typeface="Arial"/>
                <a:sym typeface="Arial"/>
              </a:rPr>
              <a:t>#2 Student Learning, Growth, and Development: </a:t>
            </a:r>
            <a:r>
              <a:rPr lang="en-US" sz="2000" dirty="0">
                <a:ea typeface="Arial"/>
                <a:cs typeface="Arial"/>
                <a:sym typeface="Arial"/>
              </a:rPr>
              <a:t>Teachers can adapt instruction in order to effectively teach all learners</a:t>
            </a:r>
          </a:p>
          <a:p>
            <a:pPr marL="0" indent="-685783">
              <a:spcBef>
                <a:spcPts val="1800"/>
              </a:spcBef>
              <a:buNone/>
            </a:pPr>
            <a:r>
              <a:rPr lang="en-US" sz="2000" b="1" dirty="0">
                <a:ea typeface="Arial"/>
                <a:cs typeface="Arial"/>
                <a:sym typeface="Arial"/>
              </a:rPr>
              <a:t>#7 Student Assessment and Data Analysis: </a:t>
            </a:r>
            <a:r>
              <a:rPr lang="en-US" sz="2000" dirty="0">
                <a:ea typeface="Arial"/>
                <a:cs typeface="Arial"/>
                <a:sym typeface="Arial"/>
              </a:rPr>
              <a:t>Teachers uses formative and summative assessment strategies to assess learner progress</a:t>
            </a:r>
          </a:p>
          <a:p>
            <a:pPr marL="0" indent="-685783">
              <a:spcBef>
                <a:spcPts val="1800"/>
              </a:spcBef>
              <a:buNone/>
            </a:pPr>
            <a:r>
              <a:rPr lang="en-US" sz="2000" b="1" dirty="0">
                <a:ea typeface="Arial"/>
                <a:cs typeface="Arial"/>
                <a:sym typeface="Arial"/>
              </a:rPr>
              <a:t>#8 Professionalism: </a:t>
            </a:r>
            <a:r>
              <a:rPr lang="en-US" sz="2000" dirty="0">
                <a:ea typeface="Arial"/>
                <a:cs typeface="Arial"/>
                <a:sym typeface="Arial"/>
              </a:rPr>
              <a:t>Teachers are reflective practitioners and use data to inform reflection</a:t>
            </a:r>
          </a:p>
          <a:p>
            <a:pPr marL="0" indent="-685783">
              <a:spcBef>
                <a:spcPts val="1800"/>
              </a:spcBef>
              <a:buNone/>
            </a:pPr>
            <a:r>
              <a:rPr lang="en-US" sz="2000" b="1" dirty="0">
                <a:ea typeface="Arial"/>
                <a:cs typeface="Arial"/>
                <a:sym typeface="Arial"/>
              </a:rPr>
              <a:t>#9 Collaboration: </a:t>
            </a:r>
            <a:r>
              <a:rPr lang="en-US" sz="2000" dirty="0">
                <a:ea typeface="Arial"/>
                <a:cs typeface="Arial"/>
                <a:sym typeface="Arial"/>
              </a:rPr>
              <a:t>Teachers collaborate with a shared goal of effective instruction and student learning</a:t>
            </a:r>
          </a:p>
          <a:p>
            <a:endParaRPr lang="en-US" dirty="0"/>
          </a:p>
        </p:txBody>
      </p:sp>
    </p:spTree>
    <p:extLst>
      <p:ext uri="{BB962C8B-B14F-4D97-AF65-F5344CB8AC3E}">
        <p14:creationId xmlns:p14="http://schemas.microsoft.com/office/powerpoint/2010/main" val="3898226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3DED16-15E2-4CA4-A121-1926D7E5D187}"/>
              </a:ext>
            </a:extLst>
          </p:cNvPr>
          <p:cNvSpPr>
            <a:spLocks noGrp="1"/>
          </p:cNvSpPr>
          <p:nvPr>
            <p:ph type="title"/>
          </p:nvPr>
        </p:nvSpPr>
        <p:spPr/>
        <p:txBody>
          <a:bodyPr/>
          <a:lstStyle/>
          <a:p>
            <a:r>
              <a:rPr lang="en-US" dirty="0"/>
              <a:t>Session-at-a-Glance</a:t>
            </a:r>
          </a:p>
        </p:txBody>
      </p:sp>
      <p:sp>
        <p:nvSpPr>
          <p:cNvPr id="2" name="Text Placeholder 1">
            <a:extLst>
              <a:ext uri="{FF2B5EF4-FFF2-40B4-BE49-F238E27FC236}">
                <a16:creationId xmlns:a16="http://schemas.microsoft.com/office/drawing/2014/main" id="{C5DF5C5D-2322-4C81-8CE5-57349823E6CC}"/>
              </a:ext>
            </a:extLst>
          </p:cNvPr>
          <p:cNvSpPr>
            <a:spLocks noGrp="1"/>
          </p:cNvSpPr>
          <p:nvPr>
            <p:ph type="body" idx="1"/>
          </p:nvPr>
        </p:nvSpPr>
        <p:spPr/>
        <p:txBody>
          <a:bodyPr/>
          <a:lstStyle/>
          <a:p>
            <a:r>
              <a:rPr lang="en-US" dirty="0"/>
              <a:t>Introduction and Learner Outcomes</a:t>
            </a:r>
          </a:p>
          <a:p>
            <a:r>
              <a:rPr lang="en-US" dirty="0"/>
              <a:t>Review of Collective Teacher Efficacy</a:t>
            </a:r>
          </a:p>
          <a:p>
            <a:r>
              <a:rPr lang="en-US" dirty="0"/>
              <a:t>Developing a Common Understanding of Social Networks and Collaboration </a:t>
            </a:r>
          </a:p>
          <a:p>
            <a:r>
              <a:rPr lang="en-US" dirty="0"/>
              <a:t>Understanding the Impact of Social Networks in Schools</a:t>
            </a:r>
          </a:p>
          <a:p>
            <a:r>
              <a:rPr lang="en-US" dirty="0"/>
              <a:t>Analyzing our own Social Networks and Action Planning</a:t>
            </a:r>
          </a:p>
        </p:txBody>
      </p:sp>
    </p:spTree>
    <p:extLst>
      <p:ext uri="{BB962C8B-B14F-4D97-AF65-F5344CB8AC3E}">
        <p14:creationId xmlns:p14="http://schemas.microsoft.com/office/powerpoint/2010/main" val="2037565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EC677D-7D09-4B88-B342-7C97C24F101E}"/>
              </a:ext>
            </a:extLst>
          </p:cNvPr>
          <p:cNvSpPr>
            <a:spLocks noGrp="1"/>
          </p:cNvSpPr>
          <p:nvPr>
            <p:ph type="title"/>
          </p:nvPr>
        </p:nvSpPr>
        <p:spPr/>
        <p:txBody>
          <a:bodyPr/>
          <a:lstStyle/>
          <a:p>
            <a:r>
              <a:rPr lang="en-US" dirty="0"/>
              <a:t>Learning Targets</a:t>
            </a:r>
          </a:p>
        </p:txBody>
      </p:sp>
      <p:sp>
        <p:nvSpPr>
          <p:cNvPr id="2" name="Text Placeholder 1">
            <a:extLst>
              <a:ext uri="{FF2B5EF4-FFF2-40B4-BE49-F238E27FC236}">
                <a16:creationId xmlns:a16="http://schemas.microsoft.com/office/drawing/2014/main" id="{93534271-1EE9-4EEB-B80C-25A8EDBFC495}"/>
              </a:ext>
            </a:extLst>
          </p:cNvPr>
          <p:cNvSpPr>
            <a:spLocks noGrp="1"/>
          </p:cNvSpPr>
          <p:nvPr>
            <p:ph type="body" idx="1"/>
          </p:nvPr>
        </p:nvSpPr>
        <p:spPr/>
        <p:txBody>
          <a:bodyPr/>
          <a:lstStyle/>
          <a:p>
            <a:pPr marL="91440" indent="0">
              <a:buNone/>
            </a:pPr>
            <a:r>
              <a:rPr lang="en-US" dirty="0"/>
              <a:t>By the end of the session, the learner will know how to</a:t>
            </a:r>
          </a:p>
          <a:p>
            <a:r>
              <a:rPr lang="en-US" dirty="0"/>
              <a:t>describe how CTE can improve student outcomes,</a:t>
            </a:r>
          </a:p>
          <a:p>
            <a:r>
              <a:rPr lang="en-US" dirty="0"/>
              <a:t>explain the impact of social networks and collaboration on CTE,</a:t>
            </a:r>
          </a:p>
          <a:p>
            <a:r>
              <a:rPr lang="en-US" dirty="0"/>
              <a:t>Identify strategies for the promotion of social networks and collaboration, and </a:t>
            </a:r>
          </a:p>
          <a:p>
            <a:r>
              <a:rPr lang="en-US" dirty="0"/>
              <a:t>design intentional support and opportunities for establishing CTE through social networks and collaboration. </a:t>
            </a:r>
          </a:p>
        </p:txBody>
      </p:sp>
    </p:spTree>
    <p:extLst>
      <p:ext uri="{BB962C8B-B14F-4D97-AF65-F5344CB8AC3E}">
        <p14:creationId xmlns:p14="http://schemas.microsoft.com/office/powerpoint/2010/main" val="1349163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D3D4C5-8C4B-4042-9727-830D2C6404A6}"/>
              </a:ext>
            </a:extLst>
          </p:cNvPr>
          <p:cNvSpPr>
            <a:spLocks noGrp="1"/>
          </p:cNvSpPr>
          <p:nvPr>
            <p:ph type="title"/>
          </p:nvPr>
        </p:nvSpPr>
        <p:spPr/>
        <p:txBody>
          <a:bodyPr/>
          <a:lstStyle/>
          <a:p>
            <a:r>
              <a:rPr lang="en-US" dirty="0"/>
              <a:t>Essential Questions</a:t>
            </a:r>
          </a:p>
        </p:txBody>
      </p:sp>
      <p:sp>
        <p:nvSpPr>
          <p:cNvPr id="2" name="Text Placeholder 1">
            <a:extLst>
              <a:ext uri="{FF2B5EF4-FFF2-40B4-BE49-F238E27FC236}">
                <a16:creationId xmlns:a16="http://schemas.microsoft.com/office/drawing/2014/main" id="{55FDA9AD-EA33-4C74-99E4-746E02A36D9C}"/>
              </a:ext>
            </a:extLst>
          </p:cNvPr>
          <p:cNvSpPr>
            <a:spLocks noGrp="1"/>
          </p:cNvSpPr>
          <p:nvPr>
            <p:ph type="body" idx="1"/>
          </p:nvPr>
        </p:nvSpPr>
        <p:spPr/>
        <p:txBody>
          <a:bodyPr>
            <a:normAutofit/>
          </a:bodyPr>
          <a:lstStyle/>
          <a:p>
            <a:pPr marL="0" indent="0">
              <a:spcBef>
                <a:spcPts val="600"/>
              </a:spcBef>
              <a:buNone/>
            </a:pPr>
            <a:r>
              <a:rPr lang="en-US" sz="2800" dirty="0">
                <a:latin typeface="Tw Cen MT" panose="020B0602020104020603" pitchFamily="34" charset="77"/>
                <a:ea typeface="Calibri"/>
                <a:cs typeface="Calibri"/>
                <a:sym typeface="Calibri"/>
              </a:rPr>
              <a:t>What is CTE and how does it impact student learning? </a:t>
            </a:r>
          </a:p>
          <a:p>
            <a:pPr marL="0" indent="0">
              <a:spcBef>
                <a:spcPts val="600"/>
              </a:spcBef>
              <a:buNone/>
            </a:pPr>
            <a:endParaRPr lang="en-US" sz="2800" dirty="0">
              <a:latin typeface="Tw Cen MT" panose="020B0602020104020603" pitchFamily="34" charset="77"/>
              <a:ea typeface="Calibri"/>
              <a:cs typeface="Calibri"/>
              <a:sym typeface="Calibri"/>
            </a:endParaRPr>
          </a:p>
          <a:p>
            <a:pPr marL="0" indent="0">
              <a:spcBef>
                <a:spcPts val="600"/>
              </a:spcBef>
              <a:buNone/>
            </a:pPr>
            <a:r>
              <a:rPr lang="en-US" sz="2800" dirty="0">
                <a:latin typeface="Tw Cen MT" panose="020B0602020104020603" pitchFamily="34" charset="77"/>
                <a:ea typeface="Calibri"/>
                <a:cs typeface="Calibri"/>
                <a:sym typeface="Calibri"/>
              </a:rPr>
              <a:t>What is happening in my school now that facilitates CTE through social networks and collaboration? </a:t>
            </a:r>
          </a:p>
          <a:p>
            <a:pPr marL="0" indent="0">
              <a:spcBef>
                <a:spcPts val="600"/>
              </a:spcBef>
              <a:buNone/>
            </a:pPr>
            <a:endParaRPr lang="en-US" sz="2800" dirty="0">
              <a:latin typeface="Tw Cen MT" panose="020B0602020104020603" pitchFamily="34" charset="77"/>
              <a:ea typeface="Calibri"/>
              <a:cs typeface="Calibri"/>
              <a:sym typeface="Calibri"/>
            </a:endParaRPr>
          </a:p>
          <a:p>
            <a:pPr marL="0" indent="0">
              <a:spcBef>
                <a:spcPts val="600"/>
              </a:spcBef>
              <a:buNone/>
            </a:pPr>
            <a:r>
              <a:rPr lang="en-US" sz="2800" dirty="0">
                <a:latin typeface="Tw Cen MT" panose="020B0602020104020603" pitchFamily="34" charset="77"/>
                <a:ea typeface="Calibri"/>
                <a:cs typeface="Calibri"/>
                <a:sym typeface="Calibri"/>
              </a:rPr>
              <a:t>Where do I go from here? </a:t>
            </a:r>
          </a:p>
        </p:txBody>
      </p:sp>
      <p:pic>
        <p:nvPicPr>
          <p:cNvPr id="5" name="Picture 4" descr="This icon indicates Essential Questions&#10;to discuss." title="Essential Questions Icon">
            <a:extLst>
              <a:ext uri="{FF2B5EF4-FFF2-40B4-BE49-F238E27FC236}">
                <a16:creationId xmlns:a16="http://schemas.microsoft.com/office/drawing/2014/main" id="{BA9A4C14-2240-4B3F-B389-8BE9731F8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Tree>
    <p:extLst>
      <p:ext uri="{BB962C8B-B14F-4D97-AF65-F5344CB8AC3E}">
        <p14:creationId xmlns:p14="http://schemas.microsoft.com/office/powerpoint/2010/main" val="1029645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CEBE64-B940-4096-8307-EA4E127AF253}"/>
              </a:ext>
            </a:extLst>
          </p:cNvPr>
          <p:cNvSpPr>
            <a:spLocks noGrp="1"/>
          </p:cNvSpPr>
          <p:nvPr>
            <p:ph type="title"/>
          </p:nvPr>
        </p:nvSpPr>
        <p:spPr/>
        <p:txBody>
          <a:bodyPr/>
          <a:lstStyle/>
          <a:p>
            <a:r>
              <a:rPr lang="en-US" dirty="0"/>
              <a:t>Hidden Slide #2</a:t>
            </a:r>
          </a:p>
        </p:txBody>
      </p:sp>
      <p:sp>
        <p:nvSpPr>
          <p:cNvPr id="2" name="Text Placeholder 1">
            <a:extLst>
              <a:ext uri="{FF2B5EF4-FFF2-40B4-BE49-F238E27FC236}">
                <a16:creationId xmlns:a16="http://schemas.microsoft.com/office/drawing/2014/main" id="{A8632B53-8A11-427F-8528-E0F930A59A21}"/>
              </a:ext>
            </a:extLst>
          </p:cNvPr>
          <p:cNvSpPr>
            <a:spLocks noGrp="1"/>
          </p:cNvSpPr>
          <p:nvPr>
            <p:ph type="body" idx="1"/>
          </p:nvPr>
        </p:nvSpPr>
        <p:spPr/>
        <p:txBody>
          <a:bodyPr/>
          <a:lstStyle/>
          <a:p>
            <a:pPr marL="457200" indent="-365760">
              <a:spcBef>
                <a:spcPts val="600"/>
              </a:spcBef>
              <a:buSzPct val="75000"/>
            </a:pPr>
            <a:r>
              <a:rPr lang="en-US" dirty="0"/>
              <a:t>CTE in-person training suggestions</a:t>
            </a:r>
          </a:p>
          <a:p>
            <a:pPr marL="457200" indent="-365760">
              <a:spcBef>
                <a:spcPts val="600"/>
              </a:spcBef>
              <a:buSzPct val="75000"/>
            </a:pPr>
            <a:r>
              <a:rPr lang="en-US" dirty="0"/>
              <a:t>Presenter notes information</a:t>
            </a:r>
          </a:p>
          <a:p>
            <a:pPr marL="152401" indent="0">
              <a:buNone/>
            </a:pPr>
            <a:endParaRPr lang="en-US" dirty="0"/>
          </a:p>
        </p:txBody>
      </p:sp>
    </p:spTree>
    <p:extLst>
      <p:ext uri="{BB962C8B-B14F-4D97-AF65-F5344CB8AC3E}">
        <p14:creationId xmlns:p14="http://schemas.microsoft.com/office/powerpoint/2010/main" val="1594099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74AD5B-8D31-49CE-B2CF-B7B941794A05}"/>
              </a:ext>
            </a:extLst>
          </p:cNvPr>
          <p:cNvPicPr>
            <a:picLocks noChangeAspect="1"/>
          </p:cNvPicPr>
          <p:nvPr/>
        </p:nvPicPr>
        <p:blipFill>
          <a:blip r:embed="rId3"/>
          <a:srcRect t="2975" b="2975"/>
          <a:stretch/>
        </p:blipFill>
        <p:spPr>
          <a:xfrm>
            <a:off x="2232697" y="663777"/>
            <a:ext cx="4678605" cy="5682160"/>
          </a:xfrm>
          <a:prstGeom prst="rect">
            <a:avLst/>
          </a:prstGeom>
          <a:ln>
            <a:solidFill>
              <a:schemeClr val="accent2"/>
            </a:solidFill>
          </a:ln>
        </p:spPr>
      </p:pic>
      <p:pic>
        <p:nvPicPr>
          <p:cNvPr id="4" name="Picture 3" descr="Indicates Handouts&#10;" title="Folder Icon ">
            <a:extLst>
              <a:ext uri="{FF2B5EF4-FFF2-40B4-BE49-F238E27FC236}">
                <a16:creationId xmlns:a16="http://schemas.microsoft.com/office/drawing/2014/main" id="{445D0320-A7CA-4BD1-B60A-7420DC114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1377760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86D81F-E6B4-45A6-BFB3-EAE0A51A7E66}"/>
              </a:ext>
            </a:extLst>
          </p:cNvPr>
          <p:cNvSpPr>
            <a:spLocks noGrp="1"/>
          </p:cNvSpPr>
          <p:nvPr>
            <p:ph type="title"/>
          </p:nvPr>
        </p:nvSpPr>
        <p:spPr/>
        <p:txBody>
          <a:bodyPr/>
          <a:lstStyle/>
          <a:p>
            <a:r>
              <a:rPr lang="en-US" sz="3600" dirty="0"/>
              <a:t>John Hattie 2018 Effect Size of Factors Influencing Student Achievement</a:t>
            </a:r>
          </a:p>
        </p:txBody>
      </p:sp>
      <p:sp>
        <p:nvSpPr>
          <p:cNvPr id="4" name="TextBox 3">
            <a:extLst>
              <a:ext uri="{FF2B5EF4-FFF2-40B4-BE49-F238E27FC236}">
                <a16:creationId xmlns:a16="http://schemas.microsoft.com/office/drawing/2014/main" id="{7937A2C9-C990-4F59-A177-28374FA39A68}"/>
              </a:ext>
            </a:extLst>
          </p:cNvPr>
          <p:cNvSpPr txBox="1"/>
          <p:nvPr/>
        </p:nvSpPr>
        <p:spPr>
          <a:xfrm>
            <a:off x="4059023" y="6459072"/>
            <a:ext cx="5049780" cy="253916"/>
          </a:xfrm>
          <a:prstGeom prst="rect">
            <a:avLst/>
          </a:prstGeom>
          <a:noFill/>
        </p:spPr>
        <p:txBody>
          <a:bodyPr wrap="none" rtlCol="0">
            <a:spAutoFit/>
          </a:bodyPr>
          <a:lstStyle/>
          <a:p>
            <a:r>
              <a:rPr lang="en-US" sz="1050" dirty="0">
                <a:solidFill>
                  <a:schemeClr val="dk1"/>
                </a:solidFill>
                <a:latin typeface="Calibri"/>
                <a:ea typeface="Calibri"/>
                <a:cs typeface="Calibri"/>
                <a:sym typeface="Calibri"/>
              </a:rPr>
              <a:t>(https://visible-learning.org/hattie-ranking-influences-effect-sizes-learning-achievement)</a:t>
            </a:r>
            <a:endParaRPr lang="en-US" sz="1050" dirty="0"/>
          </a:p>
        </p:txBody>
      </p:sp>
      <p:pic>
        <p:nvPicPr>
          <p:cNvPr id="5" name="Picture 4" descr="Image of chart showing Collective teacher efficacy at 1.57 effect size. ">
            <a:extLst>
              <a:ext uri="{FF2B5EF4-FFF2-40B4-BE49-F238E27FC236}">
                <a16:creationId xmlns:a16="http://schemas.microsoft.com/office/drawing/2014/main" id="{D324D8F7-6E1C-497D-824C-188826EABAC0}"/>
              </a:ext>
            </a:extLst>
          </p:cNvPr>
          <p:cNvPicPr>
            <a:picLocks noChangeAspect="1"/>
          </p:cNvPicPr>
          <p:nvPr/>
        </p:nvPicPr>
        <p:blipFill>
          <a:blip r:embed="rId3"/>
          <a:stretch>
            <a:fillRect/>
          </a:stretch>
        </p:blipFill>
        <p:spPr>
          <a:xfrm>
            <a:off x="697476" y="2431795"/>
            <a:ext cx="7886086" cy="2790825"/>
          </a:xfrm>
          <a:prstGeom prst="rect">
            <a:avLst/>
          </a:prstGeom>
        </p:spPr>
      </p:pic>
    </p:spTree>
    <p:extLst>
      <p:ext uri="{BB962C8B-B14F-4D97-AF65-F5344CB8AC3E}">
        <p14:creationId xmlns:p14="http://schemas.microsoft.com/office/powerpoint/2010/main" val="3694587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450CD8-A799-4FC4-AA9D-E5F381E387CE}"/>
              </a:ext>
            </a:extLst>
          </p:cNvPr>
          <p:cNvSpPr>
            <a:spLocks noGrp="1"/>
          </p:cNvSpPr>
          <p:nvPr>
            <p:ph type="title"/>
          </p:nvPr>
        </p:nvSpPr>
        <p:spPr/>
        <p:txBody>
          <a:bodyPr/>
          <a:lstStyle/>
          <a:p>
            <a:r>
              <a:rPr lang="en-US" dirty="0"/>
              <a:t>Impact of High and Low Collective Teacher Efficacy</a:t>
            </a:r>
          </a:p>
        </p:txBody>
      </p:sp>
    </p:spTree>
    <p:extLst>
      <p:ext uri="{BB962C8B-B14F-4D97-AF65-F5344CB8AC3E}">
        <p14:creationId xmlns:p14="http://schemas.microsoft.com/office/powerpoint/2010/main" val="1299558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AD3BEF-355B-4C5C-8FFB-BD3DE4A64678}"/>
              </a:ext>
            </a:extLst>
          </p:cNvPr>
          <p:cNvSpPr>
            <a:spLocks noGrp="1"/>
          </p:cNvSpPr>
          <p:nvPr>
            <p:ph type="title"/>
          </p:nvPr>
        </p:nvSpPr>
        <p:spPr/>
        <p:txBody>
          <a:bodyPr/>
          <a:lstStyle/>
          <a:p>
            <a:r>
              <a:rPr lang="en-US" sz="3800" dirty="0"/>
              <a:t>When CTE is high in schools, teachers…</a:t>
            </a:r>
          </a:p>
        </p:txBody>
      </p:sp>
      <p:sp>
        <p:nvSpPr>
          <p:cNvPr id="2" name="Text Placeholder 1">
            <a:extLst>
              <a:ext uri="{FF2B5EF4-FFF2-40B4-BE49-F238E27FC236}">
                <a16:creationId xmlns:a16="http://schemas.microsoft.com/office/drawing/2014/main" id="{96DF11EE-7544-401C-ABD9-817EFD289143}"/>
              </a:ext>
            </a:extLst>
          </p:cNvPr>
          <p:cNvSpPr>
            <a:spLocks noGrp="1"/>
          </p:cNvSpPr>
          <p:nvPr>
            <p:ph type="body" idx="1"/>
          </p:nvPr>
        </p:nvSpPr>
        <p:spPr>
          <a:xfrm>
            <a:off x="333286" y="1828803"/>
            <a:ext cx="8229600" cy="3848983"/>
          </a:xfrm>
        </p:spPr>
        <p:txBody>
          <a:bodyPr numCol="2" spcCol="182880">
            <a:normAutofit/>
          </a:bodyPr>
          <a:lstStyle/>
          <a:p>
            <a:pPr marL="342900" indent="-342900">
              <a:spcBef>
                <a:spcPts val="600"/>
              </a:spcBef>
            </a:pPr>
            <a:r>
              <a:rPr lang="en-US" dirty="0"/>
              <a:t>Find new ways to tackle difficult challenges</a:t>
            </a:r>
          </a:p>
          <a:p>
            <a:pPr marL="342900" indent="-342900">
              <a:spcBef>
                <a:spcPts val="600"/>
              </a:spcBef>
            </a:pPr>
            <a:r>
              <a:rPr lang="en-US" dirty="0"/>
              <a:t>Set more difficult group goals and are more committed to those goals</a:t>
            </a:r>
          </a:p>
          <a:p>
            <a:pPr marL="342900" indent="-342900">
              <a:spcBef>
                <a:spcPts val="600"/>
              </a:spcBef>
            </a:pPr>
            <a:r>
              <a:rPr lang="en-US" dirty="0"/>
              <a:t>Put more effort into planning</a:t>
            </a:r>
          </a:p>
          <a:p>
            <a:pPr marL="342900" indent="-342900">
              <a:spcBef>
                <a:spcPts val="600"/>
              </a:spcBef>
            </a:pPr>
            <a:r>
              <a:rPr lang="en-US" dirty="0"/>
              <a:t>Are more open to new ideas</a:t>
            </a:r>
          </a:p>
          <a:p>
            <a:pPr marL="342900" indent="-342900">
              <a:spcBef>
                <a:spcPts val="600"/>
              </a:spcBef>
            </a:pPr>
            <a:r>
              <a:rPr lang="en-US" dirty="0"/>
              <a:t>Are more willing to experiment</a:t>
            </a:r>
          </a:p>
          <a:p>
            <a:pPr marL="342900" indent="-342900">
              <a:spcBef>
                <a:spcPts val="600"/>
              </a:spcBef>
            </a:pPr>
            <a:r>
              <a:rPr lang="en-US" dirty="0"/>
              <a:t>Are more resilient</a:t>
            </a:r>
          </a:p>
          <a:p>
            <a:pPr marL="342900" indent="-342900">
              <a:spcBef>
                <a:spcPts val="600"/>
              </a:spcBef>
            </a:pPr>
            <a:r>
              <a:rPr lang="en-US" dirty="0"/>
              <a:t>Work collaboratively</a:t>
            </a:r>
          </a:p>
          <a:p>
            <a:pPr marL="342900" indent="-342900">
              <a:spcBef>
                <a:spcPts val="600"/>
              </a:spcBef>
            </a:pPr>
            <a:r>
              <a:rPr lang="en-US" dirty="0"/>
              <a:t>Welcome parent participation</a:t>
            </a:r>
          </a:p>
          <a:p>
            <a:pPr marL="342900" indent="-342900">
              <a:spcBef>
                <a:spcPts val="600"/>
              </a:spcBef>
            </a:pPr>
            <a:r>
              <a:rPr lang="en-US" dirty="0"/>
              <a:t>Are more committed</a:t>
            </a:r>
          </a:p>
        </p:txBody>
      </p:sp>
      <p:sp>
        <p:nvSpPr>
          <p:cNvPr id="4" name="Google Shape;331;p59">
            <a:extLst>
              <a:ext uri="{FF2B5EF4-FFF2-40B4-BE49-F238E27FC236}">
                <a16:creationId xmlns:a16="http://schemas.microsoft.com/office/drawing/2014/main" id="{4A34EA09-4ACF-4851-A8BE-E477F10AB550}"/>
              </a:ext>
            </a:extLst>
          </p:cNvPr>
          <p:cNvSpPr/>
          <p:nvPr/>
        </p:nvSpPr>
        <p:spPr>
          <a:xfrm>
            <a:off x="5995349" y="6460621"/>
            <a:ext cx="3148651" cy="397379"/>
          </a:xfrm>
          <a:prstGeom prst="rect">
            <a:avLst/>
          </a:prstGeom>
          <a:noFill/>
          <a:ln>
            <a:noFill/>
          </a:ln>
        </p:spPr>
        <p:txBody>
          <a:bodyPr spcFirstLastPara="1" wrap="square" lIns="51427" tIns="25707" rIns="51427" bIns="25707" anchor="t" anchorCtr="0">
            <a:noAutofit/>
          </a:bodyPr>
          <a:lstStyle/>
          <a:p>
            <a:pPr marL="257168" indent="-128585"/>
            <a:endParaRPr sz="788" dirty="0"/>
          </a:p>
          <a:p>
            <a:pPr marL="257168" indent="-128585"/>
            <a:r>
              <a:rPr lang="en-US" sz="1200" dirty="0">
                <a:solidFill>
                  <a:schemeClr val="dk1"/>
                </a:solidFill>
                <a:latin typeface="Tw Cen MT" panose="020B0602020104020603" pitchFamily="34" charset="0"/>
                <a:ea typeface="Calibri"/>
                <a:cs typeface="Calibri"/>
                <a:sym typeface="Calibri"/>
              </a:rPr>
              <a:t>(Brinson &amp; Steiner, 2007; </a:t>
            </a:r>
            <a:r>
              <a:rPr lang="en-US" sz="1200" dirty="0" err="1">
                <a:solidFill>
                  <a:schemeClr val="dk1"/>
                </a:solidFill>
                <a:latin typeface="Tw Cen MT" panose="020B0602020104020603" pitchFamily="34" charset="0"/>
                <a:ea typeface="Calibri"/>
                <a:cs typeface="Calibri"/>
                <a:sym typeface="Calibri"/>
              </a:rPr>
              <a:t>Donohoo</a:t>
            </a:r>
            <a:r>
              <a:rPr lang="en-US" sz="1200" dirty="0">
                <a:solidFill>
                  <a:schemeClr val="dk1"/>
                </a:solidFill>
                <a:latin typeface="Tw Cen MT" panose="020B0602020104020603" pitchFamily="34" charset="0"/>
                <a:ea typeface="Calibri"/>
                <a:cs typeface="Calibri"/>
                <a:sym typeface="Calibri"/>
              </a:rPr>
              <a:t>, 2018 )</a:t>
            </a:r>
            <a:endParaRPr sz="1200" dirty="0">
              <a:latin typeface="Tw Cen MT" panose="020B0602020104020603" pitchFamily="34" charset="0"/>
            </a:endParaRPr>
          </a:p>
        </p:txBody>
      </p:sp>
    </p:spTree>
    <p:extLst>
      <p:ext uri="{BB962C8B-B14F-4D97-AF65-F5344CB8AC3E}">
        <p14:creationId xmlns:p14="http://schemas.microsoft.com/office/powerpoint/2010/main" val="2517175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BF9DB3-4FB2-41A6-AE81-5CE93E708690}"/>
              </a:ext>
            </a:extLst>
          </p:cNvPr>
          <p:cNvSpPr>
            <a:spLocks noGrp="1"/>
          </p:cNvSpPr>
          <p:nvPr>
            <p:ph type="title"/>
          </p:nvPr>
        </p:nvSpPr>
        <p:spPr/>
        <p:txBody>
          <a:bodyPr/>
          <a:lstStyle/>
          <a:p>
            <a:r>
              <a:rPr lang="en-US" sz="4000" dirty="0"/>
              <a:t>When CTE is low in schools, teachers…</a:t>
            </a:r>
          </a:p>
        </p:txBody>
      </p:sp>
      <p:sp>
        <p:nvSpPr>
          <p:cNvPr id="2" name="Text Placeholder 1">
            <a:extLst>
              <a:ext uri="{FF2B5EF4-FFF2-40B4-BE49-F238E27FC236}">
                <a16:creationId xmlns:a16="http://schemas.microsoft.com/office/drawing/2014/main" id="{58A567F6-947B-49C6-AACC-C6A4D073542C}"/>
              </a:ext>
            </a:extLst>
          </p:cNvPr>
          <p:cNvSpPr>
            <a:spLocks noGrp="1"/>
          </p:cNvSpPr>
          <p:nvPr>
            <p:ph type="body" idx="1"/>
          </p:nvPr>
        </p:nvSpPr>
        <p:spPr/>
        <p:txBody>
          <a:bodyPr/>
          <a:lstStyle/>
          <a:p>
            <a:pPr marL="457200" indent="-365760">
              <a:spcBef>
                <a:spcPts val="600"/>
              </a:spcBef>
            </a:pPr>
            <a:r>
              <a:rPr lang="en-US" dirty="0"/>
              <a:t>Extend less effort</a:t>
            </a:r>
          </a:p>
          <a:p>
            <a:pPr marL="457200" indent="-365760">
              <a:spcBef>
                <a:spcPts val="600"/>
              </a:spcBef>
            </a:pPr>
            <a:r>
              <a:rPr lang="en-US" dirty="0"/>
              <a:t>Give up more easily</a:t>
            </a:r>
          </a:p>
          <a:p>
            <a:pPr marL="457200" indent="-365760">
              <a:spcBef>
                <a:spcPts val="600"/>
              </a:spcBef>
            </a:pPr>
            <a:r>
              <a:rPr lang="en-US" dirty="0"/>
              <a:t>Perform at lower levels </a:t>
            </a:r>
          </a:p>
          <a:p>
            <a:r>
              <a:rPr lang="en-US" dirty="0"/>
              <a:t>Experience burnout</a:t>
            </a:r>
          </a:p>
          <a:p>
            <a:pPr marL="457200" indent="-365760">
              <a:spcBef>
                <a:spcPts val="600"/>
              </a:spcBef>
            </a:pPr>
            <a:r>
              <a:rPr lang="en-US" dirty="0"/>
              <a:t>Feel isolated</a:t>
            </a:r>
          </a:p>
          <a:p>
            <a:pPr marL="457200" indent="-365760">
              <a:spcBef>
                <a:spcPts val="600"/>
              </a:spcBef>
            </a:pPr>
            <a:r>
              <a:rPr lang="en-US" dirty="0"/>
              <a:t>Have greater apathy</a:t>
            </a:r>
          </a:p>
          <a:p>
            <a:pPr marL="457200" indent="-365760">
              <a:spcBef>
                <a:spcPts val="600"/>
              </a:spcBef>
            </a:pPr>
            <a:r>
              <a:rPr lang="en-US" dirty="0"/>
              <a:t>Experience more uncertainty</a:t>
            </a:r>
          </a:p>
        </p:txBody>
      </p:sp>
      <p:sp>
        <p:nvSpPr>
          <p:cNvPr id="5" name="TextBox 4">
            <a:extLst>
              <a:ext uri="{FF2B5EF4-FFF2-40B4-BE49-F238E27FC236}">
                <a16:creationId xmlns:a16="http://schemas.microsoft.com/office/drawing/2014/main" id="{C0F2B700-1910-4E87-8E89-0BBDC9CDD4FC}"/>
              </a:ext>
            </a:extLst>
          </p:cNvPr>
          <p:cNvSpPr txBox="1"/>
          <p:nvPr/>
        </p:nvSpPr>
        <p:spPr>
          <a:xfrm>
            <a:off x="7757638" y="6482392"/>
            <a:ext cx="1252266" cy="276999"/>
          </a:xfrm>
          <a:prstGeom prst="rect">
            <a:avLst/>
          </a:prstGeom>
          <a:noFill/>
        </p:spPr>
        <p:txBody>
          <a:bodyPr wrap="none" rtlCol="0">
            <a:spAutoFit/>
          </a:bodyPr>
          <a:lstStyle/>
          <a:p>
            <a:r>
              <a:rPr lang="en-US" sz="1200" dirty="0">
                <a:latin typeface="Tw Cen MT" panose="020B0602020104020603" pitchFamily="34" charset="0"/>
              </a:rPr>
              <a:t>(</a:t>
            </a:r>
            <a:r>
              <a:rPr lang="en-US" sz="1200" dirty="0" err="1">
                <a:latin typeface="Tw Cen MT" panose="020B0602020104020603" pitchFamily="34" charset="0"/>
              </a:rPr>
              <a:t>Donohoo</a:t>
            </a:r>
            <a:r>
              <a:rPr lang="en-US" sz="1200" dirty="0">
                <a:latin typeface="Tw Cen MT" panose="020B0602020104020603" pitchFamily="34" charset="0"/>
              </a:rPr>
              <a:t>, 2017)</a:t>
            </a:r>
          </a:p>
        </p:txBody>
      </p:sp>
    </p:spTree>
    <p:extLst>
      <p:ext uri="{BB962C8B-B14F-4D97-AF65-F5344CB8AC3E}">
        <p14:creationId xmlns:p14="http://schemas.microsoft.com/office/powerpoint/2010/main" val="3853171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DE23EA-DC1B-4BD0-B3B1-C370500DBF45}"/>
              </a:ext>
            </a:extLst>
          </p:cNvPr>
          <p:cNvSpPr>
            <a:spLocks noGrp="1"/>
          </p:cNvSpPr>
          <p:nvPr>
            <p:ph type="title"/>
          </p:nvPr>
        </p:nvSpPr>
        <p:spPr/>
        <p:txBody>
          <a:bodyPr/>
          <a:lstStyle/>
          <a:p>
            <a:r>
              <a:rPr lang="en-US" sz="4000" dirty="0"/>
              <a:t>Consequences of high CTE in schools</a:t>
            </a:r>
          </a:p>
        </p:txBody>
      </p:sp>
      <p:sp>
        <p:nvSpPr>
          <p:cNvPr id="2" name="Text Placeholder 1">
            <a:extLst>
              <a:ext uri="{FF2B5EF4-FFF2-40B4-BE49-F238E27FC236}">
                <a16:creationId xmlns:a16="http://schemas.microsoft.com/office/drawing/2014/main" id="{BDDC0B31-D38E-467E-944C-3D531C050088}"/>
              </a:ext>
            </a:extLst>
          </p:cNvPr>
          <p:cNvSpPr>
            <a:spLocks noGrp="1"/>
          </p:cNvSpPr>
          <p:nvPr>
            <p:ph type="body" idx="1"/>
          </p:nvPr>
        </p:nvSpPr>
        <p:spPr/>
        <p:txBody>
          <a:bodyPr/>
          <a:lstStyle/>
          <a:p>
            <a:pPr marL="457200" indent="-365760">
              <a:spcBef>
                <a:spcPts val="600"/>
              </a:spcBef>
            </a:pPr>
            <a:r>
              <a:rPr lang="en-US" dirty="0"/>
              <a:t>Improves student performance</a:t>
            </a:r>
          </a:p>
          <a:p>
            <a:pPr marL="457200" indent="-365760">
              <a:spcBef>
                <a:spcPts val="600"/>
              </a:spcBef>
            </a:pPr>
            <a:r>
              <a:rPr lang="en-US" dirty="0"/>
              <a:t>Improves the negative effects of low SES</a:t>
            </a:r>
          </a:p>
          <a:p>
            <a:pPr marL="457200" indent="-365760">
              <a:spcBef>
                <a:spcPts val="600"/>
              </a:spcBef>
            </a:pPr>
            <a:r>
              <a:rPr lang="en-US" dirty="0"/>
              <a:t>Enhances parent-teacher relationships</a:t>
            </a:r>
          </a:p>
          <a:p>
            <a:pPr marL="457200" indent="-365760">
              <a:spcBef>
                <a:spcPts val="600"/>
              </a:spcBef>
            </a:pPr>
            <a:r>
              <a:rPr lang="en-US" dirty="0"/>
              <a:t>Creates a work environment that builds teacher commitment to the school</a:t>
            </a:r>
          </a:p>
          <a:p>
            <a:pPr marL="152401" indent="0">
              <a:buNone/>
            </a:pPr>
            <a:endParaRPr lang="en-US" dirty="0"/>
          </a:p>
        </p:txBody>
      </p:sp>
      <p:sp>
        <p:nvSpPr>
          <p:cNvPr id="5" name="TextBox 4">
            <a:extLst>
              <a:ext uri="{FF2B5EF4-FFF2-40B4-BE49-F238E27FC236}">
                <a16:creationId xmlns:a16="http://schemas.microsoft.com/office/drawing/2014/main" id="{4985F185-951E-4DC1-BB6A-3338D7E23A27}"/>
              </a:ext>
            </a:extLst>
          </p:cNvPr>
          <p:cNvSpPr txBox="1"/>
          <p:nvPr/>
        </p:nvSpPr>
        <p:spPr>
          <a:xfrm>
            <a:off x="6276975" y="6482392"/>
            <a:ext cx="2732929" cy="276999"/>
          </a:xfrm>
          <a:prstGeom prst="rect">
            <a:avLst/>
          </a:prstGeom>
          <a:noFill/>
        </p:spPr>
        <p:txBody>
          <a:bodyPr wrap="square" rtlCol="0">
            <a:spAutoFit/>
          </a:bodyPr>
          <a:lstStyle/>
          <a:p>
            <a:pPr algn="r"/>
            <a:r>
              <a:rPr lang="de-DE" sz="1200" dirty="0">
                <a:solidFill>
                  <a:schemeClr val="dk1"/>
                </a:solidFill>
                <a:latin typeface="Tw Cen MT" panose="020B0602020104020603" pitchFamily="34" charset="0"/>
                <a:ea typeface="Calibri"/>
                <a:cs typeface="Calibri"/>
                <a:sym typeface="Calibri"/>
              </a:rPr>
              <a:t>(Brinson &amp; Steiner, 2007; Donohoo, 2018) </a:t>
            </a:r>
            <a:endParaRPr lang="de-DE" sz="1200" dirty="0">
              <a:latin typeface="Tw Cen MT" panose="020B0602020104020603" pitchFamily="34" charset="0"/>
            </a:endParaRPr>
          </a:p>
        </p:txBody>
      </p:sp>
    </p:spTree>
    <p:extLst>
      <p:ext uri="{BB962C8B-B14F-4D97-AF65-F5344CB8AC3E}">
        <p14:creationId xmlns:p14="http://schemas.microsoft.com/office/powerpoint/2010/main" val="1111976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74A2C9-0D91-4B09-A16F-66A8836B84BE}"/>
              </a:ext>
            </a:extLst>
          </p:cNvPr>
          <p:cNvSpPr>
            <a:spLocks noGrp="1"/>
          </p:cNvSpPr>
          <p:nvPr>
            <p:ph type="title"/>
          </p:nvPr>
        </p:nvSpPr>
        <p:spPr/>
        <p:txBody>
          <a:bodyPr/>
          <a:lstStyle/>
          <a:p>
            <a:r>
              <a:rPr lang="en-US" sz="4000" dirty="0"/>
              <a:t>How Do We Develop CTE Capacity?</a:t>
            </a:r>
          </a:p>
        </p:txBody>
      </p:sp>
      <p:sp>
        <p:nvSpPr>
          <p:cNvPr id="2" name="Text Placeholder 1">
            <a:extLst>
              <a:ext uri="{FF2B5EF4-FFF2-40B4-BE49-F238E27FC236}">
                <a16:creationId xmlns:a16="http://schemas.microsoft.com/office/drawing/2014/main" id="{AF19979B-0F33-4C87-9469-DA4F2F7EA03E}"/>
              </a:ext>
            </a:extLst>
          </p:cNvPr>
          <p:cNvSpPr>
            <a:spLocks noGrp="1"/>
          </p:cNvSpPr>
          <p:nvPr>
            <p:ph type="body" idx="1"/>
          </p:nvPr>
        </p:nvSpPr>
        <p:spPr/>
        <p:txBody>
          <a:bodyPr/>
          <a:lstStyle/>
          <a:p>
            <a:pPr marL="548640" indent="-457200">
              <a:buFont typeface="+mj-lt"/>
              <a:buAutoNum type="alphaUcPeriod"/>
            </a:pPr>
            <a:r>
              <a:rPr lang="en-US" dirty="0">
                <a:solidFill>
                  <a:schemeClr val="accent4"/>
                </a:solidFill>
              </a:rPr>
              <a:t>Collaboration and Social Networks</a:t>
            </a:r>
          </a:p>
          <a:p>
            <a:pPr marL="548640" indent="-457200">
              <a:buFont typeface="+mj-lt"/>
              <a:buAutoNum type="alphaUcPeriod"/>
            </a:pPr>
            <a:r>
              <a:rPr lang="en-US" dirty="0"/>
              <a:t>Teacher Leadership</a:t>
            </a:r>
          </a:p>
          <a:p>
            <a:pPr marL="548640" indent="-457200">
              <a:buFont typeface="+mj-lt"/>
              <a:buAutoNum type="alphaUcPeriod"/>
            </a:pPr>
            <a:r>
              <a:rPr lang="en-US" dirty="0"/>
              <a:t>Teacher Voice in Decision Making and Problem-Solving</a:t>
            </a:r>
          </a:p>
          <a:p>
            <a:pPr marL="548640" indent="-457200">
              <a:buFont typeface="+mj-lt"/>
              <a:buAutoNum type="alphaUcPeriod"/>
            </a:pPr>
            <a:r>
              <a:rPr lang="en-US" dirty="0"/>
              <a:t>Collaborative Teacher Inquiry </a:t>
            </a:r>
          </a:p>
          <a:p>
            <a:endParaRPr lang="en-US" dirty="0"/>
          </a:p>
        </p:txBody>
      </p:sp>
    </p:spTree>
    <p:extLst>
      <p:ext uri="{BB962C8B-B14F-4D97-AF65-F5344CB8AC3E}">
        <p14:creationId xmlns:p14="http://schemas.microsoft.com/office/powerpoint/2010/main" val="849644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4C61C7-42BF-41F1-8145-71937B646B68}"/>
              </a:ext>
            </a:extLst>
          </p:cNvPr>
          <p:cNvSpPr>
            <a:spLocks noGrp="1"/>
          </p:cNvSpPr>
          <p:nvPr>
            <p:ph type="title"/>
          </p:nvPr>
        </p:nvSpPr>
        <p:spPr/>
        <p:txBody>
          <a:bodyPr/>
          <a:lstStyle/>
          <a:p>
            <a:r>
              <a:rPr lang="en-US" dirty="0"/>
              <a:t>Efficacy</a:t>
            </a:r>
          </a:p>
        </p:txBody>
      </p:sp>
      <p:sp>
        <p:nvSpPr>
          <p:cNvPr id="2" name="Text Placeholder 1">
            <a:extLst>
              <a:ext uri="{FF2B5EF4-FFF2-40B4-BE49-F238E27FC236}">
                <a16:creationId xmlns:a16="http://schemas.microsoft.com/office/drawing/2014/main" id="{C6853575-AB99-40EE-AC9E-CDC8B7772CD2}"/>
              </a:ext>
            </a:extLst>
          </p:cNvPr>
          <p:cNvSpPr>
            <a:spLocks noGrp="1"/>
          </p:cNvSpPr>
          <p:nvPr>
            <p:ph type="body" idx="1"/>
          </p:nvPr>
        </p:nvSpPr>
        <p:spPr/>
        <p:txBody>
          <a:bodyPr/>
          <a:lstStyle/>
          <a:p>
            <a:r>
              <a:rPr lang="en-US" dirty="0"/>
              <a:t>Efficacy</a:t>
            </a:r>
          </a:p>
          <a:p>
            <a:r>
              <a:rPr lang="en-US" dirty="0"/>
              <a:t>Self-Efficacy</a:t>
            </a:r>
          </a:p>
          <a:p>
            <a:r>
              <a:rPr lang="en-US" dirty="0"/>
              <a:t>Teacher Efficacy</a:t>
            </a:r>
          </a:p>
          <a:p>
            <a:r>
              <a:rPr lang="en-US" dirty="0"/>
              <a:t>Collective Efficacy</a:t>
            </a:r>
          </a:p>
          <a:p>
            <a:r>
              <a:rPr lang="en-US" dirty="0"/>
              <a:t>Collective Teacher Efficacy</a:t>
            </a:r>
          </a:p>
        </p:txBody>
      </p:sp>
      <p:pic>
        <p:nvPicPr>
          <p:cNvPr id="4" name="Picture 3" descr="Indicates Handouts&#10;" title="Folder Icon ">
            <a:extLst>
              <a:ext uri="{FF2B5EF4-FFF2-40B4-BE49-F238E27FC236}">
                <a16:creationId xmlns:a16="http://schemas.microsoft.com/office/drawing/2014/main" id="{DA8476A1-BB95-4B3B-B837-86AB1E23B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1065270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EC27AA-084F-4EFF-9530-B4F9ACA4D32C}"/>
              </a:ext>
            </a:extLst>
          </p:cNvPr>
          <p:cNvSpPr>
            <a:spLocks noGrp="1"/>
          </p:cNvSpPr>
          <p:nvPr>
            <p:ph type="title"/>
          </p:nvPr>
        </p:nvSpPr>
        <p:spPr/>
        <p:txBody>
          <a:bodyPr/>
          <a:lstStyle/>
          <a:p>
            <a:r>
              <a:rPr lang="en-US" dirty="0"/>
              <a:t>Defining </a:t>
            </a:r>
            <a:r>
              <a:rPr lang="en-US" i="1" dirty="0"/>
              <a:t>Efficacy</a:t>
            </a:r>
          </a:p>
        </p:txBody>
      </p:sp>
      <p:sp>
        <p:nvSpPr>
          <p:cNvPr id="2" name="Text Placeholder 1">
            <a:extLst>
              <a:ext uri="{FF2B5EF4-FFF2-40B4-BE49-F238E27FC236}">
                <a16:creationId xmlns:a16="http://schemas.microsoft.com/office/drawing/2014/main" id="{32B69007-6D17-49BB-A7E7-37DB0A9519CC}"/>
              </a:ext>
            </a:extLst>
          </p:cNvPr>
          <p:cNvSpPr>
            <a:spLocks noGrp="1"/>
          </p:cNvSpPr>
          <p:nvPr>
            <p:ph type="body" idx="1"/>
          </p:nvPr>
        </p:nvSpPr>
        <p:spPr/>
        <p:txBody>
          <a:bodyPr/>
          <a:lstStyle/>
          <a:p>
            <a:pPr marL="91440" indent="0">
              <a:buNone/>
            </a:pPr>
            <a:r>
              <a:rPr lang="en-US" dirty="0"/>
              <a:t>Efficacy is…</a:t>
            </a:r>
          </a:p>
          <a:p>
            <a:r>
              <a:rPr lang="en-US" dirty="0"/>
              <a:t>a Latin word that refers to a capacity for producing a desired result or effect;</a:t>
            </a:r>
          </a:p>
          <a:p>
            <a:r>
              <a:rPr lang="en-US" dirty="0"/>
              <a:t>a predictor of individual behavior; and</a:t>
            </a:r>
          </a:p>
          <a:p>
            <a:r>
              <a:rPr lang="en-US" dirty="0"/>
              <a:t>suggestive of strength and fortitude, resulting in effectiveness. </a:t>
            </a:r>
          </a:p>
          <a:p>
            <a:endParaRPr lang="en-US" dirty="0"/>
          </a:p>
        </p:txBody>
      </p:sp>
      <p:sp>
        <p:nvSpPr>
          <p:cNvPr id="4" name="TextBox 3">
            <a:extLst>
              <a:ext uri="{FF2B5EF4-FFF2-40B4-BE49-F238E27FC236}">
                <a16:creationId xmlns:a16="http://schemas.microsoft.com/office/drawing/2014/main" id="{2F976B54-BDAB-438E-A627-7FFAF85AF5D8}"/>
              </a:ext>
            </a:extLst>
          </p:cNvPr>
          <p:cNvSpPr txBox="1"/>
          <p:nvPr/>
        </p:nvSpPr>
        <p:spPr>
          <a:xfrm>
            <a:off x="7219507" y="6499651"/>
            <a:ext cx="1802460" cy="276999"/>
          </a:xfrm>
          <a:prstGeom prst="rect">
            <a:avLst/>
          </a:prstGeom>
          <a:noFill/>
        </p:spPr>
        <p:txBody>
          <a:bodyPr wrap="square" rtlCol="0">
            <a:spAutoFit/>
          </a:bodyPr>
          <a:lstStyle/>
          <a:p>
            <a:r>
              <a:rPr lang="en-US" sz="1200" dirty="0">
                <a:latin typeface="Tw Cen MT" panose="020B0602020104020603" pitchFamily="34" charset="0"/>
              </a:rPr>
              <a:t>(Merriam-Webster, 2019)</a:t>
            </a:r>
          </a:p>
        </p:txBody>
      </p:sp>
      <p:pic>
        <p:nvPicPr>
          <p:cNvPr id="5" name="Picture 4" descr="This icon indicates there is further information found in the Handout packet." title="Document Icon">
            <a:extLst>
              <a:ext uri="{FF2B5EF4-FFF2-40B4-BE49-F238E27FC236}">
                <a16:creationId xmlns:a16="http://schemas.microsoft.com/office/drawing/2014/main" id="{81F4DCF5-DAEA-442F-B12C-0E2DEE02A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6" name="Picture 5" descr="Reflections/Activities Icon&#10;&#10;This icon indicates the presence of activities or times of reflection.">
            <a:extLst>
              <a:ext uri="{FF2B5EF4-FFF2-40B4-BE49-F238E27FC236}">
                <a16:creationId xmlns:a16="http://schemas.microsoft.com/office/drawing/2014/main" id="{2D460082-29DC-453B-8B7D-656822BBDC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3933271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C89E1E-D990-4F20-BFFF-D06718279DB1}"/>
              </a:ext>
            </a:extLst>
          </p:cNvPr>
          <p:cNvSpPr>
            <a:spLocks noGrp="1"/>
          </p:cNvSpPr>
          <p:nvPr>
            <p:ph type="title"/>
          </p:nvPr>
        </p:nvSpPr>
        <p:spPr/>
        <p:txBody>
          <a:bodyPr/>
          <a:lstStyle/>
          <a:p>
            <a:r>
              <a:rPr lang="en-US" dirty="0">
                <a:solidFill>
                  <a:schemeClr val="accent4"/>
                </a:solidFill>
              </a:rPr>
              <a:t>Self</a:t>
            </a:r>
            <a:r>
              <a:rPr lang="en-US" dirty="0"/>
              <a:t>-Efficacy</a:t>
            </a:r>
          </a:p>
        </p:txBody>
      </p:sp>
      <p:sp>
        <p:nvSpPr>
          <p:cNvPr id="2" name="Text Placeholder 1">
            <a:extLst>
              <a:ext uri="{FF2B5EF4-FFF2-40B4-BE49-F238E27FC236}">
                <a16:creationId xmlns:a16="http://schemas.microsoft.com/office/drawing/2014/main" id="{43BB29AA-2C93-461C-BC5C-25BA0BDB40B5}"/>
              </a:ext>
            </a:extLst>
          </p:cNvPr>
          <p:cNvSpPr>
            <a:spLocks noGrp="1"/>
          </p:cNvSpPr>
          <p:nvPr>
            <p:ph type="body" idx="1"/>
          </p:nvPr>
        </p:nvSpPr>
        <p:spPr/>
        <p:txBody>
          <a:bodyPr>
            <a:normAutofit/>
          </a:bodyPr>
          <a:lstStyle/>
          <a:p>
            <a:pPr marL="457200" indent="-365760">
              <a:spcBef>
                <a:spcPts val="600"/>
              </a:spcBef>
            </a:pPr>
            <a:r>
              <a:rPr lang="en-US" dirty="0"/>
              <a:t>An individual's belief in his or her capacity to execute behaviors necessary to produce specific performance and goal attainment.</a:t>
            </a:r>
          </a:p>
          <a:p>
            <a:pPr marL="457200" indent="-365760">
              <a:spcBef>
                <a:spcPts val="600"/>
              </a:spcBef>
            </a:pPr>
            <a:r>
              <a:rPr lang="en-US" dirty="0"/>
              <a:t>Reflects confidence in the ability to exert control over one's own motivation, behavior, and social environment.</a:t>
            </a:r>
          </a:p>
        </p:txBody>
      </p:sp>
      <p:sp>
        <p:nvSpPr>
          <p:cNvPr id="4" name="TextBox 3">
            <a:extLst>
              <a:ext uri="{FF2B5EF4-FFF2-40B4-BE49-F238E27FC236}">
                <a16:creationId xmlns:a16="http://schemas.microsoft.com/office/drawing/2014/main" id="{759D5D21-7939-48BB-B4CC-9391AA5CA850}"/>
              </a:ext>
            </a:extLst>
          </p:cNvPr>
          <p:cNvSpPr txBox="1"/>
          <p:nvPr/>
        </p:nvSpPr>
        <p:spPr>
          <a:xfrm>
            <a:off x="7846384" y="6503246"/>
            <a:ext cx="1200970" cy="276999"/>
          </a:xfrm>
          <a:prstGeom prst="rect">
            <a:avLst/>
          </a:prstGeom>
          <a:noFill/>
        </p:spPr>
        <p:txBody>
          <a:bodyPr wrap="none" rtlCol="0">
            <a:spAutoFit/>
          </a:bodyPr>
          <a:lstStyle/>
          <a:p>
            <a:r>
              <a:rPr lang="en-US" sz="1200" dirty="0">
                <a:latin typeface="Tw Cen MT" panose="020B0602020104020603" pitchFamily="34" charset="0"/>
              </a:rPr>
              <a:t>(Bandura, 1986)</a:t>
            </a:r>
            <a:endParaRPr lang="en-US" sz="1051" dirty="0"/>
          </a:p>
        </p:txBody>
      </p:sp>
      <p:pic>
        <p:nvPicPr>
          <p:cNvPr id="5" name="Picture 4" descr="This icon indicates there is further information found in the Handout packet." title="Document Icon">
            <a:extLst>
              <a:ext uri="{FF2B5EF4-FFF2-40B4-BE49-F238E27FC236}">
                <a16:creationId xmlns:a16="http://schemas.microsoft.com/office/drawing/2014/main" id="{81F4DCF5-DAEA-442F-B12C-0E2DEE02A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6" name="Picture 5" descr="Reflections/Activities Icon&#10;&#10;This icon indicates the presence of activities or times of reflection.">
            <a:extLst>
              <a:ext uri="{FF2B5EF4-FFF2-40B4-BE49-F238E27FC236}">
                <a16:creationId xmlns:a16="http://schemas.microsoft.com/office/drawing/2014/main" id="{2D460082-29DC-453B-8B7D-656822BBDC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150686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02A4E8-2471-4507-8C8F-9F2E72C67898}"/>
              </a:ext>
            </a:extLst>
          </p:cNvPr>
          <p:cNvSpPr>
            <a:spLocks noGrp="1"/>
          </p:cNvSpPr>
          <p:nvPr>
            <p:ph type="title"/>
          </p:nvPr>
        </p:nvSpPr>
        <p:spPr/>
        <p:txBody>
          <a:bodyPr/>
          <a:lstStyle/>
          <a:p>
            <a:r>
              <a:rPr lang="en-US" dirty="0"/>
              <a:t>Hidden Slide #3</a:t>
            </a:r>
          </a:p>
        </p:txBody>
      </p:sp>
      <p:sp>
        <p:nvSpPr>
          <p:cNvPr id="2" name="Text Placeholder 1">
            <a:extLst>
              <a:ext uri="{FF2B5EF4-FFF2-40B4-BE49-F238E27FC236}">
                <a16:creationId xmlns:a16="http://schemas.microsoft.com/office/drawing/2014/main" id="{1E513C05-CA46-41DA-8154-52CC6C09FD8D}"/>
              </a:ext>
            </a:extLst>
          </p:cNvPr>
          <p:cNvSpPr>
            <a:spLocks noGrp="1"/>
          </p:cNvSpPr>
          <p:nvPr>
            <p:ph type="body" idx="1"/>
          </p:nvPr>
        </p:nvSpPr>
        <p:spPr/>
        <p:txBody>
          <a:bodyPr/>
          <a:lstStyle/>
          <a:p>
            <a:pPr marL="66736" indent="0">
              <a:spcBef>
                <a:spcPts val="600"/>
              </a:spcBef>
              <a:buSzPct val="75000"/>
              <a:buNone/>
            </a:pPr>
            <a:r>
              <a:rPr lang="en-US" dirty="0"/>
              <a:t>Supplies needed</a:t>
            </a:r>
          </a:p>
          <a:p>
            <a:pPr marL="457200" indent="-365760">
              <a:spcBef>
                <a:spcPts val="600"/>
              </a:spcBef>
              <a:buSzPct val="75000"/>
              <a:buFont typeface="Wingdings" panose="05000000000000000000" pitchFamily="2" charset="2"/>
              <a:buChar char="q"/>
            </a:pPr>
            <a:r>
              <a:rPr lang="en-US" dirty="0"/>
              <a:t>WIFI access for presenter and participants</a:t>
            </a:r>
          </a:p>
          <a:p>
            <a:pPr marL="457200" indent="-365760">
              <a:spcBef>
                <a:spcPts val="600"/>
              </a:spcBef>
              <a:buSzPct val="75000"/>
              <a:buFont typeface="Wingdings" panose="05000000000000000000" pitchFamily="2" charset="2"/>
              <a:buChar char="q"/>
            </a:pPr>
            <a:r>
              <a:rPr lang="en-US" dirty="0"/>
              <a:t>Access to videos (through WIFI if available, but download to flash drive as a back-up)</a:t>
            </a:r>
          </a:p>
          <a:p>
            <a:pPr marL="457200" indent="-365760">
              <a:spcBef>
                <a:spcPts val="600"/>
              </a:spcBef>
              <a:buSzPct val="75000"/>
              <a:buFont typeface="Wingdings" panose="05000000000000000000" pitchFamily="2" charset="2"/>
              <a:buChar char="q"/>
            </a:pPr>
            <a:r>
              <a:rPr lang="en-US" dirty="0"/>
              <a:t>Chart paper</a:t>
            </a:r>
          </a:p>
          <a:p>
            <a:pPr marL="457200" indent="-365760">
              <a:spcBef>
                <a:spcPts val="600"/>
              </a:spcBef>
              <a:buSzPct val="75000"/>
              <a:buFont typeface="Wingdings" panose="05000000000000000000" pitchFamily="2" charset="2"/>
              <a:buChar char="q"/>
            </a:pPr>
            <a:r>
              <a:rPr lang="en-US" dirty="0"/>
              <a:t>Markers</a:t>
            </a:r>
          </a:p>
          <a:p>
            <a:pPr marL="457200" indent="-365760">
              <a:spcBef>
                <a:spcPts val="600"/>
              </a:spcBef>
              <a:buSzPct val="75000"/>
              <a:buFont typeface="Wingdings" panose="05000000000000000000" pitchFamily="2" charset="2"/>
              <a:buChar char="q"/>
            </a:pPr>
            <a:r>
              <a:rPr lang="en-US" dirty="0"/>
              <a:t>Post-it-Notes</a:t>
            </a:r>
          </a:p>
        </p:txBody>
      </p:sp>
    </p:spTree>
    <p:extLst>
      <p:ext uri="{BB962C8B-B14F-4D97-AF65-F5344CB8AC3E}">
        <p14:creationId xmlns:p14="http://schemas.microsoft.com/office/powerpoint/2010/main" val="1789240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3DB824-B769-4A9E-BDBD-6E0030E5DAEB}"/>
              </a:ext>
            </a:extLst>
          </p:cNvPr>
          <p:cNvSpPr>
            <a:spLocks noGrp="1"/>
          </p:cNvSpPr>
          <p:nvPr>
            <p:ph type="title"/>
          </p:nvPr>
        </p:nvSpPr>
        <p:spPr/>
        <p:txBody>
          <a:bodyPr/>
          <a:lstStyle/>
          <a:p>
            <a:r>
              <a:rPr lang="en-US" dirty="0">
                <a:solidFill>
                  <a:schemeClr val="accent4"/>
                </a:solidFill>
              </a:rPr>
              <a:t>Teacher</a:t>
            </a:r>
            <a:r>
              <a:rPr lang="en-US" dirty="0"/>
              <a:t> Efficacy</a:t>
            </a:r>
          </a:p>
        </p:txBody>
      </p:sp>
      <p:sp>
        <p:nvSpPr>
          <p:cNvPr id="2" name="Text Placeholder 1">
            <a:extLst>
              <a:ext uri="{FF2B5EF4-FFF2-40B4-BE49-F238E27FC236}">
                <a16:creationId xmlns:a16="http://schemas.microsoft.com/office/drawing/2014/main" id="{DBE84046-7D1B-4B0E-92D0-D0342CD78B7F}"/>
              </a:ext>
            </a:extLst>
          </p:cNvPr>
          <p:cNvSpPr>
            <a:spLocks noGrp="1"/>
          </p:cNvSpPr>
          <p:nvPr>
            <p:ph type="body" idx="1"/>
          </p:nvPr>
        </p:nvSpPr>
        <p:spPr/>
        <p:txBody>
          <a:bodyPr/>
          <a:lstStyle/>
          <a:p>
            <a:pPr marL="152401" indent="0">
              <a:buNone/>
            </a:pPr>
            <a:r>
              <a:rPr lang="en-US" sz="2800" dirty="0"/>
              <a:t>A teacher’s confidence in his/her ability to promote students’ learning. </a:t>
            </a:r>
          </a:p>
          <a:p>
            <a:pPr marL="152401" indent="0">
              <a:buNone/>
            </a:pPr>
            <a:endParaRPr lang="en-US" dirty="0"/>
          </a:p>
        </p:txBody>
      </p:sp>
      <p:sp>
        <p:nvSpPr>
          <p:cNvPr id="4" name="TextBox 3">
            <a:extLst>
              <a:ext uri="{FF2B5EF4-FFF2-40B4-BE49-F238E27FC236}">
                <a16:creationId xmlns:a16="http://schemas.microsoft.com/office/drawing/2014/main" id="{D9ADA484-E47D-47E6-BB6A-C4B9F1F6F073}"/>
              </a:ext>
            </a:extLst>
          </p:cNvPr>
          <p:cNvSpPr txBox="1"/>
          <p:nvPr/>
        </p:nvSpPr>
        <p:spPr>
          <a:xfrm>
            <a:off x="7722469" y="6519414"/>
            <a:ext cx="1218603" cy="276999"/>
          </a:xfrm>
          <a:prstGeom prst="rect">
            <a:avLst/>
          </a:prstGeom>
          <a:noFill/>
        </p:spPr>
        <p:txBody>
          <a:bodyPr wrap="none" rtlCol="0">
            <a:spAutoFit/>
          </a:bodyPr>
          <a:lstStyle/>
          <a:p>
            <a:r>
              <a:rPr lang="en-US" sz="1200" dirty="0">
                <a:latin typeface="Tw Cen MT" panose="020B0602020104020603" pitchFamily="34" charset="0"/>
              </a:rPr>
              <a:t>(</a:t>
            </a:r>
            <a:r>
              <a:rPr lang="en-US" sz="1200" dirty="0" err="1">
                <a:latin typeface="Tw Cen MT" panose="020B0602020104020603" pitchFamily="34" charset="0"/>
              </a:rPr>
              <a:t>Donohoo</a:t>
            </a:r>
            <a:r>
              <a:rPr lang="en-US" sz="1200" dirty="0">
                <a:latin typeface="Tw Cen MT" panose="020B0602020104020603" pitchFamily="34" charset="0"/>
              </a:rPr>
              <a:t>, 2017)</a:t>
            </a:r>
          </a:p>
        </p:txBody>
      </p:sp>
      <p:pic>
        <p:nvPicPr>
          <p:cNvPr id="5" name="Picture 4" descr="This icon indicates there is further information found in the Handout packet." title="Document Icon">
            <a:extLst>
              <a:ext uri="{FF2B5EF4-FFF2-40B4-BE49-F238E27FC236}">
                <a16:creationId xmlns:a16="http://schemas.microsoft.com/office/drawing/2014/main" id="{81F4DCF5-DAEA-442F-B12C-0E2DEE02A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6" name="Picture 5" descr="Reflections/Activities Icon&#10;&#10;This icon indicates the presence of activities or times of reflection.">
            <a:extLst>
              <a:ext uri="{FF2B5EF4-FFF2-40B4-BE49-F238E27FC236}">
                <a16:creationId xmlns:a16="http://schemas.microsoft.com/office/drawing/2014/main" id="{2D460082-29DC-453B-8B7D-656822BBDC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3273777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3DC236-D21B-4138-8B9B-14BC065CBD96}"/>
              </a:ext>
            </a:extLst>
          </p:cNvPr>
          <p:cNvSpPr>
            <a:spLocks noGrp="1"/>
          </p:cNvSpPr>
          <p:nvPr>
            <p:ph type="title"/>
          </p:nvPr>
        </p:nvSpPr>
        <p:spPr/>
        <p:txBody>
          <a:bodyPr/>
          <a:lstStyle/>
          <a:p>
            <a:r>
              <a:rPr lang="en-US" dirty="0">
                <a:solidFill>
                  <a:schemeClr val="accent4"/>
                </a:solidFill>
              </a:rPr>
              <a:t>Collective</a:t>
            </a:r>
            <a:r>
              <a:rPr lang="en-US" dirty="0"/>
              <a:t> Efficacy</a:t>
            </a:r>
          </a:p>
        </p:txBody>
      </p:sp>
      <p:sp>
        <p:nvSpPr>
          <p:cNvPr id="2" name="Text Placeholder 1">
            <a:extLst>
              <a:ext uri="{FF2B5EF4-FFF2-40B4-BE49-F238E27FC236}">
                <a16:creationId xmlns:a16="http://schemas.microsoft.com/office/drawing/2014/main" id="{FF263118-6C2F-4093-85E8-78D091D370BB}"/>
              </a:ext>
            </a:extLst>
          </p:cNvPr>
          <p:cNvSpPr>
            <a:spLocks noGrp="1"/>
          </p:cNvSpPr>
          <p:nvPr>
            <p:ph type="body" idx="1"/>
          </p:nvPr>
        </p:nvSpPr>
        <p:spPr/>
        <p:txBody>
          <a:bodyPr>
            <a:normAutofit/>
          </a:bodyPr>
          <a:lstStyle/>
          <a:p>
            <a:pPr marL="91440" indent="0">
              <a:spcBef>
                <a:spcPts val="600"/>
              </a:spcBef>
              <a:buNone/>
            </a:pPr>
            <a:r>
              <a:rPr lang="en-US" dirty="0"/>
              <a:t>A group or team’s shared belief in its combined capabilities to attain their goals and accomplish desired tasks; involves the belief or perception that an effective collective action is possible to address a problem.</a:t>
            </a:r>
          </a:p>
        </p:txBody>
      </p:sp>
      <p:sp>
        <p:nvSpPr>
          <p:cNvPr id="4" name="TextBox 3">
            <a:extLst>
              <a:ext uri="{FF2B5EF4-FFF2-40B4-BE49-F238E27FC236}">
                <a16:creationId xmlns:a16="http://schemas.microsoft.com/office/drawing/2014/main" id="{9E91A09E-43F5-408F-B63D-2978C9D44A1B}"/>
              </a:ext>
            </a:extLst>
          </p:cNvPr>
          <p:cNvSpPr txBox="1"/>
          <p:nvPr/>
        </p:nvSpPr>
        <p:spPr>
          <a:xfrm>
            <a:off x="7846384" y="6503246"/>
            <a:ext cx="1200970" cy="276999"/>
          </a:xfrm>
          <a:prstGeom prst="rect">
            <a:avLst/>
          </a:prstGeom>
          <a:noFill/>
        </p:spPr>
        <p:txBody>
          <a:bodyPr wrap="none" rtlCol="0">
            <a:spAutoFit/>
          </a:bodyPr>
          <a:lstStyle/>
          <a:p>
            <a:r>
              <a:rPr lang="en-US" sz="1200" dirty="0">
                <a:latin typeface="Tw Cen MT" panose="020B0602020104020603" pitchFamily="34" charset="0"/>
              </a:rPr>
              <a:t>(Bandura, 1986)</a:t>
            </a:r>
            <a:endParaRPr lang="en-US" sz="1051" dirty="0"/>
          </a:p>
        </p:txBody>
      </p:sp>
      <p:pic>
        <p:nvPicPr>
          <p:cNvPr id="5" name="Picture 4" descr="This icon indicates there is further information found in the Handout packet." title="Document Icon">
            <a:extLst>
              <a:ext uri="{FF2B5EF4-FFF2-40B4-BE49-F238E27FC236}">
                <a16:creationId xmlns:a16="http://schemas.microsoft.com/office/drawing/2014/main" id="{81F4DCF5-DAEA-442F-B12C-0E2DEE02A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6" name="Picture 5" descr="Reflections/Activities Icon&#10;&#10;This icon indicates the presence of activities or times of reflection.">
            <a:extLst>
              <a:ext uri="{FF2B5EF4-FFF2-40B4-BE49-F238E27FC236}">
                <a16:creationId xmlns:a16="http://schemas.microsoft.com/office/drawing/2014/main" id="{2D460082-29DC-453B-8B7D-656822BBDC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1134373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6E7EE-A92B-4F26-80A5-A65DA7E48034}"/>
              </a:ext>
            </a:extLst>
          </p:cNvPr>
          <p:cNvSpPr>
            <a:spLocks noGrp="1"/>
          </p:cNvSpPr>
          <p:nvPr>
            <p:ph type="title"/>
          </p:nvPr>
        </p:nvSpPr>
        <p:spPr/>
        <p:txBody>
          <a:bodyPr/>
          <a:lstStyle/>
          <a:p>
            <a:r>
              <a:rPr lang="en-US" dirty="0">
                <a:solidFill>
                  <a:schemeClr val="accent4"/>
                </a:solidFill>
              </a:rPr>
              <a:t>Collective Teacher </a:t>
            </a:r>
            <a:r>
              <a:rPr lang="en-US" dirty="0"/>
              <a:t>Efficacy</a:t>
            </a:r>
          </a:p>
        </p:txBody>
      </p:sp>
      <p:sp>
        <p:nvSpPr>
          <p:cNvPr id="3" name="Text Placeholder 2">
            <a:extLst>
              <a:ext uri="{FF2B5EF4-FFF2-40B4-BE49-F238E27FC236}">
                <a16:creationId xmlns:a16="http://schemas.microsoft.com/office/drawing/2014/main" id="{348F879C-4604-4A39-9DAA-D65655DCE2D7}"/>
              </a:ext>
            </a:extLst>
          </p:cNvPr>
          <p:cNvSpPr>
            <a:spLocks noGrp="1"/>
          </p:cNvSpPr>
          <p:nvPr>
            <p:ph type="body" idx="1"/>
          </p:nvPr>
        </p:nvSpPr>
        <p:spPr/>
        <p:txBody>
          <a:bodyPr>
            <a:normAutofit/>
          </a:bodyPr>
          <a:lstStyle/>
          <a:p>
            <a:pPr marL="457200" indent="-365760">
              <a:spcBef>
                <a:spcPts val="600"/>
              </a:spcBef>
            </a:pPr>
            <a:r>
              <a:rPr lang="en-US" dirty="0"/>
              <a:t>Collective teacher efficacy (CTE) is a perception of teachers in a school that the efforts of the faculty as a whole will have a positive effect on students.</a:t>
            </a:r>
          </a:p>
          <a:p>
            <a:pPr marL="457200" indent="-365760">
              <a:spcBef>
                <a:spcPts val="600"/>
              </a:spcBef>
            </a:pPr>
            <a:r>
              <a:rPr lang="en-US" dirty="0"/>
              <a:t>CTE has the potential to explain the differential effect schools have on student achievement.</a:t>
            </a:r>
          </a:p>
        </p:txBody>
      </p:sp>
      <p:sp>
        <p:nvSpPr>
          <p:cNvPr id="4" name="TextBox 3">
            <a:extLst>
              <a:ext uri="{FF2B5EF4-FFF2-40B4-BE49-F238E27FC236}">
                <a16:creationId xmlns:a16="http://schemas.microsoft.com/office/drawing/2014/main" id="{E0E75C72-D626-4144-AB8F-E5130D7EAC90}"/>
              </a:ext>
            </a:extLst>
          </p:cNvPr>
          <p:cNvSpPr txBox="1"/>
          <p:nvPr/>
        </p:nvSpPr>
        <p:spPr>
          <a:xfrm>
            <a:off x="4837814" y="6519617"/>
            <a:ext cx="3848986" cy="276999"/>
          </a:xfrm>
          <a:prstGeom prst="rect">
            <a:avLst/>
          </a:prstGeom>
          <a:noFill/>
        </p:spPr>
        <p:txBody>
          <a:bodyPr wrap="square" rtlCol="0">
            <a:spAutoFit/>
          </a:bodyPr>
          <a:lstStyle/>
          <a:p>
            <a:pPr algn="r"/>
            <a:r>
              <a:rPr lang="en-US" sz="1200" dirty="0">
                <a:latin typeface="Tw Cen MT" panose="020B0602020104020603" pitchFamily="34" charset="0"/>
              </a:rPr>
              <a:t>(Goddard, Hoy, &amp; Woolfolk Hoy, 2000; </a:t>
            </a:r>
            <a:r>
              <a:rPr lang="en-US" sz="1200" dirty="0" err="1">
                <a:solidFill>
                  <a:schemeClr val="dk1"/>
                </a:solidFill>
                <a:latin typeface="Tw Cen MT" panose="020B0602020104020603" pitchFamily="34" charset="0"/>
                <a:ea typeface="Calibri"/>
                <a:cs typeface="Calibri"/>
                <a:sym typeface="Calibri"/>
              </a:rPr>
              <a:t>Donohoo</a:t>
            </a:r>
            <a:r>
              <a:rPr lang="en-US" sz="1200" dirty="0">
                <a:solidFill>
                  <a:schemeClr val="dk1"/>
                </a:solidFill>
                <a:latin typeface="Tw Cen MT" panose="020B0602020104020603" pitchFamily="34" charset="0"/>
                <a:ea typeface="Calibri"/>
                <a:cs typeface="Calibri"/>
                <a:sym typeface="Calibri"/>
              </a:rPr>
              <a:t>, 2018)</a:t>
            </a:r>
            <a:endParaRPr lang="en-US" sz="788" dirty="0"/>
          </a:p>
        </p:txBody>
      </p:sp>
      <p:pic>
        <p:nvPicPr>
          <p:cNvPr id="5" name="Picture 4" descr="This icon indicates there is further information found in the Handout packet." title="Document Icon">
            <a:extLst>
              <a:ext uri="{FF2B5EF4-FFF2-40B4-BE49-F238E27FC236}">
                <a16:creationId xmlns:a16="http://schemas.microsoft.com/office/drawing/2014/main" id="{81F4DCF5-DAEA-442F-B12C-0E2DEE02A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6" name="Picture 5" descr="Reflections/Activities Icon&#10;&#10;This icon indicates the presence of activities or times of reflection.">
            <a:extLst>
              <a:ext uri="{FF2B5EF4-FFF2-40B4-BE49-F238E27FC236}">
                <a16:creationId xmlns:a16="http://schemas.microsoft.com/office/drawing/2014/main" id="{2D460082-29DC-453B-8B7D-656822BBDC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381482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0A0E09-FBBB-4493-9523-7816E59A545E}"/>
              </a:ext>
            </a:extLst>
          </p:cNvPr>
          <p:cNvSpPr>
            <a:spLocks noGrp="1"/>
          </p:cNvSpPr>
          <p:nvPr>
            <p:ph type="title"/>
          </p:nvPr>
        </p:nvSpPr>
        <p:spPr/>
        <p:txBody>
          <a:bodyPr/>
          <a:lstStyle/>
          <a:p>
            <a:r>
              <a:rPr lang="en-US" sz="3600" dirty="0"/>
              <a:t>Collaboration, Social Networks, </a:t>
            </a:r>
            <a:br>
              <a:rPr lang="en-US" sz="3600" dirty="0"/>
            </a:br>
            <a:r>
              <a:rPr lang="en-US" sz="3600" dirty="0"/>
              <a:t>and Efficacy</a:t>
            </a:r>
          </a:p>
        </p:txBody>
      </p:sp>
      <p:pic>
        <p:nvPicPr>
          <p:cNvPr id="5" name="Picture 4" descr="image of teachers talking">
            <a:extLst>
              <a:ext uri="{FF2B5EF4-FFF2-40B4-BE49-F238E27FC236}">
                <a16:creationId xmlns:a16="http://schemas.microsoft.com/office/drawing/2014/main" id="{1C268512-E235-431B-B4DE-052390A59E16}"/>
              </a:ext>
            </a:extLst>
          </p:cNvPr>
          <p:cNvPicPr>
            <a:picLocks noChangeAspect="1"/>
          </p:cNvPicPr>
          <p:nvPr/>
        </p:nvPicPr>
        <p:blipFill rotWithShape="1">
          <a:blip r:embed="rId3"/>
          <a:srcRect l="3941" r="-1"/>
          <a:stretch/>
        </p:blipFill>
        <p:spPr>
          <a:xfrm>
            <a:off x="991312" y="1920312"/>
            <a:ext cx="6584878" cy="3916465"/>
          </a:xfrm>
          <a:prstGeom prst="rect">
            <a:avLst/>
          </a:prstGeom>
        </p:spPr>
      </p:pic>
      <p:pic>
        <p:nvPicPr>
          <p:cNvPr id="4" name="Picture 3" descr="Reflections/Activities Icon&#10;&#10;This icon indicates the presence of activities or times of reflection.">
            <a:extLst>
              <a:ext uri="{FF2B5EF4-FFF2-40B4-BE49-F238E27FC236}">
                <a16:creationId xmlns:a16="http://schemas.microsoft.com/office/drawing/2014/main" id="{81B130AE-FAD8-4844-8D7D-0BB1AA0EB3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2732" y="5620369"/>
            <a:ext cx="731521" cy="731521"/>
          </a:xfrm>
          <a:prstGeom prst="rect">
            <a:avLst/>
          </a:prstGeom>
        </p:spPr>
      </p:pic>
    </p:spTree>
    <p:extLst>
      <p:ext uri="{BB962C8B-B14F-4D97-AF65-F5344CB8AC3E}">
        <p14:creationId xmlns:p14="http://schemas.microsoft.com/office/powerpoint/2010/main" val="39957258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9DB46-2DF9-4030-B9EE-78E28BF2BDCE}"/>
              </a:ext>
            </a:extLst>
          </p:cNvPr>
          <p:cNvSpPr>
            <a:spLocks noGrp="1"/>
          </p:cNvSpPr>
          <p:nvPr>
            <p:ph type="title"/>
          </p:nvPr>
        </p:nvSpPr>
        <p:spPr/>
        <p:txBody>
          <a:bodyPr/>
          <a:lstStyle/>
          <a:p>
            <a:r>
              <a:rPr lang="en-US" dirty="0"/>
              <a:t>Collaboration and Social Networks </a:t>
            </a:r>
            <a:br>
              <a:rPr lang="en-US" dirty="0"/>
            </a:br>
            <a:endParaRPr lang="en-US" dirty="0"/>
          </a:p>
        </p:txBody>
      </p:sp>
    </p:spTree>
    <p:extLst>
      <p:ext uri="{BB962C8B-B14F-4D97-AF65-F5344CB8AC3E}">
        <p14:creationId xmlns:p14="http://schemas.microsoft.com/office/powerpoint/2010/main" val="3918008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2A7D6-C18F-47C5-B58B-5CBF6B93A1C8}"/>
              </a:ext>
            </a:extLst>
          </p:cNvPr>
          <p:cNvSpPr>
            <a:spLocks noGrp="1"/>
          </p:cNvSpPr>
          <p:nvPr>
            <p:ph type="title"/>
          </p:nvPr>
        </p:nvSpPr>
        <p:spPr>
          <a:xfrm>
            <a:off x="628650" y="1481667"/>
            <a:ext cx="7886700" cy="3972835"/>
          </a:xfrm>
        </p:spPr>
        <p:txBody>
          <a:bodyPr/>
          <a:lstStyle/>
          <a:p>
            <a:r>
              <a:rPr lang="en-US" sz="3600" dirty="0"/>
              <a:t>A </a:t>
            </a:r>
            <a:r>
              <a:rPr lang="en-US" sz="3600" dirty="0">
                <a:solidFill>
                  <a:schemeClr val="accent4"/>
                </a:solidFill>
              </a:rPr>
              <a:t>Social Network </a:t>
            </a:r>
            <a:r>
              <a:rPr lang="en-US" sz="3600" dirty="0"/>
              <a:t>is a network of individuals (e.g. friends, acquaintances, coworkers) connected by interpersonal relationships. </a:t>
            </a:r>
            <a:br>
              <a:rPr lang="en-US" sz="3600" dirty="0"/>
            </a:br>
            <a:br>
              <a:rPr lang="en-US" sz="3600" dirty="0"/>
            </a:br>
            <a:r>
              <a:rPr lang="en-US" sz="3600" dirty="0">
                <a:solidFill>
                  <a:schemeClr val="accent4"/>
                </a:solidFill>
              </a:rPr>
              <a:t>Collaboration</a:t>
            </a:r>
            <a:r>
              <a:rPr lang="en-US" sz="3600" dirty="0"/>
              <a:t> means to work jointly with others. </a:t>
            </a:r>
            <a:br>
              <a:rPr lang="en-US" dirty="0"/>
            </a:br>
            <a:endParaRPr lang="en-US" dirty="0"/>
          </a:p>
        </p:txBody>
      </p:sp>
      <p:sp>
        <p:nvSpPr>
          <p:cNvPr id="3" name="TextBox 2">
            <a:extLst>
              <a:ext uri="{FF2B5EF4-FFF2-40B4-BE49-F238E27FC236}">
                <a16:creationId xmlns:a16="http://schemas.microsoft.com/office/drawing/2014/main" id="{F421BBE3-1DF1-4B88-871F-0D19D8EFE738}"/>
              </a:ext>
            </a:extLst>
          </p:cNvPr>
          <p:cNvSpPr txBox="1"/>
          <p:nvPr/>
        </p:nvSpPr>
        <p:spPr>
          <a:xfrm>
            <a:off x="7219507" y="6499651"/>
            <a:ext cx="1802460" cy="276999"/>
          </a:xfrm>
          <a:prstGeom prst="rect">
            <a:avLst/>
          </a:prstGeom>
          <a:noFill/>
        </p:spPr>
        <p:txBody>
          <a:bodyPr wrap="square" rtlCol="0">
            <a:spAutoFit/>
          </a:bodyPr>
          <a:lstStyle/>
          <a:p>
            <a:r>
              <a:rPr lang="en-US" sz="1200" dirty="0">
                <a:latin typeface="Tw Cen MT" panose="020B0602020104020603" pitchFamily="34" charset="0"/>
              </a:rPr>
              <a:t>(Merriam-Webster, 2019)</a:t>
            </a:r>
          </a:p>
        </p:txBody>
      </p:sp>
    </p:spTree>
    <p:extLst>
      <p:ext uri="{BB962C8B-B14F-4D97-AF65-F5344CB8AC3E}">
        <p14:creationId xmlns:p14="http://schemas.microsoft.com/office/powerpoint/2010/main" val="12340572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C9D659-CB9A-4982-B7F9-050E074D0DDD}"/>
              </a:ext>
            </a:extLst>
          </p:cNvPr>
          <p:cNvSpPr>
            <a:spLocks noGrp="1"/>
          </p:cNvSpPr>
          <p:nvPr>
            <p:ph type="title"/>
          </p:nvPr>
        </p:nvSpPr>
        <p:spPr/>
        <p:txBody>
          <a:bodyPr/>
          <a:lstStyle/>
          <a:p>
            <a:r>
              <a:rPr lang="en-US" dirty="0"/>
              <a:t>Four Main Sources of Efficacy</a:t>
            </a:r>
          </a:p>
        </p:txBody>
      </p:sp>
      <p:sp>
        <p:nvSpPr>
          <p:cNvPr id="5" name="TextBox 4">
            <a:extLst>
              <a:ext uri="{FF2B5EF4-FFF2-40B4-BE49-F238E27FC236}">
                <a16:creationId xmlns:a16="http://schemas.microsoft.com/office/drawing/2014/main" id="{110D3912-805C-4EE3-93D6-03A72C4A55FC}"/>
              </a:ext>
            </a:extLst>
          </p:cNvPr>
          <p:cNvSpPr txBox="1"/>
          <p:nvPr/>
        </p:nvSpPr>
        <p:spPr>
          <a:xfrm>
            <a:off x="7846384" y="6503246"/>
            <a:ext cx="1200970" cy="276999"/>
          </a:xfrm>
          <a:prstGeom prst="rect">
            <a:avLst/>
          </a:prstGeom>
          <a:noFill/>
        </p:spPr>
        <p:txBody>
          <a:bodyPr wrap="none" rtlCol="0">
            <a:spAutoFit/>
          </a:bodyPr>
          <a:lstStyle/>
          <a:p>
            <a:r>
              <a:rPr lang="en-US" sz="1200" dirty="0">
                <a:latin typeface="Tw Cen MT" panose="020B0602020104020603" pitchFamily="34" charset="0"/>
              </a:rPr>
              <a:t>(Bandura, 1994)</a:t>
            </a:r>
            <a:endParaRPr lang="en-US" sz="1051" dirty="0"/>
          </a:p>
        </p:txBody>
      </p:sp>
      <p:grpSp>
        <p:nvGrpSpPr>
          <p:cNvPr id="14" name="Group 13" descr="4 dividers, 1. Mastery Experience, experience success firsthand 2. Vicarious experience, Success is modeled, 3. Social persuasion, trusted source gives feedback and encouragement 4. Affective State, physiological effect">
            <a:extLst>
              <a:ext uri="{FF2B5EF4-FFF2-40B4-BE49-F238E27FC236}">
                <a16:creationId xmlns:a16="http://schemas.microsoft.com/office/drawing/2014/main" id="{4B8DA67D-00CE-4350-9413-117C13BAC2D9}"/>
              </a:ext>
              <a:ext uri="{C183D7F6-B498-43B3-948B-1728B52AA6E4}">
                <adec:decorative xmlns:adec="http://schemas.microsoft.com/office/drawing/2017/decorative" val="0"/>
              </a:ext>
            </a:extLst>
          </p:cNvPr>
          <p:cNvGrpSpPr/>
          <p:nvPr/>
        </p:nvGrpSpPr>
        <p:grpSpPr>
          <a:xfrm>
            <a:off x="1111778" y="1906595"/>
            <a:ext cx="7116161" cy="3950653"/>
            <a:chOff x="1111778" y="1906595"/>
            <a:chExt cx="7116161" cy="3950653"/>
          </a:xfrm>
        </p:grpSpPr>
        <p:sp>
          <p:nvSpPr>
            <p:cNvPr id="15" name="Freeform: Shape 14">
              <a:extLst>
                <a:ext uri="{FF2B5EF4-FFF2-40B4-BE49-F238E27FC236}">
                  <a16:creationId xmlns:a16="http://schemas.microsoft.com/office/drawing/2014/main" id="{56B6B6D2-172E-427D-8EF7-D49F6A9EB7B6}"/>
                </a:ext>
                <a:ext uri="{C183D7F6-B498-43B3-948B-1728B52AA6E4}">
                  <adec:decorative xmlns:adec="http://schemas.microsoft.com/office/drawing/2017/decorative" val="1"/>
                </a:ext>
              </a:extLst>
            </p:cNvPr>
            <p:cNvSpPr/>
            <p:nvPr/>
          </p:nvSpPr>
          <p:spPr>
            <a:xfrm>
              <a:off x="1111778" y="1906595"/>
              <a:ext cx="1739892" cy="3950653"/>
            </a:xfrm>
            <a:custGeom>
              <a:avLst/>
              <a:gdLst>
                <a:gd name="connsiteX0" fmla="*/ 0 w 1739892"/>
                <a:gd name="connsiteY0" fmla="*/ 173989 h 3950653"/>
                <a:gd name="connsiteX1" fmla="*/ 173989 w 1739892"/>
                <a:gd name="connsiteY1" fmla="*/ 0 h 3950653"/>
                <a:gd name="connsiteX2" fmla="*/ 1565903 w 1739892"/>
                <a:gd name="connsiteY2" fmla="*/ 0 h 3950653"/>
                <a:gd name="connsiteX3" fmla="*/ 1739892 w 1739892"/>
                <a:gd name="connsiteY3" fmla="*/ 173989 h 3950653"/>
                <a:gd name="connsiteX4" fmla="*/ 1739892 w 1739892"/>
                <a:gd name="connsiteY4" fmla="*/ 3776664 h 3950653"/>
                <a:gd name="connsiteX5" fmla="*/ 1565903 w 1739892"/>
                <a:gd name="connsiteY5" fmla="*/ 3950653 h 3950653"/>
                <a:gd name="connsiteX6" fmla="*/ 173989 w 1739892"/>
                <a:gd name="connsiteY6" fmla="*/ 3950653 h 3950653"/>
                <a:gd name="connsiteX7" fmla="*/ 0 w 1739892"/>
                <a:gd name="connsiteY7" fmla="*/ 3776664 h 3950653"/>
                <a:gd name="connsiteX8" fmla="*/ 0 w 1739892"/>
                <a:gd name="connsiteY8" fmla="*/ 173989 h 395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892" h="3950653">
                  <a:moveTo>
                    <a:pt x="0" y="173989"/>
                  </a:moveTo>
                  <a:cubicBezTo>
                    <a:pt x="0" y="77898"/>
                    <a:pt x="77898" y="0"/>
                    <a:pt x="173989" y="0"/>
                  </a:cubicBezTo>
                  <a:lnTo>
                    <a:pt x="1565903" y="0"/>
                  </a:lnTo>
                  <a:cubicBezTo>
                    <a:pt x="1661994" y="0"/>
                    <a:pt x="1739892" y="77898"/>
                    <a:pt x="1739892" y="173989"/>
                  </a:cubicBezTo>
                  <a:lnTo>
                    <a:pt x="1739892" y="3776664"/>
                  </a:lnTo>
                  <a:cubicBezTo>
                    <a:pt x="1739892" y="3872755"/>
                    <a:pt x="1661994" y="3950653"/>
                    <a:pt x="1565903" y="3950653"/>
                  </a:cubicBezTo>
                  <a:lnTo>
                    <a:pt x="173989" y="3950653"/>
                  </a:lnTo>
                  <a:cubicBezTo>
                    <a:pt x="77898" y="3950653"/>
                    <a:pt x="0" y="3872755"/>
                    <a:pt x="0" y="3776664"/>
                  </a:cubicBezTo>
                  <a:lnTo>
                    <a:pt x="0" y="17398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13792" tIns="1694053" rIns="113792" bIns="903923" numCol="1" spcCol="1270" anchor="ctr" anchorCtr="0">
              <a:noAutofit/>
            </a:bodyPr>
            <a:lstStyle/>
            <a:p>
              <a:pPr marL="0" lvl="0" indent="0" algn="ctr" defTabSz="711200">
                <a:lnSpc>
                  <a:spcPct val="90000"/>
                </a:lnSpc>
                <a:spcBef>
                  <a:spcPct val="0"/>
                </a:spcBef>
                <a:spcAft>
                  <a:spcPct val="35000"/>
                </a:spcAft>
                <a:buNone/>
              </a:pPr>
              <a:r>
                <a:rPr lang="en-US" sz="1600" b="1" u="none" strike="noStrike" kern="1200" cap="none" dirty="0">
                  <a:latin typeface="Tw Cen MT" panose="020B0602020104020603" pitchFamily="34" charset="0"/>
                </a:rPr>
                <a:t>Mastery Experience</a:t>
              </a:r>
            </a:p>
            <a:p>
              <a:pPr marL="0" lvl="0" indent="0" algn="ctr" defTabSz="711200">
                <a:lnSpc>
                  <a:spcPct val="90000"/>
                </a:lnSpc>
                <a:spcBef>
                  <a:spcPct val="0"/>
                </a:spcBef>
                <a:spcAft>
                  <a:spcPct val="35000"/>
                </a:spcAft>
                <a:buNone/>
              </a:pPr>
              <a:r>
                <a:rPr lang="en-US" sz="1600" u="none" strike="noStrike" kern="1200" cap="none" dirty="0">
                  <a:latin typeface="Tw Cen MT" panose="020B0602020104020603" pitchFamily="34" charset="0"/>
                </a:rPr>
                <a:t>Experience success firsthand</a:t>
              </a:r>
              <a:endParaRPr lang="en-US" sz="1600" kern="1200" dirty="0">
                <a:latin typeface="Tw Cen MT" panose="020B0602020104020603" pitchFamily="34" charset="0"/>
              </a:endParaRPr>
            </a:p>
          </p:txBody>
        </p:sp>
        <p:sp>
          <p:nvSpPr>
            <p:cNvPr id="16" name="Oval 15">
              <a:extLst>
                <a:ext uri="{FF2B5EF4-FFF2-40B4-BE49-F238E27FC236}">
                  <a16:creationId xmlns:a16="http://schemas.microsoft.com/office/drawing/2014/main" id="{4570A36F-CA83-42E9-8308-97653607AE53}"/>
                </a:ext>
                <a:ext uri="{C183D7F6-B498-43B3-948B-1728B52AA6E4}">
                  <adec:decorative xmlns:adec="http://schemas.microsoft.com/office/drawing/2017/decorative" val="1"/>
                </a:ext>
              </a:extLst>
            </p:cNvPr>
            <p:cNvSpPr/>
            <p:nvPr/>
          </p:nvSpPr>
          <p:spPr>
            <a:xfrm>
              <a:off x="1323941" y="2143634"/>
              <a:ext cx="1315567" cy="1315567"/>
            </a:xfrm>
            <a:prstGeom prst="ellipse">
              <a:avLst/>
            </a:prstGeom>
            <a:blipFill>
              <a:blip r:embed="rId3">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7" name="Freeform: Shape 16">
              <a:extLst>
                <a:ext uri="{FF2B5EF4-FFF2-40B4-BE49-F238E27FC236}">
                  <a16:creationId xmlns:a16="http://schemas.microsoft.com/office/drawing/2014/main" id="{E998FACE-8B0C-41DB-8670-19B523C208CC}"/>
                </a:ext>
                <a:ext uri="{C183D7F6-B498-43B3-948B-1728B52AA6E4}">
                  <adec:decorative xmlns:adec="http://schemas.microsoft.com/office/drawing/2017/decorative" val="1"/>
                </a:ext>
              </a:extLst>
            </p:cNvPr>
            <p:cNvSpPr/>
            <p:nvPr/>
          </p:nvSpPr>
          <p:spPr>
            <a:xfrm>
              <a:off x="2903868" y="1906595"/>
              <a:ext cx="1739892" cy="3950653"/>
            </a:xfrm>
            <a:custGeom>
              <a:avLst/>
              <a:gdLst>
                <a:gd name="connsiteX0" fmla="*/ 0 w 1739892"/>
                <a:gd name="connsiteY0" fmla="*/ 173989 h 3950653"/>
                <a:gd name="connsiteX1" fmla="*/ 173989 w 1739892"/>
                <a:gd name="connsiteY1" fmla="*/ 0 h 3950653"/>
                <a:gd name="connsiteX2" fmla="*/ 1565903 w 1739892"/>
                <a:gd name="connsiteY2" fmla="*/ 0 h 3950653"/>
                <a:gd name="connsiteX3" fmla="*/ 1739892 w 1739892"/>
                <a:gd name="connsiteY3" fmla="*/ 173989 h 3950653"/>
                <a:gd name="connsiteX4" fmla="*/ 1739892 w 1739892"/>
                <a:gd name="connsiteY4" fmla="*/ 3776664 h 3950653"/>
                <a:gd name="connsiteX5" fmla="*/ 1565903 w 1739892"/>
                <a:gd name="connsiteY5" fmla="*/ 3950653 h 3950653"/>
                <a:gd name="connsiteX6" fmla="*/ 173989 w 1739892"/>
                <a:gd name="connsiteY6" fmla="*/ 3950653 h 3950653"/>
                <a:gd name="connsiteX7" fmla="*/ 0 w 1739892"/>
                <a:gd name="connsiteY7" fmla="*/ 3776664 h 3950653"/>
                <a:gd name="connsiteX8" fmla="*/ 0 w 1739892"/>
                <a:gd name="connsiteY8" fmla="*/ 173989 h 395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892" h="3950653">
                  <a:moveTo>
                    <a:pt x="0" y="173989"/>
                  </a:moveTo>
                  <a:cubicBezTo>
                    <a:pt x="0" y="77898"/>
                    <a:pt x="77898" y="0"/>
                    <a:pt x="173989" y="0"/>
                  </a:cubicBezTo>
                  <a:lnTo>
                    <a:pt x="1565903" y="0"/>
                  </a:lnTo>
                  <a:cubicBezTo>
                    <a:pt x="1661994" y="0"/>
                    <a:pt x="1739892" y="77898"/>
                    <a:pt x="1739892" y="173989"/>
                  </a:cubicBezTo>
                  <a:lnTo>
                    <a:pt x="1739892" y="3776664"/>
                  </a:lnTo>
                  <a:cubicBezTo>
                    <a:pt x="1739892" y="3872755"/>
                    <a:pt x="1661994" y="3950653"/>
                    <a:pt x="1565903" y="3950653"/>
                  </a:cubicBezTo>
                  <a:lnTo>
                    <a:pt x="173989" y="3950653"/>
                  </a:lnTo>
                  <a:cubicBezTo>
                    <a:pt x="77898" y="3950653"/>
                    <a:pt x="0" y="3872755"/>
                    <a:pt x="0" y="3776664"/>
                  </a:cubicBezTo>
                  <a:lnTo>
                    <a:pt x="0" y="173989"/>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13792" tIns="1694053" rIns="113792" bIns="903923" numCol="1" spcCol="1270" anchor="ctr" anchorCtr="0">
              <a:noAutofit/>
            </a:bodyPr>
            <a:lstStyle/>
            <a:p>
              <a:pPr marL="0" lvl="0" indent="0" algn="ctr" defTabSz="711200">
                <a:lnSpc>
                  <a:spcPct val="90000"/>
                </a:lnSpc>
                <a:spcBef>
                  <a:spcPct val="0"/>
                </a:spcBef>
                <a:spcAft>
                  <a:spcPct val="35000"/>
                </a:spcAft>
                <a:buNone/>
              </a:pPr>
              <a:r>
                <a:rPr lang="en-US" sz="1600" b="1" u="none" strike="noStrike" kern="1200" cap="none" dirty="0">
                  <a:latin typeface="Tw Cen MT" panose="020B0602020104020603" pitchFamily="34" charset="0"/>
                </a:rPr>
                <a:t>Vicarious Experience</a:t>
              </a:r>
            </a:p>
            <a:p>
              <a:pPr marL="0" lvl="0" indent="0" algn="ctr" defTabSz="711200">
                <a:lnSpc>
                  <a:spcPct val="90000"/>
                </a:lnSpc>
                <a:spcBef>
                  <a:spcPct val="0"/>
                </a:spcBef>
                <a:spcAft>
                  <a:spcPct val="35000"/>
                </a:spcAft>
                <a:buNone/>
              </a:pPr>
              <a:r>
                <a:rPr lang="en-US" sz="1600" u="none" strike="noStrike" kern="1200" cap="none" dirty="0">
                  <a:latin typeface="Tw Cen MT" panose="020B0602020104020603" pitchFamily="34" charset="0"/>
                </a:rPr>
                <a:t>Success is modeled</a:t>
              </a:r>
              <a:endParaRPr lang="en-US" sz="1600" kern="1200" dirty="0">
                <a:latin typeface="Tw Cen MT" panose="020B0602020104020603" pitchFamily="34" charset="0"/>
              </a:endParaRPr>
            </a:p>
          </p:txBody>
        </p:sp>
        <p:sp>
          <p:nvSpPr>
            <p:cNvPr id="18" name="Oval 17">
              <a:extLst>
                <a:ext uri="{FF2B5EF4-FFF2-40B4-BE49-F238E27FC236}">
                  <a16:creationId xmlns:a16="http://schemas.microsoft.com/office/drawing/2014/main" id="{8CF35DBF-839F-45C5-8092-AA3542A3A625}"/>
                </a:ext>
                <a:ext uri="{C183D7F6-B498-43B3-948B-1728B52AA6E4}">
                  <adec:decorative xmlns:adec="http://schemas.microsoft.com/office/drawing/2017/decorative" val="1"/>
                </a:ext>
              </a:extLst>
            </p:cNvPr>
            <p:cNvSpPr/>
            <p:nvPr/>
          </p:nvSpPr>
          <p:spPr>
            <a:xfrm>
              <a:off x="3116031" y="2143634"/>
              <a:ext cx="1315567" cy="1315567"/>
            </a:xfrm>
            <a:prstGeom prst="ellipse">
              <a:avLst/>
            </a:prstGeom>
            <a:blipFill>
              <a:blip r:embed="rId4"/>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9" name="Freeform: Shape 18">
              <a:extLst>
                <a:ext uri="{FF2B5EF4-FFF2-40B4-BE49-F238E27FC236}">
                  <a16:creationId xmlns:a16="http://schemas.microsoft.com/office/drawing/2014/main" id="{979275B6-44BA-4E69-A9CA-DE64FDE4111B}"/>
                </a:ext>
                <a:ext uri="{C183D7F6-B498-43B3-948B-1728B52AA6E4}">
                  <adec:decorative xmlns:adec="http://schemas.microsoft.com/office/drawing/2017/decorative" val="1"/>
                </a:ext>
              </a:extLst>
            </p:cNvPr>
            <p:cNvSpPr/>
            <p:nvPr/>
          </p:nvSpPr>
          <p:spPr>
            <a:xfrm>
              <a:off x="4695957" y="1906595"/>
              <a:ext cx="1739892" cy="3950653"/>
            </a:xfrm>
            <a:custGeom>
              <a:avLst/>
              <a:gdLst>
                <a:gd name="connsiteX0" fmla="*/ 0 w 1739892"/>
                <a:gd name="connsiteY0" fmla="*/ 173989 h 3950653"/>
                <a:gd name="connsiteX1" fmla="*/ 173989 w 1739892"/>
                <a:gd name="connsiteY1" fmla="*/ 0 h 3950653"/>
                <a:gd name="connsiteX2" fmla="*/ 1565903 w 1739892"/>
                <a:gd name="connsiteY2" fmla="*/ 0 h 3950653"/>
                <a:gd name="connsiteX3" fmla="*/ 1739892 w 1739892"/>
                <a:gd name="connsiteY3" fmla="*/ 173989 h 3950653"/>
                <a:gd name="connsiteX4" fmla="*/ 1739892 w 1739892"/>
                <a:gd name="connsiteY4" fmla="*/ 3776664 h 3950653"/>
                <a:gd name="connsiteX5" fmla="*/ 1565903 w 1739892"/>
                <a:gd name="connsiteY5" fmla="*/ 3950653 h 3950653"/>
                <a:gd name="connsiteX6" fmla="*/ 173989 w 1739892"/>
                <a:gd name="connsiteY6" fmla="*/ 3950653 h 3950653"/>
                <a:gd name="connsiteX7" fmla="*/ 0 w 1739892"/>
                <a:gd name="connsiteY7" fmla="*/ 3776664 h 3950653"/>
                <a:gd name="connsiteX8" fmla="*/ 0 w 1739892"/>
                <a:gd name="connsiteY8" fmla="*/ 173989 h 395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892" h="3950653">
                  <a:moveTo>
                    <a:pt x="0" y="173989"/>
                  </a:moveTo>
                  <a:cubicBezTo>
                    <a:pt x="0" y="77898"/>
                    <a:pt x="77898" y="0"/>
                    <a:pt x="173989" y="0"/>
                  </a:cubicBezTo>
                  <a:lnTo>
                    <a:pt x="1565903" y="0"/>
                  </a:lnTo>
                  <a:cubicBezTo>
                    <a:pt x="1661994" y="0"/>
                    <a:pt x="1739892" y="77898"/>
                    <a:pt x="1739892" y="173989"/>
                  </a:cubicBezTo>
                  <a:lnTo>
                    <a:pt x="1739892" y="3776664"/>
                  </a:lnTo>
                  <a:cubicBezTo>
                    <a:pt x="1739892" y="3872755"/>
                    <a:pt x="1661994" y="3950653"/>
                    <a:pt x="1565903" y="3950653"/>
                  </a:cubicBezTo>
                  <a:lnTo>
                    <a:pt x="173989" y="3950653"/>
                  </a:lnTo>
                  <a:cubicBezTo>
                    <a:pt x="77898" y="3950653"/>
                    <a:pt x="0" y="3872755"/>
                    <a:pt x="0" y="3776664"/>
                  </a:cubicBezTo>
                  <a:lnTo>
                    <a:pt x="0" y="173989"/>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3792" tIns="1694053" rIns="113792" bIns="903923" numCol="1" spcCol="1270" anchor="ctr" anchorCtr="0">
              <a:noAutofit/>
            </a:bodyPr>
            <a:lstStyle/>
            <a:p>
              <a:pPr marL="0" lvl="0" indent="0" algn="ctr" defTabSz="711200">
                <a:lnSpc>
                  <a:spcPct val="90000"/>
                </a:lnSpc>
                <a:spcBef>
                  <a:spcPct val="0"/>
                </a:spcBef>
                <a:spcAft>
                  <a:spcPct val="35000"/>
                </a:spcAft>
                <a:buNone/>
              </a:pPr>
              <a:r>
                <a:rPr lang="en-US" sz="1600" b="1" u="none" strike="noStrike" kern="1200" cap="none" dirty="0">
                  <a:latin typeface="Tw Cen MT" panose="020B0602020104020603" pitchFamily="34" charset="0"/>
                </a:rPr>
                <a:t>Social Persuasion</a:t>
              </a:r>
            </a:p>
            <a:p>
              <a:pPr marL="0" lvl="0" indent="0" algn="ctr" defTabSz="711200">
                <a:lnSpc>
                  <a:spcPct val="90000"/>
                </a:lnSpc>
                <a:spcBef>
                  <a:spcPct val="0"/>
                </a:spcBef>
                <a:spcAft>
                  <a:spcPct val="35000"/>
                </a:spcAft>
                <a:buNone/>
              </a:pPr>
              <a:r>
                <a:rPr lang="en-US" sz="1600" u="none" strike="noStrike" kern="1200" cap="none" dirty="0">
                  <a:latin typeface="Tw Cen MT" panose="020B0602020104020603" pitchFamily="34" charset="0"/>
                </a:rPr>
                <a:t>Trusted source gives feedback &amp; encouragement</a:t>
              </a:r>
              <a:endParaRPr lang="en-US" sz="1600" kern="1200" dirty="0">
                <a:latin typeface="Tw Cen MT" panose="020B0602020104020603" pitchFamily="34" charset="0"/>
              </a:endParaRPr>
            </a:p>
          </p:txBody>
        </p:sp>
        <p:sp>
          <p:nvSpPr>
            <p:cNvPr id="20" name="Oval 19">
              <a:extLst>
                <a:ext uri="{FF2B5EF4-FFF2-40B4-BE49-F238E27FC236}">
                  <a16:creationId xmlns:a16="http://schemas.microsoft.com/office/drawing/2014/main" id="{21311C70-D870-4CC6-8019-8A32306F1D89}"/>
                </a:ext>
                <a:ext uri="{C183D7F6-B498-43B3-948B-1728B52AA6E4}">
                  <adec:decorative xmlns:adec="http://schemas.microsoft.com/office/drawing/2017/decorative" val="1"/>
                </a:ext>
              </a:extLst>
            </p:cNvPr>
            <p:cNvSpPr/>
            <p:nvPr/>
          </p:nvSpPr>
          <p:spPr>
            <a:xfrm>
              <a:off x="4908120" y="2143634"/>
              <a:ext cx="1315567" cy="1315567"/>
            </a:xfrm>
            <a:prstGeom prst="ellipse">
              <a:avLst/>
            </a:prstGeom>
            <a:blipFill>
              <a:blip r:embed="rId5">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21" name="Freeform: Shape 20">
              <a:extLst>
                <a:ext uri="{FF2B5EF4-FFF2-40B4-BE49-F238E27FC236}">
                  <a16:creationId xmlns:a16="http://schemas.microsoft.com/office/drawing/2014/main" id="{6EB845EC-8C29-45C9-9309-1288AC77D495}"/>
                </a:ext>
                <a:ext uri="{C183D7F6-B498-43B3-948B-1728B52AA6E4}">
                  <adec:decorative xmlns:adec="http://schemas.microsoft.com/office/drawing/2017/decorative" val="1"/>
                </a:ext>
              </a:extLst>
            </p:cNvPr>
            <p:cNvSpPr/>
            <p:nvPr/>
          </p:nvSpPr>
          <p:spPr>
            <a:xfrm>
              <a:off x="6488047" y="1906595"/>
              <a:ext cx="1739892" cy="3950653"/>
            </a:xfrm>
            <a:custGeom>
              <a:avLst/>
              <a:gdLst>
                <a:gd name="connsiteX0" fmla="*/ 0 w 1739892"/>
                <a:gd name="connsiteY0" fmla="*/ 173989 h 3950653"/>
                <a:gd name="connsiteX1" fmla="*/ 173989 w 1739892"/>
                <a:gd name="connsiteY1" fmla="*/ 0 h 3950653"/>
                <a:gd name="connsiteX2" fmla="*/ 1565903 w 1739892"/>
                <a:gd name="connsiteY2" fmla="*/ 0 h 3950653"/>
                <a:gd name="connsiteX3" fmla="*/ 1739892 w 1739892"/>
                <a:gd name="connsiteY3" fmla="*/ 173989 h 3950653"/>
                <a:gd name="connsiteX4" fmla="*/ 1739892 w 1739892"/>
                <a:gd name="connsiteY4" fmla="*/ 3776664 h 3950653"/>
                <a:gd name="connsiteX5" fmla="*/ 1565903 w 1739892"/>
                <a:gd name="connsiteY5" fmla="*/ 3950653 h 3950653"/>
                <a:gd name="connsiteX6" fmla="*/ 173989 w 1739892"/>
                <a:gd name="connsiteY6" fmla="*/ 3950653 h 3950653"/>
                <a:gd name="connsiteX7" fmla="*/ 0 w 1739892"/>
                <a:gd name="connsiteY7" fmla="*/ 3776664 h 3950653"/>
                <a:gd name="connsiteX8" fmla="*/ 0 w 1739892"/>
                <a:gd name="connsiteY8" fmla="*/ 173989 h 395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9892" h="3950653">
                  <a:moveTo>
                    <a:pt x="0" y="173989"/>
                  </a:moveTo>
                  <a:cubicBezTo>
                    <a:pt x="0" y="77898"/>
                    <a:pt x="77898" y="0"/>
                    <a:pt x="173989" y="0"/>
                  </a:cubicBezTo>
                  <a:lnTo>
                    <a:pt x="1565903" y="0"/>
                  </a:lnTo>
                  <a:cubicBezTo>
                    <a:pt x="1661994" y="0"/>
                    <a:pt x="1739892" y="77898"/>
                    <a:pt x="1739892" y="173989"/>
                  </a:cubicBezTo>
                  <a:lnTo>
                    <a:pt x="1739892" y="3776664"/>
                  </a:lnTo>
                  <a:cubicBezTo>
                    <a:pt x="1739892" y="3872755"/>
                    <a:pt x="1661994" y="3950653"/>
                    <a:pt x="1565903" y="3950653"/>
                  </a:cubicBezTo>
                  <a:lnTo>
                    <a:pt x="173989" y="3950653"/>
                  </a:lnTo>
                  <a:cubicBezTo>
                    <a:pt x="77898" y="3950653"/>
                    <a:pt x="0" y="3872755"/>
                    <a:pt x="0" y="3776664"/>
                  </a:cubicBezTo>
                  <a:lnTo>
                    <a:pt x="0" y="173989"/>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13792" tIns="1694053" rIns="113792" bIns="903923" numCol="1" spcCol="1270" anchor="ctr" anchorCtr="0">
              <a:noAutofit/>
            </a:bodyPr>
            <a:lstStyle/>
            <a:p>
              <a:pPr marL="0" lvl="0" indent="0" algn="ctr" defTabSz="711200">
                <a:lnSpc>
                  <a:spcPct val="90000"/>
                </a:lnSpc>
                <a:spcBef>
                  <a:spcPct val="0"/>
                </a:spcBef>
                <a:spcAft>
                  <a:spcPct val="35000"/>
                </a:spcAft>
                <a:buNone/>
              </a:pPr>
              <a:r>
                <a:rPr lang="en-US" sz="1600" b="1" u="none" strike="noStrike" kern="1200" cap="none" dirty="0">
                  <a:latin typeface="Tw Cen MT" panose="020B0602020104020603" pitchFamily="34" charset="0"/>
                </a:rPr>
                <a:t>Affective State</a:t>
              </a:r>
            </a:p>
            <a:p>
              <a:pPr marL="0" lvl="0" indent="0" algn="ctr" defTabSz="711200">
                <a:lnSpc>
                  <a:spcPct val="90000"/>
                </a:lnSpc>
                <a:spcBef>
                  <a:spcPct val="0"/>
                </a:spcBef>
                <a:spcAft>
                  <a:spcPct val="35000"/>
                </a:spcAft>
                <a:buNone/>
              </a:pPr>
              <a:r>
                <a:rPr lang="en-US" sz="1600" u="none" strike="noStrike" kern="1200" cap="none" dirty="0">
                  <a:latin typeface="Tw Cen MT" panose="020B0602020104020603" pitchFamily="34" charset="0"/>
                </a:rPr>
                <a:t>Physiological effect</a:t>
              </a:r>
              <a:endParaRPr lang="en-US" sz="1600" kern="1200" dirty="0">
                <a:latin typeface="Tw Cen MT" panose="020B0602020104020603" pitchFamily="34" charset="0"/>
              </a:endParaRPr>
            </a:p>
          </p:txBody>
        </p:sp>
        <p:sp>
          <p:nvSpPr>
            <p:cNvPr id="22" name="Oval 21">
              <a:extLst>
                <a:ext uri="{FF2B5EF4-FFF2-40B4-BE49-F238E27FC236}">
                  <a16:creationId xmlns:a16="http://schemas.microsoft.com/office/drawing/2014/main" id="{AEEB746A-86E8-4663-9EFE-CBC6E2DDB4E5}"/>
                </a:ext>
                <a:ext uri="{C183D7F6-B498-43B3-948B-1728B52AA6E4}">
                  <adec:decorative xmlns:adec="http://schemas.microsoft.com/office/drawing/2017/decorative" val="1"/>
                </a:ext>
              </a:extLst>
            </p:cNvPr>
            <p:cNvSpPr/>
            <p:nvPr/>
          </p:nvSpPr>
          <p:spPr>
            <a:xfrm>
              <a:off x="6700209" y="2143634"/>
              <a:ext cx="1315567" cy="1315567"/>
            </a:xfrm>
            <a:prstGeom prst="ellipse">
              <a:avLst/>
            </a:prstGeom>
            <a:blipFill>
              <a:blip r:embed="rId6"/>
              <a:srcRec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2236896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91DDCA-543F-42CE-BEE7-5F63CD2325C6}"/>
              </a:ext>
            </a:extLst>
          </p:cNvPr>
          <p:cNvSpPr>
            <a:spLocks noGrp="1"/>
          </p:cNvSpPr>
          <p:nvPr>
            <p:ph type="title"/>
          </p:nvPr>
        </p:nvSpPr>
        <p:spPr/>
        <p:txBody>
          <a:bodyPr/>
          <a:lstStyle/>
          <a:p>
            <a:r>
              <a:rPr lang="en-US" dirty="0"/>
              <a:t>Collaboration and Social Networks</a:t>
            </a:r>
          </a:p>
        </p:txBody>
      </p:sp>
      <p:sp>
        <p:nvSpPr>
          <p:cNvPr id="2" name="Text Placeholder 1">
            <a:extLst>
              <a:ext uri="{FF2B5EF4-FFF2-40B4-BE49-F238E27FC236}">
                <a16:creationId xmlns:a16="http://schemas.microsoft.com/office/drawing/2014/main" id="{B97B35C1-46AA-4DA9-82B7-480327B261B0}"/>
              </a:ext>
            </a:extLst>
          </p:cNvPr>
          <p:cNvSpPr>
            <a:spLocks noGrp="1"/>
          </p:cNvSpPr>
          <p:nvPr>
            <p:ph type="body" idx="1"/>
          </p:nvPr>
        </p:nvSpPr>
        <p:spPr/>
        <p:txBody>
          <a:bodyPr/>
          <a:lstStyle/>
          <a:p>
            <a:pPr marL="91440" indent="0">
              <a:buNone/>
            </a:pPr>
            <a:r>
              <a:rPr lang="en-US" dirty="0"/>
              <a:t>Think about the social and collaborative networks in your building. What do they look like? What would staff say about the social networks?</a:t>
            </a:r>
          </a:p>
          <a:p>
            <a:pPr marL="91440" indent="0">
              <a:buNone/>
            </a:pPr>
            <a:endParaRPr lang="en-US" dirty="0"/>
          </a:p>
        </p:txBody>
      </p:sp>
      <p:grpSp>
        <p:nvGrpSpPr>
          <p:cNvPr id="4" name="Group 3" descr="image of disconnected dots showing weak network next to connected dots showing strong network. ">
            <a:extLst>
              <a:ext uri="{FF2B5EF4-FFF2-40B4-BE49-F238E27FC236}">
                <a16:creationId xmlns:a16="http://schemas.microsoft.com/office/drawing/2014/main" id="{AA0FFF24-E2FB-41A9-B939-44D814047722}"/>
              </a:ext>
            </a:extLst>
          </p:cNvPr>
          <p:cNvGrpSpPr/>
          <p:nvPr/>
        </p:nvGrpSpPr>
        <p:grpSpPr>
          <a:xfrm>
            <a:off x="1707300" y="3622694"/>
            <a:ext cx="5723629" cy="1784841"/>
            <a:chOff x="1732033" y="3625162"/>
            <a:chExt cx="5723629" cy="1784841"/>
          </a:xfrm>
        </p:grpSpPr>
        <p:pic>
          <p:nvPicPr>
            <p:cNvPr id="5" name="Picture 4">
              <a:extLst>
                <a:ext uri="{FF2B5EF4-FFF2-40B4-BE49-F238E27FC236}">
                  <a16:creationId xmlns:a16="http://schemas.microsoft.com/office/drawing/2014/main" id="{35A53D52-E92B-44D2-9698-62109E656D87}"/>
                </a:ext>
                <a:ext uri="{C183D7F6-B498-43B3-948B-1728B52AA6E4}">
                  <adec:decorative xmlns:adec="http://schemas.microsoft.com/office/drawing/2017/decorative" val="1"/>
                </a:ext>
              </a:extLst>
            </p:cNvPr>
            <p:cNvPicPr>
              <a:picLocks noChangeAspect="1"/>
            </p:cNvPicPr>
            <p:nvPr/>
          </p:nvPicPr>
          <p:blipFill rotWithShape="1">
            <a:blip r:embed="rId3"/>
            <a:srcRect l="2128" t="5805"/>
            <a:stretch/>
          </p:blipFill>
          <p:spPr>
            <a:xfrm>
              <a:off x="1732033" y="3625162"/>
              <a:ext cx="1828800" cy="1485070"/>
            </a:xfrm>
            <a:prstGeom prst="rect">
              <a:avLst/>
            </a:prstGeom>
          </p:spPr>
        </p:pic>
        <p:pic>
          <p:nvPicPr>
            <p:cNvPr id="6" name="Picture 5">
              <a:extLst>
                <a:ext uri="{FF2B5EF4-FFF2-40B4-BE49-F238E27FC236}">
                  <a16:creationId xmlns:a16="http://schemas.microsoft.com/office/drawing/2014/main" id="{47435056-0550-4A65-AC39-DF2B799DB5A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626862" y="3625162"/>
              <a:ext cx="1828800" cy="1386349"/>
            </a:xfrm>
            <a:prstGeom prst="rect">
              <a:avLst/>
            </a:prstGeom>
          </p:spPr>
        </p:pic>
        <p:sp>
          <p:nvSpPr>
            <p:cNvPr id="7" name="TextBox 6">
              <a:extLst>
                <a:ext uri="{FF2B5EF4-FFF2-40B4-BE49-F238E27FC236}">
                  <a16:creationId xmlns:a16="http://schemas.microsoft.com/office/drawing/2014/main" id="{E0BA4AA0-CBDF-4248-A809-F3B5EB74C944}"/>
                </a:ext>
                <a:ext uri="{C183D7F6-B498-43B3-948B-1728B52AA6E4}">
                  <adec:decorative xmlns:adec="http://schemas.microsoft.com/office/drawing/2017/decorative" val="1"/>
                </a:ext>
              </a:extLst>
            </p:cNvPr>
            <p:cNvSpPr txBox="1"/>
            <p:nvPr/>
          </p:nvSpPr>
          <p:spPr>
            <a:xfrm>
              <a:off x="1777285" y="5009893"/>
              <a:ext cx="1738296" cy="400110"/>
            </a:xfrm>
            <a:prstGeom prst="rect">
              <a:avLst/>
            </a:prstGeom>
            <a:noFill/>
          </p:spPr>
          <p:txBody>
            <a:bodyPr wrap="none" rtlCol="0">
              <a:spAutoFit/>
            </a:bodyPr>
            <a:lstStyle/>
            <a:p>
              <a:r>
                <a:rPr lang="en-US" sz="2000" dirty="0">
                  <a:latin typeface="Tw Cen MT" panose="020B0602020104020603" pitchFamily="34" charset="0"/>
                </a:rPr>
                <a:t>Weak Network</a:t>
              </a:r>
            </a:p>
          </p:txBody>
        </p:sp>
        <p:sp>
          <p:nvSpPr>
            <p:cNvPr id="8" name="TextBox 7">
              <a:extLst>
                <a:ext uri="{FF2B5EF4-FFF2-40B4-BE49-F238E27FC236}">
                  <a16:creationId xmlns:a16="http://schemas.microsoft.com/office/drawing/2014/main" id="{66B18779-870C-4C3C-B757-54AE1CAC22A9}"/>
                </a:ext>
                <a:ext uri="{C183D7F6-B498-43B3-948B-1728B52AA6E4}">
                  <adec:decorative xmlns:adec="http://schemas.microsoft.com/office/drawing/2017/decorative" val="1"/>
                </a:ext>
              </a:extLst>
            </p:cNvPr>
            <p:cNvSpPr txBox="1"/>
            <p:nvPr/>
          </p:nvSpPr>
          <p:spPr>
            <a:xfrm>
              <a:off x="5651596" y="5009893"/>
              <a:ext cx="1779333" cy="400110"/>
            </a:xfrm>
            <a:prstGeom prst="rect">
              <a:avLst/>
            </a:prstGeom>
            <a:noFill/>
          </p:spPr>
          <p:txBody>
            <a:bodyPr wrap="none" rtlCol="0">
              <a:spAutoFit/>
            </a:bodyPr>
            <a:lstStyle>
              <a:defPPr>
                <a:defRPr lang="en-US"/>
              </a:defPPr>
              <a:lvl1pPr>
                <a:defRPr sz="2000">
                  <a:latin typeface="Tw Cen MT" panose="020B0602020104020603" pitchFamily="34" charset="0"/>
                </a:defRPr>
              </a:lvl1pPr>
            </a:lstStyle>
            <a:p>
              <a:r>
                <a:rPr lang="en-US" dirty="0"/>
                <a:t>Strong Network</a:t>
              </a:r>
            </a:p>
          </p:txBody>
        </p:sp>
      </p:grpSp>
      <p:pic>
        <p:nvPicPr>
          <p:cNvPr id="9" name="Picture 8" descr="Reflections/Activities Icon&#10;&#10;This icon indicates the presence of activities or times of reflection.">
            <a:extLst>
              <a:ext uri="{FF2B5EF4-FFF2-40B4-BE49-F238E27FC236}">
                <a16:creationId xmlns:a16="http://schemas.microsoft.com/office/drawing/2014/main" id="{550F8161-FAEC-4B05-9A99-49D144599B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841" y="5614417"/>
            <a:ext cx="731520" cy="731520"/>
          </a:xfrm>
          <a:prstGeom prst="rect">
            <a:avLst/>
          </a:prstGeom>
        </p:spPr>
      </p:pic>
    </p:spTree>
    <p:extLst>
      <p:ext uri="{BB962C8B-B14F-4D97-AF65-F5344CB8AC3E}">
        <p14:creationId xmlns:p14="http://schemas.microsoft.com/office/powerpoint/2010/main" val="1548538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538926-67D9-4488-AB9D-A6D32C2FAC48}"/>
              </a:ext>
            </a:extLst>
          </p:cNvPr>
          <p:cNvSpPr>
            <a:spLocks noGrp="1"/>
          </p:cNvSpPr>
          <p:nvPr>
            <p:ph type="title"/>
          </p:nvPr>
        </p:nvSpPr>
        <p:spPr/>
        <p:txBody>
          <a:bodyPr/>
          <a:lstStyle/>
          <a:p>
            <a:r>
              <a:rPr lang="en-US" sz="4000" dirty="0"/>
              <a:t>Pygmalion Effect</a:t>
            </a:r>
            <a:br>
              <a:rPr lang="en-US" sz="4000" dirty="0"/>
            </a:br>
            <a:r>
              <a:rPr lang="en-US" sz="4000" dirty="0"/>
              <a:t>Belief Influences Efficacy</a:t>
            </a:r>
          </a:p>
        </p:txBody>
      </p:sp>
      <p:sp>
        <p:nvSpPr>
          <p:cNvPr id="4" name="Text Placeholder 3">
            <a:extLst>
              <a:ext uri="{FF2B5EF4-FFF2-40B4-BE49-F238E27FC236}">
                <a16:creationId xmlns:a16="http://schemas.microsoft.com/office/drawing/2014/main" id="{FEEF7568-A768-4C28-890A-AA8EC80117ED}"/>
              </a:ext>
            </a:extLst>
          </p:cNvPr>
          <p:cNvSpPr>
            <a:spLocks noGrp="1"/>
          </p:cNvSpPr>
          <p:nvPr>
            <p:ph type="body" idx="1"/>
          </p:nvPr>
        </p:nvSpPr>
        <p:spPr/>
        <p:txBody>
          <a:bodyPr/>
          <a:lstStyle/>
          <a:p>
            <a:r>
              <a:rPr lang="en-US" dirty="0"/>
              <a:t>Efficacy beliefs directly affect the diligence and resolve with which groups choose to pursue their goals. </a:t>
            </a:r>
          </a:p>
          <a:p>
            <a:r>
              <a:rPr lang="en-US" dirty="0"/>
              <a:t>If educators’ realities are filtered through the belief that there is very little they can do to influence student achievement, then it is very likely these beliefs will be manifested in their practice. </a:t>
            </a:r>
          </a:p>
        </p:txBody>
      </p:sp>
      <p:sp>
        <p:nvSpPr>
          <p:cNvPr id="5" name="TextBox 4">
            <a:extLst>
              <a:ext uri="{FF2B5EF4-FFF2-40B4-BE49-F238E27FC236}">
                <a16:creationId xmlns:a16="http://schemas.microsoft.com/office/drawing/2014/main" id="{1763BB5B-E237-4031-AB65-48B0AA55EB51}"/>
              </a:ext>
            </a:extLst>
          </p:cNvPr>
          <p:cNvSpPr txBox="1"/>
          <p:nvPr/>
        </p:nvSpPr>
        <p:spPr>
          <a:xfrm>
            <a:off x="6315740" y="6503246"/>
            <a:ext cx="2731614" cy="254044"/>
          </a:xfrm>
          <a:prstGeom prst="rect">
            <a:avLst/>
          </a:prstGeom>
          <a:noFill/>
        </p:spPr>
        <p:txBody>
          <a:bodyPr wrap="square" rtlCol="0">
            <a:spAutoFit/>
          </a:bodyPr>
          <a:lstStyle/>
          <a:p>
            <a:pPr algn="r"/>
            <a:r>
              <a:rPr lang="en-US" sz="1051"/>
              <a:t>(Goddard, Hoy, &amp; Hoy, 2004)</a:t>
            </a:r>
            <a:endParaRPr lang="en-US" sz="1051" dirty="0"/>
          </a:p>
        </p:txBody>
      </p:sp>
    </p:spTree>
    <p:extLst>
      <p:ext uri="{BB962C8B-B14F-4D97-AF65-F5344CB8AC3E}">
        <p14:creationId xmlns:p14="http://schemas.microsoft.com/office/powerpoint/2010/main" val="3589175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55D486-877B-4273-812A-186CED10F433}"/>
              </a:ext>
            </a:extLst>
          </p:cNvPr>
          <p:cNvSpPr>
            <a:spLocks noGrp="1"/>
          </p:cNvSpPr>
          <p:nvPr>
            <p:ph type="title"/>
          </p:nvPr>
        </p:nvSpPr>
        <p:spPr/>
        <p:txBody>
          <a:bodyPr/>
          <a:lstStyle/>
          <a:p>
            <a:r>
              <a:rPr lang="en-US" dirty="0"/>
              <a:t>Pygmalion Effect Amplified</a:t>
            </a:r>
          </a:p>
        </p:txBody>
      </p:sp>
      <p:sp>
        <p:nvSpPr>
          <p:cNvPr id="2" name="Text Placeholder 1">
            <a:extLst>
              <a:ext uri="{FF2B5EF4-FFF2-40B4-BE49-F238E27FC236}">
                <a16:creationId xmlns:a16="http://schemas.microsoft.com/office/drawing/2014/main" id="{E266EA35-2F27-4338-980A-9364F8DA488B}"/>
              </a:ext>
            </a:extLst>
          </p:cNvPr>
          <p:cNvSpPr>
            <a:spLocks noGrp="1"/>
          </p:cNvSpPr>
          <p:nvPr>
            <p:ph type="body" idx="1"/>
          </p:nvPr>
        </p:nvSpPr>
        <p:spPr>
          <a:xfrm>
            <a:off x="457200" y="1866120"/>
            <a:ext cx="2126512" cy="1865907"/>
          </a:xfrm>
          <a:ln>
            <a:solidFill>
              <a:schemeClr val="accent2"/>
            </a:solidFill>
          </a:ln>
        </p:spPr>
        <p:txBody>
          <a:bodyPr>
            <a:noAutofit/>
          </a:bodyPr>
          <a:lstStyle/>
          <a:p>
            <a:pPr marL="91440" indent="0" algn="ctr">
              <a:buNone/>
            </a:pPr>
            <a:r>
              <a:rPr lang="en-US" dirty="0">
                <a:solidFill>
                  <a:schemeClr val="accent4"/>
                </a:solidFill>
              </a:rPr>
              <a:t>1 Teacher </a:t>
            </a:r>
            <a:br>
              <a:rPr lang="en-US" dirty="0">
                <a:solidFill>
                  <a:schemeClr val="accent4"/>
                </a:solidFill>
              </a:rPr>
            </a:br>
            <a:r>
              <a:rPr lang="en-US" dirty="0">
                <a:solidFill>
                  <a:schemeClr val="accent4"/>
                </a:solidFill>
              </a:rPr>
              <a:t>with </a:t>
            </a:r>
            <a:br>
              <a:rPr lang="en-US" dirty="0">
                <a:solidFill>
                  <a:schemeClr val="accent4"/>
                </a:solidFill>
              </a:rPr>
            </a:br>
            <a:r>
              <a:rPr lang="en-US" dirty="0">
                <a:solidFill>
                  <a:schemeClr val="accent4"/>
                </a:solidFill>
              </a:rPr>
              <a:t>Self-Efficacy</a:t>
            </a:r>
          </a:p>
          <a:p>
            <a:pPr marL="91440" indent="0" algn="ctr">
              <a:buNone/>
            </a:pPr>
            <a:r>
              <a:rPr lang="en-US" dirty="0">
                <a:solidFill>
                  <a:schemeClr val="accent4"/>
                </a:solidFill>
              </a:rPr>
              <a:t>= 20 students</a:t>
            </a:r>
          </a:p>
          <a:p>
            <a:pPr marL="91440" indent="0">
              <a:buNone/>
            </a:pPr>
            <a:endParaRPr lang="en-US" dirty="0"/>
          </a:p>
        </p:txBody>
      </p:sp>
      <p:graphicFrame>
        <p:nvGraphicFramePr>
          <p:cNvPr id="4" name="Diagram 3" descr="Cycle showing Student outcomes in school and life connected to Teacher beliefs about their students &#10;(x 20 students) connected to Teacher actions towards their students &#10;(x 20 students) connected to Student beliefs about their own capabilities &#10;(x 20 students) connected to Student actions in school and life&#10;">
            <a:extLst>
              <a:ext uri="{FF2B5EF4-FFF2-40B4-BE49-F238E27FC236}">
                <a16:creationId xmlns:a16="http://schemas.microsoft.com/office/drawing/2014/main" id="{B3105584-2250-4388-A005-B1759F2B32A1}"/>
              </a:ext>
            </a:extLst>
          </p:cNvPr>
          <p:cNvGraphicFramePr/>
          <p:nvPr>
            <p:extLst>
              <p:ext uri="{D42A27DB-BD31-4B8C-83A1-F6EECF244321}">
                <p14:modId xmlns:p14="http://schemas.microsoft.com/office/powerpoint/2010/main" val="2798486373"/>
              </p:ext>
            </p:extLst>
          </p:nvPr>
        </p:nvGraphicFramePr>
        <p:xfrm>
          <a:off x="1466974" y="1447836"/>
          <a:ext cx="7547155" cy="4808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832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9CB524-198E-459F-A55A-56DE1624FB54}"/>
              </a:ext>
            </a:extLst>
          </p:cNvPr>
          <p:cNvSpPr>
            <a:spLocks noGrp="1"/>
          </p:cNvSpPr>
          <p:nvPr>
            <p:ph type="title"/>
          </p:nvPr>
        </p:nvSpPr>
        <p:spPr/>
        <p:txBody>
          <a:bodyPr/>
          <a:lstStyle/>
          <a:p>
            <a:r>
              <a:rPr lang="en-US" dirty="0">
                <a:solidFill>
                  <a:srgbClr val="0D4170"/>
                </a:solidFill>
                <a:sym typeface="Questrial"/>
              </a:rPr>
              <a:t>Hidden Slide #4</a:t>
            </a:r>
            <a:endParaRPr lang="en-US" dirty="0"/>
          </a:p>
        </p:txBody>
      </p:sp>
      <p:sp>
        <p:nvSpPr>
          <p:cNvPr id="2" name="Text Placeholder 1">
            <a:extLst>
              <a:ext uri="{FF2B5EF4-FFF2-40B4-BE49-F238E27FC236}">
                <a16:creationId xmlns:a16="http://schemas.microsoft.com/office/drawing/2014/main" id="{6CEE13B0-A324-4723-A2E4-BEC00AEE75A6}"/>
              </a:ext>
            </a:extLst>
          </p:cNvPr>
          <p:cNvSpPr>
            <a:spLocks noGrp="1"/>
          </p:cNvSpPr>
          <p:nvPr>
            <p:ph type="body" idx="1"/>
          </p:nvPr>
        </p:nvSpPr>
        <p:spPr>
          <a:xfrm>
            <a:off x="457200" y="1828805"/>
            <a:ext cx="8229600" cy="3761504"/>
          </a:xfrm>
        </p:spPr>
        <p:txBody>
          <a:bodyPr numCol="2">
            <a:noAutofit/>
          </a:bodyPr>
          <a:lstStyle/>
          <a:p>
            <a:pPr marL="457200" indent="-365760">
              <a:spcBef>
                <a:spcPts val="600"/>
              </a:spcBef>
              <a:buSzPct val="75000"/>
              <a:buNone/>
            </a:pPr>
            <a:r>
              <a:rPr lang="en-US" sz="2000" dirty="0"/>
              <a:t>Handouts:</a:t>
            </a:r>
          </a:p>
          <a:p>
            <a:pPr marL="457200" indent="-365760">
              <a:spcBef>
                <a:spcPts val="600"/>
              </a:spcBef>
              <a:buSzPct val="75000"/>
              <a:buFont typeface="Wingdings" panose="05000000000000000000" pitchFamily="2" charset="2"/>
              <a:buChar char="q"/>
            </a:pPr>
            <a:r>
              <a:rPr lang="en-US" sz="2000" dirty="0"/>
              <a:t>Pre or Post Reading </a:t>
            </a:r>
            <a:r>
              <a:rPr lang="en-US" sz="2000" dirty="0">
                <a:ea typeface="Calibri"/>
                <a:cs typeface="Calibri" panose="020F0502020204030204" pitchFamily="34" charset="0"/>
                <a:sym typeface="Calibri"/>
              </a:rPr>
              <a:t>Brinson, D., &amp; Steiner, L. (2007). </a:t>
            </a:r>
            <a:r>
              <a:rPr lang="en-US" sz="2000" i="1" dirty="0">
                <a:ea typeface="Calibri"/>
                <a:cs typeface="Calibri" panose="020F0502020204030204" pitchFamily="34" charset="0"/>
                <a:sym typeface="Calibri"/>
              </a:rPr>
              <a:t>Building collective efficacy: How leaders inspire teachers to achieve </a:t>
            </a:r>
            <a:r>
              <a:rPr lang="en-US" sz="2000" dirty="0">
                <a:ea typeface="Calibri"/>
                <a:cs typeface="Calibri" panose="020F0502020204030204" pitchFamily="34" charset="0"/>
                <a:sym typeface="Calibri"/>
              </a:rPr>
              <a:t>(Issue Brief). Retrieved from </a:t>
            </a:r>
            <a:r>
              <a:rPr lang="en-US" sz="2000" dirty="0">
                <a:ea typeface="Calibri"/>
                <a:cs typeface="Calibri" panose="020F0502020204030204" pitchFamily="34" charset="0"/>
                <a:sym typeface="Calibri"/>
                <a:hlinkClick r:id="rId3"/>
              </a:rPr>
              <a:t>https://files.eric.ed.gov/fulltext/ED499254.pdf</a:t>
            </a:r>
            <a:endParaRPr lang="en-US" sz="2000" dirty="0"/>
          </a:p>
          <a:p>
            <a:pPr marL="457200" indent="-365760">
              <a:spcBef>
                <a:spcPts val="600"/>
              </a:spcBef>
              <a:buSzPct val="75000"/>
              <a:buFont typeface="Wingdings" panose="05000000000000000000" pitchFamily="2" charset="2"/>
              <a:buChar char="q"/>
            </a:pPr>
            <a:r>
              <a:rPr lang="en-US" sz="2000" dirty="0"/>
              <a:t>CTE Infographic</a:t>
            </a:r>
          </a:p>
          <a:p>
            <a:pPr marL="457200" indent="-365760">
              <a:spcBef>
                <a:spcPts val="600"/>
              </a:spcBef>
              <a:buSzPct val="75000"/>
              <a:buFont typeface="Wingdings" panose="05000000000000000000" pitchFamily="2" charset="2"/>
              <a:buChar char="q"/>
            </a:pPr>
            <a:r>
              <a:rPr lang="en-US" sz="2000" dirty="0"/>
              <a:t>CTE Graphic Organizer </a:t>
            </a:r>
          </a:p>
          <a:p>
            <a:pPr marL="457200" indent="-365760">
              <a:spcBef>
                <a:spcPts val="600"/>
              </a:spcBef>
              <a:buSzPct val="75000"/>
              <a:buFont typeface="Wingdings" panose="05000000000000000000" pitchFamily="2" charset="2"/>
              <a:buChar char="q"/>
            </a:pPr>
            <a:endParaRPr lang="en-US" sz="2000" dirty="0"/>
          </a:p>
          <a:p>
            <a:pPr marL="457200" indent="-365760">
              <a:spcBef>
                <a:spcPts val="600"/>
              </a:spcBef>
              <a:buSzPct val="75000"/>
              <a:buFont typeface="Wingdings" panose="05000000000000000000" pitchFamily="2" charset="2"/>
              <a:buChar char="q"/>
            </a:pPr>
            <a:endParaRPr lang="en-US" sz="2000" dirty="0"/>
          </a:p>
          <a:p>
            <a:pPr marL="457200" indent="-365760">
              <a:spcBef>
                <a:spcPts val="600"/>
              </a:spcBef>
              <a:buSzPct val="75000"/>
              <a:buFont typeface="Wingdings" panose="05000000000000000000" pitchFamily="2" charset="2"/>
              <a:buChar char="q"/>
            </a:pPr>
            <a:r>
              <a:rPr lang="en-US" sz="2000" dirty="0"/>
              <a:t>Middle School High Five: Strategies Can Triumph. Retrieved from </a:t>
            </a:r>
            <a:r>
              <a:rPr lang="en-US" sz="2000" dirty="0">
                <a:hlinkClick r:id="rId4"/>
              </a:rPr>
              <a:t>https://www.ncte.org/library/NCTEFiles/Resources/Journals/VM/0132-dec05/VM0132Middle.pdf</a:t>
            </a:r>
            <a:r>
              <a:rPr lang="en-US" sz="2000" dirty="0"/>
              <a:t> </a:t>
            </a:r>
          </a:p>
          <a:p>
            <a:pPr marL="457200" indent="-365760">
              <a:spcBef>
                <a:spcPts val="600"/>
              </a:spcBef>
              <a:buSzPct val="75000"/>
              <a:buFont typeface="Wingdings" panose="05000000000000000000" pitchFamily="2" charset="2"/>
              <a:buChar char="q"/>
            </a:pPr>
            <a:r>
              <a:rPr lang="en-US" sz="2000" dirty="0"/>
              <a:t>CTE Flow Chart</a:t>
            </a:r>
          </a:p>
          <a:p>
            <a:pPr marL="457200" indent="-365760">
              <a:spcBef>
                <a:spcPts val="600"/>
              </a:spcBef>
              <a:buSzPct val="75000"/>
              <a:buFont typeface="Wingdings" panose="05000000000000000000" pitchFamily="2" charset="2"/>
              <a:buChar char="q"/>
            </a:pPr>
            <a:r>
              <a:rPr lang="en-US" sz="2000" dirty="0"/>
              <a:t>CTE Planning Reflection Questions</a:t>
            </a:r>
          </a:p>
          <a:p>
            <a:pPr marL="457200" indent="-365760">
              <a:spcBef>
                <a:spcPts val="600"/>
              </a:spcBef>
              <a:buSzPct val="75000"/>
              <a:buFont typeface="Wingdings" panose="05000000000000000000" pitchFamily="2" charset="2"/>
              <a:buChar char="q"/>
            </a:pPr>
            <a:r>
              <a:rPr lang="en-US" sz="2000" dirty="0"/>
              <a:t>CTE Practice Profile</a:t>
            </a:r>
          </a:p>
          <a:p>
            <a:pPr marL="457200" indent="-365760">
              <a:spcBef>
                <a:spcPts val="600"/>
              </a:spcBef>
              <a:buSzPct val="75000"/>
              <a:buFont typeface="Wingdings" panose="05000000000000000000" pitchFamily="2" charset="2"/>
              <a:buChar char="q"/>
            </a:pPr>
            <a:r>
              <a:rPr lang="en-US" sz="2000" dirty="0"/>
              <a:t>CTE Action Plan</a:t>
            </a:r>
          </a:p>
        </p:txBody>
      </p:sp>
      <p:pic>
        <p:nvPicPr>
          <p:cNvPr id="4" name="Picture 3" descr="Indicates Handouts&#10;" title="Folder Icon ">
            <a:extLst>
              <a:ext uri="{FF2B5EF4-FFF2-40B4-BE49-F238E27FC236}">
                <a16:creationId xmlns:a16="http://schemas.microsoft.com/office/drawing/2014/main" id="{9BC37A12-9A16-4668-87DF-B3B763651A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1566231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55D486-877B-4273-812A-186CED10F433}"/>
              </a:ext>
            </a:extLst>
          </p:cNvPr>
          <p:cNvSpPr>
            <a:spLocks noGrp="1"/>
          </p:cNvSpPr>
          <p:nvPr>
            <p:ph type="title"/>
          </p:nvPr>
        </p:nvSpPr>
        <p:spPr/>
        <p:txBody>
          <a:bodyPr/>
          <a:lstStyle/>
          <a:p>
            <a:r>
              <a:rPr lang="en-US" dirty="0"/>
              <a:t>Pygmalion Effect Amplified</a:t>
            </a:r>
          </a:p>
        </p:txBody>
      </p:sp>
      <p:sp>
        <p:nvSpPr>
          <p:cNvPr id="2" name="Text Placeholder 1">
            <a:extLst>
              <a:ext uri="{FF2B5EF4-FFF2-40B4-BE49-F238E27FC236}">
                <a16:creationId xmlns:a16="http://schemas.microsoft.com/office/drawing/2014/main" id="{E266EA35-2F27-4338-980A-9364F8DA488B}"/>
              </a:ext>
            </a:extLst>
          </p:cNvPr>
          <p:cNvSpPr>
            <a:spLocks noGrp="1"/>
          </p:cNvSpPr>
          <p:nvPr>
            <p:ph type="body" idx="1"/>
          </p:nvPr>
        </p:nvSpPr>
        <p:spPr>
          <a:xfrm>
            <a:off x="457200" y="1866121"/>
            <a:ext cx="2126512" cy="1887172"/>
          </a:xfrm>
          <a:ln>
            <a:solidFill>
              <a:schemeClr val="accent2"/>
            </a:solidFill>
          </a:ln>
        </p:spPr>
        <p:txBody>
          <a:bodyPr>
            <a:noAutofit/>
          </a:bodyPr>
          <a:lstStyle/>
          <a:p>
            <a:pPr marL="91440" indent="0" algn="ctr">
              <a:buNone/>
            </a:pPr>
            <a:r>
              <a:rPr lang="en-US" dirty="0">
                <a:solidFill>
                  <a:schemeClr val="accent4"/>
                </a:solidFill>
              </a:rPr>
              <a:t>3 Teachers</a:t>
            </a:r>
            <a:br>
              <a:rPr lang="en-US" dirty="0">
                <a:solidFill>
                  <a:schemeClr val="accent4"/>
                </a:solidFill>
              </a:rPr>
            </a:br>
            <a:r>
              <a:rPr lang="en-US" dirty="0">
                <a:solidFill>
                  <a:schemeClr val="accent4"/>
                </a:solidFill>
              </a:rPr>
              <a:t>1 Team </a:t>
            </a:r>
            <a:br>
              <a:rPr lang="en-US" dirty="0">
                <a:solidFill>
                  <a:schemeClr val="accent4"/>
                </a:solidFill>
              </a:rPr>
            </a:br>
            <a:r>
              <a:rPr lang="en-US" dirty="0">
                <a:solidFill>
                  <a:schemeClr val="accent4"/>
                </a:solidFill>
              </a:rPr>
              <a:t>with CTE</a:t>
            </a:r>
          </a:p>
          <a:p>
            <a:pPr marL="91440" indent="0" algn="ctr">
              <a:buNone/>
            </a:pPr>
            <a:r>
              <a:rPr lang="en-US" dirty="0">
                <a:solidFill>
                  <a:schemeClr val="accent4"/>
                </a:solidFill>
              </a:rPr>
              <a:t>= 60 students</a:t>
            </a:r>
          </a:p>
          <a:p>
            <a:pPr marL="91440" indent="0" algn="ctr">
              <a:buNone/>
            </a:pPr>
            <a:endParaRPr lang="en-US" dirty="0"/>
          </a:p>
        </p:txBody>
      </p:sp>
      <p:graphicFrame>
        <p:nvGraphicFramePr>
          <p:cNvPr id="4" name="Diagram 3" descr="Cycle showing Student outcomes in school and life connected to Teacher beliefs about their students &#10;(x 60 students) connected to Teacher actions towards their students &#10;(x 60 students) connected to Student beliefs about their own capabilities &#10;(x 60 students) connected to Student actions in school and life&#10;">
            <a:extLst>
              <a:ext uri="{FF2B5EF4-FFF2-40B4-BE49-F238E27FC236}">
                <a16:creationId xmlns:a16="http://schemas.microsoft.com/office/drawing/2014/main" id="{B3105584-2250-4388-A005-B1759F2B32A1}"/>
              </a:ext>
            </a:extLst>
          </p:cNvPr>
          <p:cNvGraphicFramePr/>
          <p:nvPr>
            <p:extLst>
              <p:ext uri="{D42A27DB-BD31-4B8C-83A1-F6EECF244321}">
                <p14:modId xmlns:p14="http://schemas.microsoft.com/office/powerpoint/2010/main" val="3520099311"/>
              </p:ext>
            </p:extLst>
          </p:nvPr>
        </p:nvGraphicFramePr>
        <p:xfrm>
          <a:off x="1466974" y="1447836"/>
          <a:ext cx="7547155" cy="4808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7667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55D486-877B-4273-812A-186CED10F433}"/>
              </a:ext>
            </a:extLst>
          </p:cNvPr>
          <p:cNvSpPr>
            <a:spLocks noGrp="1"/>
          </p:cNvSpPr>
          <p:nvPr>
            <p:ph type="title"/>
          </p:nvPr>
        </p:nvSpPr>
        <p:spPr/>
        <p:txBody>
          <a:bodyPr/>
          <a:lstStyle/>
          <a:p>
            <a:r>
              <a:rPr lang="en-US" dirty="0"/>
              <a:t>Pygmalion Effect Amplified</a:t>
            </a:r>
          </a:p>
        </p:txBody>
      </p:sp>
      <p:sp>
        <p:nvSpPr>
          <p:cNvPr id="2" name="Text Placeholder 1">
            <a:extLst>
              <a:ext uri="{FF2B5EF4-FFF2-40B4-BE49-F238E27FC236}">
                <a16:creationId xmlns:a16="http://schemas.microsoft.com/office/drawing/2014/main" id="{E266EA35-2F27-4338-980A-9364F8DA488B}"/>
              </a:ext>
            </a:extLst>
          </p:cNvPr>
          <p:cNvSpPr>
            <a:spLocks noGrp="1"/>
          </p:cNvSpPr>
          <p:nvPr>
            <p:ph type="body" idx="1"/>
          </p:nvPr>
        </p:nvSpPr>
        <p:spPr>
          <a:xfrm>
            <a:off x="457200" y="1866121"/>
            <a:ext cx="2126512" cy="1887172"/>
          </a:xfrm>
          <a:ln>
            <a:solidFill>
              <a:schemeClr val="accent2"/>
            </a:solidFill>
          </a:ln>
        </p:spPr>
        <p:txBody>
          <a:bodyPr>
            <a:noAutofit/>
          </a:bodyPr>
          <a:lstStyle/>
          <a:p>
            <a:pPr marL="91440" indent="0" algn="ctr">
              <a:buNone/>
            </a:pPr>
            <a:r>
              <a:rPr lang="en-US" dirty="0">
                <a:solidFill>
                  <a:schemeClr val="accent4"/>
                </a:solidFill>
              </a:rPr>
              <a:t>18 Teachers</a:t>
            </a:r>
          </a:p>
          <a:p>
            <a:pPr marL="91440" indent="0" algn="ctr">
              <a:buNone/>
            </a:pPr>
            <a:r>
              <a:rPr lang="en-US" dirty="0">
                <a:solidFill>
                  <a:schemeClr val="accent4"/>
                </a:solidFill>
              </a:rPr>
              <a:t>1 School </a:t>
            </a:r>
            <a:br>
              <a:rPr lang="en-US" dirty="0">
                <a:solidFill>
                  <a:schemeClr val="accent4"/>
                </a:solidFill>
              </a:rPr>
            </a:br>
            <a:r>
              <a:rPr lang="en-US" dirty="0">
                <a:solidFill>
                  <a:schemeClr val="accent4"/>
                </a:solidFill>
              </a:rPr>
              <a:t>with CTE </a:t>
            </a:r>
            <a:br>
              <a:rPr lang="en-US" dirty="0">
                <a:solidFill>
                  <a:schemeClr val="accent4"/>
                </a:solidFill>
              </a:rPr>
            </a:br>
            <a:r>
              <a:rPr lang="en-US" dirty="0">
                <a:solidFill>
                  <a:schemeClr val="accent4"/>
                </a:solidFill>
              </a:rPr>
              <a:t>= 360 students</a:t>
            </a:r>
          </a:p>
          <a:p>
            <a:pPr marL="91440" indent="0" algn="ctr">
              <a:buNone/>
            </a:pPr>
            <a:endParaRPr lang="en-US" dirty="0"/>
          </a:p>
        </p:txBody>
      </p:sp>
      <p:graphicFrame>
        <p:nvGraphicFramePr>
          <p:cNvPr id="4" name="Diagram 3" descr="Cycle showing Student outcomes in school and life connected to Teacher beliefs about their students &#10;(x 360 students) connected to Teacher actions towards their students &#10;(x 360 students) connected to Student beliefs about their own capabilities &#10;(x 360 students) connected to Student actions in school and life&#10;&#10;&#10;&#10;">
            <a:extLst>
              <a:ext uri="{FF2B5EF4-FFF2-40B4-BE49-F238E27FC236}">
                <a16:creationId xmlns:a16="http://schemas.microsoft.com/office/drawing/2014/main" id="{B3105584-2250-4388-A005-B1759F2B32A1}"/>
              </a:ext>
            </a:extLst>
          </p:cNvPr>
          <p:cNvGraphicFramePr/>
          <p:nvPr>
            <p:extLst>
              <p:ext uri="{D42A27DB-BD31-4B8C-83A1-F6EECF244321}">
                <p14:modId xmlns:p14="http://schemas.microsoft.com/office/powerpoint/2010/main" val="2130497640"/>
              </p:ext>
            </p:extLst>
          </p:nvPr>
        </p:nvGraphicFramePr>
        <p:xfrm>
          <a:off x="1466974" y="1447836"/>
          <a:ext cx="7547155" cy="4808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9236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6B5D22-AAA5-4B32-92AE-97F24F7E92B0}"/>
              </a:ext>
            </a:extLst>
          </p:cNvPr>
          <p:cNvSpPr>
            <a:spLocks noGrp="1"/>
          </p:cNvSpPr>
          <p:nvPr>
            <p:ph type="title"/>
          </p:nvPr>
        </p:nvSpPr>
        <p:spPr/>
        <p:txBody>
          <a:bodyPr/>
          <a:lstStyle/>
          <a:p>
            <a:r>
              <a:rPr lang="en-US" dirty="0"/>
              <a:t>Pygmalion Effect Amplified</a:t>
            </a:r>
          </a:p>
        </p:txBody>
      </p:sp>
      <p:sp>
        <p:nvSpPr>
          <p:cNvPr id="2" name="Text Placeholder 1">
            <a:extLst>
              <a:ext uri="{FF2B5EF4-FFF2-40B4-BE49-F238E27FC236}">
                <a16:creationId xmlns:a16="http://schemas.microsoft.com/office/drawing/2014/main" id="{D7F42A29-4CB0-418F-A434-048E1390BDB8}"/>
              </a:ext>
            </a:extLst>
          </p:cNvPr>
          <p:cNvSpPr>
            <a:spLocks noGrp="1"/>
          </p:cNvSpPr>
          <p:nvPr>
            <p:ph type="body" idx="1"/>
          </p:nvPr>
        </p:nvSpPr>
        <p:spPr>
          <a:xfrm>
            <a:off x="457200" y="4912241"/>
            <a:ext cx="8229600" cy="878959"/>
          </a:xfrm>
        </p:spPr>
        <p:txBody>
          <a:bodyPr>
            <a:noAutofit/>
          </a:bodyPr>
          <a:lstStyle/>
          <a:p>
            <a:pPr marL="91440" indent="0" algn="ctr">
              <a:buNone/>
            </a:pPr>
            <a:r>
              <a:rPr lang="en-US" sz="3200" dirty="0"/>
              <a:t>The Power of Belief is amplified as it moves from</a:t>
            </a:r>
            <a:br>
              <a:rPr lang="en-US" sz="3200" dirty="0"/>
            </a:br>
            <a:r>
              <a:rPr lang="en-US" sz="3200" b="1" u="sng" dirty="0"/>
              <a:t>1 teacher</a:t>
            </a:r>
            <a:r>
              <a:rPr lang="en-US" sz="3200" b="1" dirty="0"/>
              <a:t> </a:t>
            </a:r>
            <a:r>
              <a:rPr lang="en-US" sz="3200" dirty="0"/>
              <a:t>to </a:t>
            </a:r>
            <a:r>
              <a:rPr lang="en-US" sz="3200" b="1" u="sng" dirty="0"/>
              <a:t>1 teacher team </a:t>
            </a:r>
            <a:r>
              <a:rPr lang="en-US" sz="3200" dirty="0"/>
              <a:t>to </a:t>
            </a:r>
            <a:r>
              <a:rPr lang="en-US" sz="3200" b="1" u="sng" dirty="0"/>
              <a:t>1 school.</a:t>
            </a:r>
          </a:p>
          <a:p>
            <a:pPr marL="91440" indent="0">
              <a:buNone/>
            </a:pPr>
            <a:endParaRPr lang="en-US" dirty="0"/>
          </a:p>
        </p:txBody>
      </p:sp>
      <p:grpSp>
        <p:nvGrpSpPr>
          <p:cNvPr id="12" name="Group 11" descr="Graphic of all 3 examples of effect. &#10;1 Teacher, 3 Teacher:1 Team, 18 Teachers:1 School">
            <a:extLst>
              <a:ext uri="{FF2B5EF4-FFF2-40B4-BE49-F238E27FC236}">
                <a16:creationId xmlns:a16="http://schemas.microsoft.com/office/drawing/2014/main" id="{95001F05-C8A1-4CD8-8C58-3124C98CE4CE}"/>
              </a:ext>
            </a:extLst>
          </p:cNvPr>
          <p:cNvGrpSpPr/>
          <p:nvPr/>
        </p:nvGrpSpPr>
        <p:grpSpPr>
          <a:xfrm>
            <a:off x="224091" y="1784563"/>
            <a:ext cx="8695818" cy="2721794"/>
            <a:chOff x="224091" y="1784563"/>
            <a:chExt cx="8695818" cy="2721794"/>
          </a:xfrm>
        </p:grpSpPr>
        <p:pic>
          <p:nvPicPr>
            <p:cNvPr id="4" name="Picture 3">
              <a:extLst>
                <a:ext uri="{FF2B5EF4-FFF2-40B4-BE49-F238E27FC236}">
                  <a16:creationId xmlns:a16="http://schemas.microsoft.com/office/drawing/2014/main" id="{D88E3EBC-3DFF-4CD2-B82A-F4AE25E57C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4091" y="1784563"/>
              <a:ext cx="3305189" cy="2194560"/>
            </a:xfrm>
            <a:prstGeom prst="rect">
              <a:avLst/>
            </a:prstGeom>
          </p:spPr>
        </p:pic>
        <p:pic>
          <p:nvPicPr>
            <p:cNvPr id="5" name="Picture 4">
              <a:extLst>
                <a:ext uri="{FF2B5EF4-FFF2-40B4-BE49-F238E27FC236}">
                  <a16:creationId xmlns:a16="http://schemas.microsoft.com/office/drawing/2014/main" id="{6DE1A0BE-2A04-4EF8-8CA3-AEF522A10B3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82408" y="1784563"/>
              <a:ext cx="3305189" cy="2194560"/>
            </a:xfrm>
            <a:prstGeom prst="rect">
              <a:avLst/>
            </a:prstGeom>
          </p:spPr>
        </p:pic>
        <p:pic>
          <p:nvPicPr>
            <p:cNvPr id="6" name="Picture 5">
              <a:extLst>
                <a:ext uri="{FF2B5EF4-FFF2-40B4-BE49-F238E27FC236}">
                  <a16:creationId xmlns:a16="http://schemas.microsoft.com/office/drawing/2014/main" id="{7B8DD1DC-A41E-4F81-A5E9-14C3895D7D9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540724" y="1784563"/>
              <a:ext cx="3379185" cy="2194560"/>
            </a:xfrm>
            <a:prstGeom prst="rect">
              <a:avLst/>
            </a:prstGeom>
          </p:spPr>
        </p:pic>
        <p:sp>
          <p:nvSpPr>
            <p:cNvPr id="7" name="Google Shape;339;p66">
              <a:extLst>
                <a:ext uri="{FF2B5EF4-FFF2-40B4-BE49-F238E27FC236}">
                  <a16:creationId xmlns:a16="http://schemas.microsoft.com/office/drawing/2014/main" id="{49CA9D3E-3C42-4814-ABA9-39868BE43984}"/>
                </a:ext>
                <a:ext uri="{C183D7F6-B498-43B3-948B-1728B52AA6E4}">
                  <adec:decorative xmlns:adec="http://schemas.microsoft.com/office/drawing/2017/decorative" val="1"/>
                </a:ext>
              </a:extLst>
            </p:cNvPr>
            <p:cNvSpPr txBox="1"/>
            <p:nvPr/>
          </p:nvSpPr>
          <p:spPr>
            <a:xfrm>
              <a:off x="1190435" y="4085923"/>
              <a:ext cx="1372500" cy="334500"/>
            </a:xfrm>
            <a:prstGeom prst="rect">
              <a:avLst/>
            </a:prstGeom>
            <a:noFill/>
            <a:ln>
              <a:noFill/>
            </a:ln>
          </p:spPr>
          <p:txBody>
            <a:bodyPr spcFirstLastPara="1" wrap="square" lIns="68575" tIns="34275" rIns="68575" bIns="34275" anchor="t" anchorCtr="0">
              <a:noAutofit/>
            </a:bodyPr>
            <a:lstStyle/>
            <a:p>
              <a:pPr algn="ctr">
                <a:buClr>
                  <a:srgbClr val="000000"/>
                </a:buClr>
                <a:buSzPts val="2100"/>
              </a:pPr>
              <a:r>
                <a:rPr lang="en" sz="2000" b="1" dirty="0">
                  <a:solidFill>
                    <a:schemeClr val="accent4"/>
                  </a:solidFill>
                  <a:latin typeface="Tw Cen MT" panose="020B0602020104020603" pitchFamily="34" charset="0"/>
                  <a:ea typeface="Calibri"/>
                  <a:cs typeface="Calibri"/>
                  <a:sym typeface="Calibri"/>
                </a:rPr>
                <a:t>1 Teacher</a:t>
              </a:r>
              <a:endParaRPr sz="2000" b="1" dirty="0">
                <a:solidFill>
                  <a:schemeClr val="accent4"/>
                </a:solidFill>
                <a:latin typeface="Tw Cen MT" panose="020B0602020104020603" pitchFamily="34" charset="0"/>
                <a:ea typeface="Arial"/>
                <a:cs typeface="Arial"/>
                <a:sym typeface="Arial"/>
              </a:endParaRPr>
            </a:p>
          </p:txBody>
        </p:sp>
        <p:sp>
          <p:nvSpPr>
            <p:cNvPr id="8" name="Google Shape;389;p66">
              <a:extLst>
                <a:ext uri="{FF2B5EF4-FFF2-40B4-BE49-F238E27FC236}">
                  <a16:creationId xmlns:a16="http://schemas.microsoft.com/office/drawing/2014/main" id="{C212BB56-C44F-4800-8889-F7378EF85A89}"/>
                </a:ext>
                <a:ext uri="{C183D7F6-B498-43B3-948B-1728B52AA6E4}">
                  <adec:decorative xmlns:adec="http://schemas.microsoft.com/office/drawing/2017/decorative" val="1"/>
                </a:ext>
              </a:extLst>
            </p:cNvPr>
            <p:cNvSpPr txBox="1"/>
            <p:nvPr/>
          </p:nvSpPr>
          <p:spPr>
            <a:xfrm>
              <a:off x="3611002" y="4021857"/>
              <a:ext cx="1848000" cy="484500"/>
            </a:xfrm>
            <a:prstGeom prst="rect">
              <a:avLst/>
            </a:prstGeom>
            <a:noFill/>
            <a:ln>
              <a:noFill/>
            </a:ln>
          </p:spPr>
          <p:txBody>
            <a:bodyPr spcFirstLastPara="1" wrap="square" lIns="68575" tIns="34275" rIns="68575" bIns="34275" anchor="t" anchorCtr="0">
              <a:noAutofit/>
            </a:bodyPr>
            <a:lstStyle/>
            <a:p>
              <a:pPr algn="ctr">
                <a:buClr>
                  <a:srgbClr val="000000"/>
                </a:buClr>
                <a:buSzPts val="2100"/>
              </a:pPr>
              <a:r>
                <a:rPr lang="en" sz="2000" b="1">
                  <a:solidFill>
                    <a:schemeClr val="accent4"/>
                  </a:solidFill>
                  <a:latin typeface="Tw Cen MT" panose="020B0602020104020603" pitchFamily="34" charset="0"/>
                  <a:ea typeface="Calibri"/>
                  <a:cs typeface="Calibri"/>
                  <a:sym typeface="Calibri"/>
                </a:rPr>
                <a:t>3 Teachers: </a:t>
              </a:r>
              <a:endParaRPr sz="2000">
                <a:solidFill>
                  <a:schemeClr val="accent4"/>
                </a:solidFill>
                <a:latin typeface="Tw Cen MT" panose="020B0602020104020603" pitchFamily="34" charset="0"/>
              </a:endParaRPr>
            </a:p>
            <a:p>
              <a:pPr algn="ctr">
                <a:buClr>
                  <a:srgbClr val="000000"/>
                </a:buClr>
                <a:buSzPts val="2100"/>
              </a:pPr>
              <a:r>
                <a:rPr lang="en" sz="2000" b="1">
                  <a:solidFill>
                    <a:schemeClr val="accent4"/>
                  </a:solidFill>
                  <a:latin typeface="Tw Cen MT" panose="020B0602020104020603" pitchFamily="34" charset="0"/>
                  <a:ea typeface="Calibri"/>
                  <a:cs typeface="Calibri"/>
                  <a:sym typeface="Calibri"/>
                </a:rPr>
                <a:t>1 Team</a:t>
              </a:r>
              <a:endParaRPr sz="2000" b="1">
                <a:solidFill>
                  <a:schemeClr val="accent4"/>
                </a:solidFill>
                <a:latin typeface="Tw Cen MT" panose="020B0602020104020603" pitchFamily="34" charset="0"/>
                <a:ea typeface="Arial"/>
                <a:cs typeface="Arial"/>
                <a:sym typeface="Arial"/>
              </a:endParaRPr>
            </a:p>
          </p:txBody>
        </p:sp>
        <p:sp>
          <p:nvSpPr>
            <p:cNvPr id="9" name="Google Shape;390;p66">
              <a:extLst>
                <a:ext uri="{FF2B5EF4-FFF2-40B4-BE49-F238E27FC236}">
                  <a16:creationId xmlns:a16="http://schemas.microsoft.com/office/drawing/2014/main" id="{1259D0FE-4AAA-4F1C-B1D0-68BD994988DA}"/>
                </a:ext>
                <a:ext uri="{C183D7F6-B498-43B3-948B-1728B52AA6E4}">
                  <adec:decorative xmlns:adec="http://schemas.microsoft.com/office/drawing/2017/decorative" val="1"/>
                </a:ext>
              </a:extLst>
            </p:cNvPr>
            <p:cNvSpPr txBox="1"/>
            <p:nvPr/>
          </p:nvSpPr>
          <p:spPr>
            <a:xfrm>
              <a:off x="6193966" y="4013043"/>
              <a:ext cx="2072700" cy="484500"/>
            </a:xfrm>
            <a:prstGeom prst="rect">
              <a:avLst/>
            </a:prstGeom>
            <a:noFill/>
            <a:ln>
              <a:noFill/>
            </a:ln>
          </p:spPr>
          <p:txBody>
            <a:bodyPr spcFirstLastPara="1" wrap="square" lIns="68575" tIns="34275" rIns="68575" bIns="34275" anchor="t" anchorCtr="0">
              <a:noAutofit/>
            </a:bodyPr>
            <a:lstStyle/>
            <a:p>
              <a:pPr algn="ctr">
                <a:buClr>
                  <a:srgbClr val="000000"/>
                </a:buClr>
                <a:buSzPts val="2100"/>
              </a:pPr>
              <a:r>
                <a:rPr lang="en" sz="2000" b="1" dirty="0">
                  <a:solidFill>
                    <a:schemeClr val="accent4"/>
                  </a:solidFill>
                  <a:latin typeface="Tw Cen MT" panose="020B0602020104020603" pitchFamily="34" charset="0"/>
                  <a:ea typeface="Calibri"/>
                  <a:cs typeface="Calibri"/>
                  <a:sym typeface="Calibri"/>
                </a:rPr>
                <a:t>18 Teachers:      </a:t>
              </a:r>
              <a:endParaRPr sz="2000" b="1" dirty="0">
                <a:solidFill>
                  <a:schemeClr val="accent4"/>
                </a:solidFill>
                <a:latin typeface="Tw Cen MT" panose="020B0602020104020603" pitchFamily="34" charset="0"/>
                <a:ea typeface="Calibri"/>
                <a:cs typeface="Calibri"/>
                <a:sym typeface="Calibri"/>
              </a:endParaRPr>
            </a:p>
            <a:p>
              <a:pPr algn="ctr">
                <a:buClr>
                  <a:srgbClr val="000000"/>
                </a:buClr>
                <a:buSzPts val="2100"/>
              </a:pPr>
              <a:r>
                <a:rPr lang="en" sz="2000" b="1" dirty="0">
                  <a:solidFill>
                    <a:schemeClr val="accent4"/>
                  </a:solidFill>
                  <a:latin typeface="Tw Cen MT" panose="020B0602020104020603" pitchFamily="34" charset="0"/>
                  <a:ea typeface="Calibri"/>
                  <a:cs typeface="Calibri"/>
                  <a:sym typeface="Calibri"/>
                </a:rPr>
                <a:t> 1 School</a:t>
              </a:r>
              <a:endParaRPr sz="2000" b="1" dirty="0">
                <a:solidFill>
                  <a:schemeClr val="accent4"/>
                </a:solidFill>
                <a:latin typeface="Tw Cen MT" panose="020B0602020104020603" pitchFamily="34" charset="0"/>
                <a:ea typeface="Arial"/>
                <a:cs typeface="Arial"/>
                <a:sym typeface="Arial"/>
              </a:endParaRPr>
            </a:p>
          </p:txBody>
        </p:sp>
        <p:sp>
          <p:nvSpPr>
            <p:cNvPr id="10" name="Arrow: Right 9">
              <a:extLst>
                <a:ext uri="{FF2B5EF4-FFF2-40B4-BE49-F238E27FC236}">
                  <a16:creationId xmlns:a16="http://schemas.microsoft.com/office/drawing/2014/main" id="{CC9106D7-A8C2-4799-AD2B-DB8B7F8279AC}"/>
                </a:ext>
                <a:ext uri="{C183D7F6-B498-43B3-948B-1728B52AA6E4}">
                  <adec:decorative xmlns:adec="http://schemas.microsoft.com/office/drawing/2017/decorative" val="1"/>
                </a:ext>
              </a:extLst>
            </p:cNvPr>
            <p:cNvSpPr/>
            <p:nvPr/>
          </p:nvSpPr>
          <p:spPr>
            <a:xfrm>
              <a:off x="2764465" y="4238323"/>
              <a:ext cx="846537" cy="192509"/>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893CEDD9-D1B5-4451-8450-CCF60E62B39A}"/>
                </a:ext>
                <a:ext uri="{C183D7F6-B498-43B3-948B-1728B52AA6E4}">
                  <adec:decorative xmlns:adec="http://schemas.microsoft.com/office/drawing/2017/decorative" val="1"/>
                </a:ext>
              </a:extLst>
            </p:cNvPr>
            <p:cNvSpPr/>
            <p:nvPr/>
          </p:nvSpPr>
          <p:spPr>
            <a:xfrm>
              <a:off x="5452311" y="4238323"/>
              <a:ext cx="846537" cy="192509"/>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15523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9B0670-C948-4673-84A8-A9BADA33C525}"/>
              </a:ext>
            </a:extLst>
          </p:cNvPr>
          <p:cNvSpPr>
            <a:spLocks noGrp="1"/>
          </p:cNvSpPr>
          <p:nvPr>
            <p:ph type="title"/>
          </p:nvPr>
        </p:nvSpPr>
        <p:spPr/>
        <p:txBody>
          <a:bodyPr/>
          <a:lstStyle/>
          <a:p>
            <a:r>
              <a:rPr lang="en-US" sz="4000" dirty="0"/>
              <a:t>Social Networks Impact </a:t>
            </a:r>
            <a:br>
              <a:rPr lang="en-US" sz="4000" dirty="0"/>
            </a:br>
            <a:r>
              <a:rPr lang="en-US" sz="4000" dirty="0"/>
              <a:t>Student Achievement</a:t>
            </a:r>
          </a:p>
        </p:txBody>
      </p:sp>
      <p:sp>
        <p:nvSpPr>
          <p:cNvPr id="2" name="Text Placeholder 1">
            <a:extLst>
              <a:ext uri="{FF2B5EF4-FFF2-40B4-BE49-F238E27FC236}">
                <a16:creationId xmlns:a16="http://schemas.microsoft.com/office/drawing/2014/main" id="{E0637462-F113-4A82-9FE7-260F7B68CFEE}"/>
              </a:ext>
            </a:extLst>
          </p:cNvPr>
          <p:cNvSpPr>
            <a:spLocks noGrp="1"/>
          </p:cNvSpPr>
          <p:nvPr>
            <p:ph type="body" idx="1"/>
          </p:nvPr>
        </p:nvSpPr>
        <p:spPr>
          <a:xfrm>
            <a:off x="457200" y="2247094"/>
            <a:ext cx="2441643" cy="1400778"/>
          </a:xfrm>
        </p:spPr>
        <p:txBody>
          <a:bodyPr/>
          <a:lstStyle/>
          <a:p>
            <a:pPr marL="91440" indent="0" algn="ctr">
              <a:buNone/>
            </a:pPr>
            <a:r>
              <a:rPr lang="en-US" dirty="0"/>
              <a:t>Well Connected Teacher Network Structure </a:t>
            </a:r>
          </a:p>
          <a:p>
            <a:pPr marL="91440" indent="0" algn="ctr">
              <a:buNone/>
            </a:pPr>
            <a:endParaRPr lang="en-US" dirty="0"/>
          </a:p>
        </p:txBody>
      </p:sp>
      <p:sp>
        <p:nvSpPr>
          <p:cNvPr id="6" name="Arrow: Right 5" descr="Arrow connects &quot;Well connected teacher network structure and Strong Teacher Collective Efficacy&#10;">
            <a:extLst>
              <a:ext uri="{FF2B5EF4-FFF2-40B4-BE49-F238E27FC236}">
                <a16:creationId xmlns:a16="http://schemas.microsoft.com/office/drawing/2014/main" id="{CDCCEB40-05A5-4352-AD7B-C4A4D84D0FFF}"/>
              </a:ext>
              <a:ext uri="{C183D7F6-B498-43B3-948B-1728B52AA6E4}">
                <adec:decorative xmlns:adec="http://schemas.microsoft.com/office/drawing/2017/decorative" val="0"/>
              </a:ext>
            </a:extLst>
          </p:cNvPr>
          <p:cNvSpPr/>
          <p:nvPr/>
        </p:nvSpPr>
        <p:spPr>
          <a:xfrm>
            <a:off x="3179208" y="2642987"/>
            <a:ext cx="2441643" cy="192509"/>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
            <a:extLst>
              <a:ext uri="{FF2B5EF4-FFF2-40B4-BE49-F238E27FC236}">
                <a16:creationId xmlns:a16="http://schemas.microsoft.com/office/drawing/2014/main" id="{084F668B-95E4-432E-BC74-D0462159D317}"/>
              </a:ext>
            </a:extLst>
          </p:cNvPr>
          <p:cNvSpPr txBox="1">
            <a:spLocks/>
          </p:cNvSpPr>
          <p:nvPr/>
        </p:nvSpPr>
        <p:spPr>
          <a:xfrm>
            <a:off x="5541524" y="2247094"/>
            <a:ext cx="2441643" cy="1400778"/>
          </a:xfrm>
          <a:prstGeom prst="rect">
            <a:avLst/>
          </a:prstGeom>
          <a:noFill/>
          <a:ln>
            <a:noFill/>
          </a:ln>
        </p:spPr>
        <p:txBody>
          <a:bodyPr vert="horz" wrap="square" lIns="91425" tIns="91425" rIns="91425" bIns="91425" rtlCol="0" anchor="t" anchorCtr="0">
            <a:normAutofit/>
          </a:bodyPr>
          <a:lst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3"/>
              </a:buClr>
              <a:buSzPct val="100000"/>
              <a:buFont typeface="Wingdings" panose="05000000000000000000" pitchFamily="2" charset="2"/>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365760" algn="l" rtl="0" eaLnBrk="1" hangingPunct="1">
              <a:lnSpc>
                <a:spcPct val="100000"/>
              </a:lnSpc>
              <a:spcBef>
                <a:spcPts val="600"/>
              </a:spcBef>
              <a:spcAft>
                <a:spcPts val="0"/>
              </a:spcAft>
              <a:buClr>
                <a:schemeClr val="accent3"/>
              </a:buClr>
              <a:buSzPct val="100000"/>
              <a:buFont typeface="Arial" panose="020B0604020202020204" pitchFamily="34" charset="0"/>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2pPr>
            <a:lvl3pPr marL="857050" marR="0" lvl="2" indent="-66474" algn="l" rtl="0" eaLnBrk="1" hangingPunct="1">
              <a:lnSpc>
                <a:spcPct val="100000"/>
              </a:lnSpc>
              <a:spcBef>
                <a:spcPts val="360"/>
              </a:spcBef>
              <a:spcAft>
                <a:spcPts val="0"/>
              </a:spcAft>
              <a:buClr>
                <a:schemeClr val="accent6"/>
              </a:buClr>
              <a:buSzPct val="100000"/>
              <a:buFont typeface="Wingdings" panose="05000000000000000000" pitchFamily="2" charset="2"/>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3pPr>
            <a:lvl4pPr marL="1199869" marR="0" lvl="3" indent="-85444" algn="l" rtl="0" eaLnBrk="1" hangingPunct="1">
              <a:lnSpc>
                <a:spcPct val="100000"/>
              </a:lnSpc>
              <a:spcBef>
                <a:spcPts val="300"/>
              </a:spcBef>
              <a:spcAft>
                <a:spcPts val="0"/>
              </a:spcAft>
              <a:buClr>
                <a:schemeClr val="accent6"/>
              </a:buClr>
              <a:buSzPct val="100000"/>
              <a:buFont typeface="Arial" panose="020B0604020202020204" pitchFamily="34" charset="0"/>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4pPr>
            <a:lvl5pPr marL="1714500" marR="0" lvl="4" indent="-257175" algn="l" rtl="0" eaLnBrk="1" hangingPunct="1">
              <a:lnSpc>
                <a:spcPct val="100000"/>
              </a:lnSpc>
              <a:spcBef>
                <a:spcPts val="300"/>
              </a:spcBef>
              <a:spcAft>
                <a:spcPts val="0"/>
              </a:spcAft>
              <a:buClr>
                <a:schemeClr val="accent6"/>
              </a:buClr>
              <a:buSzPct val="100000"/>
              <a:buFont typeface="Wingdings" panose="05000000000000000000" pitchFamily="2" charset="2"/>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5pPr>
            <a:lvl6pPr marL="1885509" marR="0" lvl="5" indent="-85284" algn="l" rtl="0" eaLnBrk="1" hangingPunct="1">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eaLnBrk="1" hangingPunct="1">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eaLnBrk="1" hangingPunct="1">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eaLnBrk="1" hangingPunct="1">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marL="91440" indent="0" algn="ctr">
              <a:buNone/>
            </a:pPr>
            <a:r>
              <a:rPr lang="en-US" kern="0" dirty="0"/>
              <a:t>Strong Teacher Collective Efficacy</a:t>
            </a:r>
          </a:p>
          <a:p>
            <a:pPr marL="91440" indent="0" algn="ctr">
              <a:buFont typeface="Wingdings" panose="05000000000000000000" pitchFamily="2" charset="2"/>
              <a:buNone/>
            </a:pPr>
            <a:endParaRPr lang="en-US" kern="0" dirty="0"/>
          </a:p>
        </p:txBody>
      </p:sp>
      <p:sp>
        <p:nvSpPr>
          <p:cNvPr id="7" name="Arrow: Right 6" descr="Arrow connects &quot;Strong Teacher Collective Efficacy&quot; and Improved Student Achievement (Math &amp; ELA).&quot;">
            <a:extLst>
              <a:ext uri="{FF2B5EF4-FFF2-40B4-BE49-F238E27FC236}">
                <a16:creationId xmlns:a16="http://schemas.microsoft.com/office/drawing/2014/main" id="{254055BC-D2A2-48F3-BC3D-6DB59B8AE349}"/>
              </a:ext>
              <a:ext uri="{C183D7F6-B498-43B3-948B-1728B52AA6E4}">
                <adec:decorative xmlns:adec="http://schemas.microsoft.com/office/drawing/2017/decorative" val="0"/>
              </a:ext>
            </a:extLst>
          </p:cNvPr>
          <p:cNvSpPr/>
          <p:nvPr/>
        </p:nvSpPr>
        <p:spPr>
          <a:xfrm rot="5400000">
            <a:off x="6146056" y="4155461"/>
            <a:ext cx="1232579" cy="192509"/>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
            <a:extLst>
              <a:ext uri="{FF2B5EF4-FFF2-40B4-BE49-F238E27FC236}">
                <a16:creationId xmlns:a16="http://schemas.microsoft.com/office/drawing/2014/main" id="{969D95CC-9037-407E-947F-79D49118072E}"/>
              </a:ext>
            </a:extLst>
          </p:cNvPr>
          <p:cNvSpPr txBox="1">
            <a:spLocks/>
          </p:cNvSpPr>
          <p:nvPr/>
        </p:nvSpPr>
        <p:spPr>
          <a:xfrm>
            <a:off x="5541524" y="4855558"/>
            <a:ext cx="2441643" cy="1400778"/>
          </a:xfrm>
          <a:prstGeom prst="rect">
            <a:avLst/>
          </a:prstGeom>
          <a:noFill/>
          <a:ln>
            <a:noFill/>
          </a:ln>
        </p:spPr>
        <p:txBody>
          <a:bodyPr vert="horz" wrap="square" lIns="91425" tIns="91425" rIns="91425" bIns="91425" rtlCol="0" anchor="t" anchorCtr="0">
            <a:normAutofit/>
          </a:bodyPr>
          <a:lst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3"/>
              </a:buClr>
              <a:buSzPct val="100000"/>
              <a:buFont typeface="Wingdings" panose="05000000000000000000" pitchFamily="2" charset="2"/>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365760" algn="l" rtl="0" eaLnBrk="1" hangingPunct="1">
              <a:lnSpc>
                <a:spcPct val="100000"/>
              </a:lnSpc>
              <a:spcBef>
                <a:spcPts val="600"/>
              </a:spcBef>
              <a:spcAft>
                <a:spcPts val="0"/>
              </a:spcAft>
              <a:buClr>
                <a:schemeClr val="accent3"/>
              </a:buClr>
              <a:buSzPct val="100000"/>
              <a:buFont typeface="Arial" panose="020B0604020202020204" pitchFamily="34" charset="0"/>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2pPr>
            <a:lvl3pPr marL="857050" marR="0" lvl="2" indent="-66474" algn="l" rtl="0" eaLnBrk="1" hangingPunct="1">
              <a:lnSpc>
                <a:spcPct val="100000"/>
              </a:lnSpc>
              <a:spcBef>
                <a:spcPts val="360"/>
              </a:spcBef>
              <a:spcAft>
                <a:spcPts val="0"/>
              </a:spcAft>
              <a:buClr>
                <a:schemeClr val="accent6"/>
              </a:buClr>
              <a:buSzPct val="100000"/>
              <a:buFont typeface="Wingdings" panose="05000000000000000000" pitchFamily="2" charset="2"/>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3pPr>
            <a:lvl4pPr marL="1199869" marR="0" lvl="3" indent="-85444" algn="l" rtl="0" eaLnBrk="1" hangingPunct="1">
              <a:lnSpc>
                <a:spcPct val="100000"/>
              </a:lnSpc>
              <a:spcBef>
                <a:spcPts val="300"/>
              </a:spcBef>
              <a:spcAft>
                <a:spcPts val="0"/>
              </a:spcAft>
              <a:buClr>
                <a:schemeClr val="accent6"/>
              </a:buClr>
              <a:buSzPct val="100000"/>
              <a:buFont typeface="Arial" panose="020B0604020202020204" pitchFamily="34" charset="0"/>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4pPr>
            <a:lvl5pPr marL="1714500" marR="0" lvl="4" indent="-257175" algn="l" rtl="0" eaLnBrk="1" hangingPunct="1">
              <a:lnSpc>
                <a:spcPct val="100000"/>
              </a:lnSpc>
              <a:spcBef>
                <a:spcPts val="300"/>
              </a:spcBef>
              <a:spcAft>
                <a:spcPts val="0"/>
              </a:spcAft>
              <a:buClr>
                <a:schemeClr val="accent6"/>
              </a:buClr>
              <a:buSzPct val="100000"/>
              <a:buFont typeface="Wingdings" panose="05000000000000000000" pitchFamily="2" charset="2"/>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5pPr>
            <a:lvl6pPr marL="1885509" marR="0" lvl="5" indent="-85284" algn="l" rtl="0" eaLnBrk="1" hangingPunct="1">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eaLnBrk="1" hangingPunct="1">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eaLnBrk="1" hangingPunct="1">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eaLnBrk="1" hangingPunct="1">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marL="91440" indent="0" algn="ctr">
              <a:buNone/>
            </a:pPr>
            <a:r>
              <a:rPr lang="en-US" kern="0" dirty="0"/>
              <a:t>Improved Student Achievement</a:t>
            </a:r>
            <a:br>
              <a:rPr lang="en-US" kern="0" dirty="0"/>
            </a:br>
            <a:r>
              <a:rPr lang="en-US" sz="1600" kern="0" dirty="0"/>
              <a:t>(Math and ELA)</a:t>
            </a:r>
          </a:p>
          <a:p>
            <a:pPr marL="91440" indent="0" algn="ctr">
              <a:buNone/>
            </a:pPr>
            <a:endParaRPr lang="en-US" kern="0" dirty="0"/>
          </a:p>
          <a:p>
            <a:pPr marL="91440" indent="0" algn="ctr">
              <a:buFont typeface="Wingdings" panose="05000000000000000000" pitchFamily="2" charset="2"/>
              <a:buNone/>
            </a:pPr>
            <a:endParaRPr lang="en-US" kern="0" dirty="0"/>
          </a:p>
        </p:txBody>
      </p:sp>
      <p:cxnSp>
        <p:nvCxnSpPr>
          <p:cNvPr id="11" name="Straight Arrow Connector 10" descr="Arrow connects &quot;Well connected teacher network structure&quot; and &quot; Improved Student Achievement (Math and ELA).&quot;">
            <a:extLst>
              <a:ext uri="{FF2B5EF4-FFF2-40B4-BE49-F238E27FC236}">
                <a16:creationId xmlns:a16="http://schemas.microsoft.com/office/drawing/2014/main" id="{37B9AADB-15E5-4A5E-825D-F481ECBE8720}"/>
              </a:ext>
              <a:ext uri="{C183D7F6-B498-43B3-948B-1728B52AA6E4}">
                <adec:decorative xmlns:adec="http://schemas.microsoft.com/office/drawing/2017/decorative" val="0"/>
              </a:ext>
            </a:extLst>
          </p:cNvPr>
          <p:cNvCxnSpPr>
            <a:cxnSpLocks/>
          </p:cNvCxnSpPr>
          <p:nvPr/>
        </p:nvCxnSpPr>
        <p:spPr>
          <a:xfrm>
            <a:off x="1920240" y="3694495"/>
            <a:ext cx="3581417" cy="1795477"/>
          </a:xfrm>
          <a:prstGeom prst="straightConnector1">
            <a:avLst/>
          </a:prstGeom>
          <a:ln w="50800" cmpd="sng">
            <a:solidFill>
              <a:schemeClr val="accent3"/>
            </a:solidFill>
            <a:prstDash val="lgDash"/>
            <a:headEnd type="none" w="lg" len="lg"/>
            <a:tailEnd type="triangle" w="lg" len="med"/>
          </a:ln>
        </p:spPr>
        <p:style>
          <a:lnRef idx="1">
            <a:schemeClr val="accent1"/>
          </a:lnRef>
          <a:fillRef idx="0">
            <a:schemeClr val="accent1"/>
          </a:fillRef>
          <a:effectRef idx="0">
            <a:schemeClr val="accent1"/>
          </a:effectRef>
          <a:fontRef idx="minor">
            <a:schemeClr val="tx1"/>
          </a:fontRef>
        </p:style>
      </p:cxnSp>
      <p:sp>
        <p:nvSpPr>
          <p:cNvPr id="13" name="Citation">
            <a:extLst>
              <a:ext uri="{FF2B5EF4-FFF2-40B4-BE49-F238E27FC236}">
                <a16:creationId xmlns:a16="http://schemas.microsoft.com/office/drawing/2014/main" id="{AF987753-E13F-4744-AF99-54330EE8519E}"/>
              </a:ext>
            </a:extLst>
          </p:cNvPr>
          <p:cNvSpPr txBox="1"/>
          <p:nvPr/>
        </p:nvSpPr>
        <p:spPr>
          <a:xfrm>
            <a:off x="6315740" y="6503246"/>
            <a:ext cx="2731614" cy="254044"/>
          </a:xfrm>
          <a:prstGeom prst="rect">
            <a:avLst/>
          </a:prstGeom>
          <a:noFill/>
        </p:spPr>
        <p:txBody>
          <a:bodyPr wrap="square" rtlCol="0">
            <a:spAutoFit/>
          </a:bodyPr>
          <a:lstStyle/>
          <a:p>
            <a:pPr algn="r"/>
            <a:r>
              <a:rPr lang="en-US" sz="1051" dirty="0"/>
              <a:t>(</a:t>
            </a:r>
            <a:r>
              <a:rPr lang="en-US" sz="1051" dirty="0" err="1"/>
              <a:t>Moolenaar</a:t>
            </a:r>
            <a:r>
              <a:rPr lang="en-US" sz="1051" dirty="0"/>
              <a:t>, </a:t>
            </a:r>
            <a:r>
              <a:rPr lang="en-US" sz="1051" dirty="0" err="1"/>
              <a:t>Sleegers</a:t>
            </a:r>
            <a:r>
              <a:rPr lang="en-US" sz="1051" dirty="0"/>
              <a:t>, &amp; Daly, 2012)</a:t>
            </a:r>
          </a:p>
        </p:txBody>
      </p:sp>
    </p:spTree>
    <p:extLst>
      <p:ext uri="{BB962C8B-B14F-4D97-AF65-F5344CB8AC3E}">
        <p14:creationId xmlns:p14="http://schemas.microsoft.com/office/powerpoint/2010/main" val="8887175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CD7759-B4A0-4476-97AE-E1F2AD0ABF1B}"/>
              </a:ext>
            </a:extLst>
          </p:cNvPr>
          <p:cNvSpPr>
            <a:spLocks noGrp="1"/>
          </p:cNvSpPr>
          <p:nvPr>
            <p:ph type="title"/>
          </p:nvPr>
        </p:nvSpPr>
        <p:spPr/>
        <p:txBody>
          <a:bodyPr/>
          <a:lstStyle/>
          <a:p>
            <a:r>
              <a:rPr lang="en-US" dirty="0"/>
              <a:t>Examining Our Social Networks</a:t>
            </a:r>
          </a:p>
        </p:txBody>
      </p:sp>
      <p:sp>
        <p:nvSpPr>
          <p:cNvPr id="8" name="Rectangle 7" descr="Table that shows relationship to people listed in column 1 and who introduced to those people. ">
            <a:extLst>
              <a:ext uri="{FF2B5EF4-FFF2-40B4-BE49-F238E27FC236}">
                <a16:creationId xmlns:a16="http://schemas.microsoft.com/office/drawing/2014/main" id="{EDB14D36-F43E-48B3-8A07-48B80D598BE9}"/>
              </a:ext>
            </a:extLst>
          </p:cNvPr>
          <p:cNvSpPr/>
          <p:nvPr/>
        </p:nvSpPr>
        <p:spPr>
          <a:xfrm>
            <a:off x="1177290" y="1828805"/>
            <a:ext cx="6892290" cy="3962396"/>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 Placeholder 1">
            <a:extLst>
              <a:ext uri="{FF2B5EF4-FFF2-40B4-BE49-F238E27FC236}">
                <a16:creationId xmlns:a16="http://schemas.microsoft.com/office/drawing/2014/main" id="{48104A65-8EC9-4521-A9D7-3C547A9A4964}"/>
              </a:ext>
              <a:ext uri="{C183D7F6-B498-43B3-948B-1728B52AA6E4}">
                <adec:decorative xmlns:adec="http://schemas.microsoft.com/office/drawing/2017/decorative" val="1"/>
              </a:ext>
            </a:extLst>
          </p:cNvPr>
          <p:cNvSpPr>
            <a:spLocks noGrp="1"/>
          </p:cNvSpPr>
          <p:nvPr>
            <p:ph type="body" idx="1"/>
          </p:nvPr>
        </p:nvSpPr>
        <p:spPr>
          <a:xfrm>
            <a:off x="1177290" y="1828805"/>
            <a:ext cx="2297430" cy="3962396"/>
          </a:xfrm>
          <a:ln>
            <a:solidFill>
              <a:schemeClr val="accent2"/>
            </a:solidFill>
          </a:ln>
        </p:spPr>
        <p:txBody>
          <a:bodyPr>
            <a:normAutofit fontScale="92500" lnSpcReduction="20000"/>
          </a:bodyPr>
          <a:lstStyle/>
          <a:p>
            <a:pPr marL="91440" indent="0">
              <a:buNone/>
            </a:pPr>
            <a:r>
              <a:rPr lang="en-US" b="1" dirty="0"/>
              <a:t>Names</a:t>
            </a:r>
          </a:p>
          <a:p>
            <a:pPr marL="548640" indent="-457200">
              <a:buFont typeface="+mj-lt"/>
              <a:buAutoNum type="arabicPeriod"/>
            </a:pPr>
            <a:r>
              <a:rPr lang="en-US" dirty="0"/>
              <a:t>Leslie</a:t>
            </a:r>
          </a:p>
          <a:p>
            <a:pPr marL="548640" indent="-457200">
              <a:buFont typeface="+mj-lt"/>
              <a:buAutoNum type="arabicPeriod"/>
            </a:pPr>
            <a:r>
              <a:rPr lang="en-US" dirty="0"/>
              <a:t>Judy</a:t>
            </a:r>
          </a:p>
          <a:p>
            <a:pPr marL="548640" indent="-457200">
              <a:buFont typeface="+mj-lt"/>
              <a:buAutoNum type="arabicPeriod"/>
            </a:pPr>
            <a:r>
              <a:rPr lang="en-US" dirty="0"/>
              <a:t>Craig</a:t>
            </a:r>
          </a:p>
          <a:p>
            <a:pPr marL="548640" indent="-457200">
              <a:buFont typeface="+mj-lt"/>
              <a:buAutoNum type="arabicPeriod"/>
            </a:pPr>
            <a:r>
              <a:rPr lang="en-US" dirty="0"/>
              <a:t>Mary</a:t>
            </a:r>
          </a:p>
          <a:p>
            <a:pPr marL="548640" indent="-457200">
              <a:buFont typeface="+mj-lt"/>
              <a:buAutoNum type="arabicPeriod"/>
            </a:pPr>
            <a:r>
              <a:rPr lang="en-US" dirty="0"/>
              <a:t>Mom</a:t>
            </a:r>
          </a:p>
          <a:p>
            <a:pPr marL="548640" indent="-457200">
              <a:buFont typeface="+mj-lt"/>
              <a:buAutoNum type="arabicPeriod"/>
            </a:pPr>
            <a:r>
              <a:rPr lang="en-US" dirty="0"/>
              <a:t>Terry</a:t>
            </a:r>
          </a:p>
          <a:p>
            <a:pPr marL="548640" indent="-457200">
              <a:buFont typeface="+mj-lt"/>
              <a:buAutoNum type="arabicPeriod"/>
            </a:pPr>
            <a:r>
              <a:rPr lang="en-US" dirty="0"/>
              <a:t>Karen</a:t>
            </a:r>
          </a:p>
          <a:p>
            <a:pPr marL="548640" indent="-457200">
              <a:buFont typeface="+mj-lt"/>
              <a:buAutoNum type="arabicPeriod"/>
            </a:pPr>
            <a:r>
              <a:rPr lang="en-US" dirty="0"/>
              <a:t>Ruth</a:t>
            </a:r>
          </a:p>
          <a:p>
            <a:pPr marL="548640" indent="-457200">
              <a:buFont typeface="+mj-lt"/>
              <a:buAutoNum type="arabicPeriod"/>
            </a:pPr>
            <a:r>
              <a:rPr lang="en-US" dirty="0"/>
              <a:t>Lisa</a:t>
            </a:r>
          </a:p>
          <a:p>
            <a:pPr marL="548640" indent="-457200">
              <a:buFont typeface="+mj-lt"/>
              <a:buAutoNum type="arabicPeriod"/>
            </a:pPr>
            <a:r>
              <a:rPr lang="en-US" dirty="0"/>
              <a:t>Jen</a:t>
            </a:r>
          </a:p>
        </p:txBody>
      </p:sp>
      <p:sp>
        <p:nvSpPr>
          <p:cNvPr id="5" name="Text Placeholder 1">
            <a:extLst>
              <a:ext uri="{FF2B5EF4-FFF2-40B4-BE49-F238E27FC236}">
                <a16:creationId xmlns:a16="http://schemas.microsoft.com/office/drawing/2014/main" id="{FC01153F-C24B-476B-A86F-B31AEF1A5882}"/>
              </a:ext>
              <a:ext uri="{C183D7F6-B498-43B3-948B-1728B52AA6E4}">
                <adec:decorative xmlns:adec="http://schemas.microsoft.com/office/drawing/2017/decorative" val="1"/>
              </a:ext>
            </a:extLst>
          </p:cNvPr>
          <p:cNvSpPr txBox="1">
            <a:spLocks/>
          </p:cNvSpPr>
          <p:nvPr/>
        </p:nvSpPr>
        <p:spPr>
          <a:xfrm>
            <a:off x="3474720" y="1828805"/>
            <a:ext cx="2297430" cy="3962396"/>
          </a:xfrm>
          <a:prstGeom prst="rect">
            <a:avLst/>
          </a:prstGeom>
          <a:noFill/>
          <a:ln>
            <a:solidFill>
              <a:schemeClr val="accent2"/>
            </a:solidFill>
          </a:ln>
        </p:spPr>
        <p:txBody>
          <a:bodyPr vert="horz" wrap="square" lIns="91425" tIns="91425" rIns="91425" bIns="91425" rtlCol="0" anchor="t" anchorCtr="0">
            <a:normAutofit fontScale="92500" lnSpcReduction="20000"/>
          </a:bodyPr>
          <a:lst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3"/>
              </a:buClr>
              <a:buSzPct val="100000"/>
              <a:buFont typeface="Wingdings" panose="05000000000000000000" pitchFamily="2" charset="2"/>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365760" algn="l" rtl="0" eaLnBrk="1" hangingPunct="1">
              <a:lnSpc>
                <a:spcPct val="100000"/>
              </a:lnSpc>
              <a:spcBef>
                <a:spcPts val="600"/>
              </a:spcBef>
              <a:spcAft>
                <a:spcPts val="0"/>
              </a:spcAft>
              <a:buClr>
                <a:schemeClr val="accent3"/>
              </a:buClr>
              <a:buSzPct val="100000"/>
              <a:buFont typeface="Arial" panose="020B0604020202020204" pitchFamily="34" charset="0"/>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2pPr>
            <a:lvl3pPr marL="857050" marR="0" lvl="2" indent="-66474" algn="l" rtl="0" eaLnBrk="1" hangingPunct="1">
              <a:lnSpc>
                <a:spcPct val="100000"/>
              </a:lnSpc>
              <a:spcBef>
                <a:spcPts val="360"/>
              </a:spcBef>
              <a:spcAft>
                <a:spcPts val="0"/>
              </a:spcAft>
              <a:buClr>
                <a:schemeClr val="accent6"/>
              </a:buClr>
              <a:buSzPct val="100000"/>
              <a:buFont typeface="Wingdings" panose="05000000000000000000" pitchFamily="2" charset="2"/>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3pPr>
            <a:lvl4pPr marL="1199869" marR="0" lvl="3" indent="-85444" algn="l" rtl="0" eaLnBrk="1" hangingPunct="1">
              <a:lnSpc>
                <a:spcPct val="100000"/>
              </a:lnSpc>
              <a:spcBef>
                <a:spcPts val="300"/>
              </a:spcBef>
              <a:spcAft>
                <a:spcPts val="0"/>
              </a:spcAft>
              <a:buClr>
                <a:schemeClr val="accent6"/>
              </a:buClr>
              <a:buSzPct val="100000"/>
              <a:buFont typeface="Arial" panose="020B0604020202020204" pitchFamily="34" charset="0"/>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4pPr>
            <a:lvl5pPr marL="1714500" marR="0" lvl="4" indent="-257175" algn="l" rtl="0" eaLnBrk="1" hangingPunct="1">
              <a:lnSpc>
                <a:spcPct val="100000"/>
              </a:lnSpc>
              <a:spcBef>
                <a:spcPts val="300"/>
              </a:spcBef>
              <a:spcAft>
                <a:spcPts val="0"/>
              </a:spcAft>
              <a:buClr>
                <a:schemeClr val="accent6"/>
              </a:buClr>
              <a:buSzPct val="100000"/>
              <a:buFont typeface="Wingdings" panose="05000000000000000000" pitchFamily="2" charset="2"/>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5pPr>
            <a:lvl6pPr marL="1885509" marR="0" lvl="5" indent="-85284" algn="l" rtl="0" eaLnBrk="1" hangingPunct="1">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eaLnBrk="1" hangingPunct="1">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eaLnBrk="1" hangingPunct="1">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eaLnBrk="1" hangingPunct="1">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marL="91440" indent="0">
              <a:buNone/>
            </a:pPr>
            <a:r>
              <a:rPr lang="en-US" b="1" dirty="0"/>
              <a:t>Relationship</a:t>
            </a:r>
            <a:endParaRPr lang="en-US" b="1" kern="0" dirty="0"/>
          </a:p>
          <a:p>
            <a:pPr marL="548640" indent="-457200">
              <a:buFont typeface="+mj-lt"/>
              <a:buAutoNum type="arabicPeriod"/>
            </a:pPr>
            <a:r>
              <a:rPr lang="en-US" kern="0" dirty="0"/>
              <a:t>Sister</a:t>
            </a:r>
          </a:p>
          <a:p>
            <a:pPr marL="548640" indent="-457200">
              <a:buFont typeface="+mj-lt"/>
              <a:buAutoNum type="arabicPeriod"/>
            </a:pPr>
            <a:r>
              <a:rPr lang="en-US" kern="0" dirty="0"/>
              <a:t>Coworker</a:t>
            </a:r>
          </a:p>
          <a:p>
            <a:pPr marL="548640" indent="-457200">
              <a:buFont typeface="+mj-lt"/>
              <a:buAutoNum type="arabicPeriod"/>
            </a:pPr>
            <a:r>
              <a:rPr lang="en-US" kern="0" dirty="0"/>
              <a:t>Coworker</a:t>
            </a:r>
          </a:p>
          <a:p>
            <a:pPr marL="548640" indent="-457200">
              <a:buFont typeface="+mj-lt"/>
              <a:buAutoNum type="arabicPeriod"/>
            </a:pPr>
            <a:r>
              <a:rPr lang="en-US" kern="0" dirty="0"/>
              <a:t>Coworker</a:t>
            </a:r>
          </a:p>
          <a:p>
            <a:pPr marL="548640" indent="-457200">
              <a:buFont typeface="+mj-lt"/>
              <a:buAutoNum type="arabicPeriod"/>
            </a:pPr>
            <a:r>
              <a:rPr lang="en-US" kern="0" dirty="0"/>
              <a:t>Parent</a:t>
            </a:r>
          </a:p>
          <a:p>
            <a:pPr marL="548640" indent="-457200">
              <a:buFont typeface="+mj-lt"/>
              <a:buAutoNum type="arabicPeriod"/>
            </a:pPr>
            <a:r>
              <a:rPr lang="en-US" kern="0" dirty="0"/>
              <a:t>Friend</a:t>
            </a:r>
          </a:p>
          <a:p>
            <a:pPr marL="548640" indent="-457200">
              <a:buFont typeface="+mj-lt"/>
              <a:buAutoNum type="arabicPeriod"/>
            </a:pPr>
            <a:r>
              <a:rPr lang="en-US" kern="0" dirty="0"/>
              <a:t>Friend</a:t>
            </a:r>
          </a:p>
          <a:p>
            <a:pPr marL="548640" indent="-457200">
              <a:buFont typeface="+mj-lt"/>
              <a:buAutoNum type="arabicPeriod"/>
            </a:pPr>
            <a:r>
              <a:rPr lang="en-US" kern="0" dirty="0"/>
              <a:t>Boss</a:t>
            </a:r>
          </a:p>
          <a:p>
            <a:pPr marL="548640" indent="-457200">
              <a:buFont typeface="+mj-lt"/>
              <a:buAutoNum type="arabicPeriod"/>
            </a:pPr>
            <a:r>
              <a:rPr lang="en-US" kern="0" dirty="0"/>
              <a:t>Sister</a:t>
            </a:r>
          </a:p>
          <a:p>
            <a:pPr marL="548640" indent="-457200">
              <a:buFont typeface="+mj-lt"/>
              <a:buAutoNum type="arabicPeriod"/>
            </a:pPr>
            <a:r>
              <a:rPr lang="en-US" kern="0" dirty="0"/>
              <a:t>Coworker</a:t>
            </a:r>
          </a:p>
        </p:txBody>
      </p:sp>
      <p:sp>
        <p:nvSpPr>
          <p:cNvPr id="6" name="Text Placeholder 1">
            <a:extLst>
              <a:ext uri="{FF2B5EF4-FFF2-40B4-BE49-F238E27FC236}">
                <a16:creationId xmlns:a16="http://schemas.microsoft.com/office/drawing/2014/main" id="{7DAC07A7-56BB-4349-B4D9-E9DB58A5F52E}"/>
              </a:ext>
              <a:ext uri="{C183D7F6-B498-43B3-948B-1728B52AA6E4}">
                <adec:decorative xmlns:adec="http://schemas.microsoft.com/office/drawing/2017/decorative" val="1"/>
              </a:ext>
            </a:extLst>
          </p:cNvPr>
          <p:cNvSpPr txBox="1">
            <a:spLocks/>
          </p:cNvSpPr>
          <p:nvPr/>
        </p:nvSpPr>
        <p:spPr>
          <a:xfrm>
            <a:off x="5772150" y="1828805"/>
            <a:ext cx="2297430" cy="3962396"/>
          </a:xfrm>
          <a:prstGeom prst="rect">
            <a:avLst/>
          </a:prstGeom>
          <a:noFill/>
          <a:ln>
            <a:solidFill>
              <a:schemeClr val="accent2"/>
            </a:solidFill>
          </a:ln>
        </p:spPr>
        <p:txBody>
          <a:bodyPr vert="horz" wrap="square" lIns="91425" tIns="91425" rIns="91425" bIns="91425" rtlCol="0" anchor="t" anchorCtr="0">
            <a:normAutofit fontScale="92500" lnSpcReduction="20000"/>
          </a:bodyPr>
          <a:lst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3"/>
              </a:buClr>
              <a:buSzPct val="100000"/>
              <a:buFont typeface="Wingdings" panose="05000000000000000000" pitchFamily="2" charset="2"/>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365760" algn="l" rtl="0" eaLnBrk="1" hangingPunct="1">
              <a:lnSpc>
                <a:spcPct val="100000"/>
              </a:lnSpc>
              <a:spcBef>
                <a:spcPts val="600"/>
              </a:spcBef>
              <a:spcAft>
                <a:spcPts val="0"/>
              </a:spcAft>
              <a:buClr>
                <a:schemeClr val="accent3"/>
              </a:buClr>
              <a:buSzPct val="100000"/>
              <a:buFont typeface="Arial" panose="020B0604020202020204" pitchFamily="34" charset="0"/>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2pPr>
            <a:lvl3pPr marL="857050" marR="0" lvl="2" indent="-66474" algn="l" rtl="0" eaLnBrk="1" hangingPunct="1">
              <a:lnSpc>
                <a:spcPct val="100000"/>
              </a:lnSpc>
              <a:spcBef>
                <a:spcPts val="360"/>
              </a:spcBef>
              <a:spcAft>
                <a:spcPts val="0"/>
              </a:spcAft>
              <a:buClr>
                <a:schemeClr val="accent6"/>
              </a:buClr>
              <a:buSzPct val="100000"/>
              <a:buFont typeface="Wingdings" panose="05000000000000000000" pitchFamily="2" charset="2"/>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3pPr>
            <a:lvl4pPr marL="1199869" marR="0" lvl="3" indent="-85444" algn="l" rtl="0" eaLnBrk="1" hangingPunct="1">
              <a:lnSpc>
                <a:spcPct val="100000"/>
              </a:lnSpc>
              <a:spcBef>
                <a:spcPts val="300"/>
              </a:spcBef>
              <a:spcAft>
                <a:spcPts val="0"/>
              </a:spcAft>
              <a:buClr>
                <a:schemeClr val="accent6"/>
              </a:buClr>
              <a:buSzPct val="100000"/>
              <a:buFont typeface="Arial" panose="020B0604020202020204" pitchFamily="34" charset="0"/>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4pPr>
            <a:lvl5pPr marL="1714500" marR="0" lvl="4" indent="-257175" algn="l" rtl="0" eaLnBrk="1" hangingPunct="1">
              <a:lnSpc>
                <a:spcPct val="100000"/>
              </a:lnSpc>
              <a:spcBef>
                <a:spcPts val="300"/>
              </a:spcBef>
              <a:spcAft>
                <a:spcPts val="0"/>
              </a:spcAft>
              <a:buClr>
                <a:schemeClr val="accent6"/>
              </a:buClr>
              <a:buSzPct val="100000"/>
              <a:buFont typeface="Wingdings" panose="05000000000000000000" pitchFamily="2" charset="2"/>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5pPr>
            <a:lvl6pPr marL="1885509" marR="0" lvl="5" indent="-85284" algn="l" rtl="0" eaLnBrk="1" hangingPunct="1">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eaLnBrk="1" hangingPunct="1">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eaLnBrk="1" hangingPunct="1">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eaLnBrk="1" hangingPunct="1">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marL="91440" indent="0">
              <a:buNone/>
            </a:pPr>
            <a:r>
              <a:rPr lang="en-US" b="1" kern="0" dirty="0"/>
              <a:t>Who Introduced</a:t>
            </a:r>
          </a:p>
          <a:p>
            <a:pPr marL="548640" indent="-457200">
              <a:buFont typeface="+mj-lt"/>
              <a:buAutoNum type="arabicPeriod"/>
            </a:pPr>
            <a:r>
              <a:rPr lang="en-US" kern="0" dirty="0"/>
              <a:t>Mom</a:t>
            </a:r>
          </a:p>
          <a:p>
            <a:pPr marL="548640" indent="-457200">
              <a:buFont typeface="+mj-lt"/>
              <a:buAutoNum type="arabicPeriod"/>
            </a:pPr>
            <a:r>
              <a:rPr lang="en-US" kern="0" dirty="0"/>
              <a:t>Craig</a:t>
            </a:r>
          </a:p>
          <a:p>
            <a:pPr marL="548640" indent="-457200">
              <a:buFont typeface="+mj-lt"/>
              <a:buAutoNum type="arabicPeriod"/>
            </a:pPr>
            <a:r>
              <a:rPr lang="en-US" kern="0" dirty="0"/>
              <a:t>Ruth</a:t>
            </a:r>
          </a:p>
          <a:p>
            <a:pPr marL="548640" indent="-457200">
              <a:buFont typeface="+mj-lt"/>
              <a:buAutoNum type="arabicPeriod"/>
            </a:pPr>
            <a:r>
              <a:rPr lang="en-US" kern="0" dirty="0"/>
              <a:t>Craig</a:t>
            </a:r>
          </a:p>
          <a:p>
            <a:pPr marL="548640" indent="-457200">
              <a:buFont typeface="+mj-lt"/>
              <a:buAutoNum type="arabicPeriod"/>
            </a:pPr>
            <a:r>
              <a:rPr lang="en-US" kern="0" dirty="0"/>
              <a:t>Parent</a:t>
            </a:r>
          </a:p>
          <a:p>
            <a:pPr marL="548640" indent="-457200">
              <a:buFont typeface="+mj-lt"/>
              <a:buAutoNum type="arabicPeriod"/>
            </a:pPr>
            <a:r>
              <a:rPr lang="en-US" kern="0" dirty="0"/>
              <a:t>Karen</a:t>
            </a:r>
          </a:p>
          <a:p>
            <a:pPr marL="548640" indent="-457200">
              <a:buFont typeface="+mj-lt"/>
              <a:buAutoNum type="arabicPeriod"/>
            </a:pPr>
            <a:r>
              <a:rPr lang="en-US" kern="0" dirty="0"/>
              <a:t>Dan</a:t>
            </a:r>
          </a:p>
          <a:p>
            <a:pPr marL="548640" indent="-457200">
              <a:buFont typeface="+mj-lt"/>
              <a:buAutoNum type="arabicPeriod"/>
            </a:pPr>
            <a:r>
              <a:rPr lang="en-US" kern="0" dirty="0"/>
              <a:t>Barb</a:t>
            </a:r>
          </a:p>
          <a:p>
            <a:pPr marL="548640" indent="-457200">
              <a:buFont typeface="+mj-lt"/>
              <a:buAutoNum type="arabicPeriod"/>
            </a:pPr>
            <a:r>
              <a:rPr lang="en-US" kern="0" dirty="0"/>
              <a:t>Mom</a:t>
            </a:r>
          </a:p>
          <a:p>
            <a:pPr marL="548640" indent="-457200">
              <a:buFont typeface="+mj-lt"/>
              <a:buAutoNum type="arabicPeriod"/>
            </a:pPr>
            <a:r>
              <a:rPr lang="en-US" kern="0" dirty="0"/>
              <a:t>Ruth</a:t>
            </a:r>
          </a:p>
        </p:txBody>
      </p:sp>
      <p:pic>
        <p:nvPicPr>
          <p:cNvPr id="7" name="Picture 6" descr="Reflections/Activities Icon&#10;&#10;This icon indicates the presence of activities or times of reflection.">
            <a:extLst>
              <a:ext uri="{FF2B5EF4-FFF2-40B4-BE49-F238E27FC236}">
                <a16:creationId xmlns:a16="http://schemas.microsoft.com/office/drawing/2014/main" id="{81B130AE-FAD8-4844-8D7D-0BB1AA0EB3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2732" y="5620369"/>
            <a:ext cx="731521" cy="731521"/>
          </a:xfrm>
          <a:prstGeom prst="rect">
            <a:avLst/>
          </a:prstGeom>
        </p:spPr>
      </p:pic>
    </p:spTree>
    <p:extLst>
      <p:ext uri="{BB962C8B-B14F-4D97-AF65-F5344CB8AC3E}">
        <p14:creationId xmlns:p14="http://schemas.microsoft.com/office/powerpoint/2010/main" val="19841194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13570A-7993-46A6-8D6E-455CDA46DC76}"/>
              </a:ext>
            </a:extLst>
          </p:cNvPr>
          <p:cNvSpPr>
            <a:spLocks noGrp="1"/>
          </p:cNvSpPr>
          <p:nvPr>
            <p:ph type="title"/>
          </p:nvPr>
        </p:nvSpPr>
        <p:spPr/>
        <p:txBody>
          <a:bodyPr/>
          <a:lstStyle/>
          <a:p>
            <a:r>
              <a:rPr lang="en-US" dirty="0"/>
              <a:t>Examining Our Social Networks</a:t>
            </a:r>
          </a:p>
        </p:txBody>
      </p:sp>
      <p:pic>
        <p:nvPicPr>
          <p:cNvPr id="5" name="Picture 4" descr="circle showing social links to each name">
            <a:extLst>
              <a:ext uri="{FF2B5EF4-FFF2-40B4-BE49-F238E27FC236}">
                <a16:creationId xmlns:a16="http://schemas.microsoft.com/office/drawing/2014/main" id="{668F6C29-7353-4E06-8340-41273A541954}"/>
              </a:ext>
            </a:extLst>
          </p:cNvPr>
          <p:cNvPicPr>
            <a:picLocks noChangeAspect="1"/>
          </p:cNvPicPr>
          <p:nvPr/>
        </p:nvPicPr>
        <p:blipFill>
          <a:blip r:embed="rId3"/>
          <a:stretch>
            <a:fillRect/>
          </a:stretch>
        </p:blipFill>
        <p:spPr>
          <a:xfrm>
            <a:off x="1983310" y="1640537"/>
            <a:ext cx="5177380" cy="4615799"/>
          </a:xfrm>
          <a:prstGeom prst="rect">
            <a:avLst/>
          </a:prstGeom>
        </p:spPr>
      </p:pic>
      <p:pic>
        <p:nvPicPr>
          <p:cNvPr id="4" name="Picture 3" descr="Reflections/Activities Icon&#10;&#10;This icon indicates the presence of activities or times of reflection.">
            <a:extLst>
              <a:ext uri="{FF2B5EF4-FFF2-40B4-BE49-F238E27FC236}">
                <a16:creationId xmlns:a16="http://schemas.microsoft.com/office/drawing/2014/main" id="{81B130AE-FAD8-4844-8D7D-0BB1AA0EB3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2732" y="5620369"/>
            <a:ext cx="731521" cy="731521"/>
          </a:xfrm>
          <a:prstGeom prst="rect">
            <a:avLst/>
          </a:prstGeom>
        </p:spPr>
      </p:pic>
    </p:spTree>
    <p:extLst>
      <p:ext uri="{BB962C8B-B14F-4D97-AF65-F5344CB8AC3E}">
        <p14:creationId xmlns:p14="http://schemas.microsoft.com/office/powerpoint/2010/main" val="3159434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5AF611-E101-42DC-93A8-C024D8D90A5B}"/>
              </a:ext>
            </a:extLst>
          </p:cNvPr>
          <p:cNvSpPr>
            <a:spLocks noGrp="1"/>
          </p:cNvSpPr>
          <p:nvPr>
            <p:ph type="title"/>
          </p:nvPr>
        </p:nvSpPr>
        <p:spPr/>
        <p:txBody>
          <a:bodyPr/>
          <a:lstStyle/>
          <a:p>
            <a:r>
              <a:rPr lang="en-US" dirty="0"/>
              <a:t>Examining Our Social Networks</a:t>
            </a:r>
          </a:p>
        </p:txBody>
      </p:sp>
      <p:pic>
        <p:nvPicPr>
          <p:cNvPr id="5" name="Picture 4" descr="A graphic showing 2 people's social networks side by side and lines drawn to connections within each person's circle. ">
            <a:extLst>
              <a:ext uri="{FF2B5EF4-FFF2-40B4-BE49-F238E27FC236}">
                <a16:creationId xmlns:a16="http://schemas.microsoft.com/office/drawing/2014/main" id="{AA6F5679-9469-4EF5-857A-F7BB2F6337FD}"/>
              </a:ext>
            </a:extLst>
          </p:cNvPr>
          <p:cNvPicPr>
            <a:picLocks noChangeAspect="1"/>
          </p:cNvPicPr>
          <p:nvPr/>
        </p:nvPicPr>
        <p:blipFill>
          <a:blip r:embed="rId3"/>
          <a:stretch>
            <a:fillRect/>
          </a:stretch>
        </p:blipFill>
        <p:spPr>
          <a:xfrm>
            <a:off x="1697487" y="2632250"/>
            <a:ext cx="5749026" cy="2426418"/>
          </a:xfrm>
          <a:prstGeom prst="rect">
            <a:avLst/>
          </a:prstGeom>
        </p:spPr>
      </p:pic>
      <p:pic>
        <p:nvPicPr>
          <p:cNvPr id="4" name="Picture 3" descr="Reflections/Activities Icon&#10;&#10;This icon indicates the presence of activities or times of reflection.">
            <a:extLst>
              <a:ext uri="{FF2B5EF4-FFF2-40B4-BE49-F238E27FC236}">
                <a16:creationId xmlns:a16="http://schemas.microsoft.com/office/drawing/2014/main" id="{81B130AE-FAD8-4844-8D7D-0BB1AA0EB3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2732" y="5620369"/>
            <a:ext cx="731521" cy="731521"/>
          </a:xfrm>
          <a:prstGeom prst="rect">
            <a:avLst/>
          </a:prstGeom>
        </p:spPr>
      </p:pic>
    </p:spTree>
    <p:extLst>
      <p:ext uri="{BB962C8B-B14F-4D97-AF65-F5344CB8AC3E}">
        <p14:creationId xmlns:p14="http://schemas.microsoft.com/office/powerpoint/2010/main" val="22890250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74E764-A858-4D55-B0F3-41333C31EFAD}"/>
              </a:ext>
            </a:extLst>
          </p:cNvPr>
          <p:cNvSpPr>
            <a:spLocks noGrp="1"/>
          </p:cNvSpPr>
          <p:nvPr>
            <p:ph type="title"/>
          </p:nvPr>
        </p:nvSpPr>
        <p:spPr/>
        <p:txBody>
          <a:bodyPr/>
          <a:lstStyle/>
          <a:p>
            <a:r>
              <a:rPr lang="en-US" sz="4000" dirty="0"/>
              <a:t>Building Efficacy Through Teachers’ Social Networks</a:t>
            </a:r>
          </a:p>
        </p:txBody>
      </p:sp>
      <p:graphicFrame>
        <p:nvGraphicFramePr>
          <p:cNvPr id="4" name="Diagram 3" descr="Mastery experience--successful teaching and problem solving&#10;Vicarious experiences--success of others and observation of mastery teaching&#10;Social persuasion, encouragement and feedback&#10;Affective State, excitement and desire for greater growth.&#10;">
            <a:extLst>
              <a:ext uri="{FF2B5EF4-FFF2-40B4-BE49-F238E27FC236}">
                <a16:creationId xmlns:a16="http://schemas.microsoft.com/office/drawing/2014/main" id="{C4F205AE-E00F-4515-BD0D-3C25C0992ACE}"/>
              </a:ext>
            </a:extLst>
          </p:cNvPr>
          <p:cNvGraphicFramePr/>
          <p:nvPr>
            <p:extLst>
              <p:ext uri="{D42A27DB-BD31-4B8C-83A1-F6EECF244321}">
                <p14:modId xmlns:p14="http://schemas.microsoft.com/office/powerpoint/2010/main" val="2761281090"/>
              </p:ext>
            </p:extLst>
          </p:nvPr>
        </p:nvGraphicFramePr>
        <p:xfrm>
          <a:off x="2691529" y="1957494"/>
          <a:ext cx="376094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78563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0F2768-3C1F-47C6-BAE0-A4CB5BD60D20}"/>
              </a:ext>
            </a:extLst>
          </p:cNvPr>
          <p:cNvSpPr>
            <a:spLocks noGrp="1"/>
          </p:cNvSpPr>
          <p:nvPr>
            <p:ph type="title"/>
          </p:nvPr>
        </p:nvSpPr>
        <p:spPr/>
        <p:txBody>
          <a:bodyPr/>
          <a:lstStyle/>
          <a:p>
            <a:r>
              <a:rPr lang="en-US" sz="4000" dirty="0"/>
              <a:t>School Leaders as the Architects</a:t>
            </a:r>
            <a:br>
              <a:rPr lang="en-US" sz="4000" dirty="0"/>
            </a:br>
            <a:r>
              <a:rPr lang="en-US" sz="4000" dirty="0"/>
              <a:t> of Social Networks </a:t>
            </a:r>
          </a:p>
        </p:txBody>
      </p:sp>
    </p:spTree>
    <p:extLst>
      <p:ext uri="{BB962C8B-B14F-4D97-AF65-F5344CB8AC3E}">
        <p14:creationId xmlns:p14="http://schemas.microsoft.com/office/powerpoint/2010/main" val="32503263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78622F-C55F-4A04-AA45-DA1109917398}"/>
              </a:ext>
            </a:extLst>
          </p:cNvPr>
          <p:cNvSpPr>
            <a:spLocks noGrp="1"/>
          </p:cNvSpPr>
          <p:nvPr>
            <p:ph type="title"/>
          </p:nvPr>
        </p:nvSpPr>
        <p:spPr/>
        <p:txBody>
          <a:bodyPr/>
          <a:lstStyle/>
          <a:p>
            <a:r>
              <a:rPr lang="en-US" sz="3600" dirty="0"/>
              <a:t>Schools with Dense Social Networks have Higher Levels of CTE</a:t>
            </a:r>
          </a:p>
        </p:txBody>
      </p:sp>
      <p:sp>
        <p:nvSpPr>
          <p:cNvPr id="2" name="Text Placeholder 1">
            <a:extLst>
              <a:ext uri="{FF2B5EF4-FFF2-40B4-BE49-F238E27FC236}">
                <a16:creationId xmlns:a16="http://schemas.microsoft.com/office/drawing/2014/main" id="{0EBCD34E-6B66-4A18-8E23-087A44905F3A}"/>
              </a:ext>
            </a:extLst>
          </p:cNvPr>
          <p:cNvSpPr>
            <a:spLocks noGrp="1"/>
          </p:cNvSpPr>
          <p:nvPr>
            <p:ph type="body" idx="1"/>
          </p:nvPr>
        </p:nvSpPr>
        <p:spPr/>
        <p:txBody>
          <a:bodyPr/>
          <a:lstStyle/>
          <a:p>
            <a:pPr marL="91440" indent="0">
              <a:buNone/>
            </a:pPr>
            <a:r>
              <a:rPr lang="en-US" dirty="0"/>
              <a:t>Dense Social Networks</a:t>
            </a:r>
          </a:p>
          <a:p>
            <a:r>
              <a:rPr lang="en-US" dirty="0"/>
              <a:t>Provide more opportunities for teachers to turn to colleagues for advice regarding instruction</a:t>
            </a:r>
          </a:p>
          <a:p>
            <a:r>
              <a:rPr lang="en-US" dirty="0"/>
              <a:t>Facilitate quicker and more efficient sharing of resources and knowledge</a:t>
            </a:r>
          </a:p>
          <a:p>
            <a:r>
              <a:rPr lang="en-US" dirty="0"/>
              <a:t>Provide more opportunities for verbal persuasion and vicarious experience</a:t>
            </a:r>
          </a:p>
          <a:p>
            <a:endParaRPr lang="en-US" dirty="0"/>
          </a:p>
        </p:txBody>
      </p:sp>
      <p:sp>
        <p:nvSpPr>
          <p:cNvPr id="4" name="Citation">
            <a:extLst>
              <a:ext uri="{FF2B5EF4-FFF2-40B4-BE49-F238E27FC236}">
                <a16:creationId xmlns:a16="http://schemas.microsoft.com/office/drawing/2014/main" id="{DD064641-F23E-476C-9D18-B4247667A852}"/>
              </a:ext>
            </a:extLst>
          </p:cNvPr>
          <p:cNvSpPr txBox="1"/>
          <p:nvPr/>
        </p:nvSpPr>
        <p:spPr>
          <a:xfrm>
            <a:off x="6315740" y="6503246"/>
            <a:ext cx="2731614" cy="254044"/>
          </a:xfrm>
          <a:prstGeom prst="rect">
            <a:avLst/>
          </a:prstGeom>
          <a:noFill/>
        </p:spPr>
        <p:txBody>
          <a:bodyPr wrap="square" rtlCol="0">
            <a:spAutoFit/>
          </a:bodyPr>
          <a:lstStyle/>
          <a:p>
            <a:pPr algn="r"/>
            <a:r>
              <a:rPr lang="en-US" sz="1051" dirty="0"/>
              <a:t>(</a:t>
            </a:r>
            <a:r>
              <a:rPr lang="en-US" sz="1051" dirty="0" err="1"/>
              <a:t>Berebitsky</a:t>
            </a:r>
            <a:r>
              <a:rPr lang="en-US" sz="1051" dirty="0"/>
              <a:t> &amp; </a:t>
            </a:r>
            <a:r>
              <a:rPr lang="en-US" sz="1051" dirty="0" err="1"/>
              <a:t>Salloum</a:t>
            </a:r>
            <a:r>
              <a:rPr lang="en-US" sz="1051" dirty="0"/>
              <a:t>, 2017)</a:t>
            </a:r>
          </a:p>
        </p:txBody>
      </p:sp>
    </p:spTree>
    <p:extLst>
      <p:ext uri="{BB962C8B-B14F-4D97-AF65-F5344CB8AC3E}">
        <p14:creationId xmlns:p14="http://schemas.microsoft.com/office/powerpoint/2010/main" val="1221916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42AE6E-AF35-4956-9765-E1F6546BD965}"/>
              </a:ext>
            </a:extLst>
          </p:cNvPr>
          <p:cNvSpPr>
            <a:spLocks noGrp="1"/>
          </p:cNvSpPr>
          <p:nvPr>
            <p:ph type="title"/>
          </p:nvPr>
        </p:nvSpPr>
        <p:spPr/>
        <p:txBody>
          <a:bodyPr/>
          <a:lstStyle/>
          <a:p>
            <a:r>
              <a:rPr lang="en-US" sz="4000" dirty="0"/>
              <a:t>Hidden Slide # 5</a:t>
            </a:r>
            <a:br>
              <a:rPr lang="en-US" sz="4000" dirty="0"/>
            </a:br>
            <a:r>
              <a:rPr lang="en-US" sz="4000" dirty="0"/>
              <a:t>CTE Key Terms</a:t>
            </a:r>
          </a:p>
        </p:txBody>
      </p:sp>
      <p:sp>
        <p:nvSpPr>
          <p:cNvPr id="2" name="Text Placeholder 1">
            <a:extLst>
              <a:ext uri="{FF2B5EF4-FFF2-40B4-BE49-F238E27FC236}">
                <a16:creationId xmlns:a16="http://schemas.microsoft.com/office/drawing/2014/main" id="{26DE4617-87DD-47C8-BB4D-4A8C02E6FACD}"/>
              </a:ext>
            </a:extLst>
          </p:cNvPr>
          <p:cNvSpPr>
            <a:spLocks noGrp="1"/>
          </p:cNvSpPr>
          <p:nvPr>
            <p:ph type="body" idx="1"/>
          </p:nvPr>
        </p:nvSpPr>
        <p:spPr/>
        <p:txBody>
          <a:bodyPr>
            <a:noAutofit/>
          </a:bodyPr>
          <a:lstStyle/>
          <a:p>
            <a:pPr marL="457200" indent="-365760">
              <a:spcBef>
                <a:spcPts val="600"/>
              </a:spcBef>
            </a:pPr>
            <a:r>
              <a:rPr lang="en-US" sz="1800" b="1" dirty="0"/>
              <a:t>Collective Teacher Efficacy (CTE) </a:t>
            </a:r>
            <a:r>
              <a:rPr lang="en-US" sz="1800" dirty="0"/>
              <a:t>is a perception of teachers in a school that the efforts of the faculty as a whole will have a positive effect on students.</a:t>
            </a:r>
          </a:p>
          <a:p>
            <a:pPr marL="457200" indent="-365760">
              <a:spcBef>
                <a:spcPts val="600"/>
              </a:spcBef>
            </a:pPr>
            <a:r>
              <a:rPr lang="en-US" sz="1800" b="1" dirty="0"/>
              <a:t>Efficacy</a:t>
            </a:r>
            <a:r>
              <a:rPr lang="en-US" sz="1800" dirty="0"/>
              <a:t> is a capacity for producing a desired result or effect.</a:t>
            </a:r>
          </a:p>
          <a:p>
            <a:pPr marL="457200" indent="-365760">
              <a:spcBef>
                <a:spcPts val="600"/>
              </a:spcBef>
            </a:pPr>
            <a:r>
              <a:rPr lang="en-US" sz="1800" b="1" dirty="0"/>
              <a:t>Self-Efficacy</a:t>
            </a:r>
            <a:r>
              <a:rPr lang="en-US" sz="1800" dirty="0"/>
              <a:t> is an individual's belief in his or her capacity to execute behaviors necessary to produce specific performance and goal attainment.</a:t>
            </a:r>
          </a:p>
          <a:p>
            <a:pPr marL="457200" indent="-365760">
              <a:spcBef>
                <a:spcPts val="600"/>
              </a:spcBef>
            </a:pPr>
            <a:r>
              <a:rPr lang="en-US" sz="1800" b="1" dirty="0"/>
              <a:t>Teacher Efficacy </a:t>
            </a:r>
            <a:r>
              <a:rPr lang="en-US" sz="1800" dirty="0"/>
              <a:t>is one’s confidence in his/her ability to promote students’ learning. </a:t>
            </a:r>
          </a:p>
          <a:p>
            <a:pPr marL="457200" indent="-365760">
              <a:spcBef>
                <a:spcPts val="600"/>
              </a:spcBef>
            </a:pPr>
            <a:r>
              <a:rPr lang="en-US" sz="1800" b="1" dirty="0"/>
              <a:t>Collective Efficacy </a:t>
            </a:r>
            <a:r>
              <a:rPr lang="en-US" sz="1800" dirty="0"/>
              <a:t>is a group’s shared belief in its combined capabilities to attain their goals and accomplish desired tasks.</a:t>
            </a:r>
          </a:p>
          <a:p>
            <a:pPr marL="457200" indent="-365760">
              <a:spcBef>
                <a:spcPts val="600"/>
              </a:spcBef>
            </a:pPr>
            <a:r>
              <a:rPr lang="en-US" sz="1800" b="1" dirty="0"/>
              <a:t>Mastery Experience </a:t>
            </a:r>
            <a:r>
              <a:rPr lang="en-US" sz="1800" dirty="0"/>
              <a:t>is when you experience success firsthand. It requires experience in overcoming obstacles through perseverant effort. </a:t>
            </a:r>
          </a:p>
          <a:p>
            <a:pPr marL="457200" indent="-365760">
              <a:spcBef>
                <a:spcPts val="600"/>
              </a:spcBef>
            </a:pPr>
            <a:r>
              <a:rPr lang="en-US" sz="1800" b="1" dirty="0"/>
              <a:t>Vicarious Experience </a:t>
            </a:r>
            <a:r>
              <a:rPr lang="en-US" sz="1800" dirty="0"/>
              <a:t>is seeing people similar to oneself succeed.</a:t>
            </a:r>
          </a:p>
          <a:p>
            <a:endParaRPr lang="en-US" dirty="0"/>
          </a:p>
        </p:txBody>
      </p:sp>
    </p:spTree>
    <p:extLst>
      <p:ext uri="{BB962C8B-B14F-4D97-AF65-F5344CB8AC3E}">
        <p14:creationId xmlns:p14="http://schemas.microsoft.com/office/powerpoint/2010/main" val="12733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366F-8A56-460C-BED0-96DFF8AF39F2}"/>
              </a:ext>
            </a:extLst>
          </p:cNvPr>
          <p:cNvSpPr>
            <a:spLocks noGrp="1"/>
          </p:cNvSpPr>
          <p:nvPr>
            <p:ph type="title"/>
          </p:nvPr>
        </p:nvSpPr>
        <p:spPr/>
        <p:txBody>
          <a:bodyPr/>
          <a:lstStyle/>
          <a:p>
            <a:r>
              <a:rPr lang="en-US" dirty="0"/>
              <a:t>Building Networks</a:t>
            </a:r>
          </a:p>
        </p:txBody>
      </p:sp>
      <p:sp>
        <p:nvSpPr>
          <p:cNvPr id="2" name="Text Placeholder 1">
            <a:extLst>
              <a:ext uri="{FF2B5EF4-FFF2-40B4-BE49-F238E27FC236}">
                <a16:creationId xmlns:a16="http://schemas.microsoft.com/office/drawing/2014/main" id="{91D24706-A8AD-4672-A792-D9B963A79F85}"/>
              </a:ext>
            </a:extLst>
          </p:cNvPr>
          <p:cNvSpPr>
            <a:spLocks noGrp="1"/>
          </p:cNvSpPr>
          <p:nvPr>
            <p:ph type="body" idx="1"/>
          </p:nvPr>
        </p:nvSpPr>
        <p:spPr/>
        <p:txBody>
          <a:bodyPr/>
          <a:lstStyle/>
          <a:p>
            <a:r>
              <a:rPr lang="en-US" dirty="0"/>
              <a:t>Determine which people or groups are isolated and identify ways to encourage greater interactions with those who are committed to the school culture. </a:t>
            </a:r>
          </a:p>
          <a:p>
            <a:r>
              <a:rPr lang="en-US" dirty="0"/>
              <a:t>Are there policies or practices in the school that support or hinder the building of networks?</a:t>
            </a:r>
          </a:p>
          <a:p>
            <a:r>
              <a:rPr lang="en-US" dirty="0"/>
              <a:t>Can technology be used more effectively to build networks? </a:t>
            </a:r>
          </a:p>
          <a:p>
            <a:endParaRPr lang="en-US" dirty="0"/>
          </a:p>
          <a:p>
            <a:endParaRPr lang="en-US" dirty="0"/>
          </a:p>
        </p:txBody>
      </p:sp>
    </p:spTree>
    <p:extLst>
      <p:ext uri="{BB962C8B-B14F-4D97-AF65-F5344CB8AC3E}">
        <p14:creationId xmlns:p14="http://schemas.microsoft.com/office/powerpoint/2010/main" val="1646164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4AF38B-DA76-4889-B002-FFB2A22A231F}"/>
              </a:ext>
            </a:extLst>
          </p:cNvPr>
          <p:cNvSpPr>
            <a:spLocks noGrp="1"/>
          </p:cNvSpPr>
          <p:nvPr>
            <p:ph type="title"/>
          </p:nvPr>
        </p:nvSpPr>
        <p:spPr/>
        <p:txBody>
          <a:bodyPr/>
          <a:lstStyle/>
          <a:p>
            <a:r>
              <a:rPr lang="en-US" sz="4000" dirty="0"/>
              <a:t>Social Networks and collaboration that build CTE look like…</a:t>
            </a:r>
          </a:p>
        </p:txBody>
      </p:sp>
      <p:sp>
        <p:nvSpPr>
          <p:cNvPr id="2" name="Text Placeholder 1">
            <a:extLst>
              <a:ext uri="{FF2B5EF4-FFF2-40B4-BE49-F238E27FC236}">
                <a16:creationId xmlns:a16="http://schemas.microsoft.com/office/drawing/2014/main" id="{78CBF395-9BCD-478B-A009-F63B5F30B980}"/>
              </a:ext>
            </a:extLst>
          </p:cNvPr>
          <p:cNvSpPr>
            <a:spLocks noGrp="1"/>
          </p:cNvSpPr>
          <p:nvPr>
            <p:ph type="body" idx="1"/>
          </p:nvPr>
        </p:nvSpPr>
        <p:spPr/>
        <p:txBody>
          <a:bodyPr>
            <a:normAutofit fontScale="92500" lnSpcReduction="10000"/>
          </a:bodyPr>
          <a:lstStyle/>
          <a:p>
            <a:r>
              <a:rPr lang="en-US" dirty="0"/>
              <a:t>A variety of organizational structures (e.g. teams, committees, professional development opportunities) available for staff participation</a:t>
            </a:r>
          </a:p>
          <a:p>
            <a:r>
              <a:rPr lang="en-US" dirty="0"/>
              <a:t>Membership in groups is linear rather than all groups being hierarchical</a:t>
            </a:r>
          </a:p>
          <a:p>
            <a:r>
              <a:rPr lang="en-US" dirty="0"/>
              <a:t>Teachers sharing knowledge and ideas freely and with a variety of colleagues</a:t>
            </a:r>
          </a:p>
          <a:p>
            <a:r>
              <a:rPr lang="en-US" dirty="0"/>
              <a:t>Teachers having the opportunity to talk to other colleagues every day</a:t>
            </a:r>
          </a:p>
          <a:p>
            <a:r>
              <a:rPr lang="en-US" dirty="0"/>
              <a:t>Teachers having multiple, safe avenues for giving and receiving advice and feedback</a:t>
            </a:r>
          </a:p>
        </p:txBody>
      </p:sp>
    </p:spTree>
    <p:extLst>
      <p:ext uri="{BB962C8B-B14F-4D97-AF65-F5344CB8AC3E}">
        <p14:creationId xmlns:p14="http://schemas.microsoft.com/office/powerpoint/2010/main" val="33735254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A0DD7E-0B31-425F-B3FE-B2670B7D5891}"/>
              </a:ext>
            </a:extLst>
          </p:cNvPr>
          <p:cNvSpPr>
            <a:spLocks noGrp="1"/>
          </p:cNvSpPr>
          <p:nvPr>
            <p:ph type="title"/>
          </p:nvPr>
        </p:nvSpPr>
        <p:spPr/>
        <p:txBody>
          <a:bodyPr/>
          <a:lstStyle/>
          <a:p>
            <a:r>
              <a:rPr lang="en-US" dirty="0">
                <a:ea typeface="Questrial"/>
                <a:cs typeface="Questrial"/>
              </a:rPr>
              <a:t>Next Steps: CTE Action = Results</a:t>
            </a:r>
            <a:endParaRPr lang="en-US" dirty="0"/>
          </a:p>
        </p:txBody>
      </p:sp>
      <p:pic>
        <p:nvPicPr>
          <p:cNvPr id="9" name="Google Shape;928;p119" descr="image of Next Steps Actions=results handout">
            <a:extLst>
              <a:ext uri="{FF2B5EF4-FFF2-40B4-BE49-F238E27FC236}">
                <a16:creationId xmlns:a16="http://schemas.microsoft.com/office/drawing/2014/main" id="{85F8B421-378A-47A9-982A-DE02FB1DDEB8}"/>
              </a:ext>
              <a:ext uri="{C183D7F6-B498-43B3-948B-1728B52AA6E4}">
                <adec:decorative xmlns:adec="http://schemas.microsoft.com/office/drawing/2017/decorative" val="0"/>
              </a:ext>
            </a:extLst>
          </p:cNvPr>
          <p:cNvPicPr preferRelativeResize="0"/>
          <p:nvPr/>
        </p:nvPicPr>
        <p:blipFill>
          <a:blip r:embed="rId3"/>
          <a:stretch>
            <a:fillRect/>
          </a:stretch>
        </p:blipFill>
        <p:spPr>
          <a:xfrm>
            <a:off x="2544461" y="1533221"/>
            <a:ext cx="4055077" cy="3133469"/>
          </a:xfrm>
          <a:prstGeom prst="rect">
            <a:avLst/>
          </a:prstGeom>
          <a:ln>
            <a:noFill/>
          </a:ln>
          <a:effectLst>
            <a:outerShdw blurRad="292100" dist="139700" dir="2700000" algn="tl" rotWithShape="0">
              <a:srgbClr val="333333">
                <a:alpha val="65000"/>
              </a:srgbClr>
            </a:outerShdw>
          </a:effectLst>
        </p:spPr>
      </p:pic>
      <p:sp>
        <p:nvSpPr>
          <p:cNvPr id="5" name="Text Placeholder 1">
            <a:extLst>
              <a:ext uri="{FF2B5EF4-FFF2-40B4-BE49-F238E27FC236}">
                <a16:creationId xmlns:a16="http://schemas.microsoft.com/office/drawing/2014/main" id="{D64C8206-0F7A-4E5A-8387-2EED490C5F39}"/>
              </a:ext>
            </a:extLst>
          </p:cNvPr>
          <p:cNvSpPr>
            <a:spLocks noGrp="1"/>
          </p:cNvSpPr>
          <p:nvPr>
            <p:ph type="body" idx="1"/>
          </p:nvPr>
        </p:nvSpPr>
        <p:spPr>
          <a:xfrm>
            <a:off x="457200" y="4631821"/>
            <a:ext cx="8229600" cy="888762"/>
          </a:xfrm>
          <a:solidFill>
            <a:schemeClr val="accent1">
              <a:lumMod val="20000"/>
              <a:lumOff val="80000"/>
            </a:schemeClr>
          </a:solidFill>
        </p:spPr>
        <p:txBody>
          <a:bodyPr>
            <a:normAutofit/>
          </a:bodyPr>
          <a:lstStyle/>
          <a:p>
            <a:pPr marL="152401" indent="0" algn="ctr">
              <a:buNone/>
            </a:pPr>
            <a:r>
              <a:rPr lang="en-US" sz="2000" dirty="0"/>
              <a:t>What are social networks like in my school?</a:t>
            </a:r>
          </a:p>
          <a:p>
            <a:pPr marL="152401" indent="0" algn="ctr">
              <a:buNone/>
            </a:pPr>
            <a:r>
              <a:rPr lang="en-US" sz="2000" dirty="0"/>
              <a:t>What are actionable steps I can take to build social networks?</a:t>
            </a:r>
          </a:p>
          <a:p>
            <a:pPr marL="152401" indent="0" algn="ctr">
              <a:buNone/>
            </a:pPr>
            <a:endParaRPr lang="en-US" sz="2000" dirty="0"/>
          </a:p>
        </p:txBody>
      </p:sp>
      <p:pic>
        <p:nvPicPr>
          <p:cNvPr id="6" name="Picture 5" descr="This icon indicates there is further information found in the Handout packet." title="Document Icon">
            <a:extLst>
              <a:ext uri="{FF2B5EF4-FFF2-40B4-BE49-F238E27FC236}">
                <a16:creationId xmlns:a16="http://schemas.microsoft.com/office/drawing/2014/main" id="{14D53E22-B28B-4103-B2BE-612F14C11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7" name="Picture 6" descr="Reflections/Activities Icon&#10;&#10;This icon indicates the presence of activities or times of reflection.">
            <a:extLst>
              <a:ext uri="{FF2B5EF4-FFF2-40B4-BE49-F238E27FC236}">
                <a16:creationId xmlns:a16="http://schemas.microsoft.com/office/drawing/2014/main" id="{2D460082-29DC-453B-8B7D-656822BBDC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1932450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01"/>
          <p:cNvSpPr txBox="1">
            <a:spLocks noGrp="1"/>
          </p:cNvSpPr>
          <p:nvPr>
            <p:ph type="title"/>
          </p:nvPr>
        </p:nvSpPr>
        <p:spPr>
          <a:xfrm>
            <a:off x="416560" y="556657"/>
            <a:ext cx="8229600" cy="822825"/>
          </a:xfrm>
          <a:prstGeom prst="rect">
            <a:avLst/>
          </a:prstGeom>
        </p:spPr>
        <p:txBody>
          <a:bodyPr spcFirstLastPara="1" wrap="square" lIns="68569" tIns="68569" rIns="68569" bIns="68569" anchor="ctr" anchorCtr="0">
            <a:noAutofit/>
          </a:bodyPr>
          <a:lstStyle/>
          <a:p>
            <a:r>
              <a:rPr lang="en-US" dirty="0"/>
              <a:t>Practice Profile </a:t>
            </a:r>
            <a:endParaRPr dirty="0"/>
          </a:p>
        </p:txBody>
      </p:sp>
      <p:pic>
        <p:nvPicPr>
          <p:cNvPr id="5" name="Picture 4">
            <a:extLst>
              <a:ext uri="{FF2B5EF4-FFF2-40B4-BE49-F238E27FC236}">
                <a16:creationId xmlns:a16="http://schemas.microsoft.com/office/drawing/2014/main" id="{BEBB6602-5BF2-974E-9819-1C3C24EB9013}"/>
              </a:ext>
            </a:extLst>
          </p:cNvPr>
          <p:cNvPicPr>
            <a:picLocks noChangeAspect="1"/>
          </p:cNvPicPr>
          <p:nvPr/>
        </p:nvPicPr>
        <p:blipFill>
          <a:blip r:embed="rId3"/>
          <a:srcRect/>
          <a:stretch/>
        </p:blipFill>
        <p:spPr>
          <a:xfrm>
            <a:off x="1287090" y="1596571"/>
            <a:ext cx="7087653" cy="4766047"/>
          </a:xfrm>
          <a:prstGeom prst="rect">
            <a:avLst/>
          </a:prstGeom>
        </p:spPr>
      </p:pic>
      <p:pic>
        <p:nvPicPr>
          <p:cNvPr id="6" name="Picture 5" descr="Indicates Handouts&#10;" title="Folder Icon ">
            <a:extLst>
              <a:ext uri="{FF2B5EF4-FFF2-40B4-BE49-F238E27FC236}">
                <a16:creationId xmlns:a16="http://schemas.microsoft.com/office/drawing/2014/main" id="{03962FE8-AA80-490C-B03C-CDD8D24AE2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102"/>
          <p:cNvSpPr txBox="1">
            <a:spLocks noGrp="1"/>
          </p:cNvSpPr>
          <p:nvPr>
            <p:ph type="title"/>
          </p:nvPr>
        </p:nvSpPr>
        <p:spPr>
          <a:prstGeom prst="rect">
            <a:avLst/>
          </a:prstGeom>
        </p:spPr>
        <p:txBody>
          <a:bodyPr spcFirstLastPara="1" wrap="square" lIns="68569" tIns="68569" rIns="68569" bIns="68569" anchor="ctr" anchorCtr="0">
            <a:noAutofit/>
          </a:bodyPr>
          <a:lstStyle/>
          <a:p>
            <a:r>
              <a:rPr lang="en-US"/>
              <a:t>Where Do We go From Here?</a:t>
            </a:r>
            <a:endParaRPr/>
          </a:p>
        </p:txBody>
      </p:sp>
      <p:pic>
        <p:nvPicPr>
          <p:cNvPr id="7" name="Picture 6">
            <a:extLst>
              <a:ext uri="{FF2B5EF4-FFF2-40B4-BE49-F238E27FC236}">
                <a16:creationId xmlns:a16="http://schemas.microsoft.com/office/drawing/2014/main" id="{3BAE0B1F-33D2-9342-A94E-3CE6224DF762}"/>
              </a:ext>
            </a:extLst>
          </p:cNvPr>
          <p:cNvPicPr>
            <a:picLocks noChangeAspect="1"/>
          </p:cNvPicPr>
          <p:nvPr/>
        </p:nvPicPr>
        <p:blipFill>
          <a:blip r:embed="rId3"/>
          <a:stretch>
            <a:fillRect/>
          </a:stretch>
        </p:blipFill>
        <p:spPr>
          <a:xfrm>
            <a:off x="3569168" y="2131218"/>
            <a:ext cx="2990093" cy="3869532"/>
          </a:xfrm>
          <a:prstGeom prst="rect">
            <a:avLst/>
          </a:prstGeom>
        </p:spPr>
      </p:pic>
      <p:pic>
        <p:nvPicPr>
          <p:cNvPr id="8" name="Picture 7" descr="Indicates Handouts&#10;" title="Folder Icon ">
            <a:extLst>
              <a:ext uri="{FF2B5EF4-FFF2-40B4-BE49-F238E27FC236}">
                <a16:creationId xmlns:a16="http://schemas.microsoft.com/office/drawing/2014/main" id="{409F84B2-E094-421A-8869-38F676CFE3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pic>
        <p:nvPicPr>
          <p:cNvPr id="10" name="Picture 9" descr="Reflections/Activities Icon&#10;&#10;This icon indicates the presence of activities or times of reflection.">
            <a:extLst>
              <a:ext uri="{FF2B5EF4-FFF2-40B4-BE49-F238E27FC236}">
                <a16:creationId xmlns:a16="http://schemas.microsoft.com/office/drawing/2014/main" id="{5FB73FA9-4952-403B-A7AD-AF46E83B33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7687" y="5614416"/>
            <a:ext cx="731520" cy="731520"/>
          </a:xfrm>
          <a:prstGeom prst="rect">
            <a:avLst/>
          </a:prstGeom>
        </p:spPr>
      </p:pic>
      <p:pic>
        <p:nvPicPr>
          <p:cNvPr id="3" name="Picture 2" descr="image of CTE decision tree handout. ">
            <a:extLst>
              <a:ext uri="{FF2B5EF4-FFF2-40B4-BE49-F238E27FC236}">
                <a16:creationId xmlns:a16="http://schemas.microsoft.com/office/drawing/2014/main" id="{6055E955-C7A5-DB48-905C-83424D78BA9C}"/>
              </a:ext>
            </a:extLst>
          </p:cNvPr>
          <p:cNvPicPr>
            <a:picLocks noChangeAspect="1"/>
          </p:cNvPicPr>
          <p:nvPr/>
        </p:nvPicPr>
        <p:blipFill>
          <a:blip r:embed="rId6"/>
          <a:stretch>
            <a:fillRect/>
          </a:stretch>
        </p:blipFill>
        <p:spPr>
          <a:xfrm>
            <a:off x="823602" y="1330948"/>
            <a:ext cx="6564085" cy="5470071"/>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0C90DD-251D-4D95-A0B8-990910FEE74B}"/>
              </a:ext>
            </a:extLst>
          </p:cNvPr>
          <p:cNvSpPr>
            <a:spLocks noGrp="1"/>
          </p:cNvSpPr>
          <p:nvPr>
            <p:ph type="title"/>
          </p:nvPr>
        </p:nvSpPr>
        <p:spPr/>
        <p:txBody>
          <a:bodyPr/>
          <a:lstStyle/>
          <a:p>
            <a:r>
              <a:rPr lang="en-US" dirty="0"/>
              <a:t>Where Do We go From Here?</a:t>
            </a:r>
          </a:p>
        </p:txBody>
      </p:sp>
      <p:pic>
        <p:nvPicPr>
          <p:cNvPr id="4" name="Picture 3" descr="image of CTE planning reflection question handout">
            <a:extLst>
              <a:ext uri="{FF2B5EF4-FFF2-40B4-BE49-F238E27FC236}">
                <a16:creationId xmlns:a16="http://schemas.microsoft.com/office/drawing/2014/main" id="{A39A4905-2D62-480D-91BA-CE8FBF9EECD4}"/>
              </a:ext>
            </a:extLst>
          </p:cNvPr>
          <p:cNvPicPr>
            <a:picLocks noChangeAspect="1"/>
          </p:cNvPicPr>
          <p:nvPr/>
        </p:nvPicPr>
        <p:blipFill>
          <a:blip r:embed="rId3"/>
          <a:stretch>
            <a:fillRect/>
          </a:stretch>
        </p:blipFill>
        <p:spPr>
          <a:xfrm>
            <a:off x="2940064" y="1653163"/>
            <a:ext cx="3556998" cy="4603173"/>
          </a:xfrm>
          <a:prstGeom prst="rect">
            <a:avLst/>
          </a:prstGeom>
          <a:ln>
            <a:solidFill>
              <a:schemeClr val="accent2"/>
            </a:solidFill>
          </a:ln>
        </p:spPr>
      </p:pic>
      <p:pic>
        <p:nvPicPr>
          <p:cNvPr id="5" name="Picture 4" descr="This icon indicates there is further information found in the Handout packet." title="Document Icon">
            <a:extLst>
              <a:ext uri="{FF2B5EF4-FFF2-40B4-BE49-F238E27FC236}">
                <a16:creationId xmlns:a16="http://schemas.microsoft.com/office/drawing/2014/main" id="{DFC0D2C5-9553-491A-B4FD-77988A92F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780" y="5620369"/>
            <a:ext cx="728473" cy="731521"/>
          </a:xfrm>
          <a:prstGeom prst="rect">
            <a:avLst/>
          </a:prstGeom>
        </p:spPr>
      </p:pic>
      <p:pic>
        <p:nvPicPr>
          <p:cNvPr id="6" name="Picture 5" descr="Reflections/Activities Icon&#10;&#10;This icon indicates the presence of activities or times of reflection.">
            <a:extLst>
              <a:ext uri="{FF2B5EF4-FFF2-40B4-BE49-F238E27FC236}">
                <a16:creationId xmlns:a16="http://schemas.microsoft.com/office/drawing/2014/main" id="{89A206C6-5B3C-4395-A4C8-7C78D39E9E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8332" y="5620369"/>
            <a:ext cx="731521" cy="731521"/>
          </a:xfrm>
          <a:prstGeom prst="rect">
            <a:avLst/>
          </a:prstGeom>
        </p:spPr>
      </p:pic>
    </p:spTree>
    <p:extLst>
      <p:ext uri="{BB962C8B-B14F-4D97-AF65-F5344CB8AC3E}">
        <p14:creationId xmlns:p14="http://schemas.microsoft.com/office/powerpoint/2010/main" val="2645368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A363F8-EE67-426E-9D2D-1858EECB2BCF}"/>
              </a:ext>
            </a:extLst>
          </p:cNvPr>
          <p:cNvSpPr>
            <a:spLocks noGrp="1"/>
          </p:cNvSpPr>
          <p:nvPr>
            <p:ph type="body" idx="1"/>
          </p:nvPr>
        </p:nvSpPr>
        <p:spPr/>
        <p:txBody>
          <a:bodyPr wrap="square">
            <a:noAutofit/>
          </a:bodyPr>
          <a:lstStyle/>
          <a:p>
            <a:pPr indent="-257156">
              <a:buNone/>
            </a:pPr>
            <a:r>
              <a:rPr lang="en-US" sz="1400" dirty="0">
                <a:latin typeface="Calibri" panose="020F0502020204030204" pitchFamily="34" charset="0"/>
                <a:ea typeface="Calibri"/>
                <a:cs typeface="Calibri" panose="020F0502020204030204" pitchFamily="34" charset="0"/>
                <a:sym typeface="Calibri"/>
              </a:rPr>
              <a:t>Adams, C. M., Forsyth, P. B. (2006). Proximate sources of collective teacher efficacy. </a:t>
            </a:r>
            <a:r>
              <a:rPr lang="en-US" sz="1400" i="1" dirty="0">
                <a:latin typeface="Calibri" panose="020F0502020204030204" pitchFamily="34" charset="0"/>
                <a:ea typeface="Calibri"/>
                <a:cs typeface="Calibri" panose="020F0502020204030204" pitchFamily="34" charset="0"/>
                <a:sym typeface="Calibri"/>
              </a:rPr>
              <a:t>Journal of Educational Administration,</a:t>
            </a:r>
            <a:r>
              <a:rPr lang="en-US" sz="1400" dirty="0">
                <a:latin typeface="Calibri" panose="020F0502020204030204" pitchFamily="34" charset="0"/>
                <a:ea typeface="Calibri"/>
                <a:cs typeface="Calibri" panose="020F0502020204030204" pitchFamily="34" charset="0"/>
                <a:sym typeface="Calibri"/>
              </a:rPr>
              <a:t> </a:t>
            </a:r>
            <a:r>
              <a:rPr lang="en-US" sz="1400" i="1" dirty="0">
                <a:latin typeface="Calibri" panose="020F0502020204030204" pitchFamily="34" charset="0"/>
                <a:ea typeface="Calibri"/>
                <a:cs typeface="Calibri" panose="020F0502020204030204" pitchFamily="34" charset="0"/>
                <a:sym typeface="Calibri"/>
              </a:rPr>
              <a:t>44</a:t>
            </a:r>
            <a:r>
              <a:rPr lang="en-US" sz="1400" dirty="0">
                <a:latin typeface="Calibri" panose="020F0502020204030204" pitchFamily="34" charset="0"/>
                <a:ea typeface="Calibri"/>
                <a:cs typeface="Calibri" panose="020F0502020204030204" pitchFamily="34" charset="0"/>
                <a:sym typeface="Calibri"/>
              </a:rPr>
              <a:t>(6), 625-642.</a:t>
            </a:r>
          </a:p>
          <a:p>
            <a:pPr indent="-257156">
              <a:buNone/>
            </a:pPr>
            <a:r>
              <a:rPr lang="en-US" sz="1400" dirty="0">
                <a:latin typeface="Calibri" panose="020F0502020204030204" pitchFamily="34" charset="0"/>
                <a:ea typeface="Calibri"/>
                <a:cs typeface="Calibri" panose="020F0502020204030204" pitchFamily="34" charset="0"/>
                <a:sym typeface="Calibri"/>
              </a:rPr>
              <a:t>Bandura, A. (1986). The explanatory and predictive scope of self-efficacy theory. </a:t>
            </a:r>
            <a:r>
              <a:rPr lang="en-US" sz="1400" i="1" dirty="0">
                <a:latin typeface="Calibri" panose="020F0502020204030204" pitchFamily="34" charset="0"/>
                <a:ea typeface="Calibri"/>
                <a:cs typeface="Calibri" panose="020F0502020204030204" pitchFamily="34" charset="0"/>
                <a:sym typeface="Calibri"/>
              </a:rPr>
              <a:t>Journal of Social and Clinical Psychology, Special Issue: Self-Efficacy Theory in Contemporary Psychology, 4</a:t>
            </a:r>
            <a:r>
              <a:rPr lang="en-US" sz="1400" dirty="0">
                <a:latin typeface="Calibri" panose="020F0502020204030204" pitchFamily="34" charset="0"/>
                <a:ea typeface="Calibri"/>
                <a:cs typeface="Calibri" panose="020F0502020204030204" pitchFamily="34" charset="0"/>
                <a:sym typeface="Calibri"/>
              </a:rPr>
              <a:t>, 359-373.</a:t>
            </a:r>
          </a:p>
          <a:p>
            <a:pPr indent="-257156">
              <a:buNone/>
            </a:pPr>
            <a:r>
              <a:rPr lang="en-US" sz="1400" dirty="0">
                <a:latin typeface="Calibri" panose="020F0502020204030204" pitchFamily="34" charset="0"/>
                <a:cs typeface="Calibri" panose="020F0502020204030204" pitchFamily="34" charset="0"/>
              </a:rPr>
              <a:t>Bandura, A. (1994). Self-efficacy. In V. S. </a:t>
            </a:r>
            <a:r>
              <a:rPr lang="en-US" sz="1400" dirty="0" err="1">
                <a:latin typeface="Calibri" panose="020F0502020204030204" pitchFamily="34" charset="0"/>
                <a:cs typeface="Calibri" panose="020F0502020204030204" pitchFamily="34" charset="0"/>
              </a:rPr>
              <a:t>Ramachaudran</a:t>
            </a:r>
            <a:r>
              <a:rPr lang="en-US" sz="1400" dirty="0">
                <a:latin typeface="Calibri" panose="020F0502020204030204" pitchFamily="34" charset="0"/>
                <a:cs typeface="Calibri" panose="020F0502020204030204" pitchFamily="34" charset="0"/>
              </a:rPr>
              <a:t> (Ed.), </a:t>
            </a:r>
            <a:r>
              <a:rPr lang="en-US" sz="1400" i="1" dirty="0">
                <a:latin typeface="Calibri" panose="020F0502020204030204" pitchFamily="34" charset="0"/>
                <a:cs typeface="Calibri" panose="020F0502020204030204" pitchFamily="34" charset="0"/>
              </a:rPr>
              <a:t>Encyclopedia of human behavior </a:t>
            </a:r>
            <a:r>
              <a:rPr lang="en-US" sz="1400" dirty="0">
                <a:latin typeface="Calibri" panose="020F0502020204030204" pitchFamily="34" charset="0"/>
                <a:cs typeface="Calibri" panose="020F0502020204030204" pitchFamily="34" charset="0"/>
              </a:rPr>
              <a:t>(Vol. 4, pp. 71-81). New York: Academic Press. (Reprinted in H. Friedman [Ed.], </a:t>
            </a:r>
            <a:r>
              <a:rPr lang="en-US" sz="1400" i="1" dirty="0">
                <a:latin typeface="Calibri" panose="020F0502020204030204" pitchFamily="34" charset="0"/>
                <a:cs typeface="Calibri" panose="020F0502020204030204" pitchFamily="34" charset="0"/>
              </a:rPr>
              <a:t>Encyclopedia of mental health</a:t>
            </a:r>
            <a:r>
              <a:rPr lang="en-US" sz="1400" dirty="0">
                <a:latin typeface="Calibri" panose="020F0502020204030204" pitchFamily="34" charset="0"/>
                <a:cs typeface="Calibri" panose="020F0502020204030204" pitchFamily="34" charset="0"/>
              </a:rPr>
              <a:t>. San Diego: Academic Press, 1998). </a:t>
            </a:r>
          </a:p>
          <a:p>
            <a:pPr indent="-257156">
              <a:buNone/>
            </a:pPr>
            <a:r>
              <a:rPr lang="en-US" sz="1400" dirty="0" err="1">
                <a:latin typeface="Calibri"/>
                <a:cs typeface="Calibri"/>
                <a:sym typeface="Calibri"/>
              </a:rPr>
              <a:t>Berebitsky</a:t>
            </a:r>
            <a:r>
              <a:rPr lang="en-US" sz="1400" dirty="0">
                <a:latin typeface="Calibri"/>
                <a:cs typeface="Calibri"/>
                <a:sym typeface="Calibri"/>
              </a:rPr>
              <a:t>, D. &amp; </a:t>
            </a:r>
            <a:r>
              <a:rPr lang="en-US" sz="1400" dirty="0" err="1">
                <a:latin typeface="Calibri"/>
                <a:cs typeface="Calibri"/>
                <a:sym typeface="Calibri"/>
              </a:rPr>
              <a:t>Salloum</a:t>
            </a:r>
            <a:r>
              <a:rPr lang="en-US" sz="1400" dirty="0">
                <a:latin typeface="Calibri"/>
                <a:cs typeface="Calibri"/>
                <a:sym typeface="Calibri"/>
              </a:rPr>
              <a:t>, S. J. (2017).  The relationship between collective efficacy and teachers’ social networks in urban middle schools. </a:t>
            </a:r>
            <a:r>
              <a:rPr lang="en-US" sz="1400" i="1" dirty="0">
                <a:latin typeface="Calibri"/>
                <a:cs typeface="Calibri"/>
                <a:sym typeface="Calibri"/>
              </a:rPr>
              <a:t>American Educational Research Association</a:t>
            </a:r>
            <a:r>
              <a:rPr lang="en-US" sz="1400" dirty="0">
                <a:latin typeface="Calibri"/>
                <a:cs typeface="Calibri"/>
                <a:sym typeface="Calibri"/>
              </a:rPr>
              <a:t>, </a:t>
            </a:r>
            <a:r>
              <a:rPr lang="en-US" sz="1400" i="1" dirty="0">
                <a:latin typeface="Calibri"/>
                <a:cs typeface="Calibri"/>
                <a:sym typeface="Calibri"/>
              </a:rPr>
              <a:t>3</a:t>
            </a:r>
            <a:r>
              <a:rPr lang="en-US" sz="1400" dirty="0">
                <a:latin typeface="Calibri"/>
                <a:cs typeface="Calibri"/>
                <a:sym typeface="Calibri"/>
              </a:rPr>
              <a:t>(4), 1-11. Retrieved from </a:t>
            </a:r>
            <a:r>
              <a:rPr lang="en-US" sz="1400" dirty="0">
                <a:latin typeface="Calibri"/>
                <a:cs typeface="Calibri"/>
                <a:sym typeface="Calibri"/>
                <a:hlinkClick r:id="rId2"/>
              </a:rPr>
              <a:t>https://journals.sagepub.com/doi/pdf/10.1177/2332858417743927</a:t>
            </a:r>
            <a:r>
              <a:rPr lang="en-US" sz="1400" dirty="0">
                <a:latin typeface="Calibri"/>
                <a:cs typeface="Calibri"/>
                <a:sym typeface="Calibri"/>
              </a:rPr>
              <a:t>  </a:t>
            </a:r>
            <a:endParaRPr lang="en-US" sz="1400" dirty="0"/>
          </a:p>
          <a:p>
            <a:pPr indent="-257156">
              <a:buNone/>
            </a:pPr>
            <a:r>
              <a:rPr lang="en-US" sz="1400" dirty="0">
                <a:latin typeface="Calibri" panose="020F0502020204030204" pitchFamily="34" charset="0"/>
                <a:ea typeface="Calibri"/>
                <a:cs typeface="Calibri" panose="020F0502020204030204" pitchFamily="34" charset="0"/>
                <a:sym typeface="Calibri"/>
              </a:rPr>
              <a:t>Best Colleges Online. (n.d.). </a:t>
            </a:r>
            <a:r>
              <a:rPr lang="en-US" sz="1400" i="1" dirty="0">
                <a:latin typeface="Calibri" panose="020F0502020204030204" pitchFamily="34" charset="0"/>
                <a:ea typeface="Calibri"/>
                <a:cs typeface="Calibri" panose="020F0502020204030204" pitchFamily="34" charset="0"/>
                <a:sym typeface="Calibri"/>
              </a:rPr>
              <a:t>25 Ways Teachers Can Connect More With Their Colleagues. </a:t>
            </a:r>
            <a:r>
              <a:rPr lang="en-US" sz="1400" dirty="0">
                <a:latin typeface="Calibri" panose="020F0502020204030204" pitchFamily="34" charset="0"/>
                <a:ea typeface="Calibri"/>
                <a:cs typeface="Calibri" panose="020F0502020204030204" pitchFamily="34" charset="0"/>
                <a:sym typeface="Calibri"/>
              </a:rPr>
              <a:t>Retrieved from https://www.bestcollegesonline.com/blog/25-ways-teachers-can-connect-more-with-their-colleagues/ </a:t>
            </a:r>
          </a:p>
          <a:p>
            <a:pPr indent="-257156">
              <a:buNone/>
            </a:pPr>
            <a:r>
              <a:rPr lang="en-US" sz="1400" dirty="0">
                <a:latin typeface="Calibri" panose="020F0502020204030204" pitchFamily="34" charset="0"/>
                <a:ea typeface="Calibri"/>
                <a:cs typeface="Calibri" panose="020F0502020204030204" pitchFamily="34" charset="0"/>
                <a:sym typeface="Calibri"/>
              </a:rPr>
              <a:t>Brinson, D., &amp; Steiner, L. (2007). </a:t>
            </a:r>
            <a:r>
              <a:rPr lang="en-US" sz="1400" i="1" dirty="0">
                <a:latin typeface="Calibri" panose="020F0502020204030204" pitchFamily="34" charset="0"/>
                <a:ea typeface="Calibri"/>
                <a:cs typeface="Calibri" panose="020F0502020204030204" pitchFamily="34" charset="0"/>
                <a:sym typeface="Calibri"/>
              </a:rPr>
              <a:t>Building collective efficacy: How leaders inspire teachers to achieve </a:t>
            </a:r>
            <a:r>
              <a:rPr lang="en-US" sz="1400" dirty="0">
                <a:latin typeface="Calibri" panose="020F0502020204030204" pitchFamily="34" charset="0"/>
                <a:ea typeface="Calibri"/>
                <a:cs typeface="Calibri" panose="020F0502020204030204" pitchFamily="34" charset="0"/>
                <a:sym typeface="Calibri"/>
              </a:rPr>
              <a:t>(Issue Brief). Washington, DC: Center for Comprehensive School Reform and Improvement. Retrieved from  </a:t>
            </a:r>
            <a:r>
              <a:rPr lang="en-US" sz="1400" dirty="0">
                <a:latin typeface="Calibri" panose="020F0502020204030204" pitchFamily="34" charset="0"/>
                <a:ea typeface="Calibri"/>
                <a:cs typeface="Calibri" panose="020F0502020204030204" pitchFamily="34" charset="0"/>
                <a:sym typeface="Calibri"/>
                <a:hlinkClick r:id="rId3"/>
              </a:rPr>
              <a:t>https://files.eric.ed.gov/fulltext/ED499254.pdf</a:t>
            </a: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endParaRPr lang="en-US" dirty="0"/>
          </a:p>
        </p:txBody>
      </p:sp>
      <p:sp>
        <p:nvSpPr>
          <p:cNvPr id="2" name="Title 1">
            <a:extLst>
              <a:ext uri="{FF2B5EF4-FFF2-40B4-BE49-F238E27FC236}">
                <a16:creationId xmlns:a16="http://schemas.microsoft.com/office/drawing/2014/main" id="{C1A2A45D-7DB8-47FA-B2BE-EF8FCAD360C3}"/>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2290112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A363F8-EE67-426E-9D2D-1858EECB2BCF}"/>
              </a:ext>
            </a:extLst>
          </p:cNvPr>
          <p:cNvSpPr>
            <a:spLocks noGrp="1"/>
          </p:cNvSpPr>
          <p:nvPr>
            <p:ph type="body" idx="1"/>
          </p:nvPr>
        </p:nvSpPr>
        <p:spPr/>
        <p:txBody>
          <a:bodyPr wrap="square">
            <a:noAutofit/>
          </a:bodyPr>
          <a:lstStyle/>
          <a:p>
            <a:pPr indent="-257156">
              <a:buNone/>
            </a:pPr>
            <a:r>
              <a:rPr lang="en-US" sz="1400" dirty="0">
                <a:latin typeface="Calibri" panose="020F0502020204030204" pitchFamily="34" charset="0"/>
                <a:ea typeface="Calibri"/>
                <a:cs typeface="Calibri" panose="020F0502020204030204" pitchFamily="34" charset="0"/>
                <a:sym typeface="Calibri"/>
              </a:rPr>
              <a:t>Cobb, P., &amp; Jackson, K. (2011). Towards an empirically grounded theory of action for improving the quality of mathematics teaching at scale. </a:t>
            </a:r>
            <a:r>
              <a:rPr lang="en-US" sz="1400" i="1" dirty="0">
                <a:latin typeface="Calibri" panose="020F0502020204030204" pitchFamily="34" charset="0"/>
                <a:cs typeface="Calibri" panose="020F0502020204030204" pitchFamily="34" charset="0"/>
                <a:sym typeface="Calibri"/>
              </a:rPr>
              <a:t>Mathematics Teacher Education and Development, </a:t>
            </a:r>
            <a:r>
              <a:rPr lang="en-US" sz="1400" i="1" dirty="0">
                <a:latin typeface="Calibri" panose="020F0502020204030204" pitchFamily="34" charset="0"/>
                <a:ea typeface="Calibri"/>
                <a:cs typeface="Calibri" panose="020F0502020204030204" pitchFamily="34" charset="0"/>
                <a:sym typeface="Calibri"/>
              </a:rPr>
              <a:t>13</a:t>
            </a:r>
            <a:r>
              <a:rPr lang="en-US" sz="1400" dirty="0">
                <a:latin typeface="Calibri" panose="020F0502020204030204" pitchFamily="34" charset="0"/>
                <a:ea typeface="Calibri"/>
                <a:cs typeface="Calibri" panose="020F0502020204030204" pitchFamily="34" charset="0"/>
                <a:sym typeface="Calibri"/>
              </a:rPr>
              <a:t>(1), 6-33. Retrieved from </a:t>
            </a:r>
            <a:r>
              <a:rPr lang="en-US" sz="1400" dirty="0">
                <a:latin typeface="Calibri" panose="020F0502020204030204" pitchFamily="34" charset="0"/>
                <a:ea typeface="Calibri"/>
                <a:cs typeface="Calibri" panose="020F0502020204030204" pitchFamily="34" charset="0"/>
                <a:sym typeface="Calibri"/>
                <a:hlinkClick r:id="rId2"/>
              </a:rPr>
              <a:t>https://files.eric.ed.gov/fulltext/EJ960944.pdf    </a:t>
            </a:r>
            <a:endParaRPr lang="en-US" sz="1400" dirty="0">
              <a:latin typeface="Calibri" panose="020F0502020204030204" pitchFamily="34" charset="0"/>
              <a:ea typeface="Calibri"/>
              <a:cs typeface="Calibri" panose="020F0502020204030204" pitchFamily="34" charset="0"/>
              <a:sym typeface="Calibri"/>
            </a:endParaRPr>
          </a:p>
          <a:p>
            <a:pPr indent="-257156">
              <a:buNone/>
            </a:pPr>
            <a:r>
              <a:rPr lang="en-US" sz="1400" dirty="0">
                <a:latin typeface="Calibri" panose="020F0502020204030204" pitchFamily="34" charset="0"/>
                <a:ea typeface="Calibri"/>
                <a:cs typeface="Calibri" panose="020F0502020204030204" pitchFamily="34" charset="0"/>
                <a:sym typeface="Calibri"/>
              </a:rPr>
              <a:t>DeWitt, P. (2017, March 12). Why can’t teachers make decision on their own. [Education Week’s Web log post, Finding Common Ground]. Retrieved from </a:t>
            </a:r>
            <a:r>
              <a:rPr lang="en-US" sz="1400" dirty="0">
                <a:latin typeface="Calibri" panose="020F0502020204030204" pitchFamily="34" charset="0"/>
                <a:ea typeface="Calibri"/>
                <a:cs typeface="Calibri" panose="020F0502020204030204" pitchFamily="34" charset="0"/>
                <a:sym typeface="Calibri"/>
                <a:hlinkClick r:id="rId3"/>
              </a:rPr>
              <a:t>http://blogs.edweek.org/edweek/finding_common_ground/2017/03/why_cant_teachers_make_decisions_on_their_own.html</a:t>
            </a:r>
            <a:r>
              <a:rPr lang="en-US" sz="1400" dirty="0">
                <a:latin typeface="Calibri" panose="020F0502020204030204" pitchFamily="34" charset="0"/>
                <a:ea typeface="Calibri"/>
                <a:cs typeface="Calibri" panose="020F0502020204030204" pitchFamily="34" charset="0"/>
                <a:sym typeface="Calibri"/>
              </a:rPr>
              <a:t>  </a:t>
            </a:r>
          </a:p>
          <a:p>
            <a:pPr indent="-257156">
              <a:buNone/>
            </a:pPr>
            <a:r>
              <a:rPr lang="en-US" sz="1400" dirty="0" err="1">
                <a:latin typeface="Calibri" panose="020F0502020204030204" pitchFamily="34" charset="0"/>
                <a:ea typeface="Calibri"/>
                <a:cs typeface="Calibri" panose="020F0502020204030204" pitchFamily="34" charset="0"/>
                <a:sym typeface="Calibri"/>
              </a:rPr>
              <a:t>Donohoo</a:t>
            </a:r>
            <a:r>
              <a:rPr lang="en-US" sz="1400" dirty="0">
                <a:latin typeface="Calibri" panose="020F0502020204030204" pitchFamily="34" charset="0"/>
                <a:ea typeface="Calibri"/>
                <a:cs typeface="Calibri" panose="020F0502020204030204" pitchFamily="34" charset="0"/>
                <a:sym typeface="Calibri"/>
              </a:rPr>
              <a:t>, J. (2017). </a:t>
            </a:r>
            <a:r>
              <a:rPr lang="en-US" sz="1400" i="1" dirty="0">
                <a:latin typeface="Calibri" panose="020F0502020204030204" pitchFamily="34" charset="0"/>
                <a:ea typeface="Calibri"/>
                <a:cs typeface="Calibri" panose="020F0502020204030204" pitchFamily="34" charset="0"/>
                <a:sym typeface="Calibri"/>
              </a:rPr>
              <a:t>Collective efficacy: How educators’ beliefs impact student learning. </a:t>
            </a:r>
            <a:r>
              <a:rPr lang="en-US" sz="1400" dirty="0">
                <a:latin typeface="Calibri" panose="020F0502020204030204" pitchFamily="34" charset="0"/>
                <a:ea typeface="Calibri"/>
                <a:cs typeface="Calibri" panose="020F0502020204030204" pitchFamily="34" charset="0"/>
                <a:sym typeface="Calibri"/>
              </a:rPr>
              <a:t>Thousand Oaks, CA: Corwin. </a:t>
            </a:r>
          </a:p>
          <a:p>
            <a:pPr indent="-257156">
              <a:buNone/>
            </a:pPr>
            <a:r>
              <a:rPr lang="en-US" sz="1400" dirty="0" err="1">
                <a:latin typeface="Calibri" panose="020F0502020204030204" pitchFamily="34" charset="0"/>
                <a:ea typeface="Calibri"/>
                <a:cs typeface="Calibri" panose="020F0502020204030204" pitchFamily="34" charset="0"/>
                <a:sym typeface="Calibri"/>
              </a:rPr>
              <a:t>Donohoo</a:t>
            </a:r>
            <a:r>
              <a:rPr lang="en-US" sz="1400" dirty="0">
                <a:latin typeface="Calibri" panose="020F0502020204030204" pitchFamily="34" charset="0"/>
                <a:ea typeface="Calibri"/>
                <a:cs typeface="Calibri" panose="020F0502020204030204" pitchFamily="34" charset="0"/>
                <a:sym typeface="Calibri"/>
              </a:rPr>
              <a:t>, J. (2018). Collective teacher efficacy research: Productive patterns of </a:t>
            </a:r>
            <a:r>
              <a:rPr lang="en-US" sz="1400" dirty="0" err="1">
                <a:latin typeface="Calibri" panose="020F0502020204030204" pitchFamily="34" charset="0"/>
                <a:ea typeface="Calibri"/>
                <a:cs typeface="Calibri" panose="020F0502020204030204" pitchFamily="34" charset="0"/>
                <a:sym typeface="Calibri"/>
              </a:rPr>
              <a:t>behaviour</a:t>
            </a:r>
            <a:r>
              <a:rPr lang="en-US" sz="1400" dirty="0">
                <a:latin typeface="Calibri" panose="020F0502020204030204" pitchFamily="34" charset="0"/>
                <a:ea typeface="Calibri"/>
                <a:cs typeface="Calibri" panose="020F0502020204030204" pitchFamily="34" charset="0"/>
                <a:sym typeface="Calibri"/>
              </a:rPr>
              <a:t> and other positive consequences. </a:t>
            </a:r>
            <a:r>
              <a:rPr lang="en-US" sz="1400" i="1" dirty="0">
                <a:latin typeface="Calibri" panose="020F0502020204030204" pitchFamily="34" charset="0"/>
                <a:ea typeface="Calibri"/>
                <a:cs typeface="Calibri" panose="020F0502020204030204" pitchFamily="34" charset="0"/>
                <a:sym typeface="Calibri"/>
              </a:rPr>
              <a:t>Journal of Educational Change, 19</a:t>
            </a:r>
            <a:r>
              <a:rPr lang="en-US" sz="1400" dirty="0">
                <a:latin typeface="Calibri" panose="020F0502020204030204" pitchFamily="34" charset="0"/>
                <a:ea typeface="Calibri"/>
                <a:cs typeface="Calibri" panose="020F0502020204030204" pitchFamily="34" charset="0"/>
                <a:sym typeface="Calibri"/>
              </a:rPr>
              <a:t>(3), 323–345. </a:t>
            </a:r>
          </a:p>
          <a:p>
            <a:pPr indent="-257156">
              <a:buNone/>
            </a:pPr>
            <a:r>
              <a:rPr lang="en-US" sz="1400" dirty="0" err="1">
                <a:latin typeface="Calibri" panose="020F0502020204030204" pitchFamily="34" charset="0"/>
                <a:cs typeface="Calibri" panose="020F0502020204030204" pitchFamily="34" charset="0"/>
              </a:rPr>
              <a:t>Ermeling</a:t>
            </a:r>
            <a:r>
              <a:rPr lang="en-US" sz="1400" dirty="0">
                <a:latin typeface="Calibri" panose="020F0502020204030204" pitchFamily="34" charset="0"/>
                <a:cs typeface="Calibri" panose="020F0502020204030204" pitchFamily="34" charset="0"/>
              </a:rPr>
              <a:t>, B. A. (2010). Tracing the effects of teacher inquiry on classroom practices. </a:t>
            </a:r>
            <a:r>
              <a:rPr lang="en-US" sz="1400" i="1" dirty="0">
                <a:latin typeface="Calibri" panose="020F0502020204030204" pitchFamily="34" charset="0"/>
                <a:cs typeface="Calibri" panose="020F0502020204030204" pitchFamily="34" charset="0"/>
              </a:rPr>
              <a:t>Teaching and Teacher Education</a:t>
            </a:r>
            <a:r>
              <a:rPr lang="en-US" sz="1400" dirty="0">
                <a:latin typeface="Calibri" panose="020F0502020204030204" pitchFamily="34" charset="0"/>
                <a:cs typeface="Calibri" panose="020F0502020204030204" pitchFamily="34" charset="0"/>
              </a:rPr>
              <a:t>, </a:t>
            </a:r>
            <a:r>
              <a:rPr lang="en-US" sz="1400" i="1" dirty="0">
                <a:latin typeface="Calibri" panose="020F0502020204030204" pitchFamily="34" charset="0"/>
                <a:cs typeface="Calibri" panose="020F0502020204030204" pitchFamily="34" charset="0"/>
              </a:rPr>
              <a:t>26</a:t>
            </a:r>
            <a:r>
              <a:rPr lang="en-US" sz="1400" dirty="0">
                <a:latin typeface="Calibri" panose="020F0502020204030204" pitchFamily="34" charset="0"/>
                <a:cs typeface="Calibri" panose="020F0502020204030204" pitchFamily="34" charset="0"/>
              </a:rPr>
              <a:t>(3), 377-388. </a:t>
            </a:r>
          </a:p>
          <a:p>
            <a:pPr indent="-257156">
              <a:buNone/>
            </a:pPr>
            <a:r>
              <a:rPr lang="en-US" sz="1400" dirty="0">
                <a:latin typeface="Calibri" panose="020F0502020204030204" pitchFamily="34" charset="0"/>
                <a:ea typeface="Calibri"/>
                <a:cs typeface="Calibri" panose="020F0502020204030204" pitchFamily="34" charset="0"/>
                <a:sym typeface="Calibri"/>
              </a:rPr>
              <a:t>Goddard, R. D., Hoy, W. K., &amp; Hoy, A. W. (2000). Collective teacher efficacy: Its meaning, measure, and impact on student achievement. </a:t>
            </a:r>
            <a:r>
              <a:rPr lang="en-US" sz="1400" i="1" dirty="0">
                <a:latin typeface="Calibri" panose="020F0502020204030204" pitchFamily="34" charset="0"/>
                <a:ea typeface="Calibri"/>
                <a:cs typeface="Calibri" panose="020F0502020204030204" pitchFamily="34" charset="0"/>
                <a:sym typeface="Calibri"/>
              </a:rPr>
              <a:t>American Educational Research Journal, 37</a:t>
            </a:r>
            <a:r>
              <a:rPr lang="en-US" sz="1400" dirty="0">
                <a:latin typeface="Calibri" panose="020F0502020204030204" pitchFamily="34" charset="0"/>
                <a:ea typeface="Calibri"/>
                <a:cs typeface="Calibri" panose="020F0502020204030204" pitchFamily="34" charset="0"/>
                <a:sym typeface="Calibri"/>
              </a:rPr>
              <a:t>(2), 479-507.</a:t>
            </a: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endParaRPr lang="en-US" dirty="0"/>
          </a:p>
        </p:txBody>
      </p:sp>
      <p:sp>
        <p:nvSpPr>
          <p:cNvPr id="2" name="Title 1">
            <a:extLst>
              <a:ext uri="{FF2B5EF4-FFF2-40B4-BE49-F238E27FC236}">
                <a16:creationId xmlns:a16="http://schemas.microsoft.com/office/drawing/2014/main" id="{C1A2A45D-7DB8-47FA-B2BE-EF8FCAD360C3}"/>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11906566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A363F8-EE67-426E-9D2D-1858EECB2BCF}"/>
              </a:ext>
            </a:extLst>
          </p:cNvPr>
          <p:cNvSpPr>
            <a:spLocks noGrp="1"/>
          </p:cNvSpPr>
          <p:nvPr>
            <p:ph type="body" idx="1"/>
          </p:nvPr>
        </p:nvSpPr>
        <p:spPr/>
        <p:txBody>
          <a:bodyPr wrap="square">
            <a:noAutofit/>
          </a:bodyPr>
          <a:lstStyle/>
          <a:p>
            <a:pPr indent="-257156">
              <a:buNone/>
            </a:pPr>
            <a:r>
              <a:rPr lang="en-US" sz="1400" dirty="0">
                <a:latin typeface="Calibri" panose="020F0502020204030204" pitchFamily="34" charset="0"/>
                <a:ea typeface="Calibri"/>
                <a:cs typeface="Calibri" panose="020F0502020204030204" pitchFamily="34" charset="0"/>
                <a:sym typeface="Calibri"/>
              </a:rPr>
              <a:t>Goddard, R.D., Hoy, W. K., Hoy, A. W. (2004). Collective efficacy beliefs: Theoretical developments, empirical evidence, and future directions. </a:t>
            </a:r>
            <a:r>
              <a:rPr lang="en-US" sz="1400" i="1" dirty="0">
                <a:latin typeface="Calibri" panose="020F0502020204030204" pitchFamily="34" charset="0"/>
                <a:ea typeface="Calibri"/>
                <a:cs typeface="Calibri" panose="020F0502020204030204" pitchFamily="34" charset="0"/>
                <a:sym typeface="Calibri"/>
              </a:rPr>
              <a:t>Educational Researcher, 33</a:t>
            </a:r>
            <a:r>
              <a:rPr lang="en-US" sz="1400" dirty="0">
                <a:latin typeface="Calibri" panose="020F0502020204030204" pitchFamily="34" charset="0"/>
                <a:ea typeface="Calibri"/>
                <a:cs typeface="Calibri" panose="020F0502020204030204" pitchFamily="34" charset="0"/>
                <a:sym typeface="Calibri"/>
              </a:rPr>
              <a:t>(3), 3-13.</a:t>
            </a:r>
          </a:p>
          <a:p>
            <a:pPr indent="-257156">
              <a:buNone/>
            </a:pPr>
            <a:r>
              <a:rPr lang="en-US" sz="1400" dirty="0">
                <a:latin typeface="Calibri" panose="020F0502020204030204" pitchFamily="34" charset="0"/>
                <a:ea typeface="Calibri"/>
                <a:cs typeface="Calibri" panose="020F0502020204030204" pitchFamily="34" charset="0"/>
                <a:sym typeface="Calibri"/>
              </a:rPr>
              <a:t>Hoy, A. W. (2004). Self-efficacy in college teaching. Essays on Teaching Excellence; Toward the Best in the Academy, 15(7). Retrieved from </a:t>
            </a:r>
            <a:r>
              <a:rPr lang="en-US" sz="1400" dirty="0">
                <a:latin typeface="Calibri" panose="020F0502020204030204" pitchFamily="34" charset="0"/>
                <a:ea typeface="Calibri"/>
                <a:cs typeface="Calibri" panose="020F0502020204030204" pitchFamily="34" charset="0"/>
                <a:sym typeface="Calibri"/>
                <a:hlinkClick r:id="rId2"/>
              </a:rPr>
              <a:t>https://cft.vanderbilt.edu/wp-content/uploads/sites/59/vol15no7_self_efficacy.htm</a:t>
            </a:r>
            <a:r>
              <a:rPr lang="en-US" sz="1400" dirty="0">
                <a:latin typeface="Calibri" panose="020F0502020204030204" pitchFamily="34" charset="0"/>
                <a:ea typeface="Calibri"/>
                <a:cs typeface="Calibri" panose="020F0502020204030204" pitchFamily="34" charset="0"/>
                <a:sym typeface="Calibri"/>
              </a:rPr>
              <a:t>   </a:t>
            </a:r>
          </a:p>
          <a:p>
            <a:pPr indent="-257156">
              <a:buNone/>
            </a:pPr>
            <a:r>
              <a:rPr lang="en-US" sz="1400" dirty="0">
                <a:latin typeface="Calibri" panose="020F0502020204030204" pitchFamily="34" charset="0"/>
                <a:ea typeface="Calibri"/>
                <a:cs typeface="Calibri" panose="020F0502020204030204" pitchFamily="34" charset="0"/>
                <a:sym typeface="Calibri"/>
              </a:rPr>
              <a:t>Massachusetts Department of Elementary and Secondary Education. (2015). </a:t>
            </a:r>
            <a:r>
              <a:rPr lang="en-US" sz="1400" i="1" dirty="0">
                <a:latin typeface="Calibri" panose="020F0502020204030204" pitchFamily="34" charset="0"/>
                <a:ea typeface="Calibri"/>
                <a:cs typeface="Calibri" panose="020F0502020204030204" pitchFamily="34" charset="0"/>
                <a:sym typeface="Calibri"/>
              </a:rPr>
              <a:t>Building a school culture that supports teacher leadership </a:t>
            </a:r>
            <a:r>
              <a:rPr lang="en-US" sz="1400" dirty="0">
                <a:latin typeface="Calibri" panose="020F0502020204030204" pitchFamily="34" charset="0"/>
                <a:ea typeface="Calibri"/>
                <a:cs typeface="Calibri" panose="020F0502020204030204" pitchFamily="34" charset="0"/>
                <a:sym typeface="Calibri"/>
              </a:rPr>
              <a:t>[Online report]. Retrieved from </a:t>
            </a:r>
            <a:r>
              <a:rPr lang="en-US" sz="1400" dirty="0">
                <a:latin typeface="Calibri" panose="020F0502020204030204" pitchFamily="34" charset="0"/>
                <a:ea typeface="Calibri"/>
                <a:cs typeface="Calibri" panose="020F0502020204030204" pitchFamily="34" charset="0"/>
                <a:sym typeface="Calibri"/>
                <a:hlinkClick r:id="rId3"/>
              </a:rPr>
              <a:t>www.doe.mass.edu/edeval/leadership/BuildingSchoolCulture.pdf</a:t>
            </a:r>
            <a:r>
              <a:rPr lang="en-US" sz="1400" dirty="0">
                <a:latin typeface="Calibri" panose="020F0502020204030204" pitchFamily="34" charset="0"/>
                <a:ea typeface="Calibri"/>
                <a:cs typeface="Calibri" panose="020F0502020204030204" pitchFamily="34" charset="0"/>
                <a:sym typeface="Calibri"/>
              </a:rPr>
              <a:t> </a:t>
            </a:r>
          </a:p>
          <a:p>
            <a:pPr indent="-257156">
              <a:buNone/>
            </a:pPr>
            <a:r>
              <a:rPr lang="en-US" sz="1400" dirty="0" err="1">
                <a:latin typeface="Calibri" panose="020F0502020204030204" pitchFamily="34" charset="0"/>
                <a:ea typeface="Calibri"/>
                <a:cs typeface="Calibri" panose="020F0502020204030204" pitchFamily="34" charset="0"/>
                <a:sym typeface="Calibri"/>
              </a:rPr>
              <a:t>MoEdu</a:t>
            </a:r>
            <a:r>
              <a:rPr lang="en-US" sz="1400" dirty="0">
                <a:latin typeface="Calibri" panose="020F0502020204030204" pitchFamily="34" charset="0"/>
                <a:ea typeface="Calibri"/>
                <a:cs typeface="Calibri" panose="020F0502020204030204" pitchFamily="34" charset="0"/>
                <a:sym typeface="Calibri"/>
              </a:rPr>
              <a:t>-Sail. (2019). District Continuous Improvement Framework (MMD/DCI): Blueprint for district and building leadership, Third Edition. Missouri Department of Elementary and Secondary Education: Northern Arizona University, Institute for Human Development.</a:t>
            </a:r>
          </a:p>
          <a:p>
            <a:pPr indent="-257156">
              <a:buNone/>
            </a:pPr>
            <a:r>
              <a:rPr lang="en-US" sz="1400" dirty="0" err="1">
                <a:latin typeface="Calibri" panose="020F0502020204030204" pitchFamily="34" charset="0"/>
                <a:ea typeface="Calibri"/>
                <a:cs typeface="Calibri" panose="020F0502020204030204" pitchFamily="34" charset="0"/>
                <a:sym typeface="Calibri"/>
              </a:rPr>
              <a:t>Moolenaar</a:t>
            </a:r>
            <a:r>
              <a:rPr lang="en-US" sz="1400" dirty="0">
                <a:latin typeface="Calibri" panose="020F0502020204030204" pitchFamily="34" charset="0"/>
                <a:ea typeface="Calibri"/>
                <a:cs typeface="Calibri" panose="020F0502020204030204" pitchFamily="34" charset="0"/>
                <a:sym typeface="Calibri"/>
              </a:rPr>
              <a:t>, N. M., </a:t>
            </a:r>
            <a:r>
              <a:rPr lang="en-US" sz="1400" dirty="0" err="1">
                <a:latin typeface="Calibri" panose="020F0502020204030204" pitchFamily="34" charset="0"/>
                <a:ea typeface="Calibri"/>
                <a:cs typeface="Calibri" panose="020F0502020204030204" pitchFamily="34" charset="0"/>
                <a:sym typeface="Calibri"/>
              </a:rPr>
              <a:t>Sleegers</a:t>
            </a:r>
            <a:r>
              <a:rPr lang="en-US" sz="1400" dirty="0">
                <a:latin typeface="Calibri" panose="020F0502020204030204" pitchFamily="34" charset="0"/>
                <a:ea typeface="Calibri"/>
                <a:cs typeface="Calibri" panose="020F0502020204030204" pitchFamily="34" charset="0"/>
                <a:sym typeface="Calibri"/>
              </a:rPr>
              <a:t>, P. J. C., &amp; Daly, A. J. (2012). Teaming up: Linking collaboration networks, collective efficacy, and student achievement. </a:t>
            </a:r>
            <a:r>
              <a:rPr lang="en-US" sz="1400" i="1" dirty="0">
                <a:latin typeface="Calibri" panose="020F0502020204030204" pitchFamily="34" charset="0"/>
                <a:ea typeface="Calibri"/>
                <a:cs typeface="Calibri" panose="020F0502020204030204" pitchFamily="34" charset="0"/>
                <a:sym typeface="Calibri"/>
              </a:rPr>
              <a:t>Teaching and Teacher Education, 28</a:t>
            </a:r>
            <a:r>
              <a:rPr lang="en-US" sz="1400" dirty="0">
                <a:latin typeface="Calibri" panose="020F0502020204030204" pitchFamily="34" charset="0"/>
                <a:ea typeface="Calibri"/>
                <a:cs typeface="Calibri" panose="020F0502020204030204" pitchFamily="34" charset="0"/>
                <a:sym typeface="Calibri"/>
              </a:rPr>
              <a:t>(2), 251-262.</a:t>
            </a:r>
          </a:p>
          <a:p>
            <a:pPr indent="-257156">
              <a:buNone/>
            </a:pPr>
            <a:r>
              <a:rPr lang="en-US" sz="1400" dirty="0">
                <a:latin typeface="Calibri" panose="020F0502020204030204" pitchFamily="34" charset="0"/>
                <a:ea typeface="Calibri"/>
                <a:cs typeface="Calibri" panose="020F0502020204030204" pitchFamily="34" charset="0"/>
                <a:sym typeface="Calibri"/>
              </a:rPr>
              <a:t>Reeves, D. B. (2006). </a:t>
            </a:r>
            <a:r>
              <a:rPr lang="en-US" sz="1400" i="1" dirty="0">
                <a:latin typeface="Calibri" panose="020F0502020204030204" pitchFamily="34" charset="0"/>
                <a:ea typeface="Calibri"/>
                <a:cs typeface="Calibri" panose="020F0502020204030204" pitchFamily="34" charset="0"/>
                <a:sym typeface="Calibri"/>
              </a:rPr>
              <a:t>The learning leader. </a:t>
            </a:r>
            <a:r>
              <a:rPr lang="en-US" sz="1400" dirty="0">
                <a:latin typeface="Calibri" panose="020F0502020204030204" pitchFamily="34" charset="0"/>
                <a:ea typeface="Calibri"/>
                <a:cs typeface="Calibri" panose="020F0502020204030204" pitchFamily="34" charset="0"/>
                <a:sym typeface="Calibri"/>
              </a:rPr>
              <a:t>Alexandria, VA: ASCD. Retrieved from </a:t>
            </a:r>
            <a:r>
              <a:rPr lang="en-US" sz="1400" dirty="0">
                <a:latin typeface="Calibri" panose="020F0502020204030204" pitchFamily="34" charset="0"/>
                <a:ea typeface="Calibri"/>
                <a:cs typeface="Calibri" panose="020F0502020204030204" pitchFamily="34" charset="0"/>
                <a:sym typeface="Calibri"/>
                <a:hlinkClick r:id="rId4"/>
              </a:rPr>
              <a:t>http://www.ascd.org/publications/books/105151/chapters/The-Dimensions-of-Leadership.aspx</a:t>
            </a:r>
            <a:r>
              <a:rPr lang="en-US" sz="1400" dirty="0">
                <a:latin typeface="Calibri" panose="020F0502020204030204" pitchFamily="34" charset="0"/>
                <a:ea typeface="Calibri"/>
                <a:cs typeface="Calibri" panose="020F0502020204030204" pitchFamily="34" charset="0"/>
                <a:sym typeface="Calibri"/>
              </a:rPr>
              <a:t> </a:t>
            </a: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endParaRPr lang="en-US" dirty="0"/>
          </a:p>
        </p:txBody>
      </p:sp>
      <p:sp>
        <p:nvSpPr>
          <p:cNvPr id="2" name="Title 1">
            <a:extLst>
              <a:ext uri="{FF2B5EF4-FFF2-40B4-BE49-F238E27FC236}">
                <a16:creationId xmlns:a16="http://schemas.microsoft.com/office/drawing/2014/main" id="{C1A2A45D-7DB8-47FA-B2BE-EF8FCAD360C3}"/>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2734895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A363F8-EE67-426E-9D2D-1858EECB2BCF}"/>
              </a:ext>
            </a:extLst>
          </p:cNvPr>
          <p:cNvSpPr>
            <a:spLocks noGrp="1"/>
          </p:cNvSpPr>
          <p:nvPr>
            <p:ph type="body" idx="1"/>
          </p:nvPr>
        </p:nvSpPr>
        <p:spPr/>
        <p:txBody>
          <a:bodyPr wrap="square">
            <a:noAutofit/>
          </a:bodyPr>
          <a:lstStyle/>
          <a:p>
            <a:pPr indent="-257156">
              <a:buNone/>
            </a:pPr>
            <a:r>
              <a:rPr lang="en-US" sz="1400" dirty="0">
                <a:latin typeface="Calibri" panose="020F0502020204030204" pitchFamily="34" charset="0"/>
                <a:ea typeface="Calibri"/>
                <a:cs typeface="Calibri" panose="020F0502020204030204" pitchFamily="34" charset="0"/>
                <a:sym typeface="Calibri"/>
              </a:rPr>
              <a:t>Shafer, L. (2018, Sept. 9). Re: Building a strong school culture [Web log comment]. Harvard Graduate School of Education Blog. Retrieved from https://www.gse.harvard.edu/news/uk/18/09/building-strong-school-culture</a:t>
            </a:r>
          </a:p>
          <a:p>
            <a:pPr indent="-257156">
              <a:buNone/>
            </a:pPr>
            <a:r>
              <a:rPr lang="en-US" sz="1400" dirty="0" err="1">
                <a:latin typeface="Calibri" panose="020F0502020204030204" pitchFamily="34" charset="0"/>
                <a:ea typeface="Calibri"/>
                <a:cs typeface="Calibri" panose="020F0502020204030204" pitchFamily="34" charset="0"/>
                <a:sym typeface="Calibri"/>
              </a:rPr>
              <a:t>Summermgmt</a:t>
            </a:r>
            <a:r>
              <a:rPr lang="en-US" sz="1400" dirty="0">
                <a:latin typeface="Calibri" panose="020F0502020204030204" pitchFamily="34" charset="0"/>
                <a:ea typeface="Calibri"/>
                <a:cs typeface="Calibri" panose="020F0502020204030204" pitchFamily="34" charset="0"/>
                <a:sym typeface="Calibri"/>
              </a:rPr>
              <a:t>. (2011, July 07). Re: Self-Efficacy Theory and the Pygmalion Effect [Web log comment]. Contemporary Theories of Motivation. Retrieved from https://summermgmt.wordpress.com/2011/07/07/self-efficacy-theory-the-pygmalion-effect/ </a:t>
            </a:r>
          </a:p>
          <a:p>
            <a:pPr indent="-257156">
              <a:buNone/>
            </a:pPr>
            <a:r>
              <a:rPr lang="en-US" sz="1400" dirty="0">
                <a:latin typeface="Calibri" panose="020F0502020204030204" pitchFamily="34" charset="0"/>
                <a:ea typeface="Calibri"/>
                <a:cs typeface="Calibri" panose="020F0502020204030204" pitchFamily="34" charset="0"/>
                <a:sym typeface="Calibri"/>
              </a:rPr>
              <a:t>Visible-Learning. (n.d.). </a:t>
            </a:r>
            <a:r>
              <a:rPr lang="en-US" sz="1400" i="1" dirty="0">
                <a:latin typeface="Calibri" panose="020F0502020204030204" pitchFamily="34" charset="0"/>
                <a:ea typeface="Calibri"/>
                <a:cs typeface="Calibri" panose="020F0502020204030204" pitchFamily="34" charset="0"/>
                <a:sym typeface="Calibri"/>
              </a:rPr>
              <a:t>Hattie’s ranking: 252 influences and effect sizes related to student achievement. </a:t>
            </a:r>
            <a:r>
              <a:rPr lang="en-US" sz="1400" dirty="0">
                <a:latin typeface="Calibri" panose="020F0502020204030204" pitchFamily="34" charset="0"/>
                <a:ea typeface="Calibri"/>
                <a:cs typeface="Calibri" panose="020F0502020204030204" pitchFamily="34" charset="0"/>
                <a:sym typeface="Calibri"/>
              </a:rPr>
              <a:t>Retrieved from https://visible-learning.org/hattie-ranking-influences-effect-sizes-learning-achievement</a:t>
            </a:r>
          </a:p>
          <a:p>
            <a:pPr indent="-257156">
              <a:buNone/>
            </a:pPr>
            <a:r>
              <a:rPr lang="en-US" sz="1400" dirty="0">
                <a:latin typeface="Calibri" panose="020F0502020204030204" pitchFamily="34" charset="0"/>
                <a:ea typeface="Calibri"/>
                <a:cs typeface="Calibri" panose="020F0502020204030204" pitchFamily="34" charset="0"/>
                <a:sym typeface="Calibri"/>
              </a:rPr>
              <a:t>York-Barr, J., &amp; Duke, K. (2004). What do we know about teacher leadership? Findings from two decades of scholarship</a:t>
            </a:r>
            <a:r>
              <a:rPr lang="en-US" sz="1400" i="1" dirty="0">
                <a:latin typeface="Calibri" panose="020F0502020204030204" pitchFamily="34" charset="0"/>
                <a:ea typeface="Calibri"/>
                <a:cs typeface="Calibri" panose="020F0502020204030204" pitchFamily="34" charset="0"/>
                <a:sym typeface="Calibri"/>
              </a:rPr>
              <a:t>. Review of Educational Research,</a:t>
            </a:r>
            <a:r>
              <a:rPr lang="en-US" sz="1400" dirty="0">
                <a:latin typeface="Calibri" panose="020F0502020204030204" pitchFamily="34" charset="0"/>
                <a:ea typeface="Calibri"/>
                <a:cs typeface="Calibri" panose="020F0502020204030204" pitchFamily="34" charset="0"/>
                <a:sym typeface="Calibri"/>
              </a:rPr>
              <a:t> </a:t>
            </a:r>
            <a:r>
              <a:rPr lang="en-US" sz="1400" i="1" dirty="0">
                <a:latin typeface="Calibri" panose="020F0502020204030204" pitchFamily="34" charset="0"/>
                <a:ea typeface="Calibri"/>
                <a:cs typeface="Calibri" panose="020F0502020204030204" pitchFamily="34" charset="0"/>
                <a:sym typeface="Calibri"/>
              </a:rPr>
              <a:t>74</a:t>
            </a:r>
            <a:r>
              <a:rPr lang="en-US" sz="1400" dirty="0">
                <a:latin typeface="Calibri" panose="020F0502020204030204" pitchFamily="34" charset="0"/>
                <a:ea typeface="Calibri"/>
                <a:cs typeface="Calibri" panose="020F0502020204030204" pitchFamily="34" charset="0"/>
                <a:sym typeface="Calibri"/>
              </a:rPr>
              <a:t>(3), 255-316.</a:t>
            </a: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pPr indent="-257156">
              <a:buNone/>
            </a:pPr>
            <a:endParaRPr lang="en-US" sz="1400" dirty="0">
              <a:latin typeface="Calibri" panose="020F0502020204030204" pitchFamily="34" charset="0"/>
              <a:ea typeface="Calibri"/>
              <a:cs typeface="Calibri" panose="020F0502020204030204" pitchFamily="34" charset="0"/>
              <a:sym typeface="Calibri"/>
            </a:endParaRPr>
          </a:p>
          <a:p>
            <a:endParaRPr lang="en-US" dirty="0"/>
          </a:p>
        </p:txBody>
      </p:sp>
      <p:sp>
        <p:nvSpPr>
          <p:cNvPr id="2" name="Title 1">
            <a:extLst>
              <a:ext uri="{FF2B5EF4-FFF2-40B4-BE49-F238E27FC236}">
                <a16:creationId xmlns:a16="http://schemas.microsoft.com/office/drawing/2014/main" id="{C1A2A45D-7DB8-47FA-B2BE-EF8FCAD360C3}"/>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665333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D6E1DE-DFCB-4432-924A-CC2A1AD7450F}"/>
              </a:ext>
            </a:extLst>
          </p:cNvPr>
          <p:cNvSpPr>
            <a:spLocks noGrp="1"/>
          </p:cNvSpPr>
          <p:nvPr>
            <p:ph type="title"/>
          </p:nvPr>
        </p:nvSpPr>
        <p:spPr/>
        <p:txBody>
          <a:bodyPr/>
          <a:lstStyle/>
          <a:p>
            <a:r>
              <a:rPr lang="en-US" sz="4000" dirty="0"/>
              <a:t>Hidden Slide # 6</a:t>
            </a:r>
            <a:br>
              <a:rPr lang="en-US" sz="4000" dirty="0"/>
            </a:br>
            <a:r>
              <a:rPr lang="en-US" sz="4000" dirty="0"/>
              <a:t>CTE Key Terms</a:t>
            </a:r>
          </a:p>
        </p:txBody>
      </p:sp>
      <p:sp>
        <p:nvSpPr>
          <p:cNvPr id="2" name="Text Placeholder 1">
            <a:extLst>
              <a:ext uri="{FF2B5EF4-FFF2-40B4-BE49-F238E27FC236}">
                <a16:creationId xmlns:a16="http://schemas.microsoft.com/office/drawing/2014/main" id="{E8800EF9-F43E-473C-9551-6C5D7DF20F21}"/>
              </a:ext>
            </a:extLst>
          </p:cNvPr>
          <p:cNvSpPr>
            <a:spLocks noGrp="1"/>
          </p:cNvSpPr>
          <p:nvPr>
            <p:ph type="body" idx="1"/>
          </p:nvPr>
        </p:nvSpPr>
        <p:spPr/>
        <p:txBody>
          <a:bodyPr>
            <a:noAutofit/>
          </a:bodyPr>
          <a:lstStyle/>
          <a:p>
            <a:pPr>
              <a:lnSpc>
                <a:spcPct val="120000"/>
              </a:lnSpc>
            </a:pPr>
            <a:r>
              <a:rPr lang="en-US" sz="1800" b="1" dirty="0">
                <a:latin typeface="Tw Cen MT" panose="020B0602020104020603" pitchFamily="34" charset="77"/>
              </a:rPr>
              <a:t>Social Persuasion </a:t>
            </a:r>
            <a:r>
              <a:rPr lang="en-US" sz="1800" dirty="0">
                <a:latin typeface="Tw Cen MT" panose="020B0602020104020603" pitchFamily="34" charset="77"/>
              </a:rPr>
              <a:t>is when a trusted source gives feedback and encouragement. </a:t>
            </a:r>
          </a:p>
          <a:p>
            <a:pPr>
              <a:lnSpc>
                <a:spcPct val="120000"/>
              </a:lnSpc>
            </a:pPr>
            <a:r>
              <a:rPr lang="en-US" sz="1800" b="1" dirty="0">
                <a:latin typeface="Tw Cen MT" panose="020B0602020104020603" pitchFamily="34" charset="77"/>
              </a:rPr>
              <a:t>Affective State </a:t>
            </a:r>
            <a:r>
              <a:rPr lang="en-US" sz="1800" dirty="0">
                <a:latin typeface="Tw Cen MT" panose="020B0602020104020603" pitchFamily="34" charset="77"/>
              </a:rPr>
              <a:t>is when people rely partly on their emotional state to judge their capabilities. </a:t>
            </a:r>
          </a:p>
          <a:p>
            <a:pPr>
              <a:lnSpc>
                <a:spcPct val="120000"/>
              </a:lnSpc>
            </a:pPr>
            <a:r>
              <a:rPr lang="en-US" sz="1800" dirty="0">
                <a:latin typeface="Tw Cen MT" panose="020B0602020104020603" pitchFamily="34" charset="77"/>
              </a:rPr>
              <a:t>A </a:t>
            </a:r>
            <a:r>
              <a:rPr lang="en-US" sz="1800" b="1" dirty="0">
                <a:latin typeface="Tw Cen MT" panose="020B0602020104020603" pitchFamily="34" charset="77"/>
              </a:rPr>
              <a:t>Social Network </a:t>
            </a:r>
            <a:r>
              <a:rPr lang="en-US" sz="1800" dirty="0">
                <a:latin typeface="Tw Cen MT" panose="020B0602020104020603" pitchFamily="34" charset="77"/>
              </a:rPr>
              <a:t>is a network of individuals (e.g. friends, acquaintances, coworkers) connected by interpersonal relationships. </a:t>
            </a:r>
          </a:p>
          <a:p>
            <a:pPr>
              <a:lnSpc>
                <a:spcPct val="120000"/>
              </a:lnSpc>
            </a:pPr>
            <a:r>
              <a:rPr lang="en-US" sz="1800" b="1" dirty="0">
                <a:latin typeface="Tw Cen MT" panose="020B0602020104020603" pitchFamily="34" charset="77"/>
              </a:rPr>
              <a:t>Collaboration</a:t>
            </a:r>
            <a:r>
              <a:rPr lang="en-US" sz="1800" dirty="0">
                <a:latin typeface="Tw Cen MT" panose="020B0602020104020603" pitchFamily="34" charset="77"/>
              </a:rPr>
              <a:t> means to work jointly with others. </a:t>
            </a:r>
          </a:p>
          <a:p>
            <a:pPr>
              <a:lnSpc>
                <a:spcPct val="120000"/>
              </a:lnSpc>
            </a:pPr>
            <a:r>
              <a:rPr lang="en-US" sz="1800" b="1" dirty="0">
                <a:latin typeface="Tw Cen MT" panose="020B0602020104020603" pitchFamily="34" charset="77"/>
              </a:rPr>
              <a:t>Teacher Leadership </a:t>
            </a:r>
            <a:r>
              <a:rPr lang="en-US" sz="1800" dirty="0">
                <a:latin typeface="Tw Cen MT" panose="020B0602020104020603" pitchFamily="34" charset="77"/>
              </a:rPr>
              <a:t>refers to other roles teachers, who work directly with students, participate in that have an influence extending beyond their own classroom/caseloads. </a:t>
            </a:r>
          </a:p>
          <a:p>
            <a:pPr>
              <a:lnSpc>
                <a:spcPct val="120000"/>
              </a:lnSpc>
            </a:pPr>
            <a:r>
              <a:rPr lang="en-US" sz="1800" b="1" dirty="0">
                <a:latin typeface="Tw Cen MT" panose="020B0602020104020603" pitchFamily="34" charset="77"/>
              </a:rPr>
              <a:t>Decision Making</a:t>
            </a:r>
            <a:r>
              <a:rPr lang="en-US" sz="1800" dirty="0">
                <a:latin typeface="Tw Cen MT" panose="020B0602020104020603" pitchFamily="34" charset="77"/>
              </a:rPr>
              <a:t> means the act or process of deciding something important, especially in a group of people or an organization. </a:t>
            </a:r>
          </a:p>
        </p:txBody>
      </p:sp>
    </p:spTree>
    <p:extLst>
      <p:ext uri="{BB962C8B-B14F-4D97-AF65-F5344CB8AC3E}">
        <p14:creationId xmlns:p14="http://schemas.microsoft.com/office/powerpoint/2010/main" val="1333120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419E0C-DB25-4BED-A738-4C719DECD5BC}"/>
              </a:ext>
            </a:extLst>
          </p:cNvPr>
          <p:cNvSpPr>
            <a:spLocks noGrp="1"/>
          </p:cNvSpPr>
          <p:nvPr>
            <p:ph type="title"/>
          </p:nvPr>
        </p:nvSpPr>
        <p:spPr/>
        <p:txBody>
          <a:bodyPr/>
          <a:lstStyle/>
          <a:p>
            <a:r>
              <a:rPr lang="en-US" sz="4000" dirty="0"/>
              <a:t>Hidden Slide # 7</a:t>
            </a:r>
            <a:br>
              <a:rPr lang="en-US" sz="4000" dirty="0"/>
            </a:br>
            <a:r>
              <a:rPr lang="en-US" sz="4000" dirty="0"/>
              <a:t>CTE Key Terms</a:t>
            </a:r>
          </a:p>
        </p:txBody>
      </p:sp>
      <p:sp>
        <p:nvSpPr>
          <p:cNvPr id="2" name="Text Placeholder 1">
            <a:extLst>
              <a:ext uri="{FF2B5EF4-FFF2-40B4-BE49-F238E27FC236}">
                <a16:creationId xmlns:a16="http://schemas.microsoft.com/office/drawing/2014/main" id="{0D04A0A3-128E-4625-A72F-61493D023141}"/>
              </a:ext>
            </a:extLst>
          </p:cNvPr>
          <p:cNvSpPr>
            <a:spLocks noGrp="1"/>
          </p:cNvSpPr>
          <p:nvPr>
            <p:ph type="body" idx="1"/>
          </p:nvPr>
        </p:nvSpPr>
        <p:spPr/>
        <p:txBody>
          <a:bodyPr>
            <a:noAutofit/>
          </a:bodyPr>
          <a:lstStyle/>
          <a:p>
            <a:pPr marL="457200" indent="-365760">
              <a:spcBef>
                <a:spcPts val="600"/>
              </a:spcBef>
            </a:pPr>
            <a:r>
              <a:rPr lang="en-US" b="1" dirty="0">
                <a:solidFill>
                  <a:schemeClr val="tx1"/>
                </a:solidFill>
                <a:highlight>
                  <a:srgbClr val="FFFFFF"/>
                </a:highlight>
                <a:latin typeface="Tw Cen MT" panose="020B0602020104020603" pitchFamily="34" charset="77"/>
              </a:rPr>
              <a:t>Teacher Voice </a:t>
            </a:r>
            <a:r>
              <a:rPr lang="en-US" dirty="0">
                <a:highlight>
                  <a:srgbClr val="FFFFFF"/>
                </a:highlight>
                <a:latin typeface="Tw Cen MT" panose="020B0602020104020603" pitchFamily="34" charset="77"/>
              </a:rPr>
              <a:t>refers to the values, opinions, beliefs, perspectives, expertise, and cultural backgrounds of the teachers working in a school/district. </a:t>
            </a:r>
          </a:p>
          <a:p>
            <a:pPr marL="457200" indent="-365760">
              <a:spcBef>
                <a:spcPts val="600"/>
              </a:spcBef>
            </a:pPr>
            <a:r>
              <a:rPr lang="en-US" b="1" dirty="0">
                <a:solidFill>
                  <a:schemeClr val="tx1"/>
                </a:solidFill>
                <a:highlight>
                  <a:srgbClr val="FFFFFF"/>
                </a:highlight>
                <a:latin typeface="Tw Cen MT" panose="020B0602020104020603" pitchFamily="34" charset="77"/>
              </a:rPr>
              <a:t>Teacher Inquiry </a:t>
            </a:r>
            <a:r>
              <a:rPr lang="en-US" dirty="0">
                <a:solidFill>
                  <a:schemeClr val="tx1"/>
                </a:solidFill>
                <a:highlight>
                  <a:srgbClr val="FFFFFF"/>
                </a:highlight>
                <a:latin typeface="Tw Cen MT" panose="020B0602020104020603" pitchFamily="34" charset="77"/>
              </a:rPr>
              <a:t>is a process used by educators to explore teaching practices that enables the identification of successful approaches to improving learning and outcomes for students. </a:t>
            </a:r>
            <a:endParaRPr lang="en-US" dirty="0">
              <a:highlight>
                <a:srgbClr val="FFFFFF"/>
              </a:highlight>
              <a:latin typeface="Tw Cen MT" panose="020B0602020104020603" pitchFamily="34" charset="77"/>
            </a:endParaRPr>
          </a:p>
          <a:p>
            <a:r>
              <a:rPr lang="en-US" b="1" dirty="0">
                <a:solidFill>
                  <a:schemeClr val="tx1"/>
                </a:solidFill>
                <a:highlight>
                  <a:srgbClr val="FFFFFF"/>
                </a:highlight>
                <a:latin typeface="Tw Cen MT" panose="020B0602020104020603" pitchFamily="34" charset="77"/>
              </a:rPr>
              <a:t>Professional Learning </a:t>
            </a:r>
            <a:r>
              <a:rPr lang="en-US" dirty="0">
                <a:highlight>
                  <a:srgbClr val="FFFFFF"/>
                </a:highlight>
                <a:latin typeface="Tw Cen MT" panose="020B0602020104020603" pitchFamily="34" charset="77"/>
              </a:rPr>
              <a:t>refers to activities educators engage in to stimulate their thinking and professional knowledge to ensure that their practice is informed and current. </a:t>
            </a:r>
          </a:p>
        </p:txBody>
      </p:sp>
    </p:spTree>
    <p:extLst>
      <p:ext uri="{BB962C8B-B14F-4D97-AF65-F5344CB8AC3E}">
        <p14:creationId xmlns:p14="http://schemas.microsoft.com/office/powerpoint/2010/main" val="258849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B8ECF0-C7C6-49D5-B0E8-6BB61A196775}"/>
              </a:ext>
            </a:extLst>
          </p:cNvPr>
          <p:cNvSpPr>
            <a:spLocks noGrp="1"/>
          </p:cNvSpPr>
          <p:nvPr>
            <p:ph type="title"/>
          </p:nvPr>
        </p:nvSpPr>
        <p:spPr/>
        <p:txBody>
          <a:bodyPr/>
          <a:lstStyle/>
          <a:p>
            <a:r>
              <a:rPr lang="en-US" dirty="0"/>
              <a:t> Pre/Post-Reading Opportunity</a:t>
            </a:r>
          </a:p>
        </p:txBody>
      </p:sp>
      <p:pic>
        <p:nvPicPr>
          <p:cNvPr id="5" name="Picture 4" descr="Image of article for pre/post reading. title says 25 ways teacher can connect more with their colleagues. ">
            <a:extLst>
              <a:ext uri="{FF2B5EF4-FFF2-40B4-BE49-F238E27FC236}">
                <a16:creationId xmlns:a16="http://schemas.microsoft.com/office/drawing/2014/main" id="{19FBF7E0-8871-40D0-BC40-C6C6140132FB}"/>
              </a:ext>
            </a:extLst>
          </p:cNvPr>
          <p:cNvPicPr>
            <a:picLocks noChangeAspect="1"/>
          </p:cNvPicPr>
          <p:nvPr/>
        </p:nvPicPr>
        <p:blipFill>
          <a:blip r:embed="rId3"/>
          <a:stretch>
            <a:fillRect/>
          </a:stretch>
        </p:blipFill>
        <p:spPr>
          <a:xfrm>
            <a:off x="2378351" y="1787624"/>
            <a:ext cx="4536154" cy="422233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Indicates Handouts&#10;" title="Folder Icon ">
            <a:extLst>
              <a:ext uri="{FF2B5EF4-FFF2-40B4-BE49-F238E27FC236}">
                <a16:creationId xmlns:a16="http://schemas.microsoft.com/office/drawing/2014/main" id="{6520F525-9213-4D2C-9A26-3ECB68F78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7888" y="5614416"/>
            <a:ext cx="728473" cy="731521"/>
          </a:xfrm>
          <a:prstGeom prst="rect">
            <a:avLst/>
          </a:prstGeom>
        </p:spPr>
      </p:pic>
    </p:spTree>
    <p:extLst>
      <p:ext uri="{BB962C8B-B14F-4D97-AF65-F5344CB8AC3E}">
        <p14:creationId xmlns:p14="http://schemas.microsoft.com/office/powerpoint/2010/main" val="2981997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826A-E5A1-4774-9B3E-AE40DDA1276A}"/>
              </a:ext>
            </a:extLst>
          </p:cNvPr>
          <p:cNvSpPr>
            <a:spLocks noGrp="1"/>
          </p:cNvSpPr>
          <p:nvPr>
            <p:ph type="ctrTitle"/>
          </p:nvPr>
        </p:nvSpPr>
        <p:spPr/>
        <p:txBody>
          <a:bodyPr/>
          <a:lstStyle/>
          <a:p>
            <a:r>
              <a:rPr lang="en-US" dirty="0"/>
              <a:t>Collective Teacher Efficacy</a:t>
            </a:r>
          </a:p>
        </p:txBody>
      </p:sp>
      <p:sp>
        <p:nvSpPr>
          <p:cNvPr id="3" name="Subtitle 2">
            <a:extLst>
              <a:ext uri="{FF2B5EF4-FFF2-40B4-BE49-F238E27FC236}">
                <a16:creationId xmlns:a16="http://schemas.microsoft.com/office/drawing/2014/main" id="{9CA5D81B-893A-44BD-AC12-9640AA610454}"/>
              </a:ext>
            </a:extLst>
          </p:cNvPr>
          <p:cNvSpPr>
            <a:spLocks noGrp="1"/>
          </p:cNvSpPr>
          <p:nvPr>
            <p:ph type="subTitle" idx="1"/>
          </p:nvPr>
        </p:nvSpPr>
        <p:spPr/>
        <p:txBody>
          <a:bodyPr>
            <a:normAutofit lnSpcReduction="10000"/>
          </a:bodyPr>
          <a:lstStyle/>
          <a:p>
            <a:r>
              <a:rPr lang="en-US" dirty="0"/>
              <a:t>Collaboration and Social Networks</a:t>
            </a:r>
          </a:p>
          <a:p>
            <a:r>
              <a:rPr lang="en-US" dirty="0"/>
              <a:t>Focus Module</a:t>
            </a:r>
          </a:p>
        </p:txBody>
      </p:sp>
    </p:spTree>
    <p:extLst>
      <p:ext uri="{BB962C8B-B14F-4D97-AF65-F5344CB8AC3E}">
        <p14:creationId xmlns:p14="http://schemas.microsoft.com/office/powerpoint/2010/main" val="3275343959"/>
      </p:ext>
    </p:extLst>
  </p:cSld>
  <p:clrMapOvr>
    <a:masterClrMapping/>
  </p:clrMapOvr>
</p:sld>
</file>

<file path=ppt/theme/theme1.xml><?xml version="1.0" encoding="utf-8"?>
<a:theme xmlns:a="http://schemas.openxmlformats.org/drawingml/2006/main" name="MMD-DCI June_2019-2">
  <a:themeElements>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MD-DCI June_2019-2" id="{7FEC17CF-0EE0-43CF-AEA1-DE8ABFBF43E9}" vid="{B6DC53E8-F0AC-4DA7-B5DA-B88B84FCC56C}"/>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MD-DCI June_2019-1">
  <a:themeElements>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MD-DCI June_2019-1" id="{81C0A8DF-0480-4111-82DD-EE2514CA4E9B}" vid="{E5689989-56AD-4EFF-884B-80BBB1472EA5}"/>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MoEdu</Template>
  <TotalTime>16671</TotalTime>
  <Words>11280</Words>
  <Application>Microsoft Office PowerPoint</Application>
  <PresentationFormat>On-screen Show (4:3)</PresentationFormat>
  <Paragraphs>867</Paragraphs>
  <Slides>59</Slides>
  <Notes>52</Notes>
  <HiddenSlides>13</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59</vt:i4>
      </vt:variant>
    </vt:vector>
  </HeadingPairs>
  <TitlesOfParts>
    <vt:vector size="72" baseType="lpstr">
      <vt:lpstr>Arial</vt:lpstr>
      <vt:lpstr>Arial Narrow</vt:lpstr>
      <vt:lpstr>Calibri</vt:lpstr>
      <vt:lpstr>Noto Sans Symbols</vt:lpstr>
      <vt:lpstr>Questrial</vt:lpstr>
      <vt:lpstr>Times New Roman</vt:lpstr>
      <vt:lpstr>Tw Cen MT</vt:lpstr>
      <vt:lpstr>Wingdings</vt:lpstr>
      <vt:lpstr>MMD-DCI June_2019-2</vt:lpstr>
      <vt:lpstr>3_Custom Design</vt:lpstr>
      <vt:lpstr>1_MMD-DCI June_2019-1</vt:lpstr>
      <vt:lpstr>5_Custom Design</vt:lpstr>
      <vt:lpstr>6_Custom Design</vt:lpstr>
      <vt:lpstr>Hidden Slide #1</vt:lpstr>
      <vt:lpstr>Hidden Slide #2</vt:lpstr>
      <vt:lpstr>Hidden Slide #3</vt:lpstr>
      <vt:lpstr>Hidden Slide #4</vt:lpstr>
      <vt:lpstr>Hidden Slide # 5 CTE Key Terms</vt:lpstr>
      <vt:lpstr>Hidden Slide # 6 CTE Key Terms</vt:lpstr>
      <vt:lpstr>Hidden Slide # 7 CTE Key Terms</vt:lpstr>
      <vt:lpstr> Pre/Post-Reading Opportunity</vt:lpstr>
      <vt:lpstr>Collective Teacher Efficacy</vt:lpstr>
      <vt:lpstr>Acknowledgements Special thanks to all contributors to the development and  revision of this Professional Learning Module. The original collection of Professional Learning Modules was rolled-out for use by Regional Professional Development Center (RPDC) Consultants in July 2013 after being developed by a team of content experts through efforts funded by the Missouri State Personnel Development Grant (SPDG).  </vt:lpstr>
      <vt:lpstr>Welcome and Introductions</vt:lpstr>
      <vt:lpstr>Norms</vt:lpstr>
      <vt:lpstr>Icon Glossary</vt:lpstr>
      <vt:lpstr>District Continuous Improvement Framework (MMD/DCI)</vt:lpstr>
      <vt:lpstr>CTE Alignment with MO Leader Standards</vt:lpstr>
      <vt:lpstr>CTE Alignment with MO Teacher Standards</vt:lpstr>
      <vt:lpstr>Session-at-a-Glance</vt:lpstr>
      <vt:lpstr>Learning Targets</vt:lpstr>
      <vt:lpstr>Essential Questions</vt:lpstr>
      <vt:lpstr>PowerPoint Presentation</vt:lpstr>
      <vt:lpstr>John Hattie 2018 Effect Size of Factors Influencing Student Achievement</vt:lpstr>
      <vt:lpstr>Impact of High and Low Collective Teacher Efficacy</vt:lpstr>
      <vt:lpstr>When CTE is high in schools, teachers…</vt:lpstr>
      <vt:lpstr>When CTE is low in schools, teachers…</vt:lpstr>
      <vt:lpstr>Consequences of high CTE in schools</vt:lpstr>
      <vt:lpstr>How Do We Develop CTE Capacity?</vt:lpstr>
      <vt:lpstr>Efficacy</vt:lpstr>
      <vt:lpstr>Defining Efficacy</vt:lpstr>
      <vt:lpstr>Self-Efficacy</vt:lpstr>
      <vt:lpstr>Teacher Efficacy</vt:lpstr>
      <vt:lpstr>Collective Efficacy</vt:lpstr>
      <vt:lpstr>Collective Teacher Efficacy</vt:lpstr>
      <vt:lpstr>Collaboration, Social Networks,  and Efficacy</vt:lpstr>
      <vt:lpstr>Collaboration and Social Networks  </vt:lpstr>
      <vt:lpstr>A Social Network is a network of individuals (e.g. friends, acquaintances, coworkers) connected by interpersonal relationships.   Collaboration means to work jointly with others.  </vt:lpstr>
      <vt:lpstr>Four Main Sources of Efficacy</vt:lpstr>
      <vt:lpstr>Collaboration and Social Networks</vt:lpstr>
      <vt:lpstr>Pygmalion Effect Belief Influences Efficacy</vt:lpstr>
      <vt:lpstr>Pygmalion Effect Amplified</vt:lpstr>
      <vt:lpstr>Pygmalion Effect Amplified</vt:lpstr>
      <vt:lpstr>Pygmalion Effect Amplified</vt:lpstr>
      <vt:lpstr>Pygmalion Effect Amplified</vt:lpstr>
      <vt:lpstr>Social Networks Impact  Student Achievement</vt:lpstr>
      <vt:lpstr>Examining Our Social Networks</vt:lpstr>
      <vt:lpstr>Examining Our Social Networks</vt:lpstr>
      <vt:lpstr>Examining Our Social Networks</vt:lpstr>
      <vt:lpstr>Building Efficacy Through Teachers’ Social Networks</vt:lpstr>
      <vt:lpstr>School Leaders as the Architects  of Social Networks </vt:lpstr>
      <vt:lpstr>Schools with Dense Social Networks have Higher Levels of CTE</vt:lpstr>
      <vt:lpstr>Building Networks</vt:lpstr>
      <vt:lpstr>Social Networks and collaboration that build CTE look like…</vt:lpstr>
      <vt:lpstr>Next Steps: CTE Action = Results</vt:lpstr>
      <vt:lpstr>Practice Profile </vt:lpstr>
      <vt:lpstr>Where Do We go From Here?</vt:lpstr>
      <vt:lpstr>Where Do We go From Here?</vt:lpstr>
      <vt:lpstr>References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Hidden Slide #1</dc:title>
  <dc:creator>Microsoft Office User</dc:creator>
  <cp:lastModifiedBy>cherylawrinkle@gmail.com</cp:lastModifiedBy>
  <cp:revision>207</cp:revision>
  <cp:lastPrinted>2019-06-12T20:08:10Z</cp:lastPrinted>
  <dcterms:created xsi:type="dcterms:W3CDTF">2019-04-11T16:36:53Z</dcterms:created>
  <dcterms:modified xsi:type="dcterms:W3CDTF">2022-09-01T15:53:37Z</dcterms:modified>
</cp:coreProperties>
</file>