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Lst>
  <p:notesMasterIdLst>
    <p:notesMasterId r:id="rId41"/>
  </p:notesMasterIdLst>
  <p:sldIdLst>
    <p:sldId id="258" r:id="rId2"/>
    <p:sldId id="295" r:id="rId3"/>
    <p:sldId id="261" r:id="rId4"/>
    <p:sldId id="296" r:id="rId5"/>
    <p:sldId id="305" r:id="rId6"/>
    <p:sldId id="311" r:id="rId7"/>
    <p:sldId id="309" r:id="rId8"/>
    <p:sldId id="310" r:id="rId9"/>
    <p:sldId id="312" r:id="rId10"/>
    <p:sldId id="266" r:id="rId11"/>
    <p:sldId id="264" r:id="rId12"/>
    <p:sldId id="265"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06" r:id="rId38"/>
    <p:sldId id="294" r:id="rId39"/>
    <p:sldId id="304" r:id="rId40"/>
  </p:sldIdLst>
  <p:sldSz cx="9144000" cy="6858000" type="screen4x3"/>
  <p:notesSz cx="7102475" cy="9388475"/>
  <p:embeddedFontLst>
    <p:embeddedFont>
      <p:font typeface="Arial Narrow" panose="020B060602020203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Questrial" pitchFamily="2" charset="0"/>
      <p:regular r:id="rId50"/>
    </p:embeddedFont>
    <p:embeddedFont>
      <p:font typeface="Tw Cen MT" panose="020B0602020104020603" pitchFamily="34" charset="0"/>
      <p:regular r:id="rId51"/>
      <p:bold r:id="rId52"/>
      <p:italic r:id="rId53"/>
      <p:boldItalic r:id="rId5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autoAdjust="0"/>
    <p:restoredTop sz="55732" autoAdjust="0"/>
  </p:normalViewPr>
  <p:slideViewPr>
    <p:cSldViewPr snapToGrid="0" snapToObjects="1">
      <p:cViewPr varScale="1">
        <p:scale>
          <a:sx n="35" d="100"/>
          <a:sy n="35" d="100"/>
        </p:scale>
        <p:origin x="2188" y="32"/>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77739" cy="46942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23092" y="0"/>
            <a:ext cx="3077739" cy="469423"/>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4912" y="704850"/>
            <a:ext cx="4692649"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10247" y="4459526"/>
            <a:ext cx="5681980" cy="422481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917421"/>
            <a:ext cx="3077739" cy="469423"/>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9937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7" name="Shape 157"/>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90000"/>
              </a:lnSpc>
              <a:spcBef>
                <a:spcPts val="0"/>
              </a:spcBef>
              <a:buSzPct val="25000"/>
              <a:buNone/>
            </a:pPr>
            <a:r>
              <a:rPr lang="en-US" sz="1110" b="1" i="0" u="none" strike="noStrike" cap="none">
                <a:solidFill>
                  <a:schemeClr val="dk1"/>
                </a:solidFill>
                <a:latin typeface="Calibri"/>
                <a:ea typeface="Calibri"/>
                <a:cs typeface="Calibri"/>
                <a:sym typeface="Calibri"/>
              </a:rPr>
              <a:t>Time</a:t>
            </a:r>
            <a:r>
              <a:rPr lang="en-US" sz="1110" b="0" i="0" u="none" strike="noStrike" cap="none">
                <a:solidFill>
                  <a:schemeClr val="dk1"/>
                </a:solidFill>
                <a:latin typeface="Calibri"/>
                <a:ea typeface="Calibri"/>
                <a:cs typeface="Calibri"/>
                <a:sym typeface="Calibri"/>
              </a:rPr>
              <a:t>: This is designed to be a 45 -60 min. introductory presentation. </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1" i="0" u="none" strike="noStrike" cap="none">
                <a:solidFill>
                  <a:schemeClr val="dk1"/>
                </a:solidFill>
                <a:latin typeface="Calibri"/>
                <a:ea typeface="Calibri"/>
                <a:cs typeface="Calibri"/>
                <a:sym typeface="Calibri"/>
              </a:rPr>
              <a:t>To Do: </a:t>
            </a:r>
            <a:r>
              <a:rPr lang="en-US" sz="1110" b="0" i="0" u="none" strike="noStrike" cap="none">
                <a:solidFill>
                  <a:schemeClr val="dk1"/>
                </a:solidFill>
                <a:latin typeface="Calibri"/>
                <a:ea typeface="Calibri"/>
                <a:cs typeface="Calibri"/>
                <a:sym typeface="Calibri"/>
              </a:rPr>
              <a:t>(Preparation Activities: These activities should occur before the training)</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235572" marR="0" lvl="0" indent="-235572" algn="l" rtl="0">
              <a:lnSpc>
                <a:spcPct val="90000"/>
              </a:lnSpc>
              <a:spcBef>
                <a:spcPts val="0"/>
              </a:spcBef>
              <a:buClr>
                <a:schemeClr val="dk1"/>
              </a:buClr>
              <a:buSzPct val="100909"/>
              <a:buFont typeface="Calibri"/>
              <a:buAutoNum type="arabicPeriod"/>
            </a:pPr>
            <a:r>
              <a:rPr lang="en-US" sz="1110" b="0" i="0" u="none" strike="noStrike" cap="none">
                <a:solidFill>
                  <a:schemeClr val="dk1"/>
                </a:solidFill>
                <a:latin typeface="Calibri"/>
                <a:ea typeface="Calibri"/>
                <a:cs typeface="Calibri"/>
                <a:sym typeface="Calibri"/>
              </a:rPr>
              <a:t>Pre-assessment: This brief, selected response assessment would be emailed to participants in advance of training. It would be designed to assess knowledge of the content in this presentation. The results should then be reviewed by the trainer in order to adapt the presentation, and results should be presented to the audience, in order to engage them with the learning. </a:t>
            </a:r>
          </a:p>
          <a:p>
            <a:pPr marL="235572" marR="0" lvl="0" indent="-235572" algn="l" rtl="0">
              <a:lnSpc>
                <a:spcPct val="90000"/>
              </a:lnSpc>
              <a:spcBef>
                <a:spcPts val="0"/>
              </a:spcBef>
              <a:buClr>
                <a:schemeClr val="dk1"/>
              </a:buClr>
              <a:buSzPct val="100909"/>
              <a:buFont typeface="Calibri"/>
              <a:buNone/>
            </a:pPr>
            <a:endParaRPr sz="1110" b="0" i="0" u="none" strike="noStrike" cap="none">
              <a:solidFill>
                <a:schemeClr val="dk1"/>
              </a:solidFill>
              <a:latin typeface="Calibri"/>
              <a:ea typeface="Calibri"/>
              <a:cs typeface="Calibri"/>
              <a:sym typeface="Calibri"/>
            </a:endParaRPr>
          </a:p>
          <a:p>
            <a:pPr marL="235572" marR="0" lvl="0" indent="-235572" algn="l" rtl="0">
              <a:lnSpc>
                <a:spcPct val="90000"/>
              </a:lnSpc>
              <a:spcBef>
                <a:spcPts val="0"/>
              </a:spcBef>
              <a:buClr>
                <a:schemeClr val="dk1"/>
              </a:buClr>
              <a:buSzPct val="100909"/>
              <a:buFont typeface="Calibri"/>
              <a:buAutoNum type="arabicPeriod"/>
            </a:pPr>
            <a:r>
              <a:rPr lang="en-US" sz="1110" b="1" i="0" u="none" strike="noStrike" cap="none">
                <a:solidFill>
                  <a:schemeClr val="dk1"/>
                </a:solidFill>
                <a:latin typeface="Calibri"/>
                <a:ea typeface="Calibri"/>
                <a:cs typeface="Calibri"/>
                <a:sym typeface="Calibri"/>
              </a:rPr>
              <a:t>Handouts: </a:t>
            </a:r>
            <a:r>
              <a:rPr lang="en-US" sz="1110" b="0" i="0" u="none" strike="noStrike" cap="none">
                <a:solidFill>
                  <a:schemeClr val="dk1"/>
                </a:solidFill>
                <a:latin typeface="Calibri"/>
                <a:ea typeface="Calibri"/>
                <a:cs typeface="Calibri"/>
                <a:sym typeface="Calibri"/>
              </a:rPr>
              <a:t>Pre-reading/reflection:  Send the “Quotable Quotes” handout to individuals before the session.  (Instructions are at the top of the paper – “As you prepare for our initial overview training next week, we invite you to consider the following quotable quotes. As we begin our work, there will be opportunities to discuss these quotes. We look forward to seeing you next week.”) </a:t>
            </a:r>
          </a:p>
          <a:p>
            <a:pPr marL="235572" marR="0" lvl="0" indent="-235572" algn="l" rtl="0">
              <a:lnSpc>
                <a:spcPct val="90000"/>
              </a:lnSpc>
              <a:spcBef>
                <a:spcPts val="0"/>
              </a:spcBef>
              <a:buClr>
                <a:schemeClr val="dk1"/>
              </a:buClr>
              <a:buSzPct val="100909"/>
              <a:buFont typeface="Calibri"/>
              <a:buNone/>
            </a:pPr>
            <a:endParaRPr sz="1110" b="0" i="0" u="none" strike="noStrike" cap="none">
              <a:solidFill>
                <a:schemeClr val="dk1"/>
              </a:solidFill>
              <a:latin typeface="Calibri"/>
              <a:ea typeface="Calibri"/>
              <a:cs typeface="Calibri"/>
              <a:sym typeface="Calibri"/>
            </a:endParaRPr>
          </a:p>
          <a:p>
            <a:pPr marL="235572" marR="0" lvl="0" indent="-235572" algn="l" rtl="0">
              <a:lnSpc>
                <a:spcPct val="90000"/>
              </a:lnSpc>
              <a:spcBef>
                <a:spcPts val="0"/>
              </a:spcBef>
              <a:buClr>
                <a:schemeClr val="dk1"/>
              </a:buClr>
              <a:buSzPct val="100909"/>
              <a:buFont typeface="Calibri"/>
              <a:buAutoNum type="arabicPeriod"/>
            </a:pPr>
            <a:r>
              <a:rPr lang="en-US" sz="1110" b="1" i="1" u="none" strike="noStrike" cap="none">
                <a:solidFill>
                  <a:schemeClr val="dk1"/>
                </a:solidFill>
                <a:latin typeface="Calibri"/>
                <a:ea typeface="Calibri"/>
                <a:cs typeface="Calibri"/>
                <a:sym typeface="Calibri"/>
              </a:rPr>
              <a:t>Handout</a:t>
            </a:r>
            <a:r>
              <a:rPr lang="en-US" sz="1110" b="1" i="0" u="none" strike="noStrike" cap="none">
                <a:solidFill>
                  <a:schemeClr val="dk1"/>
                </a:solidFill>
                <a:latin typeface="Calibri"/>
                <a:ea typeface="Calibri"/>
                <a:cs typeface="Calibri"/>
                <a:sym typeface="Calibri"/>
              </a:rPr>
              <a:t>:  </a:t>
            </a:r>
            <a:r>
              <a:rPr lang="en-US" sz="1110" b="0" i="0" u="none" strike="noStrike" cap="none">
                <a:solidFill>
                  <a:schemeClr val="dk1"/>
                </a:solidFill>
                <a:latin typeface="Calibri"/>
                <a:ea typeface="Calibri"/>
                <a:cs typeface="Calibri"/>
                <a:sym typeface="Calibri"/>
              </a:rPr>
              <a:t>The infographic “Collaborative Data Teams” can also be used at the beginning of the session as a pre –reading.  </a:t>
            </a:r>
          </a:p>
          <a:p>
            <a:pPr marL="235572" marR="0" lvl="0" indent="-235572" algn="l" rtl="0">
              <a:lnSpc>
                <a:spcPct val="90000"/>
              </a:lnSpc>
              <a:spcBef>
                <a:spcPts val="0"/>
              </a:spcBef>
              <a:buClr>
                <a:schemeClr val="dk1"/>
              </a:buClr>
              <a:buSzPct val="100909"/>
              <a:buFont typeface="Calibri"/>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1" i="1" u="none" strike="noStrike" cap="none">
                <a:solidFill>
                  <a:schemeClr val="dk1"/>
                </a:solidFill>
                <a:latin typeface="Calibri"/>
                <a:ea typeface="Calibri"/>
                <a:cs typeface="Calibri"/>
                <a:sym typeface="Calibri"/>
              </a:rPr>
              <a:t>To Know:  </a:t>
            </a:r>
            <a:r>
              <a:rPr lang="en-US" sz="1110" b="0" i="0" u="none" strike="noStrike" cap="none">
                <a:solidFill>
                  <a:schemeClr val="dk1"/>
                </a:solidFill>
                <a:latin typeface="Calibri"/>
                <a:ea typeface="Calibri"/>
                <a:cs typeface="Calibri"/>
                <a:sym typeface="Calibri"/>
              </a:rPr>
              <a:t>This package is organized with an overview / introduction with 6 mini modules addressing processes necessary for effective teams.  You need to be aware of the self assessments that can guide you to whether the participants need to go through all mini modules or need to focus on specific modules.  Teams may have taken the team functioning survey and school implementation scales which are available and can identify needs.  There are also online self assessments and the practice profile which can be used to identify training needs.</a:t>
            </a:r>
          </a:p>
          <a:p>
            <a:pPr marL="235572" marR="0" lvl="0" indent="-235572" algn="l" rtl="0">
              <a:lnSpc>
                <a:spcPct val="90000"/>
              </a:lnSpc>
              <a:spcBef>
                <a:spcPts val="0"/>
              </a:spcBef>
              <a:buSzPct val="25000"/>
              <a:buNone/>
            </a:pPr>
            <a:r>
              <a:rPr lang="en-US" sz="1110" b="0" i="0" u="none" strike="noStrike" cap="none">
                <a:solidFill>
                  <a:srgbClr val="FF0000"/>
                </a:solidFill>
                <a:latin typeface="Calibri"/>
                <a:ea typeface="Calibri"/>
                <a:cs typeface="Calibri"/>
                <a:sym typeface="Calibri"/>
              </a:rPr>
              <a:t>. </a:t>
            </a:r>
          </a:p>
          <a:p>
            <a:pPr marL="0" marR="0" lvl="0" indent="0" algn="l" rtl="0">
              <a:lnSpc>
                <a:spcPct val="90000"/>
              </a:lnSpc>
              <a:spcBef>
                <a:spcPts val="0"/>
              </a:spcBef>
              <a:buSzPct val="25000"/>
              <a:buNone/>
            </a:pPr>
            <a:endParaRPr sz="1110" b="0" i="1"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r>
              <a:rPr lang="en-US" sz="1200" b="1" i="0" u="none" strike="noStrike" kern="1200" cap="none" dirty="0">
                <a:solidFill>
                  <a:schemeClr val="dk1"/>
                </a:solidFill>
                <a:effectLst/>
                <a:latin typeface="Calibri"/>
                <a:ea typeface="Calibri"/>
                <a:cs typeface="Calibri"/>
                <a:sym typeface="Calibri"/>
              </a:rPr>
              <a:t>To Know:  </a:t>
            </a:r>
            <a:r>
              <a:rPr lang="en-US" sz="1200" b="0" i="0" u="none" strike="noStrike" kern="1200" cap="none" dirty="0">
                <a:solidFill>
                  <a:schemeClr val="dk1"/>
                </a:solidFill>
                <a:effectLst/>
                <a:latin typeface="Calibri"/>
                <a:ea typeface="Calibri"/>
                <a:cs typeface="Calibri"/>
                <a:sym typeface="Calibri"/>
              </a:rPr>
              <a:t>This slide shows how the use of Collaborative Teams relates to the </a:t>
            </a:r>
          </a:p>
          <a:p>
            <a:r>
              <a:rPr lang="en-US" sz="1200" b="0" i="0" u="none" strike="noStrike" kern="1200" cap="none" dirty="0">
                <a:solidFill>
                  <a:schemeClr val="dk1"/>
                </a:solidFill>
                <a:effectLst/>
                <a:latin typeface="Calibri"/>
                <a:ea typeface="Calibri"/>
                <a:cs typeface="Calibri"/>
                <a:sym typeface="Calibri"/>
              </a:rPr>
              <a:t>Missouri Teacher and Leader Standards. </a:t>
            </a:r>
          </a:p>
          <a:p>
            <a:r>
              <a:rPr lang="en-US" sz="1200" b="1" i="0" u="none" strike="noStrike" kern="1200" cap="none" dirty="0">
                <a:solidFill>
                  <a:schemeClr val="dk1"/>
                </a:solidFill>
                <a:effectLst/>
                <a:latin typeface="Calibri"/>
                <a:ea typeface="Calibri"/>
                <a:cs typeface="Calibri"/>
                <a:sym typeface="Calibri"/>
              </a:rPr>
              <a:t>To Say:</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Teacher Standard #8 Professionalism</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The teacher is a reflective practitioner who continually assesses the effects of choices and actions on others.  The teacher actively seeks out opportunities to grow professionally in order to improve learning for all students. [</a:t>
            </a:r>
            <a:r>
              <a:rPr lang="en-US" sz="1200" b="0" i="1" u="none" strike="noStrike" kern="1200" cap="none" dirty="0">
                <a:solidFill>
                  <a:schemeClr val="dk1"/>
                </a:solidFill>
                <a:effectLst/>
                <a:latin typeface="Calibri"/>
                <a:ea typeface="Calibri"/>
                <a:cs typeface="Calibri"/>
                <a:sym typeface="Calibri"/>
              </a:rPr>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Teacher Standard #9 Professional Collaboration</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The teacher has effective working relationships with students, parents, school colleagues, and community members. [</a:t>
            </a:r>
            <a:r>
              <a:rPr lang="en-US" sz="1200" b="0" i="1" u="none" strike="noStrike" kern="1200" cap="none" dirty="0">
                <a:solidFill>
                  <a:schemeClr val="dk1"/>
                </a:solidFill>
                <a:effectLst/>
                <a:latin typeface="Calibri"/>
                <a:ea typeface="Calibri"/>
                <a:cs typeface="Calibri"/>
                <a:sym typeface="Calibri"/>
              </a:rPr>
              <a:t>SB 291 Section 160.045.2 </a:t>
            </a:r>
            <a:endParaRPr lang="en-US" sz="1200" b="0" i="0" u="none" strike="noStrike" kern="1200" cap="none" dirty="0">
              <a:solidFill>
                <a:schemeClr val="dk1"/>
              </a:solidFill>
              <a:effectLst/>
              <a:latin typeface="Calibri"/>
              <a:ea typeface="Calibri"/>
              <a:cs typeface="Calibri"/>
              <a:sym typeface="Calibri"/>
            </a:endParaRPr>
          </a:p>
          <a:p>
            <a:r>
              <a:rPr lang="en-US" sz="1200" b="0" i="1" u="none" strike="noStrike" kern="1200" cap="none" dirty="0">
                <a:solidFill>
                  <a:schemeClr val="dk1"/>
                </a:solidFill>
                <a:effectLst/>
                <a:latin typeface="Calibri"/>
                <a:ea typeface="Calibri"/>
                <a:cs typeface="Calibri"/>
                <a:sym typeface="Calibri"/>
              </a:rPr>
              <a:t>(4) The teacher uses professional communication and interaction with the school community; (6) The teacher acts as a responsible professional in the overall mission of the school.] </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Leader Standard #2 Teaching and Learning</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 </a:t>
            </a:r>
          </a:p>
          <a:p>
            <a:r>
              <a:rPr lang="en-US" sz="1200" b="0" i="0" u="none" strike="noStrike" kern="1200" cap="none" dirty="0">
                <a:solidFill>
                  <a:schemeClr val="dk1"/>
                </a:solidFill>
                <a:effectLst/>
                <a:latin typeface="Calibri"/>
                <a:ea typeface="Calibri"/>
                <a:cs typeface="Calibri"/>
                <a:sym typeface="Calibri"/>
              </a:rPr>
              <a:t>Leader Standard #3 Management of Organizational Systems</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Education leaders have the knowledge and ability to ensure the success of all students by managing the organizational structure, personnel, and resources in a way that promotes a safe, efficient, and effective learning environment.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3" name="Shape 203"/>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(opening and introductions).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If we don’t know where we are headed, we won’t know when we get there.  Read/paraphrase these intended outcomes for this work.  (Pause)  </a:t>
            </a:r>
          </a:p>
          <a:p>
            <a:pPr marL="0" marR="0" lvl="0" indent="0" algn="l" rtl="0">
              <a:spcBef>
                <a:spcPts val="0"/>
              </a:spcBef>
              <a:buSzPct val="25000"/>
              <a:buNone/>
            </a:pPr>
            <a:endParaRPr sz="1200" b="0" i="0" u="none" strike="noStrike" cap="none">
              <a:solidFill>
                <a:srgbClr val="0000FF"/>
              </a:solidFill>
              <a:latin typeface="Calibri"/>
              <a:ea typeface="Calibri"/>
              <a:cs typeface="Calibri"/>
              <a:sym typeface="Calibri"/>
            </a:endParaRPr>
          </a:p>
          <a:p>
            <a:pPr marL="235572" marR="0" lvl="0" indent="-235572"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0" name="Shape 210"/>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Now, consider these questions.  You may want to jot down some thoughts on your handout or just reflect: (provide a little time for reflection on each of these questions)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ALL want to do whatever it takes to “put kids first” and high  functioning, effective teams GET RESULTS!  That’s the bottom line for this training.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7" name="Shape 227"/>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110" b="1" i="0" u="none" strike="noStrike" cap="none">
                <a:solidFill>
                  <a:srgbClr val="FF0000"/>
                </a:solidFill>
                <a:latin typeface="Calibri"/>
                <a:ea typeface="Calibri"/>
                <a:cs typeface="Calibri"/>
                <a:sym typeface="Calibri"/>
              </a:rPr>
              <a:t>To Say:  </a:t>
            </a:r>
            <a:r>
              <a:rPr lang="en-US" sz="1110" b="0" i="0" u="none" strike="noStrike" cap="none">
                <a:solidFill>
                  <a:srgbClr val="FF0000"/>
                </a:solidFill>
                <a:latin typeface="Calibri"/>
                <a:ea typeface="Calibri"/>
                <a:cs typeface="Calibri"/>
                <a:sym typeface="Calibri"/>
              </a:rPr>
              <a:t>Meetings, regardless of size or length, are more effective when meeting norms are established, practiced and monitored.  These are the most common norms (read the list – paraphrasing the intent of the norm – especially noting the use of electronics indicating that if folks need to respond to calls immediately, please step out of the room; otherwise, there will be a break for checking messages/emails later).  We need to be clear about our expectations in large groups and in small groups, so today, for the sake of time, these will be the norms we will follow today.”</a:t>
            </a:r>
          </a:p>
          <a:p>
            <a:pPr marL="0" marR="0" lvl="0" indent="0" algn="l" rtl="0">
              <a:spcBef>
                <a:spcPts val="0"/>
              </a:spcBef>
              <a:spcAft>
                <a:spcPts val="0"/>
              </a:spcAft>
              <a:buSzPct val="25000"/>
              <a:buNone/>
            </a:pPr>
            <a:endParaRPr sz="1110" b="0" i="0" u="none" strike="noStrike" cap="none">
              <a:solidFill>
                <a:srgbClr val="FF0000"/>
              </a:solidFill>
              <a:latin typeface="Calibri"/>
              <a:ea typeface="Calibri"/>
              <a:cs typeface="Calibri"/>
              <a:sym typeface="Calibri"/>
            </a:endParaRPr>
          </a:p>
          <a:p>
            <a:pPr marL="0" marR="0" lvl="0" indent="0" algn="l" rtl="0">
              <a:spcBef>
                <a:spcPts val="0"/>
              </a:spcBef>
              <a:spcAft>
                <a:spcPts val="0"/>
              </a:spcAft>
              <a:buSzPct val="25000"/>
              <a:buNone/>
            </a:pPr>
            <a:r>
              <a:rPr lang="en-US" sz="1110" b="0" i="0" u="none" strike="noStrike" cap="none">
                <a:solidFill>
                  <a:srgbClr val="FF0000"/>
                </a:solidFill>
                <a:latin typeface="Calibri"/>
                <a:ea typeface="Calibri"/>
                <a:cs typeface="Calibri"/>
                <a:sym typeface="Calibri"/>
              </a:rPr>
              <a:t>In your Collaborative Teams, you may choose to use this list or create your own to better meet your needs.  Sometimes schools create school-wide norms so that whenever small or larger groups in the school meet, the norms are the same.  The point is – norms are an important part of effective teams WHEN they are honored and monitored.  Creating table tents used at every meeting, or norm posters in every meeting room, or included on each agenda are ways to remind teams of the meeting norm.</a:t>
            </a:r>
          </a:p>
          <a:p>
            <a:pPr marL="0" marR="0" lvl="0" indent="0" algn="l" rtl="0">
              <a:spcBef>
                <a:spcPts val="0"/>
              </a:spcBef>
              <a:spcAft>
                <a:spcPts val="0"/>
              </a:spcAft>
              <a:buSzPct val="25000"/>
              <a:buNone/>
            </a:pPr>
            <a:endParaRPr sz="1110" b="0" i="0" u="none" strike="noStrike" cap="none">
              <a:solidFill>
                <a:srgbClr val="FF0000"/>
              </a:solidFill>
              <a:latin typeface="Calibri"/>
              <a:ea typeface="Calibri"/>
              <a:cs typeface="Calibri"/>
              <a:sym typeface="Calibri"/>
            </a:endParaRPr>
          </a:p>
          <a:p>
            <a:pPr marL="0" marR="0" lvl="0" indent="0" algn="l" rtl="0">
              <a:spcBef>
                <a:spcPts val="0"/>
              </a:spcBef>
              <a:spcAft>
                <a:spcPts val="0"/>
              </a:spcAft>
              <a:buSzPct val="25000"/>
              <a:buNone/>
            </a:pPr>
            <a:r>
              <a:rPr lang="en-US" sz="1110" b="1" i="0" u="none" strike="noStrike" cap="none">
                <a:solidFill>
                  <a:schemeClr val="dk1"/>
                </a:solidFill>
                <a:latin typeface="Calibri"/>
                <a:ea typeface="Calibri"/>
                <a:cs typeface="Calibri"/>
                <a:sym typeface="Calibri"/>
              </a:rPr>
              <a:t>Activity:  </a:t>
            </a:r>
            <a:r>
              <a:rPr lang="en-US" sz="1110" b="0" i="0" u="none" strike="noStrike" cap="none">
                <a:solidFill>
                  <a:schemeClr val="dk1"/>
                </a:solidFill>
                <a:latin typeface="Calibri"/>
                <a:ea typeface="Calibri"/>
                <a:cs typeface="Calibri"/>
                <a:sym typeface="Calibri"/>
              </a:rPr>
              <a:t>Table discussion:  Some schools have already established meeting norms.  If you have meeting norms, are they working?  Of these or your own norms, which one do you feel is the most important?  Which of your norms or these listed above is the hardest one to maintain/monitor?  What prompts do you use when norms in your meetings are violated?  (Give the example of using a picture of Norm Peterson to hold up when a norm is not being respected.) </a:t>
            </a:r>
          </a:p>
          <a:p>
            <a:pPr marL="0" marR="0" lvl="0" indent="0" algn="l" rtl="0">
              <a:spcBef>
                <a:spcPts val="0"/>
              </a:spcBef>
              <a:spcAft>
                <a:spcPts val="0"/>
              </a:spcAft>
              <a:buSzPct val="25000"/>
              <a:buNone/>
            </a:pPr>
            <a:endParaRPr sz="111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110" b="0" i="0" u="none" strike="noStrike" cap="none">
                <a:solidFill>
                  <a:srgbClr val="FF0000"/>
                </a:solidFill>
                <a:latin typeface="Calibri"/>
                <a:ea typeface="Calibri"/>
                <a:cs typeface="Calibri"/>
                <a:sym typeface="Calibri"/>
              </a:rPr>
              <a:t>Big Idea:  If a team is not functioning effectively – the first step is to revisit the meeting norms. Are team members following the norms? If not, how can you get back on track?</a:t>
            </a:r>
          </a:p>
          <a:p>
            <a:pPr marL="0" marR="0" lvl="0" indent="0" algn="l" rtl="0">
              <a:spcBef>
                <a:spcPts val="0"/>
              </a:spcBef>
              <a:buSzPct val="25000"/>
              <a:buNone/>
            </a:pPr>
            <a:endParaRPr sz="111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9" name="Shape 24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These are structural components and processes that must be in place in order for teams to collaborate effectively, and in order to participate in this work. Effective structures support collaborative cultures.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(paraphrased bullet points)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  Teams need </a:t>
            </a:r>
            <a:r>
              <a:rPr lang="en-US" sz="1200" b="1" i="0" u="none" strike="noStrike" cap="none">
                <a:solidFill>
                  <a:schemeClr val="dk1"/>
                </a:solidFill>
                <a:latin typeface="Calibri"/>
                <a:ea typeface="Calibri"/>
                <a:cs typeface="Calibri"/>
                <a:sym typeface="Calibri"/>
              </a:rPr>
              <a:t>focused</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rPr>
              <a:t>time each week</a:t>
            </a:r>
            <a:r>
              <a:rPr lang="en-US" sz="1200" b="0" i="0" u="none" strike="noStrike" cap="none">
                <a:solidFill>
                  <a:schemeClr val="dk1"/>
                </a:solidFill>
                <a:latin typeface="Calibri"/>
                <a:ea typeface="Calibri"/>
                <a:cs typeface="Calibri"/>
                <a:sym typeface="Calibri"/>
              </a:rPr>
              <a:t> to work on student outcomes.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2. Teams must include the appropriate personnel </a:t>
            </a:r>
            <a:r>
              <a:rPr lang="en-US" sz="1200" b="0" i="0" u="none" strike="noStrike" cap="none">
                <a:solidFill>
                  <a:srgbClr val="FF0000"/>
                </a:solidFill>
                <a:latin typeface="Calibri"/>
                <a:ea typeface="Calibri"/>
                <a:cs typeface="Calibri"/>
                <a:sym typeface="Calibri"/>
              </a:rPr>
              <a:t>- including general ed and special ed teachers and special subject teachers working together on classroom level collaborative data teams</a:t>
            </a:r>
            <a:r>
              <a:rPr lang="en-US" sz="1200" b="0" i="0" u="none" strike="noStrike" cap="none">
                <a:solidFill>
                  <a:schemeClr val="dk1"/>
                </a:solidFill>
                <a:latin typeface="Calibri"/>
                <a:ea typeface="Calibri"/>
                <a:cs typeface="Calibri"/>
                <a:sym typeface="Calibri"/>
              </a:rPr>
              <a:t>. Who is responsible for the learning of the children?  Everyone, right?  Then “everyone” needs to be included on the classroom collaborative data team.  </a:t>
            </a:r>
          </a:p>
          <a:p>
            <a:pPr marL="235572" marR="0" lvl="0" indent="-235572" algn="l" rtl="0">
              <a:spcBef>
                <a:spcPts val="0"/>
              </a:spcBef>
              <a:buClr>
                <a:schemeClr val="dk1"/>
              </a:buClr>
              <a:buSzPct val="100000"/>
              <a:buFont typeface="Calibri"/>
              <a:buAutoNum type="arabicPeriod" startAt="3"/>
            </a:pPr>
            <a:r>
              <a:rPr lang="en-US" sz="1200" b="0" i="0" u="none" strike="noStrike" cap="none">
                <a:solidFill>
                  <a:schemeClr val="dk1"/>
                </a:solidFill>
                <a:latin typeface="Calibri"/>
                <a:ea typeface="Calibri"/>
                <a:cs typeface="Calibri"/>
                <a:sym typeface="Calibri"/>
              </a:rPr>
              <a:t>Do teachers need training on how to be effective members of a team?  Do teams need support to work effectively?  Yes.</a:t>
            </a:r>
          </a:p>
          <a:p>
            <a:pPr marL="235572" marR="0" lvl="0" indent="-235572" algn="l" rtl="0">
              <a:spcBef>
                <a:spcPts val="0"/>
              </a:spcBef>
              <a:buClr>
                <a:schemeClr val="dk1"/>
              </a:buClr>
              <a:buSzPct val="100000"/>
              <a:buFont typeface="Calibri"/>
              <a:buAutoNum type="arabicPeriod" startAt="3"/>
            </a:pPr>
            <a:r>
              <a:rPr lang="en-US" sz="1200" b="0" i="0" u="none" strike="noStrike" cap="none">
                <a:solidFill>
                  <a:schemeClr val="dk1"/>
                </a:solidFill>
                <a:latin typeface="Calibri"/>
                <a:ea typeface="Calibri"/>
                <a:cs typeface="Calibri"/>
                <a:sym typeface="Calibri"/>
              </a:rPr>
              <a:t>The work of the team must be supported and monitored by administrators to ensure they have the skills and resources needed to be effective.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6" name="Shape 256"/>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110" b="1" i="0" u="none" strike="noStrike" cap="none" dirty="0">
                <a:solidFill>
                  <a:schemeClr val="dk1"/>
                </a:solidFill>
                <a:latin typeface="Calibri"/>
                <a:ea typeface="Calibri"/>
                <a:cs typeface="Calibri"/>
                <a:sym typeface="Calibri"/>
              </a:rPr>
              <a:t>To Say</a:t>
            </a:r>
            <a:r>
              <a:rPr lang="en-US" sz="1110" b="0" i="0" u="none" strike="noStrike" cap="none" dirty="0">
                <a:solidFill>
                  <a:schemeClr val="dk1"/>
                </a:solidFill>
                <a:latin typeface="Calibri"/>
                <a:ea typeface="Calibri"/>
                <a:cs typeface="Calibri"/>
                <a:sym typeface="Calibri"/>
              </a:rPr>
              <a:t>:  Reflect on these questions:  (provide time for participants to read)</a:t>
            </a:r>
          </a:p>
          <a:p>
            <a:pPr marL="0" marR="0" lvl="0" indent="0" algn="l" rtl="0">
              <a:spcBef>
                <a:spcPts val="0"/>
              </a:spcBef>
              <a:buSzPct val="25000"/>
              <a:buNone/>
            </a:pPr>
            <a:endParaRPr sz="111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10" b="0" i="0" u="none" strike="noStrike" cap="none" dirty="0">
                <a:solidFill>
                  <a:schemeClr val="dk1"/>
                </a:solidFill>
                <a:latin typeface="Calibri"/>
                <a:ea typeface="Calibri"/>
                <a:cs typeface="Calibri"/>
                <a:sym typeface="Calibri"/>
              </a:rPr>
              <a:t>Are these effective structures included in every classroom level collaborative data team:</a:t>
            </a:r>
          </a:p>
          <a:p>
            <a:pPr marL="457200" marR="0" lvl="1" indent="0" algn="l" rtl="0">
              <a:spcBef>
                <a:spcPts val="0"/>
              </a:spcBef>
              <a:buSzPct val="25000"/>
              <a:buNone/>
            </a:pPr>
            <a:r>
              <a:rPr lang="en-US" sz="1110" b="0" i="0" u="none" strike="noStrike" cap="none" dirty="0">
                <a:solidFill>
                  <a:schemeClr val="dk1"/>
                </a:solidFill>
                <a:latin typeface="Calibri"/>
                <a:ea typeface="Calibri"/>
                <a:cs typeface="Calibri"/>
                <a:sym typeface="Calibri"/>
              </a:rPr>
              <a:t>A regular, protected block of time</a:t>
            </a:r>
          </a:p>
          <a:p>
            <a:pPr marL="457200" marR="0" lvl="1" indent="0" algn="l" rtl="0">
              <a:spcBef>
                <a:spcPts val="0"/>
              </a:spcBef>
              <a:buSzPct val="25000"/>
              <a:buNone/>
            </a:pPr>
            <a:r>
              <a:rPr lang="en-US" sz="1110" b="0" i="0" u="none" strike="noStrike" cap="none" dirty="0">
                <a:solidFill>
                  <a:schemeClr val="dk1"/>
                </a:solidFill>
                <a:latin typeface="Calibri"/>
                <a:ea typeface="Calibri"/>
                <a:cs typeface="Calibri"/>
                <a:sym typeface="Calibri"/>
              </a:rPr>
              <a:t>All instructional personnel who impact student outcomes serving on a collaborative data team;</a:t>
            </a:r>
          </a:p>
          <a:p>
            <a:pPr marL="457200" marR="0" lvl="1" indent="0" algn="l" rtl="0">
              <a:spcBef>
                <a:spcPts val="0"/>
              </a:spcBef>
              <a:buSzPct val="25000"/>
              <a:buNone/>
            </a:pPr>
            <a:r>
              <a:rPr lang="en-US" sz="1110" b="0" i="0" u="none" strike="noStrike" cap="none" dirty="0">
                <a:solidFill>
                  <a:schemeClr val="dk1"/>
                </a:solidFill>
                <a:latin typeface="Calibri"/>
                <a:ea typeface="Calibri"/>
                <a:cs typeface="Calibri"/>
                <a:sym typeface="Calibri"/>
              </a:rPr>
              <a:t>Training for team members to support the tasks and functions of effective collaborative data teams </a:t>
            </a:r>
          </a:p>
          <a:p>
            <a:pPr marL="457200" marR="0" lvl="1" indent="0" algn="l" rtl="0">
              <a:spcBef>
                <a:spcPts val="0"/>
              </a:spcBef>
              <a:buSzPct val="25000"/>
              <a:buNone/>
            </a:pPr>
            <a:r>
              <a:rPr lang="en-US" sz="1110" b="0" i="0" u="none" strike="noStrike" cap="none" dirty="0">
                <a:solidFill>
                  <a:schemeClr val="dk1"/>
                </a:solidFill>
                <a:latin typeface="Calibri"/>
                <a:ea typeface="Calibri"/>
                <a:cs typeface="Calibri"/>
                <a:sym typeface="Calibri"/>
              </a:rPr>
              <a:t>Regular feedback from leadership, (administrators, internal and external coaches)</a:t>
            </a:r>
          </a:p>
          <a:p>
            <a:pPr marL="457200" marR="0" lvl="1" indent="0" algn="l" rtl="0">
              <a:spcBef>
                <a:spcPts val="0"/>
              </a:spcBef>
              <a:buSzPct val="25000"/>
              <a:buNone/>
            </a:pPr>
            <a:endParaRPr sz="1110" b="0" i="0" u="none" strike="noStrike" cap="none" dirty="0">
              <a:solidFill>
                <a:schemeClr val="dk1"/>
              </a:solidFill>
              <a:latin typeface="Calibri"/>
              <a:ea typeface="Calibri"/>
              <a:cs typeface="Calibri"/>
              <a:sym typeface="Calibri"/>
            </a:endParaRPr>
          </a:p>
          <a:p>
            <a:pPr marL="457200" marR="0" lvl="1" indent="0" algn="l" rtl="0">
              <a:spcBef>
                <a:spcPts val="0"/>
              </a:spcBef>
              <a:buSzPct val="25000"/>
              <a:buNone/>
            </a:pPr>
            <a:endParaRPr sz="1110" b="0" i="0" u="none" strike="noStrike" cap="none" dirty="0">
              <a:solidFill>
                <a:schemeClr val="dk1"/>
              </a:solidFill>
              <a:latin typeface="Calibri"/>
              <a:ea typeface="Calibri"/>
              <a:cs typeface="Calibri"/>
              <a:sym typeface="Calibri"/>
            </a:endParaRPr>
          </a:p>
          <a:p>
            <a:pPr marL="457200" marR="0" lvl="1" indent="0" algn="l" rtl="0">
              <a:spcBef>
                <a:spcPts val="0"/>
              </a:spcBef>
              <a:buSzPct val="25000"/>
              <a:buNone/>
            </a:pPr>
            <a:r>
              <a:rPr lang="en-US" sz="1110" b="0" i="0" u="none" strike="noStrike" cap="none" dirty="0">
                <a:solidFill>
                  <a:schemeClr val="dk1"/>
                </a:solidFill>
                <a:latin typeface="Calibri"/>
                <a:ea typeface="Calibri"/>
                <a:cs typeface="Calibri"/>
                <a:sym typeface="Calibri"/>
              </a:rPr>
              <a:t>Table Activity – Establish a recorder in your group to take notes as you discuss each of these criteria one by one.  Which ones do you have firmly established, which ones are in need of support and how might you envision getting these elements strengthened? </a:t>
            </a:r>
          </a:p>
          <a:p>
            <a:pPr marL="457200" marR="0" lvl="1" indent="0" algn="l" rtl="0">
              <a:spcBef>
                <a:spcPts val="0"/>
              </a:spcBef>
              <a:buSzPct val="25000"/>
              <a:buNone/>
            </a:pPr>
            <a:r>
              <a:rPr lang="en-US" sz="1110" b="0" i="0" u="none" strike="noStrike" cap="none" dirty="0">
                <a:solidFill>
                  <a:schemeClr val="dk1"/>
                </a:solidFill>
                <a:latin typeface="Calibri"/>
                <a:ea typeface="Calibri"/>
                <a:cs typeface="Calibri"/>
                <a:sym typeface="Calibri"/>
              </a:rPr>
              <a:t>Share out – Presenter should take note of elements not in place and use that information for future work. </a:t>
            </a:r>
          </a:p>
          <a:p>
            <a:pPr marL="457200" marR="0" lvl="1" indent="0" algn="l" rtl="0">
              <a:spcBef>
                <a:spcPts val="0"/>
              </a:spcBef>
              <a:buSzPct val="25000"/>
              <a:buNone/>
            </a:pPr>
            <a:endParaRPr sz="1110" b="0" i="0" u="none" strike="noStrike" cap="none" dirty="0">
              <a:solidFill>
                <a:schemeClr val="dk1"/>
              </a:solidFill>
              <a:latin typeface="Calibri"/>
              <a:ea typeface="Calibri"/>
              <a:cs typeface="Calibri"/>
              <a:sym typeface="Calibri"/>
            </a:endParaRPr>
          </a:p>
          <a:p>
            <a:pPr marL="457200" marR="0" lvl="1" indent="0" algn="l" rtl="0">
              <a:spcBef>
                <a:spcPts val="0"/>
              </a:spcBef>
              <a:buSzPct val="25000"/>
              <a:buNone/>
            </a:pPr>
            <a:r>
              <a:rPr lang="en-US" sz="1110" b="0" i="0" u="none" strike="noStrike" cap="none" dirty="0">
                <a:solidFill>
                  <a:schemeClr val="dk1"/>
                </a:solidFill>
                <a:latin typeface="Calibri"/>
                <a:ea typeface="Calibri"/>
                <a:cs typeface="Calibri"/>
                <a:sym typeface="Calibri"/>
              </a:rPr>
              <a:t>(Open discussion of the question below).</a:t>
            </a:r>
          </a:p>
          <a:p>
            <a:pPr marL="457200" marR="0" lvl="1" indent="0" algn="l" rtl="0">
              <a:spcBef>
                <a:spcPts val="0"/>
              </a:spcBef>
              <a:buSzPct val="25000"/>
              <a:buNone/>
            </a:pPr>
            <a:r>
              <a:rPr lang="en-US" sz="1110" b="1" i="0" u="none" strike="noStrike" cap="none" dirty="0">
                <a:solidFill>
                  <a:schemeClr val="dk1"/>
                </a:solidFill>
                <a:latin typeface="Calibri"/>
                <a:ea typeface="Calibri"/>
                <a:cs typeface="Calibri"/>
                <a:sym typeface="Calibri"/>
              </a:rPr>
              <a:t>To Say:</a:t>
            </a:r>
            <a:r>
              <a:rPr lang="en-US" sz="1110" b="0" i="0" u="none" strike="noStrike" cap="none" dirty="0">
                <a:solidFill>
                  <a:schemeClr val="dk1"/>
                </a:solidFill>
                <a:latin typeface="Calibri"/>
                <a:ea typeface="Calibri"/>
                <a:cs typeface="Calibri"/>
                <a:sym typeface="Calibri"/>
              </a:rPr>
              <a:t> Let’s share out your thoughts on why and/or how can we </a:t>
            </a:r>
            <a:r>
              <a:rPr lang="en-US" sz="1110" b="1" i="0" u="none" strike="noStrike" cap="none" dirty="0">
                <a:solidFill>
                  <a:schemeClr val="dk1"/>
                </a:solidFill>
                <a:latin typeface="Calibri"/>
                <a:ea typeface="Calibri"/>
                <a:cs typeface="Calibri"/>
                <a:sym typeface="Calibri"/>
              </a:rPr>
              <a:t>fully</a:t>
            </a:r>
            <a:r>
              <a:rPr lang="en-US" sz="1110" b="0" i="0" u="none" strike="noStrike" cap="none" dirty="0">
                <a:solidFill>
                  <a:schemeClr val="dk1"/>
                </a:solidFill>
                <a:latin typeface="Calibri"/>
                <a:ea typeface="Calibri"/>
                <a:cs typeface="Calibri"/>
                <a:sym typeface="Calibri"/>
              </a:rPr>
              <a:t> involve and integrate special ed teachers, as well as other specialists, who are providing instruction to struggling learners to be vital members of every classroom level collaborative data team? </a:t>
            </a:r>
          </a:p>
          <a:p>
            <a:pPr marL="0" marR="0" lvl="0" indent="0" algn="l" rtl="0">
              <a:spcBef>
                <a:spcPts val="0"/>
              </a:spcBef>
              <a:buSzPct val="25000"/>
              <a:buNone/>
            </a:pPr>
            <a:endParaRPr sz="1110" b="0" i="0" u="none" strike="noStrike" cap="none" dirty="0">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3" name="Shape 263"/>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This definition guides the work. Three learner objectives have been developed from this definition and will be explored in this session.</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Educators is bold, discuss using this definition:  Educators are all relevant school personnel (teachers, paraprofessionals, specialized teachers, special education teachers, counselors, administrators, social workers, etc.). Every school setting is different, but when appropriate, any or all of these educators must be actively engaged in the work of Collaborative Data Teams.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Discussion: What does interdependent mean? What does it mean to communicate the impact of teaching? What evidence of student progress might be used?  Depending on the size of the group, these questions can be addressed in pairs or could be an open discussion with all participants engaged in the dialogue.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If the participants are currently organized in collaborative data teams, have them rate their effectiveness and discuss which areas of this definition they are doing best and in which area they are struggling most.  (Share out</a:t>
            </a:r>
            <a:r>
              <a:rPr lang="en-US" sz="1200" b="0" i="1" u="none" strike="noStrike" cap="none">
                <a:solidFill>
                  <a:schemeClr val="dk1"/>
                </a:solidFill>
                <a:latin typeface="Calibri"/>
                <a:ea typeface="Calibri"/>
                <a:cs typeface="Calibri"/>
                <a:sym typeface="Calibri"/>
              </a:rPr>
              <a:t>.)</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1" u="none" strike="noStrike" cap="none">
                <a:solidFill>
                  <a:schemeClr val="dk1"/>
                </a:solidFill>
                <a:latin typeface="Calibri"/>
                <a:ea typeface="Calibri"/>
                <a:cs typeface="Calibri"/>
                <a:sym typeface="Calibri"/>
              </a:rPr>
              <a:t>To Say</a:t>
            </a:r>
            <a:r>
              <a:rPr lang="en-US" sz="1200" b="0" i="1"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Take a minute and reflect on this quote by John Hattie.  The “why” we collaborate aligns to knowing the impact we have on student learning…..that impact becomes visible and we strengthen our practices.</a:t>
            </a:r>
          </a:p>
        </p:txBody>
      </p:sp>
      <p:sp>
        <p:nvSpPr>
          <p:cNvPr id="271" name="Shape 271"/>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7" name="Shape 277"/>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Reference: </a:t>
            </a:r>
            <a:r>
              <a:rPr lang="en-US" sz="1200" b="0" i="0" u="none" strike="noStrike" cap="none">
                <a:solidFill>
                  <a:schemeClr val="dk1"/>
                </a:solidFill>
                <a:latin typeface="Calibri"/>
                <a:ea typeface="Calibri"/>
                <a:cs typeface="Calibri"/>
                <a:sym typeface="Calibri"/>
              </a:rPr>
              <a:t>Carroll, T. (2009). The next generation of learning teams. </a:t>
            </a:r>
            <a:r>
              <a:rPr lang="en-US" sz="1200" b="0" i="1" u="none" strike="noStrike" cap="none">
                <a:solidFill>
                  <a:schemeClr val="dk1"/>
                </a:solidFill>
                <a:latin typeface="Calibri"/>
                <a:ea typeface="Calibri"/>
                <a:cs typeface="Calibri"/>
                <a:sym typeface="Calibri"/>
              </a:rPr>
              <a:t>Phi Delta Kappan</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91</a:t>
            </a:r>
            <a:r>
              <a:rPr lang="en-US" sz="1200" b="0" i="0" u="none" strike="noStrike" cap="none">
                <a:solidFill>
                  <a:schemeClr val="dk1"/>
                </a:solidFill>
                <a:latin typeface="Calibri"/>
                <a:ea typeface="Calibri"/>
                <a:cs typeface="Calibri"/>
                <a:sym typeface="Calibri"/>
              </a:rPr>
              <a:t>(2), 8-13.</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a:t>
            </a:r>
            <a:r>
              <a:rPr lang="en-US" sz="1200" b="0" i="0" u="none" strike="noStrike" cap="none">
                <a:solidFill>
                  <a:schemeClr val="dk1"/>
                </a:solidFill>
                <a:latin typeface="Calibri"/>
                <a:ea typeface="Calibri"/>
                <a:cs typeface="Calibri"/>
                <a:sym typeface="Calibri"/>
              </a:rPr>
              <a:t>: Effective collaboration enhances results. The Collaborative Work will be positively impacted by the development of truly collaborative, effective teams.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Rhetorical question:  </a:t>
            </a:r>
            <a:r>
              <a:rPr lang="en-US" sz="1200" b="0" i="0" u="sng" strike="noStrike" cap="none">
                <a:solidFill>
                  <a:schemeClr val="dk1"/>
                </a:solidFill>
                <a:latin typeface="Calibri"/>
                <a:ea typeface="Calibri"/>
                <a:cs typeface="Calibri"/>
                <a:sym typeface="Calibri"/>
              </a:rPr>
              <a:t>Is</a:t>
            </a:r>
            <a:r>
              <a:rPr lang="en-US" sz="1200" b="0" i="0" u="none" strike="noStrike" cap="none">
                <a:solidFill>
                  <a:schemeClr val="dk1"/>
                </a:solidFill>
                <a:latin typeface="Calibri"/>
                <a:ea typeface="Calibri"/>
                <a:cs typeface="Calibri"/>
                <a:sym typeface="Calibri"/>
              </a:rPr>
              <a:t> anyone of us smarter by ourselves than we can be when we engage the thinking of others in the problem-solving process? </a:t>
            </a:r>
          </a:p>
        </p:txBody>
      </p:sp>
      <p:sp>
        <p:nvSpPr>
          <p:cNvPr id="278" name="Shape 27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4" name="Shape 284"/>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These objectives will be explored during this training session. </a:t>
            </a: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At this time, briefly describe the outcomes, focusing on powerful words and phrases. These phrases may be bolded through transitions/ emphasis in powerpoint.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Activity: Engage participants in several paired conversations and invite them to restate the objective in their own words.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(Unpacking objectives: Emphasize that these objectives have been carefully crafted. Connect these objectives to some of the quotes in the preparation activity.)</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Obj. 1: The WHY -  Detailed description of the core components: Common purposes and goals; improved student outcomes; culture of continuous school improvement. </a:t>
            </a: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 As a collaborative team, why are we here?  (To improve outcomes for students through improved teaching and learning practices. To improve future student outcomes by becoming more skilled educators).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199974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1" name="Shape 291"/>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Obj. 3: The WHAT -- Emphasize “intentionally collaborate” and also that the four foci listed are all about student outcomes.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Just a word about climate – the physical space, the social &amp; emotional behaviors of the students and the adults in your building – are critical elements of effective schools.  For purposes of our focused Collaborative Work initiative, however, we are beginning with a few of the research-based effective teaching and learning practices that have the biggest impact on student learning.  Understand - this is just a starting point.  Effective practices in all four of these areas will continue to be addressed and developed. Key words are “intentionally” and “effective practices.”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8" name="Shape 298"/>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Obj. 2:  The HOW -- Utilizing team processes – </a:t>
            </a: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as mentioned earlier when we introduced our norms for today – are the structures – the tangibles that make our meetings productive.  Have you ever been part of a meeting when you didn’t have an agenda so you didn’t know the plan for the meeting?  Have you ever wondered “who’s in charge of getting this meeting started and moving along”?  Have you been part of a team where it seemed no one knew how to make a decision or reach consensus?  Team processes are critical!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1" u="none" strike="noStrike" cap="none">
                <a:solidFill>
                  <a:schemeClr val="dk1"/>
                </a:solidFill>
                <a:latin typeface="Calibri"/>
                <a:ea typeface="Calibri"/>
                <a:cs typeface="Calibri"/>
                <a:sym typeface="Calibri"/>
              </a:rPr>
              <a:t>To Say</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These are key factors found in a recent research study on what makes an effective team, many of these we will go into more detail with as we learn more about Collaborative Data Teams.  Reflect for a 2-3 seconds on this list.</a:t>
            </a: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p:txBody>
      </p:sp>
      <p:sp>
        <p:nvSpPr>
          <p:cNvPr id="306" name="Shape 306"/>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1" u="none" strike="noStrike" cap="none" dirty="0">
                <a:solidFill>
                  <a:schemeClr val="dk1"/>
                </a:solidFill>
                <a:latin typeface="Calibri"/>
                <a:ea typeface="Calibri"/>
                <a:cs typeface="Calibri"/>
                <a:sym typeface="Calibri"/>
              </a:rPr>
              <a:t>To Say</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We noted on the prior slide that successful teams have ongoing support from administrators keeping abreast of meetings and providing support and feedback. Do you agree with these points?  Are there other ways in which you think administrator support is critical to effective teams?</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313" name="Shape 31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9" name="Shape 31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Activity:  (Purpose is to cause participants to reflect on current practices and previous experiences of collaboration.  What does “good” collaboration look like?)</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Provide an example:</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Our last meeting was like a surgical team performing an operation on a patient’s left foot. The surgery (think “meeting”) went well, but the patient needed surgery on the right foot instead of the left, so the operation was a failure. The surgical team was not focused on the right thing!</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Do:</a:t>
            </a:r>
            <a:r>
              <a:rPr lang="en-US" sz="1200" b="0" i="0" u="none" strike="noStrike" cap="none">
                <a:solidFill>
                  <a:schemeClr val="dk1"/>
                </a:solidFill>
                <a:latin typeface="Calibri"/>
                <a:ea typeface="Calibri"/>
                <a:cs typeface="Calibri"/>
                <a:sym typeface="Calibri"/>
              </a:rPr>
              <a:t> Activity – Think of a metaphor or image that describes a collaborative situation in which you participated. Share your metaphor or image with a partner.  (After 2 – 3 minutes ask if anyone had or heard a metaphor they would like to share with the group.)</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Big idea:  </a:t>
            </a: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For improved outcomes for all students it is necessary for educators to individually and collaboratively reflect on their instructional practices and make adjustments based on data. </a:t>
            </a:r>
          </a:p>
        </p:txBody>
      </p:sp>
      <p:sp>
        <p:nvSpPr>
          <p:cNvPr id="320" name="Shape 32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1" u="none" strike="noStrike" cap="none">
                <a:solidFill>
                  <a:schemeClr val="dk1"/>
                </a:solidFill>
                <a:latin typeface="Calibri"/>
                <a:ea typeface="Calibri"/>
                <a:cs typeface="Calibri"/>
                <a:sym typeface="Calibri"/>
              </a:rPr>
              <a:t>To Say</a:t>
            </a:r>
            <a:r>
              <a:rPr lang="en-US" sz="1200" b="0" i="0" u="none" strike="noStrike" cap="none">
                <a:solidFill>
                  <a:schemeClr val="dk1"/>
                </a:solidFill>
                <a:latin typeface="Calibri"/>
                <a:ea typeface="Calibri"/>
                <a:cs typeface="Calibri"/>
                <a:sym typeface="Calibri"/>
              </a:rPr>
              <a:t>:  What we do in Collaborative Data teams is around being intentional in our purpose, focused on high impact instruction, and using data effectively.  The “what” ties the foundational pieces together----Collaborative Data Teams, Formative Assessment, Data Based Decision Making and then a focus on effective teaching and learning practices.</a:t>
            </a:r>
          </a:p>
        </p:txBody>
      </p:sp>
      <p:sp>
        <p:nvSpPr>
          <p:cNvPr id="330" name="Shape 33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6" name="Shape 336"/>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This is an outline of the team processes mentioned earlier. The foundational pieces are critical for teams to know and implement to get started.  They are not really debatable – should we or should we not – they are the expectation for all teams.  Certainly there are levels for proficiency in these team processes, and  - in your buildings, not all teams may be at the same place – and that’s okay.  The point is – all teams must embrace these concepts and begin to perfect them.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advanced collaborative processes are those elements which will be developed over time.  Knowledge and skill in the “norms of collaboration” (not to be confused with the meeting norms) and how to reach consensus and what protocols we can use to make our meetings run more efficiently and be more productive are all processes that are important – but cannot be taught in just one setting.  They will evolve and your need and desire to be higher functioning teams will drive that on-going training.  Team assessment tools will be used to help identify “where you are as a team” and help to determine what additional support and trainings you will need.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(Please note that more information on these processes/topics is found in the mini-modules.  These mini-modules should be used when team functioning assessment indicates the need.) </a:t>
            </a:r>
          </a:p>
        </p:txBody>
      </p:sp>
      <p:sp>
        <p:nvSpPr>
          <p:cNvPr id="337" name="Shape 337"/>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3" name="Shape 343"/>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Just to quickly go through a checklist of those 4 foundational pieces of effective collaborative data teams, please notice – what should be included on our collaborative data team meeting agendas?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A simple meeting agenda, distributed in advance, is perhaps the most important tool in ensuring a successful productive meeting.  A sample template is included at the end of this presentation, but make your agendas work for YOU.  Have at least one example of an agenda with these labels in the handouts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(Many of these are obvious, but it would be good to explain the significance of outcomes, as opposed to topics. Also important to stress the value of celebrations.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4" name="Shape 344"/>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0" name="Shape 350"/>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a:t>
            </a:r>
            <a:r>
              <a:rPr lang="en-US" sz="1200" b="0" i="0" u="none" strike="noStrike" cap="none">
                <a:solidFill>
                  <a:schemeClr val="dk1"/>
                </a:solidFill>
                <a:latin typeface="Calibri"/>
                <a:ea typeface="Calibri"/>
                <a:cs typeface="Calibri"/>
                <a:sym typeface="Calibri"/>
              </a:rPr>
              <a:t>: Succinct minutes that capture the purpose of the meeting and its agreed outcomes are a record that can be referred back to and be used for follow up purposes later.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BIG IDEA:  Good minutes are concise and to the point, but at the same time, they do not leave out critical information.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7" name="Shape 357"/>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Effective communication AFTER the meeting is just as important as communication BEFORE the meeting.  Meeting minutes “document” the progress and actions of the team decisions.  We will get into more detail with this later but it is recommended that you can use the same template for agendas and minutes thus capturing your meeting minutes on the agenda format.</a:t>
            </a:r>
          </a:p>
        </p:txBody>
      </p:sp>
      <p:sp>
        <p:nvSpPr>
          <p:cNvPr id="358" name="Shape 35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1999748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Remember the norms we reviewed at the beginning of this training? Norms aren’t just for workshops, they are especially important for teams that collaborate. As your team works together regularly, effectiveness is improved when you agree to and follow basic rules (norms) for working together. How do the people on your team behave toward one another? Consider these criteria, and reflect on how your team currently works together. Do you follow norms? Is your team behaving in a manner that positively impacts your work?</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5" name="Shape 365"/>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1" name="Shape 371"/>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a:t>
            </a:r>
            <a:r>
              <a:rPr lang="en-US" sz="1200" b="0" i="0" u="none" strike="noStrike" cap="none">
                <a:solidFill>
                  <a:schemeClr val="dk1"/>
                </a:solidFill>
                <a:latin typeface="Calibri"/>
                <a:ea typeface="Calibri"/>
                <a:cs typeface="Calibri"/>
                <a:sym typeface="Calibri"/>
              </a:rPr>
              <a:t>: Clearly assigned roles and responsibilities clarify expectations for those in the meeting. They increase the engagement of all members and help the team build internal capacity for planning and holding effective and focused meetings.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Roles listed above are just examples. In small groups, a norms-minder may not be an assigned role, but rather the responsibility of all participants. Other roles may be needed – particularly as the work of the collaborative data team becomes more focused.  Additional roles might include:  “Expert Witness” when a teaching/learning practice is being reviewed in greater detail, or a particular common formative assessment is showing greater results by one teacher.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Additionally, the principal or instructional coach may be assigned a role as the “Guide on the Side” with the expectation of leading a discussion on a particular practice.  Because these positions will serve on many collaborative data teams, they should not run nor facilitate the meeting.  Define their role and expectation appropriately.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Big Idea:  No matter the size of your collaborative data team, determine the roles your team needs, be intentional about assigning those roles and be specific about the expectations/duties of those roles. </a:t>
            </a:r>
          </a:p>
        </p:txBody>
      </p:sp>
      <p:sp>
        <p:nvSpPr>
          <p:cNvPr id="372" name="Shape 372"/>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8" name="Shape 378"/>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(For this closing activity, the results of the pre-test should be shown.  The post-test (same questions that were emailed in advance) is handed out to each participant in paper copy.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 post-test questions are put up on the screen, read aloud and the correct answer is highlighted. After each question, ask for a show of hands for how many got the answer correct.)  Participants are asked to leave their papers on the tables when they leave as the results will be collected and tabulated to assess the impact of today’s training.</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Activity -- Share out as time allows:  </a:t>
            </a:r>
          </a:p>
          <a:p>
            <a:pPr marL="235572" marR="0" lvl="0" indent="-235572" algn="l" rtl="0">
              <a:spcBef>
                <a:spcPts val="0"/>
              </a:spcBef>
              <a:spcAft>
                <a:spcPts val="0"/>
              </a:spcAft>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What were some “</a:t>
            </a:r>
            <a:r>
              <a:rPr lang="en-US" sz="1200" b="0" i="0" u="none" strike="noStrike" cap="none" dirty="0" err="1">
                <a:solidFill>
                  <a:schemeClr val="dk1"/>
                </a:solidFill>
                <a:latin typeface="Calibri"/>
                <a:ea typeface="Calibri"/>
                <a:cs typeface="Calibri"/>
                <a:sym typeface="Calibri"/>
              </a:rPr>
              <a:t>aha’s</a:t>
            </a:r>
            <a:r>
              <a:rPr lang="en-US" sz="1200" b="0" i="0" u="none" strike="noStrike" cap="none" dirty="0">
                <a:solidFill>
                  <a:schemeClr val="dk1"/>
                </a:solidFill>
                <a:latin typeface="Calibri"/>
                <a:ea typeface="Calibri"/>
                <a:cs typeface="Calibri"/>
                <a:sym typeface="Calibri"/>
              </a:rPr>
              <a:t>” from today’s presentation?</a:t>
            </a:r>
          </a:p>
          <a:p>
            <a:pPr marL="235572" marR="0" lvl="0" indent="-235572" algn="l" rtl="0">
              <a:spcBef>
                <a:spcPts val="0"/>
              </a:spcBef>
              <a:spcAft>
                <a:spcPts val="0"/>
              </a:spcAft>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What are some things that you are going to go home and do – or possibly NOT do - as a result of today’s training?</a:t>
            </a:r>
          </a:p>
          <a:p>
            <a:pPr marL="235572" marR="0" lvl="0" indent="-235572" algn="l" rtl="0">
              <a:spcBef>
                <a:spcPts val="0"/>
              </a:spcBef>
              <a:spcAft>
                <a:spcPts val="0"/>
              </a:spcAft>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5" name="Shape 385"/>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A practice profile for Collaborative Data Teams has been created.  </a:t>
            </a: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Handout: </a:t>
            </a:r>
            <a:r>
              <a:rPr lang="en-US" sz="1200" b="0" i="0" u="none" strike="noStrike" cap="none">
                <a:solidFill>
                  <a:schemeClr val="dk1"/>
                </a:solidFill>
                <a:latin typeface="Calibri"/>
                <a:ea typeface="Calibri"/>
                <a:cs typeface="Calibri"/>
                <a:sym typeface="Calibri"/>
              </a:rPr>
              <a:t>Missouri Collaborative Work – Collaborative Data Teams Practice Profile</a:t>
            </a: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a:t>
            </a:r>
            <a:r>
              <a:rPr lang="en-US" sz="1200" b="0" i="0" u="none" strike="noStrike" cap="none">
                <a:solidFill>
                  <a:schemeClr val="dk1"/>
                </a:solidFill>
                <a:latin typeface="Calibri"/>
                <a:ea typeface="Calibri"/>
                <a:cs typeface="Calibri"/>
                <a:sym typeface="Calibri"/>
              </a:rPr>
              <a:t>: Take a look at the handout labeled Missouri Collaborative Work – Collaborative Data Teams Practice Profile.  You will see that there are 3 Essential Functions (left side column).  Then you will see that there are 4 categories describing the implementation levels of each of those functions.  AND, at the far right, you will see an Evidence column – sometimes referred to as the “artifacts” – or the documents that provide evidence of the implementation level.</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practice profile is a guide for you to reference periodically.  You can self-assess your progress.  It will be used by the internal and external coaches and consultants who are providing support for you in this process of continuous improvement.  Keep it close at hand and set your sights on being an “exemplary” team!</a:t>
            </a:r>
          </a:p>
        </p:txBody>
      </p:sp>
      <p:sp>
        <p:nvSpPr>
          <p:cNvPr id="386" name="Shape 386"/>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r>
              <a:rPr lang="en-US" sz="1200" b="1" i="0" u="none" strike="noStrike" kern="1200" cap="none" dirty="0">
                <a:solidFill>
                  <a:schemeClr val="dk1"/>
                </a:solidFill>
                <a:effectLst/>
                <a:latin typeface="Calibri"/>
                <a:ea typeface="Calibri"/>
                <a:cs typeface="Calibri"/>
                <a:sym typeface="Calibri"/>
              </a:rPr>
              <a:t>To Do:  Share Practice Profile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TO KNOW:  </a:t>
            </a:r>
          </a:p>
          <a:p>
            <a:r>
              <a:rPr lang="en-US" sz="1200" b="1" i="0" u="none" strike="noStrike" kern="1200" cap="none" dirty="0">
                <a:solidFill>
                  <a:schemeClr val="dk1"/>
                </a:solidFill>
                <a:effectLst/>
                <a:latin typeface="Calibri"/>
                <a:ea typeface="Calibri"/>
                <a:cs typeface="Calibri"/>
                <a:sym typeface="Calibri"/>
              </a:rPr>
              <a:t>Full practice Profile is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Collaborative Data Team Practice Profile</a:t>
            </a:r>
          </a:p>
          <a:p>
            <a:r>
              <a:rPr lang="en-US" sz="1200" b="0" i="0" u="none" strike="noStrike" kern="1200" cap="none" dirty="0">
                <a:solidFill>
                  <a:schemeClr val="dk1"/>
                </a:solidFill>
                <a:effectLst/>
                <a:latin typeface="Calibri"/>
                <a:ea typeface="Calibri"/>
                <a:cs typeface="Calibri"/>
                <a:sym typeface="Calibri"/>
              </a:rPr>
              <a:t>Implementation with fidelity requires clearly described implementation criteria.   The Practice Profile framework has recently been developed by the National Implementation Research Network (NIRN) as a way of outlining implementation criteria using a rubric structure with clearly defined practice-level characteristics (NIRN, 2011).  According to NIRN, the Practice Profile emerged from the conceptualization of the change process outline in the work of Hall and </a:t>
            </a:r>
            <a:r>
              <a:rPr lang="en-US" sz="1200" b="0" i="0" u="none" strike="noStrike" kern="1200" cap="none" dirty="0" err="1">
                <a:solidFill>
                  <a:schemeClr val="dk1"/>
                </a:solidFill>
                <a:effectLst/>
                <a:latin typeface="Calibri"/>
                <a:ea typeface="Calibri"/>
                <a:cs typeface="Calibri"/>
                <a:sym typeface="Calibri"/>
              </a:rPr>
              <a:t>Hord’s</a:t>
            </a:r>
            <a:r>
              <a:rPr lang="en-US" sz="1200" b="0" i="0" u="none" strike="noStrike" kern="1200" cap="none" dirty="0">
                <a:solidFill>
                  <a:schemeClr val="dk1"/>
                </a:solidFill>
                <a:effectLst/>
                <a:latin typeface="Calibri"/>
                <a:ea typeface="Calibri"/>
                <a:cs typeface="Calibri"/>
                <a:sym typeface="Calibri"/>
              </a:rPr>
              <a:t> (2006) Innovation Configuration Mapping (NIRN, 2011).</a:t>
            </a:r>
          </a:p>
          <a:p>
            <a:r>
              <a:rPr lang="en-US" sz="1200" b="0" i="0" u="none" strike="noStrike" kern="1200" cap="none" dirty="0">
                <a:solidFill>
                  <a:schemeClr val="dk1"/>
                </a:solidFill>
                <a:effectLst/>
                <a:latin typeface="Calibri"/>
                <a:ea typeface="Calibri"/>
                <a:cs typeface="Calibri"/>
                <a:sym typeface="Calibri"/>
              </a:rPr>
              <a:t>The Practice Profile template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  </a:t>
            </a:r>
          </a:p>
          <a:p>
            <a:r>
              <a:rPr lang="en-US" sz="1200" b="1" i="1" u="none" strike="noStrike" kern="1200" cap="none" dirty="0">
                <a:solidFill>
                  <a:schemeClr val="dk1"/>
                </a:solidFill>
                <a:effectLst/>
                <a:latin typeface="Calibri"/>
                <a:ea typeface="Calibri"/>
                <a:cs typeface="Calibri"/>
                <a:sym typeface="Calibri"/>
              </a:rPr>
              <a:t>How to Use the Practice Profile</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essential functions align with the teaching/ learning objectives for each learning package.  For each teaching/learning objective are levels of implementation. For some essential functions, proficient and exemplary implementation criteria are the same and in others, criteria differ. Close to proficient levels of implementation suggest the skill or practice is emerging and coaching is recommended for moving toward more proficient implementation.  When implementation is reported at the unacceptable variation level, follow-up professional development in addition to coaching is recommended.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Complete the Next Steps template.  Example is included in the learning package materials.</a:t>
            </a:r>
          </a:p>
        </p:txBody>
      </p:sp>
      <p:sp>
        <p:nvSpPr>
          <p:cNvPr id="400" name="Shape 40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7" name="Shape 407"/>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90000"/>
              </a:lnSpc>
              <a:spcBef>
                <a:spcPts val="0"/>
              </a:spcBef>
              <a:buSzPct val="25000"/>
              <a:buNone/>
            </a:pPr>
            <a:endParaRPr sz="111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1" i="0" u="none" strike="noStrike" cap="none">
                <a:solidFill>
                  <a:schemeClr val="dk1"/>
                </a:solidFill>
                <a:latin typeface="Calibri"/>
                <a:ea typeface="Calibri"/>
                <a:cs typeface="Calibri"/>
                <a:sym typeface="Calibri"/>
              </a:rPr>
              <a:t>Handout</a:t>
            </a:r>
            <a:r>
              <a:rPr lang="en-US" sz="1110" b="0" i="0" u="none" strike="noStrike" cap="none">
                <a:solidFill>
                  <a:schemeClr val="dk1"/>
                </a:solidFill>
                <a:latin typeface="Calibri"/>
                <a:ea typeface="Calibri"/>
                <a:cs typeface="Calibri"/>
                <a:sym typeface="Calibri"/>
              </a:rPr>
              <a:t>:  Next steps</a:t>
            </a:r>
          </a:p>
          <a:p>
            <a:pPr marL="0" marR="0" lvl="0" indent="0" algn="l" rtl="0">
              <a:lnSpc>
                <a:spcPct val="90000"/>
              </a:lnSpc>
              <a:spcBef>
                <a:spcPts val="0"/>
              </a:spcBef>
              <a:buSzPct val="25000"/>
              <a:buNone/>
            </a:pPr>
            <a:r>
              <a:rPr lang="en-US" sz="1110" b="1" i="0" u="none" strike="noStrike" cap="none">
                <a:solidFill>
                  <a:schemeClr val="dk1"/>
                </a:solidFill>
                <a:latin typeface="Calibri"/>
                <a:ea typeface="Calibri"/>
                <a:cs typeface="Calibri"/>
                <a:sym typeface="Calibri"/>
              </a:rPr>
              <a:t>To Say</a:t>
            </a:r>
            <a:r>
              <a:rPr lang="en-US" sz="1110" b="0" i="0" u="none" strike="noStrike" cap="none">
                <a:solidFill>
                  <a:schemeClr val="dk1"/>
                </a:solidFill>
                <a:latin typeface="Calibri"/>
                <a:ea typeface="Calibri"/>
                <a:cs typeface="Calibri"/>
                <a:sym typeface="Calibri"/>
              </a:rPr>
              <a:t>: See Next Steps handout. The action plan should align with the needs of the building as a whole, but should address individual classroom teams specifically.  </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1" i="0" u="none" strike="noStrike" cap="none">
                <a:solidFill>
                  <a:schemeClr val="dk1"/>
                </a:solidFill>
                <a:latin typeface="Calibri"/>
                <a:ea typeface="Calibri"/>
                <a:cs typeface="Calibri"/>
                <a:sym typeface="Calibri"/>
              </a:rPr>
              <a:t>To Do: </a:t>
            </a:r>
            <a:r>
              <a:rPr lang="en-US" sz="1110" b="0" i="0" u="none" strike="noStrike" cap="none">
                <a:solidFill>
                  <a:schemeClr val="dk1"/>
                </a:solidFill>
                <a:latin typeface="Calibri"/>
                <a:ea typeface="Calibri"/>
                <a:cs typeface="Calibri"/>
                <a:sym typeface="Calibri"/>
              </a:rPr>
              <a:t>Activity:  If your classroom-level collaborative team is with you, spend some time looking over the components of this Next Steps tool.  Individually or collectively jot down some beginning actions and what resources and supports you need from the regional consultants working with your building and/or the support you need within your building.  The last column – “Results” – will be filled in when the action is completed.  This tool serves to get your team moving, holding team members accountable and then documenting the results of the actions taken.  It also helps inform the consultant working with your team how he/she can best provide the support you need. </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1" i="0" u="none" strike="noStrike" cap="none">
                <a:solidFill>
                  <a:schemeClr val="dk1"/>
                </a:solidFill>
                <a:latin typeface="Calibri"/>
                <a:ea typeface="Calibri"/>
                <a:cs typeface="Calibri"/>
                <a:sym typeface="Calibri"/>
              </a:rPr>
              <a:t>To Know: </a:t>
            </a:r>
            <a:r>
              <a:rPr lang="en-US" sz="1110" b="0" i="0" u="none" strike="noStrike" cap="none">
                <a:solidFill>
                  <a:schemeClr val="dk1"/>
                </a:solidFill>
                <a:latin typeface="Calibri"/>
                <a:ea typeface="Calibri"/>
                <a:cs typeface="Calibri"/>
                <a:sym typeface="Calibri"/>
              </a:rPr>
              <a:t>(It is suggested that this next steps template should be on carbonless paper, so that a copy is available for the school to keep as well as a copy to be collected by the RPDC consultant following this training </a:t>
            </a:r>
            <a:r>
              <a:rPr lang="en-US" sz="1110" b="1" i="0" u="none" strike="noStrike" cap="none">
                <a:solidFill>
                  <a:schemeClr val="dk1"/>
                </a:solidFill>
                <a:latin typeface="Calibri"/>
                <a:ea typeface="Calibri"/>
                <a:cs typeface="Calibri"/>
                <a:sym typeface="Calibri"/>
              </a:rPr>
              <a:t>OR</a:t>
            </a:r>
            <a:r>
              <a:rPr lang="en-US" sz="1110" b="0" i="0" u="none" strike="noStrike" cap="none">
                <a:solidFill>
                  <a:schemeClr val="dk1"/>
                </a:solidFill>
                <a:latin typeface="Calibri"/>
                <a:ea typeface="Calibri"/>
                <a:cs typeface="Calibri"/>
                <a:sym typeface="Calibri"/>
              </a:rPr>
              <a:t> this template should also be shared electronically and used by the teams and the consultant/coaches working with each team to guide the future trainings/support needed.)</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1" i="0" u="none" strike="noStrike" cap="none">
                <a:solidFill>
                  <a:schemeClr val="dk1"/>
                </a:solidFill>
                <a:latin typeface="Calibri"/>
                <a:ea typeface="Calibri"/>
                <a:cs typeface="Calibri"/>
                <a:sym typeface="Calibri"/>
              </a:rPr>
              <a:t>To Know</a:t>
            </a:r>
            <a:r>
              <a:rPr lang="en-US" sz="1110" b="0" i="0" u="none" strike="noStrike" cap="none">
                <a:solidFill>
                  <a:schemeClr val="dk1"/>
                </a:solidFill>
                <a:latin typeface="Calibri"/>
                <a:ea typeface="Calibri"/>
                <a:cs typeface="Calibri"/>
                <a:sym typeface="Calibri"/>
              </a:rPr>
              <a:t>: If the Team Functioning Survey (whole staff survey which was emailed to participants from KU evaluators) has been completed, this data may also be shared with teams as an assessment of current reality. A blank copy of this survey is included in the overview packet. </a:t>
            </a:r>
          </a:p>
        </p:txBody>
      </p:sp>
      <p:sp>
        <p:nvSpPr>
          <p:cNvPr id="408" name="Shape 40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kern="1200" cap="none" dirty="0">
                <a:solidFill>
                  <a:schemeClr val="dk1"/>
                </a:solidFill>
                <a:effectLst/>
                <a:latin typeface="Calibri"/>
                <a:ea typeface="Calibri"/>
                <a:cs typeface="Calibri"/>
                <a:sym typeface="Calibri"/>
              </a:rPr>
              <a:t>To Do:  </a:t>
            </a:r>
            <a:r>
              <a:rPr lang="en-US" sz="1200" b="0" i="0" u="none" strike="noStrike" kern="1200" cap="none" dirty="0">
                <a:solidFill>
                  <a:schemeClr val="dk1"/>
                </a:solidFill>
                <a:effectLst/>
                <a:latin typeface="Calibri"/>
                <a:ea typeface="Calibri"/>
                <a:cs typeface="Calibri"/>
                <a:sym typeface="Calibri"/>
              </a:rPr>
              <a:t>Review the implementation fidelity checklist.</a:t>
            </a:r>
          </a:p>
          <a:p>
            <a:r>
              <a:rPr lang="en-US" sz="1200" b="1" i="0" u="none" strike="noStrike" kern="1200" cap="none" dirty="0">
                <a:solidFill>
                  <a:schemeClr val="dk1"/>
                </a:solidFill>
                <a:effectLst/>
                <a:latin typeface="Calibri"/>
                <a:ea typeface="Calibri"/>
                <a:cs typeface="Calibri"/>
                <a:sym typeface="Calibri"/>
              </a:rPr>
              <a:t>Handout:  </a:t>
            </a:r>
            <a:r>
              <a:rPr lang="en-US" sz="1200" b="0" i="0" u="none" strike="noStrike" kern="1200" cap="none" dirty="0">
                <a:solidFill>
                  <a:schemeClr val="dk1"/>
                </a:solidFill>
                <a:effectLst/>
                <a:latin typeface="Calibri"/>
                <a:ea typeface="Calibri"/>
                <a:cs typeface="Calibri"/>
                <a:sym typeface="Calibri"/>
              </a:rPr>
              <a:t>CT</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Implementation Fidelity Checklist</a:t>
            </a:r>
          </a:p>
          <a:p>
            <a:br>
              <a:rPr lang="en-US" sz="1200" b="0" i="0" u="none" strike="noStrike" kern="1200" cap="none" dirty="0">
                <a:solidFill>
                  <a:schemeClr val="dk1"/>
                </a:solidFill>
                <a:effectLst/>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7461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1" name="Shape 421"/>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Closing and Follow up:</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There is no greater challenge than to make our schools great places for kids to learn.  There is no work more important than making sure EVERY child is successful.  This Collaborative Work in which your school has engaged is powerful work.  We are here to help you make a difference!</a:t>
            </a:r>
          </a:p>
        </p:txBody>
      </p:sp>
      <p:sp>
        <p:nvSpPr>
          <p:cNvPr id="422" name="Shape 422"/>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To Know/To Say/To Do: </a:t>
            </a:r>
            <a:r>
              <a:rPr lang="en-US" b="0" dirty="0"/>
              <a:t>Include presenter’s contact information.</a:t>
            </a:r>
          </a:p>
          <a:p>
            <a:endParaRPr lang="en-US" b="0" dirty="0"/>
          </a:p>
          <a:p>
            <a:r>
              <a:rPr lang="en-US" b="0" dirty="0"/>
              <a:t>Please contact me to schedule follow-up coaching and/or additional professional development. Thank you.</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39</a:t>
            </a:fld>
            <a:endParaRPr lang="en-US"/>
          </a:p>
        </p:txBody>
      </p:sp>
    </p:spTree>
    <p:extLst>
      <p:ext uri="{BB962C8B-B14F-4D97-AF65-F5344CB8AC3E}">
        <p14:creationId xmlns:p14="http://schemas.microsoft.com/office/powerpoint/2010/main" val="114393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70000" lnSpcReduction="20000"/>
          </a:bodyPr>
          <a:lstStyle/>
          <a:p>
            <a:r>
              <a:rPr lang="en-US" dirty="0">
                <a:latin typeface="Calibri" panose="020F0502020204030204" pitchFamily="34" charset="0"/>
                <a:ea typeface="Calibri" panose="020F0502020204030204" pitchFamily="34" charset="0"/>
                <a:cs typeface="Times New Roman" panose="02020603050405020304" pitchFamily="18" charset="0"/>
              </a:rPr>
              <a:t>The Collaborative Teams (CT) learning package is organized in seven modules. The first is an Overview. The other six modules address each of the processes that contribute to effective teams.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CT Content Fidelity Checklist aligned to each learning package includes all critical items for a training session (draft, pending approval). The CT HQPD Training Checklist and Coaching Checklist contain process elements to be used as guidance when designing, revising, or coaching high quality professional development.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Important notes: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script of presenter notes is included in the PowerPoint. Background information for the presenter is shown as “To Know.” Statements to be shared with participants are shown as “To Say.” In some instances, the “To Know/To Say” are the same material. For fidelity of content and consistency among presenters, the “To Say” information should be presented with minimal paraphrasing.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8572"/>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There is </a:t>
            </a:r>
            <a:r>
              <a:rPr lang="en-US" u="sng" dirty="0">
                <a:latin typeface="Calibri" panose="020F0502020204030204" pitchFamily="34" charset="0"/>
                <a:ea typeface="Calibri" panose="020F0502020204030204" pitchFamily="34" charset="0"/>
                <a:cs typeface="Times New Roman" panose="02020603050405020304" pitchFamily="18" charset="0"/>
              </a:rPr>
              <a:t>one </a:t>
            </a:r>
            <a:r>
              <a:rPr lang="en-US" dirty="0">
                <a:latin typeface="Calibri" panose="020F0502020204030204" pitchFamily="34" charset="0"/>
                <a:ea typeface="Calibri" panose="020F0502020204030204" pitchFamily="34" charset="0"/>
                <a:cs typeface="Times New Roman" panose="02020603050405020304" pitchFamily="18" charset="0"/>
              </a:rPr>
              <a:t>pre/post assessment for the entire CT package (all seven modules).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8572"/>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An Implementation Fidelity Checklist is available for frequent monitoring by a teacher or observer.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print Practice Profile and an electronic Practice Profile Self-Assessment tool are available for use by individuals, teams, or schools for periodic self-assessment and monitoring of implementation of practice or to identify training or coaching needs.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presenter should download onto a hard drive or a flash drive any video intended for use in a training. The links shown on slides may not be able to be accessed online at the school sites.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Breaks should be inserted at the discretion of the presenter based on the needs of participants.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add slides to supplement the content. For example, a slide of essential questions may be added since only objectives have been included.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choose to differentiate a presentation to meet the needs of the participants. For example, another form may be substituted for the Next Steps template if the district or building already uses a similar form or protocol.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Additional activities, examples, videos, etc. may be found _____.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details are in progress.</a:t>
            </a:r>
            <a:r>
              <a:rPr lang="en-US" dirty="0">
                <a:latin typeface="Calibri" panose="020F0502020204030204" pitchFamily="34" charset="0"/>
                <a:ea typeface="Calibri" panose="020F0502020204030204" pitchFamily="34" charset="0"/>
                <a:cs typeface="Times New Roman" panose="02020603050405020304" pitchFamily="18" charset="0"/>
              </a:rPr>
              <a:t>) A presenter may interchange the additional material for the corresponding PowerPoint content.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2"/>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lvl="0"/>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a:t>
            </a:fld>
            <a:endParaRPr lang="en-US" dirty="0"/>
          </a:p>
        </p:txBody>
      </p:sp>
    </p:spTree>
    <p:extLst>
      <p:ext uri="{BB962C8B-B14F-4D97-AF65-F5344CB8AC3E}">
        <p14:creationId xmlns:p14="http://schemas.microsoft.com/office/powerpoint/2010/main" val="407887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a:t>
            </a:r>
            <a:r>
              <a:rPr lang="en-US" b="1" baseline="0" dirty="0"/>
              <a:t> Know/To Say: </a:t>
            </a:r>
            <a:r>
              <a:rPr lang="en-US" b="0" baseline="0" dirty="0"/>
              <a:t>Missouri’s professional development learning packages are organized in three categories: </a:t>
            </a:r>
            <a:r>
              <a:rPr lang="en-US" b="0" i="1" baseline="0" dirty="0"/>
              <a:t>Foundations, Effective Teaching &amp; Learning Practices, </a:t>
            </a:r>
            <a:r>
              <a:rPr lang="en-US" b="0" i="0" baseline="0" dirty="0"/>
              <a:t>and </a:t>
            </a:r>
            <a:r>
              <a:rPr lang="en-US" b="0" i="1" baseline="0" dirty="0"/>
              <a:t>Implementation Supports.</a:t>
            </a:r>
            <a:r>
              <a:rPr lang="en-US" b="0" i="0" baseline="0" dirty="0"/>
              <a:t> All schools begin their professional development journey with the Foundations, as these learning packages provide foundation knowledge in three key areas: Collaborative Teams, Data-based Decision-making, and Common Formative Assessment. </a:t>
            </a:r>
            <a:r>
              <a:rPr lang="en-US" b="0" i="1" baseline="0" dirty="0"/>
              <a:t>Effective Teaching &amp; Learning Practices</a:t>
            </a:r>
            <a:r>
              <a:rPr lang="en-US" b="0" i="0" baseline="0" dirty="0"/>
              <a:t> encompass research-based instructional practices for deepened learning. These learning packages address ways of connecting with students, ways of helping students learn how to learn, and feature specific instruction practices. </a:t>
            </a:r>
            <a:r>
              <a:rPr lang="en-US" b="0" i="1" baseline="0" dirty="0"/>
              <a:t>Implementation Supports</a:t>
            </a:r>
            <a:r>
              <a:rPr lang="en-US" b="0" i="0" baseline="0" dirty="0"/>
              <a:t> are learning packages designed to help school staff support and enhance the </a:t>
            </a:r>
            <a:r>
              <a:rPr lang="en-US" b="0" i="1" baseline="0" dirty="0"/>
              <a:t>Implementation of Effective Teaching &amp; Learning Practices </a:t>
            </a:r>
            <a:r>
              <a:rPr lang="en-US" b="0" i="0" baseline="0" dirty="0"/>
              <a:t>through using technology and peer coaching supports.</a:t>
            </a:r>
          </a:p>
          <a:p>
            <a:endParaRPr lang="en-US" b="1" i="0" baseline="0" dirty="0"/>
          </a:p>
          <a:p>
            <a:r>
              <a:rPr lang="en-US" b="1" i="0" baseline="0" dirty="0"/>
              <a:t>To Do: </a:t>
            </a:r>
            <a:r>
              <a:rPr lang="en-US" b="0" i="0" baseline="0" dirty="0"/>
              <a:t>Explain how the graphic depicts professional development in Missouri.</a:t>
            </a:r>
          </a:p>
        </p:txBody>
      </p:sp>
      <p:sp>
        <p:nvSpPr>
          <p:cNvPr id="4" name="Slide Number Placeholder 3"/>
          <p:cNvSpPr>
            <a:spLocks noGrp="1"/>
          </p:cNvSpPr>
          <p:nvPr>
            <p:ph type="sldNum" sz="quarter" idx="10"/>
          </p:nvPr>
        </p:nvSpPr>
        <p:spPr/>
        <p:txBody>
          <a:bodyPr/>
          <a:lstStyle/>
          <a:p>
            <a:fld id="{8B9B6F38-1B71-4C30-853A-62F0E8A5D1DB}" type="slidenum">
              <a:rPr lang="en-US" smtClean="0"/>
              <a:pPr/>
              <a:t>5</a:t>
            </a:fld>
            <a:endParaRPr lang="en-US"/>
          </a:p>
        </p:txBody>
      </p:sp>
    </p:spTree>
    <p:extLst>
      <p:ext uri="{BB962C8B-B14F-4D97-AF65-F5344CB8AC3E}">
        <p14:creationId xmlns:p14="http://schemas.microsoft.com/office/powerpoint/2010/main" val="186026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Know/To Say: </a:t>
            </a:r>
            <a:r>
              <a:rPr lang="en-US" b="0" i="0" baseline="0" dirty="0"/>
              <a:t>The learning packages forming the foundation knowledge of the Collaborative Work are Collaborative Teams, Data-Based Decision Making, and Common Formative Assessment. </a:t>
            </a:r>
          </a:p>
          <a:p>
            <a:endParaRPr lang="en-US" b="0" i="0" baseline="0" dirty="0"/>
          </a:p>
          <a:p>
            <a:pPr marL="333714" indent="-333714">
              <a:buAutoNum type="arabicPeriod"/>
            </a:pPr>
            <a:r>
              <a:rPr lang="en-US" b="0" i="0" baseline="0" dirty="0"/>
              <a:t>Collaborative Teams (CT) utilize team processes to improve teaching and learning.</a:t>
            </a:r>
          </a:p>
          <a:p>
            <a:pPr marL="333714" indent="-333714" defTabSz="889904" eaLnBrk="0" fontAlgn="base" hangingPunct="0">
              <a:spcBef>
                <a:spcPct val="30000"/>
              </a:spcBef>
              <a:spcAft>
                <a:spcPct val="0"/>
              </a:spcAft>
              <a:buFontTx/>
              <a:buAutoNum type="arabicPeriod"/>
              <a:defRPr/>
            </a:pPr>
            <a:r>
              <a:rPr lang="en-US" b="0" i="0" baseline="0" dirty="0"/>
              <a:t>Common Formative Assessment (CFA) utilize quality assessments as feedback to improve teaching &amp; learning.</a:t>
            </a:r>
          </a:p>
          <a:p>
            <a:pPr marL="333714" indent="-333714">
              <a:buAutoNum type="arabicPeriod"/>
            </a:pPr>
            <a:r>
              <a:rPr lang="en-US" b="0" i="0" baseline="0" dirty="0"/>
              <a:t>Data-Based Decision Making (DBDM) utilize data for continuous improvement through dialogue around instruction.</a:t>
            </a:r>
          </a:p>
          <a:p>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a:t>
            </a:fld>
            <a:endParaRPr lang="en-US"/>
          </a:p>
        </p:txBody>
      </p:sp>
    </p:spTree>
    <p:extLst>
      <p:ext uri="{BB962C8B-B14F-4D97-AF65-F5344CB8AC3E}">
        <p14:creationId xmlns:p14="http://schemas.microsoft.com/office/powerpoint/2010/main" val="401191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 </a:t>
            </a:r>
            <a:r>
              <a:rPr lang="en-US" b="0" i="0" baseline="0" dirty="0"/>
              <a:t>The learning package Collaborative Teams consists of Three Sections: Overview, Foundational Processes and Advanced Collaborative Process.  There are seven presentations: Overview, Agenda and Minutes, Norms, Roles, Consensus, Collaborative Skills and Protocols.</a:t>
            </a:r>
          </a:p>
          <a:p>
            <a:endParaRPr lang="en-US" b="0" i="0" baseline="0" dirty="0"/>
          </a:p>
          <a:p>
            <a:r>
              <a:rPr lang="en-US" b="1" i="0" baseline="0" dirty="0"/>
              <a:t>To Say:  </a:t>
            </a:r>
            <a:r>
              <a:rPr lang="en-US" b="0" i="0" baseline="0" dirty="0"/>
              <a:t>Today we will focus on Overview and Purpose of Collaborative Teams.  </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7</a:t>
            </a:fld>
            <a:endParaRPr lang="en-US"/>
          </a:p>
        </p:txBody>
      </p:sp>
    </p:spTree>
    <p:extLst>
      <p:ext uri="{BB962C8B-B14F-4D97-AF65-F5344CB8AC3E}">
        <p14:creationId xmlns:p14="http://schemas.microsoft.com/office/powerpoint/2010/main" val="195539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 </a:t>
            </a:r>
            <a:r>
              <a:rPr lang="en-US" b="0" i="0" baseline="0" dirty="0"/>
              <a:t>The learning package Collaborative Teams consists of Three Sections: Overview, Foundational Processes and Advanced Collaborative Process.  There are seven presentations: Overview, Agenda and Minutes, Norms, Roles, Consensus, Collaborative Skills and Protocols.</a:t>
            </a:r>
          </a:p>
          <a:p>
            <a:endParaRPr lang="en-US" b="0" i="0" baseline="0" dirty="0"/>
          </a:p>
          <a:p>
            <a:r>
              <a:rPr lang="en-US" b="1" i="0" baseline="0" dirty="0"/>
              <a:t>To Say:  </a:t>
            </a:r>
            <a:r>
              <a:rPr lang="en-US" b="0" i="0" baseline="0" dirty="0"/>
              <a:t>Today we will focus on Overview and Purpose of Collaborative Teams.  </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8</a:t>
            </a:fld>
            <a:endParaRPr lang="en-US"/>
          </a:p>
        </p:txBody>
      </p:sp>
    </p:spTree>
    <p:extLst>
      <p:ext uri="{BB962C8B-B14F-4D97-AF65-F5344CB8AC3E}">
        <p14:creationId xmlns:p14="http://schemas.microsoft.com/office/powerpoint/2010/main" val="200853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solidFill>
                  <a:schemeClr val="tx1"/>
                </a:solidFill>
                <a:latin typeface="+mn-lt"/>
                <a:ea typeface="+mn-ea"/>
                <a:cs typeface="+mn-cs"/>
              </a:rPr>
              <a:t>To Know / To Say</a:t>
            </a:r>
            <a:r>
              <a:rPr lang="en-US" dirty="0">
                <a:solidFill>
                  <a:schemeClr val="tx1"/>
                </a:solidFill>
                <a:latin typeface="+mn-lt"/>
                <a:ea typeface="+mn-ea"/>
                <a:cs typeface="+mn-cs"/>
              </a:rPr>
              <a:t>:   This info graphic for Collaborative Teams can be used as either a pre reading before or at the beginning of the training.  The consultant may want to use reflective questions or protocols to generate thinking prior to the training.</a:t>
            </a:r>
          </a:p>
          <a:p>
            <a:r>
              <a:rPr lang="en-US" dirty="0">
                <a:solidFill>
                  <a:schemeClr val="tx1"/>
                </a:solidFill>
                <a:latin typeface="+mn-lt"/>
                <a:ea typeface="+mn-ea"/>
                <a:cs typeface="+mn-cs"/>
              </a:rPr>
              <a:t>For example, you could pose a question to have them reflect on 1 thing they want to be able to implement or improve following the training.  Or you may ask them to reflect on 1 thing they want to learn from the training about collaborative teams.</a:t>
            </a:r>
          </a:p>
          <a:p>
            <a:r>
              <a:rPr lang="en-US" dirty="0">
                <a:solidFill>
                  <a:schemeClr val="tx1"/>
                </a:solidFill>
                <a:latin typeface="+mn-lt"/>
                <a:ea typeface="+mn-ea"/>
                <a:cs typeface="+mn-cs"/>
              </a:rPr>
              <a:t>You may also want to use a protocol such as a 3-2-1 or K-W-L chart identifying what they know, what they need to know, where they need to improve, etc.</a:t>
            </a:r>
          </a:p>
          <a:p>
            <a:endParaRPr lang="en-US" b="0" baseline="0" dirty="0"/>
          </a:p>
          <a:p>
            <a:r>
              <a:rPr lang="en-US" b="1" baseline="0" dirty="0"/>
              <a:t>Handout: </a:t>
            </a:r>
            <a:r>
              <a:rPr lang="en-US" b="0" baseline="0" dirty="0"/>
              <a:t>Collaborative Teams</a:t>
            </a: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9</a:t>
            </a:fld>
            <a:endParaRPr lang="en-US"/>
          </a:p>
        </p:txBody>
      </p:sp>
    </p:spTree>
    <p:extLst>
      <p:ext uri="{BB962C8B-B14F-4D97-AF65-F5344CB8AC3E}">
        <p14:creationId xmlns:p14="http://schemas.microsoft.com/office/powerpoint/2010/main" val="662038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Users\dayad\Desktop\Arden backup\dayad\Desktop\MIM\Logos and Swag\10 by 20.jpg"/>
          <p:cNvPicPr>
            <a:picLocks noChangeAspect="1" noChangeArrowheads="1"/>
          </p:cNvPicPr>
          <p:nvPr/>
        </p:nvPicPr>
        <p:blipFill>
          <a:blip r:embed="rId2" cstate="print"/>
          <a:srcRect/>
          <a:stretch>
            <a:fillRect/>
          </a:stretch>
        </p:blipFill>
        <p:spPr bwMode="auto">
          <a:xfrm>
            <a:off x="7648575" y="6173788"/>
            <a:ext cx="671513" cy="593725"/>
          </a:xfrm>
          <a:prstGeom prst="rect">
            <a:avLst/>
          </a:prstGeom>
          <a:noFill/>
          <a:ln w="9525">
            <a:noFill/>
            <a:miter lim="800000"/>
            <a:headEnd/>
            <a:tailEnd/>
          </a:ln>
        </p:spPr>
      </p:pic>
      <p:sp>
        <p:nvSpPr>
          <p:cNvPr id="5" name="Rectangle 4"/>
          <p:cNvSpPr/>
          <p:nvPr/>
        </p:nvSpPr>
        <p:spPr>
          <a:xfrm>
            <a:off x="0" y="0"/>
            <a:ext cx="9144000" cy="6080125"/>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2819400" y="6149975"/>
            <a:ext cx="3124200" cy="708025"/>
          </a:xfrm>
          <a:prstGeom prst="rect">
            <a:avLst/>
          </a:prstGeom>
          <a:noFill/>
          <a:ln w="9525">
            <a:noFill/>
            <a:miter lim="800000"/>
            <a:headEnd/>
            <a:tailEnd/>
          </a:ln>
        </p:spPr>
        <p:txBody>
          <a:bodyPr>
            <a:spAutoFit/>
          </a:bodyPr>
          <a:lstStyle/>
          <a:p>
            <a:pPr algn="just">
              <a:defRPr/>
            </a:pPr>
            <a:r>
              <a:rPr lang="en-US" sz="800" i="1" dirty="0">
                <a:latin typeface="Tw Cen MT" pitchFamily="34" charset="0"/>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7" name="Picture 2" descr="http://tadnet.org/uploads/Image/Ideas_logofinalJ.jpg"/>
          <p:cNvPicPr>
            <a:picLocks noChangeAspect="1" noChangeArrowheads="1"/>
          </p:cNvPicPr>
          <p:nvPr/>
        </p:nvPicPr>
        <p:blipFill>
          <a:blip r:embed="rId3" cstate="print"/>
          <a:srcRect/>
          <a:stretch>
            <a:fillRect/>
          </a:stretch>
        </p:blipFill>
        <p:spPr bwMode="auto">
          <a:xfrm>
            <a:off x="8375650" y="6173788"/>
            <a:ext cx="714375" cy="593725"/>
          </a:xfrm>
          <a:prstGeom prst="rect">
            <a:avLst/>
          </a:prstGeom>
          <a:noFill/>
          <a:ln w="9525">
            <a:noFill/>
            <a:miter lim="800000"/>
            <a:headEnd/>
            <a:tailEnd/>
          </a:ln>
        </p:spPr>
      </p:pic>
      <p:pic>
        <p:nvPicPr>
          <p:cNvPr id="11" name="Picture 2" descr="http://dese.mo.gov/comm/images/DESE-color.png"/>
          <p:cNvPicPr>
            <a:picLocks noChangeAspect="1" noChangeArrowheads="1"/>
          </p:cNvPicPr>
          <p:nvPr/>
        </p:nvPicPr>
        <p:blipFill>
          <a:blip r:embed="rId4" cstate="print"/>
          <a:srcRect/>
          <a:stretch>
            <a:fillRect/>
          </a:stretch>
        </p:blipFill>
        <p:spPr bwMode="auto">
          <a:xfrm>
            <a:off x="5943600" y="6172200"/>
            <a:ext cx="1655763" cy="596900"/>
          </a:xfrm>
          <a:prstGeom prst="rect">
            <a:avLst/>
          </a:prstGeom>
          <a:noFill/>
          <a:ln w="9525">
            <a:noFill/>
            <a:miter lim="800000"/>
            <a:headEnd/>
            <a:tailEnd/>
          </a:ln>
        </p:spPr>
      </p:pic>
      <p:sp>
        <p:nvSpPr>
          <p:cNvPr id="12" name="TextBox 11"/>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3" name="Rectangle 12"/>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88300"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8102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92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17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019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srcRect/>
          <a:stretch>
            <a:fillRect/>
          </a:stretch>
        </p:blipFill>
        <p:spPr bwMode="auto">
          <a:xfrm>
            <a:off x="8489950" y="6313488"/>
            <a:ext cx="654050" cy="5445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4865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94853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532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a:t>Click to edit Master title style</a:t>
            </a:r>
          </a:p>
        </p:txBody>
      </p:sp>
    </p:spTree>
    <p:extLst>
      <p:ext uri="{BB962C8B-B14F-4D97-AF65-F5344CB8AC3E}">
        <p14:creationId xmlns:p14="http://schemas.microsoft.com/office/powerpoint/2010/main" val="16753026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398174"/>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8631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1574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8288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18" descr="X:\IHD General Shared\DESE Projects\SPDG\EduSAIL Website\Images\Logos\SAIL logo\header.png"/>
          <p:cNvPicPr>
            <a:picLocks noChangeAspect="1" noChangeArrowheads="1"/>
          </p:cNvPicPr>
          <p:nvPr/>
        </p:nvPicPr>
        <p:blipFill>
          <a:blip r:embed="rId13" cstate="print"/>
          <a:srcRect t="31007" r="34380"/>
          <a:stretch>
            <a:fillRect/>
          </a:stretch>
        </p:blipFill>
        <p:spPr bwMode="auto">
          <a:xfrm>
            <a:off x="53975" y="6080125"/>
            <a:ext cx="2841625" cy="747713"/>
          </a:xfrm>
          <a:prstGeom prst="rect">
            <a:avLst/>
          </a:prstGeom>
          <a:noFill/>
          <a:ln w="9525">
            <a:noFill/>
            <a:miter lim="800000"/>
            <a:headEnd/>
            <a:tailEnd/>
          </a:ln>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7945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accent2"/>
          </a:solidFill>
          <a:latin typeface="Tw Cen MT" pitchFamily="34" charset="0"/>
        </a:defRPr>
      </a:lvl2pPr>
      <a:lvl3pPr algn="ctr" rtl="0" eaLnBrk="1" fontAlgn="base" hangingPunct="1">
        <a:spcBef>
          <a:spcPct val="0"/>
        </a:spcBef>
        <a:spcAft>
          <a:spcPct val="0"/>
        </a:spcAft>
        <a:defRPr sz="4400">
          <a:solidFill>
            <a:schemeClr val="accent2"/>
          </a:solidFill>
          <a:latin typeface="Tw Cen MT" pitchFamily="34" charset="0"/>
        </a:defRPr>
      </a:lvl3pPr>
      <a:lvl4pPr algn="ctr" rtl="0" eaLnBrk="1" fontAlgn="base" hangingPunct="1">
        <a:spcBef>
          <a:spcPct val="0"/>
        </a:spcBef>
        <a:spcAft>
          <a:spcPct val="0"/>
        </a:spcAft>
        <a:defRPr sz="4400">
          <a:solidFill>
            <a:schemeClr val="accent2"/>
          </a:solidFill>
          <a:latin typeface="Tw Cen MT" pitchFamily="34" charset="0"/>
        </a:defRPr>
      </a:lvl4pPr>
      <a:lvl5pPr algn="ctr" rtl="0" eaLnBrk="1" fontAlgn="base" hangingPunct="1">
        <a:spcBef>
          <a:spcPct val="0"/>
        </a:spcBef>
        <a:spcAft>
          <a:spcPct val="0"/>
        </a:spcAft>
        <a:defRPr sz="4400">
          <a:solidFill>
            <a:schemeClr val="accent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Questrial"/>
                <a:ea typeface="Questrial"/>
                <a:cs typeface="Questrial"/>
                <a:sym typeface="Questrial"/>
              </a:rPr>
              <a:t>Collaborative Teams</a:t>
            </a:r>
          </a:p>
        </p:txBody>
      </p:sp>
      <p:sp>
        <p:nvSpPr>
          <p:cNvPr id="161" name="Shape 161"/>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Noto Sans Symbols"/>
              <a:buNone/>
            </a:pPr>
            <a:r>
              <a:rPr lang="en-US" sz="3200" b="0" i="0" u="none" strike="noStrike" cap="none">
                <a:solidFill>
                  <a:schemeClr val="lt1"/>
                </a:solidFill>
                <a:latin typeface="Questrial"/>
                <a:ea typeface="Questrial"/>
                <a:cs typeface="Questrial"/>
                <a:sym typeface="Questrial"/>
              </a:rPr>
              <a:t>Overview</a:t>
            </a:r>
          </a:p>
        </p:txBody>
      </p:sp>
      <p:pic>
        <p:nvPicPr>
          <p:cNvPr id="162" name="Shape 162"/>
          <p:cNvPicPr preferRelativeResize="0"/>
          <p:nvPr/>
        </p:nvPicPr>
        <p:blipFill rotWithShape="1">
          <a:blip r:embed="rId3">
            <a:alphaModFix/>
          </a:blip>
          <a:srcRect/>
          <a:stretch/>
        </p:blipFill>
        <p:spPr>
          <a:xfrm>
            <a:off x="8035861" y="348341"/>
            <a:ext cx="801311" cy="572507"/>
          </a:xfrm>
          <a:prstGeom prst="rect">
            <a:avLst/>
          </a:prstGeom>
          <a:noFill/>
          <a:ln>
            <a:noFill/>
          </a:ln>
        </p:spPr>
      </p:pic>
      <p:grpSp>
        <p:nvGrpSpPr>
          <p:cNvPr id="8" name="Shape 88"/>
          <p:cNvGrpSpPr/>
          <p:nvPr/>
        </p:nvGrpSpPr>
        <p:grpSpPr>
          <a:xfrm>
            <a:off x="425450" y="5699809"/>
            <a:ext cx="8284971" cy="283464"/>
            <a:chOff x="12700" y="-759937"/>
            <a:chExt cx="8284971" cy="283464"/>
          </a:xfrm>
        </p:grpSpPr>
        <p:pic>
          <p:nvPicPr>
            <p:cNvPr id="9" name="Shape 89"/>
            <p:cNvPicPr preferRelativeResize="0"/>
            <p:nvPr/>
          </p:nvPicPr>
          <p:blipFill rotWithShape="1">
            <a:blip r:embed="rId4">
              <a:alphaModFix/>
            </a:blip>
            <a:srcRect/>
            <a:stretch/>
          </p:blipFill>
          <p:spPr>
            <a:xfrm>
              <a:off x="12700" y="-759937"/>
              <a:ext cx="804672" cy="283464"/>
            </a:xfrm>
            <a:prstGeom prst="rect">
              <a:avLst/>
            </a:prstGeom>
            <a:noFill/>
            <a:ln>
              <a:noFill/>
            </a:ln>
          </p:spPr>
        </p:pic>
        <p:sp>
          <p:nvSpPr>
            <p:cNvPr id="10" name="Shape 90"/>
            <p:cNvSpPr txBox="1"/>
            <p:nvPr/>
          </p:nvSpPr>
          <p:spPr>
            <a:xfrm>
              <a:off x="817372" y="-759937"/>
              <a:ext cx="74802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lt1"/>
                  </a:solidFill>
                  <a:latin typeface="Calibri"/>
                  <a:ea typeface="Calibri"/>
                  <a:cs typeface="Calibri"/>
                  <a:sym typeface="Calibri"/>
                </a:rPr>
                <a:t>This work is licensed under a </a:t>
              </a:r>
              <a:r>
                <a:rPr lang="en-US" sz="1200" b="0" i="0" u="sng" strike="noStrike" cap="none" dirty="0">
                  <a:solidFill>
                    <a:schemeClr val="hlink"/>
                  </a:solidFill>
                  <a:latin typeface="Calibri"/>
                  <a:ea typeface="Calibri"/>
                  <a:cs typeface="Calibri"/>
                  <a:sym typeface="Calibri"/>
                  <a:hlinkClick r:id="rId5"/>
                </a:rPr>
                <a:t>Creative Commons Attribution-</a:t>
              </a:r>
              <a:r>
                <a:rPr lang="en-US" sz="1200" b="0" i="0" u="sng" strike="noStrike" cap="none" dirty="0" err="1">
                  <a:solidFill>
                    <a:schemeClr val="hlink"/>
                  </a:solidFill>
                  <a:latin typeface="Calibri"/>
                  <a:ea typeface="Calibri"/>
                  <a:cs typeface="Calibri"/>
                  <a:sym typeface="Calibri"/>
                  <a:hlinkClick r:id="rId5"/>
                </a:rPr>
                <a:t>NonCommercial</a:t>
              </a:r>
              <a:r>
                <a:rPr lang="en-US" sz="1200" b="0" i="0" u="sng" strike="noStrike" cap="none" dirty="0">
                  <a:solidFill>
                    <a:schemeClr val="hlink"/>
                  </a:solidFill>
                  <a:latin typeface="Calibri"/>
                  <a:ea typeface="Calibri"/>
                  <a:cs typeface="Calibri"/>
                  <a:sym typeface="Calibri"/>
                  <a:hlinkClick r:id="rId5"/>
                </a:rPr>
                <a:t>-</a:t>
              </a:r>
              <a:r>
                <a:rPr lang="en-US" sz="1200" b="0" i="0" u="sng" strike="noStrike" cap="none" dirty="0" err="1">
                  <a:solidFill>
                    <a:schemeClr val="hlink"/>
                  </a:solidFill>
                  <a:latin typeface="Calibri"/>
                  <a:ea typeface="Calibri"/>
                  <a:cs typeface="Calibri"/>
                  <a:sym typeface="Calibri"/>
                  <a:hlinkClick r:id="rId5"/>
                </a:rPr>
                <a:t>NoDerivatives</a:t>
              </a:r>
              <a:r>
                <a:rPr lang="en-US" sz="1200" b="0" i="0" u="sng" strike="noStrike" cap="none" dirty="0">
                  <a:solidFill>
                    <a:schemeClr val="hlink"/>
                  </a:solidFill>
                  <a:latin typeface="Calibri"/>
                  <a:ea typeface="Calibri"/>
                  <a:cs typeface="Calibri"/>
                  <a:sym typeface="Calibri"/>
                  <a:hlinkClick r:id="rId5"/>
                </a:rPr>
                <a:t> 4.0 International License</a:t>
              </a:r>
              <a:r>
                <a:rPr lang="en-US" sz="1200" b="0" i="0" u="none" strike="noStrike" cap="none" dirty="0">
                  <a:solidFill>
                    <a:schemeClr val="lt1"/>
                  </a:solidFill>
                  <a:latin typeface="Calibri"/>
                  <a:ea typeface="Calibri"/>
                  <a:cs typeface="Calibri"/>
                  <a:sym typeface="Calibri"/>
                </a:rPr>
                <a:t>.</a:t>
              </a:r>
            </a:p>
          </p:txBody>
        </p:sp>
      </p:grpSp>
    </p:spTree>
    <p:extLst>
      <p:ext uri="{BB962C8B-B14F-4D97-AF65-F5344CB8AC3E}">
        <p14:creationId xmlns:p14="http://schemas.microsoft.com/office/powerpoint/2010/main" val="233648752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0" y="602189"/>
            <a:ext cx="91440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chemeClr val="dk2"/>
                </a:solidFill>
                <a:latin typeface="Questrial"/>
                <a:ea typeface="Questrial"/>
                <a:cs typeface="Questrial"/>
                <a:sym typeface="Questrial"/>
              </a:rPr>
              <a:t>Missouri Teacher and Leader Standards</a:t>
            </a:r>
          </a:p>
        </p:txBody>
      </p:sp>
      <p:sp>
        <p:nvSpPr>
          <p:cNvPr id="224" name="Shape 224"/>
          <p:cNvSpPr txBox="1">
            <a:spLocks noGrp="1"/>
          </p:cNvSpPr>
          <p:nvPr>
            <p:ph idx="1"/>
          </p:nvPr>
        </p:nvSpPr>
        <p:spPr>
          <a:xfrm>
            <a:off x="457200" y="1798906"/>
            <a:ext cx="8229600" cy="3962396"/>
          </a:xfrm>
          <a:prstGeom prst="rect">
            <a:avLst/>
          </a:prstGeom>
          <a:noFill/>
          <a:ln>
            <a:noFill/>
          </a:ln>
        </p:spPr>
        <p:txBody>
          <a:bodyPr lIns="91425" tIns="45700" rIns="91425" bIns="45700" anchor="t" anchorCtr="0">
            <a:noAutofit/>
          </a:bodyPr>
          <a:lstStyle/>
          <a:p>
            <a:pPr lvl="0" indent="-342900">
              <a:lnSpc>
                <a:spcPct val="90000"/>
              </a:lnSpc>
              <a:spcBef>
                <a:spcPts val="0"/>
              </a:spcBef>
            </a:pPr>
            <a:r>
              <a:rPr lang="en-US" sz="3600" dirty="0"/>
              <a:t>Missouri Teacher Standards:</a:t>
            </a:r>
          </a:p>
          <a:p>
            <a:pPr lvl="1" indent="-342900">
              <a:spcBef>
                <a:spcPts val="0"/>
              </a:spcBef>
              <a:buClr>
                <a:schemeClr val="accent2"/>
              </a:buClr>
            </a:pPr>
            <a:r>
              <a:rPr lang="en-US" dirty="0"/>
              <a:t>8 (Professional Practice)</a:t>
            </a:r>
          </a:p>
          <a:p>
            <a:pPr lvl="1" indent="-342900">
              <a:spcBef>
                <a:spcPts val="0"/>
              </a:spcBef>
              <a:buClr>
                <a:schemeClr val="accent2"/>
              </a:buClr>
            </a:pPr>
            <a:r>
              <a:rPr lang="en-US" dirty="0"/>
              <a:t>9 (Professional Collaboration)</a:t>
            </a:r>
          </a:p>
          <a:p>
            <a:pPr lvl="0" indent="-342900">
              <a:spcBef>
                <a:spcPts val="720"/>
              </a:spcBef>
            </a:pPr>
            <a:r>
              <a:rPr lang="en-US" sz="3600" dirty="0"/>
              <a:t>Missouri Leader Standards: </a:t>
            </a:r>
          </a:p>
          <a:p>
            <a:pPr lvl="1" indent="-342900">
              <a:spcBef>
                <a:spcPts val="720"/>
              </a:spcBef>
              <a:buClr>
                <a:schemeClr val="accent2"/>
              </a:buClr>
            </a:pPr>
            <a:r>
              <a:rPr lang="en-US" dirty="0"/>
              <a:t>2 (Teaching and Learning)</a:t>
            </a:r>
          </a:p>
          <a:p>
            <a:pPr lvl="1" indent="-342900">
              <a:spcBef>
                <a:spcPts val="720"/>
              </a:spcBef>
              <a:buClr>
                <a:schemeClr val="accent2"/>
              </a:buClr>
            </a:pPr>
            <a:r>
              <a:rPr lang="en-US" dirty="0"/>
              <a:t>3 (Management of Organizational Systems)</a:t>
            </a:r>
          </a:p>
        </p:txBody>
      </p:sp>
      <p:sp>
        <p:nvSpPr>
          <p:cNvPr id="2" name="TextBox 1"/>
          <p:cNvSpPr txBox="1"/>
          <p:nvPr/>
        </p:nvSpPr>
        <p:spPr>
          <a:xfrm>
            <a:off x="1841326" y="5471829"/>
            <a:ext cx="7487870" cy="369332"/>
          </a:xfrm>
          <a:prstGeom prst="rect">
            <a:avLst/>
          </a:prstGeom>
          <a:noFill/>
        </p:spPr>
        <p:txBody>
          <a:bodyPr wrap="square" rtlCol="0">
            <a:spAutoFit/>
          </a:bodyPr>
          <a:lstStyle/>
          <a:p>
            <a:r>
              <a:rPr lang="en-US" dirty="0"/>
              <a:t>(Missouri Department of Elementary and Secondary Education, 2013)</a:t>
            </a:r>
          </a:p>
        </p:txBody>
      </p:sp>
    </p:spTree>
    <p:extLst>
      <p:ext uri="{BB962C8B-B14F-4D97-AF65-F5344CB8AC3E}">
        <p14:creationId xmlns:p14="http://schemas.microsoft.com/office/powerpoint/2010/main" val="344111401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Objectives for the Training</a:t>
            </a:r>
          </a:p>
        </p:txBody>
      </p:sp>
      <p:sp>
        <p:nvSpPr>
          <p:cNvPr id="207" name="Shape 207"/>
          <p:cNvSpPr txBox="1">
            <a:spLocks noGrp="1"/>
          </p:cNvSpPr>
          <p:nvPr>
            <p:ph idx="1"/>
          </p:nvPr>
        </p:nvSpPr>
        <p:spPr>
          <a:xfrm>
            <a:off x="457200" y="1539243"/>
            <a:ext cx="8229600" cy="467836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100000"/>
              <a:buFont typeface="Noto Sans Symbols"/>
              <a:buChar char="❑"/>
            </a:pPr>
            <a:r>
              <a:rPr lang="en-US" sz="3000" b="0" i="0" u="none" strike="noStrike" cap="none" dirty="0">
                <a:solidFill>
                  <a:schemeClr val="dk1"/>
                </a:solidFill>
                <a:latin typeface="Questrial"/>
                <a:ea typeface="Questrial"/>
                <a:cs typeface="Questrial"/>
                <a:sym typeface="Questrial"/>
              </a:rPr>
              <a:t>Understand foundational concepts and definitions of classroom-level collaborative  teams. </a:t>
            </a:r>
          </a:p>
          <a:p>
            <a:pPr marL="342900" marR="0" lvl="0" indent="-342900" algn="l" rtl="0">
              <a:lnSpc>
                <a:spcPct val="90000"/>
              </a:lnSpc>
              <a:spcBef>
                <a:spcPts val="640"/>
              </a:spcBef>
              <a:spcAft>
                <a:spcPts val="0"/>
              </a:spcAft>
              <a:buClr>
                <a:schemeClr val="dk2"/>
              </a:buClr>
              <a:buSzPct val="100000"/>
              <a:buFont typeface="Noto Sans Symbols"/>
              <a:buChar char="❑"/>
            </a:pPr>
            <a:r>
              <a:rPr lang="en-US" sz="3000" b="0" i="0" u="none" strike="noStrike" cap="none" dirty="0">
                <a:solidFill>
                  <a:schemeClr val="dk1"/>
                </a:solidFill>
                <a:latin typeface="Questrial"/>
                <a:ea typeface="Questrial"/>
                <a:cs typeface="Questrial"/>
                <a:sym typeface="Questrial"/>
              </a:rPr>
              <a:t>Reflect on the team practices and processes currently in place.</a:t>
            </a:r>
          </a:p>
          <a:p>
            <a:pPr marL="342900" marR="0" lvl="0" indent="-342900" algn="l" rtl="0">
              <a:lnSpc>
                <a:spcPct val="90000"/>
              </a:lnSpc>
              <a:spcBef>
                <a:spcPts val="640"/>
              </a:spcBef>
              <a:spcAft>
                <a:spcPts val="0"/>
              </a:spcAft>
              <a:buClr>
                <a:schemeClr val="dk2"/>
              </a:buClr>
              <a:buSzPct val="100000"/>
              <a:buFont typeface="Noto Sans Symbols"/>
              <a:buChar char="❑"/>
            </a:pPr>
            <a:r>
              <a:rPr lang="en-US" sz="3000" b="0" i="0" u="none" strike="noStrike" cap="none" dirty="0">
                <a:solidFill>
                  <a:schemeClr val="dk1"/>
                </a:solidFill>
                <a:latin typeface="Questrial"/>
                <a:ea typeface="Questrial"/>
                <a:cs typeface="Questrial"/>
                <a:sym typeface="Questrial"/>
              </a:rPr>
              <a:t>Consider the challenges and potential barriers to becoming a high functioning team.</a:t>
            </a:r>
          </a:p>
          <a:p>
            <a:pPr marL="342900" marR="0" lvl="0" indent="-342900" algn="l" rtl="0">
              <a:lnSpc>
                <a:spcPct val="90000"/>
              </a:lnSpc>
              <a:spcBef>
                <a:spcPts val="640"/>
              </a:spcBef>
              <a:spcAft>
                <a:spcPts val="0"/>
              </a:spcAft>
              <a:buClr>
                <a:schemeClr val="dk2"/>
              </a:buClr>
              <a:buSzPct val="100000"/>
              <a:buFont typeface="Noto Sans Symbols"/>
              <a:buChar char="❑"/>
            </a:pPr>
            <a:r>
              <a:rPr lang="en-US" sz="3000" b="0" i="0" u="none" strike="noStrike" cap="none" dirty="0">
                <a:solidFill>
                  <a:schemeClr val="dk1"/>
                </a:solidFill>
                <a:latin typeface="Questrial"/>
                <a:ea typeface="Questrial"/>
                <a:cs typeface="Questrial"/>
                <a:sym typeface="Questrial"/>
              </a:rPr>
              <a:t>Explore resources to support the implementation of effective teams. </a:t>
            </a:r>
          </a:p>
        </p:txBody>
      </p:sp>
    </p:spTree>
    <p:extLst>
      <p:ext uri="{BB962C8B-B14F-4D97-AF65-F5344CB8AC3E}">
        <p14:creationId xmlns:p14="http://schemas.microsoft.com/office/powerpoint/2010/main" val="114567474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Essential Questions</a:t>
            </a:r>
          </a:p>
        </p:txBody>
      </p:sp>
      <p:sp>
        <p:nvSpPr>
          <p:cNvPr id="214" name="Shape 214"/>
          <p:cNvSpPr txBox="1">
            <a:spLocks noGrp="1"/>
          </p:cNvSpPr>
          <p:nvPr>
            <p:ph idx="1"/>
          </p:nvPr>
        </p:nvSpPr>
        <p:spPr>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dk2"/>
              </a:buClr>
              <a:buSzPct val="100000"/>
              <a:buFont typeface="Noto Sans Symbols"/>
              <a:buAutoNum type="arabicPeriod"/>
            </a:pPr>
            <a:r>
              <a:rPr lang="en-US" sz="4000" b="0" i="0" u="none" strike="noStrike" cap="none">
                <a:solidFill>
                  <a:schemeClr val="dk1"/>
                </a:solidFill>
                <a:latin typeface="Questrial"/>
                <a:ea typeface="Questrial"/>
                <a:cs typeface="Questrial"/>
                <a:sym typeface="Questrial"/>
              </a:rPr>
              <a:t>What are the adult behaviors of an effective team?</a:t>
            </a:r>
          </a:p>
          <a:p>
            <a:pPr marL="228600" marR="0" lvl="0" indent="-228600" algn="l" rtl="0">
              <a:spcBef>
                <a:spcPts val="0"/>
              </a:spcBef>
              <a:spcAft>
                <a:spcPts val="0"/>
              </a:spcAft>
              <a:buClr>
                <a:schemeClr val="dk2"/>
              </a:buClr>
              <a:buSzPct val="100000"/>
              <a:buFont typeface="Noto Sans Symbols"/>
              <a:buAutoNum type="arabicPeriod"/>
            </a:pPr>
            <a:r>
              <a:rPr lang="en-US" sz="4000" b="0" i="0" u="none" strike="noStrike" cap="none">
                <a:solidFill>
                  <a:schemeClr val="dk1"/>
                </a:solidFill>
                <a:latin typeface="Questrial"/>
                <a:ea typeface="Questrial"/>
                <a:cs typeface="Questrial"/>
                <a:sym typeface="Questrial"/>
              </a:rPr>
              <a:t>What are you doing right now in your collaborative data teams?</a:t>
            </a:r>
          </a:p>
          <a:p>
            <a:pPr marL="228600" marR="0" lvl="0" indent="-228600" algn="l" rtl="0">
              <a:spcBef>
                <a:spcPts val="0"/>
              </a:spcBef>
              <a:spcAft>
                <a:spcPts val="0"/>
              </a:spcAft>
              <a:buClr>
                <a:schemeClr val="dk2"/>
              </a:buClr>
              <a:buSzPct val="100000"/>
              <a:buFont typeface="Noto Sans Symbols"/>
              <a:buAutoNum type="arabicPeriod"/>
            </a:pPr>
            <a:r>
              <a:rPr lang="en-US" sz="4000" b="0" i="0" u="none" strike="noStrike" cap="none">
                <a:solidFill>
                  <a:schemeClr val="dk1"/>
                </a:solidFill>
                <a:latin typeface="Questrial"/>
                <a:ea typeface="Questrial"/>
                <a:cs typeface="Questrial"/>
                <a:sym typeface="Questrial"/>
              </a:rPr>
              <a:t>What challenges or barriers have you faced?</a:t>
            </a:r>
          </a:p>
          <a:p>
            <a:pPr marL="342900" marR="0" lvl="0" indent="-342900" algn="l" rtl="0">
              <a:spcBef>
                <a:spcPts val="640"/>
              </a:spcBef>
              <a:spcAft>
                <a:spcPts val="0"/>
              </a:spcAft>
              <a:buClr>
                <a:schemeClr val="dk2"/>
              </a:buClr>
              <a:buSzPct val="100000"/>
              <a:buFont typeface="Noto Sans Symbols"/>
              <a:buNone/>
            </a:pPr>
            <a:endParaRPr sz="3200" b="0" i="0" u="none" strike="noStrike" cap="none">
              <a:solidFill>
                <a:schemeClr val="dk1"/>
              </a:solidFill>
              <a:latin typeface="Questrial"/>
              <a:ea typeface="Questrial"/>
              <a:cs typeface="Questrial"/>
              <a:sym typeface="Questrial"/>
            </a:endParaRPr>
          </a:p>
        </p:txBody>
      </p:sp>
      <p:grpSp>
        <p:nvGrpSpPr>
          <p:cNvPr id="7" name="Shape 176"/>
          <p:cNvGrpSpPr/>
          <p:nvPr/>
        </p:nvGrpSpPr>
        <p:grpSpPr>
          <a:xfrm>
            <a:off x="7848600" y="152400"/>
            <a:ext cx="1151858" cy="914400"/>
            <a:chOff x="4867942" y="3758980"/>
            <a:chExt cx="1151858" cy="914400"/>
          </a:xfrm>
        </p:grpSpPr>
        <p:sp>
          <p:nvSpPr>
            <p:cNvPr id="8" name="Shape 177"/>
            <p:cNvSpPr/>
            <p:nvPr/>
          </p:nvSpPr>
          <p:spPr>
            <a:xfrm>
              <a:off x="4986596" y="3758980"/>
              <a:ext cx="914400" cy="914400"/>
            </a:xfrm>
            <a:prstGeom prst="rect">
              <a:avLst/>
            </a:prstGeom>
            <a:solidFill>
              <a:schemeClr val="lt1"/>
            </a:solidFill>
            <a:ln w="38100" cap="flat" cmpd="sng">
              <a:solidFill>
                <a:srgbClr val="36609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9" name="Shape 178"/>
            <p:cNvPicPr preferRelativeResize="0"/>
            <p:nvPr/>
          </p:nvPicPr>
          <p:blipFill rotWithShape="1">
            <a:blip r:embed="rId3">
              <a:alphaModFix/>
            </a:blip>
            <a:srcRect/>
            <a:stretch/>
          </p:blipFill>
          <p:spPr>
            <a:xfrm>
              <a:off x="4867942" y="3804700"/>
              <a:ext cx="1151858" cy="822960"/>
            </a:xfrm>
            <a:prstGeom prst="rect">
              <a:avLst/>
            </a:prstGeom>
            <a:noFill/>
            <a:ln>
              <a:noFill/>
            </a:ln>
          </p:spPr>
        </p:pic>
      </p:grpSp>
    </p:spTree>
    <p:extLst>
      <p:ext uri="{BB962C8B-B14F-4D97-AF65-F5344CB8AC3E}">
        <p14:creationId xmlns:p14="http://schemas.microsoft.com/office/powerpoint/2010/main" val="364645393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Team Norms  </a:t>
            </a:r>
          </a:p>
        </p:txBody>
      </p:sp>
      <p:sp>
        <p:nvSpPr>
          <p:cNvPr id="231" name="Shape 23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Begin and end on time</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engaged participant</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active listener—open to new ideas</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Use electronics respectfully</a:t>
            </a:r>
          </a:p>
        </p:txBody>
      </p:sp>
    </p:spTree>
    <p:extLst>
      <p:ext uri="{BB962C8B-B14F-4D97-AF65-F5344CB8AC3E}">
        <p14:creationId xmlns:p14="http://schemas.microsoft.com/office/powerpoint/2010/main" val="135315951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629367"/>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Effective Collaborative Cultures</a:t>
            </a:r>
          </a:p>
        </p:txBody>
      </p:sp>
      <p:sp>
        <p:nvSpPr>
          <p:cNvPr id="253" name="Shape 253"/>
          <p:cNvSpPr txBox="1">
            <a:spLocks noGrp="1"/>
          </p:cNvSpPr>
          <p:nvPr>
            <p:ph idx="1"/>
          </p:nvPr>
        </p:nvSpPr>
        <p:spPr>
          <a:xfrm>
            <a:off x="457200" y="1617225"/>
            <a:ext cx="8229600" cy="4165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Dedicated weekly block of collaborative time</a:t>
            </a:r>
          </a:p>
          <a:p>
            <a:pPr marL="0" marR="0" lvl="0" indent="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Inclusion of all instructional staff</a:t>
            </a:r>
          </a:p>
          <a:p>
            <a:pPr marL="0" marR="0" lvl="0" indent="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Monitoring and feedback </a:t>
            </a:r>
          </a:p>
          <a:p>
            <a:pPr marL="0" marR="0" lvl="0" indent="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Support and training for teams to develop:</a:t>
            </a:r>
          </a:p>
          <a:p>
            <a:pPr marL="857250" marR="0" lvl="1" indent="-463550" algn="l" rtl="0">
              <a:spcBef>
                <a:spcPts val="640"/>
              </a:spcBef>
              <a:spcAft>
                <a:spcPts val="0"/>
              </a:spcAft>
              <a:buClr>
                <a:srgbClr val="953734"/>
              </a:buClr>
              <a:buSzPct val="100000"/>
            </a:pPr>
            <a:r>
              <a:rPr lang="en-US" sz="3200" b="0" i="0" u="none" strike="noStrike" cap="none" dirty="0">
                <a:solidFill>
                  <a:schemeClr val="dk1"/>
                </a:solidFill>
                <a:latin typeface="Questrial"/>
                <a:ea typeface="Questrial"/>
                <a:cs typeface="Questrial"/>
                <a:sym typeface="Questrial"/>
              </a:rPr>
              <a:t>a climate of trust</a:t>
            </a:r>
          </a:p>
          <a:p>
            <a:pPr marL="857250" marR="0" lvl="1" indent="-463550" algn="l" rtl="0">
              <a:spcBef>
                <a:spcPts val="640"/>
              </a:spcBef>
              <a:spcAft>
                <a:spcPts val="0"/>
              </a:spcAft>
              <a:buClr>
                <a:srgbClr val="953734"/>
              </a:buClr>
              <a:buSzPct val="100000"/>
            </a:pPr>
            <a:r>
              <a:rPr lang="en-US" sz="3200" b="0" i="0" u="none" strike="noStrike" cap="none" dirty="0">
                <a:solidFill>
                  <a:schemeClr val="dk1"/>
                </a:solidFill>
                <a:latin typeface="Questrial"/>
                <a:ea typeface="Questrial"/>
                <a:cs typeface="Questrial"/>
                <a:sym typeface="Questrial"/>
              </a:rPr>
              <a:t>structures for effective data teams</a:t>
            </a:r>
          </a:p>
          <a:p>
            <a:pPr marL="0" marR="0" lvl="0" indent="0" algn="l" rtl="0">
              <a:spcBef>
                <a:spcPts val="640"/>
              </a:spcBef>
              <a:spcAft>
                <a:spcPts val="0"/>
              </a:spcAft>
              <a:buClr>
                <a:schemeClr val="dk2"/>
              </a:buClr>
              <a:buSzPct val="100000"/>
              <a:buFont typeface="Noto Sans Symbols"/>
              <a:buNone/>
            </a:pPr>
            <a:endParaRPr sz="3200" b="0" i="0" u="none" strike="noStrike" cap="none"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16653914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354969"/>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Reflection Questions</a:t>
            </a:r>
          </a:p>
        </p:txBody>
      </p:sp>
      <p:sp>
        <p:nvSpPr>
          <p:cNvPr id="260" name="Shape 260"/>
          <p:cNvSpPr txBox="1">
            <a:spLocks noGrp="1"/>
          </p:cNvSpPr>
          <p:nvPr>
            <p:ph idx="1"/>
          </p:nvPr>
        </p:nvSpPr>
        <p:spPr>
          <a:xfrm>
            <a:off x="311850" y="1235035"/>
            <a:ext cx="8229600" cy="3962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Are these effective structures included in every classroom level collaborative data team:</a:t>
            </a:r>
          </a:p>
          <a:p>
            <a:pPr marL="742950" marR="0" lvl="1" indent="-273050" algn="l" rtl="0">
              <a:spcBef>
                <a:spcPts val="0"/>
              </a:spcBef>
              <a:spcAft>
                <a:spcPts val="0"/>
              </a:spcAft>
              <a:buClr>
                <a:srgbClr val="953734"/>
              </a:buClr>
              <a:buSzPct val="100000"/>
              <a:buFont typeface="Noto Sans Symbols"/>
              <a:buChar char="❑"/>
            </a:pPr>
            <a:r>
              <a:rPr lang="en-US" sz="2600" b="0" i="0" u="none" strike="noStrike" cap="none" dirty="0">
                <a:solidFill>
                  <a:schemeClr val="dk1"/>
                </a:solidFill>
                <a:latin typeface="Questrial"/>
                <a:ea typeface="Questrial"/>
                <a:cs typeface="Questrial"/>
                <a:sym typeface="Questrial"/>
              </a:rPr>
              <a:t>A regular, protected block of time?</a:t>
            </a:r>
          </a:p>
          <a:p>
            <a:pPr marL="742950" marR="0" lvl="1" indent="-273050" algn="l" rtl="0">
              <a:spcBef>
                <a:spcPts val="0"/>
              </a:spcBef>
              <a:spcAft>
                <a:spcPts val="0"/>
              </a:spcAft>
              <a:buClr>
                <a:srgbClr val="953734"/>
              </a:buClr>
              <a:buSzPct val="100000"/>
              <a:buFont typeface="Noto Sans Symbols"/>
              <a:buChar char="❑"/>
            </a:pPr>
            <a:r>
              <a:rPr lang="en-US" sz="2600" b="0" i="0" u="none" strike="noStrike" cap="none" dirty="0">
                <a:solidFill>
                  <a:schemeClr val="dk1"/>
                </a:solidFill>
                <a:latin typeface="Questrial"/>
                <a:ea typeface="Questrial"/>
                <a:cs typeface="Questrial"/>
                <a:sym typeface="Questrial"/>
              </a:rPr>
              <a:t>All instructional personnel who impact student outcomes serving on a collaborative data team?</a:t>
            </a:r>
          </a:p>
          <a:p>
            <a:pPr marL="742950" marR="0" lvl="1" indent="-273050" algn="l" rtl="0">
              <a:spcBef>
                <a:spcPts val="0"/>
              </a:spcBef>
              <a:spcAft>
                <a:spcPts val="0"/>
              </a:spcAft>
              <a:buClr>
                <a:srgbClr val="953734"/>
              </a:buClr>
              <a:buSzPct val="100000"/>
              <a:buFont typeface="Noto Sans Symbols"/>
              <a:buChar char="❑"/>
            </a:pPr>
            <a:r>
              <a:rPr lang="en-US" sz="2600" b="0" i="0" u="none" strike="noStrike" cap="none" dirty="0">
                <a:solidFill>
                  <a:schemeClr val="dk1"/>
                </a:solidFill>
                <a:latin typeface="Questrial"/>
                <a:ea typeface="Questrial"/>
                <a:cs typeface="Questrial"/>
                <a:sym typeface="Questrial"/>
              </a:rPr>
              <a:t>Training for team members to support the tasks and functions of effective collaborative data teams? </a:t>
            </a:r>
          </a:p>
          <a:p>
            <a:pPr marL="742950" marR="0" lvl="1" indent="-273050" algn="l" rtl="0">
              <a:spcBef>
                <a:spcPts val="0"/>
              </a:spcBef>
              <a:spcAft>
                <a:spcPts val="0"/>
              </a:spcAft>
              <a:buClr>
                <a:srgbClr val="953734"/>
              </a:buClr>
              <a:buSzPct val="100000"/>
              <a:buFont typeface="Noto Sans Symbols"/>
              <a:buChar char="❑"/>
            </a:pPr>
            <a:r>
              <a:rPr lang="en-US" sz="2600" b="0" i="0" u="none" strike="noStrike" cap="none" dirty="0">
                <a:solidFill>
                  <a:schemeClr val="dk1"/>
                </a:solidFill>
                <a:latin typeface="Questrial"/>
                <a:ea typeface="Questrial"/>
                <a:cs typeface="Questrial"/>
                <a:sym typeface="Questrial"/>
              </a:rPr>
              <a:t>Regular feedback from leadership (administrators, internal and external coaches)?</a:t>
            </a:r>
          </a:p>
        </p:txBody>
      </p:sp>
    </p:spTree>
    <p:extLst>
      <p:ext uri="{BB962C8B-B14F-4D97-AF65-F5344CB8AC3E}">
        <p14:creationId xmlns:p14="http://schemas.microsoft.com/office/powerpoint/2010/main" val="383589559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Collaborative Teaming</a:t>
            </a:r>
          </a:p>
        </p:txBody>
      </p:sp>
      <p:sp>
        <p:nvSpPr>
          <p:cNvPr id="267" name="Shape 267"/>
          <p:cNvSpPr txBox="1">
            <a:spLocks noGrp="1"/>
          </p:cNvSpPr>
          <p:nvPr>
            <p:ph idx="1"/>
          </p:nvPr>
        </p:nvSpPr>
        <p:spPr>
          <a:xfrm>
            <a:off x="304800" y="1676400"/>
            <a:ext cx="8381999" cy="4267198"/>
          </a:xfrm>
          <a:prstGeom prst="rect">
            <a:avLst/>
          </a:prstGeom>
          <a:noFill/>
          <a:ln>
            <a:noFill/>
          </a:ln>
        </p:spPr>
        <p:txBody>
          <a:bodyPr lIns="91425" tIns="45700" rIns="91425" bIns="45700" anchor="t" anchorCtr="0">
            <a:noAutofit/>
          </a:bodyPr>
          <a:lstStyle/>
          <a:p>
            <a:pPr marL="457200" marR="0" lvl="1" indent="0" algn="l" rtl="0">
              <a:lnSpc>
                <a:spcPct val="80000"/>
              </a:lnSpc>
              <a:spcBef>
                <a:spcPts val="0"/>
              </a:spcBef>
              <a:spcAft>
                <a:spcPts val="0"/>
              </a:spcAft>
              <a:buClr>
                <a:srgbClr val="953734"/>
              </a:buClr>
              <a:buSzPct val="25000"/>
              <a:buFont typeface="Arial"/>
              <a:buNone/>
            </a:pPr>
            <a:r>
              <a:rPr lang="en-US" sz="3600" b="0" i="0" u="none" strike="noStrike" cap="none" dirty="0">
                <a:solidFill>
                  <a:schemeClr val="dk1"/>
                </a:solidFill>
                <a:latin typeface="Questrial"/>
                <a:ea typeface="Questrial"/>
                <a:cs typeface="Questrial"/>
                <a:sym typeface="Questrial"/>
              </a:rPr>
              <a:t>Collaborative teaming at the classroom level is </a:t>
            </a:r>
            <a:r>
              <a:rPr lang="en-US" sz="3600" b="1" i="0" u="none" strike="noStrike" cap="none" dirty="0">
                <a:solidFill>
                  <a:schemeClr val="dk1"/>
                </a:solidFill>
                <a:latin typeface="Questrial"/>
                <a:ea typeface="Questrial"/>
                <a:cs typeface="Questrial"/>
                <a:sym typeface="Questrial"/>
              </a:rPr>
              <a:t>educators</a:t>
            </a:r>
            <a:r>
              <a:rPr lang="en-US" sz="3600" b="0" i="0" u="none" strike="noStrike" cap="none" dirty="0">
                <a:solidFill>
                  <a:schemeClr val="dk1"/>
                </a:solidFill>
                <a:latin typeface="Questrial"/>
                <a:ea typeface="Questrial"/>
                <a:cs typeface="Questrial"/>
                <a:sym typeface="Questrial"/>
              </a:rPr>
              <a:t> working interdependently to learn about and communicate the impact of their teaching, using evidence of student progress to improve outcomes for all students.</a:t>
            </a:r>
          </a:p>
          <a:p>
            <a:pPr marL="0" marR="0" lvl="1" indent="0" algn="l" rtl="0">
              <a:lnSpc>
                <a:spcPct val="80000"/>
              </a:lnSpc>
              <a:spcBef>
                <a:spcPts val="279"/>
              </a:spcBef>
              <a:spcAft>
                <a:spcPts val="0"/>
              </a:spcAft>
              <a:buClr>
                <a:srgbClr val="953734"/>
              </a:buClr>
              <a:buSzPct val="25000"/>
              <a:buFont typeface="Arial"/>
              <a:buNone/>
            </a:pPr>
            <a:endParaRPr sz="1395" b="0" i="0" u="none" strike="noStrike" cap="none" dirty="0">
              <a:solidFill>
                <a:schemeClr val="dk1"/>
              </a:solidFill>
              <a:latin typeface="Questrial"/>
              <a:ea typeface="Questrial"/>
              <a:cs typeface="Questrial"/>
              <a:sym typeface="Questrial"/>
            </a:endParaRPr>
          </a:p>
          <a:p>
            <a:pPr marL="457200" marR="0" lvl="1" indent="0" algn="l" rtl="0">
              <a:lnSpc>
                <a:spcPct val="80000"/>
              </a:lnSpc>
              <a:spcBef>
                <a:spcPts val="434"/>
              </a:spcBef>
              <a:spcAft>
                <a:spcPts val="0"/>
              </a:spcAft>
              <a:buClr>
                <a:srgbClr val="953734"/>
              </a:buClr>
              <a:buSzPct val="25000"/>
              <a:buFont typeface="Arial"/>
              <a:buNone/>
            </a:pPr>
            <a:endParaRPr sz="2170" b="0" i="0" u="none" strike="noStrike" cap="none" dirty="0">
              <a:solidFill>
                <a:schemeClr val="dk1"/>
              </a:solidFill>
              <a:latin typeface="Questrial"/>
              <a:ea typeface="Questrial"/>
              <a:cs typeface="Questrial"/>
              <a:sym typeface="Questrial"/>
            </a:endParaRPr>
          </a:p>
          <a:p>
            <a:pPr marL="457200" marR="0" lvl="1" indent="0" algn="l" rtl="0">
              <a:lnSpc>
                <a:spcPct val="80000"/>
              </a:lnSpc>
              <a:spcBef>
                <a:spcPts val="341"/>
              </a:spcBef>
              <a:spcAft>
                <a:spcPts val="0"/>
              </a:spcAft>
              <a:buClr>
                <a:srgbClr val="953734"/>
              </a:buClr>
              <a:buSzPct val="25000"/>
              <a:buFont typeface="Arial"/>
              <a:buNone/>
            </a:pPr>
            <a:r>
              <a:rPr lang="en-US" sz="1704" b="0" i="0" u="none" strike="noStrike" cap="none" dirty="0">
                <a:solidFill>
                  <a:schemeClr val="dk1"/>
                </a:solidFill>
                <a:latin typeface="Questrial"/>
                <a:ea typeface="Questrial"/>
                <a:cs typeface="Questrial"/>
                <a:sym typeface="Questrial"/>
              </a:rPr>
              <a:t>	</a:t>
            </a:r>
          </a:p>
          <a:p>
            <a:pPr marL="342900" marR="0" lvl="0" indent="-342900" algn="l" rtl="0">
              <a:lnSpc>
                <a:spcPct val="80000"/>
              </a:lnSpc>
              <a:spcBef>
                <a:spcPts val="496"/>
              </a:spcBef>
              <a:spcAft>
                <a:spcPts val="0"/>
              </a:spcAft>
              <a:buClr>
                <a:schemeClr val="dk2"/>
              </a:buClr>
              <a:buSzPct val="99200"/>
              <a:buFont typeface="Arial"/>
              <a:buNone/>
            </a:pPr>
            <a:endParaRPr sz="2480" b="0" i="0" u="none" strike="noStrike" cap="none"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175841026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602189"/>
            <a:ext cx="8229600" cy="61700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a:solidFill>
                  <a:schemeClr val="dk2"/>
                </a:solidFill>
                <a:latin typeface="Questrial"/>
                <a:ea typeface="Questrial"/>
                <a:cs typeface="Questrial"/>
                <a:sym typeface="Questrial"/>
              </a:rPr>
              <a:t>Why Collaborative Skills? </a:t>
            </a:r>
          </a:p>
        </p:txBody>
      </p:sp>
      <p:sp>
        <p:nvSpPr>
          <p:cNvPr id="274" name="Shape 274"/>
          <p:cNvSpPr txBox="1">
            <a:spLocks noGrp="1"/>
          </p:cNvSpPr>
          <p:nvPr>
            <p:ph idx="1"/>
          </p:nvPr>
        </p:nvSpPr>
        <p:spPr>
          <a:xfrm>
            <a:off x="457200" y="1219198"/>
            <a:ext cx="8458200" cy="5333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Noto Sans Symbols"/>
              <a:buNone/>
            </a:pPr>
            <a:r>
              <a:rPr lang="en-US" sz="2200" b="1" i="0" u="none" strike="noStrike" cap="none" dirty="0">
                <a:solidFill>
                  <a:schemeClr val="dk1"/>
                </a:solidFill>
                <a:sym typeface="Questrial"/>
              </a:rPr>
              <a:t>“The messages in ‘Visible Learning’ are not another recipe for success, …There is no recipe, no professional development set of worksheets, no new teaching method, and no </a:t>
            </a:r>
            <a:r>
              <a:rPr lang="en-US" sz="2200" b="1" i="0" u="none" strike="noStrike" cap="none" dirty="0" err="1">
                <a:solidFill>
                  <a:schemeClr val="dk1"/>
                </a:solidFill>
                <a:sym typeface="Questrial"/>
              </a:rPr>
              <a:t>band</a:t>
            </a:r>
            <a:r>
              <a:rPr lang="en-US" sz="2200" b="1" dirty="0" err="1"/>
              <a:t>-</a:t>
            </a:r>
            <a:r>
              <a:rPr lang="en-US" sz="2200" b="1" i="0" u="none" strike="noStrike" cap="none" dirty="0" err="1">
                <a:solidFill>
                  <a:schemeClr val="dk1"/>
                </a:solidFill>
                <a:sym typeface="Questrial"/>
              </a:rPr>
              <a:t>aid</a:t>
            </a:r>
            <a:r>
              <a:rPr lang="en-US" sz="2200" b="1" i="0" u="none" strike="noStrike" cap="none" dirty="0">
                <a:solidFill>
                  <a:schemeClr val="dk1"/>
                </a:solidFill>
                <a:sym typeface="Questrial"/>
              </a:rPr>
              <a:t> remedy. </a:t>
            </a:r>
          </a:p>
          <a:p>
            <a:pPr marL="0" marR="0" lvl="0" indent="0" algn="l" rtl="0">
              <a:spcBef>
                <a:spcPts val="0"/>
              </a:spcBef>
              <a:spcAft>
                <a:spcPts val="0"/>
              </a:spcAft>
              <a:buClr>
                <a:schemeClr val="dk2"/>
              </a:buClr>
              <a:buSzPct val="25000"/>
              <a:buFont typeface="Noto Sans Symbols"/>
              <a:buNone/>
            </a:pPr>
            <a:endParaRPr lang="en-US" sz="2200" b="1" dirty="0"/>
          </a:p>
          <a:p>
            <a:pPr marL="0" marR="0" lvl="0" indent="0" algn="l" rtl="0">
              <a:spcBef>
                <a:spcPts val="0"/>
              </a:spcBef>
              <a:spcAft>
                <a:spcPts val="0"/>
              </a:spcAft>
              <a:buClr>
                <a:schemeClr val="dk2"/>
              </a:buClr>
              <a:buSzPct val="25000"/>
              <a:buFont typeface="Noto Sans Symbols"/>
              <a:buNone/>
            </a:pPr>
            <a:r>
              <a:rPr lang="en-US" sz="2400" b="1" i="0" u="none" strike="noStrike" cap="none" dirty="0">
                <a:solidFill>
                  <a:schemeClr val="dk1"/>
                </a:solidFill>
                <a:sym typeface="Questrial"/>
              </a:rPr>
              <a:t>It is a way of thinking: ‘My role, as teacher, is to evaluate the effect I have on my students.’ It is to ‘know thy impact’, it is to understand this impact, and it is to act on this knowing and understanding…and hold collaborative discussions with colleagues and students about this evidence, this making the effect of their teaching visible to themselves and others.</a:t>
            </a:r>
            <a:r>
              <a:rPr lang="en-US" sz="2400" b="1" dirty="0"/>
              <a:t>”   </a:t>
            </a:r>
            <a:r>
              <a:rPr lang="en-US" sz="2200" b="1" dirty="0"/>
              <a:t>         </a:t>
            </a:r>
          </a:p>
          <a:p>
            <a:pPr marL="0" marR="0" lvl="0" indent="0" algn="l" rtl="0">
              <a:spcBef>
                <a:spcPts val="0"/>
              </a:spcBef>
              <a:spcAft>
                <a:spcPts val="0"/>
              </a:spcAft>
              <a:buClr>
                <a:schemeClr val="dk2"/>
              </a:buClr>
              <a:buSzPct val="25000"/>
              <a:buFont typeface="Noto Sans Symbols"/>
              <a:buNone/>
            </a:pPr>
            <a:r>
              <a:rPr lang="en-US" sz="2200" b="1" dirty="0"/>
              <a:t>						     (Hattie, 2011)</a:t>
            </a:r>
          </a:p>
          <a:p>
            <a:pPr marL="0" marR="0" lvl="0" indent="0" algn="ctr" rtl="0">
              <a:spcBef>
                <a:spcPts val="400"/>
              </a:spcBef>
              <a:spcAft>
                <a:spcPts val="0"/>
              </a:spcAft>
              <a:buClr>
                <a:schemeClr val="dk2"/>
              </a:buClr>
              <a:buSzPct val="25000"/>
              <a:buFont typeface="Noto Sans Symbols"/>
              <a:buNone/>
            </a:pPr>
            <a:endParaRPr sz="2200" b="0" i="0" u="none" strike="noStrike" cap="none" dirty="0">
              <a:solidFill>
                <a:schemeClr val="dk1"/>
              </a:solidFill>
              <a:sym typeface="Questrial"/>
            </a:endParaRPr>
          </a:p>
          <a:p>
            <a:pPr marL="0" marR="0" lvl="0" indent="0" algn="ctr" rtl="0">
              <a:spcBef>
                <a:spcPts val="400"/>
              </a:spcBef>
              <a:spcAft>
                <a:spcPts val="0"/>
              </a:spcAft>
              <a:buClr>
                <a:schemeClr val="dk2"/>
              </a:buClr>
              <a:buSzPct val="25000"/>
              <a:buFont typeface="Noto Sans Symbols"/>
              <a:buNone/>
            </a:pPr>
            <a:r>
              <a:rPr lang="en-US" sz="2200" b="0" i="0" u="none" strike="noStrike" cap="none" dirty="0">
                <a:solidFill>
                  <a:schemeClr val="dk1"/>
                </a:solidFill>
                <a:sym typeface="Questrial"/>
              </a:rPr>
              <a:t>                                                                                                                   </a:t>
            </a:r>
          </a:p>
        </p:txBody>
      </p:sp>
    </p:spTree>
    <p:extLst>
      <p:ext uri="{BB962C8B-B14F-4D97-AF65-F5344CB8AC3E}">
        <p14:creationId xmlns:p14="http://schemas.microsoft.com/office/powerpoint/2010/main" val="241748949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Why Collaborate?</a:t>
            </a:r>
          </a:p>
        </p:txBody>
      </p:sp>
      <p:sp>
        <p:nvSpPr>
          <p:cNvPr id="281" name="Shape 281"/>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Noto Sans Symbols"/>
              <a:buNone/>
            </a:pPr>
            <a:r>
              <a:rPr lang="en-US" sz="3200" b="0" i="1" u="none" strike="noStrike" cap="none" dirty="0">
                <a:solidFill>
                  <a:schemeClr val="dk1"/>
                </a:solidFill>
                <a:latin typeface="Questrial"/>
                <a:ea typeface="Questrial"/>
                <a:cs typeface="Questrial"/>
                <a:sym typeface="Questrial"/>
              </a:rPr>
              <a:t>“Quality teaching is not an individual accomplishment, it is the result of a collaborative culture that empowers teachers to team up to improve student learning beyond what any one of them can achieve alone.”</a:t>
            </a:r>
          </a:p>
          <a:p>
            <a:pPr marL="0" marR="0" lvl="0" indent="0" algn="l" rtl="0">
              <a:spcBef>
                <a:spcPts val="640"/>
              </a:spcBef>
              <a:spcAft>
                <a:spcPts val="0"/>
              </a:spcAft>
              <a:buClr>
                <a:schemeClr val="dk2"/>
              </a:buClr>
              <a:buSzPct val="25000"/>
              <a:buFont typeface="Noto Sans Symbols"/>
              <a:buNone/>
            </a:pPr>
            <a:r>
              <a:rPr lang="en-US" sz="3200" b="0" i="1" u="none" strike="noStrike" cap="none" dirty="0">
                <a:solidFill>
                  <a:schemeClr val="dk1"/>
                </a:solidFill>
                <a:latin typeface="Questrial"/>
                <a:ea typeface="Questrial"/>
                <a:cs typeface="Questrial"/>
                <a:sym typeface="Questrial"/>
              </a:rPr>
              <a:t> </a:t>
            </a:r>
            <a:r>
              <a:rPr lang="en-US" sz="2400" dirty="0"/>
              <a:t>												                           (</a:t>
            </a:r>
            <a:r>
              <a:rPr lang="en-US" sz="2400" b="0" i="0" u="none" strike="noStrike" cap="none" dirty="0">
                <a:solidFill>
                  <a:schemeClr val="dk1"/>
                </a:solidFill>
                <a:latin typeface="Questrial"/>
                <a:ea typeface="Questrial"/>
                <a:cs typeface="Questrial"/>
                <a:sym typeface="Questrial"/>
              </a:rPr>
              <a:t>Carroll, 2009)</a:t>
            </a:r>
          </a:p>
        </p:txBody>
      </p:sp>
    </p:spTree>
    <p:extLst>
      <p:ext uri="{BB962C8B-B14F-4D97-AF65-F5344CB8AC3E}">
        <p14:creationId xmlns:p14="http://schemas.microsoft.com/office/powerpoint/2010/main" val="397213316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914400"/>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Collaborative Teams</a:t>
            </a:r>
            <a:br>
              <a:rPr lang="en-US" sz="4400" b="0" i="0" u="none" strike="noStrike" cap="none">
                <a:solidFill>
                  <a:schemeClr val="dk2"/>
                </a:solidFill>
                <a:latin typeface="Questrial"/>
                <a:ea typeface="Questrial"/>
                <a:cs typeface="Questrial"/>
                <a:sym typeface="Questrial"/>
              </a:rPr>
            </a:br>
            <a:r>
              <a:rPr lang="en-US" sz="4400" b="0" i="0" u="none" strike="noStrike" cap="none">
                <a:solidFill>
                  <a:schemeClr val="dk2"/>
                </a:solidFill>
                <a:latin typeface="Questrial"/>
                <a:ea typeface="Questrial"/>
                <a:cs typeface="Questrial"/>
                <a:sym typeface="Questrial"/>
              </a:rPr>
              <a:t> Learning Objectives</a:t>
            </a:r>
          </a:p>
        </p:txBody>
      </p:sp>
      <p:sp>
        <p:nvSpPr>
          <p:cNvPr id="288" name="Shape 288"/>
          <p:cNvSpPr txBox="1">
            <a:spLocks noGrp="1"/>
          </p:cNvSpPr>
          <p:nvPr>
            <p:ph idx="1"/>
          </p:nvPr>
        </p:nvSpPr>
        <p:spPr>
          <a:xfrm>
            <a:off x="228600" y="2286000"/>
            <a:ext cx="8458200" cy="4221162"/>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rgbClr val="953734"/>
              </a:buClr>
              <a:buSzPct val="100000"/>
              <a:buFont typeface="Noto Sans Symbols"/>
              <a:buChar char="❑"/>
            </a:pPr>
            <a:r>
              <a:rPr lang="en-US" sz="3200" b="0" i="0" u="none" strike="noStrike" cap="none">
                <a:solidFill>
                  <a:schemeClr val="dk1"/>
                </a:solidFill>
                <a:latin typeface="Questrial"/>
                <a:ea typeface="Questrial"/>
                <a:cs typeface="Questrial"/>
                <a:sym typeface="Questrial"/>
              </a:rPr>
              <a:t>Educators collaboratively develop common purposes and goals for improved student outcomes within a culture that embraces continuous school improvement.  </a:t>
            </a:r>
          </a:p>
          <a:p>
            <a:pPr marL="457200" marR="0" lvl="1" indent="0" algn="l" rtl="0">
              <a:spcBef>
                <a:spcPts val="640"/>
              </a:spcBef>
              <a:spcAft>
                <a:spcPts val="0"/>
              </a:spcAft>
              <a:buClr>
                <a:srgbClr val="953734"/>
              </a:buClr>
              <a:buSzPct val="25000"/>
              <a:buFont typeface="Arial"/>
              <a:buNone/>
            </a:pPr>
            <a:r>
              <a:rPr lang="en-US" sz="3200" b="0" i="0" u="none" strike="noStrike" cap="none">
                <a:solidFill>
                  <a:schemeClr val="dk1"/>
                </a:solidFill>
                <a:latin typeface="Questrial"/>
                <a:ea typeface="Questrial"/>
                <a:cs typeface="Questrial"/>
                <a:sym typeface="Questrial"/>
              </a:rPr>
              <a:t> </a:t>
            </a:r>
          </a:p>
          <a:p>
            <a:pPr marL="457200" marR="0" lvl="1" indent="0" algn="l" rtl="0">
              <a:spcBef>
                <a:spcPts val="640"/>
              </a:spcBef>
              <a:spcAft>
                <a:spcPts val="0"/>
              </a:spcAft>
              <a:buClr>
                <a:srgbClr val="953734"/>
              </a:buClr>
              <a:buSzPct val="25000"/>
              <a:buFont typeface="Arial"/>
              <a:buNone/>
            </a:pPr>
            <a:r>
              <a:rPr lang="en-US" sz="3200" b="0" i="0" u="none" strike="noStrike" cap="none">
                <a:solidFill>
                  <a:schemeClr val="dk1"/>
                </a:solidFill>
                <a:latin typeface="Questrial"/>
                <a:ea typeface="Questrial"/>
                <a:cs typeface="Questrial"/>
                <a:sym typeface="Questrial"/>
              </a:rPr>
              <a:t>		The </a:t>
            </a:r>
            <a:r>
              <a:rPr lang="en-US" sz="3200" b="1" i="0" u="none" strike="noStrike" cap="none">
                <a:solidFill>
                  <a:schemeClr val="dk1"/>
                </a:solidFill>
                <a:latin typeface="Questrial"/>
                <a:ea typeface="Questrial"/>
                <a:cs typeface="Questrial"/>
                <a:sym typeface="Questrial"/>
              </a:rPr>
              <a:t>why…</a:t>
            </a:r>
          </a:p>
          <a:p>
            <a:pPr marL="514350" marR="0" lvl="0" indent="-514350" algn="l" rtl="0">
              <a:spcBef>
                <a:spcPts val="640"/>
              </a:spcBef>
              <a:spcAft>
                <a:spcPts val="0"/>
              </a:spcAft>
              <a:buClr>
                <a:schemeClr val="dk2"/>
              </a:buClr>
              <a:buSzPct val="100000"/>
              <a:buFont typeface="Calibri"/>
              <a:buNone/>
            </a:pPr>
            <a:endParaRPr sz="3200" b="0" i="0" u="none" strike="noStrike" cap="none">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97664907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792" y="221568"/>
            <a:ext cx="895891" cy="64008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45830" y="1754182"/>
            <a:ext cx="8534400" cy="3908762"/>
          </a:xfrm>
          <a:prstGeom prst="rect">
            <a:avLst/>
          </a:prstGeom>
          <a:noFill/>
        </p:spPr>
        <p:txBody>
          <a:bodyPr wrap="square" rtlCol="0">
            <a:spAutoFit/>
          </a:bodyPr>
          <a:lstStyle/>
          <a:p>
            <a:pPr algn="ctr"/>
            <a:r>
              <a:rPr lang="en-US"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Special thanks to all contributors to the development and revision of this module.</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original collection of learning packages was roll-out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Content Development Support </a:t>
            </a:r>
          </a:p>
          <a:p>
            <a:pPr>
              <a:spcBef>
                <a:spcPts val="0"/>
              </a:spcBef>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Ronda Jenson, Carla Williams, Stefanie Lindsay, Jodi Arnold and Arden Day, UMKC </a:t>
            </a:r>
          </a:p>
          <a:p>
            <a:pPr>
              <a:spcBef>
                <a:spcPts val="0"/>
              </a:spcBef>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Institute for Human Development</a:t>
            </a:r>
          </a:p>
          <a:p>
            <a:pPr>
              <a:spcBef>
                <a:spcPts val="0"/>
              </a:spcBef>
              <a:spcAft>
                <a:spcPts val="0"/>
              </a:spcAft>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SPDG Management Team</a:t>
            </a:r>
          </a:p>
          <a:p>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8" name="TextBox 7"/>
          <p:cNvSpPr txBox="1"/>
          <p:nvPr/>
        </p:nvSpPr>
        <p:spPr>
          <a:xfrm>
            <a:off x="1374530" y="861648"/>
            <a:ext cx="6477000" cy="769441"/>
          </a:xfrm>
          <a:prstGeom prst="rect">
            <a:avLst/>
          </a:prstGeom>
          <a:noFill/>
        </p:spPr>
        <p:txBody>
          <a:bodyPr wrap="square" rtlCol="0">
            <a:spAutoFit/>
          </a:bodyPr>
          <a:lstStyle/>
          <a:p>
            <a:pPr algn="ctr"/>
            <a:r>
              <a:rPr lang="en-US" sz="4400" dirty="0">
                <a:solidFill>
                  <a:srgbClr val="FFFFFF"/>
                </a:solidFill>
              </a:rPr>
              <a:t>Acknowledgements</a:t>
            </a:r>
            <a:endParaRPr lang="en-US" sz="4400" dirty="0"/>
          </a:p>
        </p:txBody>
      </p:sp>
    </p:spTree>
    <p:extLst>
      <p:ext uri="{BB962C8B-B14F-4D97-AF65-F5344CB8AC3E}">
        <p14:creationId xmlns:p14="http://schemas.microsoft.com/office/powerpoint/2010/main" val="263507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Learning Objectives (cont.)</a:t>
            </a:r>
          </a:p>
        </p:txBody>
      </p:sp>
      <p:sp>
        <p:nvSpPr>
          <p:cNvPr id="295" name="Shape 295"/>
          <p:cNvSpPr txBox="1">
            <a:spLocks noGrp="1"/>
          </p:cNvSpPr>
          <p:nvPr>
            <p:ph idx="1"/>
          </p:nvPr>
        </p:nvSpPr>
        <p:spPr>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rgbClr val="953734"/>
              </a:buClr>
              <a:buSzPct val="100000"/>
              <a:buFont typeface="Noto Sans Symbols"/>
              <a:buChar char="❑"/>
            </a:pPr>
            <a:r>
              <a:rPr lang="en-US" sz="3200" b="0" i="0" u="none" strike="noStrike" cap="none">
                <a:solidFill>
                  <a:schemeClr val="dk1"/>
                </a:solidFill>
                <a:latin typeface="Questrial"/>
                <a:ea typeface="Questrial"/>
                <a:cs typeface="Questrial"/>
                <a:sym typeface="Questrial"/>
              </a:rPr>
              <a:t>Educators intentionally collaborate about the most effective practices within curriculum, instruction, assessment, and climate.</a:t>
            </a:r>
          </a:p>
          <a:p>
            <a:pPr marL="0" marR="0" lvl="0" indent="0" algn="l" rtl="0">
              <a:spcBef>
                <a:spcPts val="640"/>
              </a:spcBef>
              <a:spcAft>
                <a:spcPts val="0"/>
              </a:spcAft>
              <a:buClr>
                <a:schemeClr val="dk2"/>
              </a:buClr>
              <a:buSzPct val="25000"/>
              <a:buFont typeface="Arial"/>
              <a:buNone/>
            </a:pPr>
            <a:endParaRPr sz="3200" b="0" i="0" u="none" strike="noStrike" cap="none">
              <a:solidFill>
                <a:schemeClr val="dk1"/>
              </a:solidFill>
              <a:latin typeface="Questrial"/>
              <a:ea typeface="Questrial"/>
              <a:cs typeface="Questrial"/>
              <a:sym typeface="Questrial"/>
            </a:endParaRPr>
          </a:p>
          <a:p>
            <a:pPr marL="0" marR="0" lvl="0" indent="0" algn="l" rtl="0">
              <a:spcBef>
                <a:spcPts val="640"/>
              </a:spcBef>
              <a:spcAft>
                <a:spcPts val="0"/>
              </a:spcAft>
              <a:buClr>
                <a:schemeClr val="dk2"/>
              </a:buClr>
              <a:buSzPct val="25000"/>
              <a:buFont typeface="Arial"/>
              <a:buNone/>
            </a:pPr>
            <a:r>
              <a:rPr lang="en-US" sz="3200" b="0" i="0" u="none" strike="noStrike" cap="none">
                <a:solidFill>
                  <a:schemeClr val="dk1"/>
                </a:solidFill>
                <a:latin typeface="Questrial"/>
                <a:ea typeface="Questrial"/>
                <a:cs typeface="Questrial"/>
                <a:sym typeface="Questrial"/>
              </a:rPr>
              <a:t>	The </a:t>
            </a:r>
            <a:r>
              <a:rPr lang="en-US" sz="3200" b="1" i="0" u="none" strike="noStrike" cap="none">
                <a:solidFill>
                  <a:schemeClr val="dk1"/>
                </a:solidFill>
                <a:latin typeface="Questrial"/>
                <a:ea typeface="Questrial"/>
                <a:cs typeface="Questrial"/>
                <a:sym typeface="Questrial"/>
              </a:rPr>
              <a:t>what…</a:t>
            </a:r>
            <a:r>
              <a:rPr lang="en-US" sz="3200" b="0" i="0" u="none" strike="noStrike" cap="none">
                <a:solidFill>
                  <a:schemeClr val="dk1"/>
                </a:solidFill>
                <a:latin typeface="Questrial"/>
                <a:ea typeface="Questrial"/>
                <a:cs typeface="Questrial"/>
                <a:sym typeface="Questrial"/>
              </a:rPr>
              <a:t> </a:t>
            </a:r>
          </a:p>
          <a:p>
            <a:pPr marL="0" marR="0" lvl="0" indent="0" algn="l" rtl="0">
              <a:spcBef>
                <a:spcPts val="640"/>
              </a:spcBef>
              <a:spcAft>
                <a:spcPts val="0"/>
              </a:spcAft>
              <a:buClr>
                <a:schemeClr val="dk2"/>
              </a:buClr>
              <a:buSzPct val="25000"/>
              <a:buFont typeface="Arial"/>
              <a:buNone/>
            </a:pPr>
            <a:r>
              <a:rPr lang="en-US" sz="3200" b="0" i="0" u="none" strike="noStrike" cap="none">
                <a:solidFill>
                  <a:schemeClr val="dk1"/>
                </a:solidFill>
                <a:latin typeface="Questrial"/>
                <a:ea typeface="Questrial"/>
                <a:cs typeface="Questrial"/>
                <a:sym typeface="Questrial"/>
              </a:rPr>
              <a:t>  </a:t>
            </a:r>
          </a:p>
          <a:p>
            <a:pPr marL="0" marR="0" lvl="0" indent="0" algn="l" rtl="0">
              <a:spcBef>
                <a:spcPts val="640"/>
              </a:spcBef>
              <a:spcAft>
                <a:spcPts val="0"/>
              </a:spcAft>
              <a:buClr>
                <a:schemeClr val="dk2"/>
              </a:buClr>
              <a:buSzPct val="25000"/>
              <a:buFont typeface="Arial"/>
              <a:buNone/>
            </a:pPr>
            <a:endParaRPr sz="3200" b="0" i="0" u="none" strike="noStrike" cap="none">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285241471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Learning Objectives (cont.)</a:t>
            </a:r>
          </a:p>
        </p:txBody>
      </p:sp>
      <p:sp>
        <p:nvSpPr>
          <p:cNvPr id="302" name="Shape 302"/>
          <p:cNvSpPr txBox="1">
            <a:spLocks noGrp="1"/>
          </p:cNvSpPr>
          <p:nvPr>
            <p:ph idx="1"/>
          </p:nvPr>
        </p:nvSpPr>
        <p:spPr>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rgbClr val="953734"/>
              </a:buClr>
              <a:buSzPct val="100000"/>
              <a:buFont typeface="Noto Sans Symbols"/>
              <a:buChar char="❑"/>
            </a:pPr>
            <a:r>
              <a:rPr lang="en-US" sz="3200" b="0" i="0" u="none" strike="noStrike" cap="none">
                <a:solidFill>
                  <a:schemeClr val="dk1"/>
                </a:solidFill>
                <a:latin typeface="Questrial"/>
                <a:ea typeface="Questrial"/>
                <a:cs typeface="Questrial"/>
                <a:sym typeface="Questrial"/>
              </a:rPr>
              <a:t>Educators effectively utilize team processes (agendas, minutes, dialogue and discussion, norms, logistics, consensus, roles, decision-making skills, protocols).</a:t>
            </a:r>
          </a:p>
          <a:p>
            <a:pPr marL="400050" marR="0" lvl="2" indent="-6350" algn="l" rtl="0">
              <a:spcBef>
                <a:spcPts val="560"/>
              </a:spcBef>
              <a:spcAft>
                <a:spcPts val="0"/>
              </a:spcAft>
              <a:buClr>
                <a:schemeClr val="dk2"/>
              </a:buClr>
              <a:buSzPct val="25000"/>
              <a:buFont typeface="Arial"/>
              <a:buNone/>
            </a:pPr>
            <a:r>
              <a:rPr lang="en-US" sz="2800" b="0" i="0" u="none" strike="noStrike" cap="none">
                <a:solidFill>
                  <a:schemeClr val="dk1"/>
                </a:solidFill>
                <a:latin typeface="Questrial"/>
                <a:ea typeface="Questrial"/>
                <a:cs typeface="Questrial"/>
                <a:sym typeface="Questrial"/>
              </a:rPr>
              <a:t>	</a:t>
            </a:r>
          </a:p>
          <a:p>
            <a:pPr marL="400050" marR="0" lvl="2" indent="-6350" algn="l" rtl="0">
              <a:spcBef>
                <a:spcPts val="560"/>
              </a:spcBef>
              <a:spcAft>
                <a:spcPts val="0"/>
              </a:spcAft>
              <a:buClr>
                <a:schemeClr val="dk2"/>
              </a:buClr>
              <a:buSzPct val="25000"/>
              <a:buFont typeface="Arial"/>
              <a:buNone/>
            </a:pPr>
            <a:endParaRPr sz="2800" b="0" i="0" u="none" strike="noStrike" cap="none">
              <a:solidFill>
                <a:schemeClr val="dk1"/>
              </a:solidFill>
              <a:latin typeface="Questrial"/>
              <a:ea typeface="Questrial"/>
              <a:cs typeface="Questrial"/>
              <a:sym typeface="Questrial"/>
            </a:endParaRPr>
          </a:p>
          <a:p>
            <a:pPr marL="400050" marR="0" lvl="2" indent="-6350" algn="l" rtl="0">
              <a:spcBef>
                <a:spcPts val="560"/>
              </a:spcBef>
              <a:spcAft>
                <a:spcPts val="0"/>
              </a:spcAft>
              <a:buClr>
                <a:schemeClr val="dk2"/>
              </a:buClr>
              <a:buSzPct val="25000"/>
              <a:buFont typeface="Arial"/>
              <a:buNone/>
            </a:pPr>
            <a:r>
              <a:rPr lang="en-US" sz="2800" b="0" i="0" u="none" strike="noStrike" cap="none">
                <a:solidFill>
                  <a:schemeClr val="dk1"/>
                </a:solidFill>
                <a:latin typeface="Questrial"/>
                <a:ea typeface="Questrial"/>
                <a:cs typeface="Questrial"/>
                <a:sym typeface="Questrial"/>
              </a:rPr>
              <a:t>	The </a:t>
            </a:r>
            <a:r>
              <a:rPr lang="en-US" sz="2800" b="1" i="0" u="none" strike="noStrike" cap="none">
                <a:solidFill>
                  <a:schemeClr val="dk1"/>
                </a:solidFill>
                <a:latin typeface="Questrial"/>
                <a:ea typeface="Questrial"/>
                <a:cs typeface="Questrial"/>
                <a:sym typeface="Questrial"/>
              </a:rPr>
              <a:t>how… </a:t>
            </a:r>
          </a:p>
          <a:p>
            <a:pPr marL="342900" marR="0" lvl="0" indent="-342900" algn="l" rtl="0">
              <a:spcBef>
                <a:spcPts val="640"/>
              </a:spcBef>
              <a:spcAft>
                <a:spcPts val="0"/>
              </a:spcAft>
              <a:buClr>
                <a:schemeClr val="dk2"/>
              </a:buClr>
              <a:buSzPct val="100000"/>
              <a:buFont typeface="Noto Sans Symbols"/>
              <a:buNone/>
            </a:pPr>
            <a:endParaRPr sz="3200" b="0" i="0" u="none" strike="noStrike" cap="none">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199260207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211651" y="496489"/>
            <a:ext cx="8677706"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What Makes an Effective Team?</a:t>
            </a:r>
          </a:p>
        </p:txBody>
      </p:sp>
      <p:sp>
        <p:nvSpPr>
          <p:cNvPr id="309" name="Shape 309"/>
          <p:cNvSpPr txBox="1">
            <a:spLocks noGrp="1"/>
          </p:cNvSpPr>
          <p:nvPr>
            <p:ph idx="1"/>
          </p:nvPr>
        </p:nvSpPr>
        <p:spPr>
          <a:xfrm>
            <a:off x="457199" y="1626437"/>
            <a:ext cx="8432157" cy="42585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2"/>
              </a:buClr>
              <a:buSzPct val="98666"/>
              <a:buFont typeface="Noto Sans Symbols"/>
              <a:buChar char="❑"/>
            </a:pPr>
            <a:r>
              <a:rPr lang="en-US" sz="2960" b="0" i="0" u="none" strike="noStrike" cap="none" dirty="0">
                <a:solidFill>
                  <a:schemeClr val="dk1"/>
                </a:solidFill>
                <a:latin typeface="Questrial"/>
                <a:ea typeface="Questrial"/>
                <a:cs typeface="Questrial"/>
                <a:sym typeface="Questrial"/>
              </a:rPr>
              <a:t>Teams have a clear, worthwhile purpose.</a:t>
            </a:r>
          </a:p>
          <a:p>
            <a:pPr marL="342900" marR="0" lvl="0" indent="-342900" algn="l" rtl="0">
              <a:lnSpc>
                <a:spcPct val="80000"/>
              </a:lnSpc>
              <a:spcBef>
                <a:spcPts val="592"/>
              </a:spcBef>
              <a:spcAft>
                <a:spcPts val="0"/>
              </a:spcAft>
              <a:buClr>
                <a:schemeClr val="dk2"/>
              </a:buClr>
              <a:buSzPct val="98666"/>
              <a:buFont typeface="Noto Sans Symbols"/>
              <a:buChar char="❑"/>
            </a:pPr>
            <a:r>
              <a:rPr lang="en-US" sz="2960" b="0" i="0" u="none" strike="noStrike" cap="none" dirty="0">
                <a:solidFill>
                  <a:schemeClr val="dk1"/>
                </a:solidFill>
                <a:latin typeface="Questrial"/>
                <a:ea typeface="Questrial"/>
                <a:cs typeface="Questrial"/>
                <a:sym typeface="Questrial"/>
              </a:rPr>
              <a:t>Team meetings occur regularly with sufficient time set aside.</a:t>
            </a:r>
          </a:p>
          <a:p>
            <a:pPr marL="342900" marR="0" lvl="0" indent="-342900" algn="l" rtl="0">
              <a:lnSpc>
                <a:spcPct val="80000"/>
              </a:lnSpc>
              <a:spcBef>
                <a:spcPts val="592"/>
              </a:spcBef>
              <a:spcAft>
                <a:spcPts val="0"/>
              </a:spcAft>
              <a:buClr>
                <a:schemeClr val="dk2"/>
              </a:buClr>
              <a:buSzPct val="98666"/>
              <a:buFont typeface="Noto Sans Symbols"/>
              <a:buChar char="❑"/>
            </a:pPr>
            <a:r>
              <a:rPr lang="en-US" sz="2960" b="0" i="0" u="none" strike="noStrike" cap="none" dirty="0">
                <a:solidFill>
                  <a:schemeClr val="dk1"/>
                </a:solidFill>
                <a:latin typeface="Questrial"/>
                <a:ea typeface="Questrial"/>
                <a:cs typeface="Questrial"/>
                <a:sym typeface="Questrial"/>
              </a:rPr>
              <a:t>Administrators offer, engaged support and attention.</a:t>
            </a:r>
          </a:p>
          <a:p>
            <a:pPr marL="342900" marR="0" lvl="0" indent="-342900" algn="l" rtl="0">
              <a:lnSpc>
                <a:spcPct val="80000"/>
              </a:lnSpc>
              <a:spcBef>
                <a:spcPts val="592"/>
              </a:spcBef>
              <a:spcAft>
                <a:spcPts val="0"/>
              </a:spcAft>
              <a:buClr>
                <a:schemeClr val="dk2"/>
              </a:buClr>
              <a:buSzPct val="98666"/>
              <a:buFont typeface="Noto Sans Symbols"/>
              <a:buChar char="❑"/>
            </a:pPr>
            <a:r>
              <a:rPr lang="en-US" sz="2960" b="0" i="0" u="none" strike="noStrike" cap="none" dirty="0">
                <a:solidFill>
                  <a:schemeClr val="dk1"/>
                </a:solidFill>
                <a:latin typeface="Questrial"/>
                <a:ea typeface="Questrial"/>
                <a:cs typeface="Questrial"/>
                <a:sym typeface="Questrial"/>
              </a:rPr>
              <a:t>Teams have trained teacher leaders to facilitate.</a:t>
            </a:r>
          </a:p>
          <a:p>
            <a:pPr marL="342900" marR="0" lvl="0" indent="-342900" algn="l" rtl="0">
              <a:lnSpc>
                <a:spcPct val="80000"/>
              </a:lnSpc>
              <a:spcBef>
                <a:spcPts val="592"/>
              </a:spcBef>
              <a:spcAft>
                <a:spcPts val="0"/>
              </a:spcAft>
              <a:buClr>
                <a:schemeClr val="dk2"/>
              </a:buClr>
              <a:buSzPct val="98666"/>
              <a:buFont typeface="Noto Sans Symbols"/>
              <a:buChar char="❑"/>
            </a:pPr>
            <a:r>
              <a:rPr lang="en-US" sz="2960" b="0" i="0" u="none" strike="noStrike" cap="none" dirty="0">
                <a:solidFill>
                  <a:schemeClr val="dk1"/>
                </a:solidFill>
                <a:latin typeface="Questrial"/>
                <a:ea typeface="Questrial"/>
                <a:cs typeface="Questrial"/>
                <a:sym typeface="Questrial"/>
              </a:rPr>
              <a:t>Teams have an integrated approach</a:t>
            </a:r>
          </a:p>
          <a:p>
            <a:pPr marL="0" marR="0" lvl="0" indent="0" algn="l" rtl="0">
              <a:lnSpc>
                <a:spcPct val="80000"/>
              </a:lnSpc>
              <a:spcBef>
                <a:spcPts val="592"/>
              </a:spcBef>
              <a:spcAft>
                <a:spcPts val="0"/>
              </a:spcAft>
              <a:buClr>
                <a:schemeClr val="dk2"/>
              </a:buClr>
              <a:buSzPct val="25000"/>
              <a:buFont typeface="Noto Sans Symbols"/>
              <a:buNone/>
            </a:pPr>
            <a:r>
              <a:rPr lang="en-US" sz="2960" b="0" i="0" u="none" strike="noStrike" cap="none" dirty="0">
                <a:solidFill>
                  <a:schemeClr val="dk1"/>
                </a:solidFill>
                <a:latin typeface="Questrial"/>
                <a:ea typeface="Questrial"/>
                <a:cs typeface="Questrial"/>
                <a:sym typeface="Questrial"/>
              </a:rPr>
              <a:t>								</a:t>
            </a:r>
          </a:p>
          <a:p>
            <a:pPr marL="0" marR="0" lvl="0" indent="0" algn="l" rtl="0">
              <a:lnSpc>
                <a:spcPct val="80000"/>
              </a:lnSpc>
              <a:spcBef>
                <a:spcPts val="592"/>
              </a:spcBef>
              <a:spcAft>
                <a:spcPts val="0"/>
              </a:spcAft>
              <a:buClr>
                <a:schemeClr val="dk2"/>
              </a:buClr>
              <a:buSzPct val="25000"/>
              <a:buFont typeface="Noto Sans Symbols"/>
              <a:buNone/>
            </a:pPr>
            <a:r>
              <a:rPr lang="en-US" sz="2960" dirty="0"/>
              <a:t>                                    </a:t>
            </a:r>
            <a:r>
              <a:rPr lang="en-US" sz="2035" b="0" i="0" u="none" strike="noStrike" cap="none" dirty="0">
                <a:solidFill>
                  <a:schemeClr val="dk1"/>
                </a:solidFill>
                <a:latin typeface="Questrial"/>
                <a:ea typeface="Questrial"/>
                <a:cs typeface="Questrial"/>
                <a:sym typeface="Questrial"/>
              </a:rPr>
              <a:t>(Johnson</a:t>
            </a:r>
            <a:r>
              <a:rPr lang="en-US" sz="2035" dirty="0"/>
              <a:t>, </a:t>
            </a:r>
            <a:r>
              <a:rPr lang="en-US" sz="2035" dirty="0" err="1"/>
              <a:t>Reinhorn</a:t>
            </a:r>
            <a:r>
              <a:rPr lang="en-US" sz="2035" dirty="0"/>
              <a:t>, and Simon</a:t>
            </a:r>
            <a:r>
              <a:rPr lang="en-US" sz="2035" b="0" i="0" u="none" strike="noStrike" cap="none" dirty="0">
                <a:solidFill>
                  <a:schemeClr val="dk1"/>
                </a:solidFill>
                <a:latin typeface="Questrial"/>
                <a:ea typeface="Questrial"/>
                <a:cs typeface="Questrial"/>
                <a:sym typeface="Questrial"/>
              </a:rPr>
              <a:t>, 2016)</a:t>
            </a:r>
          </a:p>
        </p:txBody>
      </p:sp>
    </p:spTree>
    <p:extLst>
      <p:ext uri="{BB962C8B-B14F-4D97-AF65-F5344CB8AC3E}">
        <p14:creationId xmlns:p14="http://schemas.microsoft.com/office/powerpoint/2010/main" val="427588265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School Leader Support</a:t>
            </a:r>
          </a:p>
        </p:txBody>
      </p:sp>
      <p:sp>
        <p:nvSpPr>
          <p:cNvPr id="316" name="Shape 316"/>
          <p:cNvSpPr txBox="1">
            <a:spLocks noGrp="1"/>
          </p:cNvSpPr>
          <p:nvPr>
            <p:ph idx="1"/>
          </p:nvPr>
        </p:nvSpPr>
        <p:spPr>
          <a:xfrm>
            <a:off x="185195" y="1828802"/>
            <a:ext cx="8730617" cy="396239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Noto Sans Symbols"/>
              <a:buNone/>
            </a:pPr>
            <a:r>
              <a:rPr lang="en-US" sz="4200" b="0" i="0" u="none" strike="noStrike" cap="none" dirty="0">
                <a:solidFill>
                  <a:schemeClr val="dk1"/>
                </a:solidFill>
                <a:latin typeface="Questrial"/>
                <a:ea typeface="Questrial"/>
                <a:cs typeface="Questrial"/>
                <a:sym typeface="Questrial"/>
              </a:rPr>
              <a:t>Successful teams have ongoing, engaged support from Administrators.</a:t>
            </a:r>
          </a:p>
          <a:p>
            <a:pPr marL="3657600" marR="0" lvl="8" indent="0" algn="l" rtl="0">
              <a:spcBef>
                <a:spcPts val="800"/>
              </a:spcBef>
              <a:buClr>
                <a:schemeClr val="dk1"/>
              </a:buClr>
              <a:buSzPct val="25000"/>
              <a:buFont typeface="Arial"/>
              <a:buNone/>
            </a:pPr>
            <a:r>
              <a:rPr lang="en-US" sz="3600" b="0" i="0" u="none" strike="noStrike" cap="none" dirty="0">
                <a:solidFill>
                  <a:schemeClr val="dk1"/>
                </a:solidFill>
                <a:latin typeface="Calibri"/>
                <a:ea typeface="Calibri"/>
                <a:cs typeface="Calibri"/>
                <a:sym typeface="Calibri"/>
              </a:rPr>
              <a:t>            </a:t>
            </a:r>
            <a:r>
              <a:rPr lang="en-US" sz="4000" b="0" i="0" u="none" strike="noStrike" cap="none" dirty="0">
                <a:solidFill>
                  <a:schemeClr val="dk1"/>
                </a:solidFill>
                <a:latin typeface="Calibri"/>
                <a:ea typeface="Calibri"/>
                <a:cs typeface="Calibri"/>
                <a:sym typeface="Calibri"/>
              </a:rPr>
              <a:t>      </a:t>
            </a:r>
          </a:p>
          <a:p>
            <a:pPr marL="3657600" marR="0" lvl="8" indent="0" algn="l" rtl="0">
              <a:spcBef>
                <a:spcPts val="800"/>
              </a:spcBef>
              <a:buClr>
                <a:schemeClr val="dk1"/>
              </a:buClr>
              <a:buSzPct val="25000"/>
              <a:buFont typeface="Arial"/>
              <a:buNone/>
            </a:pPr>
            <a:r>
              <a:rPr lang="en-US" sz="4000" dirty="0"/>
              <a:t>                 </a:t>
            </a:r>
            <a:r>
              <a:rPr lang="en-US" sz="4000" b="0" i="0" u="none" strike="noStrike" cap="none" dirty="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(Johnson et. al, 2016)</a:t>
            </a:r>
          </a:p>
        </p:txBody>
      </p:sp>
    </p:spTree>
    <p:extLst>
      <p:ext uri="{BB962C8B-B14F-4D97-AF65-F5344CB8AC3E}">
        <p14:creationId xmlns:p14="http://schemas.microsoft.com/office/powerpoint/2010/main" val="342702589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533400"/>
            <a:ext cx="8229600" cy="13255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br>
              <a:rPr lang="en-US" sz="4000" b="0" i="0" u="none" strike="noStrike" cap="none">
                <a:solidFill>
                  <a:schemeClr val="dk2"/>
                </a:solidFill>
                <a:latin typeface="Questrial"/>
                <a:ea typeface="Questrial"/>
                <a:cs typeface="Questrial"/>
                <a:sym typeface="Questrial"/>
              </a:rPr>
            </a:br>
            <a:r>
              <a:rPr lang="en-US" sz="4400" b="0" i="0" u="none" strike="noStrike" cap="none">
                <a:solidFill>
                  <a:schemeClr val="dk2"/>
                </a:solidFill>
                <a:latin typeface="Questrial"/>
                <a:ea typeface="Questrial"/>
                <a:cs typeface="Questrial"/>
                <a:sym typeface="Questrial"/>
              </a:rPr>
              <a:t>The WHY – </a:t>
            </a:r>
            <a:br>
              <a:rPr lang="en-US" sz="4400" b="0" i="0" u="none" strike="noStrike" cap="none">
                <a:solidFill>
                  <a:schemeClr val="dk2"/>
                </a:solidFill>
                <a:latin typeface="Questrial"/>
                <a:ea typeface="Questrial"/>
                <a:cs typeface="Questrial"/>
                <a:sym typeface="Questrial"/>
              </a:rPr>
            </a:br>
            <a:r>
              <a:rPr lang="en-US" sz="4400" b="0" i="0" u="none" strike="noStrike" cap="none">
                <a:solidFill>
                  <a:schemeClr val="dk2"/>
                </a:solidFill>
                <a:latin typeface="Questrial"/>
                <a:ea typeface="Questrial"/>
                <a:cs typeface="Questrial"/>
                <a:sym typeface="Questrial"/>
              </a:rPr>
              <a:t>Metaphors for Collaboration </a:t>
            </a:r>
            <a:br>
              <a:rPr lang="en-US" sz="4400" b="0" i="0" u="none" strike="noStrike" cap="none">
                <a:solidFill>
                  <a:schemeClr val="dk2"/>
                </a:solidFill>
                <a:latin typeface="Questrial"/>
                <a:ea typeface="Questrial"/>
                <a:cs typeface="Questrial"/>
                <a:sym typeface="Questrial"/>
              </a:rPr>
            </a:br>
            <a:endParaRPr lang="en-US" sz="4400" b="0" i="0" u="none" strike="noStrike" cap="none">
              <a:solidFill>
                <a:schemeClr val="dk2"/>
              </a:solidFill>
              <a:latin typeface="Questrial"/>
              <a:ea typeface="Questrial"/>
              <a:cs typeface="Questrial"/>
              <a:sym typeface="Questrial"/>
            </a:endParaRPr>
          </a:p>
        </p:txBody>
      </p:sp>
      <p:sp>
        <p:nvSpPr>
          <p:cNvPr id="323" name="Shape 323"/>
          <p:cNvSpPr txBox="1">
            <a:spLocks noGrp="1"/>
          </p:cNvSpPr>
          <p:nvPr>
            <p:ph idx="1"/>
          </p:nvPr>
        </p:nvSpPr>
        <p:spPr>
          <a:xfrm>
            <a:off x="457200" y="1828800"/>
            <a:ext cx="8229600"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en-US" sz="3200" b="0" i="0" u="none" strike="noStrike" cap="none">
                <a:solidFill>
                  <a:schemeClr val="dk1"/>
                </a:solidFill>
                <a:latin typeface="Questrial"/>
                <a:ea typeface="Questrial"/>
                <a:cs typeface="Questrial"/>
                <a:sym typeface="Questrial"/>
              </a:rPr>
              <a:t>Reflect:  Are your teams focused on the “right things”? Are your team meetings focused on improved student outcomes?</a:t>
            </a:r>
          </a:p>
          <a:p>
            <a:pPr marL="342900" marR="0" lvl="0" indent="-342900" algn="l" rtl="0">
              <a:spcBef>
                <a:spcPts val="640"/>
              </a:spcBef>
              <a:spcAft>
                <a:spcPts val="0"/>
              </a:spcAft>
              <a:buClr>
                <a:schemeClr val="dk2"/>
              </a:buClr>
              <a:buSzPct val="25000"/>
              <a:buFont typeface="Arial"/>
              <a:buNone/>
            </a:pPr>
            <a:r>
              <a:rPr lang="en-US" sz="3200" b="0" i="0" u="none" strike="noStrike" cap="none">
                <a:solidFill>
                  <a:schemeClr val="dk1"/>
                </a:solidFill>
                <a:latin typeface="Questrial"/>
                <a:ea typeface="Questrial"/>
                <a:cs typeface="Questrial"/>
                <a:sym typeface="Questrial"/>
              </a:rPr>
              <a:t>Activity:  Think about a situation in which you have participated where collaboration was supposed to occur.  How did it go?</a:t>
            </a:r>
          </a:p>
          <a:p>
            <a:pPr marL="342900" marR="0" lvl="0" indent="-342900" algn="l" rtl="0">
              <a:spcBef>
                <a:spcPts val="640"/>
              </a:spcBef>
              <a:spcAft>
                <a:spcPts val="0"/>
              </a:spcAft>
              <a:buClr>
                <a:schemeClr val="dk2"/>
              </a:buClr>
              <a:buSzPct val="25000"/>
              <a:buFont typeface="Arial"/>
              <a:buNone/>
            </a:pPr>
            <a:r>
              <a:rPr lang="en-US" sz="3200" b="0" i="0" u="none" strike="noStrike" cap="none">
                <a:solidFill>
                  <a:schemeClr val="dk1"/>
                </a:solidFill>
                <a:latin typeface="Questrial"/>
                <a:ea typeface="Questrial"/>
                <a:cs typeface="Questrial"/>
                <a:sym typeface="Questrial"/>
              </a:rPr>
              <a:t>   Think of a metaphor or image that describes   this situation. </a:t>
            </a:r>
          </a:p>
          <a:p>
            <a:pPr marL="342900" marR="0" lvl="0" indent="-342900" algn="l" rtl="0">
              <a:spcBef>
                <a:spcPts val="640"/>
              </a:spcBef>
              <a:spcAft>
                <a:spcPts val="0"/>
              </a:spcAft>
              <a:buClr>
                <a:schemeClr val="dk2"/>
              </a:buClr>
              <a:buSzPct val="100000"/>
              <a:buFont typeface="Arial"/>
              <a:buNone/>
            </a:pPr>
            <a:endParaRPr sz="3200" b="0" i="0" u="none" strike="noStrike" cap="none">
              <a:solidFill>
                <a:schemeClr val="dk1"/>
              </a:solidFill>
              <a:latin typeface="Questrial"/>
              <a:ea typeface="Questrial"/>
              <a:cs typeface="Questrial"/>
              <a:sym typeface="Questrial"/>
            </a:endParaRPr>
          </a:p>
        </p:txBody>
      </p:sp>
      <p:grpSp>
        <p:nvGrpSpPr>
          <p:cNvPr id="7" name="Shape 176"/>
          <p:cNvGrpSpPr/>
          <p:nvPr/>
        </p:nvGrpSpPr>
        <p:grpSpPr>
          <a:xfrm>
            <a:off x="7848600" y="152400"/>
            <a:ext cx="1151858" cy="914400"/>
            <a:chOff x="4867942" y="3758980"/>
            <a:chExt cx="1151858" cy="914400"/>
          </a:xfrm>
        </p:grpSpPr>
        <p:sp>
          <p:nvSpPr>
            <p:cNvPr id="8" name="Shape 177"/>
            <p:cNvSpPr/>
            <p:nvPr/>
          </p:nvSpPr>
          <p:spPr>
            <a:xfrm>
              <a:off x="4986596" y="3758980"/>
              <a:ext cx="914400" cy="914400"/>
            </a:xfrm>
            <a:prstGeom prst="rect">
              <a:avLst/>
            </a:prstGeom>
            <a:solidFill>
              <a:schemeClr val="lt1"/>
            </a:solidFill>
            <a:ln w="38100" cap="flat" cmpd="sng">
              <a:solidFill>
                <a:srgbClr val="36609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9" name="Shape 178"/>
            <p:cNvPicPr preferRelativeResize="0"/>
            <p:nvPr/>
          </p:nvPicPr>
          <p:blipFill rotWithShape="1">
            <a:blip r:embed="rId3">
              <a:alphaModFix/>
            </a:blip>
            <a:srcRect/>
            <a:stretch/>
          </p:blipFill>
          <p:spPr>
            <a:xfrm>
              <a:off x="4867942" y="3804700"/>
              <a:ext cx="1151858" cy="822960"/>
            </a:xfrm>
            <a:prstGeom prst="rect">
              <a:avLst/>
            </a:prstGeom>
            <a:noFill/>
            <a:ln>
              <a:noFill/>
            </a:ln>
          </p:spPr>
        </p:pic>
      </p:grpSp>
    </p:spTree>
    <p:extLst>
      <p:ext uri="{BB962C8B-B14F-4D97-AF65-F5344CB8AC3E}">
        <p14:creationId xmlns:p14="http://schemas.microsoft.com/office/powerpoint/2010/main" val="119831808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The WHAT – </a:t>
            </a:r>
          </a:p>
        </p:txBody>
      </p:sp>
      <p:sp>
        <p:nvSpPr>
          <p:cNvPr id="333" name="Shape 333"/>
          <p:cNvSpPr txBox="1">
            <a:spLocks noGrp="1"/>
          </p:cNvSpPr>
          <p:nvPr>
            <p:ph idx="1"/>
          </p:nvPr>
        </p:nvSpPr>
        <p:spPr>
          <a:xfrm>
            <a:off x="457200" y="1600200"/>
            <a:ext cx="8229600" cy="4648199"/>
          </a:xfrm>
          <a:prstGeom prst="rect">
            <a:avLst/>
          </a:prstGeom>
          <a:noFill/>
          <a:ln>
            <a:noFill/>
          </a:ln>
        </p:spPr>
        <p:txBody>
          <a:bodyPr lIns="91425" tIns="45700" rIns="91425" bIns="45700" anchor="t" anchorCtr="0">
            <a:noAutofit/>
          </a:bodyPr>
          <a:lstStyle/>
          <a:p>
            <a:pPr marR="0" lvl="0" algn="l" rtl="0">
              <a:lnSpc>
                <a:spcPct val="80000"/>
              </a:lnSpc>
              <a:spcBef>
                <a:spcPts val="0"/>
              </a:spcBef>
              <a:spcAft>
                <a:spcPts val="0"/>
              </a:spcAft>
              <a:buClr>
                <a:schemeClr val="dk2"/>
              </a:buClr>
              <a:buSzPct val="98666"/>
            </a:pPr>
            <a:r>
              <a:rPr lang="en-US" sz="2960" b="0" i="0" u="none" strike="noStrike" cap="none" dirty="0">
                <a:solidFill>
                  <a:schemeClr val="dk1"/>
                </a:solidFill>
                <a:latin typeface="Questrial"/>
                <a:ea typeface="Questrial"/>
                <a:cs typeface="Questrial"/>
                <a:sym typeface="Questrial"/>
              </a:rPr>
              <a:t>Collaboration is intentional with a clear purpose and utilizes effective processes. (Collaborative Teams)</a:t>
            </a:r>
          </a:p>
          <a:p>
            <a:pPr marR="0" lvl="0" algn="l" rtl="0">
              <a:lnSpc>
                <a:spcPct val="80000"/>
              </a:lnSpc>
              <a:spcBef>
                <a:spcPts val="592"/>
              </a:spcBef>
              <a:spcAft>
                <a:spcPts val="0"/>
              </a:spcAft>
              <a:buClr>
                <a:schemeClr val="dk2"/>
              </a:buClr>
              <a:buSzPct val="98666"/>
            </a:pPr>
            <a:r>
              <a:rPr lang="en-US" sz="2960" b="0" i="0" u="none" strike="noStrike" cap="none" dirty="0">
                <a:solidFill>
                  <a:schemeClr val="dk1"/>
                </a:solidFill>
                <a:latin typeface="Questrial"/>
                <a:ea typeface="Questrial"/>
                <a:cs typeface="Questrial"/>
                <a:sym typeface="Questrial"/>
              </a:rPr>
              <a:t>Collaboration is focused around the discussion of high impact practices. (Effective teaching and learning practices.)</a:t>
            </a:r>
          </a:p>
          <a:p>
            <a:pPr marR="0" lvl="0" algn="l" rtl="0">
              <a:lnSpc>
                <a:spcPct val="80000"/>
              </a:lnSpc>
              <a:spcBef>
                <a:spcPts val="592"/>
              </a:spcBef>
              <a:spcAft>
                <a:spcPts val="0"/>
              </a:spcAft>
              <a:buClr>
                <a:schemeClr val="dk2"/>
              </a:buClr>
              <a:buSzPct val="98666"/>
            </a:pPr>
            <a:r>
              <a:rPr lang="en-US" sz="2960" b="0" i="0" u="none" strike="noStrike" cap="none" dirty="0">
                <a:solidFill>
                  <a:schemeClr val="dk1"/>
                </a:solidFill>
                <a:latin typeface="Questrial"/>
                <a:ea typeface="Questrial"/>
                <a:cs typeface="Questrial"/>
                <a:sym typeface="Questrial"/>
              </a:rPr>
              <a:t>Collaboration uses data effectively to improve student outcomes. (Data Based Decision Making and Common Formative Assessment.)</a:t>
            </a:r>
          </a:p>
          <a:p>
            <a:pPr marL="342900" marR="0" lvl="0" indent="-342900" algn="l" rtl="0">
              <a:lnSpc>
                <a:spcPct val="80000"/>
              </a:lnSpc>
              <a:spcBef>
                <a:spcPts val="592"/>
              </a:spcBef>
              <a:spcAft>
                <a:spcPts val="0"/>
              </a:spcAft>
              <a:buClr>
                <a:schemeClr val="dk2"/>
              </a:buClr>
              <a:buSzPct val="98666"/>
              <a:buFont typeface="Arial"/>
              <a:buNone/>
            </a:pPr>
            <a:endParaRPr sz="2960" b="0" i="0" u="none" strike="noStrike" cap="none"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172115110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533400"/>
            <a:ext cx="8261349" cy="14208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a:solidFill>
                  <a:schemeClr val="dk2"/>
                </a:solidFill>
                <a:latin typeface="Questrial"/>
                <a:ea typeface="Questrial"/>
                <a:cs typeface="Questrial"/>
                <a:sym typeface="Questrial"/>
              </a:rPr>
              <a:t>The HOW –</a:t>
            </a:r>
            <a:br>
              <a:rPr lang="en-US" sz="3959" b="1" i="0" u="none" strike="noStrike" cap="none">
                <a:solidFill>
                  <a:schemeClr val="dk2"/>
                </a:solidFill>
                <a:latin typeface="Questrial"/>
                <a:ea typeface="Questrial"/>
                <a:cs typeface="Questrial"/>
                <a:sym typeface="Questrial"/>
              </a:rPr>
            </a:br>
            <a:r>
              <a:rPr lang="en-US" sz="3959" b="0" i="0" u="none" strike="noStrike" cap="none">
                <a:solidFill>
                  <a:schemeClr val="dk2"/>
                </a:solidFill>
                <a:latin typeface="Questrial"/>
                <a:ea typeface="Questrial"/>
                <a:cs typeface="Questrial"/>
                <a:sym typeface="Questrial"/>
              </a:rPr>
              <a:t>A Closer Look at Team Processes</a:t>
            </a:r>
          </a:p>
        </p:txBody>
      </p:sp>
      <p:sp>
        <p:nvSpPr>
          <p:cNvPr id="340" name="Shape 340"/>
          <p:cNvSpPr txBox="1">
            <a:spLocks noGrp="1"/>
          </p:cNvSpPr>
          <p:nvPr>
            <p:ph idx="1"/>
          </p:nvPr>
        </p:nvSpPr>
        <p:spPr>
          <a:xfrm>
            <a:off x="457200" y="1743350"/>
            <a:ext cx="8229600" cy="39927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2"/>
              </a:buClr>
              <a:buSzPct val="98666"/>
              <a:buFont typeface="Noto Sans Symbols"/>
              <a:buChar char="❑"/>
            </a:pPr>
            <a:r>
              <a:rPr lang="en-US" sz="2960" b="0" i="0" u="none" strike="noStrike" cap="none" dirty="0">
                <a:solidFill>
                  <a:schemeClr val="dk1"/>
                </a:solidFill>
                <a:latin typeface="Questrial"/>
                <a:ea typeface="Questrial"/>
                <a:cs typeface="Questrial"/>
                <a:sym typeface="Questrial"/>
              </a:rPr>
              <a:t>Foundational Processes</a:t>
            </a:r>
          </a:p>
          <a:p>
            <a:pPr marR="0" lvl="1" algn="l" rtl="0">
              <a:lnSpc>
                <a:spcPct val="80000"/>
              </a:lnSpc>
              <a:spcBef>
                <a:spcPts val="518"/>
              </a:spcBef>
              <a:spcAft>
                <a:spcPts val="0"/>
              </a:spcAft>
              <a:buClr>
                <a:srgbClr val="953734"/>
              </a:buClr>
              <a:buSzPct val="99615"/>
            </a:pPr>
            <a:r>
              <a:rPr lang="en-US" sz="2590" b="0" i="0" u="none" strike="noStrike" cap="none" dirty="0">
                <a:solidFill>
                  <a:schemeClr val="dk1"/>
                </a:solidFill>
                <a:latin typeface="Questrial"/>
                <a:ea typeface="Questrial"/>
                <a:cs typeface="Questrial"/>
                <a:sym typeface="Questrial"/>
              </a:rPr>
              <a:t>Agendas</a:t>
            </a:r>
          </a:p>
          <a:p>
            <a:pPr marR="0" lvl="1" algn="l" rtl="0">
              <a:lnSpc>
                <a:spcPct val="80000"/>
              </a:lnSpc>
              <a:spcBef>
                <a:spcPts val="518"/>
              </a:spcBef>
              <a:spcAft>
                <a:spcPts val="0"/>
              </a:spcAft>
              <a:buClr>
                <a:srgbClr val="953734"/>
              </a:buClr>
              <a:buSzPct val="99615"/>
            </a:pPr>
            <a:r>
              <a:rPr lang="en-US" sz="2590" b="0" i="0" u="none" strike="noStrike" cap="none" dirty="0">
                <a:solidFill>
                  <a:schemeClr val="dk1"/>
                </a:solidFill>
                <a:latin typeface="Questrial"/>
                <a:ea typeface="Questrial"/>
                <a:cs typeface="Questrial"/>
                <a:sym typeface="Questrial"/>
              </a:rPr>
              <a:t>Minutes and Communication</a:t>
            </a:r>
          </a:p>
          <a:p>
            <a:pPr marR="0" lvl="1" algn="l" rtl="0">
              <a:lnSpc>
                <a:spcPct val="80000"/>
              </a:lnSpc>
              <a:spcBef>
                <a:spcPts val="518"/>
              </a:spcBef>
              <a:spcAft>
                <a:spcPts val="0"/>
              </a:spcAft>
              <a:buClr>
                <a:srgbClr val="953734"/>
              </a:buClr>
              <a:buSzPct val="99615"/>
            </a:pPr>
            <a:r>
              <a:rPr lang="en-US" sz="2590" b="0" i="0" u="none" strike="noStrike" cap="none" dirty="0">
                <a:solidFill>
                  <a:schemeClr val="dk1"/>
                </a:solidFill>
                <a:latin typeface="Questrial"/>
                <a:ea typeface="Questrial"/>
                <a:cs typeface="Questrial"/>
                <a:sym typeface="Questrial"/>
              </a:rPr>
              <a:t>Norms</a:t>
            </a:r>
          </a:p>
          <a:p>
            <a:pPr marR="0" lvl="1" algn="l" rtl="0">
              <a:lnSpc>
                <a:spcPct val="80000"/>
              </a:lnSpc>
              <a:spcBef>
                <a:spcPts val="518"/>
              </a:spcBef>
              <a:spcAft>
                <a:spcPts val="0"/>
              </a:spcAft>
              <a:buClr>
                <a:srgbClr val="953734"/>
              </a:buClr>
              <a:buSzPct val="99615"/>
            </a:pPr>
            <a:r>
              <a:rPr lang="en-US" sz="2590" b="0" i="0" u="none" strike="noStrike" cap="none" dirty="0">
                <a:solidFill>
                  <a:schemeClr val="dk1"/>
                </a:solidFill>
                <a:latin typeface="Questrial"/>
                <a:ea typeface="Questrial"/>
                <a:cs typeface="Questrial"/>
                <a:sym typeface="Questrial"/>
              </a:rPr>
              <a:t>Roles</a:t>
            </a:r>
          </a:p>
          <a:p>
            <a:pPr marL="342900" marR="0" lvl="0" indent="-342900" algn="l" rtl="0">
              <a:lnSpc>
                <a:spcPct val="80000"/>
              </a:lnSpc>
              <a:spcBef>
                <a:spcPts val="592"/>
              </a:spcBef>
              <a:spcAft>
                <a:spcPts val="0"/>
              </a:spcAft>
              <a:buClr>
                <a:schemeClr val="dk2"/>
              </a:buClr>
              <a:buSzPct val="98666"/>
              <a:buFont typeface="Noto Sans Symbols"/>
              <a:buChar char="❑"/>
            </a:pPr>
            <a:r>
              <a:rPr lang="en-US" sz="2960" b="0" i="0" u="none" strike="noStrike" cap="none">
                <a:solidFill>
                  <a:schemeClr val="dk1"/>
                </a:solidFill>
                <a:latin typeface="Questrial"/>
                <a:ea typeface="Questrial"/>
                <a:cs typeface="Questrial"/>
                <a:sym typeface="Questrial"/>
              </a:rPr>
              <a:t>Collaborative Skills</a:t>
            </a:r>
            <a:endParaRPr lang="en-US" sz="2960" b="0" i="0" u="none" strike="noStrike" cap="none" dirty="0">
              <a:solidFill>
                <a:schemeClr val="dk1"/>
              </a:solidFill>
              <a:latin typeface="Questrial"/>
              <a:ea typeface="Questrial"/>
              <a:cs typeface="Questrial"/>
              <a:sym typeface="Questrial"/>
            </a:endParaRPr>
          </a:p>
          <a:p>
            <a:pPr marR="0" lvl="1" algn="l" rtl="0">
              <a:lnSpc>
                <a:spcPct val="80000"/>
              </a:lnSpc>
              <a:spcBef>
                <a:spcPts val="518"/>
              </a:spcBef>
              <a:spcAft>
                <a:spcPts val="0"/>
              </a:spcAft>
              <a:buClr>
                <a:srgbClr val="953734"/>
              </a:buClr>
              <a:buSzPct val="99615"/>
            </a:pPr>
            <a:r>
              <a:rPr lang="en-US" sz="2590" b="0" i="0" u="none" strike="noStrike" cap="none" dirty="0">
                <a:solidFill>
                  <a:schemeClr val="dk1"/>
                </a:solidFill>
                <a:latin typeface="Questrial"/>
                <a:ea typeface="Questrial"/>
                <a:cs typeface="Questrial"/>
                <a:sym typeface="Questrial"/>
              </a:rPr>
              <a:t>Seven Norms of Collaboration</a:t>
            </a:r>
          </a:p>
          <a:p>
            <a:pPr marR="0" lvl="1" algn="l" rtl="0">
              <a:lnSpc>
                <a:spcPct val="80000"/>
              </a:lnSpc>
              <a:spcBef>
                <a:spcPts val="518"/>
              </a:spcBef>
              <a:spcAft>
                <a:spcPts val="0"/>
              </a:spcAft>
              <a:buClr>
                <a:srgbClr val="953734"/>
              </a:buClr>
              <a:buSzPct val="99615"/>
            </a:pPr>
            <a:r>
              <a:rPr lang="en-US" sz="2590" b="0" i="0" u="none" strike="noStrike" cap="none" dirty="0">
                <a:solidFill>
                  <a:schemeClr val="dk1"/>
                </a:solidFill>
                <a:latin typeface="Questrial"/>
                <a:ea typeface="Questrial"/>
                <a:cs typeface="Questrial"/>
                <a:sym typeface="Questrial"/>
              </a:rPr>
              <a:t>Consensus</a:t>
            </a:r>
          </a:p>
          <a:p>
            <a:pPr marR="0" lvl="1" algn="l" rtl="0">
              <a:lnSpc>
                <a:spcPct val="80000"/>
              </a:lnSpc>
              <a:spcBef>
                <a:spcPts val="518"/>
              </a:spcBef>
              <a:spcAft>
                <a:spcPts val="0"/>
              </a:spcAft>
              <a:buClr>
                <a:srgbClr val="953734"/>
              </a:buClr>
              <a:buSzPct val="99615"/>
            </a:pPr>
            <a:r>
              <a:rPr lang="en-US" sz="2590" b="0" i="0" u="none" strike="noStrike" cap="none" dirty="0">
                <a:solidFill>
                  <a:schemeClr val="dk1"/>
                </a:solidFill>
                <a:latin typeface="Questrial"/>
                <a:ea typeface="Questrial"/>
                <a:cs typeface="Questrial"/>
                <a:sym typeface="Questrial"/>
              </a:rPr>
              <a:t>Meeting Protocols</a:t>
            </a:r>
          </a:p>
        </p:txBody>
      </p:sp>
    </p:spTree>
    <p:extLst>
      <p:ext uri="{BB962C8B-B14F-4D97-AF65-F5344CB8AC3E}">
        <p14:creationId xmlns:p14="http://schemas.microsoft.com/office/powerpoint/2010/main" val="52775177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430414"/>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Agendas</a:t>
            </a:r>
          </a:p>
        </p:txBody>
      </p:sp>
      <p:sp>
        <p:nvSpPr>
          <p:cNvPr id="347" name="Shape 347"/>
          <p:cNvSpPr txBox="1">
            <a:spLocks noGrp="1"/>
          </p:cNvSpPr>
          <p:nvPr>
            <p:ph idx="1"/>
          </p:nvPr>
        </p:nvSpPr>
        <p:spPr>
          <a:xfrm>
            <a:off x="304800" y="1362350"/>
            <a:ext cx="83820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2"/>
              </a:buClr>
              <a:buSzPct val="25000"/>
              <a:buFont typeface="Arial"/>
              <a:buNone/>
            </a:pPr>
            <a:r>
              <a:rPr lang="en-US" sz="3230" b="0" i="0" u="none" strike="noStrike" cap="none" dirty="0">
                <a:solidFill>
                  <a:schemeClr val="dk1"/>
                </a:solidFill>
                <a:latin typeface="Questrial"/>
                <a:ea typeface="Questrial"/>
                <a:cs typeface="Questrial"/>
                <a:sym typeface="Questrial"/>
              </a:rPr>
              <a:t>Teams utilize agendas which include: </a:t>
            </a:r>
          </a:p>
          <a:p>
            <a:pPr marL="342900" marR="0" lvl="0" indent="-342900" algn="l" rtl="0">
              <a:lnSpc>
                <a:spcPct val="80000"/>
              </a:lnSpc>
              <a:spcBef>
                <a:spcPts val="0"/>
              </a:spcBef>
              <a:spcAft>
                <a:spcPts val="0"/>
              </a:spcAft>
              <a:buClr>
                <a:schemeClr val="dk2"/>
              </a:buClr>
              <a:buSzPct val="25000"/>
              <a:buFont typeface="Arial"/>
              <a:buNone/>
            </a:pPr>
            <a:endParaRPr lang="en-US" sz="3230" b="0" i="0" u="none" strike="noStrike" cap="none" dirty="0">
              <a:solidFill>
                <a:schemeClr val="dk1"/>
              </a:solidFill>
              <a:latin typeface="Questrial"/>
              <a:ea typeface="Questrial"/>
              <a:cs typeface="Questrial"/>
              <a:sym typeface="Questrial"/>
            </a:endParaRPr>
          </a:p>
          <a:p>
            <a:pPr marL="342900" marR="0" lvl="0" indent="-342900" algn="l" rtl="0">
              <a:lnSpc>
                <a:spcPct val="8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Team/Group Name</a:t>
            </a:r>
          </a:p>
          <a:p>
            <a:pPr marL="342900" marR="0" lvl="0" indent="-342900" algn="l" rtl="0">
              <a:lnSpc>
                <a:spcPct val="8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Date/Time/Location</a:t>
            </a:r>
          </a:p>
          <a:p>
            <a:pPr marL="342900" marR="0" lvl="0" indent="-342900" algn="l" rtl="0">
              <a:lnSpc>
                <a:spcPct val="8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Outcomes (includes required materials)</a:t>
            </a:r>
          </a:p>
          <a:p>
            <a:pPr marL="342900" marR="0" lvl="0" indent="-342900" algn="l" rtl="0">
              <a:lnSpc>
                <a:spcPct val="8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Past items to review (if necessary)</a:t>
            </a:r>
          </a:p>
          <a:p>
            <a:pPr marL="342900" marR="0" lvl="0" indent="-342900" algn="l" rtl="0">
              <a:lnSpc>
                <a:spcPct val="8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New items </a:t>
            </a:r>
          </a:p>
          <a:p>
            <a:pPr marL="342900" marR="0" lvl="0" indent="-342900" algn="l" rtl="0">
              <a:lnSpc>
                <a:spcPct val="8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Celebrations</a:t>
            </a:r>
          </a:p>
          <a:p>
            <a:pPr marL="342900" marR="0" lvl="0" indent="-342900" algn="l" rtl="0">
              <a:lnSpc>
                <a:spcPct val="8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Norms (often included in the footer as a reminder)</a:t>
            </a:r>
          </a:p>
          <a:p>
            <a:pPr marL="342900" marR="0" lvl="0" indent="-342900" algn="l" rtl="0">
              <a:lnSpc>
                <a:spcPct val="8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Next meeting date(s)</a:t>
            </a:r>
          </a:p>
          <a:p>
            <a:pPr marL="0" marR="0" lvl="0" indent="0" algn="l" rtl="0">
              <a:lnSpc>
                <a:spcPct val="80000"/>
              </a:lnSpc>
              <a:spcBef>
                <a:spcPts val="544"/>
              </a:spcBef>
              <a:spcAft>
                <a:spcPts val="0"/>
              </a:spcAft>
              <a:buClr>
                <a:schemeClr val="dk2"/>
              </a:buClr>
              <a:buSzPct val="25000"/>
              <a:buFont typeface="Arial"/>
              <a:buNone/>
            </a:pPr>
            <a:endParaRPr sz="2720" b="0" i="0" u="none" strike="noStrike" cap="none"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129821495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350850"/>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Minutes and Communication</a:t>
            </a:r>
          </a:p>
        </p:txBody>
      </p:sp>
      <p:sp>
        <p:nvSpPr>
          <p:cNvPr id="354" name="Shape 354"/>
          <p:cNvSpPr txBox="1">
            <a:spLocks noGrp="1"/>
          </p:cNvSpPr>
          <p:nvPr>
            <p:ph idx="1"/>
          </p:nvPr>
        </p:nvSpPr>
        <p:spPr>
          <a:xfrm>
            <a:off x="556750" y="1170300"/>
            <a:ext cx="8229600" cy="46482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25000"/>
              <a:buFont typeface="Arial"/>
              <a:buNone/>
            </a:pPr>
            <a:r>
              <a:rPr lang="en-US" sz="3515" b="0" i="0" u="none" strike="noStrike" cap="none" dirty="0">
                <a:solidFill>
                  <a:schemeClr val="dk1"/>
                </a:solidFill>
                <a:latin typeface="Questrial"/>
                <a:ea typeface="Questrial"/>
                <a:cs typeface="Questrial"/>
                <a:sym typeface="Questrial"/>
              </a:rPr>
              <a:t>Meeting Minutes include:</a:t>
            </a:r>
          </a:p>
          <a:p>
            <a:pPr marL="742950" marR="0" lvl="1" indent="-285750" algn="l" rtl="0">
              <a:lnSpc>
                <a:spcPct val="90000"/>
              </a:lnSpc>
              <a:spcBef>
                <a:spcPts val="629"/>
              </a:spcBef>
              <a:spcAft>
                <a:spcPts val="0"/>
              </a:spcAft>
              <a:buClr>
                <a:schemeClr val="tx2"/>
              </a:buClr>
              <a:buSzPct val="101451"/>
              <a:buFont typeface="Noto Sans Symbols"/>
              <a:buChar char="❑"/>
            </a:pPr>
            <a:r>
              <a:rPr lang="en-US" sz="3145" b="0" i="0" u="none" strike="noStrike" cap="none" dirty="0">
                <a:solidFill>
                  <a:schemeClr val="dk1"/>
                </a:solidFill>
                <a:latin typeface="Questrial"/>
                <a:ea typeface="Questrial"/>
                <a:cs typeface="Questrial"/>
                <a:sym typeface="Questrial"/>
              </a:rPr>
              <a:t>Purpose for the meeting</a:t>
            </a:r>
          </a:p>
          <a:p>
            <a:pPr marL="742950" marR="0" lvl="1" indent="-285750" algn="l" rtl="0">
              <a:lnSpc>
                <a:spcPct val="90000"/>
              </a:lnSpc>
              <a:spcBef>
                <a:spcPts val="629"/>
              </a:spcBef>
              <a:spcAft>
                <a:spcPts val="0"/>
              </a:spcAft>
              <a:buClr>
                <a:schemeClr val="tx2"/>
              </a:buClr>
              <a:buSzPct val="101451"/>
              <a:buFont typeface="Noto Sans Symbols"/>
              <a:buChar char="❑"/>
            </a:pPr>
            <a:r>
              <a:rPr lang="en-US" sz="3145" b="0" i="0" u="none" strike="noStrike" cap="none" dirty="0">
                <a:solidFill>
                  <a:schemeClr val="dk1"/>
                </a:solidFill>
                <a:latin typeface="Questrial"/>
                <a:ea typeface="Questrial"/>
                <a:cs typeface="Questrial"/>
                <a:sym typeface="Questrial"/>
              </a:rPr>
              <a:t>Where and when held</a:t>
            </a:r>
          </a:p>
          <a:p>
            <a:pPr marL="742950" marR="0" lvl="1" indent="-285750" algn="l" rtl="0">
              <a:lnSpc>
                <a:spcPct val="90000"/>
              </a:lnSpc>
              <a:spcBef>
                <a:spcPts val="629"/>
              </a:spcBef>
              <a:spcAft>
                <a:spcPts val="0"/>
              </a:spcAft>
              <a:buClr>
                <a:schemeClr val="tx2"/>
              </a:buClr>
              <a:buSzPct val="101451"/>
              <a:buFont typeface="Noto Sans Symbols"/>
              <a:buChar char="❑"/>
            </a:pPr>
            <a:r>
              <a:rPr lang="en-US" sz="3145" b="0" i="0" u="none" strike="noStrike" cap="none" dirty="0">
                <a:solidFill>
                  <a:schemeClr val="dk1"/>
                </a:solidFill>
                <a:latin typeface="Questrial"/>
                <a:ea typeface="Questrial"/>
                <a:cs typeface="Questrial"/>
                <a:sym typeface="Questrial"/>
              </a:rPr>
              <a:t>List of the attendees </a:t>
            </a:r>
          </a:p>
          <a:p>
            <a:pPr marL="742950" marR="0" lvl="1" indent="-285750" algn="l" rtl="0">
              <a:lnSpc>
                <a:spcPct val="90000"/>
              </a:lnSpc>
              <a:spcBef>
                <a:spcPts val="629"/>
              </a:spcBef>
              <a:spcAft>
                <a:spcPts val="0"/>
              </a:spcAft>
              <a:buClr>
                <a:schemeClr val="tx2"/>
              </a:buClr>
              <a:buSzPct val="101451"/>
              <a:buFont typeface="Noto Sans Symbols"/>
              <a:buChar char="❑"/>
            </a:pPr>
            <a:r>
              <a:rPr lang="en-US" sz="3145" b="0" i="0" u="none" strike="noStrike" cap="none" dirty="0">
                <a:solidFill>
                  <a:schemeClr val="dk1"/>
                </a:solidFill>
                <a:latin typeface="Questrial"/>
                <a:ea typeface="Questrial"/>
                <a:cs typeface="Questrial"/>
                <a:sym typeface="Questrial"/>
              </a:rPr>
              <a:t>Decisions that were made - including the actions that were agreed upon </a:t>
            </a:r>
          </a:p>
          <a:p>
            <a:pPr marL="742950" marR="0" lvl="1" indent="-285750" algn="l" rtl="0">
              <a:lnSpc>
                <a:spcPct val="90000"/>
              </a:lnSpc>
              <a:spcBef>
                <a:spcPts val="629"/>
              </a:spcBef>
              <a:spcAft>
                <a:spcPts val="0"/>
              </a:spcAft>
              <a:buClr>
                <a:schemeClr val="tx2"/>
              </a:buClr>
              <a:buSzPct val="101451"/>
              <a:buFont typeface="Noto Sans Symbols"/>
              <a:buChar char="❑"/>
            </a:pPr>
            <a:r>
              <a:rPr lang="en-US" sz="3145" b="0" i="0" u="none" strike="noStrike" cap="none" dirty="0">
                <a:solidFill>
                  <a:schemeClr val="dk1"/>
                </a:solidFill>
                <a:latin typeface="Questrial"/>
                <a:ea typeface="Questrial"/>
                <a:cs typeface="Questrial"/>
                <a:sym typeface="Questrial"/>
              </a:rPr>
              <a:t>Actions that require follow-up should include to whom it was assigned and the expected completion date</a:t>
            </a:r>
          </a:p>
          <a:p>
            <a:pPr marL="342900" marR="0" lvl="0" indent="-342900" algn="l" rtl="0">
              <a:lnSpc>
                <a:spcPct val="90000"/>
              </a:lnSpc>
              <a:spcBef>
                <a:spcPts val="703"/>
              </a:spcBef>
              <a:spcAft>
                <a:spcPts val="0"/>
              </a:spcAft>
              <a:buClr>
                <a:schemeClr val="tx2"/>
              </a:buClr>
              <a:buSzPct val="100428"/>
              <a:buFont typeface="Arial"/>
              <a:buNone/>
            </a:pPr>
            <a:endParaRPr sz="3515" b="0" i="0" u="none" strike="noStrike" cap="none"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342526091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430389"/>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Minutes and Communication</a:t>
            </a:r>
          </a:p>
        </p:txBody>
      </p:sp>
      <p:sp>
        <p:nvSpPr>
          <p:cNvPr id="361" name="Shape 361"/>
          <p:cNvSpPr txBox="1">
            <a:spLocks noGrp="1"/>
          </p:cNvSpPr>
          <p:nvPr>
            <p:ph idx="1"/>
          </p:nvPr>
        </p:nvSpPr>
        <p:spPr>
          <a:xfrm>
            <a:off x="457200" y="1409700"/>
            <a:ext cx="8229600" cy="4191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25000"/>
              <a:buFont typeface="Arial"/>
              <a:buNone/>
            </a:pPr>
            <a:r>
              <a:rPr lang="en-US" sz="3200" b="0" i="0" u="none" strike="noStrike" cap="none">
                <a:solidFill>
                  <a:schemeClr val="dk1"/>
                </a:solidFill>
                <a:latin typeface="Questrial"/>
                <a:ea typeface="Questrial"/>
                <a:cs typeface="Questrial"/>
                <a:sym typeface="Questrial"/>
              </a:rPr>
              <a:t>Communication:</a:t>
            </a:r>
          </a:p>
          <a:p>
            <a:pPr marL="742950" marR="0" lvl="1" indent="-285750" algn="l" rtl="0">
              <a:lnSpc>
                <a:spcPct val="90000"/>
              </a:lnSpc>
              <a:spcBef>
                <a:spcPts val="560"/>
              </a:spcBef>
              <a:spcAft>
                <a:spcPts val="0"/>
              </a:spcAft>
              <a:buClr>
                <a:srgbClr val="953734"/>
              </a:buClr>
              <a:buSzPct val="100000"/>
              <a:buFont typeface="Noto Sans Symbols"/>
              <a:buChar char="❑"/>
            </a:pPr>
            <a:r>
              <a:rPr lang="en-US" sz="2800" b="0" i="0" u="none" strike="noStrike" cap="none">
                <a:solidFill>
                  <a:schemeClr val="dk1"/>
                </a:solidFill>
                <a:latin typeface="Questrial"/>
                <a:ea typeface="Questrial"/>
                <a:cs typeface="Questrial"/>
                <a:sym typeface="Questrial"/>
              </a:rPr>
              <a:t>Distribute notes to all members of the team and determine a protocol for vetting the notes (i.e. – corrections should be sent to _____ by  _______)</a:t>
            </a:r>
          </a:p>
          <a:p>
            <a:pPr marL="742950" marR="0" lvl="1" indent="-285750" algn="l" rtl="0">
              <a:lnSpc>
                <a:spcPct val="90000"/>
              </a:lnSpc>
              <a:spcBef>
                <a:spcPts val="560"/>
              </a:spcBef>
              <a:spcAft>
                <a:spcPts val="0"/>
              </a:spcAft>
              <a:buClr>
                <a:srgbClr val="953734"/>
              </a:buClr>
              <a:buSzPct val="100000"/>
              <a:buFont typeface="Noto Sans Symbols"/>
              <a:buChar char="❑"/>
            </a:pPr>
            <a:r>
              <a:rPr lang="en-US" sz="2800" b="0" i="0" u="none" strike="noStrike" cap="none">
                <a:solidFill>
                  <a:schemeClr val="dk1"/>
                </a:solidFill>
                <a:latin typeface="Questrial"/>
                <a:ea typeface="Questrial"/>
                <a:cs typeface="Questrial"/>
                <a:sym typeface="Questrial"/>
              </a:rPr>
              <a:t>Determine a place to store the vetted meeting notes (i.e. - shared drive for electronic filing or file cabinet/notebook for paper copies)</a:t>
            </a:r>
          </a:p>
          <a:p>
            <a:pPr marL="342900" marR="0" lvl="0" indent="-342900" algn="l" rtl="0">
              <a:lnSpc>
                <a:spcPct val="90000"/>
              </a:lnSpc>
              <a:spcBef>
                <a:spcPts val="560"/>
              </a:spcBef>
              <a:spcAft>
                <a:spcPts val="0"/>
              </a:spcAft>
              <a:buClr>
                <a:schemeClr val="dk2"/>
              </a:buClr>
              <a:buSzPct val="100000"/>
              <a:buFont typeface="Noto Sans Symbols"/>
              <a:buChar char="✓"/>
            </a:pPr>
            <a:r>
              <a:rPr lang="en-US" sz="2800" b="0" i="0" u="none" strike="noStrike" cap="none">
                <a:solidFill>
                  <a:schemeClr val="dk1"/>
                </a:solidFill>
                <a:latin typeface="Questrial"/>
                <a:ea typeface="Questrial"/>
                <a:cs typeface="Questrial"/>
                <a:sym typeface="Questrial"/>
              </a:rPr>
              <a:t>NOTE: The agenda serves as template for minutes and should be attached to the minutes.</a:t>
            </a:r>
          </a:p>
          <a:p>
            <a:pPr marL="0" marR="0" lvl="0" indent="0" algn="l" rtl="0">
              <a:lnSpc>
                <a:spcPct val="90000"/>
              </a:lnSpc>
              <a:spcBef>
                <a:spcPts val="640"/>
              </a:spcBef>
              <a:spcAft>
                <a:spcPts val="0"/>
              </a:spcAft>
              <a:buClr>
                <a:schemeClr val="dk2"/>
              </a:buClr>
              <a:buSzPct val="25000"/>
              <a:buFont typeface="Noto Sans Symbols"/>
              <a:buNone/>
            </a:pPr>
            <a:endParaRPr sz="3200" b="0" i="0" u="none" strike="noStrike" cap="none">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75462912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414" y="277837"/>
            <a:ext cx="895891" cy="64008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381000" y="1359877"/>
            <a:ext cx="4075090" cy="4924425"/>
          </a:xfrm>
          <a:prstGeom prst="rect">
            <a:avLst/>
          </a:prstGeom>
        </p:spPr>
        <p:txBody>
          <a:bodyPr wrap="square">
            <a:spAutoFit/>
          </a:bodyPr>
          <a:lstStyle/>
          <a:p>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Initial Content Development Team, 2013</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endPar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Michelle Smith, Team Leader, MO PLC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Betty Ennis, DESE		</a:t>
            </a:r>
          </a:p>
          <a:p>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Tiffiney</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Smith, SE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Marlow Barton,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Gage, 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Rebecca Baldwin, NW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Bertha Richardson,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Karen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Wigger</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NW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Ann Burns, DESE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Tom Robb, KC RPDC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600" dirty="0"/>
          </a:p>
          <a:p>
            <a:endParaRPr lang="en-US" sz="1600" dirty="0">
              <a:solidFill>
                <a:schemeClr val="bg1"/>
              </a:solidFill>
            </a:endParaRPr>
          </a:p>
        </p:txBody>
      </p:sp>
      <p:sp>
        <p:nvSpPr>
          <p:cNvPr id="9" name="Rectangle 8"/>
          <p:cNvSpPr/>
          <p:nvPr/>
        </p:nvSpPr>
        <p:spPr>
          <a:xfrm>
            <a:off x="4876800" y="1359877"/>
            <a:ext cx="4572000" cy="4216539"/>
          </a:xfrm>
          <a:prstGeom prst="rect">
            <a:avLst/>
          </a:prstGeom>
        </p:spPr>
        <p:txBody>
          <a:bodyPr>
            <a:spAutoFit/>
          </a:bodyPr>
          <a:lstStyle/>
          <a:p>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2016 Revision Team</a:t>
            </a:r>
            <a:endPar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Dell Black, Facilitator, SC SIS</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Jamie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Mehring</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Ed Plus/</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Marisa Bowen, SE SIS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Tiffani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Muessig</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DESE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Judy Wartick, KC SIS</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Jeanie Carey, SC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Connie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Schweiss</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SC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Pam Williams, DESE</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Joy Fairley, KC RPDC	</a:t>
            </a: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Rectangle 9"/>
          <p:cNvSpPr/>
          <p:nvPr/>
        </p:nvSpPr>
        <p:spPr>
          <a:xfrm>
            <a:off x="2895600" y="597877"/>
            <a:ext cx="3200400" cy="584776"/>
          </a:xfrm>
          <a:prstGeom prst="rect">
            <a:avLst/>
          </a:prstGeom>
        </p:spPr>
        <p:txBody>
          <a:bodyPr wrap="square">
            <a:spAutoFit/>
          </a:bodyPr>
          <a:lstStyle/>
          <a:p>
            <a:r>
              <a:rPr lang="en-US" sz="3200" dirty="0">
                <a:solidFill>
                  <a:srgbClr val="FFFFFF"/>
                </a:solidFill>
              </a:rPr>
              <a:t>Team Members</a:t>
            </a:r>
          </a:p>
        </p:txBody>
      </p:sp>
    </p:spTree>
    <p:extLst>
      <p:ext uri="{BB962C8B-B14F-4D97-AF65-F5344CB8AC3E}">
        <p14:creationId xmlns:p14="http://schemas.microsoft.com/office/powerpoint/2010/main" val="3060394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Norms are…</a:t>
            </a:r>
          </a:p>
        </p:txBody>
      </p:sp>
      <p:sp>
        <p:nvSpPr>
          <p:cNvPr id="368" name="Shape 368"/>
          <p:cNvSpPr txBox="1">
            <a:spLocks noGrp="1"/>
          </p:cNvSpPr>
          <p:nvPr>
            <p:ph idx="1"/>
          </p:nvPr>
        </p:nvSpPr>
        <p:spPr>
          <a:xfrm>
            <a:off x="457200" y="1484910"/>
            <a:ext cx="86868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Simple, powerful statements about the way meetings can be run.</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Commitments agreed upon collectively.</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Consistent reminder of fundamental meeting guidelines.</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Focus on respecting all participants.</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Brief in number (Teams should focus on a few critical norms rather than an extensive laundry list). </a:t>
            </a:r>
          </a:p>
        </p:txBody>
      </p:sp>
    </p:spTree>
    <p:extLst>
      <p:ext uri="{BB962C8B-B14F-4D97-AF65-F5344CB8AC3E}">
        <p14:creationId xmlns:p14="http://schemas.microsoft.com/office/powerpoint/2010/main" val="4024104797"/>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Roles</a:t>
            </a:r>
          </a:p>
        </p:txBody>
      </p:sp>
      <p:sp>
        <p:nvSpPr>
          <p:cNvPr id="375" name="Shape 375"/>
          <p:cNvSpPr txBox="1">
            <a:spLocks noGrp="1"/>
          </p:cNvSpPr>
          <p:nvPr>
            <p:ph idx="1"/>
          </p:nvPr>
        </p:nvSpPr>
        <p:spPr>
          <a:xfrm>
            <a:off x="609600" y="1447800"/>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Facilitator</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Data Manager</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Recorder/Reporter</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Timekeeper</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Norms-minder</a:t>
            </a:r>
          </a:p>
          <a:p>
            <a:pPr marL="342900" marR="0" lvl="0" indent="-342900" algn="l" rtl="0">
              <a:spcBef>
                <a:spcPts val="640"/>
              </a:spcBef>
              <a:spcAft>
                <a:spcPts val="0"/>
              </a:spcAft>
              <a:buClr>
                <a:schemeClr val="accent3"/>
              </a:buClr>
              <a:buSzPct val="100000"/>
              <a:buFont typeface="Noto Sans Symbols"/>
              <a:buChar char="❑"/>
            </a:pPr>
            <a:r>
              <a:rPr lang="en-US" sz="3200" b="0" i="0" u="none" strike="noStrike" cap="none">
                <a:solidFill>
                  <a:schemeClr val="dk1"/>
                </a:solidFill>
                <a:latin typeface="Questrial"/>
                <a:ea typeface="Questrial"/>
                <a:cs typeface="Questrial"/>
                <a:sym typeface="Questrial"/>
              </a:rPr>
              <a:t>NOTE:  It is the responsibility of every team member to be prepared for the meeting and be an engaged participant! </a:t>
            </a:r>
          </a:p>
        </p:txBody>
      </p:sp>
    </p:spTree>
    <p:extLst>
      <p:ext uri="{BB962C8B-B14F-4D97-AF65-F5344CB8AC3E}">
        <p14:creationId xmlns:p14="http://schemas.microsoft.com/office/powerpoint/2010/main" val="2176734340"/>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Results of Pre-Assessment</a:t>
            </a:r>
          </a:p>
        </p:txBody>
      </p:sp>
      <p:sp>
        <p:nvSpPr>
          <p:cNvPr id="382" name="Shape 38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en-US" sz="3200" b="0" i="0" u="none" strike="noStrike" cap="none">
                <a:solidFill>
                  <a:schemeClr val="dk1"/>
                </a:solidFill>
                <a:latin typeface="Questrial"/>
                <a:ea typeface="Questrial"/>
                <a:cs typeface="Questrial"/>
                <a:sym typeface="Questrial"/>
              </a:rPr>
              <a:t>(This is where the results of the pre-assessment would appear and where the correct answer would be highlighted.)</a:t>
            </a:r>
          </a:p>
        </p:txBody>
      </p:sp>
    </p:spTree>
    <p:extLst>
      <p:ext uri="{BB962C8B-B14F-4D97-AF65-F5344CB8AC3E}">
        <p14:creationId xmlns:p14="http://schemas.microsoft.com/office/powerpoint/2010/main" val="54774559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381000"/>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Now You Know…</a:t>
            </a:r>
          </a:p>
        </p:txBody>
      </p:sp>
      <p:sp>
        <p:nvSpPr>
          <p:cNvPr id="389" name="Shape 389"/>
          <p:cNvSpPr txBox="1">
            <a:spLocks noGrp="1"/>
          </p:cNvSpPr>
          <p:nvPr>
            <p:ph idx="1"/>
          </p:nvPr>
        </p:nvSpPr>
        <p:spPr>
          <a:xfrm>
            <a:off x="457200" y="1143000"/>
            <a:ext cx="8229600" cy="472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3200" b="0" i="0" u="none" strike="noStrike" cap="none" dirty="0">
                <a:solidFill>
                  <a:schemeClr val="dk1"/>
                </a:solidFill>
                <a:latin typeface="Questrial"/>
                <a:ea typeface="Questrial"/>
                <a:cs typeface="Questrial"/>
                <a:sym typeface="Questrial"/>
              </a:rPr>
              <a:t>Collaborative Teams :</a:t>
            </a:r>
          </a:p>
          <a:p>
            <a:pPr marL="914400" marR="0" lvl="1" indent="-520700" algn="l" rtl="0">
              <a:spcBef>
                <a:spcPts val="640"/>
              </a:spcBef>
              <a:spcAft>
                <a:spcPts val="0"/>
              </a:spcAft>
              <a:buClr>
                <a:srgbClr val="953734"/>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Why you have them.</a:t>
            </a:r>
          </a:p>
          <a:p>
            <a:pPr marL="914400" marR="0" lvl="1" indent="-520700" algn="l" rtl="0">
              <a:spcBef>
                <a:spcPts val="640"/>
              </a:spcBef>
              <a:spcAft>
                <a:spcPts val="0"/>
              </a:spcAft>
              <a:buClr>
                <a:srgbClr val="953734"/>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What they are. </a:t>
            </a:r>
          </a:p>
          <a:p>
            <a:pPr marL="914400" marR="0" lvl="1" indent="-520700" algn="l" rtl="0">
              <a:spcBef>
                <a:spcPts val="640"/>
              </a:spcBef>
              <a:spcAft>
                <a:spcPts val="0"/>
              </a:spcAft>
              <a:buClr>
                <a:srgbClr val="953734"/>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How you work within them.</a:t>
            </a:r>
          </a:p>
          <a:p>
            <a:pPr marL="514350" marR="0" lvl="0" indent="-514350" algn="l" rtl="0">
              <a:spcBef>
                <a:spcPts val="640"/>
              </a:spcBef>
              <a:spcAft>
                <a:spcPts val="0"/>
              </a:spcAft>
              <a:buClr>
                <a:schemeClr val="dk2"/>
              </a:buClr>
              <a:buSzPct val="25000"/>
              <a:buFont typeface="Arial"/>
              <a:buNone/>
            </a:pPr>
            <a:r>
              <a:rPr lang="en-US" sz="3200" b="0" i="0" u="none" strike="noStrike" cap="none" dirty="0">
                <a:solidFill>
                  <a:schemeClr val="dk1"/>
                </a:solidFill>
                <a:latin typeface="Questrial"/>
                <a:ea typeface="Questrial"/>
                <a:cs typeface="Questrial"/>
                <a:sym typeface="Questrial"/>
              </a:rPr>
              <a:t>Reflect:  </a:t>
            </a:r>
          </a:p>
          <a:p>
            <a:pPr marL="914400" lvl="1" indent="-520700">
              <a:spcBef>
                <a:spcPts val="640"/>
              </a:spcBef>
              <a:spcAft>
                <a:spcPts val="0"/>
              </a:spcAft>
              <a:buClr>
                <a:srgbClr val="953734"/>
              </a:buClr>
              <a:buSzPct val="100000"/>
              <a:buFont typeface="Noto Sans Symbols"/>
              <a:buChar char="✓"/>
            </a:pPr>
            <a:r>
              <a:rPr lang="en-US" sz="3200" dirty="0">
                <a:solidFill>
                  <a:schemeClr val="dk1"/>
                </a:solidFill>
                <a:latin typeface="Questrial"/>
                <a:ea typeface="Questrial"/>
                <a:cs typeface="Questrial"/>
                <a:sym typeface="Questrial"/>
              </a:rPr>
              <a:t>Where are we now?</a:t>
            </a:r>
          </a:p>
          <a:p>
            <a:pPr marL="914400" lvl="1" indent="-520700">
              <a:spcBef>
                <a:spcPts val="640"/>
              </a:spcBef>
              <a:spcAft>
                <a:spcPts val="0"/>
              </a:spcAft>
              <a:buClr>
                <a:srgbClr val="953734"/>
              </a:buClr>
              <a:buSzPct val="100000"/>
              <a:buFont typeface="Noto Sans Symbols"/>
              <a:buChar char="✓"/>
            </a:pPr>
            <a:r>
              <a:rPr lang="en-US" sz="3200" dirty="0">
                <a:solidFill>
                  <a:schemeClr val="dk1"/>
                </a:solidFill>
                <a:latin typeface="Questrial"/>
                <a:ea typeface="Questrial"/>
                <a:cs typeface="Questrial"/>
                <a:sym typeface="Questrial"/>
              </a:rPr>
              <a:t>Where do we need to be?</a:t>
            </a:r>
          </a:p>
          <a:p>
            <a:pPr marL="914400" lvl="1" indent="-520700">
              <a:spcBef>
                <a:spcPts val="640"/>
              </a:spcBef>
              <a:spcAft>
                <a:spcPts val="0"/>
              </a:spcAft>
              <a:buClr>
                <a:srgbClr val="953734"/>
              </a:buClr>
              <a:buSzPct val="100000"/>
              <a:buFont typeface="Noto Sans Symbols"/>
              <a:buChar char="✓"/>
            </a:pPr>
            <a:r>
              <a:rPr lang="en-US" sz="3200" dirty="0">
                <a:solidFill>
                  <a:schemeClr val="dk1"/>
                </a:solidFill>
                <a:latin typeface="Questrial"/>
                <a:ea typeface="Questrial"/>
                <a:cs typeface="Questrial"/>
                <a:sym typeface="Questrial"/>
              </a:rPr>
              <a:t>How will we get there?</a:t>
            </a:r>
            <a:endParaRPr lang="en-US" sz="3200" b="0" i="0" u="none" strike="noStrike" cap="none"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2469027196"/>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Practice Profile</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853" y="1462883"/>
            <a:ext cx="7068294" cy="4558537"/>
          </a:xfrm>
          <a:prstGeom prst="rect">
            <a:avLst/>
          </a:prstGeom>
        </p:spPr>
      </p:pic>
    </p:spTree>
    <p:extLst>
      <p:ext uri="{BB962C8B-B14F-4D97-AF65-F5344CB8AC3E}">
        <p14:creationId xmlns:p14="http://schemas.microsoft.com/office/powerpoint/2010/main" val="347914442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Next Steps:  Action=Results</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7528" y="1477531"/>
            <a:ext cx="6987689" cy="4557510"/>
          </a:xfrm>
          <a:prstGeom prst="rect">
            <a:avLst/>
          </a:prstGeom>
        </p:spPr>
      </p:pic>
      <p:sp>
        <p:nvSpPr>
          <p:cNvPr id="404" name="Shape 404"/>
          <p:cNvSpPr txBox="1"/>
          <p:nvPr/>
        </p:nvSpPr>
        <p:spPr>
          <a:xfrm>
            <a:off x="148107" y="4522631"/>
            <a:ext cx="8847786" cy="584774"/>
          </a:xfrm>
          <a:prstGeom prst="rect">
            <a:avLst/>
          </a:prstGeom>
          <a:solidFill>
            <a:srgbClr val="DAE5F1"/>
          </a:solid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Questrial"/>
                <a:ea typeface="Questrial"/>
                <a:cs typeface="Questrial"/>
                <a:sym typeface="Questrial"/>
              </a:rPr>
              <a:t>What steps will you take to begin implementing?</a:t>
            </a:r>
          </a:p>
        </p:txBody>
      </p:sp>
    </p:spTree>
    <p:extLst>
      <p:ext uri="{BB962C8B-B14F-4D97-AF65-F5344CB8AC3E}">
        <p14:creationId xmlns:p14="http://schemas.microsoft.com/office/powerpoint/2010/main" val="312574584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Next Steps</a:t>
            </a:r>
          </a:p>
        </p:txBody>
      </p:sp>
      <p:sp>
        <p:nvSpPr>
          <p:cNvPr id="411" name="Shape 411"/>
          <p:cNvSpPr txBox="1">
            <a:spLocks noGrp="1"/>
          </p:cNvSpPr>
          <p:nvPr>
            <p:ph idx="1"/>
          </p:nvPr>
        </p:nvSpPr>
        <p:spPr>
          <a:xfrm>
            <a:off x="457200" y="1524000"/>
            <a:ext cx="8229600" cy="4495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Arial"/>
              <a:buNone/>
            </a:pPr>
            <a:r>
              <a:rPr lang="en-US" sz="3200" b="0" i="0" u="none" strike="noStrike" cap="none">
                <a:solidFill>
                  <a:schemeClr val="dk1"/>
                </a:solidFill>
                <a:latin typeface="Questrial"/>
                <a:ea typeface="Questrial"/>
                <a:cs typeface="Questrial"/>
                <a:sym typeface="Questrial"/>
              </a:rPr>
              <a:t>Based on today’s presentation, and using the Collaborative Teams Practice Profile and the Next Steps handout, where does your collaborative data team need to begin? </a:t>
            </a:r>
          </a:p>
          <a:p>
            <a:pPr marL="857250" marR="0" lvl="1" indent="-463550" algn="l" rtl="0">
              <a:lnSpc>
                <a:spcPct val="90000"/>
              </a:lnSpc>
              <a:spcBef>
                <a:spcPts val="560"/>
              </a:spcBef>
              <a:spcAft>
                <a:spcPts val="0"/>
              </a:spcAft>
              <a:buClr>
                <a:srgbClr val="953734"/>
              </a:buClr>
              <a:buSzPct val="100000"/>
              <a:buFont typeface="Noto Sans Symbols"/>
              <a:buChar char="❑"/>
            </a:pPr>
            <a:r>
              <a:rPr lang="en-US" sz="2800" b="0" i="0" u="none" strike="noStrike" cap="none">
                <a:solidFill>
                  <a:schemeClr val="dk1"/>
                </a:solidFill>
                <a:latin typeface="Questrial"/>
                <a:ea typeface="Questrial"/>
                <a:cs typeface="Questrial"/>
                <a:sym typeface="Questrial"/>
              </a:rPr>
              <a:t>What action will be done (short-term)?</a:t>
            </a:r>
          </a:p>
          <a:p>
            <a:pPr marL="857250" marR="0" lvl="1" indent="-463550" algn="l" rtl="0">
              <a:lnSpc>
                <a:spcPct val="90000"/>
              </a:lnSpc>
              <a:spcBef>
                <a:spcPts val="560"/>
              </a:spcBef>
              <a:spcAft>
                <a:spcPts val="0"/>
              </a:spcAft>
              <a:buClr>
                <a:srgbClr val="953734"/>
              </a:buClr>
              <a:buSzPct val="100000"/>
              <a:buFont typeface="Noto Sans Symbols"/>
              <a:buChar char="❑"/>
            </a:pPr>
            <a:r>
              <a:rPr lang="en-US" sz="2800" b="0" i="0" u="none" strike="noStrike" cap="none">
                <a:solidFill>
                  <a:schemeClr val="dk1"/>
                </a:solidFill>
                <a:latin typeface="Questrial"/>
                <a:ea typeface="Questrial"/>
                <a:cs typeface="Questrial"/>
                <a:sym typeface="Questrial"/>
              </a:rPr>
              <a:t>Who will do it?</a:t>
            </a:r>
          </a:p>
          <a:p>
            <a:pPr marL="857250" marR="0" lvl="1" indent="-463550" algn="l" rtl="0">
              <a:lnSpc>
                <a:spcPct val="90000"/>
              </a:lnSpc>
              <a:spcBef>
                <a:spcPts val="560"/>
              </a:spcBef>
              <a:spcAft>
                <a:spcPts val="0"/>
              </a:spcAft>
              <a:buClr>
                <a:srgbClr val="953734"/>
              </a:buClr>
              <a:buSzPct val="100000"/>
              <a:buFont typeface="Noto Sans Symbols"/>
              <a:buChar char="❑"/>
            </a:pPr>
            <a:r>
              <a:rPr lang="en-US" sz="2800" b="0" i="0" u="none" strike="noStrike" cap="none">
                <a:solidFill>
                  <a:schemeClr val="dk1"/>
                </a:solidFill>
                <a:latin typeface="Questrial"/>
                <a:ea typeface="Questrial"/>
                <a:cs typeface="Questrial"/>
                <a:sym typeface="Questrial"/>
              </a:rPr>
              <a:t>When will it be done?</a:t>
            </a:r>
          </a:p>
          <a:p>
            <a:pPr marL="857250" marR="0" lvl="1" indent="-463550" algn="l" rtl="0">
              <a:lnSpc>
                <a:spcPct val="90000"/>
              </a:lnSpc>
              <a:spcBef>
                <a:spcPts val="560"/>
              </a:spcBef>
              <a:spcAft>
                <a:spcPts val="0"/>
              </a:spcAft>
              <a:buClr>
                <a:srgbClr val="953734"/>
              </a:buClr>
              <a:buSzPct val="100000"/>
              <a:buFont typeface="Noto Sans Symbols"/>
              <a:buChar char="❑"/>
            </a:pPr>
            <a:r>
              <a:rPr lang="en-US" sz="2800" b="0" i="0" u="none" strike="noStrike" cap="none">
                <a:solidFill>
                  <a:schemeClr val="dk1"/>
                </a:solidFill>
                <a:latin typeface="Questrial"/>
                <a:ea typeface="Questrial"/>
                <a:cs typeface="Questrial"/>
                <a:sym typeface="Questrial"/>
              </a:rPr>
              <a:t>What do we need (resources/support) to get it done?</a:t>
            </a:r>
          </a:p>
          <a:p>
            <a:pPr marL="0" marR="0" lvl="0" indent="0" algn="l" rtl="0">
              <a:lnSpc>
                <a:spcPct val="90000"/>
              </a:lnSpc>
              <a:spcBef>
                <a:spcPts val="640"/>
              </a:spcBef>
              <a:spcAft>
                <a:spcPts val="0"/>
              </a:spcAft>
              <a:buClr>
                <a:schemeClr val="dk2"/>
              </a:buClr>
              <a:buSzPct val="25000"/>
              <a:buFont typeface="Arial"/>
              <a:buNone/>
            </a:pPr>
            <a:endParaRPr sz="3200" b="0" i="0" u="none" strike="noStrike" cap="none">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1393729650"/>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Implementation Fidelity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43" y="1698623"/>
            <a:ext cx="6654113" cy="3965893"/>
          </a:xfrm>
          <a:prstGeom prst="rect">
            <a:avLst/>
          </a:prstGeom>
        </p:spPr>
      </p:pic>
    </p:spTree>
    <p:extLst>
      <p:ext uri="{BB962C8B-B14F-4D97-AF65-F5344CB8AC3E}">
        <p14:creationId xmlns:p14="http://schemas.microsoft.com/office/powerpoint/2010/main" val="3575500799"/>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685800"/>
            <a:ext cx="8229600" cy="17065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In Summary:</a:t>
            </a:r>
            <a:br>
              <a:rPr lang="en-US" sz="4400" b="0" i="0" u="none" strike="noStrike" cap="none">
                <a:solidFill>
                  <a:schemeClr val="dk2"/>
                </a:solidFill>
                <a:latin typeface="Questrial"/>
                <a:ea typeface="Questrial"/>
                <a:cs typeface="Questrial"/>
                <a:sym typeface="Questrial"/>
              </a:rPr>
            </a:br>
            <a:r>
              <a:rPr lang="en-US" sz="4400" b="0" i="0" u="none" strike="noStrike" cap="none">
                <a:solidFill>
                  <a:schemeClr val="dk2"/>
                </a:solidFill>
                <a:latin typeface="Questrial"/>
                <a:ea typeface="Questrial"/>
                <a:cs typeface="Questrial"/>
                <a:sym typeface="Questrial"/>
              </a:rPr>
              <a:t>Implementation of </a:t>
            </a:r>
            <a:br>
              <a:rPr lang="en-US" sz="4400" b="0" i="0" u="none" strike="noStrike" cap="none">
                <a:solidFill>
                  <a:schemeClr val="dk2"/>
                </a:solidFill>
                <a:latin typeface="Questrial"/>
                <a:ea typeface="Questrial"/>
                <a:cs typeface="Questrial"/>
                <a:sym typeface="Questrial"/>
              </a:rPr>
            </a:br>
            <a:r>
              <a:rPr lang="en-US" sz="4400" b="0" i="0" u="none" strike="noStrike" cap="none">
                <a:solidFill>
                  <a:schemeClr val="dk2"/>
                </a:solidFill>
                <a:latin typeface="Questrial"/>
                <a:ea typeface="Questrial"/>
                <a:cs typeface="Questrial"/>
                <a:sym typeface="Questrial"/>
              </a:rPr>
              <a:t>Collaborative Teams</a:t>
            </a:r>
          </a:p>
        </p:txBody>
      </p:sp>
      <p:sp>
        <p:nvSpPr>
          <p:cNvPr id="425" name="Shape 425"/>
          <p:cNvSpPr txBox="1">
            <a:spLocks noGrp="1"/>
          </p:cNvSpPr>
          <p:nvPr>
            <p:ph idx="1"/>
          </p:nvPr>
        </p:nvSpPr>
        <p:spPr>
          <a:xfrm>
            <a:off x="457200" y="2463785"/>
            <a:ext cx="8534399" cy="3657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Get the right people to your team’s table</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Train for and commit to processes and structures to make your team effective</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Monitor your team’s work</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Maintain the focus of improved student outcomes</a:t>
            </a:r>
          </a:p>
        </p:txBody>
      </p:sp>
    </p:spTree>
    <p:extLst>
      <p:ext uri="{BB962C8B-B14F-4D97-AF65-F5344CB8AC3E}">
        <p14:creationId xmlns:p14="http://schemas.microsoft.com/office/powerpoint/2010/main" val="3264426648"/>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3962400"/>
            <a:ext cx="8229600" cy="1828800"/>
          </a:xfrm>
        </p:spPr>
        <p:txBody>
          <a:bodyPr/>
          <a:lstStyle/>
          <a:p>
            <a:pPr marL="0" indent="0">
              <a:buNone/>
            </a:pPr>
            <a:r>
              <a:rPr lang="en-US" dirty="0"/>
              <a:t>Please contact me to schedule follow-up coaching and/or additional professional development.</a:t>
            </a:r>
          </a:p>
        </p:txBody>
      </p:sp>
    </p:spTree>
    <p:extLst>
      <p:ext uri="{BB962C8B-B14F-4D97-AF65-F5344CB8AC3E}">
        <p14:creationId xmlns:p14="http://schemas.microsoft.com/office/powerpoint/2010/main" val="222439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1"/>
            <a:ext cx="8229600" cy="1905000"/>
          </a:xfrm>
        </p:spPr>
        <p:txBody>
          <a:bodyPr/>
          <a:lstStyle/>
          <a:p>
            <a:r>
              <a:rPr lang="en-US" u="sng" dirty="0"/>
              <a:t>Hidden Slide</a:t>
            </a:r>
          </a:p>
        </p:txBody>
      </p:sp>
      <p:sp>
        <p:nvSpPr>
          <p:cNvPr id="3" name="Content Placeholder 2"/>
          <p:cNvSpPr>
            <a:spLocks noGrp="1"/>
          </p:cNvSpPr>
          <p:nvPr>
            <p:ph idx="1"/>
          </p:nvPr>
        </p:nvSpPr>
        <p:spPr>
          <a:xfrm>
            <a:off x="533400" y="3581400"/>
            <a:ext cx="8229600" cy="2285997"/>
          </a:xfrm>
        </p:spPr>
        <p:txBody>
          <a:bodyPr/>
          <a:lstStyle/>
          <a:p>
            <a:r>
              <a:rPr lang="en-US" dirty="0"/>
              <a:t>Presenter notes information</a:t>
            </a:r>
          </a:p>
          <a:p>
            <a:r>
              <a:rPr lang="en-US" dirty="0"/>
              <a:t>Tools and documents</a:t>
            </a:r>
          </a:p>
          <a:p>
            <a:r>
              <a:rPr lang="en-US" dirty="0"/>
              <a:t>Helpful suggestions</a:t>
            </a:r>
          </a:p>
        </p:txBody>
      </p:sp>
    </p:spTree>
    <p:extLst>
      <p:ext uri="{BB962C8B-B14F-4D97-AF65-F5344CB8AC3E}">
        <p14:creationId xmlns:p14="http://schemas.microsoft.com/office/powerpoint/2010/main" val="41785384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09" y="489397"/>
            <a:ext cx="5540407" cy="5705341"/>
          </a:xfrm>
          <a:prstGeom prst="rect">
            <a:avLst/>
          </a:prstGeom>
        </p:spPr>
      </p:pic>
      <p:sp>
        <p:nvSpPr>
          <p:cNvPr id="4" name="Shape 494"/>
          <p:cNvSpPr/>
          <p:nvPr/>
        </p:nvSpPr>
        <p:spPr>
          <a:xfrm rot="21118878">
            <a:off x="2761446" y="5177307"/>
            <a:ext cx="2438400" cy="463640"/>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69272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ppt_w</p:attrName>
                                        </p:attrNameLst>
                                      </p:cBhvr>
                                      <p:tavLst>
                                        <p:tav tm="0">
                                          <p:val>
                                            <p:strVal val="0"/>
                                          </p:val>
                                        </p:tav>
                                        <p:tav tm="100000">
                                          <p:val>
                                            <p:strVal val="#ppt_w"/>
                                          </p:val>
                                        </p:tav>
                                      </p:tavLst>
                                    </p:anim>
                                    <p:anim calcmode="lin" valueType="num">
                                      <p:cBhvr additive="base">
                                        <p:cTn id="8" dur="1000"/>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199" y="1786892"/>
            <a:ext cx="9231165" cy="4438302"/>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Work Foundations</a:t>
            </a:r>
          </a:p>
        </p:txBody>
      </p:sp>
      <p:sp>
        <p:nvSpPr>
          <p:cNvPr id="4" name="Rectangle 3"/>
          <p:cNvSpPr/>
          <p:nvPr/>
        </p:nvSpPr>
        <p:spPr>
          <a:xfrm rot="20807760">
            <a:off x="707450" y="2055713"/>
            <a:ext cx="2588458" cy="1692771"/>
          </a:xfrm>
          <a:prstGeom prst="rect">
            <a:avLst/>
          </a:prstGeom>
        </p:spPr>
        <p:txBody>
          <a:bodyPr wrap="square">
            <a:spAutoFit/>
          </a:bodyPr>
          <a:lstStyle/>
          <a:p>
            <a:pPr algn="ctr"/>
            <a:r>
              <a:rPr lang="en-US" sz="2400" b="1" u="sng" dirty="0"/>
              <a:t>3 Key Areas</a:t>
            </a:r>
          </a:p>
          <a:p>
            <a:pPr marL="342900" indent="-342900">
              <a:buFont typeface="+mj-lt"/>
              <a:buAutoNum type="arabicPeriod"/>
            </a:pPr>
            <a:r>
              <a:rPr lang="en-US" sz="1600" dirty="0"/>
              <a:t>Collaborative Teams</a:t>
            </a:r>
          </a:p>
          <a:p>
            <a:pPr marL="342900" indent="-342900">
              <a:buFont typeface="+mj-lt"/>
              <a:buAutoNum type="arabicPeriod"/>
            </a:pPr>
            <a:r>
              <a:rPr lang="en-US" sz="1600" dirty="0"/>
              <a:t>Common Formative Assessment</a:t>
            </a:r>
          </a:p>
          <a:p>
            <a:pPr marL="342900" indent="-342900">
              <a:buFont typeface="+mj-lt"/>
              <a:buAutoNum type="arabicPeriod"/>
            </a:pPr>
            <a:r>
              <a:rPr lang="en-US" sz="1600" dirty="0"/>
              <a:t>Data-Based Decision Making</a:t>
            </a:r>
          </a:p>
        </p:txBody>
      </p:sp>
      <p:sp>
        <p:nvSpPr>
          <p:cNvPr id="5" name="Rectangle 4"/>
          <p:cNvSpPr/>
          <p:nvPr/>
        </p:nvSpPr>
        <p:spPr>
          <a:xfrm rot="20872086">
            <a:off x="1361992" y="3998607"/>
            <a:ext cx="2861671" cy="830997"/>
          </a:xfrm>
          <a:prstGeom prst="rect">
            <a:avLst/>
          </a:prstGeom>
        </p:spPr>
        <p:txBody>
          <a:bodyPr wrap="square">
            <a:spAutoFit/>
          </a:bodyPr>
          <a:lstStyle/>
          <a:p>
            <a:r>
              <a:rPr lang="en-US" sz="1600" b="1" dirty="0"/>
              <a:t>CT</a:t>
            </a:r>
            <a:r>
              <a:rPr lang="en-US" sz="1600" dirty="0"/>
              <a:t> – utilize </a:t>
            </a:r>
            <a:r>
              <a:rPr lang="en-US" sz="1600" b="1" dirty="0"/>
              <a:t>team processes</a:t>
            </a:r>
            <a:r>
              <a:rPr lang="en-US" sz="1600" dirty="0"/>
              <a:t> to improve teaching &amp; learning.</a:t>
            </a:r>
          </a:p>
        </p:txBody>
      </p:sp>
      <p:sp>
        <p:nvSpPr>
          <p:cNvPr id="6" name="Rectangle 5"/>
          <p:cNvSpPr/>
          <p:nvPr/>
        </p:nvSpPr>
        <p:spPr>
          <a:xfrm rot="20642965">
            <a:off x="4824879" y="3511997"/>
            <a:ext cx="2985543" cy="1077218"/>
          </a:xfrm>
          <a:prstGeom prst="rect">
            <a:avLst/>
          </a:prstGeom>
        </p:spPr>
        <p:txBody>
          <a:bodyPr wrap="square">
            <a:spAutoFit/>
          </a:bodyPr>
          <a:lstStyle/>
          <a:p>
            <a:r>
              <a:rPr lang="en-US" sz="1600" b="1" dirty="0"/>
              <a:t>DBDM</a:t>
            </a:r>
            <a:r>
              <a:rPr lang="en-US" sz="1600" dirty="0"/>
              <a:t> – utilize data for continuous improvement through </a:t>
            </a:r>
            <a:r>
              <a:rPr lang="en-US" sz="1600" b="1" dirty="0"/>
              <a:t>dialogue</a:t>
            </a:r>
            <a:r>
              <a:rPr lang="en-US" sz="1600" dirty="0"/>
              <a:t> about teaching &amp; learning</a:t>
            </a:r>
          </a:p>
        </p:txBody>
      </p:sp>
      <p:sp>
        <p:nvSpPr>
          <p:cNvPr id="7" name="Rectangle 6"/>
          <p:cNvSpPr/>
          <p:nvPr/>
        </p:nvSpPr>
        <p:spPr>
          <a:xfrm rot="20649201">
            <a:off x="4024595" y="2025658"/>
            <a:ext cx="2514213" cy="1077218"/>
          </a:xfrm>
          <a:prstGeom prst="rect">
            <a:avLst/>
          </a:prstGeom>
        </p:spPr>
        <p:txBody>
          <a:bodyPr wrap="square">
            <a:spAutoFit/>
          </a:bodyPr>
          <a:lstStyle/>
          <a:p>
            <a:r>
              <a:rPr lang="en-US" sz="1600" b="1" dirty="0"/>
              <a:t>CFA</a:t>
            </a:r>
            <a:r>
              <a:rPr lang="en-US" sz="1600" dirty="0"/>
              <a:t> – utilize </a:t>
            </a:r>
          </a:p>
          <a:p>
            <a:r>
              <a:rPr lang="en-US" sz="1600" b="1" dirty="0"/>
              <a:t>Quality assessments </a:t>
            </a:r>
          </a:p>
          <a:p>
            <a:r>
              <a:rPr lang="en-US" sz="1600" dirty="0"/>
              <a:t>as feedback to improve teaching &amp; learning.</a:t>
            </a:r>
          </a:p>
        </p:txBody>
      </p:sp>
    </p:spTree>
    <p:extLst>
      <p:ext uri="{BB962C8B-B14F-4D97-AF65-F5344CB8AC3E}">
        <p14:creationId xmlns:p14="http://schemas.microsoft.com/office/powerpoint/2010/main" val="3225456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527" y="1838480"/>
            <a:ext cx="9123868" cy="4386714"/>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Teams</a:t>
            </a:r>
          </a:p>
        </p:txBody>
      </p:sp>
      <p:sp>
        <p:nvSpPr>
          <p:cNvPr id="8" name="TextBox 7"/>
          <p:cNvSpPr txBox="1"/>
          <p:nvPr/>
        </p:nvSpPr>
        <p:spPr>
          <a:xfrm rot="20466897">
            <a:off x="841518" y="2591680"/>
            <a:ext cx="3446092" cy="2339102"/>
          </a:xfrm>
          <a:prstGeom prst="rect">
            <a:avLst/>
          </a:prstGeom>
          <a:noFill/>
        </p:spPr>
        <p:txBody>
          <a:bodyPr wrap="square" rtlCol="0">
            <a:spAutoFit/>
          </a:bodyPr>
          <a:lstStyle/>
          <a:p>
            <a:pPr lvl="0" algn="ctr"/>
            <a:r>
              <a:rPr lang="en-US" sz="3200" dirty="0">
                <a:solidFill>
                  <a:srgbClr val="000000"/>
                </a:solidFill>
                <a:latin typeface="Calibri"/>
                <a:ea typeface="Calibri"/>
                <a:cs typeface="Calibri"/>
                <a:sym typeface="Calibri"/>
              </a:rPr>
              <a:t>Overview and Purpose of Collaborative Teams</a:t>
            </a:r>
          </a:p>
          <a:p>
            <a:endParaRPr lang="en-US" dirty="0"/>
          </a:p>
        </p:txBody>
      </p:sp>
      <p:sp>
        <p:nvSpPr>
          <p:cNvPr id="10" name="TextBox 9"/>
          <p:cNvSpPr txBox="1"/>
          <p:nvPr/>
        </p:nvSpPr>
        <p:spPr>
          <a:xfrm rot="20658617">
            <a:off x="3501516" y="2011098"/>
            <a:ext cx="3124200" cy="1640449"/>
          </a:xfrm>
          <a:prstGeom prst="rect">
            <a:avLst/>
          </a:prstGeom>
          <a:noFill/>
        </p:spPr>
        <p:txBody>
          <a:bodyPr wrap="square" rtlCol="0">
            <a:spAutoFit/>
          </a:bodyPr>
          <a:lstStyle/>
          <a:p>
            <a:pPr lvl="0" algn="ctr">
              <a:lnSpc>
                <a:spcPct val="115000"/>
              </a:lnSpc>
              <a:spcBef>
                <a:spcPts val="0"/>
              </a:spcBef>
              <a:spcAft>
                <a:spcPts val="0"/>
              </a:spcAft>
              <a:buSzPct val="25000"/>
            </a:pPr>
            <a:r>
              <a:rPr lang="en-US" b="1" u="sng" dirty="0">
                <a:latin typeface="Calibri"/>
                <a:ea typeface="Calibri"/>
                <a:cs typeface="Calibri"/>
                <a:sym typeface="Calibri"/>
              </a:rPr>
              <a:t>Foundational Processes</a:t>
            </a:r>
          </a:p>
          <a:p>
            <a:pPr lvl="0" algn="ctr">
              <a:lnSpc>
                <a:spcPct val="115000"/>
              </a:lnSpc>
              <a:spcBef>
                <a:spcPts val="696"/>
              </a:spcBef>
              <a:spcAft>
                <a:spcPts val="0"/>
              </a:spcAft>
              <a:buSzPct val="25000"/>
            </a:pPr>
            <a:r>
              <a:rPr lang="en-US" dirty="0">
                <a:latin typeface="Calibri"/>
                <a:ea typeface="Calibri"/>
                <a:cs typeface="Calibri"/>
                <a:sym typeface="Calibri"/>
              </a:rPr>
              <a:t>Agendas &amp; Minutes</a:t>
            </a:r>
            <a:br>
              <a:rPr lang="en-US" dirty="0">
                <a:latin typeface="Calibri"/>
                <a:ea typeface="Calibri"/>
                <a:cs typeface="Calibri"/>
                <a:sym typeface="Calibri"/>
              </a:rPr>
            </a:br>
            <a:r>
              <a:rPr lang="en-US" dirty="0">
                <a:latin typeface="Calibri"/>
                <a:ea typeface="Calibri"/>
                <a:cs typeface="Calibri"/>
                <a:sym typeface="Calibri"/>
              </a:rPr>
              <a:t>Norms</a:t>
            </a:r>
            <a:br>
              <a:rPr lang="en-US" dirty="0">
                <a:latin typeface="Calibri"/>
                <a:ea typeface="Calibri"/>
                <a:cs typeface="Calibri"/>
                <a:sym typeface="Calibri"/>
              </a:rPr>
            </a:br>
            <a:r>
              <a:rPr lang="en-US" dirty="0">
                <a:latin typeface="Calibri"/>
                <a:ea typeface="Calibri"/>
                <a:cs typeface="Calibri"/>
                <a:sym typeface="Calibri"/>
              </a:rPr>
              <a:t>Roles</a:t>
            </a:r>
          </a:p>
          <a:p>
            <a:endParaRPr lang="en-US" sz="900" dirty="0"/>
          </a:p>
        </p:txBody>
      </p:sp>
      <p:sp>
        <p:nvSpPr>
          <p:cNvPr id="11" name="TextBox 10"/>
          <p:cNvSpPr txBox="1"/>
          <p:nvPr/>
        </p:nvSpPr>
        <p:spPr>
          <a:xfrm rot="20684629">
            <a:off x="4234099" y="3330086"/>
            <a:ext cx="3124200" cy="1864613"/>
          </a:xfrm>
          <a:prstGeom prst="rect">
            <a:avLst/>
          </a:prstGeom>
          <a:noFill/>
        </p:spPr>
        <p:txBody>
          <a:bodyPr wrap="square" rtlCol="0">
            <a:spAutoFit/>
          </a:bodyPr>
          <a:lstStyle/>
          <a:p>
            <a:pPr lvl="0" algn="ctr">
              <a:lnSpc>
                <a:spcPct val="115000"/>
              </a:lnSpc>
              <a:spcBef>
                <a:spcPts val="0"/>
              </a:spcBef>
              <a:spcAft>
                <a:spcPts val="0"/>
              </a:spcAft>
              <a:buSzPct val="25000"/>
            </a:pPr>
            <a:r>
              <a:rPr lang="en-US" b="1" u="sng" dirty="0">
                <a:solidFill>
                  <a:srgbClr val="000000"/>
                </a:solidFill>
                <a:latin typeface="Calibri"/>
                <a:ea typeface="Calibri"/>
                <a:cs typeface="Calibri"/>
                <a:sym typeface="Calibri"/>
              </a:rPr>
              <a:t>Advanced Collaborative Processes</a:t>
            </a:r>
          </a:p>
          <a:p>
            <a:pPr lvl="0">
              <a:lnSpc>
                <a:spcPct val="115000"/>
              </a:lnSpc>
              <a:spcBef>
                <a:spcPts val="0"/>
              </a:spcBef>
              <a:spcAft>
                <a:spcPts val="0"/>
              </a:spcAft>
              <a:buSzPct val="25000"/>
            </a:pPr>
            <a:r>
              <a:rPr lang="en-US" dirty="0">
                <a:solidFill>
                  <a:srgbClr val="000000"/>
                </a:solidFill>
                <a:latin typeface="Calibri"/>
                <a:ea typeface="Calibri"/>
                <a:cs typeface="Calibri"/>
                <a:sym typeface="Calibri"/>
              </a:rPr>
              <a:t>            Consensus </a:t>
            </a:r>
          </a:p>
          <a:p>
            <a:pPr lvl="0" algn="ctr">
              <a:lnSpc>
                <a:spcPct val="115000"/>
              </a:lnSpc>
              <a:spcBef>
                <a:spcPts val="696"/>
              </a:spcBef>
              <a:spcAft>
                <a:spcPts val="0"/>
              </a:spcAft>
              <a:buSzPct val="25000"/>
            </a:pPr>
            <a:r>
              <a:rPr lang="en-US" dirty="0">
                <a:latin typeface="Calibri"/>
                <a:ea typeface="Calibri"/>
                <a:cs typeface="Calibri"/>
                <a:sym typeface="Calibri"/>
              </a:rPr>
              <a:t>             Collaborative Skills</a:t>
            </a:r>
          </a:p>
          <a:p>
            <a:pPr lvl="0" algn="ctr">
              <a:lnSpc>
                <a:spcPct val="115000"/>
              </a:lnSpc>
              <a:spcBef>
                <a:spcPts val="696"/>
              </a:spcBef>
              <a:spcAft>
                <a:spcPts val="0"/>
              </a:spcAft>
              <a:buSzPct val="25000"/>
            </a:pPr>
            <a:r>
              <a:rPr lang="en-US" dirty="0">
                <a:solidFill>
                  <a:srgbClr val="000000"/>
                </a:solidFill>
                <a:latin typeface="Calibri"/>
                <a:ea typeface="Calibri"/>
                <a:cs typeface="Calibri"/>
                <a:sym typeface="Calibri"/>
              </a:rPr>
              <a:t>                           Protocols </a:t>
            </a:r>
          </a:p>
        </p:txBody>
      </p:sp>
    </p:spTree>
    <p:extLst>
      <p:ext uri="{BB962C8B-B14F-4D97-AF65-F5344CB8AC3E}">
        <p14:creationId xmlns:p14="http://schemas.microsoft.com/office/powerpoint/2010/main" val="108812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527" y="1838480"/>
            <a:ext cx="9123868" cy="4386714"/>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Teams</a:t>
            </a:r>
          </a:p>
        </p:txBody>
      </p:sp>
      <p:sp>
        <p:nvSpPr>
          <p:cNvPr id="8" name="TextBox 7"/>
          <p:cNvSpPr txBox="1"/>
          <p:nvPr/>
        </p:nvSpPr>
        <p:spPr>
          <a:xfrm rot="20794053">
            <a:off x="841518" y="2591682"/>
            <a:ext cx="3446092" cy="2339102"/>
          </a:xfrm>
          <a:prstGeom prst="rect">
            <a:avLst/>
          </a:prstGeom>
          <a:noFill/>
        </p:spPr>
        <p:txBody>
          <a:bodyPr wrap="square" rtlCol="0">
            <a:spAutoFit/>
          </a:bodyPr>
          <a:lstStyle/>
          <a:p>
            <a:pPr lvl="0" algn="ctr"/>
            <a:r>
              <a:rPr lang="en-US" sz="3200" b="1" u="sng" dirty="0">
                <a:solidFill>
                  <a:srgbClr val="000000"/>
                </a:solidFill>
                <a:latin typeface="Calibri"/>
                <a:ea typeface="Calibri"/>
                <a:cs typeface="Calibri"/>
                <a:sym typeface="Calibri"/>
              </a:rPr>
              <a:t>Overview and Purpose of Collaborative Teams</a:t>
            </a:r>
            <a:endParaRPr lang="en-US" sz="3200" dirty="0">
              <a:solidFill>
                <a:srgbClr val="000000"/>
              </a:solidFill>
              <a:latin typeface="Calibri"/>
              <a:ea typeface="Calibri"/>
              <a:cs typeface="Calibri"/>
              <a:sym typeface="Calibri"/>
            </a:endParaRPr>
          </a:p>
          <a:p>
            <a:endParaRPr lang="en-US" dirty="0"/>
          </a:p>
        </p:txBody>
      </p:sp>
      <p:sp>
        <p:nvSpPr>
          <p:cNvPr id="10" name="TextBox 9"/>
          <p:cNvSpPr txBox="1"/>
          <p:nvPr/>
        </p:nvSpPr>
        <p:spPr>
          <a:xfrm rot="20585353">
            <a:off x="3646602" y="1960692"/>
            <a:ext cx="3124200" cy="2302682"/>
          </a:xfrm>
          <a:prstGeom prst="rect">
            <a:avLst/>
          </a:prstGeom>
          <a:noFill/>
        </p:spPr>
        <p:txBody>
          <a:bodyPr wrap="square" rtlCol="0">
            <a:spAutoFit/>
          </a:bodyPr>
          <a:lstStyle/>
          <a:p>
            <a:pPr lvl="0">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Overview and Purpose of</a:t>
            </a:r>
          </a:p>
          <a:p>
            <a:pPr>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Collaborative Teams</a:t>
            </a:r>
          </a:p>
          <a:p>
            <a:pPr lvl="0">
              <a:lnSpc>
                <a:spcPct val="115000"/>
              </a:lnSpc>
              <a:spcBef>
                <a:spcPts val="0"/>
              </a:spcBef>
              <a:spcAft>
                <a:spcPts val="0"/>
              </a:spcAft>
              <a:buSzPct val="25000"/>
              <a:tabLst>
                <a:tab pos="117475" algn="l"/>
              </a:tabLst>
            </a:pPr>
            <a:endParaRPr lang="en-US" sz="1600" b="1" u="sng" dirty="0">
              <a:latin typeface="Calibri"/>
              <a:ea typeface="Calibri"/>
              <a:cs typeface="Calibri"/>
              <a:sym typeface="Calibri"/>
            </a:endParaRPr>
          </a:p>
          <a:p>
            <a:pPr lvl="0" algn="ctr">
              <a:lnSpc>
                <a:spcPct val="115000"/>
              </a:lnSpc>
              <a:spcBef>
                <a:spcPts val="0"/>
              </a:spcBef>
              <a:spcAft>
                <a:spcPts val="0"/>
              </a:spcAft>
              <a:buSzPct val="25000"/>
            </a:pPr>
            <a:r>
              <a:rPr lang="en-US" sz="1600" b="1" u="sng" dirty="0">
                <a:latin typeface="Calibri"/>
                <a:ea typeface="Calibri"/>
                <a:cs typeface="Calibri"/>
                <a:sym typeface="Calibri"/>
              </a:rPr>
              <a:t>Foundational Processes</a:t>
            </a:r>
          </a:p>
          <a:p>
            <a:pPr lvl="0" algn="ctr">
              <a:lnSpc>
                <a:spcPct val="115000"/>
              </a:lnSpc>
              <a:spcBef>
                <a:spcPts val="696"/>
              </a:spcBef>
              <a:spcAft>
                <a:spcPts val="0"/>
              </a:spcAft>
              <a:buSzPct val="25000"/>
            </a:pPr>
            <a:r>
              <a:rPr lang="en-US" sz="1600" dirty="0">
                <a:latin typeface="Calibri"/>
                <a:ea typeface="Calibri"/>
                <a:cs typeface="Calibri"/>
                <a:sym typeface="Calibri"/>
              </a:rPr>
              <a:t>Agendas &amp; Minutes</a:t>
            </a:r>
            <a:br>
              <a:rPr lang="en-US" sz="1600" dirty="0">
                <a:latin typeface="Calibri"/>
                <a:ea typeface="Calibri"/>
                <a:cs typeface="Calibri"/>
                <a:sym typeface="Calibri"/>
              </a:rPr>
            </a:br>
            <a:r>
              <a:rPr lang="en-US" sz="1600" dirty="0">
                <a:latin typeface="Calibri"/>
                <a:ea typeface="Calibri"/>
                <a:cs typeface="Calibri"/>
                <a:sym typeface="Calibri"/>
              </a:rPr>
              <a:t>               Norms</a:t>
            </a:r>
            <a:br>
              <a:rPr lang="en-US" sz="1600" dirty="0">
                <a:latin typeface="Calibri"/>
                <a:ea typeface="Calibri"/>
                <a:cs typeface="Calibri"/>
                <a:sym typeface="Calibri"/>
              </a:rPr>
            </a:br>
            <a:r>
              <a:rPr lang="en-US" sz="1600" dirty="0">
                <a:latin typeface="Calibri"/>
                <a:ea typeface="Calibri"/>
                <a:cs typeface="Calibri"/>
                <a:sym typeface="Calibri"/>
              </a:rPr>
              <a:t>                              Roles</a:t>
            </a:r>
          </a:p>
          <a:p>
            <a:endParaRPr lang="en-US" sz="900" dirty="0"/>
          </a:p>
        </p:txBody>
      </p:sp>
      <p:sp>
        <p:nvSpPr>
          <p:cNvPr id="11" name="TextBox 10"/>
          <p:cNvSpPr txBox="1"/>
          <p:nvPr/>
        </p:nvSpPr>
        <p:spPr>
          <a:xfrm rot="20535995">
            <a:off x="4560313" y="3875602"/>
            <a:ext cx="3124200" cy="1324465"/>
          </a:xfrm>
          <a:prstGeom prst="rect">
            <a:avLst/>
          </a:prstGeom>
          <a:noFill/>
        </p:spPr>
        <p:txBody>
          <a:bodyPr wrap="square" rtlCol="0">
            <a:spAutoFit/>
          </a:bodyPr>
          <a:lstStyle/>
          <a:p>
            <a:pPr lvl="0" algn="ctr">
              <a:lnSpc>
                <a:spcPct val="115000"/>
              </a:lnSpc>
              <a:spcBef>
                <a:spcPts val="0"/>
              </a:spcBef>
              <a:spcAft>
                <a:spcPts val="0"/>
              </a:spcAft>
              <a:buSzPct val="25000"/>
            </a:pPr>
            <a:r>
              <a:rPr lang="en-US" sz="1600" b="1" u="sng" dirty="0">
                <a:solidFill>
                  <a:srgbClr val="000000"/>
                </a:solidFill>
                <a:latin typeface="Calibri"/>
                <a:ea typeface="Calibri"/>
                <a:cs typeface="Calibri"/>
                <a:sym typeface="Calibri"/>
              </a:rPr>
              <a:t>Advanced Collaborative Processes</a:t>
            </a:r>
          </a:p>
          <a:p>
            <a:pPr lvl="0">
              <a:spcBef>
                <a:spcPts val="0"/>
              </a:spcBef>
              <a:spcAft>
                <a:spcPts val="0"/>
              </a:spcAft>
              <a:buSzPct val="25000"/>
            </a:pPr>
            <a:r>
              <a:rPr lang="en-US" sz="1600" dirty="0">
                <a:solidFill>
                  <a:srgbClr val="000000"/>
                </a:solidFill>
                <a:latin typeface="Calibri"/>
                <a:ea typeface="Calibri"/>
                <a:cs typeface="Calibri"/>
                <a:sym typeface="Calibri"/>
              </a:rPr>
              <a:t>            Consensus </a:t>
            </a:r>
          </a:p>
          <a:p>
            <a:pPr lvl="0" algn="ctr">
              <a:spcBef>
                <a:spcPts val="696"/>
              </a:spcBef>
              <a:spcAft>
                <a:spcPts val="0"/>
              </a:spcAft>
              <a:buSzPct val="25000"/>
            </a:pPr>
            <a:r>
              <a:rPr lang="en-US" sz="1600" dirty="0">
                <a:latin typeface="Calibri"/>
                <a:ea typeface="Calibri"/>
                <a:cs typeface="Calibri"/>
                <a:sym typeface="Calibri"/>
              </a:rPr>
              <a:t>             Collaborative Skills</a:t>
            </a:r>
          </a:p>
          <a:p>
            <a:pPr lvl="0" algn="ctr">
              <a:spcBef>
                <a:spcPts val="696"/>
              </a:spcBef>
              <a:spcAft>
                <a:spcPts val="0"/>
              </a:spcAft>
              <a:buSzPct val="25000"/>
            </a:pPr>
            <a:r>
              <a:rPr lang="en-US" sz="1600" dirty="0">
                <a:solidFill>
                  <a:srgbClr val="000000"/>
                </a:solidFill>
                <a:latin typeface="Calibri"/>
                <a:ea typeface="Calibri"/>
                <a:cs typeface="Calibri"/>
                <a:sym typeface="Calibri"/>
              </a:rPr>
              <a:t>                           Protocols</a:t>
            </a:r>
            <a:r>
              <a:rPr lang="en-US" dirty="0">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143737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D72D51-6A1A-C22A-8B91-5ADE9143B26A}"/>
              </a:ext>
            </a:extLst>
          </p:cNvPr>
          <p:cNvPicPr>
            <a:picLocks noChangeAspect="1"/>
          </p:cNvPicPr>
          <p:nvPr/>
        </p:nvPicPr>
        <p:blipFill>
          <a:blip r:embed="rId3"/>
          <a:stretch>
            <a:fillRect/>
          </a:stretch>
        </p:blipFill>
        <p:spPr>
          <a:xfrm>
            <a:off x="2240074" y="733793"/>
            <a:ext cx="4141271" cy="5226094"/>
          </a:xfrm>
          <a:prstGeom prst="rect">
            <a:avLst/>
          </a:prstGeom>
        </p:spPr>
      </p:pic>
    </p:spTree>
    <p:extLst>
      <p:ext uri="{BB962C8B-B14F-4D97-AF65-F5344CB8AC3E}">
        <p14:creationId xmlns:p14="http://schemas.microsoft.com/office/powerpoint/2010/main" val="1591138697"/>
      </p:ext>
    </p:extLst>
  </p:cSld>
  <p:clrMapOvr>
    <a:masterClrMapping/>
  </p:clrMapOvr>
</p:sld>
</file>

<file path=ppt/theme/theme1.xml><?xml version="1.0" encoding="utf-8"?>
<a:theme xmlns:a="http://schemas.openxmlformats.org/drawingml/2006/main" name="SPDG PPT">
  <a:themeElements>
    <a:clrScheme name="Custom 3">
      <a:dk1>
        <a:sysClr val="windowText" lastClr="000000"/>
      </a:dk1>
      <a:lt1>
        <a:sysClr val="window" lastClr="FFFFFF"/>
      </a:lt1>
      <a:dk2>
        <a:srgbClr val="0D4170"/>
      </a:dk2>
      <a:lt2>
        <a:srgbClr val="0D4170"/>
      </a:lt2>
      <a:accent1>
        <a:srgbClr val="5CA3D8"/>
      </a:accent1>
      <a:accent2>
        <a:srgbClr val="0D4170"/>
      </a:accent2>
      <a:accent3>
        <a:srgbClr val="95261F"/>
      </a:accent3>
      <a:accent4>
        <a:srgbClr val="1C75BB"/>
      </a:accent4>
      <a:accent5>
        <a:srgbClr val="0D4170"/>
      </a:accent5>
      <a:accent6>
        <a:srgbClr val="439539"/>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DG PPT" id="{573069FC-69BE-4564-9CD3-641FAB1871C7}" vid="{74FB9632-70DD-4BFE-93CD-96E552E7592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1948</TotalTime>
  <Words>6917</Words>
  <Application>Microsoft Office PowerPoint</Application>
  <PresentationFormat>On-screen Show (4:3)</PresentationFormat>
  <Paragraphs>482</Paragraphs>
  <Slides>39</Slides>
  <Notes>39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Wingdings</vt:lpstr>
      <vt:lpstr>Tw Cen MT</vt:lpstr>
      <vt:lpstr>Noto Sans Symbols</vt:lpstr>
      <vt:lpstr>Calibri</vt:lpstr>
      <vt:lpstr>Questrial</vt:lpstr>
      <vt:lpstr>Symbol</vt:lpstr>
      <vt:lpstr>Arial Narrow</vt:lpstr>
      <vt:lpstr>SPDG PPT</vt:lpstr>
      <vt:lpstr>Collaborative Teams</vt:lpstr>
      <vt:lpstr>PowerPoint Presentation</vt:lpstr>
      <vt:lpstr>PowerPoint Presentation</vt:lpstr>
      <vt:lpstr>Hidden Slide</vt:lpstr>
      <vt:lpstr>PowerPoint Presentation</vt:lpstr>
      <vt:lpstr>PowerPoint Presentation</vt:lpstr>
      <vt:lpstr>PowerPoint Presentation</vt:lpstr>
      <vt:lpstr>PowerPoint Presentation</vt:lpstr>
      <vt:lpstr>PowerPoint Presentation</vt:lpstr>
      <vt:lpstr>Missouri Teacher and Leader Standards</vt:lpstr>
      <vt:lpstr>Objectives for the Training</vt:lpstr>
      <vt:lpstr>Essential Questions</vt:lpstr>
      <vt:lpstr>Team Norms  </vt:lpstr>
      <vt:lpstr>Effective Collaborative Cultures</vt:lpstr>
      <vt:lpstr>Reflection Questions</vt:lpstr>
      <vt:lpstr>Collaborative Teaming</vt:lpstr>
      <vt:lpstr>Why Collaborative Skills? </vt:lpstr>
      <vt:lpstr>Why Collaborate?</vt:lpstr>
      <vt:lpstr>Collaborative Teams  Learning Objectives</vt:lpstr>
      <vt:lpstr>Learning Objectives (cont.)</vt:lpstr>
      <vt:lpstr>Learning Objectives (cont.)</vt:lpstr>
      <vt:lpstr>What Makes an Effective Team?</vt:lpstr>
      <vt:lpstr>School Leader Support</vt:lpstr>
      <vt:lpstr> The WHY –  Metaphors for Collaboration  </vt:lpstr>
      <vt:lpstr>The WHAT – </vt:lpstr>
      <vt:lpstr>The HOW – A Closer Look at Team Processes</vt:lpstr>
      <vt:lpstr>Agendas</vt:lpstr>
      <vt:lpstr>Minutes and Communication</vt:lpstr>
      <vt:lpstr>Minutes and Communication</vt:lpstr>
      <vt:lpstr>Norms are…</vt:lpstr>
      <vt:lpstr>Roles</vt:lpstr>
      <vt:lpstr>Results of Pre-Assessment</vt:lpstr>
      <vt:lpstr>Now You Know…</vt:lpstr>
      <vt:lpstr>Practice Profile</vt:lpstr>
      <vt:lpstr>Next Steps:  Action=Results</vt:lpstr>
      <vt:lpstr>Next Steps</vt:lpstr>
      <vt:lpstr>Implementation Fidelity</vt:lpstr>
      <vt:lpstr>In Summary: Implementation of  Collaborative Teams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Teams</dc:title>
  <dc:creator>Lindsay, Stefanie</dc:creator>
  <cp:lastModifiedBy>cherylawrinkle@gmail.com</cp:lastModifiedBy>
  <cp:revision>62</cp:revision>
  <dcterms:modified xsi:type="dcterms:W3CDTF">2022-08-31T18:09:46Z</dcterms:modified>
</cp:coreProperties>
</file>