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3"/>
  </p:notesMasterIdLst>
  <p:sldIdLst>
    <p:sldId id="256" r:id="rId2"/>
    <p:sldId id="296" r:id="rId3"/>
    <p:sldId id="297" r:id="rId4"/>
    <p:sldId id="281" r:id="rId5"/>
    <p:sldId id="302" r:id="rId6"/>
    <p:sldId id="308" r:id="rId7"/>
    <p:sldId id="306" r:id="rId8"/>
    <p:sldId id="309" r:id="rId9"/>
    <p:sldId id="259" r:id="rId10"/>
    <p:sldId id="260" r:id="rId11"/>
    <p:sldId id="261" r:id="rId12"/>
    <p:sldId id="262" r:id="rId13"/>
    <p:sldId id="263" r:id="rId14"/>
    <p:sldId id="264" r:id="rId15"/>
    <p:sldId id="265" r:id="rId16"/>
    <p:sldId id="266" r:id="rId17"/>
    <p:sldId id="267" r:id="rId18"/>
    <p:sldId id="268" r:id="rId19"/>
    <p:sldId id="269" r:id="rId20"/>
    <p:sldId id="271" r:id="rId21"/>
    <p:sldId id="272" r:id="rId22"/>
    <p:sldId id="273" r:id="rId23"/>
    <p:sldId id="274" r:id="rId24"/>
    <p:sldId id="285" r:id="rId25"/>
    <p:sldId id="275" r:id="rId26"/>
    <p:sldId id="280" r:id="rId27"/>
    <p:sldId id="299" r:id="rId28"/>
    <p:sldId id="300" r:id="rId29"/>
    <p:sldId id="278" r:id="rId30"/>
    <p:sldId id="303" r:id="rId31"/>
    <p:sldId id="290" r:id="rId32"/>
  </p:sldIdLst>
  <p:sldSz cx="9144000" cy="6858000" type="screen4x3"/>
  <p:notesSz cx="7102475" cy="9388475"/>
  <p:embeddedFontLst>
    <p:embeddedFont>
      <p:font typeface="Arial Narrow" panose="020B0606020202030204" pitchFamily="34" charset="0"/>
      <p:regular r:id="rId34"/>
      <p:bold r:id="rId35"/>
      <p:italic r:id="rId36"/>
      <p:boldItalic r:id="rId37"/>
    </p:embeddedFont>
    <p:embeddedFont>
      <p:font typeface="Calibri" panose="020F0502020204030204" pitchFamily="34" charset="0"/>
      <p:regular r:id="rId38"/>
      <p:bold r:id="rId39"/>
      <p:italic r:id="rId40"/>
      <p:boldItalic r:id="rId41"/>
    </p:embeddedFont>
    <p:embeddedFont>
      <p:font typeface="Questrial" pitchFamily="2" charset="0"/>
      <p:regular r:id="rId42"/>
    </p:embeddedFont>
    <p:embeddedFont>
      <p:font typeface="Tw Cen MT" panose="020B0602020104020603" pitchFamily="34" charset="0"/>
      <p:regular r:id="rId43"/>
      <p:bold r:id="rId44"/>
      <p:italic r:id="rId45"/>
      <p:boldItalic r:id="rId46"/>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67245" autoAdjust="0"/>
  </p:normalViewPr>
  <p:slideViewPr>
    <p:cSldViewPr snapToGrid="0" snapToObjects="1">
      <p:cViewPr>
        <p:scale>
          <a:sx n="33" d="100"/>
          <a:sy n="33" d="100"/>
        </p:scale>
        <p:origin x="1436" y="2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77739" cy="469423"/>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4023092" y="0"/>
            <a:ext cx="3077739" cy="469423"/>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204912" y="704850"/>
            <a:ext cx="4692649"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10247" y="4459526"/>
            <a:ext cx="5681980" cy="4224813"/>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917421"/>
            <a:ext cx="3077739" cy="469423"/>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799372"/>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nordoniaplcresources.weebly.com/"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www.livebinders.com/play/play?id=1398686"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82" name="Shape 82"/>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To Know: </a:t>
            </a:r>
            <a:r>
              <a:rPr lang="en-US" sz="1200" b="0" i="0" u="none" strike="noStrike" cap="none">
                <a:solidFill>
                  <a:schemeClr val="dk1"/>
                </a:solidFill>
                <a:latin typeface="Calibri"/>
                <a:ea typeface="Calibri"/>
                <a:cs typeface="Calibri"/>
                <a:sym typeface="Calibri"/>
              </a:rPr>
              <a:t>If participants are engaged in this work, they do so because data indicates they should. Participants will have a basic understanding of agendas from the overview presentation, and will have a reason to engage in this training. In some cases, teams may not have been meeting collaboratively, agendas may not have been used, or used effectively. Either participants and/or consultants will determine a need for this training.</a:t>
            </a:r>
          </a:p>
          <a:p>
            <a:pPr marL="0" marR="0" lvl="0" indent="0" algn="l" rtl="0">
              <a:spcBef>
                <a:spcPts val="0"/>
              </a:spcBef>
              <a:buSzPct val="25000"/>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To Do:  </a:t>
            </a:r>
            <a:r>
              <a:rPr lang="en-US" sz="1200" b="0" i="0" u="none" strike="noStrike" cap="none">
                <a:solidFill>
                  <a:schemeClr val="dk1"/>
                </a:solidFill>
                <a:latin typeface="Calibri"/>
                <a:ea typeface="Calibri"/>
                <a:cs typeface="Calibri"/>
                <a:sym typeface="Calibri"/>
              </a:rPr>
              <a:t>IF participants are currently meeting, have them bring an agenda from their past meetings to use as a reference point throughout the training.</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 simple meeting agenda, distributed in advance, is perhaps the most important tool in ensuring a successful productive meeting, even when the meeting is between only you and one other person.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83" name="Shape 83"/>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0" name="Shape 120"/>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To Say:  </a:t>
            </a:r>
            <a:r>
              <a:rPr lang="en-US" sz="1200" b="0" i="0" u="none" strike="noStrike" cap="none" dirty="0">
                <a:solidFill>
                  <a:schemeClr val="dk1"/>
                </a:solidFill>
                <a:latin typeface="Calibri"/>
                <a:ea typeface="Calibri"/>
                <a:cs typeface="Calibri"/>
                <a:sym typeface="Calibri"/>
              </a:rPr>
              <a:t>It is recommended that all teams in a single building use the same agenda template, to facilitate participation in multiple or changing groups by educators, and to enable easier communication of minutes to all stakeholders.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	</a:t>
            </a:r>
          </a:p>
        </p:txBody>
      </p:sp>
      <p:sp>
        <p:nvSpPr>
          <p:cNvPr id="121" name="Shape 121"/>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28" name="Shape 128"/>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lnSpc>
                <a:spcPct val="90000"/>
              </a:lnSpc>
              <a:spcBef>
                <a:spcPts val="0"/>
              </a:spcBef>
              <a:spcAft>
                <a:spcPts val="0"/>
              </a:spcAft>
              <a:buSzPct val="25000"/>
              <a:buNone/>
            </a:pPr>
            <a:r>
              <a:rPr lang="en-US" sz="1200" b="0" i="0" u="none" strike="noStrike" cap="none">
                <a:solidFill>
                  <a:srgbClr val="FF0000"/>
                </a:solidFill>
                <a:latin typeface="Calibri"/>
                <a:ea typeface="Calibri"/>
                <a:cs typeface="Calibri"/>
                <a:sym typeface="Calibri"/>
              </a:rPr>
              <a:t>Meetings, regardless of size or length, are more effective when meeting norms are established, practiced and monitored.  These are the most common norms (read the list – paraphrasing the intent of the norm – especially noting the use of electronics indicating that if folks need to respond to calls immediately, please step out of the room; otherwise, there will be a break for checking messages/emails later).  We need to be clear about our expectations in large groups and in small groups, so today, for the sake of time, these will be the norms we will follow today.”</a:t>
            </a:r>
          </a:p>
          <a:p>
            <a:pPr marL="0" marR="0" lvl="0" indent="0" algn="l" rtl="0">
              <a:lnSpc>
                <a:spcPct val="90000"/>
              </a:lnSpc>
              <a:spcBef>
                <a:spcPts val="0"/>
              </a:spcBef>
              <a:spcAft>
                <a:spcPts val="0"/>
              </a:spcAft>
              <a:buSzPct val="25000"/>
              <a:buNone/>
            </a:pPr>
            <a:endParaRPr sz="1200" b="0" i="0" u="none" strike="noStrike" cap="none">
              <a:solidFill>
                <a:srgbClr val="FF0000"/>
              </a:solidFill>
              <a:latin typeface="Calibri"/>
              <a:ea typeface="Calibri"/>
              <a:cs typeface="Calibri"/>
              <a:sym typeface="Calibri"/>
            </a:endParaRPr>
          </a:p>
          <a:p>
            <a:pPr marL="0" marR="0" lvl="0" indent="0" algn="l" rtl="0">
              <a:lnSpc>
                <a:spcPct val="90000"/>
              </a:lnSpc>
              <a:spcBef>
                <a:spcPts val="0"/>
              </a:spcBef>
              <a:spcAft>
                <a:spcPts val="0"/>
              </a:spcAft>
              <a:buSzPct val="25000"/>
              <a:buNone/>
            </a:pPr>
            <a:r>
              <a:rPr lang="en-US" sz="1200" b="0" i="0" u="none" strike="noStrike" cap="none">
                <a:solidFill>
                  <a:srgbClr val="FF0000"/>
                </a:solidFill>
                <a:latin typeface="Calibri"/>
                <a:ea typeface="Calibri"/>
                <a:cs typeface="Calibri"/>
                <a:sym typeface="Calibri"/>
              </a:rPr>
              <a:t>In your Collaborative Data Teams, you may choose to use this list or create your own to better meet your needs.  Sometimes schools create school-wide norms so that whenever small or larger groups in the school meet, the norms are the same.  The point is – norms are an important part of effective teams WHEN they are honored and monitored.  Creating table tents used at every meeting, or norm posters in every meeting room, or included on each agenda are ways to remind teams of the meeting norm.</a:t>
            </a:r>
          </a:p>
          <a:p>
            <a:pPr marL="0" marR="0" lvl="0" indent="0" algn="l" rtl="0">
              <a:lnSpc>
                <a:spcPct val="90000"/>
              </a:lnSpc>
              <a:spcBef>
                <a:spcPts val="0"/>
              </a:spcBef>
              <a:spcAft>
                <a:spcPts val="0"/>
              </a:spcAft>
              <a:buSzPct val="25000"/>
              <a:buNone/>
            </a:pPr>
            <a:endParaRPr sz="1200" b="0" i="0" u="none" strike="noStrike" cap="none">
              <a:solidFill>
                <a:srgbClr val="FF0000"/>
              </a:solidFill>
              <a:latin typeface="Calibri"/>
              <a:ea typeface="Calibri"/>
              <a:cs typeface="Calibri"/>
              <a:sym typeface="Calibri"/>
            </a:endParaRPr>
          </a:p>
          <a:p>
            <a:pPr marL="0" marR="0" lvl="0" indent="0" algn="l" rtl="0">
              <a:lnSpc>
                <a:spcPct val="90000"/>
              </a:lnSpc>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Table discussion:  Some schools have already established meeting norms.  If you have meeting norms, are they working?  Of these or your own norms, which one do you feel is the most important?  Which of your norms or these listed above is the hardest one to maintain/monitor?  What prompts do you use when norms in your meetings are violated?  (Give the example of using a picture of Norm Peterson to hold up when a norm is not being respected.) </a:t>
            </a:r>
          </a:p>
          <a:p>
            <a:pPr marL="0" marR="0" lvl="0" indent="0" algn="l" rtl="0">
              <a:lnSpc>
                <a:spcPct val="90000"/>
              </a:lnSpc>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SzPct val="25000"/>
              <a:buNone/>
            </a:pPr>
            <a:r>
              <a:rPr lang="en-US" sz="1200" b="0" i="0" u="none" strike="noStrike" cap="none">
                <a:solidFill>
                  <a:srgbClr val="FF0000"/>
                </a:solidFill>
                <a:latin typeface="Calibri"/>
                <a:ea typeface="Calibri"/>
                <a:cs typeface="Calibri"/>
                <a:sym typeface="Calibri"/>
              </a:rPr>
              <a:t>Big Idea:  If a team is not functioning effectively – the first step is to revisit the meeting norms. Are team members following the norms? If not, how can you get back on track?</a:t>
            </a:r>
          </a:p>
          <a:p>
            <a:pPr marL="0" marR="0" lvl="0" indent="0" algn="l" rtl="0">
              <a:lnSpc>
                <a:spcPct val="90000"/>
              </a:lnSpc>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29" name="Shape 129"/>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5" name="Shape 135"/>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To Say:  </a:t>
            </a:r>
            <a:r>
              <a:rPr lang="en-US" sz="1200" b="0" i="0" u="none" strike="noStrike" cap="none">
                <a:solidFill>
                  <a:schemeClr val="dk1"/>
                </a:solidFill>
                <a:latin typeface="Calibri"/>
                <a:ea typeface="Calibri"/>
                <a:cs typeface="Calibri"/>
                <a:sym typeface="Calibri"/>
              </a:rPr>
              <a:t>Think of your most recent collaborative meeting. Now consider these points: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-What was the level of preparation?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-How did it impact the meeting?</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 Was there an agenda?</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 If so, was it effective?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Agendas are about preparation on the part of the facilitator/leader and the members. Turn to someone close by and reflect on the current practices of meetings in your building.  Could they be more effective? Do you feel adequate preparation is being made for these meetings?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6" name="Shape 136"/>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710247" y="4459526"/>
            <a:ext cx="5681980" cy="4224813"/>
          </a:xfrm>
          <a:prstGeom prst="rect">
            <a:avLst/>
          </a:prstGeom>
        </p:spPr>
        <p:txBody>
          <a:bodyPr lIns="91425" tIns="91425" rIns="91425" bIns="91425" anchor="t" anchorCtr="0">
            <a:noAutofit/>
          </a:bodyPr>
          <a:lstStyle/>
          <a:p>
            <a:pPr lvl="0">
              <a:spcBef>
                <a:spcPts val="0"/>
              </a:spcBef>
              <a:buNone/>
            </a:pPr>
            <a:endParaRPr/>
          </a:p>
        </p:txBody>
      </p:sp>
      <p:sp>
        <p:nvSpPr>
          <p:cNvPr id="141" name="Shape 141"/>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7" name="Shape 147"/>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To Say:  </a:t>
            </a:r>
            <a:r>
              <a:rPr lang="en-US" sz="1200" b="0" i="0" u="none" strike="noStrike" cap="none">
                <a:solidFill>
                  <a:schemeClr val="dk1"/>
                </a:solidFill>
                <a:latin typeface="Calibri"/>
                <a:ea typeface="Calibri"/>
                <a:cs typeface="Calibri"/>
                <a:sym typeface="Calibri"/>
              </a:rPr>
              <a:t>Why the topic is important:</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a)Meeting agendas let the participants know that there’s a legitimate business purpose for meeting, with specific issues to be discussed and outcomes to be achieved.  It conveys your interest in getting down to business and not wasting time.</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b) Agendas let attendees know what issues are going to be discussed, and keep them from placing other issues on the table.  They also eliminate guesswork as to whether or not a particular issue is going to be discussed.</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c) Meeting agendas can focus participants in ways that verbal guidance cannot.  Participants have a written reminder of what needs to be accomplished during the meeting, allowing them to help drive each discussion toward conclusion.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d) Following the agenda items will help keep meeting on track and avoid missing important discussions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48" name="Shape 148"/>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lnSpc>
                <a:spcPct val="90000"/>
              </a:lnSpc>
              <a:spcBef>
                <a:spcPts val="0"/>
              </a:spcBef>
              <a:buSzPct val="25000"/>
              <a:buNone/>
            </a:pPr>
            <a:r>
              <a:rPr lang="en-US" sz="1200" b="1" i="0" u="none" strike="noStrike" cap="none" dirty="0">
                <a:solidFill>
                  <a:schemeClr val="dk1"/>
                </a:solidFill>
                <a:latin typeface="Calibri"/>
                <a:ea typeface="Calibri"/>
                <a:cs typeface="Calibri"/>
                <a:sym typeface="Calibri"/>
              </a:rPr>
              <a:t>To Say: </a:t>
            </a:r>
            <a:r>
              <a:rPr lang="en-US" sz="1200" b="0" i="0" u="none" strike="noStrike" cap="none" dirty="0">
                <a:solidFill>
                  <a:schemeClr val="dk1"/>
                </a:solidFill>
                <a:latin typeface="Calibri"/>
                <a:ea typeface="Calibri"/>
                <a:cs typeface="Calibri"/>
                <a:sym typeface="Calibri"/>
              </a:rPr>
              <a:t> Why are each of these items important?</a:t>
            </a:r>
          </a:p>
          <a:p>
            <a:pPr marL="0" marR="0" lvl="0" indent="0" algn="l" rtl="0">
              <a:lnSpc>
                <a:spcPct val="90000"/>
              </a:lnSpc>
              <a:spcBef>
                <a:spcPts val="0"/>
              </a:spcBef>
              <a:buSzPct val="25000"/>
              <a:buNone/>
            </a:pPr>
            <a:r>
              <a:rPr lang="en-US" sz="1200" b="0" i="0" u="none" strike="noStrike" cap="none" dirty="0">
                <a:solidFill>
                  <a:schemeClr val="dk1"/>
                </a:solidFill>
                <a:latin typeface="Calibri"/>
                <a:ea typeface="Calibri"/>
                <a:cs typeface="Calibri"/>
                <a:sym typeface="Calibri"/>
              </a:rPr>
              <a:t> - time/date/group name/location :These are just logistics necessary for any meeting when you want full participation. People need to know the time, date, and location of meeting.</a:t>
            </a:r>
          </a:p>
          <a:p>
            <a:pPr marL="0" marR="0" lvl="0" indent="0" algn="l" rtl="0">
              <a:lnSpc>
                <a:spcPct val="90000"/>
              </a:lnSpc>
              <a:spcBef>
                <a:spcPts val="0"/>
              </a:spcBef>
              <a:buSzPct val="25000"/>
              <a:buNone/>
            </a:pPr>
            <a:r>
              <a:rPr lang="en-US" sz="1200" b="0" i="0" u="none" strike="noStrike" cap="none" dirty="0">
                <a:solidFill>
                  <a:schemeClr val="dk1"/>
                </a:solidFill>
                <a:latin typeface="Calibri"/>
                <a:ea typeface="Calibri"/>
                <a:cs typeface="Calibri"/>
                <a:sym typeface="Calibri"/>
              </a:rPr>
              <a:t> - Outcomes- bringing required materials: When you  place the outcomes/goals of the meeting on the agenda, you are sending a gentle reminder to come prepared. This can also help focus the meeting.</a:t>
            </a:r>
          </a:p>
          <a:p>
            <a:pPr marL="0" marR="0" lvl="0" indent="0" algn="l" rtl="0">
              <a:lnSpc>
                <a:spcPct val="90000"/>
              </a:lnSpc>
              <a:spcBef>
                <a:spcPts val="0"/>
              </a:spcBef>
              <a:buSzPct val="25000"/>
              <a:buNone/>
            </a:pPr>
            <a:r>
              <a:rPr lang="en-US" sz="1200" b="0" i="0" u="none" strike="noStrike" cap="none" dirty="0">
                <a:solidFill>
                  <a:schemeClr val="dk1"/>
                </a:solidFill>
                <a:latin typeface="Calibri"/>
                <a:ea typeface="Calibri"/>
                <a:cs typeface="Calibri"/>
                <a:sym typeface="Calibri"/>
              </a:rPr>
              <a:t>- Review past items: By including a time for past items, it provides an opportunity to reflect, update or report on prior business.</a:t>
            </a:r>
          </a:p>
          <a:p>
            <a:pPr marL="0" marR="0" lvl="0" indent="0" algn="l" rtl="0">
              <a:lnSpc>
                <a:spcPct val="90000"/>
              </a:lnSpc>
              <a:spcBef>
                <a:spcPts val="0"/>
              </a:spcBef>
              <a:buSzPct val="25000"/>
              <a:buNone/>
            </a:pPr>
            <a:r>
              <a:rPr lang="en-US" sz="1200" b="0" i="0" u="none" strike="noStrike" cap="none" dirty="0">
                <a:solidFill>
                  <a:schemeClr val="dk1"/>
                </a:solidFill>
                <a:latin typeface="Calibri"/>
                <a:ea typeface="Calibri"/>
                <a:cs typeface="Calibri"/>
                <a:sym typeface="Calibri"/>
              </a:rPr>
              <a:t> - New items: New topics should be placed on the agenda so members will have time to bring ideas to the table.</a:t>
            </a:r>
          </a:p>
          <a:p>
            <a:pPr marL="0" marR="0" lvl="0" indent="0" algn="l" rtl="0">
              <a:lnSpc>
                <a:spcPct val="90000"/>
              </a:lnSpc>
              <a:spcBef>
                <a:spcPts val="0"/>
              </a:spcBef>
              <a:buSzPct val="25000"/>
              <a:buNone/>
            </a:pPr>
            <a:r>
              <a:rPr lang="en-US" sz="1200" b="0" i="0" u="none" strike="noStrike" cap="none" dirty="0">
                <a:solidFill>
                  <a:schemeClr val="dk1"/>
                </a:solidFill>
                <a:latin typeface="Calibri"/>
                <a:ea typeface="Calibri"/>
                <a:cs typeface="Calibri"/>
                <a:sym typeface="Calibri"/>
              </a:rPr>
              <a:t> - Norms: Meeting norms should be on every agenda. It is a constant reminder of  collaboration.</a:t>
            </a:r>
          </a:p>
          <a:p>
            <a:pPr marL="0" marR="0" lvl="0" indent="0" algn="l" rtl="0">
              <a:lnSpc>
                <a:spcPct val="90000"/>
              </a:lnSpc>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buSzPct val="25000"/>
              <a:buNone/>
            </a:pPr>
            <a:r>
              <a:rPr lang="en-US" sz="1200" b="1" i="0" u="none" strike="noStrike" cap="none" dirty="0">
                <a:solidFill>
                  <a:schemeClr val="dk1"/>
                </a:solidFill>
                <a:latin typeface="Calibri"/>
                <a:ea typeface="Calibri"/>
                <a:cs typeface="Calibri"/>
                <a:sym typeface="Calibri"/>
              </a:rPr>
              <a:t>To Know/To Do:  </a:t>
            </a:r>
            <a:r>
              <a:rPr lang="en-US" sz="1200" b="0" i="0" u="none" strike="noStrike" cap="none" dirty="0">
                <a:solidFill>
                  <a:schemeClr val="dk1"/>
                </a:solidFill>
                <a:latin typeface="Calibri"/>
                <a:ea typeface="Calibri"/>
                <a:cs typeface="Calibri"/>
                <a:sym typeface="Calibri"/>
              </a:rPr>
              <a:t>A suggestion to think about is including a time allotment and person responsible for each outcome when applicable. It can be a helpful reminder of time and responsibility.  For more information, reference the </a:t>
            </a:r>
            <a:r>
              <a:rPr lang="en-US" sz="1200" b="0" i="0" u="none" strike="noStrike" cap="none" dirty="0" err="1">
                <a:solidFill>
                  <a:schemeClr val="dk1"/>
                </a:solidFill>
                <a:latin typeface="Calibri"/>
                <a:ea typeface="Calibri"/>
                <a:cs typeface="Calibri"/>
                <a:sym typeface="Calibri"/>
              </a:rPr>
              <a:t>Garmston</a:t>
            </a:r>
            <a:r>
              <a:rPr lang="en-US" sz="1200" b="0" i="0" u="none" strike="noStrike" cap="none" dirty="0">
                <a:solidFill>
                  <a:schemeClr val="dk1"/>
                </a:solidFill>
                <a:latin typeface="Calibri"/>
                <a:ea typeface="Calibri"/>
                <a:cs typeface="Calibri"/>
                <a:sym typeface="Calibri"/>
              </a:rPr>
              <a:t> article, “Results Oriented Agendas.” It emphasizes the value of outcomes. </a:t>
            </a:r>
          </a:p>
          <a:p>
            <a:pPr marL="0" marR="0" lvl="0" indent="0" algn="l" rtl="0">
              <a:lnSpc>
                <a:spcPct val="90000"/>
              </a:lnSpc>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buSzPct val="25000"/>
              <a:buNone/>
            </a:pPr>
            <a:r>
              <a:rPr lang="en-US" sz="1200" b="1" i="0" u="none" strike="noStrike" cap="none" dirty="0">
                <a:solidFill>
                  <a:schemeClr val="dk1"/>
                </a:solidFill>
                <a:latin typeface="Calibri"/>
                <a:ea typeface="Calibri"/>
                <a:cs typeface="Calibri"/>
                <a:sym typeface="Calibri"/>
              </a:rPr>
              <a:t>Activity:  </a:t>
            </a:r>
            <a:r>
              <a:rPr lang="en-US" sz="1200" b="0" i="0" u="none" strike="noStrike" cap="none" dirty="0">
                <a:solidFill>
                  <a:schemeClr val="dk1"/>
                </a:solidFill>
                <a:latin typeface="Calibri"/>
                <a:ea typeface="Calibri"/>
                <a:cs typeface="Calibri"/>
                <a:sym typeface="Calibri"/>
              </a:rPr>
              <a:t>Topic in practice:  Provide groups of participants with sample agendas. These may be past agendas or agendas written just for this activity.  Allow time to briefly examine these agendas for evidence of the above items.</a:t>
            </a:r>
          </a:p>
          <a:p>
            <a:pPr marL="0" marR="0" lvl="0" indent="0" algn="l" rtl="0">
              <a:lnSpc>
                <a:spcPct val="90000"/>
              </a:lnSpc>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55" name="Shape 155"/>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4" name="Shape 164"/>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To Say:  </a:t>
            </a:r>
            <a:r>
              <a:rPr lang="en-US" sz="1200" b="0" i="0" u="none" strike="noStrike" cap="none">
                <a:solidFill>
                  <a:schemeClr val="dk1"/>
                </a:solidFill>
                <a:latin typeface="Calibri"/>
                <a:ea typeface="Calibri"/>
                <a:cs typeface="Calibri"/>
                <a:sym typeface="Calibri"/>
              </a:rPr>
              <a:t>When agendas are delivered early- preferably at least 48 hours in advance, members have time to review items for discussion. They have time to think about the items, organize ideas, suggestions or questions- which will make for a more productive meeting.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It is suggested that the use of outcomes, instead of topics sets a tone for desired accomplishment and goals. Using the word topic suggests items for discussion, whereas outcomes promotes action.</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To Know/To Do:  </a:t>
            </a:r>
            <a:r>
              <a:rPr lang="en-US" sz="1200" b="0" i="0" u="none" strike="noStrike" cap="none">
                <a:solidFill>
                  <a:schemeClr val="dk1"/>
                </a:solidFill>
                <a:latin typeface="Calibri"/>
                <a:ea typeface="Calibri"/>
                <a:cs typeface="Calibri"/>
                <a:sym typeface="Calibri"/>
              </a:rPr>
              <a:t>As teams progress through the CW over time, if consultants note issues with focused agenda items, the article “Results Oriented Agendas Transform Meetings into Valuable Collaborative Events,” may be useful. It is included as a supplemental resource in this packet.  After reading and discussing the article, teams should practice transforming agenda items into objectives.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a:t>
            </a:r>
          </a:p>
        </p:txBody>
      </p:sp>
      <p:sp>
        <p:nvSpPr>
          <p:cNvPr id="165" name="Shape 165"/>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1" name="Shape 171"/>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Activity:  </a:t>
            </a:r>
            <a:r>
              <a:rPr lang="en-US" sz="1200" b="0" i="0" u="none" strike="noStrike" cap="none">
                <a:solidFill>
                  <a:schemeClr val="dk1"/>
                </a:solidFill>
                <a:latin typeface="Calibri"/>
                <a:ea typeface="Calibri"/>
                <a:cs typeface="Calibri"/>
                <a:sym typeface="Calibri"/>
              </a:rPr>
              <a:t>Create an agenda of an upcoming meeting. Or, refer to the agenda you brought and recreate that agenda. Include important components you have learned about or reviewed in this session. Customize if you choose.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To Do:  </a:t>
            </a:r>
            <a:r>
              <a:rPr lang="en-US" sz="1200" b="0" i="0" u="none" strike="noStrike" cap="none">
                <a:solidFill>
                  <a:schemeClr val="dk1"/>
                </a:solidFill>
                <a:latin typeface="Calibri"/>
                <a:ea typeface="Calibri"/>
                <a:cs typeface="Calibri"/>
                <a:sym typeface="Calibri"/>
              </a:rPr>
              <a:t>Use the guidelines in “Keys to Effective Agendas” slide as a checklist to design your agenda template. </a:t>
            </a:r>
          </a:p>
        </p:txBody>
      </p:sp>
      <p:sp>
        <p:nvSpPr>
          <p:cNvPr id="172" name="Shape 172"/>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Activity:  </a:t>
            </a:r>
            <a:r>
              <a:rPr lang="en-US" sz="1200" b="0" i="0" u="none" strike="noStrike" cap="none">
                <a:solidFill>
                  <a:schemeClr val="dk1"/>
                </a:solidFill>
                <a:latin typeface="Calibri"/>
                <a:ea typeface="Calibri"/>
                <a:cs typeface="Calibri"/>
                <a:sym typeface="Calibri"/>
              </a:rPr>
              <a:t>Exchange the agenda template you have just created with someone. Take some time to reflect and provide feedback. Use this time as a discussion of what works and what needs to be revised. Important- discuss why the revisions should take place.</a:t>
            </a:r>
          </a:p>
        </p:txBody>
      </p:sp>
      <p:sp>
        <p:nvSpPr>
          <p:cNvPr id="182" name="Shape 182"/>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1" name="Shape 191"/>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lnSpc>
                <a:spcPct val="90000"/>
              </a:lnSpc>
              <a:spcBef>
                <a:spcPts val="0"/>
              </a:spcBef>
              <a:buSzPct val="25000"/>
              <a:buNone/>
            </a:pPr>
            <a:r>
              <a:rPr lang="en-US" sz="1200" b="1" i="0" u="none" strike="noStrike" cap="none">
                <a:solidFill>
                  <a:schemeClr val="dk1"/>
                </a:solidFill>
                <a:latin typeface="Calibri"/>
                <a:ea typeface="Calibri"/>
                <a:cs typeface="Calibri"/>
                <a:sym typeface="Calibri"/>
              </a:rPr>
              <a:t>To Say: </a:t>
            </a:r>
            <a:r>
              <a:rPr lang="en-US" sz="1200" b="0" i="0" u="none" strike="noStrike" cap="none">
                <a:solidFill>
                  <a:schemeClr val="dk1"/>
                </a:solidFill>
                <a:latin typeface="Calibri"/>
                <a:ea typeface="Calibri"/>
                <a:cs typeface="Calibri"/>
                <a:sym typeface="Calibri"/>
              </a:rPr>
              <a:t>Now it is time to come to some agreement regarding your team’s use of agendas.</a:t>
            </a:r>
          </a:p>
          <a:p>
            <a:pPr marL="176659" marR="0" lvl="0" indent="-176659" algn="l" rtl="0">
              <a:lnSpc>
                <a:spcPct val="90000"/>
              </a:lnSpc>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Reflect back over the information you have just been given. Some things were not new to you, but maybe other ideas were new. Make note of things you feel would improve your next agenda.</a:t>
            </a:r>
          </a:p>
          <a:p>
            <a:pPr marL="176659" marR="0" lvl="0" indent="-176659" algn="l" rtl="0">
              <a:lnSpc>
                <a:spcPct val="90000"/>
              </a:lnSpc>
              <a:spcBef>
                <a:spcPts val="0"/>
              </a:spcBef>
              <a:buClr>
                <a:srgbClr val="0000FF"/>
              </a:buClr>
              <a:buSzPct val="100000"/>
              <a:buFont typeface="Calibri"/>
              <a:buChar char="-"/>
            </a:pPr>
            <a:r>
              <a:rPr lang="en-US" sz="1200" b="0" i="0" u="sng" strike="noStrike" cap="none">
                <a:solidFill>
                  <a:srgbClr val="0000FF"/>
                </a:solidFill>
                <a:latin typeface="Calibri"/>
                <a:ea typeface="Calibri"/>
                <a:cs typeface="Calibri"/>
                <a:sym typeface="Calibri"/>
              </a:rPr>
              <a:t>As a team, come to an agreement of a created agenda template</a:t>
            </a:r>
            <a:r>
              <a:rPr lang="en-US" sz="1200" b="0" i="0" u="none" strike="noStrike" cap="none">
                <a:solidFill>
                  <a:schemeClr val="dk1"/>
                </a:solidFill>
                <a:latin typeface="Calibri"/>
                <a:ea typeface="Calibri"/>
                <a:cs typeface="Calibri"/>
                <a:sym typeface="Calibri"/>
              </a:rPr>
              <a:t>- it should be simple and efficient in meeting your team’s needs.</a:t>
            </a:r>
          </a:p>
          <a:p>
            <a:pPr marL="176659" marR="0" lvl="0" indent="-176659" algn="l" rtl="0">
              <a:lnSpc>
                <a:spcPct val="90000"/>
              </a:lnSpc>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Agree on a system to evaluate the effectiveness of your agenda from time to time. </a:t>
            </a:r>
          </a:p>
          <a:p>
            <a:pPr marL="176659" marR="0" lvl="0" indent="-176659" algn="l" rtl="0">
              <a:lnSpc>
                <a:spcPct val="90000"/>
              </a:lnSpc>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Remind participants of the tools available to self assess.</a:t>
            </a:r>
          </a:p>
          <a:p>
            <a:pPr marL="0" marR="0" lvl="0" indent="0" algn="l" rtl="0">
              <a:lnSpc>
                <a:spcPct val="90000"/>
              </a:lnSpc>
              <a:spcBef>
                <a:spcPts val="0"/>
              </a:spcBef>
              <a:buSzPct val="25000"/>
              <a:buNone/>
            </a:pPr>
            <a:r>
              <a:rPr lang="en-US" sz="1200" b="0" i="0" u="none" strike="noStrike" cap="none">
                <a:solidFill>
                  <a:schemeClr val="dk1"/>
                </a:solidFill>
                <a:latin typeface="Calibri"/>
                <a:ea typeface="Calibri"/>
                <a:cs typeface="Calibri"/>
                <a:sym typeface="Calibri"/>
              </a:rPr>
              <a:t> </a:t>
            </a:r>
          </a:p>
          <a:p>
            <a:pPr marL="0" marR="0" lvl="0" indent="0" algn="l" rtl="0">
              <a:lnSpc>
                <a:spcPct val="90000"/>
              </a:lnSpc>
              <a:spcBef>
                <a:spcPts val="0"/>
              </a:spcBef>
              <a:buSzPct val="25000"/>
              <a:buNone/>
            </a:pPr>
            <a:r>
              <a:rPr lang="en-US" sz="1200" b="0" i="0" u="none" strike="noStrike" cap="none">
                <a:solidFill>
                  <a:schemeClr val="dk1"/>
                </a:solidFill>
                <a:latin typeface="Calibri"/>
                <a:ea typeface="Calibri"/>
                <a:cs typeface="Calibri"/>
                <a:sym typeface="Calibri"/>
              </a:rPr>
              <a:t>A reminder that an agenda is documentation of outcomes discussed. They can help establish timelines and a way to monitor when important discussions took place. Always keep past agendas for important follow-up.</a:t>
            </a:r>
          </a:p>
          <a:p>
            <a:pPr marL="0" marR="0" lvl="0" indent="0" algn="l" rtl="0">
              <a:lnSpc>
                <a:spcPct val="90000"/>
              </a:lnSpc>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buSzPct val="25000"/>
              <a:buNone/>
            </a:pPr>
            <a:r>
              <a:rPr lang="en-US" sz="1200" b="0" i="0" u="none" strike="noStrike" cap="none">
                <a:solidFill>
                  <a:schemeClr val="dk1"/>
                </a:solidFill>
                <a:latin typeface="Calibri"/>
                <a:ea typeface="Calibri"/>
                <a:cs typeface="Calibri"/>
                <a:sym typeface="Calibri"/>
              </a:rPr>
              <a:t> Throughout the Collaborative Work, effectiveness will be impacted by structures and processes of collaborative teams, buildings, and networks established across schools. For SPDG purveyors, and RPDC consultants, access to both agendas and minutes from ongoing work of teams will provide a way to monitor and support school teams.</a:t>
            </a:r>
          </a:p>
          <a:p>
            <a:pPr marL="0" marR="0" lvl="0" indent="0" algn="l" rtl="0">
              <a:lnSpc>
                <a:spcPct val="90000"/>
              </a:lnSpc>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buSzPct val="25000"/>
              <a:buNone/>
            </a:pPr>
            <a:r>
              <a:rPr lang="en-US" sz="1200" b="0" i="0" u="none" strike="noStrike" cap="none">
                <a:solidFill>
                  <a:schemeClr val="dk1"/>
                </a:solidFill>
                <a:latin typeface="Calibri"/>
                <a:ea typeface="Calibri"/>
                <a:cs typeface="Calibri"/>
                <a:sym typeface="Calibri"/>
              </a:rPr>
              <a:t>Consultants should establish expectations for how often and in what manner agendas are passed along to them, in addition to regular data reports.  </a:t>
            </a:r>
          </a:p>
          <a:p>
            <a:pPr marL="0" marR="0" lvl="0" indent="0" algn="l" rtl="0">
              <a:lnSpc>
                <a:spcPct val="90000"/>
              </a:lnSpc>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92" name="Shape 192"/>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19</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204913" y="704850"/>
            <a:ext cx="4692650" cy="3519488"/>
          </a:xfrm>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US" dirty="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BDDB85-FF03-4F15-BBE2-AC431C3694CF}" type="slidenum">
              <a:rPr lang="en-US" smtClean="0"/>
              <a:pPr fontAlgn="base">
                <a:spcBef>
                  <a:spcPct val="0"/>
                </a:spcBef>
                <a:spcAft>
                  <a:spcPct val="0"/>
                </a:spcAft>
                <a:defRPr/>
              </a:pPr>
              <a:t>2</a:t>
            </a:fld>
            <a:endParaRPr lang="en-US"/>
          </a:p>
        </p:txBody>
      </p:sp>
    </p:spTree>
    <p:extLst>
      <p:ext uri="{BB962C8B-B14F-4D97-AF65-F5344CB8AC3E}">
        <p14:creationId xmlns:p14="http://schemas.microsoft.com/office/powerpoint/2010/main" val="634653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8" name="Shape 208"/>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To Do:  </a:t>
            </a:r>
            <a:r>
              <a:rPr lang="en-US" sz="1200" b="0" i="0" u="none" strike="noStrike" cap="none">
                <a:solidFill>
                  <a:schemeClr val="dk1"/>
                </a:solidFill>
                <a:latin typeface="Calibri"/>
                <a:ea typeface="Calibri"/>
                <a:cs typeface="Calibri"/>
                <a:sym typeface="Calibri"/>
              </a:rPr>
              <a:t>Share definition with participants. Discuss the need for record keeping.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To Say:  </a:t>
            </a:r>
            <a:r>
              <a:rPr lang="en-US" sz="1200" b="0" i="0" u="none" strike="noStrike" cap="none">
                <a:solidFill>
                  <a:schemeClr val="dk1"/>
                </a:solidFill>
                <a:latin typeface="Calibri"/>
                <a:ea typeface="Calibri"/>
                <a:cs typeface="Calibri"/>
                <a:sym typeface="Calibri"/>
              </a:rPr>
              <a:t>An agenda is a plan for a meeting; the minutes are what actually happened. It is very effective to use the agenda template to record minutes, then the agenda and minutes become one document after the meeting.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Agendas and minutes are addressed separately because teams may very well be using agendas, and not minutes, or vice versa. Think of a group in your school that meets regularly. Does the group regularly keep minutes that accurately reflect what happened at the meeting?</a:t>
            </a:r>
          </a:p>
        </p:txBody>
      </p:sp>
      <p:sp>
        <p:nvSpPr>
          <p:cNvPr id="209" name="Shape 209"/>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5" name="Shape 215"/>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Activity:  </a:t>
            </a:r>
            <a:r>
              <a:rPr lang="en-US" sz="1200" b="0" i="0" u="none" strike="noStrike" cap="none">
                <a:solidFill>
                  <a:schemeClr val="dk1"/>
                </a:solidFill>
                <a:latin typeface="Calibri"/>
                <a:ea typeface="Calibri"/>
                <a:cs typeface="Calibri"/>
                <a:sym typeface="Calibri"/>
              </a:rPr>
              <a:t>Review the characteristics on this slide.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Think about your meeting minutes and compare to the above characteristics.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How do your minutes compare?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See sample meeting minutes in this packet.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16" name="Shape 216"/>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2" name="Shape 222"/>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lnSpc>
                <a:spcPct val="90000"/>
              </a:lnSpc>
              <a:spcBef>
                <a:spcPts val="0"/>
              </a:spcBef>
              <a:buSzPct val="25000"/>
              <a:buNone/>
            </a:pPr>
            <a:r>
              <a:rPr lang="en-US" sz="1200" b="1" i="0" u="none" strike="noStrike" cap="none">
                <a:solidFill>
                  <a:schemeClr val="dk1"/>
                </a:solidFill>
                <a:latin typeface="Calibri"/>
                <a:ea typeface="Calibri"/>
                <a:cs typeface="Calibri"/>
                <a:sym typeface="Calibri"/>
              </a:rPr>
              <a:t>To Say:  </a:t>
            </a:r>
            <a:r>
              <a:rPr lang="en-US" sz="1200" b="0" i="0" u="none" strike="noStrike" cap="none">
                <a:solidFill>
                  <a:schemeClr val="dk1"/>
                </a:solidFill>
                <a:latin typeface="Calibri"/>
                <a:ea typeface="Calibri"/>
                <a:cs typeface="Calibri"/>
                <a:sym typeface="Calibri"/>
              </a:rPr>
              <a:t>Now, go back to your group minutes. Who sees these minutes after the meeting? Discuss these criteria in some detail, and provide opportunities for participants to reflect on current communication structures. </a:t>
            </a:r>
          </a:p>
          <a:p>
            <a:pPr marL="0" marR="0" lvl="0" indent="0" algn="l" rtl="0">
              <a:lnSpc>
                <a:spcPct val="90000"/>
              </a:lnSpc>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buSzPct val="25000"/>
              <a:buNone/>
            </a:pPr>
            <a:r>
              <a:rPr lang="en-US" sz="1200" b="0" i="0" u="none" strike="noStrike" cap="none">
                <a:solidFill>
                  <a:schemeClr val="dk1"/>
                </a:solidFill>
                <a:latin typeface="Calibri"/>
                <a:ea typeface="Calibri"/>
                <a:cs typeface="Calibri"/>
                <a:sym typeface="Calibri"/>
              </a:rPr>
              <a:t>Make a list of all who are impacted by this group, even those who aren’t on the team. Do they receive meeting minutes? Do they attend to meeting minutes when they receive them?</a:t>
            </a:r>
          </a:p>
          <a:p>
            <a:pPr marL="0" marR="0" lvl="0" indent="0" algn="l" rtl="0">
              <a:lnSpc>
                <a:spcPct val="90000"/>
              </a:lnSpc>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buSzPct val="25000"/>
              <a:buNone/>
            </a:pPr>
            <a:r>
              <a:rPr lang="en-US" sz="1200" b="0" i="0" u="none" strike="noStrike" cap="none">
                <a:solidFill>
                  <a:schemeClr val="dk1"/>
                </a:solidFill>
                <a:latin typeface="Calibri"/>
                <a:ea typeface="Calibri"/>
                <a:cs typeface="Calibri"/>
                <a:sym typeface="Calibri"/>
              </a:rPr>
              <a:t>Depending upon the setting, either electronic or traditional means of communication may be most appropriate. For example, in some settings, minutes received via email may be quickly read, then saved easily, if those in the system are savvy with electronic storage. Conversely, some email communication may simply be deleted. In that case, a bulletin board posted in a conspicuous place with all meeting minutes may be a better strategy.</a:t>
            </a:r>
          </a:p>
          <a:p>
            <a:pPr marL="0" marR="0" lvl="0" indent="0" algn="l" rtl="0">
              <a:lnSpc>
                <a:spcPct val="90000"/>
              </a:lnSpc>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buSzPct val="25000"/>
              <a:buNone/>
            </a:pPr>
            <a:r>
              <a:rPr lang="en-US" sz="1200" b="0" i="0" u="none" strike="noStrike" cap="none">
                <a:solidFill>
                  <a:schemeClr val="dk1"/>
                </a:solidFill>
                <a:latin typeface="Calibri"/>
                <a:ea typeface="Calibri"/>
                <a:cs typeface="Calibri"/>
                <a:sym typeface="Calibri"/>
              </a:rPr>
              <a:t>Attention should be given to setting expectations for the attention given to follow up. What responsibilities do principals have to provide feedback and demonstrate awareness of what has happened in meetings? What are the responsibilities for district personnel? Or for those building personnel responsible for coordinating assessment timelines? This is about an effective communication structure, and a culture that values shared responsibility. </a:t>
            </a:r>
          </a:p>
          <a:p>
            <a:pPr marL="0" marR="0" lvl="0" indent="0" algn="l" rtl="0">
              <a:lnSpc>
                <a:spcPct val="90000"/>
              </a:lnSpc>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23" name="Shape 223"/>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9" name="Shape 229"/>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To Say:  </a:t>
            </a:r>
            <a:r>
              <a:rPr lang="en-US" sz="1200" b="0" i="0" u="none" strike="noStrike" cap="none" dirty="0">
                <a:solidFill>
                  <a:schemeClr val="dk1"/>
                </a:solidFill>
                <a:latin typeface="Calibri"/>
                <a:ea typeface="Calibri"/>
                <a:cs typeface="Calibri"/>
                <a:sym typeface="Calibri"/>
              </a:rPr>
              <a:t>Here is an example template</a:t>
            </a:r>
            <a:r>
              <a:rPr lang="en-US" sz="1200" b="0" i="0" u="none" strike="noStrike" cap="none" baseline="0" dirty="0">
                <a:solidFill>
                  <a:schemeClr val="dk1"/>
                </a:solidFill>
                <a:latin typeface="Calibri"/>
                <a:ea typeface="Calibri"/>
                <a:cs typeface="Calibri"/>
                <a:sym typeface="Calibri"/>
              </a:rPr>
              <a:t> for</a:t>
            </a:r>
            <a:r>
              <a:rPr lang="en-US" sz="1200" b="0" i="0" u="none" strike="noStrike" cap="none" dirty="0">
                <a:solidFill>
                  <a:schemeClr val="dk1"/>
                </a:solidFill>
                <a:latin typeface="Calibri"/>
                <a:ea typeface="Calibri"/>
                <a:cs typeface="Calibri"/>
                <a:sym typeface="Calibri"/>
              </a:rPr>
              <a:t> an effective  agenda.  Space is left to take notes right on the agenda. Electronic note taking during meeting will save time.  This example is also a handout.</a:t>
            </a:r>
            <a:endParaRPr sz="1200" b="0" i="0" u="none" strike="noStrike" cap="none" dirty="0">
              <a:solidFill>
                <a:schemeClr val="dk1"/>
              </a:solidFill>
              <a:latin typeface="Calibri"/>
              <a:ea typeface="Calibri"/>
              <a:cs typeface="Calibri"/>
              <a:sym typeface="Calibri"/>
            </a:endParaRPr>
          </a:p>
        </p:txBody>
      </p:sp>
      <p:sp>
        <p:nvSpPr>
          <p:cNvPr id="230" name="Shape 230"/>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r>
              <a:rPr lang="en-US" b="1" dirty="0"/>
              <a:t>To Say:  </a:t>
            </a:r>
            <a:r>
              <a:rPr lang="en-US" b="0" dirty="0"/>
              <a:t>Here is the same agenda with minutes/notes added.  Team member</a:t>
            </a:r>
            <a:r>
              <a:rPr lang="en-US" b="0" baseline="0" dirty="0"/>
              <a:t> names and Norms can be added to be part of template.  </a:t>
            </a:r>
            <a:r>
              <a:rPr lang="en-US" b="0" baseline="0"/>
              <a:t>This example is </a:t>
            </a:r>
            <a:r>
              <a:rPr lang="en-US" b="0" baseline="0" dirty="0"/>
              <a:t>also a handout.</a:t>
            </a:r>
            <a:endParaRPr lang="en-US" b="1"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18360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6" name="Shape 236"/>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lnSpc>
                <a:spcPct val="90000"/>
              </a:lnSpc>
              <a:spcBef>
                <a:spcPts val="0"/>
              </a:spcBef>
              <a:buSzPct val="25000"/>
              <a:buNone/>
            </a:pPr>
            <a:r>
              <a:rPr lang="en-US" sz="1200" b="1" i="0" u="none" strike="noStrike" cap="none" dirty="0">
                <a:solidFill>
                  <a:schemeClr val="dk1"/>
                </a:solidFill>
                <a:latin typeface="Calibri"/>
                <a:ea typeface="Calibri"/>
                <a:cs typeface="Calibri"/>
                <a:sym typeface="Calibri"/>
              </a:rPr>
              <a:t>To Say:  </a:t>
            </a:r>
            <a:r>
              <a:rPr lang="en-US" sz="1200" b="0" i="0" u="none" strike="noStrike" cap="none" dirty="0">
                <a:solidFill>
                  <a:schemeClr val="dk1"/>
                </a:solidFill>
                <a:latin typeface="Calibri"/>
                <a:ea typeface="Calibri"/>
                <a:cs typeface="Calibri"/>
                <a:sym typeface="Calibri"/>
              </a:rPr>
              <a:t>File sharing is easier than ever! There are several free options for a team to use to share not only minutes, but also agendas and other documents. A little pre-planning is recommended before you choose which option is best for your team.</a:t>
            </a:r>
          </a:p>
          <a:p>
            <a:pPr marL="0" marR="0" lvl="0" indent="0" algn="l" rtl="0">
              <a:lnSpc>
                <a:spcPct val="90000"/>
              </a:lnSpc>
              <a:spcBef>
                <a:spcPts val="0"/>
              </a:spcBef>
              <a:buSzPct val="25000"/>
              <a:buNone/>
            </a:pPr>
            <a:r>
              <a:rPr lang="en-US" sz="1200" b="0" i="0" u="none" strike="noStrike" cap="none" dirty="0">
                <a:solidFill>
                  <a:schemeClr val="dk1"/>
                </a:solidFill>
                <a:latin typeface="Calibri"/>
                <a:ea typeface="Calibri"/>
                <a:cs typeface="Calibri"/>
                <a:sym typeface="Calibri"/>
              </a:rPr>
              <a:t> </a:t>
            </a:r>
          </a:p>
          <a:p>
            <a:pPr marL="0" marR="0" lvl="0" indent="0" algn="l" rtl="0">
              <a:lnSpc>
                <a:spcPct val="90000"/>
              </a:lnSpc>
              <a:spcBef>
                <a:spcPts val="0"/>
              </a:spcBef>
              <a:buSzPct val="25000"/>
              <a:buNone/>
            </a:pPr>
            <a:r>
              <a:rPr lang="en-US" sz="1200" b="1" i="0" u="none" strike="noStrike" cap="none" dirty="0">
                <a:solidFill>
                  <a:schemeClr val="dk1"/>
                </a:solidFill>
                <a:latin typeface="Calibri"/>
                <a:ea typeface="Calibri"/>
                <a:cs typeface="Calibri"/>
                <a:sym typeface="Calibri"/>
              </a:rPr>
              <a:t>To Know:  </a:t>
            </a:r>
          </a:p>
          <a:p>
            <a:pPr marL="0" marR="0" lvl="0" indent="0" algn="l" rtl="0">
              <a:lnSpc>
                <a:spcPct val="90000"/>
              </a:lnSpc>
              <a:spcBef>
                <a:spcPts val="0"/>
              </a:spcBef>
              <a:buSzPct val="25000"/>
              <a:buNone/>
            </a:pPr>
            <a:r>
              <a:rPr lang="en-US" sz="1200" b="0" i="0" u="none" strike="noStrike" cap="none" dirty="0" err="1">
                <a:solidFill>
                  <a:schemeClr val="dk1"/>
                </a:solidFill>
                <a:latin typeface="Calibri"/>
                <a:ea typeface="Calibri"/>
                <a:cs typeface="Calibri"/>
                <a:sym typeface="Calibri"/>
              </a:rPr>
              <a:t>Wiggio</a:t>
            </a:r>
            <a:r>
              <a:rPr lang="en-US" sz="1200" b="0" i="0" u="none" strike="noStrike" cap="none" dirty="0">
                <a:solidFill>
                  <a:schemeClr val="dk1"/>
                </a:solidFill>
                <a:latin typeface="Calibri"/>
                <a:ea typeface="Calibri"/>
                <a:cs typeface="Calibri"/>
                <a:sym typeface="Calibri"/>
              </a:rPr>
              <a:t> is designed for groups/teams.  Offers other tools such as a calendar, survey and meeting scheduler. </a:t>
            </a:r>
          </a:p>
          <a:p>
            <a:pPr marL="0" marR="0" lvl="0" indent="0" algn="l" rtl="0">
              <a:lnSpc>
                <a:spcPct val="90000"/>
              </a:lnSpc>
              <a:spcBef>
                <a:spcPts val="0"/>
              </a:spcBef>
              <a:buSzPct val="25000"/>
              <a:buNone/>
            </a:pPr>
            <a:r>
              <a:rPr lang="en-US" sz="1200" b="0" i="0" u="none" strike="noStrike" cap="none" dirty="0">
                <a:solidFill>
                  <a:schemeClr val="dk1"/>
                </a:solidFill>
                <a:latin typeface="Calibri"/>
                <a:ea typeface="Calibri"/>
                <a:cs typeface="Calibri"/>
                <a:sym typeface="Calibri"/>
              </a:rPr>
              <a:t> </a:t>
            </a:r>
          </a:p>
          <a:p>
            <a:pPr marL="0" marR="0" lvl="0" indent="0" algn="l" rtl="0">
              <a:lnSpc>
                <a:spcPct val="90000"/>
              </a:lnSpc>
              <a:spcBef>
                <a:spcPts val="0"/>
              </a:spcBef>
              <a:buSzPct val="25000"/>
              <a:buNone/>
            </a:pPr>
            <a:r>
              <a:rPr lang="en-US" sz="1200" b="0" i="0" u="none" strike="noStrike" cap="none" dirty="0" err="1">
                <a:solidFill>
                  <a:schemeClr val="dk1"/>
                </a:solidFill>
                <a:latin typeface="Calibri"/>
                <a:ea typeface="Calibri"/>
                <a:cs typeface="Calibri"/>
                <a:sym typeface="Calibri"/>
              </a:rPr>
              <a:t>DropBox</a:t>
            </a:r>
            <a:r>
              <a:rPr lang="en-US" sz="1200" b="0" i="0" u="none" strike="noStrike" cap="none" dirty="0">
                <a:solidFill>
                  <a:schemeClr val="dk1"/>
                </a:solidFill>
                <a:latin typeface="Calibri"/>
                <a:ea typeface="Calibri"/>
                <a:cs typeface="Calibri"/>
                <a:sym typeface="Calibri"/>
              </a:rPr>
              <a:t> is designed for file storage and file sharing.  Files are synced across devices. </a:t>
            </a:r>
          </a:p>
          <a:p>
            <a:pPr marL="0" marR="0" lvl="0" indent="0" algn="l" rtl="0">
              <a:lnSpc>
                <a:spcPct val="90000"/>
              </a:lnSpc>
              <a:spcBef>
                <a:spcPts val="0"/>
              </a:spcBef>
              <a:buSzPct val="25000"/>
              <a:buNone/>
            </a:pPr>
            <a:r>
              <a:rPr lang="en-US" sz="1200" b="0" i="0" u="none" strike="noStrike" cap="none" dirty="0">
                <a:solidFill>
                  <a:schemeClr val="dk1"/>
                </a:solidFill>
                <a:latin typeface="Calibri"/>
                <a:ea typeface="Calibri"/>
                <a:cs typeface="Calibri"/>
                <a:sym typeface="Calibri"/>
              </a:rPr>
              <a:t> </a:t>
            </a:r>
          </a:p>
          <a:p>
            <a:pPr marL="0" marR="0" lvl="0" indent="0" algn="l" rtl="0">
              <a:lnSpc>
                <a:spcPct val="90000"/>
              </a:lnSpc>
              <a:spcBef>
                <a:spcPts val="0"/>
              </a:spcBef>
              <a:buSzPct val="25000"/>
              <a:buNone/>
            </a:pPr>
            <a:r>
              <a:rPr lang="en-US" sz="1200" b="0" i="0" u="none" strike="noStrike" cap="none" dirty="0">
                <a:solidFill>
                  <a:schemeClr val="dk1"/>
                </a:solidFill>
                <a:latin typeface="Calibri"/>
                <a:ea typeface="Calibri"/>
                <a:cs typeface="Calibri"/>
                <a:sym typeface="Calibri"/>
              </a:rPr>
              <a:t>Google Drive is designed for file storage, file sharing, and editing. Files are automatically saved. </a:t>
            </a:r>
          </a:p>
          <a:p>
            <a:pPr marL="0" marR="0" lvl="0" indent="0" algn="l" rtl="0">
              <a:lnSpc>
                <a:spcPct val="90000"/>
              </a:lnSpc>
              <a:spcBef>
                <a:spcPts val="0"/>
              </a:spcBef>
              <a:buSzPct val="25000"/>
              <a:buNone/>
            </a:pPr>
            <a:r>
              <a:rPr lang="en-US" sz="1200" b="0" i="0" u="none" strike="noStrike" cap="none" dirty="0">
                <a:solidFill>
                  <a:schemeClr val="dk1"/>
                </a:solidFill>
                <a:latin typeface="Calibri"/>
                <a:ea typeface="Calibri"/>
                <a:cs typeface="Calibri"/>
                <a:sym typeface="Calibri"/>
              </a:rPr>
              <a:t> </a:t>
            </a:r>
          </a:p>
          <a:p>
            <a:pPr marL="0" marR="0" lvl="0" indent="0" algn="l" rtl="0">
              <a:lnSpc>
                <a:spcPct val="90000"/>
              </a:lnSpc>
              <a:spcBef>
                <a:spcPts val="0"/>
              </a:spcBef>
              <a:buSzPct val="25000"/>
              <a:buNone/>
            </a:pPr>
            <a:r>
              <a:rPr lang="en-US" sz="1200" b="0" i="0" u="none" strike="noStrike" cap="none" dirty="0">
                <a:solidFill>
                  <a:schemeClr val="dk1"/>
                </a:solidFill>
                <a:latin typeface="Calibri"/>
                <a:ea typeface="Calibri"/>
                <a:cs typeface="Calibri"/>
                <a:sym typeface="Calibri"/>
              </a:rPr>
              <a:t>Weebly is a website creator. You can add pages to the site to store and share your data. </a:t>
            </a:r>
          </a:p>
          <a:p>
            <a:pPr marL="0" marR="0" lvl="0" indent="0" algn="l" rtl="0">
              <a:lnSpc>
                <a:spcPct val="90000"/>
              </a:lnSpc>
              <a:spcBef>
                <a:spcPts val="0"/>
              </a:spcBef>
              <a:buSzPct val="25000"/>
              <a:buNone/>
            </a:pPr>
            <a:r>
              <a:rPr lang="en-US" sz="1200" b="0" i="0" u="none" strike="noStrike" cap="none" dirty="0">
                <a:solidFill>
                  <a:schemeClr val="dk1"/>
                </a:solidFill>
                <a:latin typeface="Calibri"/>
                <a:ea typeface="Calibri"/>
                <a:cs typeface="Calibri"/>
                <a:sym typeface="Calibri"/>
              </a:rPr>
              <a:t> </a:t>
            </a:r>
          </a:p>
          <a:p>
            <a:pPr marL="0" marR="0" lvl="0" indent="0" algn="l" rtl="0">
              <a:lnSpc>
                <a:spcPct val="90000"/>
              </a:lnSpc>
              <a:spcBef>
                <a:spcPts val="0"/>
              </a:spcBef>
              <a:buSzPct val="25000"/>
              <a:buNone/>
            </a:pPr>
            <a:r>
              <a:rPr lang="en-US" sz="1200" b="0" i="0" u="none" strike="noStrike" cap="none" dirty="0">
                <a:solidFill>
                  <a:schemeClr val="dk1"/>
                </a:solidFill>
                <a:latin typeface="Calibri"/>
                <a:ea typeface="Calibri"/>
                <a:cs typeface="Calibri"/>
                <a:sym typeface="Calibri"/>
              </a:rPr>
              <a:t>Padlet is a digital canvas shared with a team or group. Add documents, links, pictures, videos, and audio clips to the canvas. </a:t>
            </a:r>
          </a:p>
          <a:p>
            <a:pPr marL="0" marR="0" lvl="0" indent="0" algn="l" rtl="0">
              <a:lnSpc>
                <a:spcPct val="90000"/>
              </a:lnSpc>
              <a:spcBef>
                <a:spcPts val="0"/>
              </a:spcBef>
              <a:buSzPct val="25000"/>
              <a:buNone/>
            </a:pPr>
            <a:r>
              <a:rPr lang="en-US" sz="1200" b="0" i="0" u="none" strike="noStrike" cap="none" dirty="0">
                <a:solidFill>
                  <a:schemeClr val="dk1"/>
                </a:solidFill>
                <a:latin typeface="Calibri"/>
                <a:ea typeface="Calibri"/>
                <a:cs typeface="Calibri"/>
                <a:sym typeface="Calibri"/>
              </a:rPr>
              <a:t> </a:t>
            </a:r>
          </a:p>
          <a:p>
            <a:pPr marL="0" marR="0" lvl="0" indent="0" algn="l" rtl="0">
              <a:lnSpc>
                <a:spcPct val="90000"/>
              </a:lnSpc>
              <a:spcBef>
                <a:spcPts val="0"/>
              </a:spcBef>
              <a:buSzPct val="25000"/>
              <a:buNone/>
            </a:pPr>
            <a:r>
              <a:rPr lang="en-US" sz="1200" b="0" i="0" u="none" strike="noStrike" cap="none" dirty="0" err="1">
                <a:solidFill>
                  <a:schemeClr val="dk1"/>
                </a:solidFill>
                <a:latin typeface="Calibri"/>
                <a:ea typeface="Calibri"/>
                <a:cs typeface="Calibri"/>
                <a:sym typeface="Calibri"/>
              </a:rPr>
              <a:t>Livebinders</a:t>
            </a:r>
            <a:r>
              <a:rPr lang="en-US" sz="1200" b="0" i="0" u="none" strike="noStrike" cap="none" dirty="0">
                <a:solidFill>
                  <a:schemeClr val="dk1"/>
                </a:solidFill>
                <a:latin typeface="Calibri"/>
                <a:ea typeface="Calibri"/>
                <a:cs typeface="Calibri"/>
                <a:sym typeface="Calibri"/>
              </a:rPr>
              <a:t>: Get rid of the bulky binders on your desk and make them digital! Easy to create a data binder and add tabs to organize your uploads. </a:t>
            </a:r>
          </a:p>
          <a:p>
            <a:pPr marL="0" marR="0" lvl="0" indent="0" algn="l" rtl="0">
              <a:lnSpc>
                <a:spcPct val="90000"/>
              </a:lnSpc>
              <a:spcBef>
                <a:spcPts val="0"/>
              </a:spcBef>
              <a:buSzPct val="25000"/>
              <a:buNone/>
            </a:pPr>
            <a:r>
              <a:rPr lang="en-US" sz="1200" b="0" i="0" u="none" strike="noStrike" cap="none" dirty="0">
                <a:solidFill>
                  <a:schemeClr val="dk1"/>
                </a:solidFill>
                <a:latin typeface="Calibri"/>
                <a:ea typeface="Calibri"/>
                <a:cs typeface="Calibri"/>
                <a:sym typeface="Calibri"/>
              </a:rPr>
              <a:t> </a:t>
            </a:r>
          </a:p>
          <a:p>
            <a:pPr marL="0" marR="0" lvl="0" indent="0" algn="l" rtl="0">
              <a:lnSpc>
                <a:spcPct val="90000"/>
              </a:lnSpc>
              <a:spcBef>
                <a:spcPts val="0"/>
              </a:spcBef>
              <a:buSzPct val="25000"/>
              <a:buNone/>
            </a:pPr>
            <a:r>
              <a:rPr lang="en-US" sz="1200" b="0" i="0" u="none" strike="noStrike" cap="none" dirty="0">
                <a:solidFill>
                  <a:schemeClr val="dk1"/>
                </a:solidFill>
                <a:latin typeface="Calibri"/>
                <a:ea typeface="Calibri"/>
                <a:cs typeface="Calibri"/>
                <a:sym typeface="Calibri"/>
              </a:rPr>
              <a:t>Example websites: </a:t>
            </a:r>
          </a:p>
          <a:p>
            <a:pPr marL="0" marR="0" lvl="0" indent="0" algn="l" rtl="0">
              <a:lnSpc>
                <a:spcPct val="90000"/>
              </a:lnSpc>
              <a:spcBef>
                <a:spcPts val="0"/>
              </a:spcBef>
              <a:buSzPct val="25000"/>
              <a:buNone/>
            </a:pPr>
            <a:r>
              <a:rPr lang="en-US" sz="1200" b="0" i="0" u="sng" strike="noStrike" cap="none" dirty="0">
                <a:solidFill>
                  <a:schemeClr val="hlink"/>
                </a:solidFill>
                <a:latin typeface="Calibri"/>
                <a:ea typeface="Calibri"/>
                <a:cs typeface="Calibri"/>
                <a:sym typeface="Calibri"/>
                <a:hlinkClick r:id="rId3"/>
              </a:rPr>
              <a:t>http://nordoniaplcresources.weebly.com/</a:t>
            </a:r>
          </a:p>
          <a:p>
            <a:pPr marL="0" marR="0" lvl="0" indent="0" algn="l" rtl="0">
              <a:lnSpc>
                <a:spcPct val="90000"/>
              </a:lnSpc>
              <a:spcBef>
                <a:spcPts val="0"/>
              </a:spcBef>
              <a:buSzPct val="25000"/>
              <a:buNone/>
            </a:pPr>
            <a:r>
              <a:rPr lang="en-US" sz="1200" b="0" i="0" u="sng" strike="noStrike" cap="none" dirty="0">
                <a:solidFill>
                  <a:schemeClr val="hlink"/>
                </a:solidFill>
                <a:latin typeface="Calibri"/>
                <a:ea typeface="Calibri"/>
                <a:cs typeface="Calibri"/>
                <a:sym typeface="Calibri"/>
                <a:hlinkClick r:id="rId4"/>
              </a:rPr>
              <a:t>http://www.livebinders.com/play/play?id=1398686</a:t>
            </a:r>
          </a:p>
          <a:p>
            <a:pPr marL="0" marR="0" lvl="0" indent="0" algn="l" rtl="0">
              <a:lnSpc>
                <a:spcPct val="90000"/>
              </a:lnSpc>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37" name="Shape 237"/>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To Know/Do:</a:t>
            </a:r>
            <a:r>
              <a:rPr lang="en-US" b="1" baseline="0" dirty="0"/>
              <a:t>  Clink on the link on this slide.  This link takes you to a technology resource page on MO </a:t>
            </a:r>
            <a:r>
              <a:rPr lang="en-US" b="1" baseline="0" dirty="0" err="1"/>
              <a:t>Edu</a:t>
            </a:r>
            <a:r>
              <a:rPr lang="en-US" b="1" baseline="0" dirty="0"/>
              <a:t>-Sail.  These are additional resources participants might find useful and have easy access to by clicking the tiles icons on this page.</a:t>
            </a:r>
            <a:endParaRPr lang="en-US" b="1"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538604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r>
              <a:rPr lang="en-US" sz="1200" b="1" i="0" u="none" strike="noStrike" kern="1200" cap="none" dirty="0">
                <a:solidFill>
                  <a:schemeClr val="dk1"/>
                </a:solidFill>
                <a:effectLst/>
                <a:latin typeface="Calibri"/>
                <a:ea typeface="Calibri"/>
                <a:cs typeface="Calibri"/>
                <a:sym typeface="Calibri"/>
              </a:rPr>
              <a:t>To Do:  Share Practice Profile in Handouts</a:t>
            </a:r>
          </a:p>
          <a:p>
            <a:endParaRPr lang="en-US" sz="1200" b="1" i="0" u="none" strike="noStrike" kern="1200" cap="none" dirty="0">
              <a:solidFill>
                <a:schemeClr val="dk1"/>
              </a:solidFill>
              <a:effectLst/>
              <a:latin typeface="Calibri"/>
              <a:ea typeface="Calibri"/>
              <a:cs typeface="Calibri"/>
              <a:sym typeface="Calibri"/>
            </a:endParaRPr>
          </a:p>
          <a:p>
            <a:r>
              <a:rPr lang="en-US" sz="1200" b="1" i="0" u="none" strike="noStrike" kern="1200" cap="none" dirty="0">
                <a:solidFill>
                  <a:schemeClr val="dk1"/>
                </a:solidFill>
                <a:effectLst/>
                <a:latin typeface="Calibri"/>
                <a:ea typeface="Calibri"/>
                <a:cs typeface="Calibri"/>
                <a:sym typeface="Calibri"/>
              </a:rPr>
              <a:t>TO KNOW:  </a:t>
            </a:r>
          </a:p>
          <a:p>
            <a:r>
              <a:rPr lang="en-US" sz="1200" b="1" i="0" u="none" strike="noStrike" kern="1200" cap="none" dirty="0">
                <a:solidFill>
                  <a:schemeClr val="dk1"/>
                </a:solidFill>
                <a:effectLst/>
                <a:latin typeface="Calibri"/>
                <a:ea typeface="Calibri"/>
                <a:cs typeface="Calibri"/>
                <a:sym typeface="Calibri"/>
              </a:rPr>
              <a:t>Full practice Profile is in Handouts</a:t>
            </a:r>
          </a:p>
          <a:p>
            <a:endParaRPr lang="en-US" sz="1200" b="1" i="0" u="none" strike="noStrike" kern="1200" cap="none" dirty="0">
              <a:solidFill>
                <a:schemeClr val="dk1"/>
              </a:solidFill>
              <a:effectLst/>
              <a:latin typeface="Calibri"/>
              <a:ea typeface="Calibri"/>
              <a:cs typeface="Calibri"/>
              <a:sym typeface="Calibri"/>
            </a:endParaRPr>
          </a:p>
          <a:p>
            <a:r>
              <a:rPr lang="en-US" sz="1200" b="1" i="0" u="none" strike="noStrike" kern="1200" cap="none" dirty="0">
                <a:solidFill>
                  <a:schemeClr val="dk1"/>
                </a:solidFill>
                <a:effectLst/>
                <a:latin typeface="Calibri"/>
                <a:ea typeface="Calibri"/>
                <a:cs typeface="Calibri"/>
                <a:sym typeface="Calibri"/>
              </a:rPr>
              <a:t>Collaborative Data Team Practice Profile</a:t>
            </a:r>
          </a:p>
          <a:p>
            <a:r>
              <a:rPr lang="en-US" sz="1200" b="0" i="0" u="none" strike="noStrike" kern="1200" cap="none" dirty="0">
                <a:solidFill>
                  <a:schemeClr val="dk1"/>
                </a:solidFill>
                <a:effectLst/>
                <a:latin typeface="Calibri"/>
                <a:ea typeface="Calibri"/>
                <a:cs typeface="Calibri"/>
                <a:sym typeface="Calibri"/>
              </a:rPr>
              <a:t>Implementation with fidelity requires clearly described implementation criteria.   The Practice Profile framework has recently been developed by the National Implementation Research Network (NIRN) as a way of outlining implementation criteria using a rubric structure with clearly defined practice-level characteristics (NIRN, 2011).  According to NIRN, the Practice Profile emerged from the conceptualization of the change process outline in the work of Hall and </a:t>
            </a:r>
            <a:r>
              <a:rPr lang="en-US" sz="1200" b="0" i="0" u="none" strike="noStrike" kern="1200" cap="none" dirty="0" err="1">
                <a:solidFill>
                  <a:schemeClr val="dk1"/>
                </a:solidFill>
                <a:effectLst/>
                <a:latin typeface="Calibri"/>
                <a:ea typeface="Calibri"/>
                <a:cs typeface="Calibri"/>
                <a:sym typeface="Calibri"/>
              </a:rPr>
              <a:t>Hord’s</a:t>
            </a:r>
            <a:r>
              <a:rPr lang="en-US" sz="1200" b="0" i="0" u="none" strike="noStrike" kern="1200" cap="none" dirty="0">
                <a:solidFill>
                  <a:schemeClr val="dk1"/>
                </a:solidFill>
                <a:effectLst/>
                <a:latin typeface="Calibri"/>
                <a:ea typeface="Calibri"/>
                <a:cs typeface="Calibri"/>
                <a:sym typeface="Calibri"/>
              </a:rPr>
              <a:t> (2006) Innovation Configuration Mapping (NIRN, 2011).</a:t>
            </a:r>
          </a:p>
          <a:p>
            <a:r>
              <a:rPr lang="en-US" sz="1200" b="0" i="0" u="none" strike="noStrike" kern="1200" cap="none" dirty="0">
                <a:solidFill>
                  <a:schemeClr val="dk1"/>
                </a:solidFill>
                <a:effectLst/>
                <a:latin typeface="Calibri"/>
                <a:ea typeface="Calibri"/>
                <a:cs typeface="Calibri"/>
                <a:sym typeface="Calibri"/>
              </a:rPr>
              <a:t>The Practice Profile template includes four pieces and is anchored by the essential functions.  First, as a header is the foundation of implementation that philosophically grounds implementation.  Then moving from left to right across the template are the essential functions of the practice, implementation performance levels, and lastly, evidence which provides data or documentation for determining implementation levels.  </a:t>
            </a:r>
          </a:p>
          <a:p>
            <a:r>
              <a:rPr lang="en-US" sz="1200" b="1" i="1" u="none" strike="noStrike" kern="1200" cap="none" dirty="0">
                <a:solidFill>
                  <a:schemeClr val="dk1"/>
                </a:solidFill>
                <a:effectLst/>
                <a:latin typeface="Calibri"/>
                <a:ea typeface="Calibri"/>
                <a:cs typeface="Calibri"/>
                <a:sym typeface="Calibri"/>
              </a:rPr>
              <a:t>How to Use the Practice Profile</a:t>
            </a:r>
            <a:endParaRPr lang="en-US" sz="1200" b="0" i="0" u="none" strike="noStrike" kern="1200" cap="none" dirty="0">
              <a:solidFill>
                <a:schemeClr val="dk1"/>
              </a:solidFill>
              <a:effectLst/>
              <a:latin typeface="Calibri"/>
              <a:ea typeface="Calibri"/>
              <a:cs typeface="Calibri"/>
              <a:sym typeface="Calibri"/>
            </a:endParaRPr>
          </a:p>
          <a:p>
            <a:r>
              <a:rPr lang="en-US" sz="1200" b="0" i="0" u="none" strike="noStrike" kern="1200" cap="none" dirty="0">
                <a:solidFill>
                  <a:schemeClr val="dk1"/>
                </a:solidFill>
                <a:effectLst/>
                <a:latin typeface="Calibri"/>
                <a:ea typeface="Calibri"/>
                <a:cs typeface="Calibri"/>
                <a:sym typeface="Calibri"/>
              </a:rPr>
              <a:t>The essential functions align with the teaching/ learning objectives for each learning package.  For each teaching/learning objective are levels of implementation. For some essential functions, proficient and exemplary implementation criteria are the same and in others, criteria differ. Close to proficient levels of implementation suggest the skill or practice is emerging and coaching is recommended for moving toward more proficient implementation.  When implementation is reported at the unacceptable variation level, follow-up professional development in addition to coaching is recommended.  The professional development provider should walk through the practice profile with the educator-learners, referring to the data and artifacts listed as suggested evidence.  It is an important tool for self-monitoring their own implementation because it serves as a reminder as to the implementation criteria and is also aligned with the fidelity checklists.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393" name="Shape 393"/>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175712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3" name="Shape 1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1" i="0" u="none" strike="noStrike" kern="1200" cap="none" dirty="0">
                <a:solidFill>
                  <a:schemeClr val="dk1"/>
                </a:solidFill>
                <a:effectLst/>
                <a:latin typeface="Calibri"/>
                <a:ea typeface="Calibri"/>
                <a:cs typeface="Calibri"/>
                <a:sym typeface="Calibri"/>
              </a:rPr>
              <a:t>To Do:  </a:t>
            </a:r>
            <a:r>
              <a:rPr lang="en-US" sz="1200" b="0" i="0" u="none" strike="noStrike" kern="1200" cap="none" dirty="0">
                <a:solidFill>
                  <a:schemeClr val="dk1"/>
                </a:solidFill>
                <a:effectLst/>
                <a:latin typeface="Calibri"/>
                <a:ea typeface="Calibri"/>
                <a:cs typeface="Calibri"/>
                <a:sym typeface="Calibri"/>
              </a:rPr>
              <a:t>Review the implementation fidelity checklist.</a:t>
            </a:r>
          </a:p>
          <a:p>
            <a:r>
              <a:rPr lang="en-US" sz="1200" b="1" i="0" u="none" strike="noStrike" kern="1200" cap="none" dirty="0">
                <a:solidFill>
                  <a:schemeClr val="dk1"/>
                </a:solidFill>
                <a:effectLst/>
                <a:latin typeface="Calibri"/>
                <a:ea typeface="Calibri"/>
                <a:cs typeface="Calibri"/>
                <a:sym typeface="Calibri"/>
              </a:rPr>
              <a:t>Handout:  </a:t>
            </a:r>
            <a:r>
              <a:rPr lang="en-US" sz="1200" b="0" i="0" u="none" strike="noStrike" kern="1200" cap="none" dirty="0">
                <a:solidFill>
                  <a:schemeClr val="dk1"/>
                </a:solidFill>
                <a:effectLst/>
                <a:latin typeface="Calibri"/>
                <a:ea typeface="Calibri"/>
                <a:cs typeface="Calibri"/>
                <a:sym typeface="Calibri"/>
              </a:rPr>
              <a:t>CT</a:t>
            </a:r>
            <a:r>
              <a:rPr lang="en-US" sz="1200" b="1" i="0" u="none" strike="noStrike" kern="1200" cap="none" dirty="0">
                <a:solidFill>
                  <a:schemeClr val="dk1"/>
                </a:solidFill>
                <a:effectLst/>
                <a:latin typeface="Calibri"/>
                <a:ea typeface="Calibri"/>
                <a:cs typeface="Calibri"/>
                <a:sym typeface="Calibri"/>
              </a:rPr>
              <a:t> </a:t>
            </a:r>
            <a:r>
              <a:rPr lang="en-US" sz="1200" b="0" i="0" u="none" strike="noStrike" kern="1200" cap="none" dirty="0">
                <a:solidFill>
                  <a:schemeClr val="dk1"/>
                </a:solidFill>
                <a:effectLst/>
                <a:latin typeface="Calibri"/>
                <a:ea typeface="Calibri"/>
                <a:cs typeface="Calibri"/>
                <a:sym typeface="Calibri"/>
              </a:rPr>
              <a:t>Implementation Fidelity Checklist</a:t>
            </a:r>
          </a:p>
          <a:p>
            <a:br>
              <a:rPr lang="en-US" sz="1200" b="0" i="0" u="none" strike="noStrike" kern="1200" cap="none" dirty="0">
                <a:solidFill>
                  <a:schemeClr val="dk1"/>
                </a:solidFill>
                <a:effectLst/>
                <a:latin typeface="Calibri"/>
                <a:ea typeface="Calibri"/>
                <a:cs typeface="Calibri"/>
                <a:sym typeface="Calibri"/>
              </a:rPr>
            </a:br>
            <a:endParaRPr lang="en-US" sz="1200" b="0" i="0" u="none" strike="noStrike" cap="none" dirty="0">
              <a:solidFill>
                <a:schemeClr val="dk1"/>
              </a:solidFill>
              <a:latin typeface="Calibri"/>
              <a:ea typeface="Calibri"/>
              <a:cs typeface="Calibri"/>
              <a:sym typeface="Calibri"/>
            </a:endParaRPr>
          </a:p>
        </p:txBody>
      </p:sp>
      <p:sp>
        <p:nvSpPr>
          <p:cNvPr id="174" name="Shape 1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28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649853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6" name="Shape 256"/>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To Know:  </a:t>
            </a:r>
            <a:r>
              <a:rPr lang="en-US" sz="1200" b="0" i="0" u="none" strike="noStrike" cap="none">
                <a:solidFill>
                  <a:schemeClr val="dk1"/>
                </a:solidFill>
                <a:latin typeface="Calibri"/>
                <a:ea typeface="Calibri"/>
                <a:cs typeface="Calibri"/>
                <a:sym typeface="Calibri"/>
              </a:rPr>
              <a:t>The outline of meeting minutes will most likely be determined by the agenda that the building has agreed to use. The communication structure established will  also be specific to the building/district. RPDC facilitators should also outline expectations for communication by buildings with them, as well as sharing of information with other buildings in the cohort.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57" name="Shape 257"/>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29</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204913" y="704850"/>
            <a:ext cx="4692650" cy="3519488"/>
          </a:xfrm>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US" dirty="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BDDB85-FF03-4F15-BBE2-AC431C3694CF}" type="slidenum">
              <a:rPr lang="en-US" smtClean="0"/>
              <a:pPr fontAlgn="base">
                <a:spcBef>
                  <a:spcPct val="0"/>
                </a:spcBef>
                <a:spcAft>
                  <a:spcPct val="0"/>
                </a:spcAft>
                <a:defRPr/>
              </a:pPr>
              <a:t>3</a:t>
            </a:fld>
            <a:endParaRPr lang="en-US"/>
          </a:p>
        </p:txBody>
      </p:sp>
    </p:spTree>
    <p:extLst>
      <p:ext uri="{BB962C8B-B14F-4D97-AF65-F5344CB8AC3E}">
        <p14:creationId xmlns:p14="http://schemas.microsoft.com/office/powerpoint/2010/main" val="26805085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9" name="Shape 399"/>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To Do: </a:t>
            </a:r>
            <a:r>
              <a:rPr lang="en-US" sz="1200" b="0" i="0" u="none" strike="noStrike" cap="none" dirty="0">
                <a:solidFill>
                  <a:schemeClr val="dk1"/>
                </a:solidFill>
                <a:latin typeface="Calibri"/>
                <a:ea typeface="Calibri"/>
                <a:cs typeface="Calibri"/>
                <a:sym typeface="Calibri"/>
              </a:rPr>
              <a:t>Complete the Next Steps template.  Example is included in the learning package materials.</a:t>
            </a:r>
          </a:p>
        </p:txBody>
      </p:sp>
      <p:sp>
        <p:nvSpPr>
          <p:cNvPr id="400" name="Shape 400"/>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80988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r>
              <a:rPr lang="en-US" dirty="0"/>
              <a:t>To Know/To Say/To Do: </a:t>
            </a:r>
            <a:r>
              <a:rPr lang="en-US" b="0" dirty="0"/>
              <a:t>Include presenter’s contact information.</a:t>
            </a:r>
          </a:p>
          <a:p>
            <a:endParaRPr lang="en-US" b="0" dirty="0"/>
          </a:p>
          <a:p>
            <a:r>
              <a:rPr lang="en-US" b="0" dirty="0"/>
              <a:t>Please contact me to schedule follow-up coaching and/or additional professional development. Thank you.</a:t>
            </a:r>
            <a:endParaRPr lang="en-US" dirty="0"/>
          </a:p>
        </p:txBody>
      </p:sp>
      <p:sp>
        <p:nvSpPr>
          <p:cNvPr id="4" name="Date Placeholder 3"/>
          <p:cNvSpPr>
            <a:spLocks noGrp="1"/>
          </p:cNvSpPr>
          <p:nvPr>
            <p:ph type="dt" idx="10"/>
          </p:nvPr>
        </p:nvSpPr>
        <p:spPr/>
        <p:txBody>
          <a:bodyPr/>
          <a:lstStyle/>
          <a:p>
            <a:pPr>
              <a:defRPr/>
            </a:pPr>
            <a:r>
              <a:rPr lang="en-US"/>
              <a:t>1/6/2011</a:t>
            </a:r>
          </a:p>
        </p:txBody>
      </p:sp>
      <p:sp>
        <p:nvSpPr>
          <p:cNvPr id="5" name="Slide Number Placeholder 4"/>
          <p:cNvSpPr>
            <a:spLocks noGrp="1"/>
          </p:cNvSpPr>
          <p:nvPr>
            <p:ph type="sldNum" sz="quarter" idx="11"/>
          </p:nvPr>
        </p:nvSpPr>
        <p:spPr/>
        <p:txBody>
          <a:bodyPr/>
          <a:lstStyle/>
          <a:p>
            <a:pPr>
              <a:defRPr/>
            </a:pPr>
            <a:fld id="{6BD98730-7529-48CB-A71A-E7743BE2300B}" type="slidenum">
              <a:rPr lang="en-US" smtClean="0"/>
              <a:pPr>
                <a:defRPr/>
              </a:pPr>
              <a:t>31</a:t>
            </a:fld>
            <a:endParaRPr lang="en-US"/>
          </a:p>
        </p:txBody>
      </p:sp>
    </p:spTree>
    <p:extLst>
      <p:ext uri="{BB962C8B-B14F-4D97-AF65-F5344CB8AC3E}">
        <p14:creationId xmlns:p14="http://schemas.microsoft.com/office/powerpoint/2010/main" val="1143936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fontScale="70000" lnSpcReduction="20000"/>
          </a:bodyPr>
          <a:lstStyle/>
          <a:p>
            <a:r>
              <a:rPr lang="en-US" dirty="0"/>
              <a:t> </a:t>
            </a:r>
          </a:p>
          <a:p>
            <a:pPr lvl="0"/>
            <a:endParaRPr lang="en-US" dirty="0"/>
          </a:p>
          <a:p>
            <a:r>
              <a:rPr lang="en-US" dirty="0">
                <a:latin typeface="Calibri" panose="020F0502020204030204" pitchFamily="34" charset="0"/>
                <a:ea typeface="Calibri" panose="020F0502020204030204" pitchFamily="34" charset="0"/>
                <a:cs typeface="Times New Roman" panose="02020603050405020304" pitchFamily="18" charset="0"/>
              </a:rPr>
              <a:t>The Collaborative Teams (CT) learning package is organized in seven modules. The first is an Overview. The other six modules address each of the processes that contribute to effective teams.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The CT Content Fidelity Checklist aligned to each learning package includes all critical items for a training session (draft, pending approval). The CT HQPD Training Checklist and Coaching Checklist contain process elements to be used as guidance when designing, revising, or coaching high quality professional development.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Important notes: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3929" indent="-343929">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 script of presenter notes is included in the PowerPoint. Background information for the presenter is shown as “To Know.” Statements to be shared with participants are shown as “To Say.” In some instances, the “To Know/To Say” are the same material. For fidelity of content and consistency among presenters, the “To Say” information should be presented with minimal paraphrasing.</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58572"/>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3929" indent="-343929">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There is </a:t>
            </a:r>
            <a:r>
              <a:rPr lang="en-US" u="sng" dirty="0">
                <a:latin typeface="Calibri" panose="020F0502020204030204" pitchFamily="34" charset="0"/>
                <a:ea typeface="Calibri" panose="020F0502020204030204" pitchFamily="34" charset="0"/>
                <a:cs typeface="Times New Roman" panose="02020603050405020304" pitchFamily="18" charset="0"/>
              </a:rPr>
              <a:t>one </a:t>
            </a:r>
            <a:r>
              <a:rPr lang="en-US" dirty="0">
                <a:latin typeface="Calibri" panose="020F0502020204030204" pitchFamily="34" charset="0"/>
                <a:ea typeface="Calibri" panose="020F0502020204030204" pitchFamily="34" charset="0"/>
                <a:cs typeface="Times New Roman" panose="02020603050405020304" pitchFamily="18" charset="0"/>
              </a:rPr>
              <a:t>pre/post assessment for the entire CT package (all seven modules).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58572"/>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3929" indent="-343929">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An Implementation Fidelity Checklist is available for frequent monitoring by a teacher or observer.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3929" indent="-343929">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 print Practice Profile and an electronic Practice Profile Self-Assessment tool are available for use by individuals, teams, or schools for periodic self-assessment and monitoring of implementation of practice or to identify training or coaching needs.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3929" indent="-343929">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The presenter should download onto a hard drive or a flash drive any video intended for use in a training. The links shown on slides may not be able to be accessed online at the school sites.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3929" indent="-343929">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Breaks should be inserted at the discretion of the presenter based on the needs of participants.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3929" indent="-343929">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 presenter may add slides to supplement the content. For example, a slide of essential questions may be added since only objectives have been included.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3929" indent="-343929">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 presenter may choose to differentiate a presentation to meet the needs of the participants. For example, another form may be substituted for the Next Steps template if the district or building already uses a similar form or protocol.</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3929" indent="-343929">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Additional activities, examples, videos, etc. may be found _____.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 details are in progress.</a:t>
            </a:r>
            <a:r>
              <a:rPr lang="en-US" dirty="0">
                <a:latin typeface="Calibri" panose="020F0502020204030204" pitchFamily="34" charset="0"/>
                <a:ea typeface="Calibri" panose="020F0502020204030204" pitchFamily="34" charset="0"/>
                <a:cs typeface="Times New Roman" panose="02020603050405020304" pitchFamily="18" charset="0"/>
              </a:rPr>
              <a:t>) A presenter may interchange the additional material for the corresponding PowerPoint content.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2"/>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p>
          <a:p>
            <a:pPr lvl="0"/>
            <a:endParaRPr lang="en-US" dirty="0"/>
          </a:p>
          <a:p>
            <a:r>
              <a:rPr lang="en-US" b="1" dirty="0"/>
              <a:t>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4</a:t>
            </a:fld>
            <a:endParaRPr lang="en-US"/>
          </a:p>
        </p:txBody>
      </p:sp>
    </p:spTree>
    <p:extLst>
      <p:ext uri="{BB962C8B-B14F-4D97-AF65-F5344CB8AC3E}">
        <p14:creationId xmlns:p14="http://schemas.microsoft.com/office/powerpoint/2010/main" val="407887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r>
              <a:rPr lang="en-US" b="1" dirty="0"/>
              <a:t>To</a:t>
            </a:r>
            <a:r>
              <a:rPr lang="en-US" b="1" baseline="0" dirty="0"/>
              <a:t> Know/To Say: </a:t>
            </a:r>
            <a:r>
              <a:rPr lang="en-US" b="0" baseline="0" dirty="0"/>
              <a:t>Missouri’s professional development learning packages are organized in three categories: </a:t>
            </a:r>
            <a:r>
              <a:rPr lang="en-US" b="0" i="1" baseline="0" dirty="0"/>
              <a:t>Foundations, Effective Teaching &amp; Learning Practices, </a:t>
            </a:r>
            <a:r>
              <a:rPr lang="en-US" b="0" i="0" baseline="0" dirty="0"/>
              <a:t>and </a:t>
            </a:r>
            <a:r>
              <a:rPr lang="en-US" b="0" i="1" baseline="0" dirty="0"/>
              <a:t>Implementation Supports.</a:t>
            </a:r>
            <a:r>
              <a:rPr lang="en-US" b="0" i="0" baseline="0" dirty="0"/>
              <a:t> All schools begin their professional development journey with the Foundations, as these learning packages provide foundation knowledge in three key areas: Collaborative Teams, Data-based Decision-making, and Common Formative Assessment. </a:t>
            </a:r>
            <a:r>
              <a:rPr lang="en-US" b="0" i="1" baseline="0" dirty="0"/>
              <a:t>Effective Teaching &amp; Learning Practices</a:t>
            </a:r>
            <a:r>
              <a:rPr lang="en-US" b="0" i="0" baseline="0" dirty="0"/>
              <a:t> encompass research-based instructional practices for deepened learning. These learning packages address ways of connecting with students, ways of helping students learn how to learn, and feature specific instruction practices. </a:t>
            </a:r>
            <a:r>
              <a:rPr lang="en-US" b="0" i="1" baseline="0" dirty="0"/>
              <a:t>Implementation Supports</a:t>
            </a:r>
            <a:r>
              <a:rPr lang="en-US" b="0" i="0" baseline="0" dirty="0"/>
              <a:t> are learning packages designed to help school staff support and enhance the </a:t>
            </a:r>
            <a:r>
              <a:rPr lang="en-US" b="0" i="1" baseline="0" dirty="0"/>
              <a:t>Implementation of Effective Teaching &amp; Learning Practices </a:t>
            </a:r>
            <a:r>
              <a:rPr lang="en-US" b="0" i="0" baseline="0" dirty="0"/>
              <a:t>through using technology and peer coaching supports.</a:t>
            </a:r>
          </a:p>
          <a:p>
            <a:endParaRPr lang="en-US" b="1" i="0" baseline="0" dirty="0"/>
          </a:p>
          <a:p>
            <a:r>
              <a:rPr lang="en-US" b="1" i="0" baseline="0" dirty="0"/>
              <a:t>To Do: </a:t>
            </a:r>
            <a:r>
              <a:rPr lang="en-US" b="0" i="0" baseline="0" dirty="0"/>
              <a:t>Explain how the graphic depicts professional development in Missouri.</a:t>
            </a:r>
          </a:p>
        </p:txBody>
      </p:sp>
      <p:sp>
        <p:nvSpPr>
          <p:cNvPr id="4" name="Slide Number Placeholder 3"/>
          <p:cNvSpPr>
            <a:spLocks noGrp="1"/>
          </p:cNvSpPr>
          <p:nvPr>
            <p:ph type="sldNum" sz="quarter" idx="10"/>
          </p:nvPr>
        </p:nvSpPr>
        <p:spPr/>
        <p:txBody>
          <a:bodyPr/>
          <a:lstStyle/>
          <a:p>
            <a:fld id="{8B9B6F38-1B71-4C30-853A-62F0E8A5D1DB}" type="slidenum">
              <a:rPr lang="en-US" smtClean="0"/>
              <a:pPr/>
              <a:t>5</a:t>
            </a:fld>
            <a:endParaRPr lang="en-US"/>
          </a:p>
        </p:txBody>
      </p:sp>
    </p:spTree>
    <p:extLst>
      <p:ext uri="{BB962C8B-B14F-4D97-AF65-F5344CB8AC3E}">
        <p14:creationId xmlns:p14="http://schemas.microsoft.com/office/powerpoint/2010/main" val="3782760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r>
              <a:rPr lang="en-US" b="1" i="0" baseline="0" dirty="0"/>
              <a:t>To Know/To Say: </a:t>
            </a:r>
            <a:r>
              <a:rPr lang="en-US" b="0" i="0" baseline="0" dirty="0"/>
              <a:t>The learning packages forming the foundation knowledge of the Collaborative Work are Collaborative Teams, Data-Based Decision Making, and Common Formative Assessment. </a:t>
            </a:r>
          </a:p>
          <a:p>
            <a:endParaRPr lang="en-US" b="0" i="0" baseline="0" dirty="0"/>
          </a:p>
          <a:p>
            <a:pPr marL="333714" indent="-333714">
              <a:buAutoNum type="arabicPeriod"/>
            </a:pPr>
            <a:r>
              <a:rPr lang="en-US" b="0" i="0" baseline="0" dirty="0"/>
              <a:t>Collaborative Teams (CT) utilize team processes to improve teaching and learning.</a:t>
            </a:r>
          </a:p>
          <a:p>
            <a:pPr marL="333714" indent="-333714" defTabSz="889904" eaLnBrk="0" fontAlgn="base" hangingPunct="0">
              <a:spcBef>
                <a:spcPct val="30000"/>
              </a:spcBef>
              <a:spcAft>
                <a:spcPct val="0"/>
              </a:spcAft>
              <a:buFontTx/>
              <a:buAutoNum type="arabicPeriod"/>
              <a:defRPr/>
            </a:pPr>
            <a:r>
              <a:rPr lang="en-US" b="0" i="0" baseline="0" dirty="0"/>
              <a:t>Common Formative Assessment (CFA) utilize quality assessments as feedback to improve teaching &amp; learning.</a:t>
            </a:r>
          </a:p>
          <a:p>
            <a:pPr marL="333714" indent="-333714">
              <a:buAutoNum type="arabicPeriod"/>
            </a:pPr>
            <a:r>
              <a:rPr lang="en-US" b="0" i="0" baseline="0" dirty="0"/>
              <a:t>Data-Based Decision Making (DBDM) utilize data for continuous improvement through dialogue around instruction.</a:t>
            </a:r>
          </a:p>
          <a:p>
            <a:endParaRPr lang="en-US" dirty="0"/>
          </a:p>
        </p:txBody>
      </p:sp>
      <p:sp>
        <p:nvSpPr>
          <p:cNvPr id="4" name="Date Placeholder 3"/>
          <p:cNvSpPr>
            <a:spLocks noGrp="1"/>
          </p:cNvSpPr>
          <p:nvPr>
            <p:ph type="dt" idx="10"/>
          </p:nvPr>
        </p:nvSpPr>
        <p:spPr/>
        <p:txBody>
          <a:bodyPr/>
          <a:lstStyle/>
          <a:p>
            <a:pPr>
              <a:defRPr/>
            </a:pPr>
            <a:r>
              <a:rPr lang="en-US"/>
              <a:t>1/6/2011</a:t>
            </a:r>
          </a:p>
        </p:txBody>
      </p:sp>
      <p:sp>
        <p:nvSpPr>
          <p:cNvPr id="5" name="Slide Number Placeholder 4"/>
          <p:cNvSpPr>
            <a:spLocks noGrp="1"/>
          </p:cNvSpPr>
          <p:nvPr>
            <p:ph type="sldNum" sz="quarter" idx="11"/>
          </p:nvPr>
        </p:nvSpPr>
        <p:spPr/>
        <p:txBody>
          <a:bodyPr/>
          <a:lstStyle/>
          <a:p>
            <a:pPr>
              <a:defRPr/>
            </a:pPr>
            <a:fld id="{41714D8E-BD82-41DB-9032-4B7BA4ABDEDD}" type="slidenum">
              <a:rPr lang="en-US" smtClean="0"/>
              <a:pPr>
                <a:defRPr/>
              </a:pPr>
              <a:t>6</a:t>
            </a:fld>
            <a:endParaRPr lang="en-US"/>
          </a:p>
        </p:txBody>
      </p:sp>
    </p:spTree>
    <p:extLst>
      <p:ext uri="{BB962C8B-B14F-4D97-AF65-F5344CB8AC3E}">
        <p14:creationId xmlns:p14="http://schemas.microsoft.com/office/powerpoint/2010/main" val="3756436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r>
              <a:rPr lang="en-US" b="1" i="0" baseline="0" dirty="0"/>
              <a:t>To Know: </a:t>
            </a:r>
            <a:r>
              <a:rPr lang="en-US" b="0" i="0" baseline="0" dirty="0"/>
              <a:t>The learning package Collaborative Teams consists of Three Sections: Overview, Foundational Processes and Advanced Collaborative Process.  There are seven presentations: Overview, Agenda and Minutes, Norms, Roles, Consensus, Collaborative Skills and Protocols.</a:t>
            </a:r>
          </a:p>
          <a:p>
            <a:endParaRPr lang="en-US" b="0" i="0" baseline="0" dirty="0"/>
          </a:p>
          <a:p>
            <a:r>
              <a:rPr lang="en-US" b="1" i="0" baseline="0" dirty="0"/>
              <a:t>To Say:  </a:t>
            </a:r>
            <a:r>
              <a:rPr lang="en-US" b="0" i="0" baseline="0" dirty="0"/>
              <a:t>Today we will focus on Agendas and Minutes.  Both are important in the foundational process of Collaborative Teams.</a:t>
            </a:r>
          </a:p>
        </p:txBody>
      </p:sp>
      <p:sp>
        <p:nvSpPr>
          <p:cNvPr id="4" name="Date Placeholder 3"/>
          <p:cNvSpPr>
            <a:spLocks noGrp="1"/>
          </p:cNvSpPr>
          <p:nvPr>
            <p:ph type="dt" idx="10"/>
          </p:nvPr>
        </p:nvSpPr>
        <p:spPr/>
        <p:txBody>
          <a:bodyPr/>
          <a:lstStyle/>
          <a:p>
            <a:pPr>
              <a:defRPr/>
            </a:pPr>
            <a:r>
              <a:rPr lang="en-US"/>
              <a:t>1/6/2011</a:t>
            </a:r>
          </a:p>
        </p:txBody>
      </p:sp>
      <p:sp>
        <p:nvSpPr>
          <p:cNvPr id="5" name="Slide Number Placeholder 4"/>
          <p:cNvSpPr>
            <a:spLocks noGrp="1"/>
          </p:cNvSpPr>
          <p:nvPr>
            <p:ph type="sldNum" sz="quarter" idx="11"/>
          </p:nvPr>
        </p:nvSpPr>
        <p:spPr/>
        <p:txBody>
          <a:bodyPr/>
          <a:lstStyle/>
          <a:p>
            <a:pPr>
              <a:defRPr/>
            </a:pPr>
            <a:fld id="{41714D8E-BD82-41DB-9032-4B7BA4ABDEDD}" type="slidenum">
              <a:rPr lang="en-US" smtClean="0"/>
              <a:pPr>
                <a:defRPr/>
              </a:pPr>
              <a:t>7</a:t>
            </a:fld>
            <a:endParaRPr lang="en-US"/>
          </a:p>
        </p:txBody>
      </p:sp>
    </p:spTree>
    <p:extLst>
      <p:ext uri="{BB962C8B-B14F-4D97-AF65-F5344CB8AC3E}">
        <p14:creationId xmlns:p14="http://schemas.microsoft.com/office/powerpoint/2010/main" val="2109638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r>
              <a:rPr lang="en-US" b="1" dirty="0">
                <a:solidFill>
                  <a:schemeClr val="tx1"/>
                </a:solidFill>
                <a:latin typeface="+mn-lt"/>
                <a:ea typeface="+mn-ea"/>
                <a:cs typeface="+mn-cs"/>
              </a:rPr>
              <a:t>To Know / To Say</a:t>
            </a:r>
            <a:r>
              <a:rPr lang="en-US" dirty="0">
                <a:solidFill>
                  <a:schemeClr val="tx1"/>
                </a:solidFill>
                <a:latin typeface="+mn-lt"/>
                <a:ea typeface="+mn-ea"/>
                <a:cs typeface="+mn-cs"/>
              </a:rPr>
              <a:t>:   This info graphic for Collaborative Teams can be used as either a pre reading before or at the beginning of the training.  The consultant may want to use reflective questions or protocols to generate thinking prior to the training.</a:t>
            </a:r>
          </a:p>
          <a:p>
            <a:r>
              <a:rPr lang="en-US" dirty="0">
                <a:solidFill>
                  <a:schemeClr val="tx1"/>
                </a:solidFill>
                <a:latin typeface="+mn-lt"/>
                <a:ea typeface="+mn-ea"/>
                <a:cs typeface="+mn-cs"/>
              </a:rPr>
              <a:t>For example, you could pose a question to have them reflect on 1 thing they want to be able to implement or improve following the training.  Or you may ask them to reflect on 1 thing they want to learn from the training about collaborative teams.</a:t>
            </a:r>
          </a:p>
          <a:p>
            <a:r>
              <a:rPr lang="en-US" dirty="0">
                <a:solidFill>
                  <a:schemeClr val="tx1"/>
                </a:solidFill>
                <a:latin typeface="+mn-lt"/>
                <a:ea typeface="+mn-ea"/>
                <a:cs typeface="+mn-cs"/>
              </a:rPr>
              <a:t>You may also want to use a protocol such as a 3-2-1 or K-W-L chart identifying what they know, what they need to know, where they need to improve, etc.</a:t>
            </a:r>
          </a:p>
          <a:p>
            <a:endParaRPr lang="en-US" b="0" baseline="0" dirty="0"/>
          </a:p>
          <a:p>
            <a:r>
              <a:rPr lang="en-US" b="1" baseline="0" dirty="0"/>
              <a:t>Handout: </a:t>
            </a:r>
            <a:r>
              <a:rPr lang="en-US" b="0" baseline="0" dirty="0"/>
              <a:t>Collaborative Teams</a:t>
            </a:r>
            <a:endParaRPr lang="en-US" b="1" baseline="0" dirty="0"/>
          </a:p>
          <a:p>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8</a:t>
            </a:fld>
            <a:endParaRPr lang="en-US"/>
          </a:p>
        </p:txBody>
      </p:sp>
    </p:spTree>
    <p:extLst>
      <p:ext uri="{BB962C8B-B14F-4D97-AF65-F5344CB8AC3E}">
        <p14:creationId xmlns:p14="http://schemas.microsoft.com/office/powerpoint/2010/main" val="662038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710247" y="4459526"/>
            <a:ext cx="5681980" cy="4224813"/>
          </a:xfrm>
          <a:prstGeom prst="rect">
            <a:avLst/>
          </a:prstGeom>
        </p:spPr>
        <p:txBody>
          <a:bodyPr lIns="91425" tIns="91425" rIns="91425" bIns="91425" anchor="t" anchorCtr="0">
            <a:noAutofit/>
          </a:bodyPr>
          <a:lstStyle/>
          <a:p>
            <a:r>
              <a:rPr lang="en-US" sz="1200" b="1" i="0" u="none" strike="noStrike" kern="1200" cap="none" dirty="0">
                <a:solidFill>
                  <a:schemeClr val="dk1"/>
                </a:solidFill>
                <a:effectLst/>
                <a:latin typeface="Calibri"/>
                <a:ea typeface="Calibri"/>
                <a:cs typeface="Calibri"/>
                <a:sym typeface="Calibri"/>
              </a:rPr>
              <a:t>To Know:  </a:t>
            </a:r>
            <a:r>
              <a:rPr lang="en-US" sz="1200" b="0" i="0" u="none" strike="noStrike" kern="1200" cap="none" dirty="0">
                <a:solidFill>
                  <a:schemeClr val="dk1"/>
                </a:solidFill>
                <a:effectLst/>
                <a:latin typeface="Calibri"/>
                <a:ea typeface="Calibri"/>
                <a:cs typeface="Calibri"/>
                <a:sym typeface="Calibri"/>
              </a:rPr>
              <a:t>This slide shows how the use of Collaborative Teams relates to the </a:t>
            </a:r>
          </a:p>
          <a:p>
            <a:r>
              <a:rPr lang="en-US" sz="1200" b="0" i="0" u="none" strike="noStrike" kern="1200" cap="none" dirty="0">
                <a:solidFill>
                  <a:schemeClr val="dk1"/>
                </a:solidFill>
                <a:effectLst/>
                <a:latin typeface="Calibri"/>
                <a:ea typeface="Calibri"/>
                <a:cs typeface="Calibri"/>
                <a:sym typeface="Calibri"/>
              </a:rPr>
              <a:t>Missouri Teacher and Leader Standards. </a:t>
            </a:r>
          </a:p>
          <a:p>
            <a:r>
              <a:rPr lang="en-US" sz="1200" b="1" i="0" u="none" strike="noStrike" kern="1200" cap="none" dirty="0">
                <a:solidFill>
                  <a:schemeClr val="dk1"/>
                </a:solidFill>
                <a:effectLst/>
                <a:latin typeface="Calibri"/>
                <a:ea typeface="Calibri"/>
                <a:cs typeface="Calibri"/>
                <a:sym typeface="Calibri"/>
              </a:rPr>
              <a:t>To Say:</a:t>
            </a:r>
            <a:endParaRPr lang="en-US" sz="1200" b="0" i="0" u="none" strike="noStrike" kern="1200" cap="none" dirty="0">
              <a:solidFill>
                <a:schemeClr val="dk1"/>
              </a:solidFill>
              <a:effectLst/>
              <a:latin typeface="Calibri"/>
              <a:ea typeface="Calibri"/>
              <a:cs typeface="Calibri"/>
              <a:sym typeface="Calibri"/>
            </a:endParaRPr>
          </a:p>
          <a:p>
            <a:r>
              <a:rPr lang="en-US" sz="1200" b="0" i="0" u="none" strike="noStrike" kern="1200" cap="none" dirty="0">
                <a:solidFill>
                  <a:schemeClr val="dk1"/>
                </a:solidFill>
                <a:effectLst/>
                <a:latin typeface="Calibri"/>
                <a:ea typeface="Calibri"/>
                <a:cs typeface="Calibri"/>
                <a:sym typeface="Calibri"/>
              </a:rPr>
              <a:t>Teacher Standard #8 Professionalism</a:t>
            </a:r>
            <a:br>
              <a:rPr lang="en-US" sz="1200" b="0" i="0" u="none" strike="noStrike" kern="1200" cap="none" dirty="0">
                <a:solidFill>
                  <a:schemeClr val="dk1"/>
                </a:solidFill>
                <a:effectLst/>
                <a:latin typeface="Calibri"/>
                <a:ea typeface="Calibri"/>
                <a:cs typeface="Calibri"/>
                <a:sym typeface="Calibri"/>
              </a:rPr>
            </a:br>
            <a:r>
              <a:rPr lang="en-US" sz="1200" b="0" i="0" u="none" strike="noStrike" kern="1200" cap="none" dirty="0">
                <a:solidFill>
                  <a:schemeClr val="dk1"/>
                </a:solidFill>
                <a:effectLst/>
                <a:latin typeface="Calibri"/>
                <a:ea typeface="Calibri"/>
                <a:cs typeface="Calibri"/>
                <a:sym typeface="Calibri"/>
              </a:rPr>
              <a:t>The teacher is a reflective practitioner who continually assesses the effects of choices and actions on others.  The teacher actively seeks out opportunities to grow professionally in order to improve learning for all students. [</a:t>
            </a:r>
            <a:r>
              <a:rPr lang="en-US" sz="1200" b="0" i="1" u="none" strike="noStrike" kern="1200" cap="none" dirty="0">
                <a:solidFill>
                  <a:schemeClr val="dk1"/>
                </a:solidFill>
                <a:effectLst/>
                <a:latin typeface="Calibri"/>
                <a:ea typeface="Calibri"/>
                <a:cs typeface="Calibri"/>
                <a:sym typeface="Calibri"/>
              </a:rPr>
              <a:t>SB 291 Section 160.045.2 (2) Various forms of assessment are used to monitor and manage student learning; (5) The teacher keeps current on instructional knowledge and seeks and explores changes in teaching behaviors that will improve student performance; (6) The teacher acts as a responsible professional in the overall mission of the school.] </a:t>
            </a:r>
            <a:endParaRPr lang="en-US" sz="1200" b="0" i="0" u="none" strike="noStrike" kern="1200" cap="none" dirty="0">
              <a:solidFill>
                <a:schemeClr val="dk1"/>
              </a:solidFill>
              <a:effectLst/>
              <a:latin typeface="Calibri"/>
              <a:ea typeface="Calibri"/>
              <a:cs typeface="Calibri"/>
              <a:sym typeface="Calibri"/>
            </a:endParaRPr>
          </a:p>
          <a:p>
            <a:r>
              <a:rPr lang="en-US" sz="1200" b="0" i="0" u="none" strike="noStrike" kern="1200" cap="none" dirty="0">
                <a:solidFill>
                  <a:schemeClr val="dk1"/>
                </a:solidFill>
                <a:effectLst/>
                <a:latin typeface="Calibri"/>
                <a:ea typeface="Calibri"/>
                <a:cs typeface="Calibri"/>
                <a:sym typeface="Calibri"/>
              </a:rPr>
              <a:t>Teacher Standard #9 Professional Collaboration</a:t>
            </a:r>
            <a:br>
              <a:rPr lang="en-US" sz="1200" b="0" i="0" u="none" strike="noStrike" kern="1200" cap="none" dirty="0">
                <a:solidFill>
                  <a:schemeClr val="dk1"/>
                </a:solidFill>
                <a:effectLst/>
                <a:latin typeface="Calibri"/>
                <a:ea typeface="Calibri"/>
                <a:cs typeface="Calibri"/>
                <a:sym typeface="Calibri"/>
              </a:rPr>
            </a:br>
            <a:r>
              <a:rPr lang="en-US" sz="1200" b="0" i="0" u="none" strike="noStrike" kern="1200" cap="none" dirty="0">
                <a:solidFill>
                  <a:schemeClr val="dk1"/>
                </a:solidFill>
                <a:effectLst/>
                <a:latin typeface="Calibri"/>
                <a:ea typeface="Calibri"/>
                <a:cs typeface="Calibri"/>
                <a:sym typeface="Calibri"/>
              </a:rPr>
              <a:t>The teacher has effective working relationships with students, parents, school colleagues, and community members. [</a:t>
            </a:r>
            <a:r>
              <a:rPr lang="en-US" sz="1200" b="0" i="1" u="none" strike="noStrike" kern="1200" cap="none" dirty="0">
                <a:solidFill>
                  <a:schemeClr val="dk1"/>
                </a:solidFill>
                <a:effectLst/>
                <a:latin typeface="Calibri"/>
                <a:ea typeface="Calibri"/>
                <a:cs typeface="Calibri"/>
                <a:sym typeface="Calibri"/>
              </a:rPr>
              <a:t>SB 291 Section 160.045.2 </a:t>
            </a:r>
            <a:endParaRPr lang="en-US" sz="1200" b="0" i="0" u="none" strike="noStrike" kern="1200" cap="none" dirty="0">
              <a:solidFill>
                <a:schemeClr val="dk1"/>
              </a:solidFill>
              <a:effectLst/>
              <a:latin typeface="Calibri"/>
              <a:ea typeface="Calibri"/>
              <a:cs typeface="Calibri"/>
              <a:sym typeface="Calibri"/>
            </a:endParaRPr>
          </a:p>
          <a:p>
            <a:r>
              <a:rPr lang="en-US" sz="1200" b="0" i="1" u="none" strike="noStrike" kern="1200" cap="none" dirty="0">
                <a:solidFill>
                  <a:schemeClr val="dk1"/>
                </a:solidFill>
                <a:effectLst/>
                <a:latin typeface="Calibri"/>
                <a:ea typeface="Calibri"/>
                <a:cs typeface="Calibri"/>
                <a:sym typeface="Calibri"/>
              </a:rPr>
              <a:t>(4) The teacher uses professional communication and interaction with the school community; (6) The teacher acts as a responsible professional in the overall mission of the school.] </a:t>
            </a:r>
            <a:endParaRPr lang="en-US" sz="1200" b="0" i="0" u="none" strike="noStrike" kern="1200" cap="none" dirty="0">
              <a:solidFill>
                <a:schemeClr val="dk1"/>
              </a:solidFill>
              <a:effectLst/>
              <a:latin typeface="Calibri"/>
              <a:ea typeface="Calibri"/>
              <a:cs typeface="Calibri"/>
              <a:sym typeface="Calibri"/>
            </a:endParaRPr>
          </a:p>
          <a:p>
            <a:r>
              <a:rPr lang="en-US" sz="1200" b="0" i="0" u="none" strike="noStrike" kern="1200" cap="none" dirty="0">
                <a:solidFill>
                  <a:schemeClr val="dk1"/>
                </a:solidFill>
                <a:effectLst/>
                <a:latin typeface="Calibri"/>
                <a:ea typeface="Calibri"/>
                <a:cs typeface="Calibri"/>
                <a:sym typeface="Calibri"/>
              </a:rPr>
              <a:t>Leader Standard #2 Teaching and Learning</a:t>
            </a:r>
            <a:br>
              <a:rPr lang="en-US" sz="1200" b="0" i="0" u="none" strike="noStrike" kern="1200" cap="none" dirty="0">
                <a:solidFill>
                  <a:schemeClr val="dk1"/>
                </a:solidFill>
                <a:effectLst/>
                <a:latin typeface="Calibri"/>
                <a:ea typeface="Calibri"/>
                <a:cs typeface="Calibri"/>
                <a:sym typeface="Calibri"/>
              </a:rPr>
            </a:br>
            <a:r>
              <a:rPr lang="en-US" sz="1200" b="0" i="0" u="none" strike="noStrike" kern="1200" cap="none" dirty="0">
                <a:solidFill>
                  <a:schemeClr val="dk1"/>
                </a:solidFill>
                <a:effectLst/>
                <a:latin typeface="Calibri"/>
                <a:ea typeface="Calibri"/>
                <a:cs typeface="Calibri"/>
                <a:sym typeface="Calibri"/>
              </a:rPr>
              <a:t>Education leaders have the knowledge and ability to ensure the success of all students by promoting a positive school culture, providing an effective instructional program that applies best practice to student learning, and designing comprehensive professional growth plans for staff. </a:t>
            </a:r>
          </a:p>
          <a:p>
            <a:r>
              <a:rPr lang="en-US" sz="1200" b="0" i="0" u="none" strike="noStrike" kern="1200" cap="none" dirty="0">
                <a:solidFill>
                  <a:schemeClr val="dk1"/>
                </a:solidFill>
                <a:effectLst/>
                <a:latin typeface="Calibri"/>
                <a:ea typeface="Calibri"/>
                <a:cs typeface="Calibri"/>
                <a:sym typeface="Calibri"/>
              </a:rPr>
              <a:t>Leader Standard #3 Management of Organizational Systems</a:t>
            </a:r>
            <a:br>
              <a:rPr lang="en-US" sz="1200" b="0" i="0" u="none" strike="noStrike" kern="1200" cap="none" dirty="0">
                <a:solidFill>
                  <a:schemeClr val="dk1"/>
                </a:solidFill>
                <a:effectLst/>
                <a:latin typeface="Calibri"/>
                <a:ea typeface="Calibri"/>
                <a:cs typeface="Calibri"/>
                <a:sym typeface="Calibri"/>
              </a:rPr>
            </a:br>
            <a:r>
              <a:rPr lang="en-US" sz="1200" b="0" i="0" u="none" strike="noStrike" kern="1200" cap="none" dirty="0">
                <a:solidFill>
                  <a:schemeClr val="dk1"/>
                </a:solidFill>
                <a:effectLst/>
                <a:latin typeface="Calibri"/>
                <a:ea typeface="Calibri"/>
                <a:cs typeface="Calibri"/>
                <a:sym typeface="Calibri"/>
              </a:rPr>
              <a:t>Education leaders have the knowledge and ability to ensure the success of all students by managing the organizational structure, personnel, and resources in a way that promotes a safe, efficient, and effective learning environment. </a:t>
            </a:r>
          </a:p>
          <a:p>
            <a:pPr lvl="0">
              <a:spcBef>
                <a:spcPts val="0"/>
              </a:spcBef>
              <a:buNone/>
            </a:pPr>
            <a:endParaRPr b="0" dirty="0"/>
          </a:p>
        </p:txBody>
      </p:sp>
      <p:sp>
        <p:nvSpPr>
          <p:cNvPr id="114" name="Shape 114"/>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C:\Users\dayad\Desktop\Arden backup\dayad\Desktop\MIM\Logos and Swag\10 by 20.jpg"/>
          <p:cNvPicPr>
            <a:picLocks noChangeAspect="1" noChangeArrowheads="1"/>
          </p:cNvPicPr>
          <p:nvPr/>
        </p:nvPicPr>
        <p:blipFill>
          <a:blip r:embed="rId2" cstate="print"/>
          <a:srcRect/>
          <a:stretch>
            <a:fillRect/>
          </a:stretch>
        </p:blipFill>
        <p:spPr bwMode="auto">
          <a:xfrm>
            <a:off x="7648575" y="6173788"/>
            <a:ext cx="671513" cy="593725"/>
          </a:xfrm>
          <a:prstGeom prst="rect">
            <a:avLst/>
          </a:prstGeom>
          <a:noFill/>
          <a:ln w="9525">
            <a:noFill/>
            <a:miter lim="800000"/>
            <a:headEnd/>
            <a:tailEnd/>
          </a:ln>
        </p:spPr>
      </p:pic>
      <p:sp>
        <p:nvSpPr>
          <p:cNvPr id="5" name="Rectangle 4"/>
          <p:cNvSpPr/>
          <p:nvPr/>
        </p:nvSpPr>
        <p:spPr>
          <a:xfrm>
            <a:off x="0" y="0"/>
            <a:ext cx="9144000" cy="6080125"/>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Box 5"/>
          <p:cNvSpPr txBox="1">
            <a:spLocks noChangeArrowheads="1"/>
          </p:cNvSpPr>
          <p:nvPr/>
        </p:nvSpPr>
        <p:spPr bwMode="auto">
          <a:xfrm>
            <a:off x="2819400" y="6149975"/>
            <a:ext cx="3124200" cy="708025"/>
          </a:xfrm>
          <a:prstGeom prst="rect">
            <a:avLst/>
          </a:prstGeom>
          <a:noFill/>
          <a:ln w="9525">
            <a:noFill/>
            <a:miter lim="800000"/>
            <a:headEnd/>
            <a:tailEnd/>
          </a:ln>
        </p:spPr>
        <p:txBody>
          <a:bodyPr>
            <a:spAutoFit/>
          </a:bodyPr>
          <a:lstStyle/>
          <a:p>
            <a:pPr algn="just">
              <a:defRPr/>
            </a:pPr>
            <a:r>
              <a:rPr lang="en-US" sz="800" i="1" dirty="0">
                <a:latin typeface="Tw Cen MT" pitchFamily="34" charset="0"/>
              </a:rPr>
              <a:t>The contents of this presentation were developed under a grant from the US Department of Education to the Missouri Department of Elementary and Secondary Education (#H323A120018).  However, these contents do not necessarily represent the policy of the US Department of Education, and you should not assume endorsement by the Federal Government. </a:t>
            </a:r>
          </a:p>
        </p:txBody>
      </p:sp>
      <p:pic>
        <p:nvPicPr>
          <p:cNvPr id="7" name="Picture 2" descr="http://tadnet.org/uploads/Image/Ideas_logofinalJ.jpg"/>
          <p:cNvPicPr>
            <a:picLocks noChangeAspect="1" noChangeArrowheads="1"/>
          </p:cNvPicPr>
          <p:nvPr/>
        </p:nvPicPr>
        <p:blipFill>
          <a:blip r:embed="rId3" cstate="print"/>
          <a:srcRect/>
          <a:stretch>
            <a:fillRect/>
          </a:stretch>
        </p:blipFill>
        <p:spPr bwMode="auto">
          <a:xfrm>
            <a:off x="8375650" y="6173788"/>
            <a:ext cx="714375" cy="593725"/>
          </a:xfrm>
          <a:prstGeom prst="rect">
            <a:avLst/>
          </a:prstGeom>
          <a:noFill/>
          <a:ln w="9525">
            <a:noFill/>
            <a:miter lim="800000"/>
            <a:headEnd/>
            <a:tailEnd/>
          </a:ln>
        </p:spPr>
      </p:pic>
      <p:pic>
        <p:nvPicPr>
          <p:cNvPr id="11" name="Picture 2" descr="http://dese.mo.gov/comm/images/DESE-color.png"/>
          <p:cNvPicPr>
            <a:picLocks noChangeAspect="1" noChangeArrowheads="1"/>
          </p:cNvPicPr>
          <p:nvPr/>
        </p:nvPicPr>
        <p:blipFill>
          <a:blip r:embed="rId4" cstate="print"/>
          <a:srcRect/>
          <a:stretch>
            <a:fillRect/>
          </a:stretch>
        </p:blipFill>
        <p:spPr bwMode="auto">
          <a:xfrm>
            <a:off x="5943600" y="6172200"/>
            <a:ext cx="1655763" cy="596900"/>
          </a:xfrm>
          <a:prstGeom prst="rect">
            <a:avLst/>
          </a:prstGeom>
          <a:noFill/>
          <a:ln w="9525">
            <a:noFill/>
            <a:miter lim="800000"/>
            <a:headEnd/>
            <a:tailEnd/>
          </a:ln>
        </p:spPr>
      </p:pic>
      <p:sp>
        <p:nvSpPr>
          <p:cNvPr id="12" name="TextBox 11"/>
          <p:cNvSpPr txBox="1"/>
          <p:nvPr/>
        </p:nvSpPr>
        <p:spPr>
          <a:xfrm>
            <a:off x="0" y="152400"/>
            <a:ext cx="9144000" cy="369888"/>
          </a:xfrm>
          <a:prstGeom prst="rect">
            <a:avLst/>
          </a:prstGeom>
          <a:noFill/>
        </p:spPr>
        <p:txBody>
          <a:bodyPr>
            <a:spAutoFit/>
          </a:bodyPr>
          <a:lstStyle/>
          <a:p>
            <a:pPr algn="ctr" fontAlgn="auto">
              <a:spcBef>
                <a:spcPts val="0"/>
              </a:spcBef>
              <a:spcAft>
                <a:spcPts val="0"/>
              </a:spcAft>
              <a:defRPr/>
            </a:pPr>
            <a:r>
              <a:rPr lang="en-US" b="1" i="1" spc="600" dirty="0">
                <a:solidFill>
                  <a:schemeClr val="bg1"/>
                </a:solidFill>
                <a:latin typeface="Arial Narrow" pitchFamily="34" charset="0"/>
                <a:ea typeface="Verdana" pitchFamily="34" charset="0"/>
                <a:cs typeface="Verdana" pitchFamily="34" charset="0"/>
              </a:rPr>
              <a:t>Professional Development to Practice</a:t>
            </a:r>
          </a:p>
        </p:txBody>
      </p:sp>
      <p:sp>
        <p:nvSpPr>
          <p:cNvPr id="13" name="Rectangle 12"/>
          <p:cNvSpPr/>
          <p:nvPr/>
        </p:nvSpPr>
        <p:spPr>
          <a:xfrm>
            <a:off x="1447800" y="473075"/>
            <a:ext cx="7696200" cy="139700"/>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0" y="473075"/>
            <a:ext cx="1447800" cy="139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a:off x="7988300" y="152400"/>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ctrTitle"/>
          </p:nvPr>
        </p:nvSpPr>
        <p:spPr>
          <a:xfrm>
            <a:off x="685800" y="1420731"/>
            <a:ext cx="7772400" cy="1470025"/>
          </a:xfrm>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217448"/>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240935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828803"/>
            <a:ext cx="8229600" cy="4038598"/>
          </a:xfrm>
        </p:spPr>
        <p:txBody>
          <a:bodyPr vert="eaVert"/>
          <a:lstStyle>
            <a:lvl2pPr marL="742950" indent="-285750">
              <a:defRPr lang="en-US" sz="2800" kern="1200" dirty="0" smtClean="0">
                <a:solidFill>
                  <a:schemeClr val="tx1"/>
                </a:solidFill>
                <a:latin typeface="Tw Cen MT" pitchFamily="34" charset="0"/>
                <a:ea typeface="+mn-ea"/>
                <a:cs typeface="+mn-cs"/>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01367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1"/>
            <a:ext cx="20574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599"/>
            <a:ext cx="6019800" cy="5257801"/>
          </a:xfrm>
        </p:spPr>
        <p:txBody>
          <a:bodyPr vert="eaVert"/>
          <a:lstStyle>
            <a:lvl2pPr marL="742950" indent="-285750">
              <a:defRPr lang="en-US" sz="2800" kern="1200" dirty="0" smtClean="0">
                <a:solidFill>
                  <a:schemeClr val="tx1"/>
                </a:solidFill>
                <a:latin typeface="Tw Cen MT" pitchFamily="34" charset="0"/>
                <a:ea typeface="+mn-ea"/>
                <a:cs typeface="+mn-cs"/>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4429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0" y="6019800"/>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828803"/>
            <a:ext cx="8229600" cy="3962397"/>
          </a:xfrm>
        </p:spPr>
        <p:txBody>
          <a:bodyPr/>
          <a:lstStyle>
            <a:lvl2pPr>
              <a:buClr>
                <a:schemeClr val="accent3"/>
              </a:buClr>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04815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3"/>
          <p:cNvSpPr txBox="1"/>
          <p:nvPr/>
        </p:nvSpPr>
        <p:spPr>
          <a:xfrm>
            <a:off x="3962400" y="6119813"/>
            <a:ext cx="4343400" cy="738187"/>
          </a:xfrm>
          <a:prstGeom prst="rect">
            <a:avLst/>
          </a:prstGeom>
          <a:noFill/>
        </p:spPr>
        <p:txBody>
          <a:bodyPr>
            <a:spAutoFit/>
          </a:bodyPr>
          <a:lstStyle/>
          <a:p>
            <a:pPr algn="just" fontAlgn="auto">
              <a:spcBef>
                <a:spcPts val="0"/>
              </a:spcBef>
              <a:spcAft>
                <a:spcPts val="0"/>
              </a:spcAft>
              <a:defRPr/>
            </a:pPr>
            <a:r>
              <a:rPr lang="en-US" sz="1050" i="1" dirty="0">
                <a:latin typeface="Tw Cen MT" pitchFamily="34" charset="0"/>
                <a:cs typeface="+mn-cs"/>
              </a:rPr>
              <a:t>The contents of this  presentation were developed under a grant from the US Department of Education,   #H323A120018.  However, these contents do not necessarily represent the policy of the US Department of Education, and you should not assume endorsement by the Federal Government. </a:t>
            </a:r>
          </a:p>
        </p:txBody>
      </p:sp>
      <p:pic>
        <p:nvPicPr>
          <p:cNvPr id="5" name="Picture 2" descr="http://tadnet.org/uploads/Image/Ideas_logofinalJ.jpg"/>
          <p:cNvPicPr>
            <a:picLocks noChangeAspect="1" noChangeArrowheads="1"/>
          </p:cNvPicPr>
          <p:nvPr/>
        </p:nvPicPr>
        <p:blipFill>
          <a:blip r:embed="rId2" cstate="print"/>
          <a:srcRect/>
          <a:stretch>
            <a:fillRect/>
          </a:stretch>
        </p:blipFill>
        <p:spPr bwMode="auto">
          <a:xfrm>
            <a:off x="8489950" y="6313488"/>
            <a:ext cx="654050" cy="544512"/>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97449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190997"/>
          </a:xfrm>
        </p:spPr>
        <p:txBody>
          <a:bodyPr/>
          <a:lstStyle>
            <a:lvl1pPr>
              <a:defRPr sz="2800"/>
            </a:lvl1pPr>
            <a:lvl2pPr marL="742950" indent="-285750">
              <a:defRPr lang="en-US" sz="2400" kern="1200" dirty="0" smtClean="0">
                <a:solidFill>
                  <a:schemeClr val="tx1"/>
                </a:solidFill>
                <a:latin typeface="Tw Cen MT" pitchFamily="34" charset="0"/>
                <a:ea typeface="+mn-ea"/>
                <a:cs typeface="+mn-cs"/>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3"/>
            <a:ext cx="4038600" cy="4190997"/>
          </a:xfrm>
        </p:spPr>
        <p:txBody>
          <a:bodyPr/>
          <a:lstStyle>
            <a:lvl1pPr>
              <a:defRPr sz="2800"/>
            </a:lvl1pPr>
            <a:lvl2pPr marL="742950" indent="-285750">
              <a:defRPr lang="en-US" sz="2400" kern="1200" dirty="0" smtClean="0">
                <a:solidFill>
                  <a:schemeClr val="tx1"/>
                </a:solidFill>
                <a:latin typeface="Tw Cen MT" pitchFamily="34" charset="0"/>
                <a:ea typeface="+mn-ea"/>
                <a:cs typeface="+mn-cs"/>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92430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2190"/>
            <a:ext cx="8229600" cy="92181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2" y="2174875"/>
            <a:ext cx="4040188" cy="3616325"/>
          </a:xfrm>
        </p:spPr>
        <p:txBody>
          <a:bodyPr/>
          <a:lstStyle>
            <a:lvl1pPr>
              <a:defRPr sz="2400"/>
            </a:lvl1pPr>
            <a:lvl2pPr marL="742950" indent="-285750">
              <a:defRPr lang="en-US" sz="2000" kern="1200" dirty="0" smtClean="0">
                <a:solidFill>
                  <a:schemeClr val="tx1"/>
                </a:solidFill>
                <a:latin typeface="Tw Cen MT" pitchFamily="34" charset="0"/>
                <a:ea typeface="+mn-ea"/>
                <a:cs typeface="+mn-cs"/>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7" y="2174875"/>
            <a:ext cx="4041775" cy="3616325"/>
          </a:xfrm>
        </p:spPr>
        <p:txBody>
          <a:bodyPr/>
          <a:lstStyle>
            <a:lvl1pPr>
              <a:defRPr sz="2400"/>
            </a:lvl1pPr>
            <a:lvl2pPr marL="742950" indent="-285750">
              <a:defRPr lang="en-US" sz="2000" kern="1200" dirty="0" smtClean="0">
                <a:solidFill>
                  <a:schemeClr val="tx1"/>
                </a:solidFill>
                <a:latin typeface="Tw Cen MT" pitchFamily="34" charset="0"/>
                <a:ea typeface="+mn-ea"/>
                <a:cs typeface="+mn-cs"/>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8354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55638"/>
            <a:ext cx="8229600" cy="1096962"/>
          </a:xfrm>
        </p:spPr>
        <p:txBody>
          <a:bodyPr/>
          <a:lstStyle/>
          <a:p>
            <a:r>
              <a:rPr lang="en-US"/>
              <a:t>Click to edit Master title style</a:t>
            </a:r>
          </a:p>
        </p:txBody>
      </p:sp>
    </p:spTree>
    <p:extLst>
      <p:ext uri="{BB962C8B-B14F-4D97-AF65-F5344CB8AC3E}">
        <p14:creationId xmlns:p14="http://schemas.microsoft.com/office/powerpoint/2010/main" val="951144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746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685800"/>
            <a:ext cx="3008313" cy="74930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1" y="685799"/>
            <a:ext cx="5111751" cy="5105401"/>
          </a:xfrm>
        </p:spPr>
        <p:txBody>
          <a:bodyPr/>
          <a:lstStyle>
            <a:lvl1pPr>
              <a:defRPr sz="3200"/>
            </a:lvl1pPr>
            <a:lvl2pPr marL="742950" indent="-285750">
              <a:defRPr lang="en-US" sz="2800" kern="1200" dirty="0" smtClean="0">
                <a:solidFill>
                  <a:schemeClr val="tx1"/>
                </a:solidFill>
                <a:latin typeface="Tw Cen MT" pitchFamily="34" charset="0"/>
                <a:ea typeface="+mn-ea"/>
                <a:cs typeface="+mn-cs"/>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2" y="1435103"/>
            <a:ext cx="3008313" cy="43560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509851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85799"/>
            <a:ext cx="5486400" cy="40417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9"/>
            <a:ext cx="5486400" cy="50006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136398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01663"/>
            <a:ext cx="8229600" cy="1096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828800"/>
            <a:ext cx="8229600" cy="4144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Box 18"/>
          <p:cNvSpPr txBox="1"/>
          <p:nvPr/>
        </p:nvSpPr>
        <p:spPr>
          <a:xfrm>
            <a:off x="0" y="152400"/>
            <a:ext cx="9144000" cy="369888"/>
          </a:xfrm>
          <a:prstGeom prst="rect">
            <a:avLst/>
          </a:prstGeom>
          <a:noFill/>
        </p:spPr>
        <p:txBody>
          <a:bodyPr>
            <a:spAutoFit/>
          </a:bodyPr>
          <a:lstStyle/>
          <a:p>
            <a:pPr algn="ctr" fontAlgn="auto">
              <a:spcBef>
                <a:spcPts val="0"/>
              </a:spcBef>
              <a:spcAft>
                <a:spcPts val="0"/>
              </a:spcAft>
              <a:defRPr/>
            </a:pPr>
            <a:r>
              <a:rPr lang="en-US" b="1" i="1" spc="600" dirty="0">
                <a:solidFill>
                  <a:schemeClr val="accent3"/>
                </a:solidFill>
                <a:latin typeface="Arial Narrow" pitchFamily="34" charset="0"/>
                <a:ea typeface="Verdana" pitchFamily="34" charset="0"/>
                <a:cs typeface="Verdana" pitchFamily="34" charset="0"/>
              </a:rPr>
              <a:t>Professional Development to Practice</a:t>
            </a:r>
          </a:p>
        </p:txBody>
      </p:sp>
      <p:sp>
        <p:nvSpPr>
          <p:cNvPr id="20" name="Rectangle 19"/>
          <p:cNvSpPr/>
          <p:nvPr/>
        </p:nvSpPr>
        <p:spPr>
          <a:xfrm>
            <a:off x="0" y="473075"/>
            <a:ext cx="1447800" cy="139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Rectangle 20"/>
          <p:cNvSpPr/>
          <p:nvPr/>
        </p:nvSpPr>
        <p:spPr>
          <a:xfrm>
            <a:off x="1447800" y="473075"/>
            <a:ext cx="7696200" cy="139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31" name="Picture 18" descr="X:\IHD General Shared\DESE Projects\SPDG\EduSAIL Website\Images\Logos\SAIL logo\header.png"/>
          <p:cNvPicPr>
            <a:picLocks noChangeAspect="1" noChangeArrowheads="1"/>
          </p:cNvPicPr>
          <p:nvPr/>
        </p:nvPicPr>
        <p:blipFill>
          <a:blip r:embed="rId13" cstate="print"/>
          <a:srcRect t="31007" r="34380"/>
          <a:stretch>
            <a:fillRect/>
          </a:stretch>
        </p:blipFill>
        <p:spPr bwMode="auto">
          <a:xfrm>
            <a:off x="53975" y="6080125"/>
            <a:ext cx="2841625" cy="747713"/>
          </a:xfrm>
          <a:prstGeom prst="rect">
            <a:avLst/>
          </a:prstGeom>
          <a:noFill/>
          <a:ln w="9525">
            <a:noFill/>
            <a:miter lim="800000"/>
            <a:headEnd/>
            <a:tailEnd/>
          </a:ln>
        </p:spPr>
      </p:pic>
      <p:cxnSp>
        <p:nvCxnSpPr>
          <p:cNvPr id="8" name="Straight Connector 7"/>
          <p:cNvCxnSpPr/>
          <p:nvPr/>
        </p:nvCxnSpPr>
        <p:spPr>
          <a:xfrm>
            <a:off x="0" y="6019800"/>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0847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1" fontAlgn="base" hangingPunct="1">
        <a:spcBef>
          <a:spcPct val="0"/>
        </a:spcBef>
        <a:spcAft>
          <a:spcPct val="0"/>
        </a:spcAft>
        <a:defRPr sz="4400" kern="1200">
          <a:solidFill>
            <a:schemeClr val="accent2"/>
          </a:solidFill>
          <a:latin typeface="Tw Cen MT" pitchFamily="34" charset="0"/>
          <a:ea typeface="+mj-ea"/>
          <a:cs typeface="+mj-cs"/>
        </a:defRPr>
      </a:lvl1pPr>
      <a:lvl2pPr algn="ctr" rtl="0" eaLnBrk="1" fontAlgn="base" hangingPunct="1">
        <a:spcBef>
          <a:spcPct val="0"/>
        </a:spcBef>
        <a:spcAft>
          <a:spcPct val="0"/>
        </a:spcAft>
        <a:defRPr sz="4400">
          <a:solidFill>
            <a:schemeClr val="accent2"/>
          </a:solidFill>
          <a:latin typeface="Tw Cen MT" pitchFamily="34" charset="0"/>
        </a:defRPr>
      </a:lvl2pPr>
      <a:lvl3pPr algn="ctr" rtl="0" eaLnBrk="1" fontAlgn="base" hangingPunct="1">
        <a:spcBef>
          <a:spcPct val="0"/>
        </a:spcBef>
        <a:spcAft>
          <a:spcPct val="0"/>
        </a:spcAft>
        <a:defRPr sz="4400">
          <a:solidFill>
            <a:schemeClr val="accent2"/>
          </a:solidFill>
          <a:latin typeface="Tw Cen MT" pitchFamily="34" charset="0"/>
        </a:defRPr>
      </a:lvl3pPr>
      <a:lvl4pPr algn="ctr" rtl="0" eaLnBrk="1" fontAlgn="base" hangingPunct="1">
        <a:spcBef>
          <a:spcPct val="0"/>
        </a:spcBef>
        <a:spcAft>
          <a:spcPct val="0"/>
        </a:spcAft>
        <a:defRPr sz="4400">
          <a:solidFill>
            <a:schemeClr val="accent2"/>
          </a:solidFill>
          <a:latin typeface="Tw Cen MT" pitchFamily="34" charset="0"/>
        </a:defRPr>
      </a:lvl4pPr>
      <a:lvl5pPr algn="ctr" rtl="0" eaLnBrk="1" fontAlgn="base" hangingPunct="1">
        <a:spcBef>
          <a:spcPct val="0"/>
        </a:spcBef>
        <a:spcAft>
          <a:spcPct val="0"/>
        </a:spcAft>
        <a:defRPr sz="4400">
          <a:solidFill>
            <a:schemeClr val="accent2"/>
          </a:solidFill>
          <a:latin typeface="Tw Cen MT" pitchFamily="34" charset="0"/>
        </a:defRPr>
      </a:lvl5pPr>
      <a:lvl6pPr marL="457200" algn="ctr" rtl="0" eaLnBrk="1" fontAlgn="base" hangingPunct="1">
        <a:spcBef>
          <a:spcPct val="0"/>
        </a:spcBef>
        <a:spcAft>
          <a:spcPct val="0"/>
        </a:spcAft>
        <a:defRPr sz="4400">
          <a:solidFill>
            <a:schemeClr val="tx2"/>
          </a:solidFill>
          <a:latin typeface="Tw Cen MT" pitchFamily="34" charset="0"/>
        </a:defRPr>
      </a:lvl6pPr>
      <a:lvl7pPr marL="914400" algn="ctr" rtl="0" eaLnBrk="1" fontAlgn="base" hangingPunct="1">
        <a:spcBef>
          <a:spcPct val="0"/>
        </a:spcBef>
        <a:spcAft>
          <a:spcPct val="0"/>
        </a:spcAft>
        <a:defRPr sz="4400">
          <a:solidFill>
            <a:schemeClr val="tx2"/>
          </a:solidFill>
          <a:latin typeface="Tw Cen MT" pitchFamily="34" charset="0"/>
        </a:defRPr>
      </a:lvl7pPr>
      <a:lvl8pPr marL="1371600" algn="ctr" rtl="0" eaLnBrk="1" fontAlgn="base" hangingPunct="1">
        <a:spcBef>
          <a:spcPct val="0"/>
        </a:spcBef>
        <a:spcAft>
          <a:spcPct val="0"/>
        </a:spcAft>
        <a:defRPr sz="4400">
          <a:solidFill>
            <a:schemeClr val="tx2"/>
          </a:solidFill>
          <a:latin typeface="Tw Cen MT" pitchFamily="34" charset="0"/>
        </a:defRPr>
      </a:lvl8pPr>
      <a:lvl9pPr marL="1828800" algn="ctr" rtl="0" eaLnBrk="1" fontAlgn="base" hangingPunct="1">
        <a:spcBef>
          <a:spcPct val="0"/>
        </a:spcBef>
        <a:spcAft>
          <a:spcPct val="0"/>
        </a:spcAft>
        <a:defRPr sz="4400">
          <a:solidFill>
            <a:schemeClr val="tx2"/>
          </a:solidFill>
          <a:latin typeface="Tw Cen MT" pitchFamily="34" charset="0"/>
        </a:defRPr>
      </a:lvl9pPr>
    </p:titleStyle>
    <p:bodyStyle>
      <a:lvl1pPr marL="342900" indent="-342900" algn="l" rtl="0" eaLnBrk="1" fontAlgn="base" hangingPunct="1">
        <a:spcBef>
          <a:spcPct val="20000"/>
        </a:spcBef>
        <a:spcAft>
          <a:spcPct val="0"/>
        </a:spcAft>
        <a:buClr>
          <a:schemeClr val="accent2"/>
        </a:buClr>
        <a:buFont typeface="Wingdings" pitchFamily="2" charset="2"/>
        <a:buChar char="q"/>
        <a:defRPr sz="3200" kern="1200">
          <a:solidFill>
            <a:schemeClr val="tx1"/>
          </a:solidFill>
          <a:latin typeface="Tw Cen MT" pitchFamily="34" charset="0"/>
          <a:ea typeface="+mn-ea"/>
          <a:cs typeface="+mn-cs"/>
        </a:defRPr>
      </a:lvl1pPr>
      <a:lvl2pPr marL="742950" indent="-285750" algn="l" rtl="0" eaLnBrk="1" fontAlgn="base" hangingPunct="1">
        <a:spcBef>
          <a:spcPct val="20000"/>
        </a:spcBef>
        <a:spcAft>
          <a:spcPct val="0"/>
        </a:spcAft>
        <a:buClr>
          <a:schemeClr val="accent2"/>
        </a:buClr>
        <a:buFont typeface="Wingdings" pitchFamily="2" charset="2"/>
        <a:buChar char="q"/>
        <a:defRPr sz="2800" kern="1200">
          <a:solidFill>
            <a:schemeClr val="tx1"/>
          </a:solidFill>
          <a:latin typeface="Tw Cen MT" pitchFamily="34" charset="0"/>
          <a:ea typeface="+mn-ea"/>
          <a:cs typeface="+mn-cs"/>
        </a:defRPr>
      </a:lvl2pPr>
      <a:lvl3pPr marL="1143000" indent="-228600" algn="l" rtl="0" eaLnBrk="1" fontAlgn="base" hangingPunct="1">
        <a:spcBef>
          <a:spcPct val="20000"/>
        </a:spcBef>
        <a:spcAft>
          <a:spcPct val="0"/>
        </a:spcAft>
        <a:buClr>
          <a:schemeClr val="accent2"/>
        </a:buClr>
        <a:buFont typeface="Wingdings" pitchFamily="2" charset="2"/>
        <a:buChar char="q"/>
        <a:defRPr sz="2400" kern="1200">
          <a:solidFill>
            <a:schemeClr val="tx1"/>
          </a:solidFill>
          <a:latin typeface="Tw Cen MT" pitchFamily="34" charset="0"/>
          <a:ea typeface="+mn-ea"/>
          <a:cs typeface="+mn-cs"/>
        </a:defRPr>
      </a:lvl3pPr>
      <a:lvl4pPr marL="1600200" indent="-228600" algn="l" rtl="0" eaLnBrk="1" fontAlgn="base" hangingPunct="1">
        <a:spcBef>
          <a:spcPct val="20000"/>
        </a:spcBef>
        <a:spcAft>
          <a:spcPct val="0"/>
        </a:spcAft>
        <a:buClr>
          <a:schemeClr val="accent2"/>
        </a:buClr>
        <a:buFont typeface="Wingdings" pitchFamily="2" charset="2"/>
        <a:buChar char="q"/>
        <a:defRPr sz="2000" kern="1200">
          <a:solidFill>
            <a:schemeClr val="tx1"/>
          </a:solidFill>
          <a:latin typeface="Tw Cen MT" pitchFamily="34" charset="0"/>
          <a:ea typeface="+mn-ea"/>
          <a:cs typeface="+mn-cs"/>
        </a:defRPr>
      </a:lvl4pPr>
      <a:lvl5pPr marL="2057400" indent="-228600" algn="l" rtl="0" eaLnBrk="1" fontAlgn="base" hangingPunct="1">
        <a:spcBef>
          <a:spcPct val="20000"/>
        </a:spcBef>
        <a:spcAft>
          <a:spcPct val="0"/>
        </a:spcAft>
        <a:buClr>
          <a:schemeClr val="accent2"/>
        </a:buClr>
        <a:buFont typeface="Wingdings" pitchFamily="2" charset="2"/>
        <a:buChar char="q"/>
        <a:defRPr sz="2000" kern="1200">
          <a:solidFill>
            <a:schemeClr val="tx1"/>
          </a:solidFill>
          <a:latin typeface="Tw Cen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creativecommons.org/licenses/by-nc-nd/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sites.google.com/a/astoriak12.org/plc/forms/kindergarten-data-team"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hyperlink" Target="http://www.livebinders.com/play/play?id=1398686" TargetMode="External"/><Relationship Id="rId4" Type="http://schemas.openxmlformats.org/officeDocument/2006/relationships/hyperlink" Target="http://nordoniaplcresources.weebly.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symbaloo.com/mix/technologypd"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ctr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lt1"/>
                </a:solidFill>
                <a:latin typeface="Questrial"/>
                <a:ea typeface="Questrial"/>
                <a:cs typeface="Questrial"/>
                <a:sym typeface="Questrial"/>
              </a:rPr>
              <a:t>Collaborative Teams</a:t>
            </a:r>
            <a:br>
              <a:rPr lang="en-US" sz="4400" b="0" i="0" u="none" strike="noStrike" cap="none">
                <a:solidFill>
                  <a:schemeClr val="lt1"/>
                </a:solidFill>
                <a:latin typeface="Questrial"/>
                <a:ea typeface="Questrial"/>
                <a:cs typeface="Questrial"/>
                <a:sym typeface="Questrial"/>
              </a:rPr>
            </a:br>
            <a:endParaRPr lang="en-US" sz="4400" b="0" i="0" u="none" strike="noStrike" cap="none">
              <a:solidFill>
                <a:schemeClr val="lt1"/>
              </a:solidFill>
              <a:latin typeface="Questrial"/>
              <a:ea typeface="Questrial"/>
              <a:cs typeface="Questrial"/>
              <a:sym typeface="Questrial"/>
            </a:endParaRPr>
          </a:p>
        </p:txBody>
      </p:sp>
      <p:sp>
        <p:nvSpPr>
          <p:cNvPr id="86" name="Shape 86"/>
          <p:cNvSpPr txBox="1">
            <a:spLocks noGrp="1"/>
          </p:cNvSpPr>
          <p:nvPr>
            <p:ph type="subTitle" idx="1"/>
          </p:nvPr>
        </p:nvSpPr>
        <p:spPr>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2"/>
              </a:buClr>
              <a:buSzPct val="25000"/>
              <a:buFont typeface="Noto Sans Symbols"/>
              <a:buNone/>
            </a:pPr>
            <a:r>
              <a:rPr lang="en-US" sz="3200" b="0" i="0" u="none" strike="noStrike" cap="none" dirty="0">
                <a:solidFill>
                  <a:schemeClr val="lt1"/>
                </a:solidFill>
                <a:latin typeface="Questrial"/>
                <a:ea typeface="Questrial"/>
                <a:cs typeface="Questrial"/>
                <a:sym typeface="Questrial"/>
              </a:rPr>
              <a:t>Using Agendas and Minutes</a:t>
            </a:r>
          </a:p>
        </p:txBody>
      </p:sp>
      <p:grpSp>
        <p:nvGrpSpPr>
          <p:cNvPr id="88" name="Shape 88"/>
          <p:cNvGrpSpPr/>
          <p:nvPr/>
        </p:nvGrpSpPr>
        <p:grpSpPr>
          <a:xfrm>
            <a:off x="425450" y="5707132"/>
            <a:ext cx="8284971" cy="302518"/>
            <a:chOff x="12700" y="-778991"/>
            <a:chExt cx="8284971" cy="302518"/>
          </a:xfrm>
        </p:grpSpPr>
        <p:pic>
          <p:nvPicPr>
            <p:cNvPr id="89" name="Shape 89"/>
            <p:cNvPicPr preferRelativeResize="0"/>
            <p:nvPr/>
          </p:nvPicPr>
          <p:blipFill rotWithShape="1">
            <a:blip r:embed="rId3">
              <a:alphaModFix/>
            </a:blip>
            <a:srcRect/>
            <a:stretch/>
          </p:blipFill>
          <p:spPr>
            <a:xfrm>
              <a:off x="12700" y="-759937"/>
              <a:ext cx="804672" cy="283464"/>
            </a:xfrm>
            <a:prstGeom prst="rect">
              <a:avLst/>
            </a:prstGeom>
            <a:noFill/>
            <a:ln>
              <a:noFill/>
            </a:ln>
          </p:spPr>
        </p:pic>
        <p:sp>
          <p:nvSpPr>
            <p:cNvPr id="90" name="Shape 90"/>
            <p:cNvSpPr txBox="1"/>
            <p:nvPr/>
          </p:nvSpPr>
          <p:spPr>
            <a:xfrm>
              <a:off x="817372" y="-778991"/>
              <a:ext cx="7480299"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lt1"/>
                  </a:solidFill>
                  <a:latin typeface="Calibri"/>
                  <a:ea typeface="Calibri"/>
                  <a:cs typeface="Calibri"/>
                  <a:sym typeface="Calibri"/>
                </a:rPr>
                <a:t>This work is licensed under a </a:t>
              </a:r>
              <a:r>
                <a:rPr lang="en-US" sz="1200" b="0" i="0" u="sng" strike="noStrike" cap="none" dirty="0">
                  <a:solidFill>
                    <a:schemeClr val="hlink"/>
                  </a:solidFill>
                  <a:latin typeface="Calibri"/>
                  <a:ea typeface="Calibri"/>
                  <a:cs typeface="Calibri"/>
                  <a:sym typeface="Calibri"/>
                  <a:hlinkClick r:id="rId4"/>
                </a:rPr>
                <a:t>Creative Commons Attribution-</a:t>
              </a:r>
              <a:r>
                <a:rPr lang="en-US" sz="1200" b="0" i="0" u="sng" strike="noStrike" cap="none" dirty="0" err="1">
                  <a:solidFill>
                    <a:schemeClr val="hlink"/>
                  </a:solidFill>
                  <a:latin typeface="Calibri"/>
                  <a:ea typeface="Calibri"/>
                  <a:cs typeface="Calibri"/>
                  <a:sym typeface="Calibri"/>
                  <a:hlinkClick r:id="rId4"/>
                </a:rPr>
                <a:t>NonCommercial</a:t>
              </a:r>
              <a:r>
                <a:rPr lang="en-US" sz="1200" b="0" i="0" u="sng" strike="noStrike" cap="none" dirty="0">
                  <a:solidFill>
                    <a:schemeClr val="hlink"/>
                  </a:solidFill>
                  <a:latin typeface="Calibri"/>
                  <a:ea typeface="Calibri"/>
                  <a:cs typeface="Calibri"/>
                  <a:sym typeface="Calibri"/>
                  <a:hlinkClick r:id="rId4"/>
                </a:rPr>
                <a:t>-</a:t>
              </a:r>
              <a:r>
                <a:rPr lang="en-US" sz="1200" b="0" i="0" u="sng" strike="noStrike" cap="none" dirty="0" err="1">
                  <a:solidFill>
                    <a:schemeClr val="hlink"/>
                  </a:solidFill>
                  <a:latin typeface="Calibri"/>
                  <a:ea typeface="Calibri"/>
                  <a:cs typeface="Calibri"/>
                  <a:sym typeface="Calibri"/>
                  <a:hlinkClick r:id="rId4"/>
                </a:rPr>
                <a:t>NoDerivatives</a:t>
              </a:r>
              <a:r>
                <a:rPr lang="en-US" sz="1200" b="0" i="0" u="sng" strike="noStrike" cap="none" dirty="0">
                  <a:solidFill>
                    <a:schemeClr val="hlink"/>
                  </a:solidFill>
                  <a:latin typeface="Calibri"/>
                  <a:ea typeface="Calibri"/>
                  <a:cs typeface="Calibri"/>
                  <a:sym typeface="Calibri"/>
                  <a:hlinkClick r:id="rId4"/>
                </a:rPr>
                <a:t> 4.0 International License</a:t>
              </a:r>
              <a:r>
                <a:rPr lang="en-US" sz="1200" b="0" i="0" u="none" strike="noStrike" cap="none" dirty="0">
                  <a:solidFill>
                    <a:schemeClr val="lt1"/>
                  </a:solidFill>
                  <a:latin typeface="Calibri"/>
                  <a:ea typeface="Calibri"/>
                  <a:cs typeface="Calibri"/>
                  <a:sym typeface="Calibri"/>
                </a:rPr>
                <a:t>.</a:t>
              </a:r>
            </a:p>
          </p:txBody>
        </p:sp>
      </p:grpSp>
      <p:pic>
        <p:nvPicPr>
          <p:cNvPr id="8" name="Shape 87"/>
          <p:cNvPicPr preferRelativeResize="0"/>
          <p:nvPr/>
        </p:nvPicPr>
        <p:blipFill rotWithShape="1">
          <a:blip r:embed="rId5">
            <a:alphaModFix/>
          </a:blip>
          <a:srcRect/>
          <a:stretch/>
        </p:blipFill>
        <p:spPr>
          <a:xfrm>
            <a:off x="8057544" y="346080"/>
            <a:ext cx="801311" cy="572507"/>
          </a:xfrm>
          <a:prstGeom prst="rect">
            <a:avLst/>
          </a:prstGeom>
          <a:noFill/>
          <a:ln>
            <a:noFill/>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chemeClr val="dk2"/>
                </a:solidFill>
                <a:latin typeface="Questrial"/>
                <a:ea typeface="Questrial"/>
                <a:cs typeface="Questrial"/>
                <a:sym typeface="Questrial"/>
              </a:rPr>
              <a:t>Objectives</a:t>
            </a:r>
          </a:p>
        </p:txBody>
      </p:sp>
      <p:sp>
        <p:nvSpPr>
          <p:cNvPr id="124" name="Shape 124"/>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2"/>
              </a:buClr>
              <a:buSzPct val="100000"/>
              <a:buFont typeface="Noto Sans Symbols"/>
              <a:buChar char="❑"/>
            </a:pPr>
            <a:r>
              <a:rPr lang="en-US" sz="3200" b="0" i="0" u="none" strike="noStrike" cap="none" dirty="0">
                <a:solidFill>
                  <a:schemeClr val="dk1"/>
                </a:solidFill>
                <a:latin typeface="Questrial"/>
                <a:ea typeface="Questrial"/>
                <a:cs typeface="Questrial"/>
                <a:sym typeface="Questrial"/>
              </a:rPr>
              <a:t>Educators will design (revise) and implement an agenda template aligned with these teacher and leader guidelines. </a:t>
            </a:r>
          </a:p>
          <a:p>
            <a:pPr marL="342900" marR="0" lvl="0" indent="-342900" algn="l" rtl="0">
              <a:spcBef>
                <a:spcPts val="640"/>
              </a:spcBef>
              <a:spcAft>
                <a:spcPts val="0"/>
              </a:spcAft>
              <a:buClr>
                <a:schemeClr val="dk2"/>
              </a:buClr>
              <a:buSzPct val="100000"/>
              <a:buFont typeface="Noto Sans Symbols"/>
              <a:buChar char="❑"/>
            </a:pPr>
            <a:r>
              <a:rPr lang="en-US" sz="3200" b="0" i="0" u="none" strike="noStrike" cap="none" dirty="0">
                <a:solidFill>
                  <a:schemeClr val="dk1"/>
                </a:solidFill>
                <a:latin typeface="Questrial"/>
                <a:ea typeface="Questrial"/>
                <a:cs typeface="Questrial"/>
                <a:sym typeface="Questrial"/>
              </a:rPr>
              <a:t>Effectively implement meeting minutes and communication structures.</a:t>
            </a:r>
          </a:p>
          <a:p>
            <a:pPr marL="342900" marR="0" lvl="0" indent="-342900" algn="l" rtl="0">
              <a:spcBef>
                <a:spcPts val="640"/>
              </a:spcBef>
              <a:spcAft>
                <a:spcPts val="0"/>
              </a:spcAft>
              <a:buClr>
                <a:schemeClr val="dk2"/>
              </a:buClr>
              <a:buSzPct val="100000"/>
              <a:buFont typeface="Noto Sans Symbols"/>
              <a:buNone/>
            </a:pPr>
            <a:endParaRPr sz="3200" b="0" i="0" u="none" strike="noStrike" cap="none" dirty="0">
              <a:solidFill>
                <a:schemeClr val="dk1"/>
              </a:solidFill>
              <a:latin typeface="Questrial"/>
              <a:ea typeface="Questrial"/>
              <a:cs typeface="Questrial"/>
              <a:sym typeface="Questrial"/>
            </a:endParaRPr>
          </a:p>
          <a:p>
            <a:pPr marL="0" marR="0" lvl="0" indent="0" algn="l" rtl="0">
              <a:spcBef>
                <a:spcPts val="640"/>
              </a:spcBef>
              <a:spcAft>
                <a:spcPts val="0"/>
              </a:spcAft>
              <a:buClr>
                <a:schemeClr val="dk2"/>
              </a:buClr>
              <a:buSzPct val="25000"/>
              <a:buFont typeface="Noto Sans Symbols"/>
              <a:buNone/>
            </a:pPr>
            <a:endParaRPr sz="3200" b="0" i="0" u="none" strike="noStrike" cap="none" dirty="0">
              <a:solidFill>
                <a:schemeClr val="dk1"/>
              </a:solidFill>
              <a:latin typeface="Questrial"/>
              <a:ea typeface="Questrial"/>
              <a:cs typeface="Questrial"/>
              <a:sym typeface="Questrial"/>
            </a:endParaRPr>
          </a:p>
          <a:p>
            <a:pPr marL="342900" marR="0" lvl="0" indent="-342900" algn="l" rtl="0">
              <a:spcBef>
                <a:spcPts val="640"/>
              </a:spcBef>
              <a:spcAft>
                <a:spcPts val="0"/>
              </a:spcAft>
              <a:buClr>
                <a:schemeClr val="dk2"/>
              </a:buClr>
              <a:buSzPct val="100000"/>
              <a:buFont typeface="Noto Sans Symbols"/>
              <a:buNone/>
            </a:pPr>
            <a:endParaRPr sz="3200" b="0" i="0" u="none" strike="noStrike" cap="none" dirty="0">
              <a:solidFill>
                <a:schemeClr val="dk1"/>
              </a:solidFill>
              <a:latin typeface="Questrial"/>
              <a:ea typeface="Questrial"/>
              <a:cs typeface="Questrial"/>
              <a:sym typeface="Questrial"/>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2"/>
                </a:solidFill>
                <a:latin typeface="Questrial"/>
                <a:ea typeface="Questrial"/>
                <a:cs typeface="Questrial"/>
                <a:sym typeface="Questrial"/>
              </a:rPr>
              <a:t>Team Norms  </a:t>
            </a:r>
          </a:p>
        </p:txBody>
      </p:sp>
      <p:sp>
        <p:nvSpPr>
          <p:cNvPr id="132" name="Shape 132"/>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2"/>
              </a:buClr>
              <a:buSzPct val="100000"/>
              <a:buFont typeface="Noto Sans Symbols"/>
              <a:buChar char="❑"/>
            </a:pPr>
            <a:r>
              <a:rPr lang="en-US" sz="3200" b="0" i="0" u="none" strike="noStrike" cap="none">
                <a:solidFill>
                  <a:schemeClr val="dk1"/>
                </a:solidFill>
                <a:latin typeface="Questrial"/>
                <a:ea typeface="Questrial"/>
                <a:cs typeface="Questrial"/>
                <a:sym typeface="Questrial"/>
              </a:rPr>
              <a:t>Begin and end on time</a:t>
            </a:r>
          </a:p>
          <a:p>
            <a:pPr marL="342900" marR="0" lvl="0" indent="-342900" algn="l" rtl="0">
              <a:spcBef>
                <a:spcPts val="640"/>
              </a:spcBef>
              <a:spcAft>
                <a:spcPts val="0"/>
              </a:spcAft>
              <a:buClr>
                <a:schemeClr val="dk2"/>
              </a:buClr>
              <a:buSzPct val="100000"/>
              <a:buFont typeface="Noto Sans Symbols"/>
              <a:buChar char="❑"/>
            </a:pPr>
            <a:r>
              <a:rPr lang="en-US" sz="3200" b="0" i="0" u="none" strike="noStrike" cap="none">
                <a:solidFill>
                  <a:schemeClr val="dk1"/>
                </a:solidFill>
                <a:latin typeface="Questrial"/>
                <a:ea typeface="Questrial"/>
                <a:cs typeface="Questrial"/>
                <a:sym typeface="Questrial"/>
              </a:rPr>
              <a:t>Be an engaged participant</a:t>
            </a:r>
          </a:p>
          <a:p>
            <a:pPr marL="342900" marR="0" lvl="0" indent="-342900" algn="l" rtl="0">
              <a:spcBef>
                <a:spcPts val="640"/>
              </a:spcBef>
              <a:spcAft>
                <a:spcPts val="0"/>
              </a:spcAft>
              <a:buClr>
                <a:schemeClr val="dk2"/>
              </a:buClr>
              <a:buSzPct val="100000"/>
              <a:buFont typeface="Noto Sans Symbols"/>
              <a:buChar char="❑"/>
            </a:pPr>
            <a:r>
              <a:rPr lang="en-US" sz="3200" b="0" i="0" u="none" strike="noStrike" cap="none">
                <a:solidFill>
                  <a:schemeClr val="dk1"/>
                </a:solidFill>
                <a:latin typeface="Questrial"/>
                <a:ea typeface="Questrial"/>
                <a:cs typeface="Questrial"/>
                <a:sym typeface="Questrial"/>
              </a:rPr>
              <a:t>Be an active listener—open to new ideas</a:t>
            </a:r>
          </a:p>
          <a:p>
            <a:pPr marL="342900" marR="0" lvl="0" indent="-342900" algn="l" rtl="0">
              <a:spcBef>
                <a:spcPts val="640"/>
              </a:spcBef>
              <a:spcAft>
                <a:spcPts val="0"/>
              </a:spcAft>
              <a:buClr>
                <a:schemeClr val="dk2"/>
              </a:buClr>
              <a:buSzPct val="100000"/>
              <a:buFont typeface="Noto Sans Symbols"/>
              <a:buChar char="❑"/>
            </a:pPr>
            <a:r>
              <a:rPr lang="en-US" sz="3200" b="0" i="0" u="none" strike="noStrike" cap="none">
                <a:solidFill>
                  <a:schemeClr val="dk1"/>
                </a:solidFill>
                <a:latin typeface="Questrial"/>
                <a:ea typeface="Questrial"/>
                <a:cs typeface="Questrial"/>
                <a:sym typeface="Questrial"/>
              </a:rPr>
              <a:t>Use electronics respectfully</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p:nvPr/>
        </p:nvSpPr>
        <p:spPr>
          <a:xfrm>
            <a:off x="1066800" y="1219200"/>
            <a:ext cx="7010400" cy="378565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800" dirty="0">
                <a:solidFill>
                  <a:schemeClr val="dk1"/>
                </a:solidFill>
                <a:latin typeface="Questrial"/>
                <a:ea typeface="Questrial"/>
                <a:cs typeface="Questrial"/>
                <a:sym typeface="Questrial"/>
              </a:rPr>
              <a:t>“Before anything else, preparation is the key to success.”</a:t>
            </a:r>
          </a:p>
          <a:p>
            <a:pPr marL="0" marR="0" lvl="0" indent="0" algn="l" rtl="0">
              <a:spcBef>
                <a:spcPts val="0"/>
              </a:spcBef>
              <a:buSzPct val="25000"/>
              <a:buNone/>
            </a:pPr>
            <a:r>
              <a:rPr lang="en-US" sz="3200" dirty="0">
                <a:solidFill>
                  <a:schemeClr val="dk1"/>
                </a:solidFill>
                <a:latin typeface="Questrial"/>
                <a:ea typeface="Questrial"/>
                <a:cs typeface="Questrial"/>
                <a:sym typeface="Questrial"/>
              </a:rPr>
              <a:t>                                 </a:t>
            </a:r>
            <a:r>
              <a:rPr lang="en-US" sz="2800" dirty="0">
                <a:solidFill>
                  <a:schemeClr val="dk1"/>
                </a:solidFill>
                <a:latin typeface="Questrial"/>
                <a:ea typeface="Questrial"/>
                <a:cs typeface="Questrial"/>
                <a:sym typeface="Questrial"/>
              </a:rPr>
              <a:t>(Alexander G. Bell)</a:t>
            </a:r>
            <a:br>
              <a:rPr lang="en-US" sz="3200" dirty="0">
                <a:solidFill>
                  <a:schemeClr val="dk1"/>
                </a:solidFill>
                <a:latin typeface="Questrial"/>
                <a:ea typeface="Questrial"/>
                <a:cs typeface="Questrial"/>
                <a:sym typeface="Questrial"/>
              </a:rPr>
            </a:br>
            <a:endParaRPr lang="en-US" sz="3200" dirty="0">
              <a:solidFill>
                <a:schemeClr val="dk1"/>
              </a:solidFill>
              <a:latin typeface="Questrial"/>
              <a:ea typeface="Questrial"/>
              <a:cs typeface="Questrial"/>
              <a:sym typeface="Questrial"/>
            </a:endParaRPr>
          </a:p>
          <a:p>
            <a:pPr marL="0" marR="0" lvl="0" indent="0" algn="l" rtl="0">
              <a:spcBef>
                <a:spcPts val="0"/>
              </a:spcBef>
              <a:buNone/>
            </a:pPr>
            <a:endParaRPr sz="3200" dirty="0">
              <a:solidFill>
                <a:srgbClr val="800000"/>
              </a:solidFill>
              <a:latin typeface="Questrial"/>
              <a:ea typeface="Questrial"/>
              <a:cs typeface="Questrial"/>
              <a:sym typeface="Questrial"/>
            </a:endParaRP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chemeClr val="dk2"/>
                </a:solidFill>
                <a:latin typeface="Questrial"/>
                <a:ea typeface="Questrial"/>
                <a:cs typeface="Questrial"/>
                <a:sym typeface="Questrial"/>
              </a:rPr>
              <a:t>Definition of Agendas</a:t>
            </a:r>
          </a:p>
        </p:txBody>
      </p:sp>
      <p:sp>
        <p:nvSpPr>
          <p:cNvPr id="144" name="Shape 144"/>
          <p:cNvSpPr/>
          <p:nvPr/>
        </p:nvSpPr>
        <p:spPr>
          <a:xfrm>
            <a:off x="609600" y="2286000"/>
            <a:ext cx="8137585" cy="206210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3200" dirty="0">
                <a:solidFill>
                  <a:schemeClr val="dk1"/>
                </a:solidFill>
                <a:latin typeface="Questrial"/>
                <a:ea typeface="Calibri"/>
                <a:cs typeface="Calibri"/>
                <a:sym typeface="Calibri"/>
              </a:rPr>
              <a:t>A document that is used to let team members know the purpose for the meeting.  It is time-bound with specific issues to be discussed and outcomes to be achieved.  </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381000" y="304800"/>
            <a:ext cx="8229600" cy="109696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2"/>
                </a:solidFill>
                <a:latin typeface="Questrial"/>
                <a:ea typeface="Questrial"/>
                <a:cs typeface="Questrial"/>
                <a:sym typeface="Questrial"/>
              </a:rPr>
              <a:t>Why Agendas?</a:t>
            </a:r>
          </a:p>
        </p:txBody>
      </p:sp>
      <p:sp>
        <p:nvSpPr>
          <p:cNvPr id="151" name="Shape 151"/>
          <p:cNvSpPr txBox="1">
            <a:spLocks noGrp="1"/>
          </p:cNvSpPr>
          <p:nvPr>
            <p:ph idx="1"/>
          </p:nvPr>
        </p:nvSpPr>
        <p:spPr>
          <a:xfrm>
            <a:off x="609600" y="2286000"/>
            <a:ext cx="8001000" cy="289559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2"/>
              </a:buClr>
              <a:buSzPct val="100000"/>
              <a:buFont typeface="Noto Sans Symbols"/>
              <a:buChar char="❑"/>
            </a:pPr>
            <a:r>
              <a:rPr lang="en-US" sz="3200" b="0" i="0" u="none" strike="noStrike" cap="none" dirty="0">
                <a:solidFill>
                  <a:schemeClr val="dk1"/>
                </a:solidFill>
                <a:latin typeface="Questrial"/>
                <a:ea typeface="Questrial"/>
                <a:cs typeface="Questrial"/>
                <a:sym typeface="Questrial"/>
              </a:rPr>
              <a:t>Setting the right tone</a:t>
            </a:r>
          </a:p>
          <a:p>
            <a:pPr marL="342900" marR="0" lvl="0" indent="-342900" algn="l" rtl="0">
              <a:spcBef>
                <a:spcPts val="640"/>
              </a:spcBef>
              <a:spcAft>
                <a:spcPts val="0"/>
              </a:spcAft>
              <a:buClr>
                <a:schemeClr val="dk2"/>
              </a:buClr>
              <a:buSzPct val="100000"/>
              <a:buFont typeface="Noto Sans Symbols"/>
              <a:buChar char="❑"/>
            </a:pPr>
            <a:r>
              <a:rPr lang="en-US" sz="3200" b="0" i="0" u="none" strike="noStrike" cap="none" dirty="0">
                <a:solidFill>
                  <a:schemeClr val="dk1"/>
                </a:solidFill>
                <a:latin typeface="Questrial"/>
                <a:ea typeface="Questrial"/>
                <a:cs typeface="Questrial"/>
                <a:sym typeface="Questrial"/>
              </a:rPr>
              <a:t>Identifies outcomes </a:t>
            </a:r>
          </a:p>
          <a:p>
            <a:pPr marL="342900" marR="0" lvl="0" indent="-342900" algn="l" rtl="0">
              <a:spcBef>
                <a:spcPts val="640"/>
              </a:spcBef>
              <a:spcAft>
                <a:spcPts val="0"/>
              </a:spcAft>
              <a:buClr>
                <a:schemeClr val="dk2"/>
              </a:buClr>
              <a:buSzPct val="100000"/>
              <a:buFont typeface="Noto Sans Symbols"/>
              <a:buChar char="❑"/>
            </a:pPr>
            <a:r>
              <a:rPr lang="en-US" sz="3200" b="0" i="0" u="none" strike="noStrike" cap="none" dirty="0">
                <a:solidFill>
                  <a:schemeClr val="dk1"/>
                </a:solidFill>
                <a:latin typeface="Questrial"/>
                <a:ea typeface="Questrial"/>
                <a:cs typeface="Questrial"/>
                <a:sym typeface="Questrial"/>
              </a:rPr>
              <a:t>Encourages prepared participation</a:t>
            </a:r>
          </a:p>
          <a:p>
            <a:pPr marL="342900" marR="0" lvl="0" indent="-342900" algn="l" rtl="0">
              <a:spcBef>
                <a:spcPts val="640"/>
              </a:spcBef>
              <a:spcAft>
                <a:spcPts val="0"/>
              </a:spcAft>
              <a:buClr>
                <a:schemeClr val="dk2"/>
              </a:buClr>
              <a:buSzPct val="100000"/>
              <a:buFont typeface="Noto Sans Symbols"/>
              <a:buChar char="❑"/>
            </a:pPr>
            <a:r>
              <a:rPr lang="en-US" sz="3200" b="0" i="0" u="none" strike="noStrike" cap="none" dirty="0">
                <a:solidFill>
                  <a:schemeClr val="dk1"/>
                </a:solidFill>
                <a:latin typeface="Questrial"/>
                <a:ea typeface="Questrial"/>
                <a:cs typeface="Questrial"/>
                <a:sym typeface="Questrial"/>
              </a:rPr>
              <a:t>Focuses on priority items</a:t>
            </a:r>
          </a:p>
          <a:p>
            <a:pPr marL="0" marR="0" lvl="0" indent="0" algn="l" rtl="0">
              <a:spcBef>
                <a:spcPts val="640"/>
              </a:spcBef>
              <a:spcAft>
                <a:spcPts val="0"/>
              </a:spcAft>
              <a:buClr>
                <a:schemeClr val="dk2"/>
              </a:buClr>
              <a:buSzPct val="25000"/>
              <a:buFont typeface="Noto Sans Symbols"/>
              <a:buNone/>
            </a:pPr>
            <a:endParaRPr sz="3200" b="0" i="0" u="none" strike="noStrike" cap="none" dirty="0">
              <a:solidFill>
                <a:schemeClr val="dk1"/>
              </a:solidFill>
              <a:latin typeface="Questrial"/>
              <a:ea typeface="Questrial"/>
              <a:cs typeface="Questrial"/>
              <a:sym typeface="Questrial"/>
            </a:endParaRP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457200" y="5334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2"/>
                </a:solidFill>
                <a:latin typeface="Questrial"/>
                <a:ea typeface="Questrial"/>
                <a:cs typeface="Questrial"/>
                <a:sym typeface="Questrial"/>
              </a:rPr>
              <a:t>Keys to Effective</a:t>
            </a:r>
            <a:r>
              <a:rPr lang="en-US" sz="4400" b="0" i="0" u="none" strike="noStrike" cap="none">
                <a:solidFill>
                  <a:srgbClr val="800000"/>
                </a:solidFill>
                <a:latin typeface="Questrial"/>
                <a:ea typeface="Questrial"/>
                <a:cs typeface="Questrial"/>
                <a:sym typeface="Questrial"/>
              </a:rPr>
              <a:t> </a:t>
            </a:r>
            <a:r>
              <a:rPr lang="en-US" sz="4400" b="0" i="0" u="none" strike="noStrike" cap="none">
                <a:solidFill>
                  <a:schemeClr val="dk2"/>
                </a:solidFill>
                <a:latin typeface="Questrial"/>
                <a:ea typeface="Questrial"/>
                <a:cs typeface="Questrial"/>
                <a:sym typeface="Questrial"/>
              </a:rPr>
              <a:t>Agendas</a:t>
            </a:r>
          </a:p>
        </p:txBody>
      </p:sp>
      <p:sp>
        <p:nvSpPr>
          <p:cNvPr id="158" name="Shape 158"/>
          <p:cNvSpPr txBox="1">
            <a:spLocks noGrp="1"/>
          </p:cNvSpPr>
          <p:nvPr>
            <p:ph sz="half" idx="1"/>
          </p:nvPr>
        </p:nvSpPr>
        <p:spPr>
          <a:xfrm>
            <a:off x="1600200" y="1981200"/>
            <a:ext cx="6858000" cy="36576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2"/>
              </a:buClr>
              <a:buSzPct val="100000"/>
              <a:buFont typeface="Noto Sans Symbols"/>
              <a:buChar char="❑"/>
            </a:pPr>
            <a:r>
              <a:rPr lang="en-US" sz="2800" b="0" i="0" u="none" strike="noStrike" cap="none">
                <a:solidFill>
                  <a:schemeClr val="dk1"/>
                </a:solidFill>
                <a:latin typeface="Questrial"/>
                <a:ea typeface="Questrial"/>
                <a:cs typeface="Questrial"/>
                <a:sym typeface="Questrial"/>
              </a:rPr>
              <a:t>Team/Group Name</a:t>
            </a:r>
          </a:p>
          <a:p>
            <a:pPr marL="342900" marR="0" lvl="0" indent="-342900" algn="l" rtl="0">
              <a:spcBef>
                <a:spcPts val="560"/>
              </a:spcBef>
              <a:spcAft>
                <a:spcPts val="0"/>
              </a:spcAft>
              <a:buClr>
                <a:schemeClr val="dk2"/>
              </a:buClr>
              <a:buSzPct val="100000"/>
              <a:buFont typeface="Noto Sans Symbols"/>
              <a:buChar char="❑"/>
            </a:pPr>
            <a:r>
              <a:rPr lang="en-US" sz="2800" b="0" i="0" u="none" strike="noStrike" cap="none">
                <a:solidFill>
                  <a:schemeClr val="dk1"/>
                </a:solidFill>
                <a:latin typeface="Questrial"/>
                <a:ea typeface="Questrial"/>
                <a:cs typeface="Questrial"/>
                <a:sym typeface="Questrial"/>
              </a:rPr>
              <a:t>Date/Time/Location</a:t>
            </a:r>
          </a:p>
          <a:p>
            <a:pPr marL="342900" marR="0" lvl="0" indent="-342900" algn="l" rtl="0">
              <a:spcBef>
                <a:spcPts val="560"/>
              </a:spcBef>
              <a:spcAft>
                <a:spcPts val="0"/>
              </a:spcAft>
              <a:buClr>
                <a:schemeClr val="dk2"/>
              </a:buClr>
              <a:buSzPct val="100000"/>
              <a:buFont typeface="Noto Sans Symbols"/>
              <a:buChar char="❑"/>
            </a:pPr>
            <a:r>
              <a:rPr lang="en-US" sz="2800" b="0" i="0" u="none" strike="noStrike" cap="none">
                <a:solidFill>
                  <a:schemeClr val="dk1"/>
                </a:solidFill>
                <a:latin typeface="Questrial"/>
                <a:ea typeface="Questrial"/>
                <a:cs typeface="Questrial"/>
                <a:sym typeface="Questrial"/>
              </a:rPr>
              <a:t>Outcomes (includes required materials)</a:t>
            </a:r>
          </a:p>
          <a:p>
            <a:pPr marL="342900" marR="0" lvl="0" indent="-342900" algn="l" rtl="0">
              <a:spcBef>
                <a:spcPts val="560"/>
              </a:spcBef>
              <a:spcAft>
                <a:spcPts val="0"/>
              </a:spcAft>
              <a:buClr>
                <a:schemeClr val="dk2"/>
              </a:buClr>
              <a:buSzPct val="100000"/>
              <a:buFont typeface="Noto Sans Symbols"/>
              <a:buChar char="❑"/>
            </a:pPr>
            <a:r>
              <a:rPr lang="en-US" sz="2800" b="0" i="0" u="none" strike="noStrike" cap="none">
                <a:solidFill>
                  <a:schemeClr val="dk1"/>
                </a:solidFill>
                <a:latin typeface="Questrial"/>
                <a:ea typeface="Questrial"/>
                <a:cs typeface="Questrial"/>
                <a:sym typeface="Questrial"/>
              </a:rPr>
              <a:t>Review past items</a:t>
            </a:r>
          </a:p>
          <a:p>
            <a:pPr marL="342900" marR="0" lvl="0" indent="-342900" algn="l" rtl="0">
              <a:spcBef>
                <a:spcPts val="560"/>
              </a:spcBef>
              <a:spcAft>
                <a:spcPts val="0"/>
              </a:spcAft>
              <a:buClr>
                <a:schemeClr val="dk2"/>
              </a:buClr>
              <a:buSzPct val="100000"/>
              <a:buFont typeface="Noto Sans Symbols"/>
              <a:buChar char="❑"/>
            </a:pPr>
            <a:r>
              <a:rPr lang="en-US" sz="2800" b="0" i="0" u="none" strike="noStrike" cap="none">
                <a:solidFill>
                  <a:schemeClr val="dk1"/>
                </a:solidFill>
                <a:latin typeface="Questrial"/>
                <a:ea typeface="Questrial"/>
                <a:cs typeface="Questrial"/>
                <a:sym typeface="Questrial"/>
              </a:rPr>
              <a:t>New items</a:t>
            </a:r>
          </a:p>
          <a:p>
            <a:pPr marL="342900" marR="0" lvl="0" indent="-342900" algn="l" rtl="0">
              <a:spcBef>
                <a:spcPts val="560"/>
              </a:spcBef>
              <a:spcAft>
                <a:spcPts val="0"/>
              </a:spcAft>
              <a:buClr>
                <a:schemeClr val="dk2"/>
              </a:buClr>
              <a:buSzPct val="100000"/>
              <a:buFont typeface="Noto Sans Symbols"/>
              <a:buChar char="❑"/>
            </a:pPr>
            <a:r>
              <a:rPr lang="en-US" sz="2800" b="0" i="0" u="none" strike="noStrike" cap="none">
                <a:solidFill>
                  <a:schemeClr val="dk1"/>
                </a:solidFill>
                <a:latin typeface="Questrial"/>
                <a:ea typeface="Questrial"/>
                <a:cs typeface="Questrial"/>
                <a:sym typeface="Questrial"/>
              </a:rPr>
              <a:t>Celebrations</a:t>
            </a:r>
          </a:p>
          <a:p>
            <a:pPr marL="342900" marR="0" lvl="0" indent="-342900" algn="l" rtl="0">
              <a:spcBef>
                <a:spcPts val="560"/>
              </a:spcBef>
              <a:spcAft>
                <a:spcPts val="0"/>
              </a:spcAft>
              <a:buClr>
                <a:schemeClr val="dk2"/>
              </a:buClr>
              <a:buSzPct val="100000"/>
              <a:buFont typeface="Noto Sans Symbols"/>
              <a:buNone/>
            </a:pPr>
            <a:endParaRPr sz="2800" b="0" i="0" u="none" strike="noStrike" cap="none">
              <a:solidFill>
                <a:schemeClr val="dk1"/>
              </a:solidFill>
              <a:latin typeface="Questrial"/>
              <a:ea typeface="Questrial"/>
              <a:cs typeface="Questrial"/>
              <a:sym typeface="Questrial"/>
            </a:endParaRPr>
          </a:p>
        </p:txBody>
      </p:sp>
      <p:grpSp>
        <p:nvGrpSpPr>
          <p:cNvPr id="159" name="Shape 159"/>
          <p:cNvGrpSpPr/>
          <p:nvPr/>
        </p:nvGrpSpPr>
        <p:grpSpPr>
          <a:xfrm>
            <a:off x="7883110" y="140971"/>
            <a:ext cx="1143000" cy="990600"/>
            <a:chOff x="4867942" y="3758980"/>
            <a:chExt cx="1151858" cy="914400"/>
          </a:xfrm>
        </p:grpSpPr>
        <p:sp>
          <p:nvSpPr>
            <p:cNvPr id="160" name="Shape 160"/>
            <p:cNvSpPr/>
            <p:nvPr/>
          </p:nvSpPr>
          <p:spPr>
            <a:xfrm>
              <a:off x="4986596" y="3758980"/>
              <a:ext cx="914400" cy="914400"/>
            </a:xfrm>
            <a:prstGeom prst="rect">
              <a:avLst/>
            </a:prstGeom>
            <a:solidFill>
              <a:schemeClr val="lt1"/>
            </a:solidFill>
            <a:ln w="38100" cap="flat" cmpd="sng">
              <a:solidFill>
                <a:srgbClr val="36609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161" name="Shape 161"/>
            <p:cNvPicPr preferRelativeResize="0"/>
            <p:nvPr/>
          </p:nvPicPr>
          <p:blipFill rotWithShape="1">
            <a:blip r:embed="rId3">
              <a:alphaModFix/>
            </a:blip>
            <a:srcRect/>
            <a:stretch/>
          </p:blipFill>
          <p:spPr>
            <a:xfrm>
              <a:off x="4867942" y="3804700"/>
              <a:ext cx="1151858" cy="822960"/>
            </a:xfrm>
            <a:prstGeom prst="rect">
              <a:avLst/>
            </a:prstGeom>
            <a:noFill/>
            <a:ln>
              <a:noFill/>
            </a:ln>
          </p:spPr>
        </p:pic>
      </p:gr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371250" y="350839"/>
            <a:ext cx="8229600" cy="10971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2"/>
                </a:solidFill>
                <a:latin typeface="Questrial"/>
                <a:ea typeface="Questrial"/>
                <a:cs typeface="Questrial"/>
                <a:sym typeface="Questrial"/>
              </a:rPr>
              <a:t>Effective Agenda</a:t>
            </a:r>
          </a:p>
        </p:txBody>
      </p:sp>
      <p:sp>
        <p:nvSpPr>
          <p:cNvPr id="168" name="Shape 168"/>
          <p:cNvSpPr txBox="1">
            <a:spLocks noGrp="1"/>
          </p:cNvSpPr>
          <p:nvPr>
            <p:ph idx="1"/>
          </p:nvPr>
        </p:nvSpPr>
        <p:spPr>
          <a:xfrm>
            <a:off x="635950" y="1275925"/>
            <a:ext cx="8430600" cy="39624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2"/>
              </a:buClr>
              <a:buSzPct val="100740"/>
              <a:buFont typeface="Noto Sans Symbols"/>
              <a:buChar char="❑"/>
            </a:pPr>
            <a:r>
              <a:rPr lang="en-US" sz="2720" b="0" i="0" u="none" strike="noStrike" cap="none" dirty="0">
                <a:solidFill>
                  <a:schemeClr val="dk1"/>
                </a:solidFill>
                <a:latin typeface="Questrial"/>
                <a:ea typeface="Questrial"/>
                <a:cs typeface="Questrial"/>
                <a:sym typeface="Questrial"/>
              </a:rPr>
              <a:t>Deliver to participants at least 48 hours in advance</a:t>
            </a:r>
          </a:p>
          <a:p>
            <a:pPr marL="342900" marR="0" lvl="0" indent="-342900" algn="l" rtl="0">
              <a:lnSpc>
                <a:spcPct val="90000"/>
              </a:lnSpc>
              <a:spcBef>
                <a:spcPts val="544"/>
              </a:spcBef>
              <a:spcAft>
                <a:spcPts val="0"/>
              </a:spcAft>
              <a:buClr>
                <a:schemeClr val="dk2"/>
              </a:buClr>
              <a:buSzPct val="100740"/>
              <a:buFont typeface="Noto Sans Symbols"/>
              <a:buChar char="❑"/>
            </a:pPr>
            <a:r>
              <a:rPr lang="en-US" sz="2720" b="0" i="0" u="none" strike="noStrike" cap="none" dirty="0">
                <a:solidFill>
                  <a:schemeClr val="dk1"/>
                </a:solidFill>
                <a:latin typeface="Questrial"/>
                <a:ea typeface="Questrial"/>
                <a:cs typeface="Questrial"/>
                <a:sym typeface="Questrial"/>
              </a:rPr>
              <a:t>Consider the impact of a consistent agenda for all team</a:t>
            </a:r>
          </a:p>
          <a:p>
            <a:pPr marL="342900" marR="0" lvl="0" indent="-342900" algn="l" rtl="0">
              <a:lnSpc>
                <a:spcPct val="90000"/>
              </a:lnSpc>
              <a:spcBef>
                <a:spcPts val="544"/>
              </a:spcBef>
              <a:spcAft>
                <a:spcPts val="0"/>
              </a:spcAft>
              <a:buClr>
                <a:schemeClr val="dk2"/>
              </a:buClr>
              <a:buSzPct val="100740"/>
              <a:buFont typeface="Noto Sans Symbols"/>
              <a:buChar char="❑"/>
            </a:pPr>
            <a:r>
              <a:rPr lang="en-US" sz="2720" b="0" i="0" u="none" strike="noStrike" cap="none" dirty="0">
                <a:solidFill>
                  <a:schemeClr val="dk1"/>
                </a:solidFill>
                <a:latin typeface="Questrial"/>
                <a:ea typeface="Questrial"/>
                <a:cs typeface="Questrial"/>
                <a:sym typeface="Questrial"/>
              </a:rPr>
              <a:t>Utilize team member input and feedback</a:t>
            </a:r>
          </a:p>
          <a:p>
            <a:pPr marL="342900" marR="0" lvl="0" indent="-342900" algn="l" rtl="0">
              <a:lnSpc>
                <a:spcPct val="90000"/>
              </a:lnSpc>
              <a:spcBef>
                <a:spcPts val="544"/>
              </a:spcBef>
              <a:spcAft>
                <a:spcPts val="0"/>
              </a:spcAft>
              <a:buClr>
                <a:schemeClr val="dk2"/>
              </a:buClr>
              <a:buSzPct val="100740"/>
              <a:buFont typeface="Noto Sans Symbols"/>
              <a:buChar char="❑"/>
            </a:pPr>
            <a:r>
              <a:rPr lang="en-US" sz="2720" b="0" i="0" u="none" strike="noStrike" cap="none" dirty="0">
                <a:solidFill>
                  <a:schemeClr val="dk1"/>
                </a:solidFill>
                <a:latin typeface="Questrial"/>
                <a:ea typeface="Questrial"/>
                <a:cs typeface="Questrial"/>
                <a:sym typeface="Questrial"/>
              </a:rPr>
              <a:t>It is very effective to use the agenda template to record minutes, then the agenda and minutes become one document after the meeting. </a:t>
            </a:r>
          </a:p>
          <a:p>
            <a:pPr marL="342900" marR="0" lvl="0" indent="-342900" algn="l" rtl="0">
              <a:lnSpc>
                <a:spcPct val="90000"/>
              </a:lnSpc>
              <a:spcBef>
                <a:spcPts val="544"/>
              </a:spcBef>
              <a:spcAft>
                <a:spcPts val="0"/>
              </a:spcAft>
              <a:buClr>
                <a:schemeClr val="dk2"/>
              </a:buClr>
              <a:buSzPct val="100740"/>
              <a:buFont typeface="Noto Sans Symbols"/>
              <a:buChar char="❑"/>
            </a:pPr>
            <a:r>
              <a:rPr lang="en-US" sz="2720" b="1" i="0" u="none" strike="noStrike" cap="none" dirty="0">
                <a:solidFill>
                  <a:schemeClr val="dk1"/>
                </a:solidFill>
                <a:latin typeface="Questrial"/>
                <a:ea typeface="Questrial"/>
                <a:cs typeface="Questrial"/>
                <a:sym typeface="Questrial"/>
              </a:rPr>
              <a:t>Each topic needs an outcome</a:t>
            </a:r>
          </a:p>
          <a:p>
            <a:pPr marL="742950" marR="0" lvl="1" indent="-285750" algn="l" rtl="0">
              <a:lnSpc>
                <a:spcPct val="90000"/>
              </a:lnSpc>
              <a:spcBef>
                <a:spcPts val="408"/>
              </a:spcBef>
              <a:spcAft>
                <a:spcPts val="0"/>
              </a:spcAft>
              <a:buClr>
                <a:srgbClr val="953734"/>
              </a:buClr>
              <a:buSzPct val="102000"/>
              <a:buFont typeface="Noto Sans Symbols"/>
              <a:buChar char="❑"/>
            </a:pPr>
            <a:r>
              <a:rPr lang="en-US" sz="2040" b="0" i="0" u="none" strike="noStrike" cap="none" dirty="0">
                <a:solidFill>
                  <a:schemeClr val="dk1"/>
                </a:solidFill>
                <a:latin typeface="Questrial"/>
                <a:ea typeface="Questrial"/>
                <a:cs typeface="Questrial"/>
                <a:sym typeface="Questrial"/>
              </a:rPr>
              <a:t>Topic: Math assessment</a:t>
            </a:r>
          </a:p>
          <a:p>
            <a:pPr marL="742950" marR="0" lvl="1" indent="-285750" algn="l" rtl="0">
              <a:lnSpc>
                <a:spcPct val="90000"/>
              </a:lnSpc>
              <a:spcBef>
                <a:spcPts val="408"/>
              </a:spcBef>
              <a:spcAft>
                <a:spcPts val="0"/>
              </a:spcAft>
              <a:buClr>
                <a:srgbClr val="953734"/>
              </a:buClr>
              <a:buSzPct val="102000"/>
              <a:buFont typeface="Noto Sans Symbols"/>
              <a:buChar char="❑"/>
            </a:pPr>
            <a:r>
              <a:rPr lang="en-US" sz="2040" b="0" i="0" u="none" strike="noStrike" cap="none" dirty="0">
                <a:solidFill>
                  <a:schemeClr val="dk1"/>
                </a:solidFill>
                <a:latin typeface="Questrial"/>
                <a:ea typeface="Questrial"/>
                <a:cs typeface="Questrial"/>
                <a:sym typeface="Questrial"/>
              </a:rPr>
              <a:t>Outcome: Develop a common formative assessment for current math standard. </a:t>
            </a:r>
          </a:p>
          <a:p>
            <a:pPr marL="457200" marR="0" lvl="1" indent="0" algn="l" rtl="0">
              <a:lnSpc>
                <a:spcPct val="90000"/>
              </a:lnSpc>
              <a:spcBef>
                <a:spcPts val="408"/>
              </a:spcBef>
              <a:spcAft>
                <a:spcPts val="0"/>
              </a:spcAft>
              <a:buClr>
                <a:srgbClr val="953734"/>
              </a:buClr>
              <a:buSzPct val="25000"/>
              <a:buFont typeface="Noto Sans Symbols"/>
              <a:buNone/>
            </a:pPr>
            <a:endParaRPr sz="2040" b="0" i="0" u="none" strike="noStrike" cap="none" dirty="0">
              <a:solidFill>
                <a:schemeClr val="dk1"/>
              </a:solidFill>
              <a:latin typeface="Questrial"/>
              <a:ea typeface="Questrial"/>
              <a:cs typeface="Questrial"/>
              <a:sym typeface="Questrial"/>
            </a:endParaRPr>
          </a:p>
          <a:p>
            <a:pPr marL="457200" marR="0" lvl="1" indent="0" algn="l" rtl="0">
              <a:lnSpc>
                <a:spcPct val="90000"/>
              </a:lnSpc>
              <a:spcBef>
                <a:spcPts val="408"/>
              </a:spcBef>
              <a:spcAft>
                <a:spcPts val="0"/>
              </a:spcAft>
              <a:buClr>
                <a:srgbClr val="953734"/>
              </a:buClr>
              <a:buSzPct val="25000"/>
              <a:buFont typeface="Noto Sans Symbols"/>
              <a:buNone/>
            </a:pPr>
            <a:endParaRPr sz="2040" b="0" i="0" u="none" strike="noStrike" cap="none" dirty="0">
              <a:solidFill>
                <a:schemeClr val="dk1"/>
              </a:solidFill>
              <a:latin typeface="Questrial"/>
              <a:ea typeface="Questrial"/>
              <a:cs typeface="Questrial"/>
              <a:sym typeface="Questrial"/>
            </a:endParaRP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457200" y="6858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2"/>
                </a:solidFill>
                <a:latin typeface="Questrial"/>
                <a:ea typeface="Questrial"/>
                <a:cs typeface="Questrial"/>
                <a:sym typeface="Questrial"/>
              </a:rPr>
              <a:t>Create an Agenda</a:t>
            </a:r>
          </a:p>
        </p:txBody>
      </p:sp>
      <p:sp>
        <p:nvSpPr>
          <p:cNvPr id="175" name="Shape 175"/>
          <p:cNvSpPr txBox="1">
            <a:spLocks noGrp="1"/>
          </p:cNvSpPr>
          <p:nvPr>
            <p:ph idx="1"/>
          </p:nvPr>
        </p:nvSpPr>
        <p:spPr>
          <a:xfrm>
            <a:off x="457200" y="18288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2"/>
              </a:buClr>
              <a:buSzPct val="100000"/>
              <a:buFont typeface="Noto Sans Symbols"/>
              <a:buChar char="❑"/>
            </a:pPr>
            <a:r>
              <a:rPr lang="en-US" sz="3200" b="0" i="0" u="none" strike="noStrike" cap="none">
                <a:solidFill>
                  <a:schemeClr val="dk1"/>
                </a:solidFill>
                <a:latin typeface="Questrial"/>
                <a:ea typeface="Questrial"/>
                <a:cs typeface="Questrial"/>
                <a:sym typeface="Questrial"/>
              </a:rPr>
              <a:t>At this time, revise or create an agenda template for your use</a:t>
            </a:r>
          </a:p>
        </p:txBody>
      </p:sp>
      <p:grpSp>
        <p:nvGrpSpPr>
          <p:cNvPr id="176" name="Shape 176"/>
          <p:cNvGrpSpPr/>
          <p:nvPr/>
        </p:nvGrpSpPr>
        <p:grpSpPr>
          <a:xfrm>
            <a:off x="7848600" y="152400"/>
            <a:ext cx="1151858" cy="914400"/>
            <a:chOff x="4867942" y="3758980"/>
            <a:chExt cx="1151858" cy="914400"/>
          </a:xfrm>
        </p:grpSpPr>
        <p:sp>
          <p:nvSpPr>
            <p:cNvPr id="177" name="Shape 177"/>
            <p:cNvSpPr/>
            <p:nvPr/>
          </p:nvSpPr>
          <p:spPr>
            <a:xfrm>
              <a:off x="4986596" y="3758980"/>
              <a:ext cx="914400" cy="914400"/>
            </a:xfrm>
            <a:prstGeom prst="rect">
              <a:avLst/>
            </a:prstGeom>
            <a:solidFill>
              <a:schemeClr val="lt1"/>
            </a:solidFill>
            <a:ln w="38100" cap="flat" cmpd="sng">
              <a:solidFill>
                <a:srgbClr val="36609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178" name="Shape 178"/>
            <p:cNvPicPr preferRelativeResize="0"/>
            <p:nvPr/>
          </p:nvPicPr>
          <p:blipFill rotWithShape="1">
            <a:blip r:embed="rId3">
              <a:alphaModFix/>
            </a:blip>
            <a:srcRect/>
            <a:stretch/>
          </p:blipFill>
          <p:spPr>
            <a:xfrm>
              <a:off x="4867942" y="3804700"/>
              <a:ext cx="1151858" cy="822960"/>
            </a:xfrm>
            <a:prstGeom prst="rect">
              <a:avLst/>
            </a:prstGeom>
            <a:noFill/>
            <a:ln>
              <a:noFill/>
            </a:ln>
          </p:spPr>
        </p:pic>
      </p:gr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2"/>
                </a:solidFill>
                <a:latin typeface="Questrial"/>
                <a:ea typeface="Questrial"/>
                <a:cs typeface="Questrial"/>
                <a:sym typeface="Questrial"/>
              </a:rPr>
              <a:t>Reflection</a:t>
            </a:r>
          </a:p>
        </p:txBody>
      </p:sp>
      <p:sp>
        <p:nvSpPr>
          <p:cNvPr id="185" name="Shape 185"/>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2"/>
              </a:buClr>
              <a:buSzPct val="100000"/>
              <a:buFont typeface="Noto Sans Symbols"/>
              <a:buChar char="❑"/>
            </a:pPr>
            <a:r>
              <a:rPr lang="en-US" sz="3200" b="0" i="0" u="none" strike="noStrike" cap="none">
                <a:solidFill>
                  <a:schemeClr val="dk1"/>
                </a:solidFill>
                <a:latin typeface="Questrial"/>
                <a:ea typeface="Questrial"/>
                <a:cs typeface="Questrial"/>
                <a:sym typeface="Questrial"/>
              </a:rPr>
              <a:t>Partner with one other team and provide feedback on each other’s agendas</a:t>
            </a:r>
          </a:p>
        </p:txBody>
      </p:sp>
      <p:grpSp>
        <p:nvGrpSpPr>
          <p:cNvPr id="186" name="Shape 186"/>
          <p:cNvGrpSpPr/>
          <p:nvPr/>
        </p:nvGrpSpPr>
        <p:grpSpPr>
          <a:xfrm>
            <a:off x="7696200" y="152400"/>
            <a:ext cx="1151858" cy="914400"/>
            <a:chOff x="4867942" y="3758980"/>
            <a:chExt cx="1151858" cy="914400"/>
          </a:xfrm>
        </p:grpSpPr>
        <p:sp>
          <p:nvSpPr>
            <p:cNvPr id="187" name="Shape 187"/>
            <p:cNvSpPr/>
            <p:nvPr/>
          </p:nvSpPr>
          <p:spPr>
            <a:xfrm>
              <a:off x="4986596" y="3758980"/>
              <a:ext cx="914400" cy="914400"/>
            </a:xfrm>
            <a:prstGeom prst="rect">
              <a:avLst/>
            </a:prstGeom>
            <a:solidFill>
              <a:schemeClr val="lt1"/>
            </a:solidFill>
            <a:ln w="38100" cap="flat" cmpd="sng">
              <a:solidFill>
                <a:srgbClr val="36609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188" name="Shape 188"/>
            <p:cNvPicPr preferRelativeResize="0"/>
            <p:nvPr/>
          </p:nvPicPr>
          <p:blipFill rotWithShape="1">
            <a:blip r:embed="rId3">
              <a:alphaModFix/>
            </a:blip>
            <a:srcRect/>
            <a:stretch/>
          </p:blipFill>
          <p:spPr>
            <a:xfrm>
              <a:off x="4867942" y="3804700"/>
              <a:ext cx="1151858" cy="822960"/>
            </a:xfrm>
            <a:prstGeom prst="rect">
              <a:avLst/>
            </a:prstGeom>
            <a:noFill/>
            <a:ln>
              <a:noFill/>
            </a:ln>
          </p:spPr>
        </p:pic>
      </p:gr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2"/>
                </a:solidFill>
                <a:latin typeface="Questrial"/>
                <a:ea typeface="Questrial"/>
                <a:cs typeface="Questrial"/>
                <a:sym typeface="Questrial"/>
              </a:rPr>
              <a:t>Next Steps with Agendas</a:t>
            </a:r>
          </a:p>
        </p:txBody>
      </p:sp>
      <p:sp>
        <p:nvSpPr>
          <p:cNvPr id="195" name="Shape 195"/>
          <p:cNvSpPr txBox="1">
            <a:spLocks noGrp="1"/>
          </p:cNvSpPr>
          <p:nvPr>
            <p:ph idx="1"/>
          </p:nvPr>
        </p:nvSpPr>
        <p:spPr>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2"/>
              </a:buClr>
              <a:buSzPct val="25000"/>
              <a:buFont typeface="Noto Sans Symbols"/>
              <a:buNone/>
            </a:pPr>
            <a:endParaRPr sz="3200" b="0" i="0" u="none" strike="noStrike" cap="none">
              <a:solidFill>
                <a:schemeClr val="dk1"/>
              </a:solidFill>
              <a:latin typeface="Questrial"/>
              <a:ea typeface="Questrial"/>
              <a:cs typeface="Questrial"/>
              <a:sym typeface="Questrial"/>
            </a:endParaRPr>
          </a:p>
          <a:p>
            <a:pPr marL="347663" marR="0" lvl="0" indent="-347663" algn="l" rtl="0">
              <a:spcBef>
                <a:spcPts val="640"/>
              </a:spcBef>
              <a:spcAft>
                <a:spcPts val="0"/>
              </a:spcAft>
              <a:buClr>
                <a:schemeClr val="dk2"/>
              </a:buClr>
              <a:buSzPct val="100000"/>
              <a:buFont typeface="Noto Sans Symbols"/>
              <a:buChar char="❑"/>
            </a:pPr>
            <a:r>
              <a:rPr lang="en-US" sz="3200" b="0" i="0" u="none" strike="noStrike" cap="none">
                <a:solidFill>
                  <a:schemeClr val="dk1"/>
                </a:solidFill>
                <a:latin typeface="Questrial"/>
                <a:ea typeface="Questrial"/>
                <a:cs typeface="Questrial"/>
                <a:sym typeface="Questrial"/>
              </a:rPr>
              <a:t>Agree on how you will utilize the agenda developed</a:t>
            </a:r>
          </a:p>
          <a:p>
            <a:pPr marL="347663" marR="0" lvl="0" indent="-347663" algn="l" rtl="0">
              <a:spcBef>
                <a:spcPts val="640"/>
              </a:spcBef>
              <a:spcAft>
                <a:spcPts val="0"/>
              </a:spcAft>
              <a:buClr>
                <a:schemeClr val="dk2"/>
              </a:buClr>
              <a:buSzPct val="100000"/>
              <a:buFont typeface="Noto Sans Symbols"/>
              <a:buChar char="❑"/>
            </a:pPr>
            <a:r>
              <a:rPr lang="en-US" sz="3200" b="0" i="0" u="none" strike="noStrike" cap="none">
                <a:solidFill>
                  <a:schemeClr val="dk1"/>
                </a:solidFill>
                <a:latin typeface="Questrial"/>
                <a:ea typeface="Questrial"/>
                <a:cs typeface="Questrial"/>
                <a:sym typeface="Questrial"/>
              </a:rPr>
              <a:t>Agree on when/how you will evaluate the agenda, as well as how it is being used</a:t>
            </a: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2" descr="C:\Users\dayad\Desktop\moedusail graphics\icons not buttons\collab data team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9792" y="221568"/>
            <a:ext cx="895891" cy="64008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345830" y="1754182"/>
            <a:ext cx="8534400" cy="3908762"/>
          </a:xfrm>
          <a:prstGeom prst="rect">
            <a:avLst/>
          </a:prstGeom>
          <a:noFill/>
        </p:spPr>
        <p:txBody>
          <a:bodyPr wrap="square" rtlCol="0">
            <a:spAutoFit/>
          </a:bodyPr>
          <a:lstStyle/>
          <a:p>
            <a:pPr algn="ctr"/>
            <a:r>
              <a:rPr lang="en-US" sz="24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Special thanks to all contributors to the development and revision of this module.</a:t>
            </a:r>
            <a:endParaRPr lang="en-US"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n-US"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original collection of learning packages was roll-out for use by Regional Professional Development Center (RPDC) Consultants in July 2013 after being developed by a team of content experts. The collection of learning packages was developed through efforts funded by the Missouri State Personnel Development Grant (SPDG). The following individual/groups are thanked immensely for their hard work in developing this package:</a:t>
            </a:r>
          </a:p>
          <a:p>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Content Development Support </a:t>
            </a:r>
          </a:p>
          <a:p>
            <a:pPr>
              <a:spcBef>
                <a:spcPts val="0"/>
              </a:spcBef>
              <a:buFont typeface="Wingdings" charset="2"/>
              <a:buChar char="§"/>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Ronda Jenson, Carla Williams, Stefanie Lindsay, Jodi Arnold and Arden Day, UMKC </a:t>
            </a:r>
          </a:p>
          <a:p>
            <a:pPr>
              <a:spcBef>
                <a:spcPts val="0"/>
              </a:spcBef>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 Institute for Human Development</a:t>
            </a:r>
          </a:p>
          <a:p>
            <a:pPr>
              <a:spcBef>
                <a:spcPts val="0"/>
              </a:spcBef>
              <a:spcAft>
                <a:spcPts val="0"/>
              </a:spcAft>
              <a:buFont typeface="Wingdings" charset="2"/>
              <a:buChar char="§"/>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SPDG Management Team</a:t>
            </a:r>
          </a:p>
          <a:p>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n-US"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chemeClr val="bg1"/>
              </a:solidFill>
            </a:endParaRPr>
          </a:p>
        </p:txBody>
      </p:sp>
      <p:sp>
        <p:nvSpPr>
          <p:cNvPr id="8" name="TextBox 7"/>
          <p:cNvSpPr txBox="1"/>
          <p:nvPr/>
        </p:nvSpPr>
        <p:spPr>
          <a:xfrm>
            <a:off x="1374530" y="861648"/>
            <a:ext cx="6477000" cy="769441"/>
          </a:xfrm>
          <a:prstGeom prst="rect">
            <a:avLst/>
          </a:prstGeom>
          <a:noFill/>
        </p:spPr>
        <p:txBody>
          <a:bodyPr wrap="square" rtlCol="0">
            <a:spAutoFit/>
          </a:bodyPr>
          <a:lstStyle/>
          <a:p>
            <a:pPr algn="ctr"/>
            <a:r>
              <a:rPr lang="en-US" sz="4400" dirty="0">
                <a:solidFill>
                  <a:srgbClr val="FFFFFF"/>
                </a:solidFill>
              </a:rPr>
              <a:t>Acknowledgements</a:t>
            </a:r>
            <a:endParaRPr lang="en-US" sz="4400" dirty="0"/>
          </a:p>
        </p:txBody>
      </p:sp>
    </p:spTree>
    <p:extLst>
      <p:ext uri="{BB962C8B-B14F-4D97-AF65-F5344CB8AC3E}">
        <p14:creationId xmlns:p14="http://schemas.microsoft.com/office/powerpoint/2010/main" val="992118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2"/>
                </a:solidFill>
                <a:latin typeface="Questrial"/>
                <a:ea typeface="Questrial"/>
                <a:cs typeface="Questrial"/>
                <a:sym typeface="Questrial"/>
              </a:rPr>
              <a:t>Minutes</a:t>
            </a:r>
          </a:p>
        </p:txBody>
      </p:sp>
      <p:sp>
        <p:nvSpPr>
          <p:cNvPr id="212" name="Shape 212"/>
          <p:cNvSpPr txBox="1">
            <a:spLocks noGrp="1"/>
          </p:cNvSpPr>
          <p:nvPr>
            <p:ph idx="1"/>
          </p:nvPr>
        </p:nvSpPr>
        <p:spPr>
          <a:prstGeom prst="rect">
            <a:avLst/>
          </a:prstGeom>
          <a:noFill/>
          <a:ln>
            <a:noFill/>
          </a:ln>
        </p:spPr>
        <p:txBody>
          <a:bodyPr lIns="91425" tIns="45700" rIns="91425" bIns="45700" anchor="t" anchorCtr="0">
            <a:noAutofit/>
          </a:bodyPr>
          <a:lstStyle/>
          <a:p>
            <a:pPr marL="114300" marR="0" lvl="0" indent="0" algn="l" rtl="0">
              <a:spcBef>
                <a:spcPts val="0"/>
              </a:spcBef>
              <a:spcAft>
                <a:spcPts val="0"/>
              </a:spcAft>
              <a:buClr>
                <a:schemeClr val="dk2"/>
              </a:buClr>
              <a:buSzPct val="25000"/>
              <a:buFont typeface="Noto Sans Symbols"/>
              <a:buNone/>
            </a:pPr>
            <a:r>
              <a:rPr lang="en-US" sz="3200" b="0" i="0" u="none" strike="noStrike" cap="none">
                <a:solidFill>
                  <a:schemeClr val="dk1"/>
                </a:solidFill>
                <a:latin typeface="Questrial"/>
                <a:ea typeface="Questrial"/>
                <a:cs typeface="Questrial"/>
                <a:sym typeface="Questrial"/>
              </a:rPr>
              <a:t>Succinct minutes that capture the purpose of the meeting and its agreed outcomes are a record that can be referred back to and be used for follow up purposes later.  Good minutes are concise and to the point, but at the same time, they do not leave out critical information.</a:t>
            </a:r>
          </a:p>
          <a:p>
            <a:pPr marL="114300" marR="0" lvl="0" indent="0" algn="l" rtl="0">
              <a:spcBef>
                <a:spcPts val="640"/>
              </a:spcBef>
              <a:spcAft>
                <a:spcPts val="0"/>
              </a:spcAft>
              <a:buClr>
                <a:schemeClr val="dk2"/>
              </a:buClr>
              <a:buSzPct val="25000"/>
              <a:buFont typeface="Noto Sans Symbols"/>
              <a:buNone/>
            </a:pPr>
            <a:endParaRPr sz="3200" b="0" i="0" u="none" strike="noStrike" cap="none">
              <a:solidFill>
                <a:schemeClr val="dk1"/>
              </a:solidFill>
              <a:latin typeface="Questrial"/>
              <a:ea typeface="Questrial"/>
              <a:cs typeface="Questrial"/>
              <a:sym typeface="Questrial"/>
            </a:endParaRP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228600" y="759150"/>
            <a:ext cx="8915400" cy="6936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0" i="0" u="none" strike="noStrike" cap="none">
                <a:solidFill>
                  <a:schemeClr val="dk2"/>
                </a:solidFill>
                <a:latin typeface="Questrial"/>
                <a:ea typeface="Questrial"/>
                <a:cs typeface="Questrial"/>
                <a:sym typeface="Questrial"/>
              </a:rPr>
              <a:t>Characteristics of Effective Minutes</a:t>
            </a:r>
          </a:p>
        </p:txBody>
      </p:sp>
      <p:sp>
        <p:nvSpPr>
          <p:cNvPr id="219" name="Shape 219"/>
          <p:cNvSpPr txBox="1">
            <a:spLocks noGrp="1"/>
          </p:cNvSpPr>
          <p:nvPr>
            <p:ph idx="1"/>
          </p:nvPr>
        </p:nvSpPr>
        <p:spPr>
          <a:xfrm>
            <a:off x="228600" y="1323475"/>
            <a:ext cx="8686800" cy="5077200"/>
          </a:xfrm>
          <a:prstGeom prst="rect">
            <a:avLst/>
          </a:prstGeom>
          <a:noFill/>
          <a:ln>
            <a:noFill/>
          </a:ln>
        </p:spPr>
        <p:txBody>
          <a:bodyPr lIns="91425" tIns="45700" rIns="91425" bIns="45700" anchor="t" anchorCtr="0">
            <a:noAutofit/>
          </a:bodyPr>
          <a:lstStyle/>
          <a:p>
            <a:pPr marL="114300" marR="0" lvl="0" indent="0" algn="l" rtl="0">
              <a:spcBef>
                <a:spcPts val="0"/>
              </a:spcBef>
              <a:spcAft>
                <a:spcPts val="0"/>
              </a:spcAft>
              <a:buClr>
                <a:schemeClr val="dk2"/>
              </a:buClr>
              <a:buSzPct val="25000"/>
              <a:buFont typeface="Noto Sans Symbols"/>
              <a:buNone/>
            </a:pPr>
            <a:r>
              <a:rPr lang="en-US" sz="3000" b="0" i="0" u="none" strike="noStrike" cap="none" dirty="0">
                <a:solidFill>
                  <a:schemeClr val="dk1"/>
                </a:solidFill>
                <a:latin typeface="Questrial"/>
                <a:ea typeface="Questrial"/>
                <a:cs typeface="Questrial"/>
                <a:sym typeface="Questrial"/>
              </a:rPr>
              <a:t>Agenda also serves as template for minutes:</a:t>
            </a:r>
          </a:p>
          <a:p>
            <a:pPr marL="571500" marR="0" lvl="0" indent="-457200" algn="l" rtl="0">
              <a:spcBef>
                <a:spcPts val="600"/>
              </a:spcBef>
              <a:spcAft>
                <a:spcPts val="0"/>
              </a:spcAft>
              <a:buClr>
                <a:schemeClr val="dk2"/>
              </a:buClr>
              <a:buSzPct val="100000"/>
              <a:buFont typeface="Arial"/>
              <a:buChar char="•"/>
            </a:pPr>
            <a:r>
              <a:rPr lang="en-US" sz="3000" b="0" i="0" u="none" strike="noStrike" cap="none" dirty="0">
                <a:solidFill>
                  <a:schemeClr val="dk1"/>
                </a:solidFill>
                <a:latin typeface="Questrial"/>
                <a:ea typeface="Questrial"/>
                <a:cs typeface="Questrial"/>
                <a:sym typeface="Questrial"/>
              </a:rPr>
              <a:t>Where and when the meeting held</a:t>
            </a:r>
          </a:p>
          <a:p>
            <a:pPr marL="571500" marR="0" lvl="0" indent="-457200" algn="l" rtl="0">
              <a:spcBef>
                <a:spcPts val="600"/>
              </a:spcBef>
              <a:spcAft>
                <a:spcPts val="0"/>
              </a:spcAft>
              <a:buClr>
                <a:schemeClr val="dk2"/>
              </a:buClr>
              <a:buSzPct val="100000"/>
              <a:buFont typeface="Arial"/>
              <a:buChar char="•"/>
            </a:pPr>
            <a:r>
              <a:rPr lang="en-US" sz="3000" b="0" i="0" u="none" strike="noStrike" cap="none" dirty="0">
                <a:solidFill>
                  <a:schemeClr val="dk1"/>
                </a:solidFill>
                <a:latin typeface="Questrial"/>
                <a:ea typeface="Questrial"/>
                <a:cs typeface="Questrial"/>
                <a:sym typeface="Questrial"/>
              </a:rPr>
              <a:t>List of the attendees</a:t>
            </a:r>
          </a:p>
          <a:p>
            <a:pPr marL="571500" marR="0" lvl="0" indent="-457200" algn="l" rtl="0">
              <a:spcBef>
                <a:spcPts val="600"/>
              </a:spcBef>
              <a:spcAft>
                <a:spcPts val="0"/>
              </a:spcAft>
              <a:buClr>
                <a:schemeClr val="dk2"/>
              </a:buClr>
              <a:buSzPct val="100000"/>
              <a:buFont typeface="Arial"/>
              <a:buChar char="•"/>
            </a:pPr>
            <a:r>
              <a:rPr lang="en-US" sz="3000" b="0" i="0" u="none" strike="noStrike" cap="none" dirty="0">
                <a:solidFill>
                  <a:schemeClr val="dk1"/>
                </a:solidFill>
                <a:latin typeface="Questrial"/>
                <a:ea typeface="Questrial"/>
                <a:cs typeface="Questrial"/>
                <a:sym typeface="Questrial"/>
              </a:rPr>
              <a:t>Outcomes for the meeting – what was achieved</a:t>
            </a:r>
          </a:p>
          <a:p>
            <a:pPr marL="971550" marR="0" lvl="1" indent="-463550" algn="l" rtl="0">
              <a:spcBef>
                <a:spcPts val="560"/>
              </a:spcBef>
              <a:spcAft>
                <a:spcPts val="0"/>
              </a:spcAft>
              <a:buClr>
                <a:srgbClr val="953734"/>
              </a:buClr>
              <a:buSzPct val="100000"/>
              <a:buFont typeface="Noto Sans Symbols"/>
              <a:buChar char="❑"/>
            </a:pPr>
            <a:r>
              <a:rPr lang="en-US" sz="2800" b="0" i="0" u="none" strike="noStrike" cap="none" dirty="0">
                <a:solidFill>
                  <a:schemeClr val="dk1"/>
                </a:solidFill>
                <a:latin typeface="Questrial"/>
                <a:ea typeface="Questrial"/>
                <a:cs typeface="Questrial"/>
                <a:sym typeface="Questrial"/>
              </a:rPr>
              <a:t>Actions agreed upon at the meeting</a:t>
            </a:r>
          </a:p>
          <a:p>
            <a:pPr marL="971550" marR="0" lvl="1" indent="-463550" algn="l" rtl="0">
              <a:spcBef>
                <a:spcPts val="560"/>
              </a:spcBef>
              <a:spcAft>
                <a:spcPts val="0"/>
              </a:spcAft>
              <a:buClr>
                <a:srgbClr val="953734"/>
              </a:buClr>
              <a:buSzPct val="100000"/>
              <a:buFont typeface="Noto Sans Symbols"/>
              <a:buChar char="❑"/>
            </a:pPr>
            <a:r>
              <a:rPr lang="en-US" sz="2800" b="0" i="0" u="none" strike="noStrike" cap="none" dirty="0">
                <a:solidFill>
                  <a:schemeClr val="dk1"/>
                </a:solidFill>
                <a:latin typeface="Questrial"/>
                <a:ea typeface="Questrial"/>
                <a:cs typeface="Questrial"/>
                <a:sym typeface="Questrial"/>
              </a:rPr>
              <a:t>Who is responsible for the action</a:t>
            </a:r>
          </a:p>
          <a:p>
            <a:pPr marL="971550" marR="0" lvl="1" indent="-463550" algn="l" rtl="0">
              <a:spcBef>
                <a:spcPts val="560"/>
              </a:spcBef>
              <a:spcAft>
                <a:spcPts val="0"/>
              </a:spcAft>
              <a:buClr>
                <a:srgbClr val="953734"/>
              </a:buClr>
              <a:buSzPct val="100000"/>
              <a:buFont typeface="Noto Sans Symbols"/>
              <a:buChar char="❑"/>
            </a:pPr>
            <a:r>
              <a:rPr lang="en-US" sz="2800" b="0" i="0" u="none" strike="noStrike" cap="none" dirty="0">
                <a:solidFill>
                  <a:schemeClr val="dk1"/>
                </a:solidFill>
                <a:latin typeface="Questrial"/>
                <a:ea typeface="Questrial"/>
                <a:cs typeface="Questrial"/>
                <a:sym typeface="Questrial"/>
              </a:rPr>
              <a:t>Completion date for the action (completed, monitored, or reviewed)</a:t>
            </a: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238350" y="365310"/>
            <a:ext cx="8972100" cy="12192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0" i="0" u="none" strike="noStrike" cap="none" dirty="0">
                <a:solidFill>
                  <a:schemeClr val="dk2"/>
                </a:solidFill>
                <a:latin typeface="Questrial"/>
                <a:ea typeface="Questrial"/>
                <a:cs typeface="Questrial"/>
                <a:sym typeface="Questrial"/>
              </a:rPr>
              <a:t>Characteristics of Effective Communication</a:t>
            </a:r>
          </a:p>
        </p:txBody>
      </p:sp>
      <p:sp>
        <p:nvSpPr>
          <p:cNvPr id="226" name="Shape 226"/>
          <p:cNvSpPr txBox="1">
            <a:spLocks noGrp="1"/>
          </p:cNvSpPr>
          <p:nvPr>
            <p:ph idx="1"/>
          </p:nvPr>
        </p:nvSpPr>
        <p:spPr>
          <a:xfrm>
            <a:off x="819150" y="711150"/>
            <a:ext cx="7616190" cy="4647300"/>
          </a:xfrm>
          <a:prstGeom prst="rect">
            <a:avLst/>
          </a:prstGeom>
          <a:noFill/>
          <a:ln>
            <a:noFill/>
          </a:ln>
        </p:spPr>
        <p:txBody>
          <a:bodyPr lIns="91425" tIns="45700" rIns="91425" bIns="45700" anchor="t" anchorCtr="0">
            <a:noAutofit/>
          </a:bodyPr>
          <a:lstStyle/>
          <a:p>
            <a:pPr marL="628650" marR="0" lvl="0" indent="-514350" algn="l" rtl="0">
              <a:spcBef>
                <a:spcPts val="0"/>
              </a:spcBef>
              <a:spcAft>
                <a:spcPts val="0"/>
              </a:spcAft>
              <a:buClr>
                <a:schemeClr val="dk2"/>
              </a:buClr>
              <a:buSzPct val="100000"/>
              <a:buFont typeface="Noto Sans Symbols"/>
              <a:buNone/>
            </a:pPr>
            <a:endParaRPr sz="3200" b="0" i="0" u="none" strike="noStrike" cap="none" dirty="0">
              <a:solidFill>
                <a:schemeClr val="dk1"/>
              </a:solidFill>
              <a:latin typeface="Questrial"/>
              <a:ea typeface="Questrial"/>
              <a:cs typeface="Questrial"/>
              <a:sym typeface="Questrial"/>
            </a:endParaRPr>
          </a:p>
          <a:p>
            <a:pPr marL="914400" marR="0" lvl="0" indent="-800100" algn="l" rtl="0">
              <a:spcBef>
                <a:spcPts val="640"/>
              </a:spcBef>
              <a:spcAft>
                <a:spcPts val="0"/>
              </a:spcAft>
              <a:buClr>
                <a:schemeClr val="dk2"/>
              </a:buClr>
              <a:buSzPct val="100000"/>
              <a:buFont typeface="Noto Sans Symbols"/>
              <a:buChar char="❑"/>
            </a:pPr>
            <a:r>
              <a:rPr lang="en-US" sz="3200" b="0" i="0" u="none" strike="noStrike" cap="none" dirty="0">
                <a:solidFill>
                  <a:schemeClr val="dk1"/>
                </a:solidFill>
                <a:latin typeface="Questrial"/>
                <a:ea typeface="Questrial"/>
                <a:cs typeface="Questrial"/>
                <a:sym typeface="Questrial"/>
              </a:rPr>
              <a:t>Central place to store documents (minutes won’t get lost in inbox or on server)</a:t>
            </a:r>
          </a:p>
          <a:p>
            <a:pPr marL="914400" marR="0" lvl="0" indent="-800100" algn="l" rtl="0">
              <a:spcBef>
                <a:spcPts val="640"/>
              </a:spcBef>
              <a:spcAft>
                <a:spcPts val="0"/>
              </a:spcAft>
              <a:buClr>
                <a:schemeClr val="dk2"/>
              </a:buClr>
              <a:buSzPct val="100000"/>
              <a:buFont typeface="Noto Sans Symbols"/>
              <a:buChar char="❑"/>
            </a:pPr>
            <a:r>
              <a:rPr lang="en-US" sz="3200" b="0" i="0" u="none" strike="noStrike" cap="none" dirty="0">
                <a:solidFill>
                  <a:schemeClr val="dk1"/>
                </a:solidFill>
                <a:latin typeface="Questrial"/>
                <a:ea typeface="Questrial"/>
                <a:cs typeface="Questrial"/>
                <a:sym typeface="Questrial"/>
              </a:rPr>
              <a:t>Easy access for all participants to provide updates and comments</a:t>
            </a:r>
          </a:p>
          <a:p>
            <a:pPr marL="914400" marR="0" lvl="0" indent="-800100" algn="l" rtl="0">
              <a:spcBef>
                <a:spcPts val="640"/>
              </a:spcBef>
              <a:spcAft>
                <a:spcPts val="0"/>
              </a:spcAft>
              <a:buClr>
                <a:schemeClr val="dk2"/>
              </a:buClr>
              <a:buSzPct val="100000"/>
              <a:buFont typeface="Noto Sans Symbols"/>
              <a:buChar char="❑"/>
            </a:pPr>
            <a:r>
              <a:rPr lang="en-US" sz="3200" b="0" i="0" u="none" strike="noStrike" cap="none" dirty="0">
                <a:solidFill>
                  <a:schemeClr val="dk1"/>
                </a:solidFill>
                <a:latin typeface="Questrial"/>
                <a:ea typeface="Questrial"/>
                <a:cs typeface="Questrial"/>
                <a:sym typeface="Questrial"/>
              </a:rPr>
              <a:t>Distributed to and utilized by all appropriate stakeholders</a:t>
            </a:r>
          </a:p>
          <a:p>
            <a:pPr marL="914400" marR="0" lvl="0" indent="-800100" algn="l" rtl="0">
              <a:spcBef>
                <a:spcPts val="640"/>
              </a:spcBef>
              <a:spcAft>
                <a:spcPts val="0"/>
              </a:spcAft>
              <a:buClr>
                <a:schemeClr val="dk2"/>
              </a:buClr>
              <a:buSzPct val="100000"/>
              <a:buFont typeface="Noto Sans Symbols"/>
              <a:buChar char="❑"/>
            </a:pPr>
            <a:r>
              <a:rPr lang="en-US" sz="3200" b="0" i="0" u="none" strike="noStrike" cap="none" dirty="0">
                <a:solidFill>
                  <a:schemeClr val="dk1"/>
                </a:solidFill>
                <a:latin typeface="Questrial"/>
                <a:ea typeface="Questrial"/>
                <a:cs typeface="Questrial"/>
                <a:sym typeface="Questrial"/>
              </a:rPr>
              <a:t>Attention drawn to action items and follow up</a:t>
            </a:r>
          </a:p>
          <a:p>
            <a:pPr marL="342900" marR="0" lvl="0" indent="-342900" algn="l" rtl="0">
              <a:spcBef>
                <a:spcPts val="640"/>
              </a:spcBef>
              <a:spcAft>
                <a:spcPts val="0"/>
              </a:spcAft>
              <a:buClr>
                <a:schemeClr val="dk2"/>
              </a:buClr>
              <a:buSzPct val="100000"/>
              <a:buFont typeface="Noto Sans Symbols"/>
              <a:buNone/>
            </a:pPr>
            <a:endParaRPr sz="3200" b="0" i="0" u="none" strike="noStrike" cap="none" dirty="0">
              <a:solidFill>
                <a:schemeClr val="dk1"/>
              </a:solidFill>
              <a:latin typeface="Questrial"/>
              <a:ea typeface="Questrial"/>
              <a:cs typeface="Questrial"/>
              <a:sym typeface="Questrial"/>
            </a:endParaRP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5429" y="669832"/>
            <a:ext cx="8414657" cy="5458850"/>
          </a:xfrm>
          <a:prstGeom prst="rect">
            <a:avLst/>
          </a:prstGeom>
        </p:spPr>
      </p:pic>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9864" y="621758"/>
            <a:ext cx="7682466" cy="5590783"/>
          </a:xfrm>
          <a:prstGeom prst="rect">
            <a:avLst/>
          </a:prstGeom>
        </p:spPr>
      </p:pic>
    </p:spTree>
    <p:extLst>
      <p:ext uri="{BB962C8B-B14F-4D97-AF65-F5344CB8AC3E}">
        <p14:creationId xmlns:p14="http://schemas.microsoft.com/office/powerpoint/2010/main" val="2922523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304800" y="304800"/>
            <a:ext cx="8229600" cy="990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br>
              <a:rPr lang="en-US" sz="3959" b="0" i="0" u="none" strike="noStrike" cap="none">
                <a:solidFill>
                  <a:schemeClr val="dk2"/>
                </a:solidFill>
                <a:latin typeface="Questrial"/>
                <a:ea typeface="Questrial"/>
                <a:cs typeface="Questrial"/>
                <a:sym typeface="Questrial"/>
              </a:rPr>
            </a:br>
            <a:br>
              <a:rPr lang="en-US" sz="3959" b="0" i="0" u="none" strike="noStrike" cap="none">
                <a:solidFill>
                  <a:schemeClr val="dk2"/>
                </a:solidFill>
                <a:latin typeface="Questrial"/>
                <a:ea typeface="Questrial"/>
                <a:cs typeface="Questrial"/>
                <a:sym typeface="Questrial"/>
              </a:rPr>
            </a:br>
            <a:r>
              <a:rPr lang="en-US" sz="3959" b="0" i="0" u="none" strike="noStrike" cap="none">
                <a:solidFill>
                  <a:schemeClr val="dk2"/>
                </a:solidFill>
                <a:latin typeface="Questrial"/>
                <a:ea typeface="Questrial"/>
                <a:cs typeface="Questrial"/>
                <a:sym typeface="Questrial"/>
              </a:rPr>
              <a:t>Technology Resources</a:t>
            </a:r>
            <a:br>
              <a:rPr lang="en-US" sz="3959" b="0" i="0" u="none" strike="noStrike" cap="none">
                <a:solidFill>
                  <a:schemeClr val="dk2"/>
                </a:solidFill>
                <a:latin typeface="Questrial"/>
                <a:ea typeface="Questrial"/>
                <a:cs typeface="Questrial"/>
                <a:sym typeface="Questrial"/>
              </a:rPr>
            </a:br>
            <a:br>
              <a:rPr lang="en-US" sz="3959" b="0" i="0" u="none" strike="noStrike" cap="none">
                <a:solidFill>
                  <a:schemeClr val="dk2"/>
                </a:solidFill>
                <a:latin typeface="Questrial"/>
                <a:ea typeface="Questrial"/>
                <a:cs typeface="Questrial"/>
                <a:sym typeface="Questrial"/>
              </a:rPr>
            </a:br>
            <a:endParaRPr lang="en-US" sz="3959" b="0" i="0" u="none" strike="noStrike" cap="none">
              <a:solidFill>
                <a:schemeClr val="dk2"/>
              </a:solidFill>
              <a:latin typeface="Questrial"/>
              <a:ea typeface="Questrial"/>
              <a:cs typeface="Questrial"/>
              <a:sym typeface="Questrial"/>
            </a:endParaRPr>
          </a:p>
        </p:txBody>
      </p:sp>
      <p:sp>
        <p:nvSpPr>
          <p:cNvPr id="240" name="Shape 240"/>
          <p:cNvSpPr/>
          <p:nvPr/>
        </p:nvSpPr>
        <p:spPr>
          <a:xfrm>
            <a:off x="457200" y="1295400"/>
            <a:ext cx="8077199" cy="4124206"/>
          </a:xfrm>
          <a:prstGeom prst="rect">
            <a:avLst/>
          </a:prstGeom>
          <a:noFill/>
          <a:ln>
            <a:noFill/>
          </a:ln>
        </p:spPr>
        <p:txBody>
          <a:bodyPr lIns="91425" tIns="45700" rIns="91425" bIns="45700" anchor="t" anchorCtr="0">
            <a:noAutofit/>
          </a:bodyPr>
          <a:lstStyle/>
          <a:p>
            <a:pPr marL="457200" marR="0" lvl="0" indent="-457200" algn="l" rtl="0">
              <a:spcBef>
                <a:spcPts val="0"/>
              </a:spcBef>
              <a:buClr>
                <a:schemeClr val="dk1"/>
              </a:buClr>
              <a:buSzPct val="100000"/>
              <a:buFont typeface="Arial"/>
              <a:buChar char="•"/>
            </a:pPr>
            <a:r>
              <a:rPr lang="en-US" sz="2400" b="1" dirty="0" err="1">
                <a:solidFill>
                  <a:schemeClr val="dk1"/>
                </a:solidFill>
                <a:latin typeface="Calibri"/>
                <a:ea typeface="Calibri"/>
                <a:cs typeface="Calibri"/>
                <a:sym typeface="Calibri"/>
              </a:rPr>
              <a:t>Wiggio</a:t>
            </a:r>
            <a:r>
              <a:rPr lang="en-US" sz="2000" dirty="0">
                <a:solidFill>
                  <a:schemeClr val="dk1"/>
                </a:solidFill>
                <a:latin typeface="Calibri"/>
                <a:ea typeface="Calibri"/>
                <a:cs typeface="Calibri"/>
                <a:sym typeface="Calibri"/>
              </a:rPr>
              <a:t> - Free account, ability to upload all file types. </a:t>
            </a:r>
          </a:p>
          <a:p>
            <a:pPr marL="457200" marR="0" lvl="0" indent="-457200" algn="l" rtl="0">
              <a:spcBef>
                <a:spcPts val="0"/>
              </a:spcBef>
              <a:buClr>
                <a:schemeClr val="dk1"/>
              </a:buClr>
              <a:buSzPct val="100000"/>
              <a:buFont typeface="Arial"/>
              <a:buChar char="•"/>
            </a:pPr>
            <a:r>
              <a:rPr lang="en-US" sz="2400" b="1" dirty="0">
                <a:solidFill>
                  <a:schemeClr val="dk1"/>
                </a:solidFill>
                <a:latin typeface="Calibri"/>
                <a:ea typeface="Calibri"/>
                <a:cs typeface="Calibri"/>
                <a:sym typeface="Calibri"/>
              </a:rPr>
              <a:t>Dropbox</a:t>
            </a:r>
            <a:r>
              <a:rPr lang="en-US" sz="2000" dirty="0">
                <a:solidFill>
                  <a:schemeClr val="dk1"/>
                </a:solidFill>
                <a:latin typeface="Calibri"/>
                <a:ea typeface="Calibri"/>
                <a:cs typeface="Calibri"/>
                <a:sym typeface="Calibri"/>
              </a:rPr>
              <a:t> – Free account, limited space-2GB </a:t>
            </a:r>
          </a:p>
          <a:p>
            <a:pPr marL="457200" marR="0" lvl="0" indent="-457200" algn="l" rtl="0">
              <a:spcBef>
                <a:spcPts val="0"/>
              </a:spcBef>
              <a:buClr>
                <a:schemeClr val="dk1"/>
              </a:buClr>
              <a:buSzPct val="100000"/>
              <a:buFont typeface="Arial"/>
              <a:buChar char="•"/>
            </a:pPr>
            <a:r>
              <a:rPr lang="en-US" sz="2400" b="1" dirty="0">
                <a:solidFill>
                  <a:schemeClr val="dk1"/>
                </a:solidFill>
                <a:latin typeface="Calibri"/>
                <a:ea typeface="Calibri"/>
                <a:cs typeface="Calibri"/>
                <a:sym typeface="Calibri"/>
              </a:rPr>
              <a:t>Google Drive </a:t>
            </a:r>
            <a:r>
              <a:rPr lang="en-US" sz="2000" dirty="0">
                <a:solidFill>
                  <a:schemeClr val="dk1"/>
                </a:solidFill>
                <a:latin typeface="Calibri"/>
                <a:ea typeface="Calibri"/>
                <a:cs typeface="Calibri"/>
                <a:sym typeface="Calibri"/>
              </a:rPr>
              <a:t>(Google Apps) - Free account, no storage limits if you use their products, i.e. Docs, Sheets, Slide, Sites. Easy to share &amp; collaborate on documents. </a:t>
            </a:r>
            <a:endParaRPr lang="en-US" sz="1800" u="sng" dirty="0">
              <a:solidFill>
                <a:schemeClr val="hlink"/>
              </a:solidFill>
              <a:latin typeface="Calibri"/>
              <a:ea typeface="Calibri"/>
              <a:cs typeface="Calibri"/>
              <a:sym typeface="Calibri"/>
              <a:hlinkClick r:id="rId3"/>
            </a:endParaRPr>
          </a:p>
          <a:p>
            <a:pPr marL="457200" marR="0" lvl="0" indent="-457200" algn="l" rtl="0">
              <a:spcBef>
                <a:spcPts val="0"/>
              </a:spcBef>
              <a:buClr>
                <a:schemeClr val="dk1"/>
              </a:buClr>
              <a:buSzPct val="100000"/>
              <a:buFont typeface="Arial"/>
              <a:buChar char="•"/>
            </a:pPr>
            <a:r>
              <a:rPr lang="en-US" sz="2400" b="1" dirty="0" err="1">
                <a:solidFill>
                  <a:schemeClr val="dk1"/>
                </a:solidFill>
                <a:latin typeface="Calibri"/>
                <a:ea typeface="Calibri"/>
                <a:cs typeface="Calibri"/>
                <a:sym typeface="Calibri"/>
              </a:rPr>
              <a:t>Weebly</a:t>
            </a:r>
            <a:r>
              <a:rPr lang="en-US" sz="2000" dirty="0">
                <a:solidFill>
                  <a:schemeClr val="dk1"/>
                </a:solidFill>
                <a:latin typeface="Calibri"/>
                <a:ea typeface="Calibri"/>
                <a:cs typeface="Calibri"/>
                <a:sym typeface="Calibri"/>
              </a:rPr>
              <a:t> – Free website- very easy to drag &amp; drop files. Templates are easy to use. Here’s an example:</a:t>
            </a:r>
            <a:r>
              <a:rPr lang="en-US" sz="1800" dirty="0">
                <a:solidFill>
                  <a:schemeClr val="dk1"/>
                </a:solidFill>
                <a:latin typeface="Calibri"/>
                <a:ea typeface="Calibri"/>
                <a:cs typeface="Calibri"/>
                <a:sym typeface="Calibri"/>
              </a:rPr>
              <a:t> </a:t>
            </a:r>
            <a:r>
              <a:rPr lang="en-US" sz="1800" u="sng" dirty="0">
                <a:solidFill>
                  <a:schemeClr val="hlink"/>
                </a:solidFill>
                <a:latin typeface="Calibri"/>
                <a:ea typeface="Calibri"/>
                <a:cs typeface="Calibri"/>
                <a:sym typeface="Calibri"/>
                <a:hlinkClick r:id="rId4"/>
              </a:rPr>
              <a:t>http://nordoniaplcresources.weebly.com/</a:t>
            </a:r>
          </a:p>
          <a:p>
            <a:pPr marL="457200" marR="0" lvl="0" indent="-457200" algn="l" rtl="0">
              <a:spcBef>
                <a:spcPts val="0"/>
              </a:spcBef>
              <a:buClr>
                <a:schemeClr val="dk1"/>
              </a:buClr>
              <a:buSzPct val="100000"/>
              <a:buFont typeface="Arial"/>
              <a:buChar char="•"/>
            </a:pPr>
            <a:r>
              <a:rPr lang="en-US" sz="2400" b="1" dirty="0" err="1">
                <a:solidFill>
                  <a:schemeClr val="dk1"/>
                </a:solidFill>
                <a:latin typeface="Calibri"/>
                <a:ea typeface="Calibri"/>
                <a:cs typeface="Calibri"/>
                <a:sym typeface="Calibri"/>
              </a:rPr>
              <a:t>Padlet</a:t>
            </a:r>
            <a:r>
              <a:rPr lang="en-US" sz="2000" dirty="0">
                <a:solidFill>
                  <a:schemeClr val="dk1"/>
                </a:solidFill>
                <a:latin typeface="Calibri"/>
                <a:ea typeface="Calibri"/>
                <a:cs typeface="Calibri"/>
                <a:sym typeface="Calibri"/>
              </a:rPr>
              <a:t> - Free, can upload files, links, etc. </a:t>
            </a:r>
          </a:p>
          <a:p>
            <a:pPr marL="457200" marR="0" lvl="0" indent="-457200" algn="l" rtl="0">
              <a:spcBef>
                <a:spcPts val="0"/>
              </a:spcBef>
              <a:buClr>
                <a:schemeClr val="dk1"/>
              </a:buClr>
              <a:buSzPct val="100000"/>
              <a:buFont typeface="Arial"/>
              <a:buChar char="•"/>
            </a:pPr>
            <a:r>
              <a:rPr lang="en-US" sz="2400" b="1" dirty="0">
                <a:solidFill>
                  <a:schemeClr val="dk1"/>
                </a:solidFill>
                <a:latin typeface="Calibri"/>
                <a:ea typeface="Calibri"/>
                <a:cs typeface="Calibri"/>
                <a:sym typeface="Calibri"/>
              </a:rPr>
              <a:t>Live Binders</a:t>
            </a:r>
            <a:r>
              <a:rPr lang="en-US" sz="2000" dirty="0">
                <a:solidFill>
                  <a:schemeClr val="dk1"/>
                </a:solidFill>
                <a:latin typeface="Calibri"/>
                <a:ea typeface="Calibri"/>
                <a:cs typeface="Calibri"/>
                <a:sym typeface="Calibri"/>
              </a:rPr>
              <a:t>: Free, it’s a virtual binder! Example of a school data tem binder: </a:t>
            </a:r>
            <a:r>
              <a:rPr lang="en-US" sz="1800" u="sng" dirty="0">
                <a:solidFill>
                  <a:schemeClr val="hlink"/>
                </a:solidFill>
                <a:latin typeface="Calibri"/>
                <a:ea typeface="Calibri"/>
                <a:cs typeface="Calibri"/>
                <a:sym typeface="Calibri"/>
                <a:hlinkClick r:id="rId5"/>
              </a:rPr>
              <a:t>http://www.livebinders.com/play/play?id=1398686</a:t>
            </a:r>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10766" y="3275112"/>
            <a:ext cx="3766889" cy="307777"/>
          </a:xfrm>
          <a:prstGeom prst="rect">
            <a:avLst/>
          </a:prstGeom>
        </p:spPr>
        <p:txBody>
          <a:bodyPr wrap="none">
            <a:spAutoFit/>
          </a:bodyPr>
          <a:lstStyle/>
          <a:p>
            <a:r>
              <a:rPr lang="en-US" dirty="0">
                <a:hlinkClick r:id="rId3"/>
              </a:rPr>
              <a:t>https://</a:t>
            </a:r>
            <a:r>
              <a:rPr lang="en-US" dirty="0" err="1">
                <a:hlinkClick r:id="rId3"/>
              </a:rPr>
              <a:t>www.symbaloo.com</a:t>
            </a:r>
            <a:r>
              <a:rPr lang="en-US" dirty="0">
                <a:hlinkClick r:id="rId3"/>
              </a:rPr>
              <a:t>/mix/</a:t>
            </a:r>
            <a:r>
              <a:rPr lang="en-US" dirty="0" err="1">
                <a:hlinkClick r:id="rId3"/>
              </a:rPr>
              <a:t>technologypd</a:t>
            </a:r>
            <a:endParaRPr lang="en-US" dirty="0"/>
          </a:p>
        </p:txBody>
      </p:sp>
    </p:spTree>
    <p:extLst>
      <p:ext uri="{BB962C8B-B14F-4D97-AF65-F5344CB8AC3E}">
        <p14:creationId xmlns:p14="http://schemas.microsoft.com/office/powerpoint/2010/main" val="4112970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6" name="Shape 396"/>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2"/>
                </a:solidFill>
                <a:latin typeface="Questrial"/>
                <a:ea typeface="Questrial"/>
                <a:cs typeface="Questrial"/>
                <a:sym typeface="Questrial"/>
              </a:rPr>
              <a:t>Practice Profile</a:t>
            </a:r>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7853" y="1462883"/>
            <a:ext cx="7068294" cy="4558537"/>
          </a:xfrm>
          <a:prstGeom prst="rect">
            <a:avLst/>
          </a:prstGeom>
        </p:spPr>
      </p:pic>
    </p:spTree>
    <p:extLst>
      <p:ext uri="{BB962C8B-B14F-4D97-AF65-F5344CB8AC3E}">
        <p14:creationId xmlns:p14="http://schemas.microsoft.com/office/powerpoint/2010/main" val="3525318622"/>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57200" y="601662"/>
            <a:ext cx="8229600" cy="109696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accent2"/>
                </a:solidFill>
                <a:latin typeface="Questrial"/>
                <a:ea typeface="Questrial"/>
                <a:cs typeface="Questrial"/>
                <a:sym typeface="Questrial"/>
              </a:rPr>
              <a:t>Implementation Fidelity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4943" y="1698623"/>
            <a:ext cx="6654113" cy="3965893"/>
          </a:xfrm>
          <a:prstGeom prst="rect">
            <a:avLst/>
          </a:prstGeom>
        </p:spPr>
      </p:pic>
    </p:spTree>
    <p:extLst>
      <p:ext uri="{BB962C8B-B14F-4D97-AF65-F5344CB8AC3E}">
        <p14:creationId xmlns:p14="http://schemas.microsoft.com/office/powerpoint/2010/main" val="1483041212"/>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2"/>
                </a:solidFill>
                <a:latin typeface="Questrial"/>
                <a:ea typeface="Questrial"/>
                <a:cs typeface="Questrial"/>
                <a:sym typeface="Questrial"/>
              </a:rPr>
              <a:t>Next Steps with Minutes</a:t>
            </a:r>
          </a:p>
        </p:txBody>
      </p:sp>
      <p:sp>
        <p:nvSpPr>
          <p:cNvPr id="260" name="Shape 260"/>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2"/>
              </a:buClr>
              <a:buSzPct val="100000"/>
              <a:buFont typeface="Noto Sans Symbols"/>
              <a:buChar char="❑"/>
            </a:pPr>
            <a:r>
              <a:rPr lang="en-US" sz="3200" b="0" i="0" u="none" strike="noStrike" cap="none">
                <a:solidFill>
                  <a:schemeClr val="dk1"/>
                </a:solidFill>
                <a:latin typeface="Questrial"/>
                <a:ea typeface="Questrial"/>
                <a:cs typeface="Questrial"/>
                <a:sym typeface="Questrial"/>
              </a:rPr>
              <a:t>Develop an effective structure for recording and saving meeting minutes, and a communication structure that ensures communication to team members, as well as others. </a:t>
            </a:r>
          </a:p>
          <a:p>
            <a:pPr marL="342900" marR="0" lvl="0" indent="-342900" algn="l" rtl="0">
              <a:spcBef>
                <a:spcPts val="640"/>
              </a:spcBef>
              <a:spcAft>
                <a:spcPts val="0"/>
              </a:spcAft>
              <a:buClr>
                <a:schemeClr val="dk2"/>
              </a:buClr>
              <a:buSzPct val="100000"/>
              <a:buFont typeface="Noto Sans Symbols"/>
              <a:buNone/>
            </a:pPr>
            <a:endParaRPr sz="3200" b="0" i="0" u="none" strike="noStrike" cap="none">
              <a:solidFill>
                <a:schemeClr val="dk1"/>
              </a:solidFill>
              <a:latin typeface="Questrial"/>
              <a:ea typeface="Questrial"/>
              <a:cs typeface="Questrial"/>
              <a:sym typeface="Questrial"/>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2" descr="C:\Users\dayad\Desktop\moedusail graphics\icons not buttons\collab data team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8414" y="277837"/>
            <a:ext cx="895891" cy="64008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381000" y="1359877"/>
            <a:ext cx="3733800" cy="4893647"/>
          </a:xfrm>
          <a:prstGeom prst="rect">
            <a:avLst/>
          </a:prstGeom>
        </p:spPr>
        <p:txBody>
          <a:bodyPr wrap="square">
            <a:spAutoFit/>
          </a:bodyPr>
          <a:lstStyle/>
          <a:p>
            <a:r>
              <a:rPr lang="en-US" sz="16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Initial Content Development Team, 2013</a:t>
            </a:r>
            <a:r>
              <a:rPr lang="en-US" sz="16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p>
          <a:p>
            <a:endPar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Michelle Smith, Team Leader, MO PLC</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Betty Ennis, DESE		</a:t>
            </a:r>
          </a:p>
          <a:p>
            <a:r>
              <a:rPr lang="en-US"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Tiffiney</a:t>
            </a:r>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 Smith, SE RPDC</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Marlow Barton, </a:t>
            </a:r>
            <a:r>
              <a:rPr lang="en-US"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StL</a:t>
            </a:r>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 RPDC	</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Mary Gage, C RPDC		</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Sheila Thurman, NE RPDC</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Rebecca Baldwin, NW RPDC	</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Bertha Richardson, </a:t>
            </a:r>
            <a:r>
              <a:rPr lang="en-US"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StL</a:t>
            </a:r>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 RPDC	</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Karen </a:t>
            </a:r>
            <a:r>
              <a:rPr lang="en-US"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Wigger</a:t>
            </a:r>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 NW RPDC</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Mary Ann Burns, DESE	</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Tom Robb, KC RPDC	</a:t>
            </a:r>
          </a:p>
          <a:p>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alibri" panose="020F0502020204030204" pitchFamily="34" charset="0"/>
                <a:ea typeface="Calibri" panose="020F0502020204030204" pitchFamily="34" charset="0"/>
                <a:cs typeface="Times New Roman" panose="02020603050405020304" pitchFamily="18" charset="0"/>
              </a:rPr>
              <a:t>						</a:t>
            </a:r>
          </a:p>
          <a:p>
            <a:endParaRPr lang="en-US" sz="1600" dirty="0"/>
          </a:p>
          <a:p>
            <a:endParaRPr lang="en-US" sz="1600" dirty="0">
              <a:solidFill>
                <a:schemeClr val="bg1"/>
              </a:solidFill>
            </a:endParaRPr>
          </a:p>
        </p:txBody>
      </p:sp>
      <p:sp>
        <p:nvSpPr>
          <p:cNvPr id="9" name="Rectangle 8"/>
          <p:cNvSpPr/>
          <p:nvPr/>
        </p:nvSpPr>
        <p:spPr>
          <a:xfrm>
            <a:off x="4876800" y="1359877"/>
            <a:ext cx="4572000" cy="4216539"/>
          </a:xfrm>
          <a:prstGeom prst="rect">
            <a:avLst/>
          </a:prstGeom>
        </p:spPr>
        <p:txBody>
          <a:bodyPr>
            <a:spAutoFit/>
          </a:bodyPr>
          <a:lstStyle/>
          <a:p>
            <a:r>
              <a:rPr lang="en-US" sz="16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2016 Revision Team</a:t>
            </a:r>
            <a:endParaRPr lang="en-US" sz="11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Mary Dell Black, Facilitator, SC SIS</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Jamie </a:t>
            </a:r>
            <a:r>
              <a:rPr lang="en-US"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Mehring</a:t>
            </a:r>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 Ed Plus/</a:t>
            </a:r>
            <a:r>
              <a:rPr lang="en-US"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StL</a:t>
            </a:r>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 RPDC</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Sheila Thurman, NE RPDC</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Marisa Bowen, SE SIS		</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Tiffani </a:t>
            </a:r>
            <a:r>
              <a:rPr lang="en-US"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Muessig</a:t>
            </a:r>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 DESE		</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Judy Wartick, KC SIS</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Jeanie Carey, SC RPDC		</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Connie </a:t>
            </a:r>
            <a:r>
              <a:rPr lang="en-US"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Schweiss</a:t>
            </a:r>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 SC RPDC		</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Pam Williams, DESE</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Joy Fairley, KC RPDC	</a:t>
            </a:r>
          </a:p>
          <a:p>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0" name="Rectangle 9"/>
          <p:cNvSpPr/>
          <p:nvPr/>
        </p:nvSpPr>
        <p:spPr>
          <a:xfrm>
            <a:off x="2895600" y="597877"/>
            <a:ext cx="3200400" cy="584776"/>
          </a:xfrm>
          <a:prstGeom prst="rect">
            <a:avLst/>
          </a:prstGeom>
        </p:spPr>
        <p:txBody>
          <a:bodyPr wrap="square">
            <a:spAutoFit/>
          </a:bodyPr>
          <a:lstStyle/>
          <a:p>
            <a:r>
              <a:rPr lang="en-US" sz="3200" dirty="0">
                <a:solidFill>
                  <a:srgbClr val="FFFFFF"/>
                </a:solidFill>
              </a:rPr>
              <a:t>Team Members</a:t>
            </a:r>
          </a:p>
        </p:txBody>
      </p:sp>
    </p:spTree>
    <p:extLst>
      <p:ext uri="{BB962C8B-B14F-4D97-AF65-F5344CB8AC3E}">
        <p14:creationId xmlns:p14="http://schemas.microsoft.com/office/powerpoint/2010/main" val="6019783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chemeClr val="dk2"/>
                </a:solidFill>
                <a:latin typeface="Questrial"/>
                <a:ea typeface="Questrial"/>
                <a:cs typeface="Questrial"/>
                <a:sym typeface="Questrial"/>
              </a:rPr>
              <a:t>Next Steps:  Action=Results</a:t>
            </a:r>
          </a:p>
        </p:txBody>
      </p:sp>
      <p:pic>
        <p:nvPicPr>
          <p:cNvPr id="2"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7528" y="1477531"/>
            <a:ext cx="6987689" cy="4557510"/>
          </a:xfrm>
          <a:prstGeom prst="rect">
            <a:avLst/>
          </a:prstGeom>
        </p:spPr>
      </p:pic>
      <p:sp>
        <p:nvSpPr>
          <p:cNvPr id="404" name="Shape 404"/>
          <p:cNvSpPr txBox="1"/>
          <p:nvPr/>
        </p:nvSpPr>
        <p:spPr>
          <a:xfrm>
            <a:off x="148107" y="4522631"/>
            <a:ext cx="8847786" cy="584774"/>
          </a:xfrm>
          <a:prstGeom prst="rect">
            <a:avLst/>
          </a:prstGeom>
          <a:solidFill>
            <a:srgbClr val="DAE5F1"/>
          </a:solidFill>
          <a:ln>
            <a:noFill/>
          </a:ln>
        </p:spPr>
        <p:txBody>
          <a:bodyPr lIns="91425" tIns="45700" rIns="91425" bIns="45700" anchor="t" anchorCtr="0">
            <a:noAutofit/>
          </a:bodyPr>
          <a:lstStyle/>
          <a:p>
            <a:pPr marL="0" marR="0" lvl="0" indent="0" algn="l" rtl="0">
              <a:spcBef>
                <a:spcPts val="0"/>
              </a:spcBef>
              <a:buSzPct val="25000"/>
              <a:buNone/>
            </a:pPr>
            <a:r>
              <a:rPr lang="en-US" sz="3200" dirty="0">
                <a:solidFill>
                  <a:schemeClr val="dk1"/>
                </a:solidFill>
                <a:latin typeface="Questrial"/>
                <a:ea typeface="Questrial"/>
                <a:cs typeface="Questrial"/>
                <a:sym typeface="Questrial"/>
              </a:rPr>
              <a:t>What steps will you take to begin implementing?</a:t>
            </a:r>
          </a:p>
        </p:txBody>
      </p:sp>
    </p:spTree>
    <p:extLst>
      <p:ext uri="{BB962C8B-B14F-4D97-AF65-F5344CB8AC3E}">
        <p14:creationId xmlns:p14="http://schemas.microsoft.com/office/powerpoint/2010/main" val="2899424030"/>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a:xfrm>
            <a:off x="457200" y="3962400"/>
            <a:ext cx="8229600" cy="1828800"/>
          </a:xfrm>
        </p:spPr>
        <p:txBody>
          <a:bodyPr/>
          <a:lstStyle/>
          <a:p>
            <a:pPr marL="0" indent="0">
              <a:buNone/>
            </a:pPr>
            <a:r>
              <a:rPr lang="en-US" dirty="0"/>
              <a:t>Please contact me to schedule follow-up coaching and/or additional professional development.</a:t>
            </a:r>
          </a:p>
        </p:txBody>
      </p:sp>
    </p:spTree>
    <p:extLst>
      <p:ext uri="{BB962C8B-B14F-4D97-AF65-F5344CB8AC3E}">
        <p14:creationId xmlns:p14="http://schemas.microsoft.com/office/powerpoint/2010/main" val="1589301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1"/>
            <a:ext cx="8229600" cy="1905000"/>
          </a:xfrm>
        </p:spPr>
        <p:txBody>
          <a:bodyPr/>
          <a:lstStyle/>
          <a:p>
            <a:r>
              <a:rPr lang="en-US" u="sng" dirty="0"/>
              <a:t>Hidden Slide</a:t>
            </a:r>
          </a:p>
        </p:txBody>
      </p:sp>
      <p:sp>
        <p:nvSpPr>
          <p:cNvPr id="3" name="Content Placeholder 2"/>
          <p:cNvSpPr>
            <a:spLocks noGrp="1"/>
          </p:cNvSpPr>
          <p:nvPr>
            <p:ph idx="1"/>
          </p:nvPr>
        </p:nvSpPr>
        <p:spPr>
          <a:xfrm>
            <a:off x="533400" y="3581400"/>
            <a:ext cx="8229600" cy="2285997"/>
          </a:xfrm>
        </p:spPr>
        <p:txBody>
          <a:bodyPr/>
          <a:lstStyle/>
          <a:p>
            <a:r>
              <a:rPr lang="en-US" dirty="0"/>
              <a:t>Presenter notes information</a:t>
            </a:r>
          </a:p>
          <a:p>
            <a:r>
              <a:rPr lang="en-US" dirty="0"/>
              <a:t>Tools and documents</a:t>
            </a:r>
          </a:p>
          <a:p>
            <a:r>
              <a:rPr lang="en-US" dirty="0"/>
              <a:t>Helpful suggestions</a:t>
            </a:r>
          </a:p>
        </p:txBody>
      </p:sp>
    </p:spTree>
    <p:extLst>
      <p:ext uri="{BB962C8B-B14F-4D97-AF65-F5344CB8AC3E}">
        <p14:creationId xmlns:p14="http://schemas.microsoft.com/office/powerpoint/2010/main" val="322876000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6309" y="489397"/>
            <a:ext cx="5540407" cy="5705341"/>
          </a:xfrm>
          <a:prstGeom prst="rect">
            <a:avLst/>
          </a:prstGeom>
        </p:spPr>
      </p:pic>
      <p:sp>
        <p:nvSpPr>
          <p:cNvPr id="4" name="Shape 494"/>
          <p:cNvSpPr/>
          <p:nvPr/>
        </p:nvSpPr>
        <p:spPr>
          <a:xfrm rot="21118878">
            <a:off x="2761446" y="5177307"/>
            <a:ext cx="2438400" cy="463640"/>
          </a:xfrm>
          <a:prstGeom prst="ellipse">
            <a:avLst/>
          </a:prstGeom>
          <a:noFill/>
          <a:ln w="76200" cap="flat" cmpd="sng">
            <a:solidFill>
              <a:srgbClr val="98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399966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ppt_w</p:attrName>
                                        </p:attrNameLst>
                                      </p:cBhvr>
                                      <p:tavLst>
                                        <p:tav tm="0">
                                          <p:val>
                                            <p:strVal val="0"/>
                                          </p:val>
                                        </p:tav>
                                        <p:tav tm="100000">
                                          <p:val>
                                            <p:strVal val="#ppt_w"/>
                                          </p:val>
                                        </p:tav>
                                      </p:tavLst>
                                    </p:anim>
                                    <p:anim calcmode="lin" valueType="num">
                                      <p:cBhvr additive="base">
                                        <p:cTn id="8" dur="1000"/>
                                        <p:tgtEl>
                                          <p:spTgt spid="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8199" y="1786892"/>
            <a:ext cx="9231165" cy="4438302"/>
          </a:xfrm>
          <a:prstGeom prst="rect">
            <a:avLst/>
          </a:prstGeom>
        </p:spPr>
      </p:pic>
      <p:sp>
        <p:nvSpPr>
          <p:cNvPr id="3" name="Title 1"/>
          <p:cNvSpPr txBox="1">
            <a:spLocks/>
          </p:cNvSpPr>
          <p:nvPr/>
        </p:nvSpPr>
        <p:spPr>
          <a:xfrm>
            <a:off x="457200" y="601663"/>
            <a:ext cx="8229600" cy="1096962"/>
          </a:xfrm>
          <a:prstGeom prst="rect">
            <a:avLst/>
          </a:prstGeom>
        </p:spPr>
        <p:txBody>
          <a:bodyPr/>
          <a:lstStyle>
            <a:lvl1pPr algn="ctr" rtl="0" eaLnBrk="1" fontAlgn="base" hangingPunct="1">
              <a:spcBef>
                <a:spcPct val="0"/>
              </a:spcBef>
              <a:spcAft>
                <a:spcPct val="0"/>
              </a:spcAft>
              <a:defRPr sz="4400" kern="1200">
                <a:solidFill>
                  <a:schemeClr val="accent2"/>
                </a:solidFill>
                <a:latin typeface="Tw Cen MT" pitchFamily="34" charset="0"/>
                <a:ea typeface="+mj-ea"/>
                <a:cs typeface="+mj-cs"/>
              </a:defRPr>
            </a:lvl1pPr>
            <a:lvl2pPr algn="ctr" rtl="0" eaLnBrk="1" fontAlgn="base" hangingPunct="1">
              <a:spcBef>
                <a:spcPct val="0"/>
              </a:spcBef>
              <a:spcAft>
                <a:spcPct val="0"/>
              </a:spcAft>
              <a:defRPr sz="4400">
                <a:solidFill>
                  <a:schemeClr val="tx2"/>
                </a:solidFill>
                <a:latin typeface="Tw Cen MT" pitchFamily="34" charset="0"/>
              </a:defRPr>
            </a:lvl2pPr>
            <a:lvl3pPr algn="ctr" rtl="0" eaLnBrk="1" fontAlgn="base" hangingPunct="1">
              <a:spcBef>
                <a:spcPct val="0"/>
              </a:spcBef>
              <a:spcAft>
                <a:spcPct val="0"/>
              </a:spcAft>
              <a:defRPr sz="4400">
                <a:solidFill>
                  <a:schemeClr val="tx2"/>
                </a:solidFill>
                <a:latin typeface="Tw Cen MT" pitchFamily="34" charset="0"/>
              </a:defRPr>
            </a:lvl3pPr>
            <a:lvl4pPr algn="ctr" rtl="0" eaLnBrk="1" fontAlgn="base" hangingPunct="1">
              <a:spcBef>
                <a:spcPct val="0"/>
              </a:spcBef>
              <a:spcAft>
                <a:spcPct val="0"/>
              </a:spcAft>
              <a:defRPr sz="4400">
                <a:solidFill>
                  <a:schemeClr val="tx2"/>
                </a:solidFill>
                <a:latin typeface="Tw Cen MT" pitchFamily="34" charset="0"/>
              </a:defRPr>
            </a:lvl4pPr>
            <a:lvl5pPr algn="ctr" rtl="0" eaLnBrk="1" fontAlgn="base" hangingPunct="1">
              <a:spcBef>
                <a:spcPct val="0"/>
              </a:spcBef>
              <a:spcAft>
                <a:spcPct val="0"/>
              </a:spcAft>
              <a:defRPr sz="4400">
                <a:solidFill>
                  <a:schemeClr val="tx2"/>
                </a:solidFill>
                <a:latin typeface="Tw Cen MT" pitchFamily="34" charset="0"/>
              </a:defRPr>
            </a:lvl5pPr>
            <a:lvl6pPr marL="457200" algn="ctr" rtl="0" eaLnBrk="1" fontAlgn="base" hangingPunct="1">
              <a:spcBef>
                <a:spcPct val="0"/>
              </a:spcBef>
              <a:spcAft>
                <a:spcPct val="0"/>
              </a:spcAft>
              <a:defRPr sz="4400">
                <a:solidFill>
                  <a:schemeClr val="tx2"/>
                </a:solidFill>
                <a:latin typeface="Tw Cen MT" pitchFamily="34" charset="0"/>
              </a:defRPr>
            </a:lvl6pPr>
            <a:lvl7pPr marL="914400" algn="ctr" rtl="0" eaLnBrk="1" fontAlgn="base" hangingPunct="1">
              <a:spcBef>
                <a:spcPct val="0"/>
              </a:spcBef>
              <a:spcAft>
                <a:spcPct val="0"/>
              </a:spcAft>
              <a:defRPr sz="4400">
                <a:solidFill>
                  <a:schemeClr val="tx2"/>
                </a:solidFill>
                <a:latin typeface="Tw Cen MT" pitchFamily="34" charset="0"/>
              </a:defRPr>
            </a:lvl7pPr>
            <a:lvl8pPr marL="1371600" algn="ctr" rtl="0" eaLnBrk="1" fontAlgn="base" hangingPunct="1">
              <a:spcBef>
                <a:spcPct val="0"/>
              </a:spcBef>
              <a:spcAft>
                <a:spcPct val="0"/>
              </a:spcAft>
              <a:defRPr sz="4400">
                <a:solidFill>
                  <a:schemeClr val="tx2"/>
                </a:solidFill>
                <a:latin typeface="Tw Cen MT" pitchFamily="34" charset="0"/>
              </a:defRPr>
            </a:lvl8pPr>
            <a:lvl9pPr marL="1828800" algn="ctr" rtl="0" eaLnBrk="1" fontAlgn="base" hangingPunct="1">
              <a:spcBef>
                <a:spcPct val="0"/>
              </a:spcBef>
              <a:spcAft>
                <a:spcPct val="0"/>
              </a:spcAft>
              <a:defRPr sz="4400">
                <a:solidFill>
                  <a:schemeClr val="tx2"/>
                </a:solidFill>
                <a:latin typeface="Tw Cen MT" pitchFamily="34" charset="0"/>
              </a:defRPr>
            </a:lvl9pPr>
          </a:lstStyle>
          <a:p>
            <a:r>
              <a:rPr lang="en-US" dirty="0"/>
              <a:t>Collaborative Work Foundations</a:t>
            </a:r>
          </a:p>
        </p:txBody>
      </p:sp>
      <p:sp>
        <p:nvSpPr>
          <p:cNvPr id="4" name="Rectangle 3"/>
          <p:cNvSpPr/>
          <p:nvPr/>
        </p:nvSpPr>
        <p:spPr>
          <a:xfrm rot="20807760">
            <a:off x="707450" y="2055713"/>
            <a:ext cx="2588458" cy="1692771"/>
          </a:xfrm>
          <a:prstGeom prst="rect">
            <a:avLst/>
          </a:prstGeom>
        </p:spPr>
        <p:txBody>
          <a:bodyPr wrap="square">
            <a:spAutoFit/>
          </a:bodyPr>
          <a:lstStyle/>
          <a:p>
            <a:pPr algn="ctr"/>
            <a:r>
              <a:rPr lang="en-US" sz="2400" b="1" u="sng" dirty="0"/>
              <a:t>3 Key Areas</a:t>
            </a:r>
          </a:p>
          <a:p>
            <a:pPr marL="342900" indent="-342900">
              <a:buFont typeface="+mj-lt"/>
              <a:buAutoNum type="arabicPeriod"/>
            </a:pPr>
            <a:r>
              <a:rPr lang="en-US" sz="1600" dirty="0"/>
              <a:t>Collaborative Teams</a:t>
            </a:r>
          </a:p>
          <a:p>
            <a:pPr marL="342900" indent="-342900">
              <a:buFont typeface="+mj-lt"/>
              <a:buAutoNum type="arabicPeriod"/>
            </a:pPr>
            <a:r>
              <a:rPr lang="en-US" sz="1600" dirty="0"/>
              <a:t>Common Formative Assessment</a:t>
            </a:r>
          </a:p>
          <a:p>
            <a:pPr marL="342900" indent="-342900">
              <a:buFont typeface="+mj-lt"/>
              <a:buAutoNum type="arabicPeriod"/>
            </a:pPr>
            <a:r>
              <a:rPr lang="en-US" sz="1600" dirty="0"/>
              <a:t>Data-Based Decision Making</a:t>
            </a:r>
          </a:p>
        </p:txBody>
      </p:sp>
      <p:sp>
        <p:nvSpPr>
          <p:cNvPr id="5" name="Rectangle 4"/>
          <p:cNvSpPr/>
          <p:nvPr/>
        </p:nvSpPr>
        <p:spPr>
          <a:xfrm rot="20872086">
            <a:off x="1361992" y="3998607"/>
            <a:ext cx="2861671" cy="830997"/>
          </a:xfrm>
          <a:prstGeom prst="rect">
            <a:avLst/>
          </a:prstGeom>
        </p:spPr>
        <p:txBody>
          <a:bodyPr wrap="square">
            <a:spAutoFit/>
          </a:bodyPr>
          <a:lstStyle/>
          <a:p>
            <a:r>
              <a:rPr lang="en-US" sz="1600" b="1" dirty="0"/>
              <a:t>CT</a:t>
            </a:r>
            <a:r>
              <a:rPr lang="en-US" sz="1600" dirty="0"/>
              <a:t> – utilize </a:t>
            </a:r>
            <a:r>
              <a:rPr lang="en-US" sz="1600" b="1" dirty="0"/>
              <a:t>team processes</a:t>
            </a:r>
            <a:r>
              <a:rPr lang="en-US" sz="1600" dirty="0"/>
              <a:t> to improve teaching &amp; learning.</a:t>
            </a:r>
          </a:p>
        </p:txBody>
      </p:sp>
      <p:sp>
        <p:nvSpPr>
          <p:cNvPr id="6" name="Rectangle 5"/>
          <p:cNvSpPr/>
          <p:nvPr/>
        </p:nvSpPr>
        <p:spPr>
          <a:xfrm rot="20642965">
            <a:off x="4824879" y="3511997"/>
            <a:ext cx="2985543" cy="1077218"/>
          </a:xfrm>
          <a:prstGeom prst="rect">
            <a:avLst/>
          </a:prstGeom>
        </p:spPr>
        <p:txBody>
          <a:bodyPr wrap="square">
            <a:spAutoFit/>
          </a:bodyPr>
          <a:lstStyle/>
          <a:p>
            <a:r>
              <a:rPr lang="en-US" sz="1600" b="1" dirty="0"/>
              <a:t>DBDM</a:t>
            </a:r>
            <a:r>
              <a:rPr lang="en-US" sz="1600" dirty="0"/>
              <a:t> – utilize data for continuous improvement through </a:t>
            </a:r>
            <a:r>
              <a:rPr lang="en-US" sz="1600" b="1" dirty="0"/>
              <a:t>dialogue</a:t>
            </a:r>
            <a:r>
              <a:rPr lang="en-US" sz="1600" dirty="0"/>
              <a:t> about teaching &amp; learning</a:t>
            </a:r>
          </a:p>
        </p:txBody>
      </p:sp>
      <p:sp>
        <p:nvSpPr>
          <p:cNvPr id="7" name="Rectangle 6"/>
          <p:cNvSpPr/>
          <p:nvPr/>
        </p:nvSpPr>
        <p:spPr>
          <a:xfrm rot="20649201">
            <a:off x="4024595" y="2025658"/>
            <a:ext cx="2514213" cy="1077218"/>
          </a:xfrm>
          <a:prstGeom prst="rect">
            <a:avLst/>
          </a:prstGeom>
        </p:spPr>
        <p:txBody>
          <a:bodyPr wrap="square">
            <a:spAutoFit/>
          </a:bodyPr>
          <a:lstStyle/>
          <a:p>
            <a:r>
              <a:rPr lang="en-US" sz="1600" b="1" dirty="0"/>
              <a:t>CFA</a:t>
            </a:r>
            <a:r>
              <a:rPr lang="en-US" sz="1600" dirty="0"/>
              <a:t> – utilize </a:t>
            </a:r>
          </a:p>
          <a:p>
            <a:r>
              <a:rPr lang="en-US" sz="1600" b="1" dirty="0"/>
              <a:t>Quality assessments </a:t>
            </a:r>
          </a:p>
          <a:p>
            <a:r>
              <a:rPr lang="en-US" sz="1600" dirty="0"/>
              <a:t>as feedback to improve teaching &amp; learning.</a:t>
            </a:r>
          </a:p>
        </p:txBody>
      </p:sp>
    </p:spTree>
    <p:extLst>
      <p:ext uri="{BB962C8B-B14F-4D97-AF65-F5344CB8AC3E}">
        <p14:creationId xmlns:p14="http://schemas.microsoft.com/office/powerpoint/2010/main" val="3268934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4527" y="1838480"/>
            <a:ext cx="9123868" cy="4386714"/>
          </a:xfrm>
          <a:prstGeom prst="rect">
            <a:avLst/>
          </a:prstGeom>
        </p:spPr>
      </p:pic>
      <p:sp>
        <p:nvSpPr>
          <p:cNvPr id="3" name="Title 1"/>
          <p:cNvSpPr txBox="1">
            <a:spLocks/>
          </p:cNvSpPr>
          <p:nvPr/>
        </p:nvSpPr>
        <p:spPr>
          <a:xfrm>
            <a:off x="457200" y="601663"/>
            <a:ext cx="8229600" cy="1096962"/>
          </a:xfrm>
          <a:prstGeom prst="rect">
            <a:avLst/>
          </a:prstGeom>
        </p:spPr>
        <p:txBody>
          <a:bodyPr/>
          <a:lstStyle>
            <a:lvl1pPr algn="ctr" rtl="0" eaLnBrk="1" fontAlgn="base" hangingPunct="1">
              <a:spcBef>
                <a:spcPct val="0"/>
              </a:spcBef>
              <a:spcAft>
                <a:spcPct val="0"/>
              </a:spcAft>
              <a:defRPr sz="4400" kern="1200">
                <a:solidFill>
                  <a:schemeClr val="accent2"/>
                </a:solidFill>
                <a:latin typeface="Tw Cen MT" pitchFamily="34" charset="0"/>
                <a:ea typeface="+mj-ea"/>
                <a:cs typeface="+mj-cs"/>
              </a:defRPr>
            </a:lvl1pPr>
            <a:lvl2pPr algn="ctr" rtl="0" eaLnBrk="1" fontAlgn="base" hangingPunct="1">
              <a:spcBef>
                <a:spcPct val="0"/>
              </a:spcBef>
              <a:spcAft>
                <a:spcPct val="0"/>
              </a:spcAft>
              <a:defRPr sz="4400">
                <a:solidFill>
                  <a:schemeClr val="tx2"/>
                </a:solidFill>
                <a:latin typeface="Tw Cen MT" pitchFamily="34" charset="0"/>
              </a:defRPr>
            </a:lvl2pPr>
            <a:lvl3pPr algn="ctr" rtl="0" eaLnBrk="1" fontAlgn="base" hangingPunct="1">
              <a:spcBef>
                <a:spcPct val="0"/>
              </a:spcBef>
              <a:spcAft>
                <a:spcPct val="0"/>
              </a:spcAft>
              <a:defRPr sz="4400">
                <a:solidFill>
                  <a:schemeClr val="tx2"/>
                </a:solidFill>
                <a:latin typeface="Tw Cen MT" pitchFamily="34" charset="0"/>
              </a:defRPr>
            </a:lvl3pPr>
            <a:lvl4pPr algn="ctr" rtl="0" eaLnBrk="1" fontAlgn="base" hangingPunct="1">
              <a:spcBef>
                <a:spcPct val="0"/>
              </a:spcBef>
              <a:spcAft>
                <a:spcPct val="0"/>
              </a:spcAft>
              <a:defRPr sz="4400">
                <a:solidFill>
                  <a:schemeClr val="tx2"/>
                </a:solidFill>
                <a:latin typeface="Tw Cen MT" pitchFamily="34" charset="0"/>
              </a:defRPr>
            </a:lvl4pPr>
            <a:lvl5pPr algn="ctr" rtl="0" eaLnBrk="1" fontAlgn="base" hangingPunct="1">
              <a:spcBef>
                <a:spcPct val="0"/>
              </a:spcBef>
              <a:spcAft>
                <a:spcPct val="0"/>
              </a:spcAft>
              <a:defRPr sz="4400">
                <a:solidFill>
                  <a:schemeClr val="tx2"/>
                </a:solidFill>
                <a:latin typeface="Tw Cen MT" pitchFamily="34" charset="0"/>
              </a:defRPr>
            </a:lvl5pPr>
            <a:lvl6pPr marL="457200" algn="ctr" rtl="0" eaLnBrk="1" fontAlgn="base" hangingPunct="1">
              <a:spcBef>
                <a:spcPct val="0"/>
              </a:spcBef>
              <a:spcAft>
                <a:spcPct val="0"/>
              </a:spcAft>
              <a:defRPr sz="4400">
                <a:solidFill>
                  <a:schemeClr val="tx2"/>
                </a:solidFill>
                <a:latin typeface="Tw Cen MT" pitchFamily="34" charset="0"/>
              </a:defRPr>
            </a:lvl6pPr>
            <a:lvl7pPr marL="914400" algn="ctr" rtl="0" eaLnBrk="1" fontAlgn="base" hangingPunct="1">
              <a:spcBef>
                <a:spcPct val="0"/>
              </a:spcBef>
              <a:spcAft>
                <a:spcPct val="0"/>
              </a:spcAft>
              <a:defRPr sz="4400">
                <a:solidFill>
                  <a:schemeClr val="tx2"/>
                </a:solidFill>
                <a:latin typeface="Tw Cen MT" pitchFamily="34" charset="0"/>
              </a:defRPr>
            </a:lvl7pPr>
            <a:lvl8pPr marL="1371600" algn="ctr" rtl="0" eaLnBrk="1" fontAlgn="base" hangingPunct="1">
              <a:spcBef>
                <a:spcPct val="0"/>
              </a:spcBef>
              <a:spcAft>
                <a:spcPct val="0"/>
              </a:spcAft>
              <a:defRPr sz="4400">
                <a:solidFill>
                  <a:schemeClr val="tx2"/>
                </a:solidFill>
                <a:latin typeface="Tw Cen MT" pitchFamily="34" charset="0"/>
              </a:defRPr>
            </a:lvl8pPr>
            <a:lvl9pPr marL="1828800" algn="ctr" rtl="0" eaLnBrk="1" fontAlgn="base" hangingPunct="1">
              <a:spcBef>
                <a:spcPct val="0"/>
              </a:spcBef>
              <a:spcAft>
                <a:spcPct val="0"/>
              </a:spcAft>
              <a:defRPr sz="4400">
                <a:solidFill>
                  <a:schemeClr val="tx2"/>
                </a:solidFill>
                <a:latin typeface="Tw Cen MT" pitchFamily="34" charset="0"/>
              </a:defRPr>
            </a:lvl9pPr>
          </a:lstStyle>
          <a:p>
            <a:r>
              <a:rPr lang="en-US" dirty="0"/>
              <a:t>Collaborative Teams</a:t>
            </a:r>
          </a:p>
        </p:txBody>
      </p:sp>
      <p:sp>
        <p:nvSpPr>
          <p:cNvPr id="8" name="TextBox 7"/>
          <p:cNvSpPr txBox="1"/>
          <p:nvPr/>
        </p:nvSpPr>
        <p:spPr>
          <a:xfrm rot="20733697">
            <a:off x="841518" y="2591681"/>
            <a:ext cx="3446092" cy="2339102"/>
          </a:xfrm>
          <a:prstGeom prst="rect">
            <a:avLst/>
          </a:prstGeom>
          <a:noFill/>
        </p:spPr>
        <p:txBody>
          <a:bodyPr wrap="square" rtlCol="0">
            <a:spAutoFit/>
          </a:bodyPr>
          <a:lstStyle/>
          <a:p>
            <a:pPr lvl="0" algn="ctr"/>
            <a:r>
              <a:rPr lang="en-US" sz="3200" b="1" u="sng" dirty="0">
                <a:solidFill>
                  <a:srgbClr val="000000"/>
                </a:solidFill>
                <a:latin typeface="Calibri"/>
                <a:ea typeface="Calibri"/>
                <a:cs typeface="Calibri"/>
                <a:sym typeface="Calibri"/>
              </a:rPr>
              <a:t>Foundational Processes</a:t>
            </a:r>
          </a:p>
          <a:p>
            <a:pPr lvl="0" algn="ctr"/>
            <a:endParaRPr lang="en-US" sz="3200" dirty="0">
              <a:solidFill>
                <a:srgbClr val="000000"/>
              </a:solidFill>
              <a:latin typeface="Calibri"/>
              <a:ea typeface="Calibri"/>
              <a:cs typeface="Calibri"/>
              <a:sym typeface="Calibri"/>
            </a:endParaRPr>
          </a:p>
          <a:p>
            <a:pPr lvl="0" algn="ctr"/>
            <a:r>
              <a:rPr lang="en-US" sz="3200" dirty="0">
                <a:solidFill>
                  <a:srgbClr val="000000"/>
                </a:solidFill>
                <a:latin typeface="Calibri"/>
                <a:ea typeface="Calibri"/>
                <a:cs typeface="Calibri"/>
                <a:sym typeface="Calibri"/>
              </a:rPr>
              <a:t>Agendas &amp; Minutes</a:t>
            </a:r>
          </a:p>
          <a:p>
            <a:endParaRPr lang="en-US" dirty="0"/>
          </a:p>
        </p:txBody>
      </p:sp>
      <p:sp>
        <p:nvSpPr>
          <p:cNvPr id="10" name="TextBox 9"/>
          <p:cNvSpPr txBox="1"/>
          <p:nvPr/>
        </p:nvSpPr>
        <p:spPr>
          <a:xfrm rot="20585353">
            <a:off x="3646602" y="1960692"/>
            <a:ext cx="3124200" cy="2302682"/>
          </a:xfrm>
          <a:prstGeom prst="rect">
            <a:avLst/>
          </a:prstGeom>
          <a:noFill/>
        </p:spPr>
        <p:txBody>
          <a:bodyPr wrap="square" rtlCol="0">
            <a:spAutoFit/>
          </a:bodyPr>
          <a:lstStyle/>
          <a:p>
            <a:pPr lvl="0">
              <a:lnSpc>
                <a:spcPct val="115000"/>
              </a:lnSpc>
              <a:spcBef>
                <a:spcPts val="0"/>
              </a:spcBef>
              <a:spcAft>
                <a:spcPts val="0"/>
              </a:spcAft>
              <a:buSzPct val="25000"/>
              <a:tabLst>
                <a:tab pos="117475" algn="l"/>
              </a:tabLst>
            </a:pPr>
            <a:r>
              <a:rPr lang="en-US" sz="1600" b="1" dirty="0">
                <a:latin typeface="Calibri"/>
                <a:ea typeface="Calibri"/>
                <a:cs typeface="Calibri"/>
                <a:sym typeface="Calibri"/>
              </a:rPr>
              <a:t>     </a:t>
            </a:r>
            <a:r>
              <a:rPr lang="en-US" sz="1600" b="1" u="sng" dirty="0">
                <a:latin typeface="Calibri"/>
                <a:ea typeface="Calibri"/>
                <a:cs typeface="Calibri"/>
                <a:sym typeface="Calibri"/>
              </a:rPr>
              <a:t>Overview and Purpose of</a:t>
            </a:r>
          </a:p>
          <a:p>
            <a:pPr>
              <a:lnSpc>
                <a:spcPct val="115000"/>
              </a:lnSpc>
              <a:spcBef>
                <a:spcPts val="0"/>
              </a:spcBef>
              <a:spcAft>
                <a:spcPts val="0"/>
              </a:spcAft>
              <a:buSzPct val="25000"/>
              <a:tabLst>
                <a:tab pos="117475" algn="l"/>
              </a:tabLst>
            </a:pPr>
            <a:r>
              <a:rPr lang="en-US" sz="1600" b="1" dirty="0">
                <a:latin typeface="Calibri"/>
                <a:ea typeface="Calibri"/>
                <a:cs typeface="Calibri"/>
                <a:sym typeface="Calibri"/>
              </a:rPr>
              <a:t>        </a:t>
            </a:r>
            <a:r>
              <a:rPr lang="en-US" sz="1600" b="1" u="sng" dirty="0">
                <a:latin typeface="Calibri"/>
                <a:ea typeface="Calibri"/>
                <a:cs typeface="Calibri"/>
                <a:sym typeface="Calibri"/>
              </a:rPr>
              <a:t>Collaborative Teams</a:t>
            </a:r>
          </a:p>
          <a:p>
            <a:pPr lvl="0">
              <a:lnSpc>
                <a:spcPct val="115000"/>
              </a:lnSpc>
              <a:spcBef>
                <a:spcPts val="0"/>
              </a:spcBef>
              <a:spcAft>
                <a:spcPts val="0"/>
              </a:spcAft>
              <a:buSzPct val="25000"/>
              <a:tabLst>
                <a:tab pos="117475" algn="l"/>
              </a:tabLst>
            </a:pPr>
            <a:endParaRPr lang="en-US" sz="1600" b="1" u="sng" dirty="0">
              <a:latin typeface="Calibri"/>
              <a:ea typeface="Calibri"/>
              <a:cs typeface="Calibri"/>
              <a:sym typeface="Calibri"/>
            </a:endParaRPr>
          </a:p>
          <a:p>
            <a:pPr lvl="0" algn="ctr">
              <a:lnSpc>
                <a:spcPct val="115000"/>
              </a:lnSpc>
              <a:spcBef>
                <a:spcPts val="0"/>
              </a:spcBef>
              <a:spcAft>
                <a:spcPts val="0"/>
              </a:spcAft>
              <a:buSzPct val="25000"/>
            </a:pPr>
            <a:r>
              <a:rPr lang="en-US" sz="1600" b="1" u="sng" dirty="0">
                <a:latin typeface="Calibri"/>
                <a:ea typeface="Calibri"/>
                <a:cs typeface="Calibri"/>
                <a:sym typeface="Calibri"/>
              </a:rPr>
              <a:t>Foundational Processes</a:t>
            </a:r>
          </a:p>
          <a:p>
            <a:pPr lvl="0" algn="ctr">
              <a:lnSpc>
                <a:spcPct val="115000"/>
              </a:lnSpc>
              <a:spcBef>
                <a:spcPts val="696"/>
              </a:spcBef>
              <a:spcAft>
                <a:spcPts val="0"/>
              </a:spcAft>
              <a:buSzPct val="25000"/>
            </a:pPr>
            <a:r>
              <a:rPr lang="en-US" sz="1600" dirty="0">
                <a:latin typeface="Calibri"/>
                <a:ea typeface="Calibri"/>
                <a:cs typeface="Calibri"/>
                <a:sym typeface="Calibri"/>
              </a:rPr>
              <a:t>Agendas &amp; Minutes</a:t>
            </a:r>
            <a:br>
              <a:rPr lang="en-US" sz="1600" dirty="0">
                <a:latin typeface="Calibri"/>
                <a:ea typeface="Calibri"/>
                <a:cs typeface="Calibri"/>
                <a:sym typeface="Calibri"/>
              </a:rPr>
            </a:br>
            <a:r>
              <a:rPr lang="en-US" sz="1600" dirty="0">
                <a:latin typeface="Calibri"/>
                <a:ea typeface="Calibri"/>
                <a:cs typeface="Calibri"/>
                <a:sym typeface="Calibri"/>
              </a:rPr>
              <a:t>               Norms</a:t>
            </a:r>
            <a:br>
              <a:rPr lang="en-US" sz="1600" dirty="0">
                <a:latin typeface="Calibri"/>
                <a:ea typeface="Calibri"/>
                <a:cs typeface="Calibri"/>
                <a:sym typeface="Calibri"/>
              </a:rPr>
            </a:br>
            <a:r>
              <a:rPr lang="en-US" sz="1600" dirty="0">
                <a:latin typeface="Calibri"/>
                <a:ea typeface="Calibri"/>
                <a:cs typeface="Calibri"/>
                <a:sym typeface="Calibri"/>
              </a:rPr>
              <a:t>                              Roles</a:t>
            </a:r>
          </a:p>
          <a:p>
            <a:endParaRPr lang="en-US" sz="900" dirty="0"/>
          </a:p>
        </p:txBody>
      </p:sp>
      <p:sp>
        <p:nvSpPr>
          <p:cNvPr id="11" name="TextBox 10"/>
          <p:cNvSpPr txBox="1"/>
          <p:nvPr/>
        </p:nvSpPr>
        <p:spPr>
          <a:xfrm rot="20535995">
            <a:off x="4560313" y="3875602"/>
            <a:ext cx="3124200" cy="1324465"/>
          </a:xfrm>
          <a:prstGeom prst="rect">
            <a:avLst/>
          </a:prstGeom>
          <a:noFill/>
        </p:spPr>
        <p:txBody>
          <a:bodyPr wrap="square" rtlCol="0">
            <a:spAutoFit/>
          </a:bodyPr>
          <a:lstStyle/>
          <a:p>
            <a:pPr lvl="0" algn="ctr">
              <a:lnSpc>
                <a:spcPct val="115000"/>
              </a:lnSpc>
              <a:spcBef>
                <a:spcPts val="0"/>
              </a:spcBef>
              <a:spcAft>
                <a:spcPts val="0"/>
              </a:spcAft>
              <a:buSzPct val="25000"/>
            </a:pPr>
            <a:r>
              <a:rPr lang="en-US" sz="1600" b="1" u="sng" dirty="0">
                <a:solidFill>
                  <a:srgbClr val="000000"/>
                </a:solidFill>
                <a:latin typeface="Calibri"/>
                <a:ea typeface="Calibri"/>
                <a:cs typeface="Calibri"/>
                <a:sym typeface="Calibri"/>
              </a:rPr>
              <a:t>Advanced Collaborative Processes</a:t>
            </a:r>
          </a:p>
          <a:p>
            <a:pPr lvl="0">
              <a:spcBef>
                <a:spcPts val="0"/>
              </a:spcBef>
              <a:spcAft>
                <a:spcPts val="0"/>
              </a:spcAft>
              <a:buSzPct val="25000"/>
            </a:pPr>
            <a:r>
              <a:rPr lang="en-US" sz="1600" dirty="0">
                <a:solidFill>
                  <a:srgbClr val="000000"/>
                </a:solidFill>
                <a:latin typeface="Calibri"/>
                <a:ea typeface="Calibri"/>
                <a:cs typeface="Calibri"/>
                <a:sym typeface="Calibri"/>
              </a:rPr>
              <a:t>            Consensus </a:t>
            </a:r>
          </a:p>
          <a:p>
            <a:pPr lvl="0" algn="ctr">
              <a:spcBef>
                <a:spcPts val="696"/>
              </a:spcBef>
              <a:spcAft>
                <a:spcPts val="0"/>
              </a:spcAft>
              <a:buSzPct val="25000"/>
            </a:pPr>
            <a:r>
              <a:rPr lang="en-US" sz="1600" dirty="0">
                <a:latin typeface="Calibri"/>
                <a:ea typeface="Calibri"/>
                <a:cs typeface="Calibri"/>
                <a:sym typeface="Calibri"/>
              </a:rPr>
              <a:t>             Collaborative Skills</a:t>
            </a:r>
          </a:p>
          <a:p>
            <a:pPr lvl="0" algn="ctr">
              <a:spcBef>
                <a:spcPts val="696"/>
              </a:spcBef>
              <a:spcAft>
                <a:spcPts val="0"/>
              </a:spcAft>
              <a:buSzPct val="25000"/>
            </a:pPr>
            <a:r>
              <a:rPr lang="en-US" sz="1600" dirty="0">
                <a:solidFill>
                  <a:srgbClr val="000000"/>
                </a:solidFill>
                <a:latin typeface="Calibri"/>
                <a:ea typeface="Calibri"/>
                <a:cs typeface="Calibri"/>
                <a:sym typeface="Calibri"/>
              </a:rPr>
              <a:t>                           Protocols</a:t>
            </a:r>
            <a:r>
              <a:rPr lang="en-US" dirty="0">
                <a:solidFill>
                  <a:srgbClr val="000000"/>
                </a:solidFill>
                <a:latin typeface="Calibri"/>
                <a:ea typeface="Calibri"/>
                <a:cs typeface="Calibri"/>
                <a:sym typeface="Calibri"/>
              </a:rPr>
              <a:t> </a:t>
            </a:r>
          </a:p>
        </p:txBody>
      </p:sp>
    </p:spTree>
    <p:extLst>
      <p:ext uri="{BB962C8B-B14F-4D97-AF65-F5344CB8AC3E}">
        <p14:creationId xmlns:p14="http://schemas.microsoft.com/office/powerpoint/2010/main" val="16774549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D72D51-6A1A-C22A-8B91-5ADE9143B26A}"/>
              </a:ext>
            </a:extLst>
          </p:cNvPr>
          <p:cNvPicPr>
            <a:picLocks noChangeAspect="1"/>
          </p:cNvPicPr>
          <p:nvPr/>
        </p:nvPicPr>
        <p:blipFill>
          <a:blip r:embed="rId3"/>
          <a:stretch>
            <a:fillRect/>
          </a:stretch>
        </p:blipFill>
        <p:spPr>
          <a:xfrm>
            <a:off x="2240074" y="733793"/>
            <a:ext cx="4141271" cy="5226094"/>
          </a:xfrm>
          <a:prstGeom prst="rect">
            <a:avLst/>
          </a:prstGeom>
        </p:spPr>
      </p:pic>
    </p:spTree>
    <p:extLst>
      <p:ext uri="{BB962C8B-B14F-4D97-AF65-F5344CB8AC3E}">
        <p14:creationId xmlns:p14="http://schemas.microsoft.com/office/powerpoint/2010/main" val="1591138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188601" y="602189"/>
            <a:ext cx="8751081" cy="109696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0" i="0" u="none" strike="noStrike" cap="none" dirty="0">
                <a:solidFill>
                  <a:schemeClr val="dk2"/>
                </a:solidFill>
                <a:latin typeface="Questrial"/>
                <a:ea typeface="Questrial"/>
                <a:cs typeface="Questrial"/>
                <a:sym typeface="Questrial"/>
              </a:rPr>
              <a:t>Missouri Teacher and Leader Standards</a:t>
            </a:r>
          </a:p>
        </p:txBody>
      </p:sp>
      <p:sp>
        <p:nvSpPr>
          <p:cNvPr id="117" name="Shape 117"/>
          <p:cNvSpPr txBox="1">
            <a:spLocks noGrp="1"/>
          </p:cNvSpPr>
          <p:nvPr>
            <p:ph idx="1"/>
          </p:nvPr>
        </p:nvSpPr>
        <p:spPr>
          <a:prstGeom prst="rect">
            <a:avLst/>
          </a:prstGeom>
          <a:noFill/>
          <a:ln>
            <a:noFill/>
          </a:ln>
        </p:spPr>
        <p:txBody>
          <a:bodyPr lIns="91425" tIns="45700" rIns="91425" bIns="45700" anchor="t" anchorCtr="0">
            <a:noAutofit/>
          </a:bodyPr>
          <a:lstStyle/>
          <a:p>
            <a:pPr lvl="0" indent="-342900">
              <a:lnSpc>
                <a:spcPct val="90000"/>
              </a:lnSpc>
              <a:spcBef>
                <a:spcPts val="0"/>
              </a:spcBef>
            </a:pPr>
            <a:r>
              <a:rPr lang="en-US" sz="3600" dirty="0"/>
              <a:t>Missouri Teacher Standards:</a:t>
            </a:r>
          </a:p>
          <a:p>
            <a:pPr lvl="1" indent="-342900">
              <a:spcBef>
                <a:spcPts val="0"/>
              </a:spcBef>
              <a:buClr>
                <a:schemeClr val="accent2"/>
              </a:buClr>
            </a:pPr>
            <a:r>
              <a:rPr lang="en-US" dirty="0"/>
              <a:t>8 (Professional Practice)</a:t>
            </a:r>
          </a:p>
          <a:p>
            <a:pPr lvl="1" indent="-342900">
              <a:spcBef>
                <a:spcPts val="0"/>
              </a:spcBef>
              <a:buClr>
                <a:schemeClr val="accent2"/>
              </a:buClr>
            </a:pPr>
            <a:r>
              <a:rPr lang="en-US" dirty="0"/>
              <a:t>9 (Professional Collaboration)</a:t>
            </a:r>
          </a:p>
          <a:p>
            <a:pPr lvl="0" indent="-342900">
              <a:spcBef>
                <a:spcPts val="720"/>
              </a:spcBef>
            </a:pPr>
            <a:r>
              <a:rPr lang="en-US" sz="3600" dirty="0"/>
              <a:t>Missouri Leader Standards: </a:t>
            </a:r>
          </a:p>
          <a:p>
            <a:pPr lvl="1" indent="-342900">
              <a:spcBef>
                <a:spcPts val="720"/>
              </a:spcBef>
              <a:buClr>
                <a:schemeClr val="accent2"/>
              </a:buClr>
            </a:pPr>
            <a:r>
              <a:rPr lang="en-US" dirty="0"/>
              <a:t>2 (Teaching and Learning)</a:t>
            </a:r>
          </a:p>
          <a:p>
            <a:pPr lvl="1" indent="-342900">
              <a:spcBef>
                <a:spcPts val="720"/>
              </a:spcBef>
              <a:buClr>
                <a:schemeClr val="accent2"/>
              </a:buClr>
            </a:pPr>
            <a:r>
              <a:rPr lang="en-US" dirty="0"/>
              <a:t>3 (Management of Organizational Systems)</a:t>
            </a:r>
          </a:p>
          <a:p>
            <a:pPr marL="0" marR="0" lvl="0" indent="0" algn="l" rtl="0">
              <a:spcBef>
                <a:spcPts val="640"/>
              </a:spcBef>
              <a:spcAft>
                <a:spcPts val="0"/>
              </a:spcAft>
              <a:buClr>
                <a:schemeClr val="dk2"/>
              </a:buClr>
              <a:buSzPct val="25000"/>
              <a:buFont typeface="Noto Sans Symbols"/>
              <a:buNone/>
            </a:pPr>
            <a:endParaRPr sz="3200" b="0" i="0" u="none" strike="noStrike" cap="none" dirty="0">
              <a:solidFill>
                <a:schemeClr val="dk1"/>
              </a:solidFill>
              <a:latin typeface="Questrial"/>
              <a:ea typeface="Questrial"/>
              <a:cs typeface="Questrial"/>
              <a:sym typeface="Questrial"/>
            </a:endParaRPr>
          </a:p>
        </p:txBody>
      </p:sp>
      <p:sp>
        <p:nvSpPr>
          <p:cNvPr id="2" name="Rectangle 1"/>
          <p:cNvSpPr/>
          <p:nvPr/>
        </p:nvSpPr>
        <p:spPr>
          <a:xfrm>
            <a:off x="3090333" y="5267978"/>
            <a:ext cx="5849349" cy="307777"/>
          </a:xfrm>
          <a:prstGeom prst="rect">
            <a:avLst/>
          </a:prstGeom>
        </p:spPr>
        <p:txBody>
          <a:bodyPr wrap="square">
            <a:spAutoFit/>
          </a:bodyPr>
          <a:lstStyle/>
          <a:p>
            <a:r>
              <a:rPr lang="en-US" dirty="0"/>
              <a:t>(Missouri Department of Elementary and Secondary Education, 2013)</a:t>
            </a:r>
          </a:p>
        </p:txBody>
      </p:sp>
    </p:spTree>
  </p:cSld>
  <p:clrMapOvr>
    <a:masterClrMapping/>
  </p:clrMapOvr>
  <p:transition spd="slow">
    <p:fade/>
  </p:transition>
</p:sld>
</file>

<file path=ppt/theme/theme1.xml><?xml version="1.0" encoding="utf-8"?>
<a:theme xmlns:a="http://schemas.openxmlformats.org/drawingml/2006/main" name="SPDG PPT">
  <a:themeElements>
    <a:clrScheme name="Custom 3">
      <a:dk1>
        <a:sysClr val="windowText" lastClr="000000"/>
      </a:dk1>
      <a:lt1>
        <a:sysClr val="window" lastClr="FFFFFF"/>
      </a:lt1>
      <a:dk2>
        <a:srgbClr val="0D4170"/>
      </a:dk2>
      <a:lt2>
        <a:srgbClr val="0D4170"/>
      </a:lt2>
      <a:accent1>
        <a:srgbClr val="5CA3D8"/>
      </a:accent1>
      <a:accent2>
        <a:srgbClr val="0D4170"/>
      </a:accent2>
      <a:accent3>
        <a:srgbClr val="95261F"/>
      </a:accent3>
      <a:accent4>
        <a:srgbClr val="1C75BB"/>
      </a:accent4>
      <a:accent5>
        <a:srgbClr val="0D4170"/>
      </a:accent5>
      <a:accent6>
        <a:srgbClr val="439539"/>
      </a:accent6>
      <a:hlink>
        <a:srgbClr val="0070C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PDG PPT" id="{573069FC-69BE-4564-9CD3-641FAB1871C7}" vid="{74FB9632-70DD-4BFE-93CD-96E552E75921}"/>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Template>
  <TotalTime>866</TotalTime>
  <Words>4917</Words>
  <Application>Microsoft Office PowerPoint</Application>
  <PresentationFormat>On-screen Show (4:3)</PresentationFormat>
  <Paragraphs>353</Paragraphs>
  <Slides>31</Slides>
  <Notes>31</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Wingdings</vt:lpstr>
      <vt:lpstr>Tw Cen MT</vt:lpstr>
      <vt:lpstr>Noto Sans Symbols</vt:lpstr>
      <vt:lpstr>Calibri</vt:lpstr>
      <vt:lpstr>Questrial</vt:lpstr>
      <vt:lpstr>Symbol</vt:lpstr>
      <vt:lpstr>Arial Narrow</vt:lpstr>
      <vt:lpstr>SPDG PPT</vt:lpstr>
      <vt:lpstr>Collaborative Teams </vt:lpstr>
      <vt:lpstr>PowerPoint Presentation</vt:lpstr>
      <vt:lpstr>PowerPoint Presentation</vt:lpstr>
      <vt:lpstr>Hidden Slide</vt:lpstr>
      <vt:lpstr>PowerPoint Presentation</vt:lpstr>
      <vt:lpstr>PowerPoint Presentation</vt:lpstr>
      <vt:lpstr>PowerPoint Presentation</vt:lpstr>
      <vt:lpstr>PowerPoint Presentation</vt:lpstr>
      <vt:lpstr>Missouri Teacher and Leader Standards</vt:lpstr>
      <vt:lpstr>Objectives</vt:lpstr>
      <vt:lpstr>Team Norms  </vt:lpstr>
      <vt:lpstr>PowerPoint Presentation</vt:lpstr>
      <vt:lpstr>Definition of Agendas</vt:lpstr>
      <vt:lpstr>Why Agendas?</vt:lpstr>
      <vt:lpstr>Keys to Effective Agendas</vt:lpstr>
      <vt:lpstr>Effective Agenda</vt:lpstr>
      <vt:lpstr>Create an Agenda</vt:lpstr>
      <vt:lpstr>Reflection</vt:lpstr>
      <vt:lpstr>Next Steps with Agendas</vt:lpstr>
      <vt:lpstr>Minutes</vt:lpstr>
      <vt:lpstr>Characteristics of Effective Minutes</vt:lpstr>
      <vt:lpstr>Characteristics of Effective Communication</vt:lpstr>
      <vt:lpstr>PowerPoint Presentation</vt:lpstr>
      <vt:lpstr>PowerPoint Presentation</vt:lpstr>
      <vt:lpstr>  Technology Resources  </vt:lpstr>
      <vt:lpstr>PowerPoint Presentation</vt:lpstr>
      <vt:lpstr>Practice Profile</vt:lpstr>
      <vt:lpstr>Implementation Fidelity</vt:lpstr>
      <vt:lpstr>Next Steps with Minutes</vt:lpstr>
      <vt:lpstr>Next Steps:  Action=Results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Collaborative Teams</dc:title>
  <dc:creator>Lindsay, Stefanie</dc:creator>
  <cp:lastModifiedBy>cherylawrinkle@gmail.com</cp:lastModifiedBy>
  <cp:revision>58</cp:revision>
  <dcterms:modified xsi:type="dcterms:W3CDTF">2022-08-31T18:09:14Z</dcterms:modified>
</cp:coreProperties>
</file>