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87" r:id="rId3"/>
    <p:sldId id="288" r:id="rId4"/>
    <p:sldId id="273" r:id="rId5"/>
    <p:sldId id="293" r:id="rId6"/>
    <p:sldId id="297" r:id="rId7"/>
    <p:sldId id="298" r:id="rId8"/>
    <p:sldId id="301" r:id="rId9"/>
    <p:sldId id="259" r:id="rId10"/>
    <p:sldId id="260" r:id="rId11"/>
    <p:sldId id="261" r:id="rId12"/>
    <p:sldId id="262" r:id="rId13"/>
    <p:sldId id="263" r:id="rId14"/>
    <p:sldId id="265" r:id="rId15"/>
    <p:sldId id="266" r:id="rId16"/>
    <p:sldId id="267" r:id="rId17"/>
    <p:sldId id="268" r:id="rId18"/>
    <p:sldId id="269" r:id="rId19"/>
    <p:sldId id="290" r:id="rId20"/>
    <p:sldId id="291" r:id="rId21"/>
    <p:sldId id="294" r:id="rId22"/>
    <p:sldId id="281" r:id="rId23"/>
  </p:sldIdLst>
  <p:sldSz cx="9144000" cy="6858000" type="screen4x3"/>
  <p:notesSz cx="6858000" cy="9144000"/>
  <p:embeddedFontLst>
    <p:embeddedFont>
      <p:font typeface="Arial Narrow" panose="020B0606020202030204" pitchFamily="3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Questrial" pitchFamily="2" charset="0"/>
      <p:regular r:id="rId33"/>
    </p:embeddedFont>
    <p:embeddedFont>
      <p:font typeface="Tw Cen MT" panose="020B0602020104020603"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70862" autoAdjust="0"/>
  </p:normalViewPr>
  <p:slideViewPr>
    <p:cSldViewPr snapToGrid="0" snapToObjects="1">
      <p:cViewPr>
        <p:scale>
          <a:sx n="45" d="100"/>
          <a:sy n="45" d="100"/>
        </p:scale>
        <p:origin x="1808"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None/>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None/>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None/>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37073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68" name="Shape 6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If participants are engaged in this work, they do so because data indicates they should. Either participants and/or consultants will determine a need for this training, in that they do not utilize norms in their meetings. Participants will have a basic understanding of norms from the overview presentation.</a:t>
            </a:r>
          </a:p>
        </p:txBody>
      </p:sp>
      <p:sp>
        <p:nvSpPr>
          <p:cNvPr id="108" name="Shape 1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10" b="1" i="0" u="none" strike="noStrike" cap="none">
                <a:solidFill>
                  <a:srgbClr val="000000"/>
                </a:solidFill>
                <a:latin typeface="Calibri"/>
                <a:ea typeface="Calibri"/>
                <a:cs typeface="Calibri"/>
                <a:sym typeface="Calibri"/>
              </a:rPr>
              <a:t>To Say:  </a:t>
            </a:r>
            <a:r>
              <a:rPr lang="en-US" sz="1110" b="0" i="0" u="none" strike="noStrike" cap="none">
                <a:solidFill>
                  <a:srgbClr val="000000"/>
                </a:solidFill>
                <a:latin typeface="Calibri"/>
                <a:ea typeface="Calibri"/>
                <a:cs typeface="Calibri"/>
                <a:sym typeface="Calibri"/>
              </a:rPr>
              <a:t>Meetings, regardless of size or length, are more effective when meeting norms are established, practiced and monitored.  These are the most common norms (read the list – paraphrasing the intent of the norm – especially noting the use of electronics indicating that if folks need to respond to calls immediately, please step out of the room; otherwise, there will be a break for checking messages/emails later).  We need to be clear about our expectations in large groups and in small groups, so today, for the sake of time, these will be the norms we will follow today.</a:t>
            </a:r>
          </a:p>
          <a:p>
            <a:pPr marL="0" marR="0" lvl="0" indent="0" algn="l" rtl="0">
              <a:spcBef>
                <a:spcPts val="0"/>
              </a:spcBef>
              <a:spcAft>
                <a:spcPts val="0"/>
              </a:spcAft>
              <a:buSzPct val="25000"/>
              <a:buNone/>
            </a:pPr>
            <a:endParaRPr sz="1110" b="0" i="0" u="none" strike="noStrike" cap="none">
              <a:solidFill>
                <a:srgbClr val="000000"/>
              </a:solidFill>
              <a:latin typeface="Calibri"/>
              <a:ea typeface="Calibri"/>
              <a:cs typeface="Calibri"/>
              <a:sym typeface="Calibri"/>
            </a:endParaRPr>
          </a:p>
          <a:p>
            <a:pPr marL="0" marR="0" lvl="0" indent="0" algn="l" rtl="0">
              <a:spcBef>
                <a:spcPts val="0"/>
              </a:spcBef>
              <a:spcAft>
                <a:spcPts val="0"/>
              </a:spcAft>
              <a:buSzPct val="25000"/>
              <a:buNone/>
            </a:pPr>
            <a:r>
              <a:rPr lang="en-US" sz="1110" b="0" i="0" u="none" strike="noStrike" cap="none">
                <a:solidFill>
                  <a:srgbClr val="000000"/>
                </a:solidFill>
                <a:latin typeface="Calibri"/>
                <a:ea typeface="Calibri"/>
                <a:cs typeface="Calibri"/>
                <a:sym typeface="Calibri"/>
              </a:rPr>
              <a:t>In your Collaborative Data Teams, you may choose to use this list or create your own to better meet your needs.  Sometimes schools create school-wide norms so that whenever small or larger groups in the school meet, the norms are the same.  The point is – norms are an important part of effective teams WHEN they are honored and monitored.  Creating table tents used at every meeting, or norm posters in every meeting room, or included on each agenda are ways to remind teams of the meeting norm.</a:t>
            </a:r>
          </a:p>
          <a:p>
            <a:pPr marL="0" marR="0" lvl="0" indent="0" algn="l" rtl="0">
              <a:spcBef>
                <a:spcPts val="0"/>
              </a:spcBef>
              <a:spcAft>
                <a:spcPts val="0"/>
              </a:spcAft>
              <a:buSzPct val="25000"/>
              <a:buNone/>
            </a:pPr>
            <a:endParaRPr sz="1110" b="0" i="0" u="none" strike="noStrike" cap="none">
              <a:solidFill>
                <a:srgbClr val="000000"/>
              </a:solidFill>
              <a:latin typeface="Calibri"/>
              <a:ea typeface="Calibri"/>
              <a:cs typeface="Calibri"/>
              <a:sym typeface="Calibri"/>
            </a:endParaRPr>
          </a:p>
          <a:p>
            <a:pPr marL="0" marR="0" lvl="0" indent="0" algn="l" rtl="0">
              <a:spcBef>
                <a:spcPts val="0"/>
              </a:spcBef>
              <a:spcAft>
                <a:spcPts val="0"/>
              </a:spcAft>
              <a:buSzPct val="25000"/>
              <a:buNone/>
            </a:pPr>
            <a:r>
              <a:rPr lang="en-US" sz="1110" b="1" i="0" u="none" strike="noStrike" cap="none">
                <a:solidFill>
                  <a:srgbClr val="000000"/>
                </a:solidFill>
                <a:latin typeface="Calibri"/>
                <a:ea typeface="Calibri"/>
                <a:cs typeface="Calibri"/>
                <a:sym typeface="Calibri"/>
              </a:rPr>
              <a:t>To Say/Do:  </a:t>
            </a:r>
            <a:r>
              <a:rPr lang="en-US" sz="1110" b="0" i="0" u="none" strike="noStrike" cap="none">
                <a:solidFill>
                  <a:srgbClr val="000000"/>
                </a:solidFill>
                <a:latin typeface="Calibri"/>
                <a:ea typeface="Calibri"/>
                <a:cs typeface="Calibri"/>
                <a:sym typeface="Calibri"/>
              </a:rPr>
              <a:t>Some schools have already established meeting norms.  If you have meeting norms, are they working?  Of these or your own norms, which one do you feel is the most important?  Which of your norms or these listed above is the hardest one to maintain/monitor?  What prompts do you use when norms in your meetings are violated?  (Give the example of using a picture of Norm Peterson to hold up when a norm is not being respected.) </a:t>
            </a:r>
          </a:p>
          <a:p>
            <a:pPr marL="0" marR="0" lvl="0" indent="0" algn="l" rtl="0">
              <a:spcBef>
                <a:spcPts val="0"/>
              </a:spcBef>
              <a:spcAft>
                <a:spcPts val="0"/>
              </a:spcAft>
              <a:buSzPct val="25000"/>
              <a:buNone/>
            </a:pPr>
            <a:endParaRPr sz="1110" b="0" i="0" u="none" strike="noStrike" cap="none">
              <a:solidFill>
                <a:srgbClr val="000000"/>
              </a:solidFill>
              <a:latin typeface="Calibri"/>
              <a:ea typeface="Calibri"/>
              <a:cs typeface="Calibri"/>
              <a:sym typeface="Calibri"/>
            </a:endParaRPr>
          </a:p>
          <a:p>
            <a:pPr marL="0" marR="0" lvl="0" indent="0" algn="l" rtl="0">
              <a:spcBef>
                <a:spcPts val="0"/>
              </a:spcBef>
              <a:spcAft>
                <a:spcPts val="0"/>
              </a:spcAft>
              <a:buSzPct val="25000"/>
              <a:buNone/>
            </a:pPr>
            <a:r>
              <a:rPr lang="en-US" sz="1110" b="0" i="0" u="none" strike="noStrike" cap="none">
                <a:solidFill>
                  <a:srgbClr val="000000"/>
                </a:solidFill>
                <a:latin typeface="Calibri"/>
                <a:ea typeface="Calibri"/>
                <a:cs typeface="Calibri"/>
                <a:sym typeface="Calibri"/>
              </a:rPr>
              <a:t>Big Idea:  If a team is not functioning effectively – the first step is to revisit the meeting norms. Are team members following the norms? If not, how can you get back on track?</a:t>
            </a:r>
          </a:p>
          <a:p>
            <a:pPr marL="0" marR="0" lvl="0" indent="0" algn="l" rtl="0">
              <a:spcBef>
                <a:spcPts val="0"/>
              </a:spcBef>
              <a:spcAft>
                <a:spcPts val="0"/>
              </a:spcAft>
              <a:buSzPct val="25000"/>
              <a:buNone/>
            </a:pPr>
            <a:endParaRPr sz="1110" b="0" i="0" u="none" strike="noStrike" cap="none">
              <a:solidFill>
                <a:srgbClr val="000000"/>
              </a:solidFill>
              <a:latin typeface="Calibri"/>
              <a:ea typeface="Calibri"/>
              <a:cs typeface="Calibri"/>
              <a:sym typeface="Calibri"/>
            </a:endParaRPr>
          </a:p>
        </p:txBody>
      </p:sp>
      <p:sp>
        <p:nvSpPr>
          <p:cNvPr id="115" name="Shape 1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Activity:  </a:t>
            </a:r>
            <a:r>
              <a:rPr lang="en-US" sz="1200" b="0" i="0" u="none" strike="noStrike" cap="none" dirty="0">
                <a:solidFill>
                  <a:schemeClr val="dk1"/>
                </a:solidFill>
                <a:latin typeface="Calibri"/>
                <a:ea typeface="Calibri"/>
                <a:cs typeface="Calibri"/>
                <a:sym typeface="Calibri"/>
              </a:rPr>
              <a:t>Use the document, “Why Should We Create Norms?” in the packet of materials. </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It may also be downloaded at: http://files.solution-tree.com/pdfs/Reproducibles_LBD2nd/whyshouldwecreatenorms.pdf</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Follow the directions on the slide to guide participants through the quotes on the page. This activity should generate discussion of norms and the impact they can have on a meeting and the working relationship of a group. </a:t>
            </a:r>
          </a:p>
        </p:txBody>
      </p:sp>
      <p:sp>
        <p:nvSpPr>
          <p:cNvPr id="128" name="Shape 1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a:solidFill>
                  <a:schemeClr val="dk1"/>
                </a:solidFill>
                <a:latin typeface="Calibri"/>
                <a:ea typeface="Calibri"/>
                <a:cs typeface="Calibri"/>
                <a:sym typeface="Calibri"/>
              </a:rPr>
              <a:t>To Say:  </a:t>
            </a:r>
            <a:r>
              <a:rPr lang="en-US" sz="1200" b="0" i="0" u="none" strike="noStrike" cap="none">
                <a:solidFill>
                  <a:schemeClr val="dk1"/>
                </a:solidFill>
                <a:latin typeface="Calibri"/>
                <a:ea typeface="Calibri"/>
                <a:cs typeface="Calibri"/>
                <a:sym typeface="Calibri"/>
              </a:rPr>
              <a:t>REMEMBER, fewer, more direct norms should positively affect the group!  Too many may lead to some unwillingness of ownership of norms by individuals.</a:t>
            </a:r>
          </a:p>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42" name="Shape 1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To Say:  </a:t>
            </a:r>
            <a:r>
              <a:rPr lang="en-US" sz="1200" b="0" i="0" u="none" strike="noStrike" cap="none">
                <a:solidFill>
                  <a:schemeClr val="dk1"/>
                </a:solidFill>
                <a:latin typeface="Calibri"/>
                <a:ea typeface="Calibri"/>
                <a:cs typeface="Calibri"/>
                <a:sym typeface="Calibri"/>
              </a:rPr>
              <a:t>This is an example of how group norms develop.  As each individual considers what is important to them in group meetings, it will be the sharing of these ideas, and coming to group consensus that brings all participants ideas together in a list of norms that all agree to accept and follow.</a:t>
            </a:r>
          </a:p>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SzPct val="25000"/>
              <a:buNone/>
            </a:pPr>
            <a:endParaRPr sz="1200" b="0" i="0" u="none" strike="noStrike" cap="none">
              <a:solidFill>
                <a:srgbClr val="FF0000"/>
              </a:solidFill>
              <a:latin typeface="Calibri"/>
              <a:ea typeface="Calibri"/>
              <a:cs typeface="Calibri"/>
              <a:sym typeface="Calibri"/>
            </a:endParaRPr>
          </a:p>
        </p:txBody>
      </p:sp>
      <p:sp>
        <p:nvSpPr>
          <p:cNvPr id="149" name="Shape 1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3" name="Shape 1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Activity:  </a:t>
            </a:r>
            <a:r>
              <a:rPr lang="en-US" sz="1200" b="0" i="0" u="none" strike="noStrike" cap="none" dirty="0">
                <a:solidFill>
                  <a:schemeClr val="dk1"/>
                </a:solidFill>
                <a:latin typeface="Calibri"/>
                <a:ea typeface="Calibri"/>
                <a:cs typeface="Calibri"/>
                <a:sym typeface="Calibri"/>
              </a:rPr>
              <a:t>This is a process we will use today. Guide participants in the steps listed on the slide. Give sufficient time to each person to individually write in the initial step. Then as they share these norms with first a partner, then as two partners sharing, be sure to have them listen actively, and not fall into the trap of word </a:t>
            </a:r>
            <a:r>
              <a:rPr lang="en-US" sz="1200" b="0" i="0" u="none" strike="noStrike" cap="none" dirty="0" err="1">
                <a:solidFill>
                  <a:schemeClr val="dk1"/>
                </a:solidFill>
                <a:latin typeface="Calibri"/>
                <a:ea typeface="Calibri"/>
                <a:cs typeface="Calibri"/>
                <a:sym typeface="Calibri"/>
              </a:rPr>
              <a:t>smithing</a:t>
            </a:r>
            <a:r>
              <a:rPr lang="en-US" sz="1200" b="0" i="0" u="none" strike="noStrike" cap="none" dirty="0">
                <a:solidFill>
                  <a:schemeClr val="dk1"/>
                </a:solidFill>
                <a:latin typeface="Calibri"/>
                <a:ea typeface="Calibri"/>
                <a:cs typeface="Calibri"/>
                <a:sym typeface="Calibri"/>
              </a:rPr>
              <a:t>. If two proposed norms say the same thing, they are powerful because multiple people thought of them, so just agree on one and move on. Note: these groups will be dealing with student data and student work. Respect for students, including privacy, should be part of every groups norms.</a:t>
            </a: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The outcome of this activity should be a concise list of norms that can be utilized by all teams in the building. Each team in the building should operate under the same norms, to facilitate those staff who might need to serve on multiple teams, or switch teams. The power is in adhering to the norms, and becoming willing to hold each other accountable for following the norms. </a:t>
            </a: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To Know:  </a:t>
            </a:r>
            <a:r>
              <a:rPr lang="en-US" sz="1200" b="0" i="0" u="none" strike="noStrike" cap="none">
                <a:solidFill>
                  <a:schemeClr val="dk1"/>
                </a:solidFill>
                <a:latin typeface="Calibri"/>
                <a:ea typeface="Calibri"/>
                <a:cs typeface="Calibri"/>
                <a:sym typeface="Calibri"/>
              </a:rPr>
              <a:t>Goleman, D. (1998). </a:t>
            </a:r>
            <a:r>
              <a:rPr lang="en-US" sz="1200" b="0" i="1" u="none" strike="noStrike" cap="none">
                <a:solidFill>
                  <a:schemeClr val="dk1"/>
                </a:solidFill>
                <a:latin typeface="Calibri"/>
                <a:ea typeface="Calibri"/>
                <a:cs typeface="Calibri"/>
                <a:sym typeface="Calibri"/>
              </a:rPr>
              <a:t>Working with emotional intelligence</a:t>
            </a:r>
            <a:r>
              <a:rPr lang="en-US" sz="1200" b="0" i="0" u="none" strike="noStrike" cap="none">
                <a:solidFill>
                  <a:schemeClr val="dk1"/>
                </a:solidFill>
                <a:latin typeface="Calibri"/>
                <a:ea typeface="Calibri"/>
                <a:cs typeface="Calibri"/>
                <a:sym typeface="Calibri"/>
              </a:rPr>
              <a:t>. Bantam.</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To Know/Say:  </a:t>
            </a:r>
            <a:r>
              <a:rPr lang="en-US" sz="1200" b="0" i="0" u="none" strike="noStrike" cap="none">
                <a:solidFill>
                  <a:schemeClr val="dk1"/>
                </a:solidFill>
                <a:latin typeface="Calibri"/>
                <a:ea typeface="Calibri"/>
                <a:cs typeface="Calibri"/>
                <a:sym typeface="Calibri"/>
              </a:rPr>
              <a:t>Emphasize this slide. Norms work if they are used. If group behaviors are unproductive, it is likely because they have developed norms and aren’t adhering to them, or their norms need to be adapted. The role of “norms-minder” is important to the work of collaborative teams, see section on roles for additional information.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89" name="Shape 18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Activity:  </a:t>
            </a:r>
            <a:r>
              <a:rPr lang="en-US" sz="1200" b="0" i="0" u="none" strike="noStrike" cap="none" dirty="0">
                <a:solidFill>
                  <a:schemeClr val="dk1"/>
                </a:solidFill>
                <a:latin typeface="Calibri"/>
                <a:ea typeface="Calibri"/>
                <a:cs typeface="Calibri"/>
                <a:sym typeface="Calibri"/>
              </a:rPr>
              <a:t>Assessment and Reflection:  How do we demonstrate we are using norms? </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Do teams operate by developed norms?</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Do teams review norms before each meeting (i.e. verbally, on minutes, posted, etc.)?</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Do members reflect on their adherence to the norms at the end of the meeting and identify next steps if needed?</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Have agreed upon norms been internalized (requiring no reminders of references)?</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Are reminders of agreed upon norms included?</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These questions are useful to wrap up this training. Reinforce to participants that there should be evidence in their work that norms have been developed and are being utilized. </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190" name="Shape 1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r>
              <a:rPr lang="en-US" sz="1200" b="1" i="0" u="none" strike="noStrike" kern="1200" cap="none" dirty="0">
                <a:solidFill>
                  <a:schemeClr val="dk1"/>
                </a:solidFill>
                <a:effectLst/>
                <a:latin typeface="Calibri"/>
                <a:ea typeface="Calibri"/>
                <a:cs typeface="Calibri"/>
                <a:sym typeface="Calibri"/>
              </a:rPr>
              <a:t>To Do:  Share Practice Profile in Handouts</a:t>
            </a:r>
          </a:p>
          <a:p>
            <a:endParaRPr lang="en-US" sz="1200" b="1" i="0" u="none" strike="noStrike" kern="1200" cap="none" dirty="0">
              <a:solidFill>
                <a:schemeClr val="dk1"/>
              </a:solidFill>
              <a:effectLst/>
              <a:latin typeface="Calibri"/>
              <a:ea typeface="Calibri"/>
              <a:cs typeface="Calibri"/>
              <a:sym typeface="Calibri"/>
            </a:endParaRPr>
          </a:p>
          <a:p>
            <a:r>
              <a:rPr lang="en-US" sz="1200" b="1" i="0" u="none" strike="noStrike" kern="1200" cap="none" dirty="0">
                <a:solidFill>
                  <a:schemeClr val="dk1"/>
                </a:solidFill>
                <a:effectLst/>
                <a:latin typeface="Calibri"/>
                <a:ea typeface="Calibri"/>
                <a:cs typeface="Calibri"/>
                <a:sym typeface="Calibri"/>
              </a:rPr>
              <a:t>TO KNOW:  </a:t>
            </a:r>
          </a:p>
          <a:p>
            <a:r>
              <a:rPr lang="en-US" sz="1200" b="1" i="0" u="none" strike="noStrike" kern="1200" cap="none" dirty="0">
                <a:solidFill>
                  <a:schemeClr val="dk1"/>
                </a:solidFill>
                <a:effectLst/>
                <a:latin typeface="Calibri"/>
                <a:ea typeface="Calibri"/>
                <a:cs typeface="Calibri"/>
                <a:sym typeface="Calibri"/>
              </a:rPr>
              <a:t>Full practice Profile is in Handouts</a:t>
            </a:r>
          </a:p>
          <a:p>
            <a:endParaRPr lang="en-US" sz="1200" b="1" i="0" u="none" strike="noStrike" kern="1200" cap="none" dirty="0">
              <a:solidFill>
                <a:schemeClr val="dk1"/>
              </a:solidFill>
              <a:effectLst/>
              <a:latin typeface="Calibri"/>
              <a:ea typeface="Calibri"/>
              <a:cs typeface="Calibri"/>
              <a:sym typeface="Calibri"/>
            </a:endParaRPr>
          </a:p>
          <a:p>
            <a:r>
              <a:rPr lang="en-US" sz="1200" b="1" i="0" u="none" strike="noStrike" kern="1200" cap="none" dirty="0">
                <a:solidFill>
                  <a:schemeClr val="dk1"/>
                </a:solidFill>
                <a:effectLst/>
                <a:latin typeface="Calibri"/>
                <a:ea typeface="Calibri"/>
                <a:cs typeface="Calibri"/>
                <a:sym typeface="Calibri"/>
              </a:rPr>
              <a:t>Collaborative Data Team Practice Profile</a:t>
            </a:r>
          </a:p>
          <a:p>
            <a:r>
              <a:rPr lang="en-US" sz="1200" b="0" i="0" u="none" strike="noStrike" kern="1200" cap="none" dirty="0">
                <a:solidFill>
                  <a:schemeClr val="dk1"/>
                </a:solidFill>
                <a:effectLst/>
                <a:latin typeface="Calibri"/>
                <a:ea typeface="Calibri"/>
                <a:cs typeface="Calibri"/>
                <a:sym typeface="Calibri"/>
              </a:rPr>
              <a:t>Implementation with fidelity requires clearly described implementation criteria.   The Practice Profile framework has recently been developed by the National Implementation Research Network (NIRN) as a way of outlining implementation criteria using a rubric structure with clearly defined practice-level characteristics (NIRN, 2011).  According to NIRN, the Practice Profile emerged from the conceptualization of the change process outline in the work of Hall and </a:t>
            </a:r>
            <a:r>
              <a:rPr lang="en-US" sz="1200" b="0" i="0" u="none" strike="noStrike" kern="1200" cap="none" dirty="0" err="1">
                <a:solidFill>
                  <a:schemeClr val="dk1"/>
                </a:solidFill>
                <a:effectLst/>
                <a:latin typeface="Calibri"/>
                <a:ea typeface="Calibri"/>
                <a:cs typeface="Calibri"/>
                <a:sym typeface="Calibri"/>
              </a:rPr>
              <a:t>Hord’s</a:t>
            </a:r>
            <a:r>
              <a:rPr lang="en-US" sz="1200" b="0" i="0" u="none" strike="noStrike" kern="1200" cap="none" dirty="0">
                <a:solidFill>
                  <a:schemeClr val="dk1"/>
                </a:solidFill>
                <a:effectLst/>
                <a:latin typeface="Calibri"/>
                <a:ea typeface="Calibri"/>
                <a:cs typeface="Calibri"/>
                <a:sym typeface="Calibri"/>
              </a:rPr>
              <a:t> (2006) Innovation Configuration Mapping (NIRN, 2011).</a:t>
            </a:r>
          </a:p>
          <a:p>
            <a:r>
              <a:rPr lang="en-US" sz="1200" b="0" i="0" u="none" strike="noStrike" kern="1200" cap="none" dirty="0">
                <a:solidFill>
                  <a:schemeClr val="dk1"/>
                </a:solidFill>
                <a:effectLst/>
                <a:latin typeface="Calibri"/>
                <a:ea typeface="Calibri"/>
                <a:cs typeface="Calibri"/>
                <a:sym typeface="Calibri"/>
              </a:rPr>
              <a:t>The Practice Profile template includes four pieces and is anchored by the essential functions.  First, as a header is the foundation of implementation that philosophically grounds implementation.  Then moving from left to right across the template are the essential functions of the practice, implementation performance levels, and lastly, evidence which provides data or documentation for determining implementation levels.  </a:t>
            </a:r>
          </a:p>
          <a:p>
            <a:r>
              <a:rPr lang="en-US" sz="1200" b="1" i="1" u="none" strike="noStrike" kern="1200" cap="none" dirty="0">
                <a:solidFill>
                  <a:schemeClr val="dk1"/>
                </a:solidFill>
                <a:effectLst/>
                <a:latin typeface="Calibri"/>
                <a:ea typeface="Calibri"/>
                <a:cs typeface="Calibri"/>
                <a:sym typeface="Calibri"/>
              </a:rPr>
              <a:t>How to Use the Practice Profile</a:t>
            </a:r>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The essential functions align with the teaching/ learning objectives for each learning package.  For each teaching/learning objective are levels of implementation. For some essential functions, proficient and exemplary implementation criteria are the same and in others, criteria differ. Close to proficient levels of implementation suggest the skill or practice is emerging and coaching is recommended for moving toward more proficient implementation.  When implementation is reported at the unacceptable variation level, follow-up professional development in addition to coaching is recommended.  The professional development provider should walk through the practice profile with the educator-learners, referring to the data and artifacts listed as suggested evidence.  It is an important tool for self-monitoring their own implementation because it serves as a reminder as to the implementation criteria and is also aligned with the fidelity checklists.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93" name="Shape 393"/>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4808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204913" y="704850"/>
            <a:ext cx="4692650" cy="3519488"/>
          </a:xfrm>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BDDB85-FF03-4F15-BBE2-AC431C3694CF}" type="slidenum">
              <a:rPr lang="en-US" smtClean="0"/>
              <a:pPr fontAlgn="base">
                <a:spcBef>
                  <a:spcPct val="0"/>
                </a:spcBef>
                <a:spcAft>
                  <a:spcPct val="0"/>
                </a:spcAft>
                <a:defRPr/>
              </a:pPr>
              <a:t>2</a:t>
            </a:fld>
            <a:endParaRPr lang="en-US"/>
          </a:p>
        </p:txBody>
      </p:sp>
    </p:spTree>
    <p:extLst>
      <p:ext uri="{BB962C8B-B14F-4D97-AF65-F5344CB8AC3E}">
        <p14:creationId xmlns:p14="http://schemas.microsoft.com/office/powerpoint/2010/main" val="4047648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3" name="Shape 1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1" i="0" u="none" strike="noStrike" kern="1200" cap="none" dirty="0">
                <a:solidFill>
                  <a:schemeClr val="dk1"/>
                </a:solidFill>
                <a:effectLst/>
                <a:latin typeface="Calibri"/>
                <a:ea typeface="Calibri"/>
                <a:cs typeface="Calibri"/>
                <a:sym typeface="Calibri"/>
              </a:rPr>
              <a:t>To Do:  </a:t>
            </a:r>
            <a:r>
              <a:rPr lang="en-US" sz="1200" b="0" i="0" u="none" strike="noStrike" kern="1200" cap="none" dirty="0">
                <a:solidFill>
                  <a:schemeClr val="dk1"/>
                </a:solidFill>
                <a:effectLst/>
                <a:latin typeface="Calibri"/>
                <a:ea typeface="Calibri"/>
                <a:cs typeface="Calibri"/>
                <a:sym typeface="Calibri"/>
              </a:rPr>
              <a:t>Review the implementation fidelity checklist.</a:t>
            </a:r>
          </a:p>
          <a:p>
            <a:r>
              <a:rPr lang="en-US" sz="1200" b="1" i="0" u="none" strike="noStrike" kern="1200" cap="none" dirty="0">
                <a:solidFill>
                  <a:schemeClr val="dk1"/>
                </a:solidFill>
                <a:effectLst/>
                <a:latin typeface="Calibri"/>
                <a:ea typeface="Calibri"/>
                <a:cs typeface="Calibri"/>
                <a:sym typeface="Calibri"/>
              </a:rPr>
              <a:t>Handout:  </a:t>
            </a:r>
            <a:r>
              <a:rPr lang="en-US" sz="1200" b="0" i="0" u="none" strike="noStrike" kern="1200" cap="none" dirty="0">
                <a:solidFill>
                  <a:schemeClr val="dk1"/>
                </a:solidFill>
                <a:effectLst/>
                <a:latin typeface="Calibri"/>
                <a:ea typeface="Calibri"/>
                <a:cs typeface="Calibri"/>
                <a:sym typeface="Calibri"/>
              </a:rPr>
              <a:t>CT</a:t>
            </a:r>
            <a:r>
              <a:rPr lang="en-US" sz="1200" b="1" i="0" u="none" strike="noStrike" kern="1200" cap="none" dirty="0">
                <a:solidFill>
                  <a:schemeClr val="dk1"/>
                </a:solidFill>
                <a:effectLst/>
                <a:latin typeface="Calibri"/>
                <a:ea typeface="Calibri"/>
                <a:cs typeface="Calibri"/>
                <a:sym typeface="Calibri"/>
              </a:rPr>
              <a:t> </a:t>
            </a:r>
            <a:r>
              <a:rPr lang="en-US" sz="1200" b="0" i="0" u="none" strike="noStrike" kern="1200" cap="none" dirty="0">
                <a:solidFill>
                  <a:schemeClr val="dk1"/>
                </a:solidFill>
                <a:effectLst/>
                <a:latin typeface="Calibri"/>
                <a:ea typeface="Calibri"/>
                <a:cs typeface="Calibri"/>
                <a:sym typeface="Calibri"/>
              </a:rPr>
              <a:t>Implementation Fidelity Checklist</a:t>
            </a:r>
          </a:p>
          <a:p>
            <a:br>
              <a:rPr lang="en-US" sz="1200" b="0" i="0" u="none" strike="noStrike" kern="1200" cap="none" dirty="0">
                <a:solidFill>
                  <a:schemeClr val="dk1"/>
                </a:solidFill>
                <a:effectLst/>
                <a:latin typeface="Calibri"/>
                <a:ea typeface="Calibri"/>
                <a:cs typeface="Calibri"/>
                <a:sym typeface="Calibri"/>
              </a:rPr>
            </a:br>
            <a:endParaRPr lang="en-US" sz="1200" b="0" i="0" u="none" strike="noStrike" cap="none" dirty="0">
              <a:solidFill>
                <a:schemeClr val="dk1"/>
              </a:solidFill>
              <a:latin typeface="Calibri"/>
              <a:ea typeface="Calibri"/>
              <a:cs typeface="Calibri"/>
              <a:sym typeface="Calibri"/>
            </a:endParaRPr>
          </a:p>
        </p:txBody>
      </p:sp>
      <p:sp>
        <p:nvSpPr>
          <p:cNvPr id="174" name="Shape 1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7194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9" name="Shape 399"/>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To Do: </a:t>
            </a:r>
            <a:r>
              <a:rPr lang="en-US" sz="1200" b="0" i="0" u="none" strike="noStrike" cap="none" dirty="0">
                <a:solidFill>
                  <a:schemeClr val="dk1"/>
                </a:solidFill>
                <a:latin typeface="Calibri"/>
                <a:ea typeface="Calibri"/>
                <a:cs typeface="Calibri"/>
                <a:sym typeface="Calibri"/>
              </a:rPr>
              <a:t>Complete the Next Steps template.  Example is included in the learning package materials.</a:t>
            </a:r>
          </a:p>
        </p:txBody>
      </p:sp>
      <p:sp>
        <p:nvSpPr>
          <p:cNvPr id="400" name="Shape 400"/>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8550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Know/To Say/To Do: </a:t>
            </a:r>
            <a:r>
              <a:rPr lang="en-US" b="0" dirty="0"/>
              <a:t>Include presenter’s contact information.</a:t>
            </a:r>
          </a:p>
          <a:p>
            <a:endParaRPr lang="en-US" b="0" dirty="0"/>
          </a:p>
          <a:p>
            <a:r>
              <a:rPr lang="en-US" b="0" dirty="0"/>
              <a:t>Please contact me to schedule follow-up coaching and/or additional professional development. Thank you.</a:t>
            </a:r>
            <a:endParaRPr lang="en-US" dirty="0"/>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6BD98730-7529-48CB-A71A-E7743BE2300B}" type="slidenum">
              <a:rPr lang="en-US" smtClean="0"/>
              <a:pPr>
                <a:defRPr/>
              </a:pPr>
              <a:t>22</a:t>
            </a:fld>
            <a:endParaRPr lang="en-US"/>
          </a:p>
        </p:txBody>
      </p:sp>
    </p:spTree>
    <p:extLst>
      <p:ext uri="{BB962C8B-B14F-4D97-AF65-F5344CB8AC3E}">
        <p14:creationId xmlns:p14="http://schemas.microsoft.com/office/powerpoint/2010/main" val="1143936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204913" y="704850"/>
            <a:ext cx="4692650" cy="3519488"/>
          </a:xfrm>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BDDB85-FF03-4F15-BBE2-AC431C3694CF}" type="slidenum">
              <a:rPr lang="en-US" smtClean="0"/>
              <a:pPr fontAlgn="base">
                <a:spcBef>
                  <a:spcPct val="0"/>
                </a:spcBef>
                <a:spcAft>
                  <a:spcPct val="0"/>
                </a:spcAft>
                <a:defRPr/>
              </a:pPr>
              <a:t>3</a:t>
            </a:fld>
            <a:endParaRPr lang="en-US"/>
          </a:p>
        </p:txBody>
      </p:sp>
    </p:spTree>
    <p:extLst>
      <p:ext uri="{BB962C8B-B14F-4D97-AF65-F5344CB8AC3E}">
        <p14:creationId xmlns:p14="http://schemas.microsoft.com/office/powerpoint/2010/main" val="295501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 </a:t>
            </a:r>
          </a:p>
          <a:p>
            <a:pPr lvl="0"/>
            <a:endParaRPr lang="en-US" dirty="0"/>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The Collaborative Teams (CT) learning package is organized in seven modules. The first is an Overview. The other six modules address each of the processes that contribute to effective teams.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The CT Content Fidelity Checklist aligned to each learning package includes all critical items for a training session (draft, pending approval). The CT HQPD Training Checklist and Coaching Checklist contain process elements to be used as guidance when designing, revising, or coaching high quality professional development.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Important notes: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33745" indent="-333745">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 script of presenter notes is included in the PowerPoint. Background information for the presenter is shown as “To Know.” Statements to be shared with participants are shown as “To Say.” In some instances, the “To Know/To Say” are the same material. For fidelity of content and consistency among presenters, the “To Say” information should be presented with minimal paraphrasing.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44993">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33745" indent="-333745">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There is </a:t>
            </a:r>
            <a:r>
              <a:rPr lang="en-US" u="sng" dirty="0">
                <a:latin typeface="Calibri" panose="020F0502020204030204" pitchFamily="34" charset="0"/>
                <a:ea typeface="Calibri" panose="020F0502020204030204" pitchFamily="34" charset="0"/>
                <a:cs typeface="Times New Roman" panose="02020603050405020304" pitchFamily="18" charset="0"/>
              </a:rPr>
              <a:t>one </a:t>
            </a:r>
            <a:r>
              <a:rPr lang="en-US" dirty="0">
                <a:latin typeface="Calibri" panose="020F0502020204030204" pitchFamily="34" charset="0"/>
                <a:ea typeface="Calibri" panose="020F0502020204030204" pitchFamily="34" charset="0"/>
                <a:cs typeface="Times New Roman" panose="02020603050405020304" pitchFamily="18" charset="0"/>
              </a:rPr>
              <a:t>pre/post assessment for the entire CT package (all seven modules).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44993">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33745" indent="-333745">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An Implementation Fidelity Checklist is available for frequent monitoring by a teacher or observer.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33745" indent="-333745">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 print Practice Profile and an electronic Practice Profile Self-Assessment tool are available for use by individuals, teams, or schools for periodic self-assessment and monitoring of implementation of practice or to identify training or coaching needs.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33745" indent="-333745">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presenter should download onto a hard drive or a flash drive any video intended for use in a training. The links shown on slides may not be able to be accessed online at the school sites.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33745" indent="-333745">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Breaks should be inserted at the discretion of the presenter based on the needs of participants.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33745" indent="-333745">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 presenter may add slides to supplement the content. For example, a slide of essential questions may be added since only objectives have been included.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33745" indent="-333745">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 presenter may choose to differentiate a presentation to meet the needs of the participants. For example, another form may be substituted for the Next Steps template if the district or building already uses a similar form or protocol.</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33745" indent="-333745">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Additional activities, examples, videos, etc. may be found _____.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details are in progress.</a:t>
            </a:r>
            <a:r>
              <a:rPr lang="en-US" dirty="0">
                <a:latin typeface="Calibri" panose="020F0502020204030204" pitchFamily="34" charset="0"/>
                <a:ea typeface="Calibri" panose="020F0502020204030204" pitchFamily="34" charset="0"/>
                <a:cs typeface="Times New Roman" panose="02020603050405020304" pitchFamily="18" charset="0"/>
              </a:rPr>
              <a:t>) A presenter may interchange the additional material for the corresponding PowerPoint content.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779"/>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p>
          <a:p>
            <a:pPr lvl="0"/>
            <a:endParaRPr lang="en-US" dirty="0"/>
          </a:p>
          <a:p>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4</a:t>
            </a:fld>
            <a:endParaRPr lang="en-US"/>
          </a:p>
        </p:txBody>
      </p:sp>
    </p:spTree>
    <p:extLst>
      <p:ext uri="{BB962C8B-B14F-4D97-AF65-F5344CB8AC3E}">
        <p14:creationId xmlns:p14="http://schemas.microsoft.com/office/powerpoint/2010/main" val="407887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r>
              <a:rPr lang="en-US" b="1" dirty="0"/>
              <a:t>To</a:t>
            </a:r>
            <a:r>
              <a:rPr lang="en-US" b="1" baseline="0" dirty="0"/>
              <a:t> Know/To Say: </a:t>
            </a:r>
            <a:r>
              <a:rPr lang="en-US" b="0" baseline="0" dirty="0"/>
              <a:t>Missouri’s professional development learning packages are organized in three categories: </a:t>
            </a:r>
            <a:r>
              <a:rPr lang="en-US" b="0" i="1" baseline="0" dirty="0"/>
              <a:t>Foundations, Effective Teaching &amp; Learning Practices, </a:t>
            </a:r>
            <a:r>
              <a:rPr lang="en-US" b="0" i="0" baseline="0" dirty="0"/>
              <a:t>and </a:t>
            </a:r>
            <a:r>
              <a:rPr lang="en-US" b="0" i="1" baseline="0" dirty="0"/>
              <a:t>Implementation Supports.</a:t>
            </a:r>
            <a:r>
              <a:rPr lang="en-US" b="0" i="0" baseline="0" dirty="0"/>
              <a:t> All schools begin their professional development journey with the Foundations, as these learning packages provide foundation knowledge in three key areas: Collaborative Teams, Data-based Decision-making, and Common Formative Assessment. </a:t>
            </a:r>
            <a:r>
              <a:rPr lang="en-US" b="0" i="1" baseline="0" dirty="0"/>
              <a:t>Effective Teaching &amp; Learning Practices</a:t>
            </a:r>
            <a:r>
              <a:rPr lang="en-US" b="0" i="0" baseline="0" dirty="0"/>
              <a:t> encompass research-based instructional practices for deepened learning. These learning packages address ways of connecting with students, ways of helping students learn how to learn, and feature specific instruction practices. </a:t>
            </a:r>
            <a:r>
              <a:rPr lang="en-US" b="0" i="1" baseline="0" dirty="0"/>
              <a:t>Implementation Supports</a:t>
            </a:r>
            <a:r>
              <a:rPr lang="en-US" b="0" i="0" baseline="0" dirty="0"/>
              <a:t> are learning packages designed to help school staff support and enhance the </a:t>
            </a:r>
            <a:r>
              <a:rPr lang="en-US" b="0" i="1" baseline="0" dirty="0"/>
              <a:t>Implementation of Effective Teaching &amp; Learning Practices </a:t>
            </a:r>
            <a:r>
              <a:rPr lang="en-US" b="0" i="0" baseline="0" dirty="0"/>
              <a:t>through using technology and peer coaching supports.</a:t>
            </a:r>
          </a:p>
          <a:p>
            <a:endParaRPr lang="en-US" b="1" i="0" baseline="0" dirty="0"/>
          </a:p>
          <a:p>
            <a:r>
              <a:rPr lang="en-US" b="1" i="0" baseline="0" dirty="0"/>
              <a:t>To Do: </a:t>
            </a:r>
            <a:r>
              <a:rPr lang="en-US" b="0" i="0" baseline="0" dirty="0"/>
              <a:t>Explain how the graphic depicts professional development in Missouri.</a:t>
            </a:r>
          </a:p>
        </p:txBody>
      </p:sp>
      <p:sp>
        <p:nvSpPr>
          <p:cNvPr id="4" name="Slide Number Placeholder 3"/>
          <p:cNvSpPr>
            <a:spLocks noGrp="1"/>
          </p:cNvSpPr>
          <p:nvPr>
            <p:ph type="sldNum" sz="quarter" idx="10"/>
          </p:nvPr>
        </p:nvSpPr>
        <p:spPr/>
        <p:txBody>
          <a:bodyPr/>
          <a:lstStyle/>
          <a:p>
            <a:fld id="{8B9B6F38-1B71-4C30-853A-62F0E8A5D1DB}" type="slidenum">
              <a:rPr lang="en-US" smtClean="0"/>
              <a:pPr/>
              <a:t>5</a:t>
            </a:fld>
            <a:endParaRPr lang="en-US"/>
          </a:p>
        </p:txBody>
      </p:sp>
    </p:spTree>
    <p:extLst>
      <p:ext uri="{BB962C8B-B14F-4D97-AF65-F5344CB8AC3E}">
        <p14:creationId xmlns:p14="http://schemas.microsoft.com/office/powerpoint/2010/main" val="743784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b="1" i="0" baseline="0" dirty="0"/>
              <a:t>To Know/To Say: </a:t>
            </a:r>
            <a:r>
              <a:rPr lang="en-US" b="0" i="0" baseline="0" dirty="0"/>
              <a:t>The learning packages forming the foundation knowledge of the Collaborative Work are Collaborative Teams, Data-Based Decision Making, and Common Formative Assessment. </a:t>
            </a:r>
          </a:p>
          <a:p>
            <a:endParaRPr lang="en-US" b="0" i="0" baseline="0" dirty="0"/>
          </a:p>
          <a:p>
            <a:pPr marL="333714" indent="-333714">
              <a:buAutoNum type="arabicPeriod"/>
            </a:pPr>
            <a:r>
              <a:rPr lang="en-US" b="0" i="0" baseline="0" dirty="0"/>
              <a:t>Collaborative Teams (CT) utilize team processes to improve teaching and learning.</a:t>
            </a:r>
          </a:p>
          <a:p>
            <a:pPr marL="333714" indent="-333714" defTabSz="889904" eaLnBrk="0" fontAlgn="base" hangingPunct="0">
              <a:spcBef>
                <a:spcPct val="30000"/>
              </a:spcBef>
              <a:spcAft>
                <a:spcPct val="0"/>
              </a:spcAft>
              <a:buFontTx/>
              <a:buAutoNum type="arabicPeriod"/>
              <a:defRPr/>
            </a:pPr>
            <a:r>
              <a:rPr lang="en-US" b="0" i="0" baseline="0" dirty="0"/>
              <a:t>Common Formative Assessment (CFA) utilize quality assessments as feedback to improve teaching &amp; learning.</a:t>
            </a:r>
          </a:p>
          <a:p>
            <a:pPr marL="333714" indent="-333714">
              <a:buAutoNum type="arabicPeriod"/>
            </a:pPr>
            <a:r>
              <a:rPr lang="en-US" b="0" i="0" baseline="0" dirty="0"/>
              <a:t>Data-Based Decision Making (DBDM) utilize data for continuous improvement through dialogue around instruction.</a:t>
            </a:r>
          </a:p>
          <a:p>
            <a:endParaRPr lang="en-US" dirty="0"/>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41714D8E-BD82-41DB-9032-4B7BA4ABDEDD}" type="slidenum">
              <a:rPr lang="en-US" smtClean="0"/>
              <a:pPr>
                <a:defRPr/>
              </a:pPr>
              <a:t>6</a:t>
            </a:fld>
            <a:endParaRPr lang="en-US"/>
          </a:p>
        </p:txBody>
      </p:sp>
    </p:spTree>
    <p:extLst>
      <p:ext uri="{BB962C8B-B14F-4D97-AF65-F5344CB8AC3E}">
        <p14:creationId xmlns:p14="http://schemas.microsoft.com/office/powerpoint/2010/main" val="662621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b="1" i="0" baseline="0" dirty="0"/>
              <a:t>To Know: </a:t>
            </a:r>
            <a:r>
              <a:rPr lang="en-US" b="0" i="0" baseline="0" dirty="0"/>
              <a:t>The learning package Collaborative Teams consists of Three Sections: Overview, Foundational Processes and Advanced Collaborative Process.  There are seven presentations: Overview, Agenda and Minutes, Norms, Roles, Consensus, Collaborative Skills and Protocols.</a:t>
            </a:r>
          </a:p>
          <a:p>
            <a:endParaRPr lang="en-US" b="0" i="0" baseline="0" dirty="0"/>
          </a:p>
          <a:p>
            <a:r>
              <a:rPr lang="en-US" b="1" i="0" baseline="0" dirty="0"/>
              <a:t>To Say:  </a:t>
            </a:r>
            <a:r>
              <a:rPr lang="en-US" b="0" i="0" baseline="0" dirty="0"/>
              <a:t>Today we will focus on group norms.  Establishing norms are an important part in the foundational process of Collaborative Teams.</a:t>
            </a:r>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41714D8E-BD82-41DB-9032-4B7BA4ABDEDD}" type="slidenum">
              <a:rPr lang="en-US" smtClean="0"/>
              <a:pPr>
                <a:defRPr/>
              </a:pPr>
              <a:t>7</a:t>
            </a:fld>
            <a:endParaRPr lang="en-US"/>
          </a:p>
        </p:txBody>
      </p:sp>
    </p:spTree>
    <p:extLst>
      <p:ext uri="{BB962C8B-B14F-4D97-AF65-F5344CB8AC3E}">
        <p14:creationId xmlns:p14="http://schemas.microsoft.com/office/powerpoint/2010/main" val="2567975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r>
              <a:rPr lang="en-US" b="1" dirty="0">
                <a:solidFill>
                  <a:schemeClr val="tx1"/>
                </a:solidFill>
                <a:latin typeface="+mn-lt"/>
                <a:ea typeface="+mn-ea"/>
                <a:cs typeface="+mn-cs"/>
              </a:rPr>
              <a:t>To Know / To Say</a:t>
            </a:r>
            <a:r>
              <a:rPr lang="en-US" dirty="0">
                <a:solidFill>
                  <a:schemeClr val="tx1"/>
                </a:solidFill>
                <a:latin typeface="+mn-lt"/>
                <a:ea typeface="+mn-ea"/>
                <a:cs typeface="+mn-cs"/>
              </a:rPr>
              <a:t>:   This info graphic for Collaborative Teams can be used as either a pre reading before or at the beginning of the training.  The consultant may want to use reflective questions or protocols to generate thinking prior to the training.</a:t>
            </a:r>
          </a:p>
          <a:p>
            <a:r>
              <a:rPr lang="en-US" dirty="0">
                <a:solidFill>
                  <a:schemeClr val="tx1"/>
                </a:solidFill>
                <a:latin typeface="+mn-lt"/>
                <a:ea typeface="+mn-ea"/>
                <a:cs typeface="+mn-cs"/>
              </a:rPr>
              <a:t>For example, you could pose a question to have them reflect on 1 thing they want to be able to implement or improve following the training.  Or you may ask them to reflect on 1 thing they want to learn from the training about collaborative teams.</a:t>
            </a:r>
          </a:p>
          <a:p>
            <a:r>
              <a:rPr lang="en-US" dirty="0">
                <a:solidFill>
                  <a:schemeClr val="tx1"/>
                </a:solidFill>
                <a:latin typeface="+mn-lt"/>
                <a:ea typeface="+mn-ea"/>
                <a:cs typeface="+mn-cs"/>
              </a:rPr>
              <a:t>You may also want to use a protocol such as a 3-2-1 or K-W-L chart identifying what they know, what they need to know, where they need to improve, etc.</a:t>
            </a:r>
          </a:p>
          <a:p>
            <a:endParaRPr lang="en-US" b="0" baseline="0" dirty="0"/>
          </a:p>
          <a:p>
            <a:r>
              <a:rPr lang="en-US" b="1" baseline="0" dirty="0"/>
              <a:t>Handout: </a:t>
            </a:r>
            <a:r>
              <a:rPr lang="en-US" b="0" baseline="0" dirty="0"/>
              <a:t>Collaborative Teams</a:t>
            </a:r>
            <a:endParaRPr lang="en-US" b="1" baseline="0" dirty="0"/>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8</a:t>
            </a:fld>
            <a:endParaRPr lang="en-US"/>
          </a:p>
        </p:txBody>
      </p:sp>
    </p:spTree>
    <p:extLst>
      <p:ext uri="{BB962C8B-B14F-4D97-AF65-F5344CB8AC3E}">
        <p14:creationId xmlns:p14="http://schemas.microsoft.com/office/powerpoint/2010/main" val="662038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Calibri"/>
                <a:ea typeface="Calibri"/>
                <a:cs typeface="Calibri"/>
                <a:sym typeface="Calibri"/>
              </a:rPr>
              <a:t> </a:t>
            </a:r>
          </a:p>
          <a:p>
            <a:r>
              <a:rPr lang="en-US" sz="1200" b="1" i="0" u="none" strike="noStrike" kern="1200" cap="none" dirty="0">
                <a:solidFill>
                  <a:schemeClr val="dk1"/>
                </a:solidFill>
                <a:effectLst/>
                <a:latin typeface="Calibri"/>
                <a:ea typeface="Calibri"/>
                <a:cs typeface="Calibri"/>
                <a:sym typeface="Calibri"/>
              </a:rPr>
              <a:t>To Know:  </a:t>
            </a:r>
            <a:r>
              <a:rPr lang="en-US" sz="1200" b="0" i="0" u="none" strike="noStrike" kern="1200" cap="none" dirty="0">
                <a:solidFill>
                  <a:schemeClr val="dk1"/>
                </a:solidFill>
                <a:effectLst/>
                <a:latin typeface="Calibri"/>
                <a:ea typeface="Calibri"/>
                <a:cs typeface="Calibri"/>
                <a:sym typeface="Calibri"/>
              </a:rPr>
              <a:t>This slide shows how the use of Collaborative Teams relates to the</a:t>
            </a:r>
            <a:r>
              <a:rPr lang="en-US" sz="1200" b="0" i="0" u="none" strike="noStrike" kern="1200" cap="none" baseline="0" dirty="0">
                <a:solidFill>
                  <a:schemeClr val="dk1"/>
                </a:solidFill>
                <a:effectLst/>
                <a:latin typeface="Calibri"/>
                <a:ea typeface="Calibri"/>
                <a:cs typeface="Calibri"/>
                <a:sym typeface="Calibri"/>
              </a:rPr>
              <a:t> </a:t>
            </a:r>
            <a:r>
              <a:rPr lang="en-US" sz="1200" b="0" i="0" u="none" strike="noStrike" kern="1200" cap="none" dirty="0">
                <a:solidFill>
                  <a:schemeClr val="dk1"/>
                </a:solidFill>
                <a:effectLst/>
                <a:latin typeface="Calibri"/>
                <a:ea typeface="Calibri"/>
                <a:cs typeface="Calibri"/>
                <a:sym typeface="Calibri"/>
              </a:rPr>
              <a:t>Missouri Teacher and Leader Standards. </a:t>
            </a:r>
          </a:p>
          <a:p>
            <a:r>
              <a:rPr lang="en-US" sz="1200" b="1" i="0" u="none" strike="noStrike" kern="1200" cap="none" dirty="0">
                <a:solidFill>
                  <a:schemeClr val="dk1"/>
                </a:solidFill>
                <a:effectLst/>
                <a:latin typeface="Calibri"/>
                <a:ea typeface="Calibri"/>
                <a:cs typeface="Calibri"/>
                <a:sym typeface="Calibri"/>
              </a:rPr>
              <a:t>To Say:</a:t>
            </a:r>
            <a:endParaRPr lang="en-US" sz="1200" b="0" i="0" u="none" strike="noStrike" kern="1200" cap="none" dirty="0">
              <a:solidFill>
                <a:schemeClr val="dk1"/>
              </a:solidFill>
              <a:effectLst/>
              <a:latin typeface="Calibri"/>
              <a:ea typeface="Calibri"/>
              <a:cs typeface="Calibri"/>
              <a:sym typeface="Calibri"/>
            </a:endParaRPr>
          </a:p>
          <a:p>
            <a:r>
              <a:rPr lang="en-US" sz="1200" b="1" i="0" u="none" strike="noStrike" kern="1200" cap="none" dirty="0">
                <a:solidFill>
                  <a:schemeClr val="dk1"/>
                </a:solidFill>
                <a:effectLst/>
                <a:latin typeface="Calibri"/>
                <a:ea typeface="Calibri"/>
                <a:cs typeface="Calibri"/>
                <a:sym typeface="Calibri"/>
              </a:rPr>
              <a:t>Teacher Standard #8 Professionalism</a:t>
            </a:r>
            <a:br>
              <a:rPr lang="en-US" sz="1200" b="1" i="0" u="none" strike="noStrike" kern="1200" cap="none" dirty="0">
                <a:solidFill>
                  <a:schemeClr val="dk1"/>
                </a:solidFill>
                <a:effectLst/>
                <a:latin typeface="Calibri"/>
                <a:ea typeface="Calibri"/>
                <a:cs typeface="Calibri"/>
                <a:sym typeface="Calibri"/>
              </a:rPr>
            </a:br>
            <a:r>
              <a:rPr lang="en-US" sz="1200" b="1" i="0" u="none" strike="noStrike" kern="1200" cap="none" dirty="0">
                <a:solidFill>
                  <a:schemeClr val="dk1"/>
                </a:solidFill>
                <a:effectLst/>
                <a:latin typeface="Calibri"/>
                <a:ea typeface="Calibri"/>
                <a:cs typeface="Calibri"/>
                <a:sym typeface="Calibri"/>
              </a:rPr>
              <a:t>The teacher is a reflective practitioner who continually assesses the effects of choices and actions on others.  The teacher actively seeks out opportunities to grow professionally in order to improve learning for all students. </a:t>
            </a:r>
            <a:r>
              <a:rPr lang="en-US" sz="1200" b="0" i="0" u="none" strike="noStrike" kern="1200" cap="none" dirty="0">
                <a:solidFill>
                  <a:schemeClr val="dk1"/>
                </a:solidFill>
                <a:effectLst/>
                <a:latin typeface="Calibri"/>
                <a:ea typeface="Calibri"/>
                <a:cs typeface="Calibri"/>
                <a:sym typeface="Calibri"/>
              </a:rPr>
              <a:t>[</a:t>
            </a:r>
            <a:r>
              <a:rPr lang="en-US" sz="1200" b="0" i="1" u="none" strike="noStrike" kern="1200" cap="none" dirty="0">
                <a:solidFill>
                  <a:schemeClr val="dk1"/>
                </a:solidFill>
                <a:effectLst/>
                <a:latin typeface="Calibri"/>
                <a:ea typeface="Calibri"/>
                <a:cs typeface="Calibri"/>
                <a:sym typeface="Calibri"/>
              </a:rPr>
              <a:t>SB 291 Section 160.045.2 (2) Various forms of assessment are used to monitor and manage student learning; (5) The teacher keeps current on instructional knowledge and seeks and explores changes in teaching behaviors that will improve student performance; (6) The teacher acts as a responsible professional in the overall mission of the school.] </a:t>
            </a:r>
            <a:endParaRPr lang="en-US" sz="1200" b="0" i="0" u="none" strike="noStrike" kern="1200" cap="none" dirty="0">
              <a:solidFill>
                <a:schemeClr val="dk1"/>
              </a:solidFill>
              <a:effectLst/>
              <a:latin typeface="Calibri"/>
              <a:ea typeface="Calibri"/>
              <a:cs typeface="Calibri"/>
              <a:sym typeface="Calibri"/>
            </a:endParaRPr>
          </a:p>
          <a:p>
            <a:r>
              <a:rPr lang="en-US" sz="1200" b="1" i="0" u="none" strike="noStrike" kern="1200" cap="none" dirty="0">
                <a:solidFill>
                  <a:schemeClr val="dk1"/>
                </a:solidFill>
                <a:effectLst/>
                <a:latin typeface="Calibri"/>
                <a:ea typeface="Calibri"/>
                <a:cs typeface="Calibri"/>
                <a:sym typeface="Calibri"/>
              </a:rPr>
              <a:t>Teacher Standard #9 Professional Collaboration</a:t>
            </a:r>
            <a:br>
              <a:rPr lang="en-US" sz="1200" b="1" i="0" u="none" strike="noStrike" kern="1200" cap="none" dirty="0">
                <a:solidFill>
                  <a:schemeClr val="dk1"/>
                </a:solidFill>
                <a:effectLst/>
                <a:latin typeface="Calibri"/>
                <a:ea typeface="Calibri"/>
                <a:cs typeface="Calibri"/>
                <a:sym typeface="Calibri"/>
              </a:rPr>
            </a:br>
            <a:r>
              <a:rPr lang="en-US" sz="1200" b="1" i="0" u="none" strike="noStrike" kern="1200" cap="none" dirty="0">
                <a:solidFill>
                  <a:schemeClr val="dk1"/>
                </a:solidFill>
                <a:effectLst/>
                <a:latin typeface="Calibri"/>
                <a:ea typeface="Calibri"/>
                <a:cs typeface="Calibri"/>
                <a:sym typeface="Calibri"/>
              </a:rPr>
              <a:t>The teacher has effective working relationships with students, parents, school colleagues, and community members. </a:t>
            </a:r>
            <a:r>
              <a:rPr lang="en-US" sz="1200" b="0" i="0" u="none" strike="noStrike" kern="1200" cap="none" dirty="0">
                <a:solidFill>
                  <a:schemeClr val="dk1"/>
                </a:solidFill>
                <a:effectLst/>
                <a:latin typeface="Calibri"/>
                <a:ea typeface="Calibri"/>
                <a:cs typeface="Calibri"/>
                <a:sym typeface="Calibri"/>
              </a:rPr>
              <a:t>[</a:t>
            </a:r>
            <a:r>
              <a:rPr lang="en-US" sz="1200" b="0" i="1" u="none" strike="noStrike" kern="1200" cap="none" dirty="0">
                <a:solidFill>
                  <a:schemeClr val="dk1"/>
                </a:solidFill>
                <a:effectLst/>
                <a:latin typeface="Calibri"/>
                <a:ea typeface="Calibri"/>
                <a:cs typeface="Calibri"/>
                <a:sym typeface="Calibri"/>
              </a:rPr>
              <a:t>SB 291 Section 160.045.2 </a:t>
            </a:r>
            <a:endParaRPr lang="en-US" sz="1200" b="0" i="0" u="none" strike="noStrike" kern="1200" cap="none" dirty="0">
              <a:solidFill>
                <a:schemeClr val="dk1"/>
              </a:solidFill>
              <a:effectLst/>
              <a:latin typeface="Calibri"/>
              <a:ea typeface="Calibri"/>
              <a:cs typeface="Calibri"/>
              <a:sym typeface="Calibri"/>
            </a:endParaRPr>
          </a:p>
          <a:p>
            <a:r>
              <a:rPr lang="en-US" sz="1200" b="0" i="1" u="none" strike="noStrike" kern="1200" cap="none" dirty="0">
                <a:solidFill>
                  <a:schemeClr val="dk1"/>
                </a:solidFill>
                <a:effectLst/>
                <a:latin typeface="Calibri"/>
                <a:ea typeface="Calibri"/>
                <a:cs typeface="Calibri"/>
                <a:sym typeface="Calibri"/>
              </a:rPr>
              <a:t>(4) The teacher uses professional communication and interaction with the school community; (6) The teacher acts as a responsible professional in the overall mission of the school.] </a:t>
            </a:r>
            <a:endParaRPr lang="en-US" sz="1200" b="0" i="0" u="none" strike="noStrike" kern="1200" cap="none" dirty="0">
              <a:solidFill>
                <a:schemeClr val="dk1"/>
              </a:solidFill>
              <a:effectLst/>
              <a:latin typeface="Calibri"/>
              <a:ea typeface="Calibri"/>
              <a:cs typeface="Calibri"/>
              <a:sym typeface="Calibri"/>
            </a:endParaRPr>
          </a:p>
          <a:p>
            <a:r>
              <a:rPr lang="en-US" sz="1200" b="1" i="0" u="none" strike="noStrike" kern="1200" cap="none" dirty="0">
                <a:solidFill>
                  <a:schemeClr val="dk1"/>
                </a:solidFill>
                <a:effectLst/>
                <a:latin typeface="Calibri"/>
                <a:ea typeface="Calibri"/>
                <a:cs typeface="Calibri"/>
                <a:sym typeface="Calibri"/>
              </a:rPr>
              <a:t>Leader Standard #2 Teaching and Learning</a:t>
            </a:r>
            <a:br>
              <a:rPr lang="en-US" sz="1200" b="1" i="0" u="none" strike="noStrike" kern="1200" cap="none" dirty="0">
                <a:solidFill>
                  <a:schemeClr val="dk1"/>
                </a:solidFill>
                <a:effectLst/>
                <a:latin typeface="Calibri"/>
                <a:ea typeface="Calibri"/>
                <a:cs typeface="Calibri"/>
                <a:sym typeface="Calibri"/>
              </a:rPr>
            </a:br>
            <a:r>
              <a:rPr lang="en-US" sz="1200" b="1" i="0" u="none" strike="noStrike" kern="1200" cap="none" dirty="0">
                <a:solidFill>
                  <a:schemeClr val="dk1"/>
                </a:solidFill>
                <a:effectLst/>
                <a:latin typeface="Calibri"/>
                <a:ea typeface="Calibri"/>
                <a:cs typeface="Calibri"/>
                <a:sym typeface="Calibri"/>
              </a:rPr>
              <a:t>Education leaders have the knowledge and ability to ensure the success of all students by promoting a positive school culture, providing an effective instructional program that applies best practice to student learning, and designing comprehensive professional growth plans for staff. </a:t>
            </a:r>
            <a:endParaRPr lang="en-US" sz="1200" b="0" i="0" u="none" strike="noStrike" kern="1200" cap="none" dirty="0">
              <a:solidFill>
                <a:schemeClr val="dk1"/>
              </a:solidFill>
              <a:effectLst/>
              <a:latin typeface="Calibri"/>
              <a:ea typeface="Calibri"/>
              <a:cs typeface="Calibri"/>
              <a:sym typeface="Calibri"/>
            </a:endParaRPr>
          </a:p>
          <a:p>
            <a:r>
              <a:rPr lang="en-US" sz="1200" b="1" i="0" u="none" strike="noStrike" kern="1200" cap="none" dirty="0">
                <a:solidFill>
                  <a:schemeClr val="dk1"/>
                </a:solidFill>
                <a:effectLst/>
                <a:latin typeface="Calibri"/>
                <a:ea typeface="Calibri"/>
                <a:cs typeface="Calibri"/>
                <a:sym typeface="Calibri"/>
              </a:rPr>
              <a:t>Leader Standard #3 Management of Organizational Systems</a:t>
            </a:r>
            <a:br>
              <a:rPr lang="en-US" sz="1200" b="1" i="0" u="none" strike="noStrike" kern="1200" cap="none" dirty="0">
                <a:solidFill>
                  <a:schemeClr val="dk1"/>
                </a:solidFill>
                <a:effectLst/>
                <a:latin typeface="Calibri"/>
                <a:ea typeface="Calibri"/>
                <a:cs typeface="Calibri"/>
                <a:sym typeface="Calibri"/>
              </a:rPr>
            </a:br>
            <a:r>
              <a:rPr lang="en-US" sz="1200" b="1" i="0" u="none" strike="noStrike" kern="1200" cap="none" dirty="0">
                <a:solidFill>
                  <a:schemeClr val="dk1"/>
                </a:solidFill>
                <a:effectLst/>
                <a:latin typeface="Calibri"/>
                <a:ea typeface="Calibri"/>
                <a:cs typeface="Calibri"/>
                <a:sym typeface="Calibri"/>
              </a:rPr>
              <a:t>Education leaders have the knowledge and ability to ensure the success of all students by managing the organizational structure, personnel, and resources in a way that promotes a safe, efficient, and effective learning environment. </a:t>
            </a:r>
            <a:endParaRPr lang="en-US" sz="1200" b="0" i="0" u="none" strike="noStrike" kern="1200" cap="none" dirty="0">
              <a:solidFill>
                <a:schemeClr val="dk1"/>
              </a:solidFill>
              <a:effectLst/>
              <a:latin typeface="Calibri"/>
              <a:ea typeface="Calibri"/>
              <a:cs typeface="Calibri"/>
              <a:sym typeface="Calibri"/>
            </a:endParaRP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101" name="Shape 10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pic>
        <p:nvPicPr>
          <p:cNvPr id="18" name="Shape 18"/>
          <p:cNvPicPr preferRelativeResize="0"/>
          <p:nvPr/>
        </p:nvPicPr>
        <p:blipFill rotWithShape="1">
          <a:blip r:embed="rId2">
            <a:alphaModFix/>
          </a:blip>
          <a:srcRect/>
          <a:stretch/>
        </p:blipFill>
        <p:spPr>
          <a:xfrm>
            <a:off x="7648575" y="6173787"/>
            <a:ext cx="671513" cy="593724"/>
          </a:xfrm>
          <a:prstGeom prst="rect">
            <a:avLst/>
          </a:prstGeom>
          <a:noFill/>
          <a:ln>
            <a:noFill/>
          </a:ln>
        </p:spPr>
      </p:pic>
      <p:sp>
        <p:nvSpPr>
          <p:cNvPr id="19" name="Shape 19"/>
          <p:cNvSpPr/>
          <p:nvPr/>
        </p:nvSpPr>
        <p:spPr>
          <a:xfrm>
            <a:off x="0" y="0"/>
            <a:ext cx="9144000" cy="6080125"/>
          </a:xfrm>
          <a:prstGeom prst="rect">
            <a:avLst/>
          </a:prstGeom>
          <a:solidFill>
            <a:srgbClr val="25406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 name="Shape 20"/>
          <p:cNvSpPr txBox="1"/>
          <p:nvPr/>
        </p:nvSpPr>
        <p:spPr>
          <a:xfrm>
            <a:off x="2819400" y="6149975"/>
            <a:ext cx="3124199" cy="708024"/>
          </a:xfrm>
          <a:prstGeom prst="rect">
            <a:avLst/>
          </a:prstGeom>
          <a:noFill/>
          <a:ln>
            <a:noFill/>
          </a:ln>
        </p:spPr>
        <p:txBody>
          <a:bodyPr lIns="91425" tIns="45700" rIns="91425" bIns="45700" anchor="t" anchorCtr="0">
            <a:noAutofit/>
          </a:bodyPr>
          <a:lstStyle/>
          <a:p>
            <a:pPr marL="0" marR="0" lvl="0" indent="0" algn="just" rtl="0">
              <a:spcBef>
                <a:spcPts val="0"/>
              </a:spcBef>
              <a:spcAft>
                <a:spcPts val="0"/>
              </a:spcAft>
              <a:buSzPct val="25000"/>
              <a:buNone/>
            </a:pPr>
            <a:r>
              <a:rPr lang="en-US" sz="800" b="0" i="1" u="none" strike="noStrike" cap="none">
                <a:solidFill>
                  <a:schemeClr val="dk1"/>
                </a:solidFill>
                <a:latin typeface="Questrial"/>
                <a:ea typeface="Questrial"/>
                <a:cs typeface="Questrial"/>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pic>
        <p:nvPicPr>
          <p:cNvPr id="21" name="Shape 21"/>
          <p:cNvPicPr preferRelativeResize="0"/>
          <p:nvPr/>
        </p:nvPicPr>
        <p:blipFill rotWithShape="1">
          <a:blip r:embed="rId3">
            <a:alphaModFix/>
          </a:blip>
          <a:srcRect/>
          <a:stretch/>
        </p:blipFill>
        <p:spPr>
          <a:xfrm>
            <a:off x="8375650" y="6173787"/>
            <a:ext cx="714374" cy="593724"/>
          </a:xfrm>
          <a:prstGeom prst="rect">
            <a:avLst/>
          </a:prstGeom>
          <a:noFill/>
          <a:ln>
            <a:noFill/>
          </a:ln>
        </p:spPr>
      </p:pic>
      <p:pic>
        <p:nvPicPr>
          <p:cNvPr id="22" name="Shape 22"/>
          <p:cNvPicPr preferRelativeResize="0"/>
          <p:nvPr/>
        </p:nvPicPr>
        <p:blipFill rotWithShape="1">
          <a:blip r:embed="rId4">
            <a:alphaModFix/>
          </a:blip>
          <a:srcRect/>
          <a:stretch/>
        </p:blipFill>
        <p:spPr>
          <a:xfrm>
            <a:off x="5943600" y="6172200"/>
            <a:ext cx="1655763" cy="596900"/>
          </a:xfrm>
          <a:prstGeom prst="rect">
            <a:avLst/>
          </a:prstGeom>
          <a:noFill/>
          <a:ln>
            <a:noFill/>
          </a:ln>
        </p:spPr>
      </p:pic>
      <p:sp>
        <p:nvSpPr>
          <p:cNvPr id="23" name="Shape 23"/>
          <p:cNvSpPr txBox="1"/>
          <p:nvPr/>
        </p:nvSpPr>
        <p:spPr>
          <a:xfrm>
            <a:off x="0" y="152400"/>
            <a:ext cx="9144000" cy="36988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1" i="1" u="none" strike="noStrike" cap="none">
                <a:solidFill>
                  <a:schemeClr val="lt1"/>
                </a:solidFill>
                <a:latin typeface="Arial Narrow"/>
                <a:ea typeface="Arial Narrow"/>
                <a:cs typeface="Arial Narrow"/>
                <a:sym typeface="Arial Narrow"/>
              </a:rPr>
              <a:t>Professional Development to Practice</a:t>
            </a:r>
          </a:p>
        </p:txBody>
      </p:sp>
      <p:sp>
        <p:nvSpPr>
          <p:cNvPr id="24" name="Shape 24"/>
          <p:cNvSpPr/>
          <p:nvPr/>
        </p:nvSpPr>
        <p:spPr>
          <a:xfrm>
            <a:off x="1447800" y="473075"/>
            <a:ext cx="7696199" cy="139699"/>
          </a:xfrm>
          <a:prstGeom prst="rect">
            <a:avLst/>
          </a:prstGeom>
          <a:solidFill>
            <a:srgbClr val="376092"/>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Shape 25"/>
          <p:cNvSpPr/>
          <p:nvPr/>
        </p:nvSpPr>
        <p:spPr>
          <a:xfrm>
            <a:off x="0" y="473075"/>
            <a:ext cx="1447800" cy="139699"/>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6" name="Shape 26"/>
          <p:cNvSpPr/>
          <p:nvPr/>
        </p:nvSpPr>
        <p:spPr>
          <a:xfrm>
            <a:off x="7988300" y="152400"/>
            <a:ext cx="914400" cy="914400"/>
          </a:xfrm>
          <a:prstGeom prst="rect">
            <a:avLst/>
          </a:prstGeom>
          <a:solidFill>
            <a:schemeClr val="lt1"/>
          </a:solidFill>
          <a:ln w="38100" cap="flat" cmpd="sng">
            <a:solidFill>
              <a:srgbClr val="2C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 name="Shape 27"/>
          <p:cNvSpPr txBox="1">
            <a:spLocks noGrp="1"/>
          </p:cNvSpPr>
          <p:nvPr>
            <p:ph type="ctrTitle"/>
          </p:nvPr>
        </p:nvSpPr>
        <p:spPr>
          <a:xfrm>
            <a:off x="685800" y="1420730"/>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28" name="Shape 28"/>
          <p:cNvSpPr txBox="1">
            <a:spLocks noGrp="1"/>
          </p:cNvSpPr>
          <p:nvPr>
            <p:ph type="subTitle" idx="1"/>
          </p:nvPr>
        </p:nvSpPr>
        <p:spPr>
          <a:xfrm>
            <a:off x="1371600" y="3217448"/>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accent2"/>
              </a:buClr>
              <a:buFont typeface="Noto Sans Symbols"/>
              <a:buNone/>
              <a:defRPr sz="3200" b="0" i="0" u="none" strike="noStrike" cap="none">
                <a:solidFill>
                  <a:schemeClr val="lt1"/>
                </a:solidFill>
                <a:latin typeface="Questrial"/>
                <a:ea typeface="Questrial"/>
                <a:cs typeface="Questrial"/>
                <a:sym typeface="Questrial"/>
              </a:defRPr>
            </a:lvl1pPr>
            <a:lvl2pPr marL="457200" marR="0" lvl="1" indent="0" algn="ctr" rtl="0">
              <a:spcBef>
                <a:spcPts val="560"/>
              </a:spcBef>
              <a:spcAft>
                <a:spcPts val="0"/>
              </a:spcAft>
              <a:buClr>
                <a:schemeClr val="accent2"/>
              </a:buClr>
              <a:buFont typeface="Noto Sans Symbols"/>
              <a:buNone/>
              <a:defRPr sz="2800" b="0" i="0" u="none" strike="noStrike" cap="none">
                <a:solidFill>
                  <a:srgbClr val="888888"/>
                </a:solidFill>
                <a:latin typeface="Questrial"/>
                <a:ea typeface="Questrial"/>
                <a:cs typeface="Questrial"/>
                <a:sym typeface="Questrial"/>
              </a:defRPr>
            </a:lvl2pPr>
            <a:lvl3pPr marL="914400" marR="0" lvl="2" indent="0" algn="ctr" rtl="0">
              <a:spcBef>
                <a:spcPts val="480"/>
              </a:spcBef>
              <a:spcAft>
                <a:spcPts val="0"/>
              </a:spcAft>
              <a:buClr>
                <a:schemeClr val="accent2"/>
              </a:buClr>
              <a:buFont typeface="Noto Sans Symbols"/>
              <a:buNone/>
              <a:defRPr sz="2400" b="0" i="0" u="none" strike="noStrike" cap="none">
                <a:solidFill>
                  <a:srgbClr val="888888"/>
                </a:solidFill>
                <a:latin typeface="Questrial"/>
                <a:ea typeface="Questrial"/>
                <a:cs typeface="Questrial"/>
                <a:sym typeface="Questrial"/>
              </a:defRPr>
            </a:lvl3pPr>
            <a:lvl4pPr marL="1371600" marR="0" lvl="3" indent="0"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4pPr>
            <a:lvl5pPr marL="1828800" marR="0" lvl="4" indent="0"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9"/>
        <p:cNvGrpSpPr/>
        <p:nvPr/>
      </p:nvGrpSpPr>
      <p:grpSpPr>
        <a:xfrm>
          <a:off x="0" y="0"/>
          <a:ext cx="0" cy="0"/>
          <a:chOff x="0" y="0"/>
          <a:chExt cx="0" cy="0"/>
        </a:xfrm>
      </p:grpSpPr>
      <p:cxnSp>
        <p:nvCxnSpPr>
          <p:cNvPr id="30" name="Shape 30"/>
          <p:cNvCxnSpPr/>
          <p:nvPr/>
        </p:nvCxnSpPr>
        <p:spPr>
          <a:xfrm>
            <a:off x="0" y="6019800"/>
            <a:ext cx="9144000" cy="0"/>
          </a:xfrm>
          <a:prstGeom prst="straightConnector1">
            <a:avLst/>
          </a:prstGeom>
          <a:noFill/>
          <a:ln w="38100" cap="flat" cmpd="sng">
            <a:solidFill>
              <a:schemeClr val="dk2"/>
            </a:solidFill>
            <a:prstDash val="solid"/>
            <a:round/>
            <a:headEnd type="none" w="med" len="med"/>
            <a:tailEnd type="none" w="med" len="med"/>
          </a:ln>
        </p:spPr>
      </p:cxnSp>
      <p:sp>
        <p:nvSpPr>
          <p:cNvPr id="31" name="Shape 31"/>
          <p:cNvSpPr txBox="1">
            <a:spLocks noGrp="1"/>
          </p:cNvSpPr>
          <p:nvPr>
            <p:ph type="title"/>
          </p:nvPr>
        </p:nvSpPr>
        <p:spPr>
          <a:xfrm>
            <a:off x="457200" y="601662"/>
            <a:ext cx="8229600" cy="1096961"/>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32" name="Shape 32"/>
          <p:cNvSpPr txBox="1">
            <a:spLocks noGrp="1"/>
          </p:cNvSpPr>
          <p:nvPr>
            <p:ph type="body" idx="1"/>
          </p:nvPr>
        </p:nvSpPr>
        <p:spPr>
          <a:xfrm>
            <a:off x="457200" y="1828802"/>
            <a:ext cx="8229600" cy="3962396"/>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
        <p:cNvGrpSpPr/>
        <p:nvPr/>
      </p:nvGrpSpPr>
      <p:grpSpPr>
        <a:xfrm>
          <a:off x="0" y="0"/>
          <a:ext cx="0" cy="0"/>
          <a:chOff x="0" y="0"/>
          <a:chExt cx="0" cy="0"/>
        </a:xfrm>
      </p:grpSpPr>
      <p:sp>
        <p:nvSpPr>
          <p:cNvPr id="34" name="Shape 34"/>
          <p:cNvSpPr txBox="1"/>
          <p:nvPr/>
        </p:nvSpPr>
        <p:spPr>
          <a:xfrm>
            <a:off x="3962400" y="6119812"/>
            <a:ext cx="4343400" cy="738187"/>
          </a:xfrm>
          <a:prstGeom prst="rect">
            <a:avLst/>
          </a:prstGeom>
          <a:noFill/>
          <a:ln>
            <a:noFill/>
          </a:ln>
        </p:spPr>
        <p:txBody>
          <a:bodyPr lIns="91425" tIns="45700" rIns="91425" bIns="45700" anchor="t" anchorCtr="0">
            <a:noAutofit/>
          </a:bodyPr>
          <a:lstStyle/>
          <a:p>
            <a:pPr marL="0" marR="0" lvl="0" indent="0" algn="just" rtl="0">
              <a:spcBef>
                <a:spcPts val="0"/>
              </a:spcBef>
              <a:spcAft>
                <a:spcPts val="0"/>
              </a:spcAft>
              <a:buSzPct val="25000"/>
              <a:buNone/>
            </a:pPr>
            <a:r>
              <a:rPr lang="en-US" sz="1050" i="1">
                <a:solidFill>
                  <a:schemeClr val="dk1"/>
                </a:solidFill>
                <a:latin typeface="Questrial"/>
                <a:ea typeface="Questrial"/>
                <a:cs typeface="Questrial"/>
                <a:sym typeface="Questrial"/>
              </a:rPr>
              <a:t>The contents of this  presentation were developed under a grant from the US Department of Education,   #H323A120018.  However, these contents do not necessarily represent the policy of the US Department of Education, and you should not assume endorsement by the Federal Government. </a:t>
            </a:r>
          </a:p>
        </p:txBody>
      </p:sp>
      <p:pic>
        <p:nvPicPr>
          <p:cNvPr id="35" name="Shape 35"/>
          <p:cNvPicPr preferRelativeResize="0"/>
          <p:nvPr/>
        </p:nvPicPr>
        <p:blipFill rotWithShape="1">
          <a:blip r:embed="rId2">
            <a:alphaModFix/>
          </a:blip>
          <a:srcRect/>
          <a:stretch/>
        </p:blipFill>
        <p:spPr>
          <a:xfrm>
            <a:off x="8489950" y="6313487"/>
            <a:ext cx="654050" cy="544511"/>
          </a:xfrm>
          <a:prstGeom prst="rect">
            <a:avLst/>
          </a:prstGeom>
          <a:noFill/>
          <a:ln>
            <a:noFill/>
          </a:ln>
        </p:spPr>
      </p:pic>
      <p:sp>
        <p:nvSpPr>
          <p:cNvPr id="36" name="Shape 36"/>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37" name="Shape 37"/>
          <p:cNvSpPr txBox="1">
            <a:spLocks noGrp="1"/>
          </p:cNvSpPr>
          <p:nvPr>
            <p:ph type="body" idx="1"/>
          </p:nvPr>
        </p:nvSpPr>
        <p:spPr>
          <a:xfrm>
            <a:off x="722312" y="2906715"/>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1pPr>
            <a:lvl2pPr marL="457200" marR="0" lvl="1" indent="0" algn="l"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2pPr>
            <a:lvl3pPr marL="914400" marR="0" lvl="2" indent="0" algn="l" rtl="0">
              <a:spcBef>
                <a:spcPts val="320"/>
              </a:spcBef>
              <a:spcAft>
                <a:spcPts val="0"/>
              </a:spcAft>
              <a:buClr>
                <a:schemeClr val="accent2"/>
              </a:buClr>
              <a:buFont typeface="Noto Sans Symbols"/>
              <a:buNone/>
              <a:defRPr sz="1600" b="0" i="0" u="none" strike="noStrike" cap="none">
                <a:solidFill>
                  <a:srgbClr val="888888"/>
                </a:solidFill>
                <a:latin typeface="Questrial"/>
                <a:ea typeface="Questrial"/>
                <a:cs typeface="Questrial"/>
                <a:sym typeface="Questrial"/>
              </a:defRPr>
            </a:lvl3pPr>
            <a:lvl4pPr marL="1371600" marR="0" lvl="3" indent="0" algn="l" rtl="0">
              <a:spcBef>
                <a:spcPts val="280"/>
              </a:spcBef>
              <a:spcAft>
                <a:spcPts val="0"/>
              </a:spcAft>
              <a:buClr>
                <a:schemeClr val="accent2"/>
              </a:buClr>
              <a:buFont typeface="Noto Sans Symbols"/>
              <a:buNone/>
              <a:defRPr sz="1400" b="0" i="0" u="none" strike="noStrike" cap="none">
                <a:solidFill>
                  <a:srgbClr val="888888"/>
                </a:solidFill>
                <a:latin typeface="Questrial"/>
                <a:ea typeface="Questrial"/>
                <a:cs typeface="Questrial"/>
                <a:sym typeface="Questrial"/>
              </a:defRPr>
            </a:lvl4pPr>
            <a:lvl5pPr marL="1828800" marR="0" lvl="4" indent="0" algn="l" rtl="0">
              <a:spcBef>
                <a:spcPts val="280"/>
              </a:spcBef>
              <a:spcAft>
                <a:spcPts val="0"/>
              </a:spcAft>
              <a:buClr>
                <a:schemeClr val="accent2"/>
              </a:buClr>
              <a:buFont typeface="Noto Sans Symbols"/>
              <a:buNone/>
              <a:defRPr sz="1400" b="0" i="0" u="none" strike="noStrike" cap="none">
                <a:solidFill>
                  <a:srgbClr val="888888"/>
                </a:solidFill>
                <a:latin typeface="Questrial"/>
                <a:ea typeface="Questrial"/>
                <a:cs typeface="Questrial"/>
                <a:sym typeface="Questrial"/>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602189"/>
            <a:ext cx="8229600" cy="92180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44" name="Shape 44"/>
          <p:cNvSpPr txBox="1">
            <a:spLocks noGrp="1"/>
          </p:cNvSpPr>
          <p:nvPr>
            <p:ph type="body" idx="1"/>
          </p:nvPr>
        </p:nvSpPr>
        <p:spPr>
          <a:xfrm>
            <a:off x="457202"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Questrial"/>
                <a:ea typeface="Questrial"/>
                <a:cs typeface="Questrial"/>
                <a:sym typeface="Questrial"/>
              </a:defRPr>
            </a:lvl1pPr>
            <a:lvl2pPr marL="457200" marR="0" lvl="1" indent="0"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400" marR="0" lvl="2" indent="0"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600" marR="0" lvl="3" indent="0"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800" marR="0" lvl="4" indent="0"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2"/>
          </p:nvPr>
        </p:nvSpPr>
        <p:spPr>
          <a:xfrm>
            <a:off x="457202" y="2174875"/>
            <a:ext cx="4040187" cy="3616325"/>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1pPr>
            <a:lvl2pPr marL="742950" marR="0" lvl="1" indent="-15875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3000" marR="0" lvl="2" indent="-114300"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600200" marR="0" lvl="3" indent="-127000"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7400" marR="0" lvl="4" indent="-127000"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3"/>
          </p:nvPr>
        </p:nvSpPr>
        <p:spPr>
          <a:xfrm>
            <a:off x="4645026"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Questrial"/>
                <a:ea typeface="Questrial"/>
                <a:cs typeface="Questrial"/>
                <a:sym typeface="Questrial"/>
              </a:defRPr>
            </a:lvl1pPr>
            <a:lvl2pPr marL="457200" marR="0" lvl="1" indent="0"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400" marR="0" lvl="2" indent="0"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600" marR="0" lvl="3" indent="0"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800" marR="0" lvl="4" indent="0"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4"/>
          </p:nvPr>
        </p:nvSpPr>
        <p:spPr>
          <a:xfrm>
            <a:off x="4645026" y="2174875"/>
            <a:ext cx="4041774" cy="3616325"/>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1pPr>
            <a:lvl2pPr marL="742950" marR="0" lvl="1" indent="-15875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3000" marR="0" lvl="2" indent="-114300"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600200" marR="0" lvl="3" indent="-127000"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7400" marR="0" lvl="4" indent="-127000"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2" y="685800"/>
            <a:ext cx="3008313" cy="74929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53" name="Shape 53"/>
          <p:cNvSpPr txBox="1">
            <a:spLocks noGrp="1"/>
          </p:cNvSpPr>
          <p:nvPr>
            <p:ph type="body" idx="1"/>
          </p:nvPr>
        </p:nvSpPr>
        <p:spPr>
          <a:xfrm>
            <a:off x="3575051" y="685799"/>
            <a:ext cx="5111751" cy="510540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2"/>
          </p:nvPr>
        </p:nvSpPr>
        <p:spPr>
          <a:xfrm>
            <a:off x="457202" y="1435103"/>
            <a:ext cx="3008313" cy="4356098"/>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accent2"/>
              </a:buClr>
              <a:buFont typeface="Noto Sans Symbols"/>
              <a:buNone/>
              <a:defRPr sz="1400" b="0" i="0" u="none" strike="noStrike" cap="none">
                <a:solidFill>
                  <a:schemeClr val="dk1"/>
                </a:solidFill>
                <a:latin typeface="Questrial"/>
                <a:ea typeface="Questrial"/>
                <a:cs typeface="Questrial"/>
                <a:sym typeface="Questrial"/>
              </a:defRPr>
            </a:lvl1pPr>
            <a:lvl2pPr marL="457200" marR="0" lvl="1" indent="0"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400" marR="0" lvl="2" indent="0"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600" marR="0" lvl="3" indent="0"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800" marR="0" lvl="4" indent="0"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792288" y="4800601"/>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57" name="Shape 57"/>
          <p:cNvSpPr>
            <a:spLocks noGrp="1"/>
          </p:cNvSpPr>
          <p:nvPr>
            <p:ph type="pic" idx="2"/>
          </p:nvPr>
        </p:nvSpPr>
        <p:spPr>
          <a:xfrm>
            <a:off x="1792288" y="685799"/>
            <a:ext cx="5486399" cy="4041774"/>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accent2"/>
              </a:buClr>
              <a:buFont typeface="Noto Sans Symbols"/>
              <a:buNone/>
              <a:defRPr sz="3200" b="0" i="0" u="none" strike="noStrike" cap="none">
                <a:solidFill>
                  <a:schemeClr val="dk1"/>
                </a:solidFill>
                <a:latin typeface="Questrial"/>
                <a:ea typeface="Questrial"/>
                <a:cs typeface="Questrial"/>
                <a:sym typeface="Questrial"/>
              </a:defRPr>
            </a:lvl1pPr>
            <a:lvl2pPr marL="457200" marR="0" lvl="1" indent="0" algn="l" rtl="0">
              <a:spcBef>
                <a:spcPts val="560"/>
              </a:spcBef>
              <a:spcAft>
                <a:spcPts val="0"/>
              </a:spcAft>
              <a:buClr>
                <a:schemeClr val="accent2"/>
              </a:buClr>
              <a:buFont typeface="Noto Sans Symbols"/>
              <a:buNone/>
              <a:defRPr sz="2800" b="0" i="0" u="none" strike="noStrike" cap="none">
                <a:solidFill>
                  <a:schemeClr val="dk1"/>
                </a:solidFill>
                <a:latin typeface="Questrial"/>
                <a:ea typeface="Questrial"/>
                <a:cs typeface="Questrial"/>
                <a:sym typeface="Questrial"/>
              </a:defRPr>
            </a:lvl2pPr>
            <a:lvl3pPr marL="914400" marR="0" lvl="2" indent="0" algn="l" rtl="0">
              <a:spcBef>
                <a:spcPts val="480"/>
              </a:spcBef>
              <a:spcAft>
                <a:spcPts val="0"/>
              </a:spcAft>
              <a:buClr>
                <a:schemeClr val="accent2"/>
              </a:buClr>
              <a:buFont typeface="Noto Sans Symbols"/>
              <a:buNone/>
              <a:defRPr sz="2400" b="0" i="0" u="none" strike="noStrike" cap="none">
                <a:solidFill>
                  <a:schemeClr val="dk1"/>
                </a:solidFill>
                <a:latin typeface="Questrial"/>
                <a:ea typeface="Questrial"/>
                <a:cs typeface="Questrial"/>
                <a:sym typeface="Questrial"/>
              </a:defRPr>
            </a:lvl3pPr>
            <a:lvl4pPr marL="1371600" marR="0" lvl="3" indent="0"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4pPr>
            <a:lvl5pPr marL="1828800" marR="0" lvl="4" indent="0"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1"/>
          </p:nvPr>
        </p:nvSpPr>
        <p:spPr>
          <a:xfrm>
            <a:off x="1792288" y="5367339"/>
            <a:ext cx="5486399" cy="50006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accent2"/>
              </a:buClr>
              <a:buFont typeface="Noto Sans Symbols"/>
              <a:buNone/>
              <a:defRPr sz="1400" b="0" i="0" u="none" strike="noStrike" cap="none">
                <a:solidFill>
                  <a:schemeClr val="dk1"/>
                </a:solidFill>
                <a:latin typeface="Questrial"/>
                <a:ea typeface="Questrial"/>
                <a:cs typeface="Questrial"/>
                <a:sym typeface="Questrial"/>
              </a:defRPr>
            </a:lvl1pPr>
            <a:lvl2pPr marL="457200" marR="0" lvl="1" indent="0"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400" marR="0" lvl="2" indent="0"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600" marR="0" lvl="3" indent="0"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800" marR="0" lvl="4" indent="0"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601662"/>
            <a:ext cx="8229600" cy="1096961"/>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61" name="Shape 61"/>
          <p:cNvSpPr txBox="1">
            <a:spLocks noGrp="1"/>
          </p:cNvSpPr>
          <p:nvPr>
            <p:ph type="body" idx="1"/>
          </p:nvPr>
        </p:nvSpPr>
        <p:spPr>
          <a:xfrm rot="5400000">
            <a:off x="2552700" y="-266698"/>
            <a:ext cx="4038597"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rot="5400000">
            <a:off x="5029200" y="2209800"/>
            <a:ext cx="5257799"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64" name="Shape 64"/>
          <p:cNvSpPr txBox="1">
            <a:spLocks noGrp="1"/>
          </p:cNvSpPr>
          <p:nvPr>
            <p:ph type="body" idx="1"/>
          </p:nvPr>
        </p:nvSpPr>
        <p:spPr>
          <a:xfrm rot="5400000">
            <a:off x="838199" y="228599"/>
            <a:ext cx="5257800"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601662"/>
            <a:ext cx="8229600" cy="1096961"/>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11" name="Shape 11"/>
          <p:cNvSpPr txBox="1">
            <a:spLocks noGrp="1"/>
          </p:cNvSpPr>
          <p:nvPr>
            <p:ph type="body" idx="1"/>
          </p:nvPr>
        </p:nvSpPr>
        <p:spPr>
          <a:xfrm>
            <a:off x="457200" y="1828800"/>
            <a:ext cx="8229600" cy="4144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p:nvPr/>
        </p:nvSpPr>
        <p:spPr>
          <a:xfrm>
            <a:off x="0" y="152400"/>
            <a:ext cx="9144000" cy="36988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1" i="1" u="none" strike="noStrike" cap="none">
                <a:solidFill>
                  <a:schemeClr val="accent3"/>
                </a:solidFill>
                <a:latin typeface="Arial Narrow"/>
                <a:ea typeface="Arial Narrow"/>
                <a:cs typeface="Arial Narrow"/>
                <a:sym typeface="Arial Narrow"/>
              </a:rPr>
              <a:t>Professional Development to Practice</a:t>
            </a:r>
          </a:p>
        </p:txBody>
      </p:sp>
      <p:sp>
        <p:nvSpPr>
          <p:cNvPr id="13" name="Shape 13"/>
          <p:cNvSpPr/>
          <p:nvPr/>
        </p:nvSpPr>
        <p:spPr>
          <a:xfrm>
            <a:off x="0" y="473075"/>
            <a:ext cx="1447800" cy="139699"/>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Shape 14"/>
          <p:cNvSpPr/>
          <p:nvPr/>
        </p:nvSpPr>
        <p:spPr>
          <a:xfrm>
            <a:off x="1447800" y="473075"/>
            <a:ext cx="7696199" cy="139699"/>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5" name="Shape 15"/>
          <p:cNvPicPr preferRelativeResize="0"/>
          <p:nvPr/>
        </p:nvPicPr>
        <p:blipFill rotWithShape="1">
          <a:blip r:embed="rId11">
            <a:alphaModFix/>
          </a:blip>
          <a:srcRect t="31007" r="34380"/>
          <a:stretch/>
        </p:blipFill>
        <p:spPr>
          <a:xfrm>
            <a:off x="53975" y="6080125"/>
            <a:ext cx="2841625" cy="747713"/>
          </a:xfrm>
          <a:prstGeom prst="rect">
            <a:avLst/>
          </a:prstGeom>
          <a:noFill/>
          <a:ln>
            <a:noFill/>
          </a:ln>
        </p:spPr>
      </p:pic>
      <p:cxnSp>
        <p:nvCxnSpPr>
          <p:cNvPr id="16" name="Shape 16"/>
          <p:cNvCxnSpPr/>
          <p:nvPr/>
        </p:nvCxnSpPr>
        <p:spPr>
          <a:xfrm>
            <a:off x="0" y="6019800"/>
            <a:ext cx="9144000" cy="0"/>
          </a:xfrm>
          <a:prstGeom prst="straightConnector1">
            <a:avLst/>
          </a:prstGeom>
          <a:noFill/>
          <a:ln w="38100" cap="flat" cmpd="sng">
            <a:solidFill>
              <a:schemeClr val="dk2"/>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creativecommons.org/licenses/by-nc-nd/4.0/" TargetMode="Externa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ctrTitle"/>
          </p:nvPr>
        </p:nvSpPr>
        <p:spPr>
          <a:xfrm>
            <a:off x="685800" y="1420730"/>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lt1"/>
                </a:solidFill>
                <a:latin typeface="Questrial"/>
                <a:ea typeface="Questrial"/>
                <a:cs typeface="Questrial"/>
                <a:sym typeface="Questrial"/>
              </a:rPr>
              <a:t>Collaborative Teams</a:t>
            </a:r>
          </a:p>
        </p:txBody>
      </p:sp>
      <p:sp>
        <p:nvSpPr>
          <p:cNvPr id="71" name="Shape 71"/>
          <p:cNvSpPr txBox="1">
            <a:spLocks noGrp="1"/>
          </p:cNvSpPr>
          <p:nvPr>
            <p:ph type="subTitle" idx="1"/>
          </p:nvPr>
        </p:nvSpPr>
        <p:spPr>
          <a:xfrm>
            <a:off x="1371600" y="3217448"/>
            <a:ext cx="6400799"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2"/>
              </a:buClr>
              <a:buSzPct val="25000"/>
              <a:buFont typeface="Noto Sans Symbols"/>
              <a:buNone/>
            </a:pPr>
            <a:r>
              <a:rPr lang="en-US" sz="3200" b="0" i="0" u="none" strike="noStrike" cap="none" dirty="0">
                <a:solidFill>
                  <a:schemeClr val="lt1"/>
                </a:solidFill>
                <a:latin typeface="Questrial"/>
                <a:ea typeface="Questrial"/>
                <a:cs typeface="Questrial"/>
                <a:sym typeface="Questrial"/>
              </a:rPr>
              <a:t>Norms</a:t>
            </a:r>
          </a:p>
        </p:txBody>
      </p:sp>
      <p:pic>
        <p:nvPicPr>
          <p:cNvPr id="72" name="Shape 72"/>
          <p:cNvPicPr preferRelativeResize="0"/>
          <p:nvPr/>
        </p:nvPicPr>
        <p:blipFill rotWithShape="1">
          <a:blip r:embed="rId3">
            <a:alphaModFix/>
          </a:blip>
          <a:srcRect/>
          <a:stretch/>
        </p:blipFill>
        <p:spPr>
          <a:xfrm>
            <a:off x="8035861" y="348341"/>
            <a:ext cx="801311" cy="572507"/>
          </a:xfrm>
          <a:prstGeom prst="rect">
            <a:avLst/>
          </a:prstGeom>
          <a:noFill/>
          <a:ln>
            <a:noFill/>
          </a:ln>
        </p:spPr>
      </p:pic>
      <p:grpSp>
        <p:nvGrpSpPr>
          <p:cNvPr id="73" name="Shape 73"/>
          <p:cNvGrpSpPr/>
          <p:nvPr/>
        </p:nvGrpSpPr>
        <p:grpSpPr>
          <a:xfrm>
            <a:off x="434277" y="5715000"/>
            <a:ext cx="8275446" cy="283464"/>
            <a:chOff x="12700" y="12700"/>
            <a:chExt cx="8275446" cy="283464"/>
          </a:xfrm>
        </p:grpSpPr>
        <p:pic>
          <p:nvPicPr>
            <p:cNvPr id="74" name="Shape 74"/>
            <p:cNvPicPr preferRelativeResize="0"/>
            <p:nvPr/>
          </p:nvPicPr>
          <p:blipFill rotWithShape="1">
            <a:blip r:embed="rId4">
              <a:alphaModFix/>
            </a:blip>
            <a:srcRect/>
            <a:stretch/>
          </p:blipFill>
          <p:spPr>
            <a:xfrm>
              <a:off x="12700" y="12700"/>
              <a:ext cx="804672" cy="283464"/>
            </a:xfrm>
            <a:prstGeom prst="rect">
              <a:avLst/>
            </a:prstGeom>
            <a:noFill/>
            <a:ln>
              <a:noFill/>
            </a:ln>
          </p:spPr>
        </p:pic>
        <p:sp>
          <p:nvSpPr>
            <p:cNvPr id="75" name="Shape 75"/>
            <p:cNvSpPr txBox="1"/>
            <p:nvPr/>
          </p:nvSpPr>
          <p:spPr>
            <a:xfrm>
              <a:off x="807847" y="15933"/>
              <a:ext cx="7480299" cy="2769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lt1"/>
                  </a:solidFill>
                  <a:latin typeface="Calibri"/>
                  <a:ea typeface="Calibri"/>
                  <a:cs typeface="Calibri"/>
                  <a:sym typeface="Calibri"/>
                </a:rPr>
                <a:t>This work is licensed under a </a:t>
              </a:r>
              <a:r>
                <a:rPr lang="en-US" sz="1200" b="0" i="0" u="sng" strike="noStrike" cap="none">
                  <a:solidFill>
                    <a:schemeClr val="hlink"/>
                  </a:solidFill>
                  <a:latin typeface="Calibri"/>
                  <a:ea typeface="Calibri"/>
                  <a:cs typeface="Calibri"/>
                  <a:sym typeface="Calibri"/>
                  <a:hlinkClick r:id="rId5"/>
                </a:rPr>
                <a:t>Creative Commons Attribution-NonCommercial-NoDerivatives 4.0 International License</a:t>
              </a:r>
              <a:r>
                <a:rPr lang="en-US" sz="1200" b="0" i="0" u="none" strike="noStrike" cap="none">
                  <a:solidFill>
                    <a:schemeClr val="lt1"/>
                  </a:solidFill>
                  <a:latin typeface="Calibri"/>
                  <a:ea typeface="Calibri"/>
                  <a:cs typeface="Calibri"/>
                  <a:sym typeface="Calibri"/>
                </a:rPr>
                <a:t>.</a:t>
              </a:r>
            </a:p>
          </p:txBody>
        </p:sp>
      </p:gr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601662"/>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accent2"/>
                </a:solidFill>
                <a:latin typeface="Questrial"/>
                <a:ea typeface="Questrial"/>
                <a:cs typeface="Questrial"/>
                <a:sym typeface="Questrial"/>
              </a:rPr>
              <a:t>Objective</a:t>
            </a:r>
          </a:p>
        </p:txBody>
      </p:sp>
      <p:sp>
        <p:nvSpPr>
          <p:cNvPr id="111" name="Shape 111"/>
          <p:cNvSpPr txBox="1">
            <a:spLocks noGrp="1"/>
          </p:cNvSpPr>
          <p:nvPr>
            <p:ph type="body" idx="1"/>
          </p:nvPr>
        </p:nvSpPr>
        <p:spPr>
          <a:xfrm>
            <a:off x="457200" y="1828802"/>
            <a:ext cx="8229600" cy="3962396"/>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2"/>
              </a:buClr>
              <a:buSzPct val="25000"/>
              <a:buFont typeface="Arial"/>
              <a:buNone/>
            </a:pPr>
            <a:r>
              <a:rPr lang="en-US" sz="4000" b="0" i="0" u="none" strike="noStrike" cap="none">
                <a:solidFill>
                  <a:schemeClr val="dk1"/>
                </a:solidFill>
                <a:latin typeface="Questrial"/>
                <a:ea typeface="Questrial"/>
                <a:cs typeface="Questrial"/>
                <a:sym typeface="Questrial"/>
              </a:rPr>
              <a:t>Teams will effectively use norms to productively collaborate around student data.</a:t>
            </a:r>
          </a:p>
          <a:p>
            <a:pPr marL="0" marR="0" lvl="0" indent="0" algn="ctr" rtl="0">
              <a:spcBef>
                <a:spcPts val="800"/>
              </a:spcBef>
              <a:spcAft>
                <a:spcPts val="0"/>
              </a:spcAft>
              <a:buClr>
                <a:schemeClr val="accent2"/>
              </a:buClr>
              <a:buSzPct val="25000"/>
              <a:buFont typeface="Arial"/>
              <a:buNone/>
            </a:pPr>
            <a:endParaRPr sz="4000" b="0" i="0" u="none" strike="noStrike" cap="none">
              <a:solidFill>
                <a:schemeClr val="dk1"/>
              </a:solidFill>
              <a:latin typeface="Questrial"/>
              <a:ea typeface="Questrial"/>
              <a:cs typeface="Questrial"/>
              <a:sym typeface="Questrial"/>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601662"/>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accent2"/>
                </a:solidFill>
                <a:latin typeface="Questrial"/>
                <a:ea typeface="Questrial"/>
                <a:cs typeface="Questrial"/>
                <a:sym typeface="Questrial"/>
              </a:rPr>
              <a:t>Team Norms  </a:t>
            </a:r>
          </a:p>
        </p:txBody>
      </p:sp>
      <p:sp>
        <p:nvSpPr>
          <p:cNvPr id="118" name="Shape 118"/>
          <p:cNvSpPr txBox="1">
            <a:spLocks noGrp="1"/>
          </p:cNvSpPr>
          <p:nvPr>
            <p:ph type="body" idx="1"/>
          </p:nvPr>
        </p:nvSpPr>
        <p:spPr>
          <a:xfrm>
            <a:off x="457200" y="1828802"/>
            <a:ext cx="8229600" cy="396239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2"/>
              </a:buClr>
              <a:buSzPct val="100000"/>
              <a:buFont typeface="Noto Sans Symbols"/>
              <a:buChar char="❑"/>
            </a:pPr>
            <a:r>
              <a:rPr lang="en-US" sz="3200" b="0" i="0" u="none" strike="noStrike" cap="none">
                <a:solidFill>
                  <a:schemeClr val="dk1"/>
                </a:solidFill>
                <a:latin typeface="Questrial"/>
                <a:ea typeface="Questrial"/>
                <a:cs typeface="Questrial"/>
                <a:sym typeface="Questrial"/>
              </a:rPr>
              <a:t>Begin and end on time</a:t>
            </a:r>
          </a:p>
          <a:p>
            <a:pPr marL="342900" marR="0" lvl="0" indent="-342900" algn="l" rtl="0">
              <a:spcBef>
                <a:spcPts val="640"/>
              </a:spcBef>
              <a:spcAft>
                <a:spcPts val="0"/>
              </a:spcAft>
              <a:buClr>
                <a:schemeClr val="accent2"/>
              </a:buClr>
              <a:buSzPct val="100000"/>
              <a:buFont typeface="Noto Sans Symbols"/>
              <a:buChar char="❑"/>
            </a:pPr>
            <a:r>
              <a:rPr lang="en-US" sz="3200" b="0" i="0" u="none" strike="noStrike" cap="none">
                <a:solidFill>
                  <a:schemeClr val="dk1"/>
                </a:solidFill>
                <a:latin typeface="Questrial"/>
                <a:ea typeface="Questrial"/>
                <a:cs typeface="Questrial"/>
                <a:sym typeface="Questrial"/>
              </a:rPr>
              <a:t>Be an engaged participant</a:t>
            </a:r>
          </a:p>
          <a:p>
            <a:pPr marL="342900" marR="0" lvl="0" indent="-342900" algn="l" rtl="0">
              <a:spcBef>
                <a:spcPts val="640"/>
              </a:spcBef>
              <a:spcAft>
                <a:spcPts val="0"/>
              </a:spcAft>
              <a:buClr>
                <a:schemeClr val="accent2"/>
              </a:buClr>
              <a:buSzPct val="100000"/>
              <a:buFont typeface="Noto Sans Symbols"/>
              <a:buChar char="❑"/>
            </a:pPr>
            <a:r>
              <a:rPr lang="en-US" sz="3200" b="0" i="0" u="none" strike="noStrike" cap="none">
                <a:solidFill>
                  <a:schemeClr val="dk1"/>
                </a:solidFill>
                <a:latin typeface="Questrial"/>
                <a:ea typeface="Questrial"/>
                <a:cs typeface="Questrial"/>
                <a:sym typeface="Questrial"/>
              </a:rPr>
              <a:t>Be an active listener—open to new ideas</a:t>
            </a:r>
          </a:p>
          <a:p>
            <a:pPr marL="342900" marR="0" lvl="0" indent="-342900" algn="l" rtl="0">
              <a:spcBef>
                <a:spcPts val="640"/>
              </a:spcBef>
              <a:spcAft>
                <a:spcPts val="0"/>
              </a:spcAft>
              <a:buClr>
                <a:schemeClr val="accent2"/>
              </a:buClr>
              <a:buSzPct val="100000"/>
              <a:buFont typeface="Noto Sans Symbols"/>
              <a:buChar char="❑"/>
            </a:pPr>
            <a:r>
              <a:rPr lang="en-US" sz="3200" b="0" i="0" u="none" strike="noStrike" cap="none">
                <a:solidFill>
                  <a:schemeClr val="dk1"/>
                </a:solidFill>
                <a:latin typeface="Questrial"/>
                <a:ea typeface="Questrial"/>
                <a:cs typeface="Questrial"/>
                <a:sym typeface="Questrial"/>
              </a:rPr>
              <a:t>Use electronics respectfully</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601662"/>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accent2"/>
                </a:solidFill>
                <a:latin typeface="Questrial"/>
                <a:ea typeface="Questrial"/>
                <a:cs typeface="Questrial"/>
                <a:sym typeface="Questrial"/>
              </a:rPr>
              <a:t>Why?</a:t>
            </a:r>
          </a:p>
        </p:txBody>
      </p:sp>
      <p:sp>
        <p:nvSpPr>
          <p:cNvPr id="124" name="Shape 124"/>
          <p:cNvSpPr txBox="1">
            <a:spLocks noGrp="1"/>
          </p:cNvSpPr>
          <p:nvPr>
            <p:ph type="body" idx="1"/>
          </p:nvPr>
        </p:nvSpPr>
        <p:spPr>
          <a:xfrm>
            <a:off x="457200" y="1828802"/>
            <a:ext cx="8229600" cy="396239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2"/>
              </a:buClr>
              <a:buSzPct val="25000"/>
              <a:buFont typeface="Noto Sans Symbols"/>
              <a:buNone/>
            </a:pPr>
            <a:r>
              <a:rPr lang="en-US" sz="3200" b="0" i="0" u="none" strike="noStrike" cap="none">
                <a:solidFill>
                  <a:schemeClr val="dk1"/>
                </a:solidFill>
                <a:latin typeface="Questrial"/>
                <a:ea typeface="Questrial"/>
                <a:cs typeface="Questrial"/>
                <a:sym typeface="Questrial"/>
              </a:rPr>
              <a:t>Norms can help clarify expectations, </a:t>
            </a:r>
            <a:r>
              <a:rPr lang="en-US"/>
              <a:t>encourage</a:t>
            </a:r>
            <a:r>
              <a:rPr lang="en-US" sz="3200" b="0" i="0" u="none" strike="noStrike" cap="none">
                <a:solidFill>
                  <a:schemeClr val="dk1"/>
                </a:solidFill>
                <a:latin typeface="Questrial"/>
                <a:ea typeface="Questrial"/>
                <a:cs typeface="Questrial"/>
                <a:sym typeface="Questrial"/>
              </a:rPr>
              <a:t> open dialogue, and </a:t>
            </a:r>
            <a:r>
              <a:rPr lang="en-US"/>
              <a:t>provide</a:t>
            </a:r>
            <a:r>
              <a:rPr lang="en-US" sz="3200" b="0" i="0" u="none" strike="noStrike" cap="none">
                <a:solidFill>
                  <a:schemeClr val="dk1"/>
                </a:solidFill>
                <a:latin typeface="Questrial"/>
                <a:ea typeface="Questrial"/>
                <a:cs typeface="Questrial"/>
                <a:sym typeface="Questrial"/>
              </a:rPr>
              <a:t> a powerful tool for holding members accountable.</a:t>
            </a:r>
          </a:p>
          <a:p>
            <a:pPr marL="342900" marR="0" lvl="0" indent="-342900" algn="l" rtl="0">
              <a:spcBef>
                <a:spcPts val="640"/>
              </a:spcBef>
              <a:spcAft>
                <a:spcPts val="0"/>
              </a:spcAft>
              <a:buClr>
                <a:schemeClr val="accent2"/>
              </a:buClr>
              <a:buSzPct val="100000"/>
              <a:buFont typeface="Noto Sans Symbols"/>
              <a:buNone/>
            </a:pPr>
            <a:endParaRPr sz="3200" b="0" i="0" u="none" strike="noStrike" cap="none">
              <a:solidFill>
                <a:schemeClr val="dk1"/>
              </a:solidFill>
              <a:latin typeface="Questrial"/>
              <a:ea typeface="Questrial"/>
              <a:cs typeface="Questrial"/>
              <a:sym typeface="Questrial"/>
            </a:endParaRPr>
          </a:p>
          <a:p>
            <a:pPr marL="0" marR="0" lvl="0" indent="0" algn="r" rtl="0">
              <a:spcBef>
                <a:spcPts val="560"/>
              </a:spcBef>
              <a:spcAft>
                <a:spcPts val="0"/>
              </a:spcAft>
              <a:buClr>
                <a:schemeClr val="accent2"/>
              </a:buClr>
              <a:buSzPct val="25000"/>
              <a:buFont typeface="Noto Sans Symbols"/>
              <a:buNone/>
            </a:pPr>
            <a:endParaRPr sz="2800" b="0" i="0" u="none" strike="noStrike" cap="none">
              <a:solidFill>
                <a:schemeClr val="dk1"/>
              </a:solidFill>
              <a:latin typeface="Questrial"/>
              <a:ea typeface="Questrial"/>
              <a:cs typeface="Questrial"/>
              <a:sym typeface="Questrial"/>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601662"/>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accent2"/>
                </a:solidFill>
                <a:latin typeface="Questrial"/>
                <a:ea typeface="Questrial"/>
                <a:cs typeface="Questrial"/>
                <a:sym typeface="Questrial"/>
              </a:rPr>
              <a:t>Why Should We Create Norms? </a:t>
            </a:r>
          </a:p>
        </p:txBody>
      </p:sp>
      <p:sp>
        <p:nvSpPr>
          <p:cNvPr id="131" name="Shape 131"/>
          <p:cNvSpPr txBox="1">
            <a:spLocks noGrp="1"/>
          </p:cNvSpPr>
          <p:nvPr>
            <p:ph type="body" idx="1"/>
          </p:nvPr>
        </p:nvSpPr>
        <p:spPr>
          <a:xfrm>
            <a:off x="457200" y="1828802"/>
            <a:ext cx="8229600" cy="396239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2"/>
              </a:buClr>
              <a:buSzPct val="100000"/>
              <a:buFont typeface="Noto Sans Symbols"/>
              <a:buChar char="❑"/>
            </a:pPr>
            <a:r>
              <a:rPr lang="en-US" b="0" i="0" u="none" strike="noStrike" cap="none" dirty="0">
                <a:solidFill>
                  <a:schemeClr val="dk1"/>
                </a:solidFill>
                <a:latin typeface="Questrial"/>
                <a:ea typeface="Questrial"/>
                <a:cs typeface="Questrial"/>
                <a:sym typeface="Questrial"/>
              </a:rPr>
              <a:t>Read over the quotes on the page.</a:t>
            </a:r>
          </a:p>
          <a:p>
            <a:pPr marL="342900" marR="0" lvl="0" indent="-342900" algn="l" rtl="0">
              <a:spcBef>
                <a:spcPts val="720"/>
              </a:spcBef>
              <a:spcAft>
                <a:spcPts val="0"/>
              </a:spcAft>
              <a:buClr>
                <a:schemeClr val="accent2"/>
              </a:buClr>
              <a:buSzPct val="100000"/>
              <a:buFont typeface="Noto Sans Symbols"/>
              <a:buChar char="❑"/>
            </a:pPr>
            <a:r>
              <a:rPr lang="en-US" b="0" i="0" u="none" strike="noStrike" cap="none" dirty="0">
                <a:solidFill>
                  <a:schemeClr val="dk1"/>
                </a:solidFill>
                <a:latin typeface="Questrial"/>
                <a:ea typeface="Questrial"/>
                <a:cs typeface="Questrial"/>
                <a:sym typeface="Questrial"/>
              </a:rPr>
              <a:t>Select one that resonates with you. </a:t>
            </a:r>
          </a:p>
          <a:p>
            <a:pPr marL="342900" marR="0" lvl="0" indent="-342900" algn="l" rtl="0">
              <a:spcBef>
                <a:spcPts val="720"/>
              </a:spcBef>
              <a:spcAft>
                <a:spcPts val="0"/>
              </a:spcAft>
              <a:buClr>
                <a:schemeClr val="accent2"/>
              </a:buClr>
              <a:buSzPct val="100000"/>
              <a:buFont typeface="Noto Sans Symbols"/>
              <a:buChar char="❑"/>
            </a:pPr>
            <a:r>
              <a:rPr lang="en-US" b="0" i="0" u="none" strike="noStrike" cap="none" dirty="0">
                <a:solidFill>
                  <a:schemeClr val="dk1"/>
                </a:solidFill>
                <a:latin typeface="Questrial"/>
                <a:ea typeface="Questrial"/>
                <a:cs typeface="Questrial"/>
                <a:sym typeface="Questrial"/>
              </a:rPr>
              <a:t>Stand up, Hand up, Pair up to find a partner to discuss your choice.</a:t>
            </a:r>
          </a:p>
          <a:p>
            <a:pPr marL="342900" marR="0" lvl="0" indent="-342900" algn="l" rtl="0">
              <a:spcBef>
                <a:spcPts val="720"/>
              </a:spcBef>
              <a:spcAft>
                <a:spcPts val="0"/>
              </a:spcAft>
              <a:buClr>
                <a:schemeClr val="accent2"/>
              </a:buClr>
              <a:buSzPct val="100000"/>
              <a:buFont typeface="Noto Sans Symbols"/>
              <a:buChar char="❑"/>
            </a:pPr>
            <a:r>
              <a:rPr lang="en-US" b="0" i="0" u="none" strike="noStrike" cap="none" dirty="0">
                <a:solidFill>
                  <a:schemeClr val="dk1"/>
                </a:solidFill>
                <a:latin typeface="Questrial"/>
                <a:ea typeface="Questrial"/>
                <a:cs typeface="Questrial"/>
                <a:sym typeface="Questrial"/>
              </a:rPr>
              <a:t>Switch when directed to do so.</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57200" y="381000"/>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accent2"/>
                </a:solidFill>
                <a:latin typeface="Questrial"/>
                <a:ea typeface="Questrial"/>
                <a:cs typeface="Questrial"/>
                <a:sym typeface="Questrial"/>
              </a:rPr>
              <a:t>Norms are…</a:t>
            </a:r>
          </a:p>
        </p:txBody>
      </p:sp>
      <p:sp>
        <p:nvSpPr>
          <p:cNvPr id="145" name="Shape 145"/>
          <p:cNvSpPr txBox="1">
            <a:spLocks noGrp="1"/>
          </p:cNvSpPr>
          <p:nvPr>
            <p:ph type="body" idx="1"/>
          </p:nvPr>
        </p:nvSpPr>
        <p:spPr>
          <a:xfrm>
            <a:off x="609600" y="1219200"/>
            <a:ext cx="7924799" cy="50291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2"/>
              </a:buClr>
              <a:buSzPct val="100000"/>
              <a:buFont typeface="Noto Sans Symbols"/>
              <a:buChar char="❑"/>
            </a:pPr>
            <a:r>
              <a:rPr lang="en-US" sz="3200" b="0" i="0" u="none" strike="noStrike" cap="none">
                <a:solidFill>
                  <a:schemeClr val="dk1"/>
                </a:solidFill>
                <a:latin typeface="Questrial"/>
                <a:ea typeface="Questrial"/>
                <a:cs typeface="Questrial"/>
                <a:sym typeface="Questrial"/>
              </a:rPr>
              <a:t>simple, powerful statements about the way meetings should be run.</a:t>
            </a:r>
          </a:p>
          <a:p>
            <a:pPr marL="342900" marR="0" lvl="0" indent="-342900" algn="l" rtl="0">
              <a:spcBef>
                <a:spcPts val="640"/>
              </a:spcBef>
              <a:spcAft>
                <a:spcPts val="0"/>
              </a:spcAft>
              <a:buClr>
                <a:schemeClr val="accent2"/>
              </a:buClr>
              <a:buSzPct val="100000"/>
              <a:buFont typeface="Noto Sans Symbols"/>
              <a:buChar char="❑"/>
            </a:pPr>
            <a:r>
              <a:rPr lang="en-US" sz="3200" b="0" i="0" u="none" strike="noStrike" cap="none">
                <a:solidFill>
                  <a:schemeClr val="dk1"/>
                </a:solidFill>
                <a:latin typeface="Questrial"/>
                <a:ea typeface="Questrial"/>
                <a:cs typeface="Questrial"/>
                <a:sym typeface="Questrial"/>
              </a:rPr>
              <a:t>commitments agreed upon collectively.</a:t>
            </a:r>
          </a:p>
          <a:p>
            <a:pPr marL="342900" marR="0" lvl="0" indent="-342900" algn="l" rtl="0">
              <a:spcBef>
                <a:spcPts val="640"/>
              </a:spcBef>
              <a:spcAft>
                <a:spcPts val="0"/>
              </a:spcAft>
              <a:buClr>
                <a:schemeClr val="accent2"/>
              </a:buClr>
              <a:buSzPct val="100000"/>
              <a:buFont typeface="Noto Sans Symbols"/>
              <a:buChar char="❑"/>
            </a:pPr>
            <a:r>
              <a:rPr lang="en-US" sz="3200" b="0" i="0" u="none" strike="noStrike" cap="none">
                <a:solidFill>
                  <a:schemeClr val="dk1"/>
                </a:solidFill>
                <a:latin typeface="Questrial"/>
                <a:ea typeface="Questrial"/>
                <a:cs typeface="Questrial"/>
                <a:sym typeface="Questrial"/>
              </a:rPr>
              <a:t>consistent reminder of fundamental meeting guidelines.</a:t>
            </a:r>
          </a:p>
          <a:p>
            <a:pPr marL="342900" marR="0" lvl="0" indent="-342900" algn="l" rtl="0">
              <a:spcBef>
                <a:spcPts val="640"/>
              </a:spcBef>
              <a:spcAft>
                <a:spcPts val="0"/>
              </a:spcAft>
              <a:buClr>
                <a:schemeClr val="accent2"/>
              </a:buClr>
              <a:buSzPct val="100000"/>
              <a:buFont typeface="Noto Sans Symbols"/>
              <a:buChar char="❑"/>
            </a:pPr>
            <a:r>
              <a:rPr lang="en-US" sz="3200" b="0" i="0" u="none" strike="noStrike" cap="none">
                <a:solidFill>
                  <a:schemeClr val="dk1"/>
                </a:solidFill>
                <a:latin typeface="Questrial"/>
                <a:ea typeface="Questrial"/>
                <a:cs typeface="Questrial"/>
                <a:sym typeface="Questrial"/>
              </a:rPr>
              <a:t>focus on respecting all participants.</a:t>
            </a:r>
          </a:p>
          <a:p>
            <a:pPr marL="342900" marR="0" lvl="0" indent="-342900" algn="l" rtl="0">
              <a:spcBef>
                <a:spcPts val="640"/>
              </a:spcBef>
              <a:spcAft>
                <a:spcPts val="0"/>
              </a:spcAft>
              <a:buClr>
                <a:schemeClr val="accent2"/>
              </a:buClr>
              <a:buSzPct val="100000"/>
              <a:buFont typeface="Noto Sans Symbols"/>
              <a:buChar char="❑"/>
            </a:pPr>
            <a:r>
              <a:rPr lang="en-US" sz="3200" b="0" i="0" u="none" strike="noStrike" cap="none">
                <a:solidFill>
                  <a:schemeClr val="dk1"/>
                </a:solidFill>
                <a:latin typeface="Questrial"/>
                <a:ea typeface="Questrial"/>
                <a:cs typeface="Questrial"/>
                <a:sym typeface="Questrial"/>
              </a:rPr>
              <a:t>brief in number. (Teams should focus on a few critical norms rather than an extensive laundry list.)</a:t>
            </a:r>
          </a:p>
          <a:p>
            <a:pPr marL="342900" marR="0" lvl="0" indent="-342900" algn="l" rtl="0">
              <a:spcBef>
                <a:spcPts val="640"/>
              </a:spcBef>
              <a:spcAft>
                <a:spcPts val="0"/>
              </a:spcAft>
              <a:buClr>
                <a:schemeClr val="accent2"/>
              </a:buClr>
              <a:buSzPct val="100000"/>
              <a:buFont typeface="Noto Sans Symbols"/>
              <a:buNone/>
            </a:pPr>
            <a:endParaRPr sz="3200" b="0" i="0" u="none" strike="noStrike" cap="none">
              <a:solidFill>
                <a:schemeClr val="dk1"/>
              </a:solidFill>
              <a:latin typeface="Questrial"/>
              <a:ea typeface="Questrial"/>
              <a:cs typeface="Questrial"/>
              <a:sym typeface="Questrial"/>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57200" y="384175"/>
            <a:ext cx="8229600" cy="11398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accent2"/>
                </a:solidFill>
                <a:latin typeface="Questrial"/>
                <a:ea typeface="Questrial"/>
                <a:cs typeface="Questrial"/>
                <a:sym typeface="Questrial"/>
              </a:rPr>
              <a:t>Developing Team Norms</a:t>
            </a:r>
          </a:p>
        </p:txBody>
      </p:sp>
      <p:sp>
        <p:nvSpPr>
          <p:cNvPr id="158" name="Shape 158"/>
          <p:cNvSpPr/>
          <p:nvPr/>
        </p:nvSpPr>
        <p:spPr>
          <a:xfrm>
            <a:off x="1198590" y="2586247"/>
            <a:ext cx="977899" cy="484187"/>
          </a:xfrm>
          <a:prstGeom prst="rightArrow">
            <a:avLst>
              <a:gd name="adj1" fmla="val 50000"/>
              <a:gd name="adj2" fmla="val 50024"/>
            </a:avLst>
          </a:prstGeom>
          <a:solidFill>
            <a:schemeClr val="accent1"/>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9" name="Shape 159"/>
          <p:cNvSpPr/>
          <p:nvPr/>
        </p:nvSpPr>
        <p:spPr>
          <a:xfrm rot="16200000">
            <a:off x="3627416" y="3453256"/>
            <a:ext cx="484188" cy="977900"/>
          </a:xfrm>
          <a:prstGeom prst="downArrow">
            <a:avLst>
              <a:gd name="adj1" fmla="val 50000"/>
              <a:gd name="adj2" fmla="val 50024"/>
            </a:avLst>
          </a:prstGeom>
          <a:solidFill>
            <a:schemeClr val="accent1"/>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1" name="Shape 161"/>
          <p:cNvSpPr/>
          <p:nvPr/>
        </p:nvSpPr>
        <p:spPr>
          <a:xfrm rot="10800000">
            <a:off x="5346631" y="4734016"/>
            <a:ext cx="977899" cy="484187"/>
          </a:xfrm>
          <a:prstGeom prst="leftArrow">
            <a:avLst>
              <a:gd name="adj1" fmla="val 50000"/>
              <a:gd name="adj2" fmla="val 50024"/>
            </a:avLst>
          </a:prstGeom>
          <a:solidFill>
            <a:schemeClr val="accent1"/>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4" name="Picture 23" descr="user-icon--16121-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799" y="1910840"/>
            <a:ext cx="638364" cy="974569"/>
          </a:xfrm>
          <a:prstGeom prst="rect">
            <a:avLst/>
          </a:prstGeom>
        </p:spPr>
      </p:pic>
      <p:pic>
        <p:nvPicPr>
          <p:cNvPr id="25" name="Picture 24" descr="user-icon--16121-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6489" y="2633355"/>
            <a:ext cx="638364" cy="974569"/>
          </a:xfrm>
          <a:prstGeom prst="rect">
            <a:avLst/>
          </a:prstGeom>
        </p:spPr>
      </p:pic>
      <p:pic>
        <p:nvPicPr>
          <p:cNvPr id="26" name="Picture 25" descr="user-icon--16121-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5414" y="2977640"/>
            <a:ext cx="638364" cy="974569"/>
          </a:xfrm>
          <a:prstGeom prst="rect">
            <a:avLst/>
          </a:prstGeom>
        </p:spPr>
      </p:pic>
      <p:pic>
        <p:nvPicPr>
          <p:cNvPr id="27" name="Picture 26" descr="user-icon--16121-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692" y="3775733"/>
            <a:ext cx="638364" cy="974569"/>
          </a:xfrm>
          <a:prstGeom prst="rect">
            <a:avLst/>
          </a:prstGeom>
        </p:spPr>
      </p:pic>
      <p:pic>
        <p:nvPicPr>
          <p:cNvPr id="29" name="Picture 28" descr="user-icon--16121-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8389" y="3636785"/>
            <a:ext cx="638364" cy="974569"/>
          </a:xfrm>
          <a:prstGeom prst="rect">
            <a:avLst/>
          </a:prstGeom>
        </p:spPr>
      </p:pic>
      <p:pic>
        <p:nvPicPr>
          <p:cNvPr id="30" name="Picture 29" descr="user-icon--16121-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5328" y="4124069"/>
            <a:ext cx="638364" cy="974569"/>
          </a:xfrm>
          <a:prstGeom prst="rect">
            <a:avLst/>
          </a:prstGeom>
        </p:spPr>
      </p:pic>
      <p:pic>
        <p:nvPicPr>
          <p:cNvPr id="32" name="Picture 31" descr="user-icon--16121-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5801" y="4473030"/>
            <a:ext cx="638364" cy="974569"/>
          </a:xfrm>
          <a:prstGeom prst="rect">
            <a:avLst/>
          </a:prstGeom>
        </p:spPr>
      </p:pic>
      <p:pic>
        <p:nvPicPr>
          <p:cNvPr id="37" name="Picture 36" descr="user-icon--16121-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6619" y="4184301"/>
            <a:ext cx="638364" cy="974569"/>
          </a:xfrm>
          <a:prstGeom prst="rect">
            <a:avLst/>
          </a:prstGeom>
        </p:spPr>
      </p:pic>
      <p:pic>
        <p:nvPicPr>
          <p:cNvPr id="38" name="Picture 37" descr="user-icon--16121-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37" y="4152812"/>
            <a:ext cx="638364" cy="974569"/>
          </a:xfrm>
          <a:prstGeom prst="rect">
            <a:avLst/>
          </a:prstGeom>
        </p:spPr>
      </p:pic>
      <p:pic>
        <p:nvPicPr>
          <p:cNvPr id="39" name="Picture 38" descr="user-icon--16121-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8255" y="4190914"/>
            <a:ext cx="638364" cy="974569"/>
          </a:xfrm>
          <a:prstGeom prst="rect">
            <a:avLst/>
          </a:prstGeom>
        </p:spPr>
      </p:pic>
      <p:pic>
        <p:nvPicPr>
          <p:cNvPr id="40" name="Picture 39" descr="user-icon--16121-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8991" y="4167557"/>
            <a:ext cx="638364" cy="974569"/>
          </a:xfrm>
          <a:prstGeom prst="rect">
            <a:avLst/>
          </a:prstGeom>
        </p:spPr>
      </p:pic>
      <p:pic>
        <p:nvPicPr>
          <p:cNvPr id="28" name="Picture 27" descr="user-icon--16121-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7571" y="4152812"/>
            <a:ext cx="638364" cy="974569"/>
          </a:xfrm>
          <a:prstGeom prst="rect">
            <a:avLst/>
          </a:prstGeom>
        </p:spPr>
      </p:pic>
      <p:pic>
        <p:nvPicPr>
          <p:cNvPr id="35" name="Picture 34" descr="user-icon--16121-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8173" y="4805858"/>
            <a:ext cx="638364" cy="974569"/>
          </a:xfrm>
          <a:prstGeom prst="rect">
            <a:avLst/>
          </a:prstGeom>
        </p:spPr>
      </p:pic>
      <p:pic>
        <p:nvPicPr>
          <p:cNvPr id="36" name="Picture 35" descr="user-icon--16121-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530" y="4805858"/>
            <a:ext cx="638364" cy="974569"/>
          </a:xfrm>
          <a:prstGeom prst="rect">
            <a:avLst/>
          </a:prstGeom>
        </p:spPr>
      </p:pic>
      <p:pic>
        <p:nvPicPr>
          <p:cNvPr id="34" name="Picture 33" descr="user-icon--16121-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37" y="4805858"/>
            <a:ext cx="638364" cy="974569"/>
          </a:xfrm>
          <a:prstGeom prst="rect">
            <a:avLst/>
          </a:prstGeom>
        </p:spPr>
      </p:pic>
      <p:pic>
        <p:nvPicPr>
          <p:cNvPr id="33" name="Picture 32" descr="user-icon--16121-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1594" y="4805858"/>
            <a:ext cx="638364" cy="974569"/>
          </a:xfrm>
          <a:prstGeom prst="rect">
            <a:avLst/>
          </a:prstGeom>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601662"/>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accent2"/>
                </a:solidFill>
                <a:latin typeface="Questrial"/>
                <a:ea typeface="Questrial"/>
                <a:cs typeface="Questrial"/>
                <a:sym typeface="Questrial"/>
              </a:rPr>
              <a:t>Developing Team Norms</a:t>
            </a:r>
          </a:p>
        </p:txBody>
      </p:sp>
      <p:sp>
        <p:nvSpPr>
          <p:cNvPr id="176" name="Shape 176"/>
          <p:cNvSpPr txBox="1">
            <a:spLocks noGrp="1"/>
          </p:cNvSpPr>
          <p:nvPr>
            <p:ph type="body" idx="1"/>
          </p:nvPr>
        </p:nvSpPr>
        <p:spPr>
          <a:xfrm>
            <a:off x="457200" y="1828802"/>
            <a:ext cx="8229600" cy="396239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2"/>
              </a:buClr>
              <a:buSzPct val="100000"/>
              <a:buFont typeface="Noto Sans Symbols"/>
              <a:buChar char="❑"/>
            </a:pPr>
            <a:r>
              <a:rPr lang="en-US" sz="3200" b="0" i="0" u="none" strike="noStrike" cap="none">
                <a:solidFill>
                  <a:schemeClr val="dk1"/>
                </a:solidFill>
                <a:latin typeface="Questrial"/>
                <a:ea typeface="Questrial"/>
                <a:cs typeface="Questrial"/>
                <a:sym typeface="Questrial"/>
              </a:rPr>
              <a:t>Write 5-7 ideas about how you would like to see us work together</a:t>
            </a:r>
          </a:p>
          <a:p>
            <a:pPr marL="342900" marR="0" lvl="0" indent="-342900" algn="l" rtl="0">
              <a:spcBef>
                <a:spcPts val="640"/>
              </a:spcBef>
              <a:spcAft>
                <a:spcPts val="0"/>
              </a:spcAft>
              <a:buClr>
                <a:schemeClr val="accent2"/>
              </a:buClr>
              <a:buSzPct val="100000"/>
              <a:buFont typeface="Noto Sans Symbols"/>
              <a:buChar char="❑"/>
            </a:pPr>
            <a:r>
              <a:rPr lang="en-US" sz="3200" b="0" i="0" u="none" strike="noStrike" cap="none">
                <a:solidFill>
                  <a:schemeClr val="dk1"/>
                </a:solidFill>
                <a:latin typeface="Questrial"/>
                <a:ea typeface="Questrial"/>
                <a:cs typeface="Questrial"/>
                <a:sym typeface="Questrial"/>
              </a:rPr>
              <a:t>Pair share	</a:t>
            </a:r>
          </a:p>
          <a:p>
            <a:pPr marL="342900" marR="0" lvl="0" indent="-342900" algn="l" rtl="0">
              <a:spcBef>
                <a:spcPts val="640"/>
              </a:spcBef>
              <a:spcAft>
                <a:spcPts val="0"/>
              </a:spcAft>
              <a:buClr>
                <a:schemeClr val="accent2"/>
              </a:buClr>
              <a:buSzPct val="100000"/>
              <a:buFont typeface="Noto Sans Symbols"/>
              <a:buChar char="❑"/>
            </a:pPr>
            <a:r>
              <a:rPr lang="en-US" sz="3200" b="0" i="0" u="none" strike="noStrike" cap="none">
                <a:solidFill>
                  <a:schemeClr val="dk1"/>
                </a:solidFill>
                <a:latin typeface="Questrial"/>
                <a:ea typeface="Questrial"/>
                <a:cs typeface="Questrial"/>
                <a:sym typeface="Questrial"/>
              </a:rPr>
              <a:t>Pair Square	</a:t>
            </a:r>
          </a:p>
          <a:p>
            <a:pPr marL="342900" marR="0" lvl="0" indent="-342900" algn="l" rtl="0">
              <a:spcBef>
                <a:spcPts val="640"/>
              </a:spcBef>
              <a:spcAft>
                <a:spcPts val="0"/>
              </a:spcAft>
              <a:buClr>
                <a:schemeClr val="accent2"/>
              </a:buClr>
              <a:buSzPct val="100000"/>
              <a:buFont typeface="Noto Sans Symbols"/>
              <a:buChar char="❑"/>
            </a:pPr>
            <a:r>
              <a:rPr lang="en-US" sz="3200" b="0" i="0" u="none" strike="noStrike" cap="none">
                <a:solidFill>
                  <a:schemeClr val="dk1"/>
                </a:solidFill>
                <a:latin typeface="Questrial"/>
                <a:ea typeface="Questrial"/>
                <a:cs typeface="Questrial"/>
                <a:sym typeface="Questrial"/>
              </a:rPr>
              <a:t>Square Pair or/whole group</a:t>
            </a:r>
          </a:p>
          <a:p>
            <a:pPr marL="342900" marR="0" lvl="0" indent="-342900" algn="l" rtl="0">
              <a:spcBef>
                <a:spcPts val="640"/>
              </a:spcBef>
              <a:spcAft>
                <a:spcPts val="0"/>
              </a:spcAft>
              <a:buClr>
                <a:schemeClr val="accent2"/>
              </a:buClr>
              <a:buSzPct val="100000"/>
              <a:buFont typeface="Noto Sans Symbols"/>
              <a:buChar char="❑"/>
            </a:pPr>
            <a:r>
              <a:rPr lang="en-US" sz="3200" b="0" i="0" u="none" strike="noStrike" cap="none">
                <a:solidFill>
                  <a:schemeClr val="dk1"/>
                </a:solidFill>
                <a:latin typeface="Questrial"/>
                <a:ea typeface="Questrial"/>
                <a:cs typeface="Questrial"/>
                <a:sym typeface="Questrial"/>
              </a:rPr>
              <a:t>Collapse and select which ones are absolutely essential to keep</a:t>
            </a:r>
          </a:p>
          <a:p>
            <a:pPr marL="342900" marR="0" lvl="0" indent="-342900" algn="l" rtl="0">
              <a:spcBef>
                <a:spcPts val="640"/>
              </a:spcBef>
              <a:spcAft>
                <a:spcPts val="0"/>
              </a:spcAft>
              <a:buClr>
                <a:schemeClr val="accent2"/>
              </a:buClr>
              <a:buSzPct val="25000"/>
              <a:buFont typeface="Noto Sans Symbols"/>
              <a:buNone/>
            </a:pPr>
            <a:endParaRPr sz="3200" b="0" i="0" u="none" strike="noStrike" cap="none">
              <a:solidFill>
                <a:schemeClr val="dk1"/>
              </a:solidFill>
              <a:latin typeface="Questrial"/>
              <a:ea typeface="Questrial"/>
              <a:cs typeface="Questrial"/>
              <a:sym typeface="Questrial"/>
            </a:endParaRPr>
          </a:p>
        </p:txBody>
      </p:sp>
      <p:grpSp>
        <p:nvGrpSpPr>
          <p:cNvPr id="177" name="Shape 177"/>
          <p:cNvGrpSpPr/>
          <p:nvPr/>
        </p:nvGrpSpPr>
        <p:grpSpPr>
          <a:xfrm>
            <a:off x="7620000" y="152400"/>
            <a:ext cx="1151858" cy="914400"/>
            <a:chOff x="4867942" y="3758980"/>
            <a:chExt cx="1151858" cy="914400"/>
          </a:xfrm>
        </p:grpSpPr>
        <p:sp>
          <p:nvSpPr>
            <p:cNvPr id="178" name="Shape 178"/>
            <p:cNvSpPr/>
            <p:nvPr/>
          </p:nvSpPr>
          <p:spPr>
            <a:xfrm>
              <a:off x="4986596" y="3758980"/>
              <a:ext cx="914400" cy="914400"/>
            </a:xfrm>
            <a:prstGeom prst="rect">
              <a:avLst/>
            </a:prstGeom>
            <a:solidFill>
              <a:schemeClr val="lt1"/>
            </a:solidFill>
            <a:ln w="38100" cap="flat" cmpd="sng">
              <a:solidFill>
                <a:srgbClr val="2C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79" name="Shape 179"/>
            <p:cNvPicPr preferRelativeResize="0"/>
            <p:nvPr/>
          </p:nvPicPr>
          <p:blipFill rotWithShape="1">
            <a:blip r:embed="rId3">
              <a:alphaModFix/>
            </a:blip>
            <a:srcRect/>
            <a:stretch/>
          </p:blipFill>
          <p:spPr>
            <a:xfrm>
              <a:off x="4867942" y="3804700"/>
              <a:ext cx="1151858" cy="822960"/>
            </a:xfrm>
            <a:prstGeom prst="rect">
              <a:avLst/>
            </a:prstGeom>
            <a:noFill/>
            <a:ln>
              <a:noFill/>
            </a:ln>
          </p:spPr>
        </p:pic>
      </p:gr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601662"/>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accent2"/>
                </a:solidFill>
                <a:latin typeface="Questrial"/>
                <a:ea typeface="Questrial"/>
                <a:cs typeface="Questrial"/>
                <a:sym typeface="Questrial"/>
              </a:rPr>
              <a:t>Significance of Team Norms</a:t>
            </a:r>
          </a:p>
        </p:txBody>
      </p:sp>
      <p:sp>
        <p:nvSpPr>
          <p:cNvPr id="185" name="Shape 185"/>
          <p:cNvSpPr txBox="1">
            <a:spLocks noGrp="1"/>
          </p:cNvSpPr>
          <p:nvPr>
            <p:ph type="body" idx="1"/>
          </p:nvPr>
        </p:nvSpPr>
        <p:spPr>
          <a:xfrm>
            <a:off x="304800" y="1600200"/>
            <a:ext cx="8458200" cy="47244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2"/>
              </a:buClr>
              <a:buSzPct val="25000"/>
              <a:buFont typeface="Noto Sans Symbols"/>
              <a:buNone/>
            </a:pPr>
            <a:r>
              <a:rPr lang="en-US" sz="3200" b="0" i="0" u="none" strike="noStrike" cap="none" dirty="0">
                <a:solidFill>
                  <a:schemeClr val="dk1"/>
                </a:solidFill>
                <a:latin typeface="Questrial"/>
                <a:ea typeface="Questrial"/>
                <a:cs typeface="Questrial"/>
                <a:sym typeface="Questrial"/>
              </a:rPr>
              <a:t>When all </a:t>
            </a:r>
            <a:r>
              <a:rPr lang="en-US" dirty="0"/>
              <a:t>is</a:t>
            </a:r>
            <a:r>
              <a:rPr lang="en-US" sz="3200" b="0" i="0" u="none" strike="noStrike" cap="none" dirty="0">
                <a:solidFill>
                  <a:schemeClr val="dk1"/>
                </a:solidFill>
                <a:latin typeface="Questrial"/>
                <a:ea typeface="Questrial"/>
                <a:cs typeface="Questrial"/>
                <a:sym typeface="Questrial"/>
              </a:rPr>
              <a:t> said and done, the norms of a group help determine whether it functions as a high-performing team or becomes simply a loose collection of people working together.</a:t>
            </a:r>
          </a:p>
        </p:txBody>
      </p:sp>
      <p:sp>
        <p:nvSpPr>
          <p:cNvPr id="186" name="Shape 186"/>
          <p:cNvSpPr txBox="1"/>
          <p:nvPr/>
        </p:nvSpPr>
        <p:spPr>
          <a:xfrm>
            <a:off x="6096000" y="4114800"/>
            <a:ext cx="2593979" cy="58477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a:solidFill>
                  <a:schemeClr val="dk1"/>
                </a:solidFill>
                <a:latin typeface="Questrial"/>
                <a:ea typeface="Questrial"/>
                <a:cs typeface="Questrial"/>
                <a:sym typeface="Questrial"/>
              </a:rPr>
              <a:t>(Goleman, 1998)</a:t>
            </a: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457200" y="601662"/>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accent2"/>
                </a:solidFill>
                <a:latin typeface="Questrial"/>
                <a:ea typeface="Questrial"/>
                <a:cs typeface="Questrial"/>
                <a:sym typeface="Questrial"/>
              </a:rPr>
              <a:t>Now that we have norms…</a:t>
            </a:r>
          </a:p>
        </p:txBody>
      </p:sp>
      <p:sp>
        <p:nvSpPr>
          <p:cNvPr id="193" name="Shape 193"/>
          <p:cNvSpPr txBox="1">
            <a:spLocks noGrp="1"/>
          </p:cNvSpPr>
          <p:nvPr>
            <p:ph type="body" idx="1"/>
          </p:nvPr>
        </p:nvSpPr>
        <p:spPr>
          <a:xfrm>
            <a:off x="749375" y="1698627"/>
            <a:ext cx="8229600" cy="39624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2"/>
              </a:buClr>
              <a:buSzPct val="25000"/>
              <a:buFont typeface="Noto Sans Symbols"/>
              <a:buNone/>
            </a:pPr>
            <a:r>
              <a:rPr lang="en-US" sz="3600" b="0" i="0" u="none" strike="noStrike" cap="none" dirty="0">
                <a:solidFill>
                  <a:schemeClr val="dk1"/>
                </a:solidFill>
                <a:latin typeface="Questrial"/>
                <a:ea typeface="Questrial"/>
                <a:cs typeface="Questrial"/>
                <a:sym typeface="Questrial"/>
              </a:rPr>
              <a:t>Evidence</a:t>
            </a:r>
          </a:p>
          <a:p>
            <a:pPr lvl="1" indent="-342900">
              <a:spcBef>
                <a:spcPts val="720"/>
              </a:spcBef>
              <a:buClr>
                <a:schemeClr val="accent2"/>
              </a:buClr>
            </a:pPr>
            <a:r>
              <a:rPr lang="en-US" b="0" i="0" u="none" strike="noStrike" cap="none" dirty="0">
                <a:solidFill>
                  <a:schemeClr val="dk1"/>
                </a:solidFill>
                <a:latin typeface="Questrial"/>
                <a:ea typeface="Questrial"/>
                <a:cs typeface="Questrial"/>
                <a:sym typeface="Questrial"/>
              </a:rPr>
              <a:t>Copy of norms</a:t>
            </a:r>
          </a:p>
          <a:p>
            <a:pPr lvl="1" indent="-342900">
              <a:spcBef>
                <a:spcPts val="720"/>
              </a:spcBef>
              <a:buClr>
                <a:schemeClr val="accent2"/>
              </a:buClr>
            </a:pPr>
            <a:r>
              <a:rPr lang="en-US" b="0" i="0" u="none" strike="noStrike" cap="none" dirty="0">
                <a:solidFill>
                  <a:schemeClr val="dk1"/>
                </a:solidFill>
                <a:latin typeface="Questrial"/>
                <a:ea typeface="Questrial"/>
                <a:cs typeface="Questrial"/>
                <a:sym typeface="Questrial"/>
              </a:rPr>
              <a:t>Agenda with norms listed</a:t>
            </a:r>
          </a:p>
          <a:p>
            <a:pPr lvl="1" indent="-342900">
              <a:spcBef>
                <a:spcPts val="720"/>
              </a:spcBef>
              <a:buClr>
                <a:schemeClr val="accent2"/>
              </a:buClr>
            </a:pPr>
            <a:r>
              <a:rPr lang="en-US" b="0" i="0" u="none" strike="noStrike" cap="none" dirty="0">
                <a:solidFill>
                  <a:schemeClr val="dk1"/>
                </a:solidFill>
                <a:latin typeface="Questrial"/>
                <a:ea typeface="Questrial"/>
                <a:cs typeface="Questrial"/>
                <a:sym typeface="Questrial"/>
              </a:rPr>
              <a:t>Norms posted in the room, building, etc.</a:t>
            </a:r>
          </a:p>
          <a:p>
            <a:pPr lvl="1" indent="-342900">
              <a:spcBef>
                <a:spcPts val="720"/>
              </a:spcBef>
              <a:buClr>
                <a:schemeClr val="accent2"/>
              </a:buClr>
            </a:pPr>
            <a:r>
              <a:rPr lang="en-US" b="0" i="0" u="none" strike="noStrike" cap="none" dirty="0">
                <a:solidFill>
                  <a:schemeClr val="dk1"/>
                </a:solidFill>
                <a:latin typeface="Questrial"/>
                <a:ea typeface="Questrial"/>
                <a:cs typeface="Questrial"/>
                <a:sym typeface="Questrial"/>
              </a:rPr>
              <a:t>Norms mentioned in the minutes</a:t>
            </a:r>
          </a:p>
          <a:p>
            <a:pPr lvl="1" indent="-342900">
              <a:spcBef>
                <a:spcPts val="720"/>
              </a:spcBef>
              <a:buClr>
                <a:schemeClr val="accent2"/>
              </a:buClr>
            </a:pPr>
            <a:r>
              <a:rPr lang="en-US" b="0" i="0" u="none" strike="noStrike" cap="none" dirty="0">
                <a:solidFill>
                  <a:schemeClr val="dk1"/>
                </a:solidFill>
                <a:latin typeface="Questrial"/>
                <a:ea typeface="Questrial"/>
                <a:cs typeface="Questrial"/>
                <a:sym typeface="Questrial"/>
              </a:rPr>
              <a:t>Verbal reference in meetings</a:t>
            </a:r>
          </a:p>
          <a:p>
            <a:pPr marL="342900" marR="0" lvl="0" indent="-342900" algn="l" rtl="0">
              <a:spcBef>
                <a:spcPts val="720"/>
              </a:spcBef>
              <a:spcAft>
                <a:spcPts val="0"/>
              </a:spcAft>
              <a:buClr>
                <a:schemeClr val="accent2"/>
              </a:buClr>
              <a:buSzPct val="100000"/>
              <a:buFont typeface="Noto Sans Symbols"/>
              <a:buNone/>
            </a:pPr>
            <a:endParaRPr sz="3600" b="0" i="0" u="none" strike="noStrike" cap="none" dirty="0">
              <a:solidFill>
                <a:schemeClr val="dk1"/>
              </a:solidFill>
              <a:latin typeface="Questrial"/>
              <a:ea typeface="Questrial"/>
              <a:cs typeface="Questrial"/>
              <a:sym typeface="Questrial"/>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Shape 39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Practice Profile</a:t>
            </a: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7853" y="1462883"/>
            <a:ext cx="7068294" cy="4558537"/>
          </a:xfrm>
          <a:prstGeom prst="rect">
            <a:avLst/>
          </a:prstGeom>
        </p:spPr>
      </p:pic>
    </p:spTree>
    <p:extLst>
      <p:ext uri="{BB962C8B-B14F-4D97-AF65-F5344CB8AC3E}">
        <p14:creationId xmlns:p14="http://schemas.microsoft.com/office/powerpoint/2010/main" val="20927473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2" descr="C:\Users\dayad\Desktop\moedusail graphics\icons not buttons\collab data tea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9792" y="221568"/>
            <a:ext cx="895891" cy="64008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345830" y="1754182"/>
            <a:ext cx="8534400" cy="3908762"/>
          </a:xfrm>
          <a:prstGeom prst="rect">
            <a:avLst/>
          </a:prstGeom>
          <a:noFill/>
        </p:spPr>
        <p:txBody>
          <a:bodyPr wrap="square" rtlCol="0">
            <a:spAutoFit/>
          </a:bodyPr>
          <a:lstStyle/>
          <a:p>
            <a:pPr algn="ctr"/>
            <a:r>
              <a:rPr lang="en-US" sz="24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Special thanks to all contributors to the development and revision of this module.</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original collection of learning packages was roll-out for use by Regional Professional Development Center (RPDC) Consultants in July 2013 after being developed by a team of content experts. The collection of learning packages was developed through efforts funded by the Missouri State Personnel Development Grant (SPDG). The following individual/groups are thanked immensely for their hard work in developing this package:</a:t>
            </a:r>
          </a:p>
          <a:p>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Content Development Support </a:t>
            </a:r>
          </a:p>
          <a:p>
            <a:pPr>
              <a:spcBef>
                <a:spcPts val="0"/>
              </a:spcBef>
              <a:buFont typeface="Wingdings" charset="2"/>
              <a:buChar char="§"/>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Ronda Jenson, Carla Williams, Stefanie Lindsay, Jodi Arnold and Arden Day, UMKC </a:t>
            </a:r>
          </a:p>
          <a:p>
            <a:pPr>
              <a:spcBef>
                <a:spcPts val="0"/>
              </a:spcBef>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Institute for Human Development</a:t>
            </a:r>
          </a:p>
          <a:p>
            <a:pPr>
              <a:spcBef>
                <a:spcPts val="0"/>
              </a:spcBef>
              <a:spcAft>
                <a:spcPts val="0"/>
              </a:spcAft>
              <a:buFont typeface="Wingdings" charset="2"/>
              <a:buChar char="§"/>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SPDG Management Team</a:t>
            </a:r>
          </a:p>
          <a:p>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bg1"/>
              </a:solidFill>
            </a:endParaRPr>
          </a:p>
        </p:txBody>
      </p:sp>
      <p:sp>
        <p:nvSpPr>
          <p:cNvPr id="8" name="TextBox 7"/>
          <p:cNvSpPr txBox="1"/>
          <p:nvPr/>
        </p:nvSpPr>
        <p:spPr>
          <a:xfrm>
            <a:off x="1374530" y="861648"/>
            <a:ext cx="6477000" cy="769441"/>
          </a:xfrm>
          <a:prstGeom prst="rect">
            <a:avLst/>
          </a:prstGeom>
          <a:noFill/>
        </p:spPr>
        <p:txBody>
          <a:bodyPr wrap="square" rtlCol="0">
            <a:spAutoFit/>
          </a:bodyPr>
          <a:lstStyle/>
          <a:p>
            <a:pPr algn="ctr"/>
            <a:r>
              <a:rPr lang="en-US" sz="4400" dirty="0">
                <a:solidFill>
                  <a:srgbClr val="FFFFFF"/>
                </a:solidFill>
              </a:rPr>
              <a:t>Acknowledgements</a:t>
            </a:r>
            <a:endParaRPr lang="en-US" sz="4400" dirty="0"/>
          </a:p>
        </p:txBody>
      </p:sp>
    </p:spTree>
    <p:extLst>
      <p:ext uri="{BB962C8B-B14F-4D97-AF65-F5344CB8AC3E}">
        <p14:creationId xmlns:p14="http://schemas.microsoft.com/office/powerpoint/2010/main" val="2887056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601662"/>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accent2"/>
                </a:solidFill>
                <a:latin typeface="Questrial"/>
                <a:ea typeface="Questrial"/>
                <a:cs typeface="Questrial"/>
                <a:sym typeface="Questrial"/>
              </a:rPr>
              <a:t>Implementation Fidelity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943" y="1698623"/>
            <a:ext cx="6654113" cy="3965893"/>
          </a:xfrm>
          <a:prstGeom prst="rect">
            <a:avLst/>
          </a:prstGeom>
        </p:spPr>
      </p:pic>
    </p:spTree>
    <p:extLst>
      <p:ext uri="{BB962C8B-B14F-4D97-AF65-F5344CB8AC3E}">
        <p14:creationId xmlns:p14="http://schemas.microsoft.com/office/powerpoint/2010/main" val="1543008629"/>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dk2"/>
                </a:solidFill>
                <a:latin typeface="Questrial"/>
                <a:ea typeface="Questrial"/>
                <a:cs typeface="Questrial"/>
                <a:sym typeface="Questrial"/>
              </a:rPr>
              <a:t>Next Steps:  Action=Results</a:t>
            </a:r>
          </a:p>
        </p:txBody>
      </p:sp>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7528" y="1477531"/>
            <a:ext cx="6987689" cy="4557510"/>
          </a:xfrm>
          <a:prstGeom prst="rect">
            <a:avLst/>
          </a:prstGeom>
        </p:spPr>
      </p:pic>
      <p:sp>
        <p:nvSpPr>
          <p:cNvPr id="404" name="Shape 404"/>
          <p:cNvSpPr txBox="1"/>
          <p:nvPr/>
        </p:nvSpPr>
        <p:spPr>
          <a:xfrm>
            <a:off x="148107" y="4522631"/>
            <a:ext cx="8847786" cy="584774"/>
          </a:xfrm>
          <a:prstGeom prst="rect">
            <a:avLst/>
          </a:prstGeom>
          <a:solidFill>
            <a:srgbClr val="DAE5F1"/>
          </a:solidFill>
          <a:ln>
            <a:noFill/>
          </a:ln>
        </p:spPr>
        <p:txBody>
          <a:bodyPr lIns="91425" tIns="45700" rIns="91425" bIns="45700" anchor="t" anchorCtr="0">
            <a:noAutofit/>
          </a:bodyPr>
          <a:lstStyle/>
          <a:p>
            <a:pPr marL="0" marR="0" lvl="0" indent="0" algn="l" rtl="0">
              <a:spcBef>
                <a:spcPts val="0"/>
              </a:spcBef>
              <a:buSzPct val="25000"/>
              <a:buNone/>
            </a:pPr>
            <a:r>
              <a:rPr lang="en-US" sz="3200" dirty="0">
                <a:solidFill>
                  <a:schemeClr val="dk1"/>
                </a:solidFill>
                <a:latin typeface="Questrial"/>
                <a:ea typeface="Questrial"/>
                <a:cs typeface="Questrial"/>
                <a:sym typeface="Questrial"/>
              </a:rPr>
              <a:t>What steps will you take to begin implementing?</a:t>
            </a:r>
          </a:p>
        </p:txBody>
      </p:sp>
    </p:spTree>
    <p:extLst>
      <p:ext uri="{BB962C8B-B14F-4D97-AF65-F5344CB8AC3E}">
        <p14:creationId xmlns:p14="http://schemas.microsoft.com/office/powerpoint/2010/main" val="770285288"/>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xfrm>
            <a:off x="457200" y="3962400"/>
            <a:ext cx="8229600" cy="1828800"/>
          </a:xfrm>
        </p:spPr>
        <p:txBody>
          <a:bodyPr/>
          <a:lstStyle/>
          <a:p>
            <a:pPr marL="0" indent="0">
              <a:buNone/>
            </a:pPr>
            <a:r>
              <a:rPr lang="en-US" dirty="0"/>
              <a:t>Please contact me to schedule follow-up coaching and/or additional professional development.</a:t>
            </a:r>
          </a:p>
        </p:txBody>
      </p:sp>
    </p:spTree>
    <p:extLst>
      <p:ext uri="{BB962C8B-B14F-4D97-AF65-F5344CB8AC3E}">
        <p14:creationId xmlns:p14="http://schemas.microsoft.com/office/powerpoint/2010/main" val="444414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2" descr="C:\Users\dayad\Desktop\moedusail graphics\icons not buttons\collab data tea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8414" y="277837"/>
            <a:ext cx="895891" cy="64008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7"/>
          <p:cNvSpPr/>
          <p:nvPr/>
        </p:nvSpPr>
        <p:spPr>
          <a:xfrm>
            <a:off x="381000" y="1359877"/>
            <a:ext cx="3733800" cy="5201424"/>
          </a:xfrm>
          <a:prstGeom prst="rect">
            <a:avLst/>
          </a:prstGeom>
        </p:spPr>
        <p:txBody>
          <a:bodyPr wrap="square">
            <a:spAutoFit/>
          </a:bodyPr>
          <a:lstStyle/>
          <a:p>
            <a:r>
              <a:rPr lang="en-US" sz="18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Initial Content Development Team, 2013</a:t>
            </a:r>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p>
          <a:p>
            <a:endPar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Michelle Smith, Team Leader, MO PLC</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Betty Ennis, DESE		</a:t>
            </a:r>
          </a:p>
          <a:p>
            <a:r>
              <a:rPr lang="en-US" sz="18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Tiffiney</a:t>
            </a:r>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Smith, SE RPDC</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Marlow Barton, </a:t>
            </a:r>
            <a:r>
              <a:rPr lang="en-US" sz="18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StL</a:t>
            </a:r>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RPDC	</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Mary Gage, C RPDC		</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Sheila Thurman, NE RPDC</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Rebecca Baldwin, NW RPDC	</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Bertha Richardson, </a:t>
            </a:r>
            <a:r>
              <a:rPr lang="en-US" sz="18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StL</a:t>
            </a:r>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RPDC	</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Karen </a:t>
            </a:r>
            <a:r>
              <a:rPr lang="en-US" sz="18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Wigger</a:t>
            </a:r>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NW RPDC</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Mary Ann Burns, DESE	</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Tom Robb, KC RPDC	</a:t>
            </a:r>
          </a:p>
          <a:p>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alibri" panose="020F0502020204030204" pitchFamily="34" charset="0"/>
                <a:ea typeface="Calibri" panose="020F0502020204030204" pitchFamily="34" charset="0"/>
                <a:cs typeface="Times New Roman" panose="02020603050405020304" pitchFamily="18" charset="0"/>
              </a:rPr>
              <a:t>						</a:t>
            </a:r>
          </a:p>
          <a:p>
            <a:endParaRPr lang="en-US" sz="1600" dirty="0"/>
          </a:p>
          <a:p>
            <a:endParaRPr lang="en-US" sz="1600" dirty="0">
              <a:solidFill>
                <a:schemeClr val="bg1"/>
              </a:solidFill>
            </a:endParaRPr>
          </a:p>
        </p:txBody>
      </p:sp>
      <p:sp>
        <p:nvSpPr>
          <p:cNvPr id="9" name="Rectangle 8"/>
          <p:cNvSpPr/>
          <p:nvPr/>
        </p:nvSpPr>
        <p:spPr>
          <a:xfrm>
            <a:off x="4876800" y="1359877"/>
            <a:ext cx="4572000" cy="4216539"/>
          </a:xfrm>
          <a:prstGeom prst="rect">
            <a:avLst/>
          </a:prstGeom>
        </p:spPr>
        <p:txBody>
          <a:bodyPr>
            <a:spAutoFit/>
          </a:bodyPr>
          <a:lstStyle/>
          <a:p>
            <a:r>
              <a:rPr lang="en-US" sz="18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2016 Revision Team</a:t>
            </a:r>
            <a:endPar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Mary Dell Black, Facilitator, SC SIS</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Jamie </a:t>
            </a:r>
            <a:r>
              <a:rPr lang="en-US" sz="18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Mehring</a:t>
            </a:r>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Ed Plus/</a:t>
            </a:r>
            <a:r>
              <a:rPr lang="en-US" sz="18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StL</a:t>
            </a:r>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RPDC</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Sheila Thurman, NE RPDC</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Marisa Bowen, SE SIS		</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Tiffani </a:t>
            </a:r>
            <a:r>
              <a:rPr lang="en-US" sz="18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Muessig</a:t>
            </a:r>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DESE		</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Judy Wartick, KC SIS</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Jeanie Carey, SC RPDC		</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Connie </a:t>
            </a:r>
            <a:r>
              <a:rPr lang="en-US" sz="18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Schweiss</a:t>
            </a:r>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SC RPDC		</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Pam Williams, DESE</a:t>
            </a:r>
          </a:p>
          <a:p>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Joy Fairley, KC RPDC	</a:t>
            </a:r>
          </a:p>
          <a:p>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0" name="Rectangle 9"/>
          <p:cNvSpPr/>
          <p:nvPr/>
        </p:nvSpPr>
        <p:spPr>
          <a:xfrm>
            <a:off x="2895600" y="597877"/>
            <a:ext cx="3200400" cy="584776"/>
          </a:xfrm>
          <a:prstGeom prst="rect">
            <a:avLst/>
          </a:prstGeom>
        </p:spPr>
        <p:txBody>
          <a:bodyPr wrap="square">
            <a:spAutoFit/>
          </a:bodyPr>
          <a:lstStyle/>
          <a:p>
            <a:r>
              <a:rPr lang="en-US" sz="3200" dirty="0">
                <a:solidFill>
                  <a:srgbClr val="FFFFFF"/>
                </a:solidFill>
              </a:rPr>
              <a:t>Team Members</a:t>
            </a:r>
          </a:p>
        </p:txBody>
      </p:sp>
    </p:spTree>
    <p:extLst>
      <p:ext uri="{BB962C8B-B14F-4D97-AF65-F5344CB8AC3E}">
        <p14:creationId xmlns:p14="http://schemas.microsoft.com/office/powerpoint/2010/main" val="349706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1"/>
            <a:ext cx="8229600" cy="1905000"/>
          </a:xfrm>
        </p:spPr>
        <p:txBody>
          <a:bodyPr/>
          <a:lstStyle/>
          <a:p>
            <a:r>
              <a:rPr lang="en-US" u="sng" dirty="0"/>
              <a:t>Hidden Slide</a:t>
            </a:r>
          </a:p>
        </p:txBody>
      </p:sp>
      <p:sp>
        <p:nvSpPr>
          <p:cNvPr id="3" name="Content Placeholder 2"/>
          <p:cNvSpPr>
            <a:spLocks noGrp="1"/>
          </p:cNvSpPr>
          <p:nvPr>
            <p:ph idx="1"/>
          </p:nvPr>
        </p:nvSpPr>
        <p:spPr>
          <a:xfrm>
            <a:off x="533400" y="3581400"/>
            <a:ext cx="8229600" cy="2285997"/>
          </a:xfrm>
        </p:spPr>
        <p:txBody>
          <a:bodyPr/>
          <a:lstStyle/>
          <a:p>
            <a:r>
              <a:rPr lang="en-US" dirty="0"/>
              <a:t>Presenter notes information</a:t>
            </a:r>
          </a:p>
          <a:p>
            <a:r>
              <a:rPr lang="en-US" dirty="0"/>
              <a:t>Tools and documents</a:t>
            </a:r>
          </a:p>
          <a:p>
            <a:r>
              <a:rPr lang="en-US" dirty="0"/>
              <a:t>Helpful suggestions</a:t>
            </a:r>
          </a:p>
        </p:txBody>
      </p:sp>
    </p:spTree>
    <p:extLst>
      <p:ext uri="{BB962C8B-B14F-4D97-AF65-F5344CB8AC3E}">
        <p14:creationId xmlns:p14="http://schemas.microsoft.com/office/powerpoint/2010/main" val="341189555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309" y="489397"/>
            <a:ext cx="5540407" cy="5705341"/>
          </a:xfrm>
          <a:prstGeom prst="rect">
            <a:avLst/>
          </a:prstGeom>
        </p:spPr>
      </p:pic>
      <p:sp>
        <p:nvSpPr>
          <p:cNvPr id="4" name="Shape 494"/>
          <p:cNvSpPr/>
          <p:nvPr/>
        </p:nvSpPr>
        <p:spPr>
          <a:xfrm rot="21118878">
            <a:off x="2761446" y="5177307"/>
            <a:ext cx="2438400" cy="463640"/>
          </a:xfrm>
          <a:prstGeom prst="ellipse">
            <a:avLst/>
          </a:prstGeom>
          <a:noFill/>
          <a:ln w="76200" cap="flat" cmpd="sng">
            <a:solidFill>
              <a:srgbClr val="98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47749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ppt_w</p:attrName>
                                        </p:attrNameLst>
                                      </p:cBhvr>
                                      <p:tavLst>
                                        <p:tav tm="0">
                                          <p:val>
                                            <p:strVal val="0"/>
                                          </p:val>
                                        </p:tav>
                                        <p:tav tm="100000">
                                          <p:val>
                                            <p:strVal val="#ppt_w"/>
                                          </p:val>
                                        </p:tav>
                                      </p:tavLst>
                                    </p:anim>
                                    <p:anim calcmode="lin" valueType="num">
                                      <p:cBhvr additive="base">
                                        <p:cTn id="8" dur="1000"/>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8199" y="1786892"/>
            <a:ext cx="9231165" cy="4438302"/>
          </a:xfrm>
          <a:prstGeom prst="rect">
            <a:avLst/>
          </a:prstGeom>
        </p:spPr>
      </p:pic>
      <p:sp>
        <p:nvSpPr>
          <p:cNvPr id="3" name="Title 1"/>
          <p:cNvSpPr txBox="1">
            <a:spLocks/>
          </p:cNvSpPr>
          <p:nvPr/>
        </p:nvSpPr>
        <p:spPr>
          <a:xfrm>
            <a:off x="457200" y="601663"/>
            <a:ext cx="8229600" cy="1096962"/>
          </a:xfrm>
          <a:prstGeom prst="rect">
            <a:avLst/>
          </a:prstGeom>
        </p:spPr>
        <p:txBody>
          <a:bodyPr/>
          <a:lstStyle>
            <a:lvl1pPr algn="ctr" rtl="0" eaLnBrk="1" fontAlgn="base" hangingPunct="1">
              <a:spcBef>
                <a:spcPct val="0"/>
              </a:spcBef>
              <a:spcAft>
                <a:spcPct val="0"/>
              </a:spcAft>
              <a:defRPr sz="4400" kern="1200">
                <a:solidFill>
                  <a:schemeClr val="accent2"/>
                </a:solidFill>
                <a:latin typeface="Tw Cen MT" pitchFamily="34" charset="0"/>
                <a:ea typeface="+mj-ea"/>
                <a:cs typeface="+mj-cs"/>
              </a:defRPr>
            </a:lvl1pPr>
            <a:lvl2pPr algn="ctr" rtl="0" eaLnBrk="1" fontAlgn="base" hangingPunct="1">
              <a:spcBef>
                <a:spcPct val="0"/>
              </a:spcBef>
              <a:spcAft>
                <a:spcPct val="0"/>
              </a:spcAft>
              <a:defRPr sz="4400">
                <a:solidFill>
                  <a:schemeClr val="tx2"/>
                </a:solidFill>
                <a:latin typeface="Tw Cen MT" pitchFamily="34" charset="0"/>
              </a:defRPr>
            </a:lvl2pPr>
            <a:lvl3pPr algn="ctr" rtl="0" eaLnBrk="1" fontAlgn="base" hangingPunct="1">
              <a:spcBef>
                <a:spcPct val="0"/>
              </a:spcBef>
              <a:spcAft>
                <a:spcPct val="0"/>
              </a:spcAft>
              <a:defRPr sz="4400">
                <a:solidFill>
                  <a:schemeClr val="tx2"/>
                </a:solidFill>
                <a:latin typeface="Tw Cen MT" pitchFamily="34" charset="0"/>
              </a:defRPr>
            </a:lvl3pPr>
            <a:lvl4pPr algn="ctr" rtl="0" eaLnBrk="1" fontAlgn="base" hangingPunct="1">
              <a:spcBef>
                <a:spcPct val="0"/>
              </a:spcBef>
              <a:spcAft>
                <a:spcPct val="0"/>
              </a:spcAft>
              <a:defRPr sz="4400">
                <a:solidFill>
                  <a:schemeClr val="tx2"/>
                </a:solidFill>
                <a:latin typeface="Tw Cen MT" pitchFamily="34" charset="0"/>
              </a:defRPr>
            </a:lvl4pPr>
            <a:lvl5pPr algn="ctr" rtl="0" eaLnBrk="1" fontAlgn="base" hangingPunct="1">
              <a:spcBef>
                <a:spcPct val="0"/>
              </a:spcBef>
              <a:spcAft>
                <a:spcPct val="0"/>
              </a:spcAft>
              <a:defRPr sz="4400">
                <a:solidFill>
                  <a:schemeClr val="tx2"/>
                </a:solidFill>
                <a:latin typeface="Tw Cen MT" pitchFamily="34" charset="0"/>
              </a:defRPr>
            </a:lvl5pPr>
            <a:lvl6pPr marL="457200" algn="ctr" rtl="0" eaLnBrk="1" fontAlgn="base" hangingPunct="1">
              <a:spcBef>
                <a:spcPct val="0"/>
              </a:spcBef>
              <a:spcAft>
                <a:spcPct val="0"/>
              </a:spcAft>
              <a:defRPr sz="4400">
                <a:solidFill>
                  <a:schemeClr val="tx2"/>
                </a:solidFill>
                <a:latin typeface="Tw Cen MT" pitchFamily="34" charset="0"/>
              </a:defRPr>
            </a:lvl6pPr>
            <a:lvl7pPr marL="914400" algn="ctr" rtl="0" eaLnBrk="1" fontAlgn="base" hangingPunct="1">
              <a:spcBef>
                <a:spcPct val="0"/>
              </a:spcBef>
              <a:spcAft>
                <a:spcPct val="0"/>
              </a:spcAft>
              <a:defRPr sz="4400">
                <a:solidFill>
                  <a:schemeClr val="tx2"/>
                </a:solidFill>
                <a:latin typeface="Tw Cen MT" pitchFamily="34" charset="0"/>
              </a:defRPr>
            </a:lvl7pPr>
            <a:lvl8pPr marL="1371600" algn="ctr" rtl="0" eaLnBrk="1" fontAlgn="base" hangingPunct="1">
              <a:spcBef>
                <a:spcPct val="0"/>
              </a:spcBef>
              <a:spcAft>
                <a:spcPct val="0"/>
              </a:spcAft>
              <a:defRPr sz="4400">
                <a:solidFill>
                  <a:schemeClr val="tx2"/>
                </a:solidFill>
                <a:latin typeface="Tw Cen MT" pitchFamily="34" charset="0"/>
              </a:defRPr>
            </a:lvl8pPr>
            <a:lvl9pPr marL="1828800" algn="ctr" rtl="0" eaLnBrk="1" fontAlgn="base" hangingPunct="1">
              <a:spcBef>
                <a:spcPct val="0"/>
              </a:spcBef>
              <a:spcAft>
                <a:spcPct val="0"/>
              </a:spcAft>
              <a:defRPr sz="4400">
                <a:solidFill>
                  <a:schemeClr val="tx2"/>
                </a:solidFill>
                <a:latin typeface="Tw Cen MT" pitchFamily="34" charset="0"/>
              </a:defRPr>
            </a:lvl9pPr>
          </a:lstStyle>
          <a:p>
            <a:r>
              <a:rPr lang="en-US" dirty="0"/>
              <a:t>Collaborative Work Foundations</a:t>
            </a:r>
          </a:p>
        </p:txBody>
      </p:sp>
      <p:sp>
        <p:nvSpPr>
          <p:cNvPr id="4" name="Rectangle 3"/>
          <p:cNvSpPr/>
          <p:nvPr/>
        </p:nvSpPr>
        <p:spPr>
          <a:xfrm rot="20807760">
            <a:off x="707450" y="2055713"/>
            <a:ext cx="2588458" cy="1692771"/>
          </a:xfrm>
          <a:prstGeom prst="rect">
            <a:avLst/>
          </a:prstGeom>
        </p:spPr>
        <p:txBody>
          <a:bodyPr wrap="square">
            <a:spAutoFit/>
          </a:bodyPr>
          <a:lstStyle/>
          <a:p>
            <a:pPr algn="ctr"/>
            <a:r>
              <a:rPr lang="en-US" sz="2400" b="1" u="sng" dirty="0"/>
              <a:t>3 Key Areas</a:t>
            </a:r>
          </a:p>
          <a:p>
            <a:pPr marL="342900" indent="-342900">
              <a:buFont typeface="+mj-lt"/>
              <a:buAutoNum type="arabicPeriod"/>
            </a:pPr>
            <a:r>
              <a:rPr lang="en-US" sz="1600" dirty="0"/>
              <a:t>Collaborative Teams</a:t>
            </a:r>
          </a:p>
          <a:p>
            <a:pPr marL="342900" indent="-342900">
              <a:buFont typeface="+mj-lt"/>
              <a:buAutoNum type="arabicPeriod"/>
            </a:pPr>
            <a:r>
              <a:rPr lang="en-US" sz="1600" dirty="0"/>
              <a:t>Common Formative Assessment</a:t>
            </a:r>
          </a:p>
          <a:p>
            <a:pPr marL="342900" indent="-342900">
              <a:buFont typeface="+mj-lt"/>
              <a:buAutoNum type="arabicPeriod"/>
            </a:pPr>
            <a:r>
              <a:rPr lang="en-US" sz="1600" dirty="0"/>
              <a:t>Data-Based Decision Making</a:t>
            </a:r>
          </a:p>
        </p:txBody>
      </p:sp>
      <p:sp>
        <p:nvSpPr>
          <p:cNvPr id="5" name="Rectangle 4"/>
          <p:cNvSpPr/>
          <p:nvPr/>
        </p:nvSpPr>
        <p:spPr>
          <a:xfrm rot="20872086">
            <a:off x="1361992" y="3998607"/>
            <a:ext cx="2861671" cy="830997"/>
          </a:xfrm>
          <a:prstGeom prst="rect">
            <a:avLst/>
          </a:prstGeom>
        </p:spPr>
        <p:txBody>
          <a:bodyPr wrap="square">
            <a:spAutoFit/>
          </a:bodyPr>
          <a:lstStyle/>
          <a:p>
            <a:r>
              <a:rPr lang="en-US" sz="1600" b="1" dirty="0"/>
              <a:t>CT</a:t>
            </a:r>
            <a:r>
              <a:rPr lang="en-US" sz="1600" dirty="0"/>
              <a:t> – utilize </a:t>
            </a:r>
            <a:r>
              <a:rPr lang="en-US" sz="1600" b="1" dirty="0"/>
              <a:t>team processes</a:t>
            </a:r>
            <a:r>
              <a:rPr lang="en-US" sz="1600" dirty="0"/>
              <a:t> to improve teaching &amp; learning.</a:t>
            </a:r>
          </a:p>
        </p:txBody>
      </p:sp>
      <p:sp>
        <p:nvSpPr>
          <p:cNvPr id="6" name="Rectangle 5"/>
          <p:cNvSpPr/>
          <p:nvPr/>
        </p:nvSpPr>
        <p:spPr>
          <a:xfrm rot="20642965">
            <a:off x="4824879" y="3511997"/>
            <a:ext cx="2985543" cy="1077218"/>
          </a:xfrm>
          <a:prstGeom prst="rect">
            <a:avLst/>
          </a:prstGeom>
        </p:spPr>
        <p:txBody>
          <a:bodyPr wrap="square">
            <a:spAutoFit/>
          </a:bodyPr>
          <a:lstStyle/>
          <a:p>
            <a:r>
              <a:rPr lang="en-US" sz="1600" b="1" dirty="0"/>
              <a:t>DBDM</a:t>
            </a:r>
            <a:r>
              <a:rPr lang="en-US" sz="1600" dirty="0"/>
              <a:t> – utilize data for continuous improvement through </a:t>
            </a:r>
            <a:r>
              <a:rPr lang="en-US" sz="1600" b="1" dirty="0"/>
              <a:t>dialogue</a:t>
            </a:r>
            <a:r>
              <a:rPr lang="en-US" sz="1600" dirty="0"/>
              <a:t> about teaching &amp; learning</a:t>
            </a:r>
          </a:p>
        </p:txBody>
      </p:sp>
      <p:sp>
        <p:nvSpPr>
          <p:cNvPr id="7" name="Rectangle 6"/>
          <p:cNvSpPr/>
          <p:nvPr/>
        </p:nvSpPr>
        <p:spPr>
          <a:xfrm rot="20649201">
            <a:off x="4024595" y="2025658"/>
            <a:ext cx="2514213" cy="1077218"/>
          </a:xfrm>
          <a:prstGeom prst="rect">
            <a:avLst/>
          </a:prstGeom>
        </p:spPr>
        <p:txBody>
          <a:bodyPr wrap="square">
            <a:spAutoFit/>
          </a:bodyPr>
          <a:lstStyle/>
          <a:p>
            <a:r>
              <a:rPr lang="en-US" sz="1600" b="1" dirty="0"/>
              <a:t>CFA</a:t>
            </a:r>
            <a:r>
              <a:rPr lang="en-US" sz="1600" dirty="0"/>
              <a:t> – utilize </a:t>
            </a:r>
          </a:p>
          <a:p>
            <a:r>
              <a:rPr lang="en-US" sz="1600" b="1" dirty="0"/>
              <a:t>Quality assessments </a:t>
            </a:r>
          </a:p>
          <a:p>
            <a:r>
              <a:rPr lang="en-US" sz="1600" dirty="0"/>
              <a:t>as feedback to improve teaching &amp; learning.</a:t>
            </a:r>
          </a:p>
        </p:txBody>
      </p:sp>
    </p:spTree>
    <p:extLst>
      <p:ext uri="{BB962C8B-B14F-4D97-AF65-F5344CB8AC3E}">
        <p14:creationId xmlns:p14="http://schemas.microsoft.com/office/powerpoint/2010/main" val="899522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4527" y="1838480"/>
            <a:ext cx="9123868" cy="4386714"/>
          </a:xfrm>
          <a:prstGeom prst="rect">
            <a:avLst/>
          </a:prstGeom>
        </p:spPr>
      </p:pic>
      <p:sp>
        <p:nvSpPr>
          <p:cNvPr id="3" name="Title 1"/>
          <p:cNvSpPr txBox="1">
            <a:spLocks/>
          </p:cNvSpPr>
          <p:nvPr/>
        </p:nvSpPr>
        <p:spPr>
          <a:xfrm>
            <a:off x="457200" y="601663"/>
            <a:ext cx="8229600" cy="1096962"/>
          </a:xfrm>
          <a:prstGeom prst="rect">
            <a:avLst/>
          </a:prstGeom>
        </p:spPr>
        <p:txBody>
          <a:bodyPr/>
          <a:lstStyle>
            <a:lvl1pPr algn="ctr" rtl="0" eaLnBrk="1" fontAlgn="base" hangingPunct="1">
              <a:spcBef>
                <a:spcPct val="0"/>
              </a:spcBef>
              <a:spcAft>
                <a:spcPct val="0"/>
              </a:spcAft>
              <a:defRPr sz="4400" kern="1200">
                <a:solidFill>
                  <a:schemeClr val="accent2"/>
                </a:solidFill>
                <a:latin typeface="Tw Cen MT" pitchFamily="34" charset="0"/>
                <a:ea typeface="+mj-ea"/>
                <a:cs typeface="+mj-cs"/>
              </a:defRPr>
            </a:lvl1pPr>
            <a:lvl2pPr algn="ctr" rtl="0" eaLnBrk="1" fontAlgn="base" hangingPunct="1">
              <a:spcBef>
                <a:spcPct val="0"/>
              </a:spcBef>
              <a:spcAft>
                <a:spcPct val="0"/>
              </a:spcAft>
              <a:defRPr sz="4400">
                <a:solidFill>
                  <a:schemeClr val="tx2"/>
                </a:solidFill>
                <a:latin typeface="Tw Cen MT" pitchFamily="34" charset="0"/>
              </a:defRPr>
            </a:lvl2pPr>
            <a:lvl3pPr algn="ctr" rtl="0" eaLnBrk="1" fontAlgn="base" hangingPunct="1">
              <a:spcBef>
                <a:spcPct val="0"/>
              </a:spcBef>
              <a:spcAft>
                <a:spcPct val="0"/>
              </a:spcAft>
              <a:defRPr sz="4400">
                <a:solidFill>
                  <a:schemeClr val="tx2"/>
                </a:solidFill>
                <a:latin typeface="Tw Cen MT" pitchFamily="34" charset="0"/>
              </a:defRPr>
            </a:lvl3pPr>
            <a:lvl4pPr algn="ctr" rtl="0" eaLnBrk="1" fontAlgn="base" hangingPunct="1">
              <a:spcBef>
                <a:spcPct val="0"/>
              </a:spcBef>
              <a:spcAft>
                <a:spcPct val="0"/>
              </a:spcAft>
              <a:defRPr sz="4400">
                <a:solidFill>
                  <a:schemeClr val="tx2"/>
                </a:solidFill>
                <a:latin typeface="Tw Cen MT" pitchFamily="34" charset="0"/>
              </a:defRPr>
            </a:lvl4pPr>
            <a:lvl5pPr algn="ctr" rtl="0" eaLnBrk="1" fontAlgn="base" hangingPunct="1">
              <a:spcBef>
                <a:spcPct val="0"/>
              </a:spcBef>
              <a:spcAft>
                <a:spcPct val="0"/>
              </a:spcAft>
              <a:defRPr sz="4400">
                <a:solidFill>
                  <a:schemeClr val="tx2"/>
                </a:solidFill>
                <a:latin typeface="Tw Cen MT" pitchFamily="34" charset="0"/>
              </a:defRPr>
            </a:lvl5pPr>
            <a:lvl6pPr marL="457200" algn="ctr" rtl="0" eaLnBrk="1" fontAlgn="base" hangingPunct="1">
              <a:spcBef>
                <a:spcPct val="0"/>
              </a:spcBef>
              <a:spcAft>
                <a:spcPct val="0"/>
              </a:spcAft>
              <a:defRPr sz="4400">
                <a:solidFill>
                  <a:schemeClr val="tx2"/>
                </a:solidFill>
                <a:latin typeface="Tw Cen MT" pitchFamily="34" charset="0"/>
              </a:defRPr>
            </a:lvl6pPr>
            <a:lvl7pPr marL="914400" algn="ctr" rtl="0" eaLnBrk="1" fontAlgn="base" hangingPunct="1">
              <a:spcBef>
                <a:spcPct val="0"/>
              </a:spcBef>
              <a:spcAft>
                <a:spcPct val="0"/>
              </a:spcAft>
              <a:defRPr sz="4400">
                <a:solidFill>
                  <a:schemeClr val="tx2"/>
                </a:solidFill>
                <a:latin typeface="Tw Cen MT" pitchFamily="34" charset="0"/>
              </a:defRPr>
            </a:lvl7pPr>
            <a:lvl8pPr marL="1371600" algn="ctr" rtl="0" eaLnBrk="1" fontAlgn="base" hangingPunct="1">
              <a:spcBef>
                <a:spcPct val="0"/>
              </a:spcBef>
              <a:spcAft>
                <a:spcPct val="0"/>
              </a:spcAft>
              <a:defRPr sz="4400">
                <a:solidFill>
                  <a:schemeClr val="tx2"/>
                </a:solidFill>
                <a:latin typeface="Tw Cen MT" pitchFamily="34" charset="0"/>
              </a:defRPr>
            </a:lvl8pPr>
            <a:lvl9pPr marL="1828800" algn="ctr" rtl="0" eaLnBrk="1" fontAlgn="base" hangingPunct="1">
              <a:spcBef>
                <a:spcPct val="0"/>
              </a:spcBef>
              <a:spcAft>
                <a:spcPct val="0"/>
              </a:spcAft>
              <a:defRPr sz="4400">
                <a:solidFill>
                  <a:schemeClr val="tx2"/>
                </a:solidFill>
                <a:latin typeface="Tw Cen MT" pitchFamily="34" charset="0"/>
              </a:defRPr>
            </a:lvl9pPr>
          </a:lstStyle>
          <a:p>
            <a:r>
              <a:rPr lang="en-US" dirty="0"/>
              <a:t>Collaborative Teams</a:t>
            </a:r>
          </a:p>
        </p:txBody>
      </p:sp>
      <p:sp>
        <p:nvSpPr>
          <p:cNvPr id="8" name="TextBox 7"/>
          <p:cNvSpPr txBox="1"/>
          <p:nvPr/>
        </p:nvSpPr>
        <p:spPr>
          <a:xfrm rot="20935802">
            <a:off x="841518" y="2591681"/>
            <a:ext cx="3446092" cy="2339102"/>
          </a:xfrm>
          <a:prstGeom prst="rect">
            <a:avLst/>
          </a:prstGeom>
          <a:noFill/>
        </p:spPr>
        <p:txBody>
          <a:bodyPr wrap="square" rtlCol="0">
            <a:spAutoFit/>
          </a:bodyPr>
          <a:lstStyle/>
          <a:p>
            <a:pPr lvl="0" algn="ctr"/>
            <a:r>
              <a:rPr lang="en-US" sz="3200" b="1" u="sng" dirty="0">
                <a:solidFill>
                  <a:srgbClr val="000000"/>
                </a:solidFill>
                <a:latin typeface="Calibri"/>
                <a:ea typeface="Calibri"/>
                <a:cs typeface="Calibri"/>
                <a:sym typeface="Calibri"/>
              </a:rPr>
              <a:t>Foundational Processes</a:t>
            </a:r>
          </a:p>
          <a:p>
            <a:pPr lvl="0" algn="ctr"/>
            <a:endParaRPr lang="en-US" sz="3200" dirty="0">
              <a:solidFill>
                <a:srgbClr val="000000"/>
              </a:solidFill>
              <a:latin typeface="Calibri"/>
              <a:ea typeface="Calibri"/>
              <a:cs typeface="Calibri"/>
              <a:sym typeface="Calibri"/>
            </a:endParaRPr>
          </a:p>
          <a:p>
            <a:pPr lvl="0" algn="ctr"/>
            <a:r>
              <a:rPr lang="en-US" sz="3200" dirty="0">
                <a:solidFill>
                  <a:srgbClr val="000000"/>
                </a:solidFill>
                <a:latin typeface="Calibri"/>
                <a:ea typeface="Calibri"/>
                <a:cs typeface="Calibri"/>
                <a:sym typeface="Calibri"/>
              </a:rPr>
              <a:t>Norms</a:t>
            </a:r>
          </a:p>
          <a:p>
            <a:endParaRPr lang="en-US" dirty="0"/>
          </a:p>
        </p:txBody>
      </p:sp>
      <p:sp>
        <p:nvSpPr>
          <p:cNvPr id="10" name="TextBox 9"/>
          <p:cNvSpPr txBox="1"/>
          <p:nvPr/>
        </p:nvSpPr>
        <p:spPr>
          <a:xfrm rot="20585353">
            <a:off x="3646602" y="1960692"/>
            <a:ext cx="3124200" cy="2302682"/>
          </a:xfrm>
          <a:prstGeom prst="rect">
            <a:avLst/>
          </a:prstGeom>
          <a:noFill/>
        </p:spPr>
        <p:txBody>
          <a:bodyPr wrap="square" rtlCol="0">
            <a:spAutoFit/>
          </a:bodyPr>
          <a:lstStyle/>
          <a:p>
            <a:pPr lvl="0">
              <a:lnSpc>
                <a:spcPct val="115000"/>
              </a:lnSpc>
              <a:spcBef>
                <a:spcPts val="0"/>
              </a:spcBef>
              <a:spcAft>
                <a:spcPts val="0"/>
              </a:spcAft>
              <a:buSzPct val="25000"/>
              <a:tabLst>
                <a:tab pos="117475" algn="l"/>
              </a:tabLst>
            </a:pPr>
            <a:r>
              <a:rPr lang="en-US" sz="1600" b="1" dirty="0">
                <a:latin typeface="Calibri"/>
                <a:ea typeface="Calibri"/>
                <a:cs typeface="Calibri"/>
                <a:sym typeface="Calibri"/>
              </a:rPr>
              <a:t>     </a:t>
            </a:r>
            <a:r>
              <a:rPr lang="en-US" sz="1600" b="1" u="sng" dirty="0">
                <a:latin typeface="Calibri"/>
                <a:ea typeface="Calibri"/>
                <a:cs typeface="Calibri"/>
                <a:sym typeface="Calibri"/>
              </a:rPr>
              <a:t>Overview and Purpose of</a:t>
            </a:r>
          </a:p>
          <a:p>
            <a:pPr>
              <a:lnSpc>
                <a:spcPct val="115000"/>
              </a:lnSpc>
              <a:spcBef>
                <a:spcPts val="0"/>
              </a:spcBef>
              <a:spcAft>
                <a:spcPts val="0"/>
              </a:spcAft>
              <a:buSzPct val="25000"/>
              <a:tabLst>
                <a:tab pos="117475" algn="l"/>
              </a:tabLst>
            </a:pPr>
            <a:r>
              <a:rPr lang="en-US" sz="1600" b="1" dirty="0">
                <a:latin typeface="Calibri"/>
                <a:ea typeface="Calibri"/>
                <a:cs typeface="Calibri"/>
                <a:sym typeface="Calibri"/>
              </a:rPr>
              <a:t>        </a:t>
            </a:r>
            <a:r>
              <a:rPr lang="en-US" sz="1600" b="1" u="sng" dirty="0">
                <a:latin typeface="Calibri"/>
                <a:ea typeface="Calibri"/>
                <a:cs typeface="Calibri"/>
                <a:sym typeface="Calibri"/>
              </a:rPr>
              <a:t>Collaborative Teams</a:t>
            </a:r>
          </a:p>
          <a:p>
            <a:pPr lvl="0">
              <a:lnSpc>
                <a:spcPct val="115000"/>
              </a:lnSpc>
              <a:spcBef>
                <a:spcPts val="0"/>
              </a:spcBef>
              <a:spcAft>
                <a:spcPts val="0"/>
              </a:spcAft>
              <a:buSzPct val="25000"/>
              <a:tabLst>
                <a:tab pos="117475" algn="l"/>
              </a:tabLst>
            </a:pPr>
            <a:endParaRPr lang="en-US" sz="1600" b="1" u="sng" dirty="0">
              <a:latin typeface="Calibri"/>
              <a:ea typeface="Calibri"/>
              <a:cs typeface="Calibri"/>
              <a:sym typeface="Calibri"/>
            </a:endParaRPr>
          </a:p>
          <a:p>
            <a:pPr lvl="0" algn="ctr">
              <a:lnSpc>
                <a:spcPct val="115000"/>
              </a:lnSpc>
              <a:spcBef>
                <a:spcPts val="0"/>
              </a:spcBef>
              <a:spcAft>
                <a:spcPts val="0"/>
              </a:spcAft>
              <a:buSzPct val="25000"/>
            </a:pPr>
            <a:r>
              <a:rPr lang="en-US" sz="1600" b="1" u="sng" dirty="0">
                <a:latin typeface="Calibri"/>
                <a:ea typeface="Calibri"/>
                <a:cs typeface="Calibri"/>
                <a:sym typeface="Calibri"/>
              </a:rPr>
              <a:t>Foundational Processes</a:t>
            </a:r>
          </a:p>
          <a:p>
            <a:pPr lvl="0" algn="ctr">
              <a:lnSpc>
                <a:spcPct val="115000"/>
              </a:lnSpc>
              <a:spcBef>
                <a:spcPts val="696"/>
              </a:spcBef>
              <a:spcAft>
                <a:spcPts val="0"/>
              </a:spcAft>
              <a:buSzPct val="25000"/>
            </a:pPr>
            <a:r>
              <a:rPr lang="en-US" sz="1600" dirty="0">
                <a:latin typeface="Calibri"/>
                <a:ea typeface="Calibri"/>
                <a:cs typeface="Calibri"/>
                <a:sym typeface="Calibri"/>
              </a:rPr>
              <a:t>Agendas &amp; Minutes</a:t>
            </a:r>
            <a:br>
              <a:rPr lang="en-US" sz="1600" dirty="0">
                <a:latin typeface="Calibri"/>
                <a:ea typeface="Calibri"/>
                <a:cs typeface="Calibri"/>
                <a:sym typeface="Calibri"/>
              </a:rPr>
            </a:br>
            <a:r>
              <a:rPr lang="en-US" sz="1600" dirty="0">
                <a:latin typeface="Calibri"/>
                <a:ea typeface="Calibri"/>
                <a:cs typeface="Calibri"/>
                <a:sym typeface="Calibri"/>
              </a:rPr>
              <a:t>               Norms</a:t>
            </a:r>
            <a:br>
              <a:rPr lang="en-US" sz="1600" dirty="0">
                <a:latin typeface="Calibri"/>
                <a:ea typeface="Calibri"/>
                <a:cs typeface="Calibri"/>
                <a:sym typeface="Calibri"/>
              </a:rPr>
            </a:br>
            <a:r>
              <a:rPr lang="en-US" sz="1600" dirty="0">
                <a:latin typeface="Calibri"/>
                <a:ea typeface="Calibri"/>
                <a:cs typeface="Calibri"/>
                <a:sym typeface="Calibri"/>
              </a:rPr>
              <a:t>                              Roles</a:t>
            </a:r>
          </a:p>
          <a:p>
            <a:endParaRPr lang="en-US" sz="900" dirty="0"/>
          </a:p>
        </p:txBody>
      </p:sp>
      <p:sp>
        <p:nvSpPr>
          <p:cNvPr id="11" name="TextBox 10"/>
          <p:cNvSpPr txBox="1"/>
          <p:nvPr/>
        </p:nvSpPr>
        <p:spPr>
          <a:xfrm rot="20535995">
            <a:off x="4560313" y="3875602"/>
            <a:ext cx="3124200" cy="1324465"/>
          </a:xfrm>
          <a:prstGeom prst="rect">
            <a:avLst/>
          </a:prstGeom>
          <a:noFill/>
        </p:spPr>
        <p:txBody>
          <a:bodyPr wrap="square" rtlCol="0">
            <a:spAutoFit/>
          </a:bodyPr>
          <a:lstStyle/>
          <a:p>
            <a:pPr lvl="0" algn="ctr">
              <a:lnSpc>
                <a:spcPct val="115000"/>
              </a:lnSpc>
              <a:spcBef>
                <a:spcPts val="0"/>
              </a:spcBef>
              <a:spcAft>
                <a:spcPts val="0"/>
              </a:spcAft>
              <a:buSzPct val="25000"/>
            </a:pPr>
            <a:r>
              <a:rPr lang="en-US" sz="1600" b="1" u="sng" dirty="0">
                <a:solidFill>
                  <a:srgbClr val="000000"/>
                </a:solidFill>
                <a:latin typeface="Calibri"/>
                <a:ea typeface="Calibri"/>
                <a:cs typeface="Calibri"/>
                <a:sym typeface="Calibri"/>
              </a:rPr>
              <a:t>Advanced Collaborative Processes</a:t>
            </a:r>
          </a:p>
          <a:p>
            <a:pPr lvl="0">
              <a:spcBef>
                <a:spcPts val="0"/>
              </a:spcBef>
              <a:spcAft>
                <a:spcPts val="0"/>
              </a:spcAft>
              <a:buSzPct val="25000"/>
            </a:pPr>
            <a:r>
              <a:rPr lang="en-US" sz="1600" dirty="0">
                <a:solidFill>
                  <a:srgbClr val="000000"/>
                </a:solidFill>
                <a:latin typeface="Calibri"/>
                <a:ea typeface="Calibri"/>
                <a:cs typeface="Calibri"/>
                <a:sym typeface="Calibri"/>
              </a:rPr>
              <a:t>            Consensus </a:t>
            </a:r>
          </a:p>
          <a:p>
            <a:pPr lvl="0" algn="ctr">
              <a:spcBef>
                <a:spcPts val="696"/>
              </a:spcBef>
              <a:spcAft>
                <a:spcPts val="0"/>
              </a:spcAft>
              <a:buSzPct val="25000"/>
            </a:pPr>
            <a:r>
              <a:rPr lang="en-US" sz="1600" dirty="0">
                <a:latin typeface="Calibri"/>
                <a:ea typeface="Calibri"/>
                <a:cs typeface="Calibri"/>
                <a:sym typeface="Calibri"/>
              </a:rPr>
              <a:t>             Collaborative Skills</a:t>
            </a:r>
          </a:p>
          <a:p>
            <a:pPr lvl="0" algn="ctr">
              <a:spcBef>
                <a:spcPts val="696"/>
              </a:spcBef>
              <a:spcAft>
                <a:spcPts val="0"/>
              </a:spcAft>
              <a:buSzPct val="25000"/>
            </a:pPr>
            <a:r>
              <a:rPr lang="en-US" sz="1600" dirty="0">
                <a:solidFill>
                  <a:srgbClr val="000000"/>
                </a:solidFill>
                <a:latin typeface="Calibri"/>
                <a:ea typeface="Calibri"/>
                <a:cs typeface="Calibri"/>
                <a:sym typeface="Calibri"/>
              </a:rPr>
              <a:t>                           Protocols</a:t>
            </a:r>
            <a:r>
              <a:rPr lang="en-US" dirty="0">
                <a:solidFill>
                  <a:srgbClr val="000000"/>
                </a:solidFill>
                <a:latin typeface="Calibri"/>
                <a:ea typeface="Calibri"/>
                <a:cs typeface="Calibri"/>
                <a:sym typeface="Calibri"/>
              </a:rPr>
              <a:t> </a:t>
            </a:r>
          </a:p>
        </p:txBody>
      </p:sp>
    </p:spTree>
    <p:extLst>
      <p:ext uri="{BB962C8B-B14F-4D97-AF65-F5344CB8AC3E}">
        <p14:creationId xmlns:p14="http://schemas.microsoft.com/office/powerpoint/2010/main" val="1771844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D72D51-6A1A-C22A-8B91-5ADE9143B26A}"/>
              </a:ext>
            </a:extLst>
          </p:cNvPr>
          <p:cNvPicPr>
            <a:picLocks noChangeAspect="1"/>
          </p:cNvPicPr>
          <p:nvPr/>
        </p:nvPicPr>
        <p:blipFill>
          <a:blip r:embed="rId3"/>
          <a:stretch>
            <a:fillRect/>
          </a:stretch>
        </p:blipFill>
        <p:spPr>
          <a:xfrm>
            <a:off x="2500313" y="667189"/>
            <a:ext cx="4229100" cy="5336930"/>
          </a:xfrm>
          <a:prstGeom prst="rect">
            <a:avLst/>
          </a:prstGeom>
        </p:spPr>
      </p:pic>
    </p:spTree>
    <p:extLst>
      <p:ext uri="{BB962C8B-B14F-4D97-AF65-F5344CB8AC3E}">
        <p14:creationId xmlns:p14="http://schemas.microsoft.com/office/powerpoint/2010/main" val="3133900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761999"/>
            <a:ext cx="8229600" cy="9366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accent2"/>
                </a:solidFill>
                <a:latin typeface="Questrial"/>
                <a:ea typeface="Questrial"/>
                <a:cs typeface="Questrial"/>
                <a:sym typeface="Questrial"/>
              </a:rPr>
              <a:t>Missouri Teacher and Leader Standards</a:t>
            </a:r>
          </a:p>
        </p:txBody>
      </p:sp>
      <p:sp>
        <p:nvSpPr>
          <p:cNvPr id="104" name="Shape 104"/>
          <p:cNvSpPr txBox="1">
            <a:spLocks noGrp="1"/>
          </p:cNvSpPr>
          <p:nvPr>
            <p:ph type="body" idx="1"/>
          </p:nvPr>
        </p:nvSpPr>
        <p:spPr>
          <a:xfrm>
            <a:off x="457200" y="1907668"/>
            <a:ext cx="8841600" cy="3962400"/>
          </a:xfrm>
          <a:prstGeom prst="rect">
            <a:avLst/>
          </a:prstGeom>
          <a:noFill/>
          <a:ln>
            <a:noFill/>
          </a:ln>
        </p:spPr>
        <p:txBody>
          <a:bodyPr lIns="91425" tIns="45700" rIns="91425" bIns="45700" anchor="t" anchorCtr="0">
            <a:noAutofit/>
          </a:bodyPr>
          <a:lstStyle/>
          <a:p>
            <a:pPr lvl="0" indent="-342900">
              <a:lnSpc>
                <a:spcPct val="90000"/>
              </a:lnSpc>
              <a:spcBef>
                <a:spcPts val="0"/>
              </a:spcBef>
            </a:pPr>
            <a:r>
              <a:rPr lang="en-US" sz="3600" dirty="0"/>
              <a:t>Missouri Teacher Standards:</a:t>
            </a:r>
          </a:p>
          <a:p>
            <a:pPr lvl="1" indent="-342900">
              <a:spcBef>
                <a:spcPts val="0"/>
              </a:spcBef>
              <a:buClr>
                <a:schemeClr val="accent2"/>
              </a:buClr>
            </a:pPr>
            <a:r>
              <a:rPr lang="en-US" dirty="0"/>
              <a:t>8 (Professional Practice)</a:t>
            </a:r>
          </a:p>
          <a:p>
            <a:pPr lvl="1" indent="-342900">
              <a:spcBef>
                <a:spcPts val="0"/>
              </a:spcBef>
              <a:buClr>
                <a:schemeClr val="accent2"/>
              </a:buClr>
            </a:pPr>
            <a:r>
              <a:rPr lang="en-US" dirty="0"/>
              <a:t>9 (Professional Collaboration)</a:t>
            </a:r>
          </a:p>
          <a:p>
            <a:pPr lvl="0" indent="-342900">
              <a:spcBef>
                <a:spcPts val="720"/>
              </a:spcBef>
            </a:pPr>
            <a:r>
              <a:rPr lang="en-US" sz="3600" dirty="0"/>
              <a:t>Missouri Leader Standards: </a:t>
            </a:r>
          </a:p>
          <a:p>
            <a:pPr lvl="1" indent="-342900">
              <a:spcBef>
                <a:spcPts val="720"/>
              </a:spcBef>
              <a:buClr>
                <a:schemeClr val="accent2"/>
              </a:buClr>
            </a:pPr>
            <a:r>
              <a:rPr lang="en-US" dirty="0"/>
              <a:t>2 (Teaching and Learning)</a:t>
            </a:r>
          </a:p>
          <a:p>
            <a:pPr lvl="1" indent="-342900">
              <a:spcBef>
                <a:spcPts val="720"/>
              </a:spcBef>
              <a:buClr>
                <a:schemeClr val="accent2"/>
              </a:buClr>
            </a:pPr>
            <a:r>
              <a:rPr lang="en-US" dirty="0"/>
              <a:t>3 (Management of Organizational Systems)</a:t>
            </a:r>
          </a:p>
        </p:txBody>
      </p:sp>
      <p:sp>
        <p:nvSpPr>
          <p:cNvPr id="2" name="Rectangle 1"/>
          <p:cNvSpPr/>
          <p:nvPr/>
        </p:nvSpPr>
        <p:spPr>
          <a:xfrm>
            <a:off x="2794000" y="5283450"/>
            <a:ext cx="5892800" cy="307777"/>
          </a:xfrm>
          <a:prstGeom prst="rect">
            <a:avLst/>
          </a:prstGeom>
        </p:spPr>
        <p:txBody>
          <a:bodyPr wrap="square">
            <a:spAutoFit/>
          </a:bodyPr>
          <a:lstStyle/>
          <a:p>
            <a:r>
              <a:rPr lang="en-US" kern="1200" dirty="0">
                <a:solidFill>
                  <a:schemeClr val="dk1"/>
                </a:solidFill>
                <a:latin typeface="Calibri"/>
                <a:ea typeface="Calibri"/>
                <a:cs typeface="Calibri"/>
                <a:sym typeface="Calibri"/>
              </a:rPr>
              <a:t>(Missouri Department of Elementary and Secondary Education, 2013)</a:t>
            </a:r>
          </a:p>
        </p:txBody>
      </p:sp>
    </p:spTree>
  </p:cSld>
  <p:clrMapOvr>
    <a:masterClrMapping/>
  </p:clrMapOvr>
  <p:transition spd="slow">
    <p:fade/>
  </p:transition>
</p:sld>
</file>

<file path=ppt/theme/theme1.xml><?xml version="1.0" encoding="utf-8"?>
<a:theme xmlns:a="http://schemas.openxmlformats.org/drawingml/2006/main" name="sPD">
  <a:themeElements>
    <a:clrScheme name="Custom 3">
      <a:dk1>
        <a:sysClr val="windowText" lastClr="000000"/>
      </a:dk1>
      <a:lt1>
        <a:sysClr val="window" lastClr="FFFFFF"/>
      </a:lt1>
      <a:dk2>
        <a:srgbClr val="0D4170"/>
      </a:dk2>
      <a:lt2>
        <a:srgbClr val="0D4170"/>
      </a:lt2>
      <a:accent1>
        <a:srgbClr val="5CA3D8"/>
      </a:accent1>
      <a:accent2>
        <a:srgbClr val="0D4170"/>
      </a:accent2>
      <a:accent3>
        <a:srgbClr val="95261F"/>
      </a:accent3>
      <a:accent4>
        <a:srgbClr val="1C75BB"/>
      </a:accent4>
      <a:accent5>
        <a:srgbClr val="0D4170"/>
      </a:accent5>
      <a:accent6>
        <a:srgbClr val="439539"/>
      </a:accent6>
      <a:hlink>
        <a:srgbClr val="0070C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3234</Words>
  <Application>Microsoft Office PowerPoint</Application>
  <PresentationFormat>On-screen Show (4:3)</PresentationFormat>
  <Paragraphs>240</Paragraphs>
  <Slides>22</Slides>
  <Notes>22</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Wingdings</vt:lpstr>
      <vt:lpstr>Tw Cen MT</vt:lpstr>
      <vt:lpstr>Noto Sans Symbols</vt:lpstr>
      <vt:lpstr>Calibri</vt:lpstr>
      <vt:lpstr>Questrial</vt:lpstr>
      <vt:lpstr>Symbol</vt:lpstr>
      <vt:lpstr>Arial Narrow</vt:lpstr>
      <vt:lpstr>sPD</vt:lpstr>
      <vt:lpstr>Collaborative Teams</vt:lpstr>
      <vt:lpstr>PowerPoint Presentation</vt:lpstr>
      <vt:lpstr>PowerPoint Presentation</vt:lpstr>
      <vt:lpstr>Hidden Slide</vt:lpstr>
      <vt:lpstr>PowerPoint Presentation</vt:lpstr>
      <vt:lpstr>PowerPoint Presentation</vt:lpstr>
      <vt:lpstr>PowerPoint Presentation</vt:lpstr>
      <vt:lpstr>PowerPoint Presentation</vt:lpstr>
      <vt:lpstr>Missouri Teacher and Leader Standards</vt:lpstr>
      <vt:lpstr>Objective</vt:lpstr>
      <vt:lpstr>Team Norms  </vt:lpstr>
      <vt:lpstr>Why?</vt:lpstr>
      <vt:lpstr>Why Should We Create Norms? </vt:lpstr>
      <vt:lpstr>Norms are…</vt:lpstr>
      <vt:lpstr>Developing Team Norms</vt:lpstr>
      <vt:lpstr>Developing Team Norms</vt:lpstr>
      <vt:lpstr>Significance of Team Norms</vt:lpstr>
      <vt:lpstr>Now that we have norms…</vt:lpstr>
      <vt:lpstr>Practice Profile</vt:lpstr>
      <vt:lpstr>Implementation Fidelity</vt:lpstr>
      <vt:lpstr>Next Steps:  Action=Results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 Teams</dc:title>
  <dc:creator>Lindsay, Stefanie</dc:creator>
  <cp:lastModifiedBy>cherylawrinkle@gmail.com</cp:lastModifiedBy>
  <cp:revision>35</cp:revision>
  <dcterms:modified xsi:type="dcterms:W3CDTF">2022-08-31T18:10:54Z</dcterms:modified>
</cp:coreProperties>
</file>