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84" r:id="rId3"/>
    <p:sldId id="285" r:id="rId4"/>
    <p:sldId id="269" r:id="rId5"/>
    <p:sldId id="290" r:id="rId6"/>
    <p:sldId id="296" r:id="rId7"/>
    <p:sldId id="294" r:id="rId8"/>
    <p:sldId id="301" r:id="rId9"/>
    <p:sldId id="261" r:id="rId10"/>
    <p:sldId id="259" r:id="rId11"/>
    <p:sldId id="260" r:id="rId12"/>
    <p:sldId id="262" r:id="rId13"/>
    <p:sldId id="263" r:id="rId14"/>
    <p:sldId id="264" r:id="rId15"/>
    <p:sldId id="265" r:id="rId16"/>
    <p:sldId id="266" r:id="rId17"/>
    <p:sldId id="287" r:id="rId18"/>
    <p:sldId id="288" r:id="rId19"/>
    <p:sldId id="291" r:id="rId20"/>
    <p:sldId id="278" r:id="rId21"/>
  </p:sldIdLst>
  <p:sldSz cx="9144000" cy="6858000" type="screen4x3"/>
  <p:notesSz cx="7102475" cy="9388475"/>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Questrial" pitchFamily="2" charset="0"/>
      <p:regular r:id="rId31"/>
    </p:embeddedFont>
    <p:embeddedFont>
      <p:font typeface="Tw Cen MT" panose="020B0602020104020603" pitchFamily="34" charset="0"/>
      <p:regular r:id="rId32"/>
      <p:bold r:id="rId33"/>
      <p:italic r:id="rId34"/>
      <p:boldItalic r:id="rId3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7413" autoAdjust="0"/>
  </p:normalViewPr>
  <p:slideViewPr>
    <p:cSldViewPr snapToGrid="0" snapToObjects="1">
      <p:cViewPr varScale="1">
        <p:scale>
          <a:sx n="55" d="100"/>
          <a:sy n="55" d="100"/>
        </p:scale>
        <p:origin x="150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7739" cy="46942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23092" y="0"/>
            <a:ext cx="3077739" cy="469423"/>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04912" y="704850"/>
            <a:ext cx="4692649"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7" y="4459526"/>
            <a:ext cx="5681980" cy="422481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917421"/>
            <a:ext cx="3077739" cy="469423"/>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479261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2" name="Shape 8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endParaRPr sz="1200" b="0" i="1"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3" name="Shape 8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5" name="Shape 115"/>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Know:  </a:t>
            </a:r>
            <a:r>
              <a:rPr lang="en-US" sz="1200" b="0" i="0" u="none" strike="noStrike" cap="none">
                <a:solidFill>
                  <a:schemeClr val="dk1"/>
                </a:solidFill>
                <a:latin typeface="Calibri"/>
                <a:ea typeface="Calibri"/>
                <a:cs typeface="Calibri"/>
                <a:sym typeface="Calibri"/>
              </a:rPr>
              <a:t>This is designed to be a 20-30 minute presentation.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2" name="Shape 12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spcAft>
                <a:spcPts val="0"/>
              </a:spcAft>
              <a:buSzPct val="25000"/>
              <a:buNone/>
            </a:pPr>
            <a:r>
              <a:rPr lang="en-US" sz="1110" b="1" i="0" u="none" strike="noStrike" cap="none">
                <a:solidFill>
                  <a:srgbClr val="FF0000"/>
                </a:solidFill>
                <a:latin typeface="Calibri"/>
                <a:ea typeface="Calibri"/>
                <a:cs typeface="Calibri"/>
                <a:sym typeface="Calibri"/>
              </a:rPr>
              <a:t>To Know/Say:  </a:t>
            </a:r>
            <a:r>
              <a:rPr lang="en-US" sz="1110" b="0" i="0" u="none" strike="noStrike" cap="none">
                <a:solidFill>
                  <a:srgbClr val="FF0000"/>
                </a:solidFill>
                <a:latin typeface="Calibri"/>
                <a:ea typeface="Calibri"/>
                <a:cs typeface="Calibri"/>
                <a:sym typeface="Calibri"/>
              </a:rPr>
              <a:t>If presenting this Roles module and Norms are needed for team effectiveness then consider the following:</a:t>
            </a:r>
          </a:p>
          <a:p>
            <a:pPr marL="0" marR="0" lvl="0" indent="0" algn="l" rtl="0">
              <a:spcBef>
                <a:spcPts val="0"/>
              </a:spcBef>
              <a:spcAft>
                <a:spcPts val="0"/>
              </a:spcAft>
              <a:buSzPct val="25000"/>
              <a:buNone/>
            </a:pPr>
            <a:endParaRPr sz="1110" b="0" i="0" u="none" strike="noStrike" cap="none">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rgbClr val="FF0000"/>
                </a:solidFill>
                <a:latin typeface="Calibri"/>
                <a:ea typeface="Calibri"/>
                <a:cs typeface="Calibri"/>
                <a:sym typeface="Calibri"/>
              </a:rPr>
              <a:t>Meetings, regardless of size or length, are more effective when meeting norms are established, practiced and monitored.  These are the most common norms (read the list – paraphrasing the intent of the norm – especially noting the use of electronics indicating that if folks need to respond to calls immediately, please step out of the room; otherwise, there will be a break for checking messages/emails later).  We need to be clear about our expectations in large groups and in small groups, so today, for the sake of time, these will be the norms we will follow today.”</a:t>
            </a:r>
          </a:p>
          <a:p>
            <a:pPr marL="0" marR="0" lvl="0" indent="0" algn="l" rtl="0">
              <a:spcBef>
                <a:spcPts val="0"/>
              </a:spcBef>
              <a:spcAft>
                <a:spcPts val="0"/>
              </a:spcAft>
              <a:buSzPct val="25000"/>
              <a:buNone/>
            </a:pPr>
            <a:endParaRPr sz="1110" b="0" i="0" u="none" strike="noStrike" cap="none">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0" i="0" u="none" strike="noStrike" cap="none">
                <a:solidFill>
                  <a:srgbClr val="FF0000"/>
                </a:solidFill>
                <a:latin typeface="Calibri"/>
                <a:ea typeface="Calibri"/>
                <a:cs typeface="Calibri"/>
                <a:sym typeface="Calibri"/>
              </a:rPr>
              <a:t>In your Collaborative Teams, you may choose to use this list or create your own to better meet your needs.  Sometimes schools create school-wide norms so that whenever small or larger groups in the school meet, the norms are the same.  The point is – norms are an important part of effective teams WHEN they are honored and monitored.  Creating table tents used at every meeting, or norm posters in every meeting room, or included on each agenda are ways to remind teams of the meeting norm.</a:t>
            </a:r>
          </a:p>
          <a:p>
            <a:pPr marL="0" marR="0" lvl="0" indent="0" algn="l" rtl="0">
              <a:spcBef>
                <a:spcPts val="0"/>
              </a:spcBef>
              <a:spcAft>
                <a:spcPts val="0"/>
              </a:spcAft>
              <a:buSzPct val="25000"/>
              <a:buNone/>
            </a:pPr>
            <a:endParaRPr sz="1110" b="0" i="0" u="none" strike="noStrike" cap="none">
              <a:solidFill>
                <a:srgbClr val="FF0000"/>
              </a:solidFill>
              <a:latin typeface="Calibri"/>
              <a:ea typeface="Calibri"/>
              <a:cs typeface="Calibri"/>
              <a:sym typeface="Calibri"/>
            </a:endParaRPr>
          </a:p>
          <a:p>
            <a:pPr marL="0" marR="0" lvl="0" indent="0" algn="l" rtl="0">
              <a:spcBef>
                <a:spcPts val="0"/>
              </a:spcBef>
              <a:spcAft>
                <a:spcPts val="0"/>
              </a:spcAft>
              <a:buSzPct val="25000"/>
              <a:buNone/>
            </a:pPr>
            <a:r>
              <a:rPr lang="en-US" sz="1110" b="1" i="0" u="none" strike="noStrike" cap="none">
                <a:solidFill>
                  <a:schemeClr val="dk1"/>
                </a:solidFill>
                <a:latin typeface="Calibri"/>
                <a:ea typeface="Calibri"/>
                <a:cs typeface="Calibri"/>
                <a:sym typeface="Calibri"/>
              </a:rPr>
              <a:t>Activity:  </a:t>
            </a:r>
            <a:r>
              <a:rPr lang="en-US" sz="1110" b="0" i="0" u="none" strike="noStrike" cap="none">
                <a:solidFill>
                  <a:schemeClr val="dk1"/>
                </a:solidFill>
                <a:latin typeface="Calibri"/>
                <a:ea typeface="Calibri"/>
                <a:cs typeface="Calibri"/>
                <a:sym typeface="Calibri"/>
              </a:rPr>
              <a:t>Table discussion:  Some schools have already established meeting norms.  If you have meeting norms, are they working?  Of these or your own norms, which one do you feel is the most important?  Which of your norms or these listed above is the hardest one to maintain/monitor?  What prompts do you use when norms in your meetings are violated?  (Give the example of using a picture of Norm Peterson to hold up when a norm is not being respected.) </a:t>
            </a:r>
          </a:p>
          <a:p>
            <a:pPr marL="0" marR="0" lvl="0" indent="0" algn="l" rtl="0">
              <a:spcBef>
                <a:spcPts val="0"/>
              </a:spcBef>
              <a:spcAft>
                <a:spcPts val="0"/>
              </a:spcAft>
              <a:buSzPct val="25000"/>
              <a:buNone/>
            </a:pPr>
            <a:endParaRPr sz="111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10" b="1" i="0" u="none" strike="noStrike" cap="none">
                <a:solidFill>
                  <a:srgbClr val="FF0000"/>
                </a:solidFill>
                <a:latin typeface="Calibri"/>
                <a:ea typeface="Calibri"/>
                <a:cs typeface="Calibri"/>
                <a:sym typeface="Calibri"/>
              </a:rPr>
              <a:t>To Say:  </a:t>
            </a:r>
            <a:r>
              <a:rPr lang="en-US" sz="1110" b="0" i="0" u="none" strike="noStrike" cap="none">
                <a:solidFill>
                  <a:srgbClr val="FF0000"/>
                </a:solidFill>
                <a:latin typeface="Calibri"/>
                <a:ea typeface="Calibri"/>
                <a:cs typeface="Calibri"/>
                <a:sym typeface="Calibri"/>
              </a:rPr>
              <a:t>Big Idea:  If a team is not functioning effectively – the first step is to revisit the meeting norms. Are team members following the norms? If not, how can you get back on track?</a:t>
            </a:r>
          </a:p>
          <a:p>
            <a:pPr marL="0" marR="0" lvl="0" indent="0" algn="l" rtl="0">
              <a:spcBef>
                <a:spcPts val="0"/>
              </a:spcBef>
              <a:buSzPct val="25000"/>
              <a:buNone/>
            </a:pPr>
            <a:endParaRPr sz="1110" b="0" i="0" u="none" strike="noStrike" cap="none">
              <a:solidFill>
                <a:schemeClr val="dk1"/>
              </a:solidFill>
              <a:latin typeface="Calibri"/>
              <a:ea typeface="Calibri"/>
              <a:cs typeface="Calibri"/>
              <a:sym typeface="Calibri"/>
            </a:endParaRPr>
          </a:p>
        </p:txBody>
      </p:sp>
      <p:sp>
        <p:nvSpPr>
          <p:cNvPr id="123" name="Shape 12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6" name="Shape 13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80000"/>
              </a:lnSpc>
              <a:spcBef>
                <a:spcPts val="0"/>
              </a:spcBef>
              <a:spcAft>
                <a:spcPts val="0"/>
              </a:spcAft>
              <a:buSzPct val="25000"/>
              <a:buNone/>
            </a:pPr>
            <a:r>
              <a:rPr lang="en-US" sz="1110" b="1" i="0" u="none" strike="noStrike" cap="none">
                <a:solidFill>
                  <a:schemeClr val="dk1"/>
                </a:solidFill>
                <a:latin typeface="Calibri"/>
                <a:ea typeface="Calibri"/>
                <a:cs typeface="Calibri"/>
                <a:sym typeface="Calibri"/>
              </a:rPr>
              <a:t>To Say:</a:t>
            </a:r>
          </a:p>
          <a:p>
            <a:pPr marL="0" marR="0" lvl="0" indent="0" algn="l" rtl="0">
              <a:lnSpc>
                <a:spcPct val="80000"/>
              </a:lnSpc>
              <a:spcBef>
                <a:spcPts val="0"/>
              </a:spcBef>
              <a:spcAft>
                <a:spcPts val="0"/>
              </a:spcAft>
              <a:buSzPct val="25000"/>
              <a:buNone/>
            </a:pPr>
            <a:r>
              <a:rPr lang="en-US" sz="1110" b="0" i="0" u="none" strike="noStrike" cap="none">
                <a:solidFill>
                  <a:schemeClr val="dk1"/>
                </a:solidFill>
                <a:latin typeface="Calibri"/>
                <a:ea typeface="Calibri"/>
                <a:cs typeface="Calibri"/>
                <a:sym typeface="Calibri"/>
              </a:rPr>
              <a:t>Why?  </a:t>
            </a:r>
          </a:p>
          <a:p>
            <a:pPr marL="0" marR="0" lvl="0" indent="0" algn="l" rtl="0">
              <a:lnSpc>
                <a:spcPct val="80000"/>
              </a:lnSpc>
              <a:spcBef>
                <a:spcPts val="0"/>
              </a:spcBef>
              <a:spcAft>
                <a:spcPts val="0"/>
              </a:spcAft>
              <a:buSzPct val="25000"/>
              <a:buNone/>
            </a:pPr>
            <a:r>
              <a:rPr lang="en-US" sz="1110" b="0" i="0" u="none" strike="noStrike" cap="none">
                <a:solidFill>
                  <a:schemeClr val="dk1"/>
                </a:solidFill>
                <a:latin typeface="Calibri"/>
                <a:ea typeface="Calibri"/>
                <a:cs typeface="Calibri"/>
                <a:sym typeface="Calibri"/>
              </a:rPr>
              <a:t>In order for team meetings to be effective and efficient we must… Define Roles And Responsibilities Of Team Members.</a:t>
            </a:r>
          </a:p>
          <a:p>
            <a:pPr marL="0" marR="0" lvl="0" indent="0"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Roles are as significant as norms or agendas in ensuring meetings are effective. Shared roles help insure all members take ownership of the group’s work. If a person has a job to do, they are more likely to be engaged, and to support decisions and products of the group. </a:t>
            </a:r>
          </a:p>
          <a:p>
            <a:pPr marL="0" marR="0" lvl="0" indent="0"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Identifying, explaining, assigning, and executing roles is important to collaborative organizations.  Imagine needing to assemble a professional orchestra.   You advertise for and hire musicians that are talented, experts in musical theory, skilled in their craft, experienced in public performance, and dedicated to producing a quality musical experience for the public.  You find enough applicants meeting these qualifications to fill all of the chairs.  On the day to begin rehearsal you excitedly rush to the concert hall only to find your conductor in a frustrated tizzy!  Yes, your musicians fit all of the qualifications you outlined, but your job description was not specific to the roles each position needed to develop a successful orchestra!  You discover that your new orchestra consists mainly of highly skilled tuba and banjo players!  Your chances of a successful orchestra are slim no matter how talented they are in their given role or how hard they work.  They are skilled, but not in the roles they need to perform.  This same scenario would apply to: a baseball team (all pitchers?) a restaurant ( all pastry chefs?) a school (all Latin teachers?) a hospital (all neurologists)</a:t>
            </a:r>
          </a:p>
          <a:p>
            <a:pPr marL="0" marR="0" lvl="0" indent="0" algn="l" rtl="0">
              <a:lnSpc>
                <a:spcPct val="8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Collaborative teacher teams, any successful organized team, require players to understand, assume and execute their roles and responsibilities.  Establishing, practicing, refining and sustaining the practice of roles on a team will make it part of your collaborative culture; the way we do business.  </a:t>
            </a:r>
          </a:p>
          <a:p>
            <a:pPr marL="0" marR="0" lvl="0" indent="0" algn="l" rtl="0">
              <a:lnSpc>
                <a:spcPct val="8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br>
              <a:rPr lang="en-US" sz="1110" b="0" i="0" u="none" strike="noStrike" cap="none">
                <a:solidFill>
                  <a:srgbClr val="00B050"/>
                </a:solidFill>
                <a:latin typeface="Calibri"/>
                <a:ea typeface="Calibri"/>
                <a:cs typeface="Calibri"/>
                <a:sym typeface="Calibri"/>
              </a:rPr>
            </a:br>
            <a:endParaRPr lang="en-US" sz="1110" b="0" i="0" u="none" strike="noStrike" cap="none">
              <a:solidFill>
                <a:srgbClr val="00B05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2" name="Shape 14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Do:  </a:t>
            </a:r>
            <a:r>
              <a:rPr lang="en-US" sz="1200" b="0" i="0" u="none" strike="noStrike" cap="none">
                <a:solidFill>
                  <a:schemeClr val="dk1"/>
                </a:solidFill>
                <a:latin typeface="Calibri"/>
                <a:ea typeface="Calibri"/>
                <a:cs typeface="Calibri"/>
                <a:sym typeface="Calibri"/>
              </a:rPr>
              <a:t>Read the Overview and provide the following details.</a:t>
            </a: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To Say:  </a:t>
            </a:r>
            <a:r>
              <a:rPr lang="en-US" sz="1200" b="0" i="0" u="none" strike="noStrike" cap="none">
                <a:solidFill>
                  <a:schemeClr val="dk1"/>
                </a:solidFill>
                <a:latin typeface="Calibri"/>
                <a:ea typeface="Calibri"/>
                <a:cs typeface="Calibri"/>
                <a:sym typeface="Calibri"/>
              </a:rPr>
              <a:t>Establish roles teams need.  We will review basic roles for a team.  Those described here are the most fundamental and are suggested as a starting point for teams beginning the collaborative team process.   Based on the purpose and desired meeting content, roles may need to be added or eliminated.  Team roles must have a purpose or the value of the strategy will be lost.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Make clear the responsibilities of each role.  Assuming a role on a team in name only can cause confusion and frustration in a beginning team.  For example, the role of “team facilitator” may have many different meanings to people on the team.  Clarify the meaning and describe the responsibilities of each role for the team.  Practice using roles in a safe environment with an easy topic.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rgbClr val="00B050"/>
                </a:solidFill>
                <a:latin typeface="Calibri"/>
                <a:ea typeface="Calibri"/>
                <a:cs typeface="Calibri"/>
                <a:sym typeface="Calibri"/>
              </a:rPr>
              <a:t>Roles should be defined at the first meeting with all members of the team having a clear understanding of each role.  Team members can commit to a role per month, semester, and year.  It is important to actually record who has each responsibility for each meeting.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9" name="Shape 14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To Know:  </a:t>
            </a:r>
            <a:r>
              <a:rPr lang="en-US" sz="390" b="0" i="0" u="none" strike="noStrike" cap="none">
                <a:solidFill>
                  <a:schemeClr val="dk1"/>
                </a:solidFill>
                <a:latin typeface="Calibri"/>
                <a:ea typeface="Calibri"/>
                <a:cs typeface="Calibri"/>
                <a:sym typeface="Calibri"/>
              </a:rPr>
              <a:t>See reference sheet for descriptions of roles. This should be used as a handout.  Describe the purpose of each role in more detail using the descriptors below. </a:t>
            </a: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To Say:  </a:t>
            </a: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Facilitator</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Focuses group energy</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Keeps group on task</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Encourages everyone to participate</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Helps set agenda for next meeting</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Facilitators are not expected to:</a:t>
            </a:r>
          </a:p>
          <a:p>
            <a:pPr marL="176679" marR="0" lvl="0" indent="-176679" algn="l" rtl="0">
              <a:lnSpc>
                <a:spcPct val="80000"/>
              </a:lnSpc>
              <a:spcBef>
                <a:spcPts val="0"/>
              </a:spcBef>
              <a:buClr>
                <a:schemeClr val="dk1"/>
              </a:buClr>
              <a:buSzPct val="97500"/>
              <a:buFont typeface="Arial"/>
              <a:buChar char="•"/>
            </a:pPr>
            <a:r>
              <a:rPr lang="en-US" sz="390" b="0" i="0" u="none" strike="noStrike" cap="none">
                <a:solidFill>
                  <a:schemeClr val="dk1"/>
                </a:solidFill>
                <a:latin typeface="Calibri"/>
                <a:ea typeface="Calibri"/>
                <a:cs typeface="Calibri"/>
                <a:sym typeface="Calibri"/>
              </a:rPr>
              <a:t>Serve as pseudo-administrators</a:t>
            </a:r>
          </a:p>
          <a:p>
            <a:pPr marL="176679" marR="0" lvl="0" indent="-176679" algn="l" rtl="0">
              <a:lnSpc>
                <a:spcPct val="80000"/>
              </a:lnSpc>
              <a:spcBef>
                <a:spcPts val="0"/>
              </a:spcBef>
              <a:buClr>
                <a:schemeClr val="dk1"/>
              </a:buClr>
              <a:buSzPct val="97500"/>
              <a:buFont typeface="Arial"/>
              <a:buChar char="•"/>
            </a:pPr>
            <a:r>
              <a:rPr lang="en-US" sz="390" b="0" i="0" u="none" strike="noStrike" cap="none">
                <a:solidFill>
                  <a:schemeClr val="dk1"/>
                </a:solidFill>
                <a:latin typeface="Calibri"/>
                <a:ea typeface="Calibri"/>
                <a:cs typeface="Calibri"/>
                <a:sym typeface="Calibri"/>
              </a:rPr>
              <a:t>Shoulder the responsibilities of the whole team or department</a:t>
            </a:r>
          </a:p>
          <a:p>
            <a:pPr marL="176679" marR="0" lvl="0" indent="-176679" algn="l" rtl="0">
              <a:lnSpc>
                <a:spcPct val="80000"/>
              </a:lnSpc>
              <a:spcBef>
                <a:spcPts val="0"/>
              </a:spcBef>
              <a:buClr>
                <a:schemeClr val="dk1"/>
              </a:buClr>
              <a:buSzPct val="97500"/>
              <a:buFont typeface="Arial"/>
              <a:buChar char="•"/>
            </a:pPr>
            <a:r>
              <a:rPr lang="en-US" sz="390" b="0" i="0" u="none" strike="noStrike" cap="none">
                <a:solidFill>
                  <a:schemeClr val="dk1"/>
                </a:solidFill>
                <a:latin typeface="Calibri"/>
                <a:ea typeface="Calibri"/>
                <a:cs typeface="Calibri"/>
                <a:sym typeface="Calibri"/>
              </a:rPr>
              <a:t>Address peers and colleagues who do not want to cooperate</a:t>
            </a:r>
          </a:p>
          <a:p>
            <a:pPr marL="176679" marR="0" lvl="0" indent="-176679" algn="l" rtl="0">
              <a:lnSpc>
                <a:spcPct val="80000"/>
              </a:lnSpc>
              <a:spcBef>
                <a:spcPts val="0"/>
              </a:spcBef>
              <a:buClr>
                <a:schemeClr val="dk1"/>
              </a:buClr>
              <a:buSzPct val="97500"/>
              <a:buFont typeface="Arial"/>
              <a:buChar char="•"/>
            </a:pPr>
            <a:r>
              <a:rPr lang="en-US" sz="390" b="0" i="0" u="none" strike="noStrike" cap="none">
                <a:solidFill>
                  <a:schemeClr val="dk1"/>
                </a:solidFill>
                <a:latin typeface="Calibri"/>
                <a:ea typeface="Calibri"/>
                <a:cs typeface="Calibri"/>
                <a:sym typeface="Calibri"/>
              </a:rPr>
              <a:t>Evaluate colleagues’ performance</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Recorder/Reporter</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Records basic ideas/input from meeting</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Uses participants language</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Asks group for feedback on accuracy of what has been recorded</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Communicates final record to group and others, as necessary</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Timekeeper </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Divides time to tasks and gets approval of group </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Gives periodic signals as to how time allotment is progressing</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 </a:t>
            </a: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Data Manager</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Collect/retrieve data by an identified date</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Provide graphic representations or data summaries when appropriate</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Norms Minder</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Insures the group follows its norms (with fun and respect)</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Engaged Participant</a:t>
            </a: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NOTE: It is the responsibility of every team member to be prepared for the meeting and be an engaged participant!</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Collaborates with others</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Seeks and provides data/input</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Monitors own and others’ adherence to the norms</a:t>
            </a:r>
          </a:p>
          <a:p>
            <a:pPr marL="0" marR="0" lvl="0" indent="0" algn="l" rtl="0">
              <a:lnSpc>
                <a:spcPct val="80000"/>
              </a:lnSpc>
              <a:spcBef>
                <a:spcPts val="0"/>
              </a:spcBef>
              <a:buSzPct val="25000"/>
              <a:buNone/>
            </a:pPr>
            <a:r>
              <a:rPr lang="en-US" sz="390" b="0" i="0" u="none" strike="noStrike" cap="none">
                <a:solidFill>
                  <a:schemeClr val="dk1"/>
                </a:solidFill>
                <a:latin typeface="Calibri"/>
                <a:ea typeface="Calibri"/>
                <a:cs typeface="Calibri"/>
                <a:sym typeface="Calibri"/>
              </a:rPr>
              <a:t>an active part of the collaborative team. Members support the work of the team by staying focused on the agenda, purpose, and goal of the team. They actively engage in the team’s work and monitor their own behavior(s) so that they adhere to the team’s agreements. They assist the facilitator and other team members to accomplish the work of the team. They recognize that they have a responsibility for the team’s success.</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390" b="1" i="0" u="none" strike="noStrike" cap="none">
                <a:solidFill>
                  <a:schemeClr val="dk1"/>
                </a:solidFill>
                <a:latin typeface="Calibri"/>
                <a:ea typeface="Calibri"/>
                <a:cs typeface="Calibri"/>
                <a:sym typeface="Calibri"/>
              </a:rPr>
              <a:t>To Know:  </a:t>
            </a:r>
            <a:r>
              <a:rPr lang="en-US" sz="390" b="0" i="0" u="none" strike="noStrike" cap="none">
                <a:solidFill>
                  <a:schemeClr val="dk1"/>
                </a:solidFill>
                <a:latin typeface="Calibri"/>
                <a:ea typeface="Calibri"/>
                <a:cs typeface="Calibri"/>
                <a:sym typeface="Calibri"/>
              </a:rPr>
              <a:t>Adapted from: Collaborative professional learning in school and beyond: A tool kit for New Jersey educators, p. 90-91. </a:t>
            </a:r>
          </a:p>
          <a:p>
            <a:pPr marL="0" marR="0" lvl="0" indent="0" algn="l" rtl="0">
              <a:lnSpc>
                <a:spcPct val="80000"/>
              </a:lnSpc>
              <a:spcBef>
                <a:spcPts val="0"/>
              </a:spcBef>
              <a:spcAft>
                <a:spcPts val="0"/>
              </a:spcAft>
              <a:buSzPct val="25000"/>
              <a:buNone/>
            </a:pPr>
            <a:r>
              <a:rPr lang="en-US" sz="390" b="0" i="0" u="none" strike="noStrike" cap="none">
                <a:solidFill>
                  <a:schemeClr val="dk1"/>
                </a:solidFill>
                <a:latin typeface="Calibri"/>
                <a:ea typeface="Calibri"/>
                <a:cs typeface="Calibri"/>
                <a:sym typeface="Calibri"/>
              </a:rPr>
              <a:t>Retrieved from http://flboe.com/modules/groups/homepagefiles/cms/1607061/File/Teacher_Tools_PD/CHAPTER%206%20Facilitating%20collaborative%20teams%20&amp;%20Biblio.pdf?sessionid=%3D on March 12, 2013. </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390" b="1" i="0" u="none" strike="noStrike" cap="none">
                <a:solidFill>
                  <a:schemeClr val="dk1"/>
                </a:solidFill>
                <a:latin typeface="Calibri"/>
                <a:ea typeface="Calibri"/>
                <a:cs typeface="Calibri"/>
                <a:sym typeface="Calibri"/>
              </a:rPr>
              <a:t>To Know:  </a:t>
            </a:r>
            <a:r>
              <a:rPr lang="en-US" sz="390" b="0" i="0" u="none" strike="noStrike" cap="none">
                <a:solidFill>
                  <a:schemeClr val="dk1"/>
                </a:solidFill>
                <a:latin typeface="Calibri"/>
                <a:ea typeface="Calibri"/>
                <a:cs typeface="Calibri"/>
                <a:sym typeface="Calibri"/>
              </a:rPr>
              <a:t>Initially, the coach models the creation of norms with the team and clarifies roles and responsibilities for team members. The coach refers to norms and roles throughout the early meetings as necessary, provides descriptive feedback regarding their use, and encourages the team to evaluate effectiveness of using norms and roles at the end of the meeting.</a:t>
            </a:r>
          </a:p>
          <a:p>
            <a:pPr marL="0" marR="0" lvl="0" indent="0" algn="l" rtl="0">
              <a:lnSpc>
                <a:spcPct val="80000"/>
              </a:lnSpc>
              <a:spcBef>
                <a:spcPts val="0"/>
              </a:spcBef>
              <a:spcAft>
                <a:spcPts val="0"/>
              </a:spcAft>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390" b="0" i="0" u="none" strike="noStrike" cap="none">
                <a:solidFill>
                  <a:schemeClr val="dk1"/>
                </a:solidFill>
                <a:latin typeface="Calibri"/>
                <a:ea typeface="Calibri"/>
                <a:cs typeface="Calibri"/>
                <a:sym typeface="Calibri"/>
              </a:rPr>
              <a:t>Build further capacity in your team by sharing roles. The same person need not be the time keeper all the time or the facilitator, or any other role. </a:t>
            </a:r>
          </a:p>
          <a:p>
            <a:pPr marL="0" marR="0" lvl="0" indent="0" algn="l" rtl="0">
              <a:lnSpc>
                <a:spcPct val="80000"/>
              </a:lnSpc>
              <a:spcBef>
                <a:spcPts val="0"/>
              </a:spcBef>
              <a:spcAft>
                <a:spcPts val="0"/>
              </a:spcAft>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SzPct val="25000"/>
              <a:buNone/>
            </a:pPr>
            <a:r>
              <a:rPr lang="en-US" sz="390" b="0" i="0" u="none" strike="noStrike" cap="none">
                <a:solidFill>
                  <a:schemeClr val="dk1"/>
                </a:solidFill>
                <a:latin typeface="Calibri"/>
                <a:ea typeface="Calibri"/>
                <a:cs typeface="Calibri"/>
                <a:sym typeface="Calibri"/>
              </a:rPr>
              <a:t>The roles list above is an example. In small groups, a norms-minder may not be an assigned role, but rather the responsibility of all participants. In two person teams, roles may be very simple, but both members should predetermine how the responsibilities for their meeting work will be divided.  On larger teams, other roles may be needed – particularly as the work of the collaborative data team becomes more focused.  Additional roles might include:  “Expert Witness” when a teaching/learning practice is being reviewed in greater detail, or a particular common formative assessment is showing greater results by one teacher.  Besides a recorder taking electronic or paper and pencil minutes for meeting minutes, a “Chart Recorder” may be needed to display meeting details or talking points on large chart paper or </a:t>
            </a:r>
            <a:r>
              <a:rPr lang="en-US" sz="390" b="0" i="0" u="sng" strike="noStrike" cap="none">
                <a:solidFill>
                  <a:schemeClr val="dk1"/>
                </a:solidFill>
                <a:latin typeface="Calibri"/>
                <a:ea typeface="Calibri"/>
                <a:cs typeface="Calibri"/>
                <a:sym typeface="Calibri"/>
              </a:rPr>
              <a:t>on Additionally</a:t>
            </a:r>
            <a:r>
              <a:rPr lang="en-US" sz="390" b="0" i="0" u="none" strike="noStrike" cap="none">
                <a:solidFill>
                  <a:schemeClr val="dk1"/>
                </a:solidFill>
                <a:latin typeface="Calibri"/>
                <a:ea typeface="Calibri"/>
                <a:cs typeface="Calibri"/>
                <a:sym typeface="Calibri"/>
              </a:rPr>
              <a:t>, the principal or instructional coach may be assigned a role as the “Guide on the Side” with the expectation of leading a discussion on a particular practice.  Because these positions will serve on many collaborative data teams, they should not run nor facilitate the meeting.  Define their role and expectation appropriately.  </a:t>
            </a:r>
            <a:r>
              <a:rPr lang="en-US" sz="390" b="1" i="0" u="none" strike="noStrike" cap="none">
                <a:solidFill>
                  <a:srgbClr val="7030A0"/>
                </a:solidFill>
                <a:latin typeface="Calibri"/>
                <a:ea typeface="Calibri"/>
                <a:cs typeface="Calibri"/>
                <a:sym typeface="Calibri"/>
              </a:rPr>
              <a:t>Perhaps the sentence in the last paragraph should say “Besides a recorder taking electronic or paper and pencil minutes for meeting minutes, a “Chart Recorder” may be needed to display meeting details or talking points on large chart paper.  Another option would be to have the principal or instructional coach assigned as the “Guide on the Side”…</a:t>
            </a: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endParaRPr sz="39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6" name="Shape 15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Activity:  </a:t>
            </a:r>
            <a:r>
              <a:rPr lang="en-US" sz="1200" b="0" i="0" u="none" strike="noStrike" cap="none" dirty="0">
                <a:solidFill>
                  <a:schemeClr val="dk1"/>
                </a:solidFill>
                <a:latin typeface="Calibri"/>
                <a:ea typeface="Calibri"/>
                <a:cs typeface="Calibri"/>
                <a:sym typeface="Calibri"/>
              </a:rPr>
              <a:t>Topic in Action: Invite participants to explore the topic through dialogue at their tables. This activity is designed to engage groups in dialogue about the use of roles in their meetings. Refer back to the previous slide and the definitions you described.</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To Say/To Do:</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Please take a moment to self-reflect.  Which role to you think best fits your strengths as you work in collaborative teams?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Next, have a table, or team,  discussion and reflect on the next two questions.  How would you use these roles in your team meetings? Are there resources you could utilize to make the best use of the roles.  Remember to think back on the discussion of the roles.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6" name="Shape 166"/>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Know/To Do/ To say:  (</a:t>
            </a:r>
            <a:r>
              <a:rPr lang="en-US" sz="1200" b="0" i="0" u="none" strike="noStrike" cap="none" dirty="0">
                <a:solidFill>
                  <a:schemeClr val="dk1"/>
                </a:solidFill>
                <a:latin typeface="Calibri"/>
                <a:ea typeface="Calibri"/>
                <a:cs typeface="Calibri"/>
                <a:sym typeface="Calibri"/>
              </a:rPr>
              <a:t>Application):  Teams should articulate a plan for the use of roles within their teams. Each action plan should include answers to the questions on this slide, at a minimum, and may also include information about timelines. For example, the Data Manager may have that role at all times, but will need a person to back them up in case of absences. The recorder is a role that may be more easily rotated. In your table groups, please take a moment to answer these questions.  In a moment, we will share out. </a:t>
            </a:r>
          </a:p>
        </p:txBody>
      </p:sp>
      <p:sp>
        <p:nvSpPr>
          <p:cNvPr id="167" name="Shape 167"/>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1" i="0" u="none" strike="noStrike" kern="1200" cap="none" dirty="0">
                <a:solidFill>
                  <a:schemeClr val="dk1"/>
                </a:solidFill>
                <a:effectLst/>
                <a:latin typeface="Calibri"/>
                <a:ea typeface="Calibri"/>
                <a:cs typeface="Calibri"/>
                <a:sym typeface="Calibri"/>
              </a:rPr>
              <a:t>To Do:  Share Practice Profile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TO KNOW:  </a:t>
            </a:r>
          </a:p>
          <a:p>
            <a:r>
              <a:rPr lang="en-US" sz="1200" b="1" i="0" u="none" strike="noStrike" kern="1200" cap="none" dirty="0">
                <a:solidFill>
                  <a:schemeClr val="dk1"/>
                </a:solidFill>
                <a:effectLst/>
                <a:latin typeface="Calibri"/>
                <a:ea typeface="Calibri"/>
                <a:cs typeface="Calibri"/>
                <a:sym typeface="Calibri"/>
              </a:rPr>
              <a:t>Full practice Profile is in Handouts</a:t>
            </a:r>
          </a:p>
          <a:p>
            <a:endParaRPr lang="en-US" sz="1200" b="1" i="0"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Collaborative Data Team Practice Profile</a:t>
            </a:r>
          </a:p>
          <a:p>
            <a:r>
              <a:rPr lang="en-US" sz="1200" b="0" i="0" u="none" strike="noStrike" kern="1200" cap="none" dirty="0">
                <a:solidFill>
                  <a:schemeClr val="dk1"/>
                </a:solidFill>
                <a:effectLst/>
                <a:latin typeface="Calibri"/>
                <a:ea typeface="Calibri"/>
                <a:cs typeface="Calibri"/>
                <a:sym typeface="Calibri"/>
              </a:rPr>
              <a:t>Implementation with fidelity requires clearly described implementation criteria.   The Practice Profile framework has recently been developed by the National Implementation Research Network (NIRN) as a way of outlining implementation criteria using a rubric structure with clearly defined practice-level characteristics (NIRN, 2011).  According to NIRN, the Practice Profile emerged from the conceptualization of the change process outline in the work of Hall and </a:t>
            </a:r>
            <a:r>
              <a:rPr lang="en-US" sz="1200" b="0" i="0" u="none" strike="noStrike" kern="1200" cap="none" dirty="0" err="1">
                <a:solidFill>
                  <a:schemeClr val="dk1"/>
                </a:solidFill>
                <a:effectLst/>
                <a:latin typeface="Calibri"/>
                <a:ea typeface="Calibri"/>
                <a:cs typeface="Calibri"/>
                <a:sym typeface="Calibri"/>
              </a:rPr>
              <a:t>Hord’s</a:t>
            </a:r>
            <a:r>
              <a:rPr lang="en-US" sz="1200" b="0" i="0" u="none" strike="noStrike" kern="1200" cap="none" dirty="0">
                <a:solidFill>
                  <a:schemeClr val="dk1"/>
                </a:solidFill>
                <a:effectLst/>
                <a:latin typeface="Calibri"/>
                <a:ea typeface="Calibri"/>
                <a:cs typeface="Calibri"/>
                <a:sym typeface="Calibri"/>
              </a:rPr>
              <a:t> (2006) Innovation Configuration Mapping (NIRN, 2011).</a:t>
            </a:r>
          </a:p>
          <a:p>
            <a:r>
              <a:rPr lang="en-US" sz="1200" b="0" i="0" u="none" strike="noStrike" kern="1200" cap="none" dirty="0">
                <a:solidFill>
                  <a:schemeClr val="dk1"/>
                </a:solidFill>
                <a:effectLst/>
                <a:latin typeface="Calibri"/>
                <a:ea typeface="Calibri"/>
                <a:cs typeface="Calibri"/>
                <a:sym typeface="Calibri"/>
              </a:rPr>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  </a:t>
            </a:r>
          </a:p>
          <a:p>
            <a:r>
              <a:rPr lang="en-US" sz="1200" b="1" i="1" u="none" strike="noStrike" kern="1200" cap="none" dirty="0">
                <a:solidFill>
                  <a:schemeClr val="dk1"/>
                </a:solidFill>
                <a:effectLst/>
                <a:latin typeface="Calibri"/>
                <a:ea typeface="Calibri"/>
                <a:cs typeface="Calibri"/>
                <a:sym typeface="Calibri"/>
              </a:rPr>
              <a:t>How to Use the Practice Profile</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The essential functions align with the teaching/ learning objectives for each learning package.  For each teaching/learning objective are levels of implementation. For some essential functions, proficient and exemplary implementation criteria are the same and in others, criteria differ. Close to proficient levels of implementation suggest the skill or practice is emerging and coaching is recommended for moving toward more proficient implementation.  When implementation is reported at the unacceptable variation level, follow-up professional development in addition to coaching is recommended.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149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To Do:  </a:t>
            </a:r>
            <a:r>
              <a:rPr lang="en-US" sz="1200" b="0" i="0" u="none" strike="noStrike" kern="1200" cap="none" dirty="0">
                <a:solidFill>
                  <a:schemeClr val="dk1"/>
                </a:solidFill>
                <a:effectLst/>
                <a:latin typeface="Calibri"/>
                <a:ea typeface="Calibri"/>
                <a:cs typeface="Calibri"/>
                <a:sym typeface="Calibri"/>
              </a:rPr>
              <a:t>Review the implementation fidelity checklist.</a:t>
            </a:r>
          </a:p>
          <a:p>
            <a:r>
              <a:rPr lang="en-US" sz="1200" b="1" i="0" u="none" strike="noStrike" kern="1200" cap="none" dirty="0">
                <a:solidFill>
                  <a:schemeClr val="dk1"/>
                </a:solidFill>
                <a:effectLst/>
                <a:latin typeface="Calibri"/>
                <a:ea typeface="Calibri"/>
                <a:cs typeface="Calibri"/>
                <a:sym typeface="Calibri"/>
              </a:rPr>
              <a:t>Handout:  </a:t>
            </a:r>
            <a:r>
              <a:rPr lang="en-US" sz="1200" b="0" i="0" u="none" strike="noStrike" kern="1200" cap="none" dirty="0">
                <a:solidFill>
                  <a:schemeClr val="dk1"/>
                </a:solidFill>
                <a:effectLst/>
                <a:latin typeface="Calibri"/>
                <a:ea typeface="Calibri"/>
                <a:cs typeface="Calibri"/>
                <a:sym typeface="Calibri"/>
              </a:rPr>
              <a:t>CT</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Implementation Fidelity Checklist</a:t>
            </a:r>
          </a:p>
          <a:p>
            <a:br>
              <a:rPr lang="en-US" sz="1200" b="0" i="0" u="none" strike="noStrike" kern="1200" cap="none" dirty="0">
                <a:solidFill>
                  <a:schemeClr val="dk1"/>
                </a:solidFill>
                <a:effectLst/>
                <a:latin typeface="Calibri"/>
                <a:ea typeface="Calibri"/>
                <a:cs typeface="Calibri"/>
                <a:sym typeface="Calibri"/>
              </a:rPr>
            </a:br>
            <a:endParaRPr lang="en-US"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57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 Do: </a:t>
            </a:r>
            <a:r>
              <a:rPr lang="en-US" sz="1200" b="0" i="0" u="none" strike="noStrike" cap="none" dirty="0">
                <a:solidFill>
                  <a:schemeClr val="dk1"/>
                </a:solidFill>
                <a:latin typeface="Calibri"/>
                <a:ea typeface="Calibri"/>
                <a:cs typeface="Calibri"/>
                <a:sym typeface="Calibri"/>
              </a:rPr>
              <a:t>Complete the Next Steps template.  Example is included in the learning package materials.</a:t>
            </a:r>
          </a:p>
        </p:txBody>
      </p:sp>
      <p:sp>
        <p:nvSpPr>
          <p:cNvPr id="400" name="Shape 40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69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202860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6BD98730-7529-48CB-A71A-E7743BE2300B}" type="slidenum">
              <a:rPr lang="en-US" smtClean="0"/>
              <a:pPr>
                <a:defRPr/>
              </a:pPr>
              <a:t>20</a:t>
            </a:fld>
            <a:endParaRPr lang="en-US"/>
          </a:p>
        </p:txBody>
      </p:sp>
    </p:spTree>
    <p:extLst>
      <p:ext uri="{BB962C8B-B14F-4D97-AF65-F5344CB8AC3E}">
        <p14:creationId xmlns:p14="http://schemas.microsoft.com/office/powerpoint/2010/main" val="114393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DDB85-FF03-4F15-BBE2-AC431C3694CF}"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391245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r>
              <a:rPr lang="en-US" dirty="0"/>
              <a:t> </a:t>
            </a:r>
          </a:p>
          <a:p>
            <a:pPr lvl="0"/>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The Collaborative Teams (CT) learning package is organized in seven modules. The first is an Overview. The other six modules address each of the processes that contribute to effective teams.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The CT Content Fidelity Checklist aligned to each learning package includes all critical items for a training session (draft, pending approval). The CT HQPD Training Checklist and Coaching Checklist contain process elements to be used as guidance when designing, revising, or coaching high quality professional development.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Important notes: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8572"/>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There is </a:t>
            </a:r>
            <a:r>
              <a:rPr lang="en-US" u="sng" dirty="0">
                <a:latin typeface="Calibri" panose="020F0502020204030204" pitchFamily="34" charset="0"/>
                <a:ea typeface="Calibri" panose="020F0502020204030204" pitchFamily="34" charset="0"/>
                <a:cs typeface="Times New Roman" panose="02020603050405020304" pitchFamily="18" charset="0"/>
              </a:rPr>
              <a:t>one </a:t>
            </a:r>
            <a:r>
              <a:rPr lang="en-US" dirty="0">
                <a:latin typeface="Calibri" panose="020F0502020204030204" pitchFamily="34" charset="0"/>
                <a:ea typeface="Calibri" panose="020F0502020204030204" pitchFamily="34" charset="0"/>
                <a:cs typeface="Times New Roman" panose="02020603050405020304" pitchFamily="18" charset="0"/>
              </a:rPr>
              <a:t>pre/post assessment for the entire CT package (all seven modules).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8572"/>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An Implementation Fidelity Checklist is available for frequent monitoring by a teacher or observer.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print Practice Profile and an electronic Practice Profile Self-Assessment tool are available for use by individuals, teams, or schools for periodic self-assessment and monitoring of implementation of practice or to identify training or coaching needs.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presenter should download onto a hard drive or a flash drive any video intended for use in a training. The links shown on slides may not be able to be accessed online at the school sites.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Breaks should be inserted at the discretion of the presenter based on the needs of participants.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add slides to supplement the content. For example, a slide of essential questions may be added since only objectives have been included.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presenter may choose to differentiate a presentation to meet the needs of the participants. For example, another form may be substituted for the Next Steps template if the district or building already uses a similar form or protocol.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3929" indent="-343929">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Additional activities, examples, videos, etc. may be found _____.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details are in progress.</a:t>
            </a:r>
            <a:r>
              <a:rPr lang="en-US" dirty="0">
                <a:latin typeface="Calibri" panose="020F0502020204030204" pitchFamily="34" charset="0"/>
                <a:ea typeface="Calibri" panose="020F0502020204030204" pitchFamily="34" charset="0"/>
                <a:cs typeface="Times New Roman" panose="02020603050405020304" pitchFamily="18" charset="0"/>
              </a:rPr>
              <a:t>) A presenter may interchange the additional material for the corresponding PowerPoint content.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2"/>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a:p>
            <a:pPr lvl="0"/>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4</a:t>
            </a:fld>
            <a:endParaRPr lang="en-US"/>
          </a:p>
        </p:txBody>
      </p:sp>
    </p:spTree>
    <p:extLst>
      <p:ext uri="{BB962C8B-B14F-4D97-AF65-F5344CB8AC3E}">
        <p14:creationId xmlns:p14="http://schemas.microsoft.com/office/powerpoint/2010/main" val="407887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5</a:t>
            </a:fld>
            <a:endParaRPr lang="en-US"/>
          </a:p>
        </p:txBody>
      </p:sp>
    </p:spTree>
    <p:extLst>
      <p:ext uri="{BB962C8B-B14F-4D97-AF65-F5344CB8AC3E}">
        <p14:creationId xmlns:p14="http://schemas.microsoft.com/office/powerpoint/2010/main" val="287342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Know/To Say: </a:t>
            </a:r>
            <a:r>
              <a:rPr lang="en-US" b="0" i="0" baseline="0" dirty="0"/>
              <a:t>The learning packages forming the foundation knowledge of the Collaborative Work are Collaborative Teams, Data-Based Decision Making, and Common Formative Assessment. </a:t>
            </a:r>
          </a:p>
          <a:p>
            <a:endParaRPr lang="en-US" b="0" i="0" baseline="0" dirty="0"/>
          </a:p>
          <a:p>
            <a:pPr marL="333714" indent="-333714">
              <a:buAutoNum type="arabicPeriod"/>
            </a:pPr>
            <a:r>
              <a:rPr lang="en-US" b="0" i="0" baseline="0" dirty="0"/>
              <a:t>Collaborative Teams (CT) utilize team processes to improve teaching and learning.</a:t>
            </a:r>
          </a:p>
          <a:p>
            <a:pPr marL="333714" indent="-333714" defTabSz="889904" eaLnBrk="0" fontAlgn="base" hangingPunct="0">
              <a:spcBef>
                <a:spcPct val="30000"/>
              </a:spcBef>
              <a:spcAft>
                <a:spcPct val="0"/>
              </a:spcAft>
              <a:buFontTx/>
              <a:buAutoNum type="arabicPeriod"/>
              <a:defRPr/>
            </a:pPr>
            <a:r>
              <a:rPr lang="en-US" b="0" i="0" baseline="0" dirty="0"/>
              <a:t>Common Formative Assessment (CFA) utilize quality assessments as feedback to improve teaching &amp; learning.</a:t>
            </a:r>
          </a:p>
          <a:p>
            <a:pPr marL="333714" indent="-333714">
              <a:buAutoNum type="arabicPeriod"/>
            </a:pPr>
            <a:r>
              <a:rPr lang="en-US" b="0" i="0" baseline="0" dirty="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407262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b="1" i="0" baseline="0" dirty="0"/>
              <a:t>To Know: </a:t>
            </a:r>
            <a:r>
              <a:rPr lang="en-US" b="0" i="0" baseline="0" dirty="0"/>
              <a:t>The learning package Collaborative Teams consists of Three Sections: Overview, Foundational Processes and Advanced Collaborative Process.  There are seven presentations: Overview, Agenda and Minutes, Norms, Roles, Consensus, Collaborative Skills and Protocols.</a:t>
            </a:r>
          </a:p>
          <a:p>
            <a:endParaRPr lang="en-US" b="0" i="0" baseline="0" dirty="0"/>
          </a:p>
          <a:p>
            <a:r>
              <a:rPr lang="en-US" b="1" i="0" baseline="0" dirty="0"/>
              <a:t>To Say:  </a:t>
            </a:r>
            <a:r>
              <a:rPr lang="en-US" b="0" i="0" baseline="0" dirty="0"/>
              <a:t>Today we will focus on Roles.  Establishing and sharing roles are an important part in the foundational process of Collaborative Teams.</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225798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solidFill>
                  <a:schemeClr val="tx1"/>
                </a:solidFill>
                <a:latin typeface="+mn-lt"/>
                <a:ea typeface="+mn-ea"/>
                <a:cs typeface="+mn-cs"/>
              </a:rPr>
              <a:t>To Know / To Say</a:t>
            </a:r>
            <a:r>
              <a:rPr lang="en-US" dirty="0">
                <a:solidFill>
                  <a:schemeClr val="tx1"/>
                </a:solidFill>
                <a:latin typeface="+mn-lt"/>
                <a:ea typeface="+mn-ea"/>
                <a:cs typeface="+mn-cs"/>
              </a:rPr>
              <a:t>:   This info graphic for Collaborative Teams can be used as either a pre reading before or at the beginning of the training.  The consultant may want to use reflective questions or protocols to generate thinking prior to the training.</a:t>
            </a:r>
          </a:p>
          <a:p>
            <a:r>
              <a:rPr lang="en-US" dirty="0">
                <a:solidFill>
                  <a:schemeClr val="tx1"/>
                </a:solidFill>
                <a:latin typeface="+mn-lt"/>
                <a:ea typeface="+mn-ea"/>
                <a:cs typeface="+mn-cs"/>
              </a:rPr>
              <a:t>For example, you could pose a question to have them reflect on 1 thing they want to be able to implement or improve following the training.  Or you may ask them to reflect on 1 thing they want to learn from the training about collaborative teams.</a:t>
            </a:r>
          </a:p>
          <a:p>
            <a:r>
              <a:rPr lang="en-US" dirty="0">
                <a:solidFill>
                  <a:schemeClr val="tx1"/>
                </a:solidFill>
                <a:latin typeface="+mn-lt"/>
                <a:ea typeface="+mn-ea"/>
                <a:cs typeface="+mn-cs"/>
              </a:rPr>
              <a:t>You may also want to use a protocol such as a 3-2-1 or K-W-L chart identifying what they know, what they need to know, where they need to improve, etc.</a:t>
            </a:r>
          </a:p>
          <a:p>
            <a:endParaRPr lang="en-US" b="0" baseline="0" dirty="0"/>
          </a:p>
          <a:p>
            <a:r>
              <a:rPr lang="en-US" b="1" baseline="0" dirty="0"/>
              <a:t>Handout: </a:t>
            </a:r>
            <a:r>
              <a:rPr lang="en-US" b="0" baseline="0" dirty="0"/>
              <a:t>Collaborative Teams</a:t>
            </a: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59EE973D-DBCF-49B9-961E-3308C834F39E}" type="slidenum">
              <a:rPr lang="en-US" smtClean="0"/>
              <a:pPr>
                <a:defRPr/>
              </a:pPr>
              <a:t>8</a:t>
            </a:fld>
            <a:endParaRPr lang="en-US"/>
          </a:p>
        </p:txBody>
      </p:sp>
    </p:spTree>
    <p:extLst>
      <p:ext uri="{BB962C8B-B14F-4D97-AF65-F5344CB8AC3E}">
        <p14:creationId xmlns:p14="http://schemas.microsoft.com/office/powerpoint/2010/main" val="66203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10247" y="4459526"/>
            <a:ext cx="5681980" cy="4224813"/>
          </a:xfrm>
          <a:prstGeom prst="rect">
            <a:avLst/>
          </a:prstGeom>
          <a:noFill/>
          <a:ln>
            <a:noFill/>
          </a:ln>
        </p:spPr>
        <p:txBody>
          <a:bodyPr lIns="94200" tIns="47100" rIns="94200" bIns="47100" anchor="t" anchorCtr="0">
            <a:noAutofit/>
          </a:bodyPr>
          <a:lstStyle/>
          <a:p>
            <a:r>
              <a:rPr lang="en-US" sz="1200" b="0" i="0" u="none" strike="noStrike" kern="1200" cap="none" dirty="0">
                <a:solidFill>
                  <a:schemeClr val="dk1"/>
                </a:solidFill>
                <a:effectLst/>
                <a:latin typeface="Calibri"/>
                <a:ea typeface="Calibri"/>
                <a:cs typeface="Calibri"/>
                <a:sym typeface="Calibri"/>
              </a:rPr>
              <a:t> </a:t>
            </a:r>
            <a:r>
              <a:rPr lang="en-US" sz="1200" b="1" i="0" u="none" strike="noStrike" kern="1200" cap="none" dirty="0">
                <a:solidFill>
                  <a:schemeClr val="dk1"/>
                </a:solidFill>
                <a:effectLst/>
                <a:latin typeface="Calibri"/>
                <a:ea typeface="Calibri"/>
                <a:cs typeface="Calibri"/>
                <a:sym typeface="Calibri"/>
              </a:rPr>
              <a:t>To Know:  </a:t>
            </a:r>
            <a:r>
              <a:rPr lang="en-US" sz="1200" b="0" i="0" u="none" strike="noStrike" kern="1200" cap="none" dirty="0">
                <a:solidFill>
                  <a:schemeClr val="dk1"/>
                </a:solidFill>
                <a:effectLst/>
                <a:latin typeface="Calibri"/>
                <a:ea typeface="Calibri"/>
                <a:cs typeface="Calibri"/>
                <a:sym typeface="Calibri"/>
              </a:rPr>
              <a:t>This slide shows how the use of Collaborative Teams relates to </a:t>
            </a:r>
            <a:r>
              <a:rPr lang="en-US" sz="1200" b="0" i="0" u="none" strike="noStrike" kern="1200" cap="none">
                <a:solidFill>
                  <a:schemeClr val="dk1"/>
                </a:solidFill>
                <a:effectLst/>
                <a:latin typeface="Calibri"/>
                <a:ea typeface="Calibri"/>
                <a:cs typeface="Calibri"/>
                <a:sym typeface="Calibri"/>
              </a:rPr>
              <a:t>the Missouri </a:t>
            </a:r>
            <a:r>
              <a:rPr lang="en-US" sz="1200" b="0" i="0" u="none" strike="noStrike" kern="1200" cap="none" dirty="0">
                <a:solidFill>
                  <a:schemeClr val="dk1"/>
                </a:solidFill>
                <a:effectLst/>
                <a:latin typeface="Calibri"/>
                <a:ea typeface="Calibri"/>
                <a:cs typeface="Calibri"/>
                <a:sym typeface="Calibri"/>
              </a:rPr>
              <a:t>Teacher and Leader Standards. </a:t>
            </a:r>
          </a:p>
          <a:p>
            <a:r>
              <a:rPr lang="en-US" sz="1200" b="1" i="0" u="none" strike="noStrike" kern="1200" cap="none" dirty="0">
                <a:solidFill>
                  <a:schemeClr val="dk1"/>
                </a:solidFill>
                <a:effectLst/>
                <a:latin typeface="Calibri"/>
                <a:ea typeface="Calibri"/>
                <a:cs typeface="Calibri"/>
                <a:sym typeface="Calibri"/>
              </a:rPr>
              <a:t>To Say:</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#8 Professionalism</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is a reflective practitioner who continually assesses the effects of choices and actions on others.  The teacher actively seeks out opportunities to grow professionally in order to improve learning for all students. [</a:t>
            </a:r>
            <a:r>
              <a:rPr lang="en-US" sz="1200" b="0" i="1" u="none" strike="noStrike" kern="1200" cap="none" dirty="0">
                <a:solidFill>
                  <a:schemeClr val="dk1"/>
                </a:solidFill>
                <a:effectLst/>
                <a:latin typeface="Calibri"/>
                <a:ea typeface="Calibri"/>
                <a:cs typeface="Calibri"/>
                <a:sym typeface="Calibri"/>
              </a:rPr>
              <a:t>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Teacher Standard #9 Professional Collaboration</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The teacher has effective working relationships with students, parents, school colleagues, and community members. [</a:t>
            </a:r>
            <a:r>
              <a:rPr lang="en-US" sz="1200" b="0" i="1" u="none" strike="noStrike" kern="1200" cap="none" dirty="0">
                <a:solidFill>
                  <a:schemeClr val="dk1"/>
                </a:solidFill>
                <a:effectLst/>
                <a:latin typeface="Calibri"/>
                <a:ea typeface="Calibri"/>
                <a:cs typeface="Calibri"/>
                <a:sym typeface="Calibri"/>
              </a:rPr>
              <a:t>SB 291 Section 160.045.2 </a:t>
            </a:r>
            <a:endParaRPr lang="en-US" sz="1200" b="0" i="0" u="none" strike="noStrike" kern="1200" cap="none" dirty="0">
              <a:solidFill>
                <a:schemeClr val="dk1"/>
              </a:solidFill>
              <a:effectLst/>
              <a:latin typeface="Calibri"/>
              <a:ea typeface="Calibri"/>
              <a:cs typeface="Calibri"/>
              <a:sym typeface="Calibri"/>
            </a:endParaRPr>
          </a:p>
          <a:p>
            <a:r>
              <a:rPr lang="en-US" sz="1200" b="0" i="1" u="none" strike="noStrike" kern="1200" cap="none" dirty="0">
                <a:solidFill>
                  <a:schemeClr val="dk1"/>
                </a:solidFill>
                <a:effectLst/>
                <a:latin typeface="Calibri"/>
                <a:ea typeface="Calibri"/>
                <a:cs typeface="Calibri"/>
                <a:sym typeface="Calibri"/>
              </a:rPr>
              <a:t>(4) The teacher uses professional communication and interaction with the school community; (6) The teacher acts as a responsible professional in the overall mission of the school.] </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Leader Standard #2 Teaching and Learning</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 </a:t>
            </a:r>
          </a:p>
          <a:p>
            <a:r>
              <a:rPr lang="en-US" sz="1200" b="0" i="0" u="none" strike="noStrike" kern="1200" cap="none" dirty="0">
                <a:solidFill>
                  <a:schemeClr val="dk1"/>
                </a:solidFill>
                <a:effectLst/>
                <a:latin typeface="Calibri"/>
                <a:ea typeface="Calibri"/>
                <a:cs typeface="Calibri"/>
                <a:sym typeface="Calibri"/>
              </a:rPr>
              <a:t>Leader Standard #3 Management of Organizational Systems</a:t>
            </a:r>
            <a:br>
              <a:rPr lang="en-US" sz="1200" b="0" i="0" u="none" strike="noStrike" kern="1200" cap="none" dirty="0">
                <a:solidFill>
                  <a:schemeClr val="dk1"/>
                </a:solidFill>
                <a:effectLst/>
                <a:latin typeface="Calibri"/>
                <a:ea typeface="Calibri"/>
                <a:cs typeface="Calibri"/>
                <a:sym typeface="Calibri"/>
              </a:rPr>
            </a:br>
            <a:r>
              <a:rPr lang="en-US" sz="1200" b="0" i="0" u="none" strike="noStrike" kern="1200" cap="none" dirty="0">
                <a:solidFill>
                  <a:schemeClr val="dk1"/>
                </a:solidFill>
                <a:effectLst/>
                <a:latin typeface="Calibri"/>
                <a:ea typeface="Calibri"/>
                <a:cs typeface="Calibri"/>
                <a:sym typeface="Calibri"/>
              </a:rPr>
              <a:t>Education leaders have the knowledge and ability to ensure the success of all students by managing the organizational structure, personnel, and resources in a way that promotes a safe, efficient, and effective learning environment.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4023092" y="8917421"/>
            <a:ext cx="3077739" cy="469423"/>
          </a:xfrm>
          <a:prstGeom prst="rect">
            <a:avLst/>
          </a:prstGeom>
          <a:noFill/>
          <a:ln>
            <a:noFill/>
          </a:ln>
        </p:spPr>
        <p:txBody>
          <a:bodyPr lIns="94200" tIns="47100" rIns="94200" bIns="471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w="9525">
            <a:noFill/>
            <a:miter lim="800000"/>
            <a:headEnd/>
            <a:tailEnd/>
          </a:ln>
        </p:spPr>
        <p:txBody>
          <a:bodyPr>
            <a:spAutoFit/>
          </a:bodyPr>
          <a:lstStyle/>
          <a:p>
            <a:pPr algn="just">
              <a:defRPr/>
            </a:pPr>
            <a:r>
              <a:rPr lang="en-US" sz="800" i="1" dirty="0">
                <a:latin typeface="Tw Cen MT"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11"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12" name="TextBox 11"/>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3" name="Rectangle 12"/>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9391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849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607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612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4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901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020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16825901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86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731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6565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64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accent2"/>
          </a:solidFill>
          <a:latin typeface="Tw Cen MT" pitchFamily="34" charset="0"/>
        </a:defRPr>
      </a:lvl2pPr>
      <a:lvl3pPr algn="ctr" rtl="0" eaLnBrk="1" fontAlgn="base" hangingPunct="1">
        <a:spcBef>
          <a:spcPct val="0"/>
        </a:spcBef>
        <a:spcAft>
          <a:spcPct val="0"/>
        </a:spcAft>
        <a:defRPr sz="4400">
          <a:solidFill>
            <a:schemeClr val="accent2"/>
          </a:solidFill>
          <a:latin typeface="Tw Cen MT" pitchFamily="34" charset="0"/>
        </a:defRPr>
      </a:lvl3pPr>
      <a:lvl4pPr algn="ctr" rtl="0" eaLnBrk="1" fontAlgn="base" hangingPunct="1">
        <a:spcBef>
          <a:spcPct val="0"/>
        </a:spcBef>
        <a:spcAft>
          <a:spcPct val="0"/>
        </a:spcAft>
        <a:defRPr sz="4400">
          <a:solidFill>
            <a:schemeClr val="accent2"/>
          </a:solidFill>
          <a:latin typeface="Tw Cen MT" pitchFamily="34" charset="0"/>
        </a:defRPr>
      </a:lvl4pPr>
      <a:lvl5pPr algn="ctr" rtl="0" eaLnBrk="1" fontAlgn="base" hangingPunct="1">
        <a:spcBef>
          <a:spcPct val="0"/>
        </a:spcBef>
        <a:spcAft>
          <a:spcPct val="0"/>
        </a:spcAft>
        <a:defRPr sz="4400">
          <a:solidFill>
            <a:schemeClr val="accent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Questrial"/>
                <a:ea typeface="Questrial"/>
                <a:cs typeface="Questrial"/>
                <a:sym typeface="Questrial"/>
              </a:rPr>
              <a:t>Collaborative Teams</a:t>
            </a:r>
          </a:p>
        </p:txBody>
      </p:sp>
      <p:sp>
        <p:nvSpPr>
          <p:cNvPr id="86" name="Shape 86"/>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2"/>
              </a:buClr>
              <a:buSzPct val="25000"/>
              <a:buFont typeface="Noto Sans Symbols"/>
              <a:buNone/>
            </a:pPr>
            <a:r>
              <a:rPr lang="en-US" sz="3200" b="0" i="0" u="none" strike="noStrike" cap="none">
                <a:solidFill>
                  <a:schemeClr val="lt1"/>
                </a:solidFill>
                <a:latin typeface="Questrial"/>
                <a:ea typeface="Questrial"/>
                <a:cs typeface="Questrial"/>
                <a:sym typeface="Questrial"/>
              </a:rPr>
              <a:t>Roles</a:t>
            </a:r>
          </a:p>
        </p:txBody>
      </p:sp>
      <p:pic>
        <p:nvPicPr>
          <p:cNvPr id="87" name="Shape 87"/>
          <p:cNvPicPr preferRelativeResize="0"/>
          <p:nvPr/>
        </p:nvPicPr>
        <p:blipFill rotWithShape="1">
          <a:blip r:embed="rId3">
            <a:alphaModFix/>
          </a:blip>
          <a:srcRect/>
          <a:stretch/>
        </p:blipFill>
        <p:spPr>
          <a:xfrm>
            <a:off x="8035861" y="348341"/>
            <a:ext cx="801311" cy="572507"/>
          </a:xfrm>
          <a:prstGeom prst="rect">
            <a:avLst/>
          </a:prstGeom>
          <a:noFill/>
          <a:ln>
            <a:noFill/>
          </a:ln>
        </p:spPr>
      </p:pic>
      <p:grpSp>
        <p:nvGrpSpPr>
          <p:cNvPr id="88" name="Shape 88"/>
          <p:cNvGrpSpPr/>
          <p:nvPr/>
        </p:nvGrpSpPr>
        <p:grpSpPr>
          <a:xfrm>
            <a:off x="429514" y="5736336"/>
            <a:ext cx="8284971" cy="283464"/>
            <a:chOff x="12700" y="182948"/>
            <a:chExt cx="8284971" cy="283464"/>
          </a:xfrm>
        </p:grpSpPr>
        <p:pic>
          <p:nvPicPr>
            <p:cNvPr id="89" name="Shape 89"/>
            <p:cNvPicPr preferRelativeResize="0"/>
            <p:nvPr/>
          </p:nvPicPr>
          <p:blipFill rotWithShape="1">
            <a:blip r:embed="rId4">
              <a:alphaModFix/>
            </a:blip>
            <a:srcRect/>
            <a:stretch/>
          </p:blipFill>
          <p:spPr>
            <a:xfrm>
              <a:off x="12700" y="182948"/>
              <a:ext cx="804672" cy="283464"/>
            </a:xfrm>
            <a:prstGeom prst="rect">
              <a:avLst/>
            </a:prstGeom>
            <a:noFill/>
            <a:ln>
              <a:noFill/>
            </a:ln>
          </p:spPr>
        </p:pic>
        <p:sp>
          <p:nvSpPr>
            <p:cNvPr id="90" name="Shape 90"/>
            <p:cNvSpPr txBox="1"/>
            <p:nvPr/>
          </p:nvSpPr>
          <p:spPr>
            <a:xfrm>
              <a:off x="817372" y="186181"/>
              <a:ext cx="74802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lt1"/>
                  </a:solidFill>
                  <a:latin typeface="Calibri"/>
                  <a:ea typeface="Calibri"/>
                  <a:cs typeface="Calibri"/>
                  <a:sym typeface="Calibri"/>
                </a:rPr>
                <a:t>This work is licensed under a </a:t>
              </a:r>
              <a:r>
                <a:rPr lang="en-US" sz="1200" b="0" i="0" u="sng" strike="noStrike" cap="none">
                  <a:solidFill>
                    <a:schemeClr val="hlink"/>
                  </a:solidFill>
                  <a:latin typeface="Calibri"/>
                  <a:ea typeface="Calibri"/>
                  <a:cs typeface="Calibri"/>
                  <a:sym typeface="Calibri"/>
                  <a:hlinkClick r:id="rId5"/>
                </a:rPr>
                <a:t>Creative Commons Attribution-NonCommercial-NoDerivatives 4.0 International License</a:t>
              </a:r>
              <a:r>
                <a:rPr lang="en-US" sz="1200" b="0" i="0" u="none" strike="noStrike" cap="none">
                  <a:solidFill>
                    <a:schemeClr val="lt1"/>
                  </a:solidFill>
                  <a:latin typeface="Calibri"/>
                  <a:ea typeface="Calibri"/>
                  <a:cs typeface="Calibri"/>
                  <a:sym typeface="Calibri"/>
                </a:rPr>
                <a:t>.</a:t>
              </a: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Objective</a:t>
            </a:r>
          </a:p>
        </p:txBody>
      </p:sp>
      <p:sp>
        <p:nvSpPr>
          <p:cNvPr id="119" name="Shape 119"/>
          <p:cNvSpPr txBox="1">
            <a:spLocks noGrp="1"/>
          </p:cNvSpPr>
          <p:nvPr>
            <p:ph idx="1"/>
          </p:nvPr>
        </p:nvSpPr>
        <p:spPr>
          <a:xfrm>
            <a:off x="533400" y="21336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25000"/>
              <a:buFont typeface="Arial"/>
              <a:buNone/>
            </a:pPr>
            <a:r>
              <a:rPr lang="en-US" sz="3200" b="0" i="0" u="none" strike="noStrike" cap="none">
                <a:solidFill>
                  <a:schemeClr val="dk1"/>
                </a:solidFill>
                <a:latin typeface="Questrial"/>
                <a:ea typeface="Questrial"/>
                <a:cs typeface="Questrial"/>
                <a:sym typeface="Questrial"/>
              </a:rPr>
              <a:t>    Educators will effectively utilize meeting roles (specific responsibilities that support meeting outcomes). </a:t>
            </a:r>
          </a:p>
          <a:p>
            <a:pPr marL="342900" marR="0" lvl="0" indent="-342900" algn="l" rtl="0">
              <a:spcBef>
                <a:spcPts val="640"/>
              </a:spcBef>
              <a:spcAft>
                <a:spcPts val="0"/>
              </a:spcAft>
              <a:buClr>
                <a:schemeClr val="dk2"/>
              </a:buClr>
              <a:buSzPct val="25000"/>
              <a:buFont typeface="Arial"/>
              <a:buNone/>
            </a:pPr>
            <a:endParaRPr sz="3200" b="0" i="0" u="none" strike="noStrike" cap="none">
              <a:solidFill>
                <a:schemeClr val="dk1"/>
              </a:solidFill>
              <a:latin typeface="Questrial"/>
              <a:ea typeface="Questrial"/>
              <a:cs typeface="Questrial"/>
              <a:sym typeface="Questrial"/>
            </a:endParaRPr>
          </a:p>
          <a:p>
            <a:pPr marL="0" marR="0" lvl="1" indent="0" algn="l" rtl="0">
              <a:spcBef>
                <a:spcPts val="560"/>
              </a:spcBef>
              <a:spcAft>
                <a:spcPts val="0"/>
              </a:spcAft>
              <a:buClr>
                <a:srgbClr val="953734"/>
              </a:buClr>
              <a:buSzPct val="25000"/>
              <a:buFont typeface="Noto Sans Symbols"/>
              <a:buNone/>
            </a:pPr>
            <a:endParaRPr sz="280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Team Norms  </a:t>
            </a:r>
          </a:p>
        </p:txBody>
      </p:sp>
      <p:sp>
        <p:nvSpPr>
          <p:cNvPr id="126" name="Shape 12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Begin and end on time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engaged participant</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Be an active listener—open to new ideas</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Use electronics respectfully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Why?</a:t>
            </a:r>
          </a:p>
        </p:txBody>
      </p:sp>
      <p:sp>
        <p:nvSpPr>
          <p:cNvPr id="139" name="Shape 139"/>
          <p:cNvSpPr txBox="1">
            <a:spLocks noGrp="1"/>
          </p:cNvSpPr>
          <p:nvPr>
            <p:ph idx="1"/>
          </p:nvPr>
        </p:nvSpPr>
        <p:spPr>
          <a:xfrm>
            <a:off x="294825" y="1578850"/>
            <a:ext cx="8760600" cy="4297500"/>
          </a:xfrm>
          <a:prstGeom prst="rect">
            <a:avLst/>
          </a:prstGeom>
          <a:noFill/>
          <a:ln>
            <a:noFill/>
          </a:ln>
        </p:spPr>
        <p:txBody>
          <a:bodyPr lIns="91425" tIns="45700" rIns="91425" bIns="45700" anchor="t" anchorCtr="0">
            <a:noAutofit/>
          </a:bodyPr>
          <a:lstStyle/>
          <a:p>
            <a:pPr marL="114300" marR="0" lvl="0" indent="0" algn="l" rtl="0">
              <a:spcBef>
                <a:spcPts val="0"/>
              </a:spcBef>
              <a:spcAft>
                <a:spcPts val="0"/>
              </a:spcAft>
              <a:buClr>
                <a:schemeClr val="dk2"/>
              </a:buClr>
              <a:buSzPct val="25000"/>
              <a:buFont typeface="Arial"/>
              <a:buNone/>
            </a:pPr>
            <a:r>
              <a:rPr lang="en-US" sz="3600" b="0" i="0" u="none" strike="noStrike" cap="none" dirty="0">
                <a:solidFill>
                  <a:schemeClr val="dk1"/>
                </a:solidFill>
                <a:latin typeface="Questrial"/>
                <a:ea typeface="Questrial"/>
                <a:cs typeface="Questrial"/>
                <a:sym typeface="Questrial"/>
              </a:rPr>
              <a:t>Clearly assigned roles and responsibilities:</a:t>
            </a:r>
          </a:p>
          <a:p>
            <a:pPr marL="1085850" lvl="1" indent="-571500">
              <a:spcBef>
                <a:spcPts val="640"/>
              </a:spcBef>
              <a:spcAft>
                <a:spcPts val="0"/>
              </a:spcAft>
              <a:buClr>
                <a:schemeClr val="dk2"/>
              </a:buClr>
              <a:buSzPct val="100000"/>
              <a:buFont typeface="Noto Sans Symbols"/>
              <a:buChar char="❑"/>
            </a:pPr>
            <a:r>
              <a:rPr lang="en-US" b="0" i="0" u="none" strike="noStrike" cap="none" dirty="0">
                <a:solidFill>
                  <a:schemeClr val="dk1"/>
                </a:solidFill>
                <a:latin typeface="Questrial"/>
                <a:ea typeface="Questrial"/>
                <a:cs typeface="Questrial"/>
                <a:sym typeface="Questrial"/>
              </a:rPr>
              <a:t>clarify expectations for those in the meeting.</a:t>
            </a:r>
          </a:p>
          <a:p>
            <a:pPr marL="1085850" lvl="1" indent="-571500">
              <a:spcBef>
                <a:spcPts val="640"/>
              </a:spcBef>
              <a:spcAft>
                <a:spcPts val="0"/>
              </a:spcAft>
              <a:buClr>
                <a:schemeClr val="dk2"/>
              </a:buClr>
              <a:buSzPct val="100000"/>
              <a:buFont typeface="Noto Sans Symbols"/>
              <a:buChar char="❑"/>
            </a:pPr>
            <a:r>
              <a:rPr lang="en-US" b="0" i="0" u="none" strike="noStrike" cap="none" dirty="0">
                <a:solidFill>
                  <a:schemeClr val="dk1"/>
                </a:solidFill>
                <a:latin typeface="Questrial"/>
                <a:ea typeface="Questrial"/>
                <a:cs typeface="Questrial"/>
                <a:sym typeface="Questrial"/>
              </a:rPr>
              <a:t>increase the engagement of all members.</a:t>
            </a:r>
          </a:p>
          <a:p>
            <a:pPr marL="1085850" lvl="1" indent="-571500">
              <a:spcBef>
                <a:spcPts val="640"/>
              </a:spcBef>
              <a:spcAft>
                <a:spcPts val="0"/>
              </a:spcAft>
              <a:buClr>
                <a:schemeClr val="dk2"/>
              </a:buClr>
              <a:buSzPct val="100000"/>
              <a:buFont typeface="Noto Sans Symbols"/>
              <a:buChar char="❑"/>
            </a:pPr>
            <a:r>
              <a:rPr lang="en-US" b="0" i="0" u="none" strike="noStrike" cap="none" dirty="0">
                <a:solidFill>
                  <a:schemeClr val="dk1"/>
                </a:solidFill>
                <a:latin typeface="Questrial"/>
                <a:ea typeface="Questrial"/>
                <a:cs typeface="Questrial"/>
                <a:sym typeface="Questrial"/>
              </a:rPr>
              <a:t>help the team build internal capacity for planning and holding effective focused meetings.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Step by Step</a:t>
            </a:r>
          </a:p>
        </p:txBody>
      </p:sp>
      <p:sp>
        <p:nvSpPr>
          <p:cNvPr id="146" name="Shape 14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Establish the roles teams need.</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Make clear the responsibilities of each role.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Post and review reminders of roles on the agenda at each meeting. </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Rotate roles on a consistent basis to build capacity.</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Types of Roles</a:t>
            </a:r>
          </a:p>
        </p:txBody>
      </p:sp>
      <p:sp>
        <p:nvSpPr>
          <p:cNvPr id="153" name="Shape 153"/>
          <p:cNvSpPr txBox="1">
            <a:spLocks noGrp="1"/>
          </p:cNvSpPr>
          <p:nvPr>
            <p:ph idx="1"/>
          </p:nvPr>
        </p:nvSpPr>
        <p:spPr>
          <a:xfrm>
            <a:off x="457200" y="1447800"/>
            <a:ext cx="8229600" cy="396239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98666"/>
              <a:buFont typeface="Noto Sans Symbols"/>
              <a:buChar char="❑"/>
            </a:pPr>
            <a:r>
              <a:rPr lang="en-US" sz="2960" b="0" i="0" u="none" strike="noStrike" cap="none">
                <a:solidFill>
                  <a:schemeClr val="dk1"/>
                </a:solidFill>
                <a:latin typeface="Questrial"/>
                <a:ea typeface="Questrial"/>
                <a:cs typeface="Questrial"/>
                <a:sym typeface="Questrial"/>
              </a:rPr>
              <a:t>Facilitator</a:t>
            </a:r>
          </a:p>
          <a:p>
            <a:pPr marL="342900" marR="0" lvl="0" indent="-342900" algn="l" rtl="0">
              <a:lnSpc>
                <a:spcPct val="90000"/>
              </a:lnSpc>
              <a:spcBef>
                <a:spcPts val="592"/>
              </a:spcBef>
              <a:spcAft>
                <a:spcPts val="0"/>
              </a:spcAft>
              <a:buClr>
                <a:schemeClr val="dk2"/>
              </a:buClr>
              <a:buSzPct val="98666"/>
              <a:buFont typeface="Noto Sans Symbols"/>
              <a:buChar char="❑"/>
            </a:pPr>
            <a:r>
              <a:rPr lang="en-US" sz="2960" b="0" i="0" u="none" strike="noStrike" cap="none">
                <a:solidFill>
                  <a:schemeClr val="dk1"/>
                </a:solidFill>
                <a:latin typeface="Questrial"/>
                <a:ea typeface="Questrial"/>
                <a:cs typeface="Questrial"/>
                <a:sym typeface="Questrial"/>
              </a:rPr>
              <a:t>Recorder/Reporter</a:t>
            </a:r>
          </a:p>
          <a:p>
            <a:pPr marL="342900" marR="0" lvl="0" indent="-342900" algn="l" rtl="0">
              <a:lnSpc>
                <a:spcPct val="90000"/>
              </a:lnSpc>
              <a:spcBef>
                <a:spcPts val="592"/>
              </a:spcBef>
              <a:spcAft>
                <a:spcPts val="0"/>
              </a:spcAft>
              <a:buClr>
                <a:schemeClr val="dk2"/>
              </a:buClr>
              <a:buSzPct val="98666"/>
              <a:buFont typeface="Noto Sans Symbols"/>
              <a:buChar char="❑"/>
            </a:pPr>
            <a:r>
              <a:rPr lang="en-US" sz="2960" b="0" i="0" u="none" strike="noStrike" cap="none">
                <a:solidFill>
                  <a:schemeClr val="dk1"/>
                </a:solidFill>
                <a:latin typeface="Questrial"/>
                <a:ea typeface="Questrial"/>
                <a:cs typeface="Questrial"/>
                <a:sym typeface="Questrial"/>
              </a:rPr>
              <a:t>Timekeeper</a:t>
            </a:r>
          </a:p>
          <a:p>
            <a:pPr marL="342900" marR="0" lvl="0" indent="-342900" algn="l" rtl="0">
              <a:lnSpc>
                <a:spcPct val="90000"/>
              </a:lnSpc>
              <a:spcBef>
                <a:spcPts val="592"/>
              </a:spcBef>
              <a:spcAft>
                <a:spcPts val="0"/>
              </a:spcAft>
              <a:buClr>
                <a:schemeClr val="dk2"/>
              </a:buClr>
              <a:buSzPct val="98666"/>
              <a:buFont typeface="Noto Sans Symbols"/>
              <a:buChar char="❑"/>
            </a:pPr>
            <a:r>
              <a:rPr lang="en-US" sz="2960" b="0" i="0" u="none" strike="noStrike" cap="none">
                <a:solidFill>
                  <a:schemeClr val="dk1"/>
                </a:solidFill>
                <a:latin typeface="Questrial"/>
                <a:ea typeface="Questrial"/>
                <a:cs typeface="Questrial"/>
                <a:sym typeface="Questrial"/>
              </a:rPr>
              <a:t>Data Manager</a:t>
            </a:r>
          </a:p>
          <a:p>
            <a:pPr marL="342900" marR="0" lvl="0" indent="-342900" algn="l" rtl="0">
              <a:lnSpc>
                <a:spcPct val="90000"/>
              </a:lnSpc>
              <a:spcBef>
                <a:spcPts val="592"/>
              </a:spcBef>
              <a:spcAft>
                <a:spcPts val="0"/>
              </a:spcAft>
              <a:buClr>
                <a:schemeClr val="dk2"/>
              </a:buClr>
              <a:buSzPct val="98666"/>
              <a:buFont typeface="Noto Sans Symbols"/>
              <a:buChar char="❑"/>
            </a:pPr>
            <a:r>
              <a:rPr lang="en-US" sz="2960" b="0" i="0" u="none" strike="noStrike" cap="none">
                <a:solidFill>
                  <a:schemeClr val="dk1"/>
                </a:solidFill>
                <a:latin typeface="Questrial"/>
                <a:ea typeface="Questrial"/>
                <a:cs typeface="Questrial"/>
                <a:sym typeface="Questrial"/>
              </a:rPr>
              <a:t>Norms Minder</a:t>
            </a:r>
          </a:p>
          <a:p>
            <a:pPr marL="342900" marR="0" lvl="0" indent="-342900" algn="l" rtl="0">
              <a:lnSpc>
                <a:spcPct val="90000"/>
              </a:lnSpc>
              <a:spcBef>
                <a:spcPts val="592"/>
              </a:spcBef>
              <a:spcAft>
                <a:spcPts val="0"/>
              </a:spcAft>
              <a:buClr>
                <a:schemeClr val="accent3"/>
              </a:buClr>
              <a:buSzPct val="98666"/>
              <a:buFont typeface="Noto Sans Symbols"/>
              <a:buChar char="❑"/>
            </a:pPr>
            <a:r>
              <a:rPr lang="en-US" sz="2960" b="0" i="0" u="none" strike="noStrike" cap="none">
                <a:solidFill>
                  <a:schemeClr val="dk1"/>
                </a:solidFill>
                <a:latin typeface="Questrial"/>
                <a:ea typeface="Questrial"/>
                <a:cs typeface="Questrial"/>
                <a:sym typeface="Questrial"/>
              </a:rPr>
              <a:t>NOTE:  It is the responsibility of every team member to be prepared for the meeting and be an engaged participant! </a:t>
            </a:r>
          </a:p>
          <a:p>
            <a:pPr marL="342900" marR="0" lvl="0" indent="-342900" algn="l" rtl="0">
              <a:lnSpc>
                <a:spcPct val="90000"/>
              </a:lnSpc>
              <a:spcBef>
                <a:spcPts val="592"/>
              </a:spcBef>
              <a:spcAft>
                <a:spcPts val="0"/>
              </a:spcAft>
              <a:buClr>
                <a:schemeClr val="dk2"/>
              </a:buClr>
              <a:buSzPct val="98666"/>
              <a:buFont typeface="Noto Sans Symbols"/>
              <a:buNone/>
            </a:pPr>
            <a:endParaRPr sz="2960" b="0" i="0" u="none" strike="noStrike" cap="none">
              <a:solidFill>
                <a:schemeClr val="dk1"/>
              </a:solidFill>
              <a:latin typeface="Questrial"/>
              <a:ea typeface="Questrial"/>
              <a:cs typeface="Questrial"/>
              <a:sym typeface="Quest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38654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Defined Roles </a:t>
            </a:r>
            <a:r>
              <a:rPr lang="en-US" dirty="0">
                <a:solidFill>
                  <a:schemeClr val="dk2"/>
                </a:solidFill>
                <a:latin typeface="Questrial"/>
                <a:ea typeface="Questrial"/>
                <a:cs typeface="Questrial"/>
                <a:sym typeface="Questrial"/>
              </a:rPr>
              <a:t>Activity</a:t>
            </a:r>
            <a:endParaRPr lang="en-US" sz="4400" b="0" i="0" u="none" strike="noStrike" cap="none" dirty="0">
              <a:solidFill>
                <a:schemeClr val="dk2"/>
              </a:solidFill>
              <a:latin typeface="Questrial"/>
              <a:ea typeface="Questrial"/>
              <a:cs typeface="Questrial"/>
              <a:sym typeface="Questrial"/>
            </a:endParaRPr>
          </a:p>
        </p:txBody>
      </p:sp>
      <p:sp>
        <p:nvSpPr>
          <p:cNvPr id="160" name="Shape 160"/>
          <p:cNvSpPr txBox="1">
            <a:spLocks noGrp="1"/>
          </p:cNvSpPr>
          <p:nvPr>
            <p:ph idx="1"/>
          </p:nvPr>
        </p:nvSpPr>
        <p:spPr>
          <a:xfrm>
            <a:off x="228600" y="1600200"/>
            <a:ext cx="8686800" cy="39623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3200" b="0" i="0" u="none" strike="noStrike" cap="none" dirty="0">
                <a:solidFill>
                  <a:schemeClr val="accent3"/>
                </a:solidFill>
                <a:latin typeface="Questrial"/>
                <a:ea typeface="Questrial"/>
                <a:cs typeface="Questrial"/>
                <a:sym typeface="Questrial"/>
              </a:rPr>
              <a:t>Self-reflection: </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Which role best fits with the strengths you bring to the team?</a:t>
            </a:r>
          </a:p>
          <a:p>
            <a:pPr marL="0" marR="0" lvl="0" indent="0" algn="l" rtl="0">
              <a:spcBef>
                <a:spcPts val="640"/>
              </a:spcBef>
              <a:spcAft>
                <a:spcPts val="0"/>
              </a:spcAft>
              <a:buClr>
                <a:schemeClr val="dk2"/>
              </a:buClr>
              <a:buSzPct val="25000"/>
              <a:buFont typeface="Arial"/>
              <a:buNone/>
            </a:pPr>
            <a:r>
              <a:rPr lang="en-US" sz="3200" b="0" i="0" u="none" strike="noStrike" cap="none" dirty="0">
                <a:solidFill>
                  <a:schemeClr val="accent3"/>
                </a:solidFill>
                <a:latin typeface="Questrial"/>
                <a:ea typeface="Questrial"/>
                <a:cs typeface="Questrial"/>
                <a:sym typeface="Questrial"/>
              </a:rPr>
              <a:t>Team reflection: </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If we used (name the role), what would it look and sound like?</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dirty="0">
                <a:solidFill>
                  <a:schemeClr val="dk1"/>
                </a:solidFill>
                <a:latin typeface="Questrial"/>
                <a:ea typeface="Questrial"/>
                <a:cs typeface="Questrial"/>
                <a:sym typeface="Questrial"/>
              </a:rPr>
              <a:t>What resources do we need to utilize roles?</a:t>
            </a:r>
          </a:p>
        </p:txBody>
      </p:sp>
      <p:grpSp>
        <p:nvGrpSpPr>
          <p:cNvPr id="161" name="Shape 161"/>
          <p:cNvGrpSpPr/>
          <p:nvPr/>
        </p:nvGrpSpPr>
        <p:grpSpPr>
          <a:xfrm>
            <a:off x="7696200" y="152400"/>
            <a:ext cx="1151858" cy="914400"/>
            <a:chOff x="4867942" y="3758980"/>
            <a:chExt cx="1151858" cy="914400"/>
          </a:xfrm>
        </p:grpSpPr>
        <p:sp>
          <p:nvSpPr>
            <p:cNvPr id="162" name="Shape 162"/>
            <p:cNvSpPr/>
            <p:nvPr/>
          </p:nvSpPr>
          <p:spPr>
            <a:xfrm>
              <a:off x="4986596" y="3758980"/>
              <a:ext cx="914400" cy="914400"/>
            </a:xfrm>
            <a:prstGeom prst="rect">
              <a:avLst/>
            </a:prstGeom>
            <a:solidFill>
              <a:schemeClr val="lt1"/>
            </a:solidFill>
            <a:ln w="381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Reflect and Apply</a:t>
            </a:r>
          </a:p>
        </p:txBody>
      </p:sp>
      <p:sp>
        <p:nvSpPr>
          <p:cNvPr id="170" name="Shape 17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Think about the purposes and context of your meetings… what roles are essential? </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Will all teams have the same roles?</a:t>
            </a:r>
          </a:p>
          <a:p>
            <a:pPr marL="342900" marR="0" lvl="0" indent="-342900" algn="l" rtl="0">
              <a:spcBef>
                <a:spcPts val="640"/>
              </a:spcBef>
              <a:spcAft>
                <a:spcPts val="0"/>
              </a:spcAft>
              <a:buClr>
                <a:schemeClr val="dk2"/>
              </a:buClr>
              <a:buSzPct val="100000"/>
              <a:buFont typeface="Noto Sans Symbols"/>
              <a:buChar char="❑"/>
            </a:pPr>
            <a:r>
              <a:rPr lang="en-US" sz="3200" b="0" i="0" u="none" strike="noStrike" cap="none">
                <a:solidFill>
                  <a:schemeClr val="dk1"/>
                </a:solidFill>
                <a:latin typeface="Questrial"/>
                <a:ea typeface="Questrial"/>
                <a:cs typeface="Questrial"/>
                <a:sym typeface="Questrial"/>
              </a:rPr>
              <a:t>Which roles need to be kept by the same person, and which will be rotated among members? </a:t>
            </a:r>
          </a:p>
        </p:txBody>
      </p:sp>
      <p:grpSp>
        <p:nvGrpSpPr>
          <p:cNvPr id="171" name="Shape 171"/>
          <p:cNvGrpSpPr/>
          <p:nvPr/>
        </p:nvGrpSpPr>
        <p:grpSpPr>
          <a:xfrm>
            <a:off x="7696200" y="152400"/>
            <a:ext cx="1151858" cy="914400"/>
            <a:chOff x="4867942" y="3758980"/>
            <a:chExt cx="1151858" cy="914400"/>
          </a:xfrm>
        </p:grpSpPr>
        <p:sp>
          <p:nvSpPr>
            <p:cNvPr id="172" name="Shape 172"/>
            <p:cNvSpPr/>
            <p:nvPr/>
          </p:nvSpPr>
          <p:spPr>
            <a:xfrm>
              <a:off x="4986596" y="3758980"/>
              <a:ext cx="914400" cy="914400"/>
            </a:xfrm>
            <a:prstGeom prst="rect">
              <a:avLst/>
            </a:prstGeom>
            <a:solidFill>
              <a:schemeClr val="lt1"/>
            </a:solidFill>
            <a:ln w="38100" cap="flat" cmpd="sng">
              <a:solidFill>
                <a:srgbClr val="36609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73" name="Shape 173"/>
            <p:cNvPicPr preferRelativeResize="0"/>
            <p:nvPr/>
          </p:nvPicPr>
          <p:blipFill rotWithShape="1">
            <a:blip r:embed="rId3">
              <a:alphaModFix/>
            </a:blip>
            <a:srcRect/>
            <a:stretch/>
          </p:blipFill>
          <p:spPr>
            <a:xfrm>
              <a:off x="4867942" y="3804700"/>
              <a:ext cx="1151858" cy="822960"/>
            </a:xfrm>
            <a:prstGeom prst="rect">
              <a:avLst/>
            </a:prstGeom>
            <a:noFill/>
            <a:ln>
              <a:noFill/>
            </a:ln>
          </p:spPr>
        </p:pic>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Questrial"/>
                <a:ea typeface="Questrial"/>
                <a:cs typeface="Questrial"/>
                <a:sym typeface="Questrial"/>
              </a:rPr>
              <a:t>Practice Profile</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53" y="1462883"/>
            <a:ext cx="7068294" cy="4558537"/>
          </a:xfrm>
          <a:prstGeom prst="rect">
            <a:avLst/>
          </a:prstGeom>
        </p:spPr>
      </p:pic>
    </p:spTree>
    <p:extLst>
      <p:ext uri="{BB962C8B-B14F-4D97-AF65-F5344CB8AC3E}">
        <p14:creationId xmlns:p14="http://schemas.microsoft.com/office/powerpoint/2010/main" val="192120888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43" y="1698623"/>
            <a:ext cx="6654113" cy="3965893"/>
          </a:xfrm>
          <a:prstGeom prst="rect">
            <a:avLst/>
          </a:prstGeom>
        </p:spPr>
      </p:pic>
    </p:spTree>
    <p:extLst>
      <p:ext uri="{BB962C8B-B14F-4D97-AF65-F5344CB8AC3E}">
        <p14:creationId xmlns:p14="http://schemas.microsoft.com/office/powerpoint/2010/main" val="255536218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Next Steps:  Action=Results</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7528" y="1477531"/>
            <a:ext cx="6987689" cy="4557510"/>
          </a:xfrm>
          <a:prstGeom prst="rect">
            <a:avLst/>
          </a:prstGeom>
        </p:spPr>
      </p:pic>
      <p:sp>
        <p:nvSpPr>
          <p:cNvPr id="404" name="Shape 404"/>
          <p:cNvSpPr txBox="1"/>
          <p:nvPr/>
        </p:nvSpPr>
        <p:spPr>
          <a:xfrm>
            <a:off x="148107" y="4522631"/>
            <a:ext cx="8847786" cy="584774"/>
          </a:xfrm>
          <a:prstGeom prst="rect">
            <a:avLst/>
          </a:prstGeom>
          <a:solidFill>
            <a:srgbClr val="DAE5F1"/>
          </a:solid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Questrial"/>
                <a:ea typeface="Questrial"/>
                <a:cs typeface="Questrial"/>
                <a:sym typeface="Questrial"/>
              </a:rPr>
              <a:t>What steps will you take to begin implementing?</a:t>
            </a:r>
          </a:p>
        </p:txBody>
      </p:sp>
    </p:spTree>
    <p:extLst>
      <p:ext uri="{BB962C8B-B14F-4D97-AF65-F5344CB8AC3E}">
        <p14:creationId xmlns:p14="http://schemas.microsoft.com/office/powerpoint/2010/main" val="39238532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9792" y="221568"/>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45830" y="1754182"/>
            <a:ext cx="8534400" cy="3908762"/>
          </a:xfrm>
          <a:prstGeom prst="rect">
            <a:avLst/>
          </a:prstGeom>
          <a:noFill/>
        </p:spPr>
        <p:txBody>
          <a:bodyPr wrap="square" rtlCol="0">
            <a:spAutoFit/>
          </a:bodyPr>
          <a:lstStyle/>
          <a:p>
            <a:pPr algn="ctr"/>
            <a:r>
              <a:rPr lang="en-US"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Special thanks to all contributors to the development and revision of this module.</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Content Development Support </a:t>
            </a:r>
          </a:p>
          <a:p>
            <a:pPr>
              <a:spcBef>
                <a:spcPts val="0"/>
              </a:spcBef>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Ronda Jenson, Carla Williams, Stefanie Lindsay, Jodi Arnold and Arden Day, UMKC </a:t>
            </a:r>
          </a:p>
          <a:p>
            <a:pPr>
              <a:spcBef>
                <a:spcPts val="0"/>
              </a:spcBef>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Institute for Human Development</a:t>
            </a:r>
          </a:p>
          <a:p>
            <a:pPr>
              <a:spcBef>
                <a:spcPts val="0"/>
              </a:spcBef>
              <a:spcAft>
                <a:spcPts val="0"/>
              </a:spcAft>
              <a:buFont typeface="Wingdings" charset="2"/>
              <a:buChar char="§"/>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SPDG Management Team</a:t>
            </a:r>
          </a:p>
          <a:p>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8" name="TextBox 7"/>
          <p:cNvSpPr txBox="1"/>
          <p:nvPr/>
        </p:nvSpPr>
        <p:spPr>
          <a:xfrm>
            <a:off x="1374530" y="861648"/>
            <a:ext cx="6477000" cy="769441"/>
          </a:xfrm>
          <a:prstGeom prst="rect">
            <a:avLst/>
          </a:prstGeom>
          <a:noFill/>
        </p:spPr>
        <p:txBody>
          <a:bodyPr wrap="square" rtlCol="0">
            <a:spAutoFit/>
          </a:bodyPr>
          <a:lstStyle/>
          <a:p>
            <a:pPr algn="ctr"/>
            <a:r>
              <a:rPr lang="en-US" sz="4400" dirty="0">
                <a:solidFill>
                  <a:srgbClr val="FFFFFF"/>
                </a:solidFill>
              </a:rPr>
              <a:t>Acknowledgements</a:t>
            </a:r>
            <a:endParaRPr lang="en-US" sz="4400" dirty="0"/>
          </a:p>
        </p:txBody>
      </p:sp>
    </p:spTree>
    <p:extLst>
      <p:ext uri="{BB962C8B-B14F-4D97-AF65-F5344CB8AC3E}">
        <p14:creationId xmlns:p14="http://schemas.microsoft.com/office/powerpoint/2010/main" val="159465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3962400"/>
            <a:ext cx="8229600" cy="1828800"/>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164657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2" descr="C:\Users\dayad\Desktop\moedusail graphics\icons not buttons\collab data tea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414" y="277837"/>
            <a:ext cx="895891" cy="64008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80999" y="1359877"/>
            <a:ext cx="4087969" cy="4924425"/>
          </a:xfrm>
          <a:prstGeom prst="rect">
            <a:avLst/>
          </a:prstGeom>
        </p:spPr>
        <p:txBody>
          <a:bodyPr wrap="square">
            <a:spAutoFit/>
          </a:bodyPr>
          <a:lstStyle/>
          <a:p>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Initial Content Development Team, 2013</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endPar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Michelle Smith, Team Leader, MO PLC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Betty Ennis, DESE		</a:t>
            </a:r>
          </a:p>
          <a:p>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Tiffiney</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Smith, SE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Marlow Barton,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Gage, 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Rebecca Baldwin, NW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Bertha Richardson,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Karen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Wigger</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NW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Ann Burns,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Tom Robb, KC RPDC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endParaRPr lang="en-US" sz="1600" dirty="0">
              <a:solidFill>
                <a:schemeClr val="bg1"/>
              </a:solidFill>
            </a:endParaRPr>
          </a:p>
        </p:txBody>
      </p:sp>
      <p:sp>
        <p:nvSpPr>
          <p:cNvPr id="9" name="Rectangle 8"/>
          <p:cNvSpPr/>
          <p:nvPr/>
        </p:nvSpPr>
        <p:spPr>
          <a:xfrm>
            <a:off x="4876800" y="1359877"/>
            <a:ext cx="4572000" cy="4216539"/>
          </a:xfrm>
          <a:prstGeom prst="rect">
            <a:avLst/>
          </a:prstGeom>
        </p:spPr>
        <p:txBody>
          <a:bodyPr>
            <a:spAutoFit/>
          </a:bodyPr>
          <a:lstStyle/>
          <a:p>
            <a:r>
              <a:rPr lang="en-US"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2016 Revision Team</a:t>
            </a:r>
            <a:endPar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Mary Dell Black, Facilitator, SC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Jamie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Mehring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Ed Plus/</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StL</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Sheila Thurman, NE RPDC</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Marisa Bowen, SE SIS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Tiffani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Muessig</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DESE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Judy Wartick, KC SIS</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Jeanie Carey,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Connie </a:t>
            </a:r>
            <a:r>
              <a:rPr lang="en-US"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Schweiss</a:t>
            </a:r>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 SC RPDC		</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Pam Williams, DESE</a:t>
            </a:r>
          </a:p>
          <a:p>
            <a:r>
              <a:rPr lang="en-US" dirty="0">
                <a:solidFill>
                  <a:srgbClr val="FFFFFF"/>
                </a:solidFill>
                <a:latin typeface="Calibri" panose="020F0502020204030204" pitchFamily="34" charset="0"/>
                <a:ea typeface="Calibri" panose="020F0502020204030204" pitchFamily="34" charset="0"/>
                <a:cs typeface="Times New Roman" panose="02020603050405020304" pitchFamily="18" charset="0"/>
              </a:rPr>
              <a:t>Joy Fairley, KC RPDC	</a:t>
            </a: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0" name="Rectangle 9"/>
          <p:cNvSpPr/>
          <p:nvPr/>
        </p:nvSpPr>
        <p:spPr>
          <a:xfrm>
            <a:off x="2895600" y="597877"/>
            <a:ext cx="3200400" cy="584776"/>
          </a:xfrm>
          <a:prstGeom prst="rect">
            <a:avLst/>
          </a:prstGeom>
        </p:spPr>
        <p:txBody>
          <a:bodyPr wrap="square">
            <a:spAutoFit/>
          </a:bodyPr>
          <a:lstStyle/>
          <a:p>
            <a:r>
              <a:rPr lang="en-US" sz="3200" dirty="0">
                <a:solidFill>
                  <a:srgbClr val="FFFFFF"/>
                </a:solidFill>
              </a:rPr>
              <a:t>Team Members</a:t>
            </a:r>
          </a:p>
        </p:txBody>
      </p:sp>
    </p:spTree>
    <p:extLst>
      <p:ext uri="{BB962C8B-B14F-4D97-AF65-F5344CB8AC3E}">
        <p14:creationId xmlns:p14="http://schemas.microsoft.com/office/powerpoint/2010/main" val="402762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905000"/>
          </a:xfrm>
        </p:spPr>
        <p:txBody>
          <a:bodyPr/>
          <a:lstStyle/>
          <a:p>
            <a:r>
              <a:rPr lang="en-US" u="sng" dirty="0"/>
              <a:t>Hidden Slide</a:t>
            </a:r>
          </a:p>
        </p:txBody>
      </p:sp>
      <p:sp>
        <p:nvSpPr>
          <p:cNvPr id="3" name="Content Placeholder 2"/>
          <p:cNvSpPr>
            <a:spLocks noGrp="1"/>
          </p:cNvSpPr>
          <p:nvPr>
            <p:ph idx="1"/>
          </p:nvPr>
        </p:nvSpPr>
        <p:spPr>
          <a:xfrm>
            <a:off x="533400" y="3581400"/>
            <a:ext cx="8229600" cy="2285997"/>
          </a:xfrm>
        </p:spPr>
        <p:txBody>
          <a:bodyPr/>
          <a:lstStyle/>
          <a:p>
            <a:r>
              <a:rPr lang="en-US" dirty="0"/>
              <a:t>Presenter notes information</a:t>
            </a:r>
          </a:p>
          <a:p>
            <a:r>
              <a:rPr lang="en-US" dirty="0"/>
              <a:t>Tools and documents</a:t>
            </a:r>
          </a:p>
          <a:p>
            <a:r>
              <a:rPr lang="en-US" dirty="0"/>
              <a:t>Helpful suggestions</a:t>
            </a:r>
          </a:p>
        </p:txBody>
      </p:sp>
    </p:spTree>
    <p:extLst>
      <p:ext uri="{BB962C8B-B14F-4D97-AF65-F5344CB8AC3E}">
        <p14:creationId xmlns:p14="http://schemas.microsoft.com/office/powerpoint/2010/main" val="19022424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09" y="489397"/>
            <a:ext cx="5540407" cy="5705341"/>
          </a:xfrm>
          <a:prstGeom prst="rect">
            <a:avLst/>
          </a:prstGeom>
        </p:spPr>
      </p:pic>
      <p:sp>
        <p:nvSpPr>
          <p:cNvPr id="4" name="Shape 494"/>
          <p:cNvSpPr/>
          <p:nvPr/>
        </p:nvSpPr>
        <p:spPr>
          <a:xfrm rot="21118878">
            <a:off x="2761446" y="5177307"/>
            <a:ext cx="2438400" cy="46364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496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199" y="1786892"/>
            <a:ext cx="9231165" cy="4438302"/>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Work Foundations</a:t>
            </a:r>
          </a:p>
        </p:txBody>
      </p:sp>
      <p:sp>
        <p:nvSpPr>
          <p:cNvPr id="4" name="Rectangle 3"/>
          <p:cNvSpPr/>
          <p:nvPr/>
        </p:nvSpPr>
        <p:spPr>
          <a:xfrm rot="20807760">
            <a:off x="707450" y="2055713"/>
            <a:ext cx="2588458" cy="1692771"/>
          </a:xfrm>
          <a:prstGeom prst="rect">
            <a:avLst/>
          </a:prstGeom>
        </p:spPr>
        <p:txBody>
          <a:bodyPr wrap="square">
            <a:spAutoFit/>
          </a:bodyPr>
          <a:lstStyle/>
          <a:p>
            <a:pPr algn="ctr"/>
            <a:r>
              <a:rPr lang="en-US" sz="2400" b="1" u="sng" dirty="0"/>
              <a:t>3 Key Areas</a:t>
            </a:r>
          </a:p>
          <a:p>
            <a:pPr marL="342900" indent="-342900">
              <a:buFont typeface="+mj-lt"/>
              <a:buAutoNum type="arabicPeriod"/>
            </a:pPr>
            <a:r>
              <a:rPr lang="en-US" sz="1600" dirty="0"/>
              <a:t>Collaborative Teams</a:t>
            </a:r>
          </a:p>
          <a:p>
            <a:pPr marL="342900" indent="-342900">
              <a:buFont typeface="+mj-lt"/>
              <a:buAutoNum type="arabicPeriod"/>
            </a:pPr>
            <a:r>
              <a:rPr lang="en-US" sz="1600" dirty="0"/>
              <a:t>Common Formative Assessment</a:t>
            </a:r>
          </a:p>
          <a:p>
            <a:pPr marL="342900" indent="-342900">
              <a:buFont typeface="+mj-lt"/>
              <a:buAutoNum type="arabicPeriod"/>
            </a:pPr>
            <a:r>
              <a:rPr lang="en-US" sz="1600" dirty="0"/>
              <a:t>Data-Based Decision Making</a:t>
            </a:r>
          </a:p>
        </p:txBody>
      </p:sp>
      <p:sp>
        <p:nvSpPr>
          <p:cNvPr id="5" name="Rectangle 4"/>
          <p:cNvSpPr/>
          <p:nvPr/>
        </p:nvSpPr>
        <p:spPr>
          <a:xfrm rot="20872086">
            <a:off x="1361992" y="3998607"/>
            <a:ext cx="2861671" cy="830997"/>
          </a:xfrm>
          <a:prstGeom prst="rect">
            <a:avLst/>
          </a:prstGeom>
        </p:spPr>
        <p:txBody>
          <a:bodyPr wrap="square">
            <a:spAutoFit/>
          </a:bodyPr>
          <a:lstStyle/>
          <a:p>
            <a:r>
              <a:rPr lang="en-US" sz="1600" b="1" dirty="0"/>
              <a:t>CT</a:t>
            </a:r>
            <a:r>
              <a:rPr lang="en-US" sz="1600" dirty="0"/>
              <a:t> – utilize </a:t>
            </a:r>
            <a:r>
              <a:rPr lang="en-US" sz="1600" b="1" dirty="0"/>
              <a:t>team processes</a:t>
            </a:r>
            <a:r>
              <a:rPr lang="en-US" sz="1600" dirty="0"/>
              <a:t> to improve teaching &amp; learning.</a:t>
            </a:r>
          </a:p>
        </p:txBody>
      </p:sp>
      <p:sp>
        <p:nvSpPr>
          <p:cNvPr id="6" name="Rectangle 5"/>
          <p:cNvSpPr/>
          <p:nvPr/>
        </p:nvSpPr>
        <p:spPr>
          <a:xfrm rot="20642965">
            <a:off x="4824879" y="3511997"/>
            <a:ext cx="2985543" cy="1077218"/>
          </a:xfrm>
          <a:prstGeom prst="rect">
            <a:avLst/>
          </a:prstGeom>
        </p:spPr>
        <p:txBody>
          <a:bodyPr wrap="square">
            <a:spAutoFit/>
          </a:bodyPr>
          <a:lstStyle/>
          <a:p>
            <a:r>
              <a:rPr lang="en-US" sz="1600" b="1" dirty="0"/>
              <a:t>DBDM</a:t>
            </a:r>
            <a:r>
              <a:rPr lang="en-US" sz="1600" dirty="0"/>
              <a:t> – utilize data for continuous improvement through </a:t>
            </a:r>
            <a:r>
              <a:rPr lang="en-US" sz="1600" b="1" dirty="0"/>
              <a:t>dialogue</a:t>
            </a:r>
            <a:r>
              <a:rPr lang="en-US" sz="1600" dirty="0"/>
              <a:t> about teaching &amp; learning</a:t>
            </a:r>
          </a:p>
        </p:txBody>
      </p:sp>
      <p:sp>
        <p:nvSpPr>
          <p:cNvPr id="7" name="Rectangle 6"/>
          <p:cNvSpPr/>
          <p:nvPr/>
        </p:nvSpPr>
        <p:spPr>
          <a:xfrm rot="20649201">
            <a:off x="4024595" y="2025658"/>
            <a:ext cx="2514213" cy="1077218"/>
          </a:xfrm>
          <a:prstGeom prst="rect">
            <a:avLst/>
          </a:prstGeom>
        </p:spPr>
        <p:txBody>
          <a:bodyPr wrap="square">
            <a:spAutoFit/>
          </a:bodyPr>
          <a:lstStyle/>
          <a:p>
            <a:r>
              <a:rPr lang="en-US" sz="1600" b="1" dirty="0"/>
              <a:t>CFA</a:t>
            </a:r>
            <a:r>
              <a:rPr lang="en-US" sz="1600" dirty="0"/>
              <a:t> – utilize </a:t>
            </a:r>
          </a:p>
          <a:p>
            <a:r>
              <a:rPr lang="en-US" sz="1600" b="1" dirty="0"/>
              <a:t>Quality assessments </a:t>
            </a:r>
          </a:p>
          <a:p>
            <a:r>
              <a:rPr lang="en-US" sz="1600" dirty="0"/>
              <a:t>as feedback to improve teaching &amp; learning.</a:t>
            </a:r>
          </a:p>
        </p:txBody>
      </p:sp>
    </p:spTree>
    <p:extLst>
      <p:ext uri="{BB962C8B-B14F-4D97-AF65-F5344CB8AC3E}">
        <p14:creationId xmlns:p14="http://schemas.microsoft.com/office/powerpoint/2010/main" val="2609825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4527" y="1838480"/>
            <a:ext cx="9123868" cy="4386714"/>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a:t>Collaborative Teams</a:t>
            </a:r>
          </a:p>
        </p:txBody>
      </p:sp>
      <p:sp>
        <p:nvSpPr>
          <p:cNvPr id="8" name="TextBox 7"/>
          <p:cNvSpPr txBox="1"/>
          <p:nvPr/>
        </p:nvSpPr>
        <p:spPr>
          <a:xfrm rot="20935802">
            <a:off x="841518" y="2591681"/>
            <a:ext cx="3446092" cy="2339102"/>
          </a:xfrm>
          <a:prstGeom prst="rect">
            <a:avLst/>
          </a:prstGeom>
          <a:noFill/>
        </p:spPr>
        <p:txBody>
          <a:bodyPr wrap="square" rtlCol="0">
            <a:spAutoFit/>
          </a:bodyPr>
          <a:lstStyle/>
          <a:p>
            <a:pPr lvl="0" algn="ctr"/>
            <a:r>
              <a:rPr lang="en-US" sz="3200" b="1" u="sng" dirty="0">
                <a:solidFill>
                  <a:srgbClr val="000000"/>
                </a:solidFill>
                <a:latin typeface="Calibri"/>
                <a:ea typeface="Calibri"/>
                <a:cs typeface="Calibri"/>
                <a:sym typeface="Calibri"/>
              </a:rPr>
              <a:t>Foundational Processes</a:t>
            </a:r>
          </a:p>
          <a:p>
            <a:pPr lvl="0" algn="ctr"/>
            <a:endParaRPr lang="en-US" sz="3200" dirty="0">
              <a:solidFill>
                <a:srgbClr val="000000"/>
              </a:solidFill>
              <a:latin typeface="Calibri"/>
              <a:ea typeface="Calibri"/>
              <a:cs typeface="Calibri"/>
              <a:sym typeface="Calibri"/>
            </a:endParaRPr>
          </a:p>
          <a:p>
            <a:pPr lvl="0" algn="ctr"/>
            <a:r>
              <a:rPr lang="en-US" sz="3200" dirty="0">
                <a:solidFill>
                  <a:srgbClr val="000000"/>
                </a:solidFill>
                <a:latin typeface="Calibri"/>
                <a:ea typeface="Calibri"/>
                <a:cs typeface="Calibri"/>
                <a:sym typeface="Calibri"/>
              </a:rPr>
              <a:t>Roles</a:t>
            </a:r>
          </a:p>
          <a:p>
            <a:endParaRPr lang="en-US" dirty="0"/>
          </a:p>
        </p:txBody>
      </p:sp>
      <p:sp>
        <p:nvSpPr>
          <p:cNvPr id="10" name="TextBox 9"/>
          <p:cNvSpPr txBox="1"/>
          <p:nvPr/>
        </p:nvSpPr>
        <p:spPr>
          <a:xfrm rot="20585353">
            <a:off x="3646602" y="1960692"/>
            <a:ext cx="3124200" cy="2302682"/>
          </a:xfrm>
          <a:prstGeom prst="rect">
            <a:avLst/>
          </a:prstGeom>
          <a:noFill/>
        </p:spPr>
        <p:txBody>
          <a:bodyPr wrap="square" rtlCol="0">
            <a:spAutoFit/>
          </a:bodyPr>
          <a:lstStyle/>
          <a:p>
            <a:pPr lvl="0">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Overview and Purpose of</a:t>
            </a:r>
          </a:p>
          <a:p>
            <a:pPr>
              <a:lnSpc>
                <a:spcPct val="115000"/>
              </a:lnSpc>
              <a:spcBef>
                <a:spcPts val="0"/>
              </a:spcBef>
              <a:spcAft>
                <a:spcPts val="0"/>
              </a:spcAft>
              <a:buSzPct val="25000"/>
              <a:tabLst>
                <a:tab pos="117475" algn="l"/>
              </a:tabLst>
            </a:pPr>
            <a:r>
              <a:rPr lang="en-US" sz="1600" b="1" dirty="0">
                <a:latin typeface="Calibri"/>
                <a:ea typeface="Calibri"/>
                <a:cs typeface="Calibri"/>
                <a:sym typeface="Calibri"/>
              </a:rPr>
              <a:t>        </a:t>
            </a:r>
            <a:r>
              <a:rPr lang="en-US" sz="1600" b="1" u="sng" dirty="0">
                <a:latin typeface="Calibri"/>
                <a:ea typeface="Calibri"/>
                <a:cs typeface="Calibri"/>
                <a:sym typeface="Calibri"/>
              </a:rPr>
              <a:t>Collaborative Teams</a:t>
            </a:r>
          </a:p>
          <a:p>
            <a:pPr lvl="0">
              <a:lnSpc>
                <a:spcPct val="115000"/>
              </a:lnSpc>
              <a:spcBef>
                <a:spcPts val="0"/>
              </a:spcBef>
              <a:spcAft>
                <a:spcPts val="0"/>
              </a:spcAft>
              <a:buSzPct val="25000"/>
              <a:tabLst>
                <a:tab pos="117475" algn="l"/>
              </a:tabLst>
            </a:pPr>
            <a:endParaRPr lang="en-US" sz="1600" b="1" u="sng" dirty="0">
              <a:latin typeface="Calibri"/>
              <a:ea typeface="Calibri"/>
              <a:cs typeface="Calibri"/>
              <a:sym typeface="Calibri"/>
            </a:endParaRPr>
          </a:p>
          <a:p>
            <a:pPr lvl="0" algn="ctr">
              <a:lnSpc>
                <a:spcPct val="115000"/>
              </a:lnSpc>
              <a:spcBef>
                <a:spcPts val="0"/>
              </a:spcBef>
              <a:spcAft>
                <a:spcPts val="0"/>
              </a:spcAft>
              <a:buSzPct val="25000"/>
            </a:pPr>
            <a:r>
              <a:rPr lang="en-US" sz="1600" b="1" u="sng" dirty="0">
                <a:latin typeface="Calibri"/>
                <a:ea typeface="Calibri"/>
                <a:cs typeface="Calibri"/>
                <a:sym typeface="Calibri"/>
              </a:rPr>
              <a:t>Foundational Processes</a:t>
            </a:r>
          </a:p>
          <a:p>
            <a:pPr lvl="0" algn="ctr">
              <a:lnSpc>
                <a:spcPct val="115000"/>
              </a:lnSpc>
              <a:spcBef>
                <a:spcPts val="696"/>
              </a:spcBef>
              <a:spcAft>
                <a:spcPts val="0"/>
              </a:spcAft>
              <a:buSzPct val="25000"/>
            </a:pPr>
            <a:r>
              <a:rPr lang="en-US" sz="1600" dirty="0">
                <a:latin typeface="Calibri"/>
                <a:ea typeface="Calibri"/>
                <a:cs typeface="Calibri"/>
                <a:sym typeface="Calibri"/>
              </a:rPr>
              <a:t>Agendas &amp; Minutes</a:t>
            </a:r>
            <a:br>
              <a:rPr lang="en-US" sz="1600" dirty="0">
                <a:latin typeface="Calibri"/>
                <a:ea typeface="Calibri"/>
                <a:cs typeface="Calibri"/>
                <a:sym typeface="Calibri"/>
              </a:rPr>
            </a:br>
            <a:r>
              <a:rPr lang="en-US" sz="1600" dirty="0">
                <a:latin typeface="Calibri"/>
                <a:ea typeface="Calibri"/>
                <a:cs typeface="Calibri"/>
                <a:sym typeface="Calibri"/>
              </a:rPr>
              <a:t>               Norms</a:t>
            </a:r>
            <a:br>
              <a:rPr lang="en-US" sz="1600" dirty="0">
                <a:latin typeface="Calibri"/>
                <a:ea typeface="Calibri"/>
                <a:cs typeface="Calibri"/>
                <a:sym typeface="Calibri"/>
              </a:rPr>
            </a:br>
            <a:r>
              <a:rPr lang="en-US" sz="1600" dirty="0">
                <a:latin typeface="Calibri"/>
                <a:ea typeface="Calibri"/>
                <a:cs typeface="Calibri"/>
                <a:sym typeface="Calibri"/>
              </a:rPr>
              <a:t>                              Roles</a:t>
            </a:r>
          </a:p>
          <a:p>
            <a:endParaRPr lang="en-US" sz="900" dirty="0"/>
          </a:p>
        </p:txBody>
      </p:sp>
      <p:sp>
        <p:nvSpPr>
          <p:cNvPr id="11" name="TextBox 10"/>
          <p:cNvSpPr txBox="1"/>
          <p:nvPr/>
        </p:nvSpPr>
        <p:spPr>
          <a:xfrm rot="20535995">
            <a:off x="4560313" y="3875602"/>
            <a:ext cx="3124200" cy="1324465"/>
          </a:xfrm>
          <a:prstGeom prst="rect">
            <a:avLst/>
          </a:prstGeom>
          <a:noFill/>
        </p:spPr>
        <p:txBody>
          <a:bodyPr wrap="square" rtlCol="0">
            <a:spAutoFit/>
          </a:bodyPr>
          <a:lstStyle/>
          <a:p>
            <a:pPr lvl="0" algn="ctr">
              <a:lnSpc>
                <a:spcPct val="115000"/>
              </a:lnSpc>
              <a:spcBef>
                <a:spcPts val="0"/>
              </a:spcBef>
              <a:spcAft>
                <a:spcPts val="0"/>
              </a:spcAft>
              <a:buSzPct val="25000"/>
            </a:pPr>
            <a:r>
              <a:rPr lang="en-US" sz="1600" b="1" u="sng" dirty="0">
                <a:solidFill>
                  <a:srgbClr val="000000"/>
                </a:solidFill>
                <a:latin typeface="Calibri"/>
                <a:ea typeface="Calibri"/>
                <a:cs typeface="Calibri"/>
                <a:sym typeface="Calibri"/>
              </a:rPr>
              <a:t>Advanced Collaborative Processes</a:t>
            </a:r>
          </a:p>
          <a:p>
            <a:pPr lvl="0">
              <a:spcBef>
                <a:spcPts val="0"/>
              </a:spcBef>
              <a:spcAft>
                <a:spcPts val="0"/>
              </a:spcAft>
              <a:buSzPct val="25000"/>
            </a:pPr>
            <a:r>
              <a:rPr lang="en-US" sz="1600" dirty="0">
                <a:solidFill>
                  <a:srgbClr val="000000"/>
                </a:solidFill>
                <a:latin typeface="Calibri"/>
                <a:ea typeface="Calibri"/>
                <a:cs typeface="Calibri"/>
                <a:sym typeface="Calibri"/>
              </a:rPr>
              <a:t>            Consensus </a:t>
            </a:r>
          </a:p>
          <a:p>
            <a:pPr lvl="0" algn="ctr">
              <a:spcBef>
                <a:spcPts val="696"/>
              </a:spcBef>
              <a:spcAft>
                <a:spcPts val="0"/>
              </a:spcAft>
              <a:buSzPct val="25000"/>
            </a:pPr>
            <a:r>
              <a:rPr lang="en-US" sz="1600" dirty="0">
                <a:latin typeface="Calibri"/>
                <a:ea typeface="Calibri"/>
                <a:cs typeface="Calibri"/>
                <a:sym typeface="Calibri"/>
              </a:rPr>
              <a:t>             Collaborative Skills</a:t>
            </a:r>
          </a:p>
          <a:p>
            <a:pPr lvl="0" algn="ctr">
              <a:spcBef>
                <a:spcPts val="696"/>
              </a:spcBef>
              <a:spcAft>
                <a:spcPts val="0"/>
              </a:spcAft>
              <a:buSzPct val="25000"/>
            </a:pPr>
            <a:r>
              <a:rPr lang="en-US" sz="1600" dirty="0">
                <a:solidFill>
                  <a:srgbClr val="000000"/>
                </a:solidFill>
                <a:latin typeface="Calibri"/>
                <a:ea typeface="Calibri"/>
                <a:cs typeface="Calibri"/>
                <a:sym typeface="Calibri"/>
              </a:rPr>
              <a:t>                           Protocols</a:t>
            </a:r>
            <a:r>
              <a:rPr lang="en-US"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89987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72D51-6A1A-C22A-8B91-5ADE9143B26A}"/>
              </a:ext>
            </a:extLst>
          </p:cNvPr>
          <p:cNvPicPr>
            <a:picLocks noChangeAspect="1"/>
          </p:cNvPicPr>
          <p:nvPr/>
        </p:nvPicPr>
        <p:blipFill>
          <a:blip r:embed="rId3"/>
          <a:stretch>
            <a:fillRect/>
          </a:stretch>
        </p:blipFill>
        <p:spPr>
          <a:xfrm>
            <a:off x="2500313" y="667189"/>
            <a:ext cx="4229100" cy="5336930"/>
          </a:xfrm>
          <a:prstGeom prst="rect">
            <a:avLst/>
          </a:prstGeom>
        </p:spPr>
      </p:pic>
    </p:spTree>
    <p:extLst>
      <p:ext uri="{BB962C8B-B14F-4D97-AF65-F5344CB8AC3E}">
        <p14:creationId xmlns:p14="http://schemas.microsoft.com/office/powerpoint/2010/main" val="31339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dk2"/>
                </a:solidFill>
                <a:latin typeface="Questrial"/>
                <a:ea typeface="Questrial"/>
                <a:cs typeface="Questrial"/>
                <a:sym typeface="Questrial"/>
              </a:rPr>
              <a:t>Missouri Teacher and Leader Standards</a:t>
            </a:r>
          </a:p>
        </p:txBody>
      </p:sp>
      <p:sp>
        <p:nvSpPr>
          <p:cNvPr id="133" name="Shape 133"/>
          <p:cNvSpPr txBox="1">
            <a:spLocks noGrp="1"/>
          </p:cNvSpPr>
          <p:nvPr>
            <p:ph idx="1"/>
          </p:nvPr>
        </p:nvSpPr>
        <p:spPr>
          <a:xfrm>
            <a:off x="486038" y="1776153"/>
            <a:ext cx="8657962" cy="3962396"/>
          </a:xfrm>
          <a:prstGeom prst="rect">
            <a:avLst/>
          </a:prstGeom>
          <a:noFill/>
          <a:ln>
            <a:noFill/>
          </a:ln>
        </p:spPr>
        <p:txBody>
          <a:bodyPr lIns="91425" tIns="45700" rIns="91425" bIns="45700" anchor="t" anchorCtr="0">
            <a:noAutofit/>
          </a:bodyPr>
          <a:lstStyle/>
          <a:p>
            <a:pPr lvl="0" indent="-342900">
              <a:lnSpc>
                <a:spcPct val="90000"/>
              </a:lnSpc>
              <a:spcBef>
                <a:spcPts val="0"/>
              </a:spcBef>
            </a:pPr>
            <a:r>
              <a:rPr lang="en-US" sz="3600" dirty="0"/>
              <a:t>Missouri Teacher Standards:</a:t>
            </a:r>
          </a:p>
          <a:p>
            <a:pPr lvl="1" indent="-342900">
              <a:spcBef>
                <a:spcPts val="0"/>
              </a:spcBef>
              <a:buClr>
                <a:schemeClr val="accent2"/>
              </a:buClr>
            </a:pPr>
            <a:r>
              <a:rPr lang="en-US" dirty="0"/>
              <a:t>8 (Professional Practice)</a:t>
            </a:r>
          </a:p>
          <a:p>
            <a:pPr lvl="1" indent="-342900">
              <a:spcBef>
                <a:spcPts val="0"/>
              </a:spcBef>
              <a:buClr>
                <a:schemeClr val="accent2"/>
              </a:buClr>
            </a:pPr>
            <a:r>
              <a:rPr lang="en-US" dirty="0"/>
              <a:t>9 (Professional Collaboration)</a:t>
            </a:r>
          </a:p>
          <a:p>
            <a:pPr lvl="0" indent="-342900">
              <a:spcBef>
                <a:spcPts val="720"/>
              </a:spcBef>
            </a:pPr>
            <a:r>
              <a:rPr lang="en-US" sz="3600" dirty="0"/>
              <a:t>Missouri Leader Standards: </a:t>
            </a:r>
          </a:p>
          <a:p>
            <a:pPr lvl="1" indent="-342900">
              <a:spcBef>
                <a:spcPts val="720"/>
              </a:spcBef>
              <a:buClr>
                <a:schemeClr val="accent2"/>
              </a:buClr>
            </a:pPr>
            <a:r>
              <a:rPr lang="en-US" dirty="0"/>
              <a:t>2 (Teaching and Learning)</a:t>
            </a:r>
          </a:p>
          <a:p>
            <a:pPr lvl="1" indent="-342900">
              <a:spcBef>
                <a:spcPts val="720"/>
              </a:spcBef>
              <a:buClr>
                <a:schemeClr val="accent2"/>
              </a:buClr>
            </a:pPr>
            <a:r>
              <a:rPr lang="en-US" dirty="0"/>
              <a:t>3 (Management of Organizational Systems)</a:t>
            </a:r>
          </a:p>
        </p:txBody>
      </p:sp>
      <p:sp>
        <p:nvSpPr>
          <p:cNvPr id="2" name="Rectangle 1"/>
          <p:cNvSpPr/>
          <p:nvPr/>
        </p:nvSpPr>
        <p:spPr>
          <a:xfrm>
            <a:off x="2263396" y="5217521"/>
            <a:ext cx="6681099" cy="369332"/>
          </a:xfrm>
          <a:prstGeom prst="rect">
            <a:avLst/>
          </a:prstGeom>
        </p:spPr>
        <p:txBody>
          <a:bodyPr wrap="square">
            <a:spAutoFit/>
          </a:bodyPr>
          <a:lstStyle/>
          <a:p>
            <a:r>
              <a:rPr lang="en-US" kern="1200" dirty="0">
                <a:solidFill>
                  <a:schemeClr val="dk1"/>
                </a:solidFill>
                <a:latin typeface="Calibri"/>
                <a:ea typeface="Calibri"/>
                <a:cs typeface="Calibri"/>
                <a:sym typeface="Calibri"/>
              </a:rPr>
              <a:t>(Missouri Department of Elementary and Secondary Education, 2013)</a:t>
            </a:r>
          </a:p>
        </p:txBody>
      </p:sp>
    </p:spTree>
  </p:cSld>
  <p:clrMapOvr>
    <a:masterClrMapping/>
  </p:clrMapOvr>
  <p:transition spd="slow">
    <p:fade/>
  </p:transition>
</p:sld>
</file>

<file path=ppt/theme/theme1.xml><?xml version="1.0" encoding="utf-8"?>
<a:theme xmlns:a="http://schemas.openxmlformats.org/drawingml/2006/main" name="SPDG PPT">
  <a:themeElements>
    <a:clrScheme name="Custom 3">
      <a:dk1>
        <a:sysClr val="windowText" lastClr="000000"/>
      </a:dk1>
      <a:lt1>
        <a:sysClr val="window" lastClr="FFFFFF"/>
      </a:lt1>
      <a:dk2>
        <a:srgbClr val="0D4170"/>
      </a:dk2>
      <a:lt2>
        <a:srgbClr val="0D4170"/>
      </a:lt2>
      <a:accent1>
        <a:srgbClr val="5CA3D8"/>
      </a:accent1>
      <a:accent2>
        <a:srgbClr val="0D4170"/>
      </a:accent2>
      <a:accent3>
        <a:srgbClr val="95261F"/>
      </a:accent3>
      <a:accent4>
        <a:srgbClr val="1C75BB"/>
      </a:accent4>
      <a:accent5>
        <a:srgbClr val="0D4170"/>
      </a:accent5>
      <a:accent6>
        <a:srgbClr val="439539"/>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DG PPT" id="{573069FC-69BE-4564-9CD3-641FAB1871C7}" vid="{74FB9632-70DD-4BFE-93CD-96E552E7592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258</TotalTime>
  <Words>4151</Words>
  <Application>Microsoft Office PowerPoint</Application>
  <PresentationFormat>On-screen Show (4:3)</PresentationFormat>
  <Paragraphs>285</Paragraphs>
  <Slides>20</Slides>
  <Notes>20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Wingdings</vt:lpstr>
      <vt:lpstr>Tw Cen MT</vt:lpstr>
      <vt:lpstr>Noto Sans Symbols</vt:lpstr>
      <vt:lpstr>Calibri</vt:lpstr>
      <vt:lpstr>Questrial</vt:lpstr>
      <vt:lpstr>Symbol</vt:lpstr>
      <vt:lpstr>Arial Narrow</vt:lpstr>
      <vt:lpstr>SPDG PPT</vt:lpstr>
      <vt:lpstr>Collaborative Teams</vt:lpstr>
      <vt:lpstr>PowerPoint Presentation</vt:lpstr>
      <vt:lpstr>PowerPoint Presentation</vt:lpstr>
      <vt:lpstr>Hidden Slide</vt:lpstr>
      <vt:lpstr>PowerPoint Presentation</vt:lpstr>
      <vt:lpstr>PowerPoint Presentation</vt:lpstr>
      <vt:lpstr>PowerPoint Presentation</vt:lpstr>
      <vt:lpstr>PowerPoint Presentation</vt:lpstr>
      <vt:lpstr>Missouri Teacher and Leader Standards</vt:lpstr>
      <vt:lpstr>Objective</vt:lpstr>
      <vt:lpstr>Team Norms  </vt:lpstr>
      <vt:lpstr>Why?</vt:lpstr>
      <vt:lpstr>Step by Step</vt:lpstr>
      <vt:lpstr>Types of Roles</vt:lpstr>
      <vt:lpstr>Defined Roles Activity</vt:lpstr>
      <vt:lpstr>Reflect and Apply</vt:lpstr>
      <vt:lpstr>Practice Profile</vt:lpstr>
      <vt:lpstr>Implementation Fidelity</vt:lpstr>
      <vt:lpstr>Next Steps:  Action=Results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Teams</dc:title>
  <dc:creator>Lindsay, Stefanie</dc:creator>
  <cp:lastModifiedBy>cherylawrinkle@gmail.com</cp:lastModifiedBy>
  <cp:revision>30</cp:revision>
  <dcterms:modified xsi:type="dcterms:W3CDTF">2022-08-31T18:11:29Z</dcterms:modified>
</cp:coreProperties>
</file>