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89" r:id="rId3"/>
    <p:sldId id="290" r:id="rId4"/>
    <p:sldId id="273" r:id="rId5"/>
    <p:sldId id="295" r:id="rId6"/>
    <p:sldId id="301" r:id="rId7"/>
    <p:sldId id="300" r:id="rId8"/>
    <p:sldId id="259" r:id="rId9"/>
    <p:sldId id="303" r:id="rId10"/>
    <p:sldId id="282" r:id="rId11"/>
    <p:sldId id="260" r:id="rId12"/>
    <p:sldId id="261" r:id="rId13"/>
    <p:sldId id="262" r:id="rId14"/>
    <p:sldId id="263" r:id="rId15"/>
    <p:sldId id="264" r:id="rId16"/>
    <p:sldId id="265" r:id="rId17"/>
    <p:sldId id="266" r:id="rId18"/>
    <p:sldId id="267" r:id="rId19"/>
    <p:sldId id="268" r:id="rId20"/>
    <p:sldId id="269" r:id="rId21"/>
    <p:sldId id="292" r:id="rId22"/>
    <p:sldId id="296" r:id="rId23"/>
    <p:sldId id="293" r:id="rId24"/>
    <p:sldId id="277" r:id="rId25"/>
  </p:sldIdLst>
  <p:sldSz cx="9144000" cy="6858000" type="screen4x3"/>
  <p:notesSz cx="6858000" cy="91440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Questrial" pitchFamily="2" charset="0"/>
      <p:regular r:id="rId35"/>
    </p:embeddedFont>
    <p:embeddedFont>
      <p:font typeface="Tw Cen MT" panose="020B06020201040206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1279" autoAdjust="0"/>
  </p:normalViewPr>
  <p:slideViewPr>
    <p:cSldViewPr snapToGrid="0" snapToObjects="1">
      <p:cViewPr varScale="1">
        <p:scale>
          <a:sx n="45" d="100"/>
          <a:sy n="45" d="100"/>
        </p:scale>
        <p:origin x="180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20845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asco.coop/resources/fist-to-five-activ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1"/>
            <a:ext cx="5486400" cy="4114799"/>
          </a:xfrm>
          <a:prstGeom prst="rect">
            <a:avLst/>
          </a:prstGeom>
          <a:noFill/>
          <a:ln>
            <a:noFill/>
          </a:ln>
        </p:spPr>
        <p:txBody>
          <a:bodyPr lIns="91402" tIns="45701" rIns="91402" bIns="45701" anchor="t" anchorCtr="0">
            <a:noAutofit/>
          </a:bodyPr>
          <a:lstStyle/>
          <a:p>
            <a:r>
              <a:rPr lang="en-US" b="1" dirty="0"/>
              <a:t>To Know:  </a:t>
            </a:r>
            <a:r>
              <a:rPr lang="en-US" dirty="0"/>
              <a:t>This slide shows how the use of Collaborative Teams relates to the </a:t>
            </a:r>
          </a:p>
          <a:p>
            <a:r>
              <a:rPr lang="en-US" dirty="0"/>
              <a:t>Missouri Teacher and Leader Standards. </a:t>
            </a:r>
          </a:p>
          <a:p>
            <a:r>
              <a:rPr lang="en-US" b="1" dirty="0"/>
              <a:t>To Say:</a:t>
            </a:r>
            <a:endParaRPr lang="en-US" dirty="0"/>
          </a:p>
          <a:p>
            <a:r>
              <a:rPr lang="en-US" dirty="0"/>
              <a:t>Teacher Standard #8 Professionalism</a:t>
            </a:r>
            <a:br>
              <a:rPr lang="en-US" dirty="0"/>
            </a:br>
            <a:r>
              <a:rPr lang="en-US" dirty="0"/>
              <a:t>The teacher is a reflective practitioner who continually assesses the effects of choices and actions on others.  The teacher actively seeks out opportunities to grow professionally in order to improve learning for all students. [</a:t>
            </a:r>
            <a:r>
              <a:rPr lang="en-US" i="1" dirty="0"/>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dirty="0"/>
          </a:p>
          <a:p>
            <a:r>
              <a:rPr lang="en-US" dirty="0"/>
              <a:t>Teacher Standard #9 Professional Collaboration</a:t>
            </a:r>
            <a:br>
              <a:rPr lang="en-US" dirty="0"/>
            </a:br>
            <a:r>
              <a:rPr lang="en-US" dirty="0"/>
              <a:t>The teacher has effective working relationships with students, parents, school colleagues, and community members. [</a:t>
            </a:r>
            <a:r>
              <a:rPr lang="en-US" i="1" dirty="0"/>
              <a:t>SB 291 Section 160.045.2 </a:t>
            </a:r>
            <a:endParaRPr lang="en-US" dirty="0"/>
          </a:p>
          <a:p>
            <a:r>
              <a:rPr lang="en-US" i="1" dirty="0"/>
              <a:t>(4) The teacher uses professional communication and interaction with the school community; (6) The teacher acts as a responsible professional in the overall mission of the school.] </a:t>
            </a:r>
            <a:endParaRPr lang="en-US" dirty="0"/>
          </a:p>
          <a:p>
            <a:r>
              <a:rPr lang="en-US" dirty="0"/>
              <a:t>Leader Standard #2 Teaching and Learning</a:t>
            </a:r>
            <a:br>
              <a:rPr lang="en-US" dirty="0"/>
            </a:br>
            <a:r>
              <a:rPr lang="en-US" dirty="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p>
          <a:p>
            <a:r>
              <a:rPr lang="en-US" dirty="0"/>
              <a:t>Leader Standard #3 Management of Organizational Systems</a:t>
            </a:r>
            <a:br>
              <a:rPr lang="en-US" dirty="0"/>
            </a:br>
            <a:r>
              <a:rPr lang="en-US" dirty="0"/>
              <a:t>Education leaders have the knowledge and ability to ensure the success of all students by managing the organizational structure, personnel, and resources in a way that promotes a safe, efficient, and effective learning environment. </a:t>
            </a:r>
          </a:p>
          <a:p>
            <a:pPr>
              <a:spcBef>
                <a:spcPts val="0"/>
              </a:spcBef>
              <a:buSzPct val="25000"/>
            </a:pPr>
            <a:endParaRPr dirty="0"/>
          </a:p>
        </p:txBody>
      </p:sp>
      <p:sp>
        <p:nvSpPr>
          <p:cNvPr id="221" name="Shape 221"/>
          <p:cNvSpPr txBox="1">
            <a:spLocks noGrp="1"/>
          </p:cNvSpPr>
          <p:nvPr>
            <p:ph type="sldNum" idx="12"/>
          </p:nvPr>
        </p:nvSpPr>
        <p:spPr>
          <a:xfrm>
            <a:off x="3884613" y="8685213"/>
            <a:ext cx="2971800" cy="457199"/>
          </a:xfrm>
          <a:prstGeom prst="rect">
            <a:avLst/>
          </a:prstGeom>
          <a:noFill/>
          <a:ln>
            <a:noFill/>
          </a:ln>
        </p:spPr>
        <p:txBody>
          <a:bodyPr lIns="91402" tIns="45701" rIns="91402" bIns="4570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Definition from MOPLC materials.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Consensus is a form of decision-making, different than taking a simple majority vote. There are times to use consensus, and times not to use consensus.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 condition in a group in which every member is willing to “go along” with the decision without sabotaging it is called CONSENSUS.  This does not mean that the decision gives everyone his or her first choice.  It only means that a sufficient number of people are sufficiently in favor of a decision to get it carried out and no one will make himself or herself an obstacle to carrying it out.</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An example: Deciding what effective practice to engage with during the course of a semester is a decision appropriately made by consensus. </a:t>
            </a: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Additional consensus information can be found at:  </a:t>
            </a:r>
            <a:r>
              <a:rPr lang="en-US" sz="1200" b="1" i="0" u="none" strike="noStrike" cap="none" dirty="0">
                <a:solidFill>
                  <a:schemeClr val="dk1"/>
                </a:solidFill>
                <a:latin typeface="Calibri"/>
                <a:ea typeface="Calibri"/>
                <a:cs typeface="Calibri"/>
                <a:sym typeface="Calibri"/>
              </a:rPr>
              <a:t>http://treegroup.info/topics/handout-consensus.pdf  </a:t>
            </a: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6 pages, including: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Consensus Decision Making</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Steps of the Consensus Process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Decision Point Structure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Working with Blocks &amp; Concerns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Consensus Process Steps Flow Chart</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Consensus Queries</a:t>
            </a:r>
          </a:p>
          <a:p>
            <a:pPr marL="0" marR="0" lvl="0" indent="0" algn="l" rtl="0">
              <a:spcBef>
                <a:spcPts val="36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There are many reasons to use consensus.  The main three are to ensure high quality decisions, build connection among members, and increase effective implementation. Can you think of any other reasons?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This is key to the topic of this training.  We want the districts and teams to utilize consensus appropriate and effectively when making decisions about student and data.</a:t>
            </a: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Times New Roman"/>
                <a:ea typeface="Times New Roman"/>
                <a:cs typeface="Times New Roman"/>
                <a:sym typeface="Times New Roman"/>
              </a:rPr>
              <a:t>To Say:  </a:t>
            </a: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Come to the discussion with an open mind. This doesn't mean not thinking about the issue beforehand, but it does mean being willing to consider any other perspectives and ideas that come up in the discussion.</a:t>
            </a:r>
            <a:br>
              <a:rPr lang="en-US" sz="1200" b="0" i="0" u="none" strike="noStrike" cap="none" dirty="0">
                <a:solidFill>
                  <a:schemeClr val="dk1"/>
                </a:solidFill>
                <a:latin typeface="Times New Roman"/>
                <a:ea typeface="Times New Roman"/>
                <a:cs typeface="Times New Roman"/>
                <a:sym typeface="Times New Roman"/>
              </a:rPr>
            </a:b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Listen to other people's ideas and try to understand their reasoning.</a:t>
            </a:r>
            <a:br>
              <a:rPr lang="en-US" sz="1200" b="0" i="0" u="none" strike="noStrike" cap="none" dirty="0">
                <a:solidFill>
                  <a:schemeClr val="dk1"/>
                </a:solidFill>
                <a:latin typeface="Times New Roman"/>
                <a:ea typeface="Times New Roman"/>
                <a:cs typeface="Times New Roman"/>
                <a:sym typeface="Times New Roman"/>
              </a:rPr>
            </a:br>
            <a:br>
              <a:rPr lang="en-US" sz="1200" b="0" i="0" u="none" strike="noStrike" cap="none" dirty="0">
                <a:solidFill>
                  <a:schemeClr val="dk1"/>
                </a:solidFill>
                <a:latin typeface="Times New Roman"/>
                <a:ea typeface="Times New Roman"/>
                <a:cs typeface="Times New Roman"/>
                <a:sym typeface="Times New Roman"/>
              </a:rPr>
            </a:br>
            <a:r>
              <a:rPr lang="en-US" sz="1200" b="0" i="0" u="none" strike="noStrike" cap="none" dirty="0">
                <a:solidFill>
                  <a:schemeClr val="dk1"/>
                </a:solidFill>
                <a:latin typeface="Times New Roman"/>
                <a:ea typeface="Times New Roman"/>
                <a:cs typeface="Times New Roman"/>
                <a:sym typeface="Times New Roman"/>
              </a:rPr>
              <a:t>Describe your reasoning briefly so other people can understand you. Avoid arguing for your own judgments and trying to make other people change their minds to agree with you.</a:t>
            </a:r>
            <a:br>
              <a:rPr lang="en-US" sz="1200" b="0" i="0" u="none" strike="noStrike" cap="none" dirty="0">
                <a:solidFill>
                  <a:schemeClr val="dk1"/>
                </a:solidFill>
                <a:latin typeface="Times New Roman"/>
                <a:ea typeface="Times New Roman"/>
                <a:cs typeface="Times New Roman"/>
                <a:sym typeface="Times New Roman"/>
              </a:rPr>
            </a:br>
            <a:br>
              <a:rPr lang="en-US" sz="1200" b="0" i="0" u="none" strike="noStrike" cap="none" dirty="0">
                <a:solidFill>
                  <a:schemeClr val="dk1"/>
                </a:solidFill>
                <a:latin typeface="Times New Roman"/>
                <a:ea typeface="Times New Roman"/>
                <a:cs typeface="Times New Roman"/>
                <a:sym typeface="Times New Roman"/>
              </a:rPr>
            </a:br>
            <a:r>
              <a:rPr lang="en-US" sz="1200" b="0" i="0" u="none" strike="noStrike" cap="none" dirty="0">
                <a:solidFill>
                  <a:schemeClr val="dk1"/>
                </a:solidFill>
                <a:latin typeface="Times New Roman"/>
                <a:ea typeface="Times New Roman"/>
                <a:cs typeface="Times New Roman"/>
                <a:sym typeface="Times New Roman"/>
              </a:rPr>
              <a:t>Avoid changing your mind only to reach agreement and avoid conflict. Do not "go along" with decisions until you have resolved any reservations that you consider important.</a:t>
            </a:r>
            <a:br>
              <a:rPr lang="en-US" sz="1200" b="0" i="0" u="none" strike="noStrike" cap="none" dirty="0">
                <a:solidFill>
                  <a:schemeClr val="dk1"/>
                </a:solidFill>
                <a:latin typeface="Times New Roman"/>
                <a:ea typeface="Times New Roman"/>
                <a:cs typeface="Times New Roman"/>
                <a:sym typeface="Times New Roman"/>
              </a:rPr>
            </a:br>
            <a:br>
              <a:rPr lang="en-US" sz="1200" b="0" i="0" u="none" strike="noStrike" cap="none" dirty="0">
                <a:solidFill>
                  <a:schemeClr val="dk1"/>
                </a:solidFill>
                <a:latin typeface="Times New Roman"/>
                <a:ea typeface="Times New Roman"/>
                <a:cs typeface="Times New Roman"/>
                <a:sym typeface="Times New Roman"/>
              </a:rPr>
            </a:br>
            <a:r>
              <a:rPr lang="en-US" sz="1200" b="0" i="0" u="none" strike="noStrike" cap="none" dirty="0">
                <a:solidFill>
                  <a:schemeClr val="dk1"/>
                </a:solidFill>
                <a:latin typeface="Times New Roman"/>
                <a:ea typeface="Times New Roman"/>
                <a:cs typeface="Times New Roman"/>
                <a:sym typeface="Times New Roman"/>
              </a:rPr>
              <a:t>View differences of opinion as helpful rather than harmful.</a:t>
            </a:r>
            <a:br>
              <a:rPr lang="en-US" sz="1200" b="0" i="0" u="none" strike="noStrike" cap="none" dirty="0">
                <a:solidFill>
                  <a:schemeClr val="dk1"/>
                </a:solidFill>
                <a:latin typeface="Times New Roman"/>
                <a:ea typeface="Times New Roman"/>
                <a:cs typeface="Times New Roman"/>
                <a:sym typeface="Times New Roman"/>
              </a:rPr>
            </a:b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Avoid conflict-reducing techniques such as majority vote. Stick with the process a little longer and see if you can't reach consensus after all.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If the group agreed to decision by consensus, then individuals should be willing to support a position different from their own.  Now we will take a look at the steps in the consensus process.  Is there a step that is not listed, you would like to add?</a:t>
            </a: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Adapted from Leadership Academy, (OLE). This is one way gauge is there is consensus in a team.</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110" b="1" i="0" u="none" strike="noStrike" cap="none" dirty="0">
                <a:solidFill>
                  <a:schemeClr val="dk1"/>
                </a:solidFill>
                <a:latin typeface="Calibri"/>
                <a:ea typeface="Calibri"/>
                <a:cs typeface="Calibri"/>
                <a:sym typeface="Calibri"/>
              </a:rPr>
              <a:t>Activity--Fist to Five  </a:t>
            </a:r>
          </a:p>
          <a:p>
            <a:pPr marL="0" marR="0" lvl="0" indent="0" algn="l" rtl="0">
              <a:lnSpc>
                <a:spcPct val="90000"/>
              </a:lnSpc>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110" b="1" i="0" u="none" strike="noStrike" cap="none" dirty="0">
                <a:solidFill>
                  <a:srgbClr val="0000FF"/>
                </a:solidFill>
                <a:latin typeface="Calibri"/>
                <a:ea typeface="Calibri"/>
                <a:cs typeface="Calibri"/>
                <a:sym typeface="Calibri"/>
              </a:rPr>
              <a:t>To Say:</a:t>
            </a:r>
          </a:p>
          <a:p>
            <a:pPr marL="0" marR="0" lvl="0" indent="0" algn="l" rtl="0">
              <a:lnSpc>
                <a:spcPct val="90000"/>
              </a:lnSpc>
              <a:spcBef>
                <a:spcPts val="333"/>
              </a:spcBef>
              <a:spcAft>
                <a:spcPts val="0"/>
              </a:spcAft>
              <a:buClr>
                <a:schemeClr val="dk1"/>
              </a:buClr>
              <a:buSzPct val="25000"/>
              <a:buFont typeface="Calibri"/>
              <a:buNone/>
            </a:pPr>
            <a:r>
              <a:rPr lang="en-US" sz="1110" b="0" i="0" u="none" strike="noStrike" cap="none" dirty="0">
                <a:solidFill>
                  <a:schemeClr val="dk1"/>
                </a:solidFill>
                <a:latin typeface="Calibri"/>
                <a:ea typeface="Calibri"/>
                <a:cs typeface="Calibri"/>
                <a:sym typeface="Calibri"/>
              </a:rPr>
              <a:t>Fist to Five is a consensus-building visual gesture tool.  It allows for quicker communication to minimize the time spent collaborating and coming to consensus on elements of a project.  If 3 or below: Come back together and have dialogue.</a:t>
            </a:r>
          </a:p>
          <a:p>
            <a:pPr marL="0" marR="0" lvl="0" indent="0" algn="l" rtl="0">
              <a:lnSpc>
                <a:spcPct val="90000"/>
              </a:lnSpc>
              <a:spcBef>
                <a:spcPts val="333"/>
              </a:spcBef>
              <a:spcAft>
                <a:spcPts val="0"/>
              </a:spcAft>
              <a:buSzPct val="25000"/>
              <a:buNone/>
            </a:pPr>
            <a:endParaRPr sz="1110" b="1" i="0" u="none" strike="noStrike" cap="none" dirty="0">
              <a:solidFill>
                <a:srgbClr val="0000FF"/>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110" b="0" i="0" u="none" strike="noStrike" cap="none" dirty="0">
                <a:solidFill>
                  <a:srgbClr val="0000FF"/>
                </a:solidFill>
                <a:latin typeface="Calibri"/>
                <a:ea typeface="Calibri"/>
                <a:cs typeface="Calibri"/>
                <a:sym typeface="Calibri"/>
              </a:rPr>
              <a:t>Fist To Five can be applied to any consensus-building situation, where consensus is important and time is valuable. Essentially, individual team members can quickly provide their input on support for project issues by simply raising their hands and showing either a specific number of fingers, or a closed fist. The support scale goes from 0 to 5, with five being full support, and a fist signifying total opposition. Typically, two fingers would represent a few minor objections, while one finger represents a more significant objection or concern. </a:t>
            </a:r>
          </a:p>
          <a:p>
            <a:pPr marL="0" marR="0" lvl="0" indent="0" algn="l" rtl="0">
              <a:lnSpc>
                <a:spcPct val="90000"/>
              </a:lnSpc>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110" b="1" i="0" u="none" strike="noStrike" cap="none" dirty="0">
                <a:solidFill>
                  <a:schemeClr val="dk1"/>
                </a:solidFill>
                <a:latin typeface="Calibri"/>
                <a:ea typeface="Calibri"/>
                <a:cs typeface="Calibri"/>
                <a:sym typeface="Calibri"/>
              </a:rPr>
              <a:t>To Do:</a:t>
            </a:r>
          </a:p>
          <a:p>
            <a:pPr marL="0" marR="0" lvl="0" indent="0" algn="l" rtl="0">
              <a:lnSpc>
                <a:spcPct val="90000"/>
              </a:lnSpc>
              <a:spcBef>
                <a:spcPts val="333"/>
              </a:spcBef>
              <a:spcAft>
                <a:spcPts val="0"/>
              </a:spcAft>
              <a:buSzPct val="25000"/>
              <a:buNone/>
            </a:pPr>
            <a:r>
              <a:rPr lang="en-US" sz="1110" b="0" i="0" u="sng" strike="noStrike" cap="none" dirty="0">
                <a:solidFill>
                  <a:schemeClr val="dk1"/>
                </a:solidFill>
                <a:latin typeface="Calibri"/>
                <a:ea typeface="Calibri"/>
                <a:cs typeface="Calibri"/>
                <a:sym typeface="Calibri"/>
              </a:rPr>
              <a:t>Steps to Reaching Consensus- Fist to Five Activity:</a:t>
            </a:r>
          </a:p>
          <a:p>
            <a:pPr marL="0" marR="0" lvl="0" indent="0" algn="l" rtl="0">
              <a:lnSpc>
                <a:spcPct val="90000"/>
              </a:lnSpc>
              <a:spcBef>
                <a:spcPts val="333"/>
              </a:spcBef>
              <a:spcAft>
                <a:spcPts val="0"/>
              </a:spcAft>
              <a:buSzPct val="25000"/>
              <a:buNone/>
            </a:pPr>
            <a:r>
              <a:rPr lang="en-US" sz="1600" dirty="0">
                <a:hlinkClick r:id="rId3"/>
              </a:rPr>
              <a:t>'Fist to Five' Activity | NASCO</a:t>
            </a:r>
            <a:endParaRPr lang="en-US" sz="1110" b="0" i="0" u="sng" strike="noStrike" cap="none" dirty="0">
              <a:solidFill>
                <a:schemeClr val="dk1"/>
              </a:solidFill>
              <a:latin typeface="Calibri"/>
              <a:ea typeface="Calibri"/>
              <a:cs typeface="Calibri"/>
              <a:sym typeface="Calibri"/>
            </a:endParaRPr>
          </a:p>
          <a:p>
            <a:pPr marL="0" marR="0" lvl="0" indent="0" algn="l" rtl="0">
              <a:lnSpc>
                <a:spcPct val="90000"/>
              </a:lnSpc>
              <a:spcBef>
                <a:spcPts val="333"/>
              </a:spcBef>
              <a:spcAft>
                <a:spcPts val="0"/>
              </a:spcAft>
              <a:buSzPct val="25000"/>
              <a:buNone/>
            </a:pPr>
            <a:r>
              <a:rPr lang="en-US" sz="1110" b="0" i="0" u="none" strike="noStrike" cap="none" dirty="0">
                <a:solidFill>
                  <a:schemeClr val="dk1"/>
                </a:solidFill>
                <a:latin typeface="Calibri"/>
                <a:ea typeface="Calibri"/>
                <a:cs typeface="Calibri"/>
                <a:sym typeface="Calibri"/>
              </a:rPr>
              <a:t>		</a:t>
            </a:r>
          </a:p>
          <a:p>
            <a:pPr marL="0" marR="0" lvl="0" indent="0" algn="l" rtl="0">
              <a:lnSpc>
                <a:spcPct val="90000"/>
              </a:lnSpc>
              <a:spcBef>
                <a:spcPts val="333"/>
              </a:spcBef>
              <a:spcAft>
                <a:spcPts val="0"/>
              </a:spcAft>
              <a:buSzPct val="25000"/>
              <a:buNone/>
            </a:pPr>
            <a:endParaRPr sz="111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Activity</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Assessment &amp; Reflection : Work with teams to engage them in dialogue regarding both past practices and upcoming practices. Depending upon group size, ask groups to report out. </a:t>
            </a: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325089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a:t>
            </a:r>
            <a:r>
              <a:rPr lang="en-US" sz="1200" b="0" i="0" u="none" strike="noStrike" cap="none" dirty="0">
                <a:solidFill>
                  <a:schemeClr val="dk1"/>
                </a:solidFill>
                <a:latin typeface="Calibri"/>
                <a:ea typeface="Calibri"/>
                <a:cs typeface="Calibri"/>
                <a:sym typeface="Calibri"/>
              </a:rPr>
              <a:t>:</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Closing and follow up: This slide includes additional, related information. These points could be used alone or together, depending upon needs of teams, and in some cases may provide reinforcement of the Collaborative Skills Module. If you use this slide, emphasize connectedness.  </a:t>
            </a: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5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467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8238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24</a:t>
            </a:fld>
            <a:endParaRPr lang="en-US"/>
          </a:p>
        </p:txBody>
      </p:sp>
    </p:spTree>
    <p:extLst>
      <p:ext uri="{BB962C8B-B14F-4D97-AF65-F5344CB8AC3E}">
        <p14:creationId xmlns:p14="http://schemas.microsoft.com/office/powerpoint/2010/main" val="114393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332232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 </a:t>
            </a:r>
          </a:p>
          <a:p>
            <a:pPr lvl="0"/>
            <a:endParaRPr lang="en-US" dirty="0"/>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Collaborative Teams (CT) learning package is organized in seven modules. The first is an Overview. The other six modules address each of the processes that contribute to effective teams.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CT Content Fidelity Checklist aligned to each learning package includes all critical items for a training session (draft, pending approval). The CT HQPD Training Checklist and Coaching Checklist contain process elements to be used as guidance when designing, revising, or coaching high quality professional development.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Important notes: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44993">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u="sng" dirty="0">
                <a:latin typeface="Calibri" panose="020F0502020204030204" pitchFamily="34" charset="0"/>
                <a:ea typeface="Calibri" panose="020F0502020204030204" pitchFamily="34" charset="0"/>
                <a:cs typeface="Times New Roman" panose="02020603050405020304" pitchFamily="18" charset="0"/>
              </a:rPr>
              <a:t>one </a:t>
            </a:r>
            <a:r>
              <a:rPr lang="en-US" dirty="0">
                <a:latin typeface="Calibri" panose="020F0502020204030204" pitchFamily="34" charset="0"/>
                <a:ea typeface="Calibri" panose="020F0502020204030204" pitchFamily="34" charset="0"/>
                <a:cs typeface="Times New Roman" panose="02020603050405020304" pitchFamily="18" charset="0"/>
              </a:rPr>
              <a:t>pre/post assessment for the entire CT package (all seven modules).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44993">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 Implementation Fidelity Checklist is available for frequent monitoring by a teacher or observer.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print Practice Profile and an electronic Practice Profile Self-Assessment tool are available for use by individuals, teams, or schools for periodic self-assessment and monitoring of implementation of practice or to identify training or coaching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presenter should download onto a hard drive or a flash drive any video intended for use in a training. The links shown on slides may not be able to be accessed online at the school sites.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Breaks should be inserted at the discretion of the presenter based on the needs of participants.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add slides to supplement the content. For example, a slide of essential questions may be added since only objectives have been included.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choose to differentiate a presentation to meet the needs of the participants. For example, another form may be substituted for the Next Steps template if the district or building already uses a similar form or protocol.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activities, examples, videos, etc. may be found _____.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details are in progress.</a:t>
            </a:r>
            <a:r>
              <a:rPr lang="en-US" dirty="0">
                <a:latin typeface="Calibri" panose="020F0502020204030204" pitchFamily="34" charset="0"/>
                <a:ea typeface="Calibri" panose="020F0502020204030204" pitchFamily="34" charset="0"/>
                <a:cs typeface="Times New Roman" panose="02020603050405020304" pitchFamily="18" charset="0"/>
              </a:rPr>
              <a:t>) A presenter may interchange the additional material for the corresponding PowerPoint content.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79"/>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407887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5</a:t>
            </a:fld>
            <a:endParaRPr lang="en-US"/>
          </a:p>
        </p:txBody>
      </p:sp>
    </p:spTree>
    <p:extLst>
      <p:ext uri="{BB962C8B-B14F-4D97-AF65-F5344CB8AC3E}">
        <p14:creationId xmlns:p14="http://schemas.microsoft.com/office/powerpoint/2010/main" val="21554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324502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Consensus.  Reaching consensus with decisions is an important part of effective Collaborative Teams.</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253486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Norms may be added for schools with specific needs.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Some schools might have established norms for all their pd. In that case adapt to their norms.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Possible table discussion: Which norm is hardest for you? Which has the biggest impact?  What does “use electronics respectfully mean?”  How might we remind someone to follow the norms in a fun way?  </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As an example, a card with a photo of Norm Peterson can be on the table for people to raise as needed.</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Consider including a check mid way through training to assess a norm or norms.</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It may be that we want to use norms printed on all agendas for trainings, rather than in PowerPoint, so people will always see them on paper. </a:t>
            </a: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9</a:t>
            </a:fld>
            <a:endParaRPr lang="en-US"/>
          </a:p>
        </p:txBody>
      </p:sp>
    </p:spTree>
    <p:extLst>
      <p:ext uri="{BB962C8B-B14F-4D97-AF65-F5344CB8AC3E}">
        <p14:creationId xmlns:p14="http://schemas.microsoft.com/office/powerpoint/2010/main" val="662038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7648575" y="6173787"/>
            <a:ext cx="671513" cy="593724"/>
          </a:xfrm>
          <a:prstGeom prst="rect">
            <a:avLst/>
          </a:prstGeom>
          <a:noFill/>
          <a:ln>
            <a:noFill/>
          </a:ln>
        </p:spPr>
      </p:pic>
      <p:sp>
        <p:nvSpPr>
          <p:cNvPr id="19" name="Shape 19"/>
          <p:cNvSpPr/>
          <p:nvPr/>
        </p:nvSpPr>
        <p:spPr>
          <a:xfrm>
            <a:off x="0" y="0"/>
            <a:ext cx="9144000" cy="6080125"/>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Shape 20"/>
          <p:cNvSpPr txBox="1"/>
          <p:nvPr/>
        </p:nvSpPr>
        <p:spPr>
          <a:xfrm>
            <a:off x="2819400" y="6149975"/>
            <a:ext cx="3124199" cy="708024"/>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1" name="Shape 21"/>
          <p:cNvPicPr preferRelativeResize="0"/>
          <p:nvPr/>
        </p:nvPicPr>
        <p:blipFill rotWithShape="1">
          <a:blip r:embed="rId3">
            <a:alphaModFix/>
          </a:blip>
          <a:srcRect/>
          <a:stretch/>
        </p:blipFill>
        <p:spPr>
          <a:xfrm>
            <a:off x="8375650" y="6173787"/>
            <a:ext cx="714374" cy="593724"/>
          </a:xfrm>
          <a:prstGeom prst="rect">
            <a:avLst/>
          </a:prstGeom>
          <a:noFill/>
          <a:ln>
            <a:noFill/>
          </a:ln>
        </p:spPr>
      </p:pic>
      <p:pic>
        <p:nvPicPr>
          <p:cNvPr id="22" name="Shape 22"/>
          <p:cNvPicPr preferRelativeResize="0"/>
          <p:nvPr/>
        </p:nvPicPr>
        <p:blipFill rotWithShape="1">
          <a:blip r:embed="rId4">
            <a:alphaModFix/>
          </a:blip>
          <a:srcRect/>
          <a:stretch/>
        </p:blipFill>
        <p:spPr>
          <a:xfrm>
            <a:off x="5943600" y="6172200"/>
            <a:ext cx="1655763" cy="596900"/>
          </a:xfrm>
          <a:prstGeom prst="rect">
            <a:avLst/>
          </a:prstGeom>
          <a:noFill/>
          <a:ln>
            <a:noFill/>
          </a:ln>
        </p:spPr>
      </p:pic>
      <p:sp>
        <p:nvSpPr>
          <p:cNvPr id="23" name="Shape 23"/>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24" name="Shape 24"/>
          <p:cNvSpPr/>
          <p:nvPr/>
        </p:nvSpPr>
        <p:spPr>
          <a:xfrm>
            <a:off x="1447800" y="473075"/>
            <a:ext cx="7696199" cy="139699"/>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Shape 26"/>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Shape 27"/>
          <p:cNvSpPr txBox="1">
            <a:spLocks noGrp="1"/>
          </p:cNvSpPr>
          <p:nvPr>
            <p:ph type="ctrTitle"/>
          </p:nvPr>
        </p:nvSpPr>
        <p:spPr>
          <a:xfrm>
            <a:off x="685800" y="1420730"/>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 name="Shape 28"/>
          <p:cNvSpPr txBox="1">
            <a:spLocks noGrp="1"/>
          </p:cNvSpPr>
          <p:nvPr>
            <p:ph type="subTitle" idx="1"/>
          </p:nvPr>
        </p:nvSpPr>
        <p:spPr>
          <a:xfrm>
            <a:off x="1371600" y="3217448"/>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cxnSp>
        <p:nvCxnSpPr>
          <p:cNvPr id="30" name="Shape 30"/>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1" name="Shape 31"/>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2" name="Shape 32"/>
          <p:cNvSpPr txBox="1">
            <a:spLocks noGrp="1"/>
          </p:cNvSpPr>
          <p:nvPr>
            <p:ph type="body" idx="1"/>
          </p:nvPr>
        </p:nvSpPr>
        <p:spPr>
          <a:xfrm>
            <a:off x="457200" y="1828802"/>
            <a:ext cx="8229600" cy="3962396"/>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p:nvPr/>
        </p:nvSpPr>
        <p:spPr>
          <a:xfrm>
            <a:off x="3962400" y="6119812"/>
            <a:ext cx="4343400" cy="738187"/>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b="0" i="1" u="none" strike="noStrike" cap="none">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35" name="Shape 35"/>
          <p:cNvPicPr preferRelativeResize="0"/>
          <p:nvPr/>
        </p:nvPicPr>
        <p:blipFill rotWithShape="1">
          <a:blip r:embed="rId2">
            <a:alphaModFix/>
          </a:blip>
          <a:srcRect/>
          <a:stretch/>
        </p:blipFill>
        <p:spPr>
          <a:xfrm>
            <a:off x="8489950" y="6313487"/>
            <a:ext cx="654050" cy="544511"/>
          </a:xfrm>
          <a:prstGeom prst="rect">
            <a:avLst/>
          </a:prstGeom>
          <a:noFill/>
          <a:ln>
            <a:noFill/>
          </a:ln>
        </p:spPr>
      </p:pic>
      <p:sp>
        <p:nvSpPr>
          <p:cNvPr id="36" name="Shape 3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7" name="Shape 37"/>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602189"/>
            <a:ext cx="8229600" cy="92180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 name="Shape 44"/>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2" y="2174875"/>
            <a:ext cx="4040187"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6" y="2174875"/>
            <a:ext cx="4041774"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2" y="685800"/>
            <a:ext cx="3008313" cy="7492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3" name="Shape 53"/>
          <p:cNvSpPr txBox="1">
            <a:spLocks noGrp="1"/>
          </p:cNvSpPr>
          <p:nvPr>
            <p:ph type="body" idx="1"/>
          </p:nvPr>
        </p:nvSpPr>
        <p:spPr>
          <a:xfrm>
            <a:off x="3575051" y="685799"/>
            <a:ext cx="5111751" cy="510540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2" y="1435103"/>
            <a:ext cx="3008313" cy="435609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7" name="Shape 57"/>
          <p:cNvSpPr>
            <a:spLocks noGrp="1"/>
          </p:cNvSpPr>
          <p:nvPr>
            <p:ph type="pic" idx="2"/>
          </p:nvPr>
        </p:nvSpPr>
        <p:spPr>
          <a:xfrm>
            <a:off x="1792288" y="685799"/>
            <a:ext cx="5486399" cy="404177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1792288" y="5367339"/>
            <a:ext cx="5486399" cy="50006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4" name="Shape 64"/>
          <p:cNvSpPr txBox="1">
            <a:spLocks noGrp="1"/>
          </p:cNvSpPr>
          <p:nvPr>
            <p:ph type="body" idx="1"/>
          </p:nvPr>
        </p:nvSpPr>
        <p:spPr>
          <a:xfrm rot="5400000">
            <a:off x="838199" y="228599"/>
            <a:ext cx="5257800"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11" name="Shape 11"/>
          <p:cNvSpPr txBox="1">
            <a:spLocks noGrp="1"/>
          </p:cNvSpPr>
          <p:nvPr>
            <p:ph type="body" idx="1"/>
          </p:nvPr>
        </p:nvSpPr>
        <p:spPr>
          <a:xfrm>
            <a:off x="457200" y="1828800"/>
            <a:ext cx="8229600" cy="4144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13" name="Shape 13"/>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5"/>
            <a:ext cx="7696199" cy="1396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Shape 15"/>
          <p:cNvPicPr preferRelativeResize="0"/>
          <p:nvPr/>
        </p:nvPicPr>
        <p:blipFill rotWithShape="1">
          <a:blip r:embed="rId11">
            <a:alphaModFix/>
          </a:blip>
          <a:srcRect t="31007" r="34380"/>
          <a:stretch/>
        </p:blipFill>
        <p:spPr>
          <a:xfrm>
            <a:off x="53975" y="6080125"/>
            <a:ext cx="2841625" cy="747713"/>
          </a:xfrm>
          <a:prstGeom prst="rect">
            <a:avLst/>
          </a:prstGeom>
          <a:noFill/>
          <a:ln>
            <a:noFill/>
          </a:ln>
        </p:spPr>
      </p:pic>
      <p:cxnSp>
        <p:nvCxnSpPr>
          <p:cNvPr id="16" name="Shape 16"/>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Collaborative Teams</a:t>
            </a:r>
          </a:p>
        </p:txBody>
      </p:sp>
      <p:sp>
        <p:nvSpPr>
          <p:cNvPr id="71" name="Shape 71"/>
          <p:cNvSpPr txBox="1">
            <a:spLocks noGrp="1"/>
          </p:cNvSpPr>
          <p:nvPr>
            <p:ph type="subTitle" idx="1"/>
          </p:nvPr>
        </p:nvSpPr>
        <p:spPr>
          <a:xfrm>
            <a:off x="1371600" y="3124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endParaRPr sz="3200" b="0" i="0" u="none" strike="noStrike" cap="none">
              <a:solidFill>
                <a:schemeClr val="lt1"/>
              </a:solidFill>
              <a:latin typeface="Questrial"/>
              <a:ea typeface="Questrial"/>
              <a:cs typeface="Questrial"/>
              <a:sym typeface="Questrial"/>
            </a:endParaRPr>
          </a:p>
          <a:p>
            <a:pPr marL="0" marR="0" lvl="0" indent="0" algn="ctr" rtl="0">
              <a:spcBef>
                <a:spcPts val="640"/>
              </a:spcBef>
              <a:spcAft>
                <a:spcPts val="0"/>
              </a:spcAft>
              <a:buClr>
                <a:schemeClr val="accent2"/>
              </a:buClr>
              <a:buSzPct val="25000"/>
              <a:buFont typeface="Noto Sans Symbols"/>
              <a:buNone/>
            </a:pPr>
            <a:r>
              <a:rPr lang="en-US" sz="3200" b="0" i="0" u="none" strike="noStrike" cap="none">
                <a:solidFill>
                  <a:schemeClr val="lt1"/>
                </a:solidFill>
                <a:latin typeface="Questrial"/>
                <a:ea typeface="Questrial"/>
                <a:cs typeface="Questrial"/>
                <a:sym typeface="Questrial"/>
              </a:rPr>
              <a:t>Consensus</a:t>
            </a:r>
          </a:p>
          <a:p>
            <a:pPr marL="0" marR="0" lvl="0" indent="0" algn="ctr" rtl="0">
              <a:spcBef>
                <a:spcPts val="640"/>
              </a:spcBef>
              <a:spcAft>
                <a:spcPts val="0"/>
              </a:spcAft>
              <a:buClr>
                <a:schemeClr val="accent2"/>
              </a:buClr>
              <a:buSzPct val="25000"/>
              <a:buFont typeface="Noto Sans Symbols"/>
              <a:buNone/>
            </a:pPr>
            <a:endParaRPr sz="3200" b="0" i="0" u="none" strike="noStrike" cap="none">
              <a:solidFill>
                <a:schemeClr val="lt1"/>
              </a:solidFill>
              <a:latin typeface="Questrial"/>
              <a:ea typeface="Questrial"/>
              <a:cs typeface="Questrial"/>
              <a:sym typeface="Questrial"/>
            </a:endParaRPr>
          </a:p>
        </p:txBody>
      </p:sp>
      <p:pic>
        <p:nvPicPr>
          <p:cNvPr id="72" name="Shape 72"/>
          <p:cNvPicPr preferRelativeResize="0"/>
          <p:nvPr/>
        </p:nvPicPr>
        <p:blipFill rotWithShape="1">
          <a:blip r:embed="rId3">
            <a:alphaModFix/>
          </a:blip>
          <a:srcRect/>
          <a:stretch/>
        </p:blipFill>
        <p:spPr>
          <a:xfrm>
            <a:off x="8001000" y="304800"/>
            <a:ext cx="895890" cy="640079"/>
          </a:xfrm>
          <a:prstGeom prst="rect">
            <a:avLst/>
          </a:prstGeom>
          <a:noFill/>
          <a:ln>
            <a:noFill/>
          </a:ln>
        </p:spPr>
      </p:pic>
      <p:grpSp>
        <p:nvGrpSpPr>
          <p:cNvPr id="5" name="Shape 88"/>
          <p:cNvGrpSpPr/>
          <p:nvPr/>
        </p:nvGrpSpPr>
        <p:grpSpPr>
          <a:xfrm>
            <a:off x="429514" y="5736336"/>
            <a:ext cx="8284971" cy="283464"/>
            <a:chOff x="12700" y="182948"/>
            <a:chExt cx="8284971" cy="283464"/>
          </a:xfrm>
        </p:grpSpPr>
        <p:pic>
          <p:nvPicPr>
            <p:cNvPr id="6" name="Shape 89"/>
            <p:cNvPicPr preferRelativeResize="0"/>
            <p:nvPr/>
          </p:nvPicPr>
          <p:blipFill rotWithShape="1">
            <a:blip r:embed="rId4">
              <a:alphaModFix/>
            </a:blip>
            <a:srcRect/>
            <a:stretch/>
          </p:blipFill>
          <p:spPr>
            <a:xfrm>
              <a:off x="12700" y="182948"/>
              <a:ext cx="804672" cy="283464"/>
            </a:xfrm>
            <a:prstGeom prst="rect">
              <a:avLst/>
            </a:prstGeom>
            <a:noFill/>
            <a:ln>
              <a:noFill/>
            </a:ln>
          </p:spPr>
        </p:pic>
        <p:sp>
          <p:nvSpPr>
            <p:cNvPr id="7" name="Shape 90"/>
            <p:cNvSpPr txBox="1"/>
            <p:nvPr/>
          </p:nvSpPr>
          <p:spPr>
            <a:xfrm>
              <a:off x="817372" y="186181"/>
              <a:ext cx="74802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lt1"/>
                  </a:solidFill>
                  <a:latin typeface="Calibri"/>
                  <a:ea typeface="Calibri"/>
                  <a:cs typeface="Calibri"/>
                  <a:sym typeface="Calibri"/>
                </a:rPr>
                <a:t>This work is licensed under a </a:t>
              </a:r>
              <a:r>
                <a:rPr lang="en-US" sz="1200" b="0" i="0" u="sng" strike="noStrike" cap="none" dirty="0">
                  <a:solidFill>
                    <a:schemeClr val="hlink"/>
                  </a:solidFill>
                  <a:latin typeface="Calibri"/>
                  <a:ea typeface="Calibri"/>
                  <a:cs typeface="Calibri"/>
                  <a:sym typeface="Calibri"/>
                  <a:hlinkClick r:id="rId5"/>
                </a:rPr>
                <a:t>Creative Commons Attribution-</a:t>
              </a:r>
              <a:r>
                <a:rPr lang="en-US" sz="1200" b="0" i="0" u="sng" strike="noStrike" cap="none" dirty="0" err="1">
                  <a:solidFill>
                    <a:schemeClr val="hlink"/>
                  </a:solidFill>
                  <a:latin typeface="Calibri"/>
                  <a:ea typeface="Calibri"/>
                  <a:cs typeface="Calibri"/>
                  <a:sym typeface="Calibri"/>
                  <a:hlinkClick r:id="rId5"/>
                </a:rPr>
                <a:t>NonCommercial</a:t>
              </a:r>
              <a:r>
                <a:rPr lang="en-US" sz="1200" b="0" i="0" u="sng" strike="noStrike" cap="none" dirty="0">
                  <a:solidFill>
                    <a:schemeClr val="hlink"/>
                  </a:solidFill>
                  <a:latin typeface="Calibri"/>
                  <a:ea typeface="Calibri"/>
                  <a:cs typeface="Calibri"/>
                  <a:sym typeface="Calibri"/>
                  <a:hlinkClick r:id="rId5"/>
                </a:rPr>
                <a:t>-</a:t>
              </a:r>
              <a:r>
                <a:rPr lang="en-US" sz="1200" b="0" i="0" u="sng" strike="noStrike" cap="none" dirty="0" err="1">
                  <a:solidFill>
                    <a:schemeClr val="hlink"/>
                  </a:solidFill>
                  <a:latin typeface="Calibri"/>
                  <a:ea typeface="Calibri"/>
                  <a:cs typeface="Calibri"/>
                  <a:sym typeface="Calibri"/>
                  <a:hlinkClick r:id="rId5"/>
                </a:rPr>
                <a:t>NoDerivatives</a:t>
              </a:r>
              <a:r>
                <a:rPr lang="en-US" sz="1200" b="0" i="0" u="sng" strike="noStrike" cap="none" dirty="0">
                  <a:solidFill>
                    <a:schemeClr val="hlink"/>
                  </a:solidFill>
                  <a:latin typeface="Calibri"/>
                  <a:ea typeface="Calibri"/>
                  <a:cs typeface="Calibri"/>
                  <a:sym typeface="Calibri"/>
                  <a:hlinkClick r:id="rId5"/>
                </a:rPr>
                <a:t> 4.0 International License</a:t>
              </a:r>
              <a:r>
                <a:rPr lang="en-US" sz="1200" b="0" i="0" u="none" strike="noStrike" cap="none" dirty="0">
                  <a:solidFill>
                    <a:schemeClr val="lt1"/>
                  </a:solidFill>
                  <a:latin typeface="Calibri"/>
                  <a:ea typeface="Calibri"/>
                  <a:cs typeface="Calibri"/>
                  <a:sym typeface="Calibri"/>
                </a:rPr>
                <a:t>.</a:t>
              </a: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0" y="602189"/>
            <a:ext cx="91440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rgbClr val="0D4170"/>
                </a:solidFill>
                <a:latin typeface="Questrial"/>
                <a:ea typeface="Questrial"/>
                <a:cs typeface="Questrial"/>
                <a:sym typeface="Questrial"/>
              </a:rPr>
              <a:t>Missouri Teacher and Leader Standards</a:t>
            </a:r>
          </a:p>
        </p:txBody>
      </p:sp>
      <p:sp>
        <p:nvSpPr>
          <p:cNvPr id="2" name="TextBox 1"/>
          <p:cNvSpPr txBox="1"/>
          <p:nvPr/>
        </p:nvSpPr>
        <p:spPr>
          <a:xfrm>
            <a:off x="3201228" y="5329532"/>
            <a:ext cx="6127968" cy="307777"/>
          </a:xfrm>
          <a:prstGeom prst="rect">
            <a:avLst/>
          </a:prstGeom>
          <a:noFill/>
        </p:spPr>
        <p:txBody>
          <a:bodyPr wrap="square" rtlCol="0">
            <a:spAutoFit/>
          </a:bodyPr>
          <a:lstStyle/>
          <a:p>
            <a:r>
              <a:rPr lang="en-US" dirty="0"/>
              <a:t>(Missouri Department of Elementary and Secondary Education, 2013)</a:t>
            </a:r>
          </a:p>
        </p:txBody>
      </p:sp>
      <p:sp>
        <p:nvSpPr>
          <p:cNvPr id="7"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SzPct val="100000"/>
              <a:buFont typeface="Noto Sans Symbols"/>
              <a:buChar char="❑"/>
            </a:pPr>
            <a:r>
              <a:rPr lang="en-US" sz="3600" b="0" i="0" u="none" strike="noStrike" cap="none" dirty="0">
                <a:solidFill>
                  <a:schemeClr val="dk1"/>
                </a:solidFill>
                <a:latin typeface="Questrial"/>
                <a:ea typeface="Questrial"/>
                <a:cs typeface="Questrial"/>
                <a:sym typeface="Questrial"/>
              </a:rPr>
              <a:t>Missouri Teacher Standards:</a:t>
            </a:r>
          </a:p>
          <a:p>
            <a:pPr lvl="1" indent="-342900">
              <a:spcBef>
                <a:spcPts val="0"/>
              </a:spcBef>
              <a:buClr>
                <a:schemeClr val="accent2"/>
              </a:buClr>
            </a:pPr>
            <a:r>
              <a:rPr lang="en-US" dirty="0"/>
              <a:t>8 (Professional Practice)</a:t>
            </a:r>
          </a:p>
          <a:p>
            <a:pPr lvl="1" indent="-342900">
              <a:spcBef>
                <a:spcPts val="0"/>
              </a:spcBef>
              <a:buClr>
                <a:schemeClr val="accent2"/>
              </a:buClr>
            </a:pPr>
            <a:r>
              <a:rPr lang="en-US" dirty="0"/>
              <a:t>9 (Professional Collaboration)</a:t>
            </a:r>
          </a:p>
          <a:p>
            <a:pPr lvl="0" indent="-342900">
              <a:spcBef>
                <a:spcPts val="720"/>
              </a:spcBef>
            </a:pPr>
            <a:r>
              <a:rPr lang="en-US" sz="3600" dirty="0"/>
              <a:t>Missouri Leader Standards: </a:t>
            </a:r>
          </a:p>
          <a:p>
            <a:pPr lvl="1" indent="-342900">
              <a:spcBef>
                <a:spcPts val="720"/>
              </a:spcBef>
              <a:buClr>
                <a:schemeClr val="accent2"/>
              </a:buClr>
            </a:pPr>
            <a:r>
              <a:rPr lang="en-US" dirty="0"/>
              <a:t>2 (Teaching and Learning)</a:t>
            </a:r>
          </a:p>
          <a:p>
            <a:pPr lvl="1" indent="-342900">
              <a:spcBef>
                <a:spcPts val="720"/>
              </a:spcBef>
              <a:buClr>
                <a:schemeClr val="accent2"/>
              </a:buClr>
            </a:pPr>
            <a:r>
              <a:rPr lang="en-US" dirty="0"/>
              <a:t>3 (Management of Organizational Systems)</a:t>
            </a:r>
          </a:p>
        </p:txBody>
      </p:sp>
    </p:spTree>
    <p:extLst>
      <p:ext uri="{BB962C8B-B14F-4D97-AF65-F5344CB8AC3E}">
        <p14:creationId xmlns:p14="http://schemas.microsoft.com/office/powerpoint/2010/main" val="20104957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Our focus: Consensus</a:t>
            </a:r>
          </a:p>
        </p:txBody>
      </p:sp>
      <p:sp>
        <p:nvSpPr>
          <p:cNvPr id="109" name="Shape 109"/>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Consensus is a decision that has been reached when </a:t>
            </a:r>
            <a:r>
              <a:rPr lang="en-US" sz="3200" b="0" i="1" u="none" strike="noStrike" cap="none" dirty="0">
                <a:solidFill>
                  <a:schemeClr val="dk1"/>
                </a:solidFill>
                <a:latin typeface="Questrial"/>
                <a:ea typeface="Questrial"/>
                <a:cs typeface="Questrial"/>
                <a:sym typeface="Questrial"/>
              </a:rPr>
              <a:t>most </a:t>
            </a:r>
            <a:r>
              <a:rPr lang="en-US" sz="3200" b="0" i="0" u="none" strike="noStrike" cap="none" dirty="0">
                <a:solidFill>
                  <a:schemeClr val="dk1"/>
                </a:solidFill>
                <a:latin typeface="Questrial"/>
                <a:ea typeface="Questrial"/>
                <a:cs typeface="Questrial"/>
                <a:sym typeface="Questrial"/>
              </a:rPr>
              <a:t>members of the team agree on a clear option and the </a:t>
            </a:r>
            <a:r>
              <a:rPr lang="en-US" sz="3200" b="0" i="1" u="none" strike="noStrike" cap="none" dirty="0">
                <a:solidFill>
                  <a:schemeClr val="dk1"/>
                </a:solidFill>
                <a:latin typeface="Questrial"/>
                <a:ea typeface="Questrial"/>
                <a:cs typeface="Questrial"/>
                <a:sym typeface="Questrial"/>
              </a:rPr>
              <a:t>few</a:t>
            </a:r>
            <a:r>
              <a:rPr lang="en-US" sz="3200" b="0" i="0" u="none" strike="noStrike" cap="none" dirty="0">
                <a:solidFill>
                  <a:schemeClr val="dk1"/>
                </a:solidFill>
                <a:latin typeface="Questrial"/>
                <a:ea typeface="Questrial"/>
                <a:cs typeface="Questrial"/>
                <a:sym typeface="Questrial"/>
              </a:rPr>
              <a:t> who oppose it think they have had a reasonable opportunity to influence that choice.  All team members agree to support the decision.</a:t>
            </a:r>
          </a:p>
          <a:p>
            <a:pPr marL="0" marR="0" lvl="0" indent="0" algn="l" rtl="0">
              <a:spcBef>
                <a:spcPts val="0"/>
              </a:spcBef>
              <a:spcAft>
                <a:spcPts val="0"/>
              </a:spcAft>
              <a:buClr>
                <a:schemeClr val="accent2"/>
              </a:buClr>
              <a:buSzPct val="100000"/>
              <a:buNone/>
            </a:pPr>
            <a:r>
              <a:rPr lang="en-US"/>
              <a:t>                              </a:t>
            </a:r>
            <a:r>
              <a:rPr lang="en-US" sz="2000"/>
              <a:t>(</a:t>
            </a:r>
            <a:r>
              <a:rPr lang="en-US" sz="2000" dirty="0" err="1"/>
              <a:t>Dufour</a:t>
            </a:r>
            <a:r>
              <a:rPr lang="en-US" sz="2000" dirty="0"/>
              <a:t>, </a:t>
            </a:r>
            <a:r>
              <a:rPr lang="en-US" sz="2000" dirty="0" err="1"/>
              <a:t>Dufour</a:t>
            </a:r>
            <a:r>
              <a:rPr lang="en-US" sz="2000" dirty="0"/>
              <a:t>, </a:t>
            </a:r>
            <a:r>
              <a:rPr lang="en-US" sz="2000" dirty="0" err="1"/>
              <a:t>Eaker</a:t>
            </a:r>
            <a:r>
              <a:rPr lang="en-US" sz="2000" dirty="0"/>
              <a:t> and Many, 2006)</a:t>
            </a:r>
            <a:endParaRPr lang="en-US" sz="3200" b="0" i="0" u="none" strike="noStrike" cap="none" dirty="0">
              <a:solidFill>
                <a:schemeClr val="dk1"/>
              </a:solidFill>
              <a:latin typeface="Questrial"/>
              <a:ea typeface="Questrial"/>
              <a:cs typeface="Questrial"/>
              <a:sym typeface="Questrial"/>
            </a:endParaRPr>
          </a:p>
          <a:p>
            <a:pPr marL="342900" marR="0" lvl="0" indent="-342900" algn="l" rtl="0">
              <a:spcBef>
                <a:spcPts val="640"/>
              </a:spcBef>
              <a:spcAft>
                <a:spcPts val="0"/>
              </a:spcAft>
              <a:buClr>
                <a:schemeClr val="accent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When and why use consensus</a:t>
            </a:r>
          </a:p>
        </p:txBody>
      </p:sp>
      <p:sp>
        <p:nvSpPr>
          <p:cNvPr id="116" name="Shape 116"/>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2"/>
              </a:buClr>
              <a:buSzPct val="25000"/>
              <a:buFont typeface="Noto Sans Symbols"/>
              <a:buNone/>
            </a:pPr>
            <a:r>
              <a:rPr lang="en-US" sz="2720" b="0" i="0" u="none" strike="noStrike" cap="none">
                <a:solidFill>
                  <a:schemeClr val="dk1"/>
                </a:solidFill>
                <a:latin typeface="Questrial"/>
                <a:ea typeface="Questrial"/>
                <a:cs typeface="Questrial"/>
                <a:sym typeface="Questrial"/>
              </a:rPr>
              <a:t>Consensus is most appropriate when…</a:t>
            </a:r>
          </a:p>
          <a:p>
            <a:pPr marL="342900" marR="0" lvl="0" indent="-342900" algn="l" rtl="0">
              <a:lnSpc>
                <a:spcPct val="80000"/>
              </a:lnSpc>
              <a:spcBef>
                <a:spcPts val="544"/>
              </a:spcBef>
              <a:spcAft>
                <a:spcPts val="0"/>
              </a:spcAft>
              <a:buClr>
                <a:schemeClr val="accent2"/>
              </a:buClr>
              <a:buSzPct val="100740"/>
              <a:buFont typeface="Noto Sans Symbols"/>
              <a:buChar char="❑"/>
            </a:pPr>
            <a:r>
              <a:rPr lang="en-US" sz="2720" b="0" i="0" u="none" strike="noStrike" cap="none">
                <a:solidFill>
                  <a:schemeClr val="dk1"/>
                </a:solidFill>
                <a:latin typeface="Questrial"/>
                <a:ea typeface="Questrial"/>
                <a:cs typeface="Questrial"/>
                <a:sym typeface="Questrial"/>
              </a:rPr>
              <a:t>The decision has a broad impact.</a:t>
            </a:r>
          </a:p>
          <a:p>
            <a:pPr marL="342900" marR="0" lvl="0" indent="-342900" algn="l" rtl="0">
              <a:lnSpc>
                <a:spcPct val="80000"/>
              </a:lnSpc>
              <a:spcBef>
                <a:spcPts val="544"/>
              </a:spcBef>
              <a:spcAft>
                <a:spcPts val="0"/>
              </a:spcAft>
              <a:buClr>
                <a:schemeClr val="accent2"/>
              </a:buClr>
              <a:buSzPct val="100740"/>
              <a:buFont typeface="Noto Sans Symbols"/>
              <a:buChar char="❑"/>
            </a:pPr>
            <a:r>
              <a:rPr lang="en-US" sz="2720" b="0" i="0" u="none" strike="noStrike" cap="none">
                <a:solidFill>
                  <a:schemeClr val="dk1"/>
                </a:solidFill>
                <a:latin typeface="Questrial"/>
                <a:ea typeface="Questrial"/>
                <a:cs typeface="Questrial"/>
                <a:sym typeface="Questrial"/>
              </a:rPr>
              <a:t>You need everyone’s support for successful implementation.</a:t>
            </a:r>
          </a:p>
          <a:p>
            <a:pPr marL="342900" marR="0" lvl="0" indent="-342900" algn="l" rtl="0">
              <a:lnSpc>
                <a:spcPct val="80000"/>
              </a:lnSpc>
              <a:spcBef>
                <a:spcPts val="544"/>
              </a:spcBef>
              <a:spcAft>
                <a:spcPts val="0"/>
              </a:spcAft>
              <a:buClr>
                <a:schemeClr val="accent2"/>
              </a:buClr>
              <a:buSzPct val="100740"/>
              <a:buFont typeface="Noto Sans Symbols"/>
              <a:buChar char="❑"/>
            </a:pPr>
            <a:r>
              <a:rPr lang="en-US" sz="2720" b="0" i="0" u="none" strike="noStrike" cap="none">
                <a:solidFill>
                  <a:schemeClr val="dk1"/>
                </a:solidFill>
                <a:latin typeface="Questrial"/>
                <a:ea typeface="Questrial"/>
                <a:cs typeface="Questrial"/>
                <a:sym typeface="Questrial"/>
              </a:rPr>
              <a:t>The decision is highly critical or important.</a:t>
            </a:r>
          </a:p>
          <a:p>
            <a:pPr marL="342900" marR="0" lvl="0" indent="-342900" algn="l" rtl="0">
              <a:lnSpc>
                <a:spcPct val="80000"/>
              </a:lnSpc>
              <a:spcBef>
                <a:spcPts val="544"/>
              </a:spcBef>
              <a:spcAft>
                <a:spcPts val="0"/>
              </a:spcAft>
              <a:buClr>
                <a:schemeClr val="accent2"/>
              </a:buClr>
              <a:buSzPct val="100740"/>
              <a:buFont typeface="Noto Sans Symbols"/>
              <a:buChar char="❑"/>
            </a:pPr>
            <a:r>
              <a:rPr lang="en-US" sz="2720" b="0" i="0" u="none" strike="noStrike" cap="none">
                <a:solidFill>
                  <a:schemeClr val="dk1"/>
                </a:solidFill>
                <a:latin typeface="Questrial"/>
                <a:ea typeface="Questrial"/>
                <a:cs typeface="Questrial"/>
                <a:sym typeface="Questrial"/>
              </a:rPr>
              <a:t>There is no one right answer.</a:t>
            </a:r>
          </a:p>
          <a:p>
            <a:pPr marL="342900" marR="0" lvl="0" indent="-342900" algn="l" rtl="0">
              <a:lnSpc>
                <a:spcPct val="80000"/>
              </a:lnSpc>
              <a:spcBef>
                <a:spcPts val="544"/>
              </a:spcBef>
              <a:spcAft>
                <a:spcPts val="0"/>
              </a:spcAft>
              <a:buClr>
                <a:schemeClr val="accent2"/>
              </a:buClr>
              <a:buSzPct val="100740"/>
              <a:buFont typeface="Noto Sans Symbols"/>
              <a:buChar char="❑"/>
            </a:pPr>
            <a:r>
              <a:rPr lang="en-US" sz="2720" b="0" i="0" u="none" strike="noStrike" cap="none">
                <a:solidFill>
                  <a:schemeClr val="dk1"/>
                </a:solidFill>
                <a:latin typeface="Questrial"/>
                <a:ea typeface="Questrial"/>
                <a:cs typeface="Questrial"/>
                <a:sym typeface="Questrial"/>
              </a:rPr>
              <a:t>Everyone is accountable.</a:t>
            </a:r>
          </a:p>
          <a:p>
            <a:pPr marL="0" marR="0" lvl="0" indent="0" algn="l" rtl="0">
              <a:lnSpc>
                <a:spcPct val="80000"/>
              </a:lnSpc>
              <a:spcBef>
                <a:spcPts val="544"/>
              </a:spcBef>
              <a:spcAft>
                <a:spcPts val="0"/>
              </a:spcAft>
              <a:buClr>
                <a:schemeClr val="accent2"/>
              </a:buClr>
              <a:buSzPct val="25000"/>
              <a:buFont typeface="Noto Sans Symbols"/>
              <a:buNone/>
            </a:pPr>
            <a:r>
              <a:rPr lang="en-US" sz="2720" b="1" i="0" u="none" strike="noStrike" cap="none">
                <a:solidFill>
                  <a:schemeClr val="dk1"/>
                </a:solidFill>
                <a:latin typeface="Questrial"/>
                <a:ea typeface="Questrial"/>
                <a:cs typeface="Questrial"/>
                <a:sym typeface="Questrial"/>
              </a:rPr>
              <a:t>(The group should agree to use consensus for a decision).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Main reasons to use consensus</a:t>
            </a:r>
          </a:p>
        </p:txBody>
      </p:sp>
      <p:sp>
        <p:nvSpPr>
          <p:cNvPr id="123" name="Shape 123"/>
          <p:cNvSpPr txBox="1">
            <a:spLocks noGrp="1"/>
          </p:cNvSpPr>
          <p:nvPr>
            <p:ph type="body" idx="1"/>
          </p:nvPr>
        </p:nvSpPr>
        <p:spPr>
          <a:xfrm>
            <a:off x="884136" y="19050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600" b="0" i="0" u="none" strike="noStrike" cap="none">
                <a:solidFill>
                  <a:schemeClr val="dk1"/>
                </a:solidFill>
                <a:latin typeface="Questrial"/>
                <a:ea typeface="Questrial"/>
                <a:cs typeface="Questrial"/>
                <a:sym typeface="Questrial"/>
              </a:rPr>
              <a:t> Ensure high quality decisions</a:t>
            </a:r>
          </a:p>
          <a:p>
            <a:pPr marL="342900" marR="0" lvl="0" indent="-342900" algn="l" rtl="0">
              <a:spcBef>
                <a:spcPts val="720"/>
              </a:spcBef>
              <a:spcAft>
                <a:spcPts val="0"/>
              </a:spcAft>
              <a:buClr>
                <a:schemeClr val="accent2"/>
              </a:buClr>
              <a:buSzPct val="100000"/>
              <a:buFont typeface="Noto Sans Symbols"/>
              <a:buChar char="❑"/>
            </a:pPr>
            <a:r>
              <a:rPr lang="en-US" sz="3600" b="0" i="0" u="none" strike="noStrike" cap="none">
                <a:solidFill>
                  <a:schemeClr val="dk1"/>
                </a:solidFill>
                <a:latin typeface="Questrial"/>
                <a:ea typeface="Questrial"/>
                <a:cs typeface="Questrial"/>
                <a:sym typeface="Questrial"/>
              </a:rPr>
              <a:t> Builds connection among members</a:t>
            </a:r>
          </a:p>
          <a:p>
            <a:pPr marL="342900" marR="0" lvl="0" indent="-342900" algn="l" rtl="0">
              <a:spcBef>
                <a:spcPts val="720"/>
              </a:spcBef>
              <a:spcAft>
                <a:spcPts val="0"/>
              </a:spcAft>
              <a:buClr>
                <a:schemeClr val="accent2"/>
              </a:buClr>
              <a:buSzPct val="100000"/>
              <a:buFont typeface="Noto Sans Symbols"/>
              <a:buChar char="❑"/>
            </a:pPr>
            <a:r>
              <a:rPr lang="en-US" sz="3600" b="0" i="0" u="none" strike="noStrike" cap="none">
                <a:solidFill>
                  <a:schemeClr val="dk1"/>
                </a:solidFill>
                <a:latin typeface="Questrial"/>
                <a:ea typeface="Questrial"/>
                <a:cs typeface="Questrial"/>
                <a:sym typeface="Questrial"/>
              </a:rPr>
              <a:t> Increase effective implementation </a:t>
            </a:r>
          </a:p>
          <a:p>
            <a:pPr marL="342900" marR="0" lvl="0" indent="-342900" algn="l" rtl="0">
              <a:spcBef>
                <a:spcPts val="640"/>
              </a:spcBef>
              <a:spcAft>
                <a:spcPts val="0"/>
              </a:spcAft>
              <a:buClr>
                <a:schemeClr val="accent2"/>
              </a:buClr>
              <a:buSzPct val="100000"/>
              <a:buFont typeface="Noto Sans Symbols"/>
              <a:buNone/>
            </a:pPr>
            <a:endParaRPr sz="32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Objective</a:t>
            </a:r>
          </a:p>
        </p:txBody>
      </p:sp>
      <p:sp>
        <p:nvSpPr>
          <p:cNvPr id="130" name="Shape 130"/>
          <p:cNvSpPr txBox="1">
            <a:spLocks noGrp="1"/>
          </p:cNvSpPr>
          <p:nvPr>
            <p:ph type="body" idx="1"/>
          </p:nvPr>
        </p:nvSpPr>
        <p:spPr>
          <a:xfrm>
            <a:off x="894037" y="1905000"/>
            <a:ext cx="7259362"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4400" b="0" i="0" u="none" strike="noStrike" cap="none">
                <a:solidFill>
                  <a:schemeClr val="dk1"/>
                </a:solidFill>
                <a:latin typeface="Questrial"/>
                <a:ea typeface="Questrial"/>
                <a:cs typeface="Questrial"/>
                <a:sym typeface="Questrial"/>
              </a:rPr>
              <a:t>Utilize consensus appropriately and effectively. </a:t>
            </a:r>
          </a:p>
          <a:p>
            <a:pPr marL="0" marR="0" lvl="0" indent="0" algn="ctr" rtl="0">
              <a:spcBef>
                <a:spcPts val="880"/>
              </a:spcBef>
              <a:spcAft>
                <a:spcPts val="0"/>
              </a:spcAft>
              <a:buClr>
                <a:schemeClr val="accent2"/>
              </a:buClr>
              <a:buSzPct val="25000"/>
              <a:buFont typeface="Noto Sans Symbols"/>
              <a:buNone/>
            </a:pPr>
            <a:endParaRPr sz="44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457200"/>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Key Guidelines for Consensus</a:t>
            </a:r>
          </a:p>
        </p:txBody>
      </p:sp>
      <p:sp>
        <p:nvSpPr>
          <p:cNvPr id="136" name="Shape 136"/>
          <p:cNvSpPr txBox="1">
            <a:spLocks noGrp="1"/>
          </p:cNvSpPr>
          <p:nvPr>
            <p:ph type="body" idx="1"/>
          </p:nvPr>
        </p:nvSpPr>
        <p:spPr>
          <a:xfrm>
            <a:off x="609600" y="1537860"/>
            <a:ext cx="8229600" cy="5257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Come to the discussion with an open mind.</a:t>
            </a:r>
          </a:p>
          <a:p>
            <a:pPr marL="342900" marR="0" lvl="0" indent="-342900" algn="l" rtl="0">
              <a:lnSpc>
                <a:spcPct val="90000"/>
              </a:lnSpc>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Listen to other people's ideas and try to understand their reasoning.</a:t>
            </a:r>
          </a:p>
          <a:p>
            <a:pPr marL="342900" marR="0" lvl="0" indent="-342900" algn="l" rtl="0">
              <a:lnSpc>
                <a:spcPct val="90000"/>
              </a:lnSpc>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Describe your reasoning briefly so other people can understand you. </a:t>
            </a:r>
          </a:p>
          <a:p>
            <a:pPr marL="342900" marR="0" lvl="0" indent="-342900" algn="l" rtl="0">
              <a:lnSpc>
                <a:spcPct val="90000"/>
              </a:lnSpc>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Avoid changing your mind only to reach agreement and avoid conflict. </a:t>
            </a:r>
          </a:p>
          <a:p>
            <a:pPr marL="342900" marR="0" lvl="0" indent="-342900" algn="l" rtl="0">
              <a:lnSpc>
                <a:spcPct val="90000"/>
              </a:lnSpc>
              <a:spcBef>
                <a:spcPts val="720"/>
              </a:spcBef>
              <a:spcAft>
                <a:spcPts val="0"/>
              </a:spcAft>
              <a:buClr>
                <a:schemeClr val="accent2"/>
              </a:buClr>
              <a:buSzPct val="112500"/>
              <a:buFont typeface="Noto Sans Symbols"/>
              <a:buChar char="❑"/>
            </a:pPr>
            <a:r>
              <a:rPr lang="en-US" sz="2800" b="0" i="0" u="none" strike="noStrike" cap="none" dirty="0">
                <a:solidFill>
                  <a:schemeClr val="dk1"/>
                </a:solidFill>
                <a:latin typeface="Questrial"/>
                <a:ea typeface="Questrial"/>
                <a:cs typeface="Questrial"/>
                <a:sym typeface="Questrial"/>
              </a:rPr>
              <a:t>View differences of opinion as helpful rather than harmful.</a:t>
            </a:r>
            <a:br>
              <a:rPr lang="en-US" b="0" i="0" u="none" strike="noStrike" cap="none" dirty="0">
                <a:solidFill>
                  <a:schemeClr val="dk1"/>
                </a:solidFill>
                <a:latin typeface="Times New Roman"/>
                <a:ea typeface="Times New Roman"/>
                <a:cs typeface="Times New Roman"/>
                <a:sym typeface="Times New Roman"/>
              </a:rPr>
            </a:br>
            <a:endParaRPr lang="en-US" b="0" i="0" u="none" strike="noStrike" cap="none" dirty="0">
              <a:solidFill>
                <a:schemeClr val="dk1"/>
              </a:solidFill>
              <a:latin typeface="Times New Roman"/>
              <a:ea typeface="Times New Roman"/>
              <a:cs typeface="Times New Roman"/>
              <a:sym typeface="Times New Roman"/>
            </a:endParaRPr>
          </a:p>
        </p:txBody>
      </p:sp>
      <p:pic>
        <p:nvPicPr>
          <p:cNvPr id="137" name="Shape 137"/>
          <p:cNvPicPr preferRelativeResize="0"/>
          <p:nvPr/>
        </p:nvPicPr>
        <p:blipFill rotWithShape="1">
          <a:blip r:embed="rId3">
            <a:alphaModFix/>
          </a:blip>
          <a:srcRect/>
          <a:stretch/>
        </p:blipFill>
        <p:spPr>
          <a:xfrm>
            <a:off x="8020050" y="6007100"/>
            <a:ext cx="819150" cy="714374"/>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Steps in the Process	</a:t>
            </a:r>
          </a:p>
        </p:txBody>
      </p:sp>
      <p:sp>
        <p:nvSpPr>
          <p:cNvPr id="144" name="Shape 144"/>
          <p:cNvSpPr txBox="1">
            <a:spLocks noGrp="1"/>
          </p:cNvSpPr>
          <p:nvPr>
            <p:ph type="body" idx="1"/>
          </p:nvPr>
        </p:nvSpPr>
        <p:spPr>
          <a:xfrm>
            <a:off x="457200" y="1524000"/>
            <a:ext cx="8381999"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First, work to clearly define the issue. </a:t>
            </a:r>
          </a:p>
          <a:p>
            <a:pPr marL="342900" marR="0" lvl="0" indent="-342900" algn="l" rtl="0">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Can each member of the group state the issue?</a:t>
            </a:r>
          </a:p>
          <a:p>
            <a:pPr marL="342900" marR="0" lvl="0" indent="-342900" algn="l" rtl="0">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Articulate a proposal.</a:t>
            </a:r>
          </a:p>
          <a:p>
            <a:pPr marL="342900" marR="0" lvl="0" indent="-342900" algn="l" rtl="0">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Assess group understanding of issue and proposal.</a:t>
            </a:r>
          </a:p>
          <a:p>
            <a:pPr marL="342900" marR="0" lvl="0" indent="-342900" algn="l" rtl="0">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Poll the group (rule of thumbs)</a:t>
            </a:r>
          </a:p>
          <a:p>
            <a:pPr marL="342900" marR="0" lvl="0" indent="-342900" algn="l" rtl="0">
              <a:spcBef>
                <a:spcPts val="640"/>
              </a:spcBef>
              <a:spcAft>
                <a:spcPts val="0"/>
              </a:spcAft>
              <a:buClr>
                <a:schemeClr val="accent2"/>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Consensus is reached when roughly 80% of the group is at thumbs up or sideways.</a:t>
            </a:r>
          </a:p>
          <a:p>
            <a:pPr marL="0" marR="0" lvl="0" indent="0" algn="l" rtl="0">
              <a:spcBef>
                <a:spcPts val="640"/>
              </a:spcBef>
              <a:spcAft>
                <a:spcPts val="0"/>
              </a:spcAft>
              <a:buClr>
                <a:schemeClr val="accent2"/>
              </a:buClr>
              <a:buSzPct val="25000"/>
              <a:buFont typeface="Noto Sans Symbols"/>
              <a:buNone/>
            </a:pPr>
            <a:endParaRPr sz="2800" b="0" i="0" u="none" strike="noStrike" cap="none" dirty="0">
              <a:solidFill>
                <a:schemeClr val="dk1"/>
              </a:solidFill>
              <a:latin typeface="Questrial"/>
              <a:ea typeface="Questrial"/>
              <a:cs typeface="Questrial"/>
              <a:sym typeface="Questrial"/>
            </a:endParaRPr>
          </a:p>
          <a:p>
            <a:pPr marL="342900" marR="0" lvl="0" indent="-342900" algn="l" rtl="0">
              <a:spcBef>
                <a:spcPts val="640"/>
              </a:spcBef>
              <a:spcAft>
                <a:spcPts val="0"/>
              </a:spcAft>
              <a:buClr>
                <a:schemeClr val="accent2"/>
              </a:buClr>
              <a:buSzPct val="100000"/>
              <a:buFont typeface="Noto Sans Symbols"/>
              <a:buNone/>
            </a:pPr>
            <a:endParaRPr sz="28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Rule of Thumbs</a:t>
            </a:r>
          </a:p>
        </p:txBody>
      </p:sp>
      <p:pic>
        <p:nvPicPr>
          <p:cNvPr id="151" name="Shape 151"/>
          <p:cNvPicPr preferRelativeResize="0">
            <a:picLocks noGrp="1"/>
          </p:cNvPicPr>
          <p:nvPr>
            <p:ph type="body" idx="1"/>
          </p:nvPr>
        </p:nvPicPr>
        <p:blipFill rotWithShape="1">
          <a:blip r:embed="rId3">
            <a:alphaModFix/>
          </a:blip>
          <a:srcRect/>
          <a:stretch/>
        </p:blipFill>
        <p:spPr>
          <a:xfrm>
            <a:off x="327382" y="1371600"/>
            <a:ext cx="9705546" cy="4343399"/>
          </a:xfrm>
          <a:prstGeom prst="rect">
            <a:avLst/>
          </a:prstGeom>
          <a:noFill/>
          <a:ln>
            <a:noFill/>
          </a:ln>
        </p:spPr>
      </p:pic>
      <p:pic>
        <p:nvPicPr>
          <p:cNvPr id="4" name="Picture 3" descr="Hand open"/>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flipH="1">
            <a:off x="327382" y="4855143"/>
            <a:ext cx="576956" cy="705397"/>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Fist to Five</a:t>
            </a:r>
          </a:p>
        </p:txBody>
      </p:sp>
      <p:sp>
        <p:nvSpPr>
          <p:cNvPr id="158" name="Shape 158"/>
          <p:cNvSpPr txBox="1">
            <a:spLocks noGrp="1"/>
          </p:cNvSpPr>
          <p:nvPr>
            <p:ph type="body" idx="1"/>
          </p:nvPr>
        </p:nvSpPr>
        <p:spPr>
          <a:xfrm>
            <a:off x="457200" y="1371600"/>
            <a:ext cx="8229600" cy="47545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5 = Absolutely! </a:t>
            </a:r>
          </a:p>
          <a:p>
            <a:pPr marL="0" marR="0" lvl="0" indent="0" algn="l" rtl="0">
              <a:spcBef>
                <a:spcPts val="64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4 = Yes </a:t>
            </a:r>
          </a:p>
          <a:p>
            <a:pPr marL="0" marR="0" lvl="0" indent="0" algn="l" rtl="0">
              <a:spcBef>
                <a:spcPts val="64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3 = OK </a:t>
            </a:r>
          </a:p>
          <a:p>
            <a:pPr marL="0" marR="0" lvl="0" indent="0" algn="l" rtl="0">
              <a:spcBef>
                <a:spcPts val="64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2 = I’d rather not, but if...</a:t>
            </a:r>
          </a:p>
          <a:p>
            <a:pPr marL="0" marR="0" lvl="0" indent="0" algn="l" rtl="0">
              <a:spcBef>
                <a:spcPts val="64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1 = No </a:t>
            </a:r>
          </a:p>
          <a:p>
            <a:pPr marL="0" marR="0" lvl="0" indent="0" algn="l" rtl="0">
              <a:spcBef>
                <a:spcPts val="64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 0 = Never! </a:t>
            </a:r>
          </a:p>
        </p:txBody>
      </p:sp>
      <p:pic>
        <p:nvPicPr>
          <p:cNvPr id="159" name="Shape 159"/>
          <p:cNvPicPr preferRelativeResize="0"/>
          <p:nvPr/>
        </p:nvPicPr>
        <p:blipFill rotWithShape="1">
          <a:blip r:embed="rId3">
            <a:clrChange>
              <a:clrFrom>
                <a:srgbClr val="FFFFFF"/>
              </a:clrFrom>
              <a:clrTo>
                <a:srgbClr val="FFFFFF">
                  <a:alpha val="0"/>
                </a:srgbClr>
              </a:clrTo>
            </a:clrChange>
            <a:alphaModFix/>
          </a:blip>
          <a:srcRect l="1852" t="74690" r="77546" b="2260"/>
          <a:stretch/>
        </p:blipFill>
        <p:spPr>
          <a:xfrm>
            <a:off x="1749833" y="3589539"/>
            <a:ext cx="990599" cy="762000"/>
          </a:xfrm>
          <a:prstGeom prst="rect">
            <a:avLst/>
          </a:prstGeom>
          <a:noFill/>
          <a:ln>
            <a:noFill/>
          </a:ln>
        </p:spPr>
      </p:pic>
      <p:pic>
        <p:nvPicPr>
          <p:cNvPr id="160" name="Shape 160"/>
          <p:cNvPicPr preferRelativeResize="0"/>
          <p:nvPr/>
        </p:nvPicPr>
        <p:blipFill rotWithShape="1">
          <a:blip r:embed="rId3">
            <a:clrChange>
              <a:clrFrom>
                <a:srgbClr val="FFFFFF"/>
              </a:clrFrom>
              <a:clrTo>
                <a:srgbClr val="FFFFFF">
                  <a:alpha val="0"/>
                </a:srgbClr>
              </a:clrTo>
            </a:clrChange>
            <a:alphaModFix/>
          </a:blip>
          <a:srcRect l="22223" t="74691" r="60878" b="4474"/>
          <a:stretch/>
        </p:blipFill>
        <p:spPr>
          <a:xfrm>
            <a:off x="4885113" y="3124201"/>
            <a:ext cx="762000" cy="533399"/>
          </a:xfrm>
          <a:prstGeom prst="rect">
            <a:avLst/>
          </a:prstGeom>
          <a:noFill/>
          <a:ln>
            <a:noFill/>
          </a:ln>
        </p:spPr>
      </p:pic>
      <p:pic>
        <p:nvPicPr>
          <p:cNvPr id="161" name="Shape 161"/>
          <p:cNvPicPr preferRelativeResize="0"/>
          <p:nvPr/>
        </p:nvPicPr>
        <p:blipFill rotWithShape="1">
          <a:blip r:embed="rId3">
            <a:clrChange>
              <a:clrFrom>
                <a:srgbClr val="FFFFFF"/>
              </a:clrFrom>
              <a:clrTo>
                <a:srgbClr val="FFFFFF">
                  <a:alpha val="0"/>
                </a:srgbClr>
              </a:clrTo>
            </a:clrChange>
            <a:alphaModFix/>
          </a:blip>
          <a:srcRect l="41435" t="75133" r="39352" b="4034"/>
          <a:stretch/>
        </p:blipFill>
        <p:spPr>
          <a:xfrm>
            <a:off x="1845426" y="2590800"/>
            <a:ext cx="990599" cy="659764"/>
          </a:xfrm>
          <a:prstGeom prst="rect">
            <a:avLst/>
          </a:prstGeom>
          <a:noFill/>
          <a:ln>
            <a:noFill/>
          </a:ln>
        </p:spPr>
      </p:pic>
      <p:pic>
        <p:nvPicPr>
          <p:cNvPr id="162" name="Shape 162"/>
          <p:cNvPicPr preferRelativeResize="0"/>
          <p:nvPr/>
        </p:nvPicPr>
        <p:blipFill rotWithShape="1">
          <a:blip r:embed="rId3">
            <a:clrChange>
              <a:clrFrom>
                <a:srgbClr val="FFFFFF"/>
              </a:clrFrom>
              <a:clrTo>
                <a:srgbClr val="FFFFFF">
                  <a:alpha val="0"/>
                </a:srgbClr>
              </a:clrTo>
            </a:clrChange>
            <a:alphaModFix/>
          </a:blip>
          <a:srcRect l="79167" t="75798" b="4698"/>
          <a:stretch/>
        </p:blipFill>
        <p:spPr>
          <a:xfrm>
            <a:off x="3258591" y="1371600"/>
            <a:ext cx="762000" cy="609599"/>
          </a:xfrm>
          <a:prstGeom prst="rect">
            <a:avLst/>
          </a:prstGeom>
          <a:noFill/>
          <a:ln>
            <a:noFill/>
          </a:ln>
        </p:spPr>
      </p:pic>
      <p:pic>
        <p:nvPicPr>
          <p:cNvPr id="163" name="Shape 163"/>
          <p:cNvPicPr preferRelativeResize="0"/>
          <p:nvPr/>
        </p:nvPicPr>
        <p:blipFill rotWithShape="1">
          <a:blip r:embed="rId3">
            <a:alphaModFix/>
          </a:blip>
          <a:srcRect l="82175" t="-1109" r="1157" b="79566"/>
          <a:stretch/>
        </p:blipFill>
        <p:spPr>
          <a:xfrm>
            <a:off x="2576252" y="4186440"/>
            <a:ext cx="519545" cy="687185"/>
          </a:xfrm>
          <a:prstGeom prst="rect">
            <a:avLst/>
          </a:prstGeom>
          <a:noFill/>
          <a:ln>
            <a:noFill/>
          </a:ln>
        </p:spPr>
      </p:pic>
      <p:pic>
        <p:nvPicPr>
          <p:cNvPr id="164" name="Shape 164"/>
          <p:cNvPicPr preferRelativeResize="0"/>
          <p:nvPr/>
        </p:nvPicPr>
        <p:blipFill rotWithShape="1">
          <a:blip r:embed="rId3">
            <a:clrChange>
              <a:clrFrom>
                <a:srgbClr val="FFFFFF"/>
              </a:clrFrom>
              <a:clrTo>
                <a:srgbClr val="FFFFFF">
                  <a:alpha val="0"/>
                </a:srgbClr>
              </a:clrTo>
            </a:clrChange>
            <a:alphaModFix/>
          </a:blip>
          <a:srcRect l="60185" t="76019" r="20369" b="5584"/>
          <a:stretch/>
        </p:blipFill>
        <p:spPr>
          <a:xfrm>
            <a:off x="1794165" y="1905000"/>
            <a:ext cx="914400" cy="533399"/>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Reflection</a:t>
            </a:r>
          </a:p>
        </p:txBody>
      </p:sp>
      <p:sp>
        <p:nvSpPr>
          <p:cNvPr id="171" name="Shape 171"/>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As a group, reflect on a past decision in your building where consensus was needed. Did the decision have true consensus? How did that impact implementation of the decision? </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Is there an upcoming decision that is best decided utilizing consensus? </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1728668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592608"/>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dirty="0">
                <a:solidFill>
                  <a:schemeClr val="accent2"/>
                </a:solidFill>
                <a:latin typeface="Questrial"/>
                <a:ea typeface="Questrial"/>
                <a:cs typeface="Questrial"/>
                <a:sym typeface="Questrial"/>
              </a:rPr>
              <a:t>Discussion Rules for Participating</a:t>
            </a:r>
            <a:br>
              <a:rPr lang="en-US" sz="2800" b="1" i="0" u="none" strike="noStrike" cap="none" dirty="0">
                <a:solidFill>
                  <a:schemeClr val="accent2"/>
                </a:solidFill>
                <a:latin typeface="Questrial"/>
                <a:ea typeface="Questrial"/>
                <a:cs typeface="Questrial"/>
                <a:sym typeface="Questrial"/>
              </a:rPr>
            </a:br>
            <a:r>
              <a:rPr lang="en-US" sz="2800" b="1" i="0" u="none" strike="noStrike" cap="none" dirty="0">
                <a:solidFill>
                  <a:schemeClr val="accent2"/>
                </a:solidFill>
                <a:latin typeface="Questrial"/>
                <a:ea typeface="Questrial"/>
                <a:cs typeface="Questrial"/>
                <a:sym typeface="Questrial"/>
              </a:rPr>
              <a:t>in an Academic Controversy:</a:t>
            </a:r>
          </a:p>
        </p:txBody>
      </p:sp>
      <p:sp>
        <p:nvSpPr>
          <p:cNvPr id="178" name="Shape 178"/>
          <p:cNvSpPr txBox="1">
            <a:spLocks noGrp="1"/>
          </p:cNvSpPr>
          <p:nvPr>
            <p:ph type="body" idx="1"/>
          </p:nvPr>
        </p:nvSpPr>
        <p:spPr>
          <a:xfrm>
            <a:off x="457200" y="1578325"/>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am critical of ideas, not people.</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focus on making the best possible decision, not winning.</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encourage everyone to participate and master all relevant information.</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listen to everyone’s ideas, even if I do not agree.</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restate (paraphrase) what someone has said if it is not clear.</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bring out all the ideas and facts supporting both sides, then try to put them together in a way that makes sense.</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try to understand both sides of the issue.</a:t>
            </a:r>
          </a:p>
          <a:p>
            <a:pPr marL="342900" marR="0" lvl="0" indent="-342900" algn="l" rtl="0">
              <a:spcBef>
                <a:spcPts val="444"/>
              </a:spcBef>
              <a:spcAft>
                <a:spcPts val="0"/>
              </a:spcAft>
              <a:buClr>
                <a:schemeClr val="accent2"/>
              </a:buClr>
              <a:buSzPct val="100909"/>
              <a:buFont typeface="Noto Sans Symbols"/>
              <a:buChar char="❑"/>
            </a:pPr>
            <a:r>
              <a:rPr lang="en-US" sz="2220" b="0" i="0" u="none" strike="noStrike" cap="none" dirty="0">
                <a:solidFill>
                  <a:schemeClr val="dk1"/>
                </a:solidFill>
                <a:latin typeface="Questrial"/>
                <a:ea typeface="Questrial"/>
                <a:cs typeface="Questrial"/>
                <a:sym typeface="Questrial"/>
              </a:rPr>
              <a:t>I change my mind when the evidence indicates that I should do so.</a:t>
            </a:r>
          </a:p>
          <a:p>
            <a:pPr marL="342900" marR="0" lvl="0" indent="-342900" algn="l" rtl="0">
              <a:spcBef>
                <a:spcPts val="351"/>
              </a:spcBef>
              <a:spcAft>
                <a:spcPts val="0"/>
              </a:spcAft>
              <a:buClr>
                <a:schemeClr val="accent2"/>
              </a:buClr>
              <a:buSzPct val="97611"/>
              <a:buFont typeface="Noto Sans Symbols"/>
              <a:buNone/>
            </a:pPr>
            <a:endParaRPr sz="1757"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138278941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48107" y="4522631"/>
            <a:ext cx="8847786" cy="584774"/>
          </a:xfrm>
          <a:prstGeom prst="rect">
            <a:avLst/>
          </a:prstGeom>
          <a:solidFill>
            <a:srgbClr val="DAE5F1"/>
          </a:solid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121277352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extLst>
      <p:ext uri="{BB962C8B-B14F-4D97-AF65-F5344CB8AC3E}">
        <p14:creationId xmlns:p14="http://schemas.microsoft.com/office/powerpoint/2010/main" val="73737924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3962400"/>
            <a:ext cx="8229600" cy="18288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284394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381000" y="1359877"/>
            <a:ext cx="4191000" cy="4924425"/>
          </a:xfrm>
          <a:prstGeom prst="rect">
            <a:avLst/>
          </a:prstGeom>
        </p:spPr>
        <p:txBody>
          <a:bodyPr wrap="square">
            <a:spAutoFit/>
          </a:bodyPr>
          <a:lstStyle/>
          <a:p>
            <a:r>
              <a:rPr lang="en-US" sz="18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sz="18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191609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u="sng" dirty="0"/>
              <a:t>Hidden Slide</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31290639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5803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2571017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935802">
            <a:off x="841518" y="2376238"/>
            <a:ext cx="3446092" cy="2769989"/>
          </a:xfrm>
          <a:prstGeom prst="rect">
            <a:avLst/>
          </a:prstGeom>
          <a:noFill/>
        </p:spPr>
        <p:txBody>
          <a:bodyPr wrap="square" rtlCol="0">
            <a:spAutoFit/>
          </a:bodyPr>
          <a:lstStyle/>
          <a:p>
            <a:pPr lvl="0" algn="ctr"/>
            <a:r>
              <a:rPr lang="en-US" sz="3200" b="1" u="sng" dirty="0">
                <a:latin typeface="Calibri"/>
                <a:ea typeface="Calibri"/>
                <a:cs typeface="Calibri"/>
                <a:sym typeface="Calibri"/>
              </a:rPr>
              <a:t>Advanced Collaborative Processes</a:t>
            </a:r>
            <a:endParaRPr lang="en-US" sz="3200" b="1" u="sng" dirty="0">
              <a:solidFill>
                <a:srgbClr val="000000"/>
              </a:solidFill>
              <a:latin typeface="Calibri"/>
              <a:ea typeface="Calibri"/>
              <a:cs typeface="Calibri"/>
              <a:sym typeface="Calibri"/>
            </a:endParaRPr>
          </a:p>
          <a:p>
            <a:pPr lvl="0" algn="ctr"/>
            <a:endParaRPr lang="en-US" sz="3200" dirty="0">
              <a:solidFill>
                <a:srgbClr val="000000"/>
              </a:solidFill>
              <a:latin typeface="Calibri"/>
              <a:ea typeface="Calibri"/>
              <a:cs typeface="Calibri"/>
              <a:sym typeface="Calibri"/>
            </a:endParaRPr>
          </a:p>
          <a:p>
            <a:pPr lvl="0" algn="ctr"/>
            <a:r>
              <a:rPr lang="en-US" sz="3200" dirty="0">
                <a:solidFill>
                  <a:srgbClr val="000000"/>
                </a:solidFill>
                <a:latin typeface="Calibri"/>
                <a:ea typeface="Calibri"/>
                <a:cs typeface="Calibri"/>
                <a:sym typeface="Calibri"/>
              </a:rPr>
              <a:t>Consensus</a:t>
            </a: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563409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Norms </a:t>
            </a:r>
          </a:p>
        </p:txBody>
      </p:sp>
      <p:sp>
        <p:nvSpPr>
          <p:cNvPr id="102" name="Shape 102"/>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notes for side bar conversations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electronics respectfully</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500313" y="667189"/>
            <a:ext cx="4229100" cy="5336930"/>
          </a:xfrm>
          <a:prstGeom prst="rect">
            <a:avLst/>
          </a:prstGeom>
        </p:spPr>
      </p:pic>
    </p:spTree>
    <p:extLst>
      <p:ext uri="{BB962C8B-B14F-4D97-AF65-F5344CB8AC3E}">
        <p14:creationId xmlns:p14="http://schemas.microsoft.com/office/powerpoint/2010/main" val="3133900888"/>
      </p:ext>
    </p:extLst>
  </p:cSld>
  <p:clrMapOvr>
    <a:masterClrMapping/>
  </p:clrMapOvr>
</p:sld>
</file>

<file path=ppt/theme/theme1.xml><?xml version="1.0" encoding="utf-8"?>
<a:theme xmlns:a="http://schemas.openxmlformats.org/drawingml/2006/main" name="sPD">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3418</Words>
  <Application>Microsoft Office PowerPoint</Application>
  <PresentationFormat>On-screen Show (4:3)</PresentationFormat>
  <Paragraphs>282</Paragraphs>
  <Slides>24</Slides>
  <Notes>24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Wingdings</vt:lpstr>
      <vt:lpstr>Tw Cen MT</vt:lpstr>
      <vt:lpstr>Noto Sans Symbols</vt:lpstr>
      <vt:lpstr>Times New Roman</vt:lpstr>
      <vt:lpstr>Calibri</vt:lpstr>
      <vt:lpstr>Questrial</vt:lpstr>
      <vt:lpstr>Symbol</vt:lpstr>
      <vt:lpstr>Arial Narrow</vt:lpstr>
      <vt:lpstr>sPD</vt:lpstr>
      <vt:lpstr>Collaborative Teams</vt:lpstr>
      <vt:lpstr>PowerPoint Presentation</vt:lpstr>
      <vt:lpstr>PowerPoint Presentation</vt:lpstr>
      <vt:lpstr>Hidden Slide</vt:lpstr>
      <vt:lpstr>PowerPoint Presentation</vt:lpstr>
      <vt:lpstr>PowerPoint Presentation</vt:lpstr>
      <vt:lpstr>PowerPoint Presentation</vt:lpstr>
      <vt:lpstr>Norms </vt:lpstr>
      <vt:lpstr>PowerPoint Presentation</vt:lpstr>
      <vt:lpstr>Missouri Teacher and Leader Standards</vt:lpstr>
      <vt:lpstr>Our focus: Consensus</vt:lpstr>
      <vt:lpstr>When and why use consensus</vt:lpstr>
      <vt:lpstr>Main reasons to use consensus</vt:lpstr>
      <vt:lpstr>Objective</vt:lpstr>
      <vt:lpstr>Key Guidelines for Consensus</vt:lpstr>
      <vt:lpstr>Steps in the Process </vt:lpstr>
      <vt:lpstr>Rule of Thumbs</vt:lpstr>
      <vt:lpstr>Fist to Five</vt:lpstr>
      <vt:lpstr>Reflection</vt:lpstr>
      <vt:lpstr>Discussion Rules for Participating in an Academic Controversy:</vt:lpstr>
      <vt:lpstr>Practice Profile</vt:lpstr>
      <vt:lpstr>Next Steps:  Action=Results</vt:lpstr>
      <vt:lpstr>Implementation Fidelity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33</cp:revision>
  <dcterms:modified xsi:type="dcterms:W3CDTF">2022-08-31T18:13:12Z</dcterms:modified>
</cp:coreProperties>
</file>