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handoutMasterIdLst>
    <p:handoutMasterId r:id="rId34"/>
  </p:handoutMasterIdLst>
  <p:sldIdLst>
    <p:sldId id="283" r:id="rId2"/>
    <p:sldId id="362" r:id="rId3"/>
    <p:sldId id="341" r:id="rId4"/>
    <p:sldId id="348" r:id="rId5"/>
    <p:sldId id="338" r:id="rId6"/>
    <p:sldId id="339" r:id="rId7"/>
    <p:sldId id="340" r:id="rId8"/>
    <p:sldId id="344" r:id="rId9"/>
    <p:sldId id="360" r:id="rId10"/>
    <p:sldId id="351" r:id="rId11"/>
    <p:sldId id="357" r:id="rId12"/>
    <p:sldId id="355" r:id="rId13"/>
    <p:sldId id="356" r:id="rId14"/>
    <p:sldId id="302" r:id="rId15"/>
    <p:sldId id="333" r:id="rId16"/>
    <p:sldId id="304" r:id="rId17"/>
    <p:sldId id="315" r:id="rId18"/>
    <p:sldId id="330" r:id="rId19"/>
    <p:sldId id="317" r:id="rId20"/>
    <p:sldId id="347" r:id="rId21"/>
    <p:sldId id="332" r:id="rId22"/>
    <p:sldId id="311" r:id="rId23"/>
    <p:sldId id="319" r:id="rId24"/>
    <p:sldId id="285" r:id="rId25"/>
    <p:sldId id="286" r:id="rId26"/>
    <p:sldId id="289" r:id="rId27"/>
    <p:sldId id="290" r:id="rId28"/>
    <p:sldId id="349" r:id="rId29"/>
    <p:sldId id="363" r:id="rId30"/>
    <p:sldId id="361" r:id="rId31"/>
    <p:sldId id="281" r:id="rId32"/>
  </p:sldIdLst>
  <p:sldSz cx="9144000" cy="6858000" type="screen4x3"/>
  <p:notesSz cx="6858000" cy="9296400"/>
  <p:custDataLst>
    <p:tags r:id="rId3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A3057F"/>
    <a:srgbClr val="A22706"/>
    <a:srgbClr val="00337F"/>
    <a:srgbClr val="B59B0C"/>
    <a:srgbClr val="843F0F"/>
    <a:srgbClr val="939905"/>
    <a:srgbClr val="3D9833"/>
    <a:srgbClr val="F9EEAD"/>
    <a:srgbClr val="FAF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981" autoAdjust="0"/>
    <p:restoredTop sz="67657" autoAdjust="0"/>
  </p:normalViewPr>
  <p:slideViewPr>
    <p:cSldViewPr>
      <p:cViewPr varScale="1">
        <p:scale>
          <a:sx n="53" d="100"/>
          <a:sy n="53" d="100"/>
        </p:scale>
        <p:origin x="1733" y="58"/>
      </p:cViewPr>
      <p:guideLst>
        <p:guide orient="horz" pos="2160"/>
        <p:guide pos="2880"/>
      </p:guideLst>
    </p:cSldViewPr>
  </p:slideViewPr>
  <p:notesTextViewPr>
    <p:cViewPr>
      <p:scale>
        <a:sx n="3" d="2"/>
        <a:sy n="3" d="2"/>
      </p:scale>
      <p:origin x="0" y="0"/>
    </p:cViewPr>
  </p:notesTextViewPr>
  <p:sorterViewPr>
    <p:cViewPr>
      <p:scale>
        <a:sx n="130" d="100"/>
        <a:sy n="130" d="100"/>
      </p:scale>
      <p:origin x="0" y="0"/>
    </p:cViewPr>
  </p:sorterViewPr>
  <p:notesViewPr>
    <p:cSldViewPr>
      <p:cViewPr>
        <p:scale>
          <a:sx n="130" d="100"/>
          <a:sy n="130" d="100"/>
        </p:scale>
        <p:origin x="920" y="-4480"/>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098" cy="465742"/>
          </a:xfrm>
          <a:prstGeom prst="rect">
            <a:avLst/>
          </a:prstGeom>
        </p:spPr>
        <p:txBody>
          <a:bodyPr vert="horz" lIns="91305" tIns="45653" rIns="91305" bIns="45653" rtlCol="0"/>
          <a:lstStyle>
            <a:lvl1pPr algn="l" fontAlgn="auto">
              <a:spcBef>
                <a:spcPts val="0"/>
              </a:spcBef>
              <a:spcAft>
                <a:spcPts val="0"/>
              </a:spcAft>
              <a:defRPr sz="1200">
                <a:latin typeface="+mn-lt"/>
              </a:defRPr>
            </a:lvl1pPr>
          </a:lstStyle>
          <a:p>
            <a:pPr>
              <a:defRPr/>
            </a:pPr>
            <a:r>
              <a:rPr lang="en-US"/>
              <a:t>Missouri Department of Elementary and Secondary Education</a:t>
            </a:r>
          </a:p>
        </p:txBody>
      </p:sp>
      <p:sp>
        <p:nvSpPr>
          <p:cNvPr id="3" name="Date Placeholder 2"/>
          <p:cNvSpPr>
            <a:spLocks noGrp="1"/>
          </p:cNvSpPr>
          <p:nvPr>
            <p:ph type="dt" sz="quarter" idx="1"/>
          </p:nvPr>
        </p:nvSpPr>
        <p:spPr>
          <a:xfrm>
            <a:off x="3884414" y="2"/>
            <a:ext cx="2972098" cy="465742"/>
          </a:xfrm>
          <a:prstGeom prst="rect">
            <a:avLst/>
          </a:prstGeom>
        </p:spPr>
        <p:txBody>
          <a:bodyPr vert="horz" lIns="91305" tIns="45653" rIns="91305" bIns="45653" rtlCol="0"/>
          <a:lstStyle>
            <a:lvl1pPr algn="r" fontAlgn="auto">
              <a:spcBef>
                <a:spcPts val="0"/>
              </a:spcBef>
              <a:spcAft>
                <a:spcPts val="0"/>
              </a:spcAft>
              <a:defRPr sz="1200">
                <a:latin typeface="+mn-lt"/>
              </a:defRPr>
            </a:lvl1pPr>
          </a:lstStyle>
          <a:p>
            <a:pPr>
              <a:defRPr/>
            </a:pPr>
            <a:fld id="{9FB32EBC-9568-494F-97F6-BCE3A0B5AC57}" type="datetime1">
              <a:rPr lang="en-US" smtClean="0"/>
              <a:t>5/13/2022</a:t>
            </a:fld>
            <a:endParaRPr lang="en-US"/>
          </a:p>
        </p:txBody>
      </p:sp>
      <p:sp>
        <p:nvSpPr>
          <p:cNvPr id="4" name="Footer Placeholder 3"/>
          <p:cNvSpPr>
            <a:spLocks noGrp="1"/>
          </p:cNvSpPr>
          <p:nvPr>
            <p:ph type="ftr" sz="quarter" idx="2"/>
          </p:nvPr>
        </p:nvSpPr>
        <p:spPr>
          <a:xfrm>
            <a:off x="2" y="8829123"/>
            <a:ext cx="2972098" cy="465742"/>
          </a:xfrm>
          <a:prstGeom prst="rect">
            <a:avLst/>
          </a:prstGeom>
        </p:spPr>
        <p:txBody>
          <a:bodyPr vert="horz" lIns="91305" tIns="45653" rIns="91305" bIns="4565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414" y="8829123"/>
            <a:ext cx="2972098" cy="465742"/>
          </a:xfrm>
          <a:prstGeom prst="rect">
            <a:avLst/>
          </a:prstGeom>
        </p:spPr>
        <p:txBody>
          <a:bodyPr vert="horz" lIns="91305" tIns="45653" rIns="91305" bIns="45653" rtlCol="0" anchor="b"/>
          <a:lstStyle>
            <a:lvl1pPr algn="r" fontAlgn="auto">
              <a:spcBef>
                <a:spcPts val="0"/>
              </a:spcBef>
              <a:spcAft>
                <a:spcPts val="0"/>
              </a:spcAft>
              <a:defRPr sz="1200">
                <a:latin typeface="+mn-lt"/>
              </a:defRPr>
            </a:lvl1pPr>
          </a:lstStyle>
          <a:p>
            <a:pPr>
              <a:defRPr/>
            </a:pPr>
            <a:fld id="{BB8FB19D-66B8-4132-8360-970CF81643C4}" type="slidenum">
              <a:rPr lang="en-US"/>
              <a:pPr>
                <a:defRPr/>
              </a:pPr>
              <a:t>‹#›</a:t>
            </a:fld>
            <a:endParaRPr lang="en-US"/>
          </a:p>
        </p:txBody>
      </p:sp>
    </p:spTree>
    <p:extLst>
      <p:ext uri="{BB962C8B-B14F-4D97-AF65-F5344CB8AC3E}">
        <p14:creationId xmlns:p14="http://schemas.microsoft.com/office/powerpoint/2010/main" val="2403488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098" cy="465742"/>
          </a:xfrm>
          <a:prstGeom prst="rect">
            <a:avLst/>
          </a:prstGeom>
        </p:spPr>
        <p:txBody>
          <a:bodyPr vert="horz" lIns="93149" tIns="46575" rIns="93149" bIns="4657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4" y="2"/>
            <a:ext cx="2972098" cy="465742"/>
          </a:xfrm>
          <a:prstGeom prst="rect">
            <a:avLst/>
          </a:prstGeom>
        </p:spPr>
        <p:txBody>
          <a:bodyPr vert="horz" lIns="93149" tIns="46575" rIns="93149" bIns="46575" rtlCol="0"/>
          <a:lstStyle>
            <a:lvl1pPr algn="r" fontAlgn="auto">
              <a:spcBef>
                <a:spcPts val="0"/>
              </a:spcBef>
              <a:spcAft>
                <a:spcPts val="0"/>
              </a:spcAft>
              <a:defRPr sz="1200">
                <a:latin typeface="+mn-lt"/>
              </a:defRPr>
            </a:lvl1pPr>
          </a:lstStyle>
          <a:p>
            <a:pPr>
              <a:defRPr/>
            </a:pPr>
            <a:fld id="{20D84924-92C2-4085-AAF2-3EED60CED78E}" type="datetime1">
              <a:rPr lang="en-US" smtClean="0"/>
              <a:t>5/13/2022</a:t>
            </a:fld>
            <a:endParaRPr lang="en-US"/>
          </a:p>
        </p:txBody>
      </p:sp>
      <p:sp>
        <p:nvSpPr>
          <p:cNvPr id="4" name="Slide Image Placeholder 3"/>
          <p:cNvSpPr>
            <a:spLocks noGrp="1" noRot="1" noChangeAspect="1"/>
          </p:cNvSpPr>
          <p:nvPr>
            <p:ph type="sldImg" idx="2"/>
          </p:nvPr>
        </p:nvSpPr>
        <p:spPr>
          <a:xfrm>
            <a:off x="601663" y="590550"/>
            <a:ext cx="2654300" cy="1992313"/>
          </a:xfrm>
          <a:prstGeom prst="rect">
            <a:avLst/>
          </a:prstGeom>
          <a:noFill/>
          <a:ln w="12700">
            <a:solidFill>
              <a:prstClr val="black"/>
            </a:solidFill>
          </a:ln>
        </p:spPr>
        <p:txBody>
          <a:bodyPr vert="horz" lIns="93149" tIns="46575" rIns="93149" bIns="46575" rtlCol="0" anchor="ctr"/>
          <a:lstStyle/>
          <a:p>
            <a:pPr lvl="0"/>
            <a:endParaRPr lang="en-US" noProof="0"/>
          </a:p>
        </p:txBody>
      </p:sp>
      <p:sp>
        <p:nvSpPr>
          <p:cNvPr id="5" name="Notes Placeholder 4"/>
          <p:cNvSpPr>
            <a:spLocks noGrp="1"/>
          </p:cNvSpPr>
          <p:nvPr>
            <p:ph type="body" sz="quarter" idx="3"/>
          </p:nvPr>
        </p:nvSpPr>
        <p:spPr>
          <a:xfrm>
            <a:off x="686098" y="2729896"/>
            <a:ext cx="5485805" cy="5868660"/>
          </a:xfrm>
          <a:prstGeom prst="rect">
            <a:avLst/>
          </a:prstGeom>
        </p:spPr>
        <p:txBody>
          <a:bodyPr vert="horz" lIns="93149" tIns="46575" rIns="93149" bIns="46575" rtlCol="0">
            <a:noAutofit/>
          </a:bodyPr>
          <a:lstStyle/>
          <a:p>
            <a:pPr lvl="0"/>
            <a:endParaRPr lang="en-US" noProof="0" dirty="0"/>
          </a:p>
        </p:txBody>
      </p:sp>
      <p:sp>
        <p:nvSpPr>
          <p:cNvPr id="6" name="Footer Placeholder 5"/>
          <p:cNvSpPr>
            <a:spLocks noGrp="1"/>
          </p:cNvSpPr>
          <p:nvPr>
            <p:ph type="ftr" sz="quarter" idx="4"/>
          </p:nvPr>
        </p:nvSpPr>
        <p:spPr>
          <a:xfrm>
            <a:off x="2" y="8829123"/>
            <a:ext cx="2972098" cy="465742"/>
          </a:xfrm>
          <a:prstGeom prst="rect">
            <a:avLst/>
          </a:prstGeom>
        </p:spPr>
        <p:txBody>
          <a:bodyPr vert="horz" lIns="93149" tIns="46575" rIns="93149" bIns="4657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4" y="8829123"/>
            <a:ext cx="2972098" cy="465742"/>
          </a:xfrm>
          <a:prstGeom prst="rect">
            <a:avLst/>
          </a:prstGeom>
        </p:spPr>
        <p:txBody>
          <a:bodyPr vert="horz" lIns="93149" tIns="46575" rIns="93149" bIns="46575" rtlCol="0" anchor="b"/>
          <a:lstStyle>
            <a:lvl1pPr algn="r" fontAlgn="auto">
              <a:spcBef>
                <a:spcPts val="0"/>
              </a:spcBef>
              <a:spcAft>
                <a:spcPts val="0"/>
              </a:spcAft>
              <a:defRPr sz="1200">
                <a:latin typeface="+mn-lt"/>
              </a:defRPr>
            </a:lvl1pPr>
          </a:lstStyle>
          <a:p>
            <a:pPr>
              <a:defRPr/>
            </a:pPr>
            <a:fld id="{A50CF67F-FD3C-401F-A2BF-D6B7FF170910}" type="slidenum">
              <a:rPr lang="en-US"/>
              <a:pPr>
                <a:defRPr/>
              </a:pPr>
              <a:t>‹#›</a:t>
            </a:fld>
            <a:endParaRPr lang="en-US"/>
          </a:p>
        </p:txBody>
      </p:sp>
    </p:spTree>
    <p:extLst>
      <p:ext uri="{BB962C8B-B14F-4D97-AF65-F5344CB8AC3E}">
        <p14:creationId xmlns:p14="http://schemas.microsoft.com/office/powerpoint/2010/main" val="39299187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b="1"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23850" y="368300"/>
            <a:ext cx="2065338" cy="1550988"/>
          </a:xfrm>
          <a:noFill/>
          <a:ln>
            <a:solidFill>
              <a:srgbClr val="000000"/>
            </a:solidFill>
            <a:miter lim="800000"/>
            <a:headEnd/>
            <a:tailEnd/>
          </a:ln>
        </p:spPr>
      </p:sp>
      <p:sp>
        <p:nvSpPr>
          <p:cNvPr id="50179" name="Notes Placeholder 2"/>
          <p:cNvSpPr>
            <a:spLocks noGrp="1"/>
          </p:cNvSpPr>
          <p:nvPr>
            <p:ph type="body" idx="1"/>
          </p:nvPr>
        </p:nvSpPr>
        <p:spPr bwMode="auto">
          <a:xfrm>
            <a:off x="285751" y="1992088"/>
            <a:ext cx="6286500" cy="6606469"/>
          </a:xfrm>
          <a:noFill/>
        </p:spPr>
        <p:txBody>
          <a:bodyPr wrap="square" numCol="1" anchor="t" anchorCtr="0" compatLnSpc="1">
            <a:prstTxWarp prst="textNoShape">
              <a:avLst/>
            </a:prstTxWarp>
          </a:bodyPr>
          <a:lstStyle/>
          <a:p>
            <a:pPr>
              <a:lnSpc>
                <a:spcPct val="200000"/>
              </a:lnSpc>
            </a:pPr>
            <a:r>
              <a:rPr lang="en-US" sz="1200" dirty="0">
                <a:latin typeface="Cambria" panose="02040503050406030204" pitchFamily="18" charset="0"/>
              </a:rPr>
              <a:t>The Individuals with Disabilities Education Act (IDEA) is a federal law that requires schools to serve the educational needs of students with disabilities (SWD) who meet eligibility criteria requirements for special education. The information included in this presentation is designed to inform you about the rights as an</a:t>
            </a:r>
            <a:r>
              <a:rPr lang="en-US" sz="1200" baseline="0" dirty="0">
                <a:latin typeface="Cambria" panose="02040503050406030204" pitchFamily="18" charset="0"/>
              </a:rPr>
              <a:t> educational surrogate </a:t>
            </a:r>
            <a:r>
              <a:rPr lang="en-US" sz="1200" dirty="0">
                <a:latin typeface="Cambria" panose="02040503050406030204" pitchFamily="18" charset="0"/>
              </a:rPr>
              <a:t>of a student who has or is suspected of having a disability.</a:t>
            </a:r>
          </a:p>
        </p:txBody>
      </p:sp>
      <p:sp>
        <p:nvSpPr>
          <p:cNvPr id="4" name="Slide Number Placeholder 3"/>
          <p:cNvSpPr>
            <a:spLocks noGrp="1"/>
          </p:cNvSpPr>
          <p:nvPr>
            <p:ph type="sldNum" sz="quarter" idx="5"/>
          </p:nvPr>
        </p:nvSpPr>
        <p:spPr/>
        <p:txBody>
          <a:bodyPr/>
          <a:lstStyle/>
          <a:p>
            <a:pPr>
              <a:defRPr/>
            </a:pPr>
            <a:fld id="{89D31858-0686-4387-BD57-D473F8B9380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Please carefully review the following four slides describing how both Part C and Part B, in working with children with disabilities, have similar yet different approaches in helping the child develop.</a:t>
            </a: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10</a:t>
            </a:fld>
            <a:endParaRPr lang="en-US"/>
          </a:p>
        </p:txBody>
      </p:sp>
    </p:spTree>
    <p:extLst>
      <p:ext uri="{BB962C8B-B14F-4D97-AF65-F5344CB8AC3E}">
        <p14:creationId xmlns:p14="http://schemas.microsoft.com/office/powerpoint/2010/main" val="243361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Part C - the type of intervention plan is an Individualized Family Service Plan (IFSP) and operates on a 12 month basis.</a:t>
            </a:r>
            <a:r>
              <a:rPr lang="en-US" baseline="0" dirty="0">
                <a:latin typeface="Cambria" panose="02040503050406030204" pitchFamily="18" charset="0"/>
              </a:rPr>
              <a:t> Part B - Individualized Education Program (IEP) and operates on a school year calendar.</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11</a:t>
            </a:fld>
            <a:endParaRPr lang="en-US"/>
          </a:p>
        </p:txBody>
      </p:sp>
    </p:spTree>
    <p:extLst>
      <p:ext uri="{BB962C8B-B14F-4D97-AF65-F5344CB8AC3E}">
        <p14:creationId xmlns:p14="http://schemas.microsoft.com/office/powerpoint/2010/main" val="225319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Part C - First Steps services are to enable the child to meet the developmental milestones. Part B</a:t>
            </a:r>
            <a:r>
              <a:rPr lang="en-US" baseline="0" dirty="0">
                <a:latin typeface="Cambria" panose="02040503050406030204" pitchFamily="18" charset="0"/>
              </a:rPr>
              <a:t> services are specially designed instruction to meet the academic needs of the child.</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12</a:t>
            </a:fld>
            <a:endParaRPr lang="en-US"/>
          </a:p>
        </p:txBody>
      </p:sp>
    </p:spTree>
    <p:extLst>
      <p:ext uri="{BB962C8B-B14F-4D97-AF65-F5344CB8AC3E}">
        <p14:creationId xmlns:p14="http://schemas.microsoft.com/office/powerpoint/2010/main" val="280189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In comparing where services</a:t>
            </a:r>
            <a:r>
              <a:rPr lang="en-US" baseline="0" dirty="0">
                <a:latin typeface="Cambria" panose="02040503050406030204" pitchFamily="18" charset="0"/>
              </a:rPr>
              <a:t> are provided, the Part C - First Steps program looks at natural environments. Part B - programs first obligation is to consider the regular classroom with nondisabled peers.</a:t>
            </a:r>
          </a:p>
          <a:p>
            <a:endParaRPr lang="en-US" baseline="0" dirty="0">
              <a:latin typeface="Cambria" panose="02040503050406030204" pitchFamily="18" charset="0"/>
            </a:endParaRPr>
          </a:p>
          <a:p>
            <a:r>
              <a:rPr lang="en-US" baseline="0" dirty="0">
                <a:latin typeface="Cambria" panose="02040503050406030204" pitchFamily="18" charset="0"/>
              </a:rPr>
              <a:t>When comparing differences between the Part C First Steps program and the Part B programs where the services are provided, to the maximum extent appropriate, children in First Steps are provided services in natural environments, whereas, in the Part B program, a child with a disability is educated with children without disabilities to the maximum extent appropriate.</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13</a:t>
            </a:fld>
            <a:endParaRPr lang="en-US"/>
          </a:p>
        </p:txBody>
      </p:sp>
    </p:spTree>
    <p:extLst>
      <p:ext uri="{BB962C8B-B14F-4D97-AF65-F5344CB8AC3E}">
        <p14:creationId xmlns:p14="http://schemas.microsoft.com/office/powerpoint/2010/main" val="315316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mbria" panose="02040503050406030204" pitchFamily="18" charset="0"/>
              </a:rPr>
              <a:t>The Parent’s Bill of Rights and Procedural Safeguards Notice outline rights you and the child have under the Individuals with Disabilities Education Act or IDEA-Part B. </a:t>
            </a:r>
          </a:p>
          <a:p>
            <a:endParaRPr lang="en-US" sz="1100" dirty="0">
              <a:latin typeface="Cambria" panose="02040503050406030204" pitchFamily="18" charset="0"/>
            </a:endParaRPr>
          </a:p>
          <a:p>
            <a:r>
              <a:rPr lang="en-US" sz="1100" dirty="0">
                <a:latin typeface="Cambria" panose="02040503050406030204" pitchFamily="18" charset="0"/>
              </a:rPr>
              <a:t>The Procedural Safeguards are designed to help parents or someone acting</a:t>
            </a:r>
            <a:r>
              <a:rPr lang="en-US" sz="1100" baseline="0" dirty="0">
                <a:latin typeface="Cambria" panose="02040503050406030204" pitchFamily="18" charset="0"/>
              </a:rPr>
              <a:t> as a parent understand their rights</a:t>
            </a:r>
            <a:r>
              <a:rPr lang="en-US" sz="1100" dirty="0">
                <a:latin typeface="Cambria" panose="02040503050406030204" pitchFamily="18" charset="0"/>
              </a:rPr>
              <a:t> and the rights</a:t>
            </a:r>
            <a:r>
              <a:rPr lang="en-US" sz="1100" baseline="0" dirty="0">
                <a:latin typeface="Cambria" panose="02040503050406030204" pitchFamily="18" charset="0"/>
              </a:rPr>
              <a:t> of </a:t>
            </a:r>
            <a:r>
              <a:rPr lang="en-US" sz="1100" dirty="0">
                <a:latin typeface="Cambria" panose="02040503050406030204" pitchFamily="18" charset="0"/>
              </a:rPr>
              <a:t>the child with a disability, along</a:t>
            </a:r>
            <a:r>
              <a:rPr lang="en-US" sz="1100" baseline="0" dirty="0">
                <a:latin typeface="Cambria" panose="02040503050406030204" pitchFamily="18" charset="0"/>
              </a:rPr>
              <a:t> with procedures for </a:t>
            </a:r>
            <a:r>
              <a:rPr lang="en-US" sz="1100" dirty="0">
                <a:latin typeface="Cambria" panose="02040503050406030204" pitchFamily="18" charset="0"/>
              </a:rPr>
              <a:t>resolving disputes. At least one time a year you, as the educational surrogate of a child with a disability, must receive from the school district a complete explanation of all the procedural safeguards available to you under IDEA. </a:t>
            </a:r>
          </a:p>
          <a:p>
            <a:pPr defTabSz="928573">
              <a:defRPr/>
            </a:pPr>
            <a:endParaRPr lang="en-US" sz="1100" dirty="0">
              <a:latin typeface="Cambria" panose="02040503050406030204" pitchFamily="18" charset="0"/>
            </a:endParaRPr>
          </a:p>
          <a:p>
            <a:pPr defTabSz="928573">
              <a:defRPr/>
            </a:pPr>
            <a:r>
              <a:rPr lang="en-US" sz="1100" dirty="0">
                <a:latin typeface="Cambria" panose="02040503050406030204" pitchFamily="18" charset="0"/>
              </a:rPr>
              <a:t>The purpose is to inform you of the rights and protections you and the child have under the law. The school district must send the notice to you on initial referral for evaluation or when you ask for an evaluation, when a State complaint is filed or due process complaint is received, in accordance with discipline procedures and when you request a copy. The Procedural Safeguards contain a complete explanation of all the safeguards under IDEA related to independent education evaluation, prior written notice, parental consent, access to student records, the opportunity to present and resolve complaints, mediation, due process, child complaints, placement, civil actions, and lawyers fees. IDEA requires that the information be written in a language understandable to the general public and provided in the native language or in another mode of communication that’s used by the educational surrogate, unless it is clearly not feasible to do so. The school may send the procedural safeguards notice by email. </a:t>
            </a:r>
          </a:p>
          <a:p>
            <a:pPr defTabSz="928573">
              <a:defRPr/>
            </a:pPr>
            <a:endParaRPr lang="en-US" sz="1100" dirty="0">
              <a:latin typeface="Cambria" panose="02040503050406030204" pitchFamily="18" charset="0"/>
            </a:endParaRPr>
          </a:p>
          <a:p>
            <a:r>
              <a:rPr lang="en-US" sz="1100" b="1" kern="1200" dirty="0">
                <a:solidFill>
                  <a:schemeClr val="tx1"/>
                </a:solidFill>
                <a:effectLst/>
                <a:latin typeface="Cambria" panose="02040503050406030204" pitchFamily="18" charset="0"/>
                <a:ea typeface="+mn-ea"/>
                <a:cs typeface="+mn-cs"/>
              </a:rPr>
              <a:t>The Office of Special Education at the Missouri Department of Elementary and Secondary Education developed a Parents’ Bill of Rights in 2009 pursuant to Missouri Statutes at 161.850 RSMO. The Parents’ Bill of</a:t>
            </a:r>
            <a:r>
              <a:rPr lang="en-US" sz="1100" b="1" kern="1200" baseline="0" dirty="0">
                <a:solidFill>
                  <a:schemeClr val="tx1"/>
                </a:solidFill>
                <a:effectLst/>
                <a:latin typeface="Cambria" panose="02040503050406030204" pitchFamily="18" charset="0"/>
                <a:ea typeface="+mn-ea"/>
                <a:cs typeface="+mn-cs"/>
              </a:rPr>
              <a:t> Rights was updated in 2022. </a:t>
            </a:r>
            <a:r>
              <a:rPr lang="en-US" sz="1100" b="1" kern="1200" dirty="0">
                <a:solidFill>
                  <a:schemeClr val="tx1"/>
                </a:solidFill>
                <a:effectLst/>
                <a:latin typeface="Cambria" panose="02040503050406030204" pitchFamily="18" charset="0"/>
                <a:ea typeface="+mn-ea"/>
                <a:cs typeface="+mn-cs"/>
              </a:rPr>
              <a:t>School districts must provide the most up to</a:t>
            </a:r>
            <a:r>
              <a:rPr lang="en-US" sz="1100" b="1" kern="1200" baseline="0" dirty="0">
                <a:solidFill>
                  <a:schemeClr val="tx1"/>
                </a:solidFill>
                <a:effectLst/>
                <a:latin typeface="Cambria" panose="02040503050406030204" pitchFamily="18" charset="0"/>
                <a:ea typeface="+mn-ea"/>
                <a:cs typeface="+mn-cs"/>
              </a:rPr>
              <a:t> date</a:t>
            </a:r>
            <a:r>
              <a:rPr lang="en-US" sz="1100" b="1" kern="1200" dirty="0">
                <a:solidFill>
                  <a:schemeClr val="tx1"/>
                </a:solidFill>
                <a:effectLst/>
                <a:latin typeface="Cambria" panose="02040503050406030204" pitchFamily="18" charset="0"/>
                <a:ea typeface="+mn-ea"/>
                <a:cs typeface="+mn-cs"/>
              </a:rPr>
              <a:t> Bill of Rights to educational surrogates</a:t>
            </a:r>
            <a:r>
              <a:rPr lang="en-US" sz="1100" b="1" kern="1200" baseline="0" dirty="0">
                <a:solidFill>
                  <a:schemeClr val="tx1"/>
                </a:solidFill>
                <a:effectLst/>
                <a:latin typeface="Cambria" panose="02040503050406030204" pitchFamily="18" charset="0"/>
                <a:ea typeface="+mn-ea"/>
                <a:cs typeface="+mn-cs"/>
              </a:rPr>
              <a:t> when </a:t>
            </a:r>
            <a:r>
              <a:rPr lang="en-US" sz="1100" b="1" kern="1200" dirty="0">
                <a:solidFill>
                  <a:schemeClr val="tx1"/>
                </a:solidFill>
                <a:effectLst/>
                <a:latin typeface="Cambria" panose="02040503050406030204" pitchFamily="18" charset="0"/>
                <a:ea typeface="+mn-ea"/>
                <a:cs typeface="+mn-cs"/>
              </a:rPr>
              <a:t>a child is determined eligible for special education services or,</a:t>
            </a:r>
            <a:r>
              <a:rPr lang="en-US" sz="1100" b="1" kern="1200" baseline="0" dirty="0">
                <a:solidFill>
                  <a:schemeClr val="tx1"/>
                </a:solidFill>
                <a:effectLst/>
                <a:latin typeface="Cambria" panose="02040503050406030204" pitchFamily="18" charset="0"/>
                <a:ea typeface="+mn-ea"/>
                <a:cs typeface="+mn-cs"/>
              </a:rPr>
              <a:t> </a:t>
            </a:r>
            <a:r>
              <a:rPr lang="en-US" sz="1100" b="1" kern="1200" dirty="0">
                <a:solidFill>
                  <a:schemeClr val="tx1"/>
                </a:solidFill>
                <a:effectLst/>
                <a:latin typeface="Cambria" panose="02040503050406030204" pitchFamily="18" charset="0"/>
                <a:ea typeface="+mn-ea"/>
                <a:cs typeface="+mn-cs"/>
              </a:rPr>
              <a:t>when the initial Individualized Education Program (IEP) is developed and,</a:t>
            </a:r>
            <a:r>
              <a:rPr lang="en-US" sz="1100" b="1" kern="1200" baseline="0" dirty="0">
                <a:solidFill>
                  <a:schemeClr val="tx1"/>
                </a:solidFill>
                <a:effectLst/>
                <a:latin typeface="Cambria" panose="02040503050406030204" pitchFamily="18" charset="0"/>
                <a:ea typeface="+mn-ea"/>
                <a:cs typeface="+mn-cs"/>
              </a:rPr>
              <a:t> </a:t>
            </a:r>
            <a:r>
              <a:rPr lang="en-US" sz="1100" b="1" kern="1200" dirty="0">
                <a:solidFill>
                  <a:schemeClr val="tx1"/>
                </a:solidFill>
                <a:effectLst/>
                <a:latin typeface="Cambria" panose="02040503050406030204" pitchFamily="18" charset="0"/>
                <a:ea typeface="+mn-ea"/>
                <a:cs typeface="+mn-cs"/>
              </a:rPr>
              <a:t>whenever the Procedural Safeguards Notice is provided to the parents. Copies of these rights in English, Spanish, American Sign Language and other languages are available at </a:t>
            </a:r>
            <a:r>
              <a:rPr lang="en-US" sz="1100" b="1" u="sng" kern="1200" dirty="0">
                <a:solidFill>
                  <a:schemeClr val="tx1"/>
                </a:solidFill>
                <a:effectLst/>
                <a:latin typeface="Cambria" panose="02040503050406030204" pitchFamily="18" charset="0"/>
                <a:ea typeface="+mn-ea"/>
                <a:cs typeface="+mn-cs"/>
              </a:rPr>
              <a:t>https://dese.mo.gov/special-education/compliance/parents-bill-rights</a:t>
            </a:r>
            <a:r>
              <a:rPr lang="en-US" sz="1100" b="1" kern="1200" dirty="0">
                <a:solidFill>
                  <a:schemeClr val="tx1"/>
                </a:solidFill>
                <a:effectLst/>
                <a:latin typeface="Cambria" panose="02040503050406030204" pitchFamily="18" charset="0"/>
                <a:ea typeface="+mn-ea"/>
                <a:cs typeface="+mn-cs"/>
              </a:rPr>
              <a:t> </a:t>
            </a:r>
            <a:r>
              <a:rPr lang="en-US" sz="1100" b="1" u="none" kern="1200" dirty="0">
                <a:solidFill>
                  <a:schemeClr val="tx1"/>
                </a:solidFill>
                <a:effectLst/>
                <a:latin typeface="Cambria" panose="02040503050406030204" pitchFamily="18" charset="0"/>
                <a:ea typeface="+mn-ea"/>
                <a:cs typeface="+mn-cs"/>
              </a:rPr>
              <a:t>or by calling</a:t>
            </a:r>
            <a:r>
              <a:rPr lang="en-US" sz="1100" b="1" u="none" kern="1200" baseline="0" dirty="0">
                <a:solidFill>
                  <a:schemeClr val="tx1"/>
                </a:solidFill>
                <a:effectLst/>
                <a:latin typeface="Cambria" panose="02040503050406030204" pitchFamily="18" charset="0"/>
                <a:ea typeface="+mn-ea"/>
                <a:cs typeface="+mn-cs"/>
              </a:rPr>
              <a:t> 573-751-0699.</a:t>
            </a:r>
            <a:r>
              <a:rPr lang="en-US" sz="1100" b="1" u="none" kern="1200" dirty="0">
                <a:solidFill>
                  <a:schemeClr val="tx1"/>
                </a:solidFill>
                <a:effectLst/>
                <a:latin typeface="Cambria" panose="02040503050406030204" pitchFamily="18" charset="0"/>
                <a:ea typeface="+mn-ea"/>
                <a:cs typeface="+mn-cs"/>
              </a:rPr>
              <a:t>  </a:t>
            </a:r>
          </a:p>
          <a:p>
            <a:pPr lvl="0"/>
            <a:r>
              <a:rPr lang="en-US" sz="1100" b="1" u="none" kern="1200" dirty="0">
                <a:solidFill>
                  <a:schemeClr val="tx1"/>
                </a:solidFill>
                <a:effectLst/>
                <a:latin typeface="Cambria" panose="02040503050406030204" pitchFamily="18" charset="0"/>
                <a:ea typeface="+mn-ea"/>
                <a:cs typeface="+mn-cs"/>
              </a:rPr>
              <a:t>The Parent’s Guide to Special Education</a:t>
            </a:r>
            <a:r>
              <a:rPr lang="en-US" sz="1100" b="1" u="none" kern="1200" baseline="0" dirty="0">
                <a:solidFill>
                  <a:schemeClr val="tx1"/>
                </a:solidFill>
                <a:effectLst/>
                <a:latin typeface="Cambria" panose="02040503050406030204" pitchFamily="18" charset="0"/>
                <a:ea typeface="+mn-ea"/>
                <a:cs typeface="+mn-cs"/>
              </a:rPr>
              <a:t> in Missouri can be found at </a:t>
            </a:r>
            <a:r>
              <a:rPr lang="en-US" sz="1100" b="1" u="none" kern="1200" dirty="0">
                <a:solidFill>
                  <a:schemeClr val="tx1"/>
                </a:solidFill>
                <a:effectLst/>
                <a:latin typeface="Cambria" panose="02040503050406030204" pitchFamily="18" charset="0"/>
                <a:ea typeface="+mn-ea"/>
                <a:cs typeface="+mn-cs"/>
              </a:rPr>
              <a:t> </a:t>
            </a:r>
            <a:r>
              <a:rPr lang="en-US" sz="1100" b="1" u="sng" kern="1200" dirty="0">
                <a:solidFill>
                  <a:srgbClr val="0070C0"/>
                </a:solidFill>
                <a:effectLst/>
                <a:latin typeface="Cambria" panose="02040503050406030204" pitchFamily="18" charset="0"/>
                <a:ea typeface="+mn-ea"/>
                <a:cs typeface="+mn-cs"/>
              </a:rPr>
              <a:t>https://dese.mo.gov/media/pdf/parents-guide-special-education-missouri-English</a:t>
            </a:r>
          </a:p>
          <a:p>
            <a:pPr lvl="0"/>
            <a:endParaRPr lang="en-US" sz="1100" b="1" u="none" kern="1200" dirty="0">
              <a:solidFill>
                <a:schemeClr val="tx1"/>
              </a:solidFill>
              <a:effectLst/>
              <a:latin typeface="Cambria" panose="02040503050406030204" pitchFamily="18" charset="0"/>
              <a:ea typeface="+mn-ea"/>
              <a:cs typeface="+mn-cs"/>
            </a:endParaRPr>
          </a:p>
          <a:p>
            <a:pPr lvl="0"/>
            <a:r>
              <a:rPr lang="en-US" sz="1100" b="1" u="none" kern="1200" dirty="0">
                <a:solidFill>
                  <a:schemeClr val="tx1"/>
                </a:solidFill>
                <a:effectLst/>
                <a:latin typeface="Cambria" panose="02040503050406030204" pitchFamily="18" charset="0"/>
                <a:ea typeface="+mn-ea"/>
                <a:cs typeface="+mn-cs"/>
              </a:rPr>
              <a:t>This document is offered as a guide for the rules of special education and related services.</a:t>
            </a:r>
            <a:endParaRPr lang="en-US" sz="1100" u="none"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14</a:t>
            </a:fld>
            <a:endParaRPr lang="en-US" dirty="0"/>
          </a:p>
        </p:txBody>
      </p:sp>
    </p:spTree>
    <p:extLst>
      <p:ext uri="{BB962C8B-B14F-4D97-AF65-F5344CB8AC3E}">
        <p14:creationId xmlns:p14="http://schemas.microsoft.com/office/powerpoint/2010/main" val="2586174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latin typeface="Cambria" panose="02040503050406030204" pitchFamily="18" charset="0"/>
              </a:rPr>
              <a:t>Let’s take a moment to talk about what Free and Appropriate Public Education or “FAPE” really means. IDEA defines </a:t>
            </a:r>
            <a:r>
              <a:rPr lang="en-US" sz="1200" u="sng" dirty="0">
                <a:latin typeface="Cambria" panose="02040503050406030204" pitchFamily="18" charset="0"/>
              </a:rPr>
              <a:t>free</a:t>
            </a:r>
            <a:r>
              <a:rPr lang="en-US" sz="1200" dirty="0">
                <a:latin typeface="Cambria" panose="02040503050406030204" pitchFamily="18" charset="0"/>
              </a:rPr>
              <a:t> to mean that special educational and related services are provided at public expense; parents are only required to pay the same fees as general education students (educational surrogates are not financially</a:t>
            </a:r>
            <a:r>
              <a:rPr lang="en-US" sz="1200" baseline="0" dirty="0">
                <a:latin typeface="Cambria" panose="02040503050406030204" pitchFamily="18" charset="0"/>
              </a:rPr>
              <a:t> responsible for any fees)</a:t>
            </a:r>
            <a:r>
              <a:rPr lang="en-US" sz="1200" dirty="0">
                <a:latin typeface="Cambria" panose="02040503050406030204" pitchFamily="18" charset="0"/>
              </a:rPr>
              <a:t>. A student is entitled to an </a:t>
            </a:r>
            <a:r>
              <a:rPr lang="en-US" sz="1200" u="sng" dirty="0">
                <a:latin typeface="Cambria" panose="02040503050406030204" pitchFamily="18" charset="0"/>
              </a:rPr>
              <a:t>appropriate</a:t>
            </a:r>
            <a:r>
              <a:rPr lang="en-US" sz="1200" dirty="0">
                <a:latin typeface="Cambria" panose="02040503050406030204" pitchFamily="18" charset="0"/>
              </a:rPr>
              <a:t> program that is tailored for them to receive</a:t>
            </a:r>
            <a:r>
              <a:rPr lang="en-US" sz="1200" baseline="0" dirty="0">
                <a:latin typeface="Cambria" panose="02040503050406030204" pitchFamily="18" charset="0"/>
              </a:rPr>
              <a:t> educational benefit </a:t>
            </a:r>
            <a:r>
              <a:rPr lang="en-US" sz="1200" dirty="0">
                <a:latin typeface="Cambria" panose="02040503050406030204" pitchFamily="18" charset="0"/>
              </a:rPr>
              <a:t>and planned to meet the individual</a:t>
            </a:r>
            <a:r>
              <a:rPr lang="en-US" sz="1200" baseline="0" dirty="0">
                <a:latin typeface="Cambria" panose="02040503050406030204" pitchFamily="18" charset="0"/>
              </a:rPr>
              <a:t> </a:t>
            </a:r>
            <a:r>
              <a:rPr lang="en-US" sz="1200" dirty="0">
                <a:latin typeface="Cambria" panose="02040503050406030204" pitchFamily="18" charset="0"/>
              </a:rPr>
              <a:t>needs of the student as stated in their Individualized Education Program. Many children will be educated in the public school; or in some cases they may be educated in a different setting. Finally, </a:t>
            </a:r>
            <a:r>
              <a:rPr lang="en-US" sz="1200" u="sng" dirty="0">
                <a:latin typeface="Cambria" panose="02040503050406030204" pitchFamily="18" charset="0"/>
              </a:rPr>
              <a:t>education</a:t>
            </a:r>
            <a:r>
              <a:rPr lang="en-US" sz="1200" dirty="0">
                <a:latin typeface="Cambria" panose="02040503050406030204" pitchFamily="18" charset="0"/>
              </a:rPr>
              <a:t> must be provided to every eligible school-age child with a disability.</a:t>
            </a:r>
          </a:p>
          <a:p>
            <a:pPr rtl="0"/>
            <a:endParaRPr lang="en-US" sz="1200" dirty="0">
              <a:latin typeface="Cambria" panose="02040503050406030204" pitchFamily="18" charset="0"/>
            </a:endParaRPr>
          </a:p>
          <a:p>
            <a:pPr rtl="0"/>
            <a:r>
              <a:rPr lang="en-US" sz="1200" dirty="0">
                <a:latin typeface="Cambria" panose="02040503050406030204" pitchFamily="18" charset="0"/>
              </a:rPr>
              <a:t>FAPE ensures that the child with a disability will receive a public education that includes the services outlined in his or her Individualized Education Program, which prepares the child for the future, whether that be further education, employment and/or independent living.</a:t>
            </a:r>
          </a:p>
          <a:p>
            <a:pPr rtl="0"/>
            <a:endParaRPr lang="en-US" sz="1200" dirty="0">
              <a:latin typeface="Cambria" panose="02040503050406030204" pitchFamily="18" charset="0"/>
            </a:endParaRPr>
          </a:p>
          <a:p>
            <a:pPr rtl="0"/>
            <a:r>
              <a:rPr lang="en-US" sz="1200" dirty="0">
                <a:latin typeface="Cambria" panose="02040503050406030204" pitchFamily="18" charset="0"/>
              </a:rPr>
              <a:t>The Supreme Court recently stated that FAPE requires that students with disabilities receive more than just “some educational benefit” and requires that “the IEP is reasonably calculated to enable the child to make progress appropriate in light of his circumstances,” in </a:t>
            </a:r>
            <a:r>
              <a:rPr lang="en-US" sz="1200" dirty="0" err="1">
                <a:latin typeface="Cambria" panose="02040503050406030204" pitchFamily="18" charset="0"/>
              </a:rPr>
              <a:t>Endrew</a:t>
            </a:r>
            <a:r>
              <a:rPr lang="en-US" sz="1200" dirty="0">
                <a:latin typeface="Cambria" panose="02040503050406030204" pitchFamily="18" charset="0"/>
              </a:rPr>
              <a:t> F. v. Douglas County School District. </a:t>
            </a:r>
            <a:endParaRPr lang="en-US" sz="1200" u="sng"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15</a:t>
            </a:fld>
            <a:endParaRPr lang="en-US"/>
          </a:p>
        </p:txBody>
      </p:sp>
    </p:spTree>
    <p:extLst>
      <p:ext uri="{BB962C8B-B14F-4D97-AF65-F5344CB8AC3E}">
        <p14:creationId xmlns:p14="http://schemas.microsoft.com/office/powerpoint/2010/main" val="257702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Understanding the definition of the term </a:t>
            </a:r>
            <a:r>
              <a:rPr lang="en-US" sz="1200" i="1" dirty="0">
                <a:latin typeface="Cambria" panose="02040503050406030204" pitchFamily="18" charset="0"/>
              </a:rPr>
              <a:t>disability</a:t>
            </a:r>
            <a:r>
              <a:rPr lang="en-US" sz="1200" dirty="0">
                <a:latin typeface="Cambria" panose="02040503050406030204" pitchFamily="18" charset="0"/>
              </a:rPr>
              <a:t> as it applies to eligibility for special education services is </a:t>
            </a:r>
            <a:r>
              <a:rPr lang="en-US" sz="1200" b="1" dirty="0">
                <a:latin typeface="Cambria" panose="02040503050406030204" pitchFamily="18" charset="0"/>
              </a:rPr>
              <a:t>one of the most important terms in IDEA.</a:t>
            </a:r>
            <a:r>
              <a:rPr lang="en-US" sz="1200" b="1" baseline="0" dirty="0">
                <a:latin typeface="Cambria" panose="02040503050406030204" pitchFamily="18" charset="0"/>
              </a:rPr>
              <a:t> IDEA defines students with disabilities as children, ages three to 21, who have been properly </a:t>
            </a:r>
            <a:r>
              <a:rPr lang="en-US" sz="1200" dirty="0">
                <a:latin typeface="Cambria" panose="02040503050406030204" pitchFamily="18" charset="0"/>
              </a:rPr>
              <a:t>evaluated and meet criteria for eligibility</a:t>
            </a:r>
            <a:r>
              <a:rPr lang="en-US" sz="1200" baseline="0" dirty="0">
                <a:latin typeface="Cambria" panose="02040503050406030204" pitchFamily="18" charset="0"/>
              </a:rPr>
              <a:t> as listed above, and who</a:t>
            </a:r>
            <a:r>
              <a:rPr lang="en-US" sz="1200" dirty="0">
                <a:latin typeface="Cambria" panose="02040503050406030204" pitchFamily="18" charset="0"/>
              </a:rPr>
              <a:t> because of that disability, require special education and related services. The State of Missouri also defines a child with a disability to include children ages three through five who have been properly identified.  </a:t>
            </a:r>
          </a:p>
          <a:p>
            <a:endParaRPr lang="en-US" sz="1200" dirty="0">
              <a:latin typeface="Cambria" panose="02040503050406030204" pitchFamily="18" charset="0"/>
            </a:endParaRPr>
          </a:p>
          <a:p>
            <a:r>
              <a:rPr lang="en-US" sz="1200" u="none" dirty="0">
                <a:solidFill>
                  <a:srgbClr val="FF0000"/>
                </a:solidFill>
                <a:latin typeface="Cambria" panose="02040503050406030204" pitchFamily="18" charset="0"/>
              </a:rPr>
              <a:t>It</a:t>
            </a:r>
            <a:r>
              <a:rPr lang="en-US" sz="1200" u="none" baseline="0" dirty="0">
                <a:solidFill>
                  <a:srgbClr val="FF0000"/>
                </a:solidFill>
                <a:latin typeface="Cambria" panose="02040503050406030204" pitchFamily="18" charset="0"/>
              </a:rPr>
              <a:t> i</a:t>
            </a:r>
            <a:r>
              <a:rPr lang="en-US" sz="1200" u="none" dirty="0">
                <a:solidFill>
                  <a:srgbClr val="FF0000"/>
                </a:solidFill>
                <a:latin typeface="Cambria" panose="02040503050406030204" pitchFamily="18" charset="0"/>
              </a:rPr>
              <a:t>s important to understand that</a:t>
            </a:r>
            <a:r>
              <a:rPr lang="en-US" sz="1200" u="none" baseline="0" dirty="0">
                <a:solidFill>
                  <a:srgbClr val="FF0000"/>
                </a:solidFill>
                <a:latin typeface="Cambria" panose="02040503050406030204" pitchFamily="18" charset="0"/>
              </a:rPr>
              <a:t> a child must meet two conditions in order to be determined eligible for special education services under IDEA. The child must meet criteria under a categorical eligibility AND need special education (specialized instruction) and related services. A student may be a student with a disability, but not need special education services. </a:t>
            </a:r>
            <a:endParaRPr lang="en-US" sz="1200" u="sng" baseline="0" dirty="0">
              <a:solidFill>
                <a:schemeClr val="tx1"/>
              </a:solidFill>
              <a:latin typeface="Cambria" panose="02040503050406030204" pitchFamily="18" charset="0"/>
            </a:endParaRPr>
          </a:p>
          <a:p>
            <a:endParaRPr lang="en-US" sz="12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16</a:t>
            </a:fld>
            <a:endParaRPr lang="en-US"/>
          </a:p>
        </p:txBody>
      </p:sp>
    </p:spTree>
    <p:extLst>
      <p:ext uri="{BB962C8B-B14F-4D97-AF65-F5344CB8AC3E}">
        <p14:creationId xmlns:p14="http://schemas.microsoft.com/office/powerpoint/2010/main" val="28602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573">
              <a:defRPr/>
            </a:pPr>
            <a:r>
              <a:rPr lang="en-US" sz="1200" dirty="0">
                <a:latin typeface="Cambria" panose="02040503050406030204" pitchFamily="18" charset="0"/>
              </a:rPr>
              <a:t>Parental rights under IDEA include the right to receive prior written notice from the school district each time that the school proposes to take (or refuses to take) certain actions with respect to the child. </a:t>
            </a:r>
            <a:r>
              <a:rPr lang="en-US" sz="1200" i="1" dirty="0">
                <a:latin typeface="Cambria" panose="02040503050406030204" pitchFamily="18" charset="0"/>
              </a:rPr>
              <a:t>Prior written notice</a:t>
            </a:r>
            <a:r>
              <a:rPr lang="en-US" sz="1200" dirty="0">
                <a:latin typeface="Cambria" panose="02040503050406030204" pitchFamily="18" charset="0"/>
              </a:rPr>
              <a:t> serves as a vehicle of communication between schools and families. It is very important that you are always well informed about whatever action the school intends to take (or intends </a:t>
            </a:r>
            <a:r>
              <a:rPr lang="en-US" sz="1200" i="1" dirty="0">
                <a:latin typeface="Cambria" panose="02040503050406030204" pitchFamily="18" charset="0"/>
              </a:rPr>
              <a:t>not </a:t>
            </a:r>
            <a:r>
              <a:rPr lang="en-US" sz="1200" dirty="0">
                <a:latin typeface="Cambria" panose="02040503050406030204" pitchFamily="18" charset="0"/>
              </a:rPr>
              <a:t>to take) about the child. Through prior written notice, the school can ensure that you are up to date on what it’s proposing or refusing to do, as early as possible, so that you have</a:t>
            </a:r>
            <a:r>
              <a:rPr lang="en-US" sz="1200" baseline="0" dirty="0">
                <a:latin typeface="Cambria" panose="02040503050406030204" pitchFamily="18" charset="0"/>
              </a:rPr>
              <a:t> time to consider the proposed action and </a:t>
            </a:r>
            <a:r>
              <a:rPr lang="en-US" sz="1200" dirty="0">
                <a:latin typeface="Cambria" panose="02040503050406030204" pitchFamily="18" charset="0"/>
              </a:rPr>
              <a:t>respond if you are in disagreement.</a:t>
            </a:r>
          </a:p>
          <a:p>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17</a:t>
            </a:fld>
            <a:endParaRPr lang="en-US"/>
          </a:p>
        </p:txBody>
      </p:sp>
    </p:spTree>
    <p:extLst>
      <p:ext uri="{BB962C8B-B14F-4D97-AF65-F5344CB8AC3E}">
        <p14:creationId xmlns:p14="http://schemas.microsoft.com/office/powerpoint/2010/main" val="183552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It is</a:t>
            </a:r>
            <a:r>
              <a:rPr lang="en-US" sz="1200" baseline="0" dirty="0">
                <a:latin typeface="Cambria" panose="02040503050406030204" pitchFamily="18" charset="0"/>
              </a:rPr>
              <a:t> required for the school district to seek consent from the educational surrogate before it can take certain actions. The consent is obtained when the school district provides Prior Written Notice of a Proposed Action.</a:t>
            </a:r>
            <a:endParaRPr lang="en-US" sz="12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18</a:t>
            </a:fld>
            <a:endParaRPr lang="en-US"/>
          </a:p>
        </p:txBody>
      </p:sp>
    </p:spTree>
    <p:extLst>
      <p:ext uri="{BB962C8B-B14F-4D97-AF65-F5344CB8AC3E}">
        <p14:creationId xmlns:p14="http://schemas.microsoft.com/office/powerpoint/2010/main" val="94385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none" strike="noStrike" kern="1200" baseline="0" dirty="0">
                <a:solidFill>
                  <a:schemeClr val="tx1"/>
                </a:solidFill>
                <a:latin typeface="Cambria" panose="02040503050406030204" pitchFamily="18" charset="0"/>
                <a:ea typeface="+mn-ea"/>
                <a:cs typeface="+mn-cs"/>
              </a:rPr>
              <a:t>As mentioned in the previous slide, the school district must obtain your consent prior to conducting an initial evaluation. </a:t>
            </a:r>
          </a:p>
          <a:p>
            <a:endParaRPr lang="en-US" sz="1600" b="1" i="0" u="none" strike="noStrike" kern="1200" baseline="0" dirty="0">
              <a:solidFill>
                <a:schemeClr val="tx1"/>
              </a:solidFill>
              <a:latin typeface="Cambria" panose="02040503050406030204" pitchFamily="18" charset="0"/>
              <a:ea typeface="+mn-ea"/>
              <a:cs typeface="+mn-cs"/>
            </a:endParaRPr>
          </a:p>
          <a:p>
            <a:r>
              <a:rPr lang="en-US" sz="1600" b="1" i="0" u="none" strike="noStrike" kern="1200" baseline="0" dirty="0">
                <a:solidFill>
                  <a:schemeClr val="tx1"/>
                </a:solidFill>
                <a:latin typeface="Cambria" panose="02040503050406030204" pitchFamily="18" charset="0"/>
                <a:ea typeface="+mn-ea"/>
                <a:cs typeface="+mn-cs"/>
              </a:rPr>
              <a:t>If you refuse to consent to the child’s reevaluation with assessment, the school district may, but is not required to, pursue the child’s reevaluation by using various procedures to resolve the dispute such as mediation, resolution meeting, and impartial due process hearing procedures to seek to override your refusal to consent to the child’s reevaluation. </a:t>
            </a:r>
            <a:endParaRPr lang="en-US" sz="1200" b="1" i="1" dirty="0">
              <a:latin typeface="Cambria" panose="02040503050406030204" pitchFamily="18" charset="0"/>
            </a:endParaRPr>
          </a:p>
          <a:p>
            <a:endParaRPr lang="en-US" sz="1200" i="1" dirty="0">
              <a:latin typeface="Cambria" panose="02040503050406030204" pitchFamily="18" charset="0"/>
            </a:endParaRPr>
          </a:p>
          <a:p>
            <a:r>
              <a:rPr lang="en-US" sz="1200" dirty="0">
                <a:latin typeface="Cambria" panose="02040503050406030204" pitchFamily="18" charset="0"/>
              </a:rPr>
              <a:t>If the school asks you to give consent for the first time that special education and related services are provided to the child, and you do </a:t>
            </a:r>
            <a:r>
              <a:rPr lang="en-US" sz="1200" i="1" dirty="0">
                <a:latin typeface="Cambria" panose="02040503050406030204" pitchFamily="18" charset="0"/>
              </a:rPr>
              <a:t>not </a:t>
            </a:r>
            <a:r>
              <a:rPr lang="en-US" sz="1200" dirty="0">
                <a:latin typeface="Cambria" panose="02040503050406030204" pitchFamily="18" charset="0"/>
              </a:rPr>
              <a:t>give your consent, the school district may </a:t>
            </a:r>
            <a:r>
              <a:rPr lang="en-US" sz="1200" i="1" dirty="0">
                <a:latin typeface="Cambria" panose="02040503050406030204" pitchFamily="18" charset="0"/>
              </a:rPr>
              <a:t>not</a:t>
            </a:r>
            <a:r>
              <a:rPr lang="en-US" sz="1200" i="1" baseline="0" dirty="0">
                <a:latin typeface="Cambria" panose="02040503050406030204" pitchFamily="18" charset="0"/>
              </a:rPr>
              <a:t> </a:t>
            </a:r>
            <a:r>
              <a:rPr lang="en-US" sz="1200" i="0" baseline="0" dirty="0">
                <a:latin typeface="Cambria" panose="02040503050406030204" pitchFamily="18" charset="0"/>
              </a:rPr>
              <a:t>provide special education</a:t>
            </a:r>
            <a:r>
              <a:rPr lang="en-US" sz="1200" dirty="0">
                <a:latin typeface="Cambria" panose="02040503050406030204" pitchFamily="18" charset="0"/>
              </a:rPr>
              <a:t>. So unless you agree, and give your consent in writing, the child will </a:t>
            </a:r>
            <a:r>
              <a:rPr lang="en-US" sz="1200" i="1" dirty="0">
                <a:latin typeface="Cambria" panose="02040503050406030204" pitchFamily="18" charset="0"/>
              </a:rPr>
              <a:t>not </a:t>
            </a:r>
            <a:r>
              <a:rPr lang="en-US" sz="1200" dirty="0">
                <a:latin typeface="Cambria" panose="02040503050406030204" pitchFamily="18" charset="0"/>
              </a:rPr>
              <a:t>receive special education and related services as part of his or her public education.</a:t>
            </a:r>
            <a:r>
              <a:rPr lang="en-US" sz="1200" b="0" i="0" u="none" strike="noStrike" kern="1200" baseline="0" dirty="0">
                <a:solidFill>
                  <a:schemeClr val="tx1"/>
                </a:solidFill>
                <a:latin typeface="Cambria" panose="02040503050406030204" pitchFamily="18" charset="0"/>
                <a:ea typeface="+mn-ea"/>
                <a:cs typeface="+mn-cs"/>
              </a:rPr>
              <a:t>  </a:t>
            </a:r>
          </a:p>
          <a:p>
            <a:endParaRPr lang="en-US" sz="1200" b="0" i="0" u="none" strike="noStrike" kern="1200" baseline="0" dirty="0">
              <a:solidFill>
                <a:schemeClr val="tx1"/>
              </a:solidFill>
              <a:latin typeface="Cambria" panose="02040503050406030204" pitchFamily="18" charset="0"/>
              <a:ea typeface="+mn-ea"/>
              <a:cs typeface="+mn-cs"/>
            </a:endParaRPr>
          </a:p>
          <a:p>
            <a:endParaRPr lang="en-US" sz="1050" i="1" dirty="0">
              <a:latin typeface="Cambria" panose="02040503050406030204" pitchFamily="18" charset="0"/>
            </a:endParaRPr>
          </a:p>
          <a:p>
            <a:endParaRPr lang="en-US" sz="1200" dirty="0">
              <a:latin typeface="Cambria" panose="02040503050406030204" pitchFamily="18" charset="0"/>
            </a:endParaRPr>
          </a:p>
          <a:p>
            <a:endParaRPr lang="en-US" sz="1200" i="1"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19</a:t>
            </a:fld>
            <a:endParaRPr lang="en-US"/>
          </a:p>
        </p:txBody>
      </p:sp>
    </p:spTree>
    <p:extLst>
      <p:ext uri="{BB962C8B-B14F-4D97-AF65-F5344CB8AC3E}">
        <p14:creationId xmlns:p14="http://schemas.microsoft.com/office/powerpoint/2010/main" val="328575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Under IDEA there is a requirement for states to have procedures for determining when a student needs an educational surrogate appointed to represent the role of the parent to participate in meetings regarding identification, evaluation or placement of a student in special education.</a:t>
            </a: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a:t>
            </a:fld>
            <a:endParaRPr lang="en-US"/>
          </a:p>
        </p:txBody>
      </p:sp>
    </p:spTree>
    <p:extLst>
      <p:ext uri="{BB962C8B-B14F-4D97-AF65-F5344CB8AC3E}">
        <p14:creationId xmlns:p14="http://schemas.microsoft.com/office/powerpoint/2010/main" val="1974711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b="1" dirty="0">
                <a:latin typeface="Cambria" panose="02040503050406030204" pitchFamily="18" charset="0"/>
              </a:rPr>
              <a:t>The school district cannot provide special</a:t>
            </a:r>
            <a:r>
              <a:rPr lang="en-US" sz="1200" b="1" baseline="0" dirty="0">
                <a:latin typeface="Cambria" panose="02040503050406030204" pitchFamily="18" charset="0"/>
              </a:rPr>
              <a:t> education or related services for the first time without your consent.</a:t>
            </a:r>
          </a:p>
          <a:p>
            <a:pPr lvl="0" algn="l"/>
            <a:endParaRPr lang="en-US" sz="1200" b="1" baseline="0" dirty="0">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a:latin typeface="Cambria" panose="02040503050406030204" pitchFamily="18" charset="0"/>
              </a:rPr>
              <a:t>You may revoke consent in writing after the child has begun to receive services. </a:t>
            </a:r>
            <a:r>
              <a:rPr lang="en-US" sz="1200" b="1" i="0" u="none" strike="noStrike" kern="1200" baseline="0" dirty="0">
                <a:solidFill>
                  <a:schemeClr val="tx1"/>
                </a:solidFill>
                <a:latin typeface="Cambria" panose="02040503050406030204" pitchFamily="18" charset="0"/>
                <a:ea typeface="+mn-ea"/>
                <a:cs typeface="+mn-cs"/>
              </a:rPr>
              <a:t>If you wish to revoke or, in other words, cancel your consent after the child has begun receiving special education and related services, you must do so in writing. Your withdrawal of consent does not negate or undo an action that has occurred after you gave your consent and before you withdrew it. In addition, the school district is not required to amend or change the child’s education records to remove any references that the child received special education and related services after your withdrawal of consent.</a:t>
            </a:r>
            <a:endParaRPr lang="en-US" sz="1050" b="1" dirty="0">
              <a:latin typeface="Cambria" panose="02040503050406030204" pitchFamily="18" charset="0"/>
            </a:endParaRPr>
          </a:p>
          <a:p>
            <a:pPr lvl="0" algn="l"/>
            <a:endParaRPr lang="en-US" sz="1200" b="1"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20</a:t>
            </a:fld>
            <a:endParaRPr lang="en-US"/>
          </a:p>
        </p:txBody>
      </p:sp>
    </p:spTree>
    <p:extLst>
      <p:ext uri="{BB962C8B-B14F-4D97-AF65-F5344CB8AC3E}">
        <p14:creationId xmlns:p14="http://schemas.microsoft.com/office/powerpoint/2010/main" val="1778088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mbria" panose="02040503050406030204" pitchFamily="18" charset="0"/>
                <a:ea typeface="+mn-ea"/>
                <a:cs typeface="+mn-cs"/>
              </a:rPr>
              <a:t>When a</a:t>
            </a:r>
            <a:r>
              <a:rPr lang="en-US" sz="1200" b="1" kern="1200" baseline="0" dirty="0">
                <a:solidFill>
                  <a:schemeClr val="tx1"/>
                </a:solidFill>
                <a:effectLst/>
                <a:latin typeface="Cambria" panose="02040503050406030204" pitchFamily="18" charset="0"/>
                <a:ea typeface="+mn-ea"/>
                <a:cs typeface="+mn-cs"/>
              </a:rPr>
              <a:t> student is determined to be eligible to receive specially designed instruction and related services, an IEP Team will be convened to develop an IEP. </a:t>
            </a:r>
            <a:r>
              <a:rPr lang="en-US" sz="1200" dirty="0">
                <a:latin typeface="Cambria" panose="02040503050406030204" pitchFamily="18" charset="0"/>
              </a:rPr>
              <a:t>The IEP has two general purposes,</a:t>
            </a:r>
            <a:r>
              <a:rPr lang="en-US" sz="1200" baseline="0" dirty="0">
                <a:latin typeface="Cambria" panose="02040503050406030204" pitchFamily="18" charset="0"/>
              </a:rPr>
              <a:t> </a:t>
            </a:r>
            <a:r>
              <a:rPr lang="en-US" sz="1200" dirty="0">
                <a:latin typeface="Cambria" panose="02040503050406030204" pitchFamily="18" charset="0"/>
              </a:rPr>
              <a:t>to set reasonable learning goals for a child, and to state the services that the school district will provide for the child. An IEP meeting must be held </a:t>
            </a:r>
            <a:r>
              <a:rPr lang="en-US" sz="1200" b="1" dirty="0">
                <a:latin typeface="Cambria" panose="02040503050406030204" pitchFamily="18" charset="0"/>
              </a:rPr>
              <a:t>within 30 calendar days</a:t>
            </a:r>
            <a:r>
              <a:rPr lang="en-US" sz="1200" dirty="0">
                <a:latin typeface="Cambria" panose="02040503050406030204" pitchFamily="18" charset="0"/>
              </a:rPr>
              <a:t> after it is determined</a:t>
            </a:r>
            <a:r>
              <a:rPr lang="en-US" sz="1200" baseline="0" dirty="0">
                <a:latin typeface="Cambria" panose="02040503050406030204" pitchFamily="18" charset="0"/>
              </a:rPr>
              <a:t> </a:t>
            </a:r>
            <a:r>
              <a:rPr lang="en-US" sz="1200" dirty="0">
                <a:latin typeface="Cambria" panose="02040503050406030204" pitchFamily="18" charset="0"/>
              </a:rPr>
              <a:t>that a child has a disability</a:t>
            </a:r>
            <a:r>
              <a:rPr lang="en-US" sz="1200" baseline="0" dirty="0">
                <a:latin typeface="Cambria" panose="02040503050406030204" pitchFamily="18" charset="0"/>
              </a:rPr>
              <a:t> and a</a:t>
            </a:r>
            <a:r>
              <a:rPr lang="en-US" sz="1200" dirty="0">
                <a:latin typeface="Cambria" panose="02040503050406030204" pitchFamily="18" charset="0"/>
              </a:rPr>
              <a:t>lso needs special education and related services. A child’s IEP must also be reviewed at least annually to determine whether the annual goals are being achieved and must be revised as appropriate.</a:t>
            </a:r>
          </a:p>
          <a:p>
            <a:r>
              <a:rPr lang="en-US" sz="1200" dirty="0">
                <a:latin typeface="Cambria" panose="02040503050406030204" pitchFamily="18"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rPr>
              <a:t>The IEP is developed by a team of individuals that includes key school staff and the child’s parents. The services provided to the child</a:t>
            </a:r>
            <a:r>
              <a:rPr lang="en-US" sz="1200" baseline="0" dirty="0">
                <a:latin typeface="Cambria" panose="02040503050406030204" pitchFamily="18" charset="0"/>
              </a:rPr>
              <a:t> should be done in a setting with general education students to the maximum amount possible. However, it may be necessary as determined by the IEP Team for the student to receive services in a classroom specifically for special education students. This is called a Least Restrictive Environment (LRE).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21</a:t>
            </a:fld>
            <a:endParaRPr lang="en-US"/>
          </a:p>
        </p:txBody>
      </p:sp>
    </p:spTree>
    <p:extLst>
      <p:ext uri="{BB962C8B-B14F-4D97-AF65-F5344CB8AC3E}">
        <p14:creationId xmlns:p14="http://schemas.microsoft.com/office/powerpoint/2010/main" val="253857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Cambria" panose="02040503050406030204" pitchFamily="18" charset="0"/>
                <a:ea typeface="+mn-ea"/>
                <a:cs typeface="+mn-cs"/>
              </a:rPr>
              <a:t>The involvement of an</a:t>
            </a:r>
            <a:r>
              <a:rPr lang="en-US" sz="1600" b="1" kern="1200" baseline="0" dirty="0">
                <a:solidFill>
                  <a:schemeClr val="tx1"/>
                </a:solidFill>
                <a:effectLst/>
                <a:latin typeface="Cambria" panose="02040503050406030204" pitchFamily="18" charset="0"/>
                <a:ea typeface="+mn-ea"/>
                <a:cs typeface="+mn-cs"/>
              </a:rPr>
              <a:t> </a:t>
            </a:r>
            <a:r>
              <a:rPr lang="en-US" sz="1600" b="1" kern="1200" dirty="0">
                <a:solidFill>
                  <a:schemeClr val="tx1"/>
                </a:solidFill>
                <a:effectLst/>
                <a:latin typeface="Cambria" panose="02040503050406030204" pitchFamily="18" charset="0"/>
                <a:ea typeface="+mn-ea"/>
                <a:cs typeface="+mn-cs"/>
              </a:rPr>
              <a:t>educational</a:t>
            </a:r>
            <a:r>
              <a:rPr lang="en-US" sz="1600" b="1" kern="1200" baseline="0" dirty="0">
                <a:solidFill>
                  <a:schemeClr val="tx1"/>
                </a:solidFill>
                <a:effectLst/>
                <a:latin typeface="Cambria" panose="02040503050406030204" pitchFamily="18" charset="0"/>
                <a:ea typeface="+mn-ea"/>
                <a:cs typeface="+mn-cs"/>
              </a:rPr>
              <a:t> surrogate</a:t>
            </a:r>
            <a:r>
              <a:rPr lang="en-US" sz="1600" b="1" kern="1200" dirty="0">
                <a:solidFill>
                  <a:schemeClr val="tx1"/>
                </a:solidFill>
                <a:effectLst/>
                <a:latin typeface="Cambria" panose="02040503050406030204" pitchFamily="18" charset="0"/>
                <a:ea typeface="+mn-ea"/>
                <a:cs typeface="+mn-cs"/>
              </a:rPr>
              <a:t> in all special education decisions about the student will help result in services that are individualized to meet the unique needs of students and in the development of a closer, more collaborative relationship with schools.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1" kern="1200" dirty="0">
              <a:solidFill>
                <a:schemeClr val="tx1"/>
              </a:solidFill>
              <a:effectLst/>
              <a:latin typeface="Cambria" panose="02040503050406030204"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Cambria" panose="02040503050406030204" pitchFamily="18" charset="0"/>
                <a:ea typeface="+mn-ea"/>
                <a:cs typeface="+mn-cs"/>
              </a:rPr>
              <a:t>If an educational surrogate cannot be present in a meeting about educational decisions for their student, the school can use other methods to ensure their participation. These methods could include individual or conference telephone calls or video conferencing. </a:t>
            </a:r>
          </a:p>
          <a:p>
            <a:endParaRPr lang="en-US" sz="1600" b="1" kern="1200" dirty="0">
              <a:solidFill>
                <a:schemeClr val="tx1"/>
              </a:solidFill>
              <a:effectLst/>
              <a:latin typeface="Cambria" panose="02040503050406030204" pitchFamily="18" charset="0"/>
              <a:ea typeface="+mn-ea"/>
              <a:cs typeface="+mn-cs"/>
            </a:endParaRPr>
          </a:p>
          <a:p>
            <a:r>
              <a:rPr lang="en-US" sz="1600" b="1" kern="1200" dirty="0">
                <a:solidFill>
                  <a:schemeClr val="tx1"/>
                </a:solidFill>
                <a:effectLst/>
                <a:latin typeface="Cambria" panose="02040503050406030204" pitchFamily="18" charset="0"/>
                <a:ea typeface="+mn-ea"/>
                <a:cs typeface="+mn-cs"/>
              </a:rPr>
              <a:t>The child </a:t>
            </a:r>
            <a:r>
              <a:rPr lang="en-US" sz="1600" b="1" i="1" kern="1200" dirty="0">
                <a:solidFill>
                  <a:schemeClr val="tx1"/>
                </a:solidFill>
                <a:effectLst/>
                <a:latin typeface="Cambria" panose="02040503050406030204" pitchFamily="18" charset="0"/>
                <a:ea typeface="+mn-ea"/>
                <a:cs typeface="+mn-cs"/>
              </a:rPr>
              <a:t>must</a:t>
            </a:r>
            <a:r>
              <a:rPr lang="en-US" sz="1600" b="1" kern="1200" dirty="0">
                <a:solidFill>
                  <a:schemeClr val="tx1"/>
                </a:solidFill>
                <a:effectLst/>
                <a:latin typeface="Cambria" panose="02040503050406030204" pitchFamily="18" charset="0"/>
                <a:ea typeface="+mn-ea"/>
                <a:cs typeface="+mn-cs"/>
              </a:rPr>
              <a:t> be invited by age 16 to participate in the IEP meeting if postsecondary transition planning is one of the purposes of the meeting. As children get older, it is a good idea to encourage them to take a more active role in making</a:t>
            </a:r>
            <a:r>
              <a:rPr lang="en-US" sz="1600" b="1" kern="1200" baseline="0" dirty="0">
                <a:solidFill>
                  <a:schemeClr val="tx1"/>
                </a:solidFill>
                <a:effectLst/>
                <a:latin typeface="Cambria" panose="02040503050406030204" pitchFamily="18" charset="0"/>
                <a:ea typeface="+mn-ea"/>
                <a:cs typeface="+mn-cs"/>
              </a:rPr>
              <a:t> decisions about their educational program</a:t>
            </a:r>
            <a:r>
              <a:rPr lang="en-US" sz="1600" b="1" kern="1200" dirty="0">
                <a:solidFill>
                  <a:schemeClr val="tx1"/>
                </a:solidFill>
                <a:effectLst/>
                <a:latin typeface="Cambria" panose="02040503050406030204" pitchFamily="18" charset="0"/>
                <a:ea typeface="+mn-ea"/>
                <a:cs typeface="+mn-cs"/>
              </a:rPr>
              <a:t>. </a:t>
            </a:r>
          </a:p>
          <a:p>
            <a:endParaRPr lang="en-US" sz="1600" b="1"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1"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22</a:t>
            </a:fld>
            <a:endParaRPr lang="en-US"/>
          </a:p>
        </p:txBody>
      </p:sp>
    </p:spTree>
    <p:extLst>
      <p:ext uri="{BB962C8B-B14F-4D97-AF65-F5344CB8AC3E}">
        <p14:creationId xmlns:p14="http://schemas.microsoft.com/office/powerpoint/2010/main" val="56839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mbria" panose="02040503050406030204" pitchFamily="18" charset="0"/>
                <a:ea typeface="+mn-ea"/>
                <a:cs typeface="+mn-cs"/>
              </a:rPr>
              <a:t>Once the IEP Team has decided </a:t>
            </a:r>
            <a:r>
              <a:rPr lang="en-US" sz="1200" b="1" i="1" kern="1200" dirty="0">
                <a:solidFill>
                  <a:schemeClr val="tx1"/>
                </a:solidFill>
                <a:effectLst/>
                <a:latin typeface="Cambria" panose="02040503050406030204" pitchFamily="18" charset="0"/>
                <a:ea typeface="+mn-ea"/>
                <a:cs typeface="+mn-cs"/>
              </a:rPr>
              <a:t>what</a:t>
            </a:r>
            <a:r>
              <a:rPr lang="en-US" sz="1200" b="1" kern="1200" dirty="0">
                <a:solidFill>
                  <a:schemeClr val="tx1"/>
                </a:solidFill>
                <a:effectLst/>
                <a:latin typeface="Cambria" panose="02040503050406030204" pitchFamily="18" charset="0"/>
                <a:ea typeface="+mn-ea"/>
                <a:cs typeface="+mn-cs"/>
              </a:rPr>
              <a:t> services a child needs, a decision must be made about </a:t>
            </a:r>
            <a:r>
              <a:rPr lang="en-US" sz="1200" b="1" i="1" kern="1200" dirty="0">
                <a:solidFill>
                  <a:schemeClr val="tx1"/>
                </a:solidFill>
                <a:effectLst/>
                <a:latin typeface="Cambria" panose="02040503050406030204" pitchFamily="18" charset="0"/>
                <a:ea typeface="+mn-ea"/>
                <a:cs typeface="+mn-cs"/>
              </a:rPr>
              <a:t>where</a:t>
            </a:r>
            <a:r>
              <a:rPr lang="en-US" sz="1200" b="1" kern="1200" dirty="0">
                <a:solidFill>
                  <a:schemeClr val="tx1"/>
                </a:solidFill>
                <a:effectLst/>
                <a:latin typeface="Cambria" panose="02040503050406030204" pitchFamily="18" charset="0"/>
                <a:ea typeface="+mn-ea"/>
                <a:cs typeface="+mn-cs"/>
              </a:rPr>
              <a:t> services will be provided. Where the child’s IEP is carried out is called </a:t>
            </a:r>
            <a:r>
              <a:rPr lang="en-US" sz="1200" b="1" i="1" kern="1200" dirty="0">
                <a:solidFill>
                  <a:schemeClr val="tx1"/>
                </a:solidFill>
                <a:effectLst/>
                <a:latin typeface="Cambria" panose="02040503050406030204" pitchFamily="18" charset="0"/>
                <a:ea typeface="+mn-ea"/>
                <a:cs typeface="+mn-cs"/>
              </a:rPr>
              <a:t>placement</a:t>
            </a:r>
            <a:r>
              <a:rPr lang="en-US" sz="1200" b="1" kern="1200" dirty="0">
                <a:solidFill>
                  <a:schemeClr val="tx1"/>
                </a:solidFill>
                <a:effectLst/>
                <a:latin typeface="Cambria" panose="02040503050406030204" pitchFamily="18" charset="0"/>
                <a:ea typeface="+mn-ea"/>
                <a:cs typeface="+mn-cs"/>
              </a:rPr>
              <a:t>. Parents have the right to be part of the group that decides the child’s placement.</a:t>
            </a:r>
          </a:p>
          <a:p>
            <a:endParaRPr lang="en-US" sz="1200" b="1" kern="1200" dirty="0">
              <a:solidFill>
                <a:schemeClr val="tx1"/>
              </a:solidFill>
              <a:effectLst/>
              <a:latin typeface="Cambria" panose="02040503050406030204" pitchFamily="18" charset="0"/>
              <a:ea typeface="+mn-ea"/>
              <a:cs typeface="+mn-cs"/>
            </a:endParaRPr>
          </a:p>
          <a:p>
            <a:r>
              <a:rPr lang="en-US" sz="1200" b="1" kern="1200" dirty="0">
                <a:solidFill>
                  <a:schemeClr val="tx1"/>
                </a:solidFill>
                <a:effectLst/>
                <a:latin typeface="Cambria" panose="02040503050406030204" pitchFamily="18" charset="0"/>
                <a:ea typeface="+mn-ea"/>
                <a:cs typeface="+mn-cs"/>
              </a:rPr>
              <a:t>In deciding the child’s placement, the group must make sure that the child has the maximum opportunity appropriate to learn with children who do not have disabilities—in academic, nonacademic, and extracurricular activities. This part of IDEA is called </a:t>
            </a:r>
            <a:r>
              <a:rPr lang="en-US" sz="1200" b="1" i="1" kern="1200" dirty="0">
                <a:solidFill>
                  <a:schemeClr val="tx1"/>
                </a:solidFill>
                <a:effectLst/>
                <a:latin typeface="Cambria" panose="02040503050406030204" pitchFamily="18" charset="0"/>
                <a:ea typeface="+mn-ea"/>
                <a:cs typeface="+mn-cs"/>
              </a:rPr>
              <a:t>Least Restrictive Environment</a:t>
            </a:r>
            <a:r>
              <a:rPr lang="en-US" sz="1200" b="1" kern="1200" dirty="0">
                <a:solidFill>
                  <a:schemeClr val="tx1"/>
                </a:solidFill>
                <a:effectLst/>
                <a:latin typeface="Cambria" panose="02040503050406030204" pitchFamily="18" charset="0"/>
                <a:ea typeface="+mn-ea"/>
                <a:cs typeface="+mn-cs"/>
              </a:rPr>
              <a:t> or LRE.</a:t>
            </a:r>
          </a:p>
          <a:p>
            <a:pPr defTabSz="928573">
              <a:defRPr/>
            </a:pPr>
            <a:endParaRPr lang="en-US" sz="1200" dirty="0">
              <a:latin typeface="Cambria" panose="02040503050406030204" pitchFamily="18" charset="0"/>
            </a:endParaRPr>
          </a:p>
          <a:p>
            <a:pPr defTabSz="928573">
              <a:defRPr/>
            </a:pPr>
            <a:r>
              <a:rPr lang="en-US" sz="1200" dirty="0">
                <a:latin typeface="Cambria" panose="02040503050406030204" pitchFamily="18" charset="0"/>
              </a:rPr>
              <a:t>In the Individuals with Disabilities Education Act (IDEA), a least restrictive environment (LRE) means that a student who has a disability should have the opportunity to be educated with non-disabled peers, to the greatest extent appropriate. The LRE</a:t>
            </a:r>
            <a:r>
              <a:rPr lang="en-US" sz="1200" baseline="0" dirty="0">
                <a:latin typeface="Cambria" panose="02040503050406030204" pitchFamily="18" charset="0"/>
              </a:rPr>
              <a:t> </a:t>
            </a:r>
            <a:r>
              <a:rPr lang="en-US" sz="1200" dirty="0">
                <a:latin typeface="Cambria" panose="02040503050406030204" pitchFamily="18" charset="0"/>
              </a:rPr>
              <a:t>is not a place, it is a principle that guides the child’s educational programming. The goal of the IEP Team is to provide the services required by the student in an environment with his or her peers. The determination of where the child spends their time and how they receives services influences the relationships they develop both at school and in the community. </a:t>
            </a:r>
          </a:p>
          <a:p>
            <a:pPr defTabSz="928573">
              <a:defRPr/>
            </a:pPr>
            <a:endParaRPr lang="en-US" sz="12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23</a:t>
            </a:fld>
            <a:endParaRPr lang="en-US"/>
          </a:p>
        </p:txBody>
      </p:sp>
    </p:spTree>
    <p:extLst>
      <p:ext uri="{BB962C8B-B14F-4D97-AF65-F5344CB8AC3E}">
        <p14:creationId xmlns:p14="http://schemas.microsoft.com/office/powerpoint/2010/main" val="396510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IDEA guarantees you</a:t>
            </a:r>
            <a:r>
              <a:rPr lang="en-US" sz="1200" baseline="0" dirty="0">
                <a:latin typeface="Cambria" panose="02040503050406030204" pitchFamily="18" charset="0"/>
              </a:rPr>
              <a:t> </a:t>
            </a:r>
            <a:r>
              <a:rPr lang="en-US" sz="1200" dirty="0">
                <a:latin typeface="Cambria" panose="02040503050406030204" pitchFamily="18" charset="0"/>
              </a:rPr>
              <a:t>the right to inspect and review educational records of the child. The Family Education Rights and Privacy Act (FERPA) gives parents certain rights with respect to their children's education records. These rights transfer to the student when he or she reaches the age of 18 or attends a school beyond the high school level. The Family Educational Rights and Privacy Act (FERPA) defines “student records" as those records that contain information directly related to a student and which are maintained by an educational agency or Institution or by a party acting for the agency or institution. </a:t>
            </a:r>
          </a:p>
          <a:p>
            <a:endParaRPr lang="en-US" sz="1200" dirty="0">
              <a:latin typeface="Cambria" panose="02040503050406030204" pitchFamily="18" charset="0"/>
            </a:endParaRPr>
          </a:p>
          <a:p>
            <a:r>
              <a:rPr lang="en-US" sz="1200" dirty="0">
                <a:latin typeface="Cambria" panose="02040503050406030204" pitchFamily="18" charset="0"/>
              </a:rPr>
              <a:t>Parents or students (age 18 years or older) have the right to request that a school correct records which they believe to be inaccurate or misleading. If the school decides not to amend the record, the educational surrogate or student then has the right to a formal hearing. After the hearing, if the school still decides not to amend the record, the educational surrogate or student has the right to place a statement with the record setting forth his or her view about the contested information.</a:t>
            </a:r>
          </a:p>
          <a:p>
            <a:r>
              <a:rPr lang="en-US" sz="1200" dirty="0">
                <a:latin typeface="Cambria" panose="02040503050406030204" pitchFamily="18" charset="0"/>
              </a:rPr>
              <a:t>Schools must have written permission from the educational surrogate or student in order to release any information from a student's education record. However, FERPA allows schools to disclose those records, without consent, to the following parties or under the following conditions (34 CFR § 99.31):</a:t>
            </a:r>
          </a:p>
          <a:p>
            <a:pPr lvl="1" indent="0" algn="l"/>
            <a:r>
              <a:rPr lang="en-US" sz="1200" b="1" dirty="0">
                <a:latin typeface="Cambria" panose="02040503050406030204" pitchFamily="18" charset="0"/>
              </a:rPr>
              <a:t>School officials with legitimate educational interest;</a:t>
            </a:r>
            <a:br>
              <a:rPr lang="en-US" sz="1200" b="1" dirty="0">
                <a:latin typeface="Cambria" panose="02040503050406030204" pitchFamily="18" charset="0"/>
              </a:rPr>
            </a:br>
            <a:r>
              <a:rPr lang="en-US" sz="1200" b="1" dirty="0">
                <a:latin typeface="Cambria" panose="02040503050406030204" pitchFamily="18" charset="0"/>
              </a:rPr>
              <a:t>Other schools to which a student is transferring;</a:t>
            </a:r>
            <a:br>
              <a:rPr lang="en-US" sz="1200" b="1" dirty="0">
                <a:latin typeface="Cambria" panose="02040503050406030204" pitchFamily="18" charset="0"/>
              </a:rPr>
            </a:br>
            <a:r>
              <a:rPr lang="en-US" sz="1200" b="1" dirty="0">
                <a:latin typeface="Cambria" panose="02040503050406030204" pitchFamily="18" charset="0"/>
              </a:rPr>
              <a:t>Specified officials for audit or evaluation purposes;</a:t>
            </a:r>
            <a:br>
              <a:rPr lang="en-US" sz="1200" b="1" dirty="0">
                <a:latin typeface="Cambria" panose="02040503050406030204" pitchFamily="18" charset="0"/>
              </a:rPr>
            </a:br>
            <a:r>
              <a:rPr lang="en-US" sz="1200" b="1" dirty="0">
                <a:latin typeface="Cambria" panose="02040503050406030204" pitchFamily="18" charset="0"/>
              </a:rPr>
              <a:t>Appropriate parties in connection with financial aid to a student;</a:t>
            </a:r>
            <a:br>
              <a:rPr lang="en-US" sz="1200" b="1" dirty="0">
                <a:latin typeface="Cambria" panose="02040503050406030204" pitchFamily="18" charset="0"/>
              </a:rPr>
            </a:br>
            <a:r>
              <a:rPr lang="en-US" sz="1200" b="1" dirty="0">
                <a:latin typeface="Cambria" panose="02040503050406030204" pitchFamily="18" charset="0"/>
              </a:rPr>
              <a:t>Organizations conducting certain studies for or on behalf of the school;</a:t>
            </a:r>
            <a:r>
              <a:rPr lang="en-US" sz="1200" b="1" baseline="0" dirty="0">
                <a:latin typeface="Cambria" panose="02040503050406030204" pitchFamily="18" charset="0"/>
              </a:rPr>
              <a:t> </a:t>
            </a:r>
            <a:r>
              <a:rPr lang="en-US" sz="1200" b="1" dirty="0">
                <a:latin typeface="Cambria" panose="02040503050406030204" pitchFamily="18" charset="0"/>
              </a:rPr>
              <a:t>Accrediting organizations; To comply with a judicial order or lawfully issued subpoena; Appropriate officials in cases of health and safety emergencies; and</a:t>
            </a:r>
            <a:r>
              <a:rPr lang="en-US" sz="1200" b="1" baseline="0" dirty="0">
                <a:latin typeface="Cambria" panose="02040503050406030204" pitchFamily="18" charset="0"/>
              </a:rPr>
              <a:t> </a:t>
            </a:r>
            <a:r>
              <a:rPr lang="en-US" sz="1200" b="1" dirty="0">
                <a:latin typeface="Cambria" panose="02040503050406030204" pitchFamily="18" charset="0"/>
              </a:rPr>
              <a:t>State and local authorities, within a juvenile justice system, pursuant to specific State law.</a:t>
            </a:r>
          </a:p>
          <a:p>
            <a:pPr indent="0" algn="l"/>
            <a:endParaRPr lang="en-US" sz="12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24</a:t>
            </a:fld>
            <a:endParaRPr lang="en-US"/>
          </a:p>
        </p:txBody>
      </p:sp>
    </p:spTree>
    <p:extLst>
      <p:ext uri="{BB962C8B-B14F-4D97-AF65-F5344CB8AC3E}">
        <p14:creationId xmlns:p14="http://schemas.microsoft.com/office/powerpoint/2010/main" val="3683958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As the educational surrogate of a child with a disability, you have the right to request an Independent Educational Evaluation (IEE) if you don’t agree with the school’s evaluation of the child. </a:t>
            </a:r>
          </a:p>
          <a:p>
            <a:endParaRPr lang="en-US" sz="1200" dirty="0">
              <a:latin typeface="Cambria" panose="02040503050406030204" pitchFamily="18" charset="0"/>
            </a:endParaRPr>
          </a:p>
          <a:p>
            <a:r>
              <a:rPr lang="en-US" sz="1200" dirty="0">
                <a:latin typeface="Cambria" panose="02040503050406030204" pitchFamily="18" charset="0"/>
              </a:rPr>
              <a:t>An IEE is conducted at public expense. This means that the school </a:t>
            </a:r>
            <a:r>
              <a:rPr lang="en-US" sz="1200">
                <a:latin typeface="Cambria" panose="02040503050406030204" pitchFamily="18" charset="0"/>
              </a:rPr>
              <a:t>system will </a:t>
            </a:r>
            <a:r>
              <a:rPr lang="en-US" sz="1200" dirty="0">
                <a:latin typeface="Cambria" panose="02040503050406030204" pitchFamily="18" charset="0"/>
              </a:rPr>
              <a:t>pay for an independent evaluation of the child. You have a right to one IEE at public expense each time the school conducts an evaluation and you disagree with the results of the evaluation. The school district must consider the results of the IEE if it meets agency criteria.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mbria" panose="020405030504060302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rPr>
              <a:t>The evaluation is conducted by a qualified examiner not employed by the public agency. Upon request for an IEE, the school district must provide a list of evaluators, locations and criteria for an IEE.</a:t>
            </a:r>
          </a:p>
          <a:p>
            <a:endParaRPr lang="en-US" sz="1200" dirty="0">
              <a:latin typeface="Cambria" panose="02040503050406030204" pitchFamily="18" charset="0"/>
            </a:endParaRPr>
          </a:p>
          <a:p>
            <a:endParaRPr lang="en-US" sz="12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25</a:t>
            </a:fld>
            <a:endParaRPr lang="en-US"/>
          </a:p>
        </p:txBody>
      </p:sp>
    </p:spTree>
    <p:extLst>
      <p:ext uri="{BB962C8B-B14F-4D97-AF65-F5344CB8AC3E}">
        <p14:creationId xmlns:p14="http://schemas.microsoft.com/office/powerpoint/2010/main" val="339782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Parents have the right to disagree with decisions that the school system makes about their child with a disability. This includes the school’s decisions about:</a:t>
            </a:r>
          </a:p>
          <a:p>
            <a:endParaRPr lang="en-US" sz="1200" dirty="0">
              <a:latin typeface="Cambria" panose="02040503050406030204" pitchFamily="18" charset="0"/>
            </a:endParaRPr>
          </a:p>
          <a:p>
            <a:pPr marL="290179" indent="-290179">
              <a:buFont typeface="Arial" panose="020B0604020202020204" pitchFamily="34" charset="0"/>
              <a:buChar char="•"/>
            </a:pPr>
            <a:r>
              <a:rPr lang="en-US" sz="1200" dirty="0">
                <a:latin typeface="Cambria" panose="02040503050406030204" pitchFamily="18" charset="0"/>
              </a:rPr>
              <a:t>the identification of the child as a “child with a disability”;</a:t>
            </a:r>
          </a:p>
          <a:p>
            <a:pPr marL="290179" indent="-290179">
              <a:buFont typeface="Arial" panose="020B0604020202020204" pitchFamily="34" charset="0"/>
              <a:buChar char="•"/>
            </a:pPr>
            <a:r>
              <a:rPr lang="en-US" sz="1200" dirty="0">
                <a:latin typeface="Cambria" panose="02040503050406030204" pitchFamily="18" charset="0"/>
              </a:rPr>
              <a:t>the child’s evaluation;</a:t>
            </a:r>
          </a:p>
          <a:p>
            <a:pPr marL="290179" indent="-290179">
              <a:buFont typeface="Arial" panose="020B0604020202020204" pitchFamily="34" charset="0"/>
              <a:buChar char="•"/>
            </a:pPr>
            <a:r>
              <a:rPr lang="en-US" sz="1200" dirty="0">
                <a:latin typeface="Cambria" panose="02040503050406030204" pitchFamily="18" charset="0"/>
              </a:rPr>
              <a:t>the child’s educational placement; and</a:t>
            </a:r>
          </a:p>
          <a:p>
            <a:pPr marL="290179" indent="-290179">
              <a:buFont typeface="Arial" panose="020B0604020202020204" pitchFamily="34" charset="0"/>
              <a:buChar char="•"/>
            </a:pPr>
            <a:r>
              <a:rPr lang="en-US" sz="1200" dirty="0">
                <a:latin typeface="Cambria" panose="02040503050406030204" pitchFamily="18" charset="0"/>
              </a:rPr>
              <a:t>the special education and related services that the school provides to the child.</a:t>
            </a:r>
          </a:p>
          <a:p>
            <a:pPr marL="290179" indent="-29017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26</a:t>
            </a:fld>
            <a:endParaRPr lang="en-US"/>
          </a:p>
        </p:txBody>
      </p:sp>
    </p:spTree>
    <p:extLst>
      <p:ext uri="{BB962C8B-B14F-4D97-AF65-F5344CB8AC3E}">
        <p14:creationId xmlns:p14="http://schemas.microsoft.com/office/powerpoint/2010/main" val="391420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rPr>
              <a:t>There are times when parents and schools simply do not agree on some issue affecting a child’s education. They may try informal approaches to resolving the conflict, such as reviewing and revising the child’s IEP,</a:t>
            </a:r>
            <a:r>
              <a:rPr lang="en-US" sz="1200" baseline="0" dirty="0">
                <a:latin typeface="Cambria" panose="02040503050406030204" pitchFamily="18" charset="0"/>
              </a:rPr>
              <a:t> </a:t>
            </a:r>
            <a:r>
              <a:rPr lang="en-US" sz="1200" dirty="0">
                <a:latin typeface="Cambria" panose="02040503050406030204" pitchFamily="18" charset="0"/>
              </a:rPr>
              <a:t>holding a facilitated IEP meeting, or seeking mediation where you and the school sit down with a third person who is impartial (called a mediator), talk openly about the areas of disagreement, and try to reach an accord.</a:t>
            </a:r>
          </a:p>
          <a:p>
            <a:r>
              <a:rPr lang="en-US" sz="1200" dirty="0">
                <a:latin typeface="Cambria" panose="02040503050406030204" pitchFamily="18" charset="0"/>
              </a:rPr>
              <a:t> </a:t>
            </a:r>
          </a:p>
          <a:p>
            <a:r>
              <a:rPr lang="en-US" sz="1200" dirty="0">
                <a:latin typeface="Cambria" panose="02040503050406030204" pitchFamily="18" charset="0"/>
              </a:rPr>
              <a:t>The law and its regulations include more formal ways through which parents and schools can resolve disputes. These include the following mechanisms:</a:t>
            </a:r>
          </a:p>
          <a:p>
            <a:endParaRPr lang="en-US" sz="1200" dirty="0">
              <a:latin typeface="Cambria" panose="02040503050406030204" pitchFamily="18" charset="0"/>
            </a:endParaRPr>
          </a:p>
          <a:p>
            <a:r>
              <a:rPr lang="en-US" sz="1200" dirty="0">
                <a:latin typeface="Cambria" panose="02040503050406030204" pitchFamily="18" charset="0"/>
              </a:rPr>
              <a:t>Due process complaint, where you communicate in writing with the school district and describe the provision of IDEA that you feel the school has violated. Filing a due process complaint is the first step in the process by which you ask for a due process hearing.</a:t>
            </a:r>
          </a:p>
          <a:p>
            <a:endParaRPr lang="en-US" sz="1200" dirty="0">
              <a:latin typeface="Cambria" panose="02040503050406030204" pitchFamily="18" charset="0"/>
            </a:endParaRPr>
          </a:p>
          <a:p>
            <a:r>
              <a:rPr lang="en-US" sz="1200" dirty="0">
                <a:latin typeface="Cambria" panose="02040503050406030204" pitchFamily="18" charset="0"/>
              </a:rPr>
              <a:t>Resolution process, which begins when the school district receives the due process complaint and which includes a resolution meeting between parents and relevant members of the IEP Team who have specific knowledge of the facts identified in the parents’ due process complaint or,</a:t>
            </a:r>
            <a:r>
              <a:rPr lang="en-US" sz="1200" baseline="0" dirty="0">
                <a:latin typeface="Cambria" panose="02040503050406030204" pitchFamily="18" charset="0"/>
              </a:rPr>
              <a:t> </a:t>
            </a:r>
            <a:endParaRPr lang="en-US" sz="1200" dirty="0">
              <a:latin typeface="Cambria" panose="02040503050406030204" pitchFamily="18" charset="0"/>
            </a:endParaRPr>
          </a:p>
          <a:p>
            <a:endParaRPr lang="en-US" sz="1200" dirty="0">
              <a:latin typeface="Cambria" panose="02040503050406030204" pitchFamily="18" charset="0"/>
            </a:endParaRPr>
          </a:p>
          <a:p>
            <a:r>
              <a:rPr lang="en-US" sz="1200" dirty="0">
                <a:latin typeface="Cambria" panose="02040503050406030204" pitchFamily="18" charset="0"/>
              </a:rPr>
              <a:t>Filing</a:t>
            </a:r>
            <a:r>
              <a:rPr lang="en-US" sz="1200" baseline="0" dirty="0">
                <a:latin typeface="Cambria" panose="02040503050406030204" pitchFamily="18" charset="0"/>
              </a:rPr>
              <a:t> a </a:t>
            </a:r>
            <a:r>
              <a:rPr lang="en-US" sz="1200" dirty="0">
                <a:latin typeface="Cambria" panose="02040503050406030204" pitchFamily="18" charset="0"/>
              </a:rPr>
              <a:t>child complaint, in which you communicate in writing with the State Education Agency (SEA) and describe the provision of the IDEA that you feel the school has violated. In the majority of cases, the SEA must resolve the complaint within 60 days.</a:t>
            </a:r>
          </a:p>
          <a:p>
            <a:endParaRPr lang="en-US" sz="1200" dirty="0"/>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27</a:t>
            </a:fld>
            <a:endParaRPr lang="en-US"/>
          </a:p>
        </p:txBody>
      </p:sp>
    </p:spTree>
    <p:extLst>
      <p:ext uri="{BB962C8B-B14F-4D97-AF65-F5344CB8AC3E}">
        <p14:creationId xmlns:p14="http://schemas.microsoft.com/office/powerpoint/2010/main" val="249942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The</a:t>
            </a:r>
            <a:r>
              <a:rPr lang="en-US" baseline="0" dirty="0">
                <a:latin typeface="Cambria" panose="02040503050406030204" pitchFamily="18" charset="0"/>
              </a:rPr>
              <a:t> records of the student whether confidential or otherwise, compiled, prepared or maintained by any political subdivision or state agency as would the child’s parents or guardian, provided that such records are necessary to represent the child effectively regarding the child’s education.</a:t>
            </a:r>
          </a:p>
          <a:p>
            <a:endParaRPr lang="en-US" baseline="0" dirty="0">
              <a:latin typeface="Cambria" panose="02040503050406030204" pitchFamily="18" charset="0"/>
            </a:endParaRPr>
          </a:p>
          <a:p>
            <a:r>
              <a:rPr lang="en-US" baseline="0" dirty="0">
                <a:latin typeface="Cambria" panose="02040503050406030204" pitchFamily="18" charset="0"/>
              </a:rPr>
              <a:t>Shall be immune from liability for any civil damage arising from any act or omission in representing the child in any decision related to the child’s education. This immunity shall not apply to intentional conduct, wanton and willful conduct or gross negligence.</a:t>
            </a:r>
          </a:p>
          <a:p>
            <a:endParaRPr lang="en-US" baseline="0" dirty="0">
              <a:latin typeface="Cambria" panose="02040503050406030204" pitchFamily="18" charset="0"/>
            </a:endParaRPr>
          </a:p>
          <a:p>
            <a:r>
              <a:rPr lang="en-US" baseline="0" dirty="0">
                <a:latin typeface="Cambria" panose="02040503050406030204" pitchFamily="18" charset="0"/>
              </a:rPr>
              <a:t>The educational surrogate shall be reimbursed by the State Board of Education for all reasonable and necessary expenses incurred as a result of his or her representation of a student with a disability.  Determination of “reasonable and necessary” expenses shall be made at the discretion of DESE and pursuant to State Office of Administration guidelines.  Expenses do not include attorney fees or child care/babysitting expenses.</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28</a:t>
            </a:fld>
            <a:endParaRPr lang="en-US"/>
          </a:p>
        </p:txBody>
      </p:sp>
    </p:spTree>
    <p:extLst>
      <p:ext uri="{BB962C8B-B14F-4D97-AF65-F5344CB8AC3E}">
        <p14:creationId xmlns:p14="http://schemas.microsoft.com/office/powerpoint/2010/main" val="372306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50CF67F-FD3C-401F-A2BF-D6B7FF170910}" type="slidenum">
              <a:rPr lang="en-US" smtClean="0"/>
              <a:pPr>
                <a:defRPr/>
              </a:pPr>
              <a:t>29</a:t>
            </a:fld>
            <a:endParaRPr lang="en-US"/>
          </a:p>
        </p:txBody>
      </p:sp>
    </p:spTree>
    <p:extLst>
      <p:ext uri="{BB962C8B-B14F-4D97-AF65-F5344CB8AC3E}">
        <p14:creationId xmlns:p14="http://schemas.microsoft.com/office/powerpoint/2010/main" val="202360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There are a number of key principles addressed within the Individuals with Disabilities Education Act (IDEA) concerning the education of children with disabilities. We will discuss each of these principles in more detail during this training.</a:t>
            </a: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3</a:t>
            </a:fld>
            <a:endParaRPr lang="en-US"/>
          </a:p>
        </p:txBody>
      </p:sp>
    </p:spTree>
    <p:extLst>
      <p:ext uri="{BB962C8B-B14F-4D97-AF65-F5344CB8AC3E}">
        <p14:creationId xmlns:p14="http://schemas.microsoft.com/office/powerpoint/2010/main" val="566960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These resources will provide more information regarding the legal rights of educational</a:t>
            </a:r>
            <a:r>
              <a:rPr lang="en-US" baseline="0" dirty="0">
                <a:latin typeface="Cambria" panose="02040503050406030204" pitchFamily="18" charset="0"/>
              </a:rPr>
              <a:t> surrogates acting in the place of a parent.</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30</a:t>
            </a:fld>
            <a:endParaRPr lang="en-US"/>
          </a:p>
        </p:txBody>
      </p:sp>
    </p:spTree>
    <p:extLst>
      <p:ext uri="{BB962C8B-B14F-4D97-AF65-F5344CB8AC3E}">
        <p14:creationId xmlns:p14="http://schemas.microsoft.com/office/powerpoint/2010/main" val="209349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614363" y="738188"/>
            <a:ext cx="1770062" cy="1328737"/>
          </a:xfrm>
          <a:noFill/>
          <a:ln>
            <a:solidFill>
              <a:srgbClr val="000000"/>
            </a:solidFill>
            <a:miter lim="800000"/>
            <a:headEnd/>
            <a:tailEnd/>
          </a:ln>
        </p:spPr>
      </p:sp>
      <p:sp>
        <p:nvSpPr>
          <p:cNvPr id="86019" name="Notes Placeholder 2"/>
          <p:cNvSpPr>
            <a:spLocks noGrp="1"/>
          </p:cNvSpPr>
          <p:nvPr>
            <p:ph type="body" idx="1"/>
          </p:nvPr>
        </p:nvSpPr>
        <p:spPr bwMode="auto">
          <a:xfrm>
            <a:off x="686098" y="2287211"/>
            <a:ext cx="5485805" cy="6311346"/>
          </a:xfrm>
          <a:noFill/>
        </p:spPr>
        <p:txBody>
          <a:bodyPr wrap="square" numCol="1" anchor="t" anchorCtr="0" compatLnSpc="1">
            <a:prstTxWarp prst="textNoShape">
              <a:avLst/>
            </a:prstTxWarp>
          </a:bodyPr>
          <a:lstStyle/>
          <a:p>
            <a:pPr eaLnBrk="1" hangingPunct="1">
              <a:lnSpc>
                <a:spcPct val="200000"/>
              </a:lnSpc>
              <a:spcBef>
                <a:spcPct val="0"/>
              </a:spcBef>
            </a:pPr>
            <a:r>
              <a:rPr lang="en-US" dirty="0">
                <a:latin typeface="Cambria" panose="02040503050406030204" pitchFamily="18" charset="0"/>
              </a:rPr>
              <a:t>If you have questions, please call the number above or use the email address provided.</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95686-4289-45D3-96C9-D097E3BDCBE1}" type="slidenum">
              <a:rPr lang="en-US" smtClean="0"/>
              <a:pPr fontAlgn="base">
                <a:spcBef>
                  <a:spcPct val="0"/>
                </a:spcBef>
                <a:spcAft>
                  <a:spcPct val="0"/>
                </a:spcAft>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mbria" panose="02040503050406030204" pitchFamily="18" charset="0"/>
              </a:rPr>
              <a:t>Infants and toddlers with disabilities (birth to age 3) and their families receive early intervention services under IDEA Part C. The Missouri Department of Elementary and Secondary Education (DESE) is designated as the “lead agency” for administration of the Missouri First Steps (Part C) program. DESE is also responsible for general supervision of all special education programs provided by responsible public agencies for children ages 3 to 21 (Part B).</a:t>
            </a:r>
          </a:p>
          <a:p>
            <a:endParaRPr lang="en-US" sz="1600" dirty="0">
              <a:effectLst/>
              <a:latin typeface="Cambria" panose="02040503050406030204" pitchFamily="18" charset="0"/>
            </a:endParaRPr>
          </a:p>
          <a:p>
            <a:r>
              <a:rPr lang="en-US" sz="1600" dirty="0">
                <a:effectLst/>
                <a:latin typeface="Cambria" panose="02040503050406030204" pitchFamily="18" charset="0"/>
              </a:rPr>
              <a:t>Part C-Missouri First Steps Parental Rights Statement is located on the DESE webpage under parent information.</a:t>
            </a: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4</a:t>
            </a:fld>
            <a:endParaRPr lang="en-US"/>
          </a:p>
        </p:txBody>
      </p:sp>
    </p:spTree>
    <p:extLst>
      <p:ext uri="{BB962C8B-B14F-4D97-AF65-F5344CB8AC3E}">
        <p14:creationId xmlns:p14="http://schemas.microsoft.com/office/powerpoint/2010/main" val="31533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When are educational surrogates needed and for what</a:t>
            </a:r>
            <a:r>
              <a:rPr lang="en-US" baseline="0" dirty="0">
                <a:latin typeface="Cambria" panose="02040503050406030204" pitchFamily="18" charset="0"/>
              </a:rPr>
              <a:t> reason? </a:t>
            </a:r>
            <a:r>
              <a:rPr lang="en-US" sz="1600" b="1" kern="1200" dirty="0">
                <a:solidFill>
                  <a:schemeClr val="tx1"/>
                </a:solidFill>
                <a:effectLst/>
                <a:latin typeface="Cambria" panose="02040503050406030204" pitchFamily="18" charset="0"/>
                <a:ea typeface="+mn-ea"/>
                <a:cs typeface="+mn-cs"/>
              </a:rPr>
              <a:t>Any person may advise a responsible school district/public agency that a student with a disability within its jurisdiction may be in need of a person to act as an educational surrogate. Notice can be given to the public agency responsible for providing education to students with disabilities or directly to the DESE, Office of Special Education. A person who</a:t>
            </a:r>
            <a:r>
              <a:rPr lang="en-US" sz="1600" b="1" kern="1200" baseline="0" dirty="0">
                <a:solidFill>
                  <a:schemeClr val="tx1"/>
                </a:solidFill>
                <a:effectLst/>
                <a:latin typeface="Cambria" panose="02040503050406030204" pitchFamily="18" charset="0"/>
                <a:ea typeface="+mn-ea"/>
                <a:cs typeface="+mn-cs"/>
              </a:rPr>
              <a:t> has an interest in being an educational surrogate must apply with the Office of Special Education at DESE. An application is provided when online training is completed.</a:t>
            </a:r>
            <a:endParaRPr lang="en-US" sz="1600" b="1" kern="1200" dirty="0">
              <a:solidFill>
                <a:schemeClr val="tx1"/>
              </a:solidFill>
              <a:effectLst/>
              <a:latin typeface="Cambria" panose="02040503050406030204" pitchFamily="18" charset="0"/>
              <a:ea typeface="+mn-ea"/>
              <a:cs typeface="+mn-cs"/>
            </a:endParaRPr>
          </a:p>
          <a:p>
            <a:endParaRPr lang="en-US" sz="1600" b="1" kern="1200" dirty="0">
              <a:solidFill>
                <a:schemeClr val="tx1"/>
              </a:solidFill>
              <a:effectLst/>
              <a:latin typeface="Cambria" panose="02040503050406030204" pitchFamily="18" charset="0"/>
              <a:ea typeface="+mn-ea"/>
              <a:cs typeface="+mn-cs"/>
            </a:endParaRPr>
          </a:p>
          <a:p>
            <a:r>
              <a:rPr lang="en-US" sz="1600" b="1" kern="1200" dirty="0">
                <a:solidFill>
                  <a:schemeClr val="tx1"/>
                </a:solidFill>
                <a:effectLst/>
                <a:latin typeface="Cambria" panose="02040503050406030204" pitchFamily="18" charset="0"/>
                <a:ea typeface="+mn-ea"/>
                <a:cs typeface="+mn-cs"/>
              </a:rPr>
              <a:t>The reasons identified above</a:t>
            </a:r>
            <a:r>
              <a:rPr lang="en-US" sz="1600" b="1" kern="1200" baseline="0" dirty="0">
                <a:solidFill>
                  <a:schemeClr val="tx1"/>
                </a:solidFill>
                <a:effectLst/>
                <a:latin typeface="Cambria" panose="02040503050406030204" pitchFamily="18" charset="0"/>
                <a:ea typeface="+mn-ea"/>
                <a:cs typeface="+mn-cs"/>
              </a:rPr>
              <a:t> are the required considerations for a public agency to request an educational surrogate from the Office of Special Education.</a:t>
            </a:r>
            <a:r>
              <a:rPr lang="en-US" sz="1600" b="1" kern="1200" dirty="0">
                <a:solidFill>
                  <a:schemeClr val="tx1"/>
                </a:solidFill>
                <a:effectLst/>
                <a:latin typeface="Cambria" panose="02040503050406030204"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5</a:t>
            </a:fld>
            <a:endParaRPr lang="en-US"/>
          </a:p>
        </p:txBody>
      </p:sp>
    </p:spTree>
    <p:extLst>
      <p:ext uri="{BB962C8B-B14F-4D97-AF65-F5344CB8AC3E}">
        <p14:creationId xmlns:p14="http://schemas.microsoft.com/office/powerpoint/2010/main" val="241210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This</a:t>
            </a:r>
            <a:r>
              <a:rPr lang="en-US" baseline="0" dirty="0">
                <a:latin typeface="Cambria" panose="02040503050406030204" pitchFamily="18" charset="0"/>
              </a:rPr>
              <a:t> definition of a parent from the federal regulation gives a clear description of the term “parent” and who has the authority to make educational decisions for the student.  </a:t>
            </a:r>
          </a:p>
          <a:p>
            <a:endParaRPr lang="en-US" baseline="0" dirty="0">
              <a:latin typeface="Cambria" panose="02040503050406030204" pitchFamily="18" charset="0"/>
            </a:endParaRPr>
          </a:p>
          <a:p>
            <a:r>
              <a:rPr lang="en-US" baseline="0" dirty="0">
                <a:latin typeface="Cambria" panose="02040503050406030204" pitchFamily="18" charset="0"/>
              </a:rPr>
              <a:t>As an educational surrogate, you act as a parent for the child in regard to educational decisions.</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6</a:t>
            </a:fld>
            <a:endParaRPr lang="en-US" dirty="0"/>
          </a:p>
        </p:txBody>
      </p:sp>
    </p:spTree>
    <p:extLst>
      <p:ext uri="{BB962C8B-B14F-4D97-AF65-F5344CB8AC3E}">
        <p14:creationId xmlns:p14="http://schemas.microsoft.com/office/powerpoint/2010/main" val="385646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What qualifications must an</a:t>
            </a:r>
            <a:r>
              <a:rPr lang="en-US" baseline="0" dirty="0">
                <a:latin typeface="Cambria" panose="02040503050406030204" pitchFamily="18" charset="0"/>
              </a:rPr>
              <a:t> educational surrogate</a:t>
            </a:r>
            <a:r>
              <a:rPr lang="en-US" dirty="0">
                <a:latin typeface="Cambria" panose="02040503050406030204" pitchFamily="18" charset="0"/>
              </a:rPr>
              <a:t> have? </a:t>
            </a:r>
          </a:p>
          <a:p>
            <a:r>
              <a:rPr lang="en-US" dirty="0">
                <a:latin typeface="Cambria" panose="02040503050406030204" pitchFamily="18" charset="0"/>
              </a:rPr>
              <a:t>1)Be at least 18</a:t>
            </a:r>
            <a:r>
              <a:rPr lang="en-US" baseline="0" dirty="0">
                <a:latin typeface="Cambria" panose="02040503050406030204" pitchFamily="18" charset="0"/>
              </a:rPr>
              <a:t> years of 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Cambria" panose="02040503050406030204" pitchFamily="18" charset="0"/>
                <a:ea typeface="+mn-ea"/>
                <a:cs typeface="+mn-cs"/>
              </a:rPr>
              <a:t>2) Be free from any personal or professional interest that may conflict with the interests of the student represented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Cambria" panose="02040503050406030204" pitchFamily="18" charset="0"/>
                <a:ea typeface="+mn-ea"/>
                <a:cs typeface="+mn-cs"/>
              </a:rPr>
              <a:t>3) Have knowledge and skills that ensure representation of the student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a:solidFill>
                  <a:schemeClr val="tx1"/>
                </a:solidFill>
                <a:effectLst/>
                <a:latin typeface="Cambria" panose="02040503050406030204" pitchFamily="18" charset="0"/>
                <a:ea typeface="+mn-ea"/>
                <a:cs typeface="+mn-cs"/>
              </a:rPr>
              <a:t>4) Complete the required training provided by DESE</a:t>
            </a:r>
          </a:p>
          <a:p>
            <a:endParaRPr lang="en-US" dirty="0">
              <a:effectLst/>
              <a:latin typeface="Cambria" panose="02040503050406030204" pitchFamily="18" charset="0"/>
            </a:endParaRPr>
          </a:p>
          <a:p>
            <a:r>
              <a:rPr lang="en-US" dirty="0">
                <a:effectLst/>
                <a:latin typeface="Cambria" panose="02040503050406030204" pitchFamily="18" charset="0"/>
              </a:rPr>
              <a:t>A person has a conflict of interest if he or she holds a job or other position that might restrict or bias his or her ability to advocate for all of the services the student needs. One example would be an employee of an agency that would have to pay for some or all of the services a student might need. An Educational Surrogate must be free from institutional bias regarding the student’s education and from the possibility of administrative retaliation for the faithful execution of his or her rights and duties as an Educational Surrogate.</a:t>
            </a:r>
          </a:p>
          <a:p>
            <a:r>
              <a:rPr lang="en-US" dirty="0">
                <a:effectLst/>
                <a:latin typeface="Cambria" panose="02040503050406030204" pitchFamily="18" charset="0"/>
              </a:rPr>
              <a:t>Pursuant to Missouri Statute, Educational Surrogates may not be an:</a:t>
            </a:r>
          </a:p>
          <a:p>
            <a:pPr marL="285750" indent="-285750">
              <a:buFont typeface="Arial" panose="020B0604020202020204" pitchFamily="34" charset="0"/>
              <a:buChar char="•"/>
            </a:pPr>
            <a:r>
              <a:rPr lang="en-US" dirty="0">
                <a:effectLst/>
                <a:latin typeface="Cambria" panose="02040503050406030204" pitchFamily="18" charset="0"/>
              </a:rPr>
              <a:t>Employee of public agencies involved in the education or care of the particular student with disabilities for whom you </a:t>
            </a:r>
            <a:r>
              <a:rPr lang="en-US" baseline="0" dirty="0">
                <a:effectLst/>
                <a:latin typeface="Cambria" panose="02040503050406030204" pitchFamily="18" charset="0"/>
              </a:rPr>
              <a:t>would be an educational surrogate</a:t>
            </a:r>
            <a:endParaRPr lang="en-US" dirty="0">
              <a:effectLst/>
              <a:latin typeface="Cambria" panose="02040503050406030204" pitchFamily="18" charset="0"/>
            </a:endParaRPr>
          </a:p>
          <a:p>
            <a:pPr marL="285750" indent="-285750">
              <a:buFont typeface="Arial" panose="020B0604020202020204" pitchFamily="34" charset="0"/>
              <a:buChar char="•"/>
            </a:pPr>
            <a:r>
              <a:rPr lang="en-US" dirty="0">
                <a:effectLst/>
                <a:latin typeface="Cambria" panose="02040503050406030204" pitchFamily="18" charset="0"/>
              </a:rPr>
              <a:t>Employee of the State Education Agency (SEA)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1" kern="1200" baseline="0" dirty="0">
              <a:solidFill>
                <a:schemeClr val="tx1"/>
              </a:solidFill>
              <a:effectLst/>
              <a:latin typeface="Cambria" panose="020405030504060302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baseline="0" dirty="0">
                <a:solidFill>
                  <a:schemeClr val="tx1"/>
                </a:solidFill>
                <a:effectLst/>
                <a:latin typeface="Cambria" panose="02040503050406030204" pitchFamily="18" charset="0"/>
                <a:ea typeface="+mn-ea"/>
                <a:cs typeface="+mn-cs"/>
              </a:rPr>
              <a:t>Note: Being reimbursed for approved expenses does not mean the educational surrogate is an employee of DESE.</a:t>
            </a:r>
            <a:endParaRPr lang="en-US" sz="1600" b="1" kern="1200" dirty="0">
              <a:solidFill>
                <a:schemeClr val="tx1"/>
              </a:solidFill>
              <a:effectLst/>
              <a:latin typeface="Cambria" panose="020405030504060302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7</a:t>
            </a:fld>
            <a:endParaRPr lang="en-US"/>
          </a:p>
        </p:txBody>
      </p:sp>
    </p:spTree>
    <p:extLst>
      <p:ext uri="{BB962C8B-B14F-4D97-AF65-F5344CB8AC3E}">
        <p14:creationId xmlns:p14="http://schemas.microsoft.com/office/powerpoint/2010/main" val="310288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The surrogate will be evaluated yearly by the responsible public agency. DESE will send to each public agency an evaluation form to complete for each</a:t>
            </a:r>
            <a:r>
              <a:rPr lang="en-US" baseline="0" dirty="0">
                <a:latin typeface="Cambria" panose="02040503050406030204" pitchFamily="18" charset="0"/>
              </a:rPr>
              <a:t> educational surrogate in which they will recommend for continuation or termination of the surrogate appointment. Public agencies shall provide brief written discussions in cases of a recommendation of termination. DESE will investigate and reach a decision on whether to terminate.</a:t>
            </a:r>
            <a:r>
              <a:rPr lang="en-US" dirty="0">
                <a:latin typeface="Cambria" panose="02040503050406030204" pitchFamily="18" charset="0"/>
              </a:rPr>
              <a:t> </a:t>
            </a:r>
          </a:p>
          <a:p>
            <a:endParaRPr lang="en-US" dirty="0">
              <a:latin typeface="Cambria" panose="02040503050406030204" pitchFamily="18" charset="0"/>
            </a:endParaRPr>
          </a:p>
          <a:p>
            <a:r>
              <a:rPr lang="en-US" dirty="0">
                <a:latin typeface="Cambria" panose="02040503050406030204" pitchFamily="18" charset="0"/>
              </a:rPr>
              <a:t>If an educational surrogate dies, resigns, or is removed, DESE shall appoint a successor educational surrogate within 15 days.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8</a:t>
            </a:fld>
            <a:endParaRPr lang="en-US"/>
          </a:p>
        </p:txBody>
      </p:sp>
    </p:spTree>
    <p:extLst>
      <p:ext uri="{BB962C8B-B14F-4D97-AF65-F5344CB8AC3E}">
        <p14:creationId xmlns:p14="http://schemas.microsoft.com/office/powerpoint/2010/main" val="4233092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latin typeface="Cambria" panose="02040503050406030204" pitchFamily="18" charset="0"/>
              </a:rPr>
              <a:t>Part C-Missouri First Steps Parental Rights Statement is located on the DESE webpage under parent information. A link</a:t>
            </a:r>
            <a:r>
              <a:rPr lang="en-US" sz="1600" baseline="0" dirty="0">
                <a:effectLst/>
                <a:latin typeface="Cambria" panose="02040503050406030204" pitchFamily="18" charset="0"/>
              </a:rPr>
              <a:t> is provided on the resources page at the end of the training.</a:t>
            </a:r>
            <a:endParaRPr lang="en-US" sz="1600" dirty="0">
              <a:effectLst/>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A50CF67F-FD3C-401F-A2BF-D6B7FF170910}" type="slidenum">
              <a:rPr lang="en-US" smtClean="0"/>
              <a:pPr>
                <a:defRPr/>
              </a:pPr>
              <a:t>9</a:t>
            </a:fld>
            <a:endParaRPr lang="en-US"/>
          </a:p>
        </p:txBody>
      </p:sp>
    </p:spTree>
    <p:extLst>
      <p:ext uri="{BB962C8B-B14F-4D97-AF65-F5344CB8AC3E}">
        <p14:creationId xmlns:p14="http://schemas.microsoft.com/office/powerpoint/2010/main" val="4184012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CE99DEA-38B1-4676-9D37-AB5B12832B3A}" type="datetime1">
              <a:rPr lang="en-US"/>
              <a:pPr>
                <a:defRPr/>
              </a:pPr>
              <a:t>5/13/2022</a:t>
            </a:fld>
            <a:endParaRPr lang="en-US"/>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AFF7F66D-CF39-444B-83A5-CA2066CAD2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p:cNvSpPr>
            <a:spLocks noGrp="1"/>
          </p:cNvSpPr>
          <p:nvPr>
            <p:ph type="sldNum" sz="quarter" idx="12"/>
          </p:nvPr>
        </p:nvSpPr>
        <p:spPr/>
        <p:txBody>
          <a:bodyPr/>
          <a:lstStyle>
            <a:lvl1pPr>
              <a:defRPr/>
            </a:lvl1pPr>
          </a:lstStyle>
          <a:p>
            <a:pPr>
              <a:defRPr/>
            </a:pPr>
            <a:fld id="{925343DE-C0AD-469D-80D5-4D462E1A2FF1}"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304800" y="5562600"/>
            <a:ext cx="252413" cy="99695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pPr>
              <a:defRPr/>
            </a:pPr>
            <a:fld id="{B08C6598-4225-4F20-BB88-04F1F7308638}" type="slidenum">
              <a:rPr lang="en-US"/>
              <a:pPr>
                <a:defRPr/>
              </a:pPr>
              <a:t>‹#›</a:t>
            </a:fld>
            <a:endParaRPr lang="en-US" dirty="0"/>
          </a:p>
        </p:txBody>
      </p:sp>
      <p:pic>
        <p:nvPicPr>
          <p:cNvPr id="10" name="Picture 5" descr="torch-color.png"/>
          <p:cNvPicPr>
            <a:picLocks noChangeAspect="1"/>
          </p:cNvPicPr>
          <p:nvPr userDrawn="1"/>
        </p:nvPicPr>
        <p:blipFill>
          <a:blip r:embed="rId2" cstate="print"/>
          <a:srcRect/>
          <a:stretch>
            <a:fillRect/>
          </a:stretch>
        </p:blipFill>
        <p:spPr bwMode="auto">
          <a:xfrm>
            <a:off x="228600" y="5638800"/>
            <a:ext cx="252413" cy="996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5/13/2022</a:t>
            </a:fld>
            <a:endParaRPr lang="en-US"/>
          </a:p>
        </p:txBody>
      </p:sp>
      <p:sp>
        <p:nvSpPr>
          <p:cNvPr id="4" name="Holder 4"/>
          <p:cNvSpPr>
            <a:spLocks noGrp="1"/>
          </p:cNvSpPr>
          <p:nvPr>
            <p:ph type="sldNum" sz="quarter" idx="7"/>
          </p:nvPr>
        </p:nvSpPr>
        <p:spPr/>
        <p:txBody>
          <a:bodyPr lIns="0" tIns="0" rIns="0" bIns="0"/>
          <a:lstStyle>
            <a:lvl1pPr>
              <a:defRPr sz="971" b="0" i="0">
                <a:solidFill>
                  <a:schemeClr val="tx1"/>
                </a:solidFill>
                <a:latin typeface="Calibri"/>
                <a:cs typeface="Calibri"/>
              </a:defRPr>
            </a:lvl1pPr>
          </a:lstStyle>
          <a:p>
            <a:pPr marL="22413">
              <a:lnSpc>
                <a:spcPts val="1015"/>
              </a:lnSpc>
            </a:pPr>
            <a:fld id="{81D60167-4931-47E6-BA6A-407CBD079E47}" type="slidenum">
              <a:rPr lang="en-US" spc="-4" smtClean="0"/>
              <a:pPr marL="22413">
                <a:lnSpc>
                  <a:spcPts val="1015"/>
                </a:lnSpc>
              </a:pPr>
              <a:t>‹#›</a:t>
            </a:fld>
            <a:endParaRPr lang="en-US" spc="-4" dirty="0"/>
          </a:p>
        </p:txBody>
      </p:sp>
    </p:spTree>
    <p:extLst>
      <p:ext uri="{BB962C8B-B14F-4D97-AF65-F5344CB8AC3E}">
        <p14:creationId xmlns:p14="http://schemas.microsoft.com/office/powerpoint/2010/main" val="208253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chor="b"/>
          <a:lstStyle/>
          <a:p>
            <a:r>
              <a:rPr lang="en-US"/>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0" y="1279525"/>
            <a:ext cx="533400" cy="244475"/>
          </a:xfrm>
        </p:spPr>
        <p:txBody>
          <a:bodyPr/>
          <a:lstStyle>
            <a:lvl1pPr>
              <a:defRPr>
                <a:solidFill>
                  <a:srgbClr val="FFFFFF"/>
                </a:solidFill>
              </a:defRPr>
            </a:lvl1pPr>
          </a:lstStyle>
          <a:p>
            <a:pPr>
              <a:defRPr/>
            </a:pPr>
            <a:fld id="{62A93B84-147C-46E0-9E88-71D06A51F1DA}"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CCD4FB9-882A-471A-85B9-D8AF75D2CB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pPr>
              <a:defRPr/>
            </a:pPr>
            <a:fld id="{4A70D081-B734-437D-B075-D0AD319F9713}" type="slidenum">
              <a:rPr lang="en-US"/>
              <a:pPr>
                <a:defRPr/>
              </a:pPr>
              <a:t>‹#›</a:t>
            </a:fld>
            <a:endParaRPr lang="en-US"/>
          </a:p>
        </p:txBody>
      </p:sp>
      <p:pic>
        <p:nvPicPr>
          <p:cNvPr id="8"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atin typeface="Cambria" pitchFamily="18" charset="0"/>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8" name="Slide Number Placeholder 11"/>
          <p:cNvSpPr>
            <a:spLocks noGrp="1"/>
          </p:cNvSpPr>
          <p:nvPr>
            <p:ph type="sldNum" sz="quarter" idx="11"/>
          </p:nvPr>
        </p:nvSpPr>
        <p:spPr/>
        <p:txBody>
          <a:bodyPr rtlCol="0"/>
          <a:lstStyle>
            <a:lvl1pPr>
              <a:defRPr/>
            </a:lvl1pPr>
          </a:lstStyle>
          <a:p>
            <a:pPr>
              <a:defRPr/>
            </a:pPr>
            <a:fld id="{1B20F916-0734-4044-945B-DEB71D3BBD46}" type="slidenum">
              <a:rPr lang="en-US"/>
              <a:pPr>
                <a:defRPr/>
              </a:pPr>
              <a:t>‹#›</a:t>
            </a:fld>
            <a:endParaRPr lang="en-US"/>
          </a:p>
        </p:txBody>
      </p:sp>
      <p:pic>
        <p:nvPicPr>
          <p:cNvPr id="10"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a:t>Click to edit Master title style</a:t>
            </a:r>
          </a:p>
        </p:txBody>
      </p:sp>
      <p:sp>
        <p:nvSpPr>
          <p:cNvPr id="6" name="Slide Number Placeholder 4"/>
          <p:cNvSpPr>
            <a:spLocks noGrp="1"/>
          </p:cNvSpPr>
          <p:nvPr>
            <p:ph type="sldNum" sz="quarter" idx="12"/>
          </p:nvPr>
        </p:nvSpPr>
        <p:spPr>
          <a:xfrm>
            <a:off x="0" y="1279525"/>
            <a:ext cx="533400" cy="244475"/>
          </a:xfrm>
        </p:spPr>
        <p:txBody>
          <a:bodyPr/>
          <a:lstStyle>
            <a:lvl1pPr>
              <a:defRPr>
                <a:solidFill>
                  <a:srgbClr val="FFFFFF"/>
                </a:solidFill>
              </a:defRPr>
            </a:lvl1pPr>
          </a:lstStyle>
          <a:p>
            <a:pPr>
              <a:defRPr/>
            </a:pPr>
            <a:fld id="{843789BD-BDD3-49C4-B2AC-53BA04AF2C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1D6E79F-0BF7-49E1-AB3C-3499EB6941AC}" type="slidenum">
              <a:rPr lang="en-US"/>
              <a:pPr>
                <a:defRPr/>
              </a:pPr>
              <a:t>‹#›</a:t>
            </a:fld>
            <a:endParaRPr lang="en-US"/>
          </a:p>
        </p:txBody>
      </p:sp>
      <p:pic>
        <p:nvPicPr>
          <p:cNvPr id="5"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B21F167-8671-46D1-9A4C-88958819D665}" type="slidenum">
              <a:rPr lang="en-US"/>
              <a:pPr>
                <a:defRPr/>
              </a:pPr>
              <a:t>‹#›</a:t>
            </a:fld>
            <a:endParaRPr lang="en-US" dirty="0"/>
          </a:p>
        </p:txBody>
      </p:sp>
      <p:pic>
        <p:nvPicPr>
          <p:cNvPr id="8"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62C298D-D6E0-4EB3-A8F0-364DEEBB5431}" type="slidenum">
              <a:rPr lang="en-US"/>
              <a:pPr>
                <a:defRPr/>
              </a:pPr>
              <a:t>‹#›</a:t>
            </a:fld>
            <a:endParaRPr lang="en-US"/>
          </a:p>
        </p:txBody>
      </p:sp>
      <p:pic>
        <p:nvPicPr>
          <p:cNvPr id="12" name="Picture 5" descr="torch-color.png"/>
          <p:cNvPicPr>
            <a:picLocks noChangeAspect="1"/>
          </p:cNvPicPr>
          <p:nvPr userDrawn="1"/>
        </p:nvPicPr>
        <p:blipFill>
          <a:blip r:embed="rId2" cstate="print"/>
          <a:srcRect/>
          <a:stretch>
            <a:fillRect/>
          </a:stretch>
        </p:blipFill>
        <p:spPr bwMode="auto">
          <a:xfrm>
            <a:off x="609600" y="5638800"/>
            <a:ext cx="252413" cy="996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87B94901-40CE-426D-AB86-A48AE61D1276}" type="datetime1">
              <a:rPr lang="en-US"/>
              <a:pPr>
                <a:defRPr/>
              </a:pPr>
              <a:t>5/13/2022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066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BAD49D6-E43B-49FD-AADA-67F41D49F0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63" r:id="rId8"/>
    <p:sldLayoutId id="2147484172" r:id="rId9"/>
    <p:sldLayoutId id="2147484164" r:id="rId10"/>
    <p:sldLayoutId id="2147484173" r:id="rId11"/>
    <p:sldLayoutId id="2147484174" r:id="rId12"/>
  </p:sldLayoutIdLst>
  <p:hf hdr="0" ftr="0" dt="0"/>
  <p:txStyles>
    <p:titleStyle>
      <a:lvl1pPr algn="l" rtl="0" eaLnBrk="1" fontAlgn="base" hangingPunct="1">
        <a:spcBef>
          <a:spcPct val="0"/>
        </a:spcBef>
        <a:spcAft>
          <a:spcPct val="0"/>
        </a:spcAft>
        <a:defRPr sz="4400" b="0" i="0" u="none"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b="0" i="0" u="none"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ese.mo.gov/special-education/compliance/parent-information"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parentcenterhub.org/repository/categories/#hearing" TargetMode="External"/><Relationship Id="rId13" Type="http://schemas.openxmlformats.org/officeDocument/2006/relationships/hyperlink" Target="http://www.parentcenterhub.org/repository/categories/#ld" TargetMode="External"/><Relationship Id="rId3" Type="http://schemas.openxmlformats.org/officeDocument/2006/relationships/hyperlink" Target="http://www.parentcenterhub.org/repository/categories/#asd" TargetMode="External"/><Relationship Id="rId7" Type="http://schemas.openxmlformats.org/officeDocument/2006/relationships/hyperlink" Target="http://www.parentcenterhub.org/repository/categories/#ed" TargetMode="External"/><Relationship Id="rId12" Type="http://schemas.openxmlformats.org/officeDocument/2006/relationships/hyperlink" Target="http://www.parentcenterhub.org/repository/categories/#ohi" TargetMode="External"/><Relationship Id="rId2" Type="http://schemas.openxmlformats.org/officeDocument/2006/relationships/notesSlide" Target="../notesSlides/notesSlide16.xml"/><Relationship Id="rId16" Type="http://schemas.openxmlformats.org/officeDocument/2006/relationships/hyperlink" Target="http://www.parentcenterhub.org/repository/categories/#visual" TargetMode="External"/><Relationship Id="rId1" Type="http://schemas.openxmlformats.org/officeDocument/2006/relationships/slideLayout" Target="../slideLayouts/slideLayout2.xml"/><Relationship Id="rId6" Type="http://schemas.openxmlformats.org/officeDocument/2006/relationships/hyperlink" Target="http://www.parentcenterhub.org/repository/categories/#dd" TargetMode="External"/><Relationship Id="rId11" Type="http://schemas.openxmlformats.org/officeDocument/2006/relationships/hyperlink" Target="http://www.parentcenterhub.org/repository/categories/#ortho" TargetMode="External"/><Relationship Id="rId5" Type="http://schemas.openxmlformats.org/officeDocument/2006/relationships/hyperlink" Target="http://www.parentcenterhub.org/repository/categories/#deafness" TargetMode="External"/><Relationship Id="rId15" Type="http://schemas.openxmlformats.org/officeDocument/2006/relationships/hyperlink" Target="http://www.parentcenterhub.org/repository/categories/#tbi" TargetMode="External"/><Relationship Id="rId10" Type="http://schemas.openxmlformats.org/officeDocument/2006/relationships/hyperlink" Target="http://www.parentcenterhub.org/repository/categories/#multiple" TargetMode="External"/><Relationship Id="rId4" Type="http://schemas.openxmlformats.org/officeDocument/2006/relationships/hyperlink" Target="http://www.parentcenterhub.org/repository/categories/#db" TargetMode="External"/><Relationship Id="rId9" Type="http://schemas.openxmlformats.org/officeDocument/2006/relationships/hyperlink" Target="http://www.parentcenterhub.org/repository/categories/#id" TargetMode="External"/><Relationship Id="rId14" Type="http://schemas.openxmlformats.org/officeDocument/2006/relationships/hyperlink" Target="http://www.parentcenterhub.org/repository/categories/#speec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ites.ed.gov/idea/regs/b/e/300.502" TargetMode="External"/><Relationship Id="rId3" Type="http://schemas.openxmlformats.org/officeDocument/2006/relationships/image" Target="../media/image12.png"/><Relationship Id="rId7" Type="http://schemas.openxmlformats.org/officeDocument/2006/relationships/hyperlink" Target="https://www.gpo.gov/fdsys/pkg/CFR-2016-title34-vol2/pdf/CFR-2016-title34-vol2-sec300-50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parentcenterhub.org/repository/iee/#regs" TargetMode="External"/><Relationship Id="rId5" Type="http://schemas.openxmlformats.org/officeDocument/2006/relationships/hyperlink" Target="http://www.parentcenterhub.org/repository/iee/#more" TargetMode="External"/><Relationship Id="rId4" Type="http://schemas.openxmlformats.org/officeDocument/2006/relationships/hyperlink" Target="http://www.parentcenterhub.org/repository/iee/#pay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parentcenterhub.org/repository/disputes-overview/#dueprocess" TargetMode="External"/><Relationship Id="rId3" Type="http://schemas.openxmlformats.org/officeDocument/2006/relationships/image" Target="../media/image13.png"/><Relationship Id="rId7" Type="http://schemas.openxmlformats.org/officeDocument/2006/relationships/hyperlink" Target="http://www.parentcenterhub.org/repository/disputes-overview/#stat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parentcenterhub.org/repository/disputes-overview/#mediation" TargetMode="External"/><Relationship Id="rId5" Type="http://schemas.openxmlformats.org/officeDocument/2006/relationships/hyperlink" Target="http://www.parentcenterhub.org/repository/disputes-overview/#facilitated" TargetMode="External"/><Relationship Id="rId4" Type="http://schemas.openxmlformats.org/officeDocument/2006/relationships/hyperlink" Target="http://www.parentcenterhub.org/repository/disputes-overview/#review"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au.co1.qualtrics.com/jfe/form/SV_5ANepYTFAw8JcF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ese.mo.gov/special-education/compliance/procedural-safeguard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parentcenterhub.org/" TargetMode="External"/><Relationship Id="rId5" Type="http://schemas.openxmlformats.org/officeDocument/2006/relationships/hyperlink" Target="https://dese.mo.gov/media/pdf/first-steps-parental-rights-statement" TargetMode="External"/><Relationship Id="rId4" Type="http://schemas.openxmlformats.org/officeDocument/2006/relationships/hyperlink" Target="https://dese.mo.gov/special-education/compliance/due-processchild-complaint/complaint-procedur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ecompliance@dese.mo.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752600" y="609599"/>
            <a:ext cx="7162800" cy="2590801"/>
          </a:xfrm>
        </p:spPr>
        <p:txBody>
          <a:bodyPr/>
          <a:lstStyle/>
          <a:p>
            <a:pPr algn="ctr">
              <a:defRPr/>
            </a:pPr>
            <a:r>
              <a:rPr lang="en-US" b="1" dirty="0">
                <a:solidFill>
                  <a:srgbClr val="F9EEAD"/>
                </a:solidFill>
                <a:latin typeface="Cambria" pitchFamily="18" charset="0"/>
              </a:rPr>
              <a:t>EDUCATIONAL SURROGATE </a:t>
            </a:r>
            <a:br>
              <a:rPr lang="en-US" b="1" dirty="0">
                <a:solidFill>
                  <a:srgbClr val="F9EEAD"/>
                </a:solidFill>
                <a:latin typeface="Cambria" pitchFamily="18" charset="0"/>
              </a:rPr>
            </a:br>
            <a:r>
              <a:rPr lang="en-US" b="1" dirty="0">
                <a:solidFill>
                  <a:srgbClr val="F9EEAD"/>
                </a:solidFill>
                <a:latin typeface="Cambria" pitchFamily="18" charset="0"/>
              </a:rPr>
              <a:t>TRAINING</a:t>
            </a:r>
            <a:br>
              <a:rPr lang="en-US" b="1" dirty="0">
                <a:solidFill>
                  <a:srgbClr val="F9EEAD"/>
                </a:solidFill>
                <a:latin typeface="Cambria" pitchFamily="18" charset="0"/>
              </a:rPr>
            </a:br>
            <a:br>
              <a:rPr lang="en-US" b="1" dirty="0">
                <a:solidFill>
                  <a:srgbClr val="F9EEAD"/>
                </a:solidFill>
                <a:latin typeface="Cambria" pitchFamily="18" charset="0"/>
              </a:rPr>
            </a:br>
            <a:r>
              <a:rPr lang="en-US" sz="3200" b="1" dirty="0">
                <a:solidFill>
                  <a:srgbClr val="F9EEAD"/>
                </a:solidFill>
                <a:latin typeface="Cambria" pitchFamily="18" charset="0"/>
              </a:rPr>
              <a:t>Special Education 101</a:t>
            </a:r>
          </a:p>
        </p:txBody>
      </p:sp>
      <p:sp>
        <p:nvSpPr>
          <p:cNvPr id="11267" name="Subtitle 4"/>
          <p:cNvSpPr>
            <a:spLocks noGrp="1"/>
          </p:cNvSpPr>
          <p:nvPr>
            <p:ph type="subTitle" idx="1"/>
          </p:nvPr>
        </p:nvSpPr>
        <p:spPr/>
        <p:txBody>
          <a:bodyPr>
            <a:normAutofit lnSpcReduction="10000"/>
          </a:bodyPr>
          <a:lstStyle/>
          <a:p>
            <a:pPr>
              <a:lnSpc>
                <a:spcPct val="80000"/>
              </a:lnSpc>
              <a:defRPr/>
            </a:pPr>
            <a:r>
              <a:rPr lang="en-US" dirty="0">
                <a:latin typeface="Cambria" panose="02040503050406030204" pitchFamily="18" charset="0"/>
              </a:rPr>
              <a:t>Missouri Department</a:t>
            </a:r>
            <a:br>
              <a:rPr lang="en-US" dirty="0">
                <a:latin typeface="Cambria" panose="02040503050406030204" pitchFamily="18" charset="0"/>
              </a:rPr>
            </a:br>
            <a:r>
              <a:rPr lang="en-US" dirty="0">
                <a:latin typeface="Cambria" panose="02040503050406030204" pitchFamily="18" charset="0"/>
              </a:rPr>
              <a:t>of Elementary and Secondary Education</a:t>
            </a:r>
          </a:p>
        </p:txBody>
      </p:sp>
      <p:pic>
        <p:nvPicPr>
          <p:cNvPr id="19460" name="Picture 6" descr="torch-color.png"/>
          <p:cNvPicPr>
            <a:picLocks noChangeAspect="1"/>
          </p:cNvPicPr>
          <p:nvPr/>
        </p:nvPicPr>
        <p:blipFill>
          <a:blip r:embed="rId3" cstate="print"/>
          <a:srcRect/>
          <a:stretch>
            <a:fillRect/>
          </a:stretch>
        </p:blipFill>
        <p:spPr bwMode="auto">
          <a:xfrm>
            <a:off x="457200" y="533400"/>
            <a:ext cx="1295400" cy="5108575"/>
          </a:xfrm>
          <a:prstGeom prst="rect">
            <a:avLst/>
          </a:prstGeom>
          <a:noFill/>
          <a:ln w="9525">
            <a:noFill/>
            <a:miter lim="800000"/>
            <a:headEnd/>
            <a:tailEnd/>
          </a:ln>
        </p:spPr>
      </p:pic>
      <p:sp>
        <p:nvSpPr>
          <p:cNvPr id="19462" name="TextBox 8"/>
          <p:cNvSpPr txBox="1">
            <a:spLocks noChangeArrowheads="1"/>
          </p:cNvSpPr>
          <p:nvPr/>
        </p:nvSpPr>
        <p:spPr bwMode="auto">
          <a:xfrm>
            <a:off x="1752600" y="3785801"/>
            <a:ext cx="7391400" cy="1077218"/>
          </a:xfrm>
          <a:prstGeom prst="rect">
            <a:avLst/>
          </a:prstGeom>
          <a:noFill/>
          <a:ln w="9525">
            <a:noFill/>
            <a:miter lim="800000"/>
            <a:headEnd/>
            <a:tailEnd/>
          </a:ln>
        </p:spPr>
        <p:txBody>
          <a:bodyPr wrap="square">
            <a:spAutoFit/>
          </a:bodyPr>
          <a:lstStyle/>
          <a:p>
            <a:pPr algn="ctr"/>
            <a:r>
              <a:rPr lang="en-US" sz="3200" b="1" dirty="0">
                <a:solidFill>
                  <a:srgbClr val="F9EEAD"/>
                </a:solidFill>
                <a:latin typeface="Cambria" pitchFamily="18" charset="0"/>
              </a:rPr>
              <a:t>Individuals with Disabilities Education Act (IDEA)</a:t>
            </a:r>
            <a:endParaRPr lang="en-US" sz="3200" b="1" i="1" dirty="0">
              <a:latin typeface="Calibri" panose="020F0502020204030204" pitchFamily="34" charset="0"/>
            </a:endParaRPr>
          </a:p>
        </p:txBody>
      </p:sp>
      <p:sp>
        <p:nvSpPr>
          <p:cNvPr id="2" name="TextBox 1"/>
          <p:cNvSpPr txBox="1"/>
          <p:nvPr/>
        </p:nvSpPr>
        <p:spPr>
          <a:xfrm>
            <a:off x="0" y="6270655"/>
            <a:ext cx="2209800" cy="461665"/>
          </a:xfrm>
          <a:prstGeom prst="rect">
            <a:avLst/>
          </a:prstGeom>
          <a:noFill/>
        </p:spPr>
        <p:txBody>
          <a:bodyPr wrap="square" rtlCol="0">
            <a:spAutoFit/>
          </a:bodyPr>
          <a:lstStyle/>
          <a:p>
            <a:pPr algn="ctr"/>
            <a:r>
              <a:rPr lang="en-US" sz="2400" dirty="0">
                <a:latin typeface="Cambria" panose="02040503050406030204" pitchFamily="18" charset="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95" y="384138"/>
            <a:ext cx="7382434" cy="516016"/>
          </a:xfrm>
          <a:prstGeom prst="rect">
            <a:avLst/>
          </a:prstGeom>
        </p:spPr>
        <p:txBody>
          <a:bodyPr vert="horz" wrap="square" lIns="0" tIns="10646" rIns="0" bIns="0" rtlCol="0">
            <a:spAutoFit/>
          </a:bodyPr>
          <a:lstStyle/>
          <a:p>
            <a:pPr marL="11206">
              <a:spcBef>
                <a:spcPts val="84"/>
              </a:spcBef>
            </a:pPr>
            <a:r>
              <a:rPr sz="1600" b="1" spc="-4" dirty="0">
                <a:latin typeface="Cambria" panose="02040503050406030204" pitchFamily="18" charset="0"/>
                <a:cs typeface="Calibri"/>
              </a:rPr>
              <a:t>Key Features of Part B and Part C of Individuals with </a:t>
            </a:r>
            <a:r>
              <a:rPr sz="1600" b="1" spc="-9" dirty="0">
                <a:latin typeface="Cambria" panose="02040503050406030204" pitchFamily="18" charset="0"/>
                <a:cs typeface="Calibri"/>
              </a:rPr>
              <a:t>Disabilities </a:t>
            </a:r>
            <a:r>
              <a:rPr sz="1600" b="1" spc="-4" dirty="0">
                <a:latin typeface="Cambria" panose="02040503050406030204" pitchFamily="18" charset="0"/>
                <a:cs typeface="Calibri"/>
              </a:rPr>
              <a:t>Education </a:t>
            </a:r>
            <a:endParaRPr lang="en-US" sz="1600" b="1" spc="-4" dirty="0">
              <a:latin typeface="Cambria" panose="02040503050406030204" pitchFamily="18" charset="0"/>
              <a:cs typeface="Calibri"/>
            </a:endParaRPr>
          </a:p>
          <a:p>
            <a:pPr marL="11206">
              <a:spcBef>
                <a:spcPts val="84"/>
              </a:spcBef>
            </a:pPr>
            <a:r>
              <a:rPr sz="1600" b="1" spc="-4" dirty="0">
                <a:latin typeface="Cambria" panose="02040503050406030204" pitchFamily="18" charset="0"/>
                <a:cs typeface="Calibri"/>
              </a:rPr>
              <a:t>Act</a:t>
            </a:r>
            <a:r>
              <a:rPr sz="1600" b="1" spc="207" dirty="0">
                <a:latin typeface="Cambria" panose="02040503050406030204" pitchFamily="18" charset="0"/>
                <a:cs typeface="Calibri"/>
              </a:rPr>
              <a:t> </a:t>
            </a:r>
            <a:r>
              <a:rPr sz="1600" b="1" spc="-4" dirty="0">
                <a:latin typeface="Cambria" panose="02040503050406030204" pitchFamily="18" charset="0"/>
                <a:cs typeface="Calibri"/>
              </a:rPr>
              <a:t>(IDEA)</a:t>
            </a:r>
            <a:endParaRPr sz="1600" dirty="0">
              <a:latin typeface="Cambria" panose="02040503050406030204" pitchFamily="18" charset="0"/>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1668823"/>
              </p:ext>
            </p:extLst>
          </p:nvPr>
        </p:nvGraphicFramePr>
        <p:xfrm>
          <a:off x="878094" y="946000"/>
          <a:ext cx="7382435" cy="5916987"/>
        </p:xfrm>
        <a:graphic>
          <a:graphicData uri="http://schemas.openxmlformats.org/drawingml/2006/table">
            <a:tbl>
              <a:tblPr firstRow="1" bandRow="1">
                <a:tableStyleId>{2D5ABB26-0587-4C30-8999-92F81FD0307C}</a:tableStyleId>
              </a:tblPr>
              <a:tblGrid>
                <a:gridCol w="2460812">
                  <a:extLst>
                    <a:ext uri="{9D8B030D-6E8A-4147-A177-3AD203B41FA5}">
                      <a16:colId xmlns:a16="http://schemas.microsoft.com/office/drawing/2014/main" val="20000"/>
                    </a:ext>
                  </a:extLst>
                </a:gridCol>
                <a:gridCol w="2460812">
                  <a:extLst>
                    <a:ext uri="{9D8B030D-6E8A-4147-A177-3AD203B41FA5}">
                      <a16:colId xmlns:a16="http://schemas.microsoft.com/office/drawing/2014/main" val="20001"/>
                    </a:ext>
                  </a:extLst>
                </a:gridCol>
                <a:gridCol w="2460811">
                  <a:extLst>
                    <a:ext uri="{9D8B030D-6E8A-4147-A177-3AD203B41FA5}">
                      <a16:colId xmlns:a16="http://schemas.microsoft.com/office/drawing/2014/main" val="20002"/>
                    </a:ext>
                  </a:extLst>
                </a:gridCol>
              </a:tblGrid>
              <a:tr h="162607">
                <a:tc>
                  <a:txBody>
                    <a:bodyPr/>
                    <a:lstStyle/>
                    <a:p>
                      <a:pPr marL="71120">
                        <a:lnSpc>
                          <a:spcPts val="1290"/>
                        </a:lnSpc>
                      </a:pPr>
                      <a:r>
                        <a:rPr sz="900" b="1" spc="-5" dirty="0">
                          <a:latin typeface="Cambria" panose="02040503050406030204" pitchFamily="18" charset="0"/>
                          <a:cs typeface="Calibri"/>
                        </a:rPr>
                        <a:t>Component</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900" b="1" spc="-5" dirty="0">
                          <a:latin typeface="Cambria" panose="02040503050406030204" pitchFamily="18" charset="0"/>
                          <a:cs typeface="Calibri"/>
                        </a:rPr>
                        <a:t>Part</a:t>
                      </a:r>
                      <a:r>
                        <a:rPr sz="900" b="1" spc="-10" dirty="0">
                          <a:latin typeface="Cambria" panose="02040503050406030204" pitchFamily="18" charset="0"/>
                          <a:cs typeface="Calibri"/>
                        </a:rPr>
                        <a:t> </a:t>
                      </a:r>
                      <a:r>
                        <a:rPr sz="900" b="1" spc="-5" dirty="0">
                          <a:latin typeface="Cambria" panose="02040503050406030204" pitchFamily="18" charset="0"/>
                          <a:cs typeface="Calibri"/>
                        </a:rPr>
                        <a:t>C</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900" b="1" spc="-5" dirty="0">
                          <a:latin typeface="Cambria" panose="02040503050406030204" pitchFamily="18" charset="0"/>
                          <a:cs typeface="Calibri"/>
                        </a:rPr>
                        <a:t>Part</a:t>
                      </a:r>
                      <a:r>
                        <a:rPr sz="900" b="1" spc="-10" dirty="0">
                          <a:latin typeface="Cambria" panose="02040503050406030204" pitchFamily="18" charset="0"/>
                          <a:cs typeface="Calibri"/>
                        </a:rPr>
                        <a:t> </a:t>
                      </a:r>
                      <a:r>
                        <a:rPr sz="900" b="1" spc="-5" dirty="0">
                          <a:latin typeface="Cambria" panose="02040503050406030204" pitchFamily="18" charset="0"/>
                          <a:cs typeface="Calibri"/>
                        </a:rPr>
                        <a:t>B</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162607">
                <a:tc>
                  <a:txBody>
                    <a:bodyPr/>
                    <a:lstStyle/>
                    <a:p>
                      <a:pPr marL="71120">
                        <a:lnSpc>
                          <a:spcPts val="1290"/>
                        </a:lnSpc>
                      </a:pPr>
                      <a:r>
                        <a:rPr sz="900" b="1" spc="-5" dirty="0">
                          <a:latin typeface="Cambria" panose="02040503050406030204" pitchFamily="18" charset="0"/>
                          <a:cs typeface="Calibri"/>
                        </a:rPr>
                        <a:t>Age</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900" spc="-5" dirty="0">
                          <a:latin typeface="Cambria" panose="02040503050406030204" pitchFamily="18" charset="0"/>
                          <a:cs typeface="Calibri"/>
                        </a:rPr>
                        <a:t>Birth to 36 months</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900" spc="-5" dirty="0">
                          <a:latin typeface="Cambria" panose="02040503050406030204" pitchFamily="18" charset="0"/>
                          <a:cs typeface="Calibri"/>
                        </a:rPr>
                        <a:t>The child’s third birth date to age</a:t>
                      </a:r>
                      <a:r>
                        <a:rPr sz="900" spc="0" dirty="0">
                          <a:latin typeface="Cambria" panose="02040503050406030204" pitchFamily="18" charset="0"/>
                          <a:cs typeface="Calibri"/>
                        </a:rPr>
                        <a:t> </a:t>
                      </a:r>
                      <a:r>
                        <a:rPr sz="900" spc="-5" dirty="0">
                          <a:latin typeface="Cambria" panose="02040503050406030204" pitchFamily="18" charset="0"/>
                          <a:cs typeface="Calibri"/>
                        </a:rPr>
                        <a:t>21</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650221">
                <a:tc>
                  <a:txBody>
                    <a:bodyPr/>
                    <a:lstStyle/>
                    <a:p>
                      <a:pPr marL="71120">
                        <a:lnSpc>
                          <a:spcPts val="1290"/>
                        </a:lnSpc>
                      </a:pPr>
                      <a:r>
                        <a:rPr sz="900" b="1" spc="-5" dirty="0">
                          <a:latin typeface="Cambria" panose="02040503050406030204" pitchFamily="18" charset="0"/>
                          <a:cs typeface="Calibri"/>
                        </a:rPr>
                        <a:t>Eligibility</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900" spc="-5" dirty="0">
                          <a:latin typeface="Cambria" panose="02040503050406030204" pitchFamily="18" charset="0"/>
                          <a:cs typeface="Calibri"/>
                        </a:rPr>
                        <a:t>Children ages 0‐3 who</a:t>
                      </a:r>
                      <a:r>
                        <a:rPr sz="900" dirty="0">
                          <a:latin typeface="Cambria" panose="02040503050406030204" pitchFamily="18" charset="0"/>
                          <a:cs typeface="Calibri"/>
                        </a:rPr>
                        <a:t> </a:t>
                      </a:r>
                      <a:r>
                        <a:rPr sz="900" spc="-5" dirty="0">
                          <a:latin typeface="Cambria" panose="02040503050406030204" pitchFamily="18" charset="0"/>
                          <a:cs typeface="Calibri"/>
                        </a:rPr>
                        <a:t>have:</a:t>
                      </a:r>
                      <a:endParaRPr sz="900" dirty="0">
                        <a:latin typeface="Cambria" panose="02040503050406030204" pitchFamily="18" charset="0"/>
                        <a:cs typeface="Calibri"/>
                      </a:endParaRPr>
                    </a:p>
                    <a:p>
                      <a:pPr marL="528320" marR="85090" indent="-228600">
                        <a:lnSpc>
                          <a:spcPct val="101800"/>
                        </a:lnSpc>
                        <a:spcBef>
                          <a:spcPts val="60"/>
                        </a:spcBef>
                        <a:buFont typeface="Symbol"/>
                        <a:buChar char=""/>
                        <a:tabLst>
                          <a:tab pos="528320" algn="l"/>
                          <a:tab pos="528955" algn="l"/>
                        </a:tabLst>
                      </a:pPr>
                      <a:r>
                        <a:rPr sz="900" spc="-5" dirty="0">
                          <a:latin typeface="Cambria" panose="02040503050406030204" pitchFamily="18" charset="0"/>
                          <a:cs typeface="Calibri"/>
                        </a:rPr>
                        <a:t>Very Low Birth Weight (less than 1500  grams)</a:t>
                      </a:r>
                      <a:endParaRPr sz="900" dirty="0">
                        <a:latin typeface="Cambria" panose="02040503050406030204" pitchFamily="18" charset="0"/>
                        <a:cs typeface="Calibri"/>
                      </a:endParaRPr>
                    </a:p>
                    <a:p>
                      <a:pPr marL="528320" marR="261620" indent="-228600">
                        <a:lnSpc>
                          <a:spcPct val="101800"/>
                        </a:lnSpc>
                        <a:spcBef>
                          <a:spcPts val="55"/>
                        </a:spcBef>
                        <a:buFont typeface="Symbol"/>
                        <a:buChar char=""/>
                        <a:tabLst>
                          <a:tab pos="528320" algn="l"/>
                          <a:tab pos="528955" algn="l"/>
                        </a:tabLst>
                      </a:pPr>
                      <a:r>
                        <a:rPr sz="900" spc="-5" dirty="0">
                          <a:latin typeface="Cambria" panose="02040503050406030204" pitchFamily="18" charset="0"/>
                          <a:cs typeface="Calibri"/>
                        </a:rPr>
                        <a:t>A diagnosed </a:t>
                      </a:r>
                      <a:r>
                        <a:rPr sz="900" spc="-10" dirty="0">
                          <a:latin typeface="Cambria" panose="02040503050406030204" pitchFamily="18" charset="0"/>
                          <a:cs typeface="Calibri"/>
                        </a:rPr>
                        <a:t>physical </a:t>
                      </a:r>
                      <a:r>
                        <a:rPr sz="900" spc="-5" dirty="0">
                          <a:latin typeface="Cambria" panose="02040503050406030204" pitchFamily="18" charset="0"/>
                          <a:cs typeface="Calibri"/>
                        </a:rPr>
                        <a:t>or mental  condition with a high probability of  developmental </a:t>
                      </a:r>
                      <a:r>
                        <a:rPr sz="900" spc="-10" dirty="0">
                          <a:latin typeface="Cambria" panose="02040503050406030204" pitchFamily="18" charset="0"/>
                          <a:cs typeface="Calibri"/>
                        </a:rPr>
                        <a:t>delay</a:t>
                      </a:r>
                      <a:endParaRPr sz="900" dirty="0">
                        <a:latin typeface="Cambria" panose="02040503050406030204" pitchFamily="18" charset="0"/>
                        <a:cs typeface="Calibri"/>
                      </a:endParaRPr>
                    </a:p>
                    <a:p>
                      <a:pPr marL="527685" marR="73660" indent="-227965">
                        <a:lnSpc>
                          <a:spcPct val="101699"/>
                        </a:lnSpc>
                        <a:spcBef>
                          <a:spcPts val="60"/>
                        </a:spcBef>
                        <a:buFont typeface="Symbol"/>
                        <a:buChar char=""/>
                        <a:tabLst>
                          <a:tab pos="528320" algn="l"/>
                          <a:tab pos="528955" algn="l"/>
                        </a:tabLst>
                      </a:pPr>
                      <a:r>
                        <a:rPr sz="900" spc="-5" dirty="0">
                          <a:latin typeface="Cambria" panose="02040503050406030204" pitchFamily="18" charset="0"/>
                          <a:cs typeface="Calibri"/>
                        </a:rPr>
                        <a:t>A 50% or greater developmental </a:t>
                      </a:r>
                      <a:r>
                        <a:rPr sz="900" spc="-10" dirty="0">
                          <a:latin typeface="Cambria" panose="02040503050406030204" pitchFamily="18" charset="0"/>
                          <a:cs typeface="Calibri"/>
                        </a:rPr>
                        <a:t>delay  </a:t>
                      </a:r>
                      <a:r>
                        <a:rPr sz="900" spc="-5" dirty="0">
                          <a:latin typeface="Cambria" panose="02040503050406030204" pitchFamily="18" charset="0"/>
                          <a:cs typeface="Calibri"/>
                        </a:rPr>
                        <a:t>in 1 or more areas (physical, cognitive,  communication, adaptive,  social/emotional)</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0485">
                        <a:lnSpc>
                          <a:spcPts val="1290"/>
                        </a:lnSpc>
                      </a:pPr>
                      <a:r>
                        <a:rPr sz="900" spc="-5" dirty="0">
                          <a:latin typeface="Cambria" panose="02040503050406030204" pitchFamily="18" charset="0"/>
                          <a:cs typeface="Calibri"/>
                        </a:rPr>
                        <a:t>Children ages 3‐21 must meet</a:t>
                      </a:r>
                      <a:r>
                        <a:rPr sz="900" dirty="0">
                          <a:latin typeface="Cambria" panose="02040503050406030204" pitchFamily="18" charset="0"/>
                          <a:cs typeface="Calibri"/>
                        </a:rPr>
                        <a:t> </a:t>
                      </a:r>
                      <a:r>
                        <a:rPr sz="900" spc="-5" dirty="0">
                          <a:latin typeface="Cambria" panose="02040503050406030204" pitchFamily="18" charset="0"/>
                          <a:cs typeface="Calibri"/>
                        </a:rPr>
                        <a:t>eligibility</a:t>
                      </a:r>
                      <a:endParaRPr sz="900" dirty="0">
                        <a:latin typeface="Cambria" panose="02040503050406030204" pitchFamily="18" charset="0"/>
                        <a:cs typeface="Calibri"/>
                      </a:endParaRPr>
                    </a:p>
                    <a:p>
                      <a:pPr marL="71120">
                        <a:lnSpc>
                          <a:spcPct val="100000"/>
                        </a:lnSpc>
                        <a:spcBef>
                          <a:spcPts val="20"/>
                        </a:spcBef>
                      </a:pPr>
                      <a:r>
                        <a:rPr sz="900" spc="-10" dirty="0">
                          <a:latin typeface="Cambria" panose="02040503050406030204" pitchFamily="18" charset="0"/>
                          <a:cs typeface="Calibri"/>
                        </a:rPr>
                        <a:t>criteria </a:t>
                      </a:r>
                      <a:r>
                        <a:rPr sz="900" spc="-5" dirty="0">
                          <a:latin typeface="Cambria" panose="02040503050406030204" pitchFamily="18" charset="0"/>
                          <a:cs typeface="Calibri"/>
                        </a:rPr>
                        <a:t>as established by state</a:t>
                      </a:r>
                      <a:r>
                        <a:rPr sz="900" spc="25" dirty="0">
                          <a:latin typeface="Cambria" panose="02040503050406030204" pitchFamily="18" charset="0"/>
                          <a:cs typeface="Calibri"/>
                        </a:rPr>
                        <a:t> </a:t>
                      </a:r>
                      <a:r>
                        <a:rPr sz="900" spc="-5" dirty="0">
                          <a:latin typeface="Cambria" panose="02040503050406030204" pitchFamily="18" charset="0"/>
                          <a:cs typeface="Calibri"/>
                        </a:rPr>
                        <a:t>regulation.</a:t>
                      </a:r>
                      <a:endParaRPr sz="900" dirty="0">
                        <a:latin typeface="Cambria" panose="02040503050406030204" pitchFamily="18" charset="0"/>
                        <a:cs typeface="Calibri"/>
                      </a:endParaRPr>
                    </a:p>
                    <a:p>
                      <a:pPr>
                        <a:lnSpc>
                          <a:spcPct val="100000"/>
                        </a:lnSpc>
                        <a:spcBef>
                          <a:spcPts val="25"/>
                        </a:spcBef>
                      </a:pPr>
                      <a:endParaRPr sz="900" dirty="0">
                        <a:latin typeface="Cambria" panose="02040503050406030204" pitchFamily="18" charset="0"/>
                        <a:cs typeface="Times New Roman"/>
                      </a:endParaRPr>
                    </a:p>
                    <a:p>
                      <a:pPr marL="71120" marR="113030">
                        <a:lnSpc>
                          <a:spcPct val="101600"/>
                        </a:lnSpc>
                      </a:pPr>
                      <a:r>
                        <a:rPr sz="900" spc="-5" dirty="0">
                          <a:latin typeface="Cambria" panose="02040503050406030204" pitchFamily="18" charset="0"/>
                          <a:cs typeface="Calibri"/>
                        </a:rPr>
                        <a:t>For a complete description, the reader should  reference the Missouri State Plan for Special  </a:t>
                      </a:r>
                      <a:r>
                        <a:rPr sz="900" spc="-10" dirty="0">
                          <a:latin typeface="Cambria" panose="02040503050406030204" pitchFamily="18" charset="0"/>
                          <a:cs typeface="Calibri"/>
                        </a:rPr>
                        <a:t>Education.</a:t>
                      </a:r>
                      <a:endParaRPr sz="900" dirty="0">
                        <a:latin typeface="Cambria" panose="02040503050406030204" pitchFamily="18" charset="0"/>
                        <a:cs typeface="Calibri"/>
                      </a:endParaRPr>
                    </a:p>
                    <a:p>
                      <a:pPr>
                        <a:lnSpc>
                          <a:spcPct val="100000"/>
                        </a:lnSpc>
                        <a:spcBef>
                          <a:spcPts val="25"/>
                        </a:spcBef>
                      </a:pPr>
                      <a:endParaRPr sz="900" dirty="0">
                        <a:latin typeface="Cambria" panose="02040503050406030204" pitchFamily="18" charset="0"/>
                        <a:cs typeface="Times New Roman"/>
                      </a:endParaRPr>
                    </a:p>
                    <a:p>
                      <a:pPr marL="71120" marR="502284">
                        <a:lnSpc>
                          <a:spcPct val="101800"/>
                        </a:lnSpc>
                      </a:pPr>
                      <a:r>
                        <a:rPr sz="900" spc="-5" dirty="0">
                          <a:latin typeface="Cambria" panose="02040503050406030204" pitchFamily="18" charset="0"/>
                          <a:cs typeface="Calibri"/>
                        </a:rPr>
                        <a:t>Children eligible for First Steps do not  automatically </a:t>
                      </a:r>
                      <a:r>
                        <a:rPr sz="900" spc="-10" dirty="0">
                          <a:latin typeface="Cambria" panose="02040503050406030204" pitchFamily="18" charset="0"/>
                          <a:cs typeface="Calibri"/>
                        </a:rPr>
                        <a:t>qualify </a:t>
                      </a:r>
                      <a:r>
                        <a:rPr sz="900" spc="-5" dirty="0">
                          <a:latin typeface="Cambria" panose="02040503050406030204" pitchFamily="18" charset="0"/>
                          <a:cs typeface="Calibri"/>
                        </a:rPr>
                        <a:t>for ECSE at age</a:t>
                      </a:r>
                      <a:r>
                        <a:rPr sz="900" spc="65" dirty="0">
                          <a:latin typeface="Cambria" panose="02040503050406030204" pitchFamily="18" charset="0"/>
                          <a:cs typeface="Calibri"/>
                        </a:rPr>
                        <a:t> </a:t>
                      </a:r>
                      <a:r>
                        <a:rPr sz="900" spc="-5" dirty="0">
                          <a:latin typeface="Cambria" panose="02040503050406030204" pitchFamily="18" charset="0"/>
                          <a:cs typeface="Calibri"/>
                        </a:rPr>
                        <a:t>3.</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125783">
                <a:tc>
                  <a:txBody>
                    <a:bodyPr/>
                    <a:lstStyle/>
                    <a:p>
                      <a:pPr marL="71120">
                        <a:lnSpc>
                          <a:spcPts val="1295"/>
                        </a:lnSpc>
                      </a:pPr>
                      <a:r>
                        <a:rPr sz="900" b="1" spc="-5" dirty="0">
                          <a:latin typeface="Cambria" panose="02040503050406030204" pitchFamily="18" charset="0"/>
                          <a:cs typeface="Calibri"/>
                        </a:rPr>
                        <a:t>How to make a</a:t>
                      </a:r>
                      <a:r>
                        <a:rPr sz="900" b="1" spc="5" dirty="0">
                          <a:latin typeface="Cambria" panose="02040503050406030204" pitchFamily="18" charset="0"/>
                          <a:cs typeface="Calibri"/>
                        </a:rPr>
                        <a:t> </a:t>
                      </a:r>
                      <a:r>
                        <a:rPr sz="900" b="1" spc="-10" dirty="0">
                          <a:latin typeface="Cambria" panose="02040503050406030204" pitchFamily="18" charset="0"/>
                          <a:cs typeface="Calibri"/>
                        </a:rPr>
                        <a:t>referral</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5"/>
                        </a:lnSpc>
                      </a:pPr>
                      <a:r>
                        <a:rPr sz="900" i="1" spc="-5" dirty="0">
                          <a:latin typeface="Cambria" panose="02040503050406030204" pitchFamily="18" charset="0"/>
                          <a:cs typeface="Calibri"/>
                        </a:rPr>
                        <a:t>Regional First Steps</a:t>
                      </a:r>
                      <a:r>
                        <a:rPr sz="900" i="1" dirty="0">
                          <a:latin typeface="Cambria" panose="02040503050406030204" pitchFamily="18" charset="0"/>
                          <a:cs typeface="Calibri"/>
                        </a:rPr>
                        <a:t> </a:t>
                      </a:r>
                      <a:r>
                        <a:rPr sz="900" i="1" spc="-5" dirty="0">
                          <a:latin typeface="Cambria" panose="02040503050406030204" pitchFamily="18" charset="0"/>
                          <a:cs typeface="Calibri"/>
                        </a:rPr>
                        <a:t>office</a:t>
                      </a:r>
                      <a:endParaRPr sz="900" dirty="0">
                        <a:latin typeface="Cambria" panose="02040503050406030204" pitchFamily="18" charset="0"/>
                        <a:cs typeface="Calibri"/>
                      </a:endParaRPr>
                    </a:p>
                    <a:p>
                      <a:pPr>
                        <a:lnSpc>
                          <a:spcPct val="100000"/>
                        </a:lnSpc>
                        <a:spcBef>
                          <a:spcPts val="15"/>
                        </a:spcBef>
                      </a:pPr>
                      <a:endParaRPr sz="900" dirty="0">
                        <a:latin typeface="Cambria" panose="02040503050406030204" pitchFamily="18" charset="0"/>
                        <a:cs typeface="Times New Roman"/>
                      </a:endParaRPr>
                    </a:p>
                    <a:p>
                      <a:pPr marL="70485" marR="101600">
                        <a:lnSpc>
                          <a:spcPct val="101800"/>
                        </a:lnSpc>
                      </a:pPr>
                      <a:r>
                        <a:rPr sz="900" spc="-5" dirty="0">
                          <a:latin typeface="Cambria" panose="02040503050406030204" pitchFamily="18" charset="0"/>
                          <a:cs typeface="Calibri"/>
                        </a:rPr>
                        <a:t>If you suspect a child age 0 – 3 may qualify for  Early Intervention services, call toll free </a:t>
                      </a:r>
                      <a:r>
                        <a:rPr sz="900" spc="-10" dirty="0">
                          <a:latin typeface="Cambria" panose="02040503050406030204" pitchFamily="18" charset="0"/>
                          <a:cs typeface="Calibri"/>
                        </a:rPr>
                        <a:t>to  </a:t>
                      </a:r>
                      <a:r>
                        <a:rPr sz="900" spc="-5" dirty="0">
                          <a:latin typeface="Cambria" panose="02040503050406030204" pitchFamily="18" charset="0"/>
                          <a:cs typeface="Calibri"/>
                        </a:rPr>
                        <a:t>866‐583‐2392 to be connected to the System  Point of Entry (SPOE) office in your</a:t>
                      </a:r>
                      <a:r>
                        <a:rPr sz="900" spc="5" dirty="0">
                          <a:latin typeface="Cambria" panose="02040503050406030204" pitchFamily="18" charset="0"/>
                          <a:cs typeface="Calibri"/>
                        </a:rPr>
                        <a:t> </a:t>
                      </a:r>
                      <a:r>
                        <a:rPr sz="900" spc="-5" dirty="0">
                          <a:latin typeface="Cambria" panose="02040503050406030204" pitchFamily="18" charset="0"/>
                          <a:cs typeface="Calibri"/>
                        </a:rPr>
                        <a:t>area.</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0485">
                        <a:lnSpc>
                          <a:spcPts val="1295"/>
                        </a:lnSpc>
                      </a:pPr>
                      <a:r>
                        <a:rPr sz="900" i="1" spc="-5" dirty="0">
                          <a:latin typeface="Cambria" panose="02040503050406030204" pitchFamily="18" charset="0"/>
                          <a:cs typeface="Calibri"/>
                        </a:rPr>
                        <a:t>Local School </a:t>
                      </a:r>
                      <a:r>
                        <a:rPr sz="900" i="1" spc="-10" dirty="0">
                          <a:latin typeface="Cambria" panose="02040503050406030204" pitchFamily="18" charset="0"/>
                          <a:cs typeface="Calibri"/>
                        </a:rPr>
                        <a:t>District</a:t>
                      </a:r>
                      <a:endParaRPr sz="900" dirty="0">
                        <a:latin typeface="Cambria" panose="02040503050406030204" pitchFamily="18" charset="0"/>
                        <a:cs typeface="Calibri"/>
                      </a:endParaRPr>
                    </a:p>
                    <a:p>
                      <a:pPr>
                        <a:lnSpc>
                          <a:spcPct val="100000"/>
                        </a:lnSpc>
                        <a:spcBef>
                          <a:spcPts val="15"/>
                        </a:spcBef>
                      </a:pPr>
                      <a:endParaRPr sz="900" dirty="0">
                        <a:latin typeface="Cambria" panose="02040503050406030204" pitchFamily="18" charset="0"/>
                        <a:cs typeface="Times New Roman"/>
                      </a:endParaRPr>
                    </a:p>
                    <a:p>
                      <a:pPr marL="70485" marR="120650">
                        <a:lnSpc>
                          <a:spcPct val="101800"/>
                        </a:lnSpc>
                      </a:pPr>
                      <a:r>
                        <a:rPr sz="900" spc="-5" dirty="0">
                          <a:latin typeface="Cambria" panose="02040503050406030204" pitchFamily="18" charset="0"/>
                          <a:cs typeface="Calibri"/>
                        </a:rPr>
                        <a:t>If you suspect a student age 3 – 21 has a  </a:t>
                      </a:r>
                      <a:r>
                        <a:rPr sz="900" spc="-10" dirty="0">
                          <a:latin typeface="Cambria" panose="02040503050406030204" pitchFamily="18" charset="0"/>
                          <a:cs typeface="Calibri"/>
                        </a:rPr>
                        <a:t>disability, </a:t>
                      </a:r>
                      <a:r>
                        <a:rPr sz="900" spc="-5" dirty="0">
                          <a:latin typeface="Cambria" panose="02040503050406030204" pitchFamily="18" charset="0"/>
                          <a:cs typeface="Calibri"/>
                        </a:rPr>
                        <a:t>contact the special education </a:t>
                      </a:r>
                      <a:r>
                        <a:rPr sz="900" spc="-10" dirty="0">
                          <a:latin typeface="Cambria" panose="02040503050406030204" pitchFamily="18" charset="0"/>
                          <a:cs typeface="Calibri"/>
                        </a:rPr>
                        <a:t>office  </a:t>
                      </a:r>
                      <a:r>
                        <a:rPr sz="900" spc="-5" dirty="0">
                          <a:latin typeface="Cambria" panose="02040503050406030204" pitchFamily="18" charset="0"/>
                          <a:cs typeface="Calibri"/>
                        </a:rPr>
                        <a:t>at the school </a:t>
                      </a:r>
                      <a:r>
                        <a:rPr sz="900" spc="-10" dirty="0">
                          <a:latin typeface="Cambria" panose="02040503050406030204" pitchFamily="18" charset="0"/>
                          <a:cs typeface="Calibri"/>
                        </a:rPr>
                        <a:t>district </a:t>
                      </a:r>
                      <a:r>
                        <a:rPr sz="900" spc="-5" dirty="0">
                          <a:latin typeface="Cambria" panose="02040503050406030204" pitchFamily="18" charset="0"/>
                          <a:cs typeface="Calibri"/>
                        </a:rPr>
                        <a:t>in which the child  resides.</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527511">
                <a:tc>
                  <a:txBody>
                    <a:bodyPr/>
                    <a:lstStyle/>
                    <a:p>
                      <a:pPr marL="71120">
                        <a:lnSpc>
                          <a:spcPts val="1290"/>
                        </a:lnSpc>
                      </a:pPr>
                      <a:r>
                        <a:rPr sz="900" b="1" spc="-5" dirty="0">
                          <a:latin typeface="Cambria" panose="02040503050406030204" pitchFamily="18" charset="0"/>
                          <a:cs typeface="Calibri"/>
                        </a:rPr>
                        <a:t>Program Focus</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900" i="1" spc="-10" dirty="0">
                          <a:latin typeface="Cambria" panose="02040503050406030204" pitchFamily="18" charset="0"/>
                          <a:cs typeface="Calibri"/>
                        </a:rPr>
                        <a:t>Focused </a:t>
                      </a:r>
                      <a:r>
                        <a:rPr sz="900" i="1" spc="-5" dirty="0">
                          <a:latin typeface="Cambria" panose="02040503050406030204" pitchFamily="18" charset="0"/>
                          <a:cs typeface="Calibri"/>
                        </a:rPr>
                        <a:t>on the family and the</a:t>
                      </a:r>
                      <a:r>
                        <a:rPr sz="900" i="1" spc="5" dirty="0">
                          <a:latin typeface="Cambria" panose="02040503050406030204" pitchFamily="18" charset="0"/>
                          <a:cs typeface="Calibri"/>
                        </a:rPr>
                        <a:t> </a:t>
                      </a:r>
                      <a:r>
                        <a:rPr sz="900" i="1" spc="-5" dirty="0">
                          <a:latin typeface="Cambria" panose="02040503050406030204" pitchFamily="18" charset="0"/>
                          <a:cs typeface="Calibri"/>
                        </a:rPr>
                        <a:t>child</a:t>
                      </a:r>
                      <a:r>
                        <a:rPr sz="900" spc="-5" dirty="0">
                          <a:latin typeface="Cambria" panose="02040503050406030204" pitchFamily="18" charset="0"/>
                          <a:cs typeface="Calibri"/>
                        </a:rPr>
                        <a:t>.</a:t>
                      </a:r>
                      <a:endParaRPr sz="900">
                        <a:latin typeface="Cambria" panose="02040503050406030204" pitchFamily="18" charset="0"/>
                        <a:cs typeface="Calibri"/>
                      </a:endParaRPr>
                    </a:p>
                    <a:p>
                      <a:pPr marL="71120" marR="109220">
                        <a:lnSpc>
                          <a:spcPct val="101699"/>
                        </a:lnSpc>
                      </a:pPr>
                      <a:r>
                        <a:rPr sz="900" spc="-5" dirty="0">
                          <a:latin typeface="Cambria" panose="02040503050406030204" pitchFamily="18" charset="0"/>
                          <a:cs typeface="Calibri"/>
                        </a:rPr>
                        <a:t>Provides developmental services for infants &amp;  toddlers with disabilities, and  support/education for families, and helps  young children participate in family and  community</a:t>
                      </a:r>
                      <a:r>
                        <a:rPr sz="900" dirty="0">
                          <a:latin typeface="Cambria" panose="02040503050406030204" pitchFamily="18" charset="0"/>
                          <a:cs typeface="Calibri"/>
                        </a:rPr>
                        <a:t> </a:t>
                      </a:r>
                      <a:r>
                        <a:rPr sz="900" spc="-5" dirty="0">
                          <a:latin typeface="Cambria" panose="02040503050406030204" pitchFamily="18" charset="0"/>
                          <a:cs typeface="Calibri"/>
                        </a:rPr>
                        <a:t>life.</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marR="102870" algn="just">
                        <a:lnSpc>
                          <a:spcPts val="1340"/>
                        </a:lnSpc>
                      </a:pPr>
                      <a:r>
                        <a:rPr sz="900" i="1" spc="-10" dirty="0">
                          <a:latin typeface="Cambria" panose="02040503050406030204" pitchFamily="18" charset="0"/>
                          <a:cs typeface="Calibri"/>
                        </a:rPr>
                        <a:t>Focused </a:t>
                      </a:r>
                      <a:r>
                        <a:rPr sz="900" i="1" spc="-5" dirty="0">
                          <a:latin typeface="Cambria" panose="02040503050406030204" pitchFamily="18" charset="0"/>
                          <a:cs typeface="Calibri"/>
                        </a:rPr>
                        <a:t>on the educational needs of the child</a:t>
                      </a:r>
                      <a:r>
                        <a:rPr sz="900" spc="-5" dirty="0">
                          <a:latin typeface="Cambria" panose="02040503050406030204" pitchFamily="18" charset="0"/>
                          <a:cs typeface="Calibri"/>
                        </a:rPr>
                        <a:t>.  Provides special education and</a:t>
                      </a:r>
                      <a:r>
                        <a:rPr sz="900" spc="0" dirty="0">
                          <a:latin typeface="Cambria" panose="02040503050406030204" pitchFamily="18" charset="0"/>
                          <a:cs typeface="Calibri"/>
                        </a:rPr>
                        <a:t> </a:t>
                      </a:r>
                      <a:r>
                        <a:rPr sz="900" spc="-5" dirty="0">
                          <a:latin typeface="Cambria" panose="02040503050406030204" pitchFamily="18" charset="0"/>
                          <a:cs typeface="Calibri"/>
                        </a:rPr>
                        <a:t>related</a:t>
                      </a:r>
                      <a:endParaRPr sz="900" dirty="0">
                        <a:latin typeface="Cambria" panose="02040503050406030204" pitchFamily="18" charset="0"/>
                        <a:cs typeface="Calibri"/>
                      </a:endParaRPr>
                    </a:p>
                    <a:p>
                      <a:pPr marL="71120" marR="334010" indent="-635">
                        <a:lnSpc>
                          <a:spcPts val="1340"/>
                        </a:lnSpc>
                        <a:spcBef>
                          <a:spcPts val="5"/>
                        </a:spcBef>
                      </a:pPr>
                      <a:r>
                        <a:rPr sz="900" spc="-5" dirty="0">
                          <a:latin typeface="Cambria" panose="02040503050406030204" pitchFamily="18" charset="0"/>
                          <a:cs typeface="Calibri"/>
                        </a:rPr>
                        <a:t>services for students with disabilities, 3‐5  years old, helps them to develop the</a:t>
                      </a:r>
                      <a:r>
                        <a:rPr sz="900" spc="10" dirty="0">
                          <a:latin typeface="Cambria" panose="02040503050406030204" pitchFamily="18" charset="0"/>
                          <a:cs typeface="Calibri"/>
                        </a:rPr>
                        <a:t> </a:t>
                      </a:r>
                      <a:r>
                        <a:rPr sz="900" spc="-5" dirty="0">
                          <a:latin typeface="Cambria" panose="02040503050406030204" pitchFamily="18" charset="0"/>
                          <a:cs typeface="Calibri"/>
                        </a:rPr>
                        <a:t>skills</a:t>
                      </a:r>
                      <a:endParaRPr sz="900" dirty="0">
                        <a:latin typeface="Cambria" panose="02040503050406030204" pitchFamily="18" charset="0"/>
                        <a:cs typeface="Calibri"/>
                      </a:endParaRPr>
                    </a:p>
                    <a:p>
                      <a:pPr marL="71120" marR="118745" algn="just">
                        <a:lnSpc>
                          <a:spcPts val="1340"/>
                        </a:lnSpc>
                        <a:spcBef>
                          <a:spcPts val="5"/>
                        </a:spcBef>
                      </a:pPr>
                      <a:r>
                        <a:rPr sz="900" spc="-5" dirty="0">
                          <a:latin typeface="Cambria" panose="02040503050406030204" pitchFamily="18" charset="0"/>
                          <a:cs typeface="Calibri"/>
                        </a:rPr>
                        <a:t>necessary for successful school </a:t>
                      </a:r>
                      <a:r>
                        <a:rPr sz="900" spc="-10" dirty="0">
                          <a:latin typeface="Cambria" panose="02040503050406030204" pitchFamily="18" charset="0"/>
                          <a:cs typeface="Calibri"/>
                        </a:rPr>
                        <a:t>performance  </a:t>
                      </a:r>
                      <a:r>
                        <a:rPr sz="900" spc="-5" dirty="0">
                          <a:latin typeface="Cambria" panose="02040503050406030204" pitchFamily="18" charset="0"/>
                          <a:cs typeface="Calibri"/>
                        </a:rPr>
                        <a:t>in kindergarten and other grades. Provides a  free and appropriate public education</a:t>
                      </a:r>
                      <a:r>
                        <a:rPr sz="900" spc="25" dirty="0">
                          <a:latin typeface="Cambria" panose="02040503050406030204" pitchFamily="18" charset="0"/>
                          <a:cs typeface="Calibri"/>
                        </a:rPr>
                        <a:t> </a:t>
                      </a:r>
                      <a:r>
                        <a:rPr sz="900" spc="-5" dirty="0">
                          <a:latin typeface="Cambria" panose="02040503050406030204" pitchFamily="18" charset="0"/>
                          <a:cs typeface="Calibri"/>
                        </a:rPr>
                        <a:t>(FAPE).</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283272">
                <a:tc>
                  <a:txBody>
                    <a:bodyPr/>
                    <a:lstStyle/>
                    <a:p>
                      <a:pPr marL="71120">
                        <a:lnSpc>
                          <a:spcPts val="1300"/>
                        </a:lnSpc>
                      </a:pPr>
                      <a:r>
                        <a:rPr sz="900" b="1" spc="-5" dirty="0">
                          <a:latin typeface="Cambria" panose="02040503050406030204" pitchFamily="18" charset="0"/>
                          <a:cs typeface="Calibri"/>
                        </a:rPr>
                        <a:t>Purpose of</a:t>
                      </a:r>
                      <a:r>
                        <a:rPr sz="900" b="1" dirty="0">
                          <a:latin typeface="Cambria" panose="02040503050406030204" pitchFamily="18" charset="0"/>
                          <a:cs typeface="Calibri"/>
                        </a:rPr>
                        <a:t> </a:t>
                      </a:r>
                      <a:r>
                        <a:rPr sz="900" b="1" spc="-5" dirty="0">
                          <a:latin typeface="Cambria" panose="02040503050406030204" pitchFamily="18" charset="0"/>
                          <a:cs typeface="Calibri"/>
                        </a:rPr>
                        <a:t>Evaluation/Assessment</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300"/>
                        </a:lnSpc>
                      </a:pPr>
                      <a:r>
                        <a:rPr sz="900" spc="-5" dirty="0">
                          <a:latin typeface="Cambria" panose="02040503050406030204" pitchFamily="18" charset="0"/>
                          <a:cs typeface="Calibri"/>
                        </a:rPr>
                        <a:t>Determines a child’s eligibility for </a:t>
                      </a:r>
                      <a:r>
                        <a:rPr sz="900" i="1" spc="-5" dirty="0">
                          <a:latin typeface="Cambria" panose="02040503050406030204" pitchFamily="18" charset="0"/>
                          <a:cs typeface="Calibri"/>
                        </a:rPr>
                        <a:t>Part C</a:t>
                      </a:r>
                      <a:r>
                        <a:rPr sz="900" i="1" spc="35" dirty="0">
                          <a:latin typeface="Cambria" panose="02040503050406030204" pitchFamily="18" charset="0"/>
                          <a:cs typeface="Calibri"/>
                        </a:rPr>
                        <a:t> </a:t>
                      </a:r>
                      <a:r>
                        <a:rPr sz="900" i="1" spc="-5" dirty="0">
                          <a:latin typeface="Cambria" panose="02040503050406030204" pitchFamily="18" charset="0"/>
                          <a:cs typeface="Calibri"/>
                        </a:rPr>
                        <a:t>early</a:t>
                      </a:r>
                      <a:endParaRPr sz="900">
                        <a:latin typeface="Cambria" panose="02040503050406030204" pitchFamily="18" charset="0"/>
                        <a:cs typeface="Calibri"/>
                      </a:endParaRPr>
                    </a:p>
                    <a:p>
                      <a:pPr marL="71120" marR="216535">
                        <a:lnSpc>
                          <a:spcPct val="101400"/>
                        </a:lnSpc>
                        <a:spcBef>
                          <a:spcPts val="5"/>
                        </a:spcBef>
                      </a:pPr>
                      <a:r>
                        <a:rPr sz="900" i="1" spc="-10" dirty="0">
                          <a:latin typeface="Cambria" panose="02040503050406030204" pitchFamily="18" charset="0"/>
                          <a:cs typeface="Calibri"/>
                        </a:rPr>
                        <a:t>intervention </a:t>
                      </a:r>
                      <a:r>
                        <a:rPr sz="900" spc="-5" dirty="0">
                          <a:latin typeface="Cambria" panose="02040503050406030204" pitchFamily="18" charset="0"/>
                          <a:cs typeface="Calibri"/>
                        </a:rPr>
                        <a:t>and identifies his/her strengths  and unique</a:t>
                      </a:r>
                      <a:r>
                        <a:rPr sz="900" dirty="0">
                          <a:latin typeface="Cambria" panose="02040503050406030204" pitchFamily="18" charset="0"/>
                          <a:cs typeface="Calibri"/>
                        </a:rPr>
                        <a:t> </a:t>
                      </a:r>
                      <a:r>
                        <a:rPr sz="900" spc="-5" dirty="0">
                          <a:latin typeface="Cambria" panose="02040503050406030204" pitchFamily="18" charset="0"/>
                          <a:cs typeface="Calibri"/>
                        </a:rPr>
                        <a:t>needs.</a:t>
                      </a:r>
                      <a:endParaRPr sz="900">
                        <a:latin typeface="Cambria" panose="02040503050406030204" pitchFamily="18" charset="0"/>
                        <a:cs typeface="Calibri"/>
                      </a:endParaRPr>
                    </a:p>
                    <a:p>
                      <a:pPr>
                        <a:lnSpc>
                          <a:spcPct val="100000"/>
                        </a:lnSpc>
                        <a:spcBef>
                          <a:spcPts val="20"/>
                        </a:spcBef>
                      </a:pPr>
                      <a:endParaRPr sz="900">
                        <a:latin typeface="Cambria" panose="02040503050406030204" pitchFamily="18" charset="0"/>
                        <a:cs typeface="Times New Roman"/>
                      </a:endParaRPr>
                    </a:p>
                    <a:p>
                      <a:pPr marL="71120" marR="93980">
                        <a:lnSpc>
                          <a:spcPct val="101699"/>
                        </a:lnSpc>
                      </a:pPr>
                      <a:r>
                        <a:rPr sz="900" spc="-5" dirty="0">
                          <a:latin typeface="Cambria" panose="02040503050406030204" pitchFamily="18" charset="0"/>
                          <a:cs typeface="Calibri"/>
                        </a:rPr>
                        <a:t>Assists families in identifying their concerns,  priorities, and resources related to helping  their children participate in the family and the  </a:t>
                      </a:r>
                      <a:r>
                        <a:rPr sz="900" spc="-10" dirty="0">
                          <a:latin typeface="Cambria" panose="02040503050406030204" pitchFamily="18" charset="0"/>
                          <a:cs typeface="Calibri"/>
                        </a:rPr>
                        <a:t>community.</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300"/>
                        </a:lnSpc>
                      </a:pPr>
                      <a:r>
                        <a:rPr sz="900" spc="-5" dirty="0">
                          <a:latin typeface="Cambria" panose="02040503050406030204" pitchFamily="18" charset="0"/>
                          <a:cs typeface="Calibri"/>
                        </a:rPr>
                        <a:t>Determines a child’s eligibility for </a:t>
                      </a:r>
                      <a:r>
                        <a:rPr sz="900" i="1" spc="-5" dirty="0">
                          <a:latin typeface="Cambria" panose="02040503050406030204" pitchFamily="18" charset="0"/>
                          <a:cs typeface="Calibri"/>
                        </a:rPr>
                        <a:t>Part B</a:t>
                      </a:r>
                      <a:r>
                        <a:rPr sz="900" i="1" spc="25" dirty="0">
                          <a:latin typeface="Cambria" panose="02040503050406030204" pitchFamily="18" charset="0"/>
                          <a:cs typeface="Calibri"/>
                        </a:rPr>
                        <a:t> </a:t>
                      </a:r>
                      <a:r>
                        <a:rPr sz="900" i="1" spc="-5" dirty="0">
                          <a:latin typeface="Cambria" panose="02040503050406030204" pitchFamily="18" charset="0"/>
                          <a:cs typeface="Calibri"/>
                        </a:rPr>
                        <a:t>early</a:t>
                      </a:r>
                      <a:endParaRPr sz="900" dirty="0">
                        <a:latin typeface="Cambria" panose="02040503050406030204" pitchFamily="18" charset="0"/>
                        <a:cs typeface="Calibri"/>
                      </a:endParaRPr>
                    </a:p>
                    <a:p>
                      <a:pPr marL="71120" marR="424180" indent="-635">
                        <a:lnSpc>
                          <a:spcPct val="101600"/>
                        </a:lnSpc>
                      </a:pPr>
                      <a:r>
                        <a:rPr sz="900" i="1" spc="-5" dirty="0">
                          <a:latin typeface="Cambria" panose="02040503050406030204" pitchFamily="18" charset="0"/>
                          <a:cs typeface="Calibri"/>
                        </a:rPr>
                        <a:t>childhood special education services </a:t>
                      </a:r>
                      <a:r>
                        <a:rPr sz="900" spc="-5" dirty="0">
                          <a:latin typeface="Cambria" panose="02040503050406030204" pitchFamily="18" charset="0"/>
                          <a:cs typeface="Calibri"/>
                        </a:rPr>
                        <a:t>and  identifies his/her special education and  related services due to their</a:t>
                      </a:r>
                      <a:r>
                        <a:rPr sz="900" spc="15" dirty="0">
                          <a:latin typeface="Cambria" panose="02040503050406030204" pitchFamily="18" charset="0"/>
                          <a:cs typeface="Calibri"/>
                        </a:rPr>
                        <a:t> </a:t>
                      </a:r>
                      <a:r>
                        <a:rPr sz="900" spc="-10" dirty="0">
                          <a:latin typeface="Cambria" panose="02040503050406030204" pitchFamily="18" charset="0"/>
                          <a:cs typeface="Calibri"/>
                        </a:rPr>
                        <a:t>disability.</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a:spLocks noGrp="1"/>
          </p:cNvSpPr>
          <p:nvPr>
            <p:ph type="sldNum" sz="quarter" idx="4294967295"/>
          </p:nvPr>
        </p:nvSpPr>
        <p:spPr>
          <a:xfrm>
            <a:off x="0" y="984250"/>
            <a:ext cx="469900" cy="128588"/>
          </a:xfrm>
          <a:prstGeom prst="rect">
            <a:avLst/>
          </a:prstGeom>
        </p:spPr>
        <p:txBody>
          <a:bodyPr vert="horz" wrap="square" lIns="0" tIns="0" rIns="0" bIns="0" rtlCol="0" anchor="ctr" anchorCtr="0">
            <a:spAutoFit/>
          </a:bodyPr>
          <a:lstStyle/>
          <a:p>
            <a:pPr marL="22413">
              <a:lnSpc>
                <a:spcPts val="1015"/>
              </a:lnSpc>
            </a:pPr>
            <a:fld id="{81D60167-4931-47E6-BA6A-407CBD079E47}" type="slidenum">
              <a:rPr spc="-4" dirty="0"/>
              <a:pPr marL="22413">
                <a:lnSpc>
                  <a:spcPts val="1015"/>
                </a:lnSpc>
              </a:pPr>
              <a:t>10</a:t>
            </a:fld>
            <a:endParaRPr spc="-4" dirty="0"/>
          </a:p>
        </p:txBody>
      </p:sp>
    </p:spTree>
    <p:extLst>
      <p:ext uri="{BB962C8B-B14F-4D97-AF65-F5344CB8AC3E}">
        <p14:creationId xmlns:p14="http://schemas.microsoft.com/office/powerpoint/2010/main" val="283815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0" y="984250"/>
            <a:ext cx="469900" cy="128588"/>
          </a:xfrm>
          <a:prstGeom prst="rect">
            <a:avLst/>
          </a:prstGeom>
        </p:spPr>
        <p:txBody>
          <a:bodyPr vert="horz" wrap="square" lIns="0" tIns="0" rIns="0" bIns="0" rtlCol="0" anchor="ctr" anchorCtr="0">
            <a:spAutoFit/>
          </a:bodyPr>
          <a:lstStyle/>
          <a:p>
            <a:pPr marL="22413">
              <a:lnSpc>
                <a:spcPts val="1015"/>
              </a:lnSpc>
            </a:pPr>
            <a:fld id="{81D60167-4931-47E6-BA6A-407CBD079E47}" type="slidenum">
              <a:rPr spc="-4" dirty="0"/>
              <a:pPr marL="22413">
                <a:lnSpc>
                  <a:spcPts val="1015"/>
                </a:lnSpc>
              </a:pPr>
              <a:t>11</a:t>
            </a:fld>
            <a:endParaRPr spc="-4" dirty="0"/>
          </a:p>
        </p:txBody>
      </p:sp>
      <p:sp>
        <p:nvSpPr>
          <p:cNvPr id="2" name="object 2"/>
          <p:cNvSpPr txBox="1"/>
          <p:nvPr/>
        </p:nvSpPr>
        <p:spPr>
          <a:xfrm>
            <a:off x="878095" y="304800"/>
            <a:ext cx="7382434" cy="503192"/>
          </a:xfrm>
          <a:prstGeom prst="rect">
            <a:avLst/>
          </a:prstGeom>
        </p:spPr>
        <p:txBody>
          <a:bodyPr vert="horz" wrap="square" lIns="0" tIns="10646" rIns="0" bIns="0" rtlCol="0">
            <a:spAutoFit/>
          </a:bodyPr>
          <a:lstStyle/>
          <a:p>
            <a:pPr marL="11206">
              <a:spcBef>
                <a:spcPts val="84"/>
              </a:spcBef>
            </a:pPr>
            <a:r>
              <a:rPr sz="1600" b="1" spc="-4" dirty="0">
                <a:latin typeface="Cambria" panose="02040503050406030204" pitchFamily="18" charset="0"/>
                <a:cs typeface="Calibri"/>
              </a:rPr>
              <a:t>Key Features of Part B and Part C of Individuals with </a:t>
            </a:r>
            <a:r>
              <a:rPr sz="1600" b="1" spc="-9" dirty="0">
                <a:latin typeface="Cambria" panose="02040503050406030204" pitchFamily="18" charset="0"/>
                <a:cs typeface="Calibri"/>
              </a:rPr>
              <a:t>Disabilities </a:t>
            </a:r>
            <a:r>
              <a:rPr sz="1600" b="1" spc="-4" dirty="0">
                <a:latin typeface="Cambria" panose="02040503050406030204" pitchFamily="18" charset="0"/>
                <a:cs typeface="Calibri"/>
              </a:rPr>
              <a:t>Education Act</a:t>
            </a:r>
            <a:r>
              <a:rPr sz="1600" b="1" spc="207" dirty="0">
                <a:latin typeface="Cambria" panose="02040503050406030204" pitchFamily="18" charset="0"/>
                <a:cs typeface="Calibri"/>
              </a:rPr>
              <a:t> </a:t>
            </a:r>
            <a:r>
              <a:rPr sz="1600" b="1" spc="-4" dirty="0">
                <a:latin typeface="Cambria" panose="02040503050406030204" pitchFamily="18" charset="0"/>
                <a:cs typeface="Calibri"/>
              </a:rPr>
              <a:t>(IDEA)</a:t>
            </a:r>
            <a:endParaRPr sz="1600" dirty="0">
              <a:latin typeface="Cambria" panose="02040503050406030204" pitchFamily="18" charset="0"/>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374883339"/>
              </p:ext>
            </p:extLst>
          </p:nvPr>
        </p:nvGraphicFramePr>
        <p:xfrm>
          <a:off x="878094" y="806824"/>
          <a:ext cx="7382435" cy="5180293"/>
        </p:xfrm>
        <a:graphic>
          <a:graphicData uri="http://schemas.openxmlformats.org/drawingml/2006/table">
            <a:tbl>
              <a:tblPr firstRow="1" bandRow="1">
                <a:tableStyleId>{2D5ABB26-0587-4C30-8999-92F81FD0307C}</a:tableStyleId>
              </a:tblPr>
              <a:tblGrid>
                <a:gridCol w="2460812">
                  <a:extLst>
                    <a:ext uri="{9D8B030D-6E8A-4147-A177-3AD203B41FA5}">
                      <a16:colId xmlns:a16="http://schemas.microsoft.com/office/drawing/2014/main" val="20000"/>
                    </a:ext>
                  </a:extLst>
                </a:gridCol>
                <a:gridCol w="2460812">
                  <a:extLst>
                    <a:ext uri="{9D8B030D-6E8A-4147-A177-3AD203B41FA5}">
                      <a16:colId xmlns:a16="http://schemas.microsoft.com/office/drawing/2014/main" val="20001"/>
                    </a:ext>
                  </a:extLst>
                </a:gridCol>
                <a:gridCol w="2460811">
                  <a:extLst>
                    <a:ext uri="{9D8B030D-6E8A-4147-A177-3AD203B41FA5}">
                      <a16:colId xmlns:a16="http://schemas.microsoft.com/office/drawing/2014/main" val="20002"/>
                    </a:ext>
                  </a:extLst>
                </a:gridCol>
              </a:tblGrid>
              <a:tr h="155762">
                <a:tc>
                  <a:txBody>
                    <a:bodyPr/>
                    <a:lstStyle/>
                    <a:p>
                      <a:pPr marL="71120">
                        <a:lnSpc>
                          <a:spcPts val="1290"/>
                        </a:lnSpc>
                      </a:pPr>
                      <a:r>
                        <a:rPr sz="1000" b="1" spc="-5" dirty="0">
                          <a:latin typeface="Calibri"/>
                          <a:cs typeface="Calibri"/>
                        </a:rPr>
                        <a:t>Component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1000" b="1" spc="-5" dirty="0">
                          <a:latin typeface="Calibri"/>
                          <a:cs typeface="Calibri"/>
                        </a:rPr>
                        <a:t>Part</a:t>
                      </a:r>
                      <a:r>
                        <a:rPr sz="1000" b="1" spc="-10" dirty="0">
                          <a:latin typeface="Calibri"/>
                          <a:cs typeface="Calibri"/>
                        </a:rPr>
                        <a:t> </a:t>
                      </a:r>
                      <a:r>
                        <a:rPr sz="1000" b="1" spc="-5" dirty="0">
                          <a:latin typeface="Calibri"/>
                          <a:cs typeface="Calibri"/>
                        </a:rPr>
                        <a:t>C</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1000" b="1" spc="-5" dirty="0">
                          <a:latin typeface="Calibri"/>
                          <a:cs typeface="Calibri"/>
                        </a:rPr>
                        <a:t>Part</a:t>
                      </a:r>
                      <a:r>
                        <a:rPr sz="1000" b="1" spc="-10" dirty="0">
                          <a:latin typeface="Calibri"/>
                          <a:cs typeface="Calibri"/>
                        </a:rPr>
                        <a:t> </a:t>
                      </a:r>
                      <a:r>
                        <a:rPr sz="1000" b="1" spc="-5" dirty="0">
                          <a:latin typeface="Calibri"/>
                          <a:cs typeface="Calibri"/>
                        </a:rPr>
                        <a:t>B</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239246">
                <a:tc rowSpan="2">
                  <a:txBody>
                    <a:bodyPr/>
                    <a:lstStyle/>
                    <a:p>
                      <a:pPr marL="71120">
                        <a:lnSpc>
                          <a:spcPts val="1290"/>
                        </a:lnSpc>
                      </a:pPr>
                      <a:r>
                        <a:rPr sz="900" b="1" spc="-5" dirty="0">
                          <a:latin typeface="Cambria" panose="02040503050406030204" pitchFamily="18" charset="0"/>
                          <a:cs typeface="Calibri"/>
                        </a:rPr>
                        <a:t>Intervention</a:t>
                      </a:r>
                      <a:r>
                        <a:rPr sz="900" b="1" dirty="0">
                          <a:latin typeface="Cambria" panose="02040503050406030204" pitchFamily="18" charset="0"/>
                          <a:cs typeface="Calibri"/>
                        </a:rPr>
                        <a:t> </a:t>
                      </a:r>
                      <a:r>
                        <a:rPr sz="900" b="1" spc="-5" dirty="0">
                          <a:latin typeface="Cambria" panose="02040503050406030204" pitchFamily="18" charset="0"/>
                          <a:cs typeface="Calibri"/>
                        </a:rPr>
                        <a:t>Plans</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900" i="1" spc="-5" dirty="0">
                          <a:latin typeface="Cambria" panose="02040503050406030204" pitchFamily="18" charset="0"/>
                          <a:cs typeface="Calibri"/>
                        </a:rPr>
                        <a:t>Individualized family service plan</a:t>
                      </a:r>
                      <a:r>
                        <a:rPr sz="900" i="1" spc="10" dirty="0">
                          <a:latin typeface="Cambria" panose="02040503050406030204" pitchFamily="18" charset="0"/>
                          <a:cs typeface="Calibri"/>
                        </a:rPr>
                        <a:t> </a:t>
                      </a:r>
                      <a:r>
                        <a:rPr sz="900" i="1" spc="-5" dirty="0">
                          <a:latin typeface="Cambria" panose="02040503050406030204" pitchFamily="18" charset="0"/>
                          <a:cs typeface="Calibri"/>
                        </a:rPr>
                        <a:t>(IFSP)</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71755">
                        <a:lnSpc>
                          <a:spcPts val="1290"/>
                        </a:lnSpc>
                      </a:pPr>
                      <a:r>
                        <a:rPr sz="900" i="1" spc="-5" dirty="0">
                          <a:latin typeface="Cambria" panose="02040503050406030204" pitchFamily="18" charset="0"/>
                          <a:cs typeface="Calibri"/>
                        </a:rPr>
                        <a:t>Individualized education program</a:t>
                      </a:r>
                      <a:r>
                        <a:rPr sz="900" i="1" spc="0" dirty="0">
                          <a:latin typeface="Cambria" panose="02040503050406030204" pitchFamily="18" charset="0"/>
                          <a:cs typeface="Calibri"/>
                        </a:rPr>
                        <a:t> </a:t>
                      </a:r>
                      <a:r>
                        <a:rPr sz="900" i="1" spc="-5" dirty="0">
                          <a:latin typeface="Cambria" panose="02040503050406030204" pitchFamily="18" charset="0"/>
                          <a:cs typeface="Calibri"/>
                        </a:rPr>
                        <a:t>(IEP)</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356683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755">
                        <a:lnSpc>
                          <a:spcPct val="100000"/>
                        </a:lnSpc>
                        <a:spcBef>
                          <a:spcPts val="515"/>
                        </a:spcBef>
                      </a:pPr>
                      <a:r>
                        <a:rPr sz="900" spc="-5" dirty="0">
                          <a:latin typeface="Cambria" panose="02040503050406030204" pitchFamily="18" charset="0"/>
                          <a:cs typeface="Calibri"/>
                        </a:rPr>
                        <a:t>Includes a statement of:</a:t>
                      </a:r>
                      <a:endParaRPr sz="900" dirty="0">
                        <a:latin typeface="Cambria" panose="02040503050406030204" pitchFamily="18" charset="0"/>
                        <a:cs typeface="Calibri"/>
                      </a:endParaRPr>
                    </a:p>
                    <a:p>
                      <a:pPr marL="528955" marR="701675" indent="-228600">
                        <a:lnSpc>
                          <a:spcPct val="101400"/>
                        </a:lnSpc>
                        <a:spcBef>
                          <a:spcPts val="70"/>
                        </a:spcBef>
                        <a:buFont typeface="Symbol"/>
                        <a:buChar char=""/>
                        <a:tabLst>
                          <a:tab pos="528955" algn="l"/>
                          <a:tab pos="529590" algn="l"/>
                        </a:tabLst>
                      </a:pPr>
                      <a:r>
                        <a:rPr sz="900" spc="-5" dirty="0">
                          <a:latin typeface="Cambria" panose="02040503050406030204" pitchFamily="18" charset="0"/>
                          <a:cs typeface="Calibri"/>
                        </a:rPr>
                        <a:t>the child’s present levels of  </a:t>
                      </a:r>
                      <a:r>
                        <a:rPr sz="900" spc="-10" dirty="0">
                          <a:latin typeface="Cambria" panose="02040503050406030204" pitchFamily="18" charset="0"/>
                          <a:cs typeface="Calibri"/>
                        </a:rPr>
                        <a:t>development</a:t>
                      </a:r>
                      <a:endParaRPr sz="900" dirty="0">
                        <a:latin typeface="Cambria" panose="02040503050406030204" pitchFamily="18" charset="0"/>
                        <a:cs typeface="Calibri"/>
                      </a:endParaRPr>
                    </a:p>
                    <a:p>
                      <a:pPr marL="528955" marR="191770" indent="-228600" algn="just">
                        <a:lnSpc>
                          <a:spcPct val="101800"/>
                        </a:lnSpc>
                        <a:spcBef>
                          <a:spcPts val="60"/>
                        </a:spcBef>
                        <a:buFont typeface="Symbol"/>
                        <a:buChar char=""/>
                        <a:tabLst>
                          <a:tab pos="529590" algn="l"/>
                        </a:tabLst>
                      </a:pPr>
                      <a:r>
                        <a:rPr sz="900" spc="-5" dirty="0">
                          <a:latin typeface="Cambria" panose="02040503050406030204" pitchFamily="18" charset="0"/>
                          <a:cs typeface="Calibri"/>
                        </a:rPr>
                        <a:t>the family’s concerns, priorities, and  resources, relating to enhancing the  </a:t>
                      </a:r>
                      <a:r>
                        <a:rPr sz="900" spc="-10" dirty="0">
                          <a:latin typeface="Cambria" panose="02040503050406030204" pitchFamily="18" charset="0"/>
                          <a:cs typeface="Calibri"/>
                        </a:rPr>
                        <a:t>development </a:t>
                      </a:r>
                      <a:r>
                        <a:rPr sz="900" spc="-5" dirty="0">
                          <a:latin typeface="Cambria" panose="02040503050406030204" pitchFamily="18" charset="0"/>
                          <a:cs typeface="Calibri"/>
                        </a:rPr>
                        <a:t>of the</a:t>
                      </a:r>
                      <a:r>
                        <a:rPr sz="900" spc="5" dirty="0">
                          <a:latin typeface="Cambria" panose="02040503050406030204" pitchFamily="18" charset="0"/>
                          <a:cs typeface="Calibri"/>
                        </a:rPr>
                        <a:t> </a:t>
                      </a:r>
                      <a:r>
                        <a:rPr sz="900" spc="-5" dirty="0">
                          <a:latin typeface="Cambria" panose="02040503050406030204" pitchFamily="18" charset="0"/>
                          <a:cs typeface="Calibri"/>
                        </a:rPr>
                        <a:t>child</a:t>
                      </a:r>
                      <a:endParaRPr sz="900" dirty="0">
                        <a:latin typeface="Cambria" panose="02040503050406030204" pitchFamily="18" charset="0"/>
                        <a:cs typeface="Calibri"/>
                      </a:endParaRPr>
                    </a:p>
                    <a:p>
                      <a:pPr marL="528955" marR="223520" indent="-228600">
                        <a:lnSpc>
                          <a:spcPct val="101800"/>
                        </a:lnSpc>
                        <a:spcBef>
                          <a:spcPts val="50"/>
                        </a:spcBef>
                        <a:buFont typeface="Symbol"/>
                        <a:buChar char=""/>
                        <a:tabLst>
                          <a:tab pos="528955" algn="l"/>
                          <a:tab pos="529590" algn="l"/>
                        </a:tabLst>
                      </a:pPr>
                      <a:r>
                        <a:rPr sz="900" spc="-5" dirty="0">
                          <a:latin typeface="Cambria" panose="02040503050406030204" pitchFamily="18" charset="0"/>
                          <a:cs typeface="Calibri"/>
                        </a:rPr>
                        <a:t>the major outcomes expected to </a:t>
                      </a:r>
                      <a:r>
                        <a:rPr sz="900" spc="-10" dirty="0">
                          <a:latin typeface="Cambria" panose="02040503050406030204" pitchFamily="18" charset="0"/>
                          <a:cs typeface="Calibri"/>
                        </a:rPr>
                        <a:t>be  </a:t>
                      </a:r>
                      <a:r>
                        <a:rPr sz="900" spc="-5" dirty="0">
                          <a:latin typeface="Cambria" panose="02040503050406030204" pitchFamily="18" charset="0"/>
                          <a:cs typeface="Calibri"/>
                        </a:rPr>
                        <a:t>achieved for the child and</a:t>
                      </a:r>
                      <a:r>
                        <a:rPr sz="900" spc="0" dirty="0">
                          <a:latin typeface="Cambria" panose="02040503050406030204" pitchFamily="18" charset="0"/>
                          <a:cs typeface="Calibri"/>
                        </a:rPr>
                        <a:t> </a:t>
                      </a:r>
                      <a:r>
                        <a:rPr sz="900" spc="-5" dirty="0">
                          <a:latin typeface="Cambria" panose="02040503050406030204" pitchFamily="18" charset="0"/>
                          <a:cs typeface="Calibri"/>
                        </a:rPr>
                        <a:t>family</a:t>
                      </a:r>
                      <a:endParaRPr sz="900" dirty="0">
                        <a:latin typeface="Cambria" panose="02040503050406030204" pitchFamily="18" charset="0"/>
                        <a:cs typeface="Calibri"/>
                      </a:endParaRPr>
                    </a:p>
                    <a:p>
                      <a:pPr marL="528320" marR="62230" indent="-228600">
                        <a:lnSpc>
                          <a:spcPct val="101699"/>
                        </a:lnSpc>
                        <a:spcBef>
                          <a:spcPts val="65"/>
                        </a:spcBef>
                        <a:buFont typeface="Symbol"/>
                        <a:buChar char=""/>
                        <a:tabLst>
                          <a:tab pos="528320" algn="l"/>
                          <a:tab pos="528955" algn="l"/>
                        </a:tabLst>
                      </a:pPr>
                      <a:r>
                        <a:rPr sz="900" spc="-5" dirty="0">
                          <a:latin typeface="Cambria" panose="02040503050406030204" pitchFamily="18" charset="0"/>
                          <a:cs typeface="Calibri"/>
                        </a:rPr>
                        <a:t>the </a:t>
                      </a:r>
                      <a:r>
                        <a:rPr sz="900" spc="-10" dirty="0">
                          <a:latin typeface="Cambria" panose="02040503050406030204" pitchFamily="18" charset="0"/>
                          <a:cs typeface="Calibri"/>
                        </a:rPr>
                        <a:t>natural </a:t>
                      </a:r>
                      <a:r>
                        <a:rPr sz="900" spc="-5" dirty="0">
                          <a:latin typeface="Cambria" panose="02040503050406030204" pitchFamily="18" charset="0"/>
                          <a:cs typeface="Calibri"/>
                        </a:rPr>
                        <a:t>environments in which  early intervention services shall </a:t>
                      </a:r>
                      <a:r>
                        <a:rPr sz="900" spc="-10" dirty="0">
                          <a:latin typeface="Cambria" panose="02040503050406030204" pitchFamily="18" charset="0"/>
                          <a:cs typeface="Calibri"/>
                        </a:rPr>
                        <a:t>be  </a:t>
                      </a:r>
                      <a:r>
                        <a:rPr sz="900" spc="-5" dirty="0">
                          <a:latin typeface="Cambria" panose="02040503050406030204" pitchFamily="18" charset="0"/>
                          <a:cs typeface="Calibri"/>
                        </a:rPr>
                        <a:t>appropriately provided, and  </a:t>
                      </a:r>
                      <a:r>
                        <a:rPr sz="900" spc="-10" dirty="0">
                          <a:latin typeface="Cambria" panose="02040503050406030204" pitchFamily="18" charset="0"/>
                          <a:cs typeface="Calibri"/>
                        </a:rPr>
                        <a:t>justification </a:t>
                      </a:r>
                      <a:r>
                        <a:rPr sz="900" spc="-5" dirty="0">
                          <a:latin typeface="Cambria" panose="02040503050406030204" pitchFamily="18" charset="0"/>
                          <a:cs typeface="Calibri"/>
                        </a:rPr>
                        <a:t>for services that are not </a:t>
                      </a:r>
                      <a:r>
                        <a:rPr sz="900" spc="-10" dirty="0">
                          <a:latin typeface="Cambria" panose="02040503050406030204" pitchFamily="18" charset="0"/>
                          <a:cs typeface="Calibri"/>
                        </a:rPr>
                        <a:t>in  </a:t>
                      </a:r>
                      <a:r>
                        <a:rPr sz="900" spc="-5" dirty="0">
                          <a:latin typeface="Cambria" panose="02040503050406030204" pitchFamily="18" charset="0"/>
                          <a:cs typeface="Calibri"/>
                        </a:rPr>
                        <a:t>the </a:t>
                      </a:r>
                      <a:r>
                        <a:rPr sz="900" spc="-10" dirty="0">
                          <a:latin typeface="Cambria" panose="02040503050406030204" pitchFamily="18" charset="0"/>
                          <a:cs typeface="Calibri"/>
                        </a:rPr>
                        <a:t>natural</a:t>
                      </a:r>
                      <a:r>
                        <a:rPr sz="900" spc="0" dirty="0">
                          <a:latin typeface="Cambria" panose="02040503050406030204" pitchFamily="18" charset="0"/>
                          <a:cs typeface="Calibri"/>
                        </a:rPr>
                        <a:t> </a:t>
                      </a:r>
                      <a:r>
                        <a:rPr sz="900" spc="-5" dirty="0">
                          <a:latin typeface="Cambria" panose="02040503050406030204" pitchFamily="18" charset="0"/>
                          <a:cs typeface="Calibri"/>
                        </a:rPr>
                        <a:t>environment</a:t>
                      </a:r>
                      <a:endParaRPr sz="900" dirty="0">
                        <a:latin typeface="Cambria" panose="02040503050406030204" pitchFamily="18" charset="0"/>
                        <a:cs typeface="Calibri"/>
                      </a:endParaRPr>
                    </a:p>
                    <a:p>
                      <a:pPr marL="528955" marR="142875" indent="-229235">
                        <a:lnSpc>
                          <a:spcPct val="101800"/>
                        </a:lnSpc>
                        <a:spcBef>
                          <a:spcPts val="55"/>
                        </a:spcBef>
                        <a:buFont typeface="Symbol"/>
                        <a:buChar char=""/>
                        <a:tabLst>
                          <a:tab pos="528320" algn="l"/>
                          <a:tab pos="528955" algn="l"/>
                        </a:tabLst>
                      </a:pPr>
                      <a:r>
                        <a:rPr sz="900" spc="-5" dirty="0">
                          <a:latin typeface="Cambria" panose="02040503050406030204" pitchFamily="18" charset="0"/>
                          <a:cs typeface="Calibri"/>
                        </a:rPr>
                        <a:t>the projected dates for initiation of  services and the anticipated duration  of</a:t>
                      </a:r>
                      <a:r>
                        <a:rPr sz="900" spc="-10" dirty="0">
                          <a:latin typeface="Cambria" panose="02040503050406030204" pitchFamily="18" charset="0"/>
                          <a:cs typeface="Calibri"/>
                        </a:rPr>
                        <a:t> </a:t>
                      </a:r>
                      <a:r>
                        <a:rPr sz="900" spc="-5" dirty="0">
                          <a:latin typeface="Cambria" panose="02040503050406030204" pitchFamily="18" charset="0"/>
                          <a:cs typeface="Calibri"/>
                        </a:rPr>
                        <a:t>services</a:t>
                      </a:r>
                      <a:endParaRPr sz="900" dirty="0">
                        <a:latin typeface="Cambria" panose="02040503050406030204" pitchFamily="18" charset="0"/>
                        <a:cs typeface="Calibri"/>
                      </a:endParaRPr>
                    </a:p>
                    <a:p>
                      <a:pPr marL="528955" marR="185420" indent="-228600">
                        <a:lnSpc>
                          <a:spcPct val="101400"/>
                        </a:lnSpc>
                        <a:spcBef>
                          <a:spcPts val="65"/>
                        </a:spcBef>
                        <a:buFont typeface="Symbol"/>
                        <a:buChar char=""/>
                        <a:tabLst>
                          <a:tab pos="528955" algn="l"/>
                          <a:tab pos="529590" algn="l"/>
                        </a:tabLst>
                      </a:pPr>
                      <a:r>
                        <a:rPr sz="900" spc="-5" dirty="0">
                          <a:latin typeface="Cambria" panose="02040503050406030204" pitchFamily="18" charset="0"/>
                          <a:cs typeface="Calibri"/>
                        </a:rPr>
                        <a:t>the name of the Service Coordinator  who will be responsible for the</a:t>
                      </a:r>
                      <a:r>
                        <a:rPr sz="900" spc="5" dirty="0">
                          <a:latin typeface="Cambria" panose="02040503050406030204" pitchFamily="18" charset="0"/>
                          <a:cs typeface="Calibri"/>
                        </a:rPr>
                        <a:t> </a:t>
                      </a:r>
                      <a:r>
                        <a:rPr sz="900" spc="-10" dirty="0">
                          <a:latin typeface="Cambria" panose="02040503050406030204" pitchFamily="18" charset="0"/>
                          <a:cs typeface="Calibri"/>
                        </a:rPr>
                        <a:t>IFSP</a:t>
                      </a:r>
                      <a:endParaRPr sz="900" dirty="0">
                        <a:latin typeface="Cambria" panose="02040503050406030204" pitchFamily="18" charset="0"/>
                        <a:cs typeface="Calibri"/>
                      </a:endParaRPr>
                    </a:p>
                    <a:p>
                      <a:pPr marL="528955" marR="187325" indent="-228600" algn="just">
                        <a:lnSpc>
                          <a:spcPct val="101600"/>
                        </a:lnSpc>
                        <a:spcBef>
                          <a:spcPts val="60"/>
                        </a:spcBef>
                        <a:buFont typeface="Symbol"/>
                        <a:buChar char=""/>
                        <a:tabLst>
                          <a:tab pos="529590" algn="l"/>
                        </a:tabLst>
                      </a:pPr>
                      <a:r>
                        <a:rPr sz="900" spc="-5" dirty="0">
                          <a:latin typeface="Cambria" panose="02040503050406030204" pitchFamily="18" charset="0"/>
                          <a:cs typeface="Calibri"/>
                        </a:rPr>
                        <a:t>the steps to be taken to support the  transition of the child upon reaching  the age of</a:t>
                      </a:r>
                      <a:r>
                        <a:rPr sz="900" spc="-10" dirty="0">
                          <a:latin typeface="Cambria" panose="02040503050406030204" pitchFamily="18" charset="0"/>
                          <a:cs typeface="Calibri"/>
                        </a:rPr>
                        <a:t> </a:t>
                      </a:r>
                      <a:r>
                        <a:rPr sz="900" spc="-5" dirty="0">
                          <a:latin typeface="Cambria" panose="02040503050406030204" pitchFamily="18" charset="0"/>
                          <a:cs typeface="Calibri"/>
                        </a:rPr>
                        <a:t>3</a:t>
                      </a:r>
                      <a:endParaRPr sz="900" dirty="0">
                        <a:latin typeface="Cambria" panose="02040503050406030204" pitchFamily="18" charset="0"/>
                        <a:cs typeface="Calibri"/>
                      </a:endParaRPr>
                    </a:p>
                  </a:txBody>
                  <a:tcPr marL="0" marR="0" marT="5771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71755">
                        <a:lnSpc>
                          <a:spcPct val="100000"/>
                        </a:lnSpc>
                        <a:spcBef>
                          <a:spcPts val="520"/>
                        </a:spcBef>
                      </a:pPr>
                      <a:r>
                        <a:rPr sz="900" spc="-5" dirty="0">
                          <a:latin typeface="Cambria" panose="02040503050406030204" pitchFamily="18" charset="0"/>
                          <a:cs typeface="Calibri"/>
                        </a:rPr>
                        <a:t>Includes a statement of:</a:t>
                      </a:r>
                      <a:endParaRPr sz="900">
                        <a:latin typeface="Cambria" panose="02040503050406030204" pitchFamily="18" charset="0"/>
                        <a:cs typeface="Calibri"/>
                      </a:endParaRPr>
                    </a:p>
                    <a:p>
                      <a:pPr marL="528955" marR="701675" indent="-228600">
                        <a:lnSpc>
                          <a:spcPct val="101400"/>
                        </a:lnSpc>
                        <a:spcBef>
                          <a:spcPts val="65"/>
                        </a:spcBef>
                        <a:buFont typeface="Symbol"/>
                        <a:buChar char=""/>
                        <a:tabLst>
                          <a:tab pos="528955" algn="l"/>
                          <a:tab pos="529590" algn="l"/>
                        </a:tabLst>
                      </a:pPr>
                      <a:r>
                        <a:rPr sz="900" spc="-5" dirty="0">
                          <a:latin typeface="Cambria" panose="02040503050406030204" pitchFamily="18" charset="0"/>
                          <a:cs typeface="Calibri"/>
                        </a:rPr>
                        <a:t>the child’s present levels of  educational</a:t>
                      </a:r>
                      <a:r>
                        <a:rPr sz="900" spc="-15" dirty="0">
                          <a:latin typeface="Cambria" panose="02040503050406030204" pitchFamily="18" charset="0"/>
                          <a:cs typeface="Calibri"/>
                        </a:rPr>
                        <a:t> </a:t>
                      </a:r>
                      <a:r>
                        <a:rPr sz="900" spc="-5" dirty="0">
                          <a:latin typeface="Cambria" panose="02040503050406030204" pitchFamily="18" charset="0"/>
                          <a:cs typeface="Calibri"/>
                        </a:rPr>
                        <a:t>performance</a:t>
                      </a:r>
                      <a:endParaRPr sz="900">
                        <a:latin typeface="Cambria" panose="02040503050406030204" pitchFamily="18" charset="0"/>
                        <a:cs typeface="Calibri"/>
                      </a:endParaRPr>
                    </a:p>
                    <a:p>
                      <a:pPr marL="528955" marR="150495" indent="-228600">
                        <a:lnSpc>
                          <a:spcPct val="101800"/>
                        </a:lnSpc>
                        <a:spcBef>
                          <a:spcPts val="60"/>
                        </a:spcBef>
                        <a:buFont typeface="Symbol"/>
                        <a:buChar char=""/>
                        <a:tabLst>
                          <a:tab pos="528320" algn="l"/>
                          <a:tab pos="529590" algn="l"/>
                        </a:tabLst>
                      </a:pPr>
                      <a:r>
                        <a:rPr sz="900" spc="-5" dirty="0">
                          <a:latin typeface="Cambria" panose="02040503050406030204" pitchFamily="18" charset="0"/>
                          <a:cs typeface="Calibri"/>
                        </a:rPr>
                        <a:t>the annual goals, </a:t>
                      </a:r>
                      <a:r>
                        <a:rPr sz="900" spc="-10" dirty="0">
                          <a:latin typeface="Cambria" panose="02040503050406030204" pitchFamily="18" charset="0"/>
                          <a:cs typeface="Calibri"/>
                        </a:rPr>
                        <a:t>including  benchmarks </a:t>
                      </a:r>
                      <a:r>
                        <a:rPr sz="900" spc="-5" dirty="0">
                          <a:latin typeface="Cambria" panose="02040503050406030204" pitchFamily="18" charset="0"/>
                          <a:cs typeface="Calibri"/>
                        </a:rPr>
                        <a:t>or short‐term</a:t>
                      </a:r>
                      <a:r>
                        <a:rPr sz="900" spc="35" dirty="0">
                          <a:latin typeface="Cambria" panose="02040503050406030204" pitchFamily="18" charset="0"/>
                          <a:cs typeface="Calibri"/>
                        </a:rPr>
                        <a:t> </a:t>
                      </a:r>
                      <a:r>
                        <a:rPr sz="900" spc="-5" dirty="0">
                          <a:latin typeface="Cambria" panose="02040503050406030204" pitchFamily="18" charset="0"/>
                          <a:cs typeface="Calibri"/>
                        </a:rPr>
                        <a:t>objectives</a:t>
                      </a:r>
                      <a:endParaRPr sz="900">
                        <a:latin typeface="Cambria" panose="02040503050406030204" pitchFamily="18" charset="0"/>
                        <a:cs typeface="Calibri"/>
                      </a:endParaRPr>
                    </a:p>
                    <a:p>
                      <a:pPr marL="528955" marR="125730" indent="-228600">
                        <a:lnSpc>
                          <a:spcPct val="101600"/>
                        </a:lnSpc>
                        <a:spcBef>
                          <a:spcPts val="65"/>
                        </a:spcBef>
                        <a:buFont typeface="Symbol"/>
                        <a:buChar char=""/>
                        <a:tabLst>
                          <a:tab pos="528320" algn="l"/>
                          <a:tab pos="529590" algn="l"/>
                        </a:tabLst>
                      </a:pPr>
                      <a:r>
                        <a:rPr sz="900" spc="-5" dirty="0">
                          <a:latin typeface="Cambria" panose="02040503050406030204" pitchFamily="18" charset="0"/>
                          <a:cs typeface="Calibri"/>
                        </a:rPr>
                        <a:t>the projected dates for the initiation  of special education, related services,  and</a:t>
                      </a:r>
                      <a:r>
                        <a:rPr sz="900" spc="-10" dirty="0">
                          <a:latin typeface="Cambria" panose="02040503050406030204" pitchFamily="18" charset="0"/>
                          <a:cs typeface="Calibri"/>
                        </a:rPr>
                        <a:t> </a:t>
                      </a:r>
                      <a:r>
                        <a:rPr sz="900" spc="-5" dirty="0">
                          <a:latin typeface="Cambria" panose="02040503050406030204" pitchFamily="18" charset="0"/>
                          <a:cs typeface="Calibri"/>
                        </a:rPr>
                        <a:t>modifications</a:t>
                      </a:r>
                      <a:endParaRPr sz="900">
                        <a:latin typeface="Cambria" panose="02040503050406030204" pitchFamily="18" charset="0"/>
                        <a:cs typeface="Calibri"/>
                      </a:endParaRPr>
                    </a:p>
                    <a:p>
                      <a:pPr marL="528955" marR="173355" indent="-228600">
                        <a:lnSpc>
                          <a:spcPct val="101600"/>
                        </a:lnSpc>
                        <a:spcBef>
                          <a:spcPts val="60"/>
                        </a:spcBef>
                        <a:buFont typeface="Symbol"/>
                        <a:buChar char=""/>
                        <a:tabLst>
                          <a:tab pos="528955" algn="l"/>
                          <a:tab pos="529590" algn="l"/>
                        </a:tabLst>
                      </a:pPr>
                      <a:r>
                        <a:rPr sz="900" spc="-5" dirty="0">
                          <a:latin typeface="Cambria" panose="02040503050406030204" pitchFamily="18" charset="0"/>
                          <a:cs typeface="Calibri"/>
                        </a:rPr>
                        <a:t>the extent, if any, to which the child  will not participate with nondisabled  children in the regular education  setting. (For ECSE, this </a:t>
                      </a:r>
                      <a:r>
                        <a:rPr sz="900" spc="-10" dirty="0">
                          <a:latin typeface="Cambria" panose="02040503050406030204" pitchFamily="18" charset="0"/>
                          <a:cs typeface="Calibri"/>
                        </a:rPr>
                        <a:t>means  </a:t>
                      </a:r>
                      <a:r>
                        <a:rPr sz="900" spc="-5" dirty="0">
                          <a:latin typeface="Cambria" panose="02040503050406030204" pitchFamily="18" charset="0"/>
                          <a:cs typeface="Calibri"/>
                        </a:rPr>
                        <a:t>classrooms </a:t>
                      </a:r>
                      <a:r>
                        <a:rPr sz="900" spc="-10" dirty="0">
                          <a:latin typeface="Cambria" panose="02040503050406030204" pitchFamily="18" charset="0"/>
                          <a:cs typeface="Calibri"/>
                        </a:rPr>
                        <a:t>designed </a:t>
                      </a:r>
                      <a:r>
                        <a:rPr sz="900" spc="-5" dirty="0">
                          <a:latin typeface="Cambria" panose="02040503050406030204" pitchFamily="18" charset="0"/>
                          <a:cs typeface="Calibri"/>
                        </a:rPr>
                        <a:t>primarily for  children with</a:t>
                      </a:r>
                      <a:r>
                        <a:rPr sz="900" spc="-10" dirty="0">
                          <a:latin typeface="Cambria" panose="02040503050406030204" pitchFamily="18" charset="0"/>
                          <a:cs typeface="Calibri"/>
                        </a:rPr>
                        <a:t> </a:t>
                      </a:r>
                      <a:r>
                        <a:rPr sz="900" spc="-5" dirty="0">
                          <a:latin typeface="Cambria" panose="02040503050406030204" pitchFamily="18" charset="0"/>
                          <a:cs typeface="Calibri"/>
                        </a:rPr>
                        <a:t>disabilities.)</a:t>
                      </a:r>
                      <a:endParaRPr sz="900">
                        <a:latin typeface="Cambria" panose="02040503050406030204" pitchFamily="18" charset="0"/>
                        <a:cs typeface="Calibri"/>
                      </a:endParaRPr>
                    </a:p>
                    <a:p>
                      <a:pPr marL="528320" marR="152400" indent="-227965">
                        <a:lnSpc>
                          <a:spcPct val="101699"/>
                        </a:lnSpc>
                        <a:spcBef>
                          <a:spcPts val="65"/>
                        </a:spcBef>
                        <a:buFont typeface="Symbol"/>
                        <a:buChar char=""/>
                        <a:tabLst>
                          <a:tab pos="528320" algn="l"/>
                          <a:tab pos="529590" algn="l"/>
                        </a:tabLst>
                      </a:pPr>
                      <a:r>
                        <a:rPr sz="900" spc="-5" dirty="0">
                          <a:latin typeface="Cambria" panose="02040503050406030204" pitchFamily="18" charset="0"/>
                          <a:cs typeface="Calibri"/>
                        </a:rPr>
                        <a:t>the student’s participation in general  </a:t>
                      </a:r>
                      <a:r>
                        <a:rPr sz="900" spc="-10" dirty="0">
                          <a:latin typeface="Cambria" panose="02040503050406030204" pitchFamily="18" charset="0"/>
                          <a:cs typeface="Calibri"/>
                        </a:rPr>
                        <a:t>statewide </a:t>
                      </a:r>
                      <a:r>
                        <a:rPr sz="900" spc="-5" dirty="0">
                          <a:latin typeface="Cambria" panose="02040503050406030204" pitchFamily="18" charset="0"/>
                          <a:cs typeface="Calibri"/>
                        </a:rPr>
                        <a:t>and district wide  assessments of the student’s  achievement</a:t>
                      </a:r>
                      <a:endParaRPr sz="900">
                        <a:latin typeface="Cambria" panose="02040503050406030204" pitchFamily="18" charset="0"/>
                        <a:cs typeface="Calibri"/>
                      </a:endParaRPr>
                    </a:p>
                    <a:p>
                      <a:pPr marL="528320" marR="74295" indent="-228600">
                        <a:lnSpc>
                          <a:spcPct val="101800"/>
                        </a:lnSpc>
                        <a:spcBef>
                          <a:spcPts val="60"/>
                        </a:spcBef>
                        <a:buFont typeface="Symbol"/>
                        <a:buChar char=""/>
                        <a:tabLst>
                          <a:tab pos="528320" algn="l"/>
                          <a:tab pos="528955" algn="l"/>
                        </a:tabLst>
                      </a:pPr>
                      <a:r>
                        <a:rPr sz="900" spc="-5" dirty="0">
                          <a:latin typeface="Cambria" panose="02040503050406030204" pitchFamily="18" charset="0"/>
                          <a:cs typeface="Calibri"/>
                        </a:rPr>
                        <a:t>how progress toward annual goals will  be measured and how this will </a:t>
                      </a:r>
                      <a:r>
                        <a:rPr sz="900" spc="-10" dirty="0">
                          <a:latin typeface="Cambria" panose="02040503050406030204" pitchFamily="18" charset="0"/>
                          <a:cs typeface="Calibri"/>
                        </a:rPr>
                        <a:t>be  </a:t>
                      </a:r>
                      <a:r>
                        <a:rPr sz="900" spc="-5" dirty="0">
                          <a:latin typeface="Cambria" panose="02040503050406030204" pitchFamily="18" charset="0"/>
                          <a:cs typeface="Calibri"/>
                        </a:rPr>
                        <a:t>reported to parents</a:t>
                      </a:r>
                      <a:endParaRPr sz="900">
                        <a:latin typeface="Cambria" panose="02040503050406030204" pitchFamily="18" charset="0"/>
                        <a:cs typeface="Calibri"/>
                      </a:endParaRPr>
                    </a:p>
                  </a:txBody>
                  <a:tcPr marL="0" marR="0" marT="58271"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2"/>
                  </a:ext>
                </a:extLst>
              </a:tr>
              <a:tr h="1209115">
                <a:tc>
                  <a:txBody>
                    <a:bodyPr/>
                    <a:lstStyle/>
                    <a:p>
                      <a:pPr marL="71120">
                        <a:lnSpc>
                          <a:spcPts val="1295"/>
                        </a:lnSpc>
                      </a:pPr>
                      <a:r>
                        <a:rPr sz="900" b="1" spc="-5" dirty="0">
                          <a:latin typeface="Cambria" panose="02040503050406030204" pitchFamily="18" charset="0"/>
                          <a:cs typeface="Calibri"/>
                        </a:rPr>
                        <a:t>Service</a:t>
                      </a:r>
                      <a:r>
                        <a:rPr sz="900" b="1" spc="-15" dirty="0">
                          <a:latin typeface="Cambria" panose="02040503050406030204" pitchFamily="18" charset="0"/>
                          <a:cs typeface="Calibri"/>
                        </a:rPr>
                        <a:t> </a:t>
                      </a:r>
                      <a:r>
                        <a:rPr sz="900" b="1" spc="-5" dirty="0">
                          <a:latin typeface="Cambria" panose="02040503050406030204" pitchFamily="18" charset="0"/>
                          <a:cs typeface="Calibri"/>
                        </a:rPr>
                        <a:t>Availability</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5"/>
                        </a:lnSpc>
                      </a:pPr>
                      <a:r>
                        <a:rPr sz="900" spc="-10" dirty="0">
                          <a:latin typeface="Cambria" panose="02040503050406030204" pitchFamily="18" charset="0"/>
                          <a:cs typeface="Calibri"/>
                        </a:rPr>
                        <a:t>Operates </a:t>
                      </a:r>
                      <a:r>
                        <a:rPr sz="900" spc="-5" dirty="0">
                          <a:latin typeface="Cambria" panose="02040503050406030204" pitchFamily="18" charset="0"/>
                          <a:cs typeface="Calibri"/>
                        </a:rPr>
                        <a:t>on a 12 month per year</a:t>
                      </a:r>
                      <a:r>
                        <a:rPr sz="900" spc="25" dirty="0">
                          <a:latin typeface="Cambria" panose="02040503050406030204" pitchFamily="18" charset="0"/>
                          <a:cs typeface="Calibri"/>
                        </a:rPr>
                        <a:t> </a:t>
                      </a:r>
                      <a:r>
                        <a:rPr sz="900" spc="-5" dirty="0">
                          <a:latin typeface="Cambria" panose="02040503050406030204" pitchFamily="18" charset="0"/>
                          <a:cs typeface="Calibri"/>
                        </a:rPr>
                        <a:t>schedule.</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marR="79375">
                        <a:lnSpc>
                          <a:spcPts val="1340"/>
                        </a:lnSpc>
                      </a:pPr>
                      <a:r>
                        <a:rPr sz="900" spc="-10" dirty="0">
                          <a:latin typeface="Cambria" panose="02040503050406030204" pitchFamily="18" charset="0"/>
                          <a:cs typeface="Calibri"/>
                        </a:rPr>
                        <a:t>Operates </a:t>
                      </a:r>
                      <a:r>
                        <a:rPr sz="900" spc="-5" dirty="0">
                          <a:latin typeface="Cambria" panose="02040503050406030204" pitchFamily="18" charset="0"/>
                          <a:cs typeface="Calibri"/>
                        </a:rPr>
                        <a:t>on a school year calendar. Services  </a:t>
                      </a:r>
                      <a:r>
                        <a:rPr sz="900" spc="-10" dirty="0">
                          <a:latin typeface="Cambria" panose="02040503050406030204" pitchFamily="18" charset="0"/>
                          <a:cs typeface="Calibri"/>
                        </a:rPr>
                        <a:t>beyond </a:t>
                      </a:r>
                      <a:r>
                        <a:rPr sz="900" spc="-5" dirty="0">
                          <a:latin typeface="Cambria" panose="02040503050406030204" pitchFamily="18" charset="0"/>
                          <a:cs typeface="Calibri"/>
                        </a:rPr>
                        <a:t>the school year are determined by </a:t>
                      </a:r>
                      <a:r>
                        <a:rPr sz="900" spc="-10" dirty="0">
                          <a:latin typeface="Cambria" panose="02040503050406030204" pitchFamily="18" charset="0"/>
                          <a:cs typeface="Calibri"/>
                        </a:rPr>
                        <a:t>the  </a:t>
                      </a:r>
                      <a:r>
                        <a:rPr sz="900" spc="-5" dirty="0">
                          <a:latin typeface="Cambria" panose="02040503050406030204" pitchFamily="18" charset="0"/>
                          <a:cs typeface="Calibri"/>
                        </a:rPr>
                        <a:t>application of specific criteria for extended  school year by the IEP team.</a:t>
                      </a:r>
                      <a:endParaRPr sz="9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235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0" y="984250"/>
            <a:ext cx="469900" cy="128588"/>
          </a:xfrm>
          <a:prstGeom prst="rect">
            <a:avLst/>
          </a:prstGeom>
        </p:spPr>
        <p:txBody>
          <a:bodyPr vert="horz" wrap="square" lIns="0" tIns="0" rIns="0" bIns="0" rtlCol="0" anchor="ctr" anchorCtr="0">
            <a:spAutoFit/>
          </a:bodyPr>
          <a:lstStyle/>
          <a:p>
            <a:pPr marL="22413">
              <a:lnSpc>
                <a:spcPts val="1015"/>
              </a:lnSpc>
            </a:pPr>
            <a:fld id="{81D60167-4931-47E6-BA6A-407CBD079E47}" type="slidenum">
              <a:rPr spc="-4" dirty="0"/>
              <a:pPr marL="22413">
                <a:lnSpc>
                  <a:spcPts val="1015"/>
                </a:lnSpc>
              </a:pPr>
              <a:t>12</a:t>
            </a:fld>
            <a:endParaRPr spc="-4" dirty="0"/>
          </a:p>
        </p:txBody>
      </p:sp>
      <p:sp>
        <p:nvSpPr>
          <p:cNvPr id="2" name="object 2"/>
          <p:cNvSpPr txBox="1"/>
          <p:nvPr/>
        </p:nvSpPr>
        <p:spPr>
          <a:xfrm>
            <a:off x="895300" y="457200"/>
            <a:ext cx="7365229" cy="503192"/>
          </a:xfrm>
          <a:prstGeom prst="rect">
            <a:avLst/>
          </a:prstGeom>
        </p:spPr>
        <p:txBody>
          <a:bodyPr vert="horz" wrap="square" lIns="0" tIns="10646" rIns="0" bIns="0" rtlCol="0">
            <a:spAutoFit/>
          </a:bodyPr>
          <a:lstStyle/>
          <a:p>
            <a:pPr marL="11206">
              <a:spcBef>
                <a:spcPts val="84"/>
              </a:spcBef>
            </a:pPr>
            <a:r>
              <a:rPr sz="1600" b="1" spc="-4" dirty="0">
                <a:latin typeface="Cambria" panose="02040503050406030204" pitchFamily="18" charset="0"/>
                <a:cs typeface="Calibri"/>
              </a:rPr>
              <a:t>Key Features of Part B and Part C of Individuals with </a:t>
            </a:r>
            <a:r>
              <a:rPr sz="1600" b="1" spc="-9" dirty="0">
                <a:latin typeface="Cambria" panose="02040503050406030204" pitchFamily="18" charset="0"/>
                <a:cs typeface="Calibri"/>
              </a:rPr>
              <a:t>Disabilities </a:t>
            </a:r>
            <a:r>
              <a:rPr sz="1600" b="1" spc="-4" dirty="0">
                <a:latin typeface="Cambria" panose="02040503050406030204" pitchFamily="18" charset="0"/>
                <a:cs typeface="Calibri"/>
              </a:rPr>
              <a:t>Education Act</a:t>
            </a:r>
            <a:r>
              <a:rPr sz="1600" b="1" spc="207" dirty="0">
                <a:latin typeface="Cambria" panose="02040503050406030204" pitchFamily="18" charset="0"/>
                <a:cs typeface="Calibri"/>
              </a:rPr>
              <a:t> </a:t>
            </a:r>
            <a:r>
              <a:rPr sz="1600" b="1" spc="-4" dirty="0">
                <a:latin typeface="Cambria" panose="02040503050406030204" pitchFamily="18" charset="0"/>
                <a:cs typeface="Calibri"/>
              </a:rPr>
              <a:t>(IDEA)</a:t>
            </a:r>
            <a:endParaRPr sz="1600" dirty="0">
              <a:latin typeface="Cambria" panose="02040503050406030204" pitchFamily="18" charset="0"/>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297788176"/>
              </p:ext>
            </p:extLst>
          </p:nvPr>
        </p:nvGraphicFramePr>
        <p:xfrm>
          <a:off x="878094" y="984250"/>
          <a:ext cx="7382435" cy="4964306"/>
        </p:xfrm>
        <a:graphic>
          <a:graphicData uri="http://schemas.openxmlformats.org/drawingml/2006/table">
            <a:tbl>
              <a:tblPr firstRow="1" bandRow="1">
                <a:tableStyleId>{2D5ABB26-0587-4C30-8999-92F81FD0307C}</a:tableStyleId>
              </a:tblPr>
              <a:tblGrid>
                <a:gridCol w="2460812">
                  <a:extLst>
                    <a:ext uri="{9D8B030D-6E8A-4147-A177-3AD203B41FA5}">
                      <a16:colId xmlns:a16="http://schemas.microsoft.com/office/drawing/2014/main" val="20000"/>
                    </a:ext>
                  </a:extLst>
                </a:gridCol>
                <a:gridCol w="2460812">
                  <a:extLst>
                    <a:ext uri="{9D8B030D-6E8A-4147-A177-3AD203B41FA5}">
                      <a16:colId xmlns:a16="http://schemas.microsoft.com/office/drawing/2014/main" val="20001"/>
                    </a:ext>
                  </a:extLst>
                </a:gridCol>
                <a:gridCol w="2460811">
                  <a:extLst>
                    <a:ext uri="{9D8B030D-6E8A-4147-A177-3AD203B41FA5}">
                      <a16:colId xmlns:a16="http://schemas.microsoft.com/office/drawing/2014/main" val="20002"/>
                    </a:ext>
                  </a:extLst>
                </a:gridCol>
              </a:tblGrid>
              <a:tr h="159397">
                <a:tc>
                  <a:txBody>
                    <a:bodyPr/>
                    <a:lstStyle/>
                    <a:p>
                      <a:pPr marL="71120">
                        <a:lnSpc>
                          <a:spcPts val="1290"/>
                        </a:lnSpc>
                      </a:pPr>
                      <a:r>
                        <a:rPr sz="900" b="1" spc="-5" dirty="0">
                          <a:latin typeface="Cambria" panose="02040503050406030204" pitchFamily="18" charset="0"/>
                          <a:cs typeface="Calibri"/>
                        </a:rPr>
                        <a:t>Component</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900" b="1" spc="-5" dirty="0">
                          <a:latin typeface="Cambria" panose="02040503050406030204" pitchFamily="18" charset="0"/>
                          <a:cs typeface="Calibri"/>
                        </a:rPr>
                        <a:t>Part</a:t>
                      </a:r>
                      <a:r>
                        <a:rPr sz="900" b="1" spc="-10" dirty="0">
                          <a:latin typeface="Cambria" panose="02040503050406030204" pitchFamily="18" charset="0"/>
                          <a:cs typeface="Calibri"/>
                        </a:rPr>
                        <a:t> </a:t>
                      </a:r>
                      <a:r>
                        <a:rPr sz="900" b="1" spc="-5" dirty="0">
                          <a:latin typeface="Cambria" panose="02040503050406030204" pitchFamily="18" charset="0"/>
                          <a:cs typeface="Calibri"/>
                        </a:rPr>
                        <a:t>C</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900" b="1" spc="-5" dirty="0">
                          <a:latin typeface="Cambria" panose="02040503050406030204" pitchFamily="18" charset="0"/>
                          <a:cs typeface="Calibri"/>
                        </a:rPr>
                        <a:t>Part</a:t>
                      </a:r>
                      <a:r>
                        <a:rPr sz="900" b="1" spc="-10" dirty="0">
                          <a:latin typeface="Cambria" panose="02040503050406030204" pitchFamily="18" charset="0"/>
                          <a:cs typeface="Calibri"/>
                        </a:rPr>
                        <a:t> </a:t>
                      </a:r>
                      <a:r>
                        <a:rPr sz="900" b="1" spc="-5" dirty="0">
                          <a:latin typeface="Cambria" panose="02040503050406030204" pitchFamily="18" charset="0"/>
                          <a:cs typeface="Calibri"/>
                        </a:rPr>
                        <a:t>B</a:t>
                      </a:r>
                      <a:endParaRPr sz="9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4799206">
                <a:tc>
                  <a:txBody>
                    <a:bodyPr/>
                    <a:lstStyle/>
                    <a:p>
                      <a:pPr marL="71120">
                        <a:lnSpc>
                          <a:spcPts val="1290"/>
                        </a:lnSpc>
                      </a:pPr>
                      <a:r>
                        <a:rPr sz="1000" b="1" spc="-5" dirty="0">
                          <a:latin typeface="Cambria" panose="02040503050406030204" pitchFamily="18" charset="0"/>
                          <a:cs typeface="Calibri"/>
                        </a:rPr>
                        <a:t>Types of Services Available</a:t>
                      </a:r>
                      <a:endParaRPr sz="10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755">
                        <a:lnSpc>
                          <a:spcPts val="1290"/>
                        </a:lnSpc>
                      </a:pPr>
                      <a:r>
                        <a:rPr sz="1000" i="1" spc="-5" dirty="0">
                          <a:latin typeface="Cambria" panose="02040503050406030204" pitchFamily="18" charset="0"/>
                          <a:cs typeface="Calibri"/>
                        </a:rPr>
                        <a:t>Early Intervention services </a:t>
                      </a:r>
                      <a:r>
                        <a:rPr sz="1000" spc="-5" dirty="0">
                          <a:latin typeface="Cambria" panose="02040503050406030204" pitchFamily="18" charset="0"/>
                          <a:cs typeface="Calibri"/>
                        </a:rPr>
                        <a:t>are designed</a:t>
                      </a:r>
                      <a:r>
                        <a:rPr sz="1000" dirty="0">
                          <a:latin typeface="Cambria" panose="02040503050406030204" pitchFamily="18" charset="0"/>
                          <a:cs typeface="Calibri"/>
                        </a:rPr>
                        <a:t> </a:t>
                      </a:r>
                      <a:r>
                        <a:rPr sz="1000" spc="-10" dirty="0">
                          <a:latin typeface="Cambria" panose="02040503050406030204" pitchFamily="18" charset="0"/>
                          <a:cs typeface="Calibri"/>
                        </a:rPr>
                        <a:t>to</a:t>
                      </a:r>
                      <a:endParaRPr sz="1000" dirty="0">
                        <a:latin typeface="Cambria" panose="02040503050406030204" pitchFamily="18" charset="0"/>
                        <a:cs typeface="Calibri"/>
                      </a:endParaRPr>
                    </a:p>
                    <a:p>
                      <a:pPr marL="71755" marR="262255">
                        <a:lnSpc>
                          <a:spcPct val="101800"/>
                        </a:lnSpc>
                      </a:pPr>
                      <a:r>
                        <a:rPr sz="1000" spc="-5" dirty="0">
                          <a:latin typeface="Cambria" panose="02040503050406030204" pitchFamily="18" charset="0"/>
                          <a:cs typeface="Calibri"/>
                        </a:rPr>
                        <a:t>meet the developmental needs of the child  and the needs of the family related </a:t>
                      </a:r>
                      <a:r>
                        <a:rPr sz="1000" spc="-10" dirty="0">
                          <a:latin typeface="Cambria" panose="02040503050406030204" pitchFamily="18" charset="0"/>
                          <a:cs typeface="Calibri"/>
                        </a:rPr>
                        <a:t>to  </a:t>
                      </a:r>
                      <a:r>
                        <a:rPr sz="1000" spc="-5" dirty="0">
                          <a:latin typeface="Cambria" panose="02040503050406030204" pitchFamily="18" charset="0"/>
                          <a:cs typeface="Calibri"/>
                        </a:rPr>
                        <a:t>enhancing the child’s</a:t>
                      </a:r>
                      <a:r>
                        <a:rPr sz="1000" dirty="0">
                          <a:latin typeface="Cambria" panose="02040503050406030204" pitchFamily="18" charset="0"/>
                          <a:cs typeface="Calibri"/>
                        </a:rPr>
                        <a:t> </a:t>
                      </a:r>
                      <a:r>
                        <a:rPr sz="1000" spc="-5" dirty="0">
                          <a:latin typeface="Cambria" panose="02040503050406030204" pitchFamily="18" charset="0"/>
                          <a:cs typeface="Calibri"/>
                        </a:rPr>
                        <a:t>development.</a:t>
                      </a:r>
                      <a:endParaRPr sz="1000" dirty="0">
                        <a:latin typeface="Cambria" panose="02040503050406030204" pitchFamily="18" charset="0"/>
                        <a:cs typeface="Calibri"/>
                      </a:endParaRPr>
                    </a:p>
                    <a:p>
                      <a:pPr>
                        <a:lnSpc>
                          <a:spcPct val="100000"/>
                        </a:lnSpc>
                        <a:spcBef>
                          <a:spcPts val="15"/>
                        </a:spcBef>
                      </a:pPr>
                      <a:endParaRPr sz="1000" dirty="0">
                        <a:latin typeface="Cambria" panose="02040503050406030204" pitchFamily="18" charset="0"/>
                        <a:cs typeface="Times New Roman"/>
                      </a:endParaRPr>
                    </a:p>
                    <a:p>
                      <a:pPr marL="71120" marR="66675">
                        <a:lnSpc>
                          <a:spcPct val="101800"/>
                        </a:lnSpc>
                      </a:pPr>
                      <a:r>
                        <a:rPr sz="1000" spc="-5" dirty="0">
                          <a:latin typeface="Cambria" panose="02040503050406030204" pitchFamily="18" charset="0"/>
                          <a:cs typeface="Calibri"/>
                        </a:rPr>
                        <a:t>Parents may refuse any or all services. Refusal  of some services does not jeopardize the  provision of other</a:t>
                      </a:r>
                      <a:r>
                        <a:rPr sz="1000" dirty="0">
                          <a:latin typeface="Cambria" panose="02040503050406030204" pitchFamily="18" charset="0"/>
                          <a:cs typeface="Calibri"/>
                        </a:rPr>
                        <a:t> </a:t>
                      </a:r>
                      <a:r>
                        <a:rPr sz="1000" spc="-5" dirty="0">
                          <a:latin typeface="Cambria" panose="02040503050406030204" pitchFamily="18" charset="0"/>
                          <a:cs typeface="Calibri"/>
                        </a:rPr>
                        <a:t>services.</a:t>
                      </a:r>
                      <a:endParaRPr sz="1000" dirty="0">
                        <a:latin typeface="Cambria" panose="02040503050406030204" pitchFamily="18" charset="0"/>
                        <a:cs typeface="Calibri"/>
                      </a:endParaRPr>
                    </a:p>
                    <a:p>
                      <a:pPr>
                        <a:lnSpc>
                          <a:spcPct val="100000"/>
                        </a:lnSpc>
                        <a:spcBef>
                          <a:spcPts val="45"/>
                        </a:spcBef>
                      </a:pPr>
                      <a:endParaRPr sz="1000" dirty="0">
                        <a:latin typeface="Cambria" panose="02040503050406030204" pitchFamily="18" charset="0"/>
                        <a:cs typeface="Times New Roman"/>
                      </a:endParaRPr>
                    </a:p>
                    <a:p>
                      <a:pPr marL="71755">
                        <a:lnSpc>
                          <a:spcPct val="100000"/>
                        </a:lnSpc>
                      </a:pPr>
                      <a:r>
                        <a:rPr sz="1000" spc="-5" dirty="0">
                          <a:latin typeface="Cambria" panose="02040503050406030204" pitchFamily="18" charset="0"/>
                          <a:cs typeface="Calibri"/>
                        </a:rPr>
                        <a:t>Early Intervention Services </a:t>
                      </a:r>
                      <a:r>
                        <a:rPr sz="1000" spc="-10" dirty="0">
                          <a:latin typeface="Cambria" panose="02040503050406030204" pitchFamily="18" charset="0"/>
                          <a:cs typeface="Calibri"/>
                        </a:rPr>
                        <a:t>include:</a:t>
                      </a:r>
                      <a:endParaRPr sz="1000" dirty="0">
                        <a:latin typeface="Cambria" panose="02040503050406030204" pitchFamily="18" charset="0"/>
                        <a:cs typeface="Calibri"/>
                      </a:endParaRPr>
                    </a:p>
                    <a:p>
                      <a:pPr marL="528320" indent="-227965">
                        <a:lnSpc>
                          <a:spcPct val="100000"/>
                        </a:lnSpc>
                        <a:spcBef>
                          <a:spcPts val="20"/>
                        </a:spcBef>
                        <a:buFont typeface="Wingdings"/>
                        <a:buChar char=""/>
                        <a:tabLst>
                          <a:tab pos="529590" algn="l"/>
                        </a:tabLst>
                      </a:pPr>
                      <a:r>
                        <a:rPr sz="1000" spc="-5" dirty="0">
                          <a:latin typeface="Cambria" panose="02040503050406030204" pitchFamily="18" charset="0"/>
                          <a:cs typeface="Calibri"/>
                        </a:rPr>
                        <a:t>Audiology</a:t>
                      </a:r>
                      <a:endParaRPr sz="1000" dirty="0">
                        <a:latin typeface="Cambria" panose="02040503050406030204" pitchFamily="18" charset="0"/>
                        <a:cs typeface="Calibri"/>
                      </a:endParaRPr>
                    </a:p>
                    <a:p>
                      <a:pPr marL="528320" indent="-227965">
                        <a:lnSpc>
                          <a:spcPct val="100000"/>
                        </a:lnSpc>
                        <a:spcBef>
                          <a:spcPts val="25"/>
                        </a:spcBef>
                        <a:buFont typeface="Wingdings"/>
                        <a:buChar char=""/>
                        <a:tabLst>
                          <a:tab pos="529590" algn="l"/>
                        </a:tabLst>
                      </a:pPr>
                      <a:r>
                        <a:rPr sz="1000" spc="-5" dirty="0">
                          <a:latin typeface="Cambria" panose="02040503050406030204" pitchFamily="18" charset="0"/>
                          <a:cs typeface="Calibri"/>
                        </a:rPr>
                        <a:t>Occupational </a:t>
                      </a:r>
                      <a:r>
                        <a:rPr sz="1000" spc="-10" dirty="0">
                          <a:latin typeface="Cambria" panose="02040503050406030204" pitchFamily="18" charset="0"/>
                          <a:cs typeface="Calibri"/>
                        </a:rPr>
                        <a:t>Therapy</a:t>
                      </a:r>
                      <a:endParaRPr sz="1000" dirty="0">
                        <a:latin typeface="Cambria" panose="02040503050406030204" pitchFamily="18" charset="0"/>
                        <a:cs typeface="Calibri"/>
                      </a:endParaRPr>
                    </a:p>
                    <a:p>
                      <a:pPr marL="528320" indent="-227965">
                        <a:lnSpc>
                          <a:spcPct val="100000"/>
                        </a:lnSpc>
                        <a:spcBef>
                          <a:spcPts val="20"/>
                        </a:spcBef>
                        <a:buFont typeface="Wingdings"/>
                        <a:buChar char=""/>
                        <a:tabLst>
                          <a:tab pos="529590" algn="l"/>
                        </a:tabLst>
                      </a:pPr>
                      <a:r>
                        <a:rPr sz="1000" spc="-10" dirty="0">
                          <a:latin typeface="Cambria" panose="02040503050406030204" pitchFamily="18" charset="0"/>
                          <a:cs typeface="Calibri"/>
                        </a:rPr>
                        <a:t>Training, </a:t>
                      </a:r>
                      <a:r>
                        <a:rPr sz="1000" spc="-5" dirty="0">
                          <a:latin typeface="Cambria" panose="02040503050406030204" pitchFamily="18" charset="0"/>
                          <a:cs typeface="Calibri"/>
                        </a:rPr>
                        <a:t>Counseling, and Home</a:t>
                      </a:r>
                      <a:r>
                        <a:rPr sz="1000" spc="25" dirty="0">
                          <a:latin typeface="Cambria" panose="02040503050406030204" pitchFamily="18" charset="0"/>
                          <a:cs typeface="Calibri"/>
                        </a:rPr>
                        <a:t> </a:t>
                      </a:r>
                      <a:r>
                        <a:rPr sz="1000" spc="-10" dirty="0">
                          <a:latin typeface="Cambria" panose="02040503050406030204" pitchFamily="18" charset="0"/>
                          <a:cs typeface="Calibri"/>
                        </a:rPr>
                        <a:t>Visits</a:t>
                      </a:r>
                      <a:endParaRPr sz="1000" dirty="0">
                        <a:latin typeface="Cambria" panose="02040503050406030204" pitchFamily="18" charset="0"/>
                        <a:cs typeface="Calibri"/>
                      </a:endParaRPr>
                    </a:p>
                    <a:p>
                      <a:pPr marL="528955" indent="-228600">
                        <a:lnSpc>
                          <a:spcPct val="100000"/>
                        </a:lnSpc>
                        <a:spcBef>
                          <a:spcPts val="25"/>
                        </a:spcBef>
                        <a:buFont typeface="Wingdings"/>
                        <a:buChar char=""/>
                        <a:tabLst>
                          <a:tab pos="529590" algn="l"/>
                        </a:tabLst>
                      </a:pPr>
                      <a:r>
                        <a:rPr sz="1000" spc="-5" dirty="0">
                          <a:latin typeface="Cambria" panose="02040503050406030204" pitchFamily="18" charset="0"/>
                          <a:cs typeface="Calibri"/>
                        </a:rPr>
                        <a:t>Physical</a:t>
                      </a:r>
                      <a:r>
                        <a:rPr sz="1000" spc="-15" dirty="0">
                          <a:latin typeface="Cambria" panose="02040503050406030204" pitchFamily="18" charset="0"/>
                          <a:cs typeface="Calibri"/>
                        </a:rPr>
                        <a:t> </a:t>
                      </a:r>
                      <a:r>
                        <a:rPr sz="1000" spc="-10" dirty="0">
                          <a:latin typeface="Cambria" panose="02040503050406030204" pitchFamily="18" charset="0"/>
                          <a:cs typeface="Calibri"/>
                        </a:rPr>
                        <a:t>Therapy</a:t>
                      </a:r>
                      <a:endParaRPr sz="1000" dirty="0">
                        <a:latin typeface="Cambria" panose="02040503050406030204" pitchFamily="18" charset="0"/>
                        <a:cs typeface="Calibri"/>
                      </a:endParaRPr>
                    </a:p>
                    <a:p>
                      <a:pPr marL="528320" indent="-228600">
                        <a:lnSpc>
                          <a:spcPct val="100000"/>
                        </a:lnSpc>
                        <a:spcBef>
                          <a:spcPts val="25"/>
                        </a:spcBef>
                        <a:buFont typeface="Wingdings"/>
                        <a:buChar char=""/>
                        <a:tabLst>
                          <a:tab pos="528955" algn="l"/>
                        </a:tabLst>
                      </a:pPr>
                      <a:r>
                        <a:rPr sz="1000" spc="-5" dirty="0">
                          <a:latin typeface="Cambria" panose="02040503050406030204" pitchFamily="18" charset="0"/>
                          <a:cs typeface="Calibri"/>
                        </a:rPr>
                        <a:t>Psychological</a:t>
                      </a:r>
                      <a:r>
                        <a:rPr sz="1000" spc="-15" dirty="0">
                          <a:latin typeface="Cambria" panose="02040503050406030204" pitchFamily="18" charset="0"/>
                          <a:cs typeface="Calibri"/>
                        </a:rPr>
                        <a:t> </a:t>
                      </a:r>
                      <a:r>
                        <a:rPr sz="1000" spc="-10" dirty="0">
                          <a:latin typeface="Cambria" panose="02040503050406030204" pitchFamily="18" charset="0"/>
                          <a:cs typeface="Calibri"/>
                        </a:rPr>
                        <a:t>Services</a:t>
                      </a:r>
                      <a:endParaRPr sz="1000" dirty="0">
                        <a:latin typeface="Cambria" panose="02040503050406030204" pitchFamily="18" charset="0"/>
                        <a:cs typeface="Calibri"/>
                      </a:endParaRPr>
                    </a:p>
                    <a:p>
                      <a:pPr marL="528320" indent="-228600">
                        <a:lnSpc>
                          <a:spcPct val="100000"/>
                        </a:lnSpc>
                        <a:spcBef>
                          <a:spcPts val="20"/>
                        </a:spcBef>
                        <a:buFont typeface="Wingdings"/>
                        <a:buChar char=""/>
                        <a:tabLst>
                          <a:tab pos="528955" algn="l"/>
                        </a:tabLst>
                      </a:pPr>
                      <a:r>
                        <a:rPr sz="1000" spc="-5" dirty="0">
                          <a:latin typeface="Cambria" panose="02040503050406030204" pitchFamily="18" charset="0"/>
                          <a:cs typeface="Calibri"/>
                        </a:rPr>
                        <a:t>Speech Language</a:t>
                      </a:r>
                      <a:r>
                        <a:rPr sz="1000" spc="-10" dirty="0">
                          <a:latin typeface="Cambria" panose="02040503050406030204" pitchFamily="18" charset="0"/>
                          <a:cs typeface="Calibri"/>
                        </a:rPr>
                        <a:t> </a:t>
                      </a:r>
                      <a:r>
                        <a:rPr sz="1000" spc="-5" dirty="0">
                          <a:latin typeface="Cambria" panose="02040503050406030204" pitchFamily="18" charset="0"/>
                          <a:cs typeface="Calibri"/>
                        </a:rPr>
                        <a:t>Therapy</a:t>
                      </a:r>
                      <a:endParaRPr sz="1000" dirty="0">
                        <a:latin typeface="Cambria" panose="02040503050406030204" pitchFamily="18" charset="0"/>
                        <a:cs typeface="Calibri"/>
                      </a:endParaRPr>
                    </a:p>
                    <a:p>
                      <a:pPr marL="528320" indent="-228600">
                        <a:lnSpc>
                          <a:spcPct val="100000"/>
                        </a:lnSpc>
                        <a:spcBef>
                          <a:spcPts val="20"/>
                        </a:spcBef>
                        <a:buFont typeface="Wingdings"/>
                        <a:buChar char=""/>
                        <a:tabLst>
                          <a:tab pos="528955" algn="l"/>
                        </a:tabLst>
                      </a:pPr>
                      <a:r>
                        <a:rPr sz="1000" spc="-5" dirty="0">
                          <a:latin typeface="Cambria" panose="02040503050406030204" pitchFamily="18" charset="0"/>
                          <a:cs typeface="Calibri"/>
                        </a:rPr>
                        <a:t>Transportation and Related</a:t>
                      </a:r>
                      <a:r>
                        <a:rPr sz="1000" dirty="0">
                          <a:latin typeface="Cambria" panose="02040503050406030204" pitchFamily="18" charset="0"/>
                          <a:cs typeface="Calibri"/>
                        </a:rPr>
                        <a:t> </a:t>
                      </a:r>
                      <a:r>
                        <a:rPr sz="1000" spc="-5" dirty="0">
                          <a:latin typeface="Cambria" panose="02040503050406030204" pitchFamily="18" charset="0"/>
                          <a:cs typeface="Calibri"/>
                        </a:rPr>
                        <a:t>Costs</a:t>
                      </a:r>
                      <a:endParaRPr sz="1000" dirty="0">
                        <a:latin typeface="Cambria" panose="02040503050406030204" pitchFamily="18" charset="0"/>
                        <a:cs typeface="Calibri"/>
                      </a:endParaRPr>
                    </a:p>
                    <a:p>
                      <a:pPr marL="528320" marR="344170" indent="-228600">
                        <a:lnSpc>
                          <a:spcPct val="101800"/>
                        </a:lnSpc>
                        <a:buFont typeface="Wingdings"/>
                        <a:buChar char=""/>
                        <a:tabLst>
                          <a:tab pos="528955" algn="l"/>
                        </a:tabLst>
                      </a:pPr>
                      <a:r>
                        <a:rPr sz="1000" spc="-5" dirty="0">
                          <a:latin typeface="Cambria" panose="02040503050406030204" pitchFamily="18" charset="0"/>
                          <a:cs typeface="Calibri"/>
                        </a:rPr>
                        <a:t>Assistive Technology Services and  Devices</a:t>
                      </a:r>
                      <a:endParaRPr sz="1000" dirty="0">
                        <a:latin typeface="Cambria" panose="02040503050406030204" pitchFamily="18" charset="0"/>
                        <a:cs typeface="Calibri"/>
                      </a:endParaRPr>
                    </a:p>
                    <a:p>
                      <a:pPr marL="528320" marR="335915" indent="-228600">
                        <a:lnSpc>
                          <a:spcPct val="101400"/>
                        </a:lnSpc>
                        <a:spcBef>
                          <a:spcPts val="10"/>
                        </a:spcBef>
                        <a:buFont typeface="Wingdings"/>
                        <a:buChar char=""/>
                        <a:tabLst>
                          <a:tab pos="528955" algn="l"/>
                        </a:tabLst>
                      </a:pPr>
                      <a:r>
                        <a:rPr sz="1000" spc="-5" dirty="0">
                          <a:latin typeface="Cambria" panose="02040503050406030204" pitchFamily="18" charset="0"/>
                          <a:cs typeface="Calibri"/>
                        </a:rPr>
                        <a:t>Medical Services for Diagnostic or  Evaluation</a:t>
                      </a:r>
                      <a:r>
                        <a:rPr sz="1000" spc="-10" dirty="0">
                          <a:latin typeface="Cambria" panose="02040503050406030204" pitchFamily="18" charset="0"/>
                          <a:cs typeface="Calibri"/>
                        </a:rPr>
                        <a:t> </a:t>
                      </a:r>
                      <a:r>
                        <a:rPr sz="1000" spc="-5" dirty="0">
                          <a:latin typeface="Cambria" panose="02040503050406030204" pitchFamily="18" charset="0"/>
                          <a:cs typeface="Calibri"/>
                        </a:rPr>
                        <a:t>Purposes</a:t>
                      </a:r>
                      <a:endParaRPr sz="1000" dirty="0">
                        <a:latin typeface="Cambria" panose="02040503050406030204" pitchFamily="18" charset="0"/>
                        <a:cs typeface="Calibri"/>
                      </a:endParaRPr>
                    </a:p>
                    <a:p>
                      <a:pPr marL="528320" indent="-228600">
                        <a:lnSpc>
                          <a:spcPct val="100000"/>
                        </a:lnSpc>
                        <a:spcBef>
                          <a:spcPts val="20"/>
                        </a:spcBef>
                        <a:buFont typeface="Wingdings"/>
                        <a:buChar char=""/>
                        <a:tabLst>
                          <a:tab pos="528955" algn="l"/>
                        </a:tabLst>
                      </a:pPr>
                      <a:r>
                        <a:rPr sz="1000" spc="-10" dirty="0">
                          <a:latin typeface="Cambria" panose="02040503050406030204" pitchFamily="18" charset="0"/>
                          <a:cs typeface="Calibri"/>
                        </a:rPr>
                        <a:t>Special</a:t>
                      </a:r>
                      <a:r>
                        <a:rPr sz="1000" dirty="0">
                          <a:latin typeface="Cambria" panose="02040503050406030204" pitchFamily="18" charset="0"/>
                          <a:cs typeface="Calibri"/>
                        </a:rPr>
                        <a:t> </a:t>
                      </a:r>
                      <a:r>
                        <a:rPr sz="1000" spc="-5" dirty="0">
                          <a:latin typeface="Cambria" panose="02040503050406030204" pitchFamily="18" charset="0"/>
                          <a:cs typeface="Calibri"/>
                        </a:rPr>
                        <a:t>Instruction</a:t>
                      </a:r>
                      <a:endParaRPr sz="1000" dirty="0">
                        <a:latin typeface="Cambria" panose="02040503050406030204" pitchFamily="18" charset="0"/>
                        <a:cs typeface="Calibri"/>
                      </a:endParaRPr>
                    </a:p>
                    <a:p>
                      <a:pPr marL="528320" indent="-228600">
                        <a:lnSpc>
                          <a:spcPct val="100000"/>
                        </a:lnSpc>
                        <a:spcBef>
                          <a:spcPts val="25"/>
                        </a:spcBef>
                        <a:buFont typeface="Wingdings"/>
                        <a:buChar char=""/>
                        <a:tabLst>
                          <a:tab pos="528955" algn="l"/>
                        </a:tabLst>
                      </a:pPr>
                      <a:r>
                        <a:rPr sz="1000" spc="-5" dirty="0">
                          <a:latin typeface="Cambria" panose="02040503050406030204" pitchFamily="18" charset="0"/>
                          <a:cs typeface="Calibri"/>
                        </a:rPr>
                        <a:t>Vision</a:t>
                      </a:r>
                      <a:r>
                        <a:rPr sz="1000" spc="-10" dirty="0">
                          <a:latin typeface="Cambria" panose="02040503050406030204" pitchFamily="18" charset="0"/>
                          <a:cs typeface="Calibri"/>
                        </a:rPr>
                        <a:t> </a:t>
                      </a:r>
                      <a:r>
                        <a:rPr sz="1000" spc="-5" dirty="0">
                          <a:latin typeface="Cambria" panose="02040503050406030204" pitchFamily="18" charset="0"/>
                          <a:cs typeface="Calibri"/>
                        </a:rPr>
                        <a:t>Services</a:t>
                      </a:r>
                      <a:endParaRPr sz="1000" dirty="0">
                        <a:latin typeface="Cambria" panose="02040503050406030204" pitchFamily="18" charset="0"/>
                        <a:cs typeface="Calibri"/>
                      </a:endParaRPr>
                    </a:p>
                    <a:p>
                      <a:pPr marL="528320" marR="733425" indent="-228600">
                        <a:lnSpc>
                          <a:spcPct val="101800"/>
                        </a:lnSpc>
                        <a:buFont typeface="Wingdings"/>
                        <a:buChar char=""/>
                        <a:tabLst>
                          <a:tab pos="528955" algn="l"/>
                        </a:tabLst>
                      </a:pPr>
                      <a:r>
                        <a:rPr sz="1000" spc="-10" dirty="0">
                          <a:latin typeface="Cambria" panose="02040503050406030204" pitchFamily="18" charset="0"/>
                          <a:cs typeface="Calibri"/>
                        </a:rPr>
                        <a:t>Service </a:t>
                      </a:r>
                      <a:r>
                        <a:rPr sz="1000" spc="-5" dirty="0">
                          <a:latin typeface="Cambria" panose="02040503050406030204" pitchFamily="18" charset="0"/>
                          <a:cs typeface="Calibri"/>
                        </a:rPr>
                        <a:t>Coordination (Case  Management)</a:t>
                      </a:r>
                      <a:endParaRPr sz="1000" dirty="0">
                        <a:latin typeface="Cambria" panose="02040503050406030204" pitchFamily="18" charset="0"/>
                        <a:cs typeface="Calibri"/>
                      </a:endParaRPr>
                    </a:p>
                    <a:p>
                      <a:pPr marL="528320" indent="-228600">
                        <a:lnSpc>
                          <a:spcPct val="100000"/>
                        </a:lnSpc>
                        <a:spcBef>
                          <a:spcPts val="20"/>
                        </a:spcBef>
                        <a:buFont typeface="Wingdings"/>
                        <a:buChar char=""/>
                        <a:tabLst>
                          <a:tab pos="528955" algn="l"/>
                        </a:tabLst>
                      </a:pPr>
                      <a:r>
                        <a:rPr sz="1000" spc="-5" dirty="0">
                          <a:latin typeface="Cambria" panose="02040503050406030204" pitchFamily="18" charset="0"/>
                          <a:cs typeface="Calibri"/>
                        </a:rPr>
                        <a:t>Nursing</a:t>
                      </a:r>
                      <a:r>
                        <a:rPr sz="1000" spc="-10" dirty="0">
                          <a:latin typeface="Cambria" panose="02040503050406030204" pitchFamily="18" charset="0"/>
                          <a:cs typeface="Calibri"/>
                        </a:rPr>
                        <a:t> </a:t>
                      </a:r>
                      <a:r>
                        <a:rPr sz="1000" spc="-5" dirty="0">
                          <a:latin typeface="Cambria" panose="02040503050406030204" pitchFamily="18" charset="0"/>
                          <a:cs typeface="Calibri"/>
                        </a:rPr>
                        <a:t>Services</a:t>
                      </a:r>
                      <a:endParaRPr sz="1000" dirty="0">
                        <a:latin typeface="Cambria" panose="02040503050406030204" pitchFamily="18" charset="0"/>
                        <a:cs typeface="Calibri"/>
                      </a:endParaRPr>
                    </a:p>
                    <a:p>
                      <a:pPr marL="528320" indent="-228600">
                        <a:lnSpc>
                          <a:spcPct val="100000"/>
                        </a:lnSpc>
                        <a:spcBef>
                          <a:spcPts val="25"/>
                        </a:spcBef>
                        <a:buFont typeface="Wingdings"/>
                        <a:buChar char=""/>
                        <a:tabLst>
                          <a:tab pos="528955" algn="l"/>
                        </a:tabLst>
                      </a:pPr>
                      <a:r>
                        <a:rPr sz="1000" spc="-5" dirty="0">
                          <a:latin typeface="Cambria" panose="02040503050406030204" pitchFamily="18" charset="0"/>
                          <a:cs typeface="Calibri"/>
                        </a:rPr>
                        <a:t>Nutrition</a:t>
                      </a:r>
                      <a:r>
                        <a:rPr sz="1000" spc="-15" dirty="0">
                          <a:latin typeface="Cambria" panose="02040503050406030204" pitchFamily="18" charset="0"/>
                          <a:cs typeface="Calibri"/>
                        </a:rPr>
                        <a:t> </a:t>
                      </a:r>
                      <a:r>
                        <a:rPr sz="1000" spc="-5" dirty="0">
                          <a:latin typeface="Cambria" panose="02040503050406030204" pitchFamily="18" charset="0"/>
                          <a:cs typeface="Calibri"/>
                        </a:rPr>
                        <a:t>Services</a:t>
                      </a:r>
                      <a:endParaRPr sz="10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1000" i="1" spc="-10" dirty="0">
                          <a:latin typeface="Cambria" panose="02040503050406030204" pitchFamily="18" charset="0"/>
                          <a:cs typeface="Calibri"/>
                        </a:rPr>
                        <a:t>Special </a:t>
                      </a:r>
                      <a:r>
                        <a:rPr sz="1000" i="1" spc="-5" dirty="0">
                          <a:latin typeface="Cambria" panose="02040503050406030204" pitchFamily="18" charset="0"/>
                          <a:cs typeface="Calibri"/>
                        </a:rPr>
                        <a:t>education services </a:t>
                      </a:r>
                      <a:r>
                        <a:rPr sz="1000" spc="-5" dirty="0">
                          <a:latin typeface="Cambria" panose="02040503050406030204" pitchFamily="18" charset="0"/>
                          <a:cs typeface="Calibri"/>
                        </a:rPr>
                        <a:t>means</a:t>
                      </a:r>
                      <a:r>
                        <a:rPr sz="1000" spc="10" dirty="0">
                          <a:latin typeface="Cambria" panose="02040503050406030204" pitchFamily="18" charset="0"/>
                          <a:cs typeface="Calibri"/>
                        </a:rPr>
                        <a:t> </a:t>
                      </a:r>
                      <a:r>
                        <a:rPr sz="1000" spc="-5" dirty="0">
                          <a:latin typeface="Cambria" panose="02040503050406030204" pitchFamily="18" charset="0"/>
                          <a:cs typeface="Calibri"/>
                        </a:rPr>
                        <a:t>specially</a:t>
                      </a:r>
                      <a:endParaRPr sz="1000" dirty="0">
                        <a:latin typeface="Cambria" panose="02040503050406030204" pitchFamily="18" charset="0"/>
                        <a:cs typeface="Calibri"/>
                      </a:endParaRPr>
                    </a:p>
                    <a:p>
                      <a:pPr marL="71120" marR="144145">
                        <a:lnSpc>
                          <a:spcPct val="101800"/>
                        </a:lnSpc>
                      </a:pPr>
                      <a:r>
                        <a:rPr sz="1000" spc="-10" dirty="0">
                          <a:latin typeface="Cambria" panose="02040503050406030204" pitchFamily="18" charset="0"/>
                          <a:cs typeface="Calibri"/>
                        </a:rPr>
                        <a:t>designed </a:t>
                      </a:r>
                      <a:r>
                        <a:rPr sz="1000" spc="-5" dirty="0">
                          <a:latin typeface="Cambria" panose="02040503050406030204" pitchFamily="18" charset="0"/>
                          <a:cs typeface="Calibri"/>
                        </a:rPr>
                        <a:t>instruction that includes instruction  conducted in the classroom, in the home, </a:t>
                      </a:r>
                      <a:r>
                        <a:rPr sz="1000" spc="-10" dirty="0">
                          <a:latin typeface="Cambria" panose="02040503050406030204" pitchFamily="18" charset="0"/>
                          <a:cs typeface="Calibri"/>
                        </a:rPr>
                        <a:t>in  </a:t>
                      </a:r>
                      <a:r>
                        <a:rPr sz="1000" spc="-5" dirty="0">
                          <a:latin typeface="Cambria" panose="02040503050406030204" pitchFamily="18" charset="0"/>
                          <a:cs typeface="Calibri"/>
                        </a:rPr>
                        <a:t>hospitals, and institutions, and in other  </a:t>
                      </a:r>
                      <a:r>
                        <a:rPr sz="1000" spc="-10" dirty="0">
                          <a:latin typeface="Cambria" panose="02040503050406030204" pitchFamily="18" charset="0"/>
                          <a:cs typeface="Calibri"/>
                        </a:rPr>
                        <a:t>settings.</a:t>
                      </a:r>
                      <a:endParaRPr sz="1000" dirty="0">
                        <a:latin typeface="Cambria" panose="02040503050406030204" pitchFamily="18" charset="0"/>
                        <a:cs typeface="Calibri"/>
                      </a:endParaRPr>
                    </a:p>
                    <a:p>
                      <a:pPr>
                        <a:lnSpc>
                          <a:spcPct val="100000"/>
                        </a:lnSpc>
                        <a:spcBef>
                          <a:spcPts val="15"/>
                        </a:spcBef>
                      </a:pPr>
                      <a:endParaRPr sz="1000" dirty="0">
                        <a:latin typeface="Cambria" panose="02040503050406030204" pitchFamily="18" charset="0"/>
                        <a:cs typeface="Times New Roman"/>
                      </a:endParaRPr>
                    </a:p>
                    <a:p>
                      <a:pPr marL="71120" marR="89535">
                        <a:lnSpc>
                          <a:spcPct val="101800"/>
                        </a:lnSpc>
                      </a:pPr>
                      <a:r>
                        <a:rPr sz="1000" spc="-5" dirty="0">
                          <a:latin typeface="Cambria" panose="02040503050406030204" pitchFamily="18" charset="0"/>
                          <a:cs typeface="Calibri"/>
                        </a:rPr>
                        <a:t>Related services means such developmental,  corrective, and other supportive services as  are required to assist the child to benefit from  special education and</a:t>
                      </a:r>
                      <a:r>
                        <a:rPr sz="1000" spc="0" dirty="0">
                          <a:latin typeface="Cambria" panose="02040503050406030204" pitchFamily="18" charset="0"/>
                          <a:cs typeface="Calibri"/>
                        </a:rPr>
                        <a:t> </a:t>
                      </a:r>
                      <a:r>
                        <a:rPr sz="1000" spc="-5" dirty="0">
                          <a:latin typeface="Cambria" panose="02040503050406030204" pitchFamily="18" charset="0"/>
                          <a:cs typeface="Calibri"/>
                        </a:rPr>
                        <a:t>includes:</a:t>
                      </a:r>
                      <a:endParaRPr sz="1000" dirty="0">
                        <a:latin typeface="Cambria" panose="02040503050406030204" pitchFamily="18" charset="0"/>
                        <a:cs typeface="Calibri"/>
                      </a:endParaRPr>
                    </a:p>
                    <a:p>
                      <a:pPr marL="527685" indent="-227965">
                        <a:lnSpc>
                          <a:spcPct val="100000"/>
                        </a:lnSpc>
                        <a:spcBef>
                          <a:spcPts val="20"/>
                        </a:spcBef>
                        <a:buFont typeface="Wingdings"/>
                        <a:buChar char=""/>
                        <a:tabLst>
                          <a:tab pos="528955" algn="l"/>
                        </a:tabLst>
                      </a:pPr>
                      <a:r>
                        <a:rPr sz="1000" spc="-5" dirty="0">
                          <a:latin typeface="Cambria" panose="02040503050406030204" pitchFamily="18" charset="0"/>
                          <a:cs typeface="Calibri"/>
                        </a:rPr>
                        <a:t>Audiology</a:t>
                      </a:r>
                      <a:endParaRPr sz="1000" dirty="0">
                        <a:latin typeface="Cambria" panose="02040503050406030204" pitchFamily="18" charset="0"/>
                        <a:cs typeface="Calibri"/>
                      </a:endParaRPr>
                    </a:p>
                    <a:p>
                      <a:pPr marL="527685" indent="-227965">
                        <a:lnSpc>
                          <a:spcPct val="100000"/>
                        </a:lnSpc>
                        <a:spcBef>
                          <a:spcPts val="20"/>
                        </a:spcBef>
                        <a:buFont typeface="Wingdings"/>
                        <a:buChar char=""/>
                        <a:tabLst>
                          <a:tab pos="528955" algn="l"/>
                        </a:tabLst>
                      </a:pPr>
                      <a:r>
                        <a:rPr sz="1000" spc="-5" dirty="0">
                          <a:latin typeface="Cambria" panose="02040503050406030204" pitchFamily="18" charset="0"/>
                          <a:cs typeface="Calibri"/>
                        </a:rPr>
                        <a:t>Occupational </a:t>
                      </a:r>
                      <a:r>
                        <a:rPr sz="1000" spc="-10" dirty="0">
                          <a:latin typeface="Cambria" panose="02040503050406030204" pitchFamily="18" charset="0"/>
                          <a:cs typeface="Calibri"/>
                        </a:rPr>
                        <a:t>Therapy</a:t>
                      </a:r>
                      <a:endParaRPr sz="1000" dirty="0">
                        <a:latin typeface="Cambria" panose="02040503050406030204" pitchFamily="18" charset="0"/>
                        <a:cs typeface="Calibri"/>
                      </a:endParaRPr>
                    </a:p>
                    <a:p>
                      <a:pPr marL="527685" indent="-227965">
                        <a:lnSpc>
                          <a:spcPct val="100000"/>
                        </a:lnSpc>
                        <a:spcBef>
                          <a:spcPts val="25"/>
                        </a:spcBef>
                        <a:buFont typeface="Wingdings"/>
                        <a:buChar char=""/>
                        <a:tabLst>
                          <a:tab pos="528955" algn="l"/>
                        </a:tabLst>
                      </a:pPr>
                      <a:r>
                        <a:rPr sz="1000" spc="-5" dirty="0">
                          <a:latin typeface="Cambria" panose="02040503050406030204" pitchFamily="18" charset="0"/>
                          <a:cs typeface="Calibri"/>
                        </a:rPr>
                        <a:t>Parent Counseling and </a:t>
                      </a:r>
                      <a:r>
                        <a:rPr sz="1000" spc="-10" dirty="0">
                          <a:latin typeface="Cambria" panose="02040503050406030204" pitchFamily="18" charset="0"/>
                          <a:cs typeface="Calibri"/>
                        </a:rPr>
                        <a:t>Training</a:t>
                      </a:r>
                      <a:endParaRPr sz="1000" dirty="0">
                        <a:latin typeface="Cambria" panose="02040503050406030204" pitchFamily="18" charset="0"/>
                        <a:cs typeface="Calibri"/>
                      </a:endParaRPr>
                    </a:p>
                    <a:p>
                      <a:pPr marL="527685" indent="-227965">
                        <a:lnSpc>
                          <a:spcPct val="100000"/>
                        </a:lnSpc>
                        <a:spcBef>
                          <a:spcPts val="25"/>
                        </a:spcBef>
                        <a:buFont typeface="Wingdings"/>
                        <a:buChar char=""/>
                        <a:tabLst>
                          <a:tab pos="528955" algn="l"/>
                        </a:tabLst>
                      </a:pPr>
                      <a:r>
                        <a:rPr sz="1000" spc="-5" dirty="0">
                          <a:latin typeface="Cambria" panose="02040503050406030204" pitchFamily="18" charset="0"/>
                          <a:cs typeface="Calibri"/>
                        </a:rPr>
                        <a:t>Physical</a:t>
                      </a:r>
                      <a:r>
                        <a:rPr sz="1000" spc="-15" dirty="0">
                          <a:latin typeface="Cambria" panose="02040503050406030204" pitchFamily="18" charset="0"/>
                          <a:cs typeface="Calibri"/>
                        </a:rPr>
                        <a:t> </a:t>
                      </a:r>
                      <a:r>
                        <a:rPr sz="1000" spc="-10" dirty="0">
                          <a:latin typeface="Cambria" panose="02040503050406030204" pitchFamily="18" charset="0"/>
                          <a:cs typeface="Calibri"/>
                        </a:rPr>
                        <a:t>Therapy</a:t>
                      </a:r>
                      <a:endParaRPr sz="1000" dirty="0">
                        <a:latin typeface="Cambria" panose="02040503050406030204" pitchFamily="18" charset="0"/>
                        <a:cs typeface="Calibri"/>
                      </a:endParaRPr>
                    </a:p>
                    <a:p>
                      <a:pPr marL="528320" indent="-228600">
                        <a:lnSpc>
                          <a:spcPct val="100000"/>
                        </a:lnSpc>
                        <a:spcBef>
                          <a:spcPts val="25"/>
                        </a:spcBef>
                        <a:buFont typeface="Wingdings"/>
                        <a:buChar char=""/>
                        <a:tabLst>
                          <a:tab pos="528955" algn="l"/>
                        </a:tabLst>
                      </a:pPr>
                      <a:r>
                        <a:rPr sz="1000" spc="-5" dirty="0">
                          <a:latin typeface="Cambria" panose="02040503050406030204" pitchFamily="18" charset="0"/>
                          <a:cs typeface="Calibri"/>
                        </a:rPr>
                        <a:t>Psychological</a:t>
                      </a:r>
                      <a:r>
                        <a:rPr sz="1000" spc="-15" dirty="0">
                          <a:latin typeface="Cambria" panose="02040503050406030204" pitchFamily="18" charset="0"/>
                          <a:cs typeface="Calibri"/>
                        </a:rPr>
                        <a:t> </a:t>
                      </a:r>
                      <a:r>
                        <a:rPr sz="1000" spc="-10" dirty="0">
                          <a:latin typeface="Cambria" panose="02040503050406030204" pitchFamily="18" charset="0"/>
                          <a:cs typeface="Calibri"/>
                        </a:rPr>
                        <a:t>Services</a:t>
                      </a:r>
                      <a:endParaRPr sz="1000" dirty="0">
                        <a:latin typeface="Cambria" panose="02040503050406030204" pitchFamily="18" charset="0"/>
                        <a:cs typeface="Calibri"/>
                      </a:endParaRPr>
                    </a:p>
                    <a:p>
                      <a:pPr marL="528320" indent="-228600">
                        <a:lnSpc>
                          <a:spcPct val="100000"/>
                        </a:lnSpc>
                        <a:spcBef>
                          <a:spcPts val="20"/>
                        </a:spcBef>
                        <a:buFont typeface="Wingdings"/>
                        <a:buChar char=""/>
                        <a:tabLst>
                          <a:tab pos="528955" algn="l"/>
                        </a:tabLst>
                      </a:pPr>
                      <a:r>
                        <a:rPr sz="1000" spc="-5" dirty="0">
                          <a:latin typeface="Cambria" panose="02040503050406030204" pitchFamily="18" charset="0"/>
                          <a:cs typeface="Calibri"/>
                        </a:rPr>
                        <a:t>School Health</a:t>
                      </a:r>
                      <a:r>
                        <a:rPr sz="1000" spc="-15" dirty="0">
                          <a:latin typeface="Cambria" panose="02040503050406030204" pitchFamily="18" charset="0"/>
                          <a:cs typeface="Calibri"/>
                        </a:rPr>
                        <a:t> </a:t>
                      </a:r>
                      <a:r>
                        <a:rPr sz="1000" spc="-5" dirty="0">
                          <a:latin typeface="Cambria" panose="02040503050406030204" pitchFamily="18" charset="0"/>
                          <a:cs typeface="Calibri"/>
                        </a:rPr>
                        <a:t>Services</a:t>
                      </a:r>
                      <a:endParaRPr sz="1000" dirty="0">
                        <a:latin typeface="Cambria" panose="02040503050406030204" pitchFamily="18" charset="0"/>
                        <a:cs typeface="Calibri"/>
                      </a:endParaRPr>
                    </a:p>
                    <a:p>
                      <a:pPr marL="528320" indent="-228600">
                        <a:lnSpc>
                          <a:spcPct val="100000"/>
                        </a:lnSpc>
                        <a:spcBef>
                          <a:spcPts val="20"/>
                        </a:spcBef>
                        <a:buFont typeface="Wingdings"/>
                        <a:buChar char=""/>
                        <a:tabLst>
                          <a:tab pos="528955" algn="l"/>
                        </a:tabLst>
                      </a:pPr>
                      <a:r>
                        <a:rPr sz="1000" spc="-5" dirty="0">
                          <a:latin typeface="Cambria" panose="02040503050406030204" pitchFamily="18" charset="0"/>
                          <a:cs typeface="Calibri"/>
                        </a:rPr>
                        <a:t>Social Work Services</a:t>
                      </a:r>
                      <a:endParaRPr sz="1000" dirty="0">
                        <a:latin typeface="Cambria" panose="02040503050406030204" pitchFamily="18" charset="0"/>
                        <a:cs typeface="Calibri"/>
                      </a:endParaRPr>
                    </a:p>
                    <a:p>
                      <a:pPr marL="528320" indent="-228600">
                        <a:lnSpc>
                          <a:spcPct val="100000"/>
                        </a:lnSpc>
                        <a:spcBef>
                          <a:spcPts val="25"/>
                        </a:spcBef>
                        <a:buFont typeface="Wingdings"/>
                        <a:buChar char=""/>
                        <a:tabLst>
                          <a:tab pos="528955" algn="l"/>
                        </a:tabLst>
                      </a:pPr>
                      <a:r>
                        <a:rPr sz="1000" spc="-5" dirty="0">
                          <a:latin typeface="Cambria" panose="02040503050406030204" pitchFamily="18" charset="0"/>
                          <a:cs typeface="Calibri"/>
                        </a:rPr>
                        <a:t>Speech/Language Pathology</a:t>
                      </a:r>
                      <a:endParaRPr sz="1000" dirty="0">
                        <a:latin typeface="Cambria" panose="02040503050406030204" pitchFamily="18" charset="0"/>
                        <a:cs typeface="Calibri"/>
                      </a:endParaRPr>
                    </a:p>
                    <a:p>
                      <a:pPr marL="527685" indent="-227965">
                        <a:lnSpc>
                          <a:spcPct val="100000"/>
                        </a:lnSpc>
                        <a:spcBef>
                          <a:spcPts val="25"/>
                        </a:spcBef>
                        <a:buFont typeface="Wingdings"/>
                        <a:buChar char=""/>
                        <a:tabLst>
                          <a:tab pos="528320" algn="l"/>
                        </a:tabLst>
                      </a:pPr>
                      <a:r>
                        <a:rPr sz="1000" spc="-5" dirty="0">
                          <a:latin typeface="Cambria" panose="02040503050406030204" pitchFamily="18" charset="0"/>
                          <a:cs typeface="Calibri"/>
                        </a:rPr>
                        <a:t>Transportation</a:t>
                      </a:r>
                      <a:endParaRPr sz="1000" dirty="0">
                        <a:latin typeface="Cambria" panose="02040503050406030204" pitchFamily="18" charset="0"/>
                        <a:cs typeface="Calibri"/>
                      </a:endParaRPr>
                    </a:p>
                    <a:p>
                      <a:pPr marL="527685" marR="344170" indent="-227965">
                        <a:lnSpc>
                          <a:spcPct val="101400"/>
                        </a:lnSpc>
                        <a:spcBef>
                          <a:spcPts val="5"/>
                        </a:spcBef>
                        <a:buFont typeface="Wingdings"/>
                        <a:buChar char=""/>
                        <a:tabLst>
                          <a:tab pos="528320" algn="l"/>
                        </a:tabLst>
                      </a:pPr>
                      <a:r>
                        <a:rPr sz="1000" spc="-5" dirty="0">
                          <a:latin typeface="Cambria" panose="02040503050406030204" pitchFamily="18" charset="0"/>
                          <a:cs typeface="Calibri"/>
                        </a:rPr>
                        <a:t>Assistive Technology Services and  Devices</a:t>
                      </a:r>
                      <a:endParaRPr sz="1000" dirty="0">
                        <a:latin typeface="Cambria" panose="02040503050406030204" pitchFamily="18" charset="0"/>
                        <a:cs typeface="Calibri"/>
                      </a:endParaRPr>
                    </a:p>
                    <a:p>
                      <a:pPr marL="527685" marR="335915" indent="-227965">
                        <a:lnSpc>
                          <a:spcPct val="101800"/>
                        </a:lnSpc>
                        <a:buFont typeface="Wingdings"/>
                        <a:buChar char=""/>
                        <a:tabLst>
                          <a:tab pos="528320" algn="l"/>
                        </a:tabLst>
                      </a:pPr>
                      <a:r>
                        <a:rPr sz="1000" spc="-5" dirty="0">
                          <a:latin typeface="Cambria" panose="02040503050406030204" pitchFamily="18" charset="0"/>
                          <a:cs typeface="Calibri"/>
                        </a:rPr>
                        <a:t>Medical Services for Diagnostic or  Evaluation</a:t>
                      </a:r>
                      <a:r>
                        <a:rPr sz="1000" spc="-10" dirty="0">
                          <a:latin typeface="Cambria" panose="02040503050406030204" pitchFamily="18" charset="0"/>
                          <a:cs typeface="Calibri"/>
                        </a:rPr>
                        <a:t> </a:t>
                      </a:r>
                      <a:r>
                        <a:rPr sz="1000" spc="-5" dirty="0">
                          <a:latin typeface="Cambria" panose="02040503050406030204" pitchFamily="18" charset="0"/>
                          <a:cs typeface="Calibri"/>
                        </a:rPr>
                        <a:t>Purposes</a:t>
                      </a:r>
                      <a:endParaRPr sz="1000" dirty="0">
                        <a:latin typeface="Cambria" panose="02040503050406030204" pitchFamily="18" charset="0"/>
                        <a:cs typeface="Calibri"/>
                      </a:endParaRPr>
                    </a:p>
                    <a:p>
                      <a:pPr marL="528320" indent="-228600">
                        <a:lnSpc>
                          <a:spcPct val="100000"/>
                        </a:lnSpc>
                        <a:spcBef>
                          <a:spcPts val="25"/>
                        </a:spcBef>
                        <a:buFont typeface="Wingdings"/>
                        <a:buChar char=""/>
                        <a:tabLst>
                          <a:tab pos="528955" algn="l"/>
                        </a:tabLst>
                      </a:pPr>
                      <a:r>
                        <a:rPr sz="1000" spc="-5" dirty="0">
                          <a:latin typeface="Cambria" panose="02040503050406030204" pitchFamily="18" charset="0"/>
                          <a:cs typeface="Calibri"/>
                        </a:rPr>
                        <a:t>Rehabilitation Counseling</a:t>
                      </a:r>
                      <a:r>
                        <a:rPr sz="1000" spc="0" dirty="0">
                          <a:latin typeface="Cambria" panose="02040503050406030204" pitchFamily="18" charset="0"/>
                          <a:cs typeface="Calibri"/>
                        </a:rPr>
                        <a:t> </a:t>
                      </a:r>
                      <a:r>
                        <a:rPr sz="1000" spc="-10" dirty="0">
                          <a:latin typeface="Cambria" panose="02040503050406030204" pitchFamily="18" charset="0"/>
                          <a:cs typeface="Calibri"/>
                        </a:rPr>
                        <a:t>Services</a:t>
                      </a:r>
                      <a:endParaRPr sz="1000" dirty="0">
                        <a:latin typeface="Cambria" panose="02040503050406030204" pitchFamily="18" charset="0"/>
                        <a:cs typeface="Calibri"/>
                      </a:endParaRPr>
                    </a:p>
                    <a:p>
                      <a:pPr marL="527685" indent="-227965">
                        <a:lnSpc>
                          <a:spcPct val="100000"/>
                        </a:lnSpc>
                        <a:spcBef>
                          <a:spcPts val="25"/>
                        </a:spcBef>
                        <a:buFont typeface="Wingdings"/>
                        <a:buChar char=""/>
                        <a:tabLst>
                          <a:tab pos="528320" algn="l"/>
                        </a:tabLst>
                      </a:pPr>
                      <a:r>
                        <a:rPr sz="1000" spc="-5" dirty="0">
                          <a:latin typeface="Cambria" panose="02040503050406030204" pitchFamily="18" charset="0"/>
                          <a:cs typeface="Calibri"/>
                        </a:rPr>
                        <a:t>Recreation</a:t>
                      </a:r>
                      <a:endParaRPr sz="1000" dirty="0">
                        <a:latin typeface="Cambria" panose="02040503050406030204" pitchFamily="18" charset="0"/>
                        <a:cs typeface="Calibri"/>
                      </a:endParaRPr>
                    </a:p>
                    <a:p>
                      <a:pPr marL="527685" indent="-227965">
                        <a:lnSpc>
                          <a:spcPct val="100000"/>
                        </a:lnSpc>
                        <a:spcBef>
                          <a:spcPts val="15"/>
                        </a:spcBef>
                        <a:buFont typeface="Wingdings"/>
                        <a:buChar char=""/>
                        <a:tabLst>
                          <a:tab pos="528320" algn="l"/>
                        </a:tabLst>
                      </a:pPr>
                      <a:r>
                        <a:rPr sz="1000" spc="-5" dirty="0">
                          <a:latin typeface="Cambria" panose="02040503050406030204" pitchFamily="18" charset="0"/>
                          <a:cs typeface="Calibri"/>
                        </a:rPr>
                        <a:t>Counseling</a:t>
                      </a:r>
                      <a:r>
                        <a:rPr sz="1000" spc="-10" dirty="0">
                          <a:latin typeface="Cambria" panose="02040503050406030204" pitchFamily="18" charset="0"/>
                          <a:cs typeface="Calibri"/>
                        </a:rPr>
                        <a:t> </a:t>
                      </a:r>
                      <a:r>
                        <a:rPr sz="1000" spc="-5" dirty="0">
                          <a:latin typeface="Cambria" panose="02040503050406030204" pitchFamily="18" charset="0"/>
                          <a:cs typeface="Calibri"/>
                        </a:rPr>
                        <a:t>Services</a:t>
                      </a:r>
                      <a:endParaRPr sz="1000" dirty="0">
                        <a:latin typeface="Cambria" panose="02040503050406030204" pitchFamily="18" charset="0"/>
                        <a:cs typeface="Calibri"/>
                      </a:endParaRPr>
                    </a:p>
                    <a:p>
                      <a:pPr marL="527685" indent="-227965">
                        <a:lnSpc>
                          <a:spcPct val="100000"/>
                        </a:lnSpc>
                        <a:spcBef>
                          <a:spcPts val="25"/>
                        </a:spcBef>
                        <a:buFont typeface="Wingdings"/>
                        <a:buChar char=""/>
                        <a:tabLst>
                          <a:tab pos="528320" algn="l"/>
                        </a:tabLst>
                      </a:pPr>
                      <a:r>
                        <a:rPr sz="1000" spc="-5" dirty="0">
                          <a:latin typeface="Cambria" panose="02040503050406030204" pitchFamily="18" charset="0"/>
                          <a:cs typeface="Calibri"/>
                        </a:rPr>
                        <a:t>Orientation and </a:t>
                      </a:r>
                      <a:r>
                        <a:rPr sz="1000" spc="-10" dirty="0">
                          <a:latin typeface="Cambria" panose="02040503050406030204" pitchFamily="18" charset="0"/>
                          <a:cs typeface="Calibri"/>
                        </a:rPr>
                        <a:t>Mobility</a:t>
                      </a:r>
                      <a:endParaRPr sz="1000" dirty="0">
                        <a:latin typeface="Cambria" panose="02040503050406030204" pitchFamily="18" charset="0"/>
                        <a:cs typeface="Calibri"/>
                      </a:endParaRPr>
                    </a:p>
                    <a:p>
                      <a:pPr marL="527685" indent="-228600">
                        <a:lnSpc>
                          <a:spcPct val="100000"/>
                        </a:lnSpc>
                        <a:spcBef>
                          <a:spcPts val="25"/>
                        </a:spcBef>
                        <a:buFont typeface="Wingdings"/>
                        <a:buChar char=""/>
                        <a:tabLst>
                          <a:tab pos="528320" algn="l"/>
                        </a:tabLst>
                      </a:pPr>
                      <a:r>
                        <a:rPr sz="1000" spc="-5" dirty="0">
                          <a:latin typeface="Cambria" panose="02040503050406030204" pitchFamily="18" charset="0"/>
                          <a:cs typeface="Calibri"/>
                        </a:rPr>
                        <a:t>Early Identification and</a:t>
                      </a:r>
                      <a:r>
                        <a:rPr sz="1000" spc="0" dirty="0">
                          <a:latin typeface="Cambria" panose="02040503050406030204" pitchFamily="18" charset="0"/>
                          <a:cs typeface="Calibri"/>
                        </a:rPr>
                        <a:t> </a:t>
                      </a:r>
                      <a:r>
                        <a:rPr sz="1000" spc="-5" dirty="0">
                          <a:latin typeface="Cambria" panose="02040503050406030204" pitchFamily="18" charset="0"/>
                          <a:cs typeface="Calibri"/>
                        </a:rPr>
                        <a:t>Assessment</a:t>
                      </a:r>
                      <a:endParaRPr sz="10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317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8093" y="457200"/>
            <a:ext cx="7382435" cy="503192"/>
          </a:xfrm>
          <a:prstGeom prst="rect">
            <a:avLst/>
          </a:prstGeom>
        </p:spPr>
        <p:txBody>
          <a:bodyPr vert="horz" wrap="square" lIns="0" tIns="10646" rIns="0" bIns="0" rtlCol="0">
            <a:spAutoFit/>
          </a:bodyPr>
          <a:lstStyle/>
          <a:p>
            <a:pPr marL="11206">
              <a:spcBef>
                <a:spcPts val="84"/>
              </a:spcBef>
            </a:pPr>
            <a:r>
              <a:rPr sz="1600" b="1" spc="-4" dirty="0">
                <a:latin typeface="Cambria" panose="02040503050406030204" pitchFamily="18" charset="0"/>
                <a:cs typeface="Calibri"/>
              </a:rPr>
              <a:t>Key Features of Part B and Part C of Individuals with </a:t>
            </a:r>
            <a:r>
              <a:rPr sz="1600" b="1" spc="-9" dirty="0">
                <a:latin typeface="Cambria" panose="02040503050406030204" pitchFamily="18" charset="0"/>
                <a:cs typeface="Calibri"/>
              </a:rPr>
              <a:t>Disabilities </a:t>
            </a:r>
            <a:r>
              <a:rPr sz="1600" b="1" spc="-4" dirty="0">
                <a:latin typeface="Cambria" panose="02040503050406030204" pitchFamily="18" charset="0"/>
                <a:cs typeface="Calibri"/>
              </a:rPr>
              <a:t>Education Act</a:t>
            </a:r>
            <a:r>
              <a:rPr sz="1600" b="1" spc="207" dirty="0">
                <a:latin typeface="Cambria" panose="02040503050406030204" pitchFamily="18" charset="0"/>
                <a:cs typeface="Calibri"/>
              </a:rPr>
              <a:t> </a:t>
            </a:r>
            <a:r>
              <a:rPr sz="1600" b="1" spc="-4" dirty="0">
                <a:latin typeface="Cambria" panose="02040503050406030204" pitchFamily="18" charset="0"/>
                <a:cs typeface="Calibri"/>
              </a:rPr>
              <a:t>(IDEA</a:t>
            </a:r>
            <a:r>
              <a:rPr sz="1235" b="1" spc="-4" dirty="0">
                <a:latin typeface="Calibri"/>
                <a:cs typeface="Calibri"/>
              </a:rPr>
              <a:t>)</a:t>
            </a:r>
            <a:endParaRPr sz="1235"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526088080"/>
              </p:ext>
            </p:extLst>
          </p:nvPr>
        </p:nvGraphicFramePr>
        <p:xfrm>
          <a:off x="878094" y="984249"/>
          <a:ext cx="7382435" cy="4097400"/>
        </p:xfrm>
        <a:graphic>
          <a:graphicData uri="http://schemas.openxmlformats.org/drawingml/2006/table">
            <a:tbl>
              <a:tblPr firstRow="1" bandRow="1">
                <a:tableStyleId>{2D5ABB26-0587-4C30-8999-92F81FD0307C}</a:tableStyleId>
              </a:tblPr>
              <a:tblGrid>
                <a:gridCol w="2460812">
                  <a:extLst>
                    <a:ext uri="{9D8B030D-6E8A-4147-A177-3AD203B41FA5}">
                      <a16:colId xmlns:a16="http://schemas.microsoft.com/office/drawing/2014/main" val="20000"/>
                    </a:ext>
                  </a:extLst>
                </a:gridCol>
                <a:gridCol w="2460812">
                  <a:extLst>
                    <a:ext uri="{9D8B030D-6E8A-4147-A177-3AD203B41FA5}">
                      <a16:colId xmlns:a16="http://schemas.microsoft.com/office/drawing/2014/main" val="20001"/>
                    </a:ext>
                  </a:extLst>
                </a:gridCol>
                <a:gridCol w="2460811">
                  <a:extLst>
                    <a:ext uri="{9D8B030D-6E8A-4147-A177-3AD203B41FA5}">
                      <a16:colId xmlns:a16="http://schemas.microsoft.com/office/drawing/2014/main" val="20002"/>
                    </a:ext>
                  </a:extLst>
                </a:gridCol>
              </a:tblGrid>
              <a:tr h="153353">
                <a:tc>
                  <a:txBody>
                    <a:bodyPr/>
                    <a:lstStyle/>
                    <a:p>
                      <a:pPr marL="71120">
                        <a:lnSpc>
                          <a:spcPts val="1290"/>
                        </a:lnSpc>
                      </a:pPr>
                      <a:r>
                        <a:rPr sz="1000" b="1" spc="-5" dirty="0">
                          <a:latin typeface="Calibri"/>
                          <a:cs typeface="Calibri"/>
                        </a:rPr>
                        <a:t>Component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1000" b="1" spc="-5" dirty="0">
                          <a:latin typeface="Calibri"/>
                          <a:cs typeface="Calibri"/>
                        </a:rPr>
                        <a:t>Part</a:t>
                      </a:r>
                      <a:r>
                        <a:rPr sz="1000" b="1" spc="-10" dirty="0">
                          <a:latin typeface="Calibri"/>
                          <a:cs typeface="Calibri"/>
                        </a:rPr>
                        <a:t> </a:t>
                      </a:r>
                      <a:r>
                        <a:rPr sz="1000" b="1" spc="-5" dirty="0">
                          <a:latin typeface="Calibri"/>
                          <a:cs typeface="Calibri"/>
                        </a:rPr>
                        <a:t>C</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marL="71120">
                        <a:lnSpc>
                          <a:spcPts val="1290"/>
                        </a:lnSpc>
                      </a:pPr>
                      <a:r>
                        <a:rPr sz="1000" b="1" spc="-5" dirty="0">
                          <a:latin typeface="Calibri"/>
                          <a:cs typeface="Calibri"/>
                        </a:rPr>
                        <a:t>Part</a:t>
                      </a:r>
                      <a:r>
                        <a:rPr sz="1000" b="1" spc="-10" dirty="0">
                          <a:latin typeface="Calibri"/>
                          <a:cs typeface="Calibri"/>
                        </a:rPr>
                        <a:t> </a:t>
                      </a:r>
                      <a:r>
                        <a:rPr sz="1000" b="1" spc="-5" dirty="0">
                          <a:latin typeface="Calibri"/>
                          <a:cs typeface="Calibri"/>
                        </a:rPr>
                        <a:t>B</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extLst>
                  <a:ext uri="{0D108BD9-81ED-4DB2-BD59-A6C34878D82A}">
                    <a16:rowId xmlns:a16="http://schemas.microsoft.com/office/drawing/2014/main" val="10000"/>
                  </a:ext>
                </a:extLst>
              </a:tr>
              <a:tr h="222224">
                <a:tc rowSpan="2">
                  <a:txBody>
                    <a:bodyPr/>
                    <a:lstStyle/>
                    <a:p>
                      <a:pPr marL="71120">
                        <a:lnSpc>
                          <a:spcPts val="1290"/>
                        </a:lnSpc>
                      </a:pPr>
                      <a:r>
                        <a:rPr sz="1000" b="1" spc="-10" dirty="0">
                          <a:latin typeface="Cambria" panose="02040503050406030204" pitchFamily="18" charset="0"/>
                          <a:cs typeface="Calibri"/>
                        </a:rPr>
                        <a:t>Where </a:t>
                      </a:r>
                      <a:r>
                        <a:rPr sz="1000" b="1" spc="-5" dirty="0">
                          <a:latin typeface="Cambria" panose="02040503050406030204" pitchFamily="18" charset="0"/>
                          <a:cs typeface="Calibri"/>
                        </a:rPr>
                        <a:t>Services are</a:t>
                      </a:r>
                      <a:r>
                        <a:rPr sz="1000" b="1" spc="0" dirty="0">
                          <a:latin typeface="Cambria" panose="02040503050406030204" pitchFamily="18" charset="0"/>
                          <a:cs typeface="Calibri"/>
                        </a:rPr>
                        <a:t> </a:t>
                      </a:r>
                      <a:r>
                        <a:rPr sz="1000" b="1" spc="-5" dirty="0">
                          <a:latin typeface="Cambria" panose="02040503050406030204" pitchFamily="18" charset="0"/>
                          <a:cs typeface="Calibri"/>
                        </a:rPr>
                        <a:t>Provided</a:t>
                      </a:r>
                      <a:endParaRPr sz="10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0"/>
                        </a:lnSpc>
                      </a:pPr>
                      <a:r>
                        <a:rPr sz="1000" i="1" spc="-5" dirty="0">
                          <a:latin typeface="Calibri"/>
                          <a:cs typeface="Calibri"/>
                        </a:rPr>
                        <a:t>Natural</a:t>
                      </a:r>
                      <a:r>
                        <a:rPr sz="1000" i="1" spc="-10" dirty="0">
                          <a:latin typeface="Calibri"/>
                          <a:cs typeface="Calibri"/>
                        </a:rPr>
                        <a:t> </a:t>
                      </a:r>
                      <a:r>
                        <a:rPr sz="1000" i="1" spc="-5" dirty="0">
                          <a:latin typeface="Calibri"/>
                          <a:cs typeface="Calibri"/>
                        </a:rPr>
                        <a:t>Environment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71120">
                        <a:lnSpc>
                          <a:spcPts val="1290"/>
                        </a:lnSpc>
                      </a:pPr>
                      <a:r>
                        <a:rPr sz="1000" i="1" spc="-5" dirty="0">
                          <a:latin typeface="Calibri"/>
                          <a:cs typeface="Calibri"/>
                        </a:rPr>
                        <a:t>Least Restrictive</a:t>
                      </a:r>
                      <a:r>
                        <a:rPr sz="1000" i="1" dirty="0">
                          <a:latin typeface="Calibri"/>
                          <a:cs typeface="Calibri"/>
                        </a:rPr>
                        <a:t> </a:t>
                      </a:r>
                      <a:r>
                        <a:rPr sz="1000" i="1" spc="-5" dirty="0">
                          <a:latin typeface="Calibri"/>
                          <a:cs typeface="Calibri"/>
                        </a:rPr>
                        <a:t>Environment</a:t>
                      </a:r>
                      <a:endParaRPr sz="10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290816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marR="60960">
                        <a:lnSpc>
                          <a:spcPct val="101699"/>
                        </a:lnSpc>
                        <a:spcBef>
                          <a:spcPts val="495"/>
                        </a:spcBef>
                      </a:pPr>
                      <a:r>
                        <a:rPr sz="1000" spc="-5" dirty="0">
                          <a:latin typeface="Cambria" panose="02040503050406030204" pitchFamily="18" charset="0"/>
                          <a:cs typeface="Calibri"/>
                        </a:rPr>
                        <a:t>Early Intervention services are provided </a:t>
                      </a:r>
                      <a:r>
                        <a:rPr sz="1000" spc="-10" dirty="0">
                          <a:latin typeface="Cambria" panose="02040503050406030204" pitchFamily="18" charset="0"/>
                          <a:cs typeface="Calibri"/>
                        </a:rPr>
                        <a:t>in  </a:t>
                      </a:r>
                      <a:r>
                        <a:rPr sz="1000" i="1" spc="-10" dirty="0">
                          <a:latin typeface="Cambria" panose="02040503050406030204" pitchFamily="18" charset="0"/>
                          <a:cs typeface="Calibri"/>
                        </a:rPr>
                        <a:t>natural </a:t>
                      </a:r>
                      <a:r>
                        <a:rPr sz="1000" i="1" spc="-5" dirty="0">
                          <a:latin typeface="Cambria" panose="02040503050406030204" pitchFamily="18" charset="0"/>
                          <a:cs typeface="Calibri"/>
                        </a:rPr>
                        <a:t>environments</a:t>
                      </a:r>
                      <a:r>
                        <a:rPr sz="1000" spc="-5" dirty="0">
                          <a:latin typeface="Cambria" panose="02040503050406030204" pitchFamily="18" charset="0"/>
                          <a:cs typeface="Calibri"/>
                        </a:rPr>
                        <a:t>, places where </a:t>
                      </a:r>
                      <a:r>
                        <a:rPr sz="1000" spc="-10" dirty="0">
                          <a:latin typeface="Cambria" panose="02040503050406030204" pitchFamily="18" charset="0"/>
                          <a:cs typeface="Calibri"/>
                        </a:rPr>
                        <a:t>children  </a:t>
                      </a:r>
                      <a:r>
                        <a:rPr sz="1000" spc="-5" dirty="0">
                          <a:latin typeface="Cambria" panose="02040503050406030204" pitchFamily="18" charset="0"/>
                          <a:cs typeface="Calibri"/>
                        </a:rPr>
                        <a:t>without disabilities typically live, learn, and  play. These settings are </a:t>
                      </a:r>
                      <a:r>
                        <a:rPr sz="1000" spc="-10" dirty="0">
                          <a:latin typeface="Cambria" panose="02040503050406030204" pitchFamily="18" charset="0"/>
                          <a:cs typeface="Calibri"/>
                        </a:rPr>
                        <a:t>natural </a:t>
                      </a:r>
                      <a:r>
                        <a:rPr sz="1000" spc="-5" dirty="0">
                          <a:latin typeface="Cambria" panose="02040503050406030204" pitchFamily="18" charset="0"/>
                          <a:cs typeface="Calibri"/>
                        </a:rPr>
                        <a:t>and normal for  the child’s age peers who do not have a  </a:t>
                      </a:r>
                      <a:r>
                        <a:rPr sz="1000" spc="-10" dirty="0">
                          <a:latin typeface="Cambria" panose="02040503050406030204" pitchFamily="18" charset="0"/>
                          <a:cs typeface="Calibri"/>
                        </a:rPr>
                        <a:t>disability.</a:t>
                      </a:r>
                      <a:endParaRPr sz="1000" dirty="0">
                        <a:latin typeface="Cambria" panose="02040503050406030204" pitchFamily="18" charset="0"/>
                        <a:cs typeface="Calibri"/>
                      </a:endParaRPr>
                    </a:p>
                    <a:p>
                      <a:pPr>
                        <a:lnSpc>
                          <a:spcPct val="100000"/>
                        </a:lnSpc>
                        <a:spcBef>
                          <a:spcPts val="20"/>
                        </a:spcBef>
                      </a:pPr>
                      <a:endParaRPr sz="1000" dirty="0">
                        <a:latin typeface="Cambria" panose="02040503050406030204" pitchFamily="18" charset="0"/>
                        <a:cs typeface="Times New Roman"/>
                      </a:endParaRPr>
                    </a:p>
                    <a:p>
                      <a:pPr marL="71120" marR="127000">
                        <a:lnSpc>
                          <a:spcPct val="101699"/>
                        </a:lnSpc>
                        <a:spcBef>
                          <a:spcPts val="5"/>
                        </a:spcBef>
                      </a:pPr>
                      <a:r>
                        <a:rPr sz="1000" spc="-5" dirty="0">
                          <a:latin typeface="Cambria" panose="02040503050406030204" pitchFamily="18" charset="0"/>
                          <a:cs typeface="Calibri"/>
                        </a:rPr>
                        <a:t>To the maximum extent appropriate, services  are provided in natural environments,  </a:t>
                      </a:r>
                      <a:r>
                        <a:rPr sz="1000" spc="-10" dirty="0">
                          <a:latin typeface="Cambria" panose="02040503050406030204" pitchFamily="18" charset="0"/>
                          <a:cs typeface="Calibri"/>
                        </a:rPr>
                        <a:t>including </a:t>
                      </a:r>
                      <a:r>
                        <a:rPr sz="1000" spc="-5" dirty="0">
                          <a:latin typeface="Cambria" panose="02040503050406030204" pitchFamily="18" charset="0"/>
                          <a:cs typeface="Calibri"/>
                        </a:rPr>
                        <a:t>the home and community settings,  in which children without disabilities  participate.</a:t>
                      </a:r>
                      <a:endParaRPr sz="1000" dirty="0">
                        <a:latin typeface="Cambria" panose="02040503050406030204" pitchFamily="18" charset="0"/>
                        <a:cs typeface="Calibri"/>
                      </a:endParaRPr>
                    </a:p>
                    <a:p>
                      <a:pPr>
                        <a:lnSpc>
                          <a:spcPct val="100000"/>
                        </a:lnSpc>
                        <a:spcBef>
                          <a:spcPts val="15"/>
                        </a:spcBef>
                      </a:pPr>
                      <a:endParaRPr sz="1000" dirty="0">
                        <a:latin typeface="Cambria" panose="02040503050406030204" pitchFamily="18" charset="0"/>
                        <a:cs typeface="Times New Roman"/>
                      </a:endParaRPr>
                    </a:p>
                    <a:p>
                      <a:pPr marL="71120" marR="63500">
                        <a:lnSpc>
                          <a:spcPct val="101800"/>
                        </a:lnSpc>
                      </a:pPr>
                      <a:r>
                        <a:rPr sz="1000" spc="-5" dirty="0">
                          <a:latin typeface="Cambria" panose="02040503050406030204" pitchFamily="18" charset="0"/>
                          <a:cs typeface="Calibri"/>
                        </a:rPr>
                        <a:t>Early intervention services may be provided in  </a:t>
                      </a:r>
                      <a:r>
                        <a:rPr sz="1000" spc="-10" dirty="0">
                          <a:latin typeface="Cambria" panose="02040503050406030204" pitchFamily="18" charset="0"/>
                          <a:cs typeface="Calibri"/>
                        </a:rPr>
                        <a:t>settings </a:t>
                      </a:r>
                      <a:r>
                        <a:rPr sz="1000" spc="-5" dirty="0">
                          <a:latin typeface="Cambria" panose="02040503050406030204" pitchFamily="18" charset="0"/>
                          <a:cs typeface="Calibri"/>
                        </a:rPr>
                        <a:t>other than the natural environment  only when the early intervention cannot </a:t>
                      </a:r>
                      <a:r>
                        <a:rPr sz="1000" spc="-10" dirty="0">
                          <a:latin typeface="Cambria" panose="02040503050406030204" pitchFamily="18" charset="0"/>
                          <a:cs typeface="Calibri"/>
                        </a:rPr>
                        <a:t>be  </a:t>
                      </a:r>
                      <a:r>
                        <a:rPr sz="1000" spc="-5" dirty="0">
                          <a:latin typeface="Cambria" panose="02040503050406030204" pitchFamily="18" charset="0"/>
                          <a:cs typeface="Calibri"/>
                        </a:rPr>
                        <a:t>achieved satisfactorily for the infant or </a:t>
                      </a:r>
                      <a:r>
                        <a:rPr sz="1000" spc="-10" dirty="0">
                          <a:latin typeface="Cambria" panose="02040503050406030204" pitchFamily="18" charset="0"/>
                          <a:cs typeface="Calibri"/>
                        </a:rPr>
                        <a:t>toddler  </a:t>
                      </a:r>
                      <a:r>
                        <a:rPr sz="1000" spc="-5" dirty="0">
                          <a:latin typeface="Cambria" panose="02040503050406030204" pitchFamily="18" charset="0"/>
                          <a:cs typeface="Calibri"/>
                        </a:rPr>
                        <a:t>in a natural</a:t>
                      </a:r>
                      <a:r>
                        <a:rPr sz="1000" spc="-10" dirty="0">
                          <a:latin typeface="Cambria" panose="02040503050406030204" pitchFamily="18" charset="0"/>
                          <a:cs typeface="Calibri"/>
                        </a:rPr>
                        <a:t> </a:t>
                      </a:r>
                      <a:r>
                        <a:rPr sz="1000" spc="-5" dirty="0">
                          <a:latin typeface="Cambria" panose="02040503050406030204" pitchFamily="18" charset="0"/>
                          <a:cs typeface="Calibri"/>
                        </a:rPr>
                        <a:t>environment.</a:t>
                      </a:r>
                      <a:endParaRPr sz="1000" dirty="0">
                        <a:latin typeface="Cambria" panose="02040503050406030204" pitchFamily="18" charset="0"/>
                        <a:cs typeface="Calibri"/>
                      </a:endParaRPr>
                    </a:p>
                  </a:txBody>
                  <a:tcPr marL="0" marR="0" marT="55469"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71120" marR="116205">
                        <a:lnSpc>
                          <a:spcPct val="101699"/>
                        </a:lnSpc>
                        <a:spcBef>
                          <a:spcPts val="495"/>
                        </a:spcBef>
                      </a:pPr>
                      <a:r>
                        <a:rPr sz="1000" spc="-10" dirty="0">
                          <a:latin typeface="Cambria" panose="02040503050406030204" pitchFamily="18" charset="0"/>
                          <a:cs typeface="Calibri"/>
                        </a:rPr>
                        <a:t>Special </a:t>
                      </a:r>
                      <a:r>
                        <a:rPr sz="1000" spc="-5" dirty="0">
                          <a:latin typeface="Cambria" panose="02040503050406030204" pitchFamily="18" charset="0"/>
                          <a:cs typeface="Calibri"/>
                        </a:rPr>
                        <a:t>education services are provided in the  </a:t>
                      </a:r>
                      <a:r>
                        <a:rPr sz="1000" i="1" spc="-5" dirty="0">
                          <a:latin typeface="Cambria" panose="02040503050406030204" pitchFamily="18" charset="0"/>
                          <a:cs typeface="Calibri"/>
                        </a:rPr>
                        <a:t>least restrictive environment </a:t>
                      </a:r>
                      <a:r>
                        <a:rPr sz="1000" spc="-5" dirty="0">
                          <a:latin typeface="Cambria" panose="02040503050406030204" pitchFamily="18" charset="0"/>
                          <a:cs typeface="Calibri"/>
                        </a:rPr>
                        <a:t>with typical  peers and in collaboration with community  early childhood </a:t>
                      </a:r>
                      <a:r>
                        <a:rPr sz="1000" spc="-10" dirty="0">
                          <a:latin typeface="Cambria" panose="02040503050406030204" pitchFamily="18" charset="0"/>
                          <a:cs typeface="Calibri"/>
                        </a:rPr>
                        <a:t>partners </a:t>
                      </a:r>
                      <a:r>
                        <a:rPr sz="1000" spc="-5" dirty="0">
                          <a:latin typeface="Cambria" panose="02040503050406030204" pitchFamily="18" charset="0"/>
                          <a:cs typeface="Calibri"/>
                        </a:rPr>
                        <a:t>(private care  facilities, homes,</a:t>
                      </a:r>
                      <a:r>
                        <a:rPr sz="1000" spc="-10" dirty="0">
                          <a:latin typeface="Cambria" panose="02040503050406030204" pitchFamily="18" charset="0"/>
                          <a:cs typeface="Calibri"/>
                        </a:rPr>
                        <a:t> </a:t>
                      </a:r>
                      <a:r>
                        <a:rPr sz="1000" spc="-5" dirty="0">
                          <a:latin typeface="Cambria" panose="02040503050406030204" pitchFamily="18" charset="0"/>
                          <a:cs typeface="Calibri"/>
                        </a:rPr>
                        <a:t>etc.).</a:t>
                      </a:r>
                      <a:endParaRPr sz="1000">
                        <a:latin typeface="Cambria" panose="02040503050406030204" pitchFamily="18" charset="0"/>
                        <a:cs typeface="Calibri"/>
                      </a:endParaRPr>
                    </a:p>
                    <a:p>
                      <a:pPr>
                        <a:lnSpc>
                          <a:spcPct val="100000"/>
                        </a:lnSpc>
                        <a:spcBef>
                          <a:spcPts val="25"/>
                        </a:spcBef>
                      </a:pPr>
                      <a:endParaRPr sz="1000">
                        <a:latin typeface="Cambria" panose="02040503050406030204" pitchFamily="18" charset="0"/>
                        <a:cs typeface="Times New Roman"/>
                      </a:endParaRPr>
                    </a:p>
                    <a:p>
                      <a:pPr marL="70485" marR="60960">
                        <a:lnSpc>
                          <a:spcPct val="101699"/>
                        </a:lnSpc>
                      </a:pPr>
                      <a:r>
                        <a:rPr sz="1000" spc="-5" dirty="0">
                          <a:latin typeface="Cambria" panose="02040503050406030204" pitchFamily="18" charset="0"/>
                          <a:cs typeface="Calibri"/>
                        </a:rPr>
                        <a:t>To the maximum extent appropriate, children  with disabilities, </a:t>
                      </a:r>
                      <a:r>
                        <a:rPr sz="1000" spc="-10" dirty="0">
                          <a:latin typeface="Cambria" panose="02040503050406030204" pitchFamily="18" charset="0"/>
                          <a:cs typeface="Calibri"/>
                        </a:rPr>
                        <a:t>including </a:t>
                      </a:r>
                      <a:r>
                        <a:rPr sz="1000" spc="-5" dirty="0">
                          <a:latin typeface="Cambria" panose="02040503050406030204" pitchFamily="18" charset="0"/>
                          <a:cs typeface="Calibri"/>
                        </a:rPr>
                        <a:t>children with public  or private institutions or other care facilities,  are educated with children who are  </a:t>
                      </a:r>
                      <a:r>
                        <a:rPr sz="1000" spc="-10" dirty="0">
                          <a:latin typeface="Cambria" panose="02040503050406030204" pitchFamily="18" charset="0"/>
                          <a:cs typeface="Calibri"/>
                        </a:rPr>
                        <a:t>nondisabled; </a:t>
                      </a:r>
                      <a:r>
                        <a:rPr sz="1000" spc="-5" dirty="0">
                          <a:latin typeface="Cambria" panose="02040503050406030204" pitchFamily="18" charset="0"/>
                          <a:cs typeface="Calibri"/>
                        </a:rPr>
                        <a:t>and that special classes, separate  schooling, or other removal of children </a:t>
                      </a:r>
                      <a:r>
                        <a:rPr sz="1000" spc="-10" dirty="0">
                          <a:latin typeface="Cambria" panose="02040503050406030204" pitchFamily="18" charset="0"/>
                          <a:cs typeface="Calibri"/>
                        </a:rPr>
                        <a:t>with  disabilities </a:t>
                      </a:r>
                      <a:r>
                        <a:rPr sz="1000" spc="-5" dirty="0">
                          <a:latin typeface="Cambria" panose="02040503050406030204" pitchFamily="18" charset="0"/>
                          <a:cs typeface="Calibri"/>
                        </a:rPr>
                        <a:t>from the regular educational  environment </a:t>
                      </a:r>
                      <a:r>
                        <a:rPr sz="1000" spc="-10" dirty="0">
                          <a:latin typeface="Cambria" panose="02040503050406030204" pitchFamily="18" charset="0"/>
                          <a:cs typeface="Calibri"/>
                        </a:rPr>
                        <a:t>occurs </a:t>
                      </a:r>
                      <a:r>
                        <a:rPr sz="1000" spc="-5" dirty="0">
                          <a:latin typeface="Cambria" panose="02040503050406030204" pitchFamily="18" charset="0"/>
                          <a:cs typeface="Calibri"/>
                        </a:rPr>
                        <a:t>only when the nature or  severity of the disability is such that education  in regular classes with the use of  supplementary aids and services cannot </a:t>
                      </a:r>
                      <a:r>
                        <a:rPr sz="1000" spc="-10" dirty="0">
                          <a:latin typeface="Cambria" panose="02040503050406030204" pitchFamily="18" charset="0"/>
                          <a:cs typeface="Calibri"/>
                        </a:rPr>
                        <a:t>be  </a:t>
                      </a:r>
                      <a:r>
                        <a:rPr sz="1000" spc="-5" dirty="0">
                          <a:latin typeface="Cambria" panose="02040503050406030204" pitchFamily="18" charset="0"/>
                          <a:cs typeface="Calibri"/>
                        </a:rPr>
                        <a:t>achieved satisfactorily.</a:t>
                      </a:r>
                      <a:endParaRPr sz="1000">
                        <a:latin typeface="Cambria" panose="02040503050406030204" pitchFamily="18" charset="0"/>
                        <a:cs typeface="Calibri"/>
                      </a:endParaRPr>
                    </a:p>
                  </a:txBody>
                  <a:tcPr marL="0" marR="0" marT="55469"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2"/>
                  </a:ext>
                </a:extLst>
              </a:tr>
              <a:tr h="704143">
                <a:tc>
                  <a:txBody>
                    <a:bodyPr/>
                    <a:lstStyle/>
                    <a:p>
                      <a:pPr marL="71120">
                        <a:lnSpc>
                          <a:spcPts val="1295"/>
                        </a:lnSpc>
                      </a:pPr>
                      <a:r>
                        <a:rPr sz="1000" b="1" spc="-5" dirty="0">
                          <a:latin typeface="Cambria" panose="02040503050406030204" pitchFamily="18" charset="0"/>
                          <a:cs typeface="Calibri"/>
                        </a:rPr>
                        <a:t>Parent Rights</a:t>
                      </a:r>
                      <a:endParaRPr sz="100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1120">
                        <a:lnSpc>
                          <a:spcPts val="1295"/>
                        </a:lnSpc>
                      </a:pPr>
                      <a:r>
                        <a:rPr sz="1000" i="1" spc="-5" dirty="0">
                          <a:latin typeface="Cambria" panose="02040503050406030204" pitchFamily="18" charset="0"/>
                          <a:cs typeface="Calibri"/>
                        </a:rPr>
                        <a:t>Parental Rights</a:t>
                      </a:r>
                      <a:endParaRPr sz="1000" dirty="0">
                        <a:latin typeface="Cambria" panose="02040503050406030204" pitchFamily="18" charset="0"/>
                        <a:cs typeface="Calibri"/>
                      </a:endParaRPr>
                    </a:p>
                    <a:p>
                      <a:pPr marL="70485" marR="79375">
                        <a:lnSpc>
                          <a:spcPts val="1340"/>
                        </a:lnSpc>
                        <a:spcBef>
                          <a:spcPts val="45"/>
                        </a:spcBef>
                      </a:pPr>
                      <a:r>
                        <a:rPr sz="1000" spc="-5" dirty="0">
                          <a:latin typeface="Cambria" panose="02040503050406030204" pitchFamily="18" charset="0"/>
                          <a:cs typeface="Calibri"/>
                        </a:rPr>
                        <a:t>State regulations under Part C detail the </a:t>
                      </a:r>
                      <a:r>
                        <a:rPr sz="1000" spc="-10" dirty="0">
                          <a:latin typeface="Cambria" panose="02040503050406030204" pitchFamily="18" charset="0"/>
                          <a:cs typeface="Calibri"/>
                        </a:rPr>
                        <a:t>rights  </a:t>
                      </a:r>
                      <a:r>
                        <a:rPr sz="1000" spc="-5" dirty="0">
                          <a:latin typeface="Cambria" panose="02040503050406030204" pitchFamily="18" charset="0"/>
                          <a:cs typeface="Calibri"/>
                        </a:rPr>
                        <a:t>of children and parents who participate </a:t>
                      </a:r>
                      <a:r>
                        <a:rPr sz="1000" spc="-10" dirty="0">
                          <a:latin typeface="Cambria" panose="02040503050406030204" pitchFamily="18" charset="0"/>
                          <a:cs typeface="Calibri"/>
                        </a:rPr>
                        <a:t>in  </a:t>
                      </a:r>
                      <a:r>
                        <a:rPr sz="1000" spc="-5" dirty="0">
                          <a:latin typeface="Cambria" panose="02040503050406030204" pitchFamily="18" charset="0"/>
                          <a:cs typeface="Calibri"/>
                        </a:rPr>
                        <a:t>First</a:t>
                      </a:r>
                      <a:r>
                        <a:rPr sz="1000" spc="-10" dirty="0">
                          <a:latin typeface="Cambria" panose="02040503050406030204" pitchFamily="18" charset="0"/>
                          <a:cs typeface="Calibri"/>
                        </a:rPr>
                        <a:t> </a:t>
                      </a:r>
                      <a:r>
                        <a:rPr sz="1000" spc="-5" dirty="0">
                          <a:latin typeface="Cambria" panose="02040503050406030204" pitchFamily="18" charset="0"/>
                          <a:cs typeface="Calibri"/>
                        </a:rPr>
                        <a:t>Steps.</a:t>
                      </a:r>
                      <a:endParaRPr sz="10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0485">
                        <a:lnSpc>
                          <a:spcPts val="1295"/>
                        </a:lnSpc>
                      </a:pPr>
                      <a:r>
                        <a:rPr sz="1000" i="1" spc="-5" dirty="0">
                          <a:latin typeface="Cambria" panose="02040503050406030204" pitchFamily="18" charset="0"/>
                          <a:cs typeface="Calibri"/>
                        </a:rPr>
                        <a:t>Procedural Safeguards</a:t>
                      </a:r>
                      <a:endParaRPr sz="1000" dirty="0">
                        <a:latin typeface="Cambria" panose="02040503050406030204" pitchFamily="18" charset="0"/>
                        <a:cs typeface="Calibri"/>
                      </a:endParaRPr>
                    </a:p>
                    <a:p>
                      <a:pPr marL="70485" marR="78105">
                        <a:lnSpc>
                          <a:spcPts val="1340"/>
                        </a:lnSpc>
                        <a:spcBef>
                          <a:spcPts val="45"/>
                        </a:spcBef>
                      </a:pPr>
                      <a:r>
                        <a:rPr sz="1000" spc="-5" dirty="0">
                          <a:latin typeface="Cambria" panose="02040503050406030204" pitchFamily="18" charset="0"/>
                          <a:cs typeface="Calibri"/>
                        </a:rPr>
                        <a:t>State regulations under Part B detail the </a:t>
                      </a:r>
                      <a:r>
                        <a:rPr sz="1000" spc="-10" dirty="0">
                          <a:latin typeface="Cambria" panose="02040503050406030204" pitchFamily="18" charset="0"/>
                          <a:cs typeface="Calibri"/>
                        </a:rPr>
                        <a:t>rights  </a:t>
                      </a:r>
                      <a:r>
                        <a:rPr sz="1000" spc="-5" dirty="0">
                          <a:latin typeface="Cambria" panose="02040503050406030204" pitchFamily="18" charset="0"/>
                          <a:cs typeface="Calibri"/>
                        </a:rPr>
                        <a:t>of students with disabilities.</a:t>
                      </a:r>
                      <a:endParaRPr sz="1000" dirty="0">
                        <a:latin typeface="Cambria" panose="02040503050406030204" pitchFamily="18" charset="0"/>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6" name="object 6"/>
          <p:cNvSpPr txBox="1">
            <a:spLocks noGrp="1"/>
          </p:cNvSpPr>
          <p:nvPr>
            <p:ph type="sldNum" sz="quarter" idx="4294967295"/>
          </p:nvPr>
        </p:nvSpPr>
        <p:spPr>
          <a:xfrm>
            <a:off x="0" y="984250"/>
            <a:ext cx="469900" cy="128588"/>
          </a:xfrm>
          <a:prstGeom prst="rect">
            <a:avLst/>
          </a:prstGeom>
        </p:spPr>
        <p:txBody>
          <a:bodyPr vert="horz" wrap="square" lIns="0" tIns="0" rIns="0" bIns="0" rtlCol="0" anchor="ctr" anchorCtr="0">
            <a:spAutoFit/>
          </a:bodyPr>
          <a:lstStyle/>
          <a:p>
            <a:pPr marL="22413">
              <a:lnSpc>
                <a:spcPts val="1015"/>
              </a:lnSpc>
            </a:pPr>
            <a:fld id="{81D60167-4931-47E6-BA6A-407CBD079E47}" type="slidenum">
              <a:rPr spc="-4" dirty="0"/>
              <a:pPr marL="22413">
                <a:lnSpc>
                  <a:spcPts val="1015"/>
                </a:lnSpc>
              </a:pPr>
              <a:t>13</a:t>
            </a:fld>
            <a:endParaRPr spc="-4" dirty="0"/>
          </a:p>
        </p:txBody>
      </p:sp>
    </p:spTree>
    <p:extLst>
      <p:ext uri="{BB962C8B-B14F-4D97-AF65-F5344CB8AC3E}">
        <p14:creationId xmlns:p14="http://schemas.microsoft.com/office/powerpoint/2010/main" val="296697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a:xfrm>
            <a:off x="1600199" y="5486399"/>
            <a:ext cx="7391401" cy="1219201"/>
          </a:xfrm>
        </p:spPr>
        <p:txBody>
          <a:bodyPr/>
          <a:lstStyle/>
          <a:p>
            <a:r>
              <a:rPr lang="en-US" sz="3600" b="1" dirty="0">
                <a:solidFill>
                  <a:srgbClr val="336699"/>
                </a:solidFill>
              </a:rPr>
              <a:t>What rights do I and the child have?</a:t>
            </a:r>
          </a:p>
          <a:p>
            <a:r>
              <a:rPr lang="en-US" dirty="0">
                <a:hlinkClick r:id="rId3"/>
              </a:rPr>
              <a:t>https://dese.mo.gov/special-education/compliance/parent-information</a:t>
            </a:r>
            <a:r>
              <a:rPr lang="en-US" dirty="0"/>
              <a:t>  </a:t>
            </a:r>
          </a:p>
        </p:txBody>
      </p:sp>
      <p:sp>
        <p:nvSpPr>
          <p:cNvPr id="4" name="Slide Number Placeholder 3"/>
          <p:cNvSpPr>
            <a:spLocks noGrp="1"/>
          </p:cNvSpPr>
          <p:nvPr>
            <p:ph type="sldNum" sz="quarter" idx="11"/>
          </p:nvPr>
        </p:nvSpPr>
        <p:spPr/>
        <p:txBody>
          <a:bodyPr>
            <a:normAutofit/>
          </a:bodyPr>
          <a:lstStyle/>
          <a:p>
            <a:pPr>
              <a:defRPr/>
            </a:pPr>
            <a:fld id="{62A93B84-147C-46E0-9E88-71D06A51F1DA}" type="slidenum">
              <a:rPr lang="en-US" sz="1200" smtClean="0">
                <a:latin typeface="Cambria" panose="02040503050406030204" pitchFamily="18" charset="0"/>
              </a:rPr>
              <a:pPr>
                <a:defRPr/>
              </a:pPr>
              <a:t>14</a:t>
            </a:fld>
            <a:endParaRPr lang="en-US" sz="1200" dirty="0">
              <a:latin typeface="Cambria" panose="02040503050406030204" pitchFamily="18" charset="0"/>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4561">
            <a:off x="4811740" y="378852"/>
            <a:ext cx="3202594" cy="414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rot="20114720">
            <a:off x="699435" y="493834"/>
            <a:ext cx="3174211" cy="4092663"/>
          </a:xfrm>
          <a:prstGeom prst="rect">
            <a:avLst/>
          </a:prstGeom>
        </p:spPr>
      </p:pic>
    </p:spTree>
    <p:extLst>
      <p:ext uri="{BB962C8B-B14F-4D97-AF65-F5344CB8AC3E}">
        <p14:creationId xmlns:p14="http://schemas.microsoft.com/office/powerpoint/2010/main" val="17701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455152" cy="990600"/>
          </a:xfrm>
        </p:spPr>
        <p:txBody>
          <a:bodyPr/>
          <a:lstStyle/>
          <a:p>
            <a:r>
              <a:rPr lang="en-US" dirty="0"/>
              <a:t> 			</a:t>
            </a:r>
            <a:br>
              <a:rPr lang="en-US" dirty="0"/>
            </a:br>
            <a:r>
              <a:rPr lang="en-US" dirty="0"/>
              <a:t>		</a:t>
            </a:r>
            <a:br>
              <a:rPr lang="en-US" dirty="0"/>
            </a:br>
            <a:r>
              <a:rPr lang="en-US" sz="2400" dirty="0"/>
              <a:t>		</a:t>
            </a:r>
            <a:br>
              <a:rPr lang="en-US" dirty="0"/>
            </a:br>
            <a:r>
              <a:rPr lang="en-US" sz="3600" b="1" dirty="0">
                <a:solidFill>
                  <a:srgbClr val="336699"/>
                </a:solidFill>
                <a:latin typeface="Cambria" panose="02040503050406030204" pitchFamily="18" charset="0"/>
              </a:rPr>
              <a:t>FAPE</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15</a:t>
            </a:fld>
            <a:endParaRPr lang="en-US" dirty="0"/>
          </a:p>
        </p:txBody>
      </p:sp>
      <p:sp>
        <p:nvSpPr>
          <p:cNvPr id="6" name="Content Placeholder 5"/>
          <p:cNvSpPr>
            <a:spLocks noGrp="1"/>
          </p:cNvSpPr>
          <p:nvPr>
            <p:ph sz="quarter" idx="1"/>
          </p:nvPr>
        </p:nvSpPr>
        <p:spPr>
          <a:xfrm>
            <a:off x="612648" y="1600200"/>
            <a:ext cx="8153400" cy="4572000"/>
          </a:xfrm>
        </p:spPr>
        <p:txBody>
          <a:bodyPr/>
          <a:lstStyle/>
          <a:p>
            <a:r>
              <a:rPr lang="en-US" sz="2400" dirty="0">
                <a:solidFill>
                  <a:srgbClr val="0070C0"/>
                </a:solidFill>
              </a:rPr>
              <a:t>FAPE</a:t>
            </a:r>
            <a:r>
              <a:rPr lang="en-US" sz="2400" dirty="0"/>
              <a:t> means:</a:t>
            </a:r>
          </a:p>
          <a:p>
            <a:pPr lvl="1"/>
            <a:r>
              <a:rPr lang="en-US" sz="2400" dirty="0"/>
              <a:t>at public expense under public supervision</a:t>
            </a:r>
          </a:p>
          <a:p>
            <a:pPr lvl="1"/>
            <a:r>
              <a:rPr lang="en-US" sz="2400" dirty="0"/>
              <a:t>at no cost to parents</a:t>
            </a:r>
          </a:p>
          <a:p>
            <a:pPr lvl="1"/>
            <a:r>
              <a:rPr lang="en-US" sz="2400" dirty="0"/>
              <a:t>meeting state standards</a:t>
            </a:r>
          </a:p>
          <a:p>
            <a:pPr lvl="1"/>
            <a:r>
              <a:rPr lang="en-US" sz="2400" dirty="0"/>
              <a:t>provided according to a written Individualized Education Program (IEP)</a:t>
            </a:r>
          </a:p>
          <a:p>
            <a:pPr lvl="1"/>
            <a:r>
              <a:rPr lang="en-US" sz="2400" dirty="0"/>
              <a:t>applies to preschool through high school, ages 3 -21</a:t>
            </a:r>
          </a:p>
          <a:p>
            <a:pPr lvl="1"/>
            <a:r>
              <a:rPr lang="en-US" sz="2400" dirty="0"/>
              <a:t>FAPE ensures that the child with a disability will receive a public education that includes the services outlined in his or her IEP</a:t>
            </a:r>
          </a:p>
          <a:p>
            <a:pPr lvl="1"/>
            <a:endParaRPr lang="en-US" sz="2200" dirty="0"/>
          </a:p>
        </p:txBody>
      </p:sp>
    </p:spTree>
    <p:extLst>
      <p:ext uri="{BB962C8B-B14F-4D97-AF65-F5344CB8AC3E}">
        <p14:creationId xmlns:p14="http://schemas.microsoft.com/office/powerpoint/2010/main" val="154140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Eligibility Categories Under IDEA</a:t>
            </a:r>
          </a:p>
        </p:txBody>
      </p:sp>
      <p:sp>
        <p:nvSpPr>
          <p:cNvPr id="3" name="Content Placeholder 2"/>
          <p:cNvSpPr>
            <a:spLocks noGrp="1"/>
          </p:cNvSpPr>
          <p:nvPr>
            <p:ph sz="quarter" idx="1"/>
          </p:nvPr>
        </p:nvSpPr>
        <p:spPr/>
        <p:txBody>
          <a:bodyPr numCol="2"/>
          <a:lstStyle/>
          <a:p>
            <a:r>
              <a:rPr lang="en-US" sz="2800" u="sng" dirty="0">
                <a:hlinkClick r:id="rId3"/>
              </a:rPr>
              <a:t>Autism</a:t>
            </a:r>
            <a:endParaRPr lang="en-US" sz="2800" u="sng" dirty="0"/>
          </a:p>
          <a:p>
            <a:r>
              <a:rPr lang="en-US" sz="2800" dirty="0">
                <a:hlinkClick r:id="rId4"/>
              </a:rPr>
              <a:t>Deaf-blindness</a:t>
            </a:r>
            <a:endParaRPr lang="en-US" sz="2800" dirty="0"/>
          </a:p>
          <a:p>
            <a:r>
              <a:rPr lang="en-US" sz="2800" dirty="0">
                <a:hlinkClick r:id="rId5"/>
              </a:rPr>
              <a:t>Deafness</a:t>
            </a:r>
            <a:endParaRPr lang="en-US" sz="2800" dirty="0"/>
          </a:p>
          <a:p>
            <a:r>
              <a:rPr lang="en-US" sz="2800" dirty="0">
                <a:hlinkClick r:id="rId6"/>
              </a:rPr>
              <a:t>Developmental delay</a:t>
            </a:r>
            <a:endParaRPr lang="en-US" sz="2800" dirty="0"/>
          </a:p>
          <a:p>
            <a:r>
              <a:rPr lang="en-US" sz="2800" dirty="0">
                <a:hlinkClick r:id="rId7"/>
              </a:rPr>
              <a:t>Emotional disturbance</a:t>
            </a:r>
            <a:endParaRPr lang="en-US" sz="2800" dirty="0"/>
          </a:p>
          <a:p>
            <a:r>
              <a:rPr lang="en-US" sz="2800" dirty="0">
                <a:hlinkClick r:id="rId8"/>
              </a:rPr>
              <a:t>Hearing impairment</a:t>
            </a:r>
            <a:endParaRPr lang="en-US" sz="2800" dirty="0"/>
          </a:p>
          <a:p>
            <a:r>
              <a:rPr lang="en-US" sz="2800" dirty="0">
                <a:hlinkClick r:id="rId9"/>
              </a:rPr>
              <a:t>Intellectual disability</a:t>
            </a:r>
            <a:endParaRPr lang="en-US" sz="2800" dirty="0"/>
          </a:p>
          <a:p>
            <a:r>
              <a:rPr lang="en-US" sz="2800" dirty="0">
                <a:hlinkClick r:id="rId10"/>
              </a:rPr>
              <a:t>Multiple disabilities</a:t>
            </a:r>
            <a:endParaRPr lang="en-US" sz="2800" dirty="0"/>
          </a:p>
          <a:p>
            <a:r>
              <a:rPr lang="en-US" sz="2800" dirty="0">
                <a:hlinkClick r:id="rId11"/>
              </a:rPr>
              <a:t>Orthopedic impairment</a:t>
            </a:r>
            <a:endParaRPr lang="en-US" sz="2800" dirty="0"/>
          </a:p>
          <a:p>
            <a:endParaRPr lang="en-US" sz="2800" dirty="0">
              <a:hlinkClick r:id="rId12"/>
            </a:endParaRPr>
          </a:p>
          <a:p>
            <a:r>
              <a:rPr lang="en-US" sz="2800" dirty="0">
                <a:hlinkClick r:id="rId12"/>
              </a:rPr>
              <a:t>Other health impairment</a:t>
            </a:r>
            <a:endParaRPr lang="en-US" sz="2800" dirty="0"/>
          </a:p>
          <a:p>
            <a:r>
              <a:rPr lang="en-US" sz="2800" dirty="0">
                <a:hlinkClick r:id="rId13"/>
              </a:rPr>
              <a:t>Specific learning disability</a:t>
            </a:r>
            <a:endParaRPr lang="en-US" sz="2800" dirty="0"/>
          </a:p>
          <a:p>
            <a:r>
              <a:rPr lang="en-US" sz="2800" dirty="0">
                <a:hlinkClick r:id="rId14"/>
              </a:rPr>
              <a:t>Speech or language impairment</a:t>
            </a:r>
            <a:endParaRPr lang="en-US" sz="2800" dirty="0"/>
          </a:p>
          <a:p>
            <a:r>
              <a:rPr lang="en-US" sz="2800" dirty="0">
                <a:hlinkClick r:id="rId15"/>
              </a:rPr>
              <a:t>Traumatic brain injury</a:t>
            </a:r>
            <a:endParaRPr lang="en-US" sz="2800" dirty="0"/>
          </a:p>
          <a:p>
            <a:r>
              <a:rPr lang="en-US" sz="2800" dirty="0">
                <a:hlinkClick r:id="rId16"/>
              </a:rPr>
              <a:t>Visual impairment, including blindness</a:t>
            </a:r>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16</a:t>
            </a:fld>
            <a:endParaRPr lang="en-US" dirty="0">
              <a:latin typeface="Cambria" panose="02040503050406030204" pitchFamily="18" charset="0"/>
            </a:endParaRPr>
          </a:p>
        </p:txBody>
      </p:sp>
    </p:spTree>
    <p:extLst>
      <p:ext uri="{BB962C8B-B14F-4D97-AF65-F5344CB8AC3E}">
        <p14:creationId xmlns:p14="http://schemas.microsoft.com/office/powerpoint/2010/main" val="133850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You have the right to…</a:t>
            </a:r>
            <a:br>
              <a:rPr lang="en-US" sz="3600" b="1" dirty="0">
                <a:solidFill>
                  <a:srgbClr val="336699"/>
                </a:solidFill>
                <a:latin typeface="Cambria" panose="02040503050406030204" pitchFamily="18" charset="0"/>
              </a:rPr>
            </a:br>
            <a:r>
              <a:rPr lang="en-US" sz="3600" b="1" dirty="0">
                <a:solidFill>
                  <a:srgbClr val="336699"/>
                </a:solidFill>
                <a:latin typeface="Cambria" panose="02040503050406030204" pitchFamily="18" charset="0"/>
              </a:rPr>
              <a:t>receive prior written notice</a:t>
            </a:r>
          </a:p>
        </p:txBody>
      </p:sp>
      <p:sp>
        <p:nvSpPr>
          <p:cNvPr id="3" name="Content Placeholder 2"/>
          <p:cNvSpPr>
            <a:spLocks noGrp="1"/>
          </p:cNvSpPr>
          <p:nvPr>
            <p:ph sz="quarter" idx="1"/>
          </p:nvPr>
        </p:nvSpPr>
        <p:spPr>
          <a:xfrm>
            <a:off x="612648" y="1600200"/>
            <a:ext cx="8153400" cy="4724400"/>
          </a:xfrm>
        </p:spPr>
        <p:txBody>
          <a:bodyPr/>
          <a:lstStyle/>
          <a:p>
            <a:r>
              <a:rPr lang="en-US" dirty="0"/>
              <a:t>When the school district proposes to initiate or change the identification, evaluation, or educational placement of the child</a:t>
            </a:r>
          </a:p>
          <a:p>
            <a:r>
              <a:rPr lang="en-US" dirty="0"/>
              <a:t>When the school district proposes to initiate or change the provision of </a:t>
            </a:r>
            <a:r>
              <a:rPr lang="en-US" dirty="0">
                <a:solidFill>
                  <a:schemeClr val="accent3">
                    <a:lumMod val="60000"/>
                    <a:lumOff val="40000"/>
                  </a:schemeClr>
                </a:solidFill>
              </a:rPr>
              <a:t>FAPE</a:t>
            </a:r>
            <a:r>
              <a:rPr lang="en-US" dirty="0"/>
              <a:t> to the child</a:t>
            </a:r>
          </a:p>
          <a:p>
            <a:r>
              <a:rPr lang="en-US" dirty="0"/>
              <a:t>When the school district refuses to initiate or change the identification, evaluation, or educational placement of the child</a:t>
            </a:r>
          </a:p>
          <a:p>
            <a:r>
              <a:rPr lang="en-US" dirty="0"/>
              <a:t>When the school district refuses to initiate or change the provision of </a:t>
            </a:r>
            <a:r>
              <a:rPr lang="en-US" dirty="0">
                <a:solidFill>
                  <a:schemeClr val="accent3">
                    <a:lumMod val="60000"/>
                    <a:lumOff val="40000"/>
                  </a:schemeClr>
                </a:solidFill>
              </a:rPr>
              <a:t>FAPE</a:t>
            </a:r>
            <a:r>
              <a:rPr lang="en-US" dirty="0"/>
              <a:t> to the child</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17</a:t>
            </a:fld>
            <a:endParaRPr lang="en-US" dirty="0"/>
          </a:p>
        </p:txBody>
      </p:sp>
    </p:spTree>
    <p:extLst>
      <p:ext uri="{BB962C8B-B14F-4D97-AF65-F5344CB8AC3E}">
        <p14:creationId xmlns:p14="http://schemas.microsoft.com/office/powerpoint/2010/main" val="290165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You have the right to…</a:t>
            </a:r>
            <a:br>
              <a:rPr lang="en-US" sz="3600" b="1" dirty="0">
                <a:solidFill>
                  <a:srgbClr val="336699"/>
                </a:solidFill>
                <a:latin typeface="Cambria" panose="02040503050406030204" pitchFamily="18" charset="0"/>
              </a:rPr>
            </a:br>
            <a:r>
              <a:rPr lang="en-US" sz="3600" b="1" dirty="0">
                <a:solidFill>
                  <a:srgbClr val="336699"/>
                </a:solidFill>
                <a:latin typeface="Cambria" panose="02040503050406030204" pitchFamily="18" charset="0"/>
              </a:rPr>
              <a:t>provide consent</a:t>
            </a:r>
          </a:p>
        </p:txBody>
      </p:sp>
      <p:sp>
        <p:nvSpPr>
          <p:cNvPr id="3" name="Content Placeholder 2"/>
          <p:cNvSpPr>
            <a:spLocks noGrp="1"/>
          </p:cNvSpPr>
          <p:nvPr>
            <p:ph sz="quarter" idx="1"/>
          </p:nvPr>
        </p:nvSpPr>
        <p:spPr/>
        <p:txBody>
          <a:bodyPr/>
          <a:lstStyle/>
          <a:p>
            <a:r>
              <a:rPr lang="en-US" sz="2400" dirty="0"/>
              <a:t>When the school district is proposing to conduct an initial evaluation to determine if the child is a child with a disability and needs special education services</a:t>
            </a:r>
          </a:p>
          <a:p>
            <a:r>
              <a:rPr lang="en-US" sz="2400" dirty="0"/>
              <a:t>When the school district is proposing to provide initial special education and related services for the child</a:t>
            </a:r>
          </a:p>
          <a:p>
            <a:r>
              <a:rPr lang="en-US" sz="2400" dirty="0"/>
              <a:t>When the school district is proposing to conduct any reevaluation with testing of a child with a disability. </a:t>
            </a:r>
          </a:p>
          <a:p>
            <a:r>
              <a:rPr lang="en-US" sz="2400" dirty="0"/>
              <a:t>The consent is obtained when the school district provides Prior Written Notice of Action. </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18</a:t>
            </a:fld>
            <a:endParaRPr lang="en-US" dirty="0">
              <a:latin typeface="Cambria" panose="02040503050406030204" pitchFamily="18" charset="0"/>
            </a:endParaRPr>
          </a:p>
        </p:txBody>
      </p:sp>
    </p:spTree>
    <p:extLst>
      <p:ext uri="{BB962C8B-B14F-4D97-AF65-F5344CB8AC3E}">
        <p14:creationId xmlns:p14="http://schemas.microsoft.com/office/powerpoint/2010/main" val="247357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What if you don’t give consent?</a:t>
            </a:r>
          </a:p>
        </p:txBody>
      </p:sp>
      <p:sp>
        <p:nvSpPr>
          <p:cNvPr id="3" name="Content Placeholder 2"/>
          <p:cNvSpPr>
            <a:spLocks noGrp="1"/>
          </p:cNvSpPr>
          <p:nvPr>
            <p:ph sz="quarter" idx="1"/>
          </p:nvPr>
        </p:nvSpPr>
        <p:spPr/>
        <p:txBody>
          <a:bodyPr/>
          <a:lstStyle/>
          <a:p>
            <a:pPr lvl="1"/>
            <a:r>
              <a:rPr lang="en-US" sz="2400" dirty="0"/>
              <a:t>An initial evaluation cannot be conducted without educational surrogate consent</a:t>
            </a:r>
          </a:p>
          <a:p>
            <a:pPr lvl="1"/>
            <a:r>
              <a:rPr lang="en-US" sz="2400" dirty="0"/>
              <a:t>A reevaluation with testing  requires educational surrogate consent or the reevaluation resolved by using dispute resolution by using various procedures to resolve the dispute such as mediation, resolution meeting, and impartial due process hearing procedures to seek to override your refusal to consent to the child’s reevaluation</a:t>
            </a:r>
          </a:p>
          <a:p>
            <a:pPr marL="0" indent="0">
              <a:buNone/>
            </a:pPr>
            <a:endParaRPr lang="en-US" sz="2800"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19</a:t>
            </a:fld>
            <a:endParaRPr lang="en-US" dirty="0"/>
          </a:p>
        </p:txBody>
      </p:sp>
    </p:spTree>
    <p:extLst>
      <p:ext uri="{BB962C8B-B14F-4D97-AF65-F5344CB8AC3E}">
        <p14:creationId xmlns:p14="http://schemas.microsoft.com/office/powerpoint/2010/main" val="130068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lstStyle/>
          <a:p>
            <a:r>
              <a:rPr lang="en-US" sz="3600" b="1" dirty="0">
                <a:solidFill>
                  <a:srgbClr val="336699"/>
                </a:solidFill>
                <a:latin typeface="Cambria" panose="02040503050406030204" pitchFamily="18" charset="0"/>
              </a:rPr>
              <a:t>Individuals with Disabilities Education </a:t>
            </a:r>
            <a:br>
              <a:rPr lang="en-US" sz="3600" b="1" dirty="0">
                <a:solidFill>
                  <a:srgbClr val="336699"/>
                </a:solidFill>
                <a:latin typeface="Cambria" panose="02040503050406030204" pitchFamily="18" charset="0"/>
              </a:rPr>
            </a:br>
            <a:r>
              <a:rPr lang="en-US" sz="3600" b="1" dirty="0">
                <a:solidFill>
                  <a:srgbClr val="336699"/>
                </a:solidFill>
                <a:latin typeface="Cambria" panose="02040503050406030204" pitchFamily="18" charset="0"/>
              </a:rPr>
              <a:t>Act (IDEA)</a:t>
            </a:r>
          </a:p>
        </p:txBody>
      </p:sp>
      <p:sp>
        <p:nvSpPr>
          <p:cNvPr id="3" name="Content Placeholder 2"/>
          <p:cNvSpPr>
            <a:spLocks noGrp="1"/>
          </p:cNvSpPr>
          <p:nvPr>
            <p:ph sz="quarter" idx="1"/>
          </p:nvPr>
        </p:nvSpPr>
        <p:spPr>
          <a:xfrm>
            <a:off x="609600" y="1219200"/>
            <a:ext cx="8153400" cy="5029200"/>
          </a:xfrm>
        </p:spPr>
        <p:txBody>
          <a:bodyPr/>
          <a:lstStyle/>
          <a:p>
            <a:endParaRPr lang="en-US" dirty="0"/>
          </a:p>
          <a:p>
            <a:r>
              <a:rPr lang="en-US" dirty="0"/>
              <a:t> The Individuals with Disabilities Education Act (IDEA) is a federal law that requires schools to serve the educational needs of students with disabilities. The law ensures </a:t>
            </a:r>
            <a:r>
              <a:rPr lang="en-US"/>
              <a:t>a </a:t>
            </a:r>
            <a:r>
              <a:rPr lang="en-US" dirty="0"/>
              <a:t>f</a:t>
            </a:r>
            <a:r>
              <a:rPr lang="en-US"/>
              <a:t>ree </a:t>
            </a:r>
            <a:r>
              <a:rPr lang="en-US" dirty="0"/>
              <a:t>appropriate public education (FAPE) for students with disabilities in all fifty states and US Territories. </a:t>
            </a:r>
          </a:p>
          <a:p>
            <a:pPr lvl="1"/>
            <a:r>
              <a:rPr lang="en-US" dirty="0"/>
              <a:t>IDEA requires states to ensure the rights of a student are protected by providing an educational surrogate under certain conditions to represent the parent or guardian.</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a:t>
            </a:fld>
            <a:endParaRPr lang="en-US" dirty="0">
              <a:latin typeface="Cambria" panose="02040503050406030204" pitchFamily="18" charset="0"/>
            </a:endParaRPr>
          </a:p>
        </p:txBody>
      </p:sp>
      <p:sp>
        <p:nvSpPr>
          <p:cNvPr id="5" name="Rectangle 4">
            <a:extLst>
              <a:ext uri="{FF2B5EF4-FFF2-40B4-BE49-F238E27FC236}">
                <a16:creationId xmlns:a16="http://schemas.microsoft.com/office/drawing/2014/main" id="{DEF87F57-28B5-4C9E-AF99-D4E957583640}"/>
              </a:ext>
            </a:extLst>
          </p:cNvPr>
          <p:cNvSpPr/>
          <p:nvPr/>
        </p:nvSpPr>
        <p:spPr>
          <a:xfrm>
            <a:off x="990600" y="6444734"/>
            <a:ext cx="1981199" cy="369332"/>
          </a:xfrm>
          <a:prstGeom prst="rect">
            <a:avLst/>
          </a:prstGeom>
        </p:spPr>
        <p:txBody>
          <a:bodyPr wrap="square">
            <a:spAutoFit/>
          </a:bodyPr>
          <a:lstStyle/>
          <a:p>
            <a:r>
              <a:rPr lang="en-US" dirty="0">
                <a:latin typeface="Cambria" panose="02040503050406030204" pitchFamily="18" charset="0"/>
              </a:rPr>
              <a:t>34 CFR § 300.519</a:t>
            </a:r>
          </a:p>
        </p:txBody>
      </p:sp>
    </p:spTree>
    <p:extLst>
      <p:ext uri="{BB962C8B-B14F-4D97-AF65-F5344CB8AC3E}">
        <p14:creationId xmlns:p14="http://schemas.microsoft.com/office/powerpoint/2010/main" val="407801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What if you don’t give consent?</a:t>
            </a:r>
          </a:p>
        </p:txBody>
      </p:sp>
      <p:sp>
        <p:nvSpPr>
          <p:cNvPr id="3" name="Content Placeholder 2"/>
          <p:cNvSpPr>
            <a:spLocks noGrp="1"/>
          </p:cNvSpPr>
          <p:nvPr>
            <p:ph sz="quarter" idx="1"/>
          </p:nvPr>
        </p:nvSpPr>
        <p:spPr/>
        <p:txBody>
          <a:bodyPr/>
          <a:lstStyle/>
          <a:p>
            <a:pPr lvl="1"/>
            <a:r>
              <a:rPr lang="en-US" sz="2800" dirty="0"/>
              <a:t>The school district cannot provide special education or related services for the first time without your consent</a:t>
            </a:r>
          </a:p>
          <a:p>
            <a:pPr lvl="1"/>
            <a:r>
              <a:rPr lang="en-US" sz="2800" dirty="0"/>
              <a:t>You may revoke consent in writing after the child has begun to receive services</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20</a:t>
            </a:fld>
            <a:endParaRPr lang="en-US" dirty="0">
              <a:latin typeface="Cambria" panose="02040503050406030204" pitchFamily="18" charset="0"/>
            </a:endParaRPr>
          </a:p>
        </p:txBody>
      </p:sp>
    </p:spTree>
    <p:extLst>
      <p:ext uri="{BB962C8B-B14F-4D97-AF65-F5344CB8AC3E}">
        <p14:creationId xmlns:p14="http://schemas.microsoft.com/office/powerpoint/2010/main" val="420182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If eligible, the child has a right to an IEP based on their unique needs</a:t>
            </a:r>
          </a:p>
        </p:txBody>
      </p:sp>
      <p:sp>
        <p:nvSpPr>
          <p:cNvPr id="3" name="Content Placeholder 2"/>
          <p:cNvSpPr>
            <a:spLocks noGrp="1"/>
          </p:cNvSpPr>
          <p:nvPr>
            <p:ph sz="quarter" idx="1"/>
          </p:nvPr>
        </p:nvSpPr>
        <p:spPr>
          <a:xfrm>
            <a:off x="304800" y="1600200"/>
            <a:ext cx="8461248" cy="4648200"/>
          </a:xfrm>
        </p:spPr>
        <p:txBody>
          <a:bodyPr/>
          <a:lstStyle/>
          <a:p>
            <a:pPr lvl="2">
              <a:buSzPct val="60000"/>
              <a:buFont typeface="Wingdings" panose="05000000000000000000" pitchFamily="2" charset="2"/>
              <a:buChar char="o"/>
            </a:pPr>
            <a:r>
              <a:rPr lang="en-US" sz="2000" dirty="0"/>
              <a:t>IEP meeting within 30 days of initial eligibility determination</a:t>
            </a:r>
          </a:p>
          <a:p>
            <a:pPr lvl="2">
              <a:buSzPct val="60000"/>
              <a:buFont typeface="Wingdings" panose="05000000000000000000" pitchFamily="2" charset="2"/>
              <a:buChar char="o"/>
            </a:pPr>
            <a:r>
              <a:rPr lang="en-US" sz="2000" dirty="0"/>
              <a:t>Purpose of an IEP</a:t>
            </a:r>
          </a:p>
          <a:p>
            <a:pPr lvl="3">
              <a:buClr>
                <a:schemeClr val="accent1"/>
              </a:buClr>
              <a:buSzPct val="70000"/>
              <a:buFont typeface="Wingdings 2" panose="05020102010507070707" pitchFamily="18" charset="2"/>
              <a:buChar char=""/>
            </a:pPr>
            <a:r>
              <a:rPr lang="en-US" dirty="0"/>
              <a:t>Set goals and services</a:t>
            </a:r>
          </a:p>
          <a:p>
            <a:pPr lvl="3">
              <a:buClr>
                <a:srgbClr val="00B050"/>
              </a:buClr>
              <a:buSzPct val="70000"/>
              <a:buFont typeface="Wingdings 2" panose="05020102010507070707" pitchFamily="18" charset="2"/>
              <a:buChar char=""/>
            </a:pPr>
            <a:r>
              <a:rPr lang="en-US" dirty="0"/>
              <a:t>Services in the Least Restrictive Environment (LRE)</a:t>
            </a:r>
          </a:p>
          <a:p>
            <a:pPr lvl="2">
              <a:buSzPct val="60000"/>
              <a:buFont typeface="Wingdings" panose="05000000000000000000" pitchFamily="2" charset="2"/>
              <a:buChar char="o"/>
            </a:pPr>
            <a:r>
              <a:rPr lang="en-US" sz="2000" dirty="0"/>
              <a:t>Who, What and When an IEP is Developed</a:t>
            </a:r>
          </a:p>
          <a:p>
            <a:pPr lvl="3">
              <a:buClr>
                <a:schemeClr val="accent1"/>
              </a:buClr>
              <a:buSzPct val="70000"/>
              <a:buFont typeface="Wingdings 2" panose="05020102010507070707" pitchFamily="18" charset="2"/>
              <a:buChar char=""/>
            </a:pPr>
            <a:r>
              <a:rPr lang="en-US" dirty="0"/>
              <a:t>Notification to the educational surrogate of the meeting includes when, where and who will be there</a:t>
            </a:r>
          </a:p>
          <a:p>
            <a:pPr lvl="3">
              <a:buClr>
                <a:schemeClr val="accent1"/>
              </a:buClr>
              <a:buSzPct val="70000"/>
              <a:buFont typeface="Wingdings 2" panose="05020102010507070707" pitchFamily="18" charset="2"/>
              <a:buChar char=""/>
            </a:pPr>
            <a:r>
              <a:rPr lang="en-US" dirty="0"/>
              <a:t>Right of educational surrogate to invite others who have knowledge or special expertise regarding the child</a:t>
            </a:r>
          </a:p>
          <a:p>
            <a:pPr lvl="2">
              <a:buSzPct val="60000"/>
              <a:buFont typeface="Wingdings" panose="05000000000000000000" pitchFamily="2" charset="2"/>
              <a:buChar char="o"/>
            </a:pPr>
            <a:r>
              <a:rPr lang="en-US" sz="2000" dirty="0"/>
              <a:t>Student Involvement</a:t>
            </a:r>
          </a:p>
          <a:p>
            <a:pPr lvl="3">
              <a:buClr>
                <a:srgbClr val="00B050"/>
              </a:buClr>
              <a:buSzPct val="70000"/>
              <a:buFont typeface="Wingdings 2" panose="05020102010507070707" pitchFamily="18" charset="2"/>
              <a:buChar char=""/>
            </a:pPr>
            <a:r>
              <a:rPr lang="en-US" dirty="0"/>
              <a:t>Yes! IDEA requires a student to be invited to the meeting when postsecondary transition is discussed</a:t>
            </a:r>
          </a:p>
          <a:p>
            <a:endParaRPr lang="en-US" dirty="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21</a:t>
            </a:fld>
            <a:endParaRPr lang="en-US" dirty="0">
              <a:latin typeface="Cambria" panose="02040503050406030204" pitchFamily="18" charset="0"/>
            </a:endParaRPr>
          </a:p>
        </p:txBody>
      </p:sp>
    </p:spTree>
    <p:extLst>
      <p:ext uri="{BB962C8B-B14F-4D97-AF65-F5344CB8AC3E}">
        <p14:creationId xmlns:p14="http://schemas.microsoft.com/office/powerpoint/2010/main" val="145740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32648" cy="1371600"/>
          </a:xfrm>
        </p:spPr>
        <p:txBody>
          <a:bodyPr/>
          <a:lstStyle/>
          <a:p>
            <a:r>
              <a:rPr lang="en-US" sz="2900" b="1" dirty="0">
                <a:solidFill>
                  <a:srgbClr val="336699"/>
                </a:solidFill>
                <a:latin typeface="Cambria" panose="02040503050406030204" pitchFamily="18" charset="0"/>
              </a:rPr>
              <a:t>You have the right to…  </a:t>
            </a:r>
            <a:br>
              <a:rPr lang="en-US" sz="2900" b="1" dirty="0">
                <a:solidFill>
                  <a:srgbClr val="336699"/>
                </a:solidFill>
                <a:latin typeface="Cambria" panose="02040503050406030204" pitchFamily="18" charset="0"/>
              </a:rPr>
            </a:br>
            <a:r>
              <a:rPr lang="en-US" sz="2900" b="1" dirty="0">
                <a:solidFill>
                  <a:srgbClr val="336699"/>
                </a:solidFill>
                <a:latin typeface="Cambria" panose="02040503050406030204" pitchFamily="18" charset="0"/>
              </a:rPr>
              <a:t>participate in eligibility and IEP meetings to represent the child’s interests</a:t>
            </a:r>
          </a:p>
        </p:txBody>
      </p:sp>
      <p:sp>
        <p:nvSpPr>
          <p:cNvPr id="3" name="Content Placeholder 2"/>
          <p:cNvSpPr>
            <a:spLocks noGrp="1"/>
          </p:cNvSpPr>
          <p:nvPr>
            <p:ph sz="quarter" idx="1"/>
          </p:nvPr>
        </p:nvSpPr>
        <p:spPr>
          <a:xfrm>
            <a:off x="612648" y="1600200"/>
            <a:ext cx="8153400" cy="4724400"/>
          </a:xfrm>
        </p:spPr>
        <p:txBody>
          <a:bodyPr/>
          <a:lstStyle/>
          <a:p>
            <a:pPr>
              <a:buFont typeface="Wingdings" panose="05000000000000000000" pitchFamily="2" charset="2"/>
              <a:buChar char="o"/>
            </a:pPr>
            <a:r>
              <a:rPr lang="en-US" sz="2800" dirty="0"/>
              <a:t>Regarding whether the child is a child with a disability and eligible to receive special education and related services</a:t>
            </a:r>
          </a:p>
          <a:p>
            <a:pPr>
              <a:buFont typeface="Wingdings" panose="05000000000000000000" pitchFamily="2" charset="2"/>
              <a:buChar char="o"/>
            </a:pPr>
            <a:r>
              <a:rPr lang="en-US" sz="2800" dirty="0"/>
              <a:t>Regarding provision of a Free and Appropriate Public Education (FAPE) for the child</a:t>
            </a:r>
          </a:p>
          <a:p>
            <a:r>
              <a:rPr lang="en-US" sz="2800" dirty="0"/>
              <a:t>Regarding development, review or revision of IEP</a:t>
            </a:r>
          </a:p>
          <a:p>
            <a:pPr>
              <a:buFont typeface="Wingdings" panose="05000000000000000000" pitchFamily="2" charset="2"/>
              <a:buChar char="o"/>
            </a:pPr>
            <a:r>
              <a:rPr lang="en-US" sz="2800" dirty="0"/>
              <a:t>Regarding a decision related to </a:t>
            </a:r>
          </a:p>
          <a:p>
            <a:pPr marL="0" indent="0">
              <a:buNone/>
            </a:pPr>
            <a:r>
              <a:rPr lang="en-US" sz="2800" dirty="0"/>
              <a:t>    educational placement</a:t>
            </a:r>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495800"/>
            <a:ext cx="233370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13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What is a least restrictive environment?</a:t>
            </a:r>
          </a:p>
        </p:txBody>
      </p:sp>
      <p:sp>
        <p:nvSpPr>
          <p:cNvPr id="3" name="Content Placeholder 2"/>
          <p:cNvSpPr>
            <a:spLocks noGrp="1"/>
          </p:cNvSpPr>
          <p:nvPr>
            <p:ph sz="quarter" idx="1"/>
          </p:nvPr>
        </p:nvSpPr>
        <p:spPr/>
        <p:txBody>
          <a:bodyPr/>
          <a:lstStyle/>
          <a:p>
            <a:r>
              <a:rPr lang="en-US" dirty="0"/>
              <a:t>Students with a disability should have every opportunity to be educated with non-disabled peers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23</a:t>
            </a:fld>
            <a:endParaRPr lang="en-US" dirty="0">
              <a:latin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3200"/>
            <a:ext cx="6400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92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b="1" dirty="0">
                <a:solidFill>
                  <a:srgbClr val="336699"/>
                </a:solidFill>
                <a:latin typeface="Cambria" panose="02040503050406030204" pitchFamily="18" charset="0"/>
              </a:rPr>
              <a:t>The Right to Review Educational Records</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24</a:t>
            </a:fld>
            <a:endParaRPr lang="en-US" dirty="0">
              <a:latin typeface="Cambria" panose="020405030504060302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1"/>
            <a:ext cx="5181600" cy="24383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304800" y="1600200"/>
            <a:ext cx="8305800" cy="4114800"/>
          </a:xfrm>
        </p:spPr>
        <p:txBody>
          <a:bodyPr/>
          <a:lstStyle/>
          <a:p>
            <a:endParaRPr lang="en-US" sz="2600" dirty="0"/>
          </a:p>
          <a:p>
            <a:endParaRPr lang="en-US" sz="2600" dirty="0"/>
          </a:p>
          <a:p>
            <a:endParaRPr lang="en-US" sz="2600" dirty="0"/>
          </a:p>
          <a:p>
            <a:endParaRPr lang="en-US" sz="2600" dirty="0"/>
          </a:p>
          <a:p>
            <a:pPr marL="0" indent="0">
              <a:buNone/>
            </a:pPr>
            <a:r>
              <a:rPr lang="en-US" dirty="0"/>
              <a:t>A student’s educational record is one that contains information directly related to a student and is maintained by an educational agency, institution or a party acting for the agency or institution.         </a:t>
            </a:r>
          </a:p>
          <a:p>
            <a:pPr marL="0" indent="0" algn="r">
              <a:buNone/>
            </a:pPr>
            <a:r>
              <a:rPr lang="en-US" sz="1800" dirty="0"/>
              <a:t>Family Educational Rights and Privacy Act (FERPA)	</a:t>
            </a:r>
          </a:p>
          <a:p>
            <a:pPr lvl="1"/>
            <a:endParaRPr lang="en-US" dirty="0"/>
          </a:p>
          <a:p>
            <a:pPr lvl="1"/>
            <a:endParaRPr lang="en-US" dirty="0"/>
          </a:p>
          <a:p>
            <a:pPr lvl="1"/>
            <a:endParaRPr lang="en-US" dirty="0"/>
          </a:p>
          <a:p>
            <a:pPr marL="366713" lvl="1" indent="0">
              <a:buNone/>
            </a:pPr>
            <a:endParaRPr lang="en-US" dirty="0"/>
          </a:p>
          <a:p>
            <a:pPr marL="366713" lvl="1" indent="0">
              <a:buNone/>
            </a:pPr>
            <a:endParaRPr lang="en-US" dirty="0"/>
          </a:p>
          <a:p>
            <a:endParaRPr lang="en-US" dirty="0"/>
          </a:p>
        </p:txBody>
      </p:sp>
    </p:spTree>
    <p:extLst>
      <p:ext uri="{BB962C8B-B14F-4D97-AF65-F5344CB8AC3E}">
        <p14:creationId xmlns:p14="http://schemas.microsoft.com/office/powerpoint/2010/main" val="150413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219200"/>
          </a:xfrm>
        </p:spPr>
        <p:txBody>
          <a:bodyPr/>
          <a:lstStyle/>
          <a:p>
            <a:r>
              <a:rPr lang="en-US" sz="3600" b="1" dirty="0">
                <a:solidFill>
                  <a:srgbClr val="336699"/>
                </a:solidFill>
                <a:latin typeface="Cambria" panose="02040503050406030204" pitchFamily="18" charset="0"/>
              </a:rPr>
              <a:t>The Right to Obtain an Independent Evaluation Educational (IEE)</a:t>
            </a:r>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6019800" y="1447800"/>
            <a:ext cx="28575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25</a:t>
            </a:fld>
            <a:endParaRPr lang="en-US" dirty="0">
              <a:latin typeface="Cambria" panose="02040503050406030204" pitchFamily="18" charset="0"/>
            </a:endParaRPr>
          </a:p>
        </p:txBody>
      </p:sp>
      <p:sp>
        <p:nvSpPr>
          <p:cNvPr id="3" name="Rectangle 2"/>
          <p:cNvSpPr/>
          <p:nvPr/>
        </p:nvSpPr>
        <p:spPr>
          <a:xfrm>
            <a:off x="990600" y="1905000"/>
            <a:ext cx="7239000" cy="3385542"/>
          </a:xfrm>
          <a:prstGeom prst="rect">
            <a:avLst/>
          </a:prstGeom>
        </p:spPr>
        <p:txBody>
          <a:bodyPr wrap="square">
            <a:spAutoFit/>
          </a:bodyPr>
          <a:lstStyle/>
          <a:p>
            <a:pPr marL="457200" indent="-457200">
              <a:buClr>
                <a:schemeClr val="accent2"/>
              </a:buClr>
              <a:buSzPct val="60000"/>
              <a:buFont typeface="Wingdings" panose="05000000000000000000" pitchFamily="2" charset="2"/>
              <a:buChar char="o"/>
            </a:pPr>
            <a:r>
              <a:rPr lang="en-US" sz="2800" i="1" dirty="0">
                <a:latin typeface="Cambria" panose="02040503050406030204" pitchFamily="18" charset="0"/>
                <a:hlinkClick r:id="rId4"/>
              </a:rPr>
              <a:t>Who pays for the IEE?</a:t>
            </a:r>
            <a:endParaRPr lang="en-US" sz="2800" i="1" dirty="0">
              <a:latin typeface="Cambria" panose="02040503050406030204" pitchFamily="18" charset="0"/>
            </a:endParaRPr>
          </a:p>
          <a:p>
            <a:pPr marL="457200" indent="-457200">
              <a:buClr>
                <a:schemeClr val="accent2"/>
              </a:buClr>
              <a:buSzPct val="60000"/>
              <a:buFont typeface="Wingdings" panose="05000000000000000000" pitchFamily="2" charset="2"/>
              <a:buChar char="o"/>
            </a:pPr>
            <a:endParaRPr lang="en-US" sz="2800" dirty="0">
              <a:latin typeface="Cambria" panose="02040503050406030204" pitchFamily="18" charset="0"/>
            </a:endParaRPr>
          </a:p>
          <a:p>
            <a:pPr marL="457200" indent="-457200">
              <a:buClr>
                <a:schemeClr val="accent2"/>
              </a:buClr>
              <a:buSzPct val="60000"/>
              <a:buFont typeface="Wingdings" panose="05000000000000000000" pitchFamily="2" charset="2"/>
              <a:buChar char="o"/>
            </a:pPr>
            <a:r>
              <a:rPr lang="en-US" sz="2800" dirty="0">
                <a:latin typeface="Cambria" panose="02040503050406030204" pitchFamily="18" charset="0"/>
                <a:hlinkClick r:id="rId5"/>
              </a:rPr>
              <a:t>What else should a educational surrogate know about IEEs?</a:t>
            </a:r>
            <a:endParaRPr lang="en-US" sz="2800" dirty="0">
              <a:latin typeface="Cambria" panose="02040503050406030204" pitchFamily="18" charset="0"/>
            </a:endParaRPr>
          </a:p>
          <a:p>
            <a:pPr marL="457200" indent="-457200">
              <a:buClr>
                <a:schemeClr val="accent2"/>
              </a:buClr>
              <a:buSzPct val="60000"/>
              <a:buFont typeface="Wingdings" panose="05000000000000000000" pitchFamily="2" charset="2"/>
              <a:buChar char="o"/>
            </a:pPr>
            <a:endParaRPr lang="en-US" sz="2800" dirty="0">
              <a:latin typeface="Cambria" panose="02040503050406030204" pitchFamily="18" charset="0"/>
            </a:endParaRPr>
          </a:p>
          <a:p>
            <a:pPr marL="457200" indent="-457200">
              <a:buClr>
                <a:schemeClr val="accent2"/>
              </a:buClr>
              <a:buSzPct val="60000"/>
              <a:buFont typeface="Wingdings" panose="05000000000000000000" pitchFamily="2" charset="2"/>
              <a:buChar char="o"/>
            </a:pPr>
            <a:r>
              <a:rPr lang="en-US" sz="2800" dirty="0">
                <a:latin typeface="Cambria" panose="02040503050406030204" pitchFamily="18" charset="0"/>
                <a:hlinkClick r:id="rId6"/>
              </a:rPr>
              <a:t>Where are IEEs in IDEA’s regulations?</a:t>
            </a:r>
            <a:endParaRPr lang="en-US" sz="2800" dirty="0">
              <a:latin typeface="Cambria" panose="02040503050406030204" pitchFamily="18" charset="0"/>
            </a:endParaRPr>
          </a:p>
          <a:p>
            <a:pPr marL="457200" indent="-457200">
              <a:buClr>
                <a:schemeClr val="accent2"/>
              </a:buClr>
              <a:buSzPct val="60000"/>
              <a:buFont typeface="Wingdings" panose="05000000000000000000" pitchFamily="2" charset="2"/>
              <a:buChar char="o"/>
            </a:pPr>
            <a:endParaRPr lang="en-US" sz="2800" dirty="0">
              <a:latin typeface="Cambria" panose="02040503050406030204" pitchFamily="18" charset="0"/>
              <a:hlinkClick r:id="rId7"/>
            </a:endParaRPr>
          </a:p>
          <a:p>
            <a:pPr>
              <a:buClr>
                <a:schemeClr val="accent2"/>
              </a:buClr>
              <a:buSzPct val="60000"/>
            </a:pPr>
            <a:r>
              <a:rPr lang="en-US" dirty="0">
                <a:latin typeface="Cambria" panose="02040503050406030204" pitchFamily="18" charset="0"/>
                <a:hlinkClick r:id="rId8"/>
              </a:rPr>
              <a:t>https://sites.ed.gov/idea/regs/b/e/300.502</a:t>
            </a:r>
            <a:r>
              <a:rPr lang="en-US" dirty="0">
                <a:latin typeface="Cambria" panose="02040503050406030204" pitchFamily="18" charset="0"/>
              </a:rPr>
              <a:t> </a:t>
            </a:r>
          </a:p>
        </p:txBody>
      </p:sp>
    </p:spTree>
    <p:extLst>
      <p:ext uri="{BB962C8B-B14F-4D97-AF65-F5344CB8AC3E}">
        <p14:creationId xmlns:p14="http://schemas.microsoft.com/office/powerpoint/2010/main" val="1504138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77250" cy="990600"/>
          </a:xfrm>
        </p:spPr>
        <p:txBody>
          <a:bodyPr/>
          <a:lstStyle/>
          <a:p>
            <a:r>
              <a:rPr lang="en-US" sz="3600" b="1" dirty="0">
                <a:solidFill>
                  <a:srgbClr val="336699"/>
                </a:solidFill>
                <a:latin typeface="Cambria" panose="02040503050406030204" pitchFamily="18" charset="0"/>
              </a:rPr>
              <a:t>The Right to Disagree with Decisions Made by the School District</a:t>
            </a:r>
          </a:p>
        </p:txBody>
      </p:sp>
      <p:sp>
        <p:nvSpPr>
          <p:cNvPr id="3" name="Content Placeholder 2"/>
          <p:cNvSpPr>
            <a:spLocks noGrp="1"/>
          </p:cNvSpPr>
          <p:nvPr>
            <p:ph sz="quarter" idx="1"/>
          </p:nvPr>
        </p:nvSpPr>
        <p:spPr>
          <a:xfrm>
            <a:off x="612648" y="1600200"/>
            <a:ext cx="8153400" cy="4191000"/>
          </a:xfrm>
        </p:spPr>
        <p:txBody>
          <a:bodyPr/>
          <a:lstStyle/>
          <a:p>
            <a:pPr>
              <a:buFont typeface="Wingdings" panose="05000000000000000000" pitchFamily="2" charset="2"/>
              <a:buChar char="o"/>
            </a:pPr>
            <a:r>
              <a:rPr lang="en-US" dirty="0"/>
              <a:t>the identification of the child as a “child with a disability”</a:t>
            </a:r>
          </a:p>
          <a:p>
            <a:pPr>
              <a:buFont typeface="Wingdings" panose="05000000000000000000" pitchFamily="2" charset="2"/>
              <a:buChar char="o"/>
            </a:pPr>
            <a:r>
              <a:rPr lang="en-US" dirty="0"/>
              <a:t>the child’s evaluation</a:t>
            </a:r>
          </a:p>
          <a:p>
            <a:pPr>
              <a:buFont typeface="Wingdings" panose="05000000000000000000" pitchFamily="2" charset="2"/>
              <a:buChar char="o"/>
            </a:pPr>
            <a:r>
              <a:rPr lang="en-US" dirty="0"/>
              <a:t>the child’s educational placement</a:t>
            </a:r>
          </a:p>
          <a:p>
            <a:pPr>
              <a:buFont typeface="Wingdings" panose="05000000000000000000" pitchFamily="2" charset="2"/>
              <a:buChar char="o"/>
            </a:pPr>
            <a:r>
              <a:rPr lang="en-US" dirty="0"/>
              <a:t>the special education and related services that the school provides to the child</a:t>
            </a:r>
          </a:p>
          <a:p>
            <a:pPr marL="285750" indent="-285750">
              <a:buFont typeface="Arial" panose="020B0604020202020204" pitchFamily="34" charset="0"/>
              <a:buChar char="•"/>
            </a:pPr>
            <a:endParaRPr lang="en-US"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26</a:t>
            </a:fld>
            <a:endParaRPr lang="en-US" dirty="0">
              <a:latin typeface="Cambria" panose="02040503050406030204" pitchFamily="18" charset="0"/>
            </a:endParaRPr>
          </a:p>
        </p:txBody>
      </p:sp>
    </p:spTree>
    <p:extLst>
      <p:ext uri="{BB962C8B-B14F-4D97-AF65-F5344CB8AC3E}">
        <p14:creationId xmlns:p14="http://schemas.microsoft.com/office/powerpoint/2010/main" val="150413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b="1" dirty="0">
                <a:solidFill>
                  <a:srgbClr val="336699"/>
                </a:solidFill>
                <a:latin typeface="Cambria" panose="02040503050406030204" pitchFamily="18" charset="0"/>
              </a:rPr>
              <a:t>The Right to Use Mechanisms for Resolving Disputes</a:t>
            </a:r>
          </a:p>
        </p:txBody>
      </p:sp>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84690" y="1676400"/>
            <a:ext cx="482278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27</a:t>
            </a:fld>
            <a:endParaRPr lang="en-US" dirty="0">
              <a:latin typeface="Cambria" panose="02040503050406030204" pitchFamily="18" charset="0"/>
            </a:endParaRPr>
          </a:p>
        </p:txBody>
      </p:sp>
      <p:sp>
        <p:nvSpPr>
          <p:cNvPr id="5" name="Rectangle 4"/>
          <p:cNvSpPr/>
          <p:nvPr/>
        </p:nvSpPr>
        <p:spPr>
          <a:xfrm>
            <a:off x="228600" y="1752600"/>
            <a:ext cx="3962400" cy="4862870"/>
          </a:xfrm>
          <a:prstGeom prst="rect">
            <a:avLst/>
          </a:prstGeom>
        </p:spPr>
        <p:txBody>
          <a:bodyPr wrap="square">
            <a:spAutoFit/>
          </a:bodyPr>
          <a:lstStyle/>
          <a:p>
            <a:r>
              <a:rPr lang="en-US" sz="2800" b="1" i="1" dirty="0">
                <a:latin typeface="Cambria" panose="02040503050406030204" pitchFamily="18" charset="0"/>
              </a:rPr>
              <a:t>Informal Approaches</a:t>
            </a:r>
          </a:p>
          <a:p>
            <a:endParaRPr lang="en-US" sz="1000" dirty="0">
              <a:latin typeface="Cambria" panose="02040503050406030204" pitchFamily="18" charset="0"/>
            </a:endParaRPr>
          </a:p>
          <a:p>
            <a:pPr marL="285750" indent="-285750">
              <a:buClr>
                <a:schemeClr val="accent2"/>
              </a:buClr>
              <a:buSzPct val="60000"/>
              <a:buFont typeface="Wingdings" panose="05000000000000000000" pitchFamily="2" charset="2"/>
              <a:buChar char="o"/>
            </a:pPr>
            <a:r>
              <a:rPr lang="en-US" sz="2800" u="sng" dirty="0">
                <a:latin typeface="Cambria" panose="02040503050406030204" pitchFamily="18" charset="0"/>
                <a:hlinkClick r:id="rId4"/>
              </a:rPr>
              <a:t>IEP review</a:t>
            </a:r>
            <a:endParaRPr lang="en-US" sz="2800" u="sng" dirty="0">
              <a:latin typeface="Cambria" panose="02040503050406030204" pitchFamily="18" charset="0"/>
            </a:endParaRPr>
          </a:p>
          <a:p>
            <a:pPr marL="285750" indent="-285750">
              <a:buClr>
                <a:schemeClr val="accent2"/>
              </a:buClr>
              <a:buSzPct val="60000"/>
              <a:buFont typeface="Wingdings" panose="05000000000000000000" pitchFamily="2" charset="2"/>
              <a:buChar char="o"/>
            </a:pPr>
            <a:r>
              <a:rPr lang="en-US" sz="2800" u="sng" dirty="0">
                <a:latin typeface="Cambria" panose="02040503050406030204" pitchFamily="18" charset="0"/>
                <a:hlinkClick r:id="rId5"/>
              </a:rPr>
              <a:t>Facilitated IEP meeting</a:t>
            </a:r>
            <a:endParaRPr lang="en-US" sz="2800" u="sng" dirty="0">
              <a:latin typeface="Cambria" panose="02040503050406030204" pitchFamily="18" charset="0"/>
            </a:endParaRPr>
          </a:p>
          <a:p>
            <a:pPr marL="285750" indent="-285750">
              <a:buClr>
                <a:schemeClr val="accent2"/>
              </a:buClr>
              <a:buSzPct val="60000"/>
              <a:buFont typeface="Wingdings" panose="05000000000000000000" pitchFamily="2" charset="2"/>
              <a:buChar char="o"/>
            </a:pPr>
            <a:r>
              <a:rPr lang="en-US" sz="2800" dirty="0">
                <a:latin typeface="Cambria" panose="02040503050406030204" pitchFamily="18" charset="0"/>
                <a:hlinkClick r:id="rId6"/>
              </a:rPr>
              <a:t>Mediation</a:t>
            </a:r>
            <a:endParaRPr lang="en-US" sz="2800" dirty="0">
              <a:latin typeface="Cambria" panose="02040503050406030204" pitchFamily="18" charset="0"/>
            </a:endParaRPr>
          </a:p>
          <a:p>
            <a:pPr marL="285750" indent="-285750">
              <a:buClr>
                <a:schemeClr val="accent2"/>
              </a:buClr>
              <a:buSzPct val="60000"/>
              <a:buFont typeface="Wingdings" panose="05000000000000000000" pitchFamily="2" charset="2"/>
              <a:buChar char="o"/>
            </a:pPr>
            <a:endParaRPr lang="en-US" sz="2800" u="sng" dirty="0">
              <a:latin typeface="Cambria" panose="02040503050406030204" pitchFamily="18" charset="0"/>
            </a:endParaRPr>
          </a:p>
          <a:p>
            <a:endParaRPr lang="en-US" sz="1000" b="1" i="1" dirty="0">
              <a:latin typeface="Cambria" panose="02040503050406030204" pitchFamily="18" charset="0"/>
            </a:endParaRPr>
          </a:p>
          <a:p>
            <a:r>
              <a:rPr lang="en-US" sz="2800" b="1" i="1" dirty="0">
                <a:latin typeface="Cambria" panose="02040503050406030204" pitchFamily="18" charset="0"/>
              </a:rPr>
              <a:t>Formal Approaches</a:t>
            </a:r>
          </a:p>
          <a:p>
            <a:endParaRPr lang="en-US" sz="1000" dirty="0">
              <a:latin typeface="Cambria" panose="02040503050406030204" pitchFamily="18" charset="0"/>
            </a:endParaRPr>
          </a:p>
          <a:p>
            <a:pPr marL="457200" indent="-457200">
              <a:buClr>
                <a:schemeClr val="accent2"/>
              </a:buClr>
              <a:buSzPct val="60000"/>
              <a:buFont typeface="Wingdings" panose="05000000000000000000" pitchFamily="2" charset="2"/>
              <a:buChar char="o"/>
            </a:pPr>
            <a:r>
              <a:rPr lang="en-US" sz="2800" dirty="0">
                <a:latin typeface="Cambria" panose="02040503050406030204" pitchFamily="18" charset="0"/>
                <a:hlinkClick r:id="rId7"/>
              </a:rPr>
              <a:t>Filing a state complaint</a:t>
            </a:r>
            <a:endParaRPr lang="en-US" sz="2800" dirty="0">
              <a:latin typeface="Cambria" panose="02040503050406030204" pitchFamily="18" charset="0"/>
            </a:endParaRPr>
          </a:p>
          <a:p>
            <a:pPr marL="457200" indent="-457200">
              <a:buClr>
                <a:schemeClr val="accent2"/>
              </a:buClr>
              <a:buSzPct val="60000"/>
              <a:buFont typeface="Wingdings" panose="05000000000000000000" pitchFamily="2" charset="2"/>
              <a:buChar char="o"/>
            </a:pPr>
            <a:r>
              <a:rPr lang="en-US" sz="2800" dirty="0">
                <a:latin typeface="Cambria" panose="02040503050406030204" pitchFamily="18" charset="0"/>
                <a:hlinkClick r:id="rId8"/>
              </a:rPr>
              <a:t>Due process</a:t>
            </a:r>
            <a:endParaRPr lang="en-US" sz="2800" dirty="0">
              <a:latin typeface="Cambria" panose="02040503050406030204" pitchFamily="18" charset="0"/>
            </a:endParaRPr>
          </a:p>
        </p:txBody>
      </p:sp>
    </p:spTree>
    <p:extLst>
      <p:ext uri="{BB962C8B-B14F-4D97-AF65-F5344CB8AC3E}">
        <p14:creationId xmlns:p14="http://schemas.microsoft.com/office/powerpoint/2010/main" val="150413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69260"/>
            <a:ext cx="8153400" cy="990600"/>
          </a:xfrm>
        </p:spPr>
        <p:txBody>
          <a:bodyPr/>
          <a:lstStyle/>
          <a:p>
            <a:r>
              <a:rPr lang="en-US" sz="3600" b="1" dirty="0">
                <a:solidFill>
                  <a:srgbClr val="336699"/>
                </a:solidFill>
                <a:latin typeface="Cambria" panose="02040503050406030204" pitchFamily="18" charset="0"/>
              </a:rPr>
              <a:t>Responsibilities</a:t>
            </a:r>
            <a:r>
              <a:rPr lang="en-US" dirty="0"/>
              <a:t>	</a:t>
            </a:r>
          </a:p>
        </p:txBody>
      </p:sp>
      <p:sp>
        <p:nvSpPr>
          <p:cNvPr id="3" name="Content Placeholder 2"/>
          <p:cNvSpPr>
            <a:spLocks noGrp="1"/>
          </p:cNvSpPr>
          <p:nvPr>
            <p:ph sz="quarter" idx="1"/>
          </p:nvPr>
        </p:nvSpPr>
        <p:spPr/>
        <p:txBody>
          <a:bodyPr/>
          <a:lstStyle/>
          <a:p>
            <a:r>
              <a:rPr lang="en-US" dirty="0"/>
              <a:t>Have the same right to all information and records regarding the student</a:t>
            </a:r>
          </a:p>
          <a:p>
            <a:r>
              <a:rPr lang="en-US" dirty="0"/>
              <a:t>Shall be immune from liability for any civil damage arising from any act or omission in representing the student in educational decisions</a:t>
            </a:r>
          </a:p>
          <a:p>
            <a:r>
              <a:rPr lang="en-US" dirty="0"/>
              <a:t>Be reimbursed for all reasonable and necessary expenses excluding attorney fees or child care/babysitting expenses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28</a:t>
            </a:fld>
            <a:endParaRPr lang="en-US" dirty="0">
              <a:latin typeface="Cambria" panose="02040503050406030204" pitchFamily="18" charset="0"/>
            </a:endParaRPr>
          </a:p>
        </p:txBody>
      </p:sp>
    </p:spTree>
    <p:extLst>
      <p:ext uri="{BB962C8B-B14F-4D97-AF65-F5344CB8AC3E}">
        <p14:creationId xmlns:p14="http://schemas.microsoft.com/office/powerpoint/2010/main" val="378970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20E5-AF70-B44E-81F4-46C740F84203}"/>
              </a:ext>
            </a:extLst>
          </p:cNvPr>
          <p:cNvSpPr>
            <a:spLocks noGrp="1"/>
          </p:cNvSpPr>
          <p:nvPr>
            <p:ph type="title"/>
          </p:nvPr>
        </p:nvSpPr>
        <p:spPr>
          <a:xfrm>
            <a:off x="533400" y="228600"/>
            <a:ext cx="8153400" cy="990600"/>
          </a:xfrm>
        </p:spPr>
        <p:txBody>
          <a:bodyPr/>
          <a:lstStyle/>
          <a:p>
            <a:r>
              <a:rPr lang="en-US" dirty="0"/>
              <a:t>Instructions for Step 2</a:t>
            </a:r>
          </a:p>
        </p:txBody>
      </p:sp>
      <p:sp>
        <p:nvSpPr>
          <p:cNvPr id="3" name="Content Placeholder 2">
            <a:extLst>
              <a:ext uri="{FF2B5EF4-FFF2-40B4-BE49-F238E27FC236}">
                <a16:creationId xmlns:a16="http://schemas.microsoft.com/office/drawing/2014/main" id="{194BEC92-8F33-CA4A-844C-100C3E205847}"/>
              </a:ext>
            </a:extLst>
          </p:cNvPr>
          <p:cNvSpPr>
            <a:spLocks noGrp="1"/>
          </p:cNvSpPr>
          <p:nvPr>
            <p:ph sz="quarter" idx="1"/>
          </p:nvPr>
        </p:nvSpPr>
        <p:spPr>
          <a:xfrm>
            <a:off x="612648" y="1828800"/>
            <a:ext cx="8153400" cy="4648200"/>
          </a:xfrm>
        </p:spPr>
        <p:txBody>
          <a:bodyPr/>
          <a:lstStyle/>
          <a:p>
            <a:r>
              <a:rPr lang="en-US" dirty="0"/>
              <a:t>Click the link below to complete the quiz. You will be emailed detailed next steps when you receive 100% on the quiz.  The quiz can be taken as many times as needed. </a:t>
            </a:r>
          </a:p>
          <a:p>
            <a:endParaRPr lang="en-US" dirty="0"/>
          </a:p>
          <a:p>
            <a:pPr marL="0" indent="0" algn="ctr">
              <a:buNone/>
            </a:pPr>
            <a:r>
              <a:rPr lang="en-US" dirty="0">
                <a:hlinkClick r:id="rId3"/>
              </a:rPr>
              <a:t>Educational Surrogate Training Link</a:t>
            </a:r>
            <a:endParaRPr lang="en-US" dirty="0"/>
          </a:p>
          <a:p>
            <a:pPr marL="0" indent="0" algn="ctr">
              <a:buNone/>
            </a:pPr>
            <a:r>
              <a:rPr lang="en-US" dirty="0">
                <a:hlinkClick r:id="rId3"/>
              </a:rPr>
              <a:t>https://nau.co1.qualtrics.com/jfe/form/SV_5ANepYTFAw8JcFf</a:t>
            </a:r>
            <a:r>
              <a:rPr lang="en-US" dirty="0"/>
              <a:t> </a:t>
            </a:r>
          </a:p>
        </p:txBody>
      </p:sp>
      <p:sp>
        <p:nvSpPr>
          <p:cNvPr id="4" name="Slide Number Placeholder 3">
            <a:extLst>
              <a:ext uri="{FF2B5EF4-FFF2-40B4-BE49-F238E27FC236}">
                <a16:creationId xmlns:a16="http://schemas.microsoft.com/office/drawing/2014/main" id="{FCDD128E-7A58-CA4A-AD21-CC83F9956189}"/>
              </a:ext>
            </a:extLst>
          </p:cNvPr>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29</a:t>
            </a:fld>
            <a:endParaRPr lang="en-US" dirty="0"/>
          </a:p>
        </p:txBody>
      </p:sp>
    </p:spTree>
    <p:extLst>
      <p:ext uri="{BB962C8B-B14F-4D97-AF65-F5344CB8AC3E}">
        <p14:creationId xmlns:p14="http://schemas.microsoft.com/office/powerpoint/2010/main" val="389438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2482"/>
            <a:ext cx="8153400" cy="990600"/>
          </a:xfrm>
        </p:spPr>
        <p:txBody>
          <a:bodyPr/>
          <a:lstStyle/>
          <a:p>
            <a:r>
              <a:rPr lang="en-US" sz="3600" b="1" dirty="0">
                <a:solidFill>
                  <a:srgbClr val="336699"/>
                </a:solidFill>
                <a:latin typeface="Cambria" panose="02040503050406030204" pitchFamily="18" charset="0"/>
              </a:rPr>
              <a:t>Key Principles in IDEA</a:t>
            </a:r>
          </a:p>
        </p:txBody>
      </p:sp>
      <p:sp>
        <p:nvSpPr>
          <p:cNvPr id="3" name="Content Placeholder 2"/>
          <p:cNvSpPr>
            <a:spLocks noGrp="1"/>
          </p:cNvSpPr>
          <p:nvPr>
            <p:ph sz="quarter" idx="1"/>
          </p:nvPr>
        </p:nvSpPr>
        <p:spPr/>
        <p:txBody>
          <a:bodyPr/>
          <a:lstStyle/>
          <a:p>
            <a:r>
              <a:rPr lang="en-US" dirty="0"/>
              <a:t>Procedural Safeguards</a:t>
            </a:r>
          </a:p>
          <a:p>
            <a:r>
              <a:rPr lang="en-US" dirty="0"/>
              <a:t>Free Appropriate Public Education (FAPE)</a:t>
            </a:r>
          </a:p>
          <a:p>
            <a:r>
              <a:rPr lang="en-US" dirty="0"/>
              <a:t>Appropriate Evaluation</a:t>
            </a:r>
          </a:p>
          <a:p>
            <a:r>
              <a:rPr lang="en-US" dirty="0"/>
              <a:t>Individualized Education Program (IEP)</a:t>
            </a:r>
          </a:p>
          <a:p>
            <a:r>
              <a:rPr lang="en-US" dirty="0"/>
              <a:t>Least Restrictive Environment (LRE)</a:t>
            </a:r>
          </a:p>
          <a:p>
            <a:r>
              <a:rPr lang="en-US" dirty="0"/>
              <a:t>Parent Participation </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3</a:t>
            </a:fld>
            <a:endParaRPr lang="en-US" dirty="0">
              <a:latin typeface="Cambria" panose="02040503050406030204" pitchFamily="18" charset="0"/>
            </a:endParaRPr>
          </a:p>
        </p:txBody>
      </p:sp>
    </p:spTree>
    <p:extLst>
      <p:ext uri="{BB962C8B-B14F-4D97-AF65-F5344CB8AC3E}">
        <p14:creationId xmlns:p14="http://schemas.microsoft.com/office/powerpoint/2010/main" val="11863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Resources</a:t>
            </a:r>
          </a:p>
        </p:txBody>
      </p:sp>
      <p:sp>
        <p:nvSpPr>
          <p:cNvPr id="3" name="Content Placeholder 2"/>
          <p:cNvSpPr>
            <a:spLocks noGrp="1"/>
          </p:cNvSpPr>
          <p:nvPr>
            <p:ph sz="quarter" idx="1"/>
          </p:nvPr>
        </p:nvSpPr>
        <p:spPr>
          <a:xfrm>
            <a:off x="612648" y="1600200"/>
            <a:ext cx="8153400" cy="5029200"/>
          </a:xfrm>
        </p:spPr>
        <p:txBody>
          <a:bodyPr/>
          <a:lstStyle/>
          <a:p>
            <a:r>
              <a:rPr lang="en-US" sz="2600" dirty="0"/>
              <a:t>Procedural Safeguards Part B - </a:t>
            </a:r>
            <a:r>
              <a:rPr lang="en-US" sz="2600" dirty="0">
                <a:hlinkClick r:id="rId3"/>
              </a:rPr>
              <a:t>https://dese.mo.gov/special-education/compliance/procedural-safeguards</a:t>
            </a:r>
            <a:r>
              <a:rPr lang="en-US" sz="2600" dirty="0"/>
              <a:t>  </a:t>
            </a:r>
          </a:p>
          <a:p>
            <a:r>
              <a:rPr lang="en-US" sz="2600" dirty="0"/>
              <a:t>Dispute Resolution - </a:t>
            </a:r>
            <a:r>
              <a:rPr lang="en-US" sz="2600" dirty="0">
                <a:hlinkClick r:id="rId4"/>
              </a:rPr>
              <a:t>https://dese.mo.gov/special-education/compliance/due-processchild-complaint/complaint-procedures</a:t>
            </a:r>
            <a:endParaRPr lang="en-US" sz="2600" dirty="0"/>
          </a:p>
          <a:p>
            <a:r>
              <a:rPr lang="en-US" sz="2600" dirty="0"/>
              <a:t>First Steps Parent Rights - </a:t>
            </a:r>
            <a:r>
              <a:rPr lang="en-US" sz="2600" dirty="0">
                <a:hlinkClick r:id="rId5"/>
              </a:rPr>
              <a:t>https://dese.mo.gov/media/pdf/first-steps-parental-rights-statement</a:t>
            </a:r>
            <a:r>
              <a:rPr lang="en-US" sz="2600" dirty="0"/>
              <a:t> </a:t>
            </a:r>
          </a:p>
          <a:p>
            <a:r>
              <a:rPr lang="en-US" sz="2600" dirty="0"/>
              <a:t>Parent Center Hub - </a:t>
            </a:r>
            <a:r>
              <a:rPr lang="en-US" sz="2600" dirty="0">
                <a:hlinkClick r:id="rId6"/>
              </a:rPr>
              <a:t>https://www.parentcenterhub.org/</a:t>
            </a:r>
            <a:r>
              <a:rPr lang="en-US" sz="2600" dirty="0"/>
              <a:t> </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30</a:t>
            </a:fld>
            <a:endParaRPr lang="en-US" dirty="0">
              <a:latin typeface="Cambria" panose="02040503050406030204" pitchFamily="18" charset="0"/>
            </a:endParaRPr>
          </a:p>
        </p:txBody>
      </p:sp>
    </p:spTree>
    <p:extLst>
      <p:ext uri="{BB962C8B-B14F-4D97-AF65-F5344CB8AC3E}">
        <p14:creationId xmlns:p14="http://schemas.microsoft.com/office/powerpoint/2010/main" val="221103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p:cNvSpPr>
          <p:nvPr>
            <p:ph type="body" idx="1"/>
          </p:nvPr>
        </p:nvSpPr>
        <p:spPr/>
        <p:txBody>
          <a:bodyPr/>
          <a:lstStyle/>
          <a:p>
            <a:r>
              <a:rPr lang="en-US" dirty="0"/>
              <a:t>Office of Special Education, Compliance </a:t>
            </a:r>
            <a:r>
              <a:rPr lang="en-US" dirty="0">
                <a:hlinkClick r:id="rId3"/>
              </a:rPr>
              <a:t>secompliance@dese.mo.gov</a:t>
            </a:r>
            <a:endParaRPr lang="en-US" dirty="0"/>
          </a:p>
          <a:p>
            <a:r>
              <a:rPr lang="en-US" dirty="0"/>
              <a:t>573-751-0699</a:t>
            </a:r>
          </a:p>
        </p:txBody>
      </p:sp>
      <p:sp>
        <p:nvSpPr>
          <p:cNvPr id="48131" name="Title 2"/>
          <p:cNvSpPr>
            <a:spLocks noGrp="1"/>
          </p:cNvSpPr>
          <p:nvPr>
            <p:ph type="title"/>
          </p:nvPr>
        </p:nvSpPr>
        <p:spPr/>
        <p:txBody>
          <a:bodyPr/>
          <a:lstStyle/>
          <a:p>
            <a:r>
              <a:rPr lang="en-US" dirty="0">
                <a:latin typeface="Cambria" panose="02040503050406030204" pitchFamily="18" charset="0"/>
              </a:rPr>
              <a:t>Contact Us</a:t>
            </a:r>
          </a:p>
        </p:txBody>
      </p:sp>
      <p:sp>
        <p:nvSpPr>
          <p:cNvPr id="9" name="Slide Number Placeholder 8"/>
          <p:cNvSpPr>
            <a:spLocks noGrp="1"/>
          </p:cNvSpPr>
          <p:nvPr>
            <p:ph type="sldNum" sz="quarter" idx="11"/>
          </p:nvPr>
        </p:nvSpPr>
        <p:spPr/>
        <p:txBody>
          <a:bodyPr/>
          <a:lstStyle/>
          <a:p>
            <a:fld id="{571E9A69-6762-4930-82B3-A0C4D82F85E7}" type="slidenum">
              <a:rPr lang="en-US" sz="1200" smtClean="0">
                <a:latin typeface="Cambria" panose="02040503050406030204" pitchFamily="18" charset="0"/>
              </a:rPr>
              <a:pPr/>
              <a:t>31</a:t>
            </a:fld>
            <a:endParaRPr lang="en-US" sz="1200" dirty="0">
              <a:latin typeface="Cambria" panose="02040503050406030204" pitchFamily="18" charset="0"/>
            </a:endParaRPr>
          </a:p>
        </p:txBody>
      </p:sp>
      <p:pic>
        <p:nvPicPr>
          <p:cNvPr id="48133" name="Picture 3" descr="MO-DESE_CollegeCareer-1.png"/>
          <p:cNvPicPr>
            <a:picLocks noChangeAspect="1"/>
          </p:cNvPicPr>
          <p:nvPr/>
        </p:nvPicPr>
        <p:blipFill>
          <a:blip r:embed="rId4" cstate="print"/>
          <a:srcRect b="17917"/>
          <a:stretch>
            <a:fillRect/>
          </a:stretch>
        </p:blipFill>
        <p:spPr bwMode="auto">
          <a:xfrm>
            <a:off x="5562600" y="152400"/>
            <a:ext cx="3543300" cy="1371600"/>
          </a:xfrm>
          <a:prstGeom prst="rect">
            <a:avLst/>
          </a:prstGeom>
          <a:noFill/>
          <a:ln w="9525">
            <a:noFill/>
            <a:miter lim="800000"/>
            <a:headEnd/>
            <a:tailEnd/>
          </a:ln>
        </p:spPr>
      </p:pic>
      <p:sp>
        <p:nvSpPr>
          <p:cNvPr id="6" name="Subtitle 4"/>
          <p:cNvSpPr txBox="1">
            <a:spLocks/>
          </p:cNvSpPr>
          <p:nvPr/>
        </p:nvSpPr>
        <p:spPr bwMode="auto">
          <a:xfrm>
            <a:off x="152400" y="6096000"/>
            <a:ext cx="8839200" cy="6398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lgn="just">
              <a:spcBef>
                <a:spcPts val="700"/>
              </a:spcBef>
              <a:buClr>
                <a:schemeClr val="accent2"/>
              </a:buClr>
              <a:buSzPct val="60000"/>
              <a:defRPr/>
            </a:pPr>
            <a:r>
              <a:rPr lang="en-US" sz="1000" dirty="0">
                <a:latin typeface="Cambria" panose="02040503050406030204" pitchFamily="18" charset="0"/>
                <a:cs typeface="Times New Roman" pitchFamily="18"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6th Floor, 205 Jefferson Street, P.O. Box 480, Jefferson City, MO 65102-0480; telephone number 573-526-4757 or TTY 800-735-2966; email civilrights@dese.mo.gov.</a:t>
            </a:r>
            <a:endParaRPr kumimoji="0" lang="en-US" sz="1000" b="0" i="0" u="none" strike="noStrike" kern="1200" cap="none" spc="0" normalizeH="0" baseline="0" noProof="0" dirty="0">
              <a:ln>
                <a:noFill/>
              </a:ln>
              <a:effectLst/>
              <a:uLnTx/>
              <a:uFillTx/>
              <a:latin typeface="Cambria" panose="02040503050406030204"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solidFill>
                  <a:srgbClr val="336699"/>
                </a:solidFill>
                <a:latin typeface="Cambria" panose="02040503050406030204" pitchFamily="18" charset="0"/>
              </a:rPr>
              <a:t>Part C – First Steps (Ages Birth-3)</a:t>
            </a:r>
            <a:br>
              <a:rPr lang="en-US" sz="3600" b="1" dirty="0">
                <a:solidFill>
                  <a:srgbClr val="336699"/>
                </a:solidFill>
                <a:latin typeface="Cambria" panose="02040503050406030204" pitchFamily="18" charset="0"/>
              </a:rPr>
            </a:br>
            <a:r>
              <a:rPr lang="en-US" sz="3600" b="1" dirty="0">
                <a:solidFill>
                  <a:srgbClr val="336699"/>
                </a:solidFill>
                <a:latin typeface="Cambria" panose="02040503050406030204" pitchFamily="18" charset="0"/>
              </a:rPr>
              <a:t>Part B (Ages 3-21)</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4</a:t>
            </a:fld>
            <a:endParaRPr lang="en-US" dirty="0">
              <a:latin typeface="Cambria" panose="02040503050406030204" pitchFamily="18" charset="0"/>
            </a:endParaRPr>
          </a:p>
        </p:txBody>
      </p:sp>
      <p:sp>
        <p:nvSpPr>
          <p:cNvPr id="7" name="Rectangle 6"/>
          <p:cNvSpPr/>
          <p:nvPr/>
        </p:nvSpPr>
        <p:spPr>
          <a:xfrm>
            <a:off x="762000" y="1752600"/>
            <a:ext cx="8004048" cy="2308324"/>
          </a:xfrm>
          <a:prstGeom prst="rect">
            <a:avLst/>
          </a:prstGeom>
        </p:spPr>
        <p:txBody>
          <a:bodyPr wrap="square">
            <a:spAutoFit/>
          </a:bodyPr>
          <a:lstStyle/>
          <a:p>
            <a:r>
              <a:rPr lang="en-US" sz="3600" dirty="0">
                <a:latin typeface="Cambria" panose="02040503050406030204" pitchFamily="18" charset="0"/>
              </a:rPr>
              <a:t>In Missouri, infants and toddlers, birth to age three (3) are served through the First Steps program; and children ages 3 to 21 are served under Part B of IDEA.</a:t>
            </a:r>
          </a:p>
        </p:txBody>
      </p:sp>
    </p:spTree>
    <p:extLst>
      <p:ext uri="{BB962C8B-B14F-4D97-AF65-F5344CB8AC3E}">
        <p14:creationId xmlns:p14="http://schemas.microsoft.com/office/powerpoint/2010/main" val="14970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Why does a student need an </a:t>
            </a:r>
            <a:br>
              <a:rPr lang="en-US" sz="3600" b="1" dirty="0">
                <a:solidFill>
                  <a:srgbClr val="336699"/>
                </a:solidFill>
                <a:latin typeface="Cambria" panose="02040503050406030204" pitchFamily="18" charset="0"/>
              </a:rPr>
            </a:br>
            <a:r>
              <a:rPr lang="en-US" sz="3600" b="1" dirty="0">
                <a:solidFill>
                  <a:srgbClr val="336699"/>
                </a:solidFill>
                <a:latin typeface="Cambria" panose="02040503050406030204" pitchFamily="18" charset="0"/>
              </a:rPr>
              <a:t>educational surrogate?</a:t>
            </a:r>
          </a:p>
        </p:txBody>
      </p:sp>
      <p:sp>
        <p:nvSpPr>
          <p:cNvPr id="3" name="Content Placeholder 2"/>
          <p:cNvSpPr>
            <a:spLocks noGrp="1"/>
          </p:cNvSpPr>
          <p:nvPr>
            <p:ph sz="quarter" idx="1"/>
          </p:nvPr>
        </p:nvSpPr>
        <p:spPr>
          <a:xfrm>
            <a:off x="612648" y="1600200"/>
            <a:ext cx="8153400" cy="4876800"/>
          </a:xfrm>
        </p:spPr>
        <p:txBody>
          <a:bodyPr/>
          <a:lstStyle/>
          <a:p>
            <a:pPr>
              <a:buFont typeface="Wingdings" panose="05000000000000000000" pitchFamily="2" charset="2"/>
              <a:buChar char="q"/>
            </a:pPr>
            <a:r>
              <a:rPr lang="en-US" sz="1900" dirty="0"/>
              <a:t>The State Board of Education through the Office of Special Education (OSE) shall appoint a person to act as an educational surrogate for the student or guardian of a student with a disability as defined in Missouri statute, Section 162.675, </a:t>
            </a:r>
            <a:r>
              <a:rPr lang="en-US" sz="1900" dirty="0" err="1"/>
              <a:t>RSMo</a:t>
            </a:r>
            <a:r>
              <a:rPr lang="en-US" sz="1900" dirty="0"/>
              <a:t>. </a:t>
            </a:r>
          </a:p>
          <a:p>
            <a:pPr>
              <a:buFont typeface="Wingdings" panose="05000000000000000000" pitchFamily="2" charset="2"/>
              <a:buChar char="q"/>
            </a:pPr>
            <a:r>
              <a:rPr lang="en-US" sz="1900" dirty="0"/>
              <a:t>Any person may advise a responsible public agency that a student with a disability within its jurisdiction may be in need of a person to act as an educational surrogate. Notice can be given to the public agency responsible for providing education to students with disabilities or directly to the OSE. </a:t>
            </a:r>
          </a:p>
          <a:p>
            <a:pPr lvl="1">
              <a:buFont typeface="Wingdings" panose="05000000000000000000" pitchFamily="2" charset="2"/>
              <a:buChar char="q"/>
            </a:pPr>
            <a:r>
              <a:rPr lang="en-US" sz="1900" dirty="0"/>
              <a:t>When the student has no identified parent;</a:t>
            </a:r>
          </a:p>
          <a:p>
            <a:pPr lvl="1">
              <a:buFont typeface="Wingdings" panose="05000000000000000000" pitchFamily="2" charset="2"/>
              <a:buChar char="q"/>
            </a:pPr>
            <a:r>
              <a:rPr lang="en-US" sz="1900" dirty="0"/>
              <a:t>The student has parents who, after reasonable efforts, cannot be located by a public agency;</a:t>
            </a:r>
          </a:p>
          <a:p>
            <a:pPr lvl="1">
              <a:buFont typeface="Wingdings" panose="05000000000000000000" pitchFamily="2" charset="2"/>
              <a:buChar char="q"/>
            </a:pPr>
            <a:r>
              <a:rPr lang="en-US" sz="1900" dirty="0"/>
              <a:t>The student is a ward of the state and is living in a facility or group home (and not with a person acting as a parent); or</a:t>
            </a:r>
          </a:p>
          <a:p>
            <a:pPr lvl="1">
              <a:buFont typeface="Wingdings" panose="05000000000000000000" pitchFamily="2" charset="2"/>
              <a:buChar char="q"/>
            </a:pPr>
            <a:r>
              <a:rPr lang="en-US" sz="1900" dirty="0"/>
              <a:t>The student is an unaccompanied homeless youth.</a:t>
            </a:r>
          </a:p>
          <a:p>
            <a:endParaRPr lang="en-US" sz="1800" dirty="0"/>
          </a:p>
          <a:p>
            <a:endParaRPr lang="en-US" sz="1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5</a:t>
            </a:fld>
            <a:endParaRPr lang="en-US" dirty="0">
              <a:latin typeface="Cambria" panose="02040503050406030204" pitchFamily="18" charset="0"/>
            </a:endParaRPr>
          </a:p>
        </p:txBody>
      </p:sp>
    </p:spTree>
    <p:extLst>
      <p:ext uri="{BB962C8B-B14F-4D97-AF65-F5344CB8AC3E}">
        <p14:creationId xmlns:p14="http://schemas.microsoft.com/office/powerpoint/2010/main" val="296530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Definition of a Parent</a:t>
            </a:r>
          </a:p>
        </p:txBody>
      </p:sp>
      <p:sp>
        <p:nvSpPr>
          <p:cNvPr id="3" name="Content Placeholder 2"/>
          <p:cNvSpPr>
            <a:spLocks noGrp="1"/>
          </p:cNvSpPr>
          <p:nvPr>
            <p:ph sz="quarter" idx="1"/>
          </p:nvPr>
        </p:nvSpPr>
        <p:spPr>
          <a:xfrm>
            <a:off x="612648" y="1600200"/>
            <a:ext cx="8378952" cy="4648200"/>
          </a:xfrm>
        </p:spPr>
        <p:txBody>
          <a:bodyPr/>
          <a:lstStyle/>
          <a:p>
            <a:r>
              <a:rPr lang="en-US" sz="2400" u="sng" dirty="0"/>
              <a:t>Parent</a:t>
            </a:r>
            <a:r>
              <a:rPr lang="en-US" sz="2400" dirty="0"/>
              <a:t>: The term "parent" means a natural, adoptive, or foster parent of a child or a guardian generally authorized to make educational decisions for the child (but not the State if the child is a ward of the State),</a:t>
            </a:r>
          </a:p>
          <a:p>
            <a:pPr lvl="1"/>
            <a:r>
              <a:rPr lang="en-US" sz="2400" dirty="0"/>
              <a:t>a person acting in the place of a natural or adoptive parent (including a grandparent, stepparent, or other relative) with whom the child lives; </a:t>
            </a:r>
          </a:p>
          <a:p>
            <a:pPr lvl="1"/>
            <a:r>
              <a:rPr lang="en-US" sz="2400" dirty="0"/>
              <a:t>an individual who is legally responsible for the child’s welfare; or </a:t>
            </a:r>
          </a:p>
          <a:p>
            <a:pPr lvl="1"/>
            <a:r>
              <a:rPr lang="en-US" sz="2400" dirty="0"/>
              <a:t>an educational surrogate who has been appointed.</a:t>
            </a:r>
          </a:p>
          <a:p>
            <a:pPr marL="0" indent="0">
              <a:buNone/>
            </a:pPr>
            <a:r>
              <a:rPr lang="en-US" sz="2400" dirty="0"/>
              <a:t> 34 CFR § 300.30</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6</a:t>
            </a:fld>
            <a:endParaRPr lang="en-US" dirty="0"/>
          </a:p>
        </p:txBody>
      </p:sp>
    </p:spTree>
    <p:extLst>
      <p:ext uri="{BB962C8B-B14F-4D97-AF65-F5344CB8AC3E}">
        <p14:creationId xmlns:p14="http://schemas.microsoft.com/office/powerpoint/2010/main" val="350105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36699"/>
                </a:solidFill>
                <a:latin typeface="Cambria" panose="02040503050406030204" pitchFamily="18" charset="0"/>
              </a:rPr>
              <a:t>Qualifications of a Surrogate</a:t>
            </a:r>
          </a:p>
        </p:txBody>
      </p:sp>
      <p:sp>
        <p:nvSpPr>
          <p:cNvPr id="3" name="Content Placeholder 2"/>
          <p:cNvSpPr>
            <a:spLocks noGrp="1"/>
          </p:cNvSpPr>
          <p:nvPr>
            <p:ph sz="quarter" idx="1"/>
          </p:nvPr>
        </p:nvSpPr>
        <p:spPr/>
        <p:txBody>
          <a:bodyPr/>
          <a:lstStyle/>
          <a:p>
            <a:r>
              <a:rPr lang="en-US" sz="2400" dirty="0"/>
              <a:t>18 years of age</a:t>
            </a:r>
          </a:p>
          <a:p>
            <a:r>
              <a:rPr lang="en-US" sz="2400" dirty="0"/>
              <a:t>Be free from any personal or professional interest that may be a conflict of interest</a:t>
            </a:r>
          </a:p>
          <a:p>
            <a:pPr lvl="1"/>
            <a:r>
              <a:rPr lang="en-US" sz="2400" dirty="0"/>
              <a:t>Not an employee of DESE, responsible public agency or any other agency that is paying for some or all of the services the student needs.</a:t>
            </a:r>
          </a:p>
          <a:p>
            <a:r>
              <a:rPr lang="en-US" sz="2400" dirty="0"/>
              <a:t>Completed the required training provided by DESE</a:t>
            </a:r>
          </a:p>
          <a:p>
            <a:r>
              <a:rPr lang="en-US" sz="2400" dirty="0"/>
              <a:t>Have knowledge and skills that ensure adequate representation of the student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7</a:t>
            </a:fld>
            <a:endParaRPr lang="en-US" dirty="0">
              <a:latin typeface="Cambria" panose="02040503050406030204" pitchFamily="18" charset="0"/>
            </a:endParaRPr>
          </a:p>
        </p:txBody>
      </p:sp>
    </p:spTree>
    <p:extLst>
      <p:ext uri="{BB962C8B-B14F-4D97-AF65-F5344CB8AC3E}">
        <p14:creationId xmlns:p14="http://schemas.microsoft.com/office/powerpoint/2010/main" val="370614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56446"/>
            <a:ext cx="8153400" cy="990600"/>
          </a:xfrm>
        </p:spPr>
        <p:txBody>
          <a:bodyPr/>
          <a:lstStyle/>
          <a:p>
            <a:r>
              <a:rPr lang="en-US" sz="3600" b="1" dirty="0">
                <a:solidFill>
                  <a:srgbClr val="336699"/>
                </a:solidFill>
                <a:latin typeface="Cambria" panose="02040503050406030204" pitchFamily="18" charset="0"/>
              </a:rPr>
              <a:t>Additional Information</a:t>
            </a:r>
          </a:p>
        </p:txBody>
      </p:sp>
      <p:sp>
        <p:nvSpPr>
          <p:cNvPr id="3" name="Content Placeholder 2"/>
          <p:cNvSpPr>
            <a:spLocks noGrp="1"/>
          </p:cNvSpPr>
          <p:nvPr>
            <p:ph sz="quarter" idx="1"/>
          </p:nvPr>
        </p:nvSpPr>
        <p:spPr/>
        <p:txBody>
          <a:bodyPr/>
          <a:lstStyle/>
          <a:p>
            <a:r>
              <a:rPr lang="en-US" dirty="0"/>
              <a:t>The educational surrogate shall be evaluated annually </a:t>
            </a:r>
          </a:p>
          <a:p>
            <a:r>
              <a:rPr lang="en-US" dirty="0"/>
              <a:t>If an educational surrogate dies, resigns, or is removed, DESE shall appoint a successor educational surrogate </a:t>
            </a:r>
          </a:p>
          <a:p>
            <a:endParaRPr lang="en-US" dirty="0"/>
          </a:p>
          <a:p>
            <a:pPr marL="0" indent="0">
              <a:buNone/>
            </a:pPr>
            <a:r>
              <a:rPr lang="en-US" dirty="0"/>
              <a:t>              </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8</a:t>
            </a:fld>
            <a:endParaRPr lang="en-US" dirty="0">
              <a:latin typeface="Cambria" panose="02040503050406030204" pitchFamily="18" charset="0"/>
            </a:endParaRPr>
          </a:p>
        </p:txBody>
      </p:sp>
    </p:spTree>
    <p:extLst>
      <p:ext uri="{BB962C8B-B14F-4D97-AF65-F5344CB8AC3E}">
        <p14:creationId xmlns:p14="http://schemas.microsoft.com/office/powerpoint/2010/main" val="414230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1"/>
            <a:ext cx="8153400" cy="1050924"/>
          </a:xfrm>
        </p:spPr>
        <p:txBody>
          <a:bodyPr/>
          <a:lstStyle/>
          <a:p>
            <a:r>
              <a:rPr lang="en-US" dirty="0"/>
              <a:t>                           </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latin typeface="Cambria" panose="02040503050406030204" pitchFamily="18" charset="0"/>
              </a:rPr>
              <a:pPr>
                <a:defRPr/>
              </a:pPr>
              <a:t>9</a:t>
            </a:fld>
            <a:endParaRPr lang="en-US" dirty="0">
              <a:latin typeface="Cambria" panose="02040503050406030204" pitchFamily="18" charset="0"/>
            </a:endParaRPr>
          </a:p>
        </p:txBody>
      </p:sp>
      <p:sp>
        <p:nvSpPr>
          <p:cNvPr id="5" name="Rectangle 4"/>
          <p:cNvSpPr/>
          <p:nvPr/>
        </p:nvSpPr>
        <p:spPr>
          <a:xfrm>
            <a:off x="619682" y="1752600"/>
            <a:ext cx="7990918" cy="3046988"/>
          </a:xfrm>
          <a:prstGeom prst="rect">
            <a:avLst/>
          </a:prstGeom>
        </p:spPr>
        <p:txBody>
          <a:bodyPr wrap="square">
            <a:spAutoFit/>
          </a:bodyPr>
          <a:lstStyle/>
          <a:p>
            <a:pPr marL="200025" marR="223520">
              <a:spcBef>
                <a:spcPts val="465"/>
              </a:spcBef>
              <a:spcAft>
                <a:spcPts val="0"/>
              </a:spcAft>
            </a:pPr>
            <a:r>
              <a:rPr lang="en-US" sz="2400" dirty="0">
                <a:latin typeface="Cambria" panose="02040503050406030204" pitchFamily="18" charset="0"/>
                <a:ea typeface="Arial" panose="020B0604020202020204" pitchFamily="34" charset="0"/>
              </a:rPr>
              <a:t>The Missouri Department of Elementary and Secondary Education (DESE) makes sure the First Steps program follows Part C of the Individuals with Disabilities Education Act (IDEA), the law that allows for all eligible children to receive early intervention services regardless of race, culture, religion, or ability to pay. DESE contracts with 10 System Point of Entry (SPOE) agencies to operate the First Steps program from regional offices</a:t>
            </a:r>
            <a:r>
              <a:rPr lang="en-US" sz="2000" dirty="0">
                <a:latin typeface="Cambria" panose="02040503050406030204" pitchFamily="18" charset="0"/>
                <a:ea typeface="Arial" panose="020B0604020202020204" pitchFamily="34" charset="0"/>
              </a:rPr>
              <a:t>.</a:t>
            </a:r>
          </a:p>
        </p:txBody>
      </p:sp>
      <p:pic>
        <p:nvPicPr>
          <p:cNvPr id="6" name="image1.jpeg"/>
          <p:cNvPicPr/>
          <p:nvPr/>
        </p:nvPicPr>
        <p:blipFill>
          <a:blip r:embed="rId3" cstate="print"/>
          <a:stretch>
            <a:fillRect/>
          </a:stretch>
        </p:blipFill>
        <p:spPr>
          <a:xfrm>
            <a:off x="6019800" y="228601"/>
            <a:ext cx="2438400" cy="990600"/>
          </a:xfrm>
          <a:prstGeom prst="rect">
            <a:avLst/>
          </a:prstGeom>
        </p:spPr>
      </p:pic>
    </p:spTree>
    <p:extLst>
      <p:ext uri="{BB962C8B-B14F-4D97-AF65-F5344CB8AC3E}">
        <p14:creationId xmlns:p14="http://schemas.microsoft.com/office/powerpoint/2010/main" val="473153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DUCATIONAL SURROGATE  TRAINING &amp;quot;&quot;/&gt;&lt;property id=&quot;20307&quot; value=&quot;283&quot;/&gt;&lt;/object&gt;&lt;object type=&quot;3&quot; unique_id=&quot;10006&quot;&gt;&lt;property id=&quot;20148&quot; value=&quot;5&quot;/&gt;&lt;property id=&quot;20300&quot; value=&quot;Slide 30 - &amp;quot;Contact Us&amp;quot;&quot;/&gt;&lt;property id=&quot;20307&quot; value=&quot;281&quot;/&gt;&lt;/object&gt;&lt;object type=&quot;3&quot; unique_id=&quot;10008&quot;&gt;&lt;property id=&quot;20148&quot; value=&quot;5&quot;/&gt;&lt;property id=&quot;20300&quot; value=&quot;Slide 14&quot;/&gt;&lt;property id=&quot;20307&quot; value=&quot;302&quot;/&gt;&lt;/object&gt;&lt;object type=&quot;3&quot; unique_id=&quot;10010&quot;&gt;&lt;property id=&quot;20148&quot; value=&quot;5&quot;/&gt;&lt;property id=&quot;20300&quot; value=&quot;Slide 24 - &amp;quot;You have the right to…  Inspect and review educational records&amp;quot;&quot;/&gt;&lt;property id=&quot;20307&quot; value=&quot;285&quot;/&gt;&lt;/object&gt;&lt;object type=&quot;3&quot; unique_id=&quot;10012&quot;&gt;&lt;property id=&quot;20148&quot; value=&quot;5&quot;/&gt;&lt;property id=&quot;20300&quot; value=&quot;Slide 25 - &amp;quot;You have the right to… Obtain an Independent Evaluation Educational (IEE)&amp;quot;&quot;/&gt;&lt;property id=&quot;20307&quot; value=&quot;286&quot;/&gt;&lt;/object&gt;&lt;object type=&quot;3&quot; unique_id=&quot;10017&quot;&gt;&lt;property id=&quot;20148&quot; value=&quot;5&quot;/&gt;&lt;property id=&quot;20300&quot; value=&quot;Slide 16 - &amp;quot;Eligibility Categories Under IDEA&amp;quot;&quot;/&gt;&lt;property id=&quot;20307&quot; value=&quot;304&quot;/&gt;&lt;/object&gt;&lt;object type=&quot;3&quot; unique_id=&quot;10018&quot;&gt;&lt;property id=&quot;20148&quot; value=&quot;5&quot;/&gt;&lt;property id=&quot;20300&quot; value=&quot;Slide 26 - &amp;quot;You have the right to…  Disagree with decisions made by the school system&amp;quot;&quot;/&gt;&lt;property id=&quot;20307&quot; value=&quot;289&quot;/&gt;&lt;/object&gt;&lt;object type=&quot;3&quot; unique_id=&quot;10020&quot;&gt;&lt;property id=&quot;20148&quot; value=&quot;5&quot;/&gt;&lt;property id=&quot;20300&quot; value=&quot;Slide 27 - &amp;quot;You have the right to…  Use mechanisms for resolving disputes&amp;quot;&quot;/&gt;&lt;property id=&quot;20307&quot; value=&quot;290&quot;/&gt;&lt;/object&gt;&lt;object type=&quot;3&quot; unique_id=&quot;10031&quot;&gt;&lt;property id=&quot;20148&quot; value=&quot;5&quot;/&gt;&lt;property id=&quot;20300&quot; value=&quot;Slide 22 - &amp;quot;You have the right to…   Participate in Eligibility and IEP Meetings to Represent the Child’s Interests&amp;quot;&quot;/&gt;&lt;property id=&quot;20307&quot; value=&quot;311&quot;/&gt;&lt;/object&gt;&lt;object type=&quot;3&quot; unique_id=&quot;10033&quot;&gt;&lt;property id=&quot;20148&quot; value=&quot;5&quot;/&gt;&lt;property id=&quot;20300&quot; value=&quot;Slide 17 - &amp;quot;You have the right to… Receive Prior Written Notice&amp;quot;&quot;/&gt;&lt;property id=&quot;20307&quot; value=&quot;315&quot;/&gt;&lt;/object&gt;&lt;object type=&quot;3&quot; unique_id=&quot;10035&quot;&gt;&lt;property id=&quot;20148&quot; value=&quot;5&quot;/&gt;&lt;property id=&quot;20300&quot; value=&quot;Slide 19 - &amp;quot;What if you don’t give consent?&amp;quot;&quot;/&gt;&lt;property id=&quot;20307&quot; value=&quot;317&quot;/&gt;&lt;/object&gt;&lt;object type=&quot;3&quot; unique_id=&quot;10038&quot;&gt;&lt;property id=&quot;20148&quot; value=&quot;5&quot;/&gt;&lt;property id=&quot;20300&quot; value=&quot;Slide 23 - &amp;quot;What is a Least Restrictive Environment?&amp;quot;&quot;/&gt;&lt;property id=&quot;20307&quot; value=&quot;319&quot;/&gt;&lt;/object&gt;&lt;object type=&quot;3&quot; unique_id=&quot;10187&quot;&gt;&lt;property id=&quot;20148&quot; value=&quot;5&quot;/&gt;&lt;property id=&quot;20300&quot; value=&quot;Slide 18 - &amp;quot;You have the right to… Provide Consent&amp;quot;&quot;/&gt;&lt;property id=&quot;20307&quot; value=&quot;330&quot;/&gt;&lt;/object&gt;&lt;object type=&quot;3&quot; unique_id=&quot;10465&quot;&gt;&lt;property id=&quot;20148&quot; value=&quot;5&quot;/&gt;&lt;property id=&quot;20300&quot; value=&quot;Slide 21 - &amp;quot;If Eligible, the Child has a Right to an IEP Based on Their Unique Needs&amp;quot;&quot;/&gt;&lt;property id=&quot;20307&quot; value=&quot;332&quot;/&gt;&lt;/object&gt;&lt;object type=&quot;3&quot; unique_id=&quot;10558&quot;&gt;&lt;property id=&quot;20148&quot; value=&quot;5&quot;/&gt;&lt;property id=&quot;20300&quot; value=&quot;Slide 15 - &amp;quot; &amp;amp;#x09;&amp;amp;#x09;&amp;amp;#x09; &amp;amp;#x09;&amp;amp;#x09; &amp;amp;#x09;&amp;amp;#x09;  FAPE&amp;quot;&quot;/&gt;&lt;property id=&quot;20307&quot; value=&quot;333&quot;/&gt;&lt;/object&gt;&lt;object type=&quot;3&quot; unique_id=&quot;10559&quot;&gt;&lt;property id=&quot;20148&quot; value=&quot;5&quot;/&gt;&lt;property id=&quot;20300&quot; value=&quot;Slide 5 - &amp;quot;WHY DOES A STUDENT NEED AN EDUCATIONAL SURROGATE?&amp;quot;&quot;/&gt;&lt;property id=&quot;20307&quot; value=&quot;338&quot;/&gt;&lt;/object&gt;&lt;object type=&quot;3&quot; unique_id=&quot;10560&quot;&gt;&lt;property id=&quot;20148&quot; value=&quot;5&quot;/&gt;&lt;property id=&quot;20300&quot; value=&quot;Slide 6 - &amp;quot;DEFINITION OF A PARENT&amp;quot;&quot;/&gt;&lt;property id=&quot;20307&quot; value=&quot;339&quot;/&gt;&lt;/object&gt;&lt;object type=&quot;3&quot; unique_id=&quot;10561&quot;&gt;&lt;property id=&quot;20148&quot; value=&quot;5&quot;/&gt;&lt;property id=&quot;20300&quot; value=&quot;Slide 7 - &amp;quot;QUALIFICATIONS OF A SURROGATE&amp;quot;&quot;/&gt;&lt;property id=&quot;20307&quot; value=&quot;340&quot;/&gt;&lt;/object&gt;&lt;object type=&quot;3&quot; unique_id=&quot;10563&quot;&gt;&lt;property id=&quot;20148&quot; value=&quot;5&quot;/&gt;&lt;property id=&quot;20300&quot; value=&quot;Slide 8 - &amp;quot;Additional Information&amp;quot;&quot;/&gt;&lt;property id=&quot;20307&quot; value=&quot;344&quot;/&gt;&lt;/object&gt;&lt;object type=&quot;3&quot; unique_id=&quot;10564&quot;&gt;&lt;property id=&quot;20148&quot; value=&quot;5&quot;/&gt;&lt;property id=&quot;20300&quot; value=&quot;Slide 3 - &amp;quot;Key Principles in the IDEA&amp;quot;&quot;/&gt;&lt;property id=&quot;20307&quot; value=&quot;341&quot;/&gt;&lt;/object&gt;&lt;object type=&quot;3&quot; unique_id=&quot;10565&quot;&gt;&lt;property id=&quot;20148&quot; value=&quot;5&quot;/&gt;&lt;property id=&quot;20300&quot; value=&quot;Slide 9 - &amp;quot;                           &amp;quot;&quot;/&gt;&lt;property id=&quot;20307&quot; value=&quot;360&quot;/&gt;&lt;/object&gt;&lt;object type=&quot;3&quot; unique_id=&quot;10566&quot;&gt;&lt;property id=&quot;20148&quot; value=&quot;5&quot;/&gt;&lt;property id=&quot;20300&quot; value=&quot;Slide 4 - &amp;quot;PART C - FIRST STEPS (Ages Birth-3) PART B (Ages 3-21)&amp;quot;&quot;/&gt;&lt;property id=&quot;20307&quot; value=&quot;348&quot;/&gt;&lt;/object&gt;&lt;object type=&quot;3&quot; unique_id=&quot;10567&quot;&gt;&lt;property id=&quot;20148&quot; value=&quot;5&quot;/&gt;&lt;property id=&quot;20300&quot; value=&quot;Slide 10&quot;/&gt;&lt;property id=&quot;20307&quot; value=&quot;351&quot;/&gt;&lt;/object&gt;&lt;object type=&quot;3&quot; unique_id=&quot;10568&quot;&gt;&lt;property id=&quot;20148&quot; value=&quot;5&quot;/&gt;&lt;property id=&quot;20300&quot; value=&quot;Slide 11&quot;/&gt;&lt;property id=&quot;20307&quot; value=&quot;357&quot;/&gt;&lt;/object&gt;&lt;object type=&quot;3&quot; unique_id=&quot;10569&quot;&gt;&lt;property id=&quot;20148&quot; value=&quot;5&quot;/&gt;&lt;property id=&quot;20300&quot; value=&quot;Slide 12&quot;/&gt;&lt;property id=&quot;20307&quot; value=&quot;355&quot;/&gt;&lt;/object&gt;&lt;object type=&quot;3&quot; unique_id=&quot;10570&quot;&gt;&lt;property id=&quot;20148&quot; value=&quot;5&quot;/&gt;&lt;property id=&quot;20300&quot; value=&quot;Slide 13&quot;/&gt;&lt;property id=&quot;20307&quot; value=&quot;356&quot;/&gt;&lt;/object&gt;&lt;object type=&quot;3&quot; unique_id=&quot;10571&quot;&gt;&lt;property id=&quot;20148&quot; value=&quot;5&quot;/&gt;&lt;property id=&quot;20300&quot; value=&quot;Slide 20 - &amp;quot;What if you don’t give consent con’t&amp;quot;&quot;/&gt;&lt;property id=&quot;20307&quot; value=&quot;347&quot;/&gt;&lt;/object&gt;&lt;object type=&quot;3&quot; unique_id=&quot;10572&quot;&gt;&lt;property id=&quot;20148&quot; value=&quot;5&quot;/&gt;&lt;property id=&quot;20300&quot; value=&quot;Slide 28 - &amp;quot;RESPONSIBILITIES&amp;amp;#x09;&amp;quot;&quot;/&gt;&lt;property id=&quot;20307&quot; value=&quot;349&quot;/&gt;&lt;/object&gt;&lt;object type=&quot;3&quot; unique_id=&quot;10573&quot;&gt;&lt;property id=&quot;20148&quot; value=&quot;5&quot;/&gt;&lt;property id=&quot;20300&quot; value=&quot;Slide 29 - &amp;quot;RESOURCES&amp;quot;&quot;/&gt;&lt;property id=&quot;20307&quot; value=&quot;361&quot;/&gt;&lt;/object&gt;&lt;object type=&quot;3&quot; unique_id=&quot;32524&quot;&gt;&lt;property id=&quot;20148&quot; value=&quot;5&quot;/&gt;&lt;property id=&quot;20300&quot; value=&quot;Slide 2 - &amp;quot;Individuals with Disabilities Education Act (IDEA)&amp;quot;&quot;/&gt;&lt;property id=&quot;20307&quot; value=&quot;362&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werpoint template 2011">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Austin</Template>
  <TotalTime>0</TotalTime>
  <Words>6791</Words>
  <Application>Microsoft Office PowerPoint</Application>
  <PresentationFormat>On-screen Show (4:3)</PresentationFormat>
  <Paragraphs>461</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vt:lpstr>
      <vt:lpstr>Symbol</vt:lpstr>
      <vt:lpstr>Tw Cen MT</vt:lpstr>
      <vt:lpstr>Wingdings</vt:lpstr>
      <vt:lpstr>Wingdings 2</vt:lpstr>
      <vt:lpstr>powerpoint template 2011</vt:lpstr>
      <vt:lpstr>EDUCATIONAL SURROGATE  TRAINING  Special Education 101</vt:lpstr>
      <vt:lpstr>Individuals with Disabilities Education  Act (IDEA)</vt:lpstr>
      <vt:lpstr>Key Principles in IDEA</vt:lpstr>
      <vt:lpstr>Part C – First Steps (Ages Birth-3) Part B (Ages 3-21)</vt:lpstr>
      <vt:lpstr>Why does a student need an  educational surrogate?</vt:lpstr>
      <vt:lpstr>Definition of a Parent</vt:lpstr>
      <vt:lpstr>Qualifications of a Surrogate</vt:lpstr>
      <vt:lpstr>Additional Information</vt:lpstr>
      <vt:lpstr>                           </vt:lpstr>
      <vt:lpstr>PowerPoint Presentation</vt:lpstr>
      <vt:lpstr>PowerPoint Presentation</vt:lpstr>
      <vt:lpstr>PowerPoint Presentation</vt:lpstr>
      <vt:lpstr>PowerPoint Presentation</vt:lpstr>
      <vt:lpstr>PowerPoint Presentation</vt:lpstr>
      <vt:lpstr>           FAPE</vt:lpstr>
      <vt:lpstr>Eligibility Categories Under IDEA</vt:lpstr>
      <vt:lpstr>You have the right to… receive prior written notice</vt:lpstr>
      <vt:lpstr>You have the right to… provide consent</vt:lpstr>
      <vt:lpstr>What if you don’t give consent?</vt:lpstr>
      <vt:lpstr>What if you don’t give consent?</vt:lpstr>
      <vt:lpstr>If eligible, the child has a right to an IEP based on their unique needs</vt:lpstr>
      <vt:lpstr>You have the right to…   participate in eligibility and IEP meetings to represent the child’s interests</vt:lpstr>
      <vt:lpstr>What is a least restrictive environment?</vt:lpstr>
      <vt:lpstr>The Right to Review Educational Records</vt:lpstr>
      <vt:lpstr>The Right to Obtain an Independent Evaluation Educational (IEE)</vt:lpstr>
      <vt:lpstr>The Right to Disagree with Decisions Made by the School District</vt:lpstr>
      <vt:lpstr>The Right to Use Mechanisms for Resolving Disputes</vt:lpstr>
      <vt:lpstr>Responsibilities </vt:lpstr>
      <vt:lpstr>Instructions for Step 2</vt:lpstr>
      <vt:lpstr>Resources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2018-08-24T16:36:50Z</dcterms:created>
  <dcterms:modified xsi:type="dcterms:W3CDTF">2022-05-13T17:47:20Z</dcterms:modified>
</cp:coreProperties>
</file>