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Lst>
  <p:notesMasterIdLst>
    <p:notesMasterId r:id="rId24"/>
  </p:notesMasterIdLst>
  <p:sldIdLst>
    <p:sldId id="256" r:id="rId2"/>
    <p:sldId id="286" r:id="rId3"/>
    <p:sldId id="287" r:id="rId4"/>
    <p:sldId id="292" r:id="rId5"/>
    <p:sldId id="297" r:id="rId6"/>
    <p:sldId id="295" r:id="rId7"/>
    <p:sldId id="301" r:id="rId8"/>
    <p:sldId id="280" r:id="rId9"/>
    <p:sldId id="259" r:id="rId10"/>
    <p:sldId id="260" r:id="rId11"/>
    <p:sldId id="264" r:id="rId12"/>
    <p:sldId id="265" r:id="rId13"/>
    <p:sldId id="266" r:id="rId14"/>
    <p:sldId id="267" r:id="rId15"/>
    <p:sldId id="268" r:id="rId16"/>
    <p:sldId id="269" r:id="rId17"/>
    <p:sldId id="270" r:id="rId18"/>
    <p:sldId id="271" r:id="rId19"/>
    <p:sldId id="289" r:id="rId20"/>
    <p:sldId id="284" r:id="rId21"/>
    <p:sldId id="290" r:id="rId22"/>
    <p:sldId id="274" r:id="rId23"/>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33"/>
    <p:restoredTop sz="72960" autoAdjust="0"/>
  </p:normalViewPr>
  <p:slideViewPr>
    <p:cSldViewPr snapToGrid="0" snapToObjects="1">
      <p:cViewPr varScale="1">
        <p:scale>
          <a:sx n="46" d="100"/>
          <a:sy n="46" d="100"/>
        </p:scale>
        <p:origin x="165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77739" cy="469423"/>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4023092" y="0"/>
            <a:ext cx="3077739" cy="469423"/>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204912" y="704850"/>
            <a:ext cx="4692649"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10247" y="4459526"/>
            <a:ext cx="5681980" cy="4224813"/>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917421"/>
            <a:ext cx="3077739" cy="469423"/>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5634018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41" name="Shape 141"/>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To Know:  </a:t>
            </a:r>
            <a:r>
              <a:rPr lang="en-US" sz="1200" b="0" i="0" u="none" strike="noStrike" cap="none">
                <a:solidFill>
                  <a:schemeClr val="dk1"/>
                </a:solidFill>
                <a:latin typeface="Calibri"/>
                <a:ea typeface="Calibri"/>
                <a:cs typeface="Calibri"/>
                <a:sym typeface="Calibri"/>
              </a:rPr>
              <a:t>This presentation is 30 to 60 minutes based on activities used.</a:t>
            </a:r>
          </a:p>
        </p:txBody>
      </p:sp>
      <p:sp>
        <p:nvSpPr>
          <p:cNvPr id="142" name="Shape 142"/>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889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710247" y="4459526"/>
            <a:ext cx="5681980" cy="4224813"/>
          </a:xfrm>
          <a:prstGeom prst="rect">
            <a:avLst/>
          </a:prstGeom>
        </p:spPr>
        <p:txBody>
          <a:bodyPr lIns="91425" tIns="91425" rIns="91425" bIns="91425" anchor="t" anchorCtr="0">
            <a:noAutofit/>
          </a:bodyPr>
          <a:lstStyle/>
          <a:p>
            <a:pPr lvl="0">
              <a:spcBef>
                <a:spcPts val="0"/>
              </a:spcBef>
              <a:buNone/>
            </a:pPr>
            <a:endParaRPr/>
          </a:p>
        </p:txBody>
      </p:sp>
      <p:sp>
        <p:nvSpPr>
          <p:cNvPr id="182" name="Shape 182"/>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1458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 (P19-20, ‘Visible Learning for Teachers’ by John Hattie)</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To Say:  </a:t>
            </a:r>
            <a:r>
              <a:rPr lang="en-US" sz="1200" b="0" i="0" u="none" strike="noStrike" cap="none">
                <a:solidFill>
                  <a:schemeClr val="dk1"/>
                </a:solidFill>
                <a:latin typeface="Calibri"/>
                <a:ea typeface="Calibri"/>
                <a:cs typeface="Calibri"/>
                <a:sym typeface="Calibri"/>
              </a:rPr>
              <a:t>Collaborative skills are behaviors that help two or more people work effectively together to realize shared goals.  Teachers can teach their students to use collaborative skills to accomplish group tasks.  </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10" name="Shape 210"/>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0755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6" name="Shape 216"/>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To Know/To Say:  </a:t>
            </a:r>
            <a:r>
              <a:rPr lang="en-US" sz="1200" b="0" i="0" u="none" strike="noStrike" cap="none">
                <a:solidFill>
                  <a:schemeClr val="dk1"/>
                </a:solidFill>
                <a:latin typeface="Calibri"/>
                <a:ea typeface="Calibri"/>
                <a:cs typeface="Calibri"/>
                <a:sym typeface="Calibri"/>
              </a:rPr>
              <a:t>More and more, learning is viewed as a social process, not simply individuals accumulating information on their own.  If learning is social, then collaboration is essential.  Both communicative and collaborative skills are essential to function effectively in the modern world.  </a:t>
            </a:r>
          </a:p>
        </p:txBody>
      </p:sp>
      <p:sp>
        <p:nvSpPr>
          <p:cNvPr id="217" name="Shape 217"/>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89529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3" name="Shape 223"/>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lnSpc>
                <a:spcPct val="80000"/>
              </a:lnSpc>
              <a:spcBef>
                <a:spcPts val="0"/>
              </a:spcBef>
              <a:buSzPct val="25000"/>
              <a:buNone/>
            </a:pPr>
            <a:r>
              <a:rPr lang="en-US" sz="1020" b="1" i="0" u="none" strike="noStrike" cap="none" dirty="0">
                <a:solidFill>
                  <a:schemeClr val="dk1"/>
                </a:solidFill>
                <a:latin typeface="Calibri"/>
                <a:ea typeface="Calibri"/>
                <a:cs typeface="Calibri"/>
                <a:sym typeface="Calibri"/>
              </a:rPr>
              <a:t>To Know/To Say: </a:t>
            </a:r>
          </a:p>
          <a:p>
            <a:pPr marL="0" marR="0" lvl="0" indent="0" algn="l" rtl="0">
              <a:lnSpc>
                <a:spcPct val="80000"/>
              </a:lnSpc>
              <a:spcBef>
                <a:spcPts val="0"/>
              </a:spcBef>
              <a:buSzPct val="25000"/>
              <a:buNone/>
            </a:pPr>
            <a:r>
              <a:rPr lang="en-US" sz="1020" b="0" i="0" u="none" strike="noStrike" cap="none" dirty="0">
                <a:solidFill>
                  <a:schemeClr val="dk1"/>
                </a:solidFill>
                <a:latin typeface="Calibri"/>
                <a:ea typeface="Calibri"/>
                <a:cs typeface="Calibri"/>
                <a:sym typeface="Calibri"/>
              </a:rPr>
              <a:t>The seven norms of collaboration are essential capacities and skills for high-performing groups.  They operate within several practical frameworks that help groups to develop shared meaning and gracefully reach decisions.  </a:t>
            </a:r>
          </a:p>
          <a:p>
            <a:pPr marL="0" marR="0" lvl="0" indent="0" algn="l" rtl="0">
              <a:lnSpc>
                <a:spcPct val="80000"/>
              </a:lnSpc>
              <a:spcBef>
                <a:spcPts val="0"/>
              </a:spcBef>
              <a:buSzPct val="25000"/>
              <a:buNone/>
            </a:pPr>
            <a:endParaRPr sz="1020" b="0" i="0" u="none" strike="noStrike" cap="none" dirty="0">
              <a:solidFill>
                <a:schemeClr val="dk1"/>
              </a:solidFill>
              <a:latin typeface="Calibri"/>
              <a:ea typeface="Calibri"/>
              <a:cs typeface="Calibri"/>
              <a:sym typeface="Calibri"/>
            </a:endParaRPr>
          </a:p>
          <a:p>
            <a:pPr marL="0" marR="0" lvl="0" indent="0" algn="l" rtl="0">
              <a:lnSpc>
                <a:spcPct val="80000"/>
              </a:lnSpc>
              <a:spcBef>
                <a:spcPts val="0"/>
              </a:spcBef>
              <a:buSzPct val="25000"/>
              <a:buNone/>
            </a:pPr>
            <a:r>
              <a:rPr lang="en-US" sz="1020" b="0" i="0" u="none" strike="noStrike" cap="none" dirty="0">
                <a:solidFill>
                  <a:schemeClr val="dk1"/>
                </a:solidFill>
                <a:latin typeface="Calibri"/>
                <a:ea typeface="Calibri"/>
                <a:cs typeface="Calibri"/>
                <a:sym typeface="Calibri"/>
              </a:rPr>
              <a:t>The original “Norms of Collaboration” were first articulated by </a:t>
            </a:r>
            <a:r>
              <a:rPr lang="en-US" sz="1020" b="0" i="0" u="none" strike="noStrike" cap="none" dirty="0" err="1">
                <a:solidFill>
                  <a:schemeClr val="dk1"/>
                </a:solidFill>
                <a:latin typeface="Calibri"/>
                <a:ea typeface="Calibri"/>
                <a:cs typeface="Calibri"/>
                <a:sym typeface="Calibri"/>
              </a:rPr>
              <a:t>Garmston</a:t>
            </a:r>
            <a:r>
              <a:rPr lang="en-US" sz="1020" b="0" i="0" u="none" strike="noStrike" cap="none" dirty="0">
                <a:solidFill>
                  <a:schemeClr val="dk1"/>
                </a:solidFill>
                <a:latin typeface="Calibri"/>
                <a:ea typeface="Calibri"/>
                <a:cs typeface="Calibri"/>
                <a:sym typeface="Calibri"/>
              </a:rPr>
              <a:t> and Wellman in 1999. These seven norms of collaboration, </a:t>
            </a:r>
            <a:r>
              <a:rPr lang="en-US" sz="1020" b="1" i="0" u="none" strike="noStrike" cap="none" dirty="0">
                <a:solidFill>
                  <a:schemeClr val="dk1"/>
                </a:solidFill>
                <a:latin typeface="Calibri"/>
                <a:ea typeface="Calibri"/>
                <a:cs typeface="Calibri"/>
                <a:sym typeface="Calibri"/>
              </a:rPr>
              <a:t>(pausing , paraphrasing, probing, putting ideas on the table, paying attention to self and others, presuming positive intentions, and pursuing a balance between advocacy and inquiry), </a:t>
            </a:r>
            <a:r>
              <a:rPr lang="en-US" sz="1020" b="0" i="0" u="none" strike="noStrike" cap="none" dirty="0">
                <a:solidFill>
                  <a:schemeClr val="dk1"/>
                </a:solidFill>
                <a:latin typeface="Calibri"/>
                <a:ea typeface="Calibri"/>
                <a:cs typeface="Calibri"/>
                <a:sym typeface="Calibri"/>
              </a:rPr>
              <a:t>have been widely used, and multiple materials are available online to support their use. </a:t>
            </a:r>
          </a:p>
          <a:p>
            <a:pPr marL="0" marR="0" lvl="0" indent="0" algn="l" rtl="0">
              <a:lnSpc>
                <a:spcPct val="80000"/>
              </a:lnSpc>
              <a:spcBef>
                <a:spcPts val="0"/>
              </a:spcBef>
              <a:buSzPct val="25000"/>
              <a:buNone/>
            </a:pPr>
            <a:endParaRPr sz="1020" b="0" i="0" u="none" strike="noStrike" cap="none" dirty="0">
              <a:solidFill>
                <a:schemeClr val="dk1"/>
              </a:solidFill>
              <a:latin typeface="Calibri"/>
              <a:ea typeface="Calibri"/>
              <a:cs typeface="Calibri"/>
              <a:sym typeface="Calibri"/>
            </a:endParaRPr>
          </a:p>
          <a:p>
            <a:pPr marL="0" marR="0" lvl="0" indent="0" algn="l" rtl="0">
              <a:lnSpc>
                <a:spcPct val="80000"/>
              </a:lnSpc>
              <a:spcBef>
                <a:spcPts val="0"/>
              </a:spcBef>
              <a:buSzPct val="25000"/>
              <a:buNone/>
            </a:pPr>
            <a:r>
              <a:rPr lang="en-US" sz="1020" b="0" i="0" u="none" strike="noStrike" cap="none" dirty="0">
                <a:solidFill>
                  <a:schemeClr val="dk1"/>
                </a:solidFill>
                <a:latin typeface="Calibri"/>
                <a:ea typeface="Calibri"/>
                <a:cs typeface="Calibri"/>
                <a:sym typeface="Calibri"/>
              </a:rPr>
              <a:t>This training module will utilize a revision to these norms of collaboration. The revised norms are:</a:t>
            </a:r>
          </a:p>
          <a:p>
            <a:pPr marL="171450" marR="0" lvl="0" indent="-171450" algn="l" rtl="0">
              <a:lnSpc>
                <a:spcPct val="80000"/>
              </a:lnSpc>
              <a:spcBef>
                <a:spcPts val="0"/>
              </a:spcBef>
              <a:buClr>
                <a:schemeClr val="dk1"/>
              </a:buClr>
              <a:buSzPct val="102000"/>
              <a:buFont typeface="Arial"/>
              <a:buChar char="•"/>
            </a:pPr>
            <a:r>
              <a:rPr lang="en-US" sz="1020" b="0" i="0" u="none" strike="noStrike" cap="none" dirty="0">
                <a:solidFill>
                  <a:schemeClr val="dk1"/>
                </a:solidFill>
                <a:latin typeface="Calibri"/>
                <a:ea typeface="Calibri"/>
                <a:cs typeface="Calibri"/>
                <a:sym typeface="Calibri"/>
              </a:rPr>
              <a:t>Pausing</a:t>
            </a:r>
          </a:p>
          <a:p>
            <a:pPr marL="171450" marR="0" lvl="0" indent="-171450" algn="l" rtl="0">
              <a:lnSpc>
                <a:spcPct val="80000"/>
              </a:lnSpc>
              <a:spcBef>
                <a:spcPts val="0"/>
              </a:spcBef>
              <a:buClr>
                <a:schemeClr val="dk1"/>
              </a:buClr>
              <a:buSzPct val="102000"/>
              <a:buFont typeface="Arial"/>
              <a:buChar char="•"/>
            </a:pPr>
            <a:r>
              <a:rPr lang="en-US" sz="1020" b="0" i="0" u="none" strike="noStrike" cap="none" dirty="0">
                <a:solidFill>
                  <a:schemeClr val="dk1"/>
                </a:solidFill>
                <a:latin typeface="Calibri"/>
                <a:ea typeface="Calibri"/>
                <a:cs typeface="Calibri"/>
                <a:sym typeface="Calibri"/>
              </a:rPr>
              <a:t>Paraphrasing</a:t>
            </a:r>
          </a:p>
          <a:p>
            <a:pPr marL="171450" marR="0" lvl="0" indent="-171450" algn="l" rtl="0">
              <a:lnSpc>
                <a:spcPct val="80000"/>
              </a:lnSpc>
              <a:spcBef>
                <a:spcPts val="0"/>
              </a:spcBef>
              <a:buClr>
                <a:schemeClr val="dk1"/>
              </a:buClr>
              <a:buSzPct val="102000"/>
              <a:buFont typeface="Arial"/>
              <a:buChar char="•"/>
            </a:pPr>
            <a:r>
              <a:rPr lang="en-US" sz="1020" b="0" i="0" u="none" strike="noStrike" cap="none" dirty="0">
                <a:solidFill>
                  <a:schemeClr val="dk1"/>
                </a:solidFill>
                <a:latin typeface="Calibri"/>
                <a:ea typeface="Calibri"/>
                <a:cs typeface="Calibri"/>
                <a:sym typeface="Calibri"/>
              </a:rPr>
              <a:t>Posing Questions</a:t>
            </a:r>
          </a:p>
          <a:p>
            <a:pPr marL="171450" marR="0" lvl="0" indent="-171450" algn="l" rtl="0">
              <a:lnSpc>
                <a:spcPct val="80000"/>
              </a:lnSpc>
              <a:spcBef>
                <a:spcPts val="0"/>
              </a:spcBef>
              <a:buClr>
                <a:schemeClr val="dk1"/>
              </a:buClr>
              <a:buSzPct val="102000"/>
              <a:buFont typeface="Arial"/>
              <a:buChar char="•"/>
            </a:pPr>
            <a:r>
              <a:rPr lang="en-US" sz="1020" b="0" i="0" u="none" strike="noStrike" cap="none" dirty="0">
                <a:solidFill>
                  <a:schemeClr val="dk1"/>
                </a:solidFill>
                <a:latin typeface="Calibri"/>
                <a:ea typeface="Calibri"/>
                <a:cs typeface="Calibri"/>
                <a:sym typeface="Calibri"/>
              </a:rPr>
              <a:t>Putting Ideas on the Table</a:t>
            </a:r>
          </a:p>
          <a:p>
            <a:pPr marL="171450" marR="0" lvl="0" indent="-171450" algn="l" rtl="0">
              <a:lnSpc>
                <a:spcPct val="80000"/>
              </a:lnSpc>
              <a:spcBef>
                <a:spcPts val="0"/>
              </a:spcBef>
              <a:buClr>
                <a:schemeClr val="dk1"/>
              </a:buClr>
              <a:buSzPct val="102000"/>
              <a:buFont typeface="Arial"/>
              <a:buChar char="•"/>
            </a:pPr>
            <a:r>
              <a:rPr lang="en-US" sz="1020" b="0" i="0" u="none" strike="noStrike" cap="none" dirty="0">
                <a:solidFill>
                  <a:schemeClr val="dk1"/>
                </a:solidFill>
                <a:latin typeface="Calibri"/>
                <a:ea typeface="Calibri"/>
                <a:cs typeface="Calibri"/>
                <a:sym typeface="Calibri"/>
              </a:rPr>
              <a:t>Providing Data</a:t>
            </a:r>
          </a:p>
          <a:p>
            <a:pPr marL="171450" marR="0" lvl="0" indent="-171450" algn="l" rtl="0">
              <a:lnSpc>
                <a:spcPct val="80000"/>
              </a:lnSpc>
              <a:spcBef>
                <a:spcPts val="0"/>
              </a:spcBef>
              <a:buClr>
                <a:schemeClr val="dk1"/>
              </a:buClr>
              <a:buSzPct val="102000"/>
              <a:buFont typeface="Arial"/>
              <a:buChar char="•"/>
            </a:pPr>
            <a:r>
              <a:rPr lang="en-US" sz="1020" b="0" i="0" u="none" strike="noStrike" cap="none" dirty="0">
                <a:solidFill>
                  <a:schemeClr val="dk1"/>
                </a:solidFill>
                <a:latin typeface="Calibri"/>
                <a:ea typeface="Calibri"/>
                <a:cs typeface="Calibri"/>
                <a:sym typeface="Calibri"/>
              </a:rPr>
              <a:t>Paying Attention to Self and Others</a:t>
            </a:r>
          </a:p>
          <a:p>
            <a:pPr marL="171450" marR="0" lvl="0" indent="-171450" algn="l" rtl="0">
              <a:lnSpc>
                <a:spcPct val="80000"/>
              </a:lnSpc>
              <a:spcBef>
                <a:spcPts val="0"/>
              </a:spcBef>
              <a:buClr>
                <a:schemeClr val="dk1"/>
              </a:buClr>
              <a:buSzPct val="102000"/>
              <a:buFont typeface="Arial"/>
              <a:buChar char="•"/>
            </a:pPr>
            <a:r>
              <a:rPr lang="en-US" sz="1020" b="0" i="0" u="none" strike="noStrike" cap="none" dirty="0">
                <a:solidFill>
                  <a:schemeClr val="dk1"/>
                </a:solidFill>
                <a:latin typeface="Calibri"/>
                <a:ea typeface="Calibri"/>
                <a:cs typeface="Calibri"/>
                <a:sym typeface="Calibri"/>
              </a:rPr>
              <a:t>Presuming Positive Intentions</a:t>
            </a:r>
          </a:p>
          <a:p>
            <a:pPr marL="0" marR="0" lvl="0" indent="0" algn="l" rtl="0">
              <a:lnSpc>
                <a:spcPct val="80000"/>
              </a:lnSpc>
              <a:spcBef>
                <a:spcPts val="0"/>
              </a:spcBef>
              <a:buSzPct val="25000"/>
              <a:buNone/>
            </a:pPr>
            <a:endParaRPr sz="1020" b="0" i="0" u="none" strike="noStrike" cap="none" dirty="0">
              <a:solidFill>
                <a:schemeClr val="dk1"/>
              </a:solidFill>
              <a:latin typeface="Calibri"/>
              <a:ea typeface="Calibri"/>
              <a:cs typeface="Calibri"/>
              <a:sym typeface="Calibri"/>
            </a:endParaRPr>
          </a:p>
          <a:p>
            <a:pPr marL="0" marR="0" lvl="0" indent="0" algn="l" rtl="0">
              <a:lnSpc>
                <a:spcPct val="80000"/>
              </a:lnSpc>
              <a:spcBef>
                <a:spcPts val="0"/>
              </a:spcBef>
              <a:buSzPct val="25000"/>
              <a:buNone/>
            </a:pPr>
            <a:r>
              <a:rPr lang="en-US" sz="1020" b="0" i="0" u="none" strike="noStrike" cap="none" dirty="0">
                <a:solidFill>
                  <a:schemeClr val="dk1"/>
                </a:solidFill>
                <a:latin typeface="Calibri"/>
                <a:ea typeface="Calibri"/>
                <a:cs typeface="Calibri"/>
                <a:sym typeface="Calibri"/>
              </a:rPr>
              <a:t>Source: </a:t>
            </a:r>
            <a:r>
              <a:rPr lang="en-US" sz="1020" b="0" i="1" u="none" strike="noStrike" cap="none" dirty="0">
                <a:solidFill>
                  <a:schemeClr val="dk1"/>
                </a:solidFill>
                <a:latin typeface="Calibri"/>
                <a:ea typeface="Calibri"/>
                <a:cs typeface="Calibri"/>
                <a:sym typeface="Calibri"/>
              </a:rPr>
              <a:t>The Adaptive School: A Sourcebook for Developing Collaborative Groups</a:t>
            </a:r>
            <a:r>
              <a:rPr lang="en-US" sz="1020" b="0" i="0" u="none" strike="noStrike" cap="none" dirty="0">
                <a:solidFill>
                  <a:schemeClr val="dk1"/>
                </a:solidFill>
                <a:latin typeface="Calibri"/>
                <a:ea typeface="Calibri"/>
                <a:cs typeface="Calibri"/>
                <a:sym typeface="Calibri"/>
              </a:rPr>
              <a:t> (</a:t>
            </a:r>
            <a:r>
              <a:rPr lang="en-US" sz="1020" b="0" i="0" u="none" strike="noStrike" cap="none" dirty="0" err="1">
                <a:solidFill>
                  <a:schemeClr val="dk1"/>
                </a:solidFill>
                <a:latin typeface="Calibri"/>
                <a:ea typeface="Calibri"/>
                <a:cs typeface="Calibri"/>
                <a:sym typeface="Calibri"/>
              </a:rPr>
              <a:t>Garmston</a:t>
            </a:r>
            <a:r>
              <a:rPr lang="en-US" sz="1020" b="0" i="0" u="none" strike="noStrike" cap="none" dirty="0">
                <a:solidFill>
                  <a:schemeClr val="dk1"/>
                </a:solidFill>
                <a:latin typeface="Calibri"/>
                <a:ea typeface="Calibri"/>
                <a:cs typeface="Calibri"/>
                <a:sym typeface="Calibri"/>
              </a:rPr>
              <a:t> and Wellman, 2009, pp. 27-43). </a:t>
            </a:r>
          </a:p>
          <a:p>
            <a:pPr marL="0" marR="0" lvl="0" indent="0" algn="l" rtl="0">
              <a:lnSpc>
                <a:spcPct val="80000"/>
              </a:lnSpc>
              <a:spcBef>
                <a:spcPts val="0"/>
              </a:spcBef>
              <a:buSzPct val="25000"/>
              <a:buNone/>
            </a:pPr>
            <a:endParaRPr sz="1020" b="0" i="0" u="none" strike="noStrike" cap="none" dirty="0">
              <a:solidFill>
                <a:schemeClr val="dk1"/>
              </a:solidFill>
              <a:latin typeface="Calibri"/>
              <a:ea typeface="Calibri"/>
              <a:cs typeface="Calibri"/>
              <a:sym typeface="Calibri"/>
            </a:endParaRPr>
          </a:p>
          <a:p>
            <a:pPr marL="0" marR="0" lvl="0" indent="0" algn="l" rtl="0">
              <a:lnSpc>
                <a:spcPct val="80000"/>
              </a:lnSpc>
              <a:spcBef>
                <a:spcPts val="0"/>
              </a:spcBef>
              <a:buSzPct val="25000"/>
              <a:buNone/>
            </a:pPr>
            <a:r>
              <a:rPr lang="en-US" sz="1020" b="1" i="0" u="none" strike="noStrike" cap="none" dirty="0">
                <a:solidFill>
                  <a:schemeClr val="dk1"/>
                </a:solidFill>
                <a:latin typeface="Calibri"/>
                <a:ea typeface="Calibri"/>
                <a:cs typeface="Calibri"/>
                <a:sym typeface="Calibri"/>
              </a:rPr>
              <a:t>Note: Should you seek additional resources online, please be aware of the two different versions. </a:t>
            </a:r>
          </a:p>
          <a:p>
            <a:pPr marL="0" marR="0" lvl="0" indent="0" algn="l" rtl="0">
              <a:lnSpc>
                <a:spcPct val="80000"/>
              </a:lnSpc>
              <a:spcBef>
                <a:spcPts val="0"/>
              </a:spcBef>
              <a:buSzPct val="25000"/>
              <a:buNone/>
            </a:pPr>
            <a:endParaRPr sz="1020" b="0" i="0" u="none" strike="noStrike" cap="none" dirty="0">
              <a:solidFill>
                <a:schemeClr val="dk1"/>
              </a:solidFill>
              <a:latin typeface="Calibri"/>
              <a:ea typeface="Calibri"/>
              <a:cs typeface="Calibri"/>
              <a:sym typeface="Calibri"/>
            </a:endParaRPr>
          </a:p>
        </p:txBody>
      </p:sp>
      <p:sp>
        <p:nvSpPr>
          <p:cNvPr id="224" name="Shape 224"/>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693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0" name="Shape 230"/>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Activity</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This activity depends on the size of the group.  It can be used as a review for groups with some knowledge of the Norms of Collaboration (</a:t>
            </a:r>
            <a:r>
              <a:rPr lang="en-US" sz="1200" b="0" i="0" u="none" strike="noStrike" cap="none" dirty="0" err="1">
                <a:solidFill>
                  <a:schemeClr val="dk1"/>
                </a:solidFill>
                <a:latin typeface="Calibri"/>
                <a:ea typeface="Calibri"/>
                <a:cs typeface="Calibri"/>
                <a:sym typeface="Calibri"/>
              </a:rPr>
              <a:t>Garmston</a:t>
            </a:r>
            <a:r>
              <a:rPr lang="en-US" sz="1200" b="0" i="0" u="none" strike="noStrike" cap="none" dirty="0">
                <a:solidFill>
                  <a:schemeClr val="dk1"/>
                </a:solidFill>
                <a:latin typeface="Calibri"/>
                <a:ea typeface="Calibri"/>
                <a:cs typeface="Calibri"/>
                <a:sym typeface="Calibri"/>
              </a:rPr>
              <a:t>).  Small groups will need to become an expert on more than one collaboration norm.  Multiple smaller pieces may be assigned to a team instead of assigning individual pieces.</a:t>
            </a:r>
          </a:p>
          <a:p>
            <a:pPr marL="0" marR="0" lvl="0" indent="0" algn="l" rtl="0">
              <a:spcBef>
                <a:spcPts val="0"/>
              </a:spcBef>
              <a:buSzPct val="25000"/>
              <a:buNone/>
            </a:pPr>
            <a:endParaRPr sz="1200" b="1" i="0" u="none" strike="noStrike" cap="none" dirty="0">
              <a:solidFill>
                <a:srgbClr val="FF0000"/>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a:solidFill>
                  <a:srgbClr val="FF0000"/>
                </a:solidFill>
                <a:latin typeface="Calibri"/>
                <a:ea typeface="Calibri"/>
                <a:cs typeface="Calibri"/>
                <a:sym typeface="Calibri"/>
              </a:rPr>
              <a:t>Handout: </a:t>
            </a:r>
          </a:p>
          <a:p>
            <a:pPr marL="0" marR="0" lvl="0" indent="0" algn="l" rtl="0">
              <a:spcBef>
                <a:spcPts val="0"/>
              </a:spcBef>
              <a:buSzPct val="25000"/>
              <a:buNone/>
            </a:pPr>
            <a:r>
              <a:rPr lang="en-US" sz="1200" b="0" i="1" u="none" strike="noStrike" cap="none" dirty="0">
                <a:solidFill>
                  <a:srgbClr val="FF0000"/>
                </a:solidFill>
                <a:latin typeface="Calibri"/>
                <a:ea typeface="Calibri"/>
                <a:cs typeface="Calibri"/>
                <a:sym typeface="Calibri"/>
              </a:rPr>
              <a:t>Norms of Collaboration Poster:  1. Pausing, 2. Paraphrasing, 3.  Posing Questions,  4. Putting Ideas on the Table, 5. Providing Data, 6. Paying Attention to Self and Others, 7. Presuming Positive Intentions</a:t>
            </a:r>
          </a:p>
        </p:txBody>
      </p:sp>
      <p:sp>
        <p:nvSpPr>
          <p:cNvPr id="231" name="Shape 231"/>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42344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7" name="Shape 237"/>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To Do:  </a:t>
            </a:r>
            <a:r>
              <a:rPr lang="en-US" sz="1200" b="0" i="0" u="none" strike="noStrike" cap="none">
                <a:solidFill>
                  <a:schemeClr val="dk1"/>
                </a:solidFill>
                <a:latin typeface="Calibri"/>
                <a:ea typeface="Calibri"/>
                <a:cs typeface="Calibri"/>
                <a:sym typeface="Calibri"/>
              </a:rPr>
              <a:t>Topic in practice: Engage participants in reflection and conversation about some of these skills. Include examples from meetings you have attended, or invite them to share examples.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Suggestions: offer a time when you left a meeting without summarizing the group’s thoughts. Then at the next meeting, people return to find the work they have done in the interim has been disconnected. Or, consider a time when a decision has been made without examining data thoroughly.  Another possibility may be meetings where decisions are rushed, and participants do not take time to pause and consider the implications.  </a:t>
            </a:r>
          </a:p>
        </p:txBody>
      </p:sp>
      <p:sp>
        <p:nvSpPr>
          <p:cNvPr id="238" name="Shape 238"/>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47663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4" name="Shape 244"/>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To Say:</a:t>
            </a:r>
            <a:r>
              <a:rPr lang="en-US" sz="1200" b="0" i="0" u="none" strike="noStrike" cap="none" dirty="0">
                <a:solidFill>
                  <a:schemeClr val="dk1"/>
                </a:solidFill>
                <a:latin typeface="Calibri"/>
                <a:ea typeface="Calibri"/>
                <a:cs typeface="Calibri"/>
                <a:sym typeface="Calibri"/>
              </a:rPr>
              <a:t> Developing proficiency with applying the 7 Norms of Collaboration all at once may be too demanding.  Suggest that the team decide on the norm they want to focus and continue focusing on proficiency of norm use over several team meetings or until the team members feel they use the norm with automaticity. Seek opportunities in daily communication experiences to practice a particular norm, you will be able to overlearn that tool so that it is available to you when you need it the most in a meeting. Then select the next norm for focus.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To Do:  </a:t>
            </a:r>
            <a:r>
              <a:rPr lang="en-US" sz="1200" b="0" i="0" u="none" strike="noStrike" cap="none" dirty="0">
                <a:solidFill>
                  <a:schemeClr val="dk1"/>
                </a:solidFill>
                <a:latin typeface="Calibri"/>
                <a:ea typeface="Calibri"/>
                <a:cs typeface="Calibri"/>
                <a:sym typeface="Calibri"/>
              </a:rPr>
              <a:t>Share Norms Poster, Bookmark Prompts, Table Tents. Table tents may be printed and placed on tables at each of the meetings for reflective use.  (The table tents link can be opened with Microsoft Publisher.)</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45" name="Shape 245"/>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62228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1" name="Shape 251"/>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To Say: If you are too busy to reflect, you are too busy to improve.  This about this.  Has there been a time when you were too busy to improve?</a:t>
            </a:r>
            <a:endParaRPr sz="1200" b="0" i="0" u="none" strike="noStrike" cap="none" dirty="0">
              <a:solidFill>
                <a:schemeClr val="dk1"/>
              </a:solidFill>
              <a:latin typeface="Calibri"/>
              <a:ea typeface="Calibri"/>
              <a:cs typeface="Calibri"/>
              <a:sym typeface="Calibri"/>
            </a:endParaRPr>
          </a:p>
        </p:txBody>
      </p:sp>
      <p:sp>
        <p:nvSpPr>
          <p:cNvPr id="252" name="Shape 252"/>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56862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8" name="Shape 258"/>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Activity</a:t>
            </a:r>
          </a:p>
          <a:p>
            <a:pPr marL="0" marR="0" lvl="0" indent="0" algn="l" rtl="0">
              <a:spcBef>
                <a:spcPts val="0"/>
              </a:spcBef>
              <a:buSzPct val="25000"/>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Handouts: </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Norms Inventory Rating the Consistency of Group Member Behavior</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Norms Inventory Rating the Consistency of My Personal Behavior in a Specific Group of Which I am a Member</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Seven Norms of Collaboration:  A Supporting Toolkit</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Found at:    http://moedu-sail.org/collab-teams-materials/   (Collaborative Data Teams--Presenter and Participant Materials)</a:t>
            </a:r>
          </a:p>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To Know/To Say:  </a:t>
            </a:r>
            <a:r>
              <a:rPr lang="en-US" sz="1200" b="0" i="0" u="none" strike="noStrike" cap="none" dirty="0">
                <a:solidFill>
                  <a:schemeClr val="dk1"/>
                </a:solidFill>
                <a:latin typeface="Calibri"/>
                <a:ea typeface="Calibri"/>
                <a:cs typeface="Calibri"/>
                <a:sym typeface="Calibri"/>
              </a:rPr>
              <a:t>The language in the slide is designed to be flexible. If you have an audience of individuals who represent different teams, or if you have an audience of a single team in a coaching situation, you will need to structure the activity in slightly different ways. Participants should consider their own behavior, and also the collective behavior of the group. See the Norms of Collaboration Toolkit for complete directions and suggestions for both evaluating self and group behavior. </a:t>
            </a:r>
            <a:r>
              <a:rPr lang="en-US" sz="1200" b="1" i="0" u="none" strike="noStrike" cap="none" dirty="0">
                <a:solidFill>
                  <a:schemeClr val="dk1"/>
                </a:solidFill>
                <a:latin typeface="Calibri"/>
                <a:ea typeface="Calibri"/>
                <a:cs typeface="Calibri"/>
                <a:sym typeface="Calibri"/>
              </a:rPr>
              <a:t>Facilitators/Coaches, please be thoroughly familiar with the Toolkit, </a:t>
            </a:r>
            <a:r>
              <a:rPr lang="en-US" sz="1200" b="0" i="0" u="none" strike="noStrike" cap="none" dirty="0">
                <a:solidFill>
                  <a:schemeClr val="dk1"/>
                </a:solidFill>
                <a:latin typeface="Calibri"/>
                <a:ea typeface="Calibri"/>
                <a:cs typeface="Calibri"/>
                <a:sym typeface="Calibri"/>
              </a:rPr>
              <a:t>which explains how to use both of the norms inventories.</a:t>
            </a: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As time allows, it is beneficial to consider both individual and group behaviors. You may wish to use these materials over time, evaluating individual behavior first, allowing time for application during group meetings, and then evaluating the collective behavior of the group.  Emphasize the need for continued reference to and engagement with these skills. </a:t>
            </a:r>
          </a:p>
        </p:txBody>
      </p:sp>
      <p:sp>
        <p:nvSpPr>
          <p:cNvPr id="259" name="Shape 259"/>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34369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r>
              <a:rPr lang="en-US" sz="1200" b="1" i="0" u="none" strike="noStrike" kern="1200" cap="none" dirty="0">
                <a:solidFill>
                  <a:schemeClr val="dk1"/>
                </a:solidFill>
                <a:effectLst/>
                <a:latin typeface="Calibri"/>
                <a:ea typeface="Calibri"/>
                <a:cs typeface="Calibri"/>
                <a:sym typeface="Calibri"/>
              </a:rPr>
              <a:t>To Do:  Share Practice Profile in Handouts</a:t>
            </a:r>
          </a:p>
          <a:p>
            <a:endParaRPr lang="en-US" sz="1200" b="1" i="0" u="none" strike="noStrike" kern="1200" cap="none" dirty="0">
              <a:solidFill>
                <a:schemeClr val="dk1"/>
              </a:solidFill>
              <a:effectLst/>
              <a:latin typeface="Calibri"/>
              <a:ea typeface="Calibri"/>
              <a:cs typeface="Calibri"/>
              <a:sym typeface="Calibri"/>
            </a:endParaRPr>
          </a:p>
          <a:p>
            <a:r>
              <a:rPr lang="en-US" sz="1200" b="1" i="0" u="none" strike="noStrike" kern="1200" cap="none" dirty="0">
                <a:solidFill>
                  <a:schemeClr val="dk1"/>
                </a:solidFill>
                <a:effectLst/>
                <a:latin typeface="Calibri"/>
                <a:ea typeface="Calibri"/>
                <a:cs typeface="Calibri"/>
                <a:sym typeface="Calibri"/>
              </a:rPr>
              <a:t>TO KNOW:  </a:t>
            </a:r>
          </a:p>
          <a:p>
            <a:r>
              <a:rPr lang="en-US" sz="1200" b="1" i="0" u="none" strike="noStrike" kern="1200" cap="none" dirty="0">
                <a:solidFill>
                  <a:schemeClr val="dk1"/>
                </a:solidFill>
                <a:effectLst/>
                <a:latin typeface="Calibri"/>
                <a:ea typeface="Calibri"/>
                <a:cs typeface="Calibri"/>
                <a:sym typeface="Calibri"/>
              </a:rPr>
              <a:t>Full practice Profile is in Handouts</a:t>
            </a:r>
          </a:p>
          <a:p>
            <a:endParaRPr lang="en-US" sz="1200" b="1" i="0" u="none" strike="noStrike" kern="1200" cap="none" dirty="0">
              <a:solidFill>
                <a:schemeClr val="dk1"/>
              </a:solidFill>
              <a:effectLst/>
              <a:latin typeface="Calibri"/>
              <a:ea typeface="Calibri"/>
              <a:cs typeface="Calibri"/>
              <a:sym typeface="Calibri"/>
            </a:endParaRPr>
          </a:p>
          <a:p>
            <a:r>
              <a:rPr lang="en-US" sz="1200" b="1" i="0" u="none" strike="noStrike" kern="1200" cap="none" dirty="0">
                <a:solidFill>
                  <a:schemeClr val="dk1"/>
                </a:solidFill>
                <a:effectLst/>
                <a:latin typeface="Calibri"/>
                <a:ea typeface="Calibri"/>
                <a:cs typeface="Calibri"/>
                <a:sym typeface="Calibri"/>
              </a:rPr>
              <a:t>Collaborative Data Team Practice Profile</a:t>
            </a:r>
          </a:p>
          <a:p>
            <a:r>
              <a:rPr lang="en-US" sz="1200" b="0" i="0" u="none" strike="noStrike" kern="1200" cap="none" dirty="0">
                <a:solidFill>
                  <a:schemeClr val="dk1"/>
                </a:solidFill>
                <a:effectLst/>
                <a:latin typeface="Calibri"/>
                <a:ea typeface="Calibri"/>
                <a:cs typeface="Calibri"/>
                <a:sym typeface="Calibri"/>
              </a:rPr>
              <a:t>Implementation with fidelity requires clearly described implementation criteria.   The Practice Profile framework has recently been developed by the National Implementation Research Network (NIRN) as a way of outlining implementation criteria using a rubric structure with clearly defined practice-level characteristics (NIRN, 2011).  According to NIRN, the Practice Profile emerged from the conceptualization of the change process outline in the work of Hall and </a:t>
            </a:r>
            <a:r>
              <a:rPr lang="en-US" sz="1200" b="0" i="0" u="none" strike="noStrike" kern="1200" cap="none" dirty="0" err="1">
                <a:solidFill>
                  <a:schemeClr val="dk1"/>
                </a:solidFill>
                <a:effectLst/>
                <a:latin typeface="Calibri"/>
                <a:ea typeface="Calibri"/>
                <a:cs typeface="Calibri"/>
                <a:sym typeface="Calibri"/>
              </a:rPr>
              <a:t>Hord’s</a:t>
            </a:r>
            <a:r>
              <a:rPr lang="en-US" sz="1200" b="0" i="0" u="none" strike="noStrike" kern="1200" cap="none" dirty="0">
                <a:solidFill>
                  <a:schemeClr val="dk1"/>
                </a:solidFill>
                <a:effectLst/>
                <a:latin typeface="Calibri"/>
                <a:ea typeface="Calibri"/>
                <a:cs typeface="Calibri"/>
                <a:sym typeface="Calibri"/>
              </a:rPr>
              <a:t> (2006) Innovation Configuration Mapping (NIRN, 2011).</a:t>
            </a:r>
          </a:p>
          <a:p>
            <a:r>
              <a:rPr lang="en-US" sz="1200" b="0" i="0" u="none" strike="noStrike" kern="1200" cap="none" dirty="0">
                <a:solidFill>
                  <a:schemeClr val="dk1"/>
                </a:solidFill>
                <a:effectLst/>
                <a:latin typeface="Calibri"/>
                <a:ea typeface="Calibri"/>
                <a:cs typeface="Calibri"/>
                <a:sym typeface="Calibri"/>
              </a:rPr>
              <a:t>The Practice Profile template includes four pieces and is anchored by the essential functions.  First, as a header is the foundation of implementation that philosophically grounds implementation.  Then moving from left to right across the template are the essential functions of the practice, implementation performance levels, and lastly, evidence which provides data or documentation for determining implementation levels.  </a:t>
            </a:r>
          </a:p>
          <a:p>
            <a:r>
              <a:rPr lang="en-US" sz="1200" b="1" i="1" u="none" strike="noStrike" kern="1200" cap="none" dirty="0">
                <a:solidFill>
                  <a:schemeClr val="dk1"/>
                </a:solidFill>
                <a:effectLst/>
                <a:latin typeface="Calibri"/>
                <a:ea typeface="Calibri"/>
                <a:cs typeface="Calibri"/>
                <a:sym typeface="Calibri"/>
              </a:rPr>
              <a:t>How to Use the Practice Profile</a:t>
            </a:r>
            <a:endParaRPr lang="en-US" sz="1200" b="0" i="0" u="none" strike="noStrike" kern="1200" cap="none" dirty="0">
              <a:solidFill>
                <a:schemeClr val="dk1"/>
              </a:solidFill>
              <a:effectLst/>
              <a:latin typeface="Calibri"/>
              <a:ea typeface="Calibri"/>
              <a:cs typeface="Calibri"/>
              <a:sym typeface="Calibri"/>
            </a:endParaRPr>
          </a:p>
          <a:p>
            <a:r>
              <a:rPr lang="en-US" sz="1200" b="0" i="0" u="none" strike="noStrike" kern="1200" cap="none" dirty="0">
                <a:solidFill>
                  <a:schemeClr val="dk1"/>
                </a:solidFill>
                <a:effectLst/>
                <a:latin typeface="Calibri"/>
                <a:ea typeface="Calibri"/>
                <a:cs typeface="Calibri"/>
                <a:sym typeface="Calibri"/>
              </a:rPr>
              <a:t>The essential functions align with the teaching/ learning objectives for each learning package.  For each teaching/learning objective are levels of implementation. For some essential functions, proficient and exemplary implementation criteria are the same and in others, criteria differ. Close to proficient levels of implementation suggest the skill or practice is emerging and coaching is recommended for moving toward more proficient implementation.  When implementation is reported at the unacceptable variation level, follow-up professional development in addition to coaching is recommended.  The professional development provider should walk through the practice profile with the educator-learners, referring to the data and artifacts listed as suggested evidence.  It is an important tool for self-monitoring their own implementation because it serves as a reminder as to the implementation criteria and is also aligned with the fidelity checklists.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393" name="Shape 393"/>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56204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204913" y="704850"/>
            <a:ext cx="4692650" cy="3519488"/>
          </a:xfrm>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US" dirty="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BDDB85-FF03-4F15-BBE2-AC431C3694CF}" type="slidenum">
              <a:rPr lang="en-US" smtClean="0"/>
              <a:pPr fontAlgn="base">
                <a:spcBef>
                  <a:spcPct val="0"/>
                </a:spcBef>
                <a:spcAft>
                  <a:spcPct val="0"/>
                </a:spcAft>
                <a:defRPr/>
              </a:pPr>
              <a:t>2</a:t>
            </a:fld>
            <a:endParaRPr lang="en-US"/>
          </a:p>
        </p:txBody>
      </p:sp>
    </p:spTree>
    <p:extLst>
      <p:ext uri="{BB962C8B-B14F-4D97-AF65-F5344CB8AC3E}">
        <p14:creationId xmlns:p14="http://schemas.microsoft.com/office/powerpoint/2010/main" val="14301343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9" name="Shape 399"/>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To Do: </a:t>
            </a:r>
            <a:r>
              <a:rPr lang="en-US" sz="1200" b="0" i="0" u="none" strike="noStrike" cap="none" dirty="0">
                <a:solidFill>
                  <a:schemeClr val="dk1"/>
                </a:solidFill>
                <a:latin typeface="Calibri"/>
                <a:ea typeface="Calibri"/>
                <a:cs typeface="Calibri"/>
                <a:sym typeface="Calibri"/>
              </a:rPr>
              <a:t>Complete the Next Steps template.  Example is included in the learning package materials.</a:t>
            </a:r>
          </a:p>
        </p:txBody>
      </p:sp>
      <p:sp>
        <p:nvSpPr>
          <p:cNvPr id="400" name="Shape 400"/>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4537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3" name="Shape 1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1" i="0" u="none" strike="noStrike" kern="1200" cap="none" dirty="0">
                <a:solidFill>
                  <a:schemeClr val="dk1"/>
                </a:solidFill>
                <a:effectLst/>
                <a:latin typeface="Calibri"/>
                <a:ea typeface="Calibri"/>
                <a:cs typeface="Calibri"/>
                <a:sym typeface="Calibri"/>
              </a:rPr>
              <a:t>To Do:  </a:t>
            </a:r>
            <a:r>
              <a:rPr lang="en-US" sz="1200" b="0" i="0" u="none" strike="noStrike" kern="1200" cap="none" dirty="0">
                <a:solidFill>
                  <a:schemeClr val="dk1"/>
                </a:solidFill>
                <a:effectLst/>
                <a:latin typeface="Calibri"/>
                <a:ea typeface="Calibri"/>
                <a:cs typeface="Calibri"/>
                <a:sym typeface="Calibri"/>
              </a:rPr>
              <a:t>Review the implementation fidelity checklist.</a:t>
            </a:r>
          </a:p>
          <a:p>
            <a:r>
              <a:rPr lang="en-US" sz="1200" b="1" i="0" u="none" strike="noStrike" kern="1200" cap="none" dirty="0">
                <a:solidFill>
                  <a:schemeClr val="dk1"/>
                </a:solidFill>
                <a:effectLst/>
                <a:latin typeface="Calibri"/>
                <a:ea typeface="Calibri"/>
                <a:cs typeface="Calibri"/>
                <a:sym typeface="Calibri"/>
              </a:rPr>
              <a:t>Handout:  </a:t>
            </a:r>
            <a:r>
              <a:rPr lang="en-US" sz="1200" b="0" i="0" u="none" strike="noStrike" kern="1200" cap="none" dirty="0">
                <a:solidFill>
                  <a:schemeClr val="dk1"/>
                </a:solidFill>
                <a:effectLst/>
                <a:latin typeface="Calibri"/>
                <a:ea typeface="Calibri"/>
                <a:cs typeface="Calibri"/>
                <a:sym typeface="Calibri"/>
              </a:rPr>
              <a:t>CT</a:t>
            </a:r>
            <a:r>
              <a:rPr lang="en-US" sz="1200" b="1" i="0" u="none" strike="noStrike" kern="1200" cap="none" dirty="0">
                <a:solidFill>
                  <a:schemeClr val="dk1"/>
                </a:solidFill>
                <a:effectLst/>
                <a:latin typeface="Calibri"/>
                <a:ea typeface="Calibri"/>
                <a:cs typeface="Calibri"/>
                <a:sym typeface="Calibri"/>
              </a:rPr>
              <a:t> </a:t>
            </a:r>
            <a:r>
              <a:rPr lang="en-US" sz="1200" b="0" i="0" u="none" strike="noStrike" kern="1200" cap="none" dirty="0">
                <a:solidFill>
                  <a:schemeClr val="dk1"/>
                </a:solidFill>
                <a:effectLst/>
                <a:latin typeface="Calibri"/>
                <a:ea typeface="Calibri"/>
                <a:cs typeface="Calibri"/>
                <a:sym typeface="Calibri"/>
              </a:rPr>
              <a:t>Implementation Fidelity Checklist</a:t>
            </a:r>
          </a:p>
          <a:p>
            <a:br>
              <a:rPr lang="en-US" sz="1200" b="0" i="0" u="none" strike="noStrike" kern="1200" cap="none" dirty="0">
                <a:solidFill>
                  <a:schemeClr val="dk1"/>
                </a:solidFill>
                <a:effectLst/>
                <a:latin typeface="Calibri"/>
                <a:ea typeface="Calibri"/>
                <a:cs typeface="Calibri"/>
                <a:sym typeface="Calibri"/>
              </a:rPr>
            </a:br>
            <a:endParaRPr lang="en-US" sz="1200" b="0" i="0" u="none" strike="noStrike" cap="none" dirty="0">
              <a:solidFill>
                <a:schemeClr val="dk1"/>
              </a:solidFill>
              <a:latin typeface="Calibri"/>
              <a:ea typeface="Calibri"/>
              <a:cs typeface="Calibri"/>
              <a:sym typeface="Calibri"/>
            </a:endParaRPr>
          </a:p>
        </p:txBody>
      </p:sp>
      <p:sp>
        <p:nvSpPr>
          <p:cNvPr id="174" name="Shape 1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21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20645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8" name="Shape 278"/>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To Know/To Do/To Say: As we reflect on what we have learned about collaborative skills, how will you start implementing these skills, or if how will you improve </a:t>
            </a:r>
            <a:r>
              <a:rPr lang="en-US" sz="1200" b="0" i="0" u="none" strike="noStrike" cap="none">
                <a:solidFill>
                  <a:schemeClr val="dk1"/>
                </a:solidFill>
                <a:latin typeface="Calibri"/>
                <a:ea typeface="Calibri"/>
                <a:cs typeface="Calibri"/>
                <a:sym typeface="Calibri"/>
              </a:rPr>
              <a:t>your skills?</a:t>
            </a:r>
            <a:endParaRPr sz="1200" b="0" i="0" u="none" strike="noStrike" cap="none">
              <a:solidFill>
                <a:schemeClr val="dk1"/>
              </a:solidFill>
              <a:latin typeface="Calibri"/>
              <a:ea typeface="Calibri"/>
              <a:cs typeface="Calibri"/>
              <a:sym typeface="Calibri"/>
            </a:endParaRPr>
          </a:p>
        </p:txBody>
      </p:sp>
      <p:sp>
        <p:nvSpPr>
          <p:cNvPr id="279" name="Shape 279"/>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7804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204913" y="704850"/>
            <a:ext cx="4692650" cy="3519488"/>
          </a:xfrm>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US" dirty="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BDDB85-FF03-4F15-BBE2-AC431C3694CF}" type="slidenum">
              <a:rPr lang="en-US" smtClean="0"/>
              <a:pPr fontAlgn="base">
                <a:spcBef>
                  <a:spcPct val="0"/>
                </a:spcBef>
                <a:spcAft>
                  <a:spcPct val="0"/>
                </a:spcAft>
                <a:defRPr/>
              </a:pPr>
              <a:t>3</a:t>
            </a:fld>
            <a:endParaRPr lang="en-US"/>
          </a:p>
        </p:txBody>
      </p:sp>
    </p:spTree>
    <p:extLst>
      <p:ext uri="{BB962C8B-B14F-4D97-AF65-F5344CB8AC3E}">
        <p14:creationId xmlns:p14="http://schemas.microsoft.com/office/powerpoint/2010/main" val="1594323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r>
              <a:rPr lang="en-US" b="1" dirty="0"/>
              <a:t>To</a:t>
            </a:r>
            <a:r>
              <a:rPr lang="en-US" b="1" baseline="0" dirty="0"/>
              <a:t> Know/To Say: </a:t>
            </a:r>
            <a:r>
              <a:rPr lang="en-US" b="0" baseline="0" dirty="0"/>
              <a:t>Missouri’s professional development learning packages are organized in three categories: </a:t>
            </a:r>
            <a:r>
              <a:rPr lang="en-US" b="0" i="1" baseline="0" dirty="0"/>
              <a:t>Foundations, Effective Teaching &amp; Learning Practices, </a:t>
            </a:r>
            <a:r>
              <a:rPr lang="en-US" b="0" i="0" baseline="0" dirty="0"/>
              <a:t>and </a:t>
            </a:r>
            <a:r>
              <a:rPr lang="en-US" b="0" i="1" baseline="0" dirty="0"/>
              <a:t>Implementation Supports.</a:t>
            </a:r>
            <a:r>
              <a:rPr lang="en-US" b="0" i="0" baseline="0" dirty="0"/>
              <a:t> All schools begin their professional development journey with the Foundations, as these learning packages provide foundation knowledge in three key areas: Collaborative Teams, Data-based Decision-making, and Common Formative Assessment. </a:t>
            </a:r>
            <a:r>
              <a:rPr lang="en-US" b="0" i="1" baseline="0" dirty="0"/>
              <a:t>Effective Teaching &amp; Learning Practices</a:t>
            </a:r>
            <a:r>
              <a:rPr lang="en-US" b="0" i="0" baseline="0" dirty="0"/>
              <a:t> encompass research-based instructional practices for deepened learning. These learning packages address ways of connecting with students, ways of helping students learn how to learn, and feature specific instruction practices. </a:t>
            </a:r>
            <a:r>
              <a:rPr lang="en-US" b="0" i="1" baseline="0" dirty="0"/>
              <a:t>Implementation Supports</a:t>
            </a:r>
            <a:r>
              <a:rPr lang="en-US" b="0" i="0" baseline="0" dirty="0"/>
              <a:t> are learning packages designed to help school staff support and enhance the </a:t>
            </a:r>
            <a:r>
              <a:rPr lang="en-US" b="0" i="1" baseline="0" dirty="0"/>
              <a:t>Implementation of Effective Teaching &amp; Learning Practices </a:t>
            </a:r>
            <a:r>
              <a:rPr lang="en-US" b="0" i="0" baseline="0" dirty="0"/>
              <a:t>through using technology and peer coaching supports.</a:t>
            </a:r>
          </a:p>
          <a:p>
            <a:endParaRPr lang="en-US" b="1" i="0" baseline="0" dirty="0"/>
          </a:p>
          <a:p>
            <a:r>
              <a:rPr lang="en-US" b="1" i="0" baseline="0" dirty="0"/>
              <a:t>To Do: </a:t>
            </a:r>
            <a:r>
              <a:rPr lang="en-US" b="0" i="0" baseline="0" dirty="0"/>
              <a:t>Explain how the graphic depicts professional development in Missouri.</a:t>
            </a:r>
          </a:p>
        </p:txBody>
      </p:sp>
      <p:sp>
        <p:nvSpPr>
          <p:cNvPr id="4" name="Slide Number Placeholder 3"/>
          <p:cNvSpPr>
            <a:spLocks noGrp="1"/>
          </p:cNvSpPr>
          <p:nvPr>
            <p:ph type="sldNum" sz="quarter" idx="10"/>
          </p:nvPr>
        </p:nvSpPr>
        <p:spPr/>
        <p:txBody>
          <a:bodyPr/>
          <a:lstStyle/>
          <a:p>
            <a:fld id="{8B9B6F38-1B71-4C30-853A-62F0E8A5D1DB}" type="slidenum">
              <a:rPr lang="en-US" smtClean="0"/>
              <a:pPr/>
              <a:t>4</a:t>
            </a:fld>
            <a:endParaRPr lang="en-US"/>
          </a:p>
        </p:txBody>
      </p:sp>
    </p:spTree>
    <p:extLst>
      <p:ext uri="{BB962C8B-B14F-4D97-AF65-F5344CB8AC3E}">
        <p14:creationId xmlns:p14="http://schemas.microsoft.com/office/powerpoint/2010/main" val="215018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r>
              <a:rPr lang="en-US" b="1" i="0" baseline="0" dirty="0"/>
              <a:t>To Know/To Say: </a:t>
            </a:r>
            <a:r>
              <a:rPr lang="en-US" b="0" i="0" baseline="0" dirty="0"/>
              <a:t>The learning packages forming the foundation knowledge of the Collaborative Work are Collaborative Teams, Data-Based Decision Making, and Common Formative Assessment. </a:t>
            </a:r>
          </a:p>
          <a:p>
            <a:endParaRPr lang="en-US" b="0" i="0" baseline="0" dirty="0"/>
          </a:p>
          <a:p>
            <a:pPr marL="333714" indent="-333714">
              <a:buAutoNum type="arabicPeriod"/>
            </a:pPr>
            <a:r>
              <a:rPr lang="en-US" b="0" i="0" baseline="0" dirty="0"/>
              <a:t>Collaborative Teams (CT) utilize team processes to improve teaching and learning.</a:t>
            </a:r>
          </a:p>
          <a:p>
            <a:pPr marL="333714" indent="-333714" defTabSz="889904" eaLnBrk="0" fontAlgn="base" hangingPunct="0">
              <a:spcBef>
                <a:spcPct val="30000"/>
              </a:spcBef>
              <a:spcAft>
                <a:spcPct val="0"/>
              </a:spcAft>
              <a:buFontTx/>
              <a:buAutoNum type="arabicPeriod"/>
              <a:defRPr/>
            </a:pPr>
            <a:r>
              <a:rPr lang="en-US" b="0" i="0" baseline="0" dirty="0"/>
              <a:t>Common Formative Assessment (CFA) utilize quality assessments as feedback to improve teaching &amp; learning.</a:t>
            </a:r>
          </a:p>
          <a:p>
            <a:pPr marL="333714" indent="-333714">
              <a:buAutoNum type="arabicPeriod"/>
            </a:pPr>
            <a:r>
              <a:rPr lang="en-US" b="0" i="0" baseline="0" dirty="0"/>
              <a:t>Data-Based Decision Making (DBDM) utilize data for continuous improvement through dialogue around instruction.</a:t>
            </a:r>
          </a:p>
          <a:p>
            <a:endParaRPr lang="en-US" dirty="0"/>
          </a:p>
        </p:txBody>
      </p:sp>
      <p:sp>
        <p:nvSpPr>
          <p:cNvPr id="4" name="Date Placeholder 3"/>
          <p:cNvSpPr>
            <a:spLocks noGrp="1"/>
          </p:cNvSpPr>
          <p:nvPr>
            <p:ph type="dt" idx="10"/>
          </p:nvPr>
        </p:nvSpPr>
        <p:spPr/>
        <p:txBody>
          <a:bodyPr/>
          <a:lstStyle/>
          <a:p>
            <a:pPr>
              <a:defRPr/>
            </a:pPr>
            <a:r>
              <a:rPr lang="en-US"/>
              <a:t>1/6/2011</a:t>
            </a:r>
          </a:p>
        </p:txBody>
      </p:sp>
      <p:sp>
        <p:nvSpPr>
          <p:cNvPr id="5" name="Slide Number Placeholder 4"/>
          <p:cNvSpPr>
            <a:spLocks noGrp="1"/>
          </p:cNvSpPr>
          <p:nvPr>
            <p:ph type="sldNum" sz="quarter" idx="11"/>
          </p:nvPr>
        </p:nvSpPr>
        <p:spPr/>
        <p:txBody>
          <a:bodyPr/>
          <a:lstStyle/>
          <a:p>
            <a:pPr>
              <a:defRPr/>
            </a:pPr>
            <a:fld id="{41714D8E-BD82-41DB-9032-4B7BA4ABDEDD}" type="slidenum">
              <a:rPr lang="en-US" smtClean="0"/>
              <a:pPr>
                <a:defRPr/>
              </a:pPr>
              <a:t>5</a:t>
            </a:fld>
            <a:endParaRPr lang="en-US"/>
          </a:p>
        </p:txBody>
      </p:sp>
    </p:spTree>
    <p:extLst>
      <p:ext uri="{BB962C8B-B14F-4D97-AF65-F5344CB8AC3E}">
        <p14:creationId xmlns:p14="http://schemas.microsoft.com/office/powerpoint/2010/main" val="4277039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r>
              <a:rPr lang="en-US" b="1" i="0" baseline="0" dirty="0"/>
              <a:t>To Know: </a:t>
            </a:r>
            <a:r>
              <a:rPr lang="en-US" b="0" i="0" baseline="0" dirty="0"/>
              <a:t>The learning package Collaborative Teams consists of Three Sections: Overview, Foundational Processes and Advanced Collaborative Process.  There are seven presentations: Overview, Agenda and Minutes, Norms, Roles, Consensus, Collaborative Skills and Protocols.</a:t>
            </a:r>
          </a:p>
          <a:p>
            <a:endParaRPr lang="en-US" b="0" i="0" baseline="0" dirty="0"/>
          </a:p>
          <a:p>
            <a:r>
              <a:rPr lang="en-US" b="1" i="0" baseline="0" dirty="0"/>
              <a:t>To Say:  </a:t>
            </a:r>
            <a:r>
              <a:rPr lang="en-US" b="0" i="0" baseline="0" dirty="0"/>
              <a:t>Today we will focus on Collaborative Skills..</a:t>
            </a:r>
          </a:p>
        </p:txBody>
      </p:sp>
      <p:sp>
        <p:nvSpPr>
          <p:cNvPr id="4" name="Date Placeholder 3"/>
          <p:cNvSpPr>
            <a:spLocks noGrp="1"/>
          </p:cNvSpPr>
          <p:nvPr>
            <p:ph type="dt" idx="10"/>
          </p:nvPr>
        </p:nvSpPr>
        <p:spPr/>
        <p:txBody>
          <a:bodyPr/>
          <a:lstStyle/>
          <a:p>
            <a:pPr>
              <a:defRPr/>
            </a:pPr>
            <a:r>
              <a:rPr lang="en-US"/>
              <a:t>1/6/2011</a:t>
            </a:r>
          </a:p>
        </p:txBody>
      </p:sp>
      <p:sp>
        <p:nvSpPr>
          <p:cNvPr id="5" name="Slide Number Placeholder 4"/>
          <p:cNvSpPr>
            <a:spLocks noGrp="1"/>
          </p:cNvSpPr>
          <p:nvPr>
            <p:ph type="sldNum" sz="quarter" idx="11"/>
          </p:nvPr>
        </p:nvSpPr>
        <p:spPr/>
        <p:txBody>
          <a:bodyPr/>
          <a:lstStyle/>
          <a:p>
            <a:pPr>
              <a:defRPr/>
            </a:pPr>
            <a:fld id="{41714D8E-BD82-41DB-9032-4B7BA4ABDEDD}" type="slidenum">
              <a:rPr lang="en-US" smtClean="0"/>
              <a:pPr>
                <a:defRPr/>
              </a:pPr>
              <a:t>6</a:t>
            </a:fld>
            <a:endParaRPr lang="en-US"/>
          </a:p>
        </p:txBody>
      </p:sp>
    </p:spTree>
    <p:extLst>
      <p:ext uri="{BB962C8B-B14F-4D97-AF65-F5344CB8AC3E}">
        <p14:creationId xmlns:p14="http://schemas.microsoft.com/office/powerpoint/2010/main" val="1912447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r>
              <a:rPr lang="en-US" b="1" dirty="0">
                <a:solidFill>
                  <a:schemeClr val="tx1"/>
                </a:solidFill>
                <a:latin typeface="+mn-lt"/>
                <a:ea typeface="+mn-ea"/>
                <a:cs typeface="+mn-cs"/>
              </a:rPr>
              <a:t>To Know / To Say</a:t>
            </a:r>
            <a:r>
              <a:rPr lang="en-US" dirty="0">
                <a:solidFill>
                  <a:schemeClr val="tx1"/>
                </a:solidFill>
                <a:latin typeface="+mn-lt"/>
                <a:ea typeface="+mn-ea"/>
                <a:cs typeface="+mn-cs"/>
              </a:rPr>
              <a:t>:   This info graphic for Collaborative Teams can be used as either a pre reading before or at the beginning of the training.  The consultant may want to use reflective questions or protocols to generate thinking prior to the training.</a:t>
            </a:r>
          </a:p>
          <a:p>
            <a:r>
              <a:rPr lang="en-US" dirty="0">
                <a:solidFill>
                  <a:schemeClr val="tx1"/>
                </a:solidFill>
                <a:latin typeface="+mn-lt"/>
                <a:ea typeface="+mn-ea"/>
                <a:cs typeface="+mn-cs"/>
              </a:rPr>
              <a:t>For example, you could pose a question to have them reflect on 1 thing they want to be able to implement or improve following the training.  Or you may ask them to reflect on 1 thing they want to learn from the training about collaborative teams.</a:t>
            </a:r>
          </a:p>
          <a:p>
            <a:r>
              <a:rPr lang="en-US" dirty="0">
                <a:solidFill>
                  <a:schemeClr val="tx1"/>
                </a:solidFill>
                <a:latin typeface="+mn-lt"/>
                <a:ea typeface="+mn-ea"/>
                <a:cs typeface="+mn-cs"/>
              </a:rPr>
              <a:t>You may also want to use a protocol such as a 3-2-1 or K-W-L chart identifying what they know, what they need to know, where they need to improve, etc.</a:t>
            </a:r>
          </a:p>
          <a:p>
            <a:endParaRPr lang="en-US" b="0" baseline="0" dirty="0"/>
          </a:p>
          <a:p>
            <a:r>
              <a:rPr lang="en-US" b="1" baseline="0" dirty="0"/>
              <a:t>Handout: </a:t>
            </a:r>
            <a:r>
              <a:rPr lang="en-US" b="0" baseline="0" dirty="0"/>
              <a:t>Collaborative Teams</a:t>
            </a:r>
            <a:endParaRPr lang="en-US" b="1" baseline="0" dirty="0"/>
          </a:p>
          <a:p>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7</a:t>
            </a:fld>
            <a:endParaRPr lang="en-US"/>
          </a:p>
        </p:txBody>
      </p:sp>
    </p:spTree>
    <p:extLst>
      <p:ext uri="{BB962C8B-B14F-4D97-AF65-F5344CB8AC3E}">
        <p14:creationId xmlns:p14="http://schemas.microsoft.com/office/powerpoint/2010/main" val="662038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0" name="Shape 220"/>
          <p:cNvSpPr txBox="1">
            <a:spLocks noGrp="1"/>
          </p:cNvSpPr>
          <p:nvPr>
            <p:ph type="body" idx="1"/>
          </p:nvPr>
        </p:nvSpPr>
        <p:spPr>
          <a:xfrm>
            <a:off x="685800" y="4343401"/>
            <a:ext cx="5486400" cy="4114799"/>
          </a:xfrm>
          <a:prstGeom prst="rect">
            <a:avLst/>
          </a:prstGeom>
          <a:noFill/>
          <a:ln>
            <a:noFill/>
          </a:ln>
        </p:spPr>
        <p:txBody>
          <a:bodyPr lIns="91402" tIns="45701" rIns="91402" bIns="45701" anchor="t" anchorCtr="0">
            <a:noAutofit/>
          </a:bodyPr>
          <a:lstStyle/>
          <a:p>
            <a:r>
              <a:rPr lang="en-US" b="1" dirty="0"/>
              <a:t>To Know:  </a:t>
            </a:r>
            <a:r>
              <a:rPr lang="en-US" dirty="0"/>
              <a:t>This slide shows how the use of Collaborative Teams relates to the </a:t>
            </a:r>
          </a:p>
          <a:p>
            <a:r>
              <a:rPr lang="en-US" dirty="0"/>
              <a:t>Missouri Teacher and Leader Standards. </a:t>
            </a:r>
          </a:p>
          <a:p>
            <a:r>
              <a:rPr lang="en-US" b="1" dirty="0"/>
              <a:t>To Say:</a:t>
            </a:r>
            <a:endParaRPr lang="en-US" dirty="0"/>
          </a:p>
          <a:p>
            <a:r>
              <a:rPr lang="en-US" dirty="0"/>
              <a:t>Teacher Standard #8 Professionalism</a:t>
            </a:r>
            <a:br>
              <a:rPr lang="en-US" dirty="0"/>
            </a:br>
            <a:r>
              <a:rPr lang="en-US" dirty="0"/>
              <a:t>The teacher is a reflective practitioner who continually assesses the effects of choices and actions on others.  The teacher actively seeks out opportunities to grow professionally in order to improve learning for all students. [</a:t>
            </a:r>
            <a:r>
              <a:rPr lang="en-US" i="1" dirty="0"/>
              <a:t>SB 291 Section 160.045.2 (2) Various forms of assessment are used to monitor and manage student learning; (5) The teacher keeps current on instructional knowledge and seeks and explores changes in teaching behaviors that will improve student performance; (6) The teacher acts as a responsible professional in the overall mission of the school.] </a:t>
            </a:r>
            <a:endParaRPr lang="en-US" dirty="0"/>
          </a:p>
          <a:p>
            <a:r>
              <a:rPr lang="en-US" dirty="0"/>
              <a:t>Teacher Standard #9 Professional Collaboration</a:t>
            </a:r>
            <a:br>
              <a:rPr lang="en-US" dirty="0"/>
            </a:br>
            <a:r>
              <a:rPr lang="en-US" dirty="0"/>
              <a:t>The teacher has effective working relationships with students, parents, school colleagues, and community members. [</a:t>
            </a:r>
            <a:r>
              <a:rPr lang="en-US" i="1" dirty="0"/>
              <a:t>SB 291 Section 160.045.2 </a:t>
            </a:r>
            <a:endParaRPr lang="en-US" dirty="0"/>
          </a:p>
          <a:p>
            <a:r>
              <a:rPr lang="en-US" i="1" dirty="0"/>
              <a:t>(4) The teacher uses professional communication and interaction with the school community; (6) The teacher acts as a responsible professional in the overall mission of the school.] </a:t>
            </a:r>
            <a:endParaRPr lang="en-US" dirty="0"/>
          </a:p>
          <a:p>
            <a:r>
              <a:rPr lang="en-US" dirty="0"/>
              <a:t>Leader Standard #2 Teaching and Learning</a:t>
            </a:r>
            <a:br>
              <a:rPr lang="en-US" dirty="0"/>
            </a:br>
            <a:r>
              <a:rPr lang="en-US" dirty="0"/>
              <a:t>Education leaders have the knowledge and ability to ensure the success of all students by promoting a positive school culture, providing an effective instructional program that applies best practice to student learning, and designing comprehensive professional growth plans for staff. </a:t>
            </a:r>
          </a:p>
          <a:p>
            <a:r>
              <a:rPr lang="en-US" dirty="0"/>
              <a:t>Leader Standard #3 Management of Organizational Systems</a:t>
            </a:r>
            <a:br>
              <a:rPr lang="en-US" dirty="0"/>
            </a:br>
            <a:r>
              <a:rPr lang="en-US" dirty="0"/>
              <a:t>Education leaders have the knowledge and ability to ensure the success of all students by managing the organizational structure, personnel, and resources in a way that promotes a safe, efficient, and effective learning environment. </a:t>
            </a:r>
          </a:p>
          <a:p>
            <a:pPr>
              <a:spcBef>
                <a:spcPts val="0"/>
              </a:spcBef>
              <a:buSzPct val="25000"/>
            </a:pPr>
            <a:endParaRPr dirty="0"/>
          </a:p>
        </p:txBody>
      </p:sp>
      <p:sp>
        <p:nvSpPr>
          <p:cNvPr id="221" name="Shape 221"/>
          <p:cNvSpPr txBox="1">
            <a:spLocks noGrp="1"/>
          </p:cNvSpPr>
          <p:nvPr>
            <p:ph type="sldNum" idx="12"/>
          </p:nvPr>
        </p:nvSpPr>
        <p:spPr>
          <a:xfrm>
            <a:off x="3884613" y="8685213"/>
            <a:ext cx="2971800" cy="457199"/>
          </a:xfrm>
          <a:prstGeom prst="rect">
            <a:avLst/>
          </a:prstGeom>
          <a:noFill/>
          <a:ln>
            <a:noFill/>
          </a:ln>
        </p:spPr>
        <p:txBody>
          <a:bodyPr lIns="91402" tIns="45701" rIns="91402" bIns="45701"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07163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75" name="Shape 175"/>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spcBef>
                <a:spcPts val="0"/>
              </a:spcBef>
              <a:spcAft>
                <a:spcPts val="0"/>
              </a:spcAft>
              <a:buSzPct val="25000"/>
              <a:buNone/>
            </a:pPr>
            <a:r>
              <a:rPr lang="en-US" sz="1110" b="1" i="0" u="none" strike="noStrike" cap="none" dirty="0">
                <a:solidFill>
                  <a:srgbClr val="FF0000"/>
                </a:solidFill>
                <a:latin typeface="Calibri"/>
                <a:ea typeface="Calibri"/>
                <a:cs typeface="Calibri"/>
                <a:sym typeface="Calibri"/>
              </a:rPr>
              <a:t>To Say:  </a:t>
            </a:r>
            <a:r>
              <a:rPr lang="en-US" sz="1110" b="0" i="0" u="none" strike="noStrike" cap="none" dirty="0">
                <a:solidFill>
                  <a:srgbClr val="FF0000"/>
                </a:solidFill>
                <a:latin typeface="Calibri"/>
                <a:ea typeface="Calibri"/>
                <a:cs typeface="Calibri"/>
                <a:sym typeface="Calibri"/>
              </a:rPr>
              <a:t>Meetings, regardless of size or length, are more effective when meeting norms are established, practiced and monitored.  These are the most common norms (read the list – paraphrasing the intent of the norm – especially noting the use of electronics indicating that if folks need to respond to calls immediately, please step out of the room; otherwise, there will be a break for checking messages/emails later).  We need to be clear about our expectations in large groups and in small groups, so today, for the sake of time, these will be the norms we will follow today.”</a:t>
            </a:r>
          </a:p>
          <a:p>
            <a:pPr marL="0" marR="0" lvl="0" indent="0" algn="l" rtl="0">
              <a:spcBef>
                <a:spcPts val="0"/>
              </a:spcBef>
              <a:spcAft>
                <a:spcPts val="0"/>
              </a:spcAft>
              <a:buSzPct val="25000"/>
              <a:buNone/>
            </a:pPr>
            <a:endParaRPr sz="1110" b="0" i="0" u="none" strike="noStrike" cap="none" dirty="0">
              <a:solidFill>
                <a:srgbClr val="FF0000"/>
              </a:solidFill>
              <a:latin typeface="Calibri"/>
              <a:ea typeface="Calibri"/>
              <a:cs typeface="Calibri"/>
              <a:sym typeface="Calibri"/>
            </a:endParaRPr>
          </a:p>
          <a:p>
            <a:pPr marL="0" marR="0" lvl="0" indent="0" algn="l" rtl="0">
              <a:spcBef>
                <a:spcPts val="0"/>
              </a:spcBef>
              <a:spcAft>
                <a:spcPts val="0"/>
              </a:spcAft>
              <a:buSzPct val="25000"/>
              <a:buNone/>
            </a:pPr>
            <a:r>
              <a:rPr lang="en-US" sz="1110" b="0" i="0" u="none" strike="noStrike" cap="none" dirty="0">
                <a:solidFill>
                  <a:srgbClr val="FF0000"/>
                </a:solidFill>
                <a:latin typeface="Calibri"/>
                <a:ea typeface="Calibri"/>
                <a:cs typeface="Calibri"/>
                <a:sym typeface="Calibri"/>
              </a:rPr>
              <a:t>In your Collaborative Teams, you may choose to use this list or create your own to better meet your needs.  Sometimes schools create school-wide norms so that whenever small or larger groups in the school meet, the norms are the same.  The point is – norms are an important part of effective teams WHEN they are honored and monitored.  Creating table tents used at every meeting, or norm posters in every meeting room, or included on each agenda are ways to remind teams of the meeting norm.</a:t>
            </a:r>
          </a:p>
          <a:p>
            <a:pPr marL="0" marR="0" lvl="0" indent="0" algn="l" rtl="0">
              <a:spcBef>
                <a:spcPts val="0"/>
              </a:spcBef>
              <a:spcAft>
                <a:spcPts val="0"/>
              </a:spcAft>
              <a:buSzPct val="25000"/>
              <a:buNone/>
            </a:pPr>
            <a:endParaRPr sz="1110" b="0" i="0" u="none" strike="noStrike" cap="none" dirty="0">
              <a:solidFill>
                <a:srgbClr val="FF0000"/>
              </a:solidFill>
              <a:latin typeface="Calibri"/>
              <a:ea typeface="Calibri"/>
              <a:cs typeface="Calibri"/>
              <a:sym typeface="Calibri"/>
            </a:endParaRPr>
          </a:p>
          <a:p>
            <a:pPr marL="0" marR="0" lvl="0" indent="0" algn="l" rtl="0">
              <a:spcBef>
                <a:spcPts val="0"/>
              </a:spcBef>
              <a:spcAft>
                <a:spcPts val="0"/>
              </a:spcAft>
              <a:buSzPct val="25000"/>
              <a:buNone/>
            </a:pPr>
            <a:r>
              <a:rPr lang="en-US" sz="1110" b="0" i="0" u="none" strike="noStrike" cap="none" dirty="0">
                <a:solidFill>
                  <a:schemeClr val="dk1"/>
                </a:solidFill>
                <a:latin typeface="Calibri"/>
                <a:ea typeface="Calibri"/>
                <a:cs typeface="Calibri"/>
                <a:sym typeface="Calibri"/>
              </a:rPr>
              <a:t>Table discussion: </a:t>
            </a:r>
            <a:r>
              <a:rPr lang="en-US" sz="1110" b="1" i="0" u="none" strike="noStrike" cap="none" dirty="0">
                <a:solidFill>
                  <a:schemeClr val="dk1"/>
                </a:solidFill>
                <a:latin typeface="Calibri"/>
                <a:ea typeface="Calibri"/>
                <a:cs typeface="Calibri"/>
                <a:sym typeface="Calibri"/>
              </a:rPr>
              <a:t>To Say:  </a:t>
            </a:r>
            <a:r>
              <a:rPr lang="en-US" sz="1110" b="0" i="0" u="none" strike="noStrike" cap="none" dirty="0">
                <a:solidFill>
                  <a:schemeClr val="dk1"/>
                </a:solidFill>
                <a:latin typeface="Calibri"/>
                <a:ea typeface="Calibri"/>
                <a:cs typeface="Calibri"/>
                <a:sym typeface="Calibri"/>
              </a:rPr>
              <a:t> Some schools have already established meeting norms.  If you have meeting norms, are they working?  Of these or your own norms, which one do you feel is the most important?  Which of your norms or these listed above is the hardest one to maintain/monitor?  What prompts do you use when norms in your meetings are violated?  </a:t>
            </a:r>
            <a:r>
              <a:rPr lang="en-US" sz="1110" b="1" i="0" u="none" strike="noStrike" cap="none" dirty="0">
                <a:solidFill>
                  <a:schemeClr val="dk1"/>
                </a:solidFill>
                <a:latin typeface="Calibri"/>
                <a:ea typeface="Calibri"/>
                <a:cs typeface="Calibri"/>
                <a:sym typeface="Calibri"/>
              </a:rPr>
              <a:t>To Do:  </a:t>
            </a:r>
            <a:r>
              <a:rPr lang="en-US" sz="1110" b="0" i="0" u="none" strike="noStrike" cap="none" dirty="0">
                <a:solidFill>
                  <a:schemeClr val="dk1"/>
                </a:solidFill>
                <a:latin typeface="Calibri"/>
                <a:ea typeface="Calibri"/>
                <a:cs typeface="Calibri"/>
                <a:sym typeface="Calibri"/>
              </a:rPr>
              <a:t>(Give the example of using a picture of Norm Peterson to hold up when a norm is not being respected.) </a:t>
            </a:r>
          </a:p>
          <a:p>
            <a:pPr marL="0" marR="0" lvl="0" indent="0" algn="l" rtl="0">
              <a:spcBef>
                <a:spcPts val="0"/>
              </a:spcBef>
              <a:spcAft>
                <a:spcPts val="0"/>
              </a:spcAft>
              <a:buSzPct val="25000"/>
              <a:buNone/>
            </a:pPr>
            <a:endParaRPr sz="111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110" b="1" i="0" u="none" strike="noStrike" cap="none" dirty="0">
                <a:solidFill>
                  <a:srgbClr val="FF0000"/>
                </a:solidFill>
                <a:latin typeface="Calibri"/>
                <a:ea typeface="Calibri"/>
                <a:cs typeface="Calibri"/>
                <a:sym typeface="Calibri"/>
              </a:rPr>
              <a:t>To Say:  </a:t>
            </a:r>
            <a:r>
              <a:rPr lang="en-US" sz="1110" b="0" i="0" u="none" strike="noStrike" cap="none" dirty="0">
                <a:solidFill>
                  <a:srgbClr val="FF0000"/>
                </a:solidFill>
                <a:latin typeface="Calibri"/>
                <a:ea typeface="Calibri"/>
                <a:cs typeface="Calibri"/>
                <a:sym typeface="Calibri"/>
              </a:rPr>
              <a:t>If a team is not functioning effectively – the first step is to revisit the meeting norms. Are team members following the norms? If not, how can you get back on track?</a:t>
            </a:r>
          </a:p>
          <a:p>
            <a:pPr marL="0" marR="0" lvl="0" indent="0" algn="l" rtl="0">
              <a:spcBef>
                <a:spcPts val="0"/>
              </a:spcBef>
              <a:buSzPct val="25000"/>
              <a:buNone/>
            </a:pPr>
            <a:endParaRPr sz="1110" b="0" i="0" u="none" strike="noStrike" cap="none" dirty="0">
              <a:solidFill>
                <a:schemeClr val="dk1"/>
              </a:solidFill>
              <a:latin typeface="Calibri"/>
              <a:ea typeface="Calibri"/>
              <a:cs typeface="Calibri"/>
              <a:sym typeface="Calibri"/>
            </a:endParaRPr>
          </a:p>
        </p:txBody>
      </p:sp>
      <p:sp>
        <p:nvSpPr>
          <p:cNvPr id="176" name="Shape 176"/>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41170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C:\Users\dayad\Desktop\Arden backup\dayad\Desktop\MIM\Logos and Swag\10 by 20.jpg"/>
          <p:cNvPicPr>
            <a:picLocks noChangeAspect="1" noChangeArrowheads="1"/>
          </p:cNvPicPr>
          <p:nvPr/>
        </p:nvPicPr>
        <p:blipFill>
          <a:blip r:embed="rId2" cstate="print"/>
          <a:srcRect/>
          <a:stretch>
            <a:fillRect/>
          </a:stretch>
        </p:blipFill>
        <p:spPr bwMode="auto">
          <a:xfrm>
            <a:off x="7648575" y="6173788"/>
            <a:ext cx="671513" cy="593725"/>
          </a:xfrm>
          <a:prstGeom prst="rect">
            <a:avLst/>
          </a:prstGeom>
          <a:noFill/>
          <a:ln w="9525">
            <a:noFill/>
            <a:miter lim="800000"/>
            <a:headEnd/>
            <a:tailEnd/>
          </a:ln>
        </p:spPr>
      </p:pic>
      <p:sp>
        <p:nvSpPr>
          <p:cNvPr id="5" name="Rectangle 4"/>
          <p:cNvSpPr/>
          <p:nvPr/>
        </p:nvSpPr>
        <p:spPr>
          <a:xfrm>
            <a:off x="0" y="0"/>
            <a:ext cx="9144000" cy="6080125"/>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Box 5"/>
          <p:cNvSpPr txBox="1">
            <a:spLocks noChangeArrowheads="1"/>
          </p:cNvSpPr>
          <p:nvPr/>
        </p:nvSpPr>
        <p:spPr bwMode="auto">
          <a:xfrm>
            <a:off x="2819400" y="6149975"/>
            <a:ext cx="3124200" cy="708025"/>
          </a:xfrm>
          <a:prstGeom prst="rect">
            <a:avLst/>
          </a:prstGeom>
          <a:noFill/>
          <a:ln w="9525">
            <a:noFill/>
            <a:miter lim="800000"/>
            <a:headEnd/>
            <a:tailEnd/>
          </a:ln>
        </p:spPr>
        <p:txBody>
          <a:bodyPr>
            <a:spAutoFit/>
          </a:bodyPr>
          <a:lstStyle/>
          <a:p>
            <a:pPr algn="just">
              <a:defRPr/>
            </a:pPr>
            <a:r>
              <a:rPr lang="en-US" sz="800" i="1" dirty="0">
                <a:latin typeface="Tw Cen MT" pitchFamily="34" charset="0"/>
              </a:rPr>
              <a:t>The contents of this presentation were developed under a grant from the US Department of Education to the Missouri Department of Elementary and Secondary Education (#H323A120018).  However, these contents do not necessarily represent the policy of the US Department of Education, and you should not assume endorsement by the Federal Government. </a:t>
            </a:r>
          </a:p>
        </p:txBody>
      </p:sp>
      <p:pic>
        <p:nvPicPr>
          <p:cNvPr id="7" name="Picture 2" descr="http://tadnet.org/uploads/Image/Ideas_logofinalJ.jpg"/>
          <p:cNvPicPr>
            <a:picLocks noChangeAspect="1" noChangeArrowheads="1"/>
          </p:cNvPicPr>
          <p:nvPr/>
        </p:nvPicPr>
        <p:blipFill>
          <a:blip r:embed="rId3" cstate="print"/>
          <a:srcRect/>
          <a:stretch>
            <a:fillRect/>
          </a:stretch>
        </p:blipFill>
        <p:spPr bwMode="auto">
          <a:xfrm>
            <a:off x="8375650" y="6173788"/>
            <a:ext cx="714375" cy="593725"/>
          </a:xfrm>
          <a:prstGeom prst="rect">
            <a:avLst/>
          </a:prstGeom>
          <a:noFill/>
          <a:ln w="9525">
            <a:noFill/>
            <a:miter lim="800000"/>
            <a:headEnd/>
            <a:tailEnd/>
          </a:ln>
        </p:spPr>
      </p:pic>
      <p:pic>
        <p:nvPicPr>
          <p:cNvPr id="11" name="Picture 2" descr="http://dese.mo.gov/comm/images/DESE-color.png"/>
          <p:cNvPicPr>
            <a:picLocks noChangeAspect="1" noChangeArrowheads="1"/>
          </p:cNvPicPr>
          <p:nvPr/>
        </p:nvPicPr>
        <p:blipFill>
          <a:blip r:embed="rId4" cstate="print"/>
          <a:srcRect/>
          <a:stretch>
            <a:fillRect/>
          </a:stretch>
        </p:blipFill>
        <p:spPr bwMode="auto">
          <a:xfrm>
            <a:off x="5943600" y="6172200"/>
            <a:ext cx="1655763" cy="596900"/>
          </a:xfrm>
          <a:prstGeom prst="rect">
            <a:avLst/>
          </a:prstGeom>
          <a:noFill/>
          <a:ln w="9525">
            <a:noFill/>
            <a:miter lim="800000"/>
            <a:headEnd/>
            <a:tailEnd/>
          </a:ln>
        </p:spPr>
      </p:pic>
      <p:sp>
        <p:nvSpPr>
          <p:cNvPr id="12" name="TextBox 11"/>
          <p:cNvSpPr txBox="1"/>
          <p:nvPr/>
        </p:nvSpPr>
        <p:spPr>
          <a:xfrm>
            <a:off x="0" y="152400"/>
            <a:ext cx="9144000" cy="369888"/>
          </a:xfrm>
          <a:prstGeom prst="rect">
            <a:avLst/>
          </a:prstGeom>
          <a:noFill/>
        </p:spPr>
        <p:txBody>
          <a:bodyPr>
            <a:spAutoFit/>
          </a:bodyPr>
          <a:lstStyle/>
          <a:p>
            <a:pPr algn="ctr" fontAlgn="auto">
              <a:spcBef>
                <a:spcPts val="0"/>
              </a:spcBef>
              <a:spcAft>
                <a:spcPts val="0"/>
              </a:spcAft>
              <a:defRPr/>
            </a:pPr>
            <a:r>
              <a:rPr lang="en-US" b="1" i="1" spc="600" dirty="0">
                <a:solidFill>
                  <a:schemeClr val="bg1"/>
                </a:solidFill>
                <a:latin typeface="Arial Narrow" pitchFamily="34" charset="0"/>
                <a:ea typeface="Verdana" pitchFamily="34" charset="0"/>
                <a:cs typeface="Verdana" pitchFamily="34" charset="0"/>
              </a:rPr>
              <a:t>Professional Development to Practice</a:t>
            </a:r>
          </a:p>
        </p:txBody>
      </p:sp>
      <p:sp>
        <p:nvSpPr>
          <p:cNvPr id="13" name="Rectangle 12"/>
          <p:cNvSpPr/>
          <p:nvPr/>
        </p:nvSpPr>
        <p:spPr>
          <a:xfrm>
            <a:off x="1447800" y="473075"/>
            <a:ext cx="7696200" cy="139700"/>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0" y="473075"/>
            <a:ext cx="1447800" cy="139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a:off x="7988300" y="152400"/>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ctrTitle"/>
          </p:nvPr>
        </p:nvSpPr>
        <p:spPr>
          <a:xfrm>
            <a:off x="685800" y="1420731"/>
            <a:ext cx="7772400" cy="1470025"/>
          </a:xfrm>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217448"/>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32322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828803"/>
            <a:ext cx="8229600" cy="4038598"/>
          </a:xfrm>
        </p:spPr>
        <p:txBody>
          <a:bodyPr vert="eaVert"/>
          <a:lstStyle>
            <a:lvl2pPr marL="742950" indent="-285750">
              <a:defRPr lang="en-US" sz="2800" kern="1200" dirty="0" smtClean="0">
                <a:solidFill>
                  <a:schemeClr val="tx1"/>
                </a:solidFill>
                <a:latin typeface="Tw Cen MT" pitchFamily="34" charset="0"/>
                <a:ea typeface="+mn-ea"/>
                <a:cs typeface="+mn-cs"/>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37172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1"/>
            <a:ext cx="20574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599"/>
            <a:ext cx="6019800" cy="5257801"/>
          </a:xfrm>
        </p:spPr>
        <p:txBody>
          <a:bodyPr vert="eaVert"/>
          <a:lstStyle>
            <a:lvl2pPr marL="742950" indent="-285750">
              <a:defRPr lang="en-US" sz="2800" kern="1200" dirty="0" smtClean="0">
                <a:solidFill>
                  <a:schemeClr val="tx1"/>
                </a:solidFill>
                <a:latin typeface="Tw Cen MT" pitchFamily="34" charset="0"/>
                <a:ea typeface="+mn-ea"/>
                <a:cs typeface="+mn-cs"/>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5290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0" y="6019800"/>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828803"/>
            <a:ext cx="8229600" cy="3962397"/>
          </a:xfrm>
        </p:spPr>
        <p:txBody>
          <a:bodyPr/>
          <a:lstStyle>
            <a:lvl2pPr>
              <a:buClr>
                <a:schemeClr val="accent3"/>
              </a:buClr>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8473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3"/>
          <p:cNvSpPr txBox="1"/>
          <p:nvPr/>
        </p:nvSpPr>
        <p:spPr>
          <a:xfrm>
            <a:off x="3962400" y="6119813"/>
            <a:ext cx="4343400" cy="738187"/>
          </a:xfrm>
          <a:prstGeom prst="rect">
            <a:avLst/>
          </a:prstGeom>
          <a:noFill/>
        </p:spPr>
        <p:txBody>
          <a:bodyPr>
            <a:spAutoFit/>
          </a:bodyPr>
          <a:lstStyle/>
          <a:p>
            <a:pPr algn="just" fontAlgn="auto">
              <a:spcBef>
                <a:spcPts val="0"/>
              </a:spcBef>
              <a:spcAft>
                <a:spcPts val="0"/>
              </a:spcAft>
              <a:defRPr/>
            </a:pPr>
            <a:r>
              <a:rPr lang="en-US" sz="1050" i="1" dirty="0">
                <a:latin typeface="Tw Cen MT" pitchFamily="34" charset="0"/>
                <a:cs typeface="+mn-cs"/>
              </a:rPr>
              <a:t>The contents of this  presentation were developed under a grant from the US Department of Education,   #H323A120018.  However, these contents do not necessarily represent the policy of the US Department of Education, and you should not assume endorsement by the Federal Government. </a:t>
            </a:r>
          </a:p>
        </p:txBody>
      </p:sp>
      <p:pic>
        <p:nvPicPr>
          <p:cNvPr id="5" name="Picture 2" descr="http://tadnet.org/uploads/Image/Ideas_logofinalJ.jpg"/>
          <p:cNvPicPr>
            <a:picLocks noChangeAspect="1" noChangeArrowheads="1"/>
          </p:cNvPicPr>
          <p:nvPr/>
        </p:nvPicPr>
        <p:blipFill>
          <a:blip r:embed="rId2" cstate="print"/>
          <a:srcRect/>
          <a:stretch>
            <a:fillRect/>
          </a:stretch>
        </p:blipFill>
        <p:spPr bwMode="auto">
          <a:xfrm>
            <a:off x="8489950" y="6313488"/>
            <a:ext cx="654050" cy="544512"/>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544789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190997"/>
          </a:xfrm>
        </p:spPr>
        <p:txBody>
          <a:bodyPr/>
          <a:lstStyle>
            <a:lvl1pPr>
              <a:defRPr sz="2800"/>
            </a:lvl1pPr>
            <a:lvl2pPr marL="742950" indent="-285750">
              <a:defRPr lang="en-US" sz="2400" kern="1200" dirty="0" smtClean="0">
                <a:solidFill>
                  <a:schemeClr val="tx1"/>
                </a:solidFill>
                <a:latin typeface="Tw Cen MT" pitchFamily="34" charset="0"/>
                <a:ea typeface="+mn-ea"/>
                <a:cs typeface="+mn-cs"/>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3"/>
            <a:ext cx="4038600" cy="4190997"/>
          </a:xfrm>
        </p:spPr>
        <p:txBody>
          <a:bodyPr/>
          <a:lstStyle>
            <a:lvl1pPr>
              <a:defRPr sz="2800"/>
            </a:lvl1pPr>
            <a:lvl2pPr marL="742950" indent="-285750">
              <a:defRPr lang="en-US" sz="2400" kern="1200" dirty="0" smtClean="0">
                <a:solidFill>
                  <a:schemeClr val="tx1"/>
                </a:solidFill>
                <a:latin typeface="Tw Cen MT" pitchFamily="34" charset="0"/>
                <a:ea typeface="+mn-ea"/>
                <a:cs typeface="+mn-cs"/>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87679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2190"/>
            <a:ext cx="8229600" cy="92181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2" y="2174875"/>
            <a:ext cx="4040188" cy="3616325"/>
          </a:xfrm>
        </p:spPr>
        <p:txBody>
          <a:bodyPr/>
          <a:lstStyle>
            <a:lvl1pPr>
              <a:defRPr sz="2400"/>
            </a:lvl1pPr>
            <a:lvl2pPr marL="742950" indent="-285750">
              <a:defRPr lang="en-US" sz="2000" kern="1200" dirty="0" smtClean="0">
                <a:solidFill>
                  <a:schemeClr val="tx1"/>
                </a:solidFill>
                <a:latin typeface="Tw Cen MT" pitchFamily="34" charset="0"/>
                <a:ea typeface="+mn-ea"/>
                <a:cs typeface="+mn-cs"/>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7" y="2174875"/>
            <a:ext cx="4041775" cy="3616325"/>
          </a:xfrm>
        </p:spPr>
        <p:txBody>
          <a:bodyPr/>
          <a:lstStyle>
            <a:lvl1pPr>
              <a:defRPr sz="2400"/>
            </a:lvl1pPr>
            <a:lvl2pPr marL="742950" indent="-285750">
              <a:defRPr lang="en-US" sz="2000" kern="1200" dirty="0" smtClean="0">
                <a:solidFill>
                  <a:schemeClr val="tx1"/>
                </a:solidFill>
                <a:latin typeface="Tw Cen MT" pitchFamily="34" charset="0"/>
                <a:ea typeface="+mn-ea"/>
                <a:cs typeface="+mn-cs"/>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07664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55638"/>
            <a:ext cx="8229600" cy="1096962"/>
          </a:xfrm>
        </p:spPr>
        <p:txBody>
          <a:bodyPr/>
          <a:lstStyle/>
          <a:p>
            <a:r>
              <a:rPr lang="en-US"/>
              <a:t>Click to edit Master title style</a:t>
            </a:r>
          </a:p>
        </p:txBody>
      </p:sp>
    </p:spTree>
    <p:extLst>
      <p:ext uri="{BB962C8B-B14F-4D97-AF65-F5344CB8AC3E}">
        <p14:creationId xmlns:p14="http://schemas.microsoft.com/office/powerpoint/2010/main" val="3292398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6879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685800"/>
            <a:ext cx="3008313" cy="74930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1" y="685799"/>
            <a:ext cx="5111751" cy="5105401"/>
          </a:xfrm>
        </p:spPr>
        <p:txBody>
          <a:bodyPr/>
          <a:lstStyle>
            <a:lvl1pPr>
              <a:defRPr sz="3200"/>
            </a:lvl1pPr>
            <a:lvl2pPr marL="742950" indent="-285750">
              <a:defRPr lang="en-US" sz="2800" kern="1200" dirty="0" smtClean="0">
                <a:solidFill>
                  <a:schemeClr val="tx1"/>
                </a:solidFill>
                <a:latin typeface="Tw Cen MT" pitchFamily="34" charset="0"/>
                <a:ea typeface="+mn-ea"/>
                <a:cs typeface="+mn-cs"/>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2" y="1435103"/>
            <a:ext cx="3008313" cy="43560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002686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85799"/>
            <a:ext cx="5486400" cy="40417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9"/>
            <a:ext cx="5486400" cy="50006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02903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01663"/>
            <a:ext cx="8229600" cy="1096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828800"/>
            <a:ext cx="8229600" cy="4144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Box 18"/>
          <p:cNvSpPr txBox="1"/>
          <p:nvPr/>
        </p:nvSpPr>
        <p:spPr>
          <a:xfrm>
            <a:off x="0" y="152400"/>
            <a:ext cx="9144000" cy="369888"/>
          </a:xfrm>
          <a:prstGeom prst="rect">
            <a:avLst/>
          </a:prstGeom>
          <a:noFill/>
        </p:spPr>
        <p:txBody>
          <a:bodyPr>
            <a:spAutoFit/>
          </a:bodyPr>
          <a:lstStyle/>
          <a:p>
            <a:pPr algn="ctr" fontAlgn="auto">
              <a:spcBef>
                <a:spcPts val="0"/>
              </a:spcBef>
              <a:spcAft>
                <a:spcPts val="0"/>
              </a:spcAft>
              <a:defRPr/>
            </a:pPr>
            <a:r>
              <a:rPr lang="en-US" b="1" i="1" spc="600" dirty="0">
                <a:solidFill>
                  <a:schemeClr val="accent3"/>
                </a:solidFill>
                <a:latin typeface="Arial Narrow" pitchFamily="34" charset="0"/>
                <a:ea typeface="Verdana" pitchFamily="34" charset="0"/>
                <a:cs typeface="Verdana" pitchFamily="34" charset="0"/>
              </a:rPr>
              <a:t>Professional Development to Practice</a:t>
            </a:r>
          </a:p>
        </p:txBody>
      </p:sp>
      <p:sp>
        <p:nvSpPr>
          <p:cNvPr id="20" name="Rectangle 19"/>
          <p:cNvSpPr/>
          <p:nvPr/>
        </p:nvSpPr>
        <p:spPr>
          <a:xfrm>
            <a:off x="0" y="473075"/>
            <a:ext cx="1447800" cy="139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Rectangle 20"/>
          <p:cNvSpPr/>
          <p:nvPr/>
        </p:nvSpPr>
        <p:spPr>
          <a:xfrm>
            <a:off x="1447800" y="473075"/>
            <a:ext cx="7696200" cy="139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31" name="Picture 18" descr="X:\IHD General Shared\DESE Projects\SPDG\EduSAIL Website\Images\Logos\SAIL logo\header.png"/>
          <p:cNvPicPr>
            <a:picLocks noChangeAspect="1" noChangeArrowheads="1"/>
          </p:cNvPicPr>
          <p:nvPr/>
        </p:nvPicPr>
        <p:blipFill>
          <a:blip r:embed="rId13" cstate="print"/>
          <a:srcRect t="31007" r="34380"/>
          <a:stretch>
            <a:fillRect/>
          </a:stretch>
        </p:blipFill>
        <p:spPr bwMode="auto">
          <a:xfrm>
            <a:off x="53975" y="6080125"/>
            <a:ext cx="2841625" cy="747713"/>
          </a:xfrm>
          <a:prstGeom prst="rect">
            <a:avLst/>
          </a:prstGeom>
          <a:noFill/>
          <a:ln w="9525">
            <a:noFill/>
            <a:miter lim="800000"/>
            <a:headEnd/>
            <a:tailEnd/>
          </a:ln>
        </p:spPr>
      </p:pic>
      <p:cxnSp>
        <p:nvCxnSpPr>
          <p:cNvPr id="8" name="Straight Connector 7"/>
          <p:cNvCxnSpPr/>
          <p:nvPr/>
        </p:nvCxnSpPr>
        <p:spPr>
          <a:xfrm>
            <a:off x="0" y="6019800"/>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811652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lvl1pPr algn="ctr" rtl="0" eaLnBrk="1" fontAlgn="base" hangingPunct="1">
        <a:spcBef>
          <a:spcPct val="0"/>
        </a:spcBef>
        <a:spcAft>
          <a:spcPct val="0"/>
        </a:spcAft>
        <a:defRPr sz="4400" kern="1200">
          <a:solidFill>
            <a:schemeClr val="accent2"/>
          </a:solidFill>
          <a:latin typeface="Tw Cen MT" pitchFamily="34" charset="0"/>
          <a:ea typeface="+mj-ea"/>
          <a:cs typeface="+mj-cs"/>
        </a:defRPr>
      </a:lvl1pPr>
      <a:lvl2pPr algn="ctr" rtl="0" eaLnBrk="1" fontAlgn="base" hangingPunct="1">
        <a:spcBef>
          <a:spcPct val="0"/>
        </a:spcBef>
        <a:spcAft>
          <a:spcPct val="0"/>
        </a:spcAft>
        <a:defRPr sz="4400">
          <a:solidFill>
            <a:schemeClr val="accent2"/>
          </a:solidFill>
          <a:latin typeface="Tw Cen MT" pitchFamily="34" charset="0"/>
        </a:defRPr>
      </a:lvl2pPr>
      <a:lvl3pPr algn="ctr" rtl="0" eaLnBrk="1" fontAlgn="base" hangingPunct="1">
        <a:spcBef>
          <a:spcPct val="0"/>
        </a:spcBef>
        <a:spcAft>
          <a:spcPct val="0"/>
        </a:spcAft>
        <a:defRPr sz="4400">
          <a:solidFill>
            <a:schemeClr val="accent2"/>
          </a:solidFill>
          <a:latin typeface="Tw Cen MT" pitchFamily="34" charset="0"/>
        </a:defRPr>
      </a:lvl3pPr>
      <a:lvl4pPr algn="ctr" rtl="0" eaLnBrk="1" fontAlgn="base" hangingPunct="1">
        <a:spcBef>
          <a:spcPct val="0"/>
        </a:spcBef>
        <a:spcAft>
          <a:spcPct val="0"/>
        </a:spcAft>
        <a:defRPr sz="4400">
          <a:solidFill>
            <a:schemeClr val="accent2"/>
          </a:solidFill>
          <a:latin typeface="Tw Cen MT" pitchFamily="34" charset="0"/>
        </a:defRPr>
      </a:lvl4pPr>
      <a:lvl5pPr algn="ctr" rtl="0" eaLnBrk="1" fontAlgn="base" hangingPunct="1">
        <a:spcBef>
          <a:spcPct val="0"/>
        </a:spcBef>
        <a:spcAft>
          <a:spcPct val="0"/>
        </a:spcAft>
        <a:defRPr sz="4400">
          <a:solidFill>
            <a:schemeClr val="accent2"/>
          </a:solidFill>
          <a:latin typeface="Tw Cen MT" pitchFamily="34" charset="0"/>
        </a:defRPr>
      </a:lvl5pPr>
      <a:lvl6pPr marL="457200" algn="ctr" rtl="0" eaLnBrk="1" fontAlgn="base" hangingPunct="1">
        <a:spcBef>
          <a:spcPct val="0"/>
        </a:spcBef>
        <a:spcAft>
          <a:spcPct val="0"/>
        </a:spcAft>
        <a:defRPr sz="4400">
          <a:solidFill>
            <a:schemeClr val="tx2"/>
          </a:solidFill>
          <a:latin typeface="Tw Cen MT" pitchFamily="34" charset="0"/>
        </a:defRPr>
      </a:lvl6pPr>
      <a:lvl7pPr marL="914400" algn="ctr" rtl="0" eaLnBrk="1" fontAlgn="base" hangingPunct="1">
        <a:spcBef>
          <a:spcPct val="0"/>
        </a:spcBef>
        <a:spcAft>
          <a:spcPct val="0"/>
        </a:spcAft>
        <a:defRPr sz="4400">
          <a:solidFill>
            <a:schemeClr val="tx2"/>
          </a:solidFill>
          <a:latin typeface="Tw Cen MT" pitchFamily="34" charset="0"/>
        </a:defRPr>
      </a:lvl7pPr>
      <a:lvl8pPr marL="1371600" algn="ctr" rtl="0" eaLnBrk="1" fontAlgn="base" hangingPunct="1">
        <a:spcBef>
          <a:spcPct val="0"/>
        </a:spcBef>
        <a:spcAft>
          <a:spcPct val="0"/>
        </a:spcAft>
        <a:defRPr sz="4400">
          <a:solidFill>
            <a:schemeClr val="tx2"/>
          </a:solidFill>
          <a:latin typeface="Tw Cen MT" pitchFamily="34" charset="0"/>
        </a:defRPr>
      </a:lvl8pPr>
      <a:lvl9pPr marL="1828800" algn="ctr" rtl="0" eaLnBrk="1" fontAlgn="base" hangingPunct="1">
        <a:spcBef>
          <a:spcPct val="0"/>
        </a:spcBef>
        <a:spcAft>
          <a:spcPct val="0"/>
        </a:spcAft>
        <a:defRPr sz="4400">
          <a:solidFill>
            <a:schemeClr val="tx2"/>
          </a:solidFill>
          <a:latin typeface="Tw Cen MT" pitchFamily="34" charset="0"/>
        </a:defRPr>
      </a:lvl9pPr>
    </p:titleStyle>
    <p:bodyStyle>
      <a:lvl1pPr marL="342900" indent="-342900" algn="l" rtl="0" eaLnBrk="1" fontAlgn="base" hangingPunct="1">
        <a:spcBef>
          <a:spcPct val="20000"/>
        </a:spcBef>
        <a:spcAft>
          <a:spcPct val="0"/>
        </a:spcAft>
        <a:buClr>
          <a:schemeClr val="accent2"/>
        </a:buClr>
        <a:buFont typeface="Wingdings" pitchFamily="2" charset="2"/>
        <a:buChar char="q"/>
        <a:defRPr sz="3200" kern="1200">
          <a:solidFill>
            <a:schemeClr val="tx1"/>
          </a:solidFill>
          <a:latin typeface="Tw Cen MT" pitchFamily="34" charset="0"/>
          <a:ea typeface="+mn-ea"/>
          <a:cs typeface="+mn-cs"/>
        </a:defRPr>
      </a:lvl1pPr>
      <a:lvl2pPr marL="742950" indent="-285750" algn="l" rtl="0" eaLnBrk="1" fontAlgn="base" hangingPunct="1">
        <a:spcBef>
          <a:spcPct val="20000"/>
        </a:spcBef>
        <a:spcAft>
          <a:spcPct val="0"/>
        </a:spcAft>
        <a:buClr>
          <a:schemeClr val="accent2"/>
        </a:buClr>
        <a:buFont typeface="Wingdings" pitchFamily="2" charset="2"/>
        <a:buChar char="q"/>
        <a:defRPr sz="2800" kern="1200">
          <a:solidFill>
            <a:schemeClr val="tx1"/>
          </a:solidFill>
          <a:latin typeface="Tw Cen MT" pitchFamily="34" charset="0"/>
          <a:ea typeface="+mn-ea"/>
          <a:cs typeface="+mn-cs"/>
        </a:defRPr>
      </a:lvl2pPr>
      <a:lvl3pPr marL="1143000" indent="-228600" algn="l" rtl="0" eaLnBrk="1" fontAlgn="base" hangingPunct="1">
        <a:spcBef>
          <a:spcPct val="20000"/>
        </a:spcBef>
        <a:spcAft>
          <a:spcPct val="0"/>
        </a:spcAft>
        <a:buClr>
          <a:schemeClr val="accent2"/>
        </a:buClr>
        <a:buFont typeface="Wingdings" pitchFamily="2" charset="2"/>
        <a:buChar char="q"/>
        <a:defRPr sz="2400" kern="1200">
          <a:solidFill>
            <a:schemeClr val="tx1"/>
          </a:solidFill>
          <a:latin typeface="Tw Cen MT" pitchFamily="34" charset="0"/>
          <a:ea typeface="+mn-ea"/>
          <a:cs typeface="+mn-cs"/>
        </a:defRPr>
      </a:lvl3pPr>
      <a:lvl4pPr marL="1600200" indent="-228600" algn="l" rtl="0" eaLnBrk="1" fontAlgn="base" hangingPunct="1">
        <a:spcBef>
          <a:spcPct val="20000"/>
        </a:spcBef>
        <a:spcAft>
          <a:spcPct val="0"/>
        </a:spcAft>
        <a:buClr>
          <a:schemeClr val="accent2"/>
        </a:buClr>
        <a:buFont typeface="Wingdings" pitchFamily="2" charset="2"/>
        <a:buChar char="q"/>
        <a:defRPr sz="2000" kern="1200">
          <a:solidFill>
            <a:schemeClr val="tx1"/>
          </a:solidFill>
          <a:latin typeface="Tw Cen MT" pitchFamily="34" charset="0"/>
          <a:ea typeface="+mn-ea"/>
          <a:cs typeface="+mn-cs"/>
        </a:defRPr>
      </a:lvl4pPr>
      <a:lvl5pPr marL="2057400" indent="-228600" algn="l" rtl="0" eaLnBrk="1" fontAlgn="base" hangingPunct="1">
        <a:spcBef>
          <a:spcPct val="20000"/>
        </a:spcBef>
        <a:spcAft>
          <a:spcPct val="0"/>
        </a:spcAft>
        <a:buClr>
          <a:schemeClr val="accent2"/>
        </a:buClr>
        <a:buFont typeface="Wingdings" pitchFamily="2" charset="2"/>
        <a:buChar char="q"/>
        <a:defRPr sz="2000" kern="1200">
          <a:solidFill>
            <a:schemeClr val="tx1"/>
          </a:solidFill>
          <a:latin typeface="Tw Cen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creativecommons.org/licenses/by-nc-nd/4.0/" TargetMode="Externa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ctr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chemeClr val="lt1"/>
                </a:solidFill>
                <a:latin typeface="Questrial"/>
                <a:ea typeface="Questrial"/>
                <a:cs typeface="Questrial"/>
                <a:sym typeface="Questrial"/>
              </a:rPr>
              <a:t>Collaborative Teams</a:t>
            </a:r>
          </a:p>
        </p:txBody>
      </p:sp>
      <p:sp>
        <p:nvSpPr>
          <p:cNvPr id="145" name="Shape 145"/>
          <p:cNvSpPr txBox="1">
            <a:spLocks noGrp="1"/>
          </p:cNvSpPr>
          <p:nvPr>
            <p:ph type="subTitle" idx="1"/>
          </p:nvPr>
        </p:nvSpPr>
        <p:spPr>
          <a:xfrm>
            <a:off x="1371600" y="2695913"/>
            <a:ext cx="6400799" cy="17526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2"/>
              </a:buClr>
              <a:buSzPct val="25000"/>
              <a:buFont typeface="Noto Sans Symbols"/>
              <a:buNone/>
            </a:pPr>
            <a:endParaRPr lang="en-US" sz="3200" b="0" i="0" u="none" strike="noStrike" cap="none" dirty="0">
              <a:solidFill>
                <a:schemeClr val="lt1"/>
              </a:solidFill>
              <a:latin typeface="Questrial"/>
              <a:ea typeface="Questrial"/>
              <a:cs typeface="Questrial"/>
              <a:sym typeface="Questrial"/>
            </a:endParaRPr>
          </a:p>
          <a:p>
            <a:pPr marL="0" marR="0" lvl="0" indent="0" algn="ctr" rtl="0">
              <a:spcBef>
                <a:spcPts val="0"/>
              </a:spcBef>
              <a:spcAft>
                <a:spcPts val="0"/>
              </a:spcAft>
              <a:buClr>
                <a:schemeClr val="dk2"/>
              </a:buClr>
              <a:buSzPct val="25000"/>
              <a:buFont typeface="Noto Sans Symbols"/>
              <a:buNone/>
            </a:pPr>
            <a:r>
              <a:rPr lang="en-US" sz="3200" b="0" i="0" u="none" strike="noStrike" cap="none" dirty="0">
                <a:solidFill>
                  <a:schemeClr val="lt1"/>
                </a:solidFill>
                <a:latin typeface="Questrial"/>
                <a:ea typeface="Questrial"/>
                <a:cs typeface="Questrial"/>
                <a:sym typeface="Questrial"/>
              </a:rPr>
              <a:t>Collaborative Skills</a:t>
            </a:r>
          </a:p>
          <a:p>
            <a:pPr marL="0" marR="0" lvl="0" indent="0" algn="ctr" rtl="0">
              <a:spcBef>
                <a:spcPts val="640"/>
              </a:spcBef>
              <a:spcAft>
                <a:spcPts val="0"/>
              </a:spcAft>
              <a:buClr>
                <a:schemeClr val="dk2"/>
              </a:buClr>
              <a:buSzPct val="25000"/>
              <a:buFont typeface="Noto Sans Symbols"/>
              <a:buNone/>
            </a:pPr>
            <a:endParaRPr sz="3200" b="0" i="0" u="none" strike="noStrike" cap="none" dirty="0">
              <a:solidFill>
                <a:schemeClr val="lt1"/>
              </a:solidFill>
              <a:latin typeface="Questrial"/>
              <a:ea typeface="Questrial"/>
              <a:cs typeface="Questrial"/>
              <a:sym typeface="Questrial"/>
            </a:endParaRPr>
          </a:p>
        </p:txBody>
      </p:sp>
      <p:pic>
        <p:nvPicPr>
          <p:cNvPr id="146" name="Shape 146"/>
          <p:cNvPicPr preferRelativeResize="0"/>
          <p:nvPr/>
        </p:nvPicPr>
        <p:blipFill rotWithShape="1">
          <a:blip r:embed="rId3">
            <a:alphaModFix/>
          </a:blip>
          <a:srcRect/>
          <a:stretch/>
        </p:blipFill>
        <p:spPr>
          <a:xfrm>
            <a:off x="8010255" y="320897"/>
            <a:ext cx="895890" cy="640079"/>
          </a:xfrm>
          <a:prstGeom prst="rect">
            <a:avLst/>
          </a:prstGeom>
          <a:noFill/>
          <a:ln>
            <a:noFill/>
          </a:ln>
        </p:spPr>
      </p:pic>
      <p:grpSp>
        <p:nvGrpSpPr>
          <p:cNvPr id="147" name="Shape 147"/>
          <p:cNvGrpSpPr/>
          <p:nvPr/>
        </p:nvGrpSpPr>
        <p:grpSpPr>
          <a:xfrm>
            <a:off x="538754" y="5581963"/>
            <a:ext cx="8275827" cy="283464"/>
            <a:chOff x="880871" y="186182"/>
            <a:chExt cx="8275827" cy="283464"/>
          </a:xfrm>
        </p:grpSpPr>
        <p:pic>
          <p:nvPicPr>
            <p:cNvPr id="148" name="Shape 148"/>
            <p:cNvPicPr preferRelativeResize="0"/>
            <p:nvPr/>
          </p:nvPicPr>
          <p:blipFill rotWithShape="1">
            <a:blip r:embed="rId4">
              <a:alphaModFix/>
            </a:blip>
            <a:srcRect/>
            <a:stretch/>
          </p:blipFill>
          <p:spPr>
            <a:xfrm>
              <a:off x="880871" y="186182"/>
              <a:ext cx="804672" cy="283464"/>
            </a:xfrm>
            <a:prstGeom prst="rect">
              <a:avLst/>
            </a:prstGeom>
            <a:noFill/>
            <a:ln>
              <a:noFill/>
            </a:ln>
          </p:spPr>
        </p:pic>
        <p:sp>
          <p:nvSpPr>
            <p:cNvPr id="149" name="Shape 149"/>
            <p:cNvSpPr txBox="1"/>
            <p:nvPr/>
          </p:nvSpPr>
          <p:spPr>
            <a:xfrm>
              <a:off x="1676400" y="186182"/>
              <a:ext cx="7480299"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lt1"/>
                  </a:solidFill>
                  <a:latin typeface="Calibri"/>
                  <a:ea typeface="Calibri"/>
                  <a:cs typeface="Calibri"/>
                  <a:sym typeface="Calibri"/>
                </a:rPr>
                <a:t>This work is licensed under a </a:t>
              </a:r>
              <a:r>
                <a:rPr lang="en-US" sz="1200" b="0" i="0" u="sng" strike="noStrike" cap="none" dirty="0">
                  <a:solidFill>
                    <a:schemeClr val="hlink"/>
                  </a:solidFill>
                  <a:latin typeface="Calibri"/>
                  <a:ea typeface="Calibri"/>
                  <a:cs typeface="Calibri"/>
                  <a:sym typeface="Calibri"/>
                  <a:hlinkClick r:id="rId5"/>
                </a:rPr>
                <a:t>Creative Commons Attribution-</a:t>
              </a:r>
              <a:r>
                <a:rPr lang="en-US" sz="1200" b="0" i="0" u="sng" strike="noStrike" cap="none" dirty="0" err="1">
                  <a:solidFill>
                    <a:schemeClr val="hlink"/>
                  </a:solidFill>
                  <a:latin typeface="Calibri"/>
                  <a:ea typeface="Calibri"/>
                  <a:cs typeface="Calibri"/>
                  <a:sym typeface="Calibri"/>
                  <a:hlinkClick r:id="rId5"/>
                </a:rPr>
                <a:t>NonCommercial</a:t>
              </a:r>
              <a:r>
                <a:rPr lang="en-US" sz="1200" b="0" i="0" u="sng" strike="noStrike" cap="none" dirty="0">
                  <a:solidFill>
                    <a:schemeClr val="hlink"/>
                  </a:solidFill>
                  <a:latin typeface="Calibri"/>
                  <a:ea typeface="Calibri"/>
                  <a:cs typeface="Calibri"/>
                  <a:sym typeface="Calibri"/>
                  <a:hlinkClick r:id="rId5"/>
                </a:rPr>
                <a:t>-</a:t>
              </a:r>
              <a:r>
                <a:rPr lang="en-US" sz="1200" b="0" i="0" u="sng" strike="noStrike" cap="none" dirty="0" err="1">
                  <a:solidFill>
                    <a:schemeClr val="hlink"/>
                  </a:solidFill>
                  <a:latin typeface="Calibri"/>
                  <a:ea typeface="Calibri"/>
                  <a:cs typeface="Calibri"/>
                  <a:sym typeface="Calibri"/>
                  <a:hlinkClick r:id="rId5"/>
                </a:rPr>
                <a:t>NoDerivatives</a:t>
              </a:r>
              <a:r>
                <a:rPr lang="en-US" sz="1200" b="0" i="0" u="sng" strike="noStrike" cap="none" dirty="0">
                  <a:solidFill>
                    <a:schemeClr val="hlink"/>
                  </a:solidFill>
                  <a:latin typeface="Calibri"/>
                  <a:ea typeface="Calibri"/>
                  <a:cs typeface="Calibri"/>
                  <a:sym typeface="Calibri"/>
                  <a:hlinkClick r:id="rId5"/>
                </a:rPr>
                <a:t> 4.0 International License</a:t>
              </a:r>
              <a:r>
                <a:rPr lang="en-US" sz="1200" b="0" i="0" u="none" strike="noStrike" cap="none" dirty="0">
                  <a:solidFill>
                    <a:schemeClr val="lt1"/>
                  </a:solidFill>
                  <a:latin typeface="Calibri"/>
                  <a:ea typeface="Calibri"/>
                  <a:cs typeface="Calibri"/>
                  <a:sym typeface="Calibri"/>
                </a:rPr>
                <a:t>.</a:t>
              </a:r>
            </a:p>
          </p:txBody>
        </p:sp>
      </p:gr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2"/>
                </a:solidFill>
                <a:latin typeface="Questrial"/>
                <a:ea typeface="Questrial"/>
                <a:cs typeface="Questrial"/>
                <a:sym typeface="Questrial"/>
              </a:rPr>
              <a:t> Outcomes</a:t>
            </a:r>
          </a:p>
        </p:txBody>
      </p:sp>
      <p:sp>
        <p:nvSpPr>
          <p:cNvPr id="185" name="Shape 185"/>
          <p:cNvSpPr txBox="1">
            <a:spLocks noGrp="1"/>
          </p:cNvSpPr>
          <p:nvPr>
            <p:ph idx="1"/>
          </p:nvPr>
        </p:nvSpPr>
        <p:spPr>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2"/>
              </a:buClr>
              <a:buSzPct val="25000"/>
              <a:buFont typeface="Noto Sans Symbols"/>
              <a:buNone/>
            </a:pPr>
            <a:r>
              <a:rPr lang="en-US" sz="4000" b="0" i="0" u="none" strike="noStrike" cap="none">
                <a:solidFill>
                  <a:schemeClr val="dk1"/>
                </a:solidFill>
                <a:latin typeface="Questrial"/>
                <a:ea typeface="Questrial"/>
                <a:cs typeface="Questrial"/>
                <a:sym typeface="Questrial"/>
              </a:rPr>
              <a:t>Understand and implement the necessary skills to collaborate effectively in team meetings.</a:t>
            </a: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457200" y="653705"/>
            <a:ext cx="8229600" cy="61700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959" b="0" i="0" u="none" strike="noStrike" cap="none" dirty="0">
                <a:solidFill>
                  <a:schemeClr val="dk2"/>
                </a:solidFill>
                <a:latin typeface="Questrial"/>
                <a:ea typeface="Questrial"/>
                <a:cs typeface="Questrial"/>
                <a:sym typeface="Questrial"/>
              </a:rPr>
              <a:t>Why Collaborative Skills? </a:t>
            </a:r>
          </a:p>
        </p:txBody>
      </p:sp>
      <p:sp>
        <p:nvSpPr>
          <p:cNvPr id="213" name="Shape 213"/>
          <p:cNvSpPr txBox="1">
            <a:spLocks noGrp="1"/>
          </p:cNvSpPr>
          <p:nvPr>
            <p:ph idx="1"/>
          </p:nvPr>
        </p:nvSpPr>
        <p:spPr>
          <a:xfrm>
            <a:off x="457200" y="1630254"/>
            <a:ext cx="8458200" cy="53339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2"/>
              </a:buClr>
              <a:buSzPct val="25000"/>
              <a:buFont typeface="Noto Sans Symbols"/>
              <a:buNone/>
            </a:pPr>
            <a:r>
              <a:rPr lang="en-US" sz="2800" i="0" u="none" strike="noStrike" cap="none" dirty="0">
                <a:solidFill>
                  <a:schemeClr val="dk1"/>
                </a:solidFill>
                <a:latin typeface="Questrial"/>
                <a:ea typeface="Questrial"/>
                <a:cs typeface="Questrial"/>
                <a:sym typeface="Questrial"/>
              </a:rPr>
              <a:t>Hattie refers to the importance of teachers to “ ‘know thy impact’, it is to understand this impact, and it is to act on this knowing and understanding. It requires that teachers gather defensible and dependable evidence from many sources, and hold collaborative discussions with colleagues and students about this evidence, this making the effect of their teaching visible to themselves and others.</a:t>
            </a:r>
            <a:r>
              <a:rPr lang="en-US" sz="2800" dirty="0"/>
              <a:t>”</a:t>
            </a:r>
          </a:p>
          <a:p>
            <a:pPr marL="0" marR="0" lvl="0" indent="0" algn="ctr" rtl="0">
              <a:spcBef>
                <a:spcPts val="400"/>
              </a:spcBef>
              <a:spcAft>
                <a:spcPts val="0"/>
              </a:spcAft>
              <a:buClr>
                <a:schemeClr val="dk2"/>
              </a:buClr>
              <a:buSzPct val="25000"/>
              <a:buFont typeface="Noto Sans Symbols"/>
              <a:buNone/>
            </a:pPr>
            <a:endParaRPr sz="2000" b="0" i="0" u="none" strike="noStrike" cap="none" dirty="0">
              <a:solidFill>
                <a:schemeClr val="dk1"/>
              </a:solidFill>
              <a:latin typeface="Questrial"/>
              <a:ea typeface="Questrial"/>
              <a:cs typeface="Questrial"/>
              <a:sym typeface="Questrial"/>
            </a:endParaRPr>
          </a:p>
          <a:p>
            <a:pPr marL="0" marR="0" lvl="0" indent="0" algn="r" rtl="0">
              <a:spcBef>
                <a:spcPts val="400"/>
              </a:spcBef>
              <a:spcAft>
                <a:spcPts val="0"/>
              </a:spcAft>
              <a:buClr>
                <a:schemeClr val="dk2"/>
              </a:buClr>
              <a:buSzPct val="25000"/>
              <a:buFont typeface="Noto Sans Symbols"/>
              <a:buNone/>
            </a:pPr>
            <a:r>
              <a:rPr lang="en-US" sz="2000" b="0" i="0" u="none" strike="noStrike" cap="none" dirty="0">
                <a:solidFill>
                  <a:schemeClr val="dk1"/>
                </a:solidFill>
                <a:latin typeface="Questrial"/>
                <a:ea typeface="Questrial"/>
                <a:cs typeface="Questrial"/>
                <a:sym typeface="Questrial"/>
              </a:rPr>
              <a:t>(Hattie, 2011)</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457200" y="717574"/>
            <a:ext cx="8229600" cy="1096962"/>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959" b="0" i="0" u="none" strike="noStrike" cap="none" dirty="0">
                <a:solidFill>
                  <a:schemeClr val="dk2"/>
                </a:solidFill>
                <a:latin typeface="Questrial"/>
                <a:ea typeface="Questrial"/>
                <a:cs typeface="Questrial"/>
                <a:sym typeface="Questrial"/>
              </a:rPr>
              <a:t>Quotable Quotes </a:t>
            </a:r>
            <a:br>
              <a:rPr lang="en-US" sz="3959" b="0" i="0" u="none" strike="noStrike" cap="none" dirty="0">
                <a:solidFill>
                  <a:schemeClr val="dk2"/>
                </a:solidFill>
                <a:latin typeface="Questrial"/>
                <a:ea typeface="Questrial"/>
                <a:cs typeface="Questrial"/>
                <a:sym typeface="Questrial"/>
              </a:rPr>
            </a:br>
            <a:endParaRPr lang="en-US" sz="3959" b="0" i="0" u="none" strike="noStrike" cap="none" dirty="0">
              <a:solidFill>
                <a:schemeClr val="dk2"/>
              </a:solidFill>
              <a:latin typeface="Questrial"/>
              <a:ea typeface="Questrial"/>
              <a:cs typeface="Questrial"/>
              <a:sym typeface="Questrial"/>
            </a:endParaRPr>
          </a:p>
        </p:txBody>
      </p:sp>
      <p:sp>
        <p:nvSpPr>
          <p:cNvPr id="220" name="Shape 220"/>
          <p:cNvSpPr txBox="1">
            <a:spLocks noGrp="1"/>
          </p:cNvSpPr>
          <p:nvPr>
            <p:ph idx="1"/>
          </p:nvPr>
        </p:nvSpPr>
        <p:spPr>
          <a:xfrm>
            <a:off x="457200" y="1371600"/>
            <a:ext cx="8229600" cy="4754563"/>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2"/>
              </a:buClr>
              <a:buSzPct val="25000"/>
              <a:buFont typeface="Noto Sans Symbols"/>
              <a:buNone/>
            </a:pPr>
            <a:endParaRPr sz="2800" b="0" i="0" u="none" strike="noStrike" cap="none" dirty="0">
              <a:solidFill>
                <a:schemeClr val="dk1"/>
              </a:solidFill>
              <a:latin typeface="Questrial"/>
              <a:ea typeface="Questrial"/>
              <a:cs typeface="Questrial"/>
              <a:sym typeface="Questrial"/>
            </a:endParaRPr>
          </a:p>
          <a:p>
            <a:pPr marL="0" marR="0" lvl="0" indent="0" algn="ctr" rtl="0">
              <a:spcBef>
                <a:spcPts val="560"/>
              </a:spcBef>
              <a:spcAft>
                <a:spcPts val="0"/>
              </a:spcAft>
              <a:buClr>
                <a:schemeClr val="dk2"/>
              </a:buClr>
              <a:buSzPct val="25000"/>
              <a:buFont typeface="Noto Sans Symbols"/>
              <a:buNone/>
            </a:pPr>
            <a:r>
              <a:rPr lang="en-US" sz="2800" b="0" i="0" u="none" strike="noStrike" cap="none" dirty="0">
                <a:solidFill>
                  <a:schemeClr val="dk1"/>
                </a:solidFill>
                <a:latin typeface="Questrial"/>
                <a:ea typeface="Questrial"/>
                <a:cs typeface="Questrial"/>
                <a:sym typeface="Questrial"/>
              </a:rPr>
              <a:t>“There is no such thing as group behavior.  All ‘group behavior’ results from the decisions and actions of individuals.  When individual choices align in productive patterns, the group produces positive results.”   </a:t>
            </a:r>
          </a:p>
          <a:p>
            <a:pPr marL="0" marR="0" lvl="0" indent="0" algn="ctr" rtl="0">
              <a:spcBef>
                <a:spcPts val="560"/>
              </a:spcBef>
              <a:spcAft>
                <a:spcPts val="0"/>
              </a:spcAft>
              <a:buClr>
                <a:schemeClr val="dk2"/>
              </a:buClr>
              <a:buSzPct val="25000"/>
              <a:buFont typeface="Noto Sans Symbols"/>
              <a:buNone/>
            </a:pPr>
            <a:endParaRPr sz="2800" dirty="0"/>
          </a:p>
          <a:p>
            <a:pPr marL="0" marR="0" lvl="0" indent="0" algn="ctr" rtl="0">
              <a:spcBef>
                <a:spcPts val="560"/>
              </a:spcBef>
              <a:spcAft>
                <a:spcPts val="0"/>
              </a:spcAft>
              <a:buClr>
                <a:schemeClr val="dk2"/>
              </a:buClr>
              <a:buSzPct val="25000"/>
              <a:buFont typeface="Noto Sans Symbols"/>
              <a:buNone/>
            </a:pPr>
            <a:r>
              <a:rPr lang="en-US" sz="2800" dirty="0"/>
              <a:t>                              </a:t>
            </a:r>
            <a:r>
              <a:rPr lang="en-US" sz="2800" b="0" i="0" u="none" strike="noStrike" cap="none" dirty="0">
                <a:solidFill>
                  <a:schemeClr val="dk1"/>
                </a:solidFill>
                <a:latin typeface="Questrial"/>
                <a:ea typeface="Questrial"/>
                <a:cs typeface="Questrial"/>
                <a:sym typeface="Questrial"/>
              </a:rPr>
              <a:t>(</a:t>
            </a:r>
            <a:r>
              <a:rPr lang="en-US" sz="2800" b="0" i="0" u="none" strike="noStrike" cap="none" dirty="0" err="1">
                <a:solidFill>
                  <a:schemeClr val="dk1"/>
                </a:solidFill>
                <a:latin typeface="Questrial"/>
                <a:ea typeface="Questrial"/>
                <a:cs typeface="Questrial"/>
                <a:sym typeface="Questrial"/>
              </a:rPr>
              <a:t>Garmston</a:t>
            </a:r>
            <a:r>
              <a:rPr lang="en-US" sz="2800" b="0" i="0" u="none" strike="noStrike" cap="none" dirty="0">
                <a:solidFill>
                  <a:schemeClr val="dk1"/>
                </a:solidFill>
                <a:latin typeface="Questrial"/>
                <a:ea typeface="Questrial"/>
                <a:cs typeface="Questrial"/>
                <a:sym typeface="Questrial"/>
              </a:rPr>
              <a:t> and Wellman, 1999)</a:t>
            </a:r>
          </a:p>
          <a:p>
            <a:pPr marL="342900" marR="0" lvl="0" indent="-342900" algn="l" rtl="0">
              <a:spcBef>
                <a:spcPts val="480"/>
              </a:spcBef>
              <a:spcAft>
                <a:spcPts val="0"/>
              </a:spcAft>
              <a:buClr>
                <a:schemeClr val="dk2"/>
              </a:buClr>
              <a:buSzPct val="25000"/>
              <a:buFont typeface="Noto Sans Symbols"/>
              <a:buNone/>
            </a:pPr>
            <a:endParaRPr sz="2400" b="0" i="0" u="none" strike="noStrike" cap="none" dirty="0">
              <a:solidFill>
                <a:schemeClr val="dk1"/>
              </a:solidFill>
              <a:latin typeface="Questrial"/>
              <a:ea typeface="Questrial"/>
              <a:cs typeface="Questrial"/>
              <a:sym typeface="Questrial"/>
            </a:endParaRPr>
          </a:p>
          <a:p>
            <a:pPr marL="342900" marR="0" lvl="0" indent="-342900" algn="l" rtl="0">
              <a:spcBef>
                <a:spcPts val="640"/>
              </a:spcBef>
              <a:spcAft>
                <a:spcPts val="0"/>
              </a:spcAft>
              <a:buClr>
                <a:schemeClr val="dk2"/>
              </a:buClr>
              <a:buSzPct val="25000"/>
              <a:buFont typeface="Noto Sans Symbols"/>
              <a:buNone/>
            </a:pPr>
            <a:endParaRPr sz="3200" b="0" i="0" u="none" strike="noStrike" cap="none" dirty="0">
              <a:solidFill>
                <a:schemeClr val="dk1"/>
              </a:solidFill>
              <a:latin typeface="Questrial"/>
              <a:ea typeface="Questrial"/>
              <a:cs typeface="Questrial"/>
              <a:sym typeface="Questrial"/>
            </a:endParaRP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457200" y="602189"/>
            <a:ext cx="8229600" cy="130280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800" b="0" i="0" u="none" strike="noStrike" cap="none" dirty="0">
                <a:solidFill>
                  <a:schemeClr val="dk2"/>
                </a:solidFill>
                <a:latin typeface="Questrial"/>
                <a:ea typeface="Questrial"/>
                <a:cs typeface="Questrial"/>
                <a:sym typeface="Questrial"/>
              </a:rPr>
              <a:t>What?</a:t>
            </a:r>
            <a:br>
              <a:rPr lang="en-US" sz="4770" b="0" i="0" u="none" strike="noStrike" cap="none" dirty="0">
                <a:solidFill>
                  <a:schemeClr val="dk2"/>
                </a:solidFill>
                <a:latin typeface="Questrial"/>
                <a:ea typeface="Questrial"/>
                <a:cs typeface="Questrial"/>
                <a:sym typeface="Questrial"/>
              </a:rPr>
            </a:br>
            <a:r>
              <a:rPr lang="en-US" sz="3600" b="0" i="0" u="none" strike="noStrike" cap="none" dirty="0">
                <a:solidFill>
                  <a:schemeClr val="dk2"/>
                </a:solidFill>
                <a:latin typeface="Questrial"/>
                <a:ea typeface="Questrial"/>
                <a:cs typeface="Questrial"/>
                <a:sym typeface="Questrial"/>
              </a:rPr>
              <a:t>Norms of Collaboration</a:t>
            </a:r>
          </a:p>
        </p:txBody>
      </p:sp>
      <p:sp>
        <p:nvSpPr>
          <p:cNvPr id="227" name="Shape 227"/>
          <p:cNvSpPr txBox="1">
            <a:spLocks noGrp="1"/>
          </p:cNvSpPr>
          <p:nvPr>
            <p:ph idx="1"/>
          </p:nvPr>
        </p:nvSpPr>
        <p:spPr>
          <a:xfrm>
            <a:off x="457200" y="2009109"/>
            <a:ext cx="8229600" cy="3962397"/>
          </a:xfrm>
          <a:prstGeom prst="rect">
            <a:avLst/>
          </a:prstGeom>
          <a:noFill/>
          <a:ln>
            <a:noFill/>
          </a:ln>
        </p:spPr>
        <p:txBody>
          <a:bodyPr lIns="91425" tIns="45700" rIns="91425" bIns="45700" anchor="t" anchorCtr="0">
            <a:noAutofit/>
          </a:bodyPr>
          <a:lstStyle/>
          <a:p>
            <a:pPr marL="514350" marR="0" lvl="0" indent="-514350" algn="l" rtl="0">
              <a:lnSpc>
                <a:spcPct val="90000"/>
              </a:lnSpc>
              <a:spcBef>
                <a:spcPts val="0"/>
              </a:spcBef>
              <a:spcAft>
                <a:spcPts val="0"/>
              </a:spcAft>
              <a:buClr>
                <a:schemeClr val="dk2"/>
              </a:buClr>
              <a:buSzPct val="100000"/>
              <a:buFont typeface="Noto Sans Symbols"/>
              <a:buAutoNum type="arabicPeriod"/>
            </a:pPr>
            <a:r>
              <a:rPr lang="en-US" sz="3200" b="0" i="0" u="none" strike="noStrike" cap="none" dirty="0">
                <a:solidFill>
                  <a:schemeClr val="dk1"/>
                </a:solidFill>
                <a:latin typeface="Questrial"/>
                <a:ea typeface="Questrial"/>
                <a:cs typeface="Questrial"/>
                <a:sym typeface="Questrial"/>
              </a:rPr>
              <a:t>Pausing</a:t>
            </a:r>
          </a:p>
          <a:p>
            <a:pPr marL="514350" marR="0" lvl="0" indent="-514350" algn="l" rtl="0">
              <a:lnSpc>
                <a:spcPct val="90000"/>
              </a:lnSpc>
              <a:spcBef>
                <a:spcPts val="640"/>
              </a:spcBef>
              <a:spcAft>
                <a:spcPts val="0"/>
              </a:spcAft>
              <a:buClr>
                <a:schemeClr val="dk2"/>
              </a:buClr>
              <a:buSzPct val="100000"/>
              <a:buFont typeface="Noto Sans Symbols"/>
              <a:buAutoNum type="arabicPeriod"/>
            </a:pPr>
            <a:r>
              <a:rPr lang="en-US" sz="3200" b="0" i="0" u="none" strike="noStrike" cap="none" dirty="0">
                <a:solidFill>
                  <a:schemeClr val="dk1"/>
                </a:solidFill>
                <a:latin typeface="Questrial"/>
                <a:ea typeface="Questrial"/>
                <a:cs typeface="Questrial"/>
                <a:sym typeface="Questrial"/>
              </a:rPr>
              <a:t>Paraphrasing</a:t>
            </a:r>
          </a:p>
          <a:p>
            <a:pPr marL="514350" marR="0" lvl="0" indent="-514350" algn="l" rtl="0">
              <a:lnSpc>
                <a:spcPct val="90000"/>
              </a:lnSpc>
              <a:spcBef>
                <a:spcPts val="640"/>
              </a:spcBef>
              <a:spcAft>
                <a:spcPts val="0"/>
              </a:spcAft>
              <a:buClr>
                <a:schemeClr val="dk2"/>
              </a:buClr>
              <a:buSzPct val="100000"/>
              <a:buFont typeface="Noto Sans Symbols"/>
              <a:buAutoNum type="arabicPeriod"/>
            </a:pPr>
            <a:r>
              <a:rPr lang="en-US" sz="3200" b="0" i="0" u="none" strike="noStrike" cap="none" dirty="0">
                <a:solidFill>
                  <a:schemeClr val="dk1"/>
                </a:solidFill>
                <a:latin typeface="Questrial"/>
                <a:ea typeface="Questrial"/>
                <a:cs typeface="Questrial"/>
                <a:sym typeface="Questrial"/>
              </a:rPr>
              <a:t>Posing Questions</a:t>
            </a:r>
          </a:p>
          <a:p>
            <a:pPr marL="514350" marR="0" lvl="0" indent="-514350" algn="l" rtl="0">
              <a:lnSpc>
                <a:spcPct val="90000"/>
              </a:lnSpc>
              <a:spcBef>
                <a:spcPts val="640"/>
              </a:spcBef>
              <a:spcAft>
                <a:spcPts val="0"/>
              </a:spcAft>
              <a:buClr>
                <a:schemeClr val="dk2"/>
              </a:buClr>
              <a:buSzPct val="100000"/>
              <a:buFont typeface="Noto Sans Symbols"/>
              <a:buAutoNum type="arabicPeriod"/>
            </a:pPr>
            <a:r>
              <a:rPr lang="en-US" sz="3200" b="0" i="0" u="none" strike="noStrike" cap="none" dirty="0">
                <a:solidFill>
                  <a:schemeClr val="dk1"/>
                </a:solidFill>
                <a:latin typeface="Questrial"/>
                <a:ea typeface="Questrial"/>
                <a:cs typeface="Questrial"/>
                <a:sym typeface="Questrial"/>
              </a:rPr>
              <a:t>Putting Ideas on the Table</a:t>
            </a:r>
          </a:p>
          <a:p>
            <a:pPr marL="514350" marR="0" lvl="0" indent="-514350" algn="l" rtl="0">
              <a:lnSpc>
                <a:spcPct val="90000"/>
              </a:lnSpc>
              <a:spcBef>
                <a:spcPts val="640"/>
              </a:spcBef>
              <a:spcAft>
                <a:spcPts val="0"/>
              </a:spcAft>
              <a:buClr>
                <a:schemeClr val="dk2"/>
              </a:buClr>
              <a:buSzPct val="100000"/>
              <a:buFont typeface="Noto Sans Symbols"/>
              <a:buAutoNum type="arabicPeriod"/>
            </a:pPr>
            <a:r>
              <a:rPr lang="en-US" sz="3200" b="0" i="0" u="none" strike="noStrike" cap="none" dirty="0">
                <a:solidFill>
                  <a:schemeClr val="dk1"/>
                </a:solidFill>
                <a:latin typeface="Questrial"/>
                <a:ea typeface="Questrial"/>
                <a:cs typeface="Questrial"/>
                <a:sym typeface="Questrial"/>
              </a:rPr>
              <a:t>Providing Data</a:t>
            </a:r>
          </a:p>
          <a:p>
            <a:pPr marL="514350" marR="0" lvl="0" indent="-514350" algn="l" rtl="0">
              <a:lnSpc>
                <a:spcPct val="90000"/>
              </a:lnSpc>
              <a:spcBef>
                <a:spcPts val="640"/>
              </a:spcBef>
              <a:spcAft>
                <a:spcPts val="0"/>
              </a:spcAft>
              <a:buClr>
                <a:schemeClr val="dk2"/>
              </a:buClr>
              <a:buSzPct val="100000"/>
              <a:buFont typeface="Noto Sans Symbols"/>
              <a:buAutoNum type="arabicPeriod"/>
            </a:pPr>
            <a:r>
              <a:rPr lang="en-US" sz="3200" b="0" i="0" u="none" strike="noStrike" cap="none" dirty="0">
                <a:solidFill>
                  <a:schemeClr val="dk1"/>
                </a:solidFill>
                <a:latin typeface="Questrial"/>
                <a:ea typeface="Questrial"/>
                <a:cs typeface="Questrial"/>
                <a:sym typeface="Questrial"/>
              </a:rPr>
              <a:t>Paying Attention to Self and Others</a:t>
            </a:r>
          </a:p>
          <a:p>
            <a:pPr marL="514350" marR="0" lvl="0" indent="-514350" algn="l" rtl="0">
              <a:lnSpc>
                <a:spcPct val="90000"/>
              </a:lnSpc>
              <a:spcBef>
                <a:spcPts val="640"/>
              </a:spcBef>
              <a:spcAft>
                <a:spcPts val="0"/>
              </a:spcAft>
              <a:buClr>
                <a:schemeClr val="dk2"/>
              </a:buClr>
              <a:buSzPct val="100000"/>
              <a:buFont typeface="Noto Sans Symbols"/>
              <a:buAutoNum type="arabicPeriod"/>
            </a:pPr>
            <a:r>
              <a:rPr lang="en-US" sz="3200" b="0" i="0" u="none" strike="noStrike" cap="none" dirty="0">
                <a:solidFill>
                  <a:schemeClr val="dk1"/>
                </a:solidFill>
                <a:latin typeface="Questrial"/>
                <a:ea typeface="Questrial"/>
                <a:cs typeface="Questrial"/>
                <a:sym typeface="Questrial"/>
              </a:rPr>
              <a:t>Presuming Positive Intentions</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457200" y="627421"/>
            <a:ext cx="8229600" cy="1096962"/>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i="0" u="none" strike="noStrike" cap="none" dirty="0">
                <a:solidFill>
                  <a:schemeClr val="dk2"/>
                </a:solidFill>
                <a:latin typeface="Questrial"/>
                <a:ea typeface="Questrial"/>
                <a:cs typeface="Questrial"/>
                <a:sym typeface="Questrial"/>
              </a:rPr>
              <a:t>  Exploring Collaborative Norms</a:t>
            </a:r>
            <a:br>
              <a:rPr lang="en-US" sz="3200" b="1" i="0" u="none" strike="noStrike" cap="none" dirty="0">
                <a:solidFill>
                  <a:schemeClr val="dk2"/>
                </a:solidFill>
                <a:latin typeface="Questrial"/>
                <a:ea typeface="Questrial"/>
                <a:cs typeface="Questrial"/>
                <a:sym typeface="Questrial"/>
              </a:rPr>
            </a:br>
            <a:endParaRPr lang="en-US" sz="3200" b="1" i="0" u="none" strike="noStrike" cap="none" dirty="0">
              <a:solidFill>
                <a:schemeClr val="dk2"/>
              </a:solidFill>
              <a:latin typeface="Questrial"/>
              <a:ea typeface="Questrial"/>
              <a:cs typeface="Questrial"/>
              <a:sym typeface="Questrial"/>
            </a:endParaRPr>
          </a:p>
        </p:txBody>
      </p:sp>
      <p:sp>
        <p:nvSpPr>
          <p:cNvPr id="234" name="Shape 234"/>
          <p:cNvSpPr txBox="1">
            <a:spLocks noGrp="1"/>
          </p:cNvSpPr>
          <p:nvPr>
            <p:ph idx="1"/>
          </p:nvPr>
        </p:nvSpPr>
        <p:spPr>
          <a:xfrm>
            <a:off x="457200" y="1600200"/>
            <a:ext cx="8458200" cy="452596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2"/>
              </a:buClr>
              <a:buSzPct val="25000"/>
              <a:buFont typeface="Noto Sans Symbols"/>
              <a:buNone/>
            </a:pPr>
            <a:r>
              <a:rPr lang="en-US" sz="2800" b="0" i="0" u="none" strike="noStrike" cap="none" dirty="0">
                <a:solidFill>
                  <a:schemeClr val="dk1"/>
                </a:solidFill>
                <a:latin typeface="Questrial"/>
                <a:ea typeface="Questrial"/>
                <a:cs typeface="Questrial"/>
                <a:sym typeface="Questrial"/>
              </a:rPr>
              <a:t>Activity:  </a:t>
            </a:r>
            <a:r>
              <a:rPr lang="en-US" sz="2800" b="1" i="0" u="none" strike="noStrike" cap="none" dirty="0">
                <a:solidFill>
                  <a:schemeClr val="dk1"/>
                </a:solidFill>
                <a:latin typeface="Questrial"/>
                <a:ea typeface="Questrial"/>
                <a:cs typeface="Questrial"/>
                <a:sym typeface="Questrial"/>
              </a:rPr>
              <a:t>Jigsaw Experts </a:t>
            </a:r>
          </a:p>
          <a:p>
            <a:pPr marL="342900" marR="0" lvl="0" indent="-342900" algn="l" rtl="0">
              <a:spcBef>
                <a:spcPts val="560"/>
              </a:spcBef>
              <a:spcAft>
                <a:spcPts val="0"/>
              </a:spcAft>
              <a:buClr>
                <a:schemeClr val="dk2"/>
              </a:buClr>
              <a:buSzPct val="100000"/>
              <a:buFont typeface="Noto Sans Symbols"/>
              <a:buChar char="❑"/>
            </a:pPr>
            <a:r>
              <a:rPr lang="en-US" sz="2800" b="0" i="0" u="none" strike="noStrike" cap="none" dirty="0">
                <a:solidFill>
                  <a:schemeClr val="dk1"/>
                </a:solidFill>
                <a:latin typeface="Questrial"/>
                <a:ea typeface="Questrial"/>
                <a:cs typeface="Questrial"/>
                <a:sym typeface="Questrial"/>
              </a:rPr>
              <a:t># 1-7, each # reads their assigned norm piece</a:t>
            </a:r>
          </a:p>
          <a:p>
            <a:pPr marL="342900" marR="0" lvl="0" indent="-342900" algn="l" rtl="0">
              <a:spcBef>
                <a:spcPts val="560"/>
              </a:spcBef>
              <a:spcAft>
                <a:spcPts val="0"/>
              </a:spcAft>
              <a:buClr>
                <a:schemeClr val="dk2"/>
              </a:buClr>
              <a:buSzPct val="100000"/>
              <a:buFont typeface="Noto Sans Symbols"/>
              <a:buChar char="❑"/>
            </a:pPr>
            <a:r>
              <a:rPr lang="en-US" sz="2800" b="0" i="0" u="none" strike="noStrike" cap="none" dirty="0">
                <a:solidFill>
                  <a:schemeClr val="dk1"/>
                </a:solidFill>
                <a:latin typeface="Questrial"/>
                <a:ea typeface="Questrial"/>
                <a:cs typeface="Questrial"/>
                <a:sym typeface="Questrial"/>
              </a:rPr>
              <a:t>Join alike #s and share understanding of norm</a:t>
            </a:r>
          </a:p>
          <a:p>
            <a:pPr marL="342900" marR="0" lvl="0" indent="-342900" algn="l" rtl="0">
              <a:spcBef>
                <a:spcPts val="560"/>
              </a:spcBef>
              <a:spcAft>
                <a:spcPts val="0"/>
              </a:spcAft>
              <a:buClr>
                <a:schemeClr val="dk2"/>
              </a:buClr>
              <a:buSzPct val="100000"/>
              <a:buFont typeface="Noto Sans Symbols"/>
              <a:buChar char="❑"/>
            </a:pPr>
            <a:r>
              <a:rPr lang="en-US" sz="2800" b="0" i="0" u="none" strike="noStrike" cap="none" dirty="0">
                <a:solidFill>
                  <a:schemeClr val="dk1"/>
                </a:solidFill>
                <a:latin typeface="Questrial"/>
                <a:ea typeface="Questrial"/>
                <a:cs typeface="Questrial"/>
                <a:sym typeface="Questrial"/>
              </a:rPr>
              <a:t>Form groups of 7, #’s 1-7 in each group</a:t>
            </a:r>
          </a:p>
          <a:p>
            <a:pPr marL="342900" marR="0" lvl="0" indent="-342900" algn="l" rtl="0">
              <a:spcBef>
                <a:spcPts val="560"/>
              </a:spcBef>
              <a:spcAft>
                <a:spcPts val="0"/>
              </a:spcAft>
              <a:buClr>
                <a:schemeClr val="dk2"/>
              </a:buClr>
              <a:buSzPct val="100000"/>
              <a:buFont typeface="Noto Sans Symbols"/>
              <a:buChar char="❑"/>
            </a:pPr>
            <a:r>
              <a:rPr lang="en-US" sz="2800" b="0" i="0" u="none" strike="noStrike" cap="none" dirty="0">
                <a:solidFill>
                  <a:schemeClr val="dk1"/>
                </a:solidFill>
                <a:latin typeface="Questrial"/>
                <a:ea typeface="Questrial"/>
                <a:cs typeface="Questrial"/>
                <a:sym typeface="Questrial"/>
              </a:rPr>
              <a:t>Teach assigned norm to group members</a:t>
            </a: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idx="1"/>
          </p:nvPr>
        </p:nvSpPr>
        <p:spPr>
          <a:xfrm>
            <a:off x="433137" y="2077791"/>
            <a:ext cx="8101263" cy="3962396"/>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2"/>
              </a:buClr>
              <a:buSzPct val="25000"/>
              <a:buFont typeface="Noto Sans Symbols"/>
              <a:buNone/>
            </a:pPr>
            <a:r>
              <a:rPr lang="en-US" sz="3200" b="0" i="0" u="none" strike="noStrike" cap="none" dirty="0">
                <a:solidFill>
                  <a:schemeClr val="dk1"/>
                </a:solidFill>
                <a:latin typeface="Questrial"/>
                <a:ea typeface="Questrial"/>
                <a:cs typeface="Questrial"/>
                <a:sym typeface="Questrial"/>
              </a:rPr>
              <a:t>Consider your current collaborative meetings. </a:t>
            </a:r>
          </a:p>
          <a:p>
            <a:pPr marL="0" marR="0" lvl="0" indent="0" algn="ctr" rtl="0">
              <a:spcBef>
                <a:spcPts val="0"/>
              </a:spcBef>
              <a:spcAft>
                <a:spcPts val="0"/>
              </a:spcAft>
              <a:buClr>
                <a:schemeClr val="dk2"/>
              </a:buClr>
              <a:buSzPct val="25000"/>
              <a:buFont typeface="Noto Sans Symbols"/>
              <a:buNone/>
            </a:pPr>
            <a:endParaRPr lang="en-US" sz="3200" b="0" i="0" u="none" strike="noStrike" cap="none" dirty="0">
              <a:solidFill>
                <a:schemeClr val="dk1"/>
              </a:solidFill>
              <a:latin typeface="Questrial"/>
              <a:ea typeface="Questrial"/>
              <a:cs typeface="Questrial"/>
              <a:sym typeface="Questrial"/>
            </a:endParaRPr>
          </a:p>
          <a:p>
            <a:pPr marL="0" marR="0" lvl="0" indent="0" algn="ctr" rtl="0">
              <a:spcBef>
                <a:spcPts val="0"/>
              </a:spcBef>
              <a:spcAft>
                <a:spcPts val="0"/>
              </a:spcAft>
              <a:buClr>
                <a:schemeClr val="dk2"/>
              </a:buClr>
              <a:buSzPct val="25000"/>
              <a:buFont typeface="Noto Sans Symbols"/>
              <a:buNone/>
            </a:pPr>
            <a:r>
              <a:rPr lang="en-US" sz="3200" b="0" i="0" u="none" strike="noStrike" cap="none" dirty="0">
                <a:solidFill>
                  <a:schemeClr val="dk1"/>
                </a:solidFill>
                <a:latin typeface="Questrial"/>
                <a:ea typeface="Questrial"/>
                <a:cs typeface="Questrial"/>
                <a:sym typeface="Questrial"/>
              </a:rPr>
              <a:t>Which of these skills are currently practiced? Which is missing?</a:t>
            </a:r>
          </a:p>
          <a:p>
            <a:pPr marL="342900" marR="0" lvl="0" indent="-342900" algn="l" rtl="0">
              <a:spcBef>
                <a:spcPts val="640"/>
              </a:spcBef>
              <a:spcAft>
                <a:spcPts val="0"/>
              </a:spcAft>
              <a:buClr>
                <a:schemeClr val="dk2"/>
              </a:buClr>
              <a:buSzPct val="100000"/>
              <a:buFont typeface="Noto Sans Symbols"/>
              <a:buNone/>
            </a:pPr>
            <a:endParaRPr sz="3200" b="0" i="0" u="none" strike="noStrike" cap="none" dirty="0">
              <a:solidFill>
                <a:schemeClr val="dk1"/>
              </a:solidFill>
              <a:latin typeface="Questrial"/>
              <a:ea typeface="Questrial"/>
              <a:cs typeface="Questrial"/>
              <a:sym typeface="Questrial"/>
            </a:endParaRPr>
          </a:p>
          <a:p>
            <a:pPr marL="0" marR="0" lvl="0" indent="0" algn="l" rtl="0">
              <a:spcBef>
                <a:spcPts val="640"/>
              </a:spcBef>
              <a:spcAft>
                <a:spcPts val="0"/>
              </a:spcAft>
              <a:buClr>
                <a:schemeClr val="dk2"/>
              </a:buClr>
              <a:buSzPct val="25000"/>
              <a:buFont typeface="Noto Sans Symbols"/>
              <a:buNone/>
            </a:pPr>
            <a:r>
              <a:rPr lang="en-US" sz="3200" b="0" i="0" u="none" strike="noStrike" cap="none" dirty="0">
                <a:solidFill>
                  <a:schemeClr val="dk1"/>
                </a:solidFill>
                <a:latin typeface="Questrial"/>
                <a:ea typeface="Questrial"/>
                <a:cs typeface="Questrial"/>
                <a:sym typeface="Questrial"/>
              </a:rPr>
              <a:t>		</a:t>
            </a:r>
          </a:p>
        </p:txBody>
      </p:sp>
      <p:sp>
        <p:nvSpPr>
          <p:cNvPr id="241" name="Shape 241"/>
          <p:cNvSpPr txBox="1"/>
          <p:nvPr/>
        </p:nvSpPr>
        <p:spPr>
          <a:xfrm>
            <a:off x="1283368" y="759854"/>
            <a:ext cx="6400800" cy="1076387"/>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400" dirty="0">
                <a:solidFill>
                  <a:schemeClr val="tx2"/>
                </a:solidFill>
                <a:latin typeface="Questrial"/>
                <a:ea typeface="Calibri"/>
                <a:cs typeface="Calibri"/>
                <a:sym typeface="Calibri"/>
              </a:rPr>
              <a:t>Reflection</a:t>
            </a: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457200" y="601662"/>
            <a:ext cx="8229600" cy="136880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800" i="0" u="none" strike="noStrike" cap="none" dirty="0">
                <a:solidFill>
                  <a:schemeClr val="dk2"/>
                </a:solidFill>
                <a:latin typeface="Questrial"/>
                <a:ea typeface="Questrial"/>
                <a:cs typeface="Questrial"/>
                <a:sym typeface="Questrial"/>
              </a:rPr>
              <a:t>How?</a:t>
            </a:r>
            <a:br>
              <a:rPr lang="en-US" sz="2880" i="0" u="none" strike="noStrike" cap="none" dirty="0">
                <a:solidFill>
                  <a:schemeClr val="dk2"/>
                </a:solidFill>
                <a:latin typeface="Questrial"/>
                <a:ea typeface="Questrial"/>
                <a:cs typeface="Questrial"/>
                <a:sym typeface="Questrial"/>
              </a:rPr>
            </a:br>
            <a:r>
              <a:rPr lang="en-US" sz="3600" i="0" u="none" strike="noStrike" cap="none" dirty="0">
                <a:solidFill>
                  <a:schemeClr val="dk2"/>
                </a:solidFill>
                <a:latin typeface="Questrial"/>
                <a:ea typeface="Questrial"/>
                <a:cs typeface="Questrial"/>
                <a:sym typeface="Questrial"/>
              </a:rPr>
              <a:t>Implementing Norms of Collaboration</a:t>
            </a:r>
          </a:p>
        </p:txBody>
      </p:sp>
      <p:sp>
        <p:nvSpPr>
          <p:cNvPr id="248" name="Shape 248"/>
          <p:cNvSpPr txBox="1">
            <a:spLocks noGrp="1"/>
          </p:cNvSpPr>
          <p:nvPr>
            <p:ph idx="1"/>
          </p:nvPr>
        </p:nvSpPr>
        <p:spPr>
          <a:xfrm>
            <a:off x="914400" y="2339664"/>
            <a:ext cx="8229600" cy="396239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2"/>
              </a:buClr>
              <a:buSzPct val="100000"/>
              <a:buFont typeface="Noto Sans Symbols"/>
              <a:buChar char="❑"/>
            </a:pPr>
            <a:r>
              <a:rPr lang="en-US" sz="3200" b="0" i="0" u="none" strike="noStrike" cap="none" dirty="0">
                <a:solidFill>
                  <a:schemeClr val="dk1"/>
                </a:solidFill>
                <a:latin typeface="Questrial"/>
                <a:ea typeface="Questrial"/>
                <a:cs typeface="Questrial"/>
                <a:sym typeface="Questrial"/>
              </a:rPr>
              <a:t>Introduce the Norms</a:t>
            </a:r>
          </a:p>
          <a:p>
            <a:pPr marL="342900" marR="0" lvl="0" indent="-342900" algn="l" rtl="0">
              <a:spcBef>
                <a:spcPts val="640"/>
              </a:spcBef>
              <a:spcAft>
                <a:spcPts val="0"/>
              </a:spcAft>
              <a:buClr>
                <a:schemeClr val="dk2"/>
              </a:buClr>
              <a:buSzPct val="100000"/>
              <a:buFont typeface="Noto Sans Symbols"/>
              <a:buChar char="❑"/>
            </a:pPr>
            <a:r>
              <a:rPr lang="en-US" sz="3200" b="0" i="0" u="none" strike="noStrike" cap="none" dirty="0">
                <a:solidFill>
                  <a:schemeClr val="dk1"/>
                </a:solidFill>
                <a:latin typeface="Questrial"/>
                <a:ea typeface="Questrial"/>
                <a:cs typeface="Questrial"/>
                <a:sym typeface="Questrial"/>
              </a:rPr>
              <a:t>Post Norms in meeting</a:t>
            </a:r>
          </a:p>
          <a:p>
            <a:pPr marL="342900" marR="0" lvl="0" indent="-342900" algn="l" rtl="0">
              <a:spcBef>
                <a:spcPts val="640"/>
              </a:spcBef>
              <a:spcAft>
                <a:spcPts val="0"/>
              </a:spcAft>
              <a:buClr>
                <a:schemeClr val="dk2"/>
              </a:buClr>
              <a:buSzPct val="100000"/>
              <a:buFont typeface="Noto Sans Symbols"/>
              <a:buChar char="❑"/>
            </a:pPr>
            <a:r>
              <a:rPr lang="en-US" sz="3200" b="0" i="0" u="none" strike="noStrike" cap="none" dirty="0">
                <a:solidFill>
                  <a:schemeClr val="dk1"/>
                </a:solidFill>
                <a:latin typeface="Questrial"/>
                <a:ea typeface="Questrial"/>
                <a:cs typeface="Questrial"/>
                <a:sym typeface="Questrial"/>
              </a:rPr>
              <a:t>Sustain engagement with Norms</a:t>
            </a:r>
          </a:p>
          <a:p>
            <a:pPr marL="342900" marR="0" lvl="0" indent="-342900" algn="l" rtl="0">
              <a:spcBef>
                <a:spcPts val="640"/>
              </a:spcBef>
              <a:spcAft>
                <a:spcPts val="0"/>
              </a:spcAft>
              <a:buClr>
                <a:schemeClr val="dk2"/>
              </a:buClr>
              <a:buSzPct val="100000"/>
              <a:buFont typeface="Noto Sans Symbols"/>
              <a:buChar char="❑"/>
            </a:pPr>
            <a:r>
              <a:rPr lang="en-US" sz="3200" b="0" i="0" u="none" strike="noStrike" cap="none" dirty="0">
                <a:solidFill>
                  <a:schemeClr val="dk1"/>
                </a:solidFill>
                <a:latin typeface="Questrial"/>
                <a:ea typeface="Questrial"/>
                <a:cs typeface="Questrial"/>
                <a:sym typeface="Questrial"/>
              </a:rPr>
              <a:t>Assess consistency with Norms</a:t>
            </a: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i="0" u="none" strike="noStrike" cap="none" dirty="0">
                <a:solidFill>
                  <a:schemeClr val="dk2"/>
                </a:solidFill>
                <a:latin typeface="Questrial"/>
                <a:ea typeface="Questrial"/>
                <a:cs typeface="Questrial"/>
                <a:sym typeface="Questrial"/>
              </a:rPr>
              <a:t>Norms of Collaboration</a:t>
            </a:r>
          </a:p>
        </p:txBody>
      </p:sp>
      <p:sp>
        <p:nvSpPr>
          <p:cNvPr id="255" name="Shape 255"/>
          <p:cNvSpPr txBox="1">
            <a:spLocks noGrp="1"/>
          </p:cNvSpPr>
          <p:nvPr>
            <p:ph idx="1"/>
          </p:nvPr>
        </p:nvSpPr>
        <p:spPr>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2"/>
              </a:buClr>
              <a:buSzPct val="25000"/>
              <a:buFont typeface="Noto Sans Symbols"/>
              <a:buNone/>
            </a:pPr>
            <a:endParaRPr sz="3200" b="0" i="0" u="none" strike="noStrike" cap="none" dirty="0">
              <a:solidFill>
                <a:schemeClr val="dk1"/>
              </a:solidFill>
              <a:latin typeface="Questrial"/>
              <a:ea typeface="Questrial"/>
              <a:cs typeface="Questrial"/>
              <a:sym typeface="Questrial"/>
            </a:endParaRPr>
          </a:p>
          <a:p>
            <a:pPr marL="0" marR="0" lvl="0" indent="0" algn="ctr" rtl="0">
              <a:spcBef>
                <a:spcPts val="720"/>
              </a:spcBef>
              <a:spcAft>
                <a:spcPts val="0"/>
              </a:spcAft>
              <a:buClr>
                <a:schemeClr val="dk2"/>
              </a:buClr>
              <a:buSzPct val="25000"/>
              <a:buFont typeface="Noto Sans Symbols"/>
              <a:buNone/>
            </a:pPr>
            <a:r>
              <a:rPr lang="en-US" sz="3600" b="0" i="0" u="none" strike="noStrike" cap="none" dirty="0">
                <a:solidFill>
                  <a:schemeClr val="dk1"/>
                </a:solidFill>
                <a:latin typeface="Questrial"/>
                <a:ea typeface="Questrial"/>
                <a:cs typeface="Questrial"/>
                <a:sym typeface="Questrial"/>
              </a:rPr>
              <a:t>Any group</a:t>
            </a:r>
          </a:p>
          <a:p>
            <a:pPr marL="0" marR="0" lvl="0" indent="0" algn="ctr" rtl="0">
              <a:spcBef>
                <a:spcPts val="720"/>
              </a:spcBef>
              <a:spcAft>
                <a:spcPts val="0"/>
              </a:spcAft>
              <a:buClr>
                <a:schemeClr val="dk2"/>
              </a:buClr>
              <a:buSzPct val="25000"/>
              <a:buFont typeface="Noto Sans Symbols"/>
              <a:buNone/>
            </a:pPr>
            <a:r>
              <a:rPr lang="en-US" sz="3600" b="0" i="0" u="none" strike="noStrike" cap="none" dirty="0">
                <a:solidFill>
                  <a:schemeClr val="dk1"/>
                </a:solidFill>
                <a:latin typeface="Questrial"/>
                <a:ea typeface="Questrial"/>
                <a:cs typeface="Questrial"/>
                <a:sym typeface="Questrial"/>
              </a:rPr>
              <a:t> that is too busy to reflect on its work</a:t>
            </a:r>
          </a:p>
          <a:p>
            <a:pPr marL="0" marR="0" lvl="0" indent="0" algn="ctr" rtl="0">
              <a:spcBef>
                <a:spcPts val="720"/>
              </a:spcBef>
              <a:spcAft>
                <a:spcPts val="0"/>
              </a:spcAft>
              <a:buClr>
                <a:schemeClr val="dk2"/>
              </a:buClr>
              <a:buSzPct val="25000"/>
              <a:buFont typeface="Noto Sans Symbols"/>
              <a:buNone/>
            </a:pPr>
            <a:r>
              <a:rPr lang="en-US" sz="3600" b="0" i="0" u="none" strike="noStrike" cap="none" dirty="0">
                <a:solidFill>
                  <a:schemeClr val="dk1"/>
                </a:solidFill>
                <a:latin typeface="Questrial"/>
                <a:ea typeface="Questrial"/>
                <a:cs typeface="Questrial"/>
                <a:sym typeface="Questrial"/>
              </a:rPr>
              <a:t> is too busy to improve.  </a:t>
            </a:r>
          </a:p>
          <a:p>
            <a:pPr marL="0" marR="0" lvl="0" indent="0" algn="ctr" rtl="0">
              <a:spcBef>
                <a:spcPts val="480"/>
              </a:spcBef>
              <a:spcAft>
                <a:spcPts val="0"/>
              </a:spcAft>
              <a:buClr>
                <a:schemeClr val="dk2"/>
              </a:buClr>
              <a:buSzPct val="25000"/>
              <a:buFont typeface="Noto Sans Symbols"/>
              <a:buNone/>
            </a:pPr>
            <a:r>
              <a:rPr lang="en-US" sz="1200" b="0" i="0" u="none" strike="noStrike" cap="none" dirty="0">
                <a:solidFill>
                  <a:schemeClr val="dk1"/>
                </a:solidFill>
                <a:latin typeface="Questrial"/>
                <a:ea typeface="Questrial"/>
                <a:cs typeface="Questrial"/>
                <a:sym typeface="Questrial"/>
              </a:rPr>
              <a:t>                                                                                         </a:t>
            </a:r>
            <a:r>
              <a:rPr lang="en-US" sz="2400" b="0" i="0" u="none" strike="noStrike" cap="none" dirty="0">
                <a:solidFill>
                  <a:schemeClr val="dk1"/>
                </a:solidFill>
                <a:latin typeface="Questrial"/>
                <a:ea typeface="Questrial"/>
                <a:cs typeface="Questrial"/>
                <a:sym typeface="Questrial"/>
              </a:rPr>
              <a:t>(</a:t>
            </a:r>
            <a:r>
              <a:rPr lang="en-US" sz="2400" b="0" i="0" u="none" strike="noStrike" cap="none" dirty="0" err="1">
                <a:solidFill>
                  <a:schemeClr val="dk1"/>
                </a:solidFill>
                <a:latin typeface="Questrial"/>
                <a:ea typeface="Questrial"/>
                <a:cs typeface="Questrial"/>
                <a:sym typeface="Questrial"/>
              </a:rPr>
              <a:t>Garnston</a:t>
            </a:r>
            <a:r>
              <a:rPr lang="en-US" sz="2400" b="0" i="0" u="none" strike="noStrike" cap="none" dirty="0">
                <a:solidFill>
                  <a:schemeClr val="dk1"/>
                </a:solidFill>
                <a:latin typeface="Questrial"/>
                <a:ea typeface="Questrial"/>
                <a:cs typeface="Questrial"/>
                <a:sym typeface="Questrial"/>
              </a:rPr>
              <a:t> and Wellman, 2007)</a:t>
            </a: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chemeClr val="dk2"/>
                </a:solidFill>
                <a:latin typeface="Questrial"/>
                <a:ea typeface="Questrial"/>
                <a:cs typeface="Questrial"/>
                <a:sym typeface="Questrial"/>
              </a:rPr>
              <a:t>Assessing Behaviors</a:t>
            </a:r>
          </a:p>
        </p:txBody>
      </p:sp>
      <p:sp>
        <p:nvSpPr>
          <p:cNvPr id="262" name="Shape 262"/>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2"/>
              </a:buClr>
              <a:buSzPct val="100000"/>
              <a:buFont typeface="Noto Sans Symbols"/>
              <a:buChar char="❑"/>
            </a:pPr>
            <a:r>
              <a:rPr lang="en-US" sz="3200" b="0" i="0" u="none" strike="noStrike" cap="none">
                <a:solidFill>
                  <a:schemeClr val="dk1"/>
                </a:solidFill>
                <a:latin typeface="Questrial"/>
                <a:ea typeface="Questrial"/>
                <a:cs typeface="Questrial"/>
                <a:sym typeface="Questrial"/>
              </a:rPr>
              <a:t>Reflect and consider how behaviors impact the collaborative work of a group. </a:t>
            </a:r>
          </a:p>
          <a:p>
            <a:pPr marL="342900" marR="0" lvl="0" indent="-342900" algn="l" rtl="0">
              <a:spcBef>
                <a:spcPts val="640"/>
              </a:spcBef>
              <a:spcAft>
                <a:spcPts val="0"/>
              </a:spcAft>
              <a:buClr>
                <a:schemeClr val="dk2"/>
              </a:buClr>
              <a:buSzPct val="100000"/>
              <a:buFont typeface="Noto Sans Symbols"/>
              <a:buChar char="❑"/>
            </a:pPr>
            <a:r>
              <a:rPr lang="en-US" sz="3200" b="0" i="0" u="none" strike="noStrike" cap="none">
                <a:solidFill>
                  <a:schemeClr val="dk1"/>
                </a:solidFill>
                <a:latin typeface="Questrial"/>
                <a:ea typeface="Questrial"/>
                <a:cs typeface="Questrial"/>
                <a:sym typeface="Questrial"/>
              </a:rPr>
              <a:t>Handouts: Norms Inventories for Rating the Consistency of Personal Behavior and Rating Consistency of Group Member Behavior</a:t>
            </a:r>
          </a:p>
          <a:p>
            <a:pPr marL="0" marR="0" lvl="0" indent="0" algn="l" rtl="0">
              <a:spcBef>
                <a:spcPts val="640"/>
              </a:spcBef>
              <a:spcAft>
                <a:spcPts val="0"/>
              </a:spcAft>
              <a:buClr>
                <a:schemeClr val="dk2"/>
              </a:buClr>
              <a:buSzPct val="25000"/>
              <a:buFont typeface="Noto Sans Symbols"/>
              <a:buNone/>
            </a:pPr>
            <a:r>
              <a:rPr lang="en-US" sz="3200" b="0" i="0" u="none" strike="noStrike" cap="none">
                <a:solidFill>
                  <a:schemeClr val="dk1"/>
                </a:solidFill>
                <a:latin typeface="Questrial"/>
                <a:ea typeface="Questrial"/>
                <a:cs typeface="Questrial"/>
                <a:sym typeface="Questrial"/>
              </a:rPr>
              <a:t>Continued application of these skills…. Plan and hold each other accountable.</a:t>
            </a: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6" name="Shape 396"/>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2"/>
                </a:solidFill>
                <a:latin typeface="Questrial"/>
                <a:ea typeface="Questrial"/>
                <a:cs typeface="Questrial"/>
                <a:sym typeface="Questrial"/>
              </a:rPr>
              <a:t>Practice Profile</a:t>
            </a:r>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7853" y="1462883"/>
            <a:ext cx="7068294" cy="4558537"/>
          </a:xfrm>
          <a:prstGeom prst="rect">
            <a:avLst/>
          </a:prstGeom>
        </p:spPr>
      </p:pic>
    </p:spTree>
    <p:extLst>
      <p:ext uri="{BB962C8B-B14F-4D97-AF65-F5344CB8AC3E}">
        <p14:creationId xmlns:p14="http://schemas.microsoft.com/office/powerpoint/2010/main" val="367262307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2" descr="C:\Users\dayad\Desktop\moedusail graphics\icons not buttons\collab data team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9792" y="221568"/>
            <a:ext cx="895891" cy="64008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345830" y="1754182"/>
            <a:ext cx="8534400" cy="3908762"/>
          </a:xfrm>
          <a:prstGeom prst="rect">
            <a:avLst/>
          </a:prstGeom>
          <a:noFill/>
        </p:spPr>
        <p:txBody>
          <a:bodyPr wrap="square" rtlCol="0">
            <a:spAutoFit/>
          </a:bodyPr>
          <a:lstStyle/>
          <a:p>
            <a:pPr algn="ctr"/>
            <a:r>
              <a:rPr lang="en-US" sz="24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Special thanks to all contributors to the development and revision of this module.</a:t>
            </a:r>
            <a:endParaRPr lang="en-US"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n-US"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original collection of learning packages was roll-out for use by Regional Professional Development Center (RPDC) Consultants in July 2013 after being developed by a team of content experts. The collection of learning packages was developed through efforts funded by the Missouri State Personnel Development Grant (SPDG). The following individual/groups are thanked immensely for their hard work in developing this package:</a:t>
            </a:r>
          </a:p>
          <a:p>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Content Development Support </a:t>
            </a:r>
          </a:p>
          <a:p>
            <a:pPr>
              <a:spcBef>
                <a:spcPts val="0"/>
              </a:spcBef>
              <a:buFont typeface="Wingdings" charset="2"/>
              <a:buChar char="§"/>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Ronda Jenson, Carla Williams, Stefanie Lindsay, Jodi Arnold and Arden Day, UMKC </a:t>
            </a:r>
          </a:p>
          <a:p>
            <a:pPr>
              <a:spcBef>
                <a:spcPts val="0"/>
              </a:spcBef>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 Institute for Human Development</a:t>
            </a:r>
          </a:p>
          <a:p>
            <a:pPr>
              <a:spcBef>
                <a:spcPts val="0"/>
              </a:spcBef>
              <a:spcAft>
                <a:spcPts val="0"/>
              </a:spcAft>
              <a:buFont typeface="Wingdings" charset="2"/>
              <a:buChar char="§"/>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SPDG Management Team</a:t>
            </a:r>
          </a:p>
          <a:p>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n-US"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chemeClr val="bg1"/>
              </a:solidFill>
            </a:endParaRPr>
          </a:p>
        </p:txBody>
      </p:sp>
      <p:sp>
        <p:nvSpPr>
          <p:cNvPr id="8" name="TextBox 7"/>
          <p:cNvSpPr txBox="1"/>
          <p:nvPr/>
        </p:nvSpPr>
        <p:spPr>
          <a:xfrm>
            <a:off x="1374530" y="861648"/>
            <a:ext cx="6477000" cy="769441"/>
          </a:xfrm>
          <a:prstGeom prst="rect">
            <a:avLst/>
          </a:prstGeom>
          <a:noFill/>
        </p:spPr>
        <p:txBody>
          <a:bodyPr wrap="square" rtlCol="0">
            <a:spAutoFit/>
          </a:bodyPr>
          <a:lstStyle/>
          <a:p>
            <a:pPr algn="ctr"/>
            <a:r>
              <a:rPr lang="en-US" sz="4400" dirty="0">
                <a:solidFill>
                  <a:srgbClr val="FFFFFF"/>
                </a:solidFill>
              </a:rPr>
              <a:t>Acknowledgements</a:t>
            </a:r>
            <a:endParaRPr lang="en-US" sz="4400" dirty="0"/>
          </a:p>
        </p:txBody>
      </p:sp>
    </p:spTree>
    <p:extLst>
      <p:ext uri="{BB962C8B-B14F-4D97-AF65-F5344CB8AC3E}">
        <p14:creationId xmlns:p14="http://schemas.microsoft.com/office/powerpoint/2010/main" val="4072603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chemeClr val="dk2"/>
                </a:solidFill>
                <a:latin typeface="Questrial"/>
                <a:ea typeface="Questrial"/>
                <a:cs typeface="Questrial"/>
                <a:sym typeface="Questrial"/>
              </a:rPr>
              <a:t>Next Steps:  Action=Results</a:t>
            </a:r>
          </a:p>
        </p:txBody>
      </p:sp>
      <p:pic>
        <p:nvPicPr>
          <p:cNvPr id="2"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7528" y="1477531"/>
            <a:ext cx="6987689" cy="4557510"/>
          </a:xfrm>
          <a:prstGeom prst="rect">
            <a:avLst/>
          </a:prstGeom>
        </p:spPr>
      </p:pic>
      <p:sp>
        <p:nvSpPr>
          <p:cNvPr id="404" name="Shape 404"/>
          <p:cNvSpPr txBox="1"/>
          <p:nvPr/>
        </p:nvSpPr>
        <p:spPr>
          <a:xfrm>
            <a:off x="137832" y="4527176"/>
            <a:ext cx="8868335" cy="584774"/>
          </a:xfrm>
          <a:prstGeom prst="rect">
            <a:avLst/>
          </a:prstGeom>
          <a:solidFill>
            <a:srgbClr val="DAE5F1"/>
          </a:solidFill>
          <a:ln>
            <a:noFill/>
          </a:ln>
        </p:spPr>
        <p:txBody>
          <a:bodyPr lIns="91425" tIns="45700" rIns="91425" bIns="45700" anchor="t" anchorCtr="0">
            <a:noAutofit/>
          </a:bodyPr>
          <a:lstStyle/>
          <a:p>
            <a:pPr marL="0" marR="0" lvl="0" indent="0" algn="l" rtl="0">
              <a:spcBef>
                <a:spcPts val="0"/>
              </a:spcBef>
              <a:buSzPct val="25000"/>
              <a:buNone/>
            </a:pPr>
            <a:r>
              <a:rPr lang="en-US" sz="3200" dirty="0">
                <a:solidFill>
                  <a:schemeClr val="dk1"/>
                </a:solidFill>
                <a:latin typeface="Questrial"/>
                <a:ea typeface="Questrial"/>
                <a:cs typeface="Questrial"/>
                <a:sym typeface="Questrial"/>
              </a:rPr>
              <a:t>What steps will you take to begin implementing?</a:t>
            </a:r>
          </a:p>
        </p:txBody>
      </p:sp>
    </p:spTree>
    <p:extLst>
      <p:ext uri="{BB962C8B-B14F-4D97-AF65-F5344CB8AC3E}">
        <p14:creationId xmlns:p14="http://schemas.microsoft.com/office/powerpoint/2010/main" val="2507386250"/>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57200" y="601662"/>
            <a:ext cx="8229600" cy="109696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accent2"/>
                </a:solidFill>
                <a:latin typeface="Questrial"/>
                <a:ea typeface="Questrial"/>
                <a:cs typeface="Questrial"/>
                <a:sym typeface="Questrial"/>
              </a:rPr>
              <a:t>Implementation Fidelity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4943" y="1698623"/>
            <a:ext cx="6654113" cy="3965893"/>
          </a:xfrm>
          <a:prstGeom prst="rect">
            <a:avLst/>
          </a:prstGeom>
        </p:spPr>
      </p:pic>
    </p:spTree>
    <p:extLst>
      <p:ext uri="{BB962C8B-B14F-4D97-AF65-F5344CB8AC3E}">
        <p14:creationId xmlns:p14="http://schemas.microsoft.com/office/powerpoint/2010/main" val="3011763760"/>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i="0" u="none" strike="noStrike" cap="none" dirty="0">
                <a:solidFill>
                  <a:schemeClr val="dk2"/>
                </a:solidFill>
                <a:latin typeface="Questrial"/>
                <a:ea typeface="Questrial"/>
                <a:cs typeface="Questrial"/>
                <a:sym typeface="Questrial"/>
              </a:rPr>
              <a:t>Reflection</a:t>
            </a:r>
          </a:p>
        </p:txBody>
      </p:sp>
      <p:sp>
        <p:nvSpPr>
          <p:cNvPr id="282" name="Shape 282"/>
          <p:cNvSpPr txBox="1">
            <a:spLocks noGrp="1"/>
          </p:cNvSpPr>
          <p:nvPr>
            <p:ph idx="1"/>
          </p:nvPr>
        </p:nvSpPr>
        <p:spPr>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2"/>
              </a:buClr>
              <a:buSzPct val="25000"/>
              <a:buFont typeface="Noto Sans Symbols"/>
              <a:buNone/>
            </a:pPr>
            <a:r>
              <a:rPr lang="en-US" sz="3200" b="0" i="0" u="none" strike="noStrike" cap="none" dirty="0">
                <a:solidFill>
                  <a:schemeClr val="dk1"/>
                </a:solidFill>
                <a:latin typeface="Questrial"/>
                <a:ea typeface="Questrial"/>
                <a:cs typeface="Questrial"/>
                <a:sym typeface="Questrial"/>
              </a:rPr>
              <a:t>These norms help ground our talk in constructive conversations that lift everyone's professional growth as we work with a sense of urgency to accelerate student achievement within the means of a collaborative culture.</a:t>
            </a:r>
          </a:p>
          <a:p>
            <a:pPr marL="0" marR="0" lvl="0" indent="0" algn="ctr" rtl="0">
              <a:lnSpc>
                <a:spcPct val="90000"/>
              </a:lnSpc>
              <a:spcBef>
                <a:spcPts val="640"/>
              </a:spcBef>
              <a:spcAft>
                <a:spcPts val="0"/>
              </a:spcAft>
              <a:buClr>
                <a:schemeClr val="dk2"/>
              </a:buClr>
              <a:buSzPct val="25000"/>
              <a:buFont typeface="Noto Sans Symbols"/>
              <a:buNone/>
            </a:pPr>
            <a:endParaRPr lang="en-US" sz="3200" b="0" i="0" u="none" strike="noStrike" cap="none" dirty="0">
              <a:solidFill>
                <a:schemeClr val="dk1"/>
              </a:solidFill>
              <a:latin typeface="Questrial"/>
              <a:ea typeface="Questrial"/>
              <a:cs typeface="Questrial"/>
              <a:sym typeface="Questrial"/>
            </a:endParaRPr>
          </a:p>
          <a:p>
            <a:pPr marL="0" marR="0" lvl="0" indent="0" algn="ctr" rtl="0">
              <a:lnSpc>
                <a:spcPct val="90000"/>
              </a:lnSpc>
              <a:spcBef>
                <a:spcPts val="640"/>
              </a:spcBef>
              <a:spcAft>
                <a:spcPts val="0"/>
              </a:spcAft>
              <a:buClr>
                <a:schemeClr val="dk2"/>
              </a:buClr>
              <a:buSzPct val="25000"/>
              <a:buFont typeface="Noto Sans Symbols"/>
              <a:buNone/>
            </a:pPr>
            <a:r>
              <a:rPr lang="en-US" sz="3200" b="0" i="0" u="none" strike="noStrike" cap="none" dirty="0">
                <a:solidFill>
                  <a:schemeClr val="dk1"/>
                </a:solidFill>
                <a:latin typeface="Questrial"/>
                <a:ea typeface="Questrial"/>
                <a:cs typeface="Questrial"/>
                <a:sym typeface="Questrial"/>
              </a:rPr>
              <a:t>How will you start implementing these Collaborative Skills?</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2" descr="C:\Users\dayad\Desktop\moedusail graphics\icons not buttons\collab data team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8414" y="277837"/>
            <a:ext cx="895891" cy="64008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381000" y="1359877"/>
            <a:ext cx="3733800" cy="4893647"/>
          </a:xfrm>
          <a:prstGeom prst="rect">
            <a:avLst/>
          </a:prstGeom>
        </p:spPr>
        <p:txBody>
          <a:bodyPr wrap="square">
            <a:spAutoFit/>
          </a:bodyPr>
          <a:lstStyle/>
          <a:p>
            <a:r>
              <a:rPr lang="en-US" sz="16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Initial Content Development Team, 2013</a:t>
            </a:r>
            <a:r>
              <a:rPr lang="en-US" sz="16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p>
          <a:p>
            <a:endPar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Michelle Smith, Team Leader, MO PLC</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Betty Ennis, DESE		</a:t>
            </a:r>
          </a:p>
          <a:p>
            <a:r>
              <a:rPr lang="en-US"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Tiffiney</a:t>
            </a:r>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 Smith, SE RPDC</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Marlow Barton, </a:t>
            </a:r>
            <a:r>
              <a:rPr lang="en-US"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StL</a:t>
            </a:r>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 RPDC	</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Mary Gage, C RPDC		</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Sheila Thurman, NE RPDC</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Rebecca Baldwin, NW RPDC	</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Bertha Richardson, </a:t>
            </a:r>
            <a:r>
              <a:rPr lang="en-US"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StL</a:t>
            </a:r>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 RPDC	</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Karen </a:t>
            </a:r>
            <a:r>
              <a:rPr lang="en-US"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Wigger</a:t>
            </a:r>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 NW RPDC</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Mary Ann Burns, DESE	</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Tom Robb, KC RPDC	</a:t>
            </a:r>
          </a:p>
          <a:p>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alibri" panose="020F0502020204030204" pitchFamily="34" charset="0"/>
                <a:ea typeface="Calibri" panose="020F0502020204030204" pitchFamily="34" charset="0"/>
                <a:cs typeface="Times New Roman" panose="02020603050405020304" pitchFamily="18" charset="0"/>
              </a:rPr>
              <a:t>						</a:t>
            </a:r>
          </a:p>
          <a:p>
            <a:endParaRPr lang="en-US" sz="1600" dirty="0"/>
          </a:p>
          <a:p>
            <a:endParaRPr lang="en-US" sz="1600" dirty="0">
              <a:solidFill>
                <a:schemeClr val="bg1"/>
              </a:solidFill>
            </a:endParaRPr>
          </a:p>
        </p:txBody>
      </p:sp>
      <p:sp>
        <p:nvSpPr>
          <p:cNvPr id="9" name="Rectangle 8"/>
          <p:cNvSpPr/>
          <p:nvPr/>
        </p:nvSpPr>
        <p:spPr>
          <a:xfrm>
            <a:off x="4876800" y="1359877"/>
            <a:ext cx="4572000" cy="4216539"/>
          </a:xfrm>
          <a:prstGeom prst="rect">
            <a:avLst/>
          </a:prstGeom>
        </p:spPr>
        <p:txBody>
          <a:bodyPr>
            <a:spAutoFit/>
          </a:bodyPr>
          <a:lstStyle/>
          <a:p>
            <a:r>
              <a:rPr lang="en-US" sz="16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2016 Revision Team</a:t>
            </a:r>
            <a:endParaRPr lang="en-US" sz="11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Mary Dell Black, Facilitator, SC SIS</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Jamie </a:t>
            </a:r>
            <a:r>
              <a:rPr lang="en-US"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Mehring</a:t>
            </a:r>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 Ed Plus/</a:t>
            </a:r>
            <a:r>
              <a:rPr lang="en-US"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StL</a:t>
            </a:r>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 RPDC</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Sheila Thurman, NE RPDC</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Marisa Bowen, SE SIS		</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Tiffani </a:t>
            </a:r>
            <a:r>
              <a:rPr lang="en-US"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Muessig</a:t>
            </a:r>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 DESE		</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Judy Wartick, KC SIS</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Jeanie Carey, SC RPDC		</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Connie </a:t>
            </a:r>
            <a:r>
              <a:rPr lang="en-US"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Schweiss</a:t>
            </a:r>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 SC RPDC		</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Pam Williams, DESE</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Joy Fairley, KC RPDC	</a:t>
            </a:r>
          </a:p>
          <a:p>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0" name="Rectangle 9"/>
          <p:cNvSpPr/>
          <p:nvPr/>
        </p:nvSpPr>
        <p:spPr>
          <a:xfrm>
            <a:off x="2895600" y="597877"/>
            <a:ext cx="3200400" cy="584776"/>
          </a:xfrm>
          <a:prstGeom prst="rect">
            <a:avLst/>
          </a:prstGeom>
        </p:spPr>
        <p:txBody>
          <a:bodyPr wrap="square">
            <a:spAutoFit/>
          </a:bodyPr>
          <a:lstStyle/>
          <a:p>
            <a:r>
              <a:rPr lang="en-US" sz="3200" dirty="0">
                <a:solidFill>
                  <a:srgbClr val="FFFFFF"/>
                </a:solidFill>
              </a:rPr>
              <a:t>Team Members</a:t>
            </a:r>
          </a:p>
        </p:txBody>
      </p:sp>
    </p:spTree>
    <p:extLst>
      <p:ext uri="{BB962C8B-B14F-4D97-AF65-F5344CB8AC3E}">
        <p14:creationId xmlns:p14="http://schemas.microsoft.com/office/powerpoint/2010/main" val="4151002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6309" y="489397"/>
            <a:ext cx="5540407" cy="5705341"/>
          </a:xfrm>
          <a:prstGeom prst="rect">
            <a:avLst/>
          </a:prstGeom>
        </p:spPr>
      </p:pic>
      <p:sp>
        <p:nvSpPr>
          <p:cNvPr id="4" name="Shape 494"/>
          <p:cNvSpPr/>
          <p:nvPr/>
        </p:nvSpPr>
        <p:spPr>
          <a:xfrm rot="21118878">
            <a:off x="2761446" y="5177307"/>
            <a:ext cx="2438400" cy="463640"/>
          </a:xfrm>
          <a:prstGeom prst="ellipse">
            <a:avLst/>
          </a:prstGeom>
          <a:noFill/>
          <a:ln w="76200" cap="flat" cmpd="sng">
            <a:solidFill>
              <a:srgbClr val="98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12320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ppt_w</p:attrName>
                                        </p:attrNameLst>
                                      </p:cBhvr>
                                      <p:tavLst>
                                        <p:tav tm="0">
                                          <p:val>
                                            <p:strVal val="0"/>
                                          </p:val>
                                        </p:tav>
                                        <p:tav tm="100000">
                                          <p:val>
                                            <p:strVal val="#ppt_w"/>
                                          </p:val>
                                        </p:tav>
                                      </p:tavLst>
                                    </p:anim>
                                    <p:anim calcmode="lin" valueType="num">
                                      <p:cBhvr additive="base">
                                        <p:cTn id="8" dur="1000"/>
                                        <p:tgtEl>
                                          <p:spTgt spid="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8199" y="1786892"/>
            <a:ext cx="9231165" cy="4438302"/>
          </a:xfrm>
          <a:prstGeom prst="rect">
            <a:avLst/>
          </a:prstGeom>
        </p:spPr>
      </p:pic>
      <p:sp>
        <p:nvSpPr>
          <p:cNvPr id="3" name="Title 1"/>
          <p:cNvSpPr txBox="1">
            <a:spLocks/>
          </p:cNvSpPr>
          <p:nvPr/>
        </p:nvSpPr>
        <p:spPr>
          <a:xfrm>
            <a:off x="457200" y="601663"/>
            <a:ext cx="8229600" cy="1096962"/>
          </a:xfrm>
          <a:prstGeom prst="rect">
            <a:avLst/>
          </a:prstGeom>
        </p:spPr>
        <p:txBody>
          <a:bodyPr/>
          <a:lstStyle>
            <a:lvl1pPr algn="ctr" rtl="0" eaLnBrk="1" fontAlgn="base" hangingPunct="1">
              <a:spcBef>
                <a:spcPct val="0"/>
              </a:spcBef>
              <a:spcAft>
                <a:spcPct val="0"/>
              </a:spcAft>
              <a:defRPr sz="4400" kern="1200">
                <a:solidFill>
                  <a:schemeClr val="accent2"/>
                </a:solidFill>
                <a:latin typeface="Tw Cen MT" pitchFamily="34" charset="0"/>
                <a:ea typeface="+mj-ea"/>
                <a:cs typeface="+mj-cs"/>
              </a:defRPr>
            </a:lvl1pPr>
            <a:lvl2pPr algn="ctr" rtl="0" eaLnBrk="1" fontAlgn="base" hangingPunct="1">
              <a:spcBef>
                <a:spcPct val="0"/>
              </a:spcBef>
              <a:spcAft>
                <a:spcPct val="0"/>
              </a:spcAft>
              <a:defRPr sz="4400">
                <a:solidFill>
                  <a:schemeClr val="tx2"/>
                </a:solidFill>
                <a:latin typeface="Tw Cen MT" pitchFamily="34" charset="0"/>
              </a:defRPr>
            </a:lvl2pPr>
            <a:lvl3pPr algn="ctr" rtl="0" eaLnBrk="1" fontAlgn="base" hangingPunct="1">
              <a:spcBef>
                <a:spcPct val="0"/>
              </a:spcBef>
              <a:spcAft>
                <a:spcPct val="0"/>
              </a:spcAft>
              <a:defRPr sz="4400">
                <a:solidFill>
                  <a:schemeClr val="tx2"/>
                </a:solidFill>
                <a:latin typeface="Tw Cen MT" pitchFamily="34" charset="0"/>
              </a:defRPr>
            </a:lvl3pPr>
            <a:lvl4pPr algn="ctr" rtl="0" eaLnBrk="1" fontAlgn="base" hangingPunct="1">
              <a:spcBef>
                <a:spcPct val="0"/>
              </a:spcBef>
              <a:spcAft>
                <a:spcPct val="0"/>
              </a:spcAft>
              <a:defRPr sz="4400">
                <a:solidFill>
                  <a:schemeClr val="tx2"/>
                </a:solidFill>
                <a:latin typeface="Tw Cen MT" pitchFamily="34" charset="0"/>
              </a:defRPr>
            </a:lvl4pPr>
            <a:lvl5pPr algn="ctr" rtl="0" eaLnBrk="1" fontAlgn="base" hangingPunct="1">
              <a:spcBef>
                <a:spcPct val="0"/>
              </a:spcBef>
              <a:spcAft>
                <a:spcPct val="0"/>
              </a:spcAft>
              <a:defRPr sz="4400">
                <a:solidFill>
                  <a:schemeClr val="tx2"/>
                </a:solidFill>
                <a:latin typeface="Tw Cen MT" pitchFamily="34" charset="0"/>
              </a:defRPr>
            </a:lvl5pPr>
            <a:lvl6pPr marL="457200" algn="ctr" rtl="0" eaLnBrk="1" fontAlgn="base" hangingPunct="1">
              <a:spcBef>
                <a:spcPct val="0"/>
              </a:spcBef>
              <a:spcAft>
                <a:spcPct val="0"/>
              </a:spcAft>
              <a:defRPr sz="4400">
                <a:solidFill>
                  <a:schemeClr val="tx2"/>
                </a:solidFill>
                <a:latin typeface="Tw Cen MT" pitchFamily="34" charset="0"/>
              </a:defRPr>
            </a:lvl6pPr>
            <a:lvl7pPr marL="914400" algn="ctr" rtl="0" eaLnBrk="1" fontAlgn="base" hangingPunct="1">
              <a:spcBef>
                <a:spcPct val="0"/>
              </a:spcBef>
              <a:spcAft>
                <a:spcPct val="0"/>
              </a:spcAft>
              <a:defRPr sz="4400">
                <a:solidFill>
                  <a:schemeClr val="tx2"/>
                </a:solidFill>
                <a:latin typeface="Tw Cen MT" pitchFamily="34" charset="0"/>
              </a:defRPr>
            </a:lvl7pPr>
            <a:lvl8pPr marL="1371600" algn="ctr" rtl="0" eaLnBrk="1" fontAlgn="base" hangingPunct="1">
              <a:spcBef>
                <a:spcPct val="0"/>
              </a:spcBef>
              <a:spcAft>
                <a:spcPct val="0"/>
              </a:spcAft>
              <a:defRPr sz="4400">
                <a:solidFill>
                  <a:schemeClr val="tx2"/>
                </a:solidFill>
                <a:latin typeface="Tw Cen MT" pitchFamily="34" charset="0"/>
              </a:defRPr>
            </a:lvl8pPr>
            <a:lvl9pPr marL="1828800" algn="ctr" rtl="0" eaLnBrk="1" fontAlgn="base" hangingPunct="1">
              <a:spcBef>
                <a:spcPct val="0"/>
              </a:spcBef>
              <a:spcAft>
                <a:spcPct val="0"/>
              </a:spcAft>
              <a:defRPr sz="4400">
                <a:solidFill>
                  <a:schemeClr val="tx2"/>
                </a:solidFill>
                <a:latin typeface="Tw Cen MT" pitchFamily="34" charset="0"/>
              </a:defRPr>
            </a:lvl9pPr>
          </a:lstStyle>
          <a:p>
            <a:r>
              <a:rPr lang="en-US" dirty="0"/>
              <a:t>Collaborative Work Foundations</a:t>
            </a:r>
          </a:p>
        </p:txBody>
      </p:sp>
      <p:sp>
        <p:nvSpPr>
          <p:cNvPr id="4" name="Rectangle 3"/>
          <p:cNvSpPr/>
          <p:nvPr/>
        </p:nvSpPr>
        <p:spPr>
          <a:xfrm rot="20807760">
            <a:off x="707450" y="2055713"/>
            <a:ext cx="2588458" cy="1692771"/>
          </a:xfrm>
          <a:prstGeom prst="rect">
            <a:avLst/>
          </a:prstGeom>
        </p:spPr>
        <p:txBody>
          <a:bodyPr wrap="square">
            <a:spAutoFit/>
          </a:bodyPr>
          <a:lstStyle/>
          <a:p>
            <a:pPr algn="ctr"/>
            <a:r>
              <a:rPr lang="en-US" sz="2400" b="1" u="sng" dirty="0"/>
              <a:t>3 Key Areas</a:t>
            </a:r>
          </a:p>
          <a:p>
            <a:pPr marL="342900" indent="-342900">
              <a:buFont typeface="+mj-lt"/>
              <a:buAutoNum type="arabicPeriod"/>
            </a:pPr>
            <a:r>
              <a:rPr lang="en-US" sz="1600" dirty="0"/>
              <a:t>Collaborative Teams</a:t>
            </a:r>
          </a:p>
          <a:p>
            <a:pPr marL="342900" indent="-342900">
              <a:buFont typeface="+mj-lt"/>
              <a:buAutoNum type="arabicPeriod"/>
            </a:pPr>
            <a:r>
              <a:rPr lang="en-US" sz="1600" dirty="0"/>
              <a:t>Common Formative Assessment</a:t>
            </a:r>
          </a:p>
          <a:p>
            <a:pPr marL="342900" indent="-342900">
              <a:buFont typeface="+mj-lt"/>
              <a:buAutoNum type="arabicPeriod"/>
            </a:pPr>
            <a:r>
              <a:rPr lang="en-US" sz="1600" dirty="0"/>
              <a:t>Data-Based Decision Making</a:t>
            </a:r>
          </a:p>
        </p:txBody>
      </p:sp>
      <p:sp>
        <p:nvSpPr>
          <p:cNvPr id="5" name="Rectangle 4"/>
          <p:cNvSpPr/>
          <p:nvPr/>
        </p:nvSpPr>
        <p:spPr>
          <a:xfrm rot="20872086">
            <a:off x="1361992" y="3998607"/>
            <a:ext cx="2861671" cy="830997"/>
          </a:xfrm>
          <a:prstGeom prst="rect">
            <a:avLst/>
          </a:prstGeom>
        </p:spPr>
        <p:txBody>
          <a:bodyPr wrap="square">
            <a:spAutoFit/>
          </a:bodyPr>
          <a:lstStyle/>
          <a:p>
            <a:r>
              <a:rPr lang="en-US" sz="1600" b="1" dirty="0"/>
              <a:t>CT</a:t>
            </a:r>
            <a:r>
              <a:rPr lang="en-US" sz="1600" dirty="0"/>
              <a:t> – utilize </a:t>
            </a:r>
            <a:r>
              <a:rPr lang="en-US" sz="1600" b="1" dirty="0"/>
              <a:t>team processes</a:t>
            </a:r>
            <a:r>
              <a:rPr lang="en-US" sz="1600" dirty="0"/>
              <a:t> to improve teaching &amp; learning.</a:t>
            </a:r>
          </a:p>
        </p:txBody>
      </p:sp>
      <p:sp>
        <p:nvSpPr>
          <p:cNvPr id="6" name="Rectangle 5"/>
          <p:cNvSpPr/>
          <p:nvPr/>
        </p:nvSpPr>
        <p:spPr>
          <a:xfrm rot="20642965">
            <a:off x="4824879" y="3511997"/>
            <a:ext cx="2985543" cy="1077218"/>
          </a:xfrm>
          <a:prstGeom prst="rect">
            <a:avLst/>
          </a:prstGeom>
        </p:spPr>
        <p:txBody>
          <a:bodyPr wrap="square">
            <a:spAutoFit/>
          </a:bodyPr>
          <a:lstStyle/>
          <a:p>
            <a:r>
              <a:rPr lang="en-US" sz="1600" b="1" dirty="0"/>
              <a:t>DBDM</a:t>
            </a:r>
            <a:r>
              <a:rPr lang="en-US" sz="1600" dirty="0"/>
              <a:t> – utilize data for continuous improvement through </a:t>
            </a:r>
            <a:r>
              <a:rPr lang="en-US" sz="1600" b="1" dirty="0"/>
              <a:t>dialogue</a:t>
            </a:r>
            <a:r>
              <a:rPr lang="en-US" sz="1600" dirty="0"/>
              <a:t> about teaching &amp; learning</a:t>
            </a:r>
          </a:p>
        </p:txBody>
      </p:sp>
      <p:sp>
        <p:nvSpPr>
          <p:cNvPr id="7" name="Rectangle 6"/>
          <p:cNvSpPr/>
          <p:nvPr/>
        </p:nvSpPr>
        <p:spPr>
          <a:xfrm rot="20649201">
            <a:off x="4024595" y="2025658"/>
            <a:ext cx="2514213" cy="1077218"/>
          </a:xfrm>
          <a:prstGeom prst="rect">
            <a:avLst/>
          </a:prstGeom>
        </p:spPr>
        <p:txBody>
          <a:bodyPr wrap="square">
            <a:spAutoFit/>
          </a:bodyPr>
          <a:lstStyle/>
          <a:p>
            <a:r>
              <a:rPr lang="en-US" sz="1600" b="1" dirty="0"/>
              <a:t>CFA</a:t>
            </a:r>
            <a:r>
              <a:rPr lang="en-US" sz="1600" dirty="0"/>
              <a:t> – utilize </a:t>
            </a:r>
          </a:p>
          <a:p>
            <a:r>
              <a:rPr lang="en-US" sz="1600" b="1" dirty="0"/>
              <a:t>Quality assessments </a:t>
            </a:r>
          </a:p>
          <a:p>
            <a:r>
              <a:rPr lang="en-US" sz="1600" dirty="0"/>
              <a:t>as feedback to improve teaching &amp; learning.</a:t>
            </a:r>
          </a:p>
        </p:txBody>
      </p:sp>
    </p:spTree>
    <p:extLst>
      <p:ext uri="{BB962C8B-B14F-4D97-AF65-F5344CB8AC3E}">
        <p14:creationId xmlns:p14="http://schemas.microsoft.com/office/powerpoint/2010/main" val="4279910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4527" y="1838480"/>
            <a:ext cx="9123868" cy="4386714"/>
          </a:xfrm>
          <a:prstGeom prst="rect">
            <a:avLst/>
          </a:prstGeom>
        </p:spPr>
      </p:pic>
      <p:sp>
        <p:nvSpPr>
          <p:cNvPr id="3" name="Title 1"/>
          <p:cNvSpPr txBox="1">
            <a:spLocks/>
          </p:cNvSpPr>
          <p:nvPr/>
        </p:nvSpPr>
        <p:spPr>
          <a:xfrm>
            <a:off x="457200" y="601663"/>
            <a:ext cx="8229600" cy="1096962"/>
          </a:xfrm>
          <a:prstGeom prst="rect">
            <a:avLst/>
          </a:prstGeom>
        </p:spPr>
        <p:txBody>
          <a:bodyPr/>
          <a:lstStyle>
            <a:lvl1pPr algn="ctr" rtl="0" eaLnBrk="1" fontAlgn="base" hangingPunct="1">
              <a:spcBef>
                <a:spcPct val="0"/>
              </a:spcBef>
              <a:spcAft>
                <a:spcPct val="0"/>
              </a:spcAft>
              <a:defRPr sz="4400" kern="1200">
                <a:solidFill>
                  <a:schemeClr val="accent2"/>
                </a:solidFill>
                <a:latin typeface="Tw Cen MT" pitchFamily="34" charset="0"/>
                <a:ea typeface="+mj-ea"/>
                <a:cs typeface="+mj-cs"/>
              </a:defRPr>
            </a:lvl1pPr>
            <a:lvl2pPr algn="ctr" rtl="0" eaLnBrk="1" fontAlgn="base" hangingPunct="1">
              <a:spcBef>
                <a:spcPct val="0"/>
              </a:spcBef>
              <a:spcAft>
                <a:spcPct val="0"/>
              </a:spcAft>
              <a:defRPr sz="4400">
                <a:solidFill>
                  <a:schemeClr val="tx2"/>
                </a:solidFill>
                <a:latin typeface="Tw Cen MT" pitchFamily="34" charset="0"/>
              </a:defRPr>
            </a:lvl2pPr>
            <a:lvl3pPr algn="ctr" rtl="0" eaLnBrk="1" fontAlgn="base" hangingPunct="1">
              <a:spcBef>
                <a:spcPct val="0"/>
              </a:spcBef>
              <a:spcAft>
                <a:spcPct val="0"/>
              </a:spcAft>
              <a:defRPr sz="4400">
                <a:solidFill>
                  <a:schemeClr val="tx2"/>
                </a:solidFill>
                <a:latin typeface="Tw Cen MT" pitchFamily="34" charset="0"/>
              </a:defRPr>
            </a:lvl3pPr>
            <a:lvl4pPr algn="ctr" rtl="0" eaLnBrk="1" fontAlgn="base" hangingPunct="1">
              <a:spcBef>
                <a:spcPct val="0"/>
              </a:spcBef>
              <a:spcAft>
                <a:spcPct val="0"/>
              </a:spcAft>
              <a:defRPr sz="4400">
                <a:solidFill>
                  <a:schemeClr val="tx2"/>
                </a:solidFill>
                <a:latin typeface="Tw Cen MT" pitchFamily="34" charset="0"/>
              </a:defRPr>
            </a:lvl4pPr>
            <a:lvl5pPr algn="ctr" rtl="0" eaLnBrk="1" fontAlgn="base" hangingPunct="1">
              <a:spcBef>
                <a:spcPct val="0"/>
              </a:spcBef>
              <a:spcAft>
                <a:spcPct val="0"/>
              </a:spcAft>
              <a:defRPr sz="4400">
                <a:solidFill>
                  <a:schemeClr val="tx2"/>
                </a:solidFill>
                <a:latin typeface="Tw Cen MT" pitchFamily="34" charset="0"/>
              </a:defRPr>
            </a:lvl5pPr>
            <a:lvl6pPr marL="457200" algn="ctr" rtl="0" eaLnBrk="1" fontAlgn="base" hangingPunct="1">
              <a:spcBef>
                <a:spcPct val="0"/>
              </a:spcBef>
              <a:spcAft>
                <a:spcPct val="0"/>
              </a:spcAft>
              <a:defRPr sz="4400">
                <a:solidFill>
                  <a:schemeClr val="tx2"/>
                </a:solidFill>
                <a:latin typeface="Tw Cen MT" pitchFamily="34" charset="0"/>
              </a:defRPr>
            </a:lvl6pPr>
            <a:lvl7pPr marL="914400" algn="ctr" rtl="0" eaLnBrk="1" fontAlgn="base" hangingPunct="1">
              <a:spcBef>
                <a:spcPct val="0"/>
              </a:spcBef>
              <a:spcAft>
                <a:spcPct val="0"/>
              </a:spcAft>
              <a:defRPr sz="4400">
                <a:solidFill>
                  <a:schemeClr val="tx2"/>
                </a:solidFill>
                <a:latin typeface="Tw Cen MT" pitchFamily="34" charset="0"/>
              </a:defRPr>
            </a:lvl7pPr>
            <a:lvl8pPr marL="1371600" algn="ctr" rtl="0" eaLnBrk="1" fontAlgn="base" hangingPunct="1">
              <a:spcBef>
                <a:spcPct val="0"/>
              </a:spcBef>
              <a:spcAft>
                <a:spcPct val="0"/>
              </a:spcAft>
              <a:defRPr sz="4400">
                <a:solidFill>
                  <a:schemeClr val="tx2"/>
                </a:solidFill>
                <a:latin typeface="Tw Cen MT" pitchFamily="34" charset="0"/>
              </a:defRPr>
            </a:lvl8pPr>
            <a:lvl9pPr marL="1828800" algn="ctr" rtl="0" eaLnBrk="1" fontAlgn="base" hangingPunct="1">
              <a:spcBef>
                <a:spcPct val="0"/>
              </a:spcBef>
              <a:spcAft>
                <a:spcPct val="0"/>
              </a:spcAft>
              <a:defRPr sz="4400">
                <a:solidFill>
                  <a:schemeClr val="tx2"/>
                </a:solidFill>
                <a:latin typeface="Tw Cen MT" pitchFamily="34" charset="0"/>
              </a:defRPr>
            </a:lvl9pPr>
          </a:lstStyle>
          <a:p>
            <a:r>
              <a:rPr lang="en-US" dirty="0"/>
              <a:t>Collaborative Teams</a:t>
            </a:r>
          </a:p>
        </p:txBody>
      </p:sp>
      <p:sp>
        <p:nvSpPr>
          <p:cNvPr id="8" name="TextBox 7"/>
          <p:cNvSpPr txBox="1"/>
          <p:nvPr/>
        </p:nvSpPr>
        <p:spPr>
          <a:xfrm rot="20935802">
            <a:off x="841518" y="2345461"/>
            <a:ext cx="3446092" cy="2831544"/>
          </a:xfrm>
          <a:prstGeom prst="rect">
            <a:avLst/>
          </a:prstGeom>
          <a:noFill/>
        </p:spPr>
        <p:txBody>
          <a:bodyPr wrap="square" rtlCol="0">
            <a:spAutoFit/>
          </a:bodyPr>
          <a:lstStyle/>
          <a:p>
            <a:pPr lvl="0" algn="ctr"/>
            <a:r>
              <a:rPr lang="en-US" sz="3200" b="1" u="sng" dirty="0">
                <a:latin typeface="Calibri"/>
                <a:ea typeface="Calibri"/>
                <a:cs typeface="Calibri"/>
                <a:sym typeface="Calibri"/>
              </a:rPr>
              <a:t>Advanced Collaborative Processes</a:t>
            </a:r>
            <a:endParaRPr lang="en-US" sz="3200" b="1" u="sng" dirty="0">
              <a:solidFill>
                <a:srgbClr val="000000"/>
              </a:solidFill>
              <a:latin typeface="Calibri"/>
              <a:ea typeface="Calibri"/>
              <a:cs typeface="Calibri"/>
              <a:sym typeface="Calibri"/>
            </a:endParaRPr>
          </a:p>
          <a:p>
            <a:pPr lvl="0" algn="ctr"/>
            <a:endParaRPr lang="en-US" sz="3200" dirty="0">
              <a:solidFill>
                <a:srgbClr val="000000"/>
              </a:solidFill>
              <a:latin typeface="Calibri"/>
              <a:ea typeface="Calibri"/>
              <a:cs typeface="Calibri"/>
              <a:sym typeface="Calibri"/>
            </a:endParaRPr>
          </a:p>
          <a:p>
            <a:pPr lvl="0" algn="ctr"/>
            <a:r>
              <a:rPr lang="en-US" sz="3200" dirty="0">
                <a:solidFill>
                  <a:srgbClr val="000000"/>
                </a:solidFill>
                <a:latin typeface="Calibri"/>
                <a:ea typeface="Calibri"/>
                <a:cs typeface="Calibri"/>
                <a:sym typeface="Calibri"/>
              </a:rPr>
              <a:t>Collaborative Skills</a:t>
            </a:r>
          </a:p>
          <a:p>
            <a:endParaRPr lang="en-US" dirty="0"/>
          </a:p>
        </p:txBody>
      </p:sp>
      <p:sp>
        <p:nvSpPr>
          <p:cNvPr id="10" name="TextBox 9"/>
          <p:cNvSpPr txBox="1"/>
          <p:nvPr/>
        </p:nvSpPr>
        <p:spPr>
          <a:xfrm rot="20585353">
            <a:off x="3646602" y="1960692"/>
            <a:ext cx="3124200" cy="2302682"/>
          </a:xfrm>
          <a:prstGeom prst="rect">
            <a:avLst/>
          </a:prstGeom>
          <a:noFill/>
        </p:spPr>
        <p:txBody>
          <a:bodyPr wrap="square" rtlCol="0">
            <a:spAutoFit/>
          </a:bodyPr>
          <a:lstStyle/>
          <a:p>
            <a:pPr lvl="0">
              <a:lnSpc>
                <a:spcPct val="115000"/>
              </a:lnSpc>
              <a:spcBef>
                <a:spcPts val="0"/>
              </a:spcBef>
              <a:spcAft>
                <a:spcPts val="0"/>
              </a:spcAft>
              <a:buSzPct val="25000"/>
              <a:tabLst>
                <a:tab pos="117475" algn="l"/>
              </a:tabLst>
            </a:pPr>
            <a:r>
              <a:rPr lang="en-US" sz="1600" b="1" dirty="0">
                <a:latin typeface="Calibri"/>
                <a:ea typeface="Calibri"/>
                <a:cs typeface="Calibri"/>
                <a:sym typeface="Calibri"/>
              </a:rPr>
              <a:t>     </a:t>
            </a:r>
            <a:r>
              <a:rPr lang="en-US" sz="1600" b="1" u="sng" dirty="0">
                <a:latin typeface="Calibri"/>
                <a:ea typeface="Calibri"/>
                <a:cs typeface="Calibri"/>
                <a:sym typeface="Calibri"/>
              </a:rPr>
              <a:t>Overview and Purpose of</a:t>
            </a:r>
          </a:p>
          <a:p>
            <a:pPr>
              <a:lnSpc>
                <a:spcPct val="115000"/>
              </a:lnSpc>
              <a:spcBef>
                <a:spcPts val="0"/>
              </a:spcBef>
              <a:spcAft>
                <a:spcPts val="0"/>
              </a:spcAft>
              <a:buSzPct val="25000"/>
              <a:tabLst>
                <a:tab pos="117475" algn="l"/>
              </a:tabLst>
            </a:pPr>
            <a:r>
              <a:rPr lang="en-US" sz="1600" b="1" dirty="0">
                <a:latin typeface="Calibri"/>
                <a:ea typeface="Calibri"/>
                <a:cs typeface="Calibri"/>
                <a:sym typeface="Calibri"/>
              </a:rPr>
              <a:t>        </a:t>
            </a:r>
            <a:r>
              <a:rPr lang="en-US" sz="1600" b="1" u="sng" dirty="0">
                <a:latin typeface="Calibri"/>
                <a:ea typeface="Calibri"/>
                <a:cs typeface="Calibri"/>
                <a:sym typeface="Calibri"/>
              </a:rPr>
              <a:t>Collaborative Teams</a:t>
            </a:r>
          </a:p>
          <a:p>
            <a:pPr lvl="0">
              <a:lnSpc>
                <a:spcPct val="115000"/>
              </a:lnSpc>
              <a:spcBef>
                <a:spcPts val="0"/>
              </a:spcBef>
              <a:spcAft>
                <a:spcPts val="0"/>
              </a:spcAft>
              <a:buSzPct val="25000"/>
              <a:tabLst>
                <a:tab pos="117475" algn="l"/>
              </a:tabLst>
            </a:pPr>
            <a:endParaRPr lang="en-US" sz="1600" b="1" u="sng" dirty="0">
              <a:latin typeface="Calibri"/>
              <a:ea typeface="Calibri"/>
              <a:cs typeface="Calibri"/>
              <a:sym typeface="Calibri"/>
            </a:endParaRPr>
          </a:p>
          <a:p>
            <a:pPr lvl="0" algn="ctr">
              <a:lnSpc>
                <a:spcPct val="115000"/>
              </a:lnSpc>
              <a:spcBef>
                <a:spcPts val="0"/>
              </a:spcBef>
              <a:spcAft>
                <a:spcPts val="0"/>
              </a:spcAft>
              <a:buSzPct val="25000"/>
            </a:pPr>
            <a:r>
              <a:rPr lang="en-US" sz="1600" b="1" u="sng" dirty="0">
                <a:latin typeface="Calibri"/>
                <a:ea typeface="Calibri"/>
                <a:cs typeface="Calibri"/>
                <a:sym typeface="Calibri"/>
              </a:rPr>
              <a:t>Foundational Processes</a:t>
            </a:r>
          </a:p>
          <a:p>
            <a:pPr lvl="0" algn="ctr">
              <a:lnSpc>
                <a:spcPct val="115000"/>
              </a:lnSpc>
              <a:spcBef>
                <a:spcPts val="696"/>
              </a:spcBef>
              <a:spcAft>
                <a:spcPts val="0"/>
              </a:spcAft>
              <a:buSzPct val="25000"/>
            </a:pPr>
            <a:r>
              <a:rPr lang="en-US" sz="1600" dirty="0">
                <a:latin typeface="Calibri"/>
                <a:ea typeface="Calibri"/>
                <a:cs typeface="Calibri"/>
                <a:sym typeface="Calibri"/>
              </a:rPr>
              <a:t>Agendas &amp; Minutes</a:t>
            </a:r>
            <a:br>
              <a:rPr lang="en-US" sz="1600" dirty="0">
                <a:latin typeface="Calibri"/>
                <a:ea typeface="Calibri"/>
                <a:cs typeface="Calibri"/>
                <a:sym typeface="Calibri"/>
              </a:rPr>
            </a:br>
            <a:r>
              <a:rPr lang="en-US" sz="1600" dirty="0">
                <a:latin typeface="Calibri"/>
                <a:ea typeface="Calibri"/>
                <a:cs typeface="Calibri"/>
                <a:sym typeface="Calibri"/>
              </a:rPr>
              <a:t>               Norms</a:t>
            </a:r>
            <a:br>
              <a:rPr lang="en-US" sz="1600" dirty="0">
                <a:latin typeface="Calibri"/>
                <a:ea typeface="Calibri"/>
                <a:cs typeface="Calibri"/>
                <a:sym typeface="Calibri"/>
              </a:rPr>
            </a:br>
            <a:r>
              <a:rPr lang="en-US" sz="1600" dirty="0">
                <a:latin typeface="Calibri"/>
                <a:ea typeface="Calibri"/>
                <a:cs typeface="Calibri"/>
                <a:sym typeface="Calibri"/>
              </a:rPr>
              <a:t>                              Roles</a:t>
            </a:r>
          </a:p>
          <a:p>
            <a:endParaRPr lang="en-US" sz="900" dirty="0"/>
          </a:p>
        </p:txBody>
      </p:sp>
      <p:sp>
        <p:nvSpPr>
          <p:cNvPr id="11" name="TextBox 10"/>
          <p:cNvSpPr txBox="1"/>
          <p:nvPr/>
        </p:nvSpPr>
        <p:spPr>
          <a:xfrm rot="20535995">
            <a:off x="4560313" y="3875602"/>
            <a:ext cx="3124200" cy="1324465"/>
          </a:xfrm>
          <a:prstGeom prst="rect">
            <a:avLst/>
          </a:prstGeom>
          <a:noFill/>
        </p:spPr>
        <p:txBody>
          <a:bodyPr wrap="square" rtlCol="0">
            <a:spAutoFit/>
          </a:bodyPr>
          <a:lstStyle/>
          <a:p>
            <a:pPr lvl="0" algn="ctr">
              <a:lnSpc>
                <a:spcPct val="115000"/>
              </a:lnSpc>
              <a:spcBef>
                <a:spcPts val="0"/>
              </a:spcBef>
              <a:spcAft>
                <a:spcPts val="0"/>
              </a:spcAft>
              <a:buSzPct val="25000"/>
            </a:pPr>
            <a:r>
              <a:rPr lang="en-US" sz="1600" b="1" u="sng" dirty="0">
                <a:solidFill>
                  <a:srgbClr val="000000"/>
                </a:solidFill>
                <a:latin typeface="Calibri"/>
                <a:ea typeface="Calibri"/>
                <a:cs typeface="Calibri"/>
                <a:sym typeface="Calibri"/>
              </a:rPr>
              <a:t>Advanced Collaborative Processes</a:t>
            </a:r>
          </a:p>
          <a:p>
            <a:pPr lvl="0">
              <a:spcBef>
                <a:spcPts val="0"/>
              </a:spcBef>
              <a:spcAft>
                <a:spcPts val="0"/>
              </a:spcAft>
              <a:buSzPct val="25000"/>
            </a:pPr>
            <a:r>
              <a:rPr lang="en-US" sz="1600" dirty="0">
                <a:solidFill>
                  <a:srgbClr val="000000"/>
                </a:solidFill>
                <a:latin typeface="Calibri"/>
                <a:ea typeface="Calibri"/>
                <a:cs typeface="Calibri"/>
                <a:sym typeface="Calibri"/>
              </a:rPr>
              <a:t>            Consensus </a:t>
            </a:r>
          </a:p>
          <a:p>
            <a:pPr lvl="0" algn="ctr">
              <a:spcBef>
                <a:spcPts val="696"/>
              </a:spcBef>
              <a:spcAft>
                <a:spcPts val="0"/>
              </a:spcAft>
              <a:buSzPct val="25000"/>
            </a:pPr>
            <a:r>
              <a:rPr lang="en-US" sz="1600" dirty="0">
                <a:latin typeface="Calibri"/>
                <a:ea typeface="Calibri"/>
                <a:cs typeface="Calibri"/>
                <a:sym typeface="Calibri"/>
              </a:rPr>
              <a:t>             Collaborative Skills</a:t>
            </a:r>
          </a:p>
          <a:p>
            <a:pPr lvl="0" algn="ctr">
              <a:spcBef>
                <a:spcPts val="696"/>
              </a:spcBef>
              <a:spcAft>
                <a:spcPts val="0"/>
              </a:spcAft>
              <a:buSzPct val="25000"/>
            </a:pPr>
            <a:r>
              <a:rPr lang="en-US" sz="1600" dirty="0">
                <a:solidFill>
                  <a:srgbClr val="000000"/>
                </a:solidFill>
                <a:latin typeface="Calibri"/>
                <a:ea typeface="Calibri"/>
                <a:cs typeface="Calibri"/>
                <a:sym typeface="Calibri"/>
              </a:rPr>
              <a:t>                           Protocols</a:t>
            </a:r>
            <a:r>
              <a:rPr lang="en-US" dirty="0">
                <a:solidFill>
                  <a:srgbClr val="000000"/>
                </a:solidFill>
                <a:latin typeface="Calibri"/>
                <a:ea typeface="Calibri"/>
                <a:cs typeface="Calibri"/>
                <a:sym typeface="Calibri"/>
              </a:rPr>
              <a:t> </a:t>
            </a:r>
          </a:p>
        </p:txBody>
      </p:sp>
    </p:spTree>
    <p:extLst>
      <p:ext uri="{BB962C8B-B14F-4D97-AF65-F5344CB8AC3E}">
        <p14:creationId xmlns:p14="http://schemas.microsoft.com/office/powerpoint/2010/main" val="41082186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D72D51-6A1A-C22A-8B91-5ADE9143B26A}"/>
              </a:ext>
            </a:extLst>
          </p:cNvPr>
          <p:cNvPicPr>
            <a:picLocks noChangeAspect="1"/>
          </p:cNvPicPr>
          <p:nvPr/>
        </p:nvPicPr>
        <p:blipFill>
          <a:blip r:embed="rId3"/>
          <a:stretch>
            <a:fillRect/>
          </a:stretch>
        </p:blipFill>
        <p:spPr>
          <a:xfrm>
            <a:off x="2500313" y="667189"/>
            <a:ext cx="4229100" cy="5336930"/>
          </a:xfrm>
          <a:prstGeom prst="rect">
            <a:avLst/>
          </a:prstGeom>
        </p:spPr>
      </p:pic>
    </p:spTree>
    <p:extLst>
      <p:ext uri="{BB962C8B-B14F-4D97-AF65-F5344CB8AC3E}">
        <p14:creationId xmlns:p14="http://schemas.microsoft.com/office/powerpoint/2010/main" val="3133900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0" y="602189"/>
            <a:ext cx="9144000" cy="109696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0" i="0" u="none" strike="noStrike" cap="none" dirty="0">
                <a:solidFill>
                  <a:srgbClr val="0D4170"/>
                </a:solidFill>
                <a:latin typeface="Questrial"/>
                <a:ea typeface="Questrial"/>
                <a:cs typeface="Questrial"/>
                <a:sym typeface="Questrial"/>
              </a:rPr>
              <a:t>Missouri Teacher and Leader Standards</a:t>
            </a:r>
          </a:p>
        </p:txBody>
      </p:sp>
      <p:sp>
        <p:nvSpPr>
          <p:cNvPr id="7" name="Shape 224"/>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SzPct val="100000"/>
              <a:buFont typeface="Noto Sans Symbols"/>
              <a:buChar char="❑"/>
            </a:pPr>
            <a:r>
              <a:rPr lang="en-US" sz="3600" b="0" i="0" u="none" strike="noStrike" cap="none" dirty="0">
                <a:solidFill>
                  <a:schemeClr val="dk1"/>
                </a:solidFill>
                <a:latin typeface="Questrial"/>
                <a:ea typeface="Questrial"/>
                <a:cs typeface="Questrial"/>
                <a:sym typeface="Questrial"/>
              </a:rPr>
              <a:t>Missouri Teacher Standards:</a:t>
            </a:r>
          </a:p>
          <a:p>
            <a:pPr lvl="1" indent="-342900">
              <a:spcBef>
                <a:spcPts val="0"/>
              </a:spcBef>
              <a:buClr>
                <a:schemeClr val="accent2"/>
              </a:buClr>
            </a:pPr>
            <a:r>
              <a:rPr lang="en-US" dirty="0"/>
              <a:t>8 (Professional Practice)</a:t>
            </a:r>
          </a:p>
          <a:p>
            <a:pPr lvl="1" indent="-342900">
              <a:spcBef>
                <a:spcPts val="0"/>
              </a:spcBef>
              <a:buClr>
                <a:schemeClr val="accent2"/>
              </a:buClr>
            </a:pPr>
            <a:r>
              <a:rPr lang="en-US" dirty="0"/>
              <a:t>9 (Professional Collaboration)</a:t>
            </a:r>
          </a:p>
          <a:p>
            <a:pPr lvl="0" indent="-342900">
              <a:spcBef>
                <a:spcPts val="720"/>
              </a:spcBef>
            </a:pPr>
            <a:r>
              <a:rPr lang="en-US" sz="3600" dirty="0"/>
              <a:t>Missouri Leader Standards: </a:t>
            </a:r>
          </a:p>
          <a:p>
            <a:pPr lvl="1" indent="-342900">
              <a:spcBef>
                <a:spcPts val="720"/>
              </a:spcBef>
              <a:buClr>
                <a:schemeClr val="accent2"/>
              </a:buClr>
            </a:pPr>
            <a:r>
              <a:rPr lang="en-US" dirty="0"/>
              <a:t>2 (Teaching and Learning)</a:t>
            </a:r>
          </a:p>
          <a:p>
            <a:pPr lvl="1" indent="-342900">
              <a:spcBef>
                <a:spcPts val="720"/>
              </a:spcBef>
              <a:buClr>
                <a:schemeClr val="accent2"/>
              </a:buClr>
            </a:pPr>
            <a:r>
              <a:rPr lang="en-US" dirty="0"/>
              <a:t>3 (Management of Organizational Systems)</a:t>
            </a:r>
          </a:p>
        </p:txBody>
      </p:sp>
      <p:sp>
        <p:nvSpPr>
          <p:cNvPr id="2" name="TextBox 1"/>
          <p:cNvSpPr txBox="1"/>
          <p:nvPr/>
        </p:nvSpPr>
        <p:spPr>
          <a:xfrm>
            <a:off x="1811029" y="5499142"/>
            <a:ext cx="7332971" cy="369332"/>
          </a:xfrm>
          <a:prstGeom prst="rect">
            <a:avLst/>
          </a:prstGeom>
          <a:noFill/>
        </p:spPr>
        <p:txBody>
          <a:bodyPr wrap="square" rtlCol="0">
            <a:spAutoFit/>
          </a:bodyPr>
          <a:lstStyle/>
          <a:p>
            <a:r>
              <a:rPr lang="en-US" dirty="0"/>
              <a:t>(Missouri Department of Elementary and Secondary Education, 2013)</a:t>
            </a:r>
          </a:p>
        </p:txBody>
      </p:sp>
    </p:spTree>
    <p:extLst>
      <p:ext uri="{BB962C8B-B14F-4D97-AF65-F5344CB8AC3E}">
        <p14:creationId xmlns:p14="http://schemas.microsoft.com/office/powerpoint/2010/main" val="1931532693"/>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2"/>
                </a:solidFill>
                <a:latin typeface="Questrial"/>
                <a:ea typeface="Questrial"/>
                <a:cs typeface="Questrial"/>
                <a:sym typeface="Questrial"/>
              </a:rPr>
              <a:t>Team Norms  </a:t>
            </a:r>
          </a:p>
        </p:txBody>
      </p:sp>
      <p:sp>
        <p:nvSpPr>
          <p:cNvPr id="179" name="Shape 179"/>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2"/>
              </a:buClr>
              <a:buSzPct val="100000"/>
              <a:buFont typeface="Noto Sans Symbols"/>
              <a:buChar char="❑"/>
            </a:pPr>
            <a:r>
              <a:rPr lang="en-US" sz="3200" b="0" i="0" u="none" strike="noStrike" cap="none">
                <a:solidFill>
                  <a:schemeClr val="dk1"/>
                </a:solidFill>
                <a:latin typeface="Questrial"/>
                <a:ea typeface="Questrial"/>
                <a:cs typeface="Questrial"/>
                <a:sym typeface="Questrial"/>
              </a:rPr>
              <a:t>Begin and end on time</a:t>
            </a:r>
          </a:p>
          <a:p>
            <a:pPr marL="342900" marR="0" lvl="0" indent="-342900" algn="l" rtl="0">
              <a:spcBef>
                <a:spcPts val="640"/>
              </a:spcBef>
              <a:spcAft>
                <a:spcPts val="0"/>
              </a:spcAft>
              <a:buClr>
                <a:schemeClr val="dk2"/>
              </a:buClr>
              <a:buSzPct val="100000"/>
              <a:buFont typeface="Noto Sans Symbols"/>
              <a:buChar char="❑"/>
            </a:pPr>
            <a:r>
              <a:rPr lang="en-US" sz="3200" b="0" i="0" u="none" strike="noStrike" cap="none">
                <a:solidFill>
                  <a:schemeClr val="dk1"/>
                </a:solidFill>
                <a:latin typeface="Questrial"/>
                <a:ea typeface="Questrial"/>
                <a:cs typeface="Questrial"/>
                <a:sym typeface="Questrial"/>
              </a:rPr>
              <a:t>Be an engaged participant</a:t>
            </a:r>
          </a:p>
          <a:p>
            <a:pPr marL="342900" marR="0" lvl="0" indent="-342900" algn="l" rtl="0">
              <a:spcBef>
                <a:spcPts val="640"/>
              </a:spcBef>
              <a:spcAft>
                <a:spcPts val="0"/>
              </a:spcAft>
              <a:buClr>
                <a:schemeClr val="dk2"/>
              </a:buClr>
              <a:buSzPct val="100000"/>
              <a:buFont typeface="Noto Sans Symbols"/>
              <a:buChar char="❑"/>
            </a:pPr>
            <a:r>
              <a:rPr lang="en-US" sz="3200" b="0" i="0" u="none" strike="noStrike" cap="none">
                <a:solidFill>
                  <a:schemeClr val="dk1"/>
                </a:solidFill>
                <a:latin typeface="Questrial"/>
                <a:ea typeface="Questrial"/>
                <a:cs typeface="Questrial"/>
                <a:sym typeface="Questrial"/>
              </a:rPr>
              <a:t>Be an active listener—open to new ideas</a:t>
            </a:r>
          </a:p>
          <a:p>
            <a:pPr marL="342900" marR="0" lvl="0" indent="-342900" algn="l" rtl="0">
              <a:spcBef>
                <a:spcPts val="640"/>
              </a:spcBef>
              <a:spcAft>
                <a:spcPts val="0"/>
              </a:spcAft>
              <a:buClr>
                <a:schemeClr val="dk2"/>
              </a:buClr>
              <a:buSzPct val="100000"/>
              <a:buFont typeface="Noto Sans Symbols"/>
              <a:buChar char="❑"/>
            </a:pPr>
            <a:r>
              <a:rPr lang="en-US" sz="3200" b="0" i="0" u="none" strike="noStrike" cap="none">
                <a:solidFill>
                  <a:schemeClr val="dk1"/>
                </a:solidFill>
                <a:latin typeface="Questrial"/>
                <a:ea typeface="Questrial"/>
                <a:cs typeface="Questrial"/>
                <a:sym typeface="Questrial"/>
              </a:rPr>
              <a:t>Use electronics respectfully</a:t>
            </a:r>
          </a:p>
        </p:txBody>
      </p:sp>
    </p:spTree>
  </p:cSld>
  <p:clrMapOvr>
    <a:masterClrMapping/>
  </p:clrMapOvr>
  <p:transition spd="slow">
    <p:fade/>
  </p:transition>
</p:sld>
</file>

<file path=ppt/theme/theme1.xml><?xml version="1.0" encoding="utf-8"?>
<a:theme xmlns:a="http://schemas.openxmlformats.org/drawingml/2006/main" name="SPDG PPT">
  <a:themeElements>
    <a:clrScheme name="Custom 3">
      <a:dk1>
        <a:sysClr val="windowText" lastClr="000000"/>
      </a:dk1>
      <a:lt1>
        <a:sysClr val="window" lastClr="FFFFFF"/>
      </a:lt1>
      <a:dk2>
        <a:srgbClr val="0D4170"/>
      </a:dk2>
      <a:lt2>
        <a:srgbClr val="0D4170"/>
      </a:lt2>
      <a:accent1>
        <a:srgbClr val="5CA3D8"/>
      </a:accent1>
      <a:accent2>
        <a:srgbClr val="0D4170"/>
      </a:accent2>
      <a:accent3>
        <a:srgbClr val="95261F"/>
      </a:accent3>
      <a:accent4>
        <a:srgbClr val="1C75BB"/>
      </a:accent4>
      <a:accent5>
        <a:srgbClr val="0D4170"/>
      </a:accent5>
      <a:accent6>
        <a:srgbClr val="439539"/>
      </a:accent6>
      <a:hlink>
        <a:srgbClr val="0070C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PDG PPT" id="{573069FC-69BE-4564-9CD3-641FAB1871C7}" vid="{74FB9632-70DD-4BFE-93CD-96E552E75921}"/>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Template>
  <TotalTime>147</TotalTime>
  <Words>3236</Words>
  <Application>Microsoft Office PowerPoint</Application>
  <PresentationFormat>On-screen Show (4:3)</PresentationFormat>
  <Paragraphs>247</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Arial Narrow</vt:lpstr>
      <vt:lpstr>Calibri</vt:lpstr>
      <vt:lpstr>Noto Sans Symbols</vt:lpstr>
      <vt:lpstr>Questrial</vt:lpstr>
      <vt:lpstr>Tw Cen MT</vt:lpstr>
      <vt:lpstr>Wingdings</vt:lpstr>
      <vt:lpstr>SPDG PPT</vt:lpstr>
      <vt:lpstr>Collaborative Teams</vt:lpstr>
      <vt:lpstr>PowerPoint Presentation</vt:lpstr>
      <vt:lpstr>PowerPoint Presentation</vt:lpstr>
      <vt:lpstr>PowerPoint Presentation</vt:lpstr>
      <vt:lpstr>PowerPoint Presentation</vt:lpstr>
      <vt:lpstr>PowerPoint Presentation</vt:lpstr>
      <vt:lpstr>PowerPoint Presentation</vt:lpstr>
      <vt:lpstr>Missouri Teacher and Leader Standards</vt:lpstr>
      <vt:lpstr>Team Norms  </vt:lpstr>
      <vt:lpstr> Outcomes</vt:lpstr>
      <vt:lpstr>Why Collaborative Skills? </vt:lpstr>
      <vt:lpstr>Quotable Quotes  </vt:lpstr>
      <vt:lpstr>What? Norms of Collaboration</vt:lpstr>
      <vt:lpstr>  Exploring Collaborative Norms </vt:lpstr>
      <vt:lpstr>PowerPoint Presentation</vt:lpstr>
      <vt:lpstr>How? Implementing Norms of Collaboration</vt:lpstr>
      <vt:lpstr>Norms of Collaboration</vt:lpstr>
      <vt:lpstr>Assessing Behaviors</vt:lpstr>
      <vt:lpstr>Practice Profile</vt:lpstr>
      <vt:lpstr>Next Steps:  Action=Results</vt:lpstr>
      <vt:lpstr>Implementation Fidelity</vt:lpstr>
      <vt:lpstr>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Collaborative Teams</dc:title>
  <dc:creator>Lindsay, Stefanie</dc:creator>
  <cp:lastModifiedBy>cherylawrinkle@gmail.com</cp:lastModifiedBy>
  <cp:revision>23</cp:revision>
  <dcterms:modified xsi:type="dcterms:W3CDTF">2022-08-31T18:14:12Z</dcterms:modified>
</cp:coreProperties>
</file>