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85" r:id="rId3"/>
    <p:sldId id="286" r:id="rId4"/>
    <p:sldId id="273" r:id="rId5"/>
    <p:sldId id="290" r:id="rId6"/>
    <p:sldId id="295" r:id="rId7"/>
    <p:sldId id="294" r:id="rId8"/>
    <p:sldId id="303" r:id="rId9"/>
    <p:sldId id="260" r:id="rId10"/>
    <p:sldId id="259" r:id="rId11"/>
    <p:sldId id="261" r:id="rId12"/>
    <p:sldId id="262" r:id="rId13"/>
    <p:sldId id="263" r:id="rId14"/>
    <p:sldId id="264" r:id="rId15"/>
    <p:sldId id="265" r:id="rId16"/>
    <p:sldId id="266" r:id="rId17"/>
    <p:sldId id="267" r:id="rId18"/>
    <p:sldId id="268" r:id="rId19"/>
    <p:sldId id="283" r:id="rId20"/>
    <p:sldId id="288" r:id="rId21"/>
    <p:sldId id="271" r:id="rId22"/>
    <p:sldId id="272" r:id="rId23"/>
  </p:sldIdLst>
  <p:sldSz cx="9144000" cy="6858000" type="screen4x3"/>
  <p:notesSz cx="6858000" cy="9144000"/>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Questrial" pitchFamily="2" charset="0"/>
      <p:regular r:id="rId33"/>
    </p:embeddedFont>
    <p:embeddedFont>
      <p:font typeface="Tw Cen MT" panose="020B06020201040206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5034" autoAdjust="0"/>
  </p:normalViewPr>
  <p:slideViewPr>
    <p:cSldViewPr snapToGrid="0" snapToObjects="1">
      <p:cViewPr varScale="1">
        <p:scale>
          <a:sx n="47" d="100"/>
          <a:sy n="47" d="100"/>
        </p:scale>
        <p:origin x="17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74330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srharmony.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hoolreforminitiative.org/doc/rationale_for_protocol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hoolreforminitiative.org/doc/constructivist_tuning.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choolreforminitiative.org/doc/peeling_onion.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hoolreforminitiative.org/doc/responsive_facilitatio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If we don’t know where we are headed, we won’t know when we get there.  Read/paraphrase these intended objectives for this work.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10" b="1" i="0" u="none" strike="noStrike" cap="none">
                <a:solidFill>
                  <a:srgbClr val="FF0000"/>
                </a:solidFill>
                <a:latin typeface="Calibri"/>
                <a:ea typeface="Calibri"/>
                <a:cs typeface="Calibri"/>
                <a:sym typeface="Calibri"/>
              </a:rPr>
              <a:t>To Say:  </a:t>
            </a:r>
            <a:r>
              <a:rPr lang="en-US" sz="1110" b="0" i="0" u="none" strike="noStrike" cap="none">
                <a:solidFill>
                  <a:srgbClr val="FF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FF0000"/>
                </a:solidFill>
                <a:latin typeface="Calibri"/>
                <a:ea typeface="Calibri"/>
                <a:cs typeface="Calibri"/>
                <a:sym typeface="Calibri"/>
              </a:rPr>
              <a:t>In your Collaborative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chemeClr val="dk1"/>
                </a:solidFill>
                <a:latin typeface="Calibri"/>
                <a:ea typeface="Calibri"/>
                <a:cs typeface="Calibri"/>
                <a:sym typeface="Calibri"/>
              </a:rPr>
              <a:t>Table discussion:  </a:t>
            </a:r>
            <a:r>
              <a:rPr lang="en-US" sz="1110" b="1" i="0" u="none" strike="noStrike" cap="none">
                <a:solidFill>
                  <a:schemeClr val="dk1"/>
                </a:solidFill>
                <a:latin typeface="Calibri"/>
                <a:ea typeface="Calibri"/>
                <a:cs typeface="Calibri"/>
                <a:sym typeface="Calibri"/>
              </a:rPr>
              <a:t>To Say:  </a:t>
            </a:r>
            <a:r>
              <a:rPr lang="en-US" sz="1110" b="0" i="0" u="none" strike="noStrike" cap="none">
                <a:solidFill>
                  <a:schemeClr val="dk1"/>
                </a:solidFill>
                <a:latin typeface="Calibri"/>
                <a:ea typeface="Calibri"/>
                <a:cs typeface="Calibri"/>
                <a:sym typeface="Calibri"/>
              </a:rPr>
              <a:t>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a:t>
            </a:r>
          </a:p>
          <a:p>
            <a:pPr marL="0" marR="0" lvl="0" indent="0" algn="l" rtl="0">
              <a:spcBef>
                <a:spcPts val="0"/>
              </a:spcBef>
              <a:spcAft>
                <a:spcPts val="0"/>
              </a:spcAft>
              <a:buSzPct val="25000"/>
              <a:buNone/>
            </a:pPr>
            <a:r>
              <a:rPr lang="en-US" sz="1110" b="1" i="0" u="none" strike="noStrike" cap="none">
                <a:solidFill>
                  <a:schemeClr val="dk1"/>
                </a:solidFill>
                <a:latin typeface="Calibri"/>
                <a:ea typeface="Calibri"/>
                <a:cs typeface="Calibri"/>
                <a:sym typeface="Calibri"/>
              </a:rPr>
              <a:t>To Do:  (</a:t>
            </a:r>
            <a:r>
              <a:rPr lang="en-US" sz="1110" b="0" i="0" u="none" strike="noStrike" cap="none">
                <a:solidFill>
                  <a:schemeClr val="dk1"/>
                </a:solidFill>
                <a:latin typeface="Calibri"/>
                <a:ea typeface="Calibri"/>
                <a:cs typeface="Calibri"/>
                <a:sym typeface="Calibri"/>
              </a:rPr>
              <a:t>Give the example of using a picture of Norm Peterson to hold up when a norm is not being respected.)</a:t>
            </a:r>
          </a:p>
          <a:p>
            <a:pPr marL="0" marR="0" lvl="0" indent="0" algn="l" rtl="0">
              <a:spcBef>
                <a:spcPts val="0"/>
              </a:spcBef>
              <a:spcAft>
                <a:spcPts val="0"/>
              </a:spcAft>
              <a:buSzPct val="25000"/>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a:solidFill>
                  <a:srgbClr val="FF0000"/>
                </a:solidFill>
                <a:latin typeface="Calibri"/>
                <a:ea typeface="Calibri"/>
                <a:cs typeface="Calibri"/>
                <a:sym typeface="Calibri"/>
              </a:rPr>
              <a:t>To Say:  </a:t>
            </a:r>
            <a:r>
              <a:rPr lang="en-US" sz="1110" b="0" i="0" u="none" strike="noStrike" cap="none">
                <a:solidFill>
                  <a:srgbClr val="FF0000"/>
                </a:solidFill>
                <a:latin typeface="Calibri"/>
                <a:ea typeface="Calibri"/>
                <a:cs typeface="Calibri"/>
                <a:sym typeface="Calibri"/>
              </a:rPr>
              <a:t>If a team is not functioning effectively – the first step is to revisit the meeting norms. Are team members following the norms? If not, how can you get back on track?</a:t>
            </a:r>
          </a:p>
          <a:p>
            <a:pPr marL="0" marR="0" lvl="0" indent="0" algn="l" rtl="0">
              <a:spcBef>
                <a:spcPts val="0"/>
              </a:spcBef>
              <a:spcAft>
                <a:spcPts val="0"/>
              </a:spcAft>
              <a:buSzPct val="25000"/>
              <a:buNone/>
            </a:pPr>
            <a:endParaRPr sz="111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Ask participants to create a chart with three columns: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What I know…			What I want to know…			What I learned…</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This should be done individually on a sheet of paper. See directions on the slide. Use a visual timer, or ask participants to use a clock or watch.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Following the A/B Partner Protocol, ask participants to share their feelings about the structure of this protocol as they went through it and what they see as its purpose. Emphasize that this is an example of a quick discussion protocol which would be used in a collaborative meeting, not just a workshop. Depending upon the conversation, make the point that because participants were not allowed to discuss freely, participation is equal. Discuss this impact. For example, one person can’t monopolize the conversation, and each person needs to have done the work in order to make this successful. Also consider the regular use of a protocol like this. Using this strategy once will have little impact using it repeatedly will.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Ask participants to evaluate the A/B protocol using this definition.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Even though it was a short protocol, it meets these criteria.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Invite discussion about their past use or non-use of protocols in meetings.  Is there a time when a structure was particularly helpful, or when one would have been helpful?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National School Reform Faculty / Harmony Education Center, </a:t>
            </a:r>
            <a:r>
              <a:rPr lang="en-US" sz="1200" b="0" i="0" u="sng" strike="noStrike" cap="none" dirty="0">
                <a:solidFill>
                  <a:schemeClr val="hlink"/>
                </a:solidFill>
                <a:latin typeface="Calibri"/>
                <a:ea typeface="Calibri"/>
                <a:cs typeface="Calibri"/>
                <a:sym typeface="Calibri"/>
                <a:hlinkClick r:id="rId3"/>
              </a:rPr>
              <a:t>www.nsrharmony.org</a:t>
            </a:r>
          </a:p>
          <a:p>
            <a:pPr marL="0" marR="0" lvl="0" indent="0" algn="l" rtl="0">
              <a:spcBef>
                <a:spcPts val="360"/>
              </a:spcBef>
              <a:spcAft>
                <a:spcPts val="0"/>
              </a:spcAft>
              <a:buSzPct val="25000"/>
              <a:buNone/>
            </a:pPr>
            <a:r>
              <a:rPr lang="en-US" sz="1200" b="0" i="0" u="sng" strike="noStrike" cap="none" dirty="0">
                <a:solidFill>
                  <a:schemeClr val="dk1"/>
                </a:solidFill>
                <a:latin typeface="Calibri"/>
                <a:ea typeface="Calibri"/>
                <a:cs typeface="Calibri"/>
                <a:sym typeface="Calibri"/>
              </a:rPr>
              <a:t>Protocols for Professional Learning</a:t>
            </a:r>
            <a:r>
              <a:rPr lang="en-US" sz="1200" b="0" i="0" u="none" strike="noStrike" cap="none" dirty="0">
                <a:solidFill>
                  <a:schemeClr val="dk1"/>
                </a:solidFill>
                <a:latin typeface="Calibri"/>
                <a:ea typeface="Calibri"/>
                <a:cs typeface="Calibri"/>
                <a:sym typeface="Calibri"/>
              </a:rPr>
              <a:t>, Easton</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rgbClr val="C00000"/>
                </a:solidFill>
                <a:latin typeface="Calibri"/>
                <a:ea typeface="Calibri"/>
                <a:cs typeface="Calibri"/>
                <a:sym typeface="Calibri"/>
              </a:rPr>
              <a:t>To Say:  </a:t>
            </a:r>
            <a:r>
              <a:rPr lang="en-US" sz="1200" b="0" i="0" u="none" strike="noStrike" cap="none" dirty="0">
                <a:solidFill>
                  <a:srgbClr val="C00000"/>
                </a:solidFill>
                <a:latin typeface="Calibri"/>
                <a:ea typeface="Calibri"/>
                <a:cs typeface="Calibri"/>
                <a:sym typeface="Calibri"/>
              </a:rPr>
              <a:t>Add these quotes to the definition. </a:t>
            </a:r>
          </a:p>
          <a:p>
            <a:pPr marL="0" marR="0" lvl="0" indent="0" algn="l" rtl="0">
              <a:spcBef>
                <a:spcPts val="360"/>
              </a:spcBef>
              <a:spcAft>
                <a:spcPts val="0"/>
              </a:spcAft>
              <a:buSzPct val="25000"/>
              <a:buNone/>
            </a:pPr>
            <a:endParaRPr sz="12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Discuss the impact protocols may have on a conflict ridden group, or a topic that the group knows will be contentious.  Emphasize the need for planning a preparation by the facilitator, especially in beginning, to use protocols. The definition and quotes go a long way toward emphasizing “why” a group should bother to alter their behavior.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Also emphasize that protocols are beneficial to all groups, and are not a remediation strategy for ineffective groups.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8" indent="0" algn="l" rtl="0">
              <a:lnSpc>
                <a:spcPct val="100000"/>
              </a:lnSpc>
              <a:spcBef>
                <a:spcPts val="0"/>
              </a:spcBef>
              <a:spcAft>
                <a:spcPts val="0"/>
              </a:spcAft>
              <a:buClr>
                <a:schemeClr val="dk1"/>
              </a:buClr>
              <a:buSzPct val="25000"/>
              <a:buFont typeface="Calibri"/>
              <a:buNone/>
            </a:pPr>
            <a:r>
              <a:rPr lang="en-US" sz="1400" b="0" i="0" u="sng" strike="noStrike" cap="none" dirty="0">
                <a:solidFill>
                  <a:schemeClr val="dk1"/>
                </a:solidFill>
                <a:latin typeface="Calibri"/>
                <a:ea typeface="Calibri"/>
                <a:cs typeface="Calibri"/>
                <a:sym typeface="Calibri"/>
              </a:rPr>
              <a:t>The Power of Protocols: An Educator’s Guide to Better Practice, </a:t>
            </a:r>
            <a:r>
              <a:rPr lang="en-US" sz="1400" b="0" i="0" u="none" strike="noStrike" cap="none" dirty="0">
                <a:solidFill>
                  <a:schemeClr val="dk1"/>
                </a:solidFill>
                <a:latin typeface="Calibri"/>
                <a:ea typeface="Calibri"/>
                <a:cs typeface="Calibri"/>
                <a:sym typeface="Calibri"/>
              </a:rPr>
              <a:t> McDonald, Joseph P. (2007)</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1" i="0" u="none" strike="noStrike" cap="none" dirty="0">
              <a:solidFill>
                <a:srgbClr val="C00000"/>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  15 Minutes</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Handout:  A Rationale for Protocols</a:t>
            </a:r>
          </a:p>
          <a:p>
            <a:pPr marL="0" marR="0" lvl="0" indent="0" algn="l" rtl="0">
              <a:spcBef>
                <a:spcPts val="360"/>
              </a:spcBef>
              <a:spcAft>
                <a:spcPts val="0"/>
              </a:spcAft>
              <a:buSzPct val="25000"/>
              <a:buNone/>
            </a:pPr>
            <a:r>
              <a:rPr lang="en-US" dirty="0">
                <a:hlinkClick r:id="rId3"/>
              </a:rPr>
              <a:t>rationale_for_protocols.pdf (schoolreforminitiative.org)</a:t>
            </a:r>
            <a:endParaRPr lang="en-US" dirty="0"/>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Reference:</a:t>
            </a:r>
          </a:p>
          <a:p>
            <a:pPr marL="0" marR="0" lvl="0" indent="0" algn="l" defTabSz="457200" rtl="0" eaLnBrk="1" fontAlgn="auto" latinLnBrk="0" hangingPunct="1">
              <a:lnSpc>
                <a:spcPct val="100000"/>
              </a:lnSpc>
              <a:spcBef>
                <a:spcPts val="36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School Reform Initiative(2017, March 30) A rational for protocols developed by southern </a:t>
            </a:r>
            <a:r>
              <a:rPr lang="en-US" sz="1200" b="0" i="0" u="none" strike="noStrike" cap="none" dirty="0" err="1">
                <a:solidFill>
                  <a:schemeClr val="dk1"/>
                </a:solidFill>
                <a:latin typeface="Calibri"/>
                <a:ea typeface="Calibri"/>
                <a:cs typeface="Calibri"/>
                <a:sym typeface="Calibri"/>
              </a:rPr>
              <a:t>maine</a:t>
            </a:r>
            <a:r>
              <a:rPr lang="en-US" sz="1200" b="0" i="0" u="none" strike="noStrike" cap="none" dirty="0">
                <a:solidFill>
                  <a:schemeClr val="dk1"/>
                </a:solidFill>
                <a:latin typeface="Calibri"/>
                <a:ea typeface="Calibri"/>
                <a:cs typeface="Calibri"/>
                <a:sym typeface="Calibri"/>
              </a:rPr>
              <a:t> partnership[PDF] </a:t>
            </a:r>
            <a:r>
              <a:rPr lang="en-US" b="0" dirty="0">
                <a:hlinkClick r:id="rId3"/>
              </a:rPr>
              <a:t>rationale_for_protocols.pdf (schoolreforminitiative.org)</a:t>
            </a:r>
            <a:endParaRPr lang="en-US" b="0" dirty="0"/>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The reading can be downloaded from this site, and is included with the materials.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Depending on the number of participants, you may have them share out with the whole group or at their table in a Round-Robin.  Everyone talks when it is their turn, all others listen.  They may share out either a main idea or question.  (15 minutes)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Emphasize that Left Margin/Right Margin is another example of a protocol.  Ask participants how the focused conversations used in a protocol could impact both student and teacher learning.  Both should benefit.</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a:t>
            </a: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 Provide participants a cop of both articles.</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Handouts</a:t>
            </a:r>
            <a:r>
              <a:rPr lang="en-US" sz="1200" b="0" i="0" u="none" strike="noStrike" cap="none" dirty="0">
                <a:solidFill>
                  <a:schemeClr val="dk1"/>
                </a:solidFill>
                <a:latin typeface="Calibri"/>
                <a:ea typeface="Calibri"/>
                <a:cs typeface="Calibri"/>
                <a:sym typeface="Calibri"/>
              </a:rPr>
              <a:t>:  Use the two protocols provided as part of the participant materials.  They can be downloaded from the links below:</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Constructivist Tuning Protocol</a:t>
            </a:r>
          </a:p>
          <a:p>
            <a:pPr marL="0" marR="0" lvl="0" indent="0" algn="l" rtl="0">
              <a:spcBef>
                <a:spcPts val="360"/>
              </a:spcBef>
              <a:spcAft>
                <a:spcPts val="0"/>
              </a:spcAft>
              <a:buSzPct val="25000"/>
              <a:buNone/>
            </a:pPr>
            <a:r>
              <a:rPr lang="en-US" dirty="0">
                <a:hlinkClick r:id="rId3"/>
              </a:rPr>
              <a:t>constructivist_tuning.pdf (schoolreforminitiative.org)</a:t>
            </a: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Peeling the Onion: Developing the Problem Protocol</a:t>
            </a:r>
          </a:p>
          <a:p>
            <a:pPr marL="0" marR="0" lvl="0" indent="0" algn="l" rtl="0">
              <a:spcBef>
                <a:spcPts val="360"/>
              </a:spcBef>
              <a:spcAft>
                <a:spcPts val="0"/>
              </a:spcAft>
              <a:buSzPct val="25000"/>
              <a:buNone/>
            </a:pPr>
            <a:r>
              <a:rPr lang="en-US" dirty="0">
                <a:hlinkClick r:id="rId4"/>
              </a:rPr>
              <a:t>peeling_onion.pdf (schoolreforminitiative.org)</a:t>
            </a:r>
            <a:endParaRPr lang="en-US" dirty="0"/>
          </a:p>
          <a:p>
            <a:pPr marL="0" marR="0" lvl="0" indent="0" algn="l" rtl="0">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Have participants share out their “What I have learned” statements from the KWL chart they created. Reflect on the knowledge gained through these materials. </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Reference: </a:t>
            </a:r>
          </a:p>
          <a:p>
            <a:pPr marL="0" marR="0" lvl="0" indent="0" algn="l" defTabSz="457200" rtl="0" eaLnBrk="1" fontAlgn="auto" latinLnBrk="0" hangingPunct="1">
              <a:lnSpc>
                <a:spcPct val="100000"/>
              </a:lnSpc>
              <a:spcBef>
                <a:spcPts val="36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National School Reform Faculty(2009, January 1) </a:t>
            </a:r>
            <a:r>
              <a:rPr lang="en-US" sz="1200" b="0" i="1" u="none" strike="noStrike" cap="none" dirty="0">
                <a:solidFill>
                  <a:schemeClr val="dk1"/>
                </a:solidFill>
                <a:latin typeface="Calibri"/>
                <a:ea typeface="Calibri"/>
                <a:cs typeface="Calibri"/>
                <a:sym typeface="Calibri"/>
              </a:rPr>
              <a:t>Constructionist tuning protocol</a:t>
            </a:r>
            <a:r>
              <a:rPr lang="en-US" sz="1200" b="0" i="0" u="none" strike="noStrike" cap="none" dirty="0">
                <a:solidFill>
                  <a:schemeClr val="dk1"/>
                </a:solidFill>
                <a:latin typeface="Calibri"/>
                <a:ea typeface="Calibri"/>
                <a:cs typeface="Calibri"/>
                <a:sym typeface="Calibri"/>
              </a:rPr>
              <a:t>[PDF] </a:t>
            </a:r>
            <a:r>
              <a:rPr lang="en-US" dirty="0">
                <a:hlinkClick r:id="rId3"/>
              </a:rPr>
              <a:t>constructivist_tuning.pdf (schoolreforminitiative.org)</a:t>
            </a:r>
            <a:endParaRPr lang="en-US"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36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National School Reform Faculty</a:t>
            </a:r>
            <a:r>
              <a:rPr lang="en-US" sz="1200" b="0" i="0" u="none" strike="noStrike" cap="none">
                <a:solidFill>
                  <a:schemeClr val="dk1"/>
                </a:solidFill>
                <a:latin typeface="Calibri"/>
                <a:ea typeface="Calibri"/>
                <a:cs typeface="Calibri"/>
                <a:sym typeface="Calibri"/>
              </a:rPr>
              <a:t>(2009, </a:t>
            </a:r>
            <a:r>
              <a:rPr lang="en-US" sz="1200" b="0" i="0" u="none" strike="noStrike" cap="none" dirty="0">
                <a:solidFill>
                  <a:schemeClr val="dk1"/>
                </a:solidFill>
                <a:latin typeface="Calibri"/>
                <a:ea typeface="Calibri"/>
                <a:cs typeface="Calibri"/>
                <a:sym typeface="Calibri"/>
              </a:rPr>
              <a:t>January 1) </a:t>
            </a:r>
            <a:r>
              <a:rPr lang="en-US" sz="1200" b="0" i="1" u="none" strike="noStrike" cap="none" dirty="0">
                <a:solidFill>
                  <a:schemeClr val="dk1"/>
                </a:solidFill>
                <a:latin typeface="Calibri"/>
                <a:ea typeface="Calibri"/>
                <a:cs typeface="Calibri"/>
                <a:sym typeface="Calibri"/>
              </a:rPr>
              <a:t>Peeling the onion developing a problem protocol</a:t>
            </a:r>
            <a:r>
              <a:rPr lang="en-US" sz="1200" b="0" i="0" u="none" strike="noStrike" cap="none" dirty="0">
                <a:solidFill>
                  <a:schemeClr val="dk1"/>
                </a:solidFill>
                <a:latin typeface="Calibri"/>
                <a:ea typeface="Calibri"/>
                <a:cs typeface="Calibri"/>
                <a:sym typeface="Calibri"/>
              </a:rPr>
              <a:t>[PDF] </a:t>
            </a:r>
            <a:r>
              <a:rPr lang="en-US" dirty="0">
                <a:hlinkClick r:id="rId4"/>
              </a:rPr>
              <a:t>peeling_onion.pdf (schoolreforminitiative.org)</a:t>
            </a:r>
            <a:endParaRPr lang="en-US" dirty="0"/>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sng"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Use this slide to emphasize best practice for using protocols. Allow participants time to discuss.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For those with additional questions about facilitation, this link may also be used an optional handout:</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sng" strike="noStrike" cap="none" dirty="0">
                <a:solidFill>
                  <a:schemeClr val="dk1"/>
                </a:solidFill>
                <a:latin typeface="Calibri"/>
                <a:ea typeface="Calibri"/>
                <a:cs typeface="Calibri"/>
                <a:sym typeface="Calibri"/>
              </a:rPr>
              <a:t>Considerations for Responsive Facilitation</a:t>
            </a:r>
          </a:p>
          <a:p>
            <a:pPr marL="0" marR="0" lvl="0" indent="0" algn="l" rtl="0">
              <a:spcBef>
                <a:spcPts val="360"/>
              </a:spcBef>
              <a:spcAft>
                <a:spcPts val="0"/>
              </a:spcAft>
              <a:buSzPct val="25000"/>
              <a:buNone/>
            </a:pPr>
            <a:endParaRPr lang="en-US" sz="1200" b="0" i="0" u="sng"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dirty="0">
                <a:hlinkClick r:id="rId3"/>
              </a:rPr>
              <a:t>responsive_facilitation.pdf (schoolreforminitiative.org)</a:t>
            </a:r>
            <a:endParaRPr lang="en-US" sz="1200" b="0" i="0" u="sng"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Participants should refer to the Next Steps Action=Results Handout to process the days training and plan for future application of this work. Documents should be shared with RPDC facilitators, and possibly other teams in the room, depending upon the audience. </a:t>
            </a: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1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8968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550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347587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 </a:t>
            </a:r>
          </a:p>
          <a:p>
            <a:pPr lvl="0"/>
            <a:endParaRPr lang="en-US" dirty="0"/>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79"/>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174896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291213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Protocols.  Reaching consensus with decisions is an important part of effective Collaborative Teams.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401185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a:t>
            </a:fld>
            <a:endParaRPr lang="en-US"/>
          </a:p>
        </p:txBody>
      </p:sp>
    </p:spTree>
    <p:extLst>
      <p:ext uri="{BB962C8B-B14F-4D97-AF65-F5344CB8AC3E}">
        <p14:creationId xmlns:p14="http://schemas.microsoft.com/office/powerpoint/2010/main" val="6620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Know:  </a:t>
            </a:r>
            <a:r>
              <a:rPr lang="en-US" sz="1200" b="0" i="0" u="none" strike="noStrike" kern="1200" cap="none" dirty="0">
                <a:solidFill>
                  <a:schemeClr val="dk1"/>
                </a:solidFill>
                <a:effectLst/>
                <a:latin typeface="Calibri"/>
                <a:ea typeface="Calibri"/>
                <a:cs typeface="Calibri"/>
                <a:sym typeface="Calibri"/>
              </a:rPr>
              <a:t>This slide shows how the use of Collaborative Teams relates to the Missouri Teacher and Leader Standards. </a:t>
            </a:r>
          </a:p>
          <a:p>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Say:</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#8 Professionalism</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is a reflective practitioner who continually assesses the effects of choices and actions on others.  The teacher actively seeks out opportunities to grow professionally in order to improve learning for all students. [</a:t>
            </a:r>
            <a:r>
              <a:rPr lang="en-US" sz="1200" b="0" i="1" u="none" strike="noStrike" kern="1200" cap="none" dirty="0">
                <a:solidFill>
                  <a:schemeClr val="dk1"/>
                </a:solidFill>
                <a:effectLst/>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#9 Professional Collaboration</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has effective working relationships with students, parents, school colleagues, and community members. [</a:t>
            </a:r>
            <a:r>
              <a:rPr lang="en-US" sz="1200" b="0" i="1" u="none" strike="noStrike" kern="1200" cap="none" dirty="0">
                <a:solidFill>
                  <a:schemeClr val="dk1"/>
                </a:solidFill>
                <a:effectLst/>
                <a:latin typeface="Calibri"/>
                <a:ea typeface="Calibri"/>
                <a:cs typeface="Calibri"/>
                <a:sym typeface="Calibri"/>
              </a:rPr>
              <a:t>SB 291 Section 160.045.2 </a:t>
            </a:r>
            <a:endParaRPr lang="en-US"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(4) The teacher uses professional communication and interaction with the school community;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Leader Standard #2 Teaching and Learning</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sz="1200" b="0" i="0" u="none" strike="noStrike" kern="1200" cap="none" dirty="0">
                <a:solidFill>
                  <a:schemeClr val="dk1"/>
                </a:solidFill>
                <a:effectLst/>
                <a:latin typeface="Calibri"/>
                <a:ea typeface="Calibri"/>
                <a:cs typeface="Calibri"/>
                <a:sym typeface="Calibri"/>
              </a:rPr>
              <a:t>Leader Standard #3 Management of Organizational Systems</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managing the organizational structure, personnel, and resources in a way that promotes a safe, efficient, and effective learning environment.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7648575" y="6173787"/>
            <a:ext cx="671513" cy="593724"/>
          </a:xfrm>
          <a:prstGeom prst="rect">
            <a:avLst/>
          </a:prstGeom>
          <a:noFill/>
          <a:ln>
            <a:noFill/>
          </a:ln>
        </p:spPr>
      </p:pic>
      <p:sp>
        <p:nvSpPr>
          <p:cNvPr id="19" name="Shape 19"/>
          <p:cNvSpPr/>
          <p:nvPr/>
        </p:nvSpPr>
        <p:spPr>
          <a:xfrm>
            <a:off x="0" y="0"/>
            <a:ext cx="9144000" cy="6080125"/>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Shape 20"/>
          <p:cNvSpPr txBox="1"/>
          <p:nvPr/>
        </p:nvSpPr>
        <p:spPr>
          <a:xfrm>
            <a:off x="2819400" y="6149975"/>
            <a:ext cx="3124199" cy="708024"/>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1" name="Shape 21"/>
          <p:cNvPicPr preferRelativeResize="0"/>
          <p:nvPr/>
        </p:nvPicPr>
        <p:blipFill rotWithShape="1">
          <a:blip r:embed="rId3">
            <a:alphaModFix/>
          </a:blip>
          <a:srcRect/>
          <a:stretch/>
        </p:blipFill>
        <p:spPr>
          <a:xfrm>
            <a:off x="8375650" y="6173787"/>
            <a:ext cx="714374" cy="593724"/>
          </a:xfrm>
          <a:prstGeom prst="rect">
            <a:avLst/>
          </a:prstGeom>
          <a:noFill/>
          <a:ln>
            <a:noFill/>
          </a:ln>
        </p:spPr>
      </p:pic>
      <p:pic>
        <p:nvPicPr>
          <p:cNvPr id="22" name="Shape 22"/>
          <p:cNvPicPr preferRelativeResize="0"/>
          <p:nvPr/>
        </p:nvPicPr>
        <p:blipFill rotWithShape="1">
          <a:blip r:embed="rId4">
            <a:alphaModFix/>
          </a:blip>
          <a:srcRect/>
          <a:stretch/>
        </p:blipFill>
        <p:spPr>
          <a:xfrm>
            <a:off x="5943600" y="6172200"/>
            <a:ext cx="1655763" cy="596900"/>
          </a:xfrm>
          <a:prstGeom prst="rect">
            <a:avLst/>
          </a:prstGeom>
          <a:noFill/>
          <a:ln>
            <a:noFill/>
          </a:ln>
        </p:spPr>
      </p:pic>
      <p:sp>
        <p:nvSpPr>
          <p:cNvPr id="23" name="Shape 23"/>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4" name="Shape 24"/>
          <p:cNvSpPr/>
          <p:nvPr/>
        </p:nvSpPr>
        <p:spPr>
          <a:xfrm>
            <a:off x="1447800" y="473075"/>
            <a:ext cx="7696199" cy="139699"/>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Shape 26"/>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txBox="1">
            <a:spLocks noGrp="1"/>
          </p:cNvSpPr>
          <p:nvPr>
            <p:ph type="ctrTitle"/>
          </p:nvPr>
        </p:nvSpPr>
        <p:spPr>
          <a:xfrm>
            <a:off x="685800" y="142073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 name="Shape 28"/>
          <p:cNvSpPr txBox="1">
            <a:spLocks noGrp="1"/>
          </p:cNvSpPr>
          <p:nvPr>
            <p:ph type="subTitle" idx="1"/>
          </p:nvPr>
        </p:nvSpPr>
        <p:spPr>
          <a:xfrm>
            <a:off x="1371600" y="3217448"/>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cxnSp>
        <p:nvCxnSpPr>
          <p:cNvPr id="30" name="Shape 30"/>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body" idx="1"/>
          </p:nvPr>
        </p:nvSpPr>
        <p:spPr>
          <a:xfrm>
            <a:off x="457200" y="1828802"/>
            <a:ext cx="8229600" cy="396239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p:nvPr/>
        </p:nvSpPr>
        <p:spPr>
          <a:xfrm>
            <a:off x="3962400" y="6119812"/>
            <a:ext cx="4343400" cy="738187"/>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 name="Shape 35"/>
          <p:cNvPicPr preferRelativeResize="0"/>
          <p:nvPr/>
        </p:nvPicPr>
        <p:blipFill rotWithShape="1">
          <a:blip r:embed="rId2">
            <a:alphaModFix/>
          </a:blip>
          <a:srcRect/>
          <a:stretch/>
        </p:blipFill>
        <p:spPr>
          <a:xfrm>
            <a:off x="8489950" y="6313487"/>
            <a:ext cx="654050" cy="544511"/>
          </a:xfrm>
          <a:prstGeom prst="rect">
            <a:avLst/>
          </a:prstGeom>
          <a:noFill/>
          <a:ln>
            <a:noFill/>
          </a:ln>
        </p:spPr>
      </p:pic>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 name="Shape 37"/>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602189"/>
            <a:ext cx="8229600" cy="92180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 name="Shape 4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2" y="2174875"/>
            <a:ext cx="4040187"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6" y="2174875"/>
            <a:ext cx="4041774"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2" y="685800"/>
            <a:ext cx="3008313" cy="7492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3" name="Shape 53"/>
          <p:cNvSpPr txBox="1">
            <a:spLocks noGrp="1"/>
          </p:cNvSpPr>
          <p:nvPr>
            <p:ph type="body" idx="1"/>
          </p:nvPr>
        </p:nvSpPr>
        <p:spPr>
          <a:xfrm>
            <a:off x="3575051" y="685799"/>
            <a:ext cx="5111751" cy="510540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2" y="1435103"/>
            <a:ext cx="3008313" cy="435609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7" name="Shape 57"/>
          <p:cNvSpPr>
            <a:spLocks noGrp="1"/>
          </p:cNvSpPr>
          <p:nvPr>
            <p:ph type="pic" idx="2"/>
          </p:nvPr>
        </p:nvSpPr>
        <p:spPr>
          <a:xfrm>
            <a:off x="1792288" y="685799"/>
            <a:ext cx="5486399" cy="40417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9"/>
            <a:ext cx="5486399" cy="50006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4" name="Shape 64"/>
          <p:cNvSpPr txBox="1">
            <a:spLocks noGrp="1"/>
          </p:cNvSpPr>
          <p:nvPr>
            <p:ph type="body" idx="1"/>
          </p:nvPr>
        </p:nvSpPr>
        <p:spPr>
          <a:xfrm rot="5400000">
            <a:off x="838199" y="228599"/>
            <a:ext cx="5257800"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11" name="Shape 11"/>
          <p:cNvSpPr txBox="1">
            <a:spLocks noGrp="1"/>
          </p:cNvSpPr>
          <p:nvPr>
            <p:ph type="body" idx="1"/>
          </p:nvPr>
        </p:nvSpPr>
        <p:spPr>
          <a:xfrm>
            <a:off x="457200" y="1828800"/>
            <a:ext cx="8229600" cy="4144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13" name="Shape 13"/>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5"/>
            <a:ext cx="7696199" cy="1396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11">
            <a:alphaModFix/>
          </a:blip>
          <a:srcRect t="31007" r="34380"/>
          <a:stretch/>
        </p:blipFill>
        <p:spPr>
          <a:xfrm>
            <a:off x="53975" y="6080125"/>
            <a:ext cx="2841625" cy="747713"/>
          </a:xfrm>
          <a:prstGeom prst="rect">
            <a:avLst/>
          </a:prstGeom>
          <a:noFill/>
          <a:ln>
            <a:noFill/>
          </a:ln>
        </p:spPr>
      </p:pic>
      <p:cxnSp>
        <p:nvCxnSpPr>
          <p:cNvPr id="16" name="Shape 1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cpress.com/pdfs/mcdonaldpro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Collaborative Teams</a:t>
            </a:r>
          </a:p>
        </p:txBody>
      </p:sp>
      <p:sp>
        <p:nvSpPr>
          <p:cNvPr id="71" name="Shape 71"/>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200" b="0" i="0" u="none" strike="noStrike" cap="none">
                <a:solidFill>
                  <a:schemeClr val="lt1"/>
                </a:solidFill>
                <a:latin typeface="Questrial"/>
                <a:ea typeface="Questrial"/>
                <a:cs typeface="Questrial"/>
                <a:sym typeface="Questrial"/>
              </a:rPr>
              <a:t>Protocols</a:t>
            </a:r>
          </a:p>
        </p:txBody>
      </p:sp>
      <p:pic>
        <p:nvPicPr>
          <p:cNvPr id="72" name="Shape 72"/>
          <p:cNvPicPr preferRelativeResize="0"/>
          <p:nvPr/>
        </p:nvPicPr>
        <p:blipFill rotWithShape="1">
          <a:blip r:embed="rId3">
            <a:alphaModFix/>
          </a:blip>
          <a:srcRect/>
          <a:stretch/>
        </p:blipFill>
        <p:spPr>
          <a:xfrm>
            <a:off x="8010253" y="304800"/>
            <a:ext cx="895890" cy="640079"/>
          </a:xfrm>
          <a:prstGeom prst="rect">
            <a:avLst/>
          </a:prstGeom>
          <a:noFill/>
          <a:ln>
            <a:noFill/>
          </a:ln>
        </p:spPr>
      </p:pic>
      <p:grpSp>
        <p:nvGrpSpPr>
          <p:cNvPr id="73" name="Shape 73"/>
          <p:cNvGrpSpPr/>
          <p:nvPr/>
        </p:nvGrpSpPr>
        <p:grpSpPr>
          <a:xfrm>
            <a:off x="105508" y="5736335"/>
            <a:ext cx="9161584" cy="283464"/>
            <a:chOff x="564052" y="5000239"/>
            <a:chExt cx="8651447" cy="283464"/>
          </a:xfrm>
        </p:grpSpPr>
        <p:pic>
          <p:nvPicPr>
            <p:cNvPr id="74" name="Shape 74"/>
            <p:cNvPicPr preferRelativeResize="0"/>
            <p:nvPr/>
          </p:nvPicPr>
          <p:blipFill rotWithShape="1">
            <a:blip r:embed="rId4">
              <a:alphaModFix/>
            </a:blip>
            <a:srcRect/>
            <a:stretch/>
          </p:blipFill>
          <p:spPr>
            <a:xfrm>
              <a:off x="564052" y="5000239"/>
              <a:ext cx="804672" cy="283464"/>
            </a:xfrm>
            <a:prstGeom prst="rect">
              <a:avLst/>
            </a:prstGeom>
            <a:noFill/>
            <a:ln>
              <a:noFill/>
            </a:ln>
          </p:spPr>
        </p:pic>
        <p:sp>
          <p:nvSpPr>
            <p:cNvPr id="75" name="Shape 75"/>
            <p:cNvSpPr txBox="1"/>
            <p:nvPr/>
          </p:nvSpPr>
          <p:spPr>
            <a:xfrm>
              <a:off x="1371600" y="5003473"/>
              <a:ext cx="78438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lt1"/>
                  </a:solidFill>
                  <a:latin typeface="Arial"/>
                  <a:ea typeface="Arial"/>
                  <a:cs typeface="Arial"/>
                  <a:sym typeface="Arial"/>
                </a:rPr>
                <a:t>This work is licensed under a </a:t>
              </a:r>
              <a:r>
                <a:rPr lang="en-US" sz="1200" b="0" i="0" u="sng" strike="noStrike" cap="none" dirty="0">
                  <a:solidFill>
                    <a:schemeClr val="hlink"/>
                  </a:solidFill>
                  <a:latin typeface="Arial"/>
                  <a:ea typeface="Arial"/>
                  <a:cs typeface="Arial"/>
                  <a:sym typeface="Arial"/>
                  <a:hlinkClick r:id="rId5"/>
                </a:rPr>
                <a:t>Creative Commons Attribution-</a:t>
              </a:r>
              <a:r>
                <a:rPr lang="en-US" sz="1200" b="0" i="0" u="sng" strike="noStrike" cap="none" dirty="0" err="1">
                  <a:solidFill>
                    <a:schemeClr val="hlink"/>
                  </a:solidFill>
                  <a:latin typeface="Arial"/>
                  <a:ea typeface="Arial"/>
                  <a:cs typeface="Arial"/>
                  <a:sym typeface="Arial"/>
                  <a:hlinkClick r:id="rId5"/>
                </a:rPr>
                <a:t>NonCommercial</a:t>
              </a:r>
              <a:r>
                <a:rPr lang="en-US" sz="1200" b="0" i="0" u="sng" strike="noStrike" cap="none" dirty="0">
                  <a:solidFill>
                    <a:schemeClr val="hlink"/>
                  </a:solidFill>
                  <a:latin typeface="Arial"/>
                  <a:ea typeface="Arial"/>
                  <a:cs typeface="Arial"/>
                  <a:sym typeface="Arial"/>
                  <a:hlinkClick r:id="rId5"/>
                </a:rPr>
                <a:t>-</a:t>
              </a:r>
              <a:r>
                <a:rPr lang="en-US" sz="1200" b="0" i="0" u="sng" strike="noStrike" cap="none" dirty="0" err="1">
                  <a:solidFill>
                    <a:schemeClr val="hlink"/>
                  </a:solidFill>
                  <a:latin typeface="Arial"/>
                  <a:ea typeface="Arial"/>
                  <a:cs typeface="Arial"/>
                  <a:sym typeface="Arial"/>
                  <a:hlinkClick r:id="rId5"/>
                </a:rPr>
                <a:t>NoDerivatives</a:t>
              </a:r>
              <a:r>
                <a:rPr lang="en-US" sz="1200" b="0" i="0" u="sng" strike="noStrike" cap="none" dirty="0">
                  <a:solidFill>
                    <a:schemeClr val="hlink"/>
                  </a:solidFill>
                  <a:latin typeface="Arial"/>
                  <a:ea typeface="Arial"/>
                  <a:cs typeface="Arial"/>
                  <a:sym typeface="Arial"/>
                  <a:hlinkClick r:id="rId5"/>
                </a:rPr>
                <a:t> 4.0 International License</a:t>
              </a:r>
              <a:r>
                <a:rPr lang="en-US" sz="1200" b="0" i="0" u="none" strike="noStrike" cap="none" dirty="0">
                  <a:solidFill>
                    <a:schemeClr val="lt1"/>
                  </a:solidFill>
                  <a:latin typeface="Arial"/>
                  <a:ea typeface="Arial"/>
                  <a:cs typeface="Arial"/>
                  <a:sym typeface="Arial"/>
                </a:rPr>
                <a:t>.</a:t>
              </a: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Objectives</a:t>
            </a:r>
          </a:p>
        </p:txBody>
      </p:sp>
      <p:sp>
        <p:nvSpPr>
          <p:cNvPr id="96" name="Shape 96"/>
          <p:cNvSpPr txBox="1">
            <a:spLocks noGrp="1"/>
          </p:cNvSpPr>
          <p:nvPr>
            <p:ph type="body" idx="1"/>
          </p:nvPr>
        </p:nvSpPr>
        <p:spPr>
          <a:xfrm>
            <a:off x="457200" y="1905000"/>
            <a:ext cx="8229600" cy="3733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Understand what protocols are and identify key elements of protocols. </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Examine and evaluate examples of protocols.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Reflect on current practice and plan for use of protocols in Collaborative Team meetings.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Team Norms  </a:t>
            </a:r>
          </a:p>
        </p:txBody>
      </p:sp>
      <p:sp>
        <p:nvSpPr>
          <p:cNvPr id="110" name="Shape 110"/>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04800" y="440574"/>
            <a:ext cx="8305799" cy="11247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chemeClr val="accent2"/>
                </a:solidFill>
                <a:latin typeface="Questrial"/>
                <a:ea typeface="Questrial"/>
                <a:cs typeface="Questrial"/>
                <a:sym typeface="Questrial"/>
              </a:rPr>
              <a:t>Protocols</a:t>
            </a:r>
          </a:p>
        </p:txBody>
      </p:sp>
      <p:sp>
        <p:nvSpPr>
          <p:cNvPr id="117" name="Shape 117"/>
          <p:cNvSpPr txBox="1"/>
          <p:nvPr/>
        </p:nvSpPr>
        <p:spPr>
          <a:xfrm>
            <a:off x="304799" y="1205346"/>
            <a:ext cx="8305799" cy="637097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dk1"/>
                </a:solidFill>
                <a:latin typeface="Arial"/>
                <a:ea typeface="Arial"/>
                <a:cs typeface="Arial"/>
                <a:sym typeface="Arial"/>
              </a:rPr>
              <a:t>Thinking about the term </a:t>
            </a:r>
            <a:r>
              <a:rPr lang="en-US" sz="2400" u="sng" dirty="0">
                <a:solidFill>
                  <a:schemeClr val="dk1"/>
                </a:solidFill>
                <a:latin typeface="Arial"/>
                <a:ea typeface="Arial"/>
                <a:cs typeface="Arial"/>
                <a:sym typeface="Arial"/>
              </a:rPr>
              <a:t>Protocols</a:t>
            </a:r>
            <a:r>
              <a:rPr lang="en-US" sz="240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2400" dirty="0">
                <a:solidFill>
                  <a:schemeClr val="dk1"/>
                </a:solidFill>
                <a:latin typeface="Arial"/>
                <a:ea typeface="Arial"/>
                <a:cs typeface="Arial"/>
                <a:sym typeface="Arial"/>
              </a:rPr>
              <a:t>Complete the </a:t>
            </a:r>
            <a:r>
              <a:rPr lang="en-US" sz="2400" b="1" dirty="0">
                <a:solidFill>
                  <a:schemeClr val="dk1"/>
                </a:solidFill>
                <a:latin typeface="Arial"/>
                <a:ea typeface="Arial"/>
                <a:cs typeface="Arial"/>
                <a:sym typeface="Arial"/>
              </a:rPr>
              <a:t>What I Know </a:t>
            </a:r>
            <a:r>
              <a:rPr lang="en-US" sz="2400" b="1" u="sng" dirty="0">
                <a:solidFill>
                  <a:schemeClr val="dk1"/>
                </a:solidFill>
                <a:latin typeface="Arial"/>
                <a:ea typeface="Arial"/>
                <a:cs typeface="Arial"/>
                <a:sym typeface="Arial"/>
              </a:rPr>
              <a:t>and</a:t>
            </a:r>
            <a:r>
              <a:rPr lang="en-US" sz="2400" b="1" dirty="0">
                <a:solidFill>
                  <a:schemeClr val="dk1"/>
                </a:solidFill>
                <a:latin typeface="Arial"/>
                <a:ea typeface="Arial"/>
                <a:cs typeface="Arial"/>
                <a:sym typeface="Arial"/>
              </a:rPr>
              <a:t> What I Want To Know </a:t>
            </a:r>
            <a:r>
              <a:rPr lang="en-US" sz="2400" dirty="0">
                <a:solidFill>
                  <a:schemeClr val="dk1"/>
                </a:solidFill>
                <a:latin typeface="Arial"/>
                <a:ea typeface="Arial"/>
                <a:cs typeface="Arial"/>
                <a:sym typeface="Arial"/>
              </a:rPr>
              <a:t>columns of your KWL Chart (two minutes) and</a:t>
            </a:r>
          </a:p>
          <a:p>
            <a:pPr marL="342900" marR="0" lvl="0" indent="-342900" algn="l" rtl="0">
              <a:spcBef>
                <a:spcPts val="0"/>
              </a:spcBef>
              <a:spcAft>
                <a:spcPts val="0"/>
              </a:spcAft>
              <a:buClr>
                <a:schemeClr val="dk1"/>
              </a:buClr>
              <a:buSzPct val="100000"/>
              <a:buFont typeface="Arial"/>
              <a:buAutoNum type="arabicParenR"/>
            </a:pPr>
            <a:r>
              <a:rPr lang="en-US" sz="2400" dirty="0">
                <a:solidFill>
                  <a:schemeClr val="dk1"/>
                </a:solidFill>
                <a:latin typeface="Arial"/>
                <a:ea typeface="Arial"/>
                <a:cs typeface="Arial"/>
                <a:sym typeface="Arial"/>
              </a:rPr>
              <a:t>When instructed, stand and find a partner you do not know or with whom you rarely get an opportunity to talk.  Decide on who will be “A” and “B”. </a:t>
            </a:r>
          </a:p>
          <a:p>
            <a:pPr marL="800100" marR="0" lvl="1" indent="-3429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A shares his/her ideas from the chart with  B (no talking)  </a:t>
            </a:r>
            <a:r>
              <a:rPr lang="en-US" sz="2000" b="1" dirty="0">
                <a:solidFill>
                  <a:schemeClr val="dk1"/>
                </a:solidFill>
              </a:rPr>
              <a:t>(one</a:t>
            </a:r>
            <a:r>
              <a:rPr lang="en-US" sz="2000" b="1" i="0" u="none" strike="noStrike" cap="none" dirty="0">
                <a:solidFill>
                  <a:schemeClr val="dk1"/>
                </a:solidFill>
                <a:latin typeface="Arial"/>
                <a:ea typeface="Arial"/>
                <a:cs typeface="Arial"/>
                <a:sym typeface="Arial"/>
              </a:rPr>
              <a:t> minute)</a:t>
            </a:r>
          </a:p>
          <a:p>
            <a:pPr marL="800100" marR="0" lvl="1" indent="-3429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B summarizes A’s main points back to A. (30 seconds)</a:t>
            </a:r>
          </a:p>
          <a:p>
            <a:pPr marL="800100" marR="0" lvl="1" indent="-3429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B shares his/her ideas from the chart with  A (no talking)  </a:t>
            </a:r>
            <a:r>
              <a:rPr lang="en-US" sz="2000" b="1" dirty="0">
                <a:solidFill>
                  <a:schemeClr val="dk1"/>
                </a:solidFill>
              </a:rPr>
              <a:t>(one</a:t>
            </a:r>
            <a:r>
              <a:rPr lang="en-US" sz="2000" b="1" i="0" u="none" strike="noStrike" cap="none" dirty="0">
                <a:solidFill>
                  <a:schemeClr val="dk1"/>
                </a:solidFill>
                <a:latin typeface="Arial"/>
                <a:ea typeface="Arial"/>
                <a:cs typeface="Arial"/>
                <a:sym typeface="Arial"/>
              </a:rPr>
              <a:t> minute)</a:t>
            </a:r>
          </a:p>
          <a:p>
            <a:pPr marL="800100" marR="0" lvl="1" indent="-3429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A summarizes B’s main points back to B. (30 seconds)</a:t>
            </a:r>
          </a:p>
          <a:p>
            <a:pPr marL="342900" marR="0" lvl="0" indent="-342900" algn="l" rtl="0">
              <a:spcBef>
                <a:spcPts val="0"/>
              </a:spcBef>
              <a:spcAft>
                <a:spcPts val="0"/>
              </a:spcAft>
              <a:buSzPct val="25000"/>
              <a:buNone/>
            </a:pPr>
            <a:r>
              <a:rPr lang="en-US" sz="2400" dirty="0">
                <a:solidFill>
                  <a:schemeClr val="dk1"/>
                </a:solidFill>
                <a:latin typeface="Arial"/>
                <a:ea typeface="Arial"/>
                <a:cs typeface="Arial"/>
                <a:sym typeface="Arial"/>
              </a:rPr>
              <a:t>3)  Return to seats and add / revise your ideas to any column</a:t>
            </a:r>
          </a:p>
          <a:p>
            <a:pPr marL="342900" marR="0" lvl="0" indent="-342900" algn="l" rtl="0">
              <a:spcBef>
                <a:spcPts val="0"/>
              </a:spcBef>
              <a:spcAft>
                <a:spcPts val="0"/>
              </a:spcAft>
              <a:buNone/>
            </a:pPr>
            <a:endParaRPr sz="1200" dirty="0">
              <a:solidFill>
                <a:schemeClr val="dk1"/>
              </a:solidFill>
              <a:latin typeface="Arial"/>
              <a:ea typeface="Arial"/>
              <a:cs typeface="Arial"/>
              <a:sym typeface="Arial"/>
            </a:endParaRPr>
          </a:p>
          <a:p>
            <a:pPr marL="342900" marR="0" lvl="0" indent="-342900" algn="l" rtl="0">
              <a:spcBef>
                <a:spcPts val="0"/>
              </a:spcBef>
              <a:spcAft>
                <a:spcPts val="0"/>
              </a:spcAft>
              <a:buNone/>
            </a:pPr>
            <a:endParaRPr sz="1200" dirty="0">
              <a:solidFill>
                <a:schemeClr val="dk1"/>
              </a:solidFill>
              <a:latin typeface="Arial"/>
              <a:ea typeface="Arial"/>
              <a:cs typeface="Arial"/>
              <a:sym typeface="Arial"/>
            </a:endParaRPr>
          </a:p>
          <a:p>
            <a:pPr marL="342900" marR="0" lvl="0" indent="-342900" algn="l" rtl="0">
              <a:spcBef>
                <a:spcPts val="0"/>
              </a:spcBef>
              <a:spcAft>
                <a:spcPts val="0"/>
              </a:spcAft>
              <a:buNone/>
            </a:pPr>
            <a:endParaRPr sz="1200" dirty="0">
              <a:solidFill>
                <a:schemeClr val="dk1"/>
              </a:solidFill>
              <a:latin typeface="Arial"/>
              <a:ea typeface="Arial"/>
              <a:cs typeface="Arial"/>
              <a:sym typeface="Arial"/>
            </a:endParaRPr>
          </a:p>
          <a:p>
            <a:pPr marL="342900" marR="0" lvl="0" indent="-342900" algn="l" rtl="0">
              <a:spcBef>
                <a:spcPts val="0"/>
              </a:spcBef>
              <a:spcAft>
                <a:spcPts val="0"/>
              </a:spcAft>
              <a:buNone/>
            </a:pPr>
            <a:endParaRPr sz="1200" dirty="0">
              <a:solidFill>
                <a:schemeClr val="dk1"/>
              </a:solidFill>
              <a:latin typeface="Arial"/>
              <a:ea typeface="Arial"/>
              <a:cs typeface="Arial"/>
              <a:sym typeface="A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Definition</a:t>
            </a:r>
          </a:p>
        </p:txBody>
      </p:sp>
      <p:sp>
        <p:nvSpPr>
          <p:cNvPr id="124" name="Shape 124"/>
          <p:cNvSpPr txBox="1">
            <a:spLocks noGrp="1"/>
          </p:cNvSpPr>
          <p:nvPr>
            <p:ph type="body" idx="1"/>
          </p:nvPr>
        </p:nvSpPr>
        <p:spPr>
          <a:xfrm>
            <a:off x="457200" y="1143000"/>
            <a:ext cx="8229600" cy="4525963"/>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accent2"/>
              </a:buClr>
              <a:buSzPct val="25000"/>
              <a:buFont typeface="Noto Sans Symbols"/>
              <a:buNone/>
            </a:pPr>
            <a:endParaRPr sz="2960" b="0" i="0" u="none" strike="noStrike" cap="none" dirty="0">
              <a:solidFill>
                <a:schemeClr val="dk1"/>
              </a:solidFill>
              <a:latin typeface="Questrial"/>
              <a:ea typeface="Questrial"/>
              <a:cs typeface="Questrial"/>
              <a:sym typeface="Questrial"/>
            </a:endParaRPr>
          </a:p>
          <a:p>
            <a:pPr marL="0" marR="0" lvl="0" indent="0" algn="l" rtl="0">
              <a:lnSpc>
                <a:spcPct val="90000"/>
              </a:lnSpc>
              <a:spcBef>
                <a:spcPts val="592"/>
              </a:spcBef>
              <a:spcAft>
                <a:spcPts val="0"/>
              </a:spcAft>
              <a:buClr>
                <a:schemeClr val="accent2"/>
              </a:buClr>
              <a:buSzPct val="25000"/>
              <a:buFont typeface="Noto Sans Symbols"/>
              <a:buNone/>
            </a:pPr>
            <a:r>
              <a:rPr lang="en-US" sz="2960" b="0" i="0" u="none" strike="noStrike" cap="none" dirty="0">
                <a:solidFill>
                  <a:schemeClr val="dk1"/>
                </a:solidFill>
                <a:latin typeface="Questrial"/>
                <a:ea typeface="Questrial"/>
                <a:cs typeface="Questrial"/>
                <a:sym typeface="Questrial"/>
              </a:rPr>
              <a:t>Protocols look at student and adult work, giving and receiving feedback, solving problems or dilemmas, observing classrooms or peers, to push thinking on a given issue, and to structure a discussion around a text.</a:t>
            </a:r>
          </a:p>
          <a:p>
            <a:pPr marL="0" marR="0" lvl="0" indent="0" algn="ctr" rtl="0">
              <a:lnSpc>
                <a:spcPct val="90000"/>
              </a:lnSpc>
              <a:spcBef>
                <a:spcPts val="592"/>
              </a:spcBef>
              <a:spcAft>
                <a:spcPts val="0"/>
              </a:spcAft>
              <a:buClr>
                <a:schemeClr val="accent2"/>
              </a:buClr>
              <a:buSzPct val="25000"/>
              <a:buFont typeface="Noto Sans Symbols"/>
              <a:buNone/>
            </a:pPr>
            <a:endParaRPr sz="2960" b="0" i="0" u="none" strike="noStrike" cap="none" dirty="0">
              <a:solidFill>
                <a:schemeClr val="dk1"/>
              </a:solidFill>
              <a:latin typeface="Questrial"/>
              <a:ea typeface="Questrial"/>
              <a:cs typeface="Questrial"/>
              <a:sym typeface="Questrial"/>
            </a:endParaRPr>
          </a:p>
          <a:p>
            <a:pPr marL="742950" marR="0" lvl="1" indent="-285750" algn="l" rtl="0">
              <a:lnSpc>
                <a:spcPct val="90000"/>
              </a:lnSpc>
              <a:spcBef>
                <a:spcPts val="444"/>
              </a:spcBef>
              <a:spcAft>
                <a:spcPts val="0"/>
              </a:spcAft>
              <a:buClr>
                <a:schemeClr val="accent3"/>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Consists of agreed upon guidelines/norms for a conversation. </a:t>
            </a:r>
          </a:p>
          <a:p>
            <a:pPr marL="742950" marR="0" lvl="1" indent="-285750" algn="l" rtl="0">
              <a:lnSpc>
                <a:spcPct val="90000"/>
              </a:lnSpc>
              <a:spcBef>
                <a:spcPts val="444"/>
              </a:spcBef>
              <a:spcAft>
                <a:spcPts val="0"/>
              </a:spcAft>
              <a:buClr>
                <a:schemeClr val="accent3"/>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A structure that permits very focused conversations to. </a:t>
            </a:r>
          </a:p>
          <a:p>
            <a:pPr marL="742950" marR="0" lvl="1" indent="-285750" algn="l" rtl="0">
              <a:lnSpc>
                <a:spcPct val="90000"/>
              </a:lnSpc>
              <a:spcBef>
                <a:spcPts val="444"/>
              </a:spcBef>
              <a:spcAft>
                <a:spcPts val="0"/>
              </a:spcAft>
              <a:buClr>
                <a:schemeClr val="accent3"/>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Is a facilitated structure.</a:t>
            </a:r>
          </a:p>
          <a:p>
            <a:pPr marL="3657600" marR="0" lvl="8" indent="0" algn="r" rtl="0">
              <a:lnSpc>
                <a:spcPct val="90000"/>
              </a:lnSpc>
              <a:spcBef>
                <a:spcPts val="277"/>
              </a:spcBef>
              <a:buClr>
                <a:schemeClr val="dk1"/>
              </a:buClr>
              <a:buSzPct val="25000"/>
              <a:buFont typeface="Arial"/>
              <a:buNone/>
            </a:pPr>
            <a:r>
              <a:rPr lang="en-US" sz="1387" b="1" i="0" u="none" strike="noStrike" cap="none" dirty="0">
                <a:solidFill>
                  <a:schemeClr val="dk1"/>
                </a:solidFill>
                <a:latin typeface="Calibri"/>
                <a:ea typeface="Calibri"/>
                <a:cs typeface="Calibri"/>
                <a:sym typeface="Calibri"/>
              </a:rPr>
              <a:t>(Brown, 2009</a:t>
            </a:r>
            <a:r>
              <a:rPr lang="en-US" sz="1387" b="0" i="0" u="none" strike="noStrike" cap="none" dirty="0">
                <a:solidFill>
                  <a:schemeClr val="dk1"/>
                </a:solidFill>
                <a:latin typeface="Calibri"/>
                <a:ea typeface="Calibri"/>
                <a:cs typeface="Calibri"/>
                <a:sym typeface="Calibri"/>
              </a:rPr>
              <a:t>)</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533400"/>
            <a:ext cx="8229600" cy="5211763"/>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accent2"/>
              </a:buClr>
              <a:buSzPct val="25000"/>
              <a:buFont typeface="Noto Sans Symbols"/>
              <a:buNone/>
            </a:pPr>
            <a:endParaRPr sz="3200" b="0" i="0" u="none" strike="noStrike" cap="none">
              <a:solidFill>
                <a:schemeClr val="dk1"/>
              </a:solidFill>
              <a:latin typeface="Questrial"/>
              <a:ea typeface="Questrial"/>
              <a:cs typeface="Questrial"/>
              <a:sym typeface="Questrial"/>
            </a:endParaRPr>
          </a:p>
          <a:p>
            <a:pPr marL="0" marR="0" lvl="0" indent="0" algn="l" rtl="0">
              <a:lnSpc>
                <a:spcPct val="90000"/>
              </a:lnSpc>
              <a:spcBef>
                <a:spcPts val="640"/>
              </a:spcBef>
              <a:spcAft>
                <a:spcPts val="0"/>
              </a:spcAft>
              <a:buClr>
                <a:schemeClr val="accent2"/>
              </a:buClr>
              <a:buSzPct val="25000"/>
              <a:buFont typeface="Noto Sans Symbols"/>
              <a:buNone/>
            </a:pPr>
            <a:r>
              <a:rPr lang="en-US" sz="3200" b="0" i="0" u="none" strike="noStrike" cap="none">
                <a:solidFill>
                  <a:schemeClr val="dk1"/>
                </a:solidFill>
                <a:latin typeface="Questrial"/>
                <a:ea typeface="Questrial"/>
                <a:cs typeface="Questrial"/>
                <a:sym typeface="Questrial"/>
              </a:rPr>
              <a:t>“</a:t>
            </a:r>
            <a:r>
              <a:rPr lang="en-US" sz="2600" b="0" i="0" u="none" strike="noStrike" cap="none">
                <a:solidFill>
                  <a:schemeClr val="dk1"/>
                </a:solidFill>
                <a:latin typeface="Questrial"/>
                <a:ea typeface="Questrial"/>
                <a:cs typeface="Questrial"/>
                <a:sym typeface="Questrial"/>
              </a:rPr>
              <a:t>Whenever talk has important consequences, we deserve a chance to think through what we want to say, and in an environment where what we choose to say can be heard and respected.”</a:t>
            </a:r>
          </a:p>
          <a:p>
            <a:pPr marL="342900" marR="0" lvl="0" indent="-342900" algn="l" rtl="0">
              <a:lnSpc>
                <a:spcPct val="90000"/>
              </a:lnSpc>
              <a:spcBef>
                <a:spcPts val="520"/>
              </a:spcBef>
              <a:spcAft>
                <a:spcPts val="0"/>
              </a:spcAft>
              <a:buClr>
                <a:schemeClr val="accent2"/>
              </a:buClr>
              <a:buSzPct val="100000"/>
              <a:buFont typeface="Noto Sans Symbols"/>
              <a:buNone/>
            </a:pPr>
            <a:endParaRPr sz="2600" b="0" i="0" u="none" strike="noStrike" cap="none">
              <a:solidFill>
                <a:schemeClr val="dk1"/>
              </a:solidFill>
              <a:latin typeface="Questrial"/>
              <a:ea typeface="Questrial"/>
              <a:cs typeface="Questrial"/>
              <a:sym typeface="Questrial"/>
            </a:endParaRPr>
          </a:p>
          <a:p>
            <a:pPr marL="0" marR="0" lvl="0" indent="0" algn="l" rtl="0">
              <a:lnSpc>
                <a:spcPct val="90000"/>
              </a:lnSpc>
              <a:spcBef>
                <a:spcPts val="520"/>
              </a:spcBef>
              <a:spcAft>
                <a:spcPts val="0"/>
              </a:spcAft>
              <a:buClr>
                <a:schemeClr val="accent2"/>
              </a:buClr>
              <a:buSzPct val="25000"/>
              <a:buFont typeface="Noto Sans Symbols"/>
              <a:buNone/>
            </a:pPr>
            <a:r>
              <a:rPr lang="en-US" sz="2600" b="0" i="0" u="none" strike="noStrike" cap="none">
                <a:solidFill>
                  <a:schemeClr val="dk1"/>
                </a:solidFill>
                <a:latin typeface="Questrial"/>
                <a:ea typeface="Questrial"/>
                <a:cs typeface="Questrial"/>
                <a:sym typeface="Questrial"/>
              </a:rPr>
              <a:t>“In forcing transparency, protocols again teach us habits that we wish we already had; to take time to listen and notice, to take time to think about what we want to say, to work without rushing, to speak less (or speak up more).”</a:t>
            </a:r>
          </a:p>
          <a:p>
            <a:pPr marL="3657600" marR="0" lvl="8" indent="0" algn="r" rtl="0">
              <a:lnSpc>
                <a:spcPct val="90000"/>
              </a:lnSpc>
              <a:spcBef>
                <a:spcPts val="320"/>
              </a:spcBef>
              <a:buClr>
                <a:schemeClr val="dk1"/>
              </a:buClr>
              <a:buSzPct val="25000"/>
              <a:buFont typeface="Arial"/>
              <a:buNone/>
            </a:pPr>
            <a:r>
              <a:rPr lang="en-US" sz="1600" b="1" i="0" u="none" strike="noStrike" cap="none">
                <a:solidFill>
                  <a:schemeClr val="dk1"/>
                </a:solidFill>
                <a:latin typeface="Calibri"/>
                <a:ea typeface="Calibri"/>
                <a:cs typeface="Calibri"/>
                <a:sym typeface="Calibri"/>
              </a:rPr>
              <a:t>(McDonald, 2007)</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85800" y="838200"/>
            <a:ext cx="7772400" cy="584775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dk1"/>
                </a:solidFill>
                <a:latin typeface="Arial"/>
                <a:ea typeface="Arial"/>
                <a:cs typeface="Arial"/>
                <a:sym typeface="Arial"/>
              </a:rPr>
              <a:t>Read: </a:t>
            </a:r>
            <a:r>
              <a:rPr lang="en-US" sz="2400" u="sng" dirty="0">
                <a:solidFill>
                  <a:schemeClr val="dk1"/>
                </a:solidFill>
                <a:latin typeface="Arial"/>
                <a:ea typeface="Arial"/>
                <a:cs typeface="Arial"/>
                <a:sym typeface="Arial"/>
              </a:rPr>
              <a:t>A Rationale for Protocols: </a:t>
            </a:r>
          </a:p>
          <a:p>
            <a:pPr marL="0" marR="0" lvl="0" indent="0" algn="l" rtl="0">
              <a:spcBef>
                <a:spcPts val="0"/>
              </a:spcBef>
              <a:spcAft>
                <a:spcPts val="0"/>
              </a:spcAft>
              <a:buSzPct val="25000"/>
              <a:buNone/>
            </a:pPr>
            <a:r>
              <a:rPr lang="en-US" sz="2400" dirty="0">
                <a:solidFill>
                  <a:schemeClr val="dk1"/>
                </a:solidFill>
                <a:latin typeface="Arial"/>
                <a:ea typeface="Arial"/>
                <a:cs typeface="Arial"/>
                <a:sym typeface="Arial"/>
              </a:rPr>
              <a:t>Using  the reading strategy “Left Margin / Right Margin”</a:t>
            </a:r>
          </a:p>
          <a:p>
            <a:pPr marL="0" marR="0" lvl="0" indent="0" algn="l" rtl="0">
              <a:spcBef>
                <a:spcPts val="0"/>
              </a:spcBef>
              <a:spcAft>
                <a:spcPts val="0"/>
              </a:spcAft>
              <a:buSzPct val="25000"/>
              <a:buNone/>
            </a:pPr>
            <a:r>
              <a:rPr lang="en-US" sz="2400" u="sng" dirty="0">
                <a:solidFill>
                  <a:schemeClr val="dk1"/>
                </a:solidFill>
                <a:latin typeface="Arial"/>
                <a:ea typeface="Arial"/>
                <a:cs typeface="Arial"/>
                <a:sym typeface="Arial"/>
              </a:rPr>
              <a:t>As you read</a:t>
            </a:r>
            <a:r>
              <a:rPr lang="en-US" sz="2400" dirty="0">
                <a:solidFill>
                  <a:schemeClr val="dk1"/>
                </a:solidFill>
                <a:latin typeface="Arial"/>
                <a:ea typeface="Arial"/>
                <a:cs typeface="Arial"/>
                <a:sym typeface="Arial"/>
              </a:rPr>
              <a:t>:</a:t>
            </a:r>
          </a:p>
          <a:p>
            <a:pPr marL="0" marR="0" lvl="0" indent="0" algn="l" rtl="0">
              <a:spcBef>
                <a:spcPts val="0"/>
              </a:spcBef>
              <a:spcAft>
                <a:spcPts val="0"/>
              </a:spcAft>
              <a:buSzPct val="25000"/>
              <a:buNone/>
            </a:pPr>
            <a:endParaRPr lang="en-US" sz="2400" dirty="0">
              <a:solidFill>
                <a:schemeClr val="dk1"/>
              </a:solidFill>
            </a:endParaRPr>
          </a:p>
          <a:p>
            <a:pPr marL="457200" marR="0" lvl="0" indent="-457200" algn="l" rtl="0">
              <a:spcBef>
                <a:spcPts val="0"/>
              </a:spcBef>
              <a:spcAft>
                <a:spcPts val="0"/>
              </a:spcAft>
              <a:buClr>
                <a:schemeClr val="tx2"/>
              </a:buClr>
              <a:buSzPct val="100000"/>
              <a:buFont typeface="+mj-lt"/>
              <a:buAutoNum type="arabicParenR"/>
            </a:pPr>
            <a:r>
              <a:rPr lang="en-US" sz="2400" dirty="0">
                <a:solidFill>
                  <a:schemeClr val="dk1"/>
                </a:solidFill>
                <a:latin typeface="Arial"/>
                <a:ea typeface="Arial"/>
                <a:cs typeface="Arial"/>
                <a:sym typeface="Arial"/>
              </a:rPr>
              <a:t>In the left margin, </a:t>
            </a:r>
            <a:r>
              <a:rPr lang="en-US" sz="2400" b="1" dirty="0">
                <a:solidFill>
                  <a:schemeClr val="dk1"/>
                </a:solidFill>
                <a:latin typeface="Arial"/>
                <a:ea typeface="Arial"/>
                <a:cs typeface="Arial"/>
                <a:sym typeface="Arial"/>
              </a:rPr>
              <a:t>summarize</a:t>
            </a:r>
            <a:r>
              <a:rPr lang="en-US" sz="2400" dirty="0">
                <a:solidFill>
                  <a:schemeClr val="dk1"/>
                </a:solidFill>
                <a:latin typeface="Arial"/>
                <a:ea typeface="Arial"/>
                <a:cs typeface="Arial"/>
                <a:sym typeface="Arial"/>
              </a:rPr>
              <a:t> each section of reading in 10-words or less.</a:t>
            </a:r>
          </a:p>
          <a:p>
            <a:pPr marL="457200" marR="0" lvl="0" indent="-457200" algn="l" rtl="0">
              <a:spcBef>
                <a:spcPts val="0"/>
              </a:spcBef>
              <a:spcAft>
                <a:spcPts val="0"/>
              </a:spcAft>
              <a:buClr>
                <a:schemeClr val="tx2"/>
              </a:buClr>
              <a:buSzPct val="100000"/>
              <a:buFont typeface="+mj-lt"/>
              <a:buAutoNum type="arabicParenR"/>
            </a:pPr>
            <a:endParaRPr lang="en-US" sz="2400" dirty="0">
              <a:solidFill>
                <a:schemeClr val="dk1"/>
              </a:solidFill>
              <a:latin typeface="Arial"/>
              <a:ea typeface="Arial"/>
              <a:cs typeface="Arial"/>
              <a:sym typeface="Arial"/>
            </a:endParaRPr>
          </a:p>
          <a:p>
            <a:pPr marL="457200" marR="0" lvl="0" indent="-457200" algn="l" rtl="0">
              <a:spcBef>
                <a:spcPts val="0"/>
              </a:spcBef>
              <a:spcAft>
                <a:spcPts val="0"/>
              </a:spcAft>
              <a:buClr>
                <a:schemeClr val="tx2"/>
              </a:buClr>
              <a:buSzPct val="100000"/>
              <a:buFont typeface="+mj-lt"/>
              <a:buAutoNum type="arabicParenR"/>
            </a:pPr>
            <a:r>
              <a:rPr lang="en-US" sz="2400" dirty="0">
                <a:solidFill>
                  <a:schemeClr val="dk1"/>
                </a:solidFill>
                <a:latin typeface="Arial"/>
                <a:ea typeface="Arial"/>
                <a:cs typeface="Arial"/>
                <a:sym typeface="Arial"/>
              </a:rPr>
              <a:t>In the right-hand margin, </a:t>
            </a:r>
            <a:r>
              <a:rPr lang="en-US" sz="2400" b="1" dirty="0">
                <a:solidFill>
                  <a:schemeClr val="dk1"/>
                </a:solidFill>
                <a:latin typeface="Arial"/>
                <a:ea typeface="Arial"/>
                <a:cs typeface="Arial"/>
                <a:sym typeface="Arial"/>
              </a:rPr>
              <a:t>ask questions </a:t>
            </a:r>
            <a:r>
              <a:rPr lang="en-US" sz="2400" dirty="0">
                <a:solidFill>
                  <a:schemeClr val="dk1"/>
                </a:solidFill>
                <a:latin typeface="Arial"/>
                <a:ea typeface="Arial"/>
                <a:cs typeface="Arial"/>
                <a:sym typeface="Arial"/>
              </a:rPr>
              <a:t>you have about the reading.</a:t>
            </a:r>
          </a:p>
          <a:p>
            <a:pPr marL="457200" marR="0" lvl="0" indent="-457200" algn="l" rtl="0">
              <a:spcBef>
                <a:spcPts val="0"/>
              </a:spcBef>
              <a:spcAft>
                <a:spcPts val="0"/>
              </a:spcAft>
              <a:buClr>
                <a:schemeClr val="tx2"/>
              </a:buClr>
              <a:buSzPct val="100000"/>
              <a:buFont typeface="+mj-lt"/>
              <a:buAutoNum type="arabicParenR"/>
            </a:pPr>
            <a:endParaRPr lang="en-US" sz="2400" dirty="0">
              <a:solidFill>
                <a:schemeClr val="dk1"/>
              </a:solidFill>
              <a:latin typeface="Arial"/>
              <a:ea typeface="Arial"/>
              <a:cs typeface="Arial"/>
              <a:sym typeface="Arial"/>
            </a:endParaRPr>
          </a:p>
          <a:p>
            <a:pPr marL="457200" marR="0" lvl="0" indent="-457200" algn="l" rtl="0">
              <a:spcBef>
                <a:spcPts val="0"/>
              </a:spcBef>
              <a:spcAft>
                <a:spcPts val="0"/>
              </a:spcAft>
              <a:buClr>
                <a:schemeClr val="tx2"/>
              </a:buClr>
              <a:buSzPct val="100000"/>
              <a:buFont typeface="+mj-lt"/>
              <a:buAutoNum type="arabicParenR"/>
            </a:pPr>
            <a:r>
              <a:rPr lang="en-US" sz="2400" dirty="0">
                <a:solidFill>
                  <a:schemeClr val="dk1"/>
                </a:solidFill>
                <a:latin typeface="Arial"/>
                <a:ea typeface="Arial"/>
                <a:cs typeface="Arial"/>
                <a:sym typeface="Arial"/>
              </a:rPr>
              <a:t>When you are finished reading, choose one key idea from  your left margin and choose one key question from the right margin to share.</a:t>
            </a:r>
          </a:p>
          <a:p>
            <a:pPr marL="342900" marR="0" lvl="0" indent="-342900" algn="r" rtl="0">
              <a:spcBef>
                <a:spcPts val="0"/>
              </a:spcBef>
              <a:spcAft>
                <a:spcPts val="0"/>
              </a:spcAft>
              <a:buNone/>
            </a:pPr>
            <a:endParaRPr sz="2400" dirty="0">
              <a:solidFill>
                <a:schemeClr val="dk1"/>
              </a:solidFill>
              <a:latin typeface="Arial"/>
              <a:ea typeface="Arial"/>
              <a:cs typeface="Arial"/>
              <a:sym typeface="Arial"/>
            </a:endParaRPr>
          </a:p>
          <a:p>
            <a:pPr marL="342900" marR="0" lvl="0" indent="-34290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1800" u="sng" dirty="0">
              <a:solidFill>
                <a:schemeClr val="dk1"/>
              </a:solidFill>
              <a:latin typeface="Arial"/>
              <a:ea typeface="Arial"/>
              <a:cs typeface="Arial"/>
              <a:sym typeface="Aria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57200" y="349475"/>
            <a:ext cx="8382000" cy="4953000"/>
          </a:xfrm>
          <a:prstGeom prst="rect">
            <a:avLst/>
          </a:prstGeom>
          <a:no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chemeClr val="accent2"/>
              </a:buClr>
              <a:buSzPct val="25000"/>
              <a:buFont typeface="Noto Sans Symbols"/>
              <a:buNone/>
            </a:pPr>
            <a:endParaRPr sz="2960" b="0" i="0" u="none" strike="noStrike" cap="none" dirty="0">
              <a:solidFill>
                <a:schemeClr val="dk1"/>
              </a:solidFill>
              <a:latin typeface="Questrial"/>
              <a:ea typeface="Questrial"/>
              <a:cs typeface="Questrial"/>
              <a:sym typeface="Questrial"/>
            </a:endParaRPr>
          </a:p>
          <a:p>
            <a:pPr marL="342900" marR="0" lvl="0" indent="-342900" algn="ctr" rtl="0">
              <a:lnSpc>
                <a:spcPct val="80000"/>
              </a:lnSpc>
              <a:spcBef>
                <a:spcPts val="721"/>
              </a:spcBef>
              <a:spcAft>
                <a:spcPts val="0"/>
              </a:spcAft>
              <a:buClr>
                <a:schemeClr val="accent2"/>
              </a:buClr>
              <a:buSzPct val="25000"/>
              <a:buFont typeface="Noto Sans Symbols"/>
              <a:buNone/>
            </a:pPr>
            <a:r>
              <a:rPr lang="en-US" sz="4000" b="0" i="0" u="none" strike="noStrike" cap="none" dirty="0">
                <a:solidFill>
                  <a:schemeClr val="tx2"/>
                </a:solidFill>
                <a:latin typeface="Questrial"/>
                <a:ea typeface="Questrial"/>
                <a:cs typeface="Questrial"/>
                <a:sym typeface="Questrial"/>
              </a:rPr>
              <a:t>Examining a Protocol</a:t>
            </a:r>
          </a:p>
          <a:p>
            <a:pPr marL="342900" marR="0" lvl="0" indent="-342900" algn="ctr" rtl="0">
              <a:lnSpc>
                <a:spcPct val="80000"/>
              </a:lnSpc>
              <a:spcBef>
                <a:spcPts val="222"/>
              </a:spcBef>
              <a:spcAft>
                <a:spcPts val="0"/>
              </a:spcAft>
              <a:buClr>
                <a:schemeClr val="accent2"/>
              </a:buClr>
              <a:buSzPct val="25000"/>
              <a:buFont typeface="Noto Sans Symbols"/>
              <a:buNone/>
            </a:pPr>
            <a:endParaRPr sz="1110" b="0" i="0" u="none" strike="noStrike" cap="none" dirty="0">
              <a:solidFill>
                <a:schemeClr val="dk1"/>
              </a:solidFill>
              <a:latin typeface="Questrial"/>
              <a:ea typeface="Questrial"/>
              <a:cs typeface="Questrial"/>
              <a:sym typeface="Questrial"/>
            </a:endParaRPr>
          </a:p>
          <a:p>
            <a:pPr marL="457200" marR="0" lvl="0" indent="-457200" algn="l" rtl="0">
              <a:lnSpc>
                <a:spcPct val="80000"/>
              </a:lnSpc>
              <a:spcBef>
                <a:spcPts val="444"/>
              </a:spcBef>
              <a:spcAft>
                <a:spcPts val="0"/>
              </a:spcAft>
              <a:buClr>
                <a:schemeClr val="accent2"/>
              </a:buClr>
              <a:buSzPct val="100909"/>
              <a:buFont typeface="Noto Sans Symbols"/>
              <a:buAutoNum type="arabicParenR"/>
            </a:pPr>
            <a:r>
              <a:rPr lang="en-US" sz="2220" b="0" i="0" u="none" strike="noStrike" cap="none" dirty="0">
                <a:solidFill>
                  <a:schemeClr val="dk1"/>
                </a:solidFill>
                <a:latin typeface="Questrial"/>
                <a:ea typeface="Questrial"/>
                <a:cs typeface="Questrial"/>
                <a:sym typeface="Questrial"/>
              </a:rPr>
              <a:t>Return to the definition and quotes.  Read each and underline key points you would see as standards you would look for in a protocol.  (2 minutes)  Then read: </a:t>
            </a:r>
          </a:p>
          <a:p>
            <a:pPr marL="857250" marR="0" lvl="1" indent="-463550" algn="l" rtl="0">
              <a:lnSpc>
                <a:spcPct val="80000"/>
              </a:lnSpc>
              <a:spcBef>
                <a:spcPts val="444"/>
              </a:spcBef>
              <a:spcAft>
                <a:spcPts val="0"/>
              </a:spcAft>
              <a:buClr>
                <a:schemeClr val="accent3"/>
              </a:buClr>
              <a:buSzPct val="25000"/>
              <a:buFont typeface="Noto Sans Symbols"/>
              <a:buNone/>
            </a:pPr>
            <a:r>
              <a:rPr lang="en-US" sz="1850" b="0" i="1" u="none" strike="noStrike" cap="none" dirty="0">
                <a:solidFill>
                  <a:schemeClr val="dk1"/>
                </a:solidFill>
                <a:latin typeface="Questrial"/>
                <a:ea typeface="Questrial"/>
                <a:cs typeface="Questrial"/>
                <a:sym typeface="Questrial"/>
              </a:rPr>
              <a:t>		</a:t>
            </a:r>
            <a:r>
              <a:rPr lang="en-US" sz="2220" b="0" i="1" u="sng" strike="noStrike" cap="none" dirty="0">
                <a:solidFill>
                  <a:schemeClr val="dk1"/>
                </a:solidFill>
                <a:latin typeface="Questrial"/>
                <a:ea typeface="Questrial"/>
                <a:cs typeface="Questrial"/>
                <a:sym typeface="Questrial"/>
              </a:rPr>
              <a:t>The Constructivist Tuning Protocol</a:t>
            </a:r>
            <a:r>
              <a:rPr lang="en-US" sz="2220" b="0" i="1" u="none" strike="noStrike" cap="none" dirty="0">
                <a:solidFill>
                  <a:schemeClr val="dk1"/>
                </a:solidFill>
                <a:latin typeface="Questrial"/>
                <a:ea typeface="Questrial"/>
                <a:cs typeface="Questrial"/>
                <a:sym typeface="Questrial"/>
              </a:rPr>
              <a:t>   </a:t>
            </a:r>
          </a:p>
          <a:p>
            <a:pPr marL="342900" marR="0" lvl="0" indent="-342900" algn="l" rtl="0">
              <a:lnSpc>
                <a:spcPct val="80000"/>
              </a:lnSpc>
              <a:spcBef>
                <a:spcPts val="444"/>
              </a:spcBef>
              <a:spcAft>
                <a:spcPts val="0"/>
              </a:spcAft>
              <a:buClr>
                <a:schemeClr val="accent2"/>
              </a:buClr>
              <a:buSzPct val="25000"/>
              <a:buFont typeface="Noto Sans Symbols"/>
              <a:buNone/>
            </a:pPr>
            <a:r>
              <a:rPr lang="en-US" sz="2220" b="0" i="1" u="none" strike="noStrike" cap="none" dirty="0">
                <a:solidFill>
                  <a:schemeClr val="dk1"/>
                </a:solidFill>
                <a:latin typeface="Questrial"/>
                <a:ea typeface="Questrial"/>
                <a:cs typeface="Questrial"/>
                <a:sym typeface="Questrial"/>
              </a:rPr>
              <a:t>			</a:t>
            </a:r>
            <a:r>
              <a:rPr lang="en-US" sz="2220" b="0" i="0" u="none" strike="noStrike" cap="none" dirty="0">
                <a:solidFill>
                  <a:schemeClr val="dk1"/>
                </a:solidFill>
                <a:latin typeface="Questrial"/>
                <a:ea typeface="Questrial"/>
                <a:cs typeface="Questrial"/>
                <a:sym typeface="Questrial"/>
              </a:rPr>
              <a:t>and </a:t>
            </a:r>
          </a:p>
          <a:p>
            <a:pPr marL="342900" marR="0" lvl="0" indent="-342900" algn="l" rtl="0">
              <a:lnSpc>
                <a:spcPct val="80000"/>
              </a:lnSpc>
              <a:spcBef>
                <a:spcPts val="444"/>
              </a:spcBef>
              <a:spcAft>
                <a:spcPts val="0"/>
              </a:spcAft>
              <a:buClr>
                <a:schemeClr val="accent2"/>
              </a:buClr>
              <a:buSzPct val="25000"/>
              <a:buFont typeface="Noto Sans Symbols"/>
              <a:buNone/>
            </a:pPr>
            <a:r>
              <a:rPr lang="en-US" sz="2220" b="0" i="0" u="none" strike="noStrike" cap="none" dirty="0">
                <a:solidFill>
                  <a:schemeClr val="dk1"/>
                </a:solidFill>
                <a:latin typeface="Questrial"/>
                <a:ea typeface="Questrial"/>
                <a:cs typeface="Questrial"/>
                <a:sym typeface="Questrial"/>
              </a:rPr>
              <a:t>		</a:t>
            </a:r>
            <a:r>
              <a:rPr lang="en-US" sz="2220" b="0" i="0" u="sng" strike="noStrike" cap="none" dirty="0">
                <a:solidFill>
                  <a:schemeClr val="dk1"/>
                </a:solidFill>
                <a:latin typeface="Questrial"/>
                <a:ea typeface="Questrial"/>
                <a:cs typeface="Questrial"/>
                <a:sym typeface="Questrial"/>
              </a:rPr>
              <a:t>Peeling the Onion: Developing a Problem Protocol</a:t>
            </a:r>
          </a:p>
          <a:p>
            <a:pPr marL="342900" marR="0" lvl="0" indent="-342900" algn="l" rtl="0">
              <a:lnSpc>
                <a:spcPct val="80000"/>
              </a:lnSpc>
              <a:spcBef>
                <a:spcPts val="444"/>
              </a:spcBef>
              <a:spcAft>
                <a:spcPts val="0"/>
              </a:spcAft>
              <a:buClr>
                <a:schemeClr val="accent2"/>
              </a:buClr>
              <a:buSzPct val="25000"/>
              <a:buFont typeface="Noto Sans Symbols"/>
              <a:buNone/>
            </a:pPr>
            <a:endParaRPr sz="2220" b="0" i="0" u="sng"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444"/>
              </a:spcBef>
              <a:spcAft>
                <a:spcPts val="0"/>
              </a:spcAft>
              <a:buClr>
                <a:schemeClr val="accent2"/>
              </a:buClr>
              <a:buSzPct val="25000"/>
              <a:buFont typeface="Noto Sans Symbols"/>
              <a:buNone/>
            </a:pPr>
            <a:r>
              <a:rPr lang="en-US" sz="2220" b="0" i="0" u="none" strike="noStrike" cap="none" dirty="0">
                <a:solidFill>
                  <a:schemeClr val="tx2"/>
                </a:solidFill>
                <a:latin typeface="Questrial"/>
                <a:ea typeface="Questrial"/>
                <a:cs typeface="Questrial"/>
                <a:sym typeface="Questrial"/>
              </a:rPr>
              <a:t>2) </a:t>
            </a:r>
            <a:r>
              <a:rPr lang="en-US" sz="2220" b="0" i="0" u="none" strike="noStrike" cap="none" dirty="0">
                <a:solidFill>
                  <a:schemeClr val="dk1"/>
                </a:solidFill>
                <a:latin typeface="Questrial"/>
                <a:ea typeface="Questrial"/>
                <a:cs typeface="Questrial"/>
                <a:sym typeface="Questrial"/>
              </a:rPr>
              <a:t>As you read, </a:t>
            </a:r>
          </a:p>
          <a:p>
            <a:pPr lvl="1" indent="-342900">
              <a:lnSpc>
                <a:spcPct val="80000"/>
              </a:lnSpc>
              <a:spcBef>
                <a:spcPts val="444"/>
              </a:spcBef>
              <a:buClr>
                <a:schemeClr val="tx2"/>
              </a:buClr>
            </a:pPr>
            <a:r>
              <a:rPr lang="en-US" sz="2000" b="0" i="0" u="none" strike="noStrike" cap="none" dirty="0">
                <a:solidFill>
                  <a:schemeClr val="dk1"/>
                </a:solidFill>
                <a:latin typeface="Questrial"/>
                <a:ea typeface="Questrial"/>
                <a:cs typeface="Questrial"/>
                <a:sym typeface="Questrial"/>
              </a:rPr>
              <a:t>Determine if each meets the standards.</a:t>
            </a:r>
          </a:p>
          <a:p>
            <a:pPr lvl="1" indent="-342900">
              <a:lnSpc>
                <a:spcPct val="80000"/>
              </a:lnSpc>
              <a:spcBef>
                <a:spcPts val="444"/>
              </a:spcBef>
              <a:buClr>
                <a:schemeClr val="tx2"/>
              </a:buClr>
            </a:pPr>
            <a:r>
              <a:rPr lang="en-US" sz="2000" b="0" i="0" u="none" strike="noStrike" cap="none" dirty="0">
                <a:solidFill>
                  <a:schemeClr val="dk1"/>
                </a:solidFill>
                <a:latin typeface="Questrial"/>
                <a:ea typeface="Questrial"/>
                <a:cs typeface="Questrial"/>
                <a:sym typeface="Questrial"/>
              </a:rPr>
              <a:t>Add to your KWL Chart</a:t>
            </a:r>
          </a:p>
          <a:p>
            <a:pPr lvl="1" indent="-342900">
              <a:lnSpc>
                <a:spcPct val="80000"/>
              </a:lnSpc>
              <a:spcBef>
                <a:spcPts val="444"/>
              </a:spcBef>
              <a:buClr>
                <a:schemeClr val="tx2"/>
              </a:buClr>
            </a:pPr>
            <a:r>
              <a:rPr lang="en-US" sz="2000" b="0" i="0" u="none" strike="noStrike" cap="none" dirty="0">
                <a:solidFill>
                  <a:schemeClr val="dk1"/>
                </a:solidFill>
                <a:latin typeface="Questrial"/>
                <a:ea typeface="Questrial"/>
                <a:cs typeface="Questrial"/>
                <a:sym typeface="Questrial"/>
              </a:rPr>
              <a:t>Write a summary statement of your learning</a:t>
            </a:r>
          </a:p>
          <a:p>
            <a:pPr marL="342900" marR="0" lvl="0" indent="-342900" algn="l" rtl="0">
              <a:lnSpc>
                <a:spcPct val="80000"/>
              </a:lnSpc>
              <a:spcBef>
                <a:spcPts val="444"/>
              </a:spcBef>
              <a:spcAft>
                <a:spcPts val="0"/>
              </a:spcAft>
              <a:buClr>
                <a:schemeClr val="accent2"/>
              </a:buClr>
              <a:buSzPct val="100909"/>
              <a:buFont typeface="Noto Sans Symbols"/>
              <a:buNone/>
            </a:pPr>
            <a:endParaRPr sz="2220" b="0" i="0" u="none"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444"/>
              </a:spcBef>
              <a:spcAft>
                <a:spcPts val="0"/>
              </a:spcAft>
              <a:buClr>
                <a:schemeClr val="accent2"/>
              </a:buClr>
              <a:buSzPct val="25000"/>
              <a:buFont typeface="Noto Sans Symbols"/>
              <a:buNone/>
            </a:pPr>
            <a:endParaRPr sz="2220" b="0" i="0" u="sng"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518"/>
              </a:spcBef>
              <a:spcAft>
                <a:spcPts val="0"/>
              </a:spcAft>
              <a:buClr>
                <a:schemeClr val="accent2"/>
              </a:buClr>
              <a:buSzPct val="25000"/>
              <a:buFont typeface="Noto Sans Symbols"/>
              <a:buNone/>
            </a:pPr>
            <a:endParaRPr sz="2590" b="0" i="1" u="sng"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518"/>
              </a:spcBef>
              <a:spcAft>
                <a:spcPts val="0"/>
              </a:spcAft>
              <a:buClr>
                <a:schemeClr val="accent2"/>
              </a:buClr>
              <a:buSzPct val="25000"/>
              <a:buFont typeface="Noto Sans Symbols"/>
              <a:buNone/>
            </a:pPr>
            <a:endParaRPr sz="2590" b="0" i="0" u="none"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518"/>
              </a:spcBef>
              <a:spcAft>
                <a:spcPts val="0"/>
              </a:spcAft>
              <a:buClr>
                <a:schemeClr val="accent2"/>
              </a:buClr>
              <a:buSzPct val="25000"/>
              <a:buFont typeface="Noto Sans Symbols"/>
              <a:buNone/>
            </a:pPr>
            <a:endParaRPr sz="2590" b="0" i="1" u="sng"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592"/>
              </a:spcBef>
              <a:spcAft>
                <a:spcPts val="0"/>
              </a:spcAft>
              <a:buClr>
                <a:schemeClr val="accent2"/>
              </a:buClr>
              <a:buSzPct val="25000"/>
              <a:buFont typeface="Noto Sans Symbols"/>
              <a:buNone/>
            </a:pPr>
            <a:endParaRPr sz="296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466950"/>
            <a:ext cx="8229600" cy="838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accent2"/>
                </a:solidFill>
                <a:latin typeface="Questrial"/>
                <a:ea typeface="Questrial"/>
                <a:cs typeface="Questrial"/>
                <a:sym typeface="Questrial"/>
              </a:rPr>
              <a:t>Tips for Effective Use of Protocols</a:t>
            </a:r>
          </a:p>
        </p:txBody>
      </p:sp>
      <p:sp>
        <p:nvSpPr>
          <p:cNvPr id="149" name="Shape 149"/>
          <p:cNvSpPr txBox="1">
            <a:spLocks noGrp="1"/>
          </p:cNvSpPr>
          <p:nvPr>
            <p:ph type="body" idx="1"/>
          </p:nvPr>
        </p:nvSpPr>
        <p:spPr>
          <a:xfrm>
            <a:off x="342900" y="1425450"/>
            <a:ext cx="8458200" cy="5029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A responsive and attentive facilitator</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Protected meeting time</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Norms</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Make the purpose meaningful</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Purposefully aligning the protocol and the purpose</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Build background knowledge for all participants on the purpose and use of protocols</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Model and review the protocol with participants</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Follow the steps of the protocol</a:t>
            </a:r>
          </a:p>
          <a:p>
            <a:pPr marL="342900" marR="0" lvl="0" indent="-342900" algn="l" rtl="0">
              <a:spcBef>
                <a:spcPts val="440"/>
              </a:spcBef>
              <a:spcAft>
                <a:spcPts val="0"/>
              </a:spcAft>
              <a:buClr>
                <a:schemeClr val="accent2"/>
              </a:buClr>
              <a:buSzPct val="100000"/>
              <a:buFont typeface="Noto Sans Symbols"/>
              <a:buChar char="❑"/>
            </a:pPr>
            <a:r>
              <a:rPr lang="en-US" sz="2200" b="0" i="0" u="none" strike="noStrike" cap="none" dirty="0">
                <a:solidFill>
                  <a:schemeClr val="dk1"/>
                </a:solidFill>
                <a:latin typeface="Questrial"/>
                <a:ea typeface="Questrial"/>
                <a:cs typeface="Questrial"/>
                <a:sym typeface="Questrial"/>
              </a:rPr>
              <a:t>Allow time to reflect on the effectiveness of the protocol</a:t>
            </a:r>
          </a:p>
          <a:p>
            <a:pPr marL="342900" marR="0" lvl="8" indent="-342900" algn="l" rtl="0">
              <a:spcBef>
                <a:spcPts val="280"/>
              </a:spcBef>
              <a:spcAft>
                <a:spcPts val="0"/>
              </a:spcAft>
              <a:buClr>
                <a:schemeClr val="dk1"/>
              </a:buClr>
              <a:buSzPct val="25000"/>
              <a:buFont typeface="Arial"/>
              <a:buNone/>
            </a:pPr>
            <a:endParaRPr sz="1400" b="0" i="0" u="none" strike="noStrike" cap="none" dirty="0">
              <a:solidFill>
                <a:schemeClr val="dk1"/>
              </a:solidFill>
              <a:latin typeface="Calibri"/>
              <a:ea typeface="Calibri"/>
              <a:cs typeface="Calibri"/>
              <a:sym typeface="Calibri"/>
            </a:endParaRPr>
          </a:p>
          <a:p>
            <a:pPr marL="342900" marR="0" lvl="8" indent="-342900" algn="r" rtl="0">
              <a:spcBef>
                <a:spcPts val="320"/>
              </a:spcBef>
              <a:spcAft>
                <a:spcPts val="0"/>
              </a:spcAft>
              <a:buClr>
                <a:schemeClr val="dk1"/>
              </a:buClr>
              <a:buSzPct val="25000"/>
              <a:buFont typeface="Arial"/>
              <a:buNone/>
            </a:pPr>
            <a:r>
              <a:rPr lang="en-US" sz="1600" i="0" u="none" strike="noStrike" cap="none" dirty="0">
                <a:solidFill>
                  <a:schemeClr val="dk1"/>
                </a:solidFill>
                <a:latin typeface="Calibri"/>
                <a:ea typeface="Calibri"/>
                <a:cs typeface="Calibri"/>
                <a:sym typeface="Calibri"/>
              </a:rPr>
              <a:t>(McDonald, 2007)</a:t>
            </a:r>
          </a:p>
          <a:p>
            <a:pPr marL="342900" marR="0" lvl="8" indent="-342900" algn="l" rtl="0">
              <a:spcBef>
                <a:spcPts val="280"/>
              </a:spcBef>
              <a:spcAft>
                <a:spcPts val="0"/>
              </a:spcAft>
              <a:buClr>
                <a:schemeClr val="dk1"/>
              </a:buClr>
              <a:buSzPct val="2500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accent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accent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Next Steps: Action=Results</a:t>
            </a:r>
          </a:p>
        </p:txBody>
      </p:sp>
      <p:sp>
        <p:nvSpPr>
          <p:cNvPr id="156" name="Shape 156"/>
          <p:cNvSpPr txBox="1">
            <a:spLocks noGrp="1"/>
          </p:cNvSpPr>
          <p:nvPr>
            <p:ph type="body" idx="1"/>
          </p:nvPr>
        </p:nvSpPr>
        <p:spPr>
          <a:xfrm>
            <a:off x="457200" y="1553802"/>
            <a:ext cx="8229600" cy="3962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Where are we in the use of protocols?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Would the use of protocols improve our collaboration?</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How do we use this information?</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What more do we need to know?</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What are our next steps?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How should we structure our conversations? </a:t>
            </a:r>
          </a:p>
          <a:p>
            <a:pPr marL="342900" marR="0" lvl="0" indent="-342900" algn="l" rtl="0">
              <a:spcBef>
                <a:spcPts val="640"/>
              </a:spcBef>
              <a:spcAft>
                <a:spcPts val="0"/>
              </a:spcAft>
              <a:buClr>
                <a:schemeClr val="accent2"/>
              </a:buClr>
              <a:buSzPct val="100000"/>
              <a:buFont typeface="Noto Sans Symbols"/>
              <a:buNone/>
            </a:pPr>
            <a:endParaRPr sz="3200" b="0" i="0" u="none" strike="noStrike" cap="none">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accent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15910" y="4483994"/>
            <a:ext cx="8912180" cy="584774"/>
          </a:xfrm>
          <a:prstGeom prst="rect">
            <a:avLst/>
          </a:prstGeom>
          <a:solidFill>
            <a:srgbClr val="DAE5F1"/>
          </a:solid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24784494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93924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207885048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601662"/>
            <a:ext cx="8229600" cy="6175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dirty="0"/>
              <a:t>Additional </a:t>
            </a:r>
            <a:r>
              <a:rPr lang="en-US" sz="3959" b="0" i="0" u="none" strike="noStrike" cap="none" dirty="0">
                <a:solidFill>
                  <a:schemeClr val="accent2"/>
                </a:solidFill>
                <a:latin typeface="Questrial"/>
                <a:ea typeface="Questrial"/>
                <a:cs typeface="Questrial"/>
                <a:sym typeface="Questrial"/>
              </a:rPr>
              <a:t>Protocol Resource</a:t>
            </a:r>
          </a:p>
        </p:txBody>
      </p:sp>
      <p:sp>
        <p:nvSpPr>
          <p:cNvPr id="183" name="Shape 183"/>
          <p:cNvSpPr txBox="1">
            <a:spLocks noGrp="1"/>
          </p:cNvSpPr>
          <p:nvPr>
            <p:ph type="body" idx="1"/>
          </p:nvPr>
        </p:nvSpPr>
        <p:spPr>
          <a:xfrm>
            <a:off x="266700" y="1614500"/>
            <a:ext cx="8610600" cy="4800600"/>
          </a:xfrm>
          <a:prstGeom prst="rect">
            <a:avLst/>
          </a:prstGeom>
          <a:noFill/>
          <a:ln>
            <a:noFill/>
          </a:ln>
        </p:spPr>
        <p:txBody>
          <a:bodyPr lIns="91425" tIns="45700" rIns="91425" bIns="45700" anchor="t" anchorCtr="0">
            <a:noAutofit/>
          </a:bodyPr>
          <a:lstStyle/>
          <a:p>
            <a:pPr marL="114300" marR="0" lvl="0" indent="0" algn="l" rtl="0">
              <a:spcBef>
                <a:spcPts val="0"/>
              </a:spcBef>
              <a:spcAft>
                <a:spcPts val="0"/>
              </a:spcAft>
              <a:buClr>
                <a:schemeClr val="accent2"/>
              </a:buClr>
              <a:buSzPct val="25000"/>
              <a:buFont typeface="Noto Sans Symbols"/>
              <a:buNone/>
            </a:pPr>
            <a:endParaRPr sz="1400" b="0" i="0" u="none" strike="noStrike" cap="none" dirty="0">
              <a:solidFill>
                <a:srgbClr val="000000"/>
              </a:solidFill>
              <a:latin typeface="Questrial"/>
              <a:ea typeface="Questrial"/>
              <a:cs typeface="Questrial"/>
              <a:sym typeface="Questrial"/>
            </a:endParaRPr>
          </a:p>
          <a:p>
            <a:pPr marL="342900" marR="0" lvl="8" indent="-342900" algn="l" rtl="0">
              <a:spcBef>
                <a:spcPts val="0"/>
              </a:spcBef>
              <a:spcAft>
                <a:spcPts val="0"/>
              </a:spcAft>
              <a:buClr>
                <a:schemeClr val="dk1"/>
              </a:buClr>
              <a:buSzPct val="25000"/>
              <a:buFont typeface="Arial"/>
              <a:buNone/>
            </a:pPr>
            <a:endParaRPr sz="1400" b="0" i="0" u="sng" strike="noStrike" cap="none" dirty="0">
              <a:solidFill>
                <a:schemeClr val="hlink"/>
              </a:solidFill>
              <a:latin typeface="Questrial"/>
              <a:ea typeface="Questrial"/>
              <a:cs typeface="Questrial"/>
              <a:sym typeface="Questrial"/>
              <a:hlinkClick r:id="rId3"/>
            </a:endParaRPr>
          </a:p>
          <a:p>
            <a:pPr marL="342900" marR="0" lvl="8" indent="-342900" algn="l" rtl="0">
              <a:spcBef>
                <a:spcPts val="0"/>
              </a:spcBef>
              <a:spcAft>
                <a:spcPts val="0"/>
              </a:spcAft>
              <a:buClr>
                <a:srgbClr val="000000"/>
              </a:buClr>
              <a:buSzPct val="25000"/>
              <a:buFont typeface="Arial"/>
              <a:buNone/>
            </a:pPr>
            <a:r>
              <a:rPr lang="en-US" sz="1600" b="0" i="0" u="sng" strike="noStrike" cap="none" dirty="0">
                <a:solidFill>
                  <a:schemeClr val="hlink"/>
                </a:solidFill>
                <a:latin typeface="Questrial"/>
                <a:ea typeface="Questrial"/>
                <a:cs typeface="Questrial"/>
                <a:sym typeface="Questrial"/>
                <a:hlinkClick r:id="rId3"/>
              </a:rPr>
              <a:t>http://www.tcpress.com/pdfs/mcdonaldprot.pdf</a:t>
            </a:r>
          </a:p>
          <a:p>
            <a:pPr marL="342900" marR="0" lvl="0" indent="-342900" algn="l" rtl="0">
              <a:spcBef>
                <a:spcPts val="280"/>
              </a:spcBef>
              <a:spcAft>
                <a:spcPts val="0"/>
              </a:spcAft>
              <a:buClr>
                <a:schemeClr val="accent2"/>
              </a:buClr>
              <a:buSzPct val="87500"/>
              <a:buFont typeface="Noto Sans Symbols"/>
              <a:buNone/>
            </a:pPr>
            <a:endParaRPr sz="1600" b="0" i="0" u="none" strike="noStrike" cap="none" dirty="0">
              <a:solidFill>
                <a:srgbClr val="000000"/>
              </a:solidFill>
              <a:latin typeface="Questrial"/>
              <a:ea typeface="Questrial"/>
              <a:cs typeface="Questrial"/>
              <a:sym typeface="Questrial"/>
            </a:endParaRPr>
          </a:p>
          <a:p>
            <a:pPr marL="0" marR="0" lvl="0" indent="0" algn="l" rtl="0">
              <a:spcBef>
                <a:spcPts val="0"/>
              </a:spcBef>
              <a:spcAft>
                <a:spcPts val="0"/>
              </a:spcAft>
              <a:buClr>
                <a:schemeClr val="accent2"/>
              </a:buClr>
              <a:buSzPct val="25000"/>
              <a:buFont typeface="Noto Sans Symbols"/>
              <a:buNone/>
            </a:pPr>
            <a:endParaRPr sz="1600" b="0" i="0" u="sng" strike="noStrike" cap="none" dirty="0">
              <a:solidFill>
                <a:srgbClr val="000000"/>
              </a:solidFill>
              <a:latin typeface="Questrial"/>
              <a:ea typeface="Questrial"/>
              <a:cs typeface="Questrial"/>
              <a:sym typeface="Questrial"/>
            </a:endParaRPr>
          </a:p>
          <a:p>
            <a:pPr marL="342900" marR="0" lvl="8" indent="-342900" algn="l" rtl="0">
              <a:spcBef>
                <a:spcPts val="0"/>
              </a:spcBef>
              <a:buClr>
                <a:srgbClr val="000000"/>
              </a:buClr>
              <a:buSzPct val="25000"/>
              <a:buFont typeface="Arial"/>
              <a:buNone/>
            </a:pPr>
            <a:endParaRPr sz="1400" b="0" i="0" u="none" strike="noStrike" cap="none" dirty="0">
              <a:solidFill>
                <a:srgbClr val="000000"/>
              </a:solidFill>
              <a:latin typeface="Questrial"/>
              <a:ea typeface="Questrial"/>
              <a:cs typeface="Questrial"/>
              <a:sym typeface="Quest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81000" y="1359877"/>
            <a:ext cx="4126606" cy="4924425"/>
          </a:xfrm>
          <a:prstGeom prst="rect">
            <a:avLst/>
          </a:prstGeom>
        </p:spPr>
        <p:txBody>
          <a:bodyPr wrap="square">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174799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8940215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597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35743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935802">
            <a:off x="841518" y="2345461"/>
            <a:ext cx="3446092" cy="2831544"/>
          </a:xfrm>
          <a:prstGeom prst="rect">
            <a:avLst/>
          </a:prstGeom>
          <a:noFill/>
        </p:spPr>
        <p:txBody>
          <a:bodyPr wrap="square" rtlCol="0">
            <a:spAutoFit/>
          </a:bodyPr>
          <a:lstStyle/>
          <a:p>
            <a:pPr lvl="0" algn="ctr"/>
            <a:r>
              <a:rPr lang="en-US" sz="3200" b="1" u="sng" dirty="0">
                <a:latin typeface="Calibri"/>
                <a:ea typeface="Calibri"/>
                <a:cs typeface="Calibri"/>
                <a:sym typeface="Calibri"/>
              </a:rPr>
              <a:t>Advanced Collaborative Processes</a:t>
            </a:r>
            <a:endParaRPr lang="en-US" sz="3200" b="1" u="sng" dirty="0">
              <a:solidFill>
                <a:srgbClr val="000000"/>
              </a:solidFill>
              <a:latin typeface="Calibri"/>
              <a:ea typeface="Calibri"/>
              <a:cs typeface="Calibri"/>
              <a:sym typeface="Calibri"/>
            </a:endParaRP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Protocols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13715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500313" y="667189"/>
            <a:ext cx="4229100" cy="5336930"/>
          </a:xfrm>
          <a:prstGeom prst="rect">
            <a:avLst/>
          </a:prstGeom>
        </p:spPr>
      </p:pic>
    </p:spTree>
    <p:extLst>
      <p:ext uri="{BB962C8B-B14F-4D97-AF65-F5344CB8AC3E}">
        <p14:creationId xmlns:p14="http://schemas.microsoft.com/office/powerpoint/2010/main" val="31339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28600" y="601662"/>
            <a:ext cx="87630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accent2"/>
                </a:solidFill>
                <a:latin typeface="Questrial"/>
                <a:ea typeface="Questrial"/>
                <a:cs typeface="Questrial"/>
                <a:sym typeface="Questrial"/>
              </a:rPr>
              <a:t>Missouri Teacher and Leader Standards</a:t>
            </a:r>
          </a:p>
        </p:txBody>
      </p:sp>
      <p:sp>
        <p:nvSpPr>
          <p:cNvPr id="103" name="Shape 103"/>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600" b="0" i="0" u="none" strike="noStrike" cap="none" dirty="0">
                <a:solidFill>
                  <a:schemeClr val="dk1"/>
                </a:solidFill>
                <a:latin typeface="Questrial"/>
                <a:ea typeface="Questrial"/>
                <a:cs typeface="Questrial"/>
                <a:sym typeface="Questrial"/>
              </a:rPr>
              <a:t>Missouri Teacher Standards:</a:t>
            </a:r>
          </a:p>
          <a:p>
            <a:pPr lvl="1" indent="-342900">
              <a:spcBef>
                <a:spcPts val="0"/>
              </a:spcBef>
              <a:buClr>
                <a:schemeClr val="accent2"/>
              </a:buClr>
            </a:pPr>
            <a:r>
              <a:rPr lang="en-US" b="0" i="0" u="none" strike="noStrike" cap="none" dirty="0">
                <a:solidFill>
                  <a:schemeClr val="dk1"/>
                </a:solidFill>
                <a:latin typeface="Questrial"/>
                <a:ea typeface="Questrial"/>
                <a:cs typeface="Questrial"/>
                <a:sym typeface="Questrial"/>
              </a:rPr>
              <a:t>8 (Professional Practice)</a:t>
            </a:r>
          </a:p>
          <a:p>
            <a:pPr lvl="1" indent="-342900">
              <a:spcBef>
                <a:spcPts val="0"/>
              </a:spcBef>
              <a:buClr>
                <a:schemeClr val="accent2"/>
              </a:buClr>
            </a:pPr>
            <a:r>
              <a:rPr lang="en-US" b="0" i="0" u="none" strike="noStrike" cap="none" dirty="0">
                <a:solidFill>
                  <a:schemeClr val="dk1"/>
                </a:solidFill>
                <a:latin typeface="Questrial"/>
                <a:ea typeface="Questrial"/>
                <a:cs typeface="Questrial"/>
                <a:sym typeface="Questrial"/>
              </a:rPr>
              <a:t>9 (Professional Collaboration)</a:t>
            </a:r>
          </a:p>
          <a:p>
            <a:pPr marL="342900" marR="0" lvl="0" indent="-342900" algn="l" rtl="0">
              <a:spcBef>
                <a:spcPts val="720"/>
              </a:spcBef>
              <a:spcAft>
                <a:spcPts val="0"/>
              </a:spcAft>
              <a:buClr>
                <a:schemeClr val="accent2"/>
              </a:buClr>
              <a:buSzPct val="100000"/>
              <a:buFont typeface="Noto Sans Symbols"/>
              <a:buChar char="❑"/>
            </a:pPr>
            <a:r>
              <a:rPr lang="en-US" sz="3600" b="0" i="0" u="none" strike="noStrike" cap="none" dirty="0">
                <a:solidFill>
                  <a:schemeClr val="dk1"/>
                </a:solidFill>
                <a:latin typeface="Questrial"/>
                <a:ea typeface="Questrial"/>
                <a:cs typeface="Questrial"/>
                <a:sym typeface="Questrial"/>
              </a:rPr>
              <a:t>Missouri Leader Standards: </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2 (Teaching and Learning)</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3 (Management of Organizational Systems)</a:t>
            </a:r>
          </a:p>
        </p:txBody>
      </p:sp>
      <p:sp>
        <p:nvSpPr>
          <p:cNvPr id="2" name="Rectangle 1"/>
          <p:cNvSpPr/>
          <p:nvPr/>
        </p:nvSpPr>
        <p:spPr>
          <a:xfrm>
            <a:off x="2672098" y="5267978"/>
            <a:ext cx="6014702" cy="338554"/>
          </a:xfrm>
          <a:prstGeom prst="rect">
            <a:avLst/>
          </a:prstGeom>
        </p:spPr>
        <p:txBody>
          <a:bodyPr wrap="square">
            <a:spAutoFit/>
          </a:bodyPr>
          <a:lstStyle/>
          <a:p>
            <a:r>
              <a:rPr lang="en-US" sz="1600" kern="1200" dirty="0">
                <a:solidFill>
                  <a:schemeClr val="dk1"/>
                </a:solidFill>
                <a:latin typeface="Calibri"/>
                <a:ea typeface="Calibri"/>
                <a:cs typeface="Calibri"/>
                <a:sym typeface="Calibri"/>
              </a:rPr>
              <a:t>(Missouri Department of Elementary and Secondary Education, 2013)</a:t>
            </a:r>
          </a:p>
        </p:txBody>
      </p:sp>
    </p:spTree>
  </p:cSld>
  <p:clrMapOvr>
    <a:masterClrMapping/>
  </p:clrMapOvr>
  <p:transition spd="slow">
    <p:fade/>
  </p:transition>
</p:sld>
</file>

<file path=ppt/theme/theme1.xml><?xml version="1.0" encoding="utf-8"?>
<a:theme xmlns:a="http://schemas.openxmlformats.org/drawingml/2006/main" name="sPD">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3811</Words>
  <Application>Microsoft Office PowerPoint</Application>
  <PresentationFormat>On-screen Show (4:3)</PresentationFormat>
  <Paragraphs>335</Paragraphs>
  <Slides>22</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Wingdings</vt:lpstr>
      <vt:lpstr>Tw Cen MT</vt:lpstr>
      <vt:lpstr>Noto Sans Symbols</vt:lpstr>
      <vt:lpstr>Calibri</vt:lpstr>
      <vt:lpstr>Questrial</vt:lpstr>
      <vt:lpstr>Symbol</vt:lpstr>
      <vt:lpstr>Arial Narrow</vt:lpstr>
      <vt:lpstr>sPD</vt:lpstr>
      <vt:lpstr>Collaborative Teams</vt:lpstr>
      <vt:lpstr>PowerPoint Presentation</vt:lpstr>
      <vt:lpstr>PowerPoint Presentation</vt:lpstr>
      <vt:lpstr>Hidden Slide</vt:lpstr>
      <vt:lpstr>PowerPoint Presentation</vt:lpstr>
      <vt:lpstr>PowerPoint Presentation</vt:lpstr>
      <vt:lpstr>PowerPoint Presentation</vt:lpstr>
      <vt:lpstr>PowerPoint Presentation</vt:lpstr>
      <vt:lpstr>Missouri Teacher and Leader Standards</vt:lpstr>
      <vt:lpstr>Objectives</vt:lpstr>
      <vt:lpstr>Team Norms  </vt:lpstr>
      <vt:lpstr>Protocols</vt:lpstr>
      <vt:lpstr>Definition</vt:lpstr>
      <vt:lpstr>PowerPoint Presentation</vt:lpstr>
      <vt:lpstr>PowerPoint Presentation</vt:lpstr>
      <vt:lpstr>PowerPoint Presentation</vt:lpstr>
      <vt:lpstr>Tips for Effective Use of Protocols</vt:lpstr>
      <vt:lpstr>Next Steps: Action=Results</vt:lpstr>
      <vt:lpstr>Next Steps:  Action=Results</vt:lpstr>
      <vt:lpstr>Practice Profile</vt:lpstr>
      <vt:lpstr>Implementation Fidelity</vt:lpstr>
      <vt:lpstr>Additional Protocol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35</cp:revision>
  <dcterms:modified xsi:type="dcterms:W3CDTF">2022-08-31T18:15:11Z</dcterms:modified>
</cp:coreProperties>
</file>